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2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6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7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8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9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20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21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22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notesSlides/notesSlide23.xml" ContentType="application/vnd.openxmlformats-officedocument.presentationml.notesSlid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notesSlides/notesSlide26.xml" ContentType="application/vnd.openxmlformats-officedocument.presentationml.notesSlid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notesSlides/notesSlide27.xml" ContentType="application/vnd.openxmlformats-officedocument.presentationml.notesSlide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notesSlides/notesSlide28.xml" ContentType="application/vnd.openxmlformats-officedocument.presentationml.notesSlide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29.xml" ContentType="application/vnd.openxmlformats-officedocument.presentationml.notesSlid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notesSlides/notesSlide30.xml" ContentType="application/vnd.openxmlformats-officedocument.presentationml.notesSlide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notesSlides/notesSlide31.xml" ContentType="application/vnd.openxmlformats-officedocument.presentationml.notesSlide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notesSlides/notesSlide32.xml" ContentType="application/vnd.openxmlformats-officedocument.presentationml.notesSlide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6"/>
  </p:notesMasterIdLst>
  <p:sldIdLst>
    <p:sldId id="256" r:id="rId2"/>
    <p:sldId id="447" r:id="rId3"/>
    <p:sldId id="267" r:id="rId4"/>
    <p:sldId id="292" r:id="rId5"/>
    <p:sldId id="293" r:id="rId6"/>
    <p:sldId id="294" r:id="rId7"/>
    <p:sldId id="295" r:id="rId8"/>
    <p:sldId id="296" r:id="rId9"/>
    <p:sldId id="319" r:id="rId10"/>
    <p:sldId id="320" r:id="rId11"/>
    <p:sldId id="325" r:id="rId12"/>
    <p:sldId id="323" r:id="rId13"/>
    <p:sldId id="326" r:id="rId14"/>
    <p:sldId id="327" r:id="rId15"/>
    <p:sldId id="328" r:id="rId16"/>
    <p:sldId id="288" r:id="rId17"/>
    <p:sldId id="289" r:id="rId18"/>
    <p:sldId id="329" r:id="rId19"/>
    <p:sldId id="330" r:id="rId20"/>
    <p:sldId id="361" r:id="rId21"/>
    <p:sldId id="362" r:id="rId22"/>
    <p:sldId id="364" r:id="rId23"/>
    <p:sldId id="311" r:id="rId24"/>
    <p:sldId id="365" r:id="rId25"/>
    <p:sldId id="346" r:id="rId26"/>
    <p:sldId id="350" r:id="rId27"/>
    <p:sldId id="351" r:id="rId28"/>
    <p:sldId id="366" r:id="rId29"/>
    <p:sldId id="367" r:id="rId30"/>
    <p:sldId id="352" r:id="rId31"/>
    <p:sldId id="401" r:id="rId32"/>
    <p:sldId id="405" r:id="rId33"/>
    <p:sldId id="263" r:id="rId34"/>
    <p:sldId id="402" r:id="rId35"/>
    <p:sldId id="403" r:id="rId36"/>
    <p:sldId id="404" r:id="rId37"/>
    <p:sldId id="406" r:id="rId38"/>
    <p:sldId id="407" r:id="rId39"/>
    <p:sldId id="408" r:id="rId40"/>
    <p:sldId id="260" r:id="rId41"/>
    <p:sldId id="259" r:id="rId42"/>
    <p:sldId id="381" r:id="rId43"/>
    <p:sldId id="264" r:id="rId44"/>
    <p:sldId id="265" r:id="rId45"/>
    <p:sldId id="269" r:id="rId46"/>
    <p:sldId id="270" r:id="rId47"/>
    <p:sldId id="271" r:id="rId48"/>
    <p:sldId id="274" r:id="rId49"/>
    <p:sldId id="275" r:id="rId50"/>
    <p:sldId id="276" r:id="rId51"/>
    <p:sldId id="280" r:id="rId52"/>
    <p:sldId id="281" r:id="rId53"/>
    <p:sldId id="282" r:id="rId54"/>
    <p:sldId id="410" r:id="rId55"/>
    <p:sldId id="411" r:id="rId56"/>
    <p:sldId id="412" r:id="rId57"/>
    <p:sldId id="413" r:id="rId58"/>
    <p:sldId id="414" r:id="rId59"/>
    <p:sldId id="415" r:id="rId60"/>
    <p:sldId id="418" r:id="rId61"/>
    <p:sldId id="417" r:id="rId62"/>
    <p:sldId id="419" r:id="rId63"/>
    <p:sldId id="420" r:id="rId64"/>
    <p:sldId id="421" r:id="rId65"/>
    <p:sldId id="423" r:id="rId66"/>
    <p:sldId id="442" r:id="rId67"/>
    <p:sldId id="424" r:id="rId68"/>
    <p:sldId id="425" r:id="rId69"/>
    <p:sldId id="443" r:id="rId70"/>
    <p:sldId id="444" r:id="rId71"/>
    <p:sldId id="426" r:id="rId72"/>
    <p:sldId id="427" r:id="rId73"/>
    <p:sldId id="428" r:id="rId74"/>
    <p:sldId id="429" r:id="rId75"/>
    <p:sldId id="430" r:id="rId76"/>
    <p:sldId id="431" r:id="rId77"/>
    <p:sldId id="432" r:id="rId78"/>
    <p:sldId id="433" r:id="rId79"/>
    <p:sldId id="434" r:id="rId80"/>
    <p:sldId id="435" r:id="rId81"/>
    <p:sldId id="436" r:id="rId82"/>
    <p:sldId id="437" r:id="rId83"/>
    <p:sldId id="448" r:id="rId84"/>
    <p:sldId id="304" r:id="rId8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E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40" autoAdjust="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8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0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E19B3-802B-1146-9D96-BE86CEF1F5AA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832AD-E9BF-E541-A889-1B2F77DEA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81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5C9DEE25-21A9-4258-BE5B-1169B13B1039}" type="slidenum">
              <a:rPr lang="en-US" sz="1200" strike="noStrike">
                <a:solidFill>
                  <a:srgbClr val="000000"/>
                </a:solidFill>
                <a:latin typeface="Times New Roman"/>
              </a:rPr>
              <a:t>3</a:t>
            </a:fld>
            <a:endParaRPr/>
          </a:p>
        </p:txBody>
      </p:sp>
      <p:sp>
        <p:nvSpPr>
          <p:cNvPr id="703" name="PlaceHolder 2"/>
          <p:cNvSpPr>
            <a:spLocks noGrp="1"/>
          </p:cNvSpPr>
          <p:nvPr>
            <p:ph type="body"/>
          </p:nvPr>
        </p:nvSpPr>
        <p:spPr>
          <a:xfrm>
            <a:off x="890640" y="4324320"/>
            <a:ext cx="5047920" cy="4169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8113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02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19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23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78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34F62D-E7E6-486F-A7EF-E38B7755751C}" type="slidenum">
              <a:rPr lang="en-US" sz="1100" b="1">
                <a:solidFill>
                  <a:prstClr val="black"/>
                </a:solidFill>
                <a:latin typeface="Times New Roman" pitchFamily="18" charset="0"/>
              </a:rPr>
              <a:pPr/>
              <a:t>25</a:t>
            </a:fld>
            <a:endParaRPr lang="en-US" sz="11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6079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102308-F0EB-42E9-A947-7C4E84EE364F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881063" y="2641600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57500" y="611189"/>
            <a:ext cx="3886200" cy="792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783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3C4674-4653-4413-B498-AD5FD7C5E878}" type="slidenum">
              <a:rPr lang="en-US"/>
              <a:pPr/>
              <a:t>43</a:t>
            </a:fld>
            <a:endParaRPr lang="en-US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669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C5F8AE-D2A3-4B65-AB0F-C4A8C8AE3BCB}" type="slidenum">
              <a:rPr lang="en-US"/>
              <a:pPr/>
              <a:t>45</a:t>
            </a:fld>
            <a:endParaRPr lang="en-US"/>
          </a:p>
        </p:txBody>
      </p:sp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299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71A1D9-B5DD-4F7A-A6C1-887C80E247D3}" type="slidenum">
              <a:rPr lang="en-US"/>
              <a:pPr/>
              <a:t>46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251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C59F88-B724-4447-B459-6D70C53B348A}" type="slidenum">
              <a:rPr lang="en-US"/>
              <a:pPr/>
              <a:t>47</a:t>
            </a:fld>
            <a:endParaRPr lang="en-US"/>
          </a:p>
        </p:txBody>
      </p:sp>
      <p:sp>
        <p:nvSpPr>
          <p:cNvPr id="49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58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6d6019af2_0_5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36d6019af2_0_5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98964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608BC3-DF9D-4364-9D94-BEAA9A069354}" type="slidenum">
              <a:rPr lang="en-US"/>
              <a:pPr/>
              <a:t>48</a:t>
            </a:fld>
            <a:endParaRPr lang="en-US"/>
          </a:p>
        </p:txBody>
      </p:sp>
      <p:sp>
        <p:nvSpPr>
          <p:cNvPr id="49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379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FDBB0D-F8DD-462F-99A0-8D53FD6EC049}" type="slidenum">
              <a:rPr lang="en-US"/>
              <a:pPr/>
              <a:t>49</a:t>
            </a:fld>
            <a:endParaRPr lang="en-US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593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D05758-625C-45B6-A68D-F7B821FBA6FB}" type="slidenum">
              <a:rPr lang="en-US"/>
              <a:pPr/>
              <a:t>50</a:t>
            </a:fld>
            <a:endParaRPr lang="en-US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25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56C98A-5924-48D9-BCFA-53EAABA53D2D}" type="slidenum">
              <a:rPr lang="en-US"/>
              <a:pPr/>
              <a:t>51</a:t>
            </a:fld>
            <a:endParaRPr lang="en-US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429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AC2DEC-197B-4584-86F7-5AA876BB9A5D}" type="slidenum">
              <a:rPr lang="en-US"/>
              <a:pPr/>
              <a:t>53</a:t>
            </a:fld>
            <a:endParaRPr lang="en-US"/>
          </a:p>
        </p:txBody>
      </p:sp>
      <p:sp>
        <p:nvSpPr>
          <p:cNvPr id="505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732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3819" y="8684684"/>
            <a:ext cx="297299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/>
            <a:fld id="{C7513BB9-4657-5346-AB75-9940C9884D6A}" type="slidenum">
              <a:rPr lang="en-US"/>
              <a:pPr eaLnBrk="1" hangingPunct="1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475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879619" indent="-35447153"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C295AE-8BAF-D047-9F9A-D66E2E6179B2}" type="slidenum">
              <a:rPr lang="en-US" sz="1100">
                <a:solidFill>
                  <a:srgbClr val="000000"/>
                </a:solidFill>
              </a:rPr>
              <a:pPr/>
              <a:t>65</a:t>
            </a:fld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6071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879619" indent="-35447153"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C295AE-8BAF-D047-9F9A-D66E2E6179B2}" type="slidenum">
              <a:rPr lang="en-US" sz="1100">
                <a:solidFill>
                  <a:srgbClr val="000000"/>
                </a:solidFill>
              </a:rPr>
              <a:pPr/>
              <a:t>66</a:t>
            </a:fld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3440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879619" indent="-35447153"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E9862E5-B739-764F-A9F7-54AB8F87F26E}" type="slidenum">
              <a:rPr lang="en-US" sz="1100">
                <a:solidFill>
                  <a:srgbClr val="000000"/>
                </a:solidFill>
              </a:rPr>
              <a:pPr/>
              <a:t>68</a:t>
            </a:fld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6090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809CCE-BE2E-45D0-AE4C-224FB9243A0D}" type="slidenum">
              <a:rPr lang="en-US"/>
              <a:pPr/>
              <a:t>71</a:t>
            </a:fld>
            <a:endParaRPr lang="en-US"/>
          </a:p>
        </p:txBody>
      </p:sp>
      <p:sp>
        <p:nvSpPr>
          <p:cNvPr id="53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17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6d6019af2_0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36d6019af2_0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65314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040D12-D1A7-44C6-836B-3B58236411C6}" type="slidenum">
              <a:rPr lang="en-US"/>
              <a:pPr/>
              <a:t>72</a:t>
            </a:fld>
            <a:endParaRPr lang="en-US"/>
          </a:p>
        </p:txBody>
      </p:sp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443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D5E1BE-B0FA-44E2-A977-46DBF9532936}" type="slidenum">
              <a:rPr lang="en-US"/>
              <a:pPr/>
              <a:t>73</a:t>
            </a:fld>
            <a:endParaRPr lang="en-US"/>
          </a:p>
        </p:txBody>
      </p:sp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209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F31161-A0B0-4F0C-91C4-7892FD27BBC7}" type="slidenum">
              <a:rPr lang="en-US"/>
              <a:pPr/>
              <a:t>74</a:t>
            </a:fld>
            <a:endParaRPr lang="en-US"/>
          </a:p>
        </p:txBody>
      </p:sp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372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879619" indent="-35447153"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9BA6E9C-8CF3-3240-ABE4-29F896DCC555}" type="slidenum">
              <a:rPr lang="en-US" sz="1100"/>
              <a:pPr/>
              <a:t>75</a:t>
            </a:fld>
            <a:endParaRPr lang="en-US" sz="11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4537" cy="3417888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92" tIns="44945" rIns="89892" bIns="44945"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9681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896bd62d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3896bd62d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4351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6d6019af2_0_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36d6019af2_0_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7028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36d6019af2_0_5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36d6019af2_0_5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5705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6d6019af2_0_5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6d6019af2_0_5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3526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B7F77482-3EC4-45A2-968F-F284EC8E7993}" type="slidenum">
              <a:rPr lang="en-US" altLang="zh-CN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zh-CN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3785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78020A0E-3FF6-4A46-8FFC-23A4C4C86322}" type="slidenum">
              <a:rPr lang="en-US" altLang="zh-CN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zh-CN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7522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EA11BDB-0838-4A53-8BEA-BFA0E67499C9}" type="slidenum">
              <a:rPr lang="en-US" sz="1200" strike="noStrike">
                <a:solidFill>
                  <a:srgbClr val="000000"/>
                </a:solidFill>
                <a:latin typeface="Times New Roman"/>
              </a:rPr>
              <a:t>16</a:t>
            </a:fld>
            <a:endParaRPr/>
          </a:p>
        </p:txBody>
      </p:sp>
      <p:sp>
        <p:nvSpPr>
          <p:cNvPr id="719" name="PlaceHolder 2"/>
          <p:cNvSpPr>
            <a:spLocks noGrp="1"/>
          </p:cNvSpPr>
          <p:nvPr>
            <p:ph type="body"/>
          </p:nvPr>
        </p:nvSpPr>
        <p:spPr>
          <a:xfrm>
            <a:off x="890640" y="4324320"/>
            <a:ext cx="5047920" cy="4169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4790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AB09-923F-4DCB-90FC-FFB32A7BC7D1}" type="datetime1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1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B328-89B8-415B-AD16-27FE65978378}" type="datetime1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27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F3CED-5EBB-4EE8-AC70-8FB7853314A0}" type="datetime1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91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4983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27950" y="256233"/>
            <a:ext cx="88881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23800" y="1019833"/>
            <a:ext cx="8696400" cy="56744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  <a:defRPr sz="2400">
                <a:solidFill>
                  <a:srgbClr val="000000"/>
                </a:solidFill>
              </a:defRPr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 sz="1800">
                <a:solidFill>
                  <a:srgbClr val="000000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  <p:cxnSp>
        <p:nvCxnSpPr>
          <p:cNvPr id="20" name="Google Shape;20;p4"/>
          <p:cNvCxnSpPr/>
          <p:nvPr/>
        </p:nvCxnSpPr>
        <p:spPr>
          <a:xfrm>
            <a:off x="223801" y="897915"/>
            <a:ext cx="86964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Google Shape;21;p4"/>
          <p:cNvSpPr txBox="1">
            <a:spLocks noGrp="1"/>
          </p:cNvSpPr>
          <p:nvPr>
            <p:ph type="title" idx="2"/>
          </p:nvPr>
        </p:nvSpPr>
        <p:spPr>
          <a:xfrm>
            <a:off x="229500" y="6390200"/>
            <a:ext cx="8685000" cy="3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9878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B08E0-B629-4AC1-B104-D52F067E23F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2856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3E80-BFA1-45B5-AA82-AF4AACDF648A}" type="datetime1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9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145A-7472-48CC-A41C-50BD4EA63025}" type="datetime1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61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706C-6FE7-47D2-BBEA-7B874C6080C0}" type="datetime1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82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98F5-73D9-4B73-9B53-D0728E337984}" type="datetime1">
              <a:rPr lang="en-US" smtClean="0"/>
              <a:t>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59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8379-F04B-4DF1-B514-5681BA338F51}" type="datetime1">
              <a:rPr lang="en-US" smtClean="0"/>
              <a:t>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6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04149-9A1F-479F-885E-A372E7C6C342}" type="datetime1">
              <a:rPr lang="en-US" smtClean="0"/>
              <a:t>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95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39D0-21B5-45CD-89FB-3C54BE6AE57E}" type="datetime1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18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09A3-DE17-4CA3-B8B8-1B1B82E8989A}" type="datetime1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30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E41E3-BB4B-4869-A77B-6B041B0655E2}" type="datetime1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E86B5-A92D-294E-92AF-8654113B1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7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18.gif"/><Relationship Id="rId4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tags" Target="../tags/tag19.xml"/><Relationship Id="rId18" Type="http://schemas.openxmlformats.org/officeDocument/2006/relationships/tags" Target="../tags/tag24.xml"/><Relationship Id="rId26" Type="http://schemas.openxmlformats.org/officeDocument/2006/relationships/tags" Target="../tags/tag32.xml"/><Relationship Id="rId3" Type="http://schemas.openxmlformats.org/officeDocument/2006/relationships/tags" Target="../tags/tag9.xml"/><Relationship Id="rId21" Type="http://schemas.openxmlformats.org/officeDocument/2006/relationships/tags" Target="../tags/tag27.xml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5" Type="http://schemas.openxmlformats.org/officeDocument/2006/relationships/tags" Target="../tags/tag31.xml"/><Relationship Id="rId2" Type="http://schemas.openxmlformats.org/officeDocument/2006/relationships/tags" Target="../tags/tag8.xml"/><Relationship Id="rId16" Type="http://schemas.openxmlformats.org/officeDocument/2006/relationships/tags" Target="../tags/tag22.xml"/><Relationship Id="rId20" Type="http://schemas.openxmlformats.org/officeDocument/2006/relationships/tags" Target="../tags/tag26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24" Type="http://schemas.openxmlformats.org/officeDocument/2006/relationships/tags" Target="../tags/tag30.xml"/><Relationship Id="rId32" Type="http://schemas.openxmlformats.org/officeDocument/2006/relationships/image" Target="../media/image21.png"/><Relationship Id="rId5" Type="http://schemas.openxmlformats.org/officeDocument/2006/relationships/tags" Target="../tags/tag11.xml"/><Relationship Id="rId15" Type="http://schemas.openxmlformats.org/officeDocument/2006/relationships/tags" Target="../tags/tag21.xml"/><Relationship Id="rId23" Type="http://schemas.openxmlformats.org/officeDocument/2006/relationships/tags" Target="../tags/tag29.xml"/><Relationship Id="rId28" Type="http://schemas.openxmlformats.org/officeDocument/2006/relationships/tags" Target="../tags/tag34.xml"/><Relationship Id="rId10" Type="http://schemas.openxmlformats.org/officeDocument/2006/relationships/tags" Target="../tags/tag16.xml"/><Relationship Id="rId19" Type="http://schemas.openxmlformats.org/officeDocument/2006/relationships/tags" Target="../tags/tag25.xml"/><Relationship Id="rId31" Type="http://schemas.openxmlformats.org/officeDocument/2006/relationships/image" Target="../media/image20.png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Relationship Id="rId22" Type="http://schemas.openxmlformats.org/officeDocument/2006/relationships/tags" Target="../tags/tag28.xml"/><Relationship Id="rId27" Type="http://schemas.openxmlformats.org/officeDocument/2006/relationships/tags" Target="../tags/tag33.xml"/><Relationship Id="rId30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tags" Target="../tags/tag37.xml"/><Relationship Id="rId7" Type="http://schemas.openxmlformats.org/officeDocument/2006/relationships/hyperlink" Target="http://www.cs.ubc.ca/~lowe/keypoints/" TargetMode="Externa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8.xml"/><Relationship Id="rId9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hyperlink" Target="http://robots.stanford.edu/cs223b07/notes/CS223B-L11-Panoramas.ppt" TargetMode="External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tags" Target="../tags/tag41.xml"/><Relationship Id="rId7" Type="http://schemas.openxmlformats.org/officeDocument/2006/relationships/image" Target="../media/image40.jpe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51.png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17" Type="http://schemas.openxmlformats.org/officeDocument/2006/relationships/image" Target="../media/image50.png"/><Relationship Id="rId2" Type="http://schemas.openxmlformats.org/officeDocument/2006/relationships/tags" Target="../tags/tag44.xml"/><Relationship Id="rId16" Type="http://schemas.openxmlformats.org/officeDocument/2006/relationships/image" Target="../media/image49.png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5" Type="http://schemas.openxmlformats.org/officeDocument/2006/relationships/tags" Target="../tags/tag47.xml"/><Relationship Id="rId15" Type="http://schemas.openxmlformats.org/officeDocument/2006/relationships/image" Target="../media/image48.jpeg"/><Relationship Id="rId10" Type="http://schemas.openxmlformats.org/officeDocument/2006/relationships/tags" Target="../tags/tag52.xml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notesSlide" Target="../notesSlides/notesSlide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4" Type="http://schemas.openxmlformats.org/officeDocument/2006/relationships/notesSlide" Target="../notesSlides/notesSlide18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tags" Target="../tags/tag69.xml"/><Relationship Id="rId18" Type="http://schemas.openxmlformats.org/officeDocument/2006/relationships/tags" Target="../tags/tag74.xml"/><Relationship Id="rId3" Type="http://schemas.openxmlformats.org/officeDocument/2006/relationships/tags" Target="../tags/tag59.xml"/><Relationship Id="rId21" Type="http://schemas.openxmlformats.org/officeDocument/2006/relationships/image" Target="../media/image48.jpeg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17" Type="http://schemas.openxmlformats.org/officeDocument/2006/relationships/tags" Target="../tags/tag73.xml"/><Relationship Id="rId2" Type="http://schemas.openxmlformats.org/officeDocument/2006/relationships/tags" Target="../tags/tag58.xml"/><Relationship Id="rId16" Type="http://schemas.openxmlformats.org/officeDocument/2006/relationships/tags" Target="../tags/tag72.xml"/><Relationship Id="rId20" Type="http://schemas.openxmlformats.org/officeDocument/2006/relationships/notesSlide" Target="../notesSlides/notesSlide19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5" Type="http://schemas.openxmlformats.org/officeDocument/2006/relationships/tags" Target="../tags/tag61.xml"/><Relationship Id="rId15" Type="http://schemas.openxmlformats.org/officeDocument/2006/relationships/tags" Target="../tags/tag71.xml"/><Relationship Id="rId10" Type="http://schemas.openxmlformats.org/officeDocument/2006/relationships/tags" Target="../tags/tag66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Relationship Id="rId22" Type="http://schemas.openxmlformats.org/officeDocument/2006/relationships/image" Target="../media/image4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13" Type="http://schemas.openxmlformats.org/officeDocument/2006/relationships/tags" Target="../tags/tag87.xml"/><Relationship Id="rId18" Type="http://schemas.openxmlformats.org/officeDocument/2006/relationships/tags" Target="../tags/tag92.xml"/><Relationship Id="rId3" Type="http://schemas.openxmlformats.org/officeDocument/2006/relationships/tags" Target="../tags/tag77.xml"/><Relationship Id="rId21" Type="http://schemas.openxmlformats.org/officeDocument/2006/relationships/notesSlide" Target="../notesSlides/notesSlide20.xml"/><Relationship Id="rId7" Type="http://schemas.openxmlformats.org/officeDocument/2006/relationships/tags" Target="../tags/tag81.xml"/><Relationship Id="rId12" Type="http://schemas.openxmlformats.org/officeDocument/2006/relationships/tags" Target="../tags/tag86.xml"/><Relationship Id="rId17" Type="http://schemas.openxmlformats.org/officeDocument/2006/relationships/tags" Target="../tags/tag91.xml"/><Relationship Id="rId2" Type="http://schemas.openxmlformats.org/officeDocument/2006/relationships/tags" Target="../tags/tag76.xml"/><Relationship Id="rId16" Type="http://schemas.openxmlformats.org/officeDocument/2006/relationships/tags" Target="../tags/tag90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tags" Target="../tags/tag85.xml"/><Relationship Id="rId5" Type="http://schemas.openxmlformats.org/officeDocument/2006/relationships/tags" Target="../tags/tag79.xml"/><Relationship Id="rId15" Type="http://schemas.openxmlformats.org/officeDocument/2006/relationships/tags" Target="../tags/tag89.xml"/><Relationship Id="rId23" Type="http://schemas.openxmlformats.org/officeDocument/2006/relationships/image" Target="../media/image49.png"/><Relationship Id="rId10" Type="http://schemas.openxmlformats.org/officeDocument/2006/relationships/tags" Target="../tags/tag84.xml"/><Relationship Id="rId19" Type="http://schemas.openxmlformats.org/officeDocument/2006/relationships/tags" Target="../tags/tag93.xml"/><Relationship Id="rId4" Type="http://schemas.openxmlformats.org/officeDocument/2006/relationships/tags" Target="../tags/tag78.xml"/><Relationship Id="rId9" Type="http://schemas.openxmlformats.org/officeDocument/2006/relationships/tags" Target="../tags/tag83.xml"/><Relationship Id="rId14" Type="http://schemas.openxmlformats.org/officeDocument/2006/relationships/tags" Target="../tags/tag88.xml"/><Relationship Id="rId22" Type="http://schemas.openxmlformats.org/officeDocument/2006/relationships/image" Target="../media/image48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tags" Target="../tags/tag106.xml"/><Relationship Id="rId18" Type="http://schemas.openxmlformats.org/officeDocument/2006/relationships/tags" Target="../tags/tag111.xml"/><Relationship Id="rId26" Type="http://schemas.openxmlformats.org/officeDocument/2006/relationships/tags" Target="../tags/tag119.xml"/><Relationship Id="rId3" Type="http://schemas.openxmlformats.org/officeDocument/2006/relationships/tags" Target="../tags/tag96.xml"/><Relationship Id="rId21" Type="http://schemas.openxmlformats.org/officeDocument/2006/relationships/tags" Target="../tags/tag114.xml"/><Relationship Id="rId7" Type="http://schemas.openxmlformats.org/officeDocument/2006/relationships/tags" Target="../tags/tag100.xml"/><Relationship Id="rId12" Type="http://schemas.openxmlformats.org/officeDocument/2006/relationships/tags" Target="../tags/tag105.xml"/><Relationship Id="rId17" Type="http://schemas.openxmlformats.org/officeDocument/2006/relationships/tags" Target="../tags/tag110.xml"/><Relationship Id="rId25" Type="http://schemas.openxmlformats.org/officeDocument/2006/relationships/tags" Target="../tags/tag118.xml"/><Relationship Id="rId2" Type="http://schemas.openxmlformats.org/officeDocument/2006/relationships/tags" Target="../tags/tag95.xml"/><Relationship Id="rId16" Type="http://schemas.openxmlformats.org/officeDocument/2006/relationships/tags" Target="../tags/tag109.xml"/><Relationship Id="rId20" Type="http://schemas.openxmlformats.org/officeDocument/2006/relationships/tags" Target="../tags/tag113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24" Type="http://schemas.openxmlformats.org/officeDocument/2006/relationships/tags" Target="../tags/tag117.xml"/><Relationship Id="rId5" Type="http://schemas.openxmlformats.org/officeDocument/2006/relationships/tags" Target="../tags/tag98.xml"/><Relationship Id="rId15" Type="http://schemas.openxmlformats.org/officeDocument/2006/relationships/tags" Target="../tags/tag108.xml"/><Relationship Id="rId23" Type="http://schemas.openxmlformats.org/officeDocument/2006/relationships/tags" Target="../tags/tag116.xml"/><Relationship Id="rId28" Type="http://schemas.openxmlformats.org/officeDocument/2006/relationships/tags" Target="../tags/tag121.xml"/><Relationship Id="rId10" Type="http://schemas.openxmlformats.org/officeDocument/2006/relationships/tags" Target="../tags/tag103.xml"/><Relationship Id="rId19" Type="http://schemas.openxmlformats.org/officeDocument/2006/relationships/tags" Target="../tags/tag112.xml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tags" Target="../tags/tag107.xml"/><Relationship Id="rId22" Type="http://schemas.openxmlformats.org/officeDocument/2006/relationships/tags" Target="../tags/tag115.xml"/><Relationship Id="rId27" Type="http://schemas.openxmlformats.org/officeDocument/2006/relationships/tags" Target="../tags/tag120.xml"/><Relationship Id="rId30" Type="http://schemas.openxmlformats.org/officeDocument/2006/relationships/notesSlide" Target="../notesSlides/notesSlide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image" Target="../media/image52.png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132.xml"/><Relationship Id="rId13" Type="http://schemas.openxmlformats.org/officeDocument/2006/relationships/tags" Target="../tags/tag137.xml"/><Relationship Id="rId18" Type="http://schemas.openxmlformats.org/officeDocument/2006/relationships/tags" Target="../tags/tag142.xml"/><Relationship Id="rId26" Type="http://schemas.openxmlformats.org/officeDocument/2006/relationships/tags" Target="../tags/tag150.xml"/><Relationship Id="rId3" Type="http://schemas.openxmlformats.org/officeDocument/2006/relationships/tags" Target="../tags/tag127.xml"/><Relationship Id="rId21" Type="http://schemas.openxmlformats.org/officeDocument/2006/relationships/tags" Target="../tags/tag145.xml"/><Relationship Id="rId7" Type="http://schemas.openxmlformats.org/officeDocument/2006/relationships/tags" Target="../tags/tag131.xml"/><Relationship Id="rId12" Type="http://schemas.openxmlformats.org/officeDocument/2006/relationships/tags" Target="../tags/tag136.xml"/><Relationship Id="rId17" Type="http://schemas.openxmlformats.org/officeDocument/2006/relationships/tags" Target="../tags/tag141.xml"/><Relationship Id="rId25" Type="http://schemas.openxmlformats.org/officeDocument/2006/relationships/tags" Target="../tags/tag149.xml"/><Relationship Id="rId2" Type="http://schemas.openxmlformats.org/officeDocument/2006/relationships/tags" Target="../tags/tag126.xml"/><Relationship Id="rId16" Type="http://schemas.openxmlformats.org/officeDocument/2006/relationships/tags" Target="../tags/tag140.xml"/><Relationship Id="rId20" Type="http://schemas.openxmlformats.org/officeDocument/2006/relationships/tags" Target="../tags/tag144.xml"/><Relationship Id="rId29" Type="http://schemas.openxmlformats.org/officeDocument/2006/relationships/image" Target="../media/image53.wmf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11" Type="http://schemas.openxmlformats.org/officeDocument/2006/relationships/tags" Target="../tags/tag135.xml"/><Relationship Id="rId24" Type="http://schemas.openxmlformats.org/officeDocument/2006/relationships/tags" Target="../tags/tag148.xml"/><Relationship Id="rId32" Type="http://schemas.openxmlformats.org/officeDocument/2006/relationships/image" Target="../media/image56.png"/><Relationship Id="rId5" Type="http://schemas.openxmlformats.org/officeDocument/2006/relationships/tags" Target="../tags/tag129.xml"/><Relationship Id="rId15" Type="http://schemas.openxmlformats.org/officeDocument/2006/relationships/tags" Target="../tags/tag139.xml"/><Relationship Id="rId23" Type="http://schemas.openxmlformats.org/officeDocument/2006/relationships/tags" Target="../tags/tag147.xml"/><Relationship Id="rId28" Type="http://schemas.openxmlformats.org/officeDocument/2006/relationships/notesSlide" Target="../notesSlides/notesSlide23.xml"/><Relationship Id="rId10" Type="http://schemas.openxmlformats.org/officeDocument/2006/relationships/tags" Target="../tags/tag134.xml"/><Relationship Id="rId19" Type="http://schemas.openxmlformats.org/officeDocument/2006/relationships/tags" Target="../tags/tag143.xml"/><Relationship Id="rId31" Type="http://schemas.openxmlformats.org/officeDocument/2006/relationships/image" Target="../media/image55.png"/><Relationship Id="rId4" Type="http://schemas.openxmlformats.org/officeDocument/2006/relationships/tags" Target="../tags/tag128.xml"/><Relationship Id="rId9" Type="http://schemas.openxmlformats.org/officeDocument/2006/relationships/tags" Target="../tags/tag133.xml"/><Relationship Id="rId14" Type="http://schemas.openxmlformats.org/officeDocument/2006/relationships/tags" Target="../tags/tag138.xml"/><Relationship Id="rId22" Type="http://schemas.openxmlformats.org/officeDocument/2006/relationships/tags" Target="../tags/tag146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5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158.xml"/><Relationship Id="rId3" Type="http://schemas.openxmlformats.org/officeDocument/2006/relationships/tags" Target="../tags/tag153.xml"/><Relationship Id="rId7" Type="http://schemas.openxmlformats.org/officeDocument/2006/relationships/tags" Target="../tags/tag157.xml"/><Relationship Id="rId12" Type="http://schemas.openxmlformats.org/officeDocument/2006/relationships/image" Target="../media/image56.png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11" Type="http://schemas.openxmlformats.org/officeDocument/2006/relationships/notesSlide" Target="../notesSlides/notesSlide24.xml"/><Relationship Id="rId5" Type="http://schemas.openxmlformats.org/officeDocument/2006/relationships/tags" Target="../tags/tag155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54.xml"/><Relationship Id="rId9" Type="http://schemas.openxmlformats.org/officeDocument/2006/relationships/tags" Target="../tags/tag15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1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59.png"/><Relationship Id="rId10" Type="http://schemas.openxmlformats.org/officeDocument/2006/relationships/image" Target="../media/image66.png"/><Relationship Id="rId4" Type="http://schemas.openxmlformats.org/officeDocument/2006/relationships/image" Target="../media/image58.png"/><Relationship Id="rId9" Type="http://schemas.openxmlformats.org/officeDocument/2006/relationships/image" Target="../media/image65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59.png"/><Relationship Id="rId7" Type="http://schemas.openxmlformats.org/officeDocument/2006/relationships/image" Target="../media/image6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9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59.png"/><Relationship Id="rId7" Type="http://schemas.openxmlformats.org/officeDocument/2006/relationships/image" Target="../media/image6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9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5" Type="http://schemas.openxmlformats.org/officeDocument/2006/relationships/image" Target="../media/image87.png"/><Relationship Id="rId4" Type="http://schemas.openxmlformats.org/officeDocument/2006/relationships/notesSlide" Target="../notesSlides/notesSlide26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tags" Target="../tags/tag164.xml"/><Relationship Id="rId7" Type="http://schemas.openxmlformats.org/officeDocument/2006/relationships/image" Target="../media/image87.png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5.xml"/><Relationship Id="rId9" Type="http://schemas.openxmlformats.org/officeDocument/2006/relationships/image" Target="../media/image8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5" Type="http://schemas.openxmlformats.org/officeDocument/2006/relationships/image" Target="../media/image89.png"/><Relationship Id="rId4" Type="http://schemas.openxmlformats.org/officeDocument/2006/relationships/image" Target="../media/image90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tags" Target="../tags/tag175.xml"/><Relationship Id="rId13" Type="http://schemas.openxmlformats.org/officeDocument/2006/relationships/image" Target="../media/image93.png"/><Relationship Id="rId3" Type="http://schemas.openxmlformats.org/officeDocument/2006/relationships/tags" Target="../tags/tag170.xml"/><Relationship Id="rId7" Type="http://schemas.openxmlformats.org/officeDocument/2006/relationships/tags" Target="../tags/tag174.xml"/><Relationship Id="rId12" Type="http://schemas.openxmlformats.org/officeDocument/2006/relationships/image" Target="../media/image92.png"/><Relationship Id="rId17" Type="http://schemas.openxmlformats.org/officeDocument/2006/relationships/image" Target="../media/image97.png"/><Relationship Id="rId2" Type="http://schemas.openxmlformats.org/officeDocument/2006/relationships/tags" Target="../tags/tag169.xml"/><Relationship Id="rId16" Type="http://schemas.openxmlformats.org/officeDocument/2006/relationships/image" Target="../media/image96.png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11" Type="http://schemas.openxmlformats.org/officeDocument/2006/relationships/image" Target="../media/image91.png"/><Relationship Id="rId5" Type="http://schemas.openxmlformats.org/officeDocument/2006/relationships/tags" Target="../tags/tag172.xml"/><Relationship Id="rId15" Type="http://schemas.openxmlformats.org/officeDocument/2006/relationships/image" Target="../media/image95.png"/><Relationship Id="rId10" Type="http://schemas.openxmlformats.org/officeDocument/2006/relationships/notesSlide" Target="../notesSlides/notesSlide28.xml"/><Relationship Id="rId4" Type="http://schemas.openxmlformats.org/officeDocument/2006/relationships/tags" Target="../tags/tag171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94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tags" Target="../tags/tag183.xml"/><Relationship Id="rId13" Type="http://schemas.openxmlformats.org/officeDocument/2006/relationships/image" Target="../media/image99.png"/><Relationship Id="rId3" Type="http://schemas.openxmlformats.org/officeDocument/2006/relationships/tags" Target="../tags/tag178.xml"/><Relationship Id="rId7" Type="http://schemas.openxmlformats.org/officeDocument/2006/relationships/tags" Target="../tags/tag182.xml"/><Relationship Id="rId12" Type="http://schemas.openxmlformats.org/officeDocument/2006/relationships/notesSlide" Target="../notesSlides/notesSlide29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tags" Target="../tags/tag18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80.xml"/><Relationship Id="rId10" Type="http://schemas.openxmlformats.org/officeDocument/2006/relationships/tags" Target="../tags/tag185.xml"/><Relationship Id="rId4" Type="http://schemas.openxmlformats.org/officeDocument/2006/relationships/tags" Target="../tags/tag179.xml"/><Relationship Id="rId9" Type="http://schemas.openxmlformats.org/officeDocument/2006/relationships/tags" Target="../tags/tag184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tags" Target="../tags/tag193.xml"/><Relationship Id="rId13" Type="http://schemas.openxmlformats.org/officeDocument/2006/relationships/image" Target="../media/image99.png"/><Relationship Id="rId3" Type="http://schemas.openxmlformats.org/officeDocument/2006/relationships/tags" Target="../tags/tag188.xml"/><Relationship Id="rId7" Type="http://schemas.openxmlformats.org/officeDocument/2006/relationships/tags" Target="../tags/tag192.xml"/><Relationship Id="rId12" Type="http://schemas.openxmlformats.org/officeDocument/2006/relationships/notesSlide" Target="../notesSlides/notesSlide30.xml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90.xml"/><Relationship Id="rId10" Type="http://schemas.openxmlformats.org/officeDocument/2006/relationships/tags" Target="../tags/tag195.xml"/><Relationship Id="rId4" Type="http://schemas.openxmlformats.org/officeDocument/2006/relationships/tags" Target="../tags/tag189.xml"/><Relationship Id="rId9" Type="http://schemas.openxmlformats.org/officeDocument/2006/relationships/tags" Target="../tags/tag194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tags" Target="../tags/tag203.xml"/><Relationship Id="rId13" Type="http://schemas.openxmlformats.org/officeDocument/2006/relationships/image" Target="../media/image99.png"/><Relationship Id="rId3" Type="http://schemas.openxmlformats.org/officeDocument/2006/relationships/tags" Target="../tags/tag198.xml"/><Relationship Id="rId7" Type="http://schemas.openxmlformats.org/officeDocument/2006/relationships/tags" Target="../tags/tag202.xml"/><Relationship Id="rId12" Type="http://schemas.openxmlformats.org/officeDocument/2006/relationships/notesSlide" Target="../notesSlides/notesSlide31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tags" Target="../tags/tag20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00.xml"/><Relationship Id="rId10" Type="http://schemas.openxmlformats.org/officeDocument/2006/relationships/tags" Target="../tags/tag205.xml"/><Relationship Id="rId4" Type="http://schemas.openxmlformats.org/officeDocument/2006/relationships/tags" Target="../tags/tag199.xml"/><Relationship Id="rId9" Type="http://schemas.openxmlformats.org/officeDocument/2006/relationships/tags" Target="../tags/tag204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tags" Target="../tags/tag213.xml"/><Relationship Id="rId13" Type="http://schemas.openxmlformats.org/officeDocument/2006/relationships/notesSlide" Target="../notesSlides/notesSlide32.xml"/><Relationship Id="rId3" Type="http://schemas.openxmlformats.org/officeDocument/2006/relationships/tags" Target="../tags/tag208.xml"/><Relationship Id="rId7" Type="http://schemas.openxmlformats.org/officeDocument/2006/relationships/tags" Target="../tags/tag212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6" Type="http://schemas.openxmlformats.org/officeDocument/2006/relationships/tags" Target="../tags/tag211.xml"/><Relationship Id="rId11" Type="http://schemas.openxmlformats.org/officeDocument/2006/relationships/tags" Target="../tags/tag216.xml"/><Relationship Id="rId5" Type="http://schemas.openxmlformats.org/officeDocument/2006/relationships/tags" Target="../tags/tag210.xml"/><Relationship Id="rId10" Type="http://schemas.openxmlformats.org/officeDocument/2006/relationships/tags" Target="../tags/tag215.xml"/><Relationship Id="rId4" Type="http://schemas.openxmlformats.org/officeDocument/2006/relationships/tags" Target="../tags/tag209.xml"/><Relationship Id="rId9" Type="http://schemas.openxmlformats.org/officeDocument/2006/relationships/tags" Target="../tags/tag214.xml"/><Relationship Id="rId14" Type="http://schemas.openxmlformats.org/officeDocument/2006/relationships/image" Target="../media/image99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notesSlide" Target="../notesSlides/notesSlide3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>
                <a:cs typeface="Arial Rounded MT Bold"/>
              </a:rPr>
              <a:t/>
            </a: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/>
            </a: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>Computer Vision</a:t>
            </a: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/>
            </a: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/>
            </a:r>
            <a:br>
              <a:rPr lang="en-US" dirty="0">
                <a:cs typeface="Arial Rounded MT Bold"/>
              </a:rPr>
            </a:br>
            <a:r>
              <a:rPr lang="en-US" dirty="0" smtClean="0">
                <a:cs typeface="Arial Rounded MT Bold"/>
              </a:rPr>
              <a:t>CSE 455</a:t>
            </a:r>
            <a:r>
              <a:rPr lang="en-US" dirty="0">
                <a:cs typeface="Arial Rounded MT Bold"/>
              </a:rPr>
              <a:t/>
            </a: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>Describing and Matching</a:t>
            </a:r>
            <a:r>
              <a:rPr lang="en-US" sz="3600" dirty="0">
                <a:cs typeface="Arial Rounded MT Bold"/>
              </a:rPr>
              <a:t/>
            </a:r>
            <a:br>
              <a:rPr lang="en-US" sz="3600" dirty="0">
                <a:cs typeface="Arial Rounded MT Bold"/>
              </a:rPr>
            </a:br>
            <a:r>
              <a:rPr lang="en-US" sz="3600" dirty="0">
                <a:cs typeface="Arial Rounded MT Bold"/>
              </a:rPr>
              <a:t/>
            </a:r>
            <a:br>
              <a:rPr lang="en-US" sz="3600" dirty="0">
                <a:cs typeface="Arial Rounded MT Bold"/>
              </a:rPr>
            </a:br>
            <a:r>
              <a:rPr lang="en-US" sz="3600" dirty="0">
                <a:cs typeface="Arial Rounded MT Bold"/>
              </a:rPr>
              <a:t>Linda Shapiro</a:t>
            </a:r>
            <a:br>
              <a:rPr lang="en-US" sz="3600" dirty="0">
                <a:cs typeface="Arial Rounded MT Bold"/>
              </a:rPr>
            </a:br>
            <a:r>
              <a:rPr lang="en-US" sz="2800" dirty="0">
                <a:cs typeface="Arial Rounded MT Bold"/>
              </a:rPr>
              <a:t>Professor of Computer Science &amp; Engineering</a:t>
            </a:r>
            <a:br>
              <a:rPr lang="en-US" sz="2800" dirty="0">
                <a:cs typeface="Arial Rounded MT Bold"/>
              </a:rPr>
            </a:br>
            <a:r>
              <a:rPr lang="en-US" sz="2800" dirty="0">
                <a:cs typeface="Arial Rounded MT Bold"/>
              </a:rPr>
              <a:t>Professor of Electrical &amp; Computer Engineering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0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7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A2A3D-6C3B-4FB6-B3B4-60B46BC79201}" type="slidenum">
              <a:rPr lang="en-US" altLang="zh-CN"/>
              <a:pPr>
                <a:defRPr/>
              </a:pPr>
              <a:t>10</a:t>
            </a:fld>
            <a:endParaRPr lang="en-US" altLang="zh-CN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5" y="28353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b="1" dirty="0"/>
              <a:t>Key point localization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584450"/>
            <a:ext cx="4338638" cy="35464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/>
              <a:t>Detect maxima and minima of difference-of-Gaussian in scale space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/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Each point is compared to its 8 neighbors in the current image and 9 neighbors each in the scales above and below</a:t>
            </a:r>
          </a:p>
        </p:txBody>
      </p:sp>
      <p:graphicFrame>
        <p:nvGraphicFramePr>
          <p:cNvPr id="2458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095875" y="1862138"/>
          <a:ext cx="3460750" cy="273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Bitmap Image" r:id="rId4" imgW="3414056" imgH="3070476" progId="Paint.Picture">
                  <p:embed/>
                </p:oleObj>
              </mc:Choice>
              <mc:Fallback>
                <p:oleObj name="Bitmap Image" r:id="rId4" imgW="3414056" imgH="3070476" progId="Paint.Picture">
                  <p:embed/>
                  <p:pic>
                    <p:nvPicPr>
                      <p:cNvPr id="2458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75" y="1862138"/>
                        <a:ext cx="3460750" cy="2732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3" name="Picture 5" descr="maxim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425825"/>
            <a:ext cx="6350" cy="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6" descr="maxim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425825"/>
            <a:ext cx="6350" cy="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585" name="Object 7"/>
          <p:cNvGraphicFramePr>
            <a:graphicFrameLocks noChangeAspect="1"/>
          </p:cNvGraphicFramePr>
          <p:nvPr/>
        </p:nvGraphicFramePr>
        <p:xfrm>
          <a:off x="4529138" y="3386138"/>
          <a:ext cx="84137" cy="8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CorelDRAW" r:id="rId7" imgW="84531" imgH="84647" progId="CorelDraw.Graphic.8">
                  <p:embed/>
                </p:oleObj>
              </mc:Choice>
              <mc:Fallback>
                <p:oleObj name="CorelDRAW" r:id="rId7" imgW="84531" imgH="84647" progId="CorelDraw.Graphic.8">
                  <p:embed/>
                  <p:pic>
                    <p:nvPicPr>
                      <p:cNvPr id="2458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9138" y="3386138"/>
                        <a:ext cx="84137" cy="84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6" name="Picture 8" descr="Pyrami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425825"/>
            <a:ext cx="6350" cy="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5165725" y="4684713"/>
            <a:ext cx="2987675" cy="92551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For each max or min found,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output is the </a:t>
            </a:r>
            <a:r>
              <a:rPr lang="en-US" altLang="en-US" sz="1800" b="1">
                <a:solidFill>
                  <a:srgbClr val="FF3300"/>
                </a:solidFill>
              </a:rPr>
              <a:t>location</a:t>
            </a:r>
            <a:r>
              <a:rPr lang="en-US" altLang="en-US" sz="1800">
                <a:solidFill>
                  <a:srgbClr val="FF3300"/>
                </a:solidFill>
              </a:rPr>
              <a:t> and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the </a:t>
            </a:r>
            <a:r>
              <a:rPr lang="en-US" altLang="en-US" sz="1800" b="1">
                <a:solidFill>
                  <a:srgbClr val="FF3300"/>
                </a:solidFill>
              </a:rPr>
              <a:t>scale</a:t>
            </a:r>
            <a:r>
              <a:rPr lang="en-US" altLang="en-US" sz="180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6053544" y="1066800"/>
            <a:ext cx="25971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3333CC"/>
                </a:solidFill>
              </a:rPr>
              <a:t>s+2 difference images.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3333CC"/>
                </a:solidFill>
              </a:rPr>
              <a:t>top and bottom ignored.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3333CC"/>
                </a:solidFill>
              </a:rPr>
              <a:t>s planes searched.</a:t>
            </a:r>
          </a:p>
        </p:txBody>
      </p:sp>
    </p:spTree>
    <p:extLst>
      <p:ext uri="{BB962C8B-B14F-4D97-AF65-F5344CB8AC3E}">
        <p14:creationId xmlns:p14="http://schemas.microsoft.com/office/powerpoint/2010/main" val="108889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8E73B9-A377-42DD-B7C8-D89337389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920832-4A52-4813-93C2-BBEA761C6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0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  <a:r>
              <a:rPr lang="en-US" sz="2800" dirty="0"/>
              <a:t>Important Point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685800" y="3048000"/>
            <a:ext cx="7772040" cy="2819400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People just say “SIFT”.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But there are TWO parts to SIFT.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CC"/>
                </a:solidFill>
              </a:rPr>
              <a:t>an interest point detector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rgbClr val="0000CC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CC"/>
                </a:solidFill>
              </a:rPr>
              <a:t>a region descriptor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/>
              <a:t>They are independent. Many people use the region descriptor without looking for the points.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4196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20715-14DE-47F5-94AD-5F91B4E20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C8F4A-3639-4BB2-B964-BB4829801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are we going to </a:t>
            </a:r>
            <a:r>
              <a:rPr lang="en-US" dirty="0">
                <a:solidFill>
                  <a:srgbClr val="FF0000"/>
                </a:solidFill>
              </a:rPr>
              <a:t>describe </a:t>
            </a:r>
            <a:r>
              <a:rPr lang="en-US" dirty="0"/>
              <a:t>the patch around each of the interest points we find in order to match them between images?</a:t>
            </a:r>
          </a:p>
          <a:p>
            <a:r>
              <a:rPr lang="en-US" dirty="0"/>
              <a:t>We will use a very simple descriptor.</a:t>
            </a:r>
          </a:p>
          <a:p>
            <a:r>
              <a:rPr lang="en-US" dirty="0"/>
              <a:t>Let’s look at that first.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099876-3122-4C4E-BDFB-BF907F12D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7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BE07C-20B5-4282-B1B0-2F9C7D3C3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Normalized Descriptor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3F7888-CF31-4DB7-BB62-EF3E89822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14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1939B2-4D53-4882-A08C-468BEB92C744}"/>
              </a:ext>
            </a:extLst>
          </p:cNvPr>
          <p:cNvSpPr txBox="1"/>
          <p:nvPr/>
        </p:nvSpPr>
        <p:spPr>
          <a:xfrm>
            <a:off x="1158240" y="2021840"/>
            <a:ext cx="7426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interest point              neighborhood around          normalized neighborhood</a:t>
            </a:r>
          </a:p>
          <a:p>
            <a:r>
              <a:rPr lang="en-US" dirty="0"/>
              <a:t>                                           interest  point                       around interest point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A152E0-B17D-4DF7-BE17-B976E2446763}"/>
              </a:ext>
            </a:extLst>
          </p:cNvPr>
          <p:cNvSpPr txBox="1"/>
          <p:nvPr/>
        </p:nvSpPr>
        <p:spPr>
          <a:xfrm>
            <a:off x="1524000" y="3119120"/>
            <a:ext cx="53572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201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A9BDA9-420E-4E1A-8877-FE62518996C0}"/>
              </a:ext>
            </a:extLst>
          </p:cNvPr>
          <p:cNvSpPr txBox="1"/>
          <p:nvPr/>
        </p:nvSpPr>
        <p:spPr>
          <a:xfrm>
            <a:off x="3450048" y="2963664"/>
            <a:ext cx="1332416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AutoNum type="arabicPlain" startAt="45"/>
            </a:pPr>
            <a:r>
              <a:rPr lang="en-US" dirty="0"/>
              <a:t>56   200</a:t>
            </a:r>
          </a:p>
          <a:p>
            <a:pPr marL="342900" indent="-342900">
              <a:buAutoNum type="arabicPlain" startAt="45"/>
            </a:pPr>
            <a:r>
              <a:rPr lang="en-US" dirty="0"/>
              <a:t>201 200</a:t>
            </a:r>
          </a:p>
          <a:p>
            <a:r>
              <a:rPr lang="en-US" dirty="0"/>
              <a:t>85  101  105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241C0E-2DAA-45C0-BFD5-85ABD0F96583}"/>
              </a:ext>
            </a:extLst>
          </p:cNvPr>
          <p:cNvSpPr txBox="1"/>
          <p:nvPr/>
        </p:nvSpPr>
        <p:spPr>
          <a:xfrm>
            <a:off x="5933440" y="2963664"/>
            <a:ext cx="143821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AutoNum type="arabicPlain" startAt="156"/>
            </a:pPr>
            <a:r>
              <a:rPr lang="en-US" dirty="0"/>
              <a:t>  145    1</a:t>
            </a:r>
          </a:p>
          <a:p>
            <a:pPr marL="342900" indent="-342900">
              <a:buAutoNum type="arabicPlain" startAt="155"/>
            </a:pPr>
            <a:r>
              <a:rPr lang="en-US" dirty="0"/>
              <a:t>     0      1</a:t>
            </a:r>
          </a:p>
          <a:p>
            <a:r>
              <a:rPr lang="en-US" dirty="0"/>
              <a:t>116   100   96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B2C100-10E6-4E36-AA0B-5C9E9B35C122}"/>
              </a:ext>
            </a:extLst>
          </p:cNvPr>
          <p:cNvSpPr txBox="1"/>
          <p:nvPr/>
        </p:nvSpPr>
        <p:spPr>
          <a:xfrm>
            <a:off x="1056640" y="4572000"/>
            <a:ext cx="6888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simple descriptor just subtracts each of the neighbors from the center value</a:t>
            </a:r>
            <a:r>
              <a:rPr lang="en-US"/>
              <a:t>, including the center itself, </a:t>
            </a:r>
            <a:r>
              <a:rPr lang="en-US" dirty="0"/>
              <a:t>to normalize for lighting and exposure.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can store this as a 1D vector to be efficient:  </a:t>
            </a:r>
          </a:p>
          <a:p>
            <a:r>
              <a:rPr lang="en-US" dirty="0"/>
              <a:t>      </a:t>
            </a:r>
            <a:r>
              <a:rPr lang="en-US" dirty="0">
                <a:solidFill>
                  <a:srgbClr val="FF0000"/>
                </a:solidFill>
              </a:rPr>
              <a:t>156 145 1 155 0 1 116 100 96</a:t>
            </a:r>
          </a:p>
        </p:txBody>
      </p:sp>
    </p:spTree>
    <p:extLst>
      <p:ext uri="{BB962C8B-B14F-4D97-AF65-F5344CB8AC3E}">
        <p14:creationId xmlns:p14="http://schemas.microsoft.com/office/powerpoint/2010/main" val="301524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EED3A-7547-4C24-BEF3-EEAC0209F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our Descriptor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A25C8-B786-4B5A-BC2A-A55B23D75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Translation Invariant</a:t>
            </a:r>
          </a:p>
          <a:p>
            <a:r>
              <a:rPr lang="en-US" dirty="0"/>
              <a:t>Not scale invariant</a:t>
            </a:r>
          </a:p>
          <a:p>
            <a:r>
              <a:rPr lang="en-US" dirty="0"/>
              <a:t>Not rotation invariant</a:t>
            </a:r>
          </a:p>
          <a:p>
            <a:r>
              <a:rPr lang="en-US" dirty="0">
                <a:solidFill>
                  <a:srgbClr val="C00000"/>
                </a:solidFill>
              </a:rPr>
              <a:t>Somewhat invariant to lighting changes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Let’s look at the SIFT descriptor, because it is heavily used, even without using the SIFT key point detector.</a:t>
            </a:r>
          </a:p>
          <a:p>
            <a:r>
              <a:rPr lang="en-US" dirty="0">
                <a:solidFill>
                  <a:srgbClr val="0000FF"/>
                </a:solidFill>
              </a:rPr>
              <a:t>It already solves the scale problem by computing at multiple scales and keeping track.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0F0049-AE70-4F4A-90FF-C9BAB2789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8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CustomShape 1"/>
          <p:cNvSpPr/>
          <p:nvPr/>
        </p:nvSpPr>
        <p:spPr>
          <a:xfrm>
            <a:off x="3124080" y="4505400"/>
            <a:ext cx="2895120" cy="456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Times New Roman"/>
              </a:rPr>
              <a:t>CSE 576: Computer Vision</a:t>
            </a:r>
            <a:endParaRPr/>
          </a:p>
        </p:txBody>
      </p:sp>
      <p:pic>
        <p:nvPicPr>
          <p:cNvPr id="612" name="Picture 2"/>
          <p:cNvPicPr/>
          <p:nvPr/>
        </p:nvPicPr>
        <p:blipFill>
          <a:blip r:embed="rId3"/>
          <a:stretch/>
        </p:blipFill>
        <p:spPr>
          <a:xfrm>
            <a:off x="2057400" y="1457280"/>
            <a:ext cx="4962240" cy="3495240"/>
          </a:xfrm>
          <a:prstGeom prst="rect">
            <a:avLst/>
          </a:prstGeom>
          <a:ln w="9360">
            <a:noFill/>
          </a:ln>
        </p:spPr>
      </p:pic>
      <p:sp>
        <p:nvSpPr>
          <p:cNvPr id="613" name="TextShape 2"/>
          <p:cNvSpPr txBox="1"/>
          <p:nvPr/>
        </p:nvSpPr>
        <p:spPr>
          <a:xfrm>
            <a:off x="379440" y="-152280"/>
            <a:ext cx="84596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000" strike="noStrike">
                <a:solidFill>
                  <a:srgbClr val="000000"/>
                </a:solidFill>
                <a:latin typeface="Arial"/>
                <a:ea typeface="ＭＳ Ｐゴシック"/>
              </a:rPr>
              <a:t>Rotation invariance</a:t>
            </a:r>
            <a:endParaRPr/>
          </a:p>
        </p:txBody>
      </p:sp>
      <p:pic>
        <p:nvPicPr>
          <p:cNvPr id="614" name="Picture 5"/>
          <p:cNvPicPr/>
          <p:nvPr/>
        </p:nvPicPr>
        <p:blipFill>
          <a:blip r:embed="rId4"/>
          <a:stretch/>
        </p:blipFill>
        <p:spPr>
          <a:xfrm>
            <a:off x="5499000" y="2741760"/>
            <a:ext cx="1982520" cy="1987200"/>
          </a:xfrm>
          <a:prstGeom prst="rect">
            <a:avLst/>
          </a:prstGeom>
          <a:ln w="9360">
            <a:noFill/>
          </a:ln>
        </p:spPr>
      </p:pic>
      <p:sp>
        <p:nvSpPr>
          <p:cNvPr id="615" name="Line 3"/>
          <p:cNvSpPr/>
          <p:nvPr/>
        </p:nvSpPr>
        <p:spPr>
          <a:xfrm>
            <a:off x="7726680" y="2743200"/>
            <a:ext cx="45720" cy="1904760"/>
          </a:xfrm>
          <a:prstGeom prst="line">
            <a:avLst/>
          </a:prstGeom>
          <a:ln w="50760">
            <a:solidFill>
              <a:srgbClr val="0000FF"/>
            </a:solidFill>
            <a:round/>
            <a:headEnd type="triangle" w="lg" len="med"/>
            <a:tailEnd type="triangle" w="lg" len="med"/>
          </a:ln>
        </p:spPr>
      </p:sp>
      <p:sp>
        <p:nvSpPr>
          <p:cNvPr id="616" name="Line 4"/>
          <p:cNvSpPr/>
          <p:nvPr/>
        </p:nvSpPr>
        <p:spPr>
          <a:xfrm>
            <a:off x="4343400" y="2201760"/>
            <a:ext cx="596880" cy="123840"/>
          </a:xfrm>
          <a:prstGeom prst="line">
            <a:avLst/>
          </a:prstGeom>
          <a:ln w="31680">
            <a:solidFill>
              <a:srgbClr val="0000FF"/>
            </a:solidFill>
            <a:round/>
            <a:headEnd type="triangle" w="lg" len="med"/>
            <a:tailEnd type="triangle" w="lg" len="med"/>
          </a:ln>
        </p:spPr>
      </p:sp>
      <p:sp>
        <p:nvSpPr>
          <p:cNvPr id="617" name="CustomShape 5"/>
          <p:cNvSpPr/>
          <p:nvPr/>
        </p:nvSpPr>
        <p:spPr>
          <a:xfrm>
            <a:off x="6963840" y="6568920"/>
            <a:ext cx="2188080" cy="288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300" strike="noStrike">
                <a:solidFill>
                  <a:srgbClr val="000000"/>
                </a:solidFill>
                <a:latin typeface="Arial"/>
              </a:rPr>
              <a:t>Image from Matthew Brown</a:t>
            </a:r>
            <a:endParaRPr/>
          </a:p>
        </p:txBody>
      </p:sp>
      <p:sp>
        <p:nvSpPr>
          <p:cNvPr id="618" name="CustomShape 6"/>
          <p:cNvSpPr/>
          <p:nvPr/>
        </p:nvSpPr>
        <p:spPr>
          <a:xfrm>
            <a:off x="336600" y="5035680"/>
            <a:ext cx="8733960" cy="137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strike="noStrike" dirty="0">
                <a:solidFill>
                  <a:srgbClr val="000000"/>
                </a:solidFill>
                <a:latin typeface="Arial"/>
              </a:rPr>
              <a:t>Rotate patch according to its </a:t>
            </a:r>
            <a:r>
              <a:rPr lang="en-US" sz="2800" strike="noStrike" dirty="0">
                <a:solidFill>
                  <a:srgbClr val="FF0000"/>
                </a:solidFill>
                <a:latin typeface="Arial"/>
              </a:rPr>
              <a:t>dominant gradient orientation</a:t>
            </a:r>
            <a:endParaRPr dirty="0">
              <a:solidFill>
                <a:srgbClr val="FF0000"/>
              </a:solidFill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strike="noStrike" dirty="0">
                <a:solidFill>
                  <a:srgbClr val="000000"/>
                </a:solidFill>
                <a:latin typeface="Arial"/>
              </a:rPr>
              <a:t>This puts the patches into a canonical orientation.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9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T. Tuytelaars, B. Leibe</a:t>
            </a:r>
            <a:endParaRPr/>
          </a:p>
        </p:txBody>
      </p:sp>
      <p:sp>
        <p:nvSpPr>
          <p:cNvPr id="620" name="CustomShape 2"/>
          <p:cNvSpPr/>
          <p:nvPr/>
        </p:nvSpPr>
        <p:spPr>
          <a:xfrm>
            <a:off x="2765520" y="4065480"/>
            <a:ext cx="2282400" cy="2303280"/>
          </a:xfrm>
          <a:custGeom>
            <a:avLst/>
            <a:gdLst/>
            <a:ahLst/>
            <a:cxnLst/>
            <a:rect l="0" t="0" r="r" b="b"/>
            <a:pathLst>
              <a:path w="8630" h="9642">
                <a:moveTo>
                  <a:pt x="4314" y="0"/>
                </a:moveTo>
                <a:lnTo>
                  <a:pt x="4536" y="7"/>
                </a:lnTo>
                <a:lnTo>
                  <a:pt x="4754" y="25"/>
                </a:lnTo>
                <a:lnTo>
                  <a:pt x="4970" y="55"/>
                </a:lnTo>
                <a:lnTo>
                  <a:pt x="5182" y="98"/>
                </a:lnTo>
                <a:lnTo>
                  <a:pt x="5390" y="153"/>
                </a:lnTo>
                <a:lnTo>
                  <a:pt x="5594" y="217"/>
                </a:lnTo>
                <a:lnTo>
                  <a:pt x="5795" y="293"/>
                </a:lnTo>
                <a:lnTo>
                  <a:pt x="5991" y="380"/>
                </a:lnTo>
                <a:lnTo>
                  <a:pt x="6181" y="477"/>
                </a:lnTo>
                <a:lnTo>
                  <a:pt x="6368" y="583"/>
                </a:lnTo>
                <a:lnTo>
                  <a:pt x="6549" y="700"/>
                </a:lnTo>
                <a:lnTo>
                  <a:pt x="6724" y="825"/>
                </a:lnTo>
                <a:lnTo>
                  <a:pt x="6893" y="960"/>
                </a:lnTo>
                <a:lnTo>
                  <a:pt x="7056" y="1104"/>
                </a:lnTo>
                <a:lnTo>
                  <a:pt x="7213" y="1255"/>
                </a:lnTo>
                <a:lnTo>
                  <a:pt x="7363" y="1415"/>
                </a:lnTo>
                <a:lnTo>
                  <a:pt x="7505" y="1582"/>
                </a:lnTo>
                <a:lnTo>
                  <a:pt x="7641" y="1757"/>
                </a:lnTo>
                <a:lnTo>
                  <a:pt x="7769" y="1939"/>
                </a:lnTo>
                <a:lnTo>
                  <a:pt x="7890" y="2128"/>
                </a:lnTo>
                <a:lnTo>
                  <a:pt x="8002" y="2324"/>
                </a:lnTo>
                <a:lnTo>
                  <a:pt x="8106" y="2526"/>
                </a:lnTo>
                <a:lnTo>
                  <a:pt x="8202" y="2733"/>
                </a:lnTo>
                <a:lnTo>
                  <a:pt x="8289" y="2947"/>
                </a:lnTo>
                <a:lnTo>
                  <a:pt x="8366" y="3167"/>
                </a:lnTo>
                <a:lnTo>
                  <a:pt x="8433" y="3389"/>
                </a:lnTo>
                <a:lnTo>
                  <a:pt x="8492" y="3618"/>
                </a:lnTo>
                <a:lnTo>
                  <a:pt x="8541" y="3851"/>
                </a:lnTo>
                <a:lnTo>
                  <a:pt x="8578" y="4088"/>
                </a:lnTo>
                <a:lnTo>
                  <a:pt x="8606" y="4329"/>
                </a:lnTo>
                <a:lnTo>
                  <a:pt x="8623" y="4573"/>
                </a:lnTo>
                <a:lnTo>
                  <a:pt x="8629" y="4820"/>
                </a:lnTo>
                <a:lnTo>
                  <a:pt x="8623" y="5068"/>
                </a:lnTo>
                <a:lnTo>
                  <a:pt x="8606" y="5312"/>
                </a:lnTo>
                <a:lnTo>
                  <a:pt x="8578" y="5553"/>
                </a:lnTo>
                <a:lnTo>
                  <a:pt x="8541" y="5790"/>
                </a:lnTo>
                <a:lnTo>
                  <a:pt x="8492" y="6023"/>
                </a:lnTo>
                <a:lnTo>
                  <a:pt x="8433" y="6252"/>
                </a:lnTo>
                <a:lnTo>
                  <a:pt x="8366" y="6475"/>
                </a:lnTo>
                <a:lnTo>
                  <a:pt x="8289" y="6694"/>
                </a:lnTo>
                <a:lnTo>
                  <a:pt x="8202" y="6908"/>
                </a:lnTo>
                <a:lnTo>
                  <a:pt x="8106" y="7115"/>
                </a:lnTo>
                <a:lnTo>
                  <a:pt x="8002" y="7317"/>
                </a:lnTo>
                <a:lnTo>
                  <a:pt x="7890" y="7513"/>
                </a:lnTo>
                <a:lnTo>
                  <a:pt x="7769" y="7702"/>
                </a:lnTo>
                <a:lnTo>
                  <a:pt x="7641" y="7884"/>
                </a:lnTo>
                <a:lnTo>
                  <a:pt x="7505" y="8059"/>
                </a:lnTo>
                <a:lnTo>
                  <a:pt x="7363" y="8226"/>
                </a:lnTo>
                <a:lnTo>
                  <a:pt x="7213" y="8386"/>
                </a:lnTo>
                <a:lnTo>
                  <a:pt x="7056" y="8537"/>
                </a:lnTo>
                <a:lnTo>
                  <a:pt x="6893" y="8681"/>
                </a:lnTo>
                <a:lnTo>
                  <a:pt x="6724" y="8816"/>
                </a:lnTo>
                <a:lnTo>
                  <a:pt x="6549" y="8941"/>
                </a:lnTo>
                <a:lnTo>
                  <a:pt x="6368" y="9058"/>
                </a:lnTo>
                <a:lnTo>
                  <a:pt x="6181" y="9164"/>
                </a:lnTo>
                <a:lnTo>
                  <a:pt x="5991" y="9261"/>
                </a:lnTo>
                <a:lnTo>
                  <a:pt x="5795" y="9348"/>
                </a:lnTo>
                <a:lnTo>
                  <a:pt x="5594" y="9424"/>
                </a:lnTo>
                <a:lnTo>
                  <a:pt x="5390" y="9488"/>
                </a:lnTo>
                <a:lnTo>
                  <a:pt x="5182" y="9543"/>
                </a:lnTo>
                <a:lnTo>
                  <a:pt x="4970" y="9586"/>
                </a:lnTo>
                <a:lnTo>
                  <a:pt x="4754" y="9616"/>
                </a:lnTo>
                <a:lnTo>
                  <a:pt x="4536" y="9634"/>
                </a:lnTo>
                <a:lnTo>
                  <a:pt x="4314" y="9641"/>
                </a:lnTo>
                <a:lnTo>
                  <a:pt x="4093" y="9634"/>
                </a:lnTo>
                <a:lnTo>
                  <a:pt x="3875" y="9616"/>
                </a:lnTo>
                <a:lnTo>
                  <a:pt x="3659" y="9586"/>
                </a:lnTo>
                <a:lnTo>
                  <a:pt x="3447" y="9543"/>
                </a:lnTo>
                <a:lnTo>
                  <a:pt x="3238" y="9488"/>
                </a:lnTo>
                <a:lnTo>
                  <a:pt x="3034" y="9424"/>
                </a:lnTo>
                <a:lnTo>
                  <a:pt x="2833" y="9348"/>
                </a:lnTo>
                <a:lnTo>
                  <a:pt x="2638" y="9261"/>
                </a:lnTo>
                <a:lnTo>
                  <a:pt x="2447" y="9164"/>
                </a:lnTo>
                <a:lnTo>
                  <a:pt x="2260" y="9058"/>
                </a:lnTo>
                <a:lnTo>
                  <a:pt x="2080" y="8941"/>
                </a:lnTo>
                <a:lnTo>
                  <a:pt x="1905" y="8816"/>
                </a:lnTo>
                <a:lnTo>
                  <a:pt x="1736" y="8681"/>
                </a:lnTo>
                <a:lnTo>
                  <a:pt x="1573" y="8537"/>
                </a:lnTo>
                <a:lnTo>
                  <a:pt x="1416" y="8386"/>
                </a:lnTo>
                <a:lnTo>
                  <a:pt x="1266" y="8226"/>
                </a:lnTo>
                <a:lnTo>
                  <a:pt x="1124" y="8059"/>
                </a:lnTo>
                <a:lnTo>
                  <a:pt x="987" y="7884"/>
                </a:lnTo>
                <a:lnTo>
                  <a:pt x="860" y="7702"/>
                </a:lnTo>
                <a:lnTo>
                  <a:pt x="739" y="7513"/>
                </a:lnTo>
                <a:lnTo>
                  <a:pt x="627" y="7317"/>
                </a:lnTo>
                <a:lnTo>
                  <a:pt x="523" y="7115"/>
                </a:lnTo>
                <a:lnTo>
                  <a:pt x="426" y="6908"/>
                </a:lnTo>
                <a:lnTo>
                  <a:pt x="340" y="6694"/>
                </a:lnTo>
                <a:lnTo>
                  <a:pt x="262" y="6475"/>
                </a:lnTo>
                <a:lnTo>
                  <a:pt x="195" y="6252"/>
                </a:lnTo>
                <a:lnTo>
                  <a:pt x="137" y="6023"/>
                </a:lnTo>
                <a:lnTo>
                  <a:pt x="88" y="5790"/>
                </a:lnTo>
                <a:lnTo>
                  <a:pt x="50" y="5553"/>
                </a:lnTo>
                <a:lnTo>
                  <a:pt x="23" y="5312"/>
                </a:lnTo>
                <a:lnTo>
                  <a:pt x="6" y="5068"/>
                </a:lnTo>
                <a:lnTo>
                  <a:pt x="0" y="4820"/>
                </a:lnTo>
                <a:lnTo>
                  <a:pt x="6" y="4573"/>
                </a:lnTo>
                <a:lnTo>
                  <a:pt x="23" y="4329"/>
                </a:lnTo>
                <a:lnTo>
                  <a:pt x="50" y="4088"/>
                </a:lnTo>
                <a:lnTo>
                  <a:pt x="88" y="3851"/>
                </a:lnTo>
                <a:lnTo>
                  <a:pt x="137" y="3618"/>
                </a:lnTo>
                <a:lnTo>
                  <a:pt x="195" y="3389"/>
                </a:lnTo>
                <a:lnTo>
                  <a:pt x="262" y="3167"/>
                </a:lnTo>
                <a:lnTo>
                  <a:pt x="340" y="2947"/>
                </a:lnTo>
                <a:lnTo>
                  <a:pt x="426" y="2733"/>
                </a:lnTo>
                <a:lnTo>
                  <a:pt x="523" y="2526"/>
                </a:lnTo>
                <a:lnTo>
                  <a:pt x="627" y="2324"/>
                </a:lnTo>
                <a:lnTo>
                  <a:pt x="739" y="2128"/>
                </a:lnTo>
                <a:lnTo>
                  <a:pt x="860" y="1939"/>
                </a:lnTo>
                <a:lnTo>
                  <a:pt x="987" y="1757"/>
                </a:lnTo>
                <a:lnTo>
                  <a:pt x="1124" y="1582"/>
                </a:lnTo>
                <a:lnTo>
                  <a:pt x="1266" y="1415"/>
                </a:lnTo>
                <a:lnTo>
                  <a:pt x="1416" y="1255"/>
                </a:lnTo>
                <a:lnTo>
                  <a:pt x="1573" y="1104"/>
                </a:lnTo>
                <a:lnTo>
                  <a:pt x="1736" y="960"/>
                </a:lnTo>
                <a:lnTo>
                  <a:pt x="1905" y="825"/>
                </a:lnTo>
                <a:lnTo>
                  <a:pt x="2080" y="700"/>
                </a:lnTo>
                <a:lnTo>
                  <a:pt x="2260" y="583"/>
                </a:lnTo>
                <a:lnTo>
                  <a:pt x="2447" y="477"/>
                </a:lnTo>
                <a:lnTo>
                  <a:pt x="2638" y="380"/>
                </a:lnTo>
                <a:lnTo>
                  <a:pt x="2833" y="293"/>
                </a:lnTo>
                <a:lnTo>
                  <a:pt x="3034" y="217"/>
                </a:lnTo>
                <a:lnTo>
                  <a:pt x="3238" y="153"/>
                </a:lnTo>
                <a:lnTo>
                  <a:pt x="3447" y="98"/>
                </a:lnTo>
                <a:lnTo>
                  <a:pt x="3659" y="55"/>
                </a:lnTo>
                <a:lnTo>
                  <a:pt x="3875" y="25"/>
                </a:lnTo>
                <a:lnTo>
                  <a:pt x="4093" y="7"/>
                </a:lnTo>
                <a:lnTo>
                  <a:pt x="4314" y="0"/>
                </a:lnTo>
              </a:path>
            </a:pathLst>
          </a:cu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1" name="CustomShape 3"/>
          <p:cNvSpPr/>
          <p:nvPr/>
        </p:nvSpPr>
        <p:spPr>
          <a:xfrm>
            <a:off x="3906720" y="4054320"/>
            <a:ext cx="1153800" cy="1163160"/>
          </a:xfrm>
          <a:custGeom>
            <a:avLst/>
            <a:gdLst/>
            <a:ahLst/>
            <a:cxnLst/>
            <a:rect l="0" t="0" r="r" b="b"/>
            <a:pathLst>
              <a:path w="4361" h="4872">
                <a:moveTo>
                  <a:pt x="4360" y="4871"/>
                </a:moveTo>
                <a:lnTo>
                  <a:pt x="4360" y="4871"/>
                </a:lnTo>
                <a:lnTo>
                  <a:pt x="4359" y="4809"/>
                </a:lnTo>
                <a:lnTo>
                  <a:pt x="4358" y="4747"/>
                </a:lnTo>
                <a:lnTo>
                  <a:pt x="4356" y="4684"/>
                </a:lnTo>
                <a:lnTo>
                  <a:pt x="4354" y="4621"/>
                </a:lnTo>
                <a:lnTo>
                  <a:pt x="4351" y="4560"/>
                </a:lnTo>
                <a:lnTo>
                  <a:pt x="4347" y="4498"/>
                </a:lnTo>
                <a:lnTo>
                  <a:pt x="4343" y="4437"/>
                </a:lnTo>
                <a:lnTo>
                  <a:pt x="4337" y="4374"/>
                </a:lnTo>
                <a:lnTo>
                  <a:pt x="4332" y="4313"/>
                </a:lnTo>
                <a:lnTo>
                  <a:pt x="4325" y="4252"/>
                </a:lnTo>
                <a:lnTo>
                  <a:pt x="4318" y="4192"/>
                </a:lnTo>
                <a:lnTo>
                  <a:pt x="4310" y="4131"/>
                </a:lnTo>
                <a:lnTo>
                  <a:pt x="4301" y="4071"/>
                </a:lnTo>
                <a:lnTo>
                  <a:pt x="4291" y="4011"/>
                </a:lnTo>
                <a:lnTo>
                  <a:pt x="4281" y="3951"/>
                </a:lnTo>
                <a:lnTo>
                  <a:pt x="4271" y="3892"/>
                </a:lnTo>
                <a:lnTo>
                  <a:pt x="4260" y="3833"/>
                </a:lnTo>
                <a:lnTo>
                  <a:pt x="4248" y="3774"/>
                </a:lnTo>
                <a:lnTo>
                  <a:pt x="4236" y="3715"/>
                </a:lnTo>
                <a:lnTo>
                  <a:pt x="4223" y="3656"/>
                </a:lnTo>
                <a:lnTo>
                  <a:pt x="4208" y="3599"/>
                </a:lnTo>
                <a:lnTo>
                  <a:pt x="4194" y="3541"/>
                </a:lnTo>
                <a:lnTo>
                  <a:pt x="4179" y="3483"/>
                </a:lnTo>
                <a:lnTo>
                  <a:pt x="4163" y="3426"/>
                </a:lnTo>
                <a:lnTo>
                  <a:pt x="4147" y="3369"/>
                </a:lnTo>
                <a:lnTo>
                  <a:pt x="4131" y="3311"/>
                </a:lnTo>
                <a:lnTo>
                  <a:pt x="4112" y="3256"/>
                </a:lnTo>
                <a:lnTo>
                  <a:pt x="4095" y="3199"/>
                </a:lnTo>
                <a:lnTo>
                  <a:pt x="4076" y="3144"/>
                </a:lnTo>
                <a:lnTo>
                  <a:pt x="4057" y="3089"/>
                </a:lnTo>
                <a:lnTo>
                  <a:pt x="4036" y="3033"/>
                </a:lnTo>
                <a:lnTo>
                  <a:pt x="4016" y="2979"/>
                </a:lnTo>
                <a:lnTo>
                  <a:pt x="3995" y="2923"/>
                </a:lnTo>
                <a:lnTo>
                  <a:pt x="3974" y="2870"/>
                </a:lnTo>
                <a:lnTo>
                  <a:pt x="3951" y="2816"/>
                </a:lnTo>
                <a:lnTo>
                  <a:pt x="3929" y="2763"/>
                </a:lnTo>
                <a:lnTo>
                  <a:pt x="3906" y="2710"/>
                </a:lnTo>
                <a:lnTo>
                  <a:pt x="3882" y="2657"/>
                </a:lnTo>
                <a:lnTo>
                  <a:pt x="3857" y="2605"/>
                </a:lnTo>
                <a:lnTo>
                  <a:pt x="3832" y="2553"/>
                </a:lnTo>
                <a:lnTo>
                  <a:pt x="3807" y="2502"/>
                </a:lnTo>
                <a:lnTo>
                  <a:pt x="3780" y="2450"/>
                </a:lnTo>
                <a:lnTo>
                  <a:pt x="3754" y="2399"/>
                </a:lnTo>
                <a:lnTo>
                  <a:pt x="3727" y="2349"/>
                </a:lnTo>
                <a:lnTo>
                  <a:pt x="3699" y="2299"/>
                </a:lnTo>
                <a:lnTo>
                  <a:pt x="3671" y="2249"/>
                </a:lnTo>
                <a:lnTo>
                  <a:pt x="3643" y="2200"/>
                </a:lnTo>
                <a:lnTo>
                  <a:pt x="3613" y="2151"/>
                </a:lnTo>
                <a:lnTo>
                  <a:pt x="3584" y="2102"/>
                </a:lnTo>
                <a:lnTo>
                  <a:pt x="3554" y="2055"/>
                </a:lnTo>
                <a:lnTo>
                  <a:pt x="3523" y="2007"/>
                </a:lnTo>
                <a:lnTo>
                  <a:pt x="3492" y="1960"/>
                </a:lnTo>
                <a:lnTo>
                  <a:pt x="3461" y="1914"/>
                </a:lnTo>
                <a:lnTo>
                  <a:pt x="3428" y="1867"/>
                </a:lnTo>
                <a:lnTo>
                  <a:pt x="3396" y="1821"/>
                </a:lnTo>
                <a:lnTo>
                  <a:pt x="3362" y="1776"/>
                </a:lnTo>
                <a:lnTo>
                  <a:pt x="3329" y="1731"/>
                </a:lnTo>
                <a:lnTo>
                  <a:pt x="3295" y="1686"/>
                </a:lnTo>
                <a:lnTo>
                  <a:pt x="3260" y="1642"/>
                </a:lnTo>
                <a:lnTo>
                  <a:pt x="3225" y="1599"/>
                </a:lnTo>
                <a:lnTo>
                  <a:pt x="3189" y="1556"/>
                </a:lnTo>
                <a:lnTo>
                  <a:pt x="3154" y="1513"/>
                </a:lnTo>
                <a:lnTo>
                  <a:pt x="3117" y="1471"/>
                </a:lnTo>
                <a:lnTo>
                  <a:pt x="3081" y="1430"/>
                </a:lnTo>
                <a:lnTo>
                  <a:pt x="3044" y="1389"/>
                </a:lnTo>
                <a:lnTo>
                  <a:pt x="3006" y="1348"/>
                </a:lnTo>
                <a:lnTo>
                  <a:pt x="2968" y="1307"/>
                </a:lnTo>
                <a:lnTo>
                  <a:pt x="2929" y="1268"/>
                </a:lnTo>
                <a:lnTo>
                  <a:pt x="2890" y="1229"/>
                </a:lnTo>
                <a:lnTo>
                  <a:pt x="2851" y="1191"/>
                </a:lnTo>
                <a:lnTo>
                  <a:pt x="2811" y="1152"/>
                </a:lnTo>
                <a:lnTo>
                  <a:pt x="2771" y="1115"/>
                </a:lnTo>
                <a:lnTo>
                  <a:pt x="2730" y="1078"/>
                </a:lnTo>
                <a:lnTo>
                  <a:pt x="2689" y="1042"/>
                </a:lnTo>
                <a:lnTo>
                  <a:pt x="2648" y="1005"/>
                </a:lnTo>
                <a:lnTo>
                  <a:pt x="2606" y="970"/>
                </a:lnTo>
                <a:lnTo>
                  <a:pt x="2564" y="935"/>
                </a:lnTo>
                <a:lnTo>
                  <a:pt x="2521" y="901"/>
                </a:lnTo>
                <a:lnTo>
                  <a:pt x="2479" y="867"/>
                </a:lnTo>
                <a:lnTo>
                  <a:pt x="2435" y="834"/>
                </a:lnTo>
                <a:lnTo>
                  <a:pt x="2392" y="802"/>
                </a:lnTo>
                <a:lnTo>
                  <a:pt x="2347" y="769"/>
                </a:lnTo>
                <a:lnTo>
                  <a:pt x="2303" y="737"/>
                </a:lnTo>
                <a:lnTo>
                  <a:pt x="2258" y="707"/>
                </a:lnTo>
                <a:lnTo>
                  <a:pt x="2213" y="676"/>
                </a:lnTo>
                <a:lnTo>
                  <a:pt x="2167" y="647"/>
                </a:lnTo>
                <a:lnTo>
                  <a:pt x="2121" y="619"/>
                </a:lnTo>
                <a:lnTo>
                  <a:pt x="2076" y="589"/>
                </a:lnTo>
                <a:lnTo>
                  <a:pt x="2029" y="562"/>
                </a:lnTo>
                <a:lnTo>
                  <a:pt x="1982" y="535"/>
                </a:lnTo>
                <a:lnTo>
                  <a:pt x="1935" y="508"/>
                </a:lnTo>
                <a:lnTo>
                  <a:pt x="1888" y="482"/>
                </a:lnTo>
                <a:lnTo>
                  <a:pt x="1840" y="457"/>
                </a:lnTo>
                <a:lnTo>
                  <a:pt x="1791" y="432"/>
                </a:lnTo>
                <a:lnTo>
                  <a:pt x="1743" y="407"/>
                </a:lnTo>
                <a:lnTo>
                  <a:pt x="1694" y="385"/>
                </a:lnTo>
                <a:lnTo>
                  <a:pt x="1646" y="361"/>
                </a:lnTo>
                <a:lnTo>
                  <a:pt x="1596" y="339"/>
                </a:lnTo>
                <a:lnTo>
                  <a:pt x="1547" y="318"/>
                </a:lnTo>
                <a:lnTo>
                  <a:pt x="1497" y="296"/>
                </a:lnTo>
                <a:lnTo>
                  <a:pt x="1446" y="276"/>
                </a:lnTo>
                <a:lnTo>
                  <a:pt x="1396" y="257"/>
                </a:lnTo>
                <a:lnTo>
                  <a:pt x="1345" y="237"/>
                </a:lnTo>
                <a:lnTo>
                  <a:pt x="1295" y="219"/>
                </a:lnTo>
                <a:lnTo>
                  <a:pt x="1243" y="202"/>
                </a:lnTo>
                <a:lnTo>
                  <a:pt x="1191" y="185"/>
                </a:lnTo>
                <a:lnTo>
                  <a:pt x="1140" y="170"/>
                </a:lnTo>
                <a:lnTo>
                  <a:pt x="1088" y="154"/>
                </a:lnTo>
                <a:lnTo>
                  <a:pt x="1035" y="139"/>
                </a:lnTo>
                <a:lnTo>
                  <a:pt x="983" y="126"/>
                </a:lnTo>
                <a:lnTo>
                  <a:pt x="930" y="112"/>
                </a:lnTo>
                <a:lnTo>
                  <a:pt x="877" y="100"/>
                </a:lnTo>
                <a:lnTo>
                  <a:pt x="824" y="87"/>
                </a:lnTo>
                <a:lnTo>
                  <a:pt x="770" y="77"/>
                </a:lnTo>
                <a:lnTo>
                  <a:pt x="717" y="66"/>
                </a:lnTo>
                <a:lnTo>
                  <a:pt x="663" y="57"/>
                </a:lnTo>
                <a:lnTo>
                  <a:pt x="608" y="47"/>
                </a:lnTo>
                <a:lnTo>
                  <a:pt x="555" y="40"/>
                </a:lnTo>
                <a:lnTo>
                  <a:pt x="500" y="32"/>
                </a:lnTo>
                <a:lnTo>
                  <a:pt x="444" y="25"/>
                </a:lnTo>
                <a:lnTo>
                  <a:pt x="390" y="19"/>
                </a:lnTo>
                <a:lnTo>
                  <a:pt x="335" y="15"/>
                </a:lnTo>
                <a:lnTo>
                  <a:pt x="279" y="10"/>
                </a:lnTo>
                <a:lnTo>
                  <a:pt x="224" y="7"/>
                </a:lnTo>
                <a:lnTo>
                  <a:pt x="168" y="3"/>
                </a:lnTo>
                <a:lnTo>
                  <a:pt x="112" y="2"/>
                </a:lnTo>
                <a:lnTo>
                  <a:pt x="57" y="0"/>
                </a:lnTo>
                <a:lnTo>
                  <a:pt x="0" y="0"/>
                </a:lnTo>
                <a:lnTo>
                  <a:pt x="0" y="102"/>
                </a:lnTo>
                <a:lnTo>
                  <a:pt x="56" y="103"/>
                </a:lnTo>
                <a:lnTo>
                  <a:pt x="110" y="103"/>
                </a:lnTo>
                <a:lnTo>
                  <a:pt x="165" y="105"/>
                </a:lnTo>
                <a:lnTo>
                  <a:pt x="220" y="109"/>
                </a:lnTo>
                <a:lnTo>
                  <a:pt x="274" y="112"/>
                </a:lnTo>
                <a:lnTo>
                  <a:pt x="328" y="116"/>
                </a:lnTo>
                <a:lnTo>
                  <a:pt x="382" y="121"/>
                </a:lnTo>
                <a:lnTo>
                  <a:pt x="436" y="127"/>
                </a:lnTo>
                <a:lnTo>
                  <a:pt x="489" y="133"/>
                </a:lnTo>
                <a:lnTo>
                  <a:pt x="543" y="140"/>
                </a:lnTo>
                <a:lnTo>
                  <a:pt x="596" y="148"/>
                </a:lnTo>
                <a:lnTo>
                  <a:pt x="649" y="157"/>
                </a:lnTo>
                <a:lnTo>
                  <a:pt x="701" y="166"/>
                </a:lnTo>
                <a:lnTo>
                  <a:pt x="754" y="176"/>
                </a:lnTo>
                <a:lnTo>
                  <a:pt x="807" y="188"/>
                </a:lnTo>
                <a:lnTo>
                  <a:pt x="859" y="199"/>
                </a:lnTo>
                <a:lnTo>
                  <a:pt x="911" y="211"/>
                </a:lnTo>
                <a:lnTo>
                  <a:pt x="963" y="224"/>
                </a:lnTo>
                <a:lnTo>
                  <a:pt x="1014" y="239"/>
                </a:lnTo>
                <a:lnTo>
                  <a:pt x="1065" y="252"/>
                </a:lnTo>
                <a:lnTo>
                  <a:pt x="1115" y="268"/>
                </a:lnTo>
                <a:lnTo>
                  <a:pt x="1167" y="284"/>
                </a:lnTo>
                <a:lnTo>
                  <a:pt x="1217" y="300"/>
                </a:lnTo>
                <a:lnTo>
                  <a:pt x="1267" y="317"/>
                </a:lnTo>
                <a:lnTo>
                  <a:pt x="1317" y="335"/>
                </a:lnTo>
                <a:lnTo>
                  <a:pt x="1366" y="353"/>
                </a:lnTo>
                <a:lnTo>
                  <a:pt x="1416" y="372"/>
                </a:lnTo>
                <a:lnTo>
                  <a:pt x="1466" y="392"/>
                </a:lnTo>
                <a:lnTo>
                  <a:pt x="1514" y="413"/>
                </a:lnTo>
                <a:lnTo>
                  <a:pt x="1563" y="434"/>
                </a:lnTo>
                <a:lnTo>
                  <a:pt x="1611" y="456"/>
                </a:lnTo>
                <a:lnTo>
                  <a:pt x="1659" y="477"/>
                </a:lnTo>
                <a:lnTo>
                  <a:pt x="1706" y="501"/>
                </a:lnTo>
                <a:lnTo>
                  <a:pt x="1754" y="525"/>
                </a:lnTo>
                <a:lnTo>
                  <a:pt x="1802" y="549"/>
                </a:lnTo>
                <a:lnTo>
                  <a:pt x="1848" y="573"/>
                </a:lnTo>
                <a:lnTo>
                  <a:pt x="1895" y="599"/>
                </a:lnTo>
                <a:lnTo>
                  <a:pt x="1940" y="625"/>
                </a:lnTo>
                <a:lnTo>
                  <a:pt x="1987" y="651"/>
                </a:lnTo>
                <a:lnTo>
                  <a:pt x="2032" y="679"/>
                </a:lnTo>
                <a:lnTo>
                  <a:pt x="2077" y="707"/>
                </a:lnTo>
                <a:lnTo>
                  <a:pt x="2122" y="735"/>
                </a:lnTo>
                <a:lnTo>
                  <a:pt x="2167" y="765"/>
                </a:lnTo>
                <a:lnTo>
                  <a:pt x="2211" y="794"/>
                </a:lnTo>
                <a:lnTo>
                  <a:pt x="2255" y="824"/>
                </a:lnTo>
                <a:lnTo>
                  <a:pt x="2299" y="855"/>
                </a:lnTo>
                <a:lnTo>
                  <a:pt x="2341" y="887"/>
                </a:lnTo>
                <a:lnTo>
                  <a:pt x="2384" y="918"/>
                </a:lnTo>
                <a:lnTo>
                  <a:pt x="2426" y="951"/>
                </a:lnTo>
                <a:lnTo>
                  <a:pt x="2469" y="984"/>
                </a:lnTo>
                <a:lnTo>
                  <a:pt x="2510" y="1018"/>
                </a:lnTo>
                <a:lnTo>
                  <a:pt x="2552" y="1052"/>
                </a:lnTo>
                <a:lnTo>
                  <a:pt x="2592" y="1087"/>
                </a:lnTo>
                <a:lnTo>
                  <a:pt x="2633" y="1122"/>
                </a:lnTo>
                <a:lnTo>
                  <a:pt x="2673" y="1157"/>
                </a:lnTo>
                <a:lnTo>
                  <a:pt x="2713" y="1193"/>
                </a:lnTo>
                <a:lnTo>
                  <a:pt x="2752" y="1230"/>
                </a:lnTo>
                <a:lnTo>
                  <a:pt x="2791" y="1268"/>
                </a:lnTo>
                <a:lnTo>
                  <a:pt x="2830" y="1305"/>
                </a:lnTo>
                <a:lnTo>
                  <a:pt x="2867" y="1344"/>
                </a:lnTo>
                <a:lnTo>
                  <a:pt x="2906" y="1382"/>
                </a:lnTo>
                <a:lnTo>
                  <a:pt x="2943" y="1422"/>
                </a:lnTo>
                <a:lnTo>
                  <a:pt x="2980" y="1461"/>
                </a:lnTo>
                <a:lnTo>
                  <a:pt x="3016" y="1502"/>
                </a:lnTo>
                <a:lnTo>
                  <a:pt x="3053" y="1543"/>
                </a:lnTo>
                <a:lnTo>
                  <a:pt x="3088" y="1583"/>
                </a:lnTo>
                <a:lnTo>
                  <a:pt x="3123" y="1625"/>
                </a:lnTo>
                <a:lnTo>
                  <a:pt x="3158" y="1667"/>
                </a:lnTo>
                <a:lnTo>
                  <a:pt x="3192" y="1710"/>
                </a:lnTo>
                <a:lnTo>
                  <a:pt x="3226" y="1753"/>
                </a:lnTo>
                <a:lnTo>
                  <a:pt x="3259" y="1797"/>
                </a:lnTo>
                <a:lnTo>
                  <a:pt x="3292" y="1841"/>
                </a:lnTo>
                <a:lnTo>
                  <a:pt x="3325" y="1885"/>
                </a:lnTo>
                <a:lnTo>
                  <a:pt x="3356" y="1931"/>
                </a:lnTo>
                <a:lnTo>
                  <a:pt x="3388" y="1975"/>
                </a:lnTo>
                <a:lnTo>
                  <a:pt x="3419" y="2021"/>
                </a:lnTo>
                <a:lnTo>
                  <a:pt x="3449" y="2067"/>
                </a:lnTo>
                <a:lnTo>
                  <a:pt x="3480" y="2114"/>
                </a:lnTo>
                <a:lnTo>
                  <a:pt x="3509" y="2161"/>
                </a:lnTo>
                <a:lnTo>
                  <a:pt x="3538" y="2208"/>
                </a:lnTo>
                <a:lnTo>
                  <a:pt x="3567" y="2256"/>
                </a:lnTo>
                <a:lnTo>
                  <a:pt x="3595" y="2304"/>
                </a:lnTo>
                <a:lnTo>
                  <a:pt x="3622" y="2352"/>
                </a:lnTo>
                <a:lnTo>
                  <a:pt x="3650" y="2402"/>
                </a:lnTo>
                <a:lnTo>
                  <a:pt x="3676" y="2451"/>
                </a:lnTo>
                <a:lnTo>
                  <a:pt x="3702" y="2501"/>
                </a:lnTo>
                <a:lnTo>
                  <a:pt x="3728" y="2551"/>
                </a:lnTo>
                <a:lnTo>
                  <a:pt x="3752" y="2601"/>
                </a:lnTo>
                <a:lnTo>
                  <a:pt x="3776" y="2652"/>
                </a:lnTo>
                <a:lnTo>
                  <a:pt x="3801" y="2703"/>
                </a:lnTo>
                <a:lnTo>
                  <a:pt x="3824" y="2755"/>
                </a:lnTo>
                <a:lnTo>
                  <a:pt x="3847" y="2807"/>
                </a:lnTo>
                <a:lnTo>
                  <a:pt x="3869" y="2859"/>
                </a:lnTo>
                <a:lnTo>
                  <a:pt x="3891" y="2912"/>
                </a:lnTo>
                <a:lnTo>
                  <a:pt x="3912" y="2964"/>
                </a:lnTo>
                <a:lnTo>
                  <a:pt x="3932" y="3018"/>
                </a:lnTo>
                <a:lnTo>
                  <a:pt x="3952" y="3072"/>
                </a:lnTo>
                <a:lnTo>
                  <a:pt x="3972" y="3126"/>
                </a:lnTo>
                <a:lnTo>
                  <a:pt x="3991" y="3180"/>
                </a:lnTo>
                <a:lnTo>
                  <a:pt x="4009" y="3234"/>
                </a:lnTo>
                <a:lnTo>
                  <a:pt x="4027" y="3290"/>
                </a:lnTo>
                <a:lnTo>
                  <a:pt x="4043" y="3344"/>
                </a:lnTo>
                <a:lnTo>
                  <a:pt x="4061" y="3400"/>
                </a:lnTo>
                <a:lnTo>
                  <a:pt x="4076" y="3456"/>
                </a:lnTo>
                <a:lnTo>
                  <a:pt x="4092" y="3512"/>
                </a:lnTo>
                <a:lnTo>
                  <a:pt x="4106" y="3568"/>
                </a:lnTo>
                <a:lnTo>
                  <a:pt x="4120" y="3625"/>
                </a:lnTo>
                <a:lnTo>
                  <a:pt x="4135" y="3682"/>
                </a:lnTo>
                <a:lnTo>
                  <a:pt x="4147" y="3739"/>
                </a:lnTo>
                <a:lnTo>
                  <a:pt x="4159" y="3797"/>
                </a:lnTo>
                <a:lnTo>
                  <a:pt x="4171" y="3854"/>
                </a:lnTo>
                <a:lnTo>
                  <a:pt x="4182" y="3912"/>
                </a:lnTo>
                <a:lnTo>
                  <a:pt x="4192" y="3971"/>
                </a:lnTo>
                <a:lnTo>
                  <a:pt x="4201" y="4030"/>
                </a:lnTo>
                <a:lnTo>
                  <a:pt x="4212" y="4088"/>
                </a:lnTo>
                <a:lnTo>
                  <a:pt x="4220" y="4147"/>
                </a:lnTo>
                <a:lnTo>
                  <a:pt x="4228" y="4206"/>
                </a:lnTo>
                <a:lnTo>
                  <a:pt x="4235" y="4266"/>
                </a:lnTo>
                <a:lnTo>
                  <a:pt x="4241" y="4325"/>
                </a:lnTo>
                <a:lnTo>
                  <a:pt x="4247" y="4385"/>
                </a:lnTo>
                <a:lnTo>
                  <a:pt x="4252" y="4445"/>
                </a:lnTo>
                <a:lnTo>
                  <a:pt x="4256" y="4506"/>
                </a:lnTo>
                <a:lnTo>
                  <a:pt x="4260" y="4566"/>
                </a:lnTo>
                <a:lnTo>
                  <a:pt x="4263" y="4627"/>
                </a:lnTo>
                <a:lnTo>
                  <a:pt x="4266" y="4688"/>
                </a:lnTo>
                <a:lnTo>
                  <a:pt x="4267" y="4749"/>
                </a:lnTo>
                <a:lnTo>
                  <a:pt x="4268" y="4810"/>
                </a:lnTo>
                <a:lnTo>
                  <a:pt x="4269" y="4871"/>
                </a:lnTo>
                <a:lnTo>
                  <a:pt x="4360" y="4871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2" name="CustomShape 4"/>
          <p:cNvSpPr/>
          <p:nvPr/>
        </p:nvSpPr>
        <p:spPr>
          <a:xfrm>
            <a:off x="3906720" y="5218200"/>
            <a:ext cx="1153800" cy="1163160"/>
          </a:xfrm>
          <a:custGeom>
            <a:avLst/>
            <a:gdLst/>
            <a:ahLst/>
            <a:cxnLst/>
            <a:rect l="0" t="0" r="r" b="b"/>
            <a:pathLst>
              <a:path w="4361" h="4873">
                <a:moveTo>
                  <a:pt x="0" y="4872"/>
                </a:moveTo>
                <a:lnTo>
                  <a:pt x="0" y="4872"/>
                </a:lnTo>
                <a:lnTo>
                  <a:pt x="57" y="4872"/>
                </a:lnTo>
                <a:lnTo>
                  <a:pt x="112" y="4870"/>
                </a:lnTo>
                <a:lnTo>
                  <a:pt x="168" y="4869"/>
                </a:lnTo>
                <a:lnTo>
                  <a:pt x="224" y="4865"/>
                </a:lnTo>
                <a:lnTo>
                  <a:pt x="279" y="4862"/>
                </a:lnTo>
                <a:lnTo>
                  <a:pt x="335" y="4857"/>
                </a:lnTo>
                <a:lnTo>
                  <a:pt x="390" y="4853"/>
                </a:lnTo>
                <a:lnTo>
                  <a:pt x="445" y="4847"/>
                </a:lnTo>
                <a:lnTo>
                  <a:pt x="500" y="4840"/>
                </a:lnTo>
                <a:lnTo>
                  <a:pt x="555" y="4832"/>
                </a:lnTo>
                <a:lnTo>
                  <a:pt x="608" y="4825"/>
                </a:lnTo>
                <a:lnTo>
                  <a:pt x="663" y="4815"/>
                </a:lnTo>
                <a:lnTo>
                  <a:pt x="717" y="4806"/>
                </a:lnTo>
                <a:lnTo>
                  <a:pt x="770" y="4796"/>
                </a:lnTo>
                <a:lnTo>
                  <a:pt x="824" y="4785"/>
                </a:lnTo>
                <a:lnTo>
                  <a:pt x="877" y="4773"/>
                </a:lnTo>
                <a:lnTo>
                  <a:pt x="930" y="4760"/>
                </a:lnTo>
                <a:lnTo>
                  <a:pt x="983" y="4746"/>
                </a:lnTo>
                <a:lnTo>
                  <a:pt x="1035" y="4733"/>
                </a:lnTo>
                <a:lnTo>
                  <a:pt x="1088" y="4718"/>
                </a:lnTo>
                <a:lnTo>
                  <a:pt x="1140" y="4702"/>
                </a:lnTo>
                <a:lnTo>
                  <a:pt x="1191" y="4687"/>
                </a:lnTo>
                <a:lnTo>
                  <a:pt x="1243" y="4670"/>
                </a:lnTo>
                <a:lnTo>
                  <a:pt x="1295" y="4653"/>
                </a:lnTo>
                <a:lnTo>
                  <a:pt x="1345" y="4635"/>
                </a:lnTo>
                <a:lnTo>
                  <a:pt x="1396" y="4615"/>
                </a:lnTo>
                <a:lnTo>
                  <a:pt x="1446" y="4596"/>
                </a:lnTo>
                <a:lnTo>
                  <a:pt x="1497" y="4576"/>
                </a:lnTo>
                <a:lnTo>
                  <a:pt x="1547" y="4554"/>
                </a:lnTo>
                <a:lnTo>
                  <a:pt x="1596" y="4533"/>
                </a:lnTo>
                <a:lnTo>
                  <a:pt x="1646" y="4511"/>
                </a:lnTo>
                <a:lnTo>
                  <a:pt x="1694" y="4488"/>
                </a:lnTo>
                <a:lnTo>
                  <a:pt x="1743" y="4465"/>
                </a:lnTo>
                <a:lnTo>
                  <a:pt x="1791" y="4440"/>
                </a:lnTo>
                <a:lnTo>
                  <a:pt x="1840" y="4415"/>
                </a:lnTo>
                <a:lnTo>
                  <a:pt x="1888" y="4390"/>
                </a:lnTo>
                <a:lnTo>
                  <a:pt x="1935" y="4364"/>
                </a:lnTo>
                <a:lnTo>
                  <a:pt x="1982" y="4337"/>
                </a:lnTo>
                <a:lnTo>
                  <a:pt x="2029" y="4310"/>
                </a:lnTo>
                <a:lnTo>
                  <a:pt x="2076" y="4283"/>
                </a:lnTo>
                <a:lnTo>
                  <a:pt x="2121" y="4255"/>
                </a:lnTo>
                <a:lnTo>
                  <a:pt x="2167" y="4225"/>
                </a:lnTo>
                <a:lnTo>
                  <a:pt x="2213" y="4196"/>
                </a:lnTo>
                <a:lnTo>
                  <a:pt x="2258" y="4165"/>
                </a:lnTo>
                <a:lnTo>
                  <a:pt x="2303" y="4135"/>
                </a:lnTo>
                <a:lnTo>
                  <a:pt x="2347" y="4103"/>
                </a:lnTo>
                <a:lnTo>
                  <a:pt x="2392" y="4070"/>
                </a:lnTo>
                <a:lnTo>
                  <a:pt x="2435" y="4039"/>
                </a:lnTo>
                <a:lnTo>
                  <a:pt x="2478" y="4005"/>
                </a:lnTo>
                <a:lnTo>
                  <a:pt x="2521" y="3971"/>
                </a:lnTo>
                <a:lnTo>
                  <a:pt x="2564" y="3937"/>
                </a:lnTo>
                <a:lnTo>
                  <a:pt x="2606" y="3902"/>
                </a:lnTo>
                <a:lnTo>
                  <a:pt x="2648" y="3867"/>
                </a:lnTo>
                <a:lnTo>
                  <a:pt x="2689" y="3830"/>
                </a:lnTo>
                <a:lnTo>
                  <a:pt x="2730" y="3794"/>
                </a:lnTo>
                <a:lnTo>
                  <a:pt x="2771" y="3757"/>
                </a:lnTo>
                <a:lnTo>
                  <a:pt x="2811" y="3720"/>
                </a:lnTo>
                <a:lnTo>
                  <a:pt x="2851" y="3681"/>
                </a:lnTo>
                <a:lnTo>
                  <a:pt x="2890" y="3643"/>
                </a:lnTo>
                <a:lnTo>
                  <a:pt x="2929" y="3604"/>
                </a:lnTo>
                <a:lnTo>
                  <a:pt x="2968" y="3565"/>
                </a:lnTo>
                <a:lnTo>
                  <a:pt x="3006" y="3524"/>
                </a:lnTo>
                <a:lnTo>
                  <a:pt x="3044" y="3483"/>
                </a:lnTo>
                <a:lnTo>
                  <a:pt x="3081" y="3443"/>
                </a:lnTo>
                <a:lnTo>
                  <a:pt x="3117" y="3401"/>
                </a:lnTo>
                <a:lnTo>
                  <a:pt x="3154" y="3359"/>
                </a:lnTo>
                <a:lnTo>
                  <a:pt x="3189" y="3316"/>
                </a:lnTo>
                <a:lnTo>
                  <a:pt x="3225" y="3273"/>
                </a:lnTo>
                <a:lnTo>
                  <a:pt x="3260" y="3230"/>
                </a:lnTo>
                <a:lnTo>
                  <a:pt x="3295" y="3186"/>
                </a:lnTo>
                <a:lnTo>
                  <a:pt x="3329" y="3141"/>
                </a:lnTo>
                <a:lnTo>
                  <a:pt x="3362" y="3096"/>
                </a:lnTo>
                <a:lnTo>
                  <a:pt x="3396" y="3051"/>
                </a:lnTo>
                <a:lnTo>
                  <a:pt x="3428" y="3005"/>
                </a:lnTo>
                <a:lnTo>
                  <a:pt x="3461" y="2958"/>
                </a:lnTo>
                <a:lnTo>
                  <a:pt x="3492" y="2912"/>
                </a:lnTo>
                <a:lnTo>
                  <a:pt x="3523" y="2865"/>
                </a:lnTo>
                <a:lnTo>
                  <a:pt x="3554" y="2817"/>
                </a:lnTo>
                <a:lnTo>
                  <a:pt x="3584" y="2770"/>
                </a:lnTo>
                <a:lnTo>
                  <a:pt x="3613" y="2721"/>
                </a:lnTo>
                <a:lnTo>
                  <a:pt x="3643" y="2672"/>
                </a:lnTo>
                <a:lnTo>
                  <a:pt x="3671" y="2623"/>
                </a:lnTo>
                <a:lnTo>
                  <a:pt x="3699" y="2573"/>
                </a:lnTo>
                <a:lnTo>
                  <a:pt x="3727" y="2523"/>
                </a:lnTo>
                <a:lnTo>
                  <a:pt x="3754" y="2473"/>
                </a:lnTo>
                <a:lnTo>
                  <a:pt x="3780" y="2422"/>
                </a:lnTo>
                <a:lnTo>
                  <a:pt x="3807" y="2372"/>
                </a:lnTo>
                <a:lnTo>
                  <a:pt x="3832" y="2320"/>
                </a:lnTo>
                <a:lnTo>
                  <a:pt x="3857" y="2267"/>
                </a:lnTo>
                <a:lnTo>
                  <a:pt x="3882" y="2215"/>
                </a:lnTo>
                <a:lnTo>
                  <a:pt x="3906" y="2162"/>
                </a:lnTo>
                <a:lnTo>
                  <a:pt x="3929" y="2109"/>
                </a:lnTo>
                <a:lnTo>
                  <a:pt x="3951" y="2056"/>
                </a:lnTo>
                <a:lnTo>
                  <a:pt x="3974" y="2002"/>
                </a:lnTo>
                <a:lnTo>
                  <a:pt x="3995" y="1949"/>
                </a:lnTo>
                <a:lnTo>
                  <a:pt x="4016" y="1893"/>
                </a:lnTo>
                <a:lnTo>
                  <a:pt x="4036" y="1839"/>
                </a:lnTo>
                <a:lnTo>
                  <a:pt x="4057" y="1783"/>
                </a:lnTo>
                <a:lnTo>
                  <a:pt x="4076" y="1728"/>
                </a:lnTo>
                <a:lnTo>
                  <a:pt x="4095" y="1673"/>
                </a:lnTo>
                <a:lnTo>
                  <a:pt x="4112" y="1616"/>
                </a:lnTo>
                <a:lnTo>
                  <a:pt x="4131" y="1561"/>
                </a:lnTo>
                <a:lnTo>
                  <a:pt x="4147" y="1503"/>
                </a:lnTo>
                <a:lnTo>
                  <a:pt x="4163" y="1446"/>
                </a:lnTo>
                <a:lnTo>
                  <a:pt x="4179" y="1389"/>
                </a:lnTo>
                <a:lnTo>
                  <a:pt x="4194" y="1331"/>
                </a:lnTo>
                <a:lnTo>
                  <a:pt x="4208" y="1273"/>
                </a:lnTo>
                <a:lnTo>
                  <a:pt x="4223" y="1216"/>
                </a:lnTo>
                <a:lnTo>
                  <a:pt x="4236" y="1157"/>
                </a:lnTo>
                <a:lnTo>
                  <a:pt x="4248" y="1098"/>
                </a:lnTo>
                <a:lnTo>
                  <a:pt x="4260" y="1039"/>
                </a:lnTo>
                <a:lnTo>
                  <a:pt x="4271" y="980"/>
                </a:lnTo>
                <a:lnTo>
                  <a:pt x="4281" y="921"/>
                </a:lnTo>
                <a:lnTo>
                  <a:pt x="4291" y="861"/>
                </a:lnTo>
                <a:lnTo>
                  <a:pt x="4301" y="801"/>
                </a:lnTo>
                <a:lnTo>
                  <a:pt x="4310" y="741"/>
                </a:lnTo>
                <a:lnTo>
                  <a:pt x="4318" y="680"/>
                </a:lnTo>
                <a:lnTo>
                  <a:pt x="4325" y="620"/>
                </a:lnTo>
                <a:lnTo>
                  <a:pt x="4332" y="559"/>
                </a:lnTo>
                <a:lnTo>
                  <a:pt x="4337" y="498"/>
                </a:lnTo>
                <a:lnTo>
                  <a:pt x="4343" y="435"/>
                </a:lnTo>
                <a:lnTo>
                  <a:pt x="4347" y="374"/>
                </a:lnTo>
                <a:lnTo>
                  <a:pt x="4351" y="312"/>
                </a:lnTo>
                <a:lnTo>
                  <a:pt x="4354" y="251"/>
                </a:lnTo>
                <a:lnTo>
                  <a:pt x="4356" y="188"/>
                </a:lnTo>
                <a:lnTo>
                  <a:pt x="4358" y="125"/>
                </a:lnTo>
                <a:lnTo>
                  <a:pt x="4359" y="63"/>
                </a:lnTo>
                <a:lnTo>
                  <a:pt x="4360" y="0"/>
                </a:lnTo>
                <a:lnTo>
                  <a:pt x="4269" y="0"/>
                </a:lnTo>
                <a:lnTo>
                  <a:pt x="4268" y="62"/>
                </a:lnTo>
                <a:lnTo>
                  <a:pt x="4267" y="123"/>
                </a:lnTo>
                <a:lnTo>
                  <a:pt x="4266" y="184"/>
                </a:lnTo>
                <a:lnTo>
                  <a:pt x="4263" y="245"/>
                </a:lnTo>
                <a:lnTo>
                  <a:pt x="4260" y="306"/>
                </a:lnTo>
                <a:lnTo>
                  <a:pt x="4256" y="366"/>
                </a:lnTo>
                <a:lnTo>
                  <a:pt x="4252" y="427"/>
                </a:lnTo>
                <a:lnTo>
                  <a:pt x="4247" y="487"/>
                </a:lnTo>
                <a:lnTo>
                  <a:pt x="4241" y="547"/>
                </a:lnTo>
                <a:lnTo>
                  <a:pt x="4235" y="606"/>
                </a:lnTo>
                <a:lnTo>
                  <a:pt x="4228" y="666"/>
                </a:lnTo>
                <a:lnTo>
                  <a:pt x="4220" y="725"/>
                </a:lnTo>
                <a:lnTo>
                  <a:pt x="4212" y="784"/>
                </a:lnTo>
                <a:lnTo>
                  <a:pt x="4201" y="842"/>
                </a:lnTo>
                <a:lnTo>
                  <a:pt x="4192" y="901"/>
                </a:lnTo>
                <a:lnTo>
                  <a:pt x="4182" y="960"/>
                </a:lnTo>
                <a:lnTo>
                  <a:pt x="4171" y="1018"/>
                </a:lnTo>
                <a:lnTo>
                  <a:pt x="4159" y="1075"/>
                </a:lnTo>
                <a:lnTo>
                  <a:pt x="4147" y="1133"/>
                </a:lnTo>
                <a:lnTo>
                  <a:pt x="4135" y="1190"/>
                </a:lnTo>
                <a:lnTo>
                  <a:pt x="4120" y="1247"/>
                </a:lnTo>
                <a:lnTo>
                  <a:pt x="4106" y="1304"/>
                </a:lnTo>
                <a:lnTo>
                  <a:pt x="4092" y="1360"/>
                </a:lnTo>
                <a:lnTo>
                  <a:pt x="4076" y="1416"/>
                </a:lnTo>
                <a:lnTo>
                  <a:pt x="4061" y="1472"/>
                </a:lnTo>
                <a:lnTo>
                  <a:pt x="4043" y="1528"/>
                </a:lnTo>
                <a:lnTo>
                  <a:pt x="4027" y="1582"/>
                </a:lnTo>
                <a:lnTo>
                  <a:pt x="4009" y="1638"/>
                </a:lnTo>
                <a:lnTo>
                  <a:pt x="3991" y="1692"/>
                </a:lnTo>
                <a:lnTo>
                  <a:pt x="3972" y="1746"/>
                </a:lnTo>
                <a:lnTo>
                  <a:pt x="3952" y="1800"/>
                </a:lnTo>
                <a:lnTo>
                  <a:pt x="3932" y="1854"/>
                </a:lnTo>
                <a:lnTo>
                  <a:pt x="3912" y="1908"/>
                </a:lnTo>
                <a:lnTo>
                  <a:pt x="3891" y="1960"/>
                </a:lnTo>
                <a:lnTo>
                  <a:pt x="3869" y="2013"/>
                </a:lnTo>
                <a:lnTo>
                  <a:pt x="3847" y="2065"/>
                </a:lnTo>
                <a:lnTo>
                  <a:pt x="3824" y="2117"/>
                </a:lnTo>
                <a:lnTo>
                  <a:pt x="3801" y="2169"/>
                </a:lnTo>
                <a:lnTo>
                  <a:pt x="3776" y="2220"/>
                </a:lnTo>
                <a:lnTo>
                  <a:pt x="3752" y="2271"/>
                </a:lnTo>
                <a:lnTo>
                  <a:pt x="3728" y="2321"/>
                </a:lnTo>
                <a:lnTo>
                  <a:pt x="3702" y="2372"/>
                </a:lnTo>
                <a:lnTo>
                  <a:pt x="3676" y="2421"/>
                </a:lnTo>
                <a:lnTo>
                  <a:pt x="3650" y="2470"/>
                </a:lnTo>
                <a:lnTo>
                  <a:pt x="3622" y="2520"/>
                </a:lnTo>
                <a:lnTo>
                  <a:pt x="3595" y="2568"/>
                </a:lnTo>
                <a:lnTo>
                  <a:pt x="3567" y="2616"/>
                </a:lnTo>
                <a:lnTo>
                  <a:pt x="3538" y="2664"/>
                </a:lnTo>
                <a:lnTo>
                  <a:pt x="3509" y="2711"/>
                </a:lnTo>
                <a:lnTo>
                  <a:pt x="3480" y="2758"/>
                </a:lnTo>
                <a:lnTo>
                  <a:pt x="3449" y="2805"/>
                </a:lnTo>
                <a:lnTo>
                  <a:pt x="3419" y="2851"/>
                </a:lnTo>
                <a:lnTo>
                  <a:pt x="3388" y="2897"/>
                </a:lnTo>
                <a:lnTo>
                  <a:pt x="3356" y="2942"/>
                </a:lnTo>
                <a:lnTo>
                  <a:pt x="3325" y="2987"/>
                </a:lnTo>
                <a:lnTo>
                  <a:pt x="3292" y="3031"/>
                </a:lnTo>
                <a:lnTo>
                  <a:pt x="3259" y="3075"/>
                </a:lnTo>
                <a:lnTo>
                  <a:pt x="3226" y="3119"/>
                </a:lnTo>
                <a:lnTo>
                  <a:pt x="3192" y="3162"/>
                </a:lnTo>
                <a:lnTo>
                  <a:pt x="3158" y="3205"/>
                </a:lnTo>
                <a:lnTo>
                  <a:pt x="3123" y="3247"/>
                </a:lnTo>
                <a:lnTo>
                  <a:pt x="3088" y="3289"/>
                </a:lnTo>
                <a:lnTo>
                  <a:pt x="3053" y="3329"/>
                </a:lnTo>
                <a:lnTo>
                  <a:pt x="3016" y="3370"/>
                </a:lnTo>
                <a:lnTo>
                  <a:pt x="2980" y="3411"/>
                </a:lnTo>
                <a:lnTo>
                  <a:pt x="2943" y="3450"/>
                </a:lnTo>
                <a:lnTo>
                  <a:pt x="2906" y="3490"/>
                </a:lnTo>
                <a:lnTo>
                  <a:pt x="2867" y="3528"/>
                </a:lnTo>
                <a:lnTo>
                  <a:pt x="2830" y="3567"/>
                </a:lnTo>
                <a:lnTo>
                  <a:pt x="2791" y="3604"/>
                </a:lnTo>
                <a:lnTo>
                  <a:pt x="2752" y="3642"/>
                </a:lnTo>
                <a:lnTo>
                  <a:pt x="2713" y="3679"/>
                </a:lnTo>
                <a:lnTo>
                  <a:pt x="2673" y="3715"/>
                </a:lnTo>
                <a:lnTo>
                  <a:pt x="2633" y="3750"/>
                </a:lnTo>
                <a:lnTo>
                  <a:pt x="2592" y="3785"/>
                </a:lnTo>
                <a:lnTo>
                  <a:pt x="2552" y="3820"/>
                </a:lnTo>
                <a:lnTo>
                  <a:pt x="2510" y="3854"/>
                </a:lnTo>
                <a:lnTo>
                  <a:pt x="2469" y="3888"/>
                </a:lnTo>
                <a:lnTo>
                  <a:pt x="2426" y="3921"/>
                </a:lnTo>
                <a:lnTo>
                  <a:pt x="2384" y="3954"/>
                </a:lnTo>
                <a:lnTo>
                  <a:pt x="2341" y="3985"/>
                </a:lnTo>
                <a:lnTo>
                  <a:pt x="2299" y="4017"/>
                </a:lnTo>
                <a:lnTo>
                  <a:pt x="2255" y="4048"/>
                </a:lnTo>
                <a:lnTo>
                  <a:pt x="2211" y="4078"/>
                </a:lnTo>
                <a:lnTo>
                  <a:pt x="2167" y="4108"/>
                </a:lnTo>
                <a:lnTo>
                  <a:pt x="2122" y="4137"/>
                </a:lnTo>
                <a:lnTo>
                  <a:pt x="2077" y="4165"/>
                </a:lnTo>
                <a:lnTo>
                  <a:pt x="2032" y="4193"/>
                </a:lnTo>
                <a:lnTo>
                  <a:pt x="1987" y="4221"/>
                </a:lnTo>
                <a:lnTo>
                  <a:pt x="1940" y="4247"/>
                </a:lnTo>
                <a:lnTo>
                  <a:pt x="1895" y="4273"/>
                </a:lnTo>
                <a:lnTo>
                  <a:pt x="1848" y="4299"/>
                </a:lnTo>
                <a:lnTo>
                  <a:pt x="1802" y="4324"/>
                </a:lnTo>
                <a:lnTo>
                  <a:pt x="1754" y="4347"/>
                </a:lnTo>
                <a:lnTo>
                  <a:pt x="1706" y="4371"/>
                </a:lnTo>
                <a:lnTo>
                  <a:pt x="1659" y="4395"/>
                </a:lnTo>
                <a:lnTo>
                  <a:pt x="1611" y="4416"/>
                </a:lnTo>
                <a:lnTo>
                  <a:pt x="1563" y="4438"/>
                </a:lnTo>
                <a:lnTo>
                  <a:pt x="1514" y="4459"/>
                </a:lnTo>
                <a:lnTo>
                  <a:pt x="1466" y="4480"/>
                </a:lnTo>
                <a:lnTo>
                  <a:pt x="1416" y="4500"/>
                </a:lnTo>
                <a:lnTo>
                  <a:pt x="1366" y="4519"/>
                </a:lnTo>
                <a:lnTo>
                  <a:pt x="1317" y="4537"/>
                </a:lnTo>
                <a:lnTo>
                  <a:pt x="1267" y="4555"/>
                </a:lnTo>
                <a:lnTo>
                  <a:pt x="1217" y="4572"/>
                </a:lnTo>
                <a:lnTo>
                  <a:pt x="1167" y="4588"/>
                </a:lnTo>
                <a:lnTo>
                  <a:pt x="1115" y="4604"/>
                </a:lnTo>
                <a:lnTo>
                  <a:pt x="1065" y="4620"/>
                </a:lnTo>
                <a:lnTo>
                  <a:pt x="1014" y="4633"/>
                </a:lnTo>
                <a:lnTo>
                  <a:pt x="963" y="4648"/>
                </a:lnTo>
                <a:lnTo>
                  <a:pt x="911" y="4661"/>
                </a:lnTo>
                <a:lnTo>
                  <a:pt x="859" y="4673"/>
                </a:lnTo>
                <a:lnTo>
                  <a:pt x="807" y="4684"/>
                </a:lnTo>
                <a:lnTo>
                  <a:pt x="754" y="4696"/>
                </a:lnTo>
                <a:lnTo>
                  <a:pt x="701" y="4706"/>
                </a:lnTo>
                <a:lnTo>
                  <a:pt x="649" y="4715"/>
                </a:lnTo>
                <a:lnTo>
                  <a:pt x="596" y="4724"/>
                </a:lnTo>
                <a:lnTo>
                  <a:pt x="543" y="4732"/>
                </a:lnTo>
                <a:lnTo>
                  <a:pt x="489" y="4739"/>
                </a:lnTo>
                <a:lnTo>
                  <a:pt x="435" y="4745"/>
                </a:lnTo>
                <a:lnTo>
                  <a:pt x="382" y="4751"/>
                </a:lnTo>
                <a:lnTo>
                  <a:pt x="328" y="4756"/>
                </a:lnTo>
                <a:lnTo>
                  <a:pt x="274" y="4760"/>
                </a:lnTo>
                <a:lnTo>
                  <a:pt x="220" y="4763"/>
                </a:lnTo>
                <a:lnTo>
                  <a:pt x="165" y="4767"/>
                </a:lnTo>
                <a:lnTo>
                  <a:pt x="110" y="4769"/>
                </a:lnTo>
                <a:lnTo>
                  <a:pt x="56" y="4769"/>
                </a:lnTo>
                <a:lnTo>
                  <a:pt x="0" y="4770"/>
                </a:lnTo>
                <a:lnTo>
                  <a:pt x="0" y="4872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3" name="CustomShape 5"/>
          <p:cNvSpPr/>
          <p:nvPr/>
        </p:nvSpPr>
        <p:spPr>
          <a:xfrm>
            <a:off x="2754360" y="5218200"/>
            <a:ext cx="1152000" cy="1163160"/>
          </a:xfrm>
          <a:custGeom>
            <a:avLst/>
            <a:gdLst/>
            <a:ahLst/>
            <a:cxnLst/>
            <a:rect l="0" t="0" r="r" b="b"/>
            <a:pathLst>
              <a:path w="4360" h="4873">
                <a:moveTo>
                  <a:pt x="0" y="0"/>
                </a:moveTo>
                <a:lnTo>
                  <a:pt x="0" y="0"/>
                </a:lnTo>
                <a:lnTo>
                  <a:pt x="0" y="63"/>
                </a:lnTo>
                <a:lnTo>
                  <a:pt x="1" y="125"/>
                </a:lnTo>
                <a:lnTo>
                  <a:pt x="3" y="188"/>
                </a:lnTo>
                <a:lnTo>
                  <a:pt x="6" y="251"/>
                </a:lnTo>
                <a:lnTo>
                  <a:pt x="9" y="312"/>
                </a:lnTo>
                <a:lnTo>
                  <a:pt x="13" y="374"/>
                </a:lnTo>
                <a:lnTo>
                  <a:pt x="17" y="435"/>
                </a:lnTo>
                <a:lnTo>
                  <a:pt x="22" y="498"/>
                </a:lnTo>
                <a:lnTo>
                  <a:pt x="28" y="559"/>
                </a:lnTo>
                <a:lnTo>
                  <a:pt x="35" y="620"/>
                </a:lnTo>
                <a:lnTo>
                  <a:pt x="42" y="680"/>
                </a:lnTo>
                <a:lnTo>
                  <a:pt x="50" y="741"/>
                </a:lnTo>
                <a:lnTo>
                  <a:pt x="58" y="801"/>
                </a:lnTo>
                <a:lnTo>
                  <a:pt x="68" y="861"/>
                </a:lnTo>
                <a:lnTo>
                  <a:pt x="78" y="921"/>
                </a:lnTo>
                <a:lnTo>
                  <a:pt x="89" y="980"/>
                </a:lnTo>
                <a:lnTo>
                  <a:pt x="100" y="1039"/>
                </a:lnTo>
                <a:lnTo>
                  <a:pt x="112" y="1098"/>
                </a:lnTo>
                <a:lnTo>
                  <a:pt x="124" y="1157"/>
                </a:lnTo>
                <a:lnTo>
                  <a:pt x="137" y="1216"/>
                </a:lnTo>
                <a:lnTo>
                  <a:pt x="152" y="1273"/>
                </a:lnTo>
                <a:lnTo>
                  <a:pt x="166" y="1331"/>
                </a:lnTo>
                <a:lnTo>
                  <a:pt x="181" y="1389"/>
                </a:lnTo>
                <a:lnTo>
                  <a:pt x="196" y="1446"/>
                </a:lnTo>
                <a:lnTo>
                  <a:pt x="212" y="1503"/>
                </a:lnTo>
                <a:lnTo>
                  <a:pt x="229" y="1561"/>
                </a:lnTo>
                <a:lnTo>
                  <a:pt x="247" y="1616"/>
                </a:lnTo>
                <a:lnTo>
                  <a:pt x="265" y="1673"/>
                </a:lnTo>
                <a:lnTo>
                  <a:pt x="283" y="1728"/>
                </a:lnTo>
                <a:lnTo>
                  <a:pt x="302" y="1783"/>
                </a:lnTo>
                <a:lnTo>
                  <a:pt x="323" y="1839"/>
                </a:lnTo>
                <a:lnTo>
                  <a:pt x="343" y="1893"/>
                </a:lnTo>
                <a:lnTo>
                  <a:pt x="364" y="1949"/>
                </a:lnTo>
                <a:lnTo>
                  <a:pt x="385" y="2002"/>
                </a:lnTo>
                <a:lnTo>
                  <a:pt x="408" y="2056"/>
                </a:lnTo>
                <a:lnTo>
                  <a:pt x="431" y="2109"/>
                </a:lnTo>
                <a:lnTo>
                  <a:pt x="454" y="2162"/>
                </a:lnTo>
                <a:lnTo>
                  <a:pt x="477" y="2215"/>
                </a:lnTo>
                <a:lnTo>
                  <a:pt x="502" y="2267"/>
                </a:lnTo>
                <a:lnTo>
                  <a:pt x="527" y="2320"/>
                </a:lnTo>
                <a:lnTo>
                  <a:pt x="552" y="2372"/>
                </a:lnTo>
                <a:lnTo>
                  <a:pt x="579" y="2422"/>
                </a:lnTo>
                <a:lnTo>
                  <a:pt x="605" y="2473"/>
                </a:lnTo>
                <a:lnTo>
                  <a:pt x="632" y="2523"/>
                </a:lnTo>
                <a:lnTo>
                  <a:pt x="660" y="2573"/>
                </a:lnTo>
                <a:lnTo>
                  <a:pt x="688" y="2623"/>
                </a:lnTo>
                <a:lnTo>
                  <a:pt x="717" y="2672"/>
                </a:lnTo>
                <a:lnTo>
                  <a:pt x="746" y="2721"/>
                </a:lnTo>
                <a:lnTo>
                  <a:pt x="776" y="2770"/>
                </a:lnTo>
                <a:lnTo>
                  <a:pt x="805" y="2817"/>
                </a:lnTo>
                <a:lnTo>
                  <a:pt x="837" y="2865"/>
                </a:lnTo>
                <a:lnTo>
                  <a:pt x="868" y="2912"/>
                </a:lnTo>
                <a:lnTo>
                  <a:pt x="900" y="2958"/>
                </a:lnTo>
                <a:lnTo>
                  <a:pt x="932" y="3005"/>
                </a:lnTo>
                <a:lnTo>
                  <a:pt x="964" y="3051"/>
                </a:lnTo>
                <a:lnTo>
                  <a:pt x="998" y="3096"/>
                </a:lnTo>
                <a:lnTo>
                  <a:pt x="1031" y="3141"/>
                </a:lnTo>
                <a:lnTo>
                  <a:pt x="1066" y="3186"/>
                </a:lnTo>
                <a:lnTo>
                  <a:pt x="1100" y="3230"/>
                </a:lnTo>
                <a:lnTo>
                  <a:pt x="1134" y="3273"/>
                </a:lnTo>
                <a:lnTo>
                  <a:pt x="1170" y="3316"/>
                </a:lnTo>
                <a:lnTo>
                  <a:pt x="1206" y="3359"/>
                </a:lnTo>
                <a:lnTo>
                  <a:pt x="1243" y="3401"/>
                </a:lnTo>
                <a:lnTo>
                  <a:pt x="1279" y="3443"/>
                </a:lnTo>
                <a:lnTo>
                  <a:pt x="1317" y="3483"/>
                </a:lnTo>
                <a:lnTo>
                  <a:pt x="1354" y="3524"/>
                </a:lnTo>
                <a:lnTo>
                  <a:pt x="1392" y="3565"/>
                </a:lnTo>
                <a:lnTo>
                  <a:pt x="1431" y="3604"/>
                </a:lnTo>
                <a:lnTo>
                  <a:pt x="1469" y="3643"/>
                </a:lnTo>
                <a:lnTo>
                  <a:pt x="1509" y="3681"/>
                </a:lnTo>
                <a:lnTo>
                  <a:pt x="1548" y="3720"/>
                </a:lnTo>
                <a:lnTo>
                  <a:pt x="1589" y="3757"/>
                </a:lnTo>
                <a:lnTo>
                  <a:pt x="1629" y="3794"/>
                </a:lnTo>
                <a:lnTo>
                  <a:pt x="1671" y="3830"/>
                </a:lnTo>
                <a:lnTo>
                  <a:pt x="1712" y="3867"/>
                </a:lnTo>
                <a:lnTo>
                  <a:pt x="1754" y="3902"/>
                </a:lnTo>
                <a:lnTo>
                  <a:pt x="1796" y="3937"/>
                </a:lnTo>
                <a:lnTo>
                  <a:pt x="1839" y="3971"/>
                </a:lnTo>
                <a:lnTo>
                  <a:pt x="1881" y="4005"/>
                </a:lnTo>
                <a:lnTo>
                  <a:pt x="1925" y="4039"/>
                </a:lnTo>
                <a:lnTo>
                  <a:pt x="1968" y="4070"/>
                </a:lnTo>
                <a:lnTo>
                  <a:pt x="2012" y="4103"/>
                </a:lnTo>
                <a:lnTo>
                  <a:pt x="2056" y="4135"/>
                </a:lnTo>
                <a:lnTo>
                  <a:pt x="2102" y="4165"/>
                </a:lnTo>
                <a:lnTo>
                  <a:pt x="2146" y="4196"/>
                </a:lnTo>
                <a:lnTo>
                  <a:pt x="2192" y="4225"/>
                </a:lnTo>
                <a:lnTo>
                  <a:pt x="2238" y="4255"/>
                </a:lnTo>
                <a:lnTo>
                  <a:pt x="2284" y="4283"/>
                </a:lnTo>
                <a:lnTo>
                  <a:pt x="2331" y="4310"/>
                </a:lnTo>
                <a:lnTo>
                  <a:pt x="2377" y="4337"/>
                </a:lnTo>
                <a:lnTo>
                  <a:pt x="2425" y="4364"/>
                </a:lnTo>
                <a:lnTo>
                  <a:pt x="2472" y="4390"/>
                </a:lnTo>
                <a:lnTo>
                  <a:pt x="2520" y="4415"/>
                </a:lnTo>
                <a:lnTo>
                  <a:pt x="2568" y="4440"/>
                </a:lnTo>
                <a:lnTo>
                  <a:pt x="2616" y="4465"/>
                </a:lnTo>
                <a:lnTo>
                  <a:pt x="2666" y="4488"/>
                </a:lnTo>
                <a:lnTo>
                  <a:pt x="2714" y="4511"/>
                </a:lnTo>
                <a:lnTo>
                  <a:pt x="2764" y="4533"/>
                </a:lnTo>
                <a:lnTo>
                  <a:pt x="2813" y="4554"/>
                </a:lnTo>
                <a:lnTo>
                  <a:pt x="2863" y="4576"/>
                </a:lnTo>
                <a:lnTo>
                  <a:pt x="2913" y="4596"/>
                </a:lnTo>
                <a:lnTo>
                  <a:pt x="2963" y="4615"/>
                </a:lnTo>
                <a:lnTo>
                  <a:pt x="3014" y="4635"/>
                </a:lnTo>
                <a:lnTo>
                  <a:pt x="3066" y="4653"/>
                </a:lnTo>
                <a:lnTo>
                  <a:pt x="3116" y="4670"/>
                </a:lnTo>
                <a:lnTo>
                  <a:pt x="3168" y="4687"/>
                </a:lnTo>
                <a:lnTo>
                  <a:pt x="3220" y="4702"/>
                </a:lnTo>
                <a:lnTo>
                  <a:pt x="3272" y="4718"/>
                </a:lnTo>
                <a:lnTo>
                  <a:pt x="3325" y="4733"/>
                </a:lnTo>
                <a:lnTo>
                  <a:pt x="3377" y="4746"/>
                </a:lnTo>
                <a:lnTo>
                  <a:pt x="3430" y="4760"/>
                </a:lnTo>
                <a:lnTo>
                  <a:pt x="3483" y="4773"/>
                </a:lnTo>
                <a:lnTo>
                  <a:pt x="3536" y="4785"/>
                </a:lnTo>
                <a:lnTo>
                  <a:pt x="3590" y="4796"/>
                </a:lnTo>
                <a:lnTo>
                  <a:pt x="3643" y="4806"/>
                </a:lnTo>
                <a:lnTo>
                  <a:pt x="3697" y="4815"/>
                </a:lnTo>
                <a:lnTo>
                  <a:pt x="3751" y="4825"/>
                </a:lnTo>
                <a:lnTo>
                  <a:pt x="3805" y="4832"/>
                </a:lnTo>
                <a:lnTo>
                  <a:pt x="3860" y="4840"/>
                </a:lnTo>
                <a:lnTo>
                  <a:pt x="3915" y="4847"/>
                </a:lnTo>
                <a:lnTo>
                  <a:pt x="3969" y="4853"/>
                </a:lnTo>
                <a:lnTo>
                  <a:pt x="4025" y="4857"/>
                </a:lnTo>
                <a:lnTo>
                  <a:pt x="4080" y="4862"/>
                </a:lnTo>
                <a:lnTo>
                  <a:pt x="4135" y="4865"/>
                </a:lnTo>
                <a:lnTo>
                  <a:pt x="4191" y="4869"/>
                </a:lnTo>
                <a:lnTo>
                  <a:pt x="4248" y="4870"/>
                </a:lnTo>
                <a:lnTo>
                  <a:pt x="4303" y="4872"/>
                </a:lnTo>
                <a:lnTo>
                  <a:pt x="4359" y="4872"/>
                </a:lnTo>
                <a:lnTo>
                  <a:pt x="4359" y="4770"/>
                </a:lnTo>
                <a:lnTo>
                  <a:pt x="4304" y="4769"/>
                </a:lnTo>
                <a:lnTo>
                  <a:pt x="4250" y="4769"/>
                </a:lnTo>
                <a:lnTo>
                  <a:pt x="4195" y="4767"/>
                </a:lnTo>
                <a:lnTo>
                  <a:pt x="4140" y="4763"/>
                </a:lnTo>
                <a:lnTo>
                  <a:pt x="4086" y="4760"/>
                </a:lnTo>
                <a:lnTo>
                  <a:pt x="4032" y="4756"/>
                </a:lnTo>
                <a:lnTo>
                  <a:pt x="3977" y="4751"/>
                </a:lnTo>
                <a:lnTo>
                  <a:pt x="3924" y="4745"/>
                </a:lnTo>
                <a:lnTo>
                  <a:pt x="3870" y="4739"/>
                </a:lnTo>
                <a:lnTo>
                  <a:pt x="3817" y="4732"/>
                </a:lnTo>
                <a:lnTo>
                  <a:pt x="3764" y="4724"/>
                </a:lnTo>
                <a:lnTo>
                  <a:pt x="3710" y="4715"/>
                </a:lnTo>
                <a:lnTo>
                  <a:pt x="3658" y="4706"/>
                </a:lnTo>
                <a:lnTo>
                  <a:pt x="3605" y="4696"/>
                </a:lnTo>
                <a:lnTo>
                  <a:pt x="3553" y="4684"/>
                </a:lnTo>
                <a:lnTo>
                  <a:pt x="3501" y="4673"/>
                </a:lnTo>
                <a:lnTo>
                  <a:pt x="3449" y="4661"/>
                </a:lnTo>
                <a:lnTo>
                  <a:pt x="3397" y="4648"/>
                </a:lnTo>
                <a:lnTo>
                  <a:pt x="3346" y="4633"/>
                </a:lnTo>
                <a:lnTo>
                  <a:pt x="3295" y="4620"/>
                </a:lnTo>
                <a:lnTo>
                  <a:pt x="3244" y="4604"/>
                </a:lnTo>
                <a:lnTo>
                  <a:pt x="3193" y="4588"/>
                </a:lnTo>
                <a:lnTo>
                  <a:pt x="3142" y="4572"/>
                </a:lnTo>
                <a:lnTo>
                  <a:pt x="3093" y="4555"/>
                </a:lnTo>
                <a:lnTo>
                  <a:pt x="3042" y="4537"/>
                </a:lnTo>
                <a:lnTo>
                  <a:pt x="2993" y="4519"/>
                </a:lnTo>
                <a:lnTo>
                  <a:pt x="2943" y="4500"/>
                </a:lnTo>
                <a:lnTo>
                  <a:pt x="2894" y="4480"/>
                </a:lnTo>
                <a:lnTo>
                  <a:pt x="2846" y="4459"/>
                </a:lnTo>
                <a:lnTo>
                  <a:pt x="2797" y="4438"/>
                </a:lnTo>
                <a:lnTo>
                  <a:pt x="2749" y="4416"/>
                </a:lnTo>
                <a:lnTo>
                  <a:pt x="2700" y="4395"/>
                </a:lnTo>
                <a:lnTo>
                  <a:pt x="2653" y="4371"/>
                </a:lnTo>
                <a:lnTo>
                  <a:pt x="2605" y="4347"/>
                </a:lnTo>
                <a:lnTo>
                  <a:pt x="2558" y="4324"/>
                </a:lnTo>
                <a:lnTo>
                  <a:pt x="2512" y="4299"/>
                </a:lnTo>
                <a:lnTo>
                  <a:pt x="2465" y="4273"/>
                </a:lnTo>
                <a:lnTo>
                  <a:pt x="2419" y="4247"/>
                </a:lnTo>
                <a:lnTo>
                  <a:pt x="2373" y="4221"/>
                </a:lnTo>
                <a:lnTo>
                  <a:pt x="2328" y="4193"/>
                </a:lnTo>
                <a:lnTo>
                  <a:pt x="2282" y="4165"/>
                </a:lnTo>
                <a:lnTo>
                  <a:pt x="2238" y="4137"/>
                </a:lnTo>
                <a:lnTo>
                  <a:pt x="2193" y="4108"/>
                </a:lnTo>
                <a:lnTo>
                  <a:pt x="2149" y="4078"/>
                </a:lnTo>
                <a:lnTo>
                  <a:pt x="2105" y="4048"/>
                </a:lnTo>
                <a:lnTo>
                  <a:pt x="2061" y="4017"/>
                </a:lnTo>
                <a:lnTo>
                  <a:pt x="2018" y="3985"/>
                </a:lnTo>
                <a:lnTo>
                  <a:pt x="1975" y="3954"/>
                </a:lnTo>
                <a:lnTo>
                  <a:pt x="1933" y="3921"/>
                </a:lnTo>
                <a:lnTo>
                  <a:pt x="1891" y="3888"/>
                </a:lnTo>
                <a:lnTo>
                  <a:pt x="1849" y="3854"/>
                </a:lnTo>
                <a:lnTo>
                  <a:pt x="1808" y="3820"/>
                </a:lnTo>
                <a:lnTo>
                  <a:pt x="1767" y="3785"/>
                </a:lnTo>
                <a:lnTo>
                  <a:pt x="1726" y="3750"/>
                </a:lnTo>
                <a:lnTo>
                  <a:pt x="1687" y="3715"/>
                </a:lnTo>
                <a:lnTo>
                  <a:pt x="1646" y="3679"/>
                </a:lnTo>
                <a:lnTo>
                  <a:pt x="1608" y="3642"/>
                </a:lnTo>
                <a:lnTo>
                  <a:pt x="1569" y="3604"/>
                </a:lnTo>
                <a:lnTo>
                  <a:pt x="1530" y="3567"/>
                </a:lnTo>
                <a:lnTo>
                  <a:pt x="1492" y="3528"/>
                </a:lnTo>
                <a:lnTo>
                  <a:pt x="1454" y="3490"/>
                </a:lnTo>
                <a:lnTo>
                  <a:pt x="1417" y="3450"/>
                </a:lnTo>
                <a:lnTo>
                  <a:pt x="1380" y="3411"/>
                </a:lnTo>
                <a:lnTo>
                  <a:pt x="1344" y="3370"/>
                </a:lnTo>
                <a:lnTo>
                  <a:pt x="1307" y="3329"/>
                </a:lnTo>
                <a:lnTo>
                  <a:pt x="1272" y="3289"/>
                </a:lnTo>
                <a:lnTo>
                  <a:pt x="1237" y="3247"/>
                </a:lnTo>
                <a:lnTo>
                  <a:pt x="1202" y="3205"/>
                </a:lnTo>
                <a:lnTo>
                  <a:pt x="1168" y="3162"/>
                </a:lnTo>
                <a:lnTo>
                  <a:pt x="1134" y="3119"/>
                </a:lnTo>
                <a:lnTo>
                  <a:pt x="1101" y="3075"/>
                </a:lnTo>
                <a:lnTo>
                  <a:pt x="1068" y="3031"/>
                </a:lnTo>
                <a:lnTo>
                  <a:pt x="1035" y="2987"/>
                </a:lnTo>
                <a:lnTo>
                  <a:pt x="1003" y="2942"/>
                </a:lnTo>
                <a:lnTo>
                  <a:pt x="971" y="2897"/>
                </a:lnTo>
                <a:lnTo>
                  <a:pt x="941" y="2851"/>
                </a:lnTo>
                <a:lnTo>
                  <a:pt x="910" y="2805"/>
                </a:lnTo>
                <a:lnTo>
                  <a:pt x="880" y="2758"/>
                </a:lnTo>
                <a:lnTo>
                  <a:pt x="851" y="2712"/>
                </a:lnTo>
                <a:lnTo>
                  <a:pt x="822" y="2664"/>
                </a:lnTo>
                <a:lnTo>
                  <a:pt x="793" y="2616"/>
                </a:lnTo>
                <a:lnTo>
                  <a:pt x="765" y="2568"/>
                </a:lnTo>
                <a:lnTo>
                  <a:pt x="738" y="2520"/>
                </a:lnTo>
                <a:lnTo>
                  <a:pt x="710" y="2470"/>
                </a:lnTo>
                <a:lnTo>
                  <a:pt x="684" y="2421"/>
                </a:lnTo>
                <a:lnTo>
                  <a:pt x="658" y="2372"/>
                </a:lnTo>
                <a:lnTo>
                  <a:pt x="632" y="2321"/>
                </a:lnTo>
                <a:lnTo>
                  <a:pt x="607" y="2271"/>
                </a:lnTo>
                <a:lnTo>
                  <a:pt x="583" y="2220"/>
                </a:lnTo>
                <a:lnTo>
                  <a:pt x="558" y="2169"/>
                </a:lnTo>
                <a:lnTo>
                  <a:pt x="535" y="2117"/>
                </a:lnTo>
                <a:lnTo>
                  <a:pt x="513" y="2065"/>
                </a:lnTo>
                <a:lnTo>
                  <a:pt x="491" y="2013"/>
                </a:lnTo>
                <a:lnTo>
                  <a:pt x="469" y="1960"/>
                </a:lnTo>
                <a:lnTo>
                  <a:pt x="448" y="1908"/>
                </a:lnTo>
                <a:lnTo>
                  <a:pt x="427" y="1854"/>
                </a:lnTo>
                <a:lnTo>
                  <a:pt x="407" y="1800"/>
                </a:lnTo>
                <a:lnTo>
                  <a:pt x="387" y="1746"/>
                </a:lnTo>
                <a:lnTo>
                  <a:pt x="369" y="1692"/>
                </a:lnTo>
                <a:lnTo>
                  <a:pt x="351" y="1638"/>
                </a:lnTo>
                <a:lnTo>
                  <a:pt x="333" y="1582"/>
                </a:lnTo>
                <a:lnTo>
                  <a:pt x="316" y="1528"/>
                </a:lnTo>
                <a:lnTo>
                  <a:pt x="299" y="1472"/>
                </a:lnTo>
                <a:lnTo>
                  <a:pt x="283" y="1416"/>
                </a:lnTo>
                <a:lnTo>
                  <a:pt x="268" y="1360"/>
                </a:lnTo>
                <a:lnTo>
                  <a:pt x="253" y="1304"/>
                </a:lnTo>
                <a:lnTo>
                  <a:pt x="240" y="1247"/>
                </a:lnTo>
                <a:lnTo>
                  <a:pt x="225" y="1190"/>
                </a:lnTo>
                <a:lnTo>
                  <a:pt x="212" y="1133"/>
                </a:lnTo>
                <a:lnTo>
                  <a:pt x="200" y="1075"/>
                </a:lnTo>
                <a:lnTo>
                  <a:pt x="189" y="1018"/>
                </a:lnTo>
                <a:lnTo>
                  <a:pt x="178" y="960"/>
                </a:lnTo>
                <a:lnTo>
                  <a:pt x="168" y="901"/>
                </a:lnTo>
                <a:lnTo>
                  <a:pt x="158" y="842"/>
                </a:lnTo>
                <a:lnTo>
                  <a:pt x="149" y="784"/>
                </a:lnTo>
                <a:lnTo>
                  <a:pt x="140" y="725"/>
                </a:lnTo>
                <a:lnTo>
                  <a:pt x="132" y="666"/>
                </a:lnTo>
                <a:lnTo>
                  <a:pt x="125" y="606"/>
                </a:lnTo>
                <a:lnTo>
                  <a:pt x="119" y="547"/>
                </a:lnTo>
                <a:lnTo>
                  <a:pt x="113" y="487"/>
                </a:lnTo>
                <a:lnTo>
                  <a:pt x="108" y="427"/>
                </a:lnTo>
                <a:lnTo>
                  <a:pt x="103" y="366"/>
                </a:lnTo>
                <a:lnTo>
                  <a:pt x="100" y="306"/>
                </a:lnTo>
                <a:lnTo>
                  <a:pt x="96" y="245"/>
                </a:lnTo>
                <a:lnTo>
                  <a:pt x="94" y="184"/>
                </a:lnTo>
                <a:lnTo>
                  <a:pt x="92" y="123"/>
                </a:lnTo>
                <a:lnTo>
                  <a:pt x="91" y="62"/>
                </a:lnTo>
                <a:lnTo>
                  <a:pt x="91" y="0"/>
                </a:lnTo>
                <a:lnTo>
                  <a:pt x="0" y="0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4" name="CustomShape 6"/>
          <p:cNvSpPr/>
          <p:nvPr/>
        </p:nvSpPr>
        <p:spPr>
          <a:xfrm>
            <a:off x="2754360" y="4054320"/>
            <a:ext cx="1152000" cy="1163160"/>
          </a:xfrm>
          <a:custGeom>
            <a:avLst/>
            <a:gdLst/>
            <a:ahLst/>
            <a:cxnLst/>
            <a:rect l="0" t="0" r="r" b="b"/>
            <a:pathLst>
              <a:path w="4360" h="4872">
                <a:moveTo>
                  <a:pt x="4359" y="0"/>
                </a:moveTo>
                <a:lnTo>
                  <a:pt x="4359" y="0"/>
                </a:lnTo>
                <a:lnTo>
                  <a:pt x="4303" y="0"/>
                </a:lnTo>
                <a:lnTo>
                  <a:pt x="4248" y="2"/>
                </a:lnTo>
                <a:lnTo>
                  <a:pt x="4191" y="3"/>
                </a:lnTo>
                <a:lnTo>
                  <a:pt x="4135" y="7"/>
                </a:lnTo>
                <a:lnTo>
                  <a:pt x="4080" y="10"/>
                </a:lnTo>
                <a:lnTo>
                  <a:pt x="4025" y="15"/>
                </a:lnTo>
                <a:lnTo>
                  <a:pt x="3969" y="19"/>
                </a:lnTo>
                <a:lnTo>
                  <a:pt x="3915" y="25"/>
                </a:lnTo>
                <a:lnTo>
                  <a:pt x="3860" y="32"/>
                </a:lnTo>
                <a:lnTo>
                  <a:pt x="3805" y="40"/>
                </a:lnTo>
                <a:lnTo>
                  <a:pt x="3751" y="47"/>
                </a:lnTo>
                <a:lnTo>
                  <a:pt x="3697" y="57"/>
                </a:lnTo>
                <a:lnTo>
                  <a:pt x="3643" y="66"/>
                </a:lnTo>
                <a:lnTo>
                  <a:pt x="3590" y="77"/>
                </a:lnTo>
                <a:lnTo>
                  <a:pt x="3536" y="87"/>
                </a:lnTo>
                <a:lnTo>
                  <a:pt x="3483" y="100"/>
                </a:lnTo>
                <a:lnTo>
                  <a:pt x="3430" y="112"/>
                </a:lnTo>
                <a:lnTo>
                  <a:pt x="3377" y="126"/>
                </a:lnTo>
                <a:lnTo>
                  <a:pt x="3325" y="139"/>
                </a:lnTo>
                <a:lnTo>
                  <a:pt x="3272" y="154"/>
                </a:lnTo>
                <a:lnTo>
                  <a:pt x="3220" y="170"/>
                </a:lnTo>
                <a:lnTo>
                  <a:pt x="3168" y="185"/>
                </a:lnTo>
                <a:lnTo>
                  <a:pt x="3116" y="202"/>
                </a:lnTo>
                <a:lnTo>
                  <a:pt x="3066" y="219"/>
                </a:lnTo>
                <a:lnTo>
                  <a:pt x="3014" y="237"/>
                </a:lnTo>
                <a:lnTo>
                  <a:pt x="2963" y="257"/>
                </a:lnTo>
                <a:lnTo>
                  <a:pt x="2913" y="276"/>
                </a:lnTo>
                <a:lnTo>
                  <a:pt x="2863" y="296"/>
                </a:lnTo>
                <a:lnTo>
                  <a:pt x="2813" y="318"/>
                </a:lnTo>
                <a:lnTo>
                  <a:pt x="2764" y="339"/>
                </a:lnTo>
                <a:lnTo>
                  <a:pt x="2714" y="361"/>
                </a:lnTo>
                <a:lnTo>
                  <a:pt x="2666" y="385"/>
                </a:lnTo>
                <a:lnTo>
                  <a:pt x="2616" y="407"/>
                </a:lnTo>
                <a:lnTo>
                  <a:pt x="2568" y="432"/>
                </a:lnTo>
                <a:lnTo>
                  <a:pt x="2520" y="457"/>
                </a:lnTo>
                <a:lnTo>
                  <a:pt x="2472" y="482"/>
                </a:lnTo>
                <a:lnTo>
                  <a:pt x="2425" y="508"/>
                </a:lnTo>
                <a:lnTo>
                  <a:pt x="2377" y="535"/>
                </a:lnTo>
                <a:lnTo>
                  <a:pt x="2331" y="562"/>
                </a:lnTo>
                <a:lnTo>
                  <a:pt x="2284" y="589"/>
                </a:lnTo>
                <a:lnTo>
                  <a:pt x="2238" y="619"/>
                </a:lnTo>
                <a:lnTo>
                  <a:pt x="2192" y="647"/>
                </a:lnTo>
                <a:lnTo>
                  <a:pt x="2146" y="676"/>
                </a:lnTo>
                <a:lnTo>
                  <a:pt x="2102" y="707"/>
                </a:lnTo>
                <a:lnTo>
                  <a:pt x="2056" y="737"/>
                </a:lnTo>
                <a:lnTo>
                  <a:pt x="2012" y="769"/>
                </a:lnTo>
                <a:lnTo>
                  <a:pt x="1968" y="802"/>
                </a:lnTo>
                <a:lnTo>
                  <a:pt x="1925" y="834"/>
                </a:lnTo>
                <a:lnTo>
                  <a:pt x="1881" y="867"/>
                </a:lnTo>
                <a:lnTo>
                  <a:pt x="1839" y="901"/>
                </a:lnTo>
                <a:lnTo>
                  <a:pt x="1796" y="935"/>
                </a:lnTo>
                <a:lnTo>
                  <a:pt x="1754" y="970"/>
                </a:lnTo>
                <a:lnTo>
                  <a:pt x="1712" y="1005"/>
                </a:lnTo>
                <a:lnTo>
                  <a:pt x="1671" y="1042"/>
                </a:lnTo>
                <a:lnTo>
                  <a:pt x="1629" y="1078"/>
                </a:lnTo>
                <a:lnTo>
                  <a:pt x="1589" y="1115"/>
                </a:lnTo>
                <a:lnTo>
                  <a:pt x="1548" y="1152"/>
                </a:lnTo>
                <a:lnTo>
                  <a:pt x="1509" y="1191"/>
                </a:lnTo>
                <a:lnTo>
                  <a:pt x="1469" y="1229"/>
                </a:lnTo>
                <a:lnTo>
                  <a:pt x="1431" y="1268"/>
                </a:lnTo>
                <a:lnTo>
                  <a:pt x="1392" y="1307"/>
                </a:lnTo>
                <a:lnTo>
                  <a:pt x="1354" y="1348"/>
                </a:lnTo>
                <a:lnTo>
                  <a:pt x="1317" y="1389"/>
                </a:lnTo>
                <a:lnTo>
                  <a:pt x="1279" y="1430"/>
                </a:lnTo>
                <a:lnTo>
                  <a:pt x="1243" y="1471"/>
                </a:lnTo>
                <a:lnTo>
                  <a:pt x="1206" y="1513"/>
                </a:lnTo>
                <a:lnTo>
                  <a:pt x="1170" y="1556"/>
                </a:lnTo>
                <a:lnTo>
                  <a:pt x="1134" y="1599"/>
                </a:lnTo>
                <a:lnTo>
                  <a:pt x="1100" y="1642"/>
                </a:lnTo>
                <a:lnTo>
                  <a:pt x="1066" y="1686"/>
                </a:lnTo>
                <a:lnTo>
                  <a:pt x="1031" y="1731"/>
                </a:lnTo>
                <a:lnTo>
                  <a:pt x="998" y="1776"/>
                </a:lnTo>
                <a:lnTo>
                  <a:pt x="964" y="1821"/>
                </a:lnTo>
                <a:lnTo>
                  <a:pt x="932" y="1867"/>
                </a:lnTo>
                <a:lnTo>
                  <a:pt x="900" y="1914"/>
                </a:lnTo>
                <a:lnTo>
                  <a:pt x="868" y="1960"/>
                </a:lnTo>
                <a:lnTo>
                  <a:pt x="837" y="2007"/>
                </a:lnTo>
                <a:lnTo>
                  <a:pt x="805" y="2055"/>
                </a:lnTo>
                <a:lnTo>
                  <a:pt x="776" y="2102"/>
                </a:lnTo>
                <a:lnTo>
                  <a:pt x="746" y="2151"/>
                </a:lnTo>
                <a:lnTo>
                  <a:pt x="717" y="2200"/>
                </a:lnTo>
                <a:lnTo>
                  <a:pt x="688" y="2249"/>
                </a:lnTo>
                <a:lnTo>
                  <a:pt x="660" y="2299"/>
                </a:lnTo>
                <a:lnTo>
                  <a:pt x="632" y="2349"/>
                </a:lnTo>
                <a:lnTo>
                  <a:pt x="605" y="2399"/>
                </a:lnTo>
                <a:lnTo>
                  <a:pt x="579" y="2450"/>
                </a:lnTo>
                <a:lnTo>
                  <a:pt x="552" y="2502"/>
                </a:lnTo>
                <a:lnTo>
                  <a:pt x="527" y="2553"/>
                </a:lnTo>
                <a:lnTo>
                  <a:pt x="502" y="2605"/>
                </a:lnTo>
                <a:lnTo>
                  <a:pt x="477" y="2657"/>
                </a:lnTo>
                <a:lnTo>
                  <a:pt x="454" y="2710"/>
                </a:lnTo>
                <a:lnTo>
                  <a:pt x="431" y="2763"/>
                </a:lnTo>
                <a:lnTo>
                  <a:pt x="408" y="2816"/>
                </a:lnTo>
                <a:lnTo>
                  <a:pt x="385" y="2870"/>
                </a:lnTo>
                <a:lnTo>
                  <a:pt x="364" y="2923"/>
                </a:lnTo>
                <a:lnTo>
                  <a:pt x="343" y="2979"/>
                </a:lnTo>
                <a:lnTo>
                  <a:pt x="323" y="3033"/>
                </a:lnTo>
                <a:lnTo>
                  <a:pt x="302" y="3089"/>
                </a:lnTo>
                <a:lnTo>
                  <a:pt x="283" y="3144"/>
                </a:lnTo>
                <a:lnTo>
                  <a:pt x="265" y="3199"/>
                </a:lnTo>
                <a:lnTo>
                  <a:pt x="247" y="3256"/>
                </a:lnTo>
                <a:lnTo>
                  <a:pt x="229" y="3311"/>
                </a:lnTo>
                <a:lnTo>
                  <a:pt x="212" y="3369"/>
                </a:lnTo>
                <a:lnTo>
                  <a:pt x="196" y="3426"/>
                </a:lnTo>
                <a:lnTo>
                  <a:pt x="181" y="3483"/>
                </a:lnTo>
                <a:lnTo>
                  <a:pt x="166" y="3541"/>
                </a:lnTo>
                <a:lnTo>
                  <a:pt x="152" y="3599"/>
                </a:lnTo>
                <a:lnTo>
                  <a:pt x="137" y="3656"/>
                </a:lnTo>
                <a:lnTo>
                  <a:pt x="124" y="3715"/>
                </a:lnTo>
                <a:lnTo>
                  <a:pt x="112" y="3774"/>
                </a:lnTo>
                <a:lnTo>
                  <a:pt x="100" y="3833"/>
                </a:lnTo>
                <a:lnTo>
                  <a:pt x="89" y="3892"/>
                </a:lnTo>
                <a:lnTo>
                  <a:pt x="78" y="3951"/>
                </a:lnTo>
                <a:lnTo>
                  <a:pt x="68" y="4011"/>
                </a:lnTo>
                <a:lnTo>
                  <a:pt x="58" y="4071"/>
                </a:lnTo>
                <a:lnTo>
                  <a:pt x="50" y="4131"/>
                </a:lnTo>
                <a:lnTo>
                  <a:pt x="42" y="4192"/>
                </a:lnTo>
                <a:lnTo>
                  <a:pt x="35" y="4252"/>
                </a:lnTo>
                <a:lnTo>
                  <a:pt x="28" y="4313"/>
                </a:lnTo>
                <a:lnTo>
                  <a:pt x="22" y="4374"/>
                </a:lnTo>
                <a:lnTo>
                  <a:pt x="17" y="4437"/>
                </a:lnTo>
                <a:lnTo>
                  <a:pt x="13" y="4498"/>
                </a:lnTo>
                <a:lnTo>
                  <a:pt x="9" y="4560"/>
                </a:lnTo>
                <a:lnTo>
                  <a:pt x="6" y="4621"/>
                </a:lnTo>
                <a:lnTo>
                  <a:pt x="3" y="4684"/>
                </a:lnTo>
                <a:lnTo>
                  <a:pt x="1" y="4747"/>
                </a:lnTo>
                <a:lnTo>
                  <a:pt x="0" y="4809"/>
                </a:lnTo>
                <a:lnTo>
                  <a:pt x="0" y="4871"/>
                </a:lnTo>
                <a:lnTo>
                  <a:pt x="91" y="4871"/>
                </a:lnTo>
                <a:lnTo>
                  <a:pt x="91" y="4810"/>
                </a:lnTo>
                <a:lnTo>
                  <a:pt x="92" y="4749"/>
                </a:lnTo>
                <a:lnTo>
                  <a:pt x="94" y="4688"/>
                </a:lnTo>
                <a:lnTo>
                  <a:pt x="96" y="4627"/>
                </a:lnTo>
                <a:lnTo>
                  <a:pt x="100" y="4566"/>
                </a:lnTo>
                <a:lnTo>
                  <a:pt x="103" y="4506"/>
                </a:lnTo>
                <a:lnTo>
                  <a:pt x="108" y="4445"/>
                </a:lnTo>
                <a:lnTo>
                  <a:pt x="113" y="4385"/>
                </a:lnTo>
                <a:lnTo>
                  <a:pt x="119" y="4325"/>
                </a:lnTo>
                <a:lnTo>
                  <a:pt x="125" y="4266"/>
                </a:lnTo>
                <a:lnTo>
                  <a:pt x="132" y="4206"/>
                </a:lnTo>
                <a:lnTo>
                  <a:pt x="140" y="4147"/>
                </a:lnTo>
                <a:lnTo>
                  <a:pt x="149" y="4088"/>
                </a:lnTo>
                <a:lnTo>
                  <a:pt x="158" y="4030"/>
                </a:lnTo>
                <a:lnTo>
                  <a:pt x="168" y="3971"/>
                </a:lnTo>
                <a:lnTo>
                  <a:pt x="178" y="3912"/>
                </a:lnTo>
                <a:lnTo>
                  <a:pt x="189" y="3854"/>
                </a:lnTo>
                <a:lnTo>
                  <a:pt x="200" y="3797"/>
                </a:lnTo>
                <a:lnTo>
                  <a:pt x="212" y="3739"/>
                </a:lnTo>
                <a:lnTo>
                  <a:pt x="225" y="3682"/>
                </a:lnTo>
                <a:lnTo>
                  <a:pt x="240" y="3625"/>
                </a:lnTo>
                <a:lnTo>
                  <a:pt x="253" y="3568"/>
                </a:lnTo>
                <a:lnTo>
                  <a:pt x="268" y="3512"/>
                </a:lnTo>
                <a:lnTo>
                  <a:pt x="283" y="3456"/>
                </a:lnTo>
                <a:lnTo>
                  <a:pt x="299" y="3400"/>
                </a:lnTo>
                <a:lnTo>
                  <a:pt x="316" y="3344"/>
                </a:lnTo>
                <a:lnTo>
                  <a:pt x="333" y="3290"/>
                </a:lnTo>
                <a:lnTo>
                  <a:pt x="351" y="3234"/>
                </a:lnTo>
                <a:lnTo>
                  <a:pt x="369" y="3180"/>
                </a:lnTo>
                <a:lnTo>
                  <a:pt x="387" y="3126"/>
                </a:lnTo>
                <a:lnTo>
                  <a:pt x="407" y="3072"/>
                </a:lnTo>
                <a:lnTo>
                  <a:pt x="427" y="3018"/>
                </a:lnTo>
                <a:lnTo>
                  <a:pt x="448" y="2964"/>
                </a:lnTo>
                <a:lnTo>
                  <a:pt x="469" y="2912"/>
                </a:lnTo>
                <a:lnTo>
                  <a:pt x="491" y="2859"/>
                </a:lnTo>
                <a:lnTo>
                  <a:pt x="513" y="2807"/>
                </a:lnTo>
                <a:lnTo>
                  <a:pt x="535" y="2755"/>
                </a:lnTo>
                <a:lnTo>
                  <a:pt x="558" y="2703"/>
                </a:lnTo>
                <a:lnTo>
                  <a:pt x="583" y="2652"/>
                </a:lnTo>
                <a:lnTo>
                  <a:pt x="607" y="2601"/>
                </a:lnTo>
                <a:lnTo>
                  <a:pt x="632" y="2551"/>
                </a:lnTo>
                <a:lnTo>
                  <a:pt x="658" y="2501"/>
                </a:lnTo>
                <a:lnTo>
                  <a:pt x="684" y="2451"/>
                </a:lnTo>
                <a:lnTo>
                  <a:pt x="710" y="2402"/>
                </a:lnTo>
                <a:lnTo>
                  <a:pt x="738" y="2352"/>
                </a:lnTo>
                <a:lnTo>
                  <a:pt x="765" y="2304"/>
                </a:lnTo>
                <a:lnTo>
                  <a:pt x="793" y="2256"/>
                </a:lnTo>
                <a:lnTo>
                  <a:pt x="822" y="2208"/>
                </a:lnTo>
                <a:lnTo>
                  <a:pt x="851" y="2160"/>
                </a:lnTo>
                <a:lnTo>
                  <a:pt x="880" y="2114"/>
                </a:lnTo>
                <a:lnTo>
                  <a:pt x="910" y="2067"/>
                </a:lnTo>
                <a:lnTo>
                  <a:pt x="941" y="2021"/>
                </a:lnTo>
                <a:lnTo>
                  <a:pt x="971" y="1975"/>
                </a:lnTo>
                <a:lnTo>
                  <a:pt x="1003" y="1931"/>
                </a:lnTo>
                <a:lnTo>
                  <a:pt x="1035" y="1885"/>
                </a:lnTo>
                <a:lnTo>
                  <a:pt x="1068" y="1841"/>
                </a:lnTo>
                <a:lnTo>
                  <a:pt x="1101" y="1797"/>
                </a:lnTo>
                <a:lnTo>
                  <a:pt x="1134" y="1753"/>
                </a:lnTo>
                <a:lnTo>
                  <a:pt x="1168" y="1710"/>
                </a:lnTo>
                <a:lnTo>
                  <a:pt x="1202" y="1667"/>
                </a:lnTo>
                <a:lnTo>
                  <a:pt x="1237" y="1625"/>
                </a:lnTo>
                <a:lnTo>
                  <a:pt x="1272" y="1583"/>
                </a:lnTo>
                <a:lnTo>
                  <a:pt x="1307" y="1543"/>
                </a:lnTo>
                <a:lnTo>
                  <a:pt x="1344" y="1502"/>
                </a:lnTo>
                <a:lnTo>
                  <a:pt x="1380" y="1461"/>
                </a:lnTo>
                <a:lnTo>
                  <a:pt x="1417" y="1422"/>
                </a:lnTo>
                <a:lnTo>
                  <a:pt x="1454" y="1382"/>
                </a:lnTo>
                <a:lnTo>
                  <a:pt x="1492" y="1344"/>
                </a:lnTo>
                <a:lnTo>
                  <a:pt x="1530" y="1305"/>
                </a:lnTo>
                <a:lnTo>
                  <a:pt x="1569" y="1268"/>
                </a:lnTo>
                <a:lnTo>
                  <a:pt x="1608" y="1230"/>
                </a:lnTo>
                <a:lnTo>
                  <a:pt x="1646" y="1193"/>
                </a:lnTo>
                <a:lnTo>
                  <a:pt x="1687" y="1157"/>
                </a:lnTo>
                <a:lnTo>
                  <a:pt x="1726" y="1122"/>
                </a:lnTo>
                <a:lnTo>
                  <a:pt x="1767" y="1087"/>
                </a:lnTo>
                <a:lnTo>
                  <a:pt x="1808" y="1052"/>
                </a:lnTo>
                <a:lnTo>
                  <a:pt x="1849" y="1018"/>
                </a:lnTo>
                <a:lnTo>
                  <a:pt x="1891" y="984"/>
                </a:lnTo>
                <a:lnTo>
                  <a:pt x="1933" y="951"/>
                </a:lnTo>
                <a:lnTo>
                  <a:pt x="1975" y="918"/>
                </a:lnTo>
                <a:lnTo>
                  <a:pt x="2018" y="887"/>
                </a:lnTo>
                <a:lnTo>
                  <a:pt x="2061" y="855"/>
                </a:lnTo>
                <a:lnTo>
                  <a:pt x="2105" y="824"/>
                </a:lnTo>
                <a:lnTo>
                  <a:pt x="2149" y="794"/>
                </a:lnTo>
                <a:lnTo>
                  <a:pt x="2193" y="765"/>
                </a:lnTo>
                <a:lnTo>
                  <a:pt x="2238" y="735"/>
                </a:lnTo>
                <a:lnTo>
                  <a:pt x="2282" y="707"/>
                </a:lnTo>
                <a:lnTo>
                  <a:pt x="2328" y="679"/>
                </a:lnTo>
                <a:lnTo>
                  <a:pt x="2373" y="651"/>
                </a:lnTo>
                <a:lnTo>
                  <a:pt x="2419" y="625"/>
                </a:lnTo>
                <a:lnTo>
                  <a:pt x="2465" y="599"/>
                </a:lnTo>
                <a:lnTo>
                  <a:pt x="2512" y="573"/>
                </a:lnTo>
                <a:lnTo>
                  <a:pt x="2558" y="549"/>
                </a:lnTo>
                <a:lnTo>
                  <a:pt x="2605" y="525"/>
                </a:lnTo>
                <a:lnTo>
                  <a:pt x="2653" y="501"/>
                </a:lnTo>
                <a:lnTo>
                  <a:pt x="2700" y="477"/>
                </a:lnTo>
                <a:lnTo>
                  <a:pt x="2749" y="456"/>
                </a:lnTo>
                <a:lnTo>
                  <a:pt x="2797" y="434"/>
                </a:lnTo>
                <a:lnTo>
                  <a:pt x="2846" y="413"/>
                </a:lnTo>
                <a:lnTo>
                  <a:pt x="2894" y="392"/>
                </a:lnTo>
                <a:lnTo>
                  <a:pt x="2943" y="372"/>
                </a:lnTo>
                <a:lnTo>
                  <a:pt x="2993" y="353"/>
                </a:lnTo>
                <a:lnTo>
                  <a:pt x="3042" y="335"/>
                </a:lnTo>
                <a:lnTo>
                  <a:pt x="3093" y="317"/>
                </a:lnTo>
                <a:lnTo>
                  <a:pt x="3142" y="300"/>
                </a:lnTo>
                <a:lnTo>
                  <a:pt x="3193" y="284"/>
                </a:lnTo>
                <a:lnTo>
                  <a:pt x="3244" y="268"/>
                </a:lnTo>
                <a:lnTo>
                  <a:pt x="3295" y="252"/>
                </a:lnTo>
                <a:lnTo>
                  <a:pt x="3346" y="239"/>
                </a:lnTo>
                <a:lnTo>
                  <a:pt x="3397" y="224"/>
                </a:lnTo>
                <a:lnTo>
                  <a:pt x="3449" y="211"/>
                </a:lnTo>
                <a:lnTo>
                  <a:pt x="3501" y="199"/>
                </a:lnTo>
                <a:lnTo>
                  <a:pt x="3553" y="188"/>
                </a:lnTo>
                <a:lnTo>
                  <a:pt x="3605" y="176"/>
                </a:lnTo>
                <a:lnTo>
                  <a:pt x="3658" y="166"/>
                </a:lnTo>
                <a:lnTo>
                  <a:pt x="3710" y="157"/>
                </a:lnTo>
                <a:lnTo>
                  <a:pt x="3764" y="148"/>
                </a:lnTo>
                <a:lnTo>
                  <a:pt x="3817" y="140"/>
                </a:lnTo>
                <a:lnTo>
                  <a:pt x="3870" y="133"/>
                </a:lnTo>
                <a:lnTo>
                  <a:pt x="3924" y="127"/>
                </a:lnTo>
                <a:lnTo>
                  <a:pt x="3977" y="121"/>
                </a:lnTo>
                <a:lnTo>
                  <a:pt x="4032" y="116"/>
                </a:lnTo>
                <a:lnTo>
                  <a:pt x="4086" y="112"/>
                </a:lnTo>
                <a:lnTo>
                  <a:pt x="4140" y="109"/>
                </a:lnTo>
                <a:lnTo>
                  <a:pt x="4195" y="105"/>
                </a:lnTo>
                <a:lnTo>
                  <a:pt x="4250" y="103"/>
                </a:lnTo>
                <a:lnTo>
                  <a:pt x="4304" y="103"/>
                </a:lnTo>
                <a:lnTo>
                  <a:pt x="4359" y="102"/>
                </a:lnTo>
                <a:lnTo>
                  <a:pt x="4359" y="0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5" name="CustomShape 7"/>
          <p:cNvSpPr/>
          <p:nvPr/>
        </p:nvSpPr>
        <p:spPr>
          <a:xfrm>
            <a:off x="3129120" y="4465800"/>
            <a:ext cx="769680" cy="813960"/>
          </a:xfrm>
          <a:custGeom>
            <a:avLst/>
            <a:gdLst/>
            <a:ahLst/>
            <a:cxnLst/>
            <a:rect l="0" t="0" r="r" b="b"/>
            <a:pathLst>
              <a:path w="2906" h="3410">
                <a:moveTo>
                  <a:pt x="95" y="3357"/>
                </a:moveTo>
                <a:lnTo>
                  <a:pt x="85" y="3409"/>
                </a:lnTo>
                <a:lnTo>
                  <a:pt x="2905" y="69"/>
                </a:lnTo>
                <a:lnTo>
                  <a:pt x="2838" y="0"/>
                </a:lnTo>
                <a:lnTo>
                  <a:pt x="19" y="3339"/>
                </a:lnTo>
                <a:lnTo>
                  <a:pt x="9" y="3391"/>
                </a:lnTo>
                <a:lnTo>
                  <a:pt x="19" y="3339"/>
                </a:lnTo>
                <a:lnTo>
                  <a:pt x="0" y="3362"/>
                </a:lnTo>
                <a:lnTo>
                  <a:pt x="9" y="3391"/>
                </a:lnTo>
                <a:lnTo>
                  <a:pt x="95" y="3357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6" name="CustomShape 8"/>
          <p:cNvSpPr/>
          <p:nvPr/>
        </p:nvSpPr>
        <p:spPr>
          <a:xfrm>
            <a:off x="3132000" y="5267160"/>
            <a:ext cx="210600" cy="556920"/>
          </a:xfrm>
          <a:custGeom>
            <a:avLst/>
            <a:gdLst/>
            <a:ahLst/>
            <a:cxnLst/>
            <a:rect l="0" t="0" r="r" b="b"/>
            <a:pathLst>
              <a:path w="800" h="2330">
                <a:moveTo>
                  <a:pt x="736" y="2211"/>
                </a:moveTo>
                <a:lnTo>
                  <a:pt x="799" y="2240"/>
                </a:lnTo>
                <a:lnTo>
                  <a:pt x="86" y="0"/>
                </a:lnTo>
                <a:lnTo>
                  <a:pt x="0" y="34"/>
                </a:lnTo>
                <a:lnTo>
                  <a:pt x="713" y="2274"/>
                </a:lnTo>
                <a:lnTo>
                  <a:pt x="777" y="2302"/>
                </a:lnTo>
                <a:lnTo>
                  <a:pt x="713" y="2274"/>
                </a:lnTo>
                <a:lnTo>
                  <a:pt x="731" y="2329"/>
                </a:lnTo>
                <a:lnTo>
                  <a:pt x="777" y="2302"/>
                </a:lnTo>
                <a:lnTo>
                  <a:pt x="736" y="2211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7" name="CustomShape 9"/>
          <p:cNvSpPr/>
          <p:nvPr/>
        </p:nvSpPr>
        <p:spPr>
          <a:xfrm>
            <a:off x="3327480" y="5253120"/>
            <a:ext cx="1052280" cy="564840"/>
          </a:xfrm>
          <a:custGeom>
            <a:avLst/>
            <a:gdLst/>
            <a:ahLst/>
            <a:cxnLst/>
            <a:rect l="0" t="0" r="r" b="b"/>
            <a:pathLst>
              <a:path w="3981" h="2369">
                <a:moveTo>
                  <a:pt x="3959" y="45"/>
                </a:moveTo>
                <a:lnTo>
                  <a:pt x="3938" y="0"/>
                </a:lnTo>
                <a:lnTo>
                  <a:pt x="0" y="2277"/>
                </a:lnTo>
                <a:lnTo>
                  <a:pt x="41" y="2368"/>
                </a:lnTo>
                <a:lnTo>
                  <a:pt x="3980" y="90"/>
                </a:lnTo>
                <a:lnTo>
                  <a:pt x="3959" y="45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8" name="CustomShape 10"/>
          <p:cNvSpPr/>
          <p:nvPr/>
        </p:nvSpPr>
        <p:spPr>
          <a:xfrm>
            <a:off x="3811680" y="5415120"/>
            <a:ext cx="837720" cy="510840"/>
          </a:xfrm>
          <a:custGeom>
            <a:avLst/>
            <a:gdLst/>
            <a:ahLst/>
            <a:cxnLst/>
            <a:rect l="0" t="0" r="r" b="b"/>
            <a:pathLst>
              <a:path w="3172" h="2139">
                <a:moveTo>
                  <a:pt x="3147" y="43"/>
                </a:moveTo>
                <a:lnTo>
                  <a:pt x="3125" y="0"/>
                </a:lnTo>
                <a:lnTo>
                  <a:pt x="0" y="2049"/>
                </a:lnTo>
                <a:lnTo>
                  <a:pt x="45" y="2138"/>
                </a:lnTo>
                <a:lnTo>
                  <a:pt x="3171" y="87"/>
                </a:lnTo>
                <a:lnTo>
                  <a:pt x="3147" y="43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9" name="CustomShape 11"/>
          <p:cNvSpPr/>
          <p:nvPr/>
        </p:nvSpPr>
        <p:spPr>
          <a:xfrm>
            <a:off x="4249800" y="4583160"/>
            <a:ext cx="564840" cy="360000"/>
          </a:xfrm>
          <a:custGeom>
            <a:avLst/>
            <a:gdLst/>
            <a:ahLst/>
            <a:cxnLst/>
            <a:rect l="0" t="0" r="r" b="b"/>
            <a:pathLst>
              <a:path w="2137" h="1516">
                <a:moveTo>
                  <a:pt x="104" y="90"/>
                </a:moveTo>
                <a:lnTo>
                  <a:pt x="35" y="141"/>
                </a:lnTo>
                <a:lnTo>
                  <a:pt x="2090" y="1515"/>
                </a:lnTo>
                <a:lnTo>
                  <a:pt x="2136" y="1428"/>
                </a:lnTo>
                <a:lnTo>
                  <a:pt x="82" y="54"/>
                </a:lnTo>
                <a:lnTo>
                  <a:pt x="13" y="105"/>
                </a:lnTo>
                <a:lnTo>
                  <a:pt x="82" y="54"/>
                </a:lnTo>
                <a:lnTo>
                  <a:pt x="0" y="0"/>
                </a:lnTo>
                <a:lnTo>
                  <a:pt x="13" y="105"/>
                </a:lnTo>
                <a:lnTo>
                  <a:pt x="104" y="90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0" name="CustomShape 12"/>
          <p:cNvSpPr/>
          <p:nvPr/>
        </p:nvSpPr>
        <p:spPr>
          <a:xfrm>
            <a:off x="4253040" y="4602240"/>
            <a:ext cx="118800" cy="650520"/>
          </a:xfrm>
          <a:custGeom>
            <a:avLst/>
            <a:gdLst/>
            <a:ahLst/>
            <a:cxnLst/>
            <a:rect l="0" t="0" r="r" b="b"/>
            <a:pathLst>
              <a:path w="447" h="2718">
                <a:moveTo>
                  <a:pt x="402" y="2710"/>
                </a:moveTo>
                <a:lnTo>
                  <a:pt x="446" y="2702"/>
                </a:lnTo>
                <a:lnTo>
                  <a:pt x="91" y="0"/>
                </a:lnTo>
                <a:lnTo>
                  <a:pt x="0" y="15"/>
                </a:lnTo>
                <a:lnTo>
                  <a:pt x="356" y="2717"/>
                </a:lnTo>
                <a:lnTo>
                  <a:pt x="402" y="2710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1" name="CustomShape 13"/>
          <p:cNvSpPr/>
          <p:nvPr/>
        </p:nvSpPr>
        <p:spPr>
          <a:xfrm>
            <a:off x="4932360" y="4292640"/>
            <a:ext cx="360000" cy="298080"/>
          </a:xfrm>
          <a:custGeom>
            <a:avLst/>
            <a:gdLst/>
            <a:ahLst/>
            <a:cxnLst/>
            <a:rect l="0" t="0" r="r" b="b"/>
            <a:pathLst>
              <a:path w="1362" h="1318">
                <a:moveTo>
                  <a:pt x="1361" y="0"/>
                </a:moveTo>
                <a:lnTo>
                  <a:pt x="625" y="1317"/>
                </a:lnTo>
                <a:lnTo>
                  <a:pt x="624" y="1307"/>
                </a:lnTo>
                <a:lnTo>
                  <a:pt x="622" y="1296"/>
                </a:lnTo>
                <a:lnTo>
                  <a:pt x="621" y="1285"/>
                </a:lnTo>
                <a:lnTo>
                  <a:pt x="619" y="1275"/>
                </a:lnTo>
                <a:lnTo>
                  <a:pt x="618" y="1265"/>
                </a:lnTo>
                <a:lnTo>
                  <a:pt x="616" y="1254"/>
                </a:lnTo>
                <a:lnTo>
                  <a:pt x="614" y="1244"/>
                </a:lnTo>
                <a:lnTo>
                  <a:pt x="613" y="1233"/>
                </a:lnTo>
                <a:lnTo>
                  <a:pt x="611" y="1223"/>
                </a:lnTo>
                <a:lnTo>
                  <a:pt x="609" y="1213"/>
                </a:lnTo>
                <a:lnTo>
                  <a:pt x="607" y="1203"/>
                </a:lnTo>
                <a:lnTo>
                  <a:pt x="605" y="1193"/>
                </a:lnTo>
                <a:lnTo>
                  <a:pt x="603" y="1184"/>
                </a:lnTo>
                <a:lnTo>
                  <a:pt x="601" y="1173"/>
                </a:lnTo>
                <a:lnTo>
                  <a:pt x="599" y="1163"/>
                </a:lnTo>
                <a:lnTo>
                  <a:pt x="597" y="1153"/>
                </a:lnTo>
                <a:lnTo>
                  <a:pt x="594" y="1143"/>
                </a:lnTo>
                <a:lnTo>
                  <a:pt x="592" y="1134"/>
                </a:lnTo>
                <a:lnTo>
                  <a:pt x="590" y="1124"/>
                </a:lnTo>
                <a:lnTo>
                  <a:pt x="587" y="1114"/>
                </a:lnTo>
                <a:lnTo>
                  <a:pt x="585" y="1104"/>
                </a:lnTo>
                <a:lnTo>
                  <a:pt x="582" y="1094"/>
                </a:lnTo>
                <a:lnTo>
                  <a:pt x="580" y="1085"/>
                </a:lnTo>
                <a:lnTo>
                  <a:pt x="577" y="1075"/>
                </a:lnTo>
                <a:lnTo>
                  <a:pt x="574" y="1066"/>
                </a:lnTo>
                <a:lnTo>
                  <a:pt x="572" y="1057"/>
                </a:lnTo>
                <a:lnTo>
                  <a:pt x="568" y="1047"/>
                </a:lnTo>
                <a:lnTo>
                  <a:pt x="565" y="1038"/>
                </a:lnTo>
                <a:lnTo>
                  <a:pt x="562" y="1029"/>
                </a:lnTo>
                <a:lnTo>
                  <a:pt x="559" y="1019"/>
                </a:lnTo>
                <a:lnTo>
                  <a:pt x="556" y="1009"/>
                </a:lnTo>
                <a:lnTo>
                  <a:pt x="553" y="1000"/>
                </a:lnTo>
                <a:lnTo>
                  <a:pt x="550" y="991"/>
                </a:lnTo>
                <a:lnTo>
                  <a:pt x="547" y="982"/>
                </a:lnTo>
                <a:lnTo>
                  <a:pt x="543" y="973"/>
                </a:lnTo>
                <a:lnTo>
                  <a:pt x="540" y="964"/>
                </a:lnTo>
                <a:lnTo>
                  <a:pt x="537" y="955"/>
                </a:lnTo>
                <a:lnTo>
                  <a:pt x="533" y="946"/>
                </a:lnTo>
                <a:lnTo>
                  <a:pt x="530" y="937"/>
                </a:lnTo>
                <a:lnTo>
                  <a:pt x="527" y="928"/>
                </a:lnTo>
                <a:lnTo>
                  <a:pt x="523" y="919"/>
                </a:lnTo>
                <a:lnTo>
                  <a:pt x="519" y="910"/>
                </a:lnTo>
                <a:lnTo>
                  <a:pt x="516" y="902"/>
                </a:lnTo>
                <a:lnTo>
                  <a:pt x="512" y="893"/>
                </a:lnTo>
                <a:lnTo>
                  <a:pt x="508" y="884"/>
                </a:lnTo>
                <a:lnTo>
                  <a:pt x="504" y="876"/>
                </a:lnTo>
                <a:lnTo>
                  <a:pt x="501" y="867"/>
                </a:lnTo>
                <a:lnTo>
                  <a:pt x="497" y="859"/>
                </a:lnTo>
                <a:lnTo>
                  <a:pt x="493" y="850"/>
                </a:lnTo>
                <a:lnTo>
                  <a:pt x="489" y="842"/>
                </a:lnTo>
                <a:lnTo>
                  <a:pt x="483" y="833"/>
                </a:lnTo>
                <a:lnTo>
                  <a:pt x="479" y="825"/>
                </a:lnTo>
                <a:lnTo>
                  <a:pt x="475" y="816"/>
                </a:lnTo>
                <a:lnTo>
                  <a:pt x="471" y="808"/>
                </a:lnTo>
                <a:lnTo>
                  <a:pt x="467" y="800"/>
                </a:lnTo>
                <a:lnTo>
                  <a:pt x="462" y="791"/>
                </a:lnTo>
                <a:lnTo>
                  <a:pt x="458" y="783"/>
                </a:lnTo>
                <a:lnTo>
                  <a:pt x="453" y="775"/>
                </a:lnTo>
                <a:lnTo>
                  <a:pt x="449" y="767"/>
                </a:lnTo>
                <a:lnTo>
                  <a:pt x="444" y="760"/>
                </a:lnTo>
                <a:lnTo>
                  <a:pt x="440" y="752"/>
                </a:lnTo>
                <a:lnTo>
                  <a:pt x="435" y="744"/>
                </a:lnTo>
                <a:lnTo>
                  <a:pt x="430" y="736"/>
                </a:lnTo>
                <a:lnTo>
                  <a:pt x="425" y="728"/>
                </a:lnTo>
                <a:lnTo>
                  <a:pt x="420" y="720"/>
                </a:lnTo>
                <a:lnTo>
                  <a:pt x="416" y="712"/>
                </a:lnTo>
                <a:lnTo>
                  <a:pt x="411" y="704"/>
                </a:lnTo>
                <a:lnTo>
                  <a:pt x="406" y="696"/>
                </a:lnTo>
                <a:lnTo>
                  <a:pt x="399" y="689"/>
                </a:lnTo>
                <a:lnTo>
                  <a:pt x="394" y="682"/>
                </a:lnTo>
                <a:lnTo>
                  <a:pt x="389" y="674"/>
                </a:lnTo>
                <a:lnTo>
                  <a:pt x="384" y="667"/>
                </a:lnTo>
                <a:lnTo>
                  <a:pt x="379" y="659"/>
                </a:lnTo>
                <a:lnTo>
                  <a:pt x="373" y="651"/>
                </a:lnTo>
                <a:lnTo>
                  <a:pt x="368" y="644"/>
                </a:lnTo>
                <a:lnTo>
                  <a:pt x="362" y="636"/>
                </a:lnTo>
                <a:lnTo>
                  <a:pt x="357" y="629"/>
                </a:lnTo>
                <a:lnTo>
                  <a:pt x="351" y="622"/>
                </a:lnTo>
                <a:lnTo>
                  <a:pt x="346" y="615"/>
                </a:lnTo>
                <a:lnTo>
                  <a:pt x="340" y="608"/>
                </a:lnTo>
                <a:lnTo>
                  <a:pt x="334" y="600"/>
                </a:lnTo>
                <a:lnTo>
                  <a:pt x="329" y="593"/>
                </a:lnTo>
                <a:lnTo>
                  <a:pt x="323" y="587"/>
                </a:lnTo>
                <a:lnTo>
                  <a:pt x="316" y="580"/>
                </a:lnTo>
                <a:lnTo>
                  <a:pt x="310" y="572"/>
                </a:lnTo>
                <a:lnTo>
                  <a:pt x="304" y="565"/>
                </a:lnTo>
                <a:lnTo>
                  <a:pt x="298" y="558"/>
                </a:lnTo>
                <a:lnTo>
                  <a:pt x="292" y="551"/>
                </a:lnTo>
                <a:lnTo>
                  <a:pt x="286" y="545"/>
                </a:lnTo>
                <a:lnTo>
                  <a:pt x="279" y="538"/>
                </a:lnTo>
                <a:lnTo>
                  <a:pt x="273" y="531"/>
                </a:lnTo>
                <a:lnTo>
                  <a:pt x="267" y="524"/>
                </a:lnTo>
                <a:lnTo>
                  <a:pt x="261" y="519"/>
                </a:lnTo>
                <a:lnTo>
                  <a:pt x="254" y="512"/>
                </a:lnTo>
                <a:lnTo>
                  <a:pt x="248" y="505"/>
                </a:lnTo>
                <a:lnTo>
                  <a:pt x="241" y="498"/>
                </a:lnTo>
                <a:lnTo>
                  <a:pt x="233" y="492"/>
                </a:lnTo>
                <a:lnTo>
                  <a:pt x="227" y="486"/>
                </a:lnTo>
                <a:lnTo>
                  <a:pt x="220" y="479"/>
                </a:lnTo>
                <a:lnTo>
                  <a:pt x="213" y="473"/>
                </a:lnTo>
                <a:lnTo>
                  <a:pt x="207" y="467"/>
                </a:lnTo>
                <a:lnTo>
                  <a:pt x="200" y="460"/>
                </a:lnTo>
                <a:lnTo>
                  <a:pt x="193" y="454"/>
                </a:lnTo>
                <a:lnTo>
                  <a:pt x="186" y="449"/>
                </a:lnTo>
                <a:lnTo>
                  <a:pt x="179" y="442"/>
                </a:lnTo>
                <a:lnTo>
                  <a:pt x="172" y="436"/>
                </a:lnTo>
                <a:lnTo>
                  <a:pt x="165" y="429"/>
                </a:lnTo>
                <a:lnTo>
                  <a:pt x="157" y="424"/>
                </a:lnTo>
                <a:lnTo>
                  <a:pt x="149" y="418"/>
                </a:lnTo>
                <a:lnTo>
                  <a:pt x="142" y="412"/>
                </a:lnTo>
                <a:lnTo>
                  <a:pt x="135" y="406"/>
                </a:lnTo>
                <a:lnTo>
                  <a:pt x="127" y="400"/>
                </a:lnTo>
                <a:lnTo>
                  <a:pt x="120" y="394"/>
                </a:lnTo>
                <a:lnTo>
                  <a:pt x="112" y="389"/>
                </a:lnTo>
                <a:lnTo>
                  <a:pt x="105" y="383"/>
                </a:lnTo>
                <a:lnTo>
                  <a:pt x="97" y="377"/>
                </a:lnTo>
                <a:lnTo>
                  <a:pt x="89" y="372"/>
                </a:lnTo>
                <a:lnTo>
                  <a:pt x="82" y="366"/>
                </a:lnTo>
                <a:lnTo>
                  <a:pt x="74" y="360"/>
                </a:lnTo>
                <a:lnTo>
                  <a:pt x="65" y="356"/>
                </a:lnTo>
                <a:lnTo>
                  <a:pt x="57" y="350"/>
                </a:lnTo>
                <a:lnTo>
                  <a:pt x="49" y="344"/>
                </a:lnTo>
                <a:lnTo>
                  <a:pt x="41" y="339"/>
                </a:lnTo>
                <a:lnTo>
                  <a:pt x="33" y="334"/>
                </a:lnTo>
                <a:lnTo>
                  <a:pt x="25" y="329"/>
                </a:lnTo>
                <a:lnTo>
                  <a:pt x="17" y="323"/>
                </a:lnTo>
                <a:lnTo>
                  <a:pt x="9" y="318"/>
                </a:lnTo>
                <a:lnTo>
                  <a:pt x="0" y="313"/>
                </a:lnTo>
                <a:lnTo>
                  <a:pt x="1361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2" name="CustomShape 14"/>
          <p:cNvSpPr/>
          <p:nvPr/>
        </p:nvSpPr>
        <p:spPr>
          <a:xfrm>
            <a:off x="3870360" y="4384800"/>
            <a:ext cx="1257120" cy="901440"/>
          </a:xfrm>
          <a:custGeom>
            <a:avLst/>
            <a:gdLst/>
            <a:ahLst/>
            <a:cxnLst/>
            <a:rect l="0" t="0" r="r" b="b"/>
            <a:pathLst>
              <a:path w="4750" h="3781">
                <a:moveTo>
                  <a:pt x="53" y="3696"/>
                </a:moveTo>
                <a:lnTo>
                  <a:pt x="105" y="3780"/>
                </a:lnTo>
                <a:lnTo>
                  <a:pt x="4749" y="168"/>
                </a:lnTo>
                <a:lnTo>
                  <a:pt x="4645" y="0"/>
                </a:lnTo>
                <a:lnTo>
                  <a:pt x="0" y="3612"/>
                </a:lnTo>
                <a:lnTo>
                  <a:pt x="53" y="3696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3" name="CustomShape 15"/>
          <p:cNvSpPr/>
          <p:nvPr/>
        </p:nvSpPr>
        <p:spPr>
          <a:xfrm>
            <a:off x="1763640" y="3429000"/>
            <a:ext cx="3816000" cy="33127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4" name="TextShape 16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Orientation Normalization</a:t>
            </a:r>
            <a:endParaRPr/>
          </a:p>
        </p:txBody>
      </p:sp>
      <p:sp>
        <p:nvSpPr>
          <p:cNvPr id="635" name="TextShape 17"/>
          <p:cNvSpPr txBox="1"/>
          <p:nvPr/>
        </p:nvSpPr>
        <p:spPr>
          <a:xfrm>
            <a:off x="685800" y="914400"/>
            <a:ext cx="7772040" cy="5257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Compute orientation histogram</a:t>
            </a:r>
            <a:endParaRPr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Select dominant orientation</a:t>
            </a:r>
            <a:endParaRPr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Normalize: rotate to fixed orientation </a:t>
            </a:r>
            <a:endParaRPr dirty="0"/>
          </a:p>
        </p:txBody>
      </p:sp>
      <p:sp>
        <p:nvSpPr>
          <p:cNvPr id="636" name="CustomShape 18"/>
          <p:cNvSpPr/>
          <p:nvPr/>
        </p:nvSpPr>
        <p:spPr>
          <a:xfrm>
            <a:off x="6200640" y="4653000"/>
            <a:ext cx="2295000" cy="23400"/>
          </a:xfrm>
          <a:custGeom>
            <a:avLst/>
            <a:gdLst/>
            <a:ahLst/>
            <a:cxnLst/>
            <a:rect l="0" t="0" r="r" b="b"/>
            <a:pathLst>
              <a:path w="8675" h="104">
                <a:moveTo>
                  <a:pt x="8674" y="52"/>
                </a:moveTo>
                <a:lnTo>
                  <a:pt x="8629" y="0"/>
                </a:lnTo>
                <a:lnTo>
                  <a:pt x="0" y="0"/>
                </a:lnTo>
                <a:lnTo>
                  <a:pt x="0" y="103"/>
                </a:lnTo>
                <a:lnTo>
                  <a:pt x="8629" y="103"/>
                </a:lnTo>
                <a:lnTo>
                  <a:pt x="8582" y="52"/>
                </a:lnTo>
                <a:lnTo>
                  <a:pt x="8674" y="52"/>
                </a:lnTo>
                <a:lnTo>
                  <a:pt x="8674" y="0"/>
                </a:lnTo>
                <a:lnTo>
                  <a:pt x="8629" y="0"/>
                </a:lnTo>
                <a:lnTo>
                  <a:pt x="8674" y="52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7" name="CustomShape 19"/>
          <p:cNvSpPr/>
          <p:nvPr/>
        </p:nvSpPr>
        <p:spPr>
          <a:xfrm>
            <a:off x="8472600" y="4665600"/>
            <a:ext cx="23400" cy="1260000"/>
          </a:xfrm>
          <a:custGeom>
            <a:avLst/>
            <a:gdLst/>
            <a:ahLst/>
            <a:cxnLst/>
            <a:rect l="0" t="0" r="r" b="b"/>
            <a:pathLst>
              <a:path w="93" h="5561">
                <a:moveTo>
                  <a:pt x="47" y="5560"/>
                </a:moveTo>
                <a:lnTo>
                  <a:pt x="92" y="5509"/>
                </a:lnTo>
                <a:lnTo>
                  <a:pt x="92" y="0"/>
                </a:lnTo>
                <a:lnTo>
                  <a:pt x="0" y="0"/>
                </a:lnTo>
                <a:lnTo>
                  <a:pt x="0" y="5509"/>
                </a:lnTo>
                <a:lnTo>
                  <a:pt x="47" y="5458"/>
                </a:lnTo>
                <a:lnTo>
                  <a:pt x="47" y="5560"/>
                </a:lnTo>
                <a:lnTo>
                  <a:pt x="92" y="5560"/>
                </a:lnTo>
                <a:lnTo>
                  <a:pt x="92" y="5509"/>
                </a:lnTo>
                <a:lnTo>
                  <a:pt x="47" y="556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8" name="CustomShape 20"/>
          <p:cNvSpPr/>
          <p:nvPr/>
        </p:nvSpPr>
        <p:spPr>
          <a:xfrm>
            <a:off x="6189840" y="5902200"/>
            <a:ext cx="2293560" cy="23400"/>
          </a:xfrm>
          <a:custGeom>
            <a:avLst/>
            <a:gdLst/>
            <a:ahLst/>
            <a:cxnLst/>
            <a:rect l="0" t="0" r="r" b="b"/>
            <a:pathLst>
              <a:path w="8675" h="103">
                <a:moveTo>
                  <a:pt x="0" y="51"/>
                </a:moveTo>
                <a:lnTo>
                  <a:pt x="45" y="102"/>
                </a:lnTo>
                <a:lnTo>
                  <a:pt x="8674" y="102"/>
                </a:lnTo>
                <a:lnTo>
                  <a:pt x="8674" y="0"/>
                </a:lnTo>
                <a:lnTo>
                  <a:pt x="45" y="0"/>
                </a:lnTo>
                <a:lnTo>
                  <a:pt x="91" y="51"/>
                </a:lnTo>
                <a:lnTo>
                  <a:pt x="0" y="51"/>
                </a:lnTo>
                <a:lnTo>
                  <a:pt x="0" y="102"/>
                </a:lnTo>
                <a:lnTo>
                  <a:pt x="45" y="102"/>
                </a:lnTo>
                <a:lnTo>
                  <a:pt x="0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9" name="CustomShape 21"/>
          <p:cNvSpPr/>
          <p:nvPr/>
        </p:nvSpPr>
        <p:spPr>
          <a:xfrm>
            <a:off x="6189840" y="4653000"/>
            <a:ext cx="23400" cy="1261800"/>
          </a:xfrm>
          <a:custGeom>
            <a:avLst/>
            <a:gdLst/>
            <a:ahLst/>
            <a:cxnLst/>
            <a:rect l="0" t="0" r="r" b="b"/>
            <a:pathLst>
              <a:path w="92" h="5562">
                <a:moveTo>
                  <a:pt x="45" y="0"/>
                </a:moveTo>
                <a:lnTo>
                  <a:pt x="0" y="52"/>
                </a:lnTo>
                <a:lnTo>
                  <a:pt x="0" y="5561"/>
                </a:lnTo>
                <a:lnTo>
                  <a:pt x="91" y="5561"/>
                </a:lnTo>
                <a:lnTo>
                  <a:pt x="91" y="52"/>
                </a:lnTo>
                <a:lnTo>
                  <a:pt x="45" y="103"/>
                </a:lnTo>
                <a:lnTo>
                  <a:pt x="45" y="0"/>
                </a:lnTo>
                <a:lnTo>
                  <a:pt x="0" y="0"/>
                </a:lnTo>
                <a:lnTo>
                  <a:pt x="0" y="52"/>
                </a:lnTo>
                <a:lnTo>
                  <a:pt x="45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0" name="CustomShape 22"/>
          <p:cNvSpPr/>
          <p:nvPr/>
        </p:nvSpPr>
        <p:spPr>
          <a:xfrm>
            <a:off x="6200640" y="5602320"/>
            <a:ext cx="326520" cy="31248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1" name="CustomShape 23"/>
          <p:cNvSpPr/>
          <p:nvPr/>
        </p:nvSpPr>
        <p:spPr>
          <a:xfrm>
            <a:off x="6200640" y="5591160"/>
            <a:ext cx="337680" cy="21960"/>
          </a:xfrm>
          <a:custGeom>
            <a:avLst/>
            <a:gdLst/>
            <a:ahLst/>
            <a:cxnLst/>
            <a:rect l="0" t="0" r="r" b="b"/>
            <a:pathLst>
              <a:path w="1280" h="103">
                <a:moveTo>
                  <a:pt x="1279" y="51"/>
                </a:moveTo>
                <a:lnTo>
                  <a:pt x="1233" y="0"/>
                </a:lnTo>
                <a:lnTo>
                  <a:pt x="0" y="0"/>
                </a:lnTo>
                <a:lnTo>
                  <a:pt x="0" y="102"/>
                </a:lnTo>
                <a:lnTo>
                  <a:pt x="1233" y="102"/>
                </a:lnTo>
                <a:lnTo>
                  <a:pt x="1188" y="51"/>
                </a:lnTo>
                <a:lnTo>
                  <a:pt x="1279" y="51"/>
                </a:lnTo>
                <a:lnTo>
                  <a:pt x="1279" y="0"/>
                </a:lnTo>
                <a:lnTo>
                  <a:pt x="1233" y="0"/>
                </a:lnTo>
                <a:lnTo>
                  <a:pt x="1279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2" name="CustomShape 24"/>
          <p:cNvSpPr/>
          <p:nvPr/>
        </p:nvSpPr>
        <p:spPr>
          <a:xfrm>
            <a:off x="6515280" y="5602320"/>
            <a:ext cx="23400" cy="323640"/>
          </a:xfrm>
          <a:custGeom>
            <a:avLst/>
            <a:gdLst/>
            <a:ahLst/>
            <a:cxnLst/>
            <a:rect l="0" t="0" r="r" b="b"/>
            <a:pathLst>
              <a:path w="92" h="1430">
                <a:moveTo>
                  <a:pt x="45" y="1429"/>
                </a:moveTo>
                <a:lnTo>
                  <a:pt x="91" y="1378"/>
                </a:lnTo>
                <a:lnTo>
                  <a:pt x="91" y="0"/>
                </a:lnTo>
                <a:lnTo>
                  <a:pt x="0" y="0"/>
                </a:lnTo>
                <a:lnTo>
                  <a:pt x="0" y="1378"/>
                </a:lnTo>
                <a:lnTo>
                  <a:pt x="45" y="1327"/>
                </a:lnTo>
                <a:lnTo>
                  <a:pt x="45" y="1429"/>
                </a:lnTo>
                <a:lnTo>
                  <a:pt x="91" y="1429"/>
                </a:lnTo>
                <a:lnTo>
                  <a:pt x="91" y="1378"/>
                </a:lnTo>
                <a:lnTo>
                  <a:pt x="45" y="1429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3" name="CustomShape 25"/>
          <p:cNvSpPr/>
          <p:nvPr/>
        </p:nvSpPr>
        <p:spPr>
          <a:xfrm>
            <a:off x="6189840" y="590220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9" h="103">
                <a:moveTo>
                  <a:pt x="0" y="51"/>
                </a:moveTo>
                <a:lnTo>
                  <a:pt x="45" y="102"/>
                </a:lnTo>
                <a:lnTo>
                  <a:pt x="1278" y="102"/>
                </a:lnTo>
                <a:lnTo>
                  <a:pt x="1278" y="0"/>
                </a:lnTo>
                <a:lnTo>
                  <a:pt x="45" y="0"/>
                </a:lnTo>
                <a:lnTo>
                  <a:pt x="91" y="51"/>
                </a:lnTo>
                <a:lnTo>
                  <a:pt x="0" y="51"/>
                </a:lnTo>
                <a:lnTo>
                  <a:pt x="0" y="102"/>
                </a:lnTo>
                <a:lnTo>
                  <a:pt x="45" y="102"/>
                </a:lnTo>
                <a:lnTo>
                  <a:pt x="0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4" name="CustomShape 26"/>
          <p:cNvSpPr/>
          <p:nvPr/>
        </p:nvSpPr>
        <p:spPr>
          <a:xfrm>
            <a:off x="6189840" y="5591160"/>
            <a:ext cx="23400" cy="323640"/>
          </a:xfrm>
          <a:custGeom>
            <a:avLst/>
            <a:gdLst/>
            <a:ahLst/>
            <a:cxnLst/>
            <a:rect l="0" t="0" r="r" b="b"/>
            <a:pathLst>
              <a:path w="92" h="1430">
                <a:moveTo>
                  <a:pt x="45" y="0"/>
                </a:moveTo>
                <a:lnTo>
                  <a:pt x="0" y="51"/>
                </a:lnTo>
                <a:lnTo>
                  <a:pt x="0" y="1429"/>
                </a:lnTo>
                <a:lnTo>
                  <a:pt x="91" y="1429"/>
                </a:lnTo>
                <a:lnTo>
                  <a:pt x="91" y="51"/>
                </a:lnTo>
                <a:lnTo>
                  <a:pt x="45" y="102"/>
                </a:lnTo>
                <a:lnTo>
                  <a:pt x="45" y="0"/>
                </a:lnTo>
                <a:lnTo>
                  <a:pt x="0" y="0"/>
                </a:lnTo>
                <a:lnTo>
                  <a:pt x="0" y="51"/>
                </a:lnTo>
                <a:lnTo>
                  <a:pt x="45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5" name="CustomShape 27"/>
          <p:cNvSpPr/>
          <p:nvPr/>
        </p:nvSpPr>
        <p:spPr>
          <a:xfrm>
            <a:off x="6527880" y="4976640"/>
            <a:ext cx="325080" cy="93780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6" name="CustomShape 28"/>
          <p:cNvSpPr/>
          <p:nvPr/>
        </p:nvSpPr>
        <p:spPr>
          <a:xfrm>
            <a:off x="6527880" y="496584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9" h="103">
                <a:moveTo>
                  <a:pt x="1278" y="51"/>
                </a:moveTo>
                <a:lnTo>
                  <a:pt x="1233" y="0"/>
                </a:lnTo>
                <a:lnTo>
                  <a:pt x="0" y="0"/>
                </a:lnTo>
                <a:lnTo>
                  <a:pt x="0" y="102"/>
                </a:lnTo>
                <a:lnTo>
                  <a:pt x="1233" y="102"/>
                </a:lnTo>
                <a:lnTo>
                  <a:pt x="1186" y="51"/>
                </a:lnTo>
                <a:lnTo>
                  <a:pt x="1278" y="51"/>
                </a:lnTo>
                <a:lnTo>
                  <a:pt x="1278" y="0"/>
                </a:lnTo>
                <a:lnTo>
                  <a:pt x="1233" y="0"/>
                </a:lnTo>
                <a:lnTo>
                  <a:pt x="1278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7" name="CustomShape 29"/>
          <p:cNvSpPr/>
          <p:nvPr/>
        </p:nvSpPr>
        <p:spPr>
          <a:xfrm>
            <a:off x="6842160" y="4976640"/>
            <a:ext cx="23400" cy="948960"/>
          </a:xfrm>
          <a:custGeom>
            <a:avLst/>
            <a:gdLst/>
            <a:ahLst/>
            <a:cxnLst/>
            <a:rect l="0" t="0" r="r" b="b"/>
            <a:pathLst>
              <a:path w="93" h="4185">
                <a:moveTo>
                  <a:pt x="47" y="4184"/>
                </a:moveTo>
                <a:lnTo>
                  <a:pt x="92" y="4133"/>
                </a:lnTo>
                <a:lnTo>
                  <a:pt x="92" y="0"/>
                </a:lnTo>
                <a:lnTo>
                  <a:pt x="0" y="0"/>
                </a:lnTo>
                <a:lnTo>
                  <a:pt x="0" y="4133"/>
                </a:lnTo>
                <a:lnTo>
                  <a:pt x="47" y="4082"/>
                </a:lnTo>
                <a:lnTo>
                  <a:pt x="47" y="4184"/>
                </a:lnTo>
                <a:lnTo>
                  <a:pt x="92" y="4184"/>
                </a:lnTo>
                <a:lnTo>
                  <a:pt x="92" y="4133"/>
                </a:lnTo>
                <a:lnTo>
                  <a:pt x="47" y="4184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8" name="CustomShape 30"/>
          <p:cNvSpPr/>
          <p:nvPr/>
        </p:nvSpPr>
        <p:spPr>
          <a:xfrm>
            <a:off x="6515280" y="590220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9" h="103">
                <a:moveTo>
                  <a:pt x="0" y="51"/>
                </a:moveTo>
                <a:lnTo>
                  <a:pt x="45" y="102"/>
                </a:lnTo>
                <a:lnTo>
                  <a:pt x="1278" y="102"/>
                </a:lnTo>
                <a:lnTo>
                  <a:pt x="1278" y="0"/>
                </a:lnTo>
                <a:lnTo>
                  <a:pt x="45" y="0"/>
                </a:lnTo>
                <a:lnTo>
                  <a:pt x="91" y="51"/>
                </a:lnTo>
                <a:lnTo>
                  <a:pt x="0" y="51"/>
                </a:lnTo>
                <a:lnTo>
                  <a:pt x="0" y="102"/>
                </a:lnTo>
                <a:lnTo>
                  <a:pt x="45" y="102"/>
                </a:lnTo>
                <a:lnTo>
                  <a:pt x="0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9" name="CustomShape 31"/>
          <p:cNvSpPr/>
          <p:nvPr/>
        </p:nvSpPr>
        <p:spPr>
          <a:xfrm>
            <a:off x="6515280" y="4965840"/>
            <a:ext cx="23400" cy="948960"/>
          </a:xfrm>
          <a:custGeom>
            <a:avLst/>
            <a:gdLst/>
            <a:ahLst/>
            <a:cxnLst/>
            <a:rect l="0" t="0" r="r" b="b"/>
            <a:pathLst>
              <a:path w="92" h="4185">
                <a:moveTo>
                  <a:pt x="45" y="0"/>
                </a:moveTo>
                <a:lnTo>
                  <a:pt x="0" y="51"/>
                </a:lnTo>
                <a:lnTo>
                  <a:pt x="0" y="4184"/>
                </a:lnTo>
                <a:lnTo>
                  <a:pt x="91" y="4184"/>
                </a:lnTo>
                <a:lnTo>
                  <a:pt x="91" y="51"/>
                </a:lnTo>
                <a:lnTo>
                  <a:pt x="45" y="102"/>
                </a:lnTo>
                <a:lnTo>
                  <a:pt x="45" y="0"/>
                </a:lnTo>
                <a:lnTo>
                  <a:pt x="0" y="0"/>
                </a:lnTo>
                <a:lnTo>
                  <a:pt x="0" y="51"/>
                </a:lnTo>
                <a:lnTo>
                  <a:pt x="45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0" name="CustomShape 32"/>
          <p:cNvSpPr/>
          <p:nvPr/>
        </p:nvSpPr>
        <p:spPr>
          <a:xfrm>
            <a:off x="6853320" y="5289480"/>
            <a:ext cx="326520" cy="62496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1" name="CustomShape 33"/>
          <p:cNvSpPr/>
          <p:nvPr/>
        </p:nvSpPr>
        <p:spPr>
          <a:xfrm>
            <a:off x="6842160" y="5278320"/>
            <a:ext cx="337680" cy="21960"/>
          </a:xfrm>
          <a:custGeom>
            <a:avLst/>
            <a:gdLst/>
            <a:ahLst/>
            <a:cxnLst/>
            <a:rect l="0" t="0" r="r" b="b"/>
            <a:pathLst>
              <a:path w="1280" h="103">
                <a:moveTo>
                  <a:pt x="92" y="51"/>
                </a:moveTo>
                <a:lnTo>
                  <a:pt x="47" y="102"/>
                </a:lnTo>
                <a:lnTo>
                  <a:pt x="1279" y="102"/>
                </a:lnTo>
                <a:lnTo>
                  <a:pt x="1279" y="0"/>
                </a:lnTo>
                <a:lnTo>
                  <a:pt x="47" y="0"/>
                </a:lnTo>
                <a:lnTo>
                  <a:pt x="0" y="51"/>
                </a:lnTo>
                <a:lnTo>
                  <a:pt x="47" y="0"/>
                </a:lnTo>
                <a:lnTo>
                  <a:pt x="0" y="0"/>
                </a:lnTo>
                <a:lnTo>
                  <a:pt x="0" y="51"/>
                </a:lnTo>
                <a:lnTo>
                  <a:pt x="92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2" name="CustomShape 34"/>
          <p:cNvSpPr/>
          <p:nvPr/>
        </p:nvSpPr>
        <p:spPr>
          <a:xfrm>
            <a:off x="6842160" y="5289480"/>
            <a:ext cx="23400" cy="636120"/>
          </a:xfrm>
          <a:custGeom>
            <a:avLst/>
            <a:gdLst/>
            <a:ahLst/>
            <a:cxnLst/>
            <a:rect l="0" t="0" r="r" b="b"/>
            <a:pathLst>
              <a:path w="93" h="2807">
                <a:moveTo>
                  <a:pt x="47" y="2704"/>
                </a:moveTo>
                <a:lnTo>
                  <a:pt x="92" y="2755"/>
                </a:lnTo>
                <a:lnTo>
                  <a:pt x="92" y="0"/>
                </a:lnTo>
                <a:lnTo>
                  <a:pt x="0" y="0"/>
                </a:lnTo>
                <a:lnTo>
                  <a:pt x="0" y="2755"/>
                </a:lnTo>
                <a:lnTo>
                  <a:pt x="47" y="2806"/>
                </a:lnTo>
                <a:lnTo>
                  <a:pt x="0" y="2755"/>
                </a:lnTo>
                <a:lnTo>
                  <a:pt x="0" y="2806"/>
                </a:lnTo>
                <a:lnTo>
                  <a:pt x="47" y="2806"/>
                </a:lnTo>
                <a:lnTo>
                  <a:pt x="47" y="2704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3" name="CustomShape 35"/>
          <p:cNvSpPr/>
          <p:nvPr/>
        </p:nvSpPr>
        <p:spPr>
          <a:xfrm>
            <a:off x="6853320" y="590220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8" h="103">
                <a:moveTo>
                  <a:pt x="1186" y="51"/>
                </a:moveTo>
                <a:lnTo>
                  <a:pt x="1232" y="0"/>
                </a:lnTo>
                <a:lnTo>
                  <a:pt x="0" y="0"/>
                </a:lnTo>
                <a:lnTo>
                  <a:pt x="0" y="102"/>
                </a:lnTo>
                <a:lnTo>
                  <a:pt x="1232" y="102"/>
                </a:lnTo>
                <a:lnTo>
                  <a:pt x="1277" y="51"/>
                </a:lnTo>
                <a:lnTo>
                  <a:pt x="1232" y="102"/>
                </a:lnTo>
                <a:lnTo>
                  <a:pt x="1277" y="102"/>
                </a:lnTo>
                <a:lnTo>
                  <a:pt x="1277" y="51"/>
                </a:lnTo>
                <a:lnTo>
                  <a:pt x="1186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4" name="CustomShape 36"/>
          <p:cNvSpPr/>
          <p:nvPr/>
        </p:nvSpPr>
        <p:spPr>
          <a:xfrm>
            <a:off x="7167600" y="5278320"/>
            <a:ext cx="23400" cy="636120"/>
          </a:xfrm>
          <a:custGeom>
            <a:avLst/>
            <a:gdLst/>
            <a:ahLst/>
            <a:cxnLst/>
            <a:rect l="0" t="0" r="r" b="b"/>
            <a:pathLst>
              <a:path w="92" h="2807">
                <a:moveTo>
                  <a:pt x="46" y="102"/>
                </a:moveTo>
                <a:lnTo>
                  <a:pt x="0" y="51"/>
                </a:lnTo>
                <a:lnTo>
                  <a:pt x="0" y="2806"/>
                </a:lnTo>
                <a:lnTo>
                  <a:pt x="91" y="2806"/>
                </a:lnTo>
                <a:lnTo>
                  <a:pt x="91" y="51"/>
                </a:lnTo>
                <a:lnTo>
                  <a:pt x="46" y="0"/>
                </a:lnTo>
                <a:lnTo>
                  <a:pt x="91" y="51"/>
                </a:lnTo>
                <a:lnTo>
                  <a:pt x="91" y="0"/>
                </a:lnTo>
                <a:lnTo>
                  <a:pt x="46" y="0"/>
                </a:lnTo>
                <a:lnTo>
                  <a:pt x="46" y="102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5" name="CustomShape 37"/>
          <p:cNvSpPr/>
          <p:nvPr/>
        </p:nvSpPr>
        <p:spPr>
          <a:xfrm>
            <a:off x="7180200" y="5707080"/>
            <a:ext cx="325080" cy="20772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6" name="CustomShape 38"/>
          <p:cNvSpPr/>
          <p:nvPr/>
        </p:nvSpPr>
        <p:spPr>
          <a:xfrm>
            <a:off x="7180200" y="569448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9" h="102">
                <a:moveTo>
                  <a:pt x="1278" y="51"/>
                </a:moveTo>
                <a:lnTo>
                  <a:pt x="1232" y="0"/>
                </a:lnTo>
                <a:lnTo>
                  <a:pt x="0" y="0"/>
                </a:lnTo>
                <a:lnTo>
                  <a:pt x="0" y="101"/>
                </a:lnTo>
                <a:lnTo>
                  <a:pt x="1232" y="101"/>
                </a:lnTo>
                <a:lnTo>
                  <a:pt x="1187" y="51"/>
                </a:lnTo>
                <a:lnTo>
                  <a:pt x="1278" y="51"/>
                </a:lnTo>
                <a:lnTo>
                  <a:pt x="1278" y="0"/>
                </a:lnTo>
                <a:lnTo>
                  <a:pt x="1232" y="0"/>
                </a:lnTo>
                <a:lnTo>
                  <a:pt x="1278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7" name="CustomShape 39"/>
          <p:cNvSpPr/>
          <p:nvPr/>
        </p:nvSpPr>
        <p:spPr>
          <a:xfrm>
            <a:off x="7493040" y="5707080"/>
            <a:ext cx="25200" cy="218880"/>
          </a:xfrm>
          <a:custGeom>
            <a:avLst/>
            <a:gdLst/>
            <a:ahLst/>
            <a:cxnLst/>
            <a:rect l="0" t="0" r="r" b="b"/>
            <a:pathLst>
              <a:path w="92" h="970">
                <a:moveTo>
                  <a:pt x="45" y="969"/>
                </a:moveTo>
                <a:lnTo>
                  <a:pt x="91" y="918"/>
                </a:lnTo>
                <a:lnTo>
                  <a:pt x="91" y="0"/>
                </a:lnTo>
                <a:lnTo>
                  <a:pt x="0" y="0"/>
                </a:lnTo>
                <a:lnTo>
                  <a:pt x="0" y="918"/>
                </a:lnTo>
                <a:lnTo>
                  <a:pt x="45" y="867"/>
                </a:lnTo>
                <a:lnTo>
                  <a:pt x="45" y="969"/>
                </a:lnTo>
                <a:lnTo>
                  <a:pt x="91" y="969"/>
                </a:lnTo>
                <a:lnTo>
                  <a:pt x="91" y="918"/>
                </a:lnTo>
                <a:lnTo>
                  <a:pt x="45" y="969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8" name="CustomShape 40"/>
          <p:cNvSpPr/>
          <p:nvPr/>
        </p:nvSpPr>
        <p:spPr>
          <a:xfrm>
            <a:off x="7167600" y="590220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9" h="103">
                <a:moveTo>
                  <a:pt x="0" y="51"/>
                </a:moveTo>
                <a:lnTo>
                  <a:pt x="46" y="102"/>
                </a:lnTo>
                <a:lnTo>
                  <a:pt x="1278" y="102"/>
                </a:lnTo>
                <a:lnTo>
                  <a:pt x="1278" y="0"/>
                </a:lnTo>
                <a:lnTo>
                  <a:pt x="46" y="0"/>
                </a:lnTo>
                <a:lnTo>
                  <a:pt x="91" y="51"/>
                </a:lnTo>
                <a:lnTo>
                  <a:pt x="0" y="51"/>
                </a:lnTo>
                <a:lnTo>
                  <a:pt x="0" y="102"/>
                </a:lnTo>
                <a:lnTo>
                  <a:pt x="46" y="102"/>
                </a:lnTo>
                <a:lnTo>
                  <a:pt x="0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9" name="CustomShape 41"/>
          <p:cNvSpPr/>
          <p:nvPr/>
        </p:nvSpPr>
        <p:spPr>
          <a:xfrm>
            <a:off x="7167600" y="5694480"/>
            <a:ext cx="23400" cy="220320"/>
          </a:xfrm>
          <a:custGeom>
            <a:avLst/>
            <a:gdLst/>
            <a:ahLst/>
            <a:cxnLst/>
            <a:rect l="0" t="0" r="r" b="b"/>
            <a:pathLst>
              <a:path w="92" h="970">
                <a:moveTo>
                  <a:pt x="46" y="0"/>
                </a:moveTo>
                <a:lnTo>
                  <a:pt x="0" y="51"/>
                </a:lnTo>
                <a:lnTo>
                  <a:pt x="0" y="969"/>
                </a:lnTo>
                <a:lnTo>
                  <a:pt x="91" y="969"/>
                </a:lnTo>
                <a:lnTo>
                  <a:pt x="91" y="51"/>
                </a:lnTo>
                <a:lnTo>
                  <a:pt x="46" y="101"/>
                </a:lnTo>
                <a:lnTo>
                  <a:pt x="46" y="0"/>
                </a:lnTo>
                <a:lnTo>
                  <a:pt x="0" y="0"/>
                </a:lnTo>
                <a:lnTo>
                  <a:pt x="0" y="51"/>
                </a:lnTo>
                <a:lnTo>
                  <a:pt x="46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0" name="CustomShape 42"/>
          <p:cNvSpPr/>
          <p:nvPr/>
        </p:nvSpPr>
        <p:spPr>
          <a:xfrm>
            <a:off x="7505640" y="5602320"/>
            <a:ext cx="326520" cy="31248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1" name="CustomShape 43"/>
          <p:cNvSpPr/>
          <p:nvPr/>
        </p:nvSpPr>
        <p:spPr>
          <a:xfrm>
            <a:off x="7505640" y="5591160"/>
            <a:ext cx="337680" cy="21960"/>
          </a:xfrm>
          <a:custGeom>
            <a:avLst/>
            <a:gdLst/>
            <a:ahLst/>
            <a:cxnLst/>
            <a:rect l="0" t="0" r="r" b="b"/>
            <a:pathLst>
              <a:path w="1280" h="103">
                <a:moveTo>
                  <a:pt x="1279" y="51"/>
                </a:moveTo>
                <a:lnTo>
                  <a:pt x="1233" y="0"/>
                </a:lnTo>
                <a:lnTo>
                  <a:pt x="0" y="0"/>
                </a:lnTo>
                <a:lnTo>
                  <a:pt x="0" y="102"/>
                </a:lnTo>
                <a:lnTo>
                  <a:pt x="1233" y="102"/>
                </a:lnTo>
                <a:lnTo>
                  <a:pt x="1188" y="51"/>
                </a:lnTo>
                <a:lnTo>
                  <a:pt x="1279" y="51"/>
                </a:lnTo>
                <a:lnTo>
                  <a:pt x="1279" y="0"/>
                </a:lnTo>
                <a:lnTo>
                  <a:pt x="1233" y="0"/>
                </a:lnTo>
                <a:lnTo>
                  <a:pt x="1279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2" name="CustomShape 44"/>
          <p:cNvSpPr/>
          <p:nvPr/>
        </p:nvSpPr>
        <p:spPr>
          <a:xfrm>
            <a:off x="7819920" y="5602320"/>
            <a:ext cx="23400" cy="323640"/>
          </a:xfrm>
          <a:custGeom>
            <a:avLst/>
            <a:gdLst/>
            <a:ahLst/>
            <a:cxnLst/>
            <a:rect l="0" t="0" r="r" b="b"/>
            <a:pathLst>
              <a:path w="92" h="1430">
                <a:moveTo>
                  <a:pt x="45" y="1429"/>
                </a:moveTo>
                <a:lnTo>
                  <a:pt x="91" y="1378"/>
                </a:lnTo>
                <a:lnTo>
                  <a:pt x="91" y="0"/>
                </a:lnTo>
                <a:lnTo>
                  <a:pt x="0" y="0"/>
                </a:lnTo>
                <a:lnTo>
                  <a:pt x="0" y="1378"/>
                </a:lnTo>
                <a:lnTo>
                  <a:pt x="45" y="1327"/>
                </a:lnTo>
                <a:lnTo>
                  <a:pt x="45" y="1429"/>
                </a:lnTo>
                <a:lnTo>
                  <a:pt x="91" y="1429"/>
                </a:lnTo>
                <a:lnTo>
                  <a:pt x="91" y="1378"/>
                </a:lnTo>
                <a:lnTo>
                  <a:pt x="45" y="1429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3" name="CustomShape 45"/>
          <p:cNvSpPr/>
          <p:nvPr/>
        </p:nvSpPr>
        <p:spPr>
          <a:xfrm>
            <a:off x="7493040" y="5902200"/>
            <a:ext cx="339480" cy="23400"/>
          </a:xfrm>
          <a:custGeom>
            <a:avLst/>
            <a:gdLst/>
            <a:ahLst/>
            <a:cxnLst/>
            <a:rect l="0" t="0" r="r" b="b"/>
            <a:pathLst>
              <a:path w="1279" h="103">
                <a:moveTo>
                  <a:pt x="0" y="51"/>
                </a:moveTo>
                <a:lnTo>
                  <a:pt x="45" y="102"/>
                </a:lnTo>
                <a:lnTo>
                  <a:pt x="1278" y="102"/>
                </a:lnTo>
                <a:lnTo>
                  <a:pt x="1278" y="0"/>
                </a:lnTo>
                <a:lnTo>
                  <a:pt x="45" y="0"/>
                </a:lnTo>
                <a:lnTo>
                  <a:pt x="91" y="51"/>
                </a:lnTo>
                <a:lnTo>
                  <a:pt x="0" y="51"/>
                </a:lnTo>
                <a:lnTo>
                  <a:pt x="0" y="102"/>
                </a:lnTo>
                <a:lnTo>
                  <a:pt x="45" y="102"/>
                </a:lnTo>
                <a:lnTo>
                  <a:pt x="0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4" name="CustomShape 46"/>
          <p:cNvSpPr/>
          <p:nvPr/>
        </p:nvSpPr>
        <p:spPr>
          <a:xfrm>
            <a:off x="7493040" y="5591160"/>
            <a:ext cx="25200" cy="323640"/>
          </a:xfrm>
          <a:custGeom>
            <a:avLst/>
            <a:gdLst/>
            <a:ahLst/>
            <a:cxnLst/>
            <a:rect l="0" t="0" r="r" b="b"/>
            <a:pathLst>
              <a:path w="92" h="1430">
                <a:moveTo>
                  <a:pt x="45" y="0"/>
                </a:moveTo>
                <a:lnTo>
                  <a:pt x="0" y="51"/>
                </a:lnTo>
                <a:lnTo>
                  <a:pt x="0" y="1429"/>
                </a:lnTo>
                <a:lnTo>
                  <a:pt x="91" y="1429"/>
                </a:lnTo>
                <a:lnTo>
                  <a:pt x="91" y="51"/>
                </a:lnTo>
                <a:lnTo>
                  <a:pt x="45" y="102"/>
                </a:lnTo>
                <a:lnTo>
                  <a:pt x="45" y="0"/>
                </a:lnTo>
                <a:lnTo>
                  <a:pt x="0" y="0"/>
                </a:lnTo>
                <a:lnTo>
                  <a:pt x="0" y="51"/>
                </a:lnTo>
                <a:lnTo>
                  <a:pt x="45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5" name="CustomShape 47"/>
          <p:cNvSpPr/>
          <p:nvPr/>
        </p:nvSpPr>
        <p:spPr>
          <a:xfrm>
            <a:off x="7832880" y="5810400"/>
            <a:ext cx="325080" cy="10440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6" name="CustomShape 48"/>
          <p:cNvSpPr/>
          <p:nvPr/>
        </p:nvSpPr>
        <p:spPr>
          <a:xfrm>
            <a:off x="7819920" y="5799240"/>
            <a:ext cx="337680" cy="21960"/>
          </a:xfrm>
          <a:custGeom>
            <a:avLst/>
            <a:gdLst/>
            <a:ahLst/>
            <a:cxnLst/>
            <a:rect l="0" t="0" r="r" b="b"/>
            <a:pathLst>
              <a:path w="1279" h="103">
                <a:moveTo>
                  <a:pt x="91" y="51"/>
                </a:moveTo>
                <a:lnTo>
                  <a:pt x="45" y="102"/>
                </a:lnTo>
                <a:lnTo>
                  <a:pt x="1278" y="102"/>
                </a:lnTo>
                <a:lnTo>
                  <a:pt x="1278" y="0"/>
                </a:lnTo>
                <a:lnTo>
                  <a:pt x="45" y="0"/>
                </a:lnTo>
                <a:lnTo>
                  <a:pt x="0" y="51"/>
                </a:lnTo>
                <a:lnTo>
                  <a:pt x="45" y="0"/>
                </a:lnTo>
                <a:lnTo>
                  <a:pt x="0" y="0"/>
                </a:lnTo>
                <a:lnTo>
                  <a:pt x="0" y="51"/>
                </a:lnTo>
                <a:lnTo>
                  <a:pt x="91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7" name="CustomShape 49"/>
          <p:cNvSpPr/>
          <p:nvPr/>
        </p:nvSpPr>
        <p:spPr>
          <a:xfrm>
            <a:off x="7819920" y="5810400"/>
            <a:ext cx="23400" cy="115560"/>
          </a:xfrm>
          <a:custGeom>
            <a:avLst/>
            <a:gdLst/>
            <a:ahLst/>
            <a:cxnLst/>
            <a:rect l="0" t="0" r="r" b="b"/>
            <a:pathLst>
              <a:path w="92" h="511">
                <a:moveTo>
                  <a:pt x="45" y="408"/>
                </a:moveTo>
                <a:lnTo>
                  <a:pt x="91" y="459"/>
                </a:lnTo>
                <a:lnTo>
                  <a:pt x="91" y="0"/>
                </a:lnTo>
                <a:lnTo>
                  <a:pt x="0" y="0"/>
                </a:lnTo>
                <a:lnTo>
                  <a:pt x="0" y="459"/>
                </a:lnTo>
                <a:lnTo>
                  <a:pt x="45" y="510"/>
                </a:lnTo>
                <a:lnTo>
                  <a:pt x="0" y="459"/>
                </a:lnTo>
                <a:lnTo>
                  <a:pt x="0" y="510"/>
                </a:lnTo>
                <a:lnTo>
                  <a:pt x="45" y="510"/>
                </a:lnTo>
                <a:lnTo>
                  <a:pt x="45" y="408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8" name="CustomShape 50"/>
          <p:cNvSpPr/>
          <p:nvPr/>
        </p:nvSpPr>
        <p:spPr>
          <a:xfrm>
            <a:off x="7832880" y="590220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80" h="103">
                <a:moveTo>
                  <a:pt x="1187" y="51"/>
                </a:moveTo>
                <a:lnTo>
                  <a:pt x="1233" y="0"/>
                </a:lnTo>
                <a:lnTo>
                  <a:pt x="0" y="0"/>
                </a:lnTo>
                <a:lnTo>
                  <a:pt x="0" y="102"/>
                </a:lnTo>
                <a:lnTo>
                  <a:pt x="1233" y="102"/>
                </a:lnTo>
                <a:lnTo>
                  <a:pt x="1279" y="51"/>
                </a:lnTo>
                <a:lnTo>
                  <a:pt x="1233" y="102"/>
                </a:lnTo>
                <a:lnTo>
                  <a:pt x="1279" y="102"/>
                </a:lnTo>
                <a:lnTo>
                  <a:pt x="1279" y="51"/>
                </a:lnTo>
                <a:lnTo>
                  <a:pt x="1187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9" name="CustomShape 51"/>
          <p:cNvSpPr/>
          <p:nvPr/>
        </p:nvSpPr>
        <p:spPr>
          <a:xfrm>
            <a:off x="8145360" y="5799240"/>
            <a:ext cx="25200" cy="115560"/>
          </a:xfrm>
          <a:custGeom>
            <a:avLst/>
            <a:gdLst/>
            <a:ahLst/>
            <a:cxnLst/>
            <a:rect l="0" t="0" r="r" b="b"/>
            <a:pathLst>
              <a:path w="93" h="511">
                <a:moveTo>
                  <a:pt x="46" y="102"/>
                </a:moveTo>
                <a:lnTo>
                  <a:pt x="0" y="51"/>
                </a:lnTo>
                <a:lnTo>
                  <a:pt x="0" y="510"/>
                </a:lnTo>
                <a:lnTo>
                  <a:pt x="92" y="510"/>
                </a:lnTo>
                <a:lnTo>
                  <a:pt x="92" y="51"/>
                </a:lnTo>
                <a:lnTo>
                  <a:pt x="46" y="0"/>
                </a:lnTo>
                <a:lnTo>
                  <a:pt x="92" y="51"/>
                </a:lnTo>
                <a:lnTo>
                  <a:pt x="92" y="0"/>
                </a:lnTo>
                <a:lnTo>
                  <a:pt x="46" y="0"/>
                </a:lnTo>
                <a:lnTo>
                  <a:pt x="46" y="102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0" name="CustomShape 52"/>
          <p:cNvSpPr/>
          <p:nvPr/>
        </p:nvSpPr>
        <p:spPr>
          <a:xfrm>
            <a:off x="8158320" y="5707080"/>
            <a:ext cx="325080" cy="20772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1" name="CustomShape 53"/>
          <p:cNvSpPr/>
          <p:nvPr/>
        </p:nvSpPr>
        <p:spPr>
          <a:xfrm>
            <a:off x="8158320" y="569448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9" h="102">
                <a:moveTo>
                  <a:pt x="1278" y="51"/>
                </a:moveTo>
                <a:lnTo>
                  <a:pt x="1233" y="0"/>
                </a:lnTo>
                <a:lnTo>
                  <a:pt x="0" y="0"/>
                </a:lnTo>
                <a:lnTo>
                  <a:pt x="0" y="101"/>
                </a:lnTo>
                <a:lnTo>
                  <a:pt x="1233" y="101"/>
                </a:lnTo>
                <a:lnTo>
                  <a:pt x="1186" y="51"/>
                </a:lnTo>
                <a:lnTo>
                  <a:pt x="1278" y="51"/>
                </a:lnTo>
                <a:lnTo>
                  <a:pt x="1278" y="0"/>
                </a:lnTo>
                <a:lnTo>
                  <a:pt x="1233" y="0"/>
                </a:lnTo>
                <a:lnTo>
                  <a:pt x="1278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2" name="CustomShape 54"/>
          <p:cNvSpPr/>
          <p:nvPr/>
        </p:nvSpPr>
        <p:spPr>
          <a:xfrm>
            <a:off x="8472600" y="5707080"/>
            <a:ext cx="23400" cy="218880"/>
          </a:xfrm>
          <a:custGeom>
            <a:avLst/>
            <a:gdLst/>
            <a:ahLst/>
            <a:cxnLst/>
            <a:rect l="0" t="0" r="r" b="b"/>
            <a:pathLst>
              <a:path w="93" h="970">
                <a:moveTo>
                  <a:pt x="47" y="969"/>
                </a:moveTo>
                <a:lnTo>
                  <a:pt x="92" y="918"/>
                </a:lnTo>
                <a:lnTo>
                  <a:pt x="92" y="0"/>
                </a:lnTo>
                <a:lnTo>
                  <a:pt x="0" y="0"/>
                </a:lnTo>
                <a:lnTo>
                  <a:pt x="0" y="918"/>
                </a:lnTo>
                <a:lnTo>
                  <a:pt x="47" y="867"/>
                </a:lnTo>
                <a:lnTo>
                  <a:pt x="47" y="969"/>
                </a:lnTo>
                <a:lnTo>
                  <a:pt x="92" y="969"/>
                </a:lnTo>
                <a:lnTo>
                  <a:pt x="92" y="918"/>
                </a:lnTo>
                <a:lnTo>
                  <a:pt x="47" y="969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3" name="CustomShape 55"/>
          <p:cNvSpPr/>
          <p:nvPr/>
        </p:nvSpPr>
        <p:spPr>
          <a:xfrm>
            <a:off x="8145360" y="590220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80" h="103">
                <a:moveTo>
                  <a:pt x="0" y="51"/>
                </a:moveTo>
                <a:lnTo>
                  <a:pt x="46" y="102"/>
                </a:lnTo>
                <a:lnTo>
                  <a:pt x="1279" y="102"/>
                </a:lnTo>
                <a:lnTo>
                  <a:pt x="1279" y="0"/>
                </a:lnTo>
                <a:lnTo>
                  <a:pt x="46" y="0"/>
                </a:lnTo>
                <a:lnTo>
                  <a:pt x="92" y="51"/>
                </a:lnTo>
                <a:lnTo>
                  <a:pt x="0" y="51"/>
                </a:lnTo>
                <a:lnTo>
                  <a:pt x="0" y="102"/>
                </a:lnTo>
                <a:lnTo>
                  <a:pt x="46" y="102"/>
                </a:lnTo>
                <a:lnTo>
                  <a:pt x="0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4" name="CustomShape 56"/>
          <p:cNvSpPr/>
          <p:nvPr/>
        </p:nvSpPr>
        <p:spPr>
          <a:xfrm>
            <a:off x="8145360" y="5694480"/>
            <a:ext cx="25200" cy="220320"/>
          </a:xfrm>
          <a:custGeom>
            <a:avLst/>
            <a:gdLst/>
            <a:ahLst/>
            <a:cxnLst/>
            <a:rect l="0" t="0" r="r" b="b"/>
            <a:pathLst>
              <a:path w="93" h="970">
                <a:moveTo>
                  <a:pt x="46" y="0"/>
                </a:moveTo>
                <a:lnTo>
                  <a:pt x="0" y="51"/>
                </a:lnTo>
                <a:lnTo>
                  <a:pt x="0" y="969"/>
                </a:lnTo>
                <a:lnTo>
                  <a:pt x="92" y="969"/>
                </a:lnTo>
                <a:lnTo>
                  <a:pt x="92" y="51"/>
                </a:lnTo>
                <a:lnTo>
                  <a:pt x="46" y="101"/>
                </a:lnTo>
                <a:lnTo>
                  <a:pt x="46" y="0"/>
                </a:lnTo>
                <a:lnTo>
                  <a:pt x="0" y="0"/>
                </a:lnTo>
                <a:lnTo>
                  <a:pt x="0" y="51"/>
                </a:lnTo>
                <a:lnTo>
                  <a:pt x="46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5" name="CustomShape 57"/>
          <p:cNvSpPr/>
          <p:nvPr/>
        </p:nvSpPr>
        <p:spPr>
          <a:xfrm>
            <a:off x="6074280" y="6008760"/>
            <a:ext cx="176400" cy="334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2200" strike="noStrike">
                <a:solidFill>
                  <a:srgbClr val="000000"/>
                </a:solidFill>
                <a:latin typeface="AvantGarde Bk BT"/>
              </a:rPr>
              <a:t>0</a:t>
            </a:r>
            <a:endParaRPr/>
          </a:p>
        </p:txBody>
      </p:sp>
      <p:sp>
        <p:nvSpPr>
          <p:cNvPr id="676" name="CustomShape 58"/>
          <p:cNvSpPr/>
          <p:nvPr/>
        </p:nvSpPr>
        <p:spPr>
          <a:xfrm>
            <a:off x="8365320" y="5975280"/>
            <a:ext cx="176400" cy="334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2200" strike="noStrike">
                <a:solidFill>
                  <a:srgbClr val="000000"/>
                </a:solidFill>
                <a:latin typeface="AvantGarde Bk BT"/>
              </a:rPr>
              <a:t>2</a:t>
            </a:r>
            <a:endParaRPr/>
          </a:p>
        </p:txBody>
      </p:sp>
      <p:sp>
        <p:nvSpPr>
          <p:cNvPr id="677" name="CustomShape 59"/>
          <p:cNvSpPr/>
          <p:nvPr/>
        </p:nvSpPr>
        <p:spPr>
          <a:xfrm>
            <a:off x="8539200" y="5946840"/>
            <a:ext cx="153360" cy="334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2200" strike="noStrike">
                <a:solidFill>
                  <a:srgbClr val="000000"/>
                </a:solidFill>
                <a:latin typeface="Symbol"/>
              </a:rPr>
              <a:t>p</a:t>
            </a:r>
            <a:endParaRPr/>
          </a:p>
        </p:txBody>
      </p:sp>
      <p:sp>
        <p:nvSpPr>
          <p:cNvPr id="678" name="CustomShape 60"/>
          <p:cNvSpPr/>
          <p:nvPr/>
        </p:nvSpPr>
        <p:spPr>
          <a:xfrm>
            <a:off x="6608880" y="5991120"/>
            <a:ext cx="124920" cy="109080"/>
          </a:xfrm>
          <a:custGeom>
            <a:avLst/>
            <a:gdLst/>
            <a:ahLst/>
            <a:cxnLst/>
            <a:rect l="0" t="0" r="r" b="b"/>
            <a:pathLst>
              <a:path w="478" h="486">
                <a:moveTo>
                  <a:pt x="477" y="485"/>
                </a:moveTo>
                <a:lnTo>
                  <a:pt x="239" y="0"/>
                </a:lnTo>
                <a:lnTo>
                  <a:pt x="0" y="485"/>
                </a:lnTo>
                <a:lnTo>
                  <a:pt x="477" y="485"/>
                </a:lnTo>
                <a:lnTo>
                  <a:pt x="239" y="0"/>
                </a:lnTo>
                <a:lnTo>
                  <a:pt x="477" y="485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9" name="CustomShape 61"/>
          <p:cNvSpPr/>
          <p:nvPr/>
        </p:nvSpPr>
        <p:spPr>
          <a:xfrm>
            <a:off x="6659640" y="6091200"/>
            <a:ext cx="23400" cy="175680"/>
          </a:xfrm>
          <a:custGeom>
            <a:avLst/>
            <a:gdLst/>
            <a:ahLst/>
            <a:cxnLst/>
            <a:rect l="0" t="0" r="r" b="b"/>
            <a:pathLst>
              <a:path w="93" h="776">
                <a:moveTo>
                  <a:pt x="47" y="775"/>
                </a:moveTo>
                <a:lnTo>
                  <a:pt x="92" y="775"/>
                </a:lnTo>
                <a:lnTo>
                  <a:pt x="92" y="0"/>
                </a:lnTo>
                <a:lnTo>
                  <a:pt x="0" y="0"/>
                </a:lnTo>
                <a:lnTo>
                  <a:pt x="0" y="775"/>
                </a:lnTo>
                <a:lnTo>
                  <a:pt x="47" y="775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0" name="CustomShape 62"/>
          <p:cNvSpPr/>
          <p:nvPr/>
        </p:nvSpPr>
        <p:spPr>
          <a:xfrm rot="18210600">
            <a:off x="3437280" y="3626640"/>
            <a:ext cx="2625480" cy="4246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1" name="CustomShape 63"/>
          <p:cNvSpPr/>
          <p:nvPr/>
        </p:nvSpPr>
        <p:spPr>
          <a:xfrm rot="18210600">
            <a:off x="2773440" y="4105080"/>
            <a:ext cx="2282400" cy="2263320"/>
          </a:xfrm>
          <a:custGeom>
            <a:avLst/>
            <a:gdLst/>
            <a:ahLst/>
            <a:cxnLst/>
            <a:rect l="0" t="0" r="r" b="b"/>
            <a:pathLst>
              <a:path w="8630" h="9642">
                <a:moveTo>
                  <a:pt x="4314" y="0"/>
                </a:moveTo>
                <a:lnTo>
                  <a:pt x="4536" y="7"/>
                </a:lnTo>
                <a:lnTo>
                  <a:pt x="4754" y="25"/>
                </a:lnTo>
                <a:lnTo>
                  <a:pt x="4970" y="55"/>
                </a:lnTo>
                <a:lnTo>
                  <a:pt x="5182" y="98"/>
                </a:lnTo>
                <a:lnTo>
                  <a:pt x="5390" y="153"/>
                </a:lnTo>
                <a:lnTo>
                  <a:pt x="5594" y="217"/>
                </a:lnTo>
                <a:lnTo>
                  <a:pt x="5795" y="293"/>
                </a:lnTo>
                <a:lnTo>
                  <a:pt x="5991" y="380"/>
                </a:lnTo>
                <a:lnTo>
                  <a:pt x="6181" y="477"/>
                </a:lnTo>
                <a:lnTo>
                  <a:pt x="6368" y="583"/>
                </a:lnTo>
                <a:lnTo>
                  <a:pt x="6549" y="700"/>
                </a:lnTo>
                <a:lnTo>
                  <a:pt x="6724" y="825"/>
                </a:lnTo>
                <a:lnTo>
                  <a:pt x="6893" y="960"/>
                </a:lnTo>
                <a:lnTo>
                  <a:pt x="7056" y="1104"/>
                </a:lnTo>
                <a:lnTo>
                  <a:pt x="7213" y="1255"/>
                </a:lnTo>
                <a:lnTo>
                  <a:pt x="7363" y="1415"/>
                </a:lnTo>
                <a:lnTo>
                  <a:pt x="7505" y="1582"/>
                </a:lnTo>
                <a:lnTo>
                  <a:pt x="7641" y="1757"/>
                </a:lnTo>
                <a:lnTo>
                  <a:pt x="7769" y="1939"/>
                </a:lnTo>
                <a:lnTo>
                  <a:pt x="7890" y="2128"/>
                </a:lnTo>
                <a:lnTo>
                  <a:pt x="8002" y="2324"/>
                </a:lnTo>
                <a:lnTo>
                  <a:pt x="8106" y="2526"/>
                </a:lnTo>
                <a:lnTo>
                  <a:pt x="8202" y="2733"/>
                </a:lnTo>
                <a:lnTo>
                  <a:pt x="8289" y="2947"/>
                </a:lnTo>
                <a:lnTo>
                  <a:pt x="8366" y="3167"/>
                </a:lnTo>
                <a:lnTo>
                  <a:pt x="8433" y="3389"/>
                </a:lnTo>
                <a:lnTo>
                  <a:pt x="8492" y="3618"/>
                </a:lnTo>
                <a:lnTo>
                  <a:pt x="8541" y="3851"/>
                </a:lnTo>
                <a:lnTo>
                  <a:pt x="8578" y="4088"/>
                </a:lnTo>
                <a:lnTo>
                  <a:pt x="8606" y="4329"/>
                </a:lnTo>
                <a:lnTo>
                  <a:pt x="8623" y="4573"/>
                </a:lnTo>
                <a:lnTo>
                  <a:pt x="8629" y="4820"/>
                </a:lnTo>
                <a:lnTo>
                  <a:pt x="8623" y="5068"/>
                </a:lnTo>
                <a:lnTo>
                  <a:pt x="8606" y="5312"/>
                </a:lnTo>
                <a:lnTo>
                  <a:pt x="8578" y="5553"/>
                </a:lnTo>
                <a:lnTo>
                  <a:pt x="8541" y="5790"/>
                </a:lnTo>
                <a:lnTo>
                  <a:pt x="8492" y="6023"/>
                </a:lnTo>
                <a:lnTo>
                  <a:pt x="8433" y="6252"/>
                </a:lnTo>
                <a:lnTo>
                  <a:pt x="8366" y="6475"/>
                </a:lnTo>
                <a:lnTo>
                  <a:pt x="8289" y="6694"/>
                </a:lnTo>
                <a:lnTo>
                  <a:pt x="8202" y="6908"/>
                </a:lnTo>
                <a:lnTo>
                  <a:pt x="8106" y="7115"/>
                </a:lnTo>
                <a:lnTo>
                  <a:pt x="8002" y="7317"/>
                </a:lnTo>
                <a:lnTo>
                  <a:pt x="7890" y="7513"/>
                </a:lnTo>
                <a:lnTo>
                  <a:pt x="7769" y="7702"/>
                </a:lnTo>
                <a:lnTo>
                  <a:pt x="7641" y="7884"/>
                </a:lnTo>
                <a:lnTo>
                  <a:pt x="7505" y="8059"/>
                </a:lnTo>
                <a:lnTo>
                  <a:pt x="7363" y="8226"/>
                </a:lnTo>
                <a:lnTo>
                  <a:pt x="7213" y="8386"/>
                </a:lnTo>
                <a:lnTo>
                  <a:pt x="7056" y="8537"/>
                </a:lnTo>
                <a:lnTo>
                  <a:pt x="6893" y="8681"/>
                </a:lnTo>
                <a:lnTo>
                  <a:pt x="6724" y="8816"/>
                </a:lnTo>
                <a:lnTo>
                  <a:pt x="6549" y="8941"/>
                </a:lnTo>
                <a:lnTo>
                  <a:pt x="6368" y="9058"/>
                </a:lnTo>
                <a:lnTo>
                  <a:pt x="6181" y="9164"/>
                </a:lnTo>
                <a:lnTo>
                  <a:pt x="5991" y="9261"/>
                </a:lnTo>
                <a:lnTo>
                  <a:pt x="5795" y="9348"/>
                </a:lnTo>
                <a:lnTo>
                  <a:pt x="5594" y="9424"/>
                </a:lnTo>
                <a:lnTo>
                  <a:pt x="5390" y="9488"/>
                </a:lnTo>
                <a:lnTo>
                  <a:pt x="5182" y="9543"/>
                </a:lnTo>
                <a:lnTo>
                  <a:pt x="4970" y="9586"/>
                </a:lnTo>
                <a:lnTo>
                  <a:pt x="4754" y="9616"/>
                </a:lnTo>
                <a:lnTo>
                  <a:pt x="4536" y="9634"/>
                </a:lnTo>
                <a:lnTo>
                  <a:pt x="4314" y="9641"/>
                </a:lnTo>
                <a:lnTo>
                  <a:pt x="4093" y="9634"/>
                </a:lnTo>
                <a:lnTo>
                  <a:pt x="3875" y="9616"/>
                </a:lnTo>
                <a:lnTo>
                  <a:pt x="3659" y="9586"/>
                </a:lnTo>
                <a:lnTo>
                  <a:pt x="3447" y="9543"/>
                </a:lnTo>
                <a:lnTo>
                  <a:pt x="3238" y="9488"/>
                </a:lnTo>
                <a:lnTo>
                  <a:pt x="3034" y="9424"/>
                </a:lnTo>
                <a:lnTo>
                  <a:pt x="2833" y="9348"/>
                </a:lnTo>
                <a:lnTo>
                  <a:pt x="2638" y="9261"/>
                </a:lnTo>
                <a:lnTo>
                  <a:pt x="2447" y="9164"/>
                </a:lnTo>
                <a:lnTo>
                  <a:pt x="2260" y="9058"/>
                </a:lnTo>
                <a:lnTo>
                  <a:pt x="2080" y="8941"/>
                </a:lnTo>
                <a:lnTo>
                  <a:pt x="1905" y="8816"/>
                </a:lnTo>
                <a:lnTo>
                  <a:pt x="1736" y="8681"/>
                </a:lnTo>
                <a:lnTo>
                  <a:pt x="1573" y="8537"/>
                </a:lnTo>
                <a:lnTo>
                  <a:pt x="1416" y="8386"/>
                </a:lnTo>
                <a:lnTo>
                  <a:pt x="1266" y="8226"/>
                </a:lnTo>
                <a:lnTo>
                  <a:pt x="1124" y="8059"/>
                </a:lnTo>
                <a:lnTo>
                  <a:pt x="987" y="7884"/>
                </a:lnTo>
                <a:lnTo>
                  <a:pt x="860" y="7702"/>
                </a:lnTo>
                <a:lnTo>
                  <a:pt x="739" y="7513"/>
                </a:lnTo>
                <a:lnTo>
                  <a:pt x="627" y="7317"/>
                </a:lnTo>
                <a:lnTo>
                  <a:pt x="523" y="7115"/>
                </a:lnTo>
                <a:lnTo>
                  <a:pt x="426" y="6908"/>
                </a:lnTo>
                <a:lnTo>
                  <a:pt x="340" y="6694"/>
                </a:lnTo>
                <a:lnTo>
                  <a:pt x="262" y="6475"/>
                </a:lnTo>
                <a:lnTo>
                  <a:pt x="195" y="6252"/>
                </a:lnTo>
                <a:lnTo>
                  <a:pt x="137" y="6023"/>
                </a:lnTo>
                <a:lnTo>
                  <a:pt x="88" y="5790"/>
                </a:lnTo>
                <a:lnTo>
                  <a:pt x="50" y="5553"/>
                </a:lnTo>
                <a:lnTo>
                  <a:pt x="23" y="5312"/>
                </a:lnTo>
                <a:lnTo>
                  <a:pt x="6" y="5068"/>
                </a:lnTo>
                <a:lnTo>
                  <a:pt x="0" y="4820"/>
                </a:lnTo>
                <a:lnTo>
                  <a:pt x="6" y="4573"/>
                </a:lnTo>
                <a:lnTo>
                  <a:pt x="23" y="4329"/>
                </a:lnTo>
                <a:lnTo>
                  <a:pt x="50" y="4088"/>
                </a:lnTo>
                <a:lnTo>
                  <a:pt x="88" y="3851"/>
                </a:lnTo>
                <a:lnTo>
                  <a:pt x="137" y="3618"/>
                </a:lnTo>
                <a:lnTo>
                  <a:pt x="195" y="3389"/>
                </a:lnTo>
                <a:lnTo>
                  <a:pt x="262" y="3167"/>
                </a:lnTo>
                <a:lnTo>
                  <a:pt x="340" y="2947"/>
                </a:lnTo>
                <a:lnTo>
                  <a:pt x="426" y="2733"/>
                </a:lnTo>
                <a:lnTo>
                  <a:pt x="523" y="2526"/>
                </a:lnTo>
                <a:lnTo>
                  <a:pt x="627" y="2324"/>
                </a:lnTo>
                <a:lnTo>
                  <a:pt x="739" y="2128"/>
                </a:lnTo>
                <a:lnTo>
                  <a:pt x="860" y="1939"/>
                </a:lnTo>
                <a:lnTo>
                  <a:pt x="987" y="1757"/>
                </a:lnTo>
                <a:lnTo>
                  <a:pt x="1124" y="1582"/>
                </a:lnTo>
                <a:lnTo>
                  <a:pt x="1266" y="1415"/>
                </a:lnTo>
                <a:lnTo>
                  <a:pt x="1416" y="1255"/>
                </a:lnTo>
                <a:lnTo>
                  <a:pt x="1573" y="1104"/>
                </a:lnTo>
                <a:lnTo>
                  <a:pt x="1736" y="960"/>
                </a:lnTo>
                <a:lnTo>
                  <a:pt x="1905" y="825"/>
                </a:lnTo>
                <a:lnTo>
                  <a:pt x="2080" y="700"/>
                </a:lnTo>
                <a:lnTo>
                  <a:pt x="2260" y="583"/>
                </a:lnTo>
                <a:lnTo>
                  <a:pt x="2447" y="477"/>
                </a:lnTo>
                <a:lnTo>
                  <a:pt x="2638" y="380"/>
                </a:lnTo>
                <a:lnTo>
                  <a:pt x="2833" y="293"/>
                </a:lnTo>
                <a:lnTo>
                  <a:pt x="3034" y="217"/>
                </a:lnTo>
                <a:lnTo>
                  <a:pt x="3238" y="153"/>
                </a:lnTo>
                <a:lnTo>
                  <a:pt x="3447" y="98"/>
                </a:lnTo>
                <a:lnTo>
                  <a:pt x="3659" y="55"/>
                </a:lnTo>
                <a:lnTo>
                  <a:pt x="3875" y="25"/>
                </a:lnTo>
                <a:lnTo>
                  <a:pt x="4093" y="7"/>
                </a:lnTo>
                <a:lnTo>
                  <a:pt x="4314" y="0"/>
                </a:lnTo>
              </a:path>
            </a:pathLst>
          </a:cu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2" name="CustomShape 64"/>
          <p:cNvSpPr/>
          <p:nvPr/>
        </p:nvSpPr>
        <p:spPr>
          <a:xfrm rot="18210600">
            <a:off x="3179520" y="3868200"/>
            <a:ext cx="1153800" cy="1143000"/>
          </a:xfrm>
          <a:custGeom>
            <a:avLst/>
            <a:gdLst/>
            <a:ahLst/>
            <a:cxnLst/>
            <a:rect l="0" t="0" r="r" b="b"/>
            <a:pathLst>
              <a:path w="4361" h="4872">
                <a:moveTo>
                  <a:pt x="4360" y="4871"/>
                </a:moveTo>
                <a:lnTo>
                  <a:pt x="4360" y="4871"/>
                </a:lnTo>
                <a:lnTo>
                  <a:pt x="4359" y="4809"/>
                </a:lnTo>
                <a:lnTo>
                  <a:pt x="4358" y="4747"/>
                </a:lnTo>
                <a:lnTo>
                  <a:pt x="4356" y="4684"/>
                </a:lnTo>
                <a:lnTo>
                  <a:pt x="4354" y="4621"/>
                </a:lnTo>
                <a:lnTo>
                  <a:pt x="4351" y="4560"/>
                </a:lnTo>
                <a:lnTo>
                  <a:pt x="4347" y="4498"/>
                </a:lnTo>
                <a:lnTo>
                  <a:pt x="4343" y="4437"/>
                </a:lnTo>
                <a:lnTo>
                  <a:pt x="4337" y="4374"/>
                </a:lnTo>
                <a:lnTo>
                  <a:pt x="4332" y="4313"/>
                </a:lnTo>
                <a:lnTo>
                  <a:pt x="4325" y="4252"/>
                </a:lnTo>
                <a:lnTo>
                  <a:pt x="4318" y="4192"/>
                </a:lnTo>
                <a:lnTo>
                  <a:pt x="4310" y="4131"/>
                </a:lnTo>
                <a:lnTo>
                  <a:pt x="4301" y="4071"/>
                </a:lnTo>
                <a:lnTo>
                  <a:pt x="4291" y="4011"/>
                </a:lnTo>
                <a:lnTo>
                  <a:pt x="4281" y="3951"/>
                </a:lnTo>
                <a:lnTo>
                  <a:pt x="4271" y="3892"/>
                </a:lnTo>
                <a:lnTo>
                  <a:pt x="4260" y="3833"/>
                </a:lnTo>
                <a:lnTo>
                  <a:pt x="4248" y="3774"/>
                </a:lnTo>
                <a:lnTo>
                  <a:pt x="4236" y="3715"/>
                </a:lnTo>
                <a:lnTo>
                  <a:pt x="4223" y="3656"/>
                </a:lnTo>
                <a:lnTo>
                  <a:pt x="4208" y="3599"/>
                </a:lnTo>
                <a:lnTo>
                  <a:pt x="4194" y="3541"/>
                </a:lnTo>
                <a:lnTo>
                  <a:pt x="4179" y="3483"/>
                </a:lnTo>
                <a:lnTo>
                  <a:pt x="4163" y="3426"/>
                </a:lnTo>
                <a:lnTo>
                  <a:pt x="4147" y="3369"/>
                </a:lnTo>
                <a:lnTo>
                  <a:pt x="4131" y="3311"/>
                </a:lnTo>
                <a:lnTo>
                  <a:pt x="4112" y="3256"/>
                </a:lnTo>
                <a:lnTo>
                  <a:pt x="4095" y="3199"/>
                </a:lnTo>
                <a:lnTo>
                  <a:pt x="4076" y="3144"/>
                </a:lnTo>
                <a:lnTo>
                  <a:pt x="4057" y="3089"/>
                </a:lnTo>
                <a:lnTo>
                  <a:pt x="4036" y="3033"/>
                </a:lnTo>
                <a:lnTo>
                  <a:pt x="4016" y="2979"/>
                </a:lnTo>
                <a:lnTo>
                  <a:pt x="3995" y="2923"/>
                </a:lnTo>
                <a:lnTo>
                  <a:pt x="3974" y="2870"/>
                </a:lnTo>
                <a:lnTo>
                  <a:pt x="3951" y="2816"/>
                </a:lnTo>
                <a:lnTo>
                  <a:pt x="3929" y="2763"/>
                </a:lnTo>
                <a:lnTo>
                  <a:pt x="3906" y="2710"/>
                </a:lnTo>
                <a:lnTo>
                  <a:pt x="3882" y="2657"/>
                </a:lnTo>
                <a:lnTo>
                  <a:pt x="3857" y="2605"/>
                </a:lnTo>
                <a:lnTo>
                  <a:pt x="3832" y="2553"/>
                </a:lnTo>
                <a:lnTo>
                  <a:pt x="3807" y="2502"/>
                </a:lnTo>
                <a:lnTo>
                  <a:pt x="3780" y="2450"/>
                </a:lnTo>
                <a:lnTo>
                  <a:pt x="3754" y="2399"/>
                </a:lnTo>
                <a:lnTo>
                  <a:pt x="3727" y="2349"/>
                </a:lnTo>
                <a:lnTo>
                  <a:pt x="3699" y="2299"/>
                </a:lnTo>
                <a:lnTo>
                  <a:pt x="3671" y="2249"/>
                </a:lnTo>
                <a:lnTo>
                  <a:pt x="3643" y="2200"/>
                </a:lnTo>
                <a:lnTo>
                  <a:pt x="3613" y="2151"/>
                </a:lnTo>
                <a:lnTo>
                  <a:pt x="3584" y="2102"/>
                </a:lnTo>
                <a:lnTo>
                  <a:pt x="3554" y="2055"/>
                </a:lnTo>
                <a:lnTo>
                  <a:pt x="3523" y="2007"/>
                </a:lnTo>
                <a:lnTo>
                  <a:pt x="3492" y="1960"/>
                </a:lnTo>
                <a:lnTo>
                  <a:pt x="3461" y="1914"/>
                </a:lnTo>
                <a:lnTo>
                  <a:pt x="3428" y="1867"/>
                </a:lnTo>
                <a:lnTo>
                  <a:pt x="3396" y="1821"/>
                </a:lnTo>
                <a:lnTo>
                  <a:pt x="3362" y="1776"/>
                </a:lnTo>
                <a:lnTo>
                  <a:pt x="3329" y="1731"/>
                </a:lnTo>
                <a:lnTo>
                  <a:pt x="3295" y="1686"/>
                </a:lnTo>
                <a:lnTo>
                  <a:pt x="3260" y="1642"/>
                </a:lnTo>
                <a:lnTo>
                  <a:pt x="3225" y="1599"/>
                </a:lnTo>
                <a:lnTo>
                  <a:pt x="3189" y="1556"/>
                </a:lnTo>
                <a:lnTo>
                  <a:pt x="3154" y="1513"/>
                </a:lnTo>
                <a:lnTo>
                  <a:pt x="3117" y="1471"/>
                </a:lnTo>
                <a:lnTo>
                  <a:pt x="3081" y="1430"/>
                </a:lnTo>
                <a:lnTo>
                  <a:pt x="3044" y="1389"/>
                </a:lnTo>
                <a:lnTo>
                  <a:pt x="3006" y="1348"/>
                </a:lnTo>
                <a:lnTo>
                  <a:pt x="2968" y="1307"/>
                </a:lnTo>
                <a:lnTo>
                  <a:pt x="2929" y="1268"/>
                </a:lnTo>
                <a:lnTo>
                  <a:pt x="2890" y="1229"/>
                </a:lnTo>
                <a:lnTo>
                  <a:pt x="2851" y="1191"/>
                </a:lnTo>
                <a:lnTo>
                  <a:pt x="2811" y="1152"/>
                </a:lnTo>
                <a:lnTo>
                  <a:pt x="2771" y="1115"/>
                </a:lnTo>
                <a:lnTo>
                  <a:pt x="2730" y="1078"/>
                </a:lnTo>
                <a:lnTo>
                  <a:pt x="2689" y="1042"/>
                </a:lnTo>
                <a:lnTo>
                  <a:pt x="2648" y="1005"/>
                </a:lnTo>
                <a:lnTo>
                  <a:pt x="2606" y="970"/>
                </a:lnTo>
                <a:lnTo>
                  <a:pt x="2564" y="935"/>
                </a:lnTo>
                <a:lnTo>
                  <a:pt x="2521" y="901"/>
                </a:lnTo>
                <a:lnTo>
                  <a:pt x="2479" y="867"/>
                </a:lnTo>
                <a:lnTo>
                  <a:pt x="2435" y="834"/>
                </a:lnTo>
                <a:lnTo>
                  <a:pt x="2392" y="802"/>
                </a:lnTo>
                <a:lnTo>
                  <a:pt x="2347" y="769"/>
                </a:lnTo>
                <a:lnTo>
                  <a:pt x="2303" y="737"/>
                </a:lnTo>
                <a:lnTo>
                  <a:pt x="2258" y="707"/>
                </a:lnTo>
                <a:lnTo>
                  <a:pt x="2213" y="676"/>
                </a:lnTo>
                <a:lnTo>
                  <a:pt x="2167" y="647"/>
                </a:lnTo>
                <a:lnTo>
                  <a:pt x="2121" y="619"/>
                </a:lnTo>
                <a:lnTo>
                  <a:pt x="2076" y="589"/>
                </a:lnTo>
                <a:lnTo>
                  <a:pt x="2029" y="562"/>
                </a:lnTo>
                <a:lnTo>
                  <a:pt x="1982" y="535"/>
                </a:lnTo>
                <a:lnTo>
                  <a:pt x="1935" y="508"/>
                </a:lnTo>
                <a:lnTo>
                  <a:pt x="1888" y="482"/>
                </a:lnTo>
                <a:lnTo>
                  <a:pt x="1840" y="457"/>
                </a:lnTo>
                <a:lnTo>
                  <a:pt x="1791" y="432"/>
                </a:lnTo>
                <a:lnTo>
                  <a:pt x="1743" y="407"/>
                </a:lnTo>
                <a:lnTo>
                  <a:pt x="1694" y="385"/>
                </a:lnTo>
                <a:lnTo>
                  <a:pt x="1646" y="361"/>
                </a:lnTo>
                <a:lnTo>
                  <a:pt x="1596" y="339"/>
                </a:lnTo>
                <a:lnTo>
                  <a:pt x="1547" y="318"/>
                </a:lnTo>
                <a:lnTo>
                  <a:pt x="1497" y="296"/>
                </a:lnTo>
                <a:lnTo>
                  <a:pt x="1446" y="276"/>
                </a:lnTo>
                <a:lnTo>
                  <a:pt x="1396" y="257"/>
                </a:lnTo>
                <a:lnTo>
                  <a:pt x="1345" y="237"/>
                </a:lnTo>
                <a:lnTo>
                  <a:pt x="1295" y="219"/>
                </a:lnTo>
                <a:lnTo>
                  <a:pt x="1243" y="202"/>
                </a:lnTo>
                <a:lnTo>
                  <a:pt x="1191" y="185"/>
                </a:lnTo>
                <a:lnTo>
                  <a:pt x="1140" y="170"/>
                </a:lnTo>
                <a:lnTo>
                  <a:pt x="1088" y="154"/>
                </a:lnTo>
                <a:lnTo>
                  <a:pt x="1035" y="139"/>
                </a:lnTo>
                <a:lnTo>
                  <a:pt x="983" y="126"/>
                </a:lnTo>
                <a:lnTo>
                  <a:pt x="930" y="112"/>
                </a:lnTo>
                <a:lnTo>
                  <a:pt x="877" y="100"/>
                </a:lnTo>
                <a:lnTo>
                  <a:pt x="824" y="87"/>
                </a:lnTo>
                <a:lnTo>
                  <a:pt x="770" y="77"/>
                </a:lnTo>
                <a:lnTo>
                  <a:pt x="717" y="66"/>
                </a:lnTo>
                <a:lnTo>
                  <a:pt x="663" y="57"/>
                </a:lnTo>
                <a:lnTo>
                  <a:pt x="608" y="47"/>
                </a:lnTo>
                <a:lnTo>
                  <a:pt x="555" y="40"/>
                </a:lnTo>
                <a:lnTo>
                  <a:pt x="500" y="32"/>
                </a:lnTo>
                <a:lnTo>
                  <a:pt x="444" y="25"/>
                </a:lnTo>
                <a:lnTo>
                  <a:pt x="390" y="19"/>
                </a:lnTo>
                <a:lnTo>
                  <a:pt x="335" y="15"/>
                </a:lnTo>
                <a:lnTo>
                  <a:pt x="279" y="10"/>
                </a:lnTo>
                <a:lnTo>
                  <a:pt x="224" y="7"/>
                </a:lnTo>
                <a:lnTo>
                  <a:pt x="168" y="3"/>
                </a:lnTo>
                <a:lnTo>
                  <a:pt x="112" y="2"/>
                </a:lnTo>
                <a:lnTo>
                  <a:pt x="57" y="0"/>
                </a:lnTo>
                <a:lnTo>
                  <a:pt x="0" y="0"/>
                </a:lnTo>
                <a:lnTo>
                  <a:pt x="0" y="102"/>
                </a:lnTo>
                <a:lnTo>
                  <a:pt x="56" y="103"/>
                </a:lnTo>
                <a:lnTo>
                  <a:pt x="110" y="103"/>
                </a:lnTo>
                <a:lnTo>
                  <a:pt x="165" y="105"/>
                </a:lnTo>
                <a:lnTo>
                  <a:pt x="220" y="109"/>
                </a:lnTo>
                <a:lnTo>
                  <a:pt x="274" y="112"/>
                </a:lnTo>
                <a:lnTo>
                  <a:pt x="328" y="116"/>
                </a:lnTo>
                <a:lnTo>
                  <a:pt x="382" y="121"/>
                </a:lnTo>
                <a:lnTo>
                  <a:pt x="436" y="127"/>
                </a:lnTo>
                <a:lnTo>
                  <a:pt x="489" y="133"/>
                </a:lnTo>
                <a:lnTo>
                  <a:pt x="543" y="140"/>
                </a:lnTo>
                <a:lnTo>
                  <a:pt x="596" y="148"/>
                </a:lnTo>
                <a:lnTo>
                  <a:pt x="649" y="157"/>
                </a:lnTo>
                <a:lnTo>
                  <a:pt x="701" y="166"/>
                </a:lnTo>
                <a:lnTo>
                  <a:pt x="754" y="176"/>
                </a:lnTo>
                <a:lnTo>
                  <a:pt x="807" y="188"/>
                </a:lnTo>
                <a:lnTo>
                  <a:pt x="859" y="199"/>
                </a:lnTo>
                <a:lnTo>
                  <a:pt x="911" y="211"/>
                </a:lnTo>
                <a:lnTo>
                  <a:pt x="963" y="224"/>
                </a:lnTo>
                <a:lnTo>
                  <a:pt x="1014" y="239"/>
                </a:lnTo>
                <a:lnTo>
                  <a:pt x="1065" y="252"/>
                </a:lnTo>
                <a:lnTo>
                  <a:pt x="1115" y="268"/>
                </a:lnTo>
                <a:lnTo>
                  <a:pt x="1167" y="284"/>
                </a:lnTo>
                <a:lnTo>
                  <a:pt x="1217" y="300"/>
                </a:lnTo>
                <a:lnTo>
                  <a:pt x="1267" y="317"/>
                </a:lnTo>
                <a:lnTo>
                  <a:pt x="1317" y="335"/>
                </a:lnTo>
                <a:lnTo>
                  <a:pt x="1366" y="353"/>
                </a:lnTo>
                <a:lnTo>
                  <a:pt x="1416" y="372"/>
                </a:lnTo>
                <a:lnTo>
                  <a:pt x="1466" y="392"/>
                </a:lnTo>
                <a:lnTo>
                  <a:pt x="1514" y="413"/>
                </a:lnTo>
                <a:lnTo>
                  <a:pt x="1563" y="434"/>
                </a:lnTo>
                <a:lnTo>
                  <a:pt x="1611" y="456"/>
                </a:lnTo>
                <a:lnTo>
                  <a:pt x="1659" y="477"/>
                </a:lnTo>
                <a:lnTo>
                  <a:pt x="1706" y="501"/>
                </a:lnTo>
                <a:lnTo>
                  <a:pt x="1754" y="525"/>
                </a:lnTo>
                <a:lnTo>
                  <a:pt x="1802" y="549"/>
                </a:lnTo>
                <a:lnTo>
                  <a:pt x="1848" y="573"/>
                </a:lnTo>
                <a:lnTo>
                  <a:pt x="1895" y="599"/>
                </a:lnTo>
                <a:lnTo>
                  <a:pt x="1940" y="625"/>
                </a:lnTo>
                <a:lnTo>
                  <a:pt x="1987" y="651"/>
                </a:lnTo>
                <a:lnTo>
                  <a:pt x="2032" y="679"/>
                </a:lnTo>
                <a:lnTo>
                  <a:pt x="2077" y="707"/>
                </a:lnTo>
                <a:lnTo>
                  <a:pt x="2122" y="735"/>
                </a:lnTo>
                <a:lnTo>
                  <a:pt x="2167" y="765"/>
                </a:lnTo>
                <a:lnTo>
                  <a:pt x="2211" y="794"/>
                </a:lnTo>
                <a:lnTo>
                  <a:pt x="2255" y="824"/>
                </a:lnTo>
                <a:lnTo>
                  <a:pt x="2299" y="855"/>
                </a:lnTo>
                <a:lnTo>
                  <a:pt x="2341" y="887"/>
                </a:lnTo>
                <a:lnTo>
                  <a:pt x="2384" y="918"/>
                </a:lnTo>
                <a:lnTo>
                  <a:pt x="2426" y="951"/>
                </a:lnTo>
                <a:lnTo>
                  <a:pt x="2469" y="984"/>
                </a:lnTo>
                <a:lnTo>
                  <a:pt x="2510" y="1018"/>
                </a:lnTo>
                <a:lnTo>
                  <a:pt x="2552" y="1052"/>
                </a:lnTo>
                <a:lnTo>
                  <a:pt x="2592" y="1087"/>
                </a:lnTo>
                <a:lnTo>
                  <a:pt x="2633" y="1122"/>
                </a:lnTo>
                <a:lnTo>
                  <a:pt x="2673" y="1157"/>
                </a:lnTo>
                <a:lnTo>
                  <a:pt x="2713" y="1193"/>
                </a:lnTo>
                <a:lnTo>
                  <a:pt x="2752" y="1230"/>
                </a:lnTo>
                <a:lnTo>
                  <a:pt x="2791" y="1268"/>
                </a:lnTo>
                <a:lnTo>
                  <a:pt x="2830" y="1305"/>
                </a:lnTo>
                <a:lnTo>
                  <a:pt x="2867" y="1344"/>
                </a:lnTo>
                <a:lnTo>
                  <a:pt x="2906" y="1382"/>
                </a:lnTo>
                <a:lnTo>
                  <a:pt x="2943" y="1422"/>
                </a:lnTo>
                <a:lnTo>
                  <a:pt x="2980" y="1461"/>
                </a:lnTo>
                <a:lnTo>
                  <a:pt x="3016" y="1502"/>
                </a:lnTo>
                <a:lnTo>
                  <a:pt x="3053" y="1543"/>
                </a:lnTo>
                <a:lnTo>
                  <a:pt x="3088" y="1583"/>
                </a:lnTo>
                <a:lnTo>
                  <a:pt x="3123" y="1625"/>
                </a:lnTo>
                <a:lnTo>
                  <a:pt x="3158" y="1667"/>
                </a:lnTo>
                <a:lnTo>
                  <a:pt x="3192" y="1710"/>
                </a:lnTo>
                <a:lnTo>
                  <a:pt x="3226" y="1753"/>
                </a:lnTo>
                <a:lnTo>
                  <a:pt x="3259" y="1797"/>
                </a:lnTo>
                <a:lnTo>
                  <a:pt x="3292" y="1841"/>
                </a:lnTo>
                <a:lnTo>
                  <a:pt x="3325" y="1885"/>
                </a:lnTo>
                <a:lnTo>
                  <a:pt x="3356" y="1931"/>
                </a:lnTo>
                <a:lnTo>
                  <a:pt x="3388" y="1975"/>
                </a:lnTo>
                <a:lnTo>
                  <a:pt x="3419" y="2021"/>
                </a:lnTo>
                <a:lnTo>
                  <a:pt x="3449" y="2067"/>
                </a:lnTo>
                <a:lnTo>
                  <a:pt x="3480" y="2114"/>
                </a:lnTo>
                <a:lnTo>
                  <a:pt x="3509" y="2161"/>
                </a:lnTo>
                <a:lnTo>
                  <a:pt x="3538" y="2208"/>
                </a:lnTo>
                <a:lnTo>
                  <a:pt x="3567" y="2256"/>
                </a:lnTo>
                <a:lnTo>
                  <a:pt x="3595" y="2304"/>
                </a:lnTo>
                <a:lnTo>
                  <a:pt x="3622" y="2352"/>
                </a:lnTo>
                <a:lnTo>
                  <a:pt x="3650" y="2402"/>
                </a:lnTo>
                <a:lnTo>
                  <a:pt x="3676" y="2451"/>
                </a:lnTo>
                <a:lnTo>
                  <a:pt x="3702" y="2501"/>
                </a:lnTo>
                <a:lnTo>
                  <a:pt x="3728" y="2551"/>
                </a:lnTo>
                <a:lnTo>
                  <a:pt x="3752" y="2601"/>
                </a:lnTo>
                <a:lnTo>
                  <a:pt x="3776" y="2652"/>
                </a:lnTo>
                <a:lnTo>
                  <a:pt x="3801" y="2703"/>
                </a:lnTo>
                <a:lnTo>
                  <a:pt x="3824" y="2755"/>
                </a:lnTo>
                <a:lnTo>
                  <a:pt x="3847" y="2807"/>
                </a:lnTo>
                <a:lnTo>
                  <a:pt x="3869" y="2859"/>
                </a:lnTo>
                <a:lnTo>
                  <a:pt x="3891" y="2912"/>
                </a:lnTo>
                <a:lnTo>
                  <a:pt x="3912" y="2964"/>
                </a:lnTo>
                <a:lnTo>
                  <a:pt x="3932" y="3018"/>
                </a:lnTo>
                <a:lnTo>
                  <a:pt x="3952" y="3072"/>
                </a:lnTo>
                <a:lnTo>
                  <a:pt x="3972" y="3126"/>
                </a:lnTo>
                <a:lnTo>
                  <a:pt x="3991" y="3180"/>
                </a:lnTo>
                <a:lnTo>
                  <a:pt x="4009" y="3234"/>
                </a:lnTo>
                <a:lnTo>
                  <a:pt x="4027" y="3290"/>
                </a:lnTo>
                <a:lnTo>
                  <a:pt x="4043" y="3344"/>
                </a:lnTo>
                <a:lnTo>
                  <a:pt x="4061" y="3400"/>
                </a:lnTo>
                <a:lnTo>
                  <a:pt x="4076" y="3456"/>
                </a:lnTo>
                <a:lnTo>
                  <a:pt x="4092" y="3512"/>
                </a:lnTo>
                <a:lnTo>
                  <a:pt x="4106" y="3568"/>
                </a:lnTo>
                <a:lnTo>
                  <a:pt x="4120" y="3625"/>
                </a:lnTo>
                <a:lnTo>
                  <a:pt x="4135" y="3682"/>
                </a:lnTo>
                <a:lnTo>
                  <a:pt x="4147" y="3739"/>
                </a:lnTo>
                <a:lnTo>
                  <a:pt x="4159" y="3797"/>
                </a:lnTo>
                <a:lnTo>
                  <a:pt x="4171" y="3854"/>
                </a:lnTo>
                <a:lnTo>
                  <a:pt x="4182" y="3912"/>
                </a:lnTo>
                <a:lnTo>
                  <a:pt x="4192" y="3971"/>
                </a:lnTo>
                <a:lnTo>
                  <a:pt x="4201" y="4030"/>
                </a:lnTo>
                <a:lnTo>
                  <a:pt x="4212" y="4088"/>
                </a:lnTo>
                <a:lnTo>
                  <a:pt x="4220" y="4147"/>
                </a:lnTo>
                <a:lnTo>
                  <a:pt x="4228" y="4206"/>
                </a:lnTo>
                <a:lnTo>
                  <a:pt x="4235" y="4266"/>
                </a:lnTo>
                <a:lnTo>
                  <a:pt x="4241" y="4325"/>
                </a:lnTo>
                <a:lnTo>
                  <a:pt x="4247" y="4385"/>
                </a:lnTo>
                <a:lnTo>
                  <a:pt x="4252" y="4445"/>
                </a:lnTo>
                <a:lnTo>
                  <a:pt x="4256" y="4506"/>
                </a:lnTo>
                <a:lnTo>
                  <a:pt x="4260" y="4566"/>
                </a:lnTo>
                <a:lnTo>
                  <a:pt x="4263" y="4627"/>
                </a:lnTo>
                <a:lnTo>
                  <a:pt x="4266" y="4688"/>
                </a:lnTo>
                <a:lnTo>
                  <a:pt x="4267" y="4749"/>
                </a:lnTo>
                <a:lnTo>
                  <a:pt x="4268" y="4810"/>
                </a:lnTo>
                <a:lnTo>
                  <a:pt x="4269" y="4871"/>
                </a:lnTo>
                <a:lnTo>
                  <a:pt x="4360" y="4871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3" name="CustomShape 65"/>
          <p:cNvSpPr/>
          <p:nvPr/>
        </p:nvSpPr>
        <p:spPr>
          <a:xfrm rot="18210600">
            <a:off x="4132800" y="4499640"/>
            <a:ext cx="1153800" cy="1143000"/>
          </a:xfrm>
          <a:custGeom>
            <a:avLst/>
            <a:gdLst/>
            <a:ahLst/>
            <a:cxnLst/>
            <a:rect l="0" t="0" r="r" b="b"/>
            <a:pathLst>
              <a:path w="4361" h="4873">
                <a:moveTo>
                  <a:pt x="0" y="4872"/>
                </a:moveTo>
                <a:lnTo>
                  <a:pt x="0" y="4872"/>
                </a:lnTo>
                <a:lnTo>
                  <a:pt x="57" y="4872"/>
                </a:lnTo>
                <a:lnTo>
                  <a:pt x="112" y="4870"/>
                </a:lnTo>
                <a:lnTo>
                  <a:pt x="168" y="4869"/>
                </a:lnTo>
                <a:lnTo>
                  <a:pt x="224" y="4865"/>
                </a:lnTo>
                <a:lnTo>
                  <a:pt x="279" y="4862"/>
                </a:lnTo>
                <a:lnTo>
                  <a:pt x="335" y="4857"/>
                </a:lnTo>
                <a:lnTo>
                  <a:pt x="390" y="4853"/>
                </a:lnTo>
                <a:lnTo>
                  <a:pt x="445" y="4847"/>
                </a:lnTo>
                <a:lnTo>
                  <a:pt x="500" y="4840"/>
                </a:lnTo>
                <a:lnTo>
                  <a:pt x="555" y="4832"/>
                </a:lnTo>
                <a:lnTo>
                  <a:pt x="608" y="4825"/>
                </a:lnTo>
                <a:lnTo>
                  <a:pt x="663" y="4815"/>
                </a:lnTo>
                <a:lnTo>
                  <a:pt x="717" y="4806"/>
                </a:lnTo>
                <a:lnTo>
                  <a:pt x="770" y="4796"/>
                </a:lnTo>
                <a:lnTo>
                  <a:pt x="824" y="4785"/>
                </a:lnTo>
                <a:lnTo>
                  <a:pt x="877" y="4773"/>
                </a:lnTo>
                <a:lnTo>
                  <a:pt x="930" y="4760"/>
                </a:lnTo>
                <a:lnTo>
                  <a:pt x="983" y="4746"/>
                </a:lnTo>
                <a:lnTo>
                  <a:pt x="1035" y="4733"/>
                </a:lnTo>
                <a:lnTo>
                  <a:pt x="1088" y="4718"/>
                </a:lnTo>
                <a:lnTo>
                  <a:pt x="1140" y="4702"/>
                </a:lnTo>
                <a:lnTo>
                  <a:pt x="1191" y="4687"/>
                </a:lnTo>
                <a:lnTo>
                  <a:pt x="1243" y="4670"/>
                </a:lnTo>
                <a:lnTo>
                  <a:pt x="1295" y="4653"/>
                </a:lnTo>
                <a:lnTo>
                  <a:pt x="1345" y="4635"/>
                </a:lnTo>
                <a:lnTo>
                  <a:pt x="1396" y="4615"/>
                </a:lnTo>
                <a:lnTo>
                  <a:pt x="1446" y="4596"/>
                </a:lnTo>
                <a:lnTo>
                  <a:pt x="1497" y="4576"/>
                </a:lnTo>
                <a:lnTo>
                  <a:pt x="1547" y="4554"/>
                </a:lnTo>
                <a:lnTo>
                  <a:pt x="1596" y="4533"/>
                </a:lnTo>
                <a:lnTo>
                  <a:pt x="1646" y="4511"/>
                </a:lnTo>
                <a:lnTo>
                  <a:pt x="1694" y="4488"/>
                </a:lnTo>
                <a:lnTo>
                  <a:pt x="1743" y="4465"/>
                </a:lnTo>
                <a:lnTo>
                  <a:pt x="1791" y="4440"/>
                </a:lnTo>
                <a:lnTo>
                  <a:pt x="1840" y="4415"/>
                </a:lnTo>
                <a:lnTo>
                  <a:pt x="1888" y="4390"/>
                </a:lnTo>
                <a:lnTo>
                  <a:pt x="1935" y="4364"/>
                </a:lnTo>
                <a:lnTo>
                  <a:pt x="1982" y="4337"/>
                </a:lnTo>
                <a:lnTo>
                  <a:pt x="2029" y="4310"/>
                </a:lnTo>
                <a:lnTo>
                  <a:pt x="2076" y="4283"/>
                </a:lnTo>
                <a:lnTo>
                  <a:pt x="2121" y="4255"/>
                </a:lnTo>
                <a:lnTo>
                  <a:pt x="2167" y="4225"/>
                </a:lnTo>
                <a:lnTo>
                  <a:pt x="2213" y="4196"/>
                </a:lnTo>
                <a:lnTo>
                  <a:pt x="2258" y="4165"/>
                </a:lnTo>
                <a:lnTo>
                  <a:pt x="2303" y="4135"/>
                </a:lnTo>
                <a:lnTo>
                  <a:pt x="2347" y="4103"/>
                </a:lnTo>
                <a:lnTo>
                  <a:pt x="2392" y="4070"/>
                </a:lnTo>
                <a:lnTo>
                  <a:pt x="2435" y="4039"/>
                </a:lnTo>
                <a:lnTo>
                  <a:pt x="2478" y="4005"/>
                </a:lnTo>
                <a:lnTo>
                  <a:pt x="2521" y="3971"/>
                </a:lnTo>
                <a:lnTo>
                  <a:pt x="2564" y="3937"/>
                </a:lnTo>
                <a:lnTo>
                  <a:pt x="2606" y="3902"/>
                </a:lnTo>
                <a:lnTo>
                  <a:pt x="2648" y="3867"/>
                </a:lnTo>
                <a:lnTo>
                  <a:pt x="2689" y="3830"/>
                </a:lnTo>
                <a:lnTo>
                  <a:pt x="2730" y="3794"/>
                </a:lnTo>
                <a:lnTo>
                  <a:pt x="2771" y="3757"/>
                </a:lnTo>
                <a:lnTo>
                  <a:pt x="2811" y="3720"/>
                </a:lnTo>
                <a:lnTo>
                  <a:pt x="2851" y="3681"/>
                </a:lnTo>
                <a:lnTo>
                  <a:pt x="2890" y="3643"/>
                </a:lnTo>
                <a:lnTo>
                  <a:pt x="2929" y="3604"/>
                </a:lnTo>
                <a:lnTo>
                  <a:pt x="2968" y="3565"/>
                </a:lnTo>
                <a:lnTo>
                  <a:pt x="3006" y="3524"/>
                </a:lnTo>
                <a:lnTo>
                  <a:pt x="3044" y="3483"/>
                </a:lnTo>
                <a:lnTo>
                  <a:pt x="3081" y="3443"/>
                </a:lnTo>
                <a:lnTo>
                  <a:pt x="3117" y="3401"/>
                </a:lnTo>
                <a:lnTo>
                  <a:pt x="3154" y="3359"/>
                </a:lnTo>
                <a:lnTo>
                  <a:pt x="3189" y="3316"/>
                </a:lnTo>
                <a:lnTo>
                  <a:pt x="3225" y="3273"/>
                </a:lnTo>
                <a:lnTo>
                  <a:pt x="3260" y="3230"/>
                </a:lnTo>
                <a:lnTo>
                  <a:pt x="3295" y="3186"/>
                </a:lnTo>
                <a:lnTo>
                  <a:pt x="3329" y="3141"/>
                </a:lnTo>
                <a:lnTo>
                  <a:pt x="3362" y="3096"/>
                </a:lnTo>
                <a:lnTo>
                  <a:pt x="3396" y="3051"/>
                </a:lnTo>
                <a:lnTo>
                  <a:pt x="3428" y="3005"/>
                </a:lnTo>
                <a:lnTo>
                  <a:pt x="3461" y="2958"/>
                </a:lnTo>
                <a:lnTo>
                  <a:pt x="3492" y="2912"/>
                </a:lnTo>
                <a:lnTo>
                  <a:pt x="3523" y="2865"/>
                </a:lnTo>
                <a:lnTo>
                  <a:pt x="3554" y="2817"/>
                </a:lnTo>
                <a:lnTo>
                  <a:pt x="3584" y="2770"/>
                </a:lnTo>
                <a:lnTo>
                  <a:pt x="3613" y="2721"/>
                </a:lnTo>
                <a:lnTo>
                  <a:pt x="3643" y="2672"/>
                </a:lnTo>
                <a:lnTo>
                  <a:pt x="3671" y="2623"/>
                </a:lnTo>
                <a:lnTo>
                  <a:pt x="3699" y="2573"/>
                </a:lnTo>
                <a:lnTo>
                  <a:pt x="3727" y="2523"/>
                </a:lnTo>
                <a:lnTo>
                  <a:pt x="3754" y="2473"/>
                </a:lnTo>
                <a:lnTo>
                  <a:pt x="3780" y="2422"/>
                </a:lnTo>
                <a:lnTo>
                  <a:pt x="3807" y="2372"/>
                </a:lnTo>
                <a:lnTo>
                  <a:pt x="3832" y="2320"/>
                </a:lnTo>
                <a:lnTo>
                  <a:pt x="3857" y="2267"/>
                </a:lnTo>
                <a:lnTo>
                  <a:pt x="3882" y="2215"/>
                </a:lnTo>
                <a:lnTo>
                  <a:pt x="3906" y="2162"/>
                </a:lnTo>
                <a:lnTo>
                  <a:pt x="3929" y="2109"/>
                </a:lnTo>
                <a:lnTo>
                  <a:pt x="3951" y="2056"/>
                </a:lnTo>
                <a:lnTo>
                  <a:pt x="3974" y="2002"/>
                </a:lnTo>
                <a:lnTo>
                  <a:pt x="3995" y="1949"/>
                </a:lnTo>
                <a:lnTo>
                  <a:pt x="4016" y="1893"/>
                </a:lnTo>
                <a:lnTo>
                  <a:pt x="4036" y="1839"/>
                </a:lnTo>
                <a:lnTo>
                  <a:pt x="4057" y="1783"/>
                </a:lnTo>
                <a:lnTo>
                  <a:pt x="4076" y="1728"/>
                </a:lnTo>
                <a:lnTo>
                  <a:pt x="4095" y="1673"/>
                </a:lnTo>
                <a:lnTo>
                  <a:pt x="4112" y="1616"/>
                </a:lnTo>
                <a:lnTo>
                  <a:pt x="4131" y="1561"/>
                </a:lnTo>
                <a:lnTo>
                  <a:pt x="4147" y="1503"/>
                </a:lnTo>
                <a:lnTo>
                  <a:pt x="4163" y="1446"/>
                </a:lnTo>
                <a:lnTo>
                  <a:pt x="4179" y="1389"/>
                </a:lnTo>
                <a:lnTo>
                  <a:pt x="4194" y="1331"/>
                </a:lnTo>
                <a:lnTo>
                  <a:pt x="4208" y="1273"/>
                </a:lnTo>
                <a:lnTo>
                  <a:pt x="4223" y="1216"/>
                </a:lnTo>
                <a:lnTo>
                  <a:pt x="4236" y="1157"/>
                </a:lnTo>
                <a:lnTo>
                  <a:pt x="4248" y="1098"/>
                </a:lnTo>
                <a:lnTo>
                  <a:pt x="4260" y="1039"/>
                </a:lnTo>
                <a:lnTo>
                  <a:pt x="4271" y="980"/>
                </a:lnTo>
                <a:lnTo>
                  <a:pt x="4281" y="921"/>
                </a:lnTo>
                <a:lnTo>
                  <a:pt x="4291" y="861"/>
                </a:lnTo>
                <a:lnTo>
                  <a:pt x="4301" y="801"/>
                </a:lnTo>
                <a:lnTo>
                  <a:pt x="4310" y="741"/>
                </a:lnTo>
                <a:lnTo>
                  <a:pt x="4318" y="680"/>
                </a:lnTo>
                <a:lnTo>
                  <a:pt x="4325" y="620"/>
                </a:lnTo>
                <a:lnTo>
                  <a:pt x="4332" y="559"/>
                </a:lnTo>
                <a:lnTo>
                  <a:pt x="4337" y="498"/>
                </a:lnTo>
                <a:lnTo>
                  <a:pt x="4343" y="435"/>
                </a:lnTo>
                <a:lnTo>
                  <a:pt x="4347" y="374"/>
                </a:lnTo>
                <a:lnTo>
                  <a:pt x="4351" y="312"/>
                </a:lnTo>
                <a:lnTo>
                  <a:pt x="4354" y="251"/>
                </a:lnTo>
                <a:lnTo>
                  <a:pt x="4356" y="188"/>
                </a:lnTo>
                <a:lnTo>
                  <a:pt x="4358" y="125"/>
                </a:lnTo>
                <a:lnTo>
                  <a:pt x="4359" y="63"/>
                </a:lnTo>
                <a:lnTo>
                  <a:pt x="4360" y="0"/>
                </a:lnTo>
                <a:lnTo>
                  <a:pt x="4269" y="0"/>
                </a:lnTo>
                <a:lnTo>
                  <a:pt x="4268" y="62"/>
                </a:lnTo>
                <a:lnTo>
                  <a:pt x="4267" y="123"/>
                </a:lnTo>
                <a:lnTo>
                  <a:pt x="4266" y="184"/>
                </a:lnTo>
                <a:lnTo>
                  <a:pt x="4263" y="245"/>
                </a:lnTo>
                <a:lnTo>
                  <a:pt x="4260" y="306"/>
                </a:lnTo>
                <a:lnTo>
                  <a:pt x="4256" y="366"/>
                </a:lnTo>
                <a:lnTo>
                  <a:pt x="4252" y="427"/>
                </a:lnTo>
                <a:lnTo>
                  <a:pt x="4247" y="487"/>
                </a:lnTo>
                <a:lnTo>
                  <a:pt x="4241" y="547"/>
                </a:lnTo>
                <a:lnTo>
                  <a:pt x="4235" y="606"/>
                </a:lnTo>
                <a:lnTo>
                  <a:pt x="4228" y="666"/>
                </a:lnTo>
                <a:lnTo>
                  <a:pt x="4220" y="725"/>
                </a:lnTo>
                <a:lnTo>
                  <a:pt x="4212" y="784"/>
                </a:lnTo>
                <a:lnTo>
                  <a:pt x="4201" y="842"/>
                </a:lnTo>
                <a:lnTo>
                  <a:pt x="4192" y="901"/>
                </a:lnTo>
                <a:lnTo>
                  <a:pt x="4182" y="960"/>
                </a:lnTo>
                <a:lnTo>
                  <a:pt x="4171" y="1018"/>
                </a:lnTo>
                <a:lnTo>
                  <a:pt x="4159" y="1075"/>
                </a:lnTo>
                <a:lnTo>
                  <a:pt x="4147" y="1133"/>
                </a:lnTo>
                <a:lnTo>
                  <a:pt x="4135" y="1190"/>
                </a:lnTo>
                <a:lnTo>
                  <a:pt x="4120" y="1247"/>
                </a:lnTo>
                <a:lnTo>
                  <a:pt x="4106" y="1304"/>
                </a:lnTo>
                <a:lnTo>
                  <a:pt x="4092" y="1360"/>
                </a:lnTo>
                <a:lnTo>
                  <a:pt x="4076" y="1416"/>
                </a:lnTo>
                <a:lnTo>
                  <a:pt x="4061" y="1472"/>
                </a:lnTo>
                <a:lnTo>
                  <a:pt x="4043" y="1528"/>
                </a:lnTo>
                <a:lnTo>
                  <a:pt x="4027" y="1582"/>
                </a:lnTo>
                <a:lnTo>
                  <a:pt x="4009" y="1638"/>
                </a:lnTo>
                <a:lnTo>
                  <a:pt x="3991" y="1692"/>
                </a:lnTo>
                <a:lnTo>
                  <a:pt x="3972" y="1746"/>
                </a:lnTo>
                <a:lnTo>
                  <a:pt x="3952" y="1800"/>
                </a:lnTo>
                <a:lnTo>
                  <a:pt x="3932" y="1854"/>
                </a:lnTo>
                <a:lnTo>
                  <a:pt x="3912" y="1908"/>
                </a:lnTo>
                <a:lnTo>
                  <a:pt x="3891" y="1960"/>
                </a:lnTo>
                <a:lnTo>
                  <a:pt x="3869" y="2013"/>
                </a:lnTo>
                <a:lnTo>
                  <a:pt x="3847" y="2065"/>
                </a:lnTo>
                <a:lnTo>
                  <a:pt x="3824" y="2117"/>
                </a:lnTo>
                <a:lnTo>
                  <a:pt x="3801" y="2169"/>
                </a:lnTo>
                <a:lnTo>
                  <a:pt x="3776" y="2220"/>
                </a:lnTo>
                <a:lnTo>
                  <a:pt x="3752" y="2271"/>
                </a:lnTo>
                <a:lnTo>
                  <a:pt x="3728" y="2321"/>
                </a:lnTo>
                <a:lnTo>
                  <a:pt x="3702" y="2372"/>
                </a:lnTo>
                <a:lnTo>
                  <a:pt x="3676" y="2421"/>
                </a:lnTo>
                <a:lnTo>
                  <a:pt x="3650" y="2470"/>
                </a:lnTo>
                <a:lnTo>
                  <a:pt x="3622" y="2520"/>
                </a:lnTo>
                <a:lnTo>
                  <a:pt x="3595" y="2568"/>
                </a:lnTo>
                <a:lnTo>
                  <a:pt x="3567" y="2616"/>
                </a:lnTo>
                <a:lnTo>
                  <a:pt x="3538" y="2664"/>
                </a:lnTo>
                <a:lnTo>
                  <a:pt x="3509" y="2711"/>
                </a:lnTo>
                <a:lnTo>
                  <a:pt x="3480" y="2758"/>
                </a:lnTo>
                <a:lnTo>
                  <a:pt x="3449" y="2805"/>
                </a:lnTo>
                <a:lnTo>
                  <a:pt x="3419" y="2851"/>
                </a:lnTo>
                <a:lnTo>
                  <a:pt x="3388" y="2897"/>
                </a:lnTo>
                <a:lnTo>
                  <a:pt x="3356" y="2942"/>
                </a:lnTo>
                <a:lnTo>
                  <a:pt x="3325" y="2987"/>
                </a:lnTo>
                <a:lnTo>
                  <a:pt x="3292" y="3031"/>
                </a:lnTo>
                <a:lnTo>
                  <a:pt x="3259" y="3075"/>
                </a:lnTo>
                <a:lnTo>
                  <a:pt x="3226" y="3119"/>
                </a:lnTo>
                <a:lnTo>
                  <a:pt x="3192" y="3162"/>
                </a:lnTo>
                <a:lnTo>
                  <a:pt x="3158" y="3205"/>
                </a:lnTo>
                <a:lnTo>
                  <a:pt x="3123" y="3247"/>
                </a:lnTo>
                <a:lnTo>
                  <a:pt x="3088" y="3289"/>
                </a:lnTo>
                <a:lnTo>
                  <a:pt x="3053" y="3329"/>
                </a:lnTo>
                <a:lnTo>
                  <a:pt x="3016" y="3370"/>
                </a:lnTo>
                <a:lnTo>
                  <a:pt x="2980" y="3411"/>
                </a:lnTo>
                <a:lnTo>
                  <a:pt x="2943" y="3450"/>
                </a:lnTo>
                <a:lnTo>
                  <a:pt x="2906" y="3490"/>
                </a:lnTo>
                <a:lnTo>
                  <a:pt x="2867" y="3528"/>
                </a:lnTo>
                <a:lnTo>
                  <a:pt x="2830" y="3567"/>
                </a:lnTo>
                <a:lnTo>
                  <a:pt x="2791" y="3604"/>
                </a:lnTo>
                <a:lnTo>
                  <a:pt x="2752" y="3642"/>
                </a:lnTo>
                <a:lnTo>
                  <a:pt x="2713" y="3679"/>
                </a:lnTo>
                <a:lnTo>
                  <a:pt x="2673" y="3715"/>
                </a:lnTo>
                <a:lnTo>
                  <a:pt x="2633" y="3750"/>
                </a:lnTo>
                <a:lnTo>
                  <a:pt x="2592" y="3785"/>
                </a:lnTo>
                <a:lnTo>
                  <a:pt x="2552" y="3820"/>
                </a:lnTo>
                <a:lnTo>
                  <a:pt x="2510" y="3854"/>
                </a:lnTo>
                <a:lnTo>
                  <a:pt x="2469" y="3888"/>
                </a:lnTo>
                <a:lnTo>
                  <a:pt x="2426" y="3921"/>
                </a:lnTo>
                <a:lnTo>
                  <a:pt x="2384" y="3954"/>
                </a:lnTo>
                <a:lnTo>
                  <a:pt x="2341" y="3985"/>
                </a:lnTo>
                <a:lnTo>
                  <a:pt x="2299" y="4017"/>
                </a:lnTo>
                <a:lnTo>
                  <a:pt x="2255" y="4048"/>
                </a:lnTo>
                <a:lnTo>
                  <a:pt x="2211" y="4078"/>
                </a:lnTo>
                <a:lnTo>
                  <a:pt x="2167" y="4108"/>
                </a:lnTo>
                <a:lnTo>
                  <a:pt x="2122" y="4137"/>
                </a:lnTo>
                <a:lnTo>
                  <a:pt x="2077" y="4165"/>
                </a:lnTo>
                <a:lnTo>
                  <a:pt x="2032" y="4193"/>
                </a:lnTo>
                <a:lnTo>
                  <a:pt x="1987" y="4221"/>
                </a:lnTo>
                <a:lnTo>
                  <a:pt x="1940" y="4247"/>
                </a:lnTo>
                <a:lnTo>
                  <a:pt x="1895" y="4273"/>
                </a:lnTo>
                <a:lnTo>
                  <a:pt x="1848" y="4299"/>
                </a:lnTo>
                <a:lnTo>
                  <a:pt x="1802" y="4324"/>
                </a:lnTo>
                <a:lnTo>
                  <a:pt x="1754" y="4347"/>
                </a:lnTo>
                <a:lnTo>
                  <a:pt x="1706" y="4371"/>
                </a:lnTo>
                <a:lnTo>
                  <a:pt x="1659" y="4395"/>
                </a:lnTo>
                <a:lnTo>
                  <a:pt x="1611" y="4416"/>
                </a:lnTo>
                <a:lnTo>
                  <a:pt x="1563" y="4438"/>
                </a:lnTo>
                <a:lnTo>
                  <a:pt x="1514" y="4459"/>
                </a:lnTo>
                <a:lnTo>
                  <a:pt x="1466" y="4480"/>
                </a:lnTo>
                <a:lnTo>
                  <a:pt x="1416" y="4500"/>
                </a:lnTo>
                <a:lnTo>
                  <a:pt x="1366" y="4519"/>
                </a:lnTo>
                <a:lnTo>
                  <a:pt x="1317" y="4537"/>
                </a:lnTo>
                <a:lnTo>
                  <a:pt x="1267" y="4555"/>
                </a:lnTo>
                <a:lnTo>
                  <a:pt x="1217" y="4572"/>
                </a:lnTo>
                <a:lnTo>
                  <a:pt x="1167" y="4588"/>
                </a:lnTo>
                <a:lnTo>
                  <a:pt x="1115" y="4604"/>
                </a:lnTo>
                <a:lnTo>
                  <a:pt x="1065" y="4620"/>
                </a:lnTo>
                <a:lnTo>
                  <a:pt x="1014" y="4633"/>
                </a:lnTo>
                <a:lnTo>
                  <a:pt x="963" y="4648"/>
                </a:lnTo>
                <a:lnTo>
                  <a:pt x="911" y="4661"/>
                </a:lnTo>
                <a:lnTo>
                  <a:pt x="859" y="4673"/>
                </a:lnTo>
                <a:lnTo>
                  <a:pt x="807" y="4684"/>
                </a:lnTo>
                <a:lnTo>
                  <a:pt x="754" y="4696"/>
                </a:lnTo>
                <a:lnTo>
                  <a:pt x="701" y="4706"/>
                </a:lnTo>
                <a:lnTo>
                  <a:pt x="649" y="4715"/>
                </a:lnTo>
                <a:lnTo>
                  <a:pt x="596" y="4724"/>
                </a:lnTo>
                <a:lnTo>
                  <a:pt x="543" y="4732"/>
                </a:lnTo>
                <a:lnTo>
                  <a:pt x="489" y="4739"/>
                </a:lnTo>
                <a:lnTo>
                  <a:pt x="435" y="4745"/>
                </a:lnTo>
                <a:lnTo>
                  <a:pt x="382" y="4751"/>
                </a:lnTo>
                <a:lnTo>
                  <a:pt x="328" y="4756"/>
                </a:lnTo>
                <a:lnTo>
                  <a:pt x="274" y="4760"/>
                </a:lnTo>
                <a:lnTo>
                  <a:pt x="220" y="4763"/>
                </a:lnTo>
                <a:lnTo>
                  <a:pt x="165" y="4767"/>
                </a:lnTo>
                <a:lnTo>
                  <a:pt x="110" y="4769"/>
                </a:lnTo>
                <a:lnTo>
                  <a:pt x="56" y="4769"/>
                </a:lnTo>
                <a:lnTo>
                  <a:pt x="0" y="4770"/>
                </a:lnTo>
                <a:lnTo>
                  <a:pt x="0" y="4872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4" name="CustomShape 66"/>
          <p:cNvSpPr/>
          <p:nvPr/>
        </p:nvSpPr>
        <p:spPr>
          <a:xfrm rot="18210600">
            <a:off x="3497040" y="5461200"/>
            <a:ext cx="1152000" cy="1143000"/>
          </a:xfrm>
          <a:custGeom>
            <a:avLst/>
            <a:gdLst/>
            <a:ahLst/>
            <a:cxnLst/>
            <a:rect l="0" t="0" r="r" b="b"/>
            <a:pathLst>
              <a:path w="4360" h="4873">
                <a:moveTo>
                  <a:pt x="0" y="0"/>
                </a:moveTo>
                <a:lnTo>
                  <a:pt x="0" y="0"/>
                </a:lnTo>
                <a:lnTo>
                  <a:pt x="0" y="63"/>
                </a:lnTo>
                <a:lnTo>
                  <a:pt x="1" y="125"/>
                </a:lnTo>
                <a:lnTo>
                  <a:pt x="3" y="188"/>
                </a:lnTo>
                <a:lnTo>
                  <a:pt x="6" y="251"/>
                </a:lnTo>
                <a:lnTo>
                  <a:pt x="9" y="312"/>
                </a:lnTo>
                <a:lnTo>
                  <a:pt x="13" y="374"/>
                </a:lnTo>
                <a:lnTo>
                  <a:pt x="17" y="435"/>
                </a:lnTo>
                <a:lnTo>
                  <a:pt x="22" y="498"/>
                </a:lnTo>
                <a:lnTo>
                  <a:pt x="28" y="559"/>
                </a:lnTo>
                <a:lnTo>
                  <a:pt x="35" y="620"/>
                </a:lnTo>
                <a:lnTo>
                  <a:pt x="42" y="680"/>
                </a:lnTo>
                <a:lnTo>
                  <a:pt x="50" y="741"/>
                </a:lnTo>
                <a:lnTo>
                  <a:pt x="58" y="801"/>
                </a:lnTo>
                <a:lnTo>
                  <a:pt x="68" y="861"/>
                </a:lnTo>
                <a:lnTo>
                  <a:pt x="78" y="921"/>
                </a:lnTo>
                <a:lnTo>
                  <a:pt x="89" y="980"/>
                </a:lnTo>
                <a:lnTo>
                  <a:pt x="100" y="1039"/>
                </a:lnTo>
                <a:lnTo>
                  <a:pt x="112" y="1098"/>
                </a:lnTo>
                <a:lnTo>
                  <a:pt x="124" y="1157"/>
                </a:lnTo>
                <a:lnTo>
                  <a:pt x="137" y="1216"/>
                </a:lnTo>
                <a:lnTo>
                  <a:pt x="152" y="1273"/>
                </a:lnTo>
                <a:lnTo>
                  <a:pt x="166" y="1331"/>
                </a:lnTo>
                <a:lnTo>
                  <a:pt x="181" y="1389"/>
                </a:lnTo>
                <a:lnTo>
                  <a:pt x="196" y="1446"/>
                </a:lnTo>
                <a:lnTo>
                  <a:pt x="212" y="1503"/>
                </a:lnTo>
                <a:lnTo>
                  <a:pt x="229" y="1561"/>
                </a:lnTo>
                <a:lnTo>
                  <a:pt x="247" y="1616"/>
                </a:lnTo>
                <a:lnTo>
                  <a:pt x="265" y="1673"/>
                </a:lnTo>
                <a:lnTo>
                  <a:pt x="283" y="1728"/>
                </a:lnTo>
                <a:lnTo>
                  <a:pt x="302" y="1783"/>
                </a:lnTo>
                <a:lnTo>
                  <a:pt x="323" y="1839"/>
                </a:lnTo>
                <a:lnTo>
                  <a:pt x="343" y="1893"/>
                </a:lnTo>
                <a:lnTo>
                  <a:pt x="364" y="1949"/>
                </a:lnTo>
                <a:lnTo>
                  <a:pt x="385" y="2002"/>
                </a:lnTo>
                <a:lnTo>
                  <a:pt x="408" y="2056"/>
                </a:lnTo>
                <a:lnTo>
                  <a:pt x="431" y="2109"/>
                </a:lnTo>
                <a:lnTo>
                  <a:pt x="454" y="2162"/>
                </a:lnTo>
                <a:lnTo>
                  <a:pt x="477" y="2215"/>
                </a:lnTo>
                <a:lnTo>
                  <a:pt x="502" y="2267"/>
                </a:lnTo>
                <a:lnTo>
                  <a:pt x="527" y="2320"/>
                </a:lnTo>
                <a:lnTo>
                  <a:pt x="552" y="2372"/>
                </a:lnTo>
                <a:lnTo>
                  <a:pt x="579" y="2422"/>
                </a:lnTo>
                <a:lnTo>
                  <a:pt x="605" y="2473"/>
                </a:lnTo>
                <a:lnTo>
                  <a:pt x="632" y="2523"/>
                </a:lnTo>
                <a:lnTo>
                  <a:pt x="660" y="2573"/>
                </a:lnTo>
                <a:lnTo>
                  <a:pt x="688" y="2623"/>
                </a:lnTo>
                <a:lnTo>
                  <a:pt x="717" y="2672"/>
                </a:lnTo>
                <a:lnTo>
                  <a:pt x="746" y="2721"/>
                </a:lnTo>
                <a:lnTo>
                  <a:pt x="776" y="2770"/>
                </a:lnTo>
                <a:lnTo>
                  <a:pt x="805" y="2817"/>
                </a:lnTo>
                <a:lnTo>
                  <a:pt x="837" y="2865"/>
                </a:lnTo>
                <a:lnTo>
                  <a:pt x="868" y="2912"/>
                </a:lnTo>
                <a:lnTo>
                  <a:pt x="900" y="2958"/>
                </a:lnTo>
                <a:lnTo>
                  <a:pt x="932" y="3005"/>
                </a:lnTo>
                <a:lnTo>
                  <a:pt x="964" y="3051"/>
                </a:lnTo>
                <a:lnTo>
                  <a:pt x="998" y="3096"/>
                </a:lnTo>
                <a:lnTo>
                  <a:pt x="1031" y="3141"/>
                </a:lnTo>
                <a:lnTo>
                  <a:pt x="1066" y="3186"/>
                </a:lnTo>
                <a:lnTo>
                  <a:pt x="1100" y="3230"/>
                </a:lnTo>
                <a:lnTo>
                  <a:pt x="1134" y="3273"/>
                </a:lnTo>
                <a:lnTo>
                  <a:pt x="1170" y="3316"/>
                </a:lnTo>
                <a:lnTo>
                  <a:pt x="1206" y="3359"/>
                </a:lnTo>
                <a:lnTo>
                  <a:pt x="1243" y="3401"/>
                </a:lnTo>
                <a:lnTo>
                  <a:pt x="1279" y="3443"/>
                </a:lnTo>
                <a:lnTo>
                  <a:pt x="1317" y="3483"/>
                </a:lnTo>
                <a:lnTo>
                  <a:pt x="1354" y="3524"/>
                </a:lnTo>
                <a:lnTo>
                  <a:pt x="1392" y="3565"/>
                </a:lnTo>
                <a:lnTo>
                  <a:pt x="1431" y="3604"/>
                </a:lnTo>
                <a:lnTo>
                  <a:pt x="1469" y="3643"/>
                </a:lnTo>
                <a:lnTo>
                  <a:pt x="1509" y="3681"/>
                </a:lnTo>
                <a:lnTo>
                  <a:pt x="1548" y="3720"/>
                </a:lnTo>
                <a:lnTo>
                  <a:pt x="1589" y="3757"/>
                </a:lnTo>
                <a:lnTo>
                  <a:pt x="1629" y="3794"/>
                </a:lnTo>
                <a:lnTo>
                  <a:pt x="1671" y="3830"/>
                </a:lnTo>
                <a:lnTo>
                  <a:pt x="1712" y="3867"/>
                </a:lnTo>
                <a:lnTo>
                  <a:pt x="1754" y="3902"/>
                </a:lnTo>
                <a:lnTo>
                  <a:pt x="1796" y="3937"/>
                </a:lnTo>
                <a:lnTo>
                  <a:pt x="1839" y="3971"/>
                </a:lnTo>
                <a:lnTo>
                  <a:pt x="1881" y="4005"/>
                </a:lnTo>
                <a:lnTo>
                  <a:pt x="1925" y="4039"/>
                </a:lnTo>
                <a:lnTo>
                  <a:pt x="1968" y="4070"/>
                </a:lnTo>
                <a:lnTo>
                  <a:pt x="2012" y="4103"/>
                </a:lnTo>
                <a:lnTo>
                  <a:pt x="2056" y="4135"/>
                </a:lnTo>
                <a:lnTo>
                  <a:pt x="2102" y="4165"/>
                </a:lnTo>
                <a:lnTo>
                  <a:pt x="2146" y="4196"/>
                </a:lnTo>
                <a:lnTo>
                  <a:pt x="2192" y="4225"/>
                </a:lnTo>
                <a:lnTo>
                  <a:pt x="2238" y="4255"/>
                </a:lnTo>
                <a:lnTo>
                  <a:pt x="2284" y="4283"/>
                </a:lnTo>
                <a:lnTo>
                  <a:pt x="2331" y="4310"/>
                </a:lnTo>
                <a:lnTo>
                  <a:pt x="2377" y="4337"/>
                </a:lnTo>
                <a:lnTo>
                  <a:pt x="2425" y="4364"/>
                </a:lnTo>
                <a:lnTo>
                  <a:pt x="2472" y="4390"/>
                </a:lnTo>
                <a:lnTo>
                  <a:pt x="2520" y="4415"/>
                </a:lnTo>
                <a:lnTo>
                  <a:pt x="2568" y="4440"/>
                </a:lnTo>
                <a:lnTo>
                  <a:pt x="2616" y="4465"/>
                </a:lnTo>
                <a:lnTo>
                  <a:pt x="2666" y="4488"/>
                </a:lnTo>
                <a:lnTo>
                  <a:pt x="2714" y="4511"/>
                </a:lnTo>
                <a:lnTo>
                  <a:pt x="2764" y="4533"/>
                </a:lnTo>
                <a:lnTo>
                  <a:pt x="2813" y="4554"/>
                </a:lnTo>
                <a:lnTo>
                  <a:pt x="2863" y="4576"/>
                </a:lnTo>
                <a:lnTo>
                  <a:pt x="2913" y="4596"/>
                </a:lnTo>
                <a:lnTo>
                  <a:pt x="2963" y="4615"/>
                </a:lnTo>
                <a:lnTo>
                  <a:pt x="3014" y="4635"/>
                </a:lnTo>
                <a:lnTo>
                  <a:pt x="3066" y="4653"/>
                </a:lnTo>
                <a:lnTo>
                  <a:pt x="3116" y="4670"/>
                </a:lnTo>
                <a:lnTo>
                  <a:pt x="3168" y="4687"/>
                </a:lnTo>
                <a:lnTo>
                  <a:pt x="3220" y="4702"/>
                </a:lnTo>
                <a:lnTo>
                  <a:pt x="3272" y="4718"/>
                </a:lnTo>
                <a:lnTo>
                  <a:pt x="3325" y="4733"/>
                </a:lnTo>
                <a:lnTo>
                  <a:pt x="3377" y="4746"/>
                </a:lnTo>
                <a:lnTo>
                  <a:pt x="3430" y="4760"/>
                </a:lnTo>
                <a:lnTo>
                  <a:pt x="3483" y="4773"/>
                </a:lnTo>
                <a:lnTo>
                  <a:pt x="3536" y="4785"/>
                </a:lnTo>
                <a:lnTo>
                  <a:pt x="3590" y="4796"/>
                </a:lnTo>
                <a:lnTo>
                  <a:pt x="3643" y="4806"/>
                </a:lnTo>
                <a:lnTo>
                  <a:pt x="3697" y="4815"/>
                </a:lnTo>
                <a:lnTo>
                  <a:pt x="3751" y="4825"/>
                </a:lnTo>
                <a:lnTo>
                  <a:pt x="3805" y="4832"/>
                </a:lnTo>
                <a:lnTo>
                  <a:pt x="3860" y="4840"/>
                </a:lnTo>
                <a:lnTo>
                  <a:pt x="3915" y="4847"/>
                </a:lnTo>
                <a:lnTo>
                  <a:pt x="3969" y="4853"/>
                </a:lnTo>
                <a:lnTo>
                  <a:pt x="4025" y="4857"/>
                </a:lnTo>
                <a:lnTo>
                  <a:pt x="4080" y="4862"/>
                </a:lnTo>
                <a:lnTo>
                  <a:pt x="4135" y="4865"/>
                </a:lnTo>
                <a:lnTo>
                  <a:pt x="4191" y="4869"/>
                </a:lnTo>
                <a:lnTo>
                  <a:pt x="4248" y="4870"/>
                </a:lnTo>
                <a:lnTo>
                  <a:pt x="4303" y="4872"/>
                </a:lnTo>
                <a:lnTo>
                  <a:pt x="4359" y="4872"/>
                </a:lnTo>
                <a:lnTo>
                  <a:pt x="4359" y="4770"/>
                </a:lnTo>
                <a:lnTo>
                  <a:pt x="4304" y="4769"/>
                </a:lnTo>
                <a:lnTo>
                  <a:pt x="4250" y="4769"/>
                </a:lnTo>
                <a:lnTo>
                  <a:pt x="4195" y="4767"/>
                </a:lnTo>
                <a:lnTo>
                  <a:pt x="4140" y="4763"/>
                </a:lnTo>
                <a:lnTo>
                  <a:pt x="4086" y="4760"/>
                </a:lnTo>
                <a:lnTo>
                  <a:pt x="4032" y="4756"/>
                </a:lnTo>
                <a:lnTo>
                  <a:pt x="3977" y="4751"/>
                </a:lnTo>
                <a:lnTo>
                  <a:pt x="3924" y="4745"/>
                </a:lnTo>
                <a:lnTo>
                  <a:pt x="3870" y="4739"/>
                </a:lnTo>
                <a:lnTo>
                  <a:pt x="3817" y="4732"/>
                </a:lnTo>
                <a:lnTo>
                  <a:pt x="3764" y="4724"/>
                </a:lnTo>
                <a:lnTo>
                  <a:pt x="3710" y="4715"/>
                </a:lnTo>
                <a:lnTo>
                  <a:pt x="3658" y="4706"/>
                </a:lnTo>
                <a:lnTo>
                  <a:pt x="3605" y="4696"/>
                </a:lnTo>
                <a:lnTo>
                  <a:pt x="3553" y="4684"/>
                </a:lnTo>
                <a:lnTo>
                  <a:pt x="3501" y="4673"/>
                </a:lnTo>
                <a:lnTo>
                  <a:pt x="3449" y="4661"/>
                </a:lnTo>
                <a:lnTo>
                  <a:pt x="3397" y="4648"/>
                </a:lnTo>
                <a:lnTo>
                  <a:pt x="3346" y="4633"/>
                </a:lnTo>
                <a:lnTo>
                  <a:pt x="3295" y="4620"/>
                </a:lnTo>
                <a:lnTo>
                  <a:pt x="3244" y="4604"/>
                </a:lnTo>
                <a:lnTo>
                  <a:pt x="3193" y="4588"/>
                </a:lnTo>
                <a:lnTo>
                  <a:pt x="3142" y="4572"/>
                </a:lnTo>
                <a:lnTo>
                  <a:pt x="3093" y="4555"/>
                </a:lnTo>
                <a:lnTo>
                  <a:pt x="3042" y="4537"/>
                </a:lnTo>
                <a:lnTo>
                  <a:pt x="2993" y="4519"/>
                </a:lnTo>
                <a:lnTo>
                  <a:pt x="2943" y="4500"/>
                </a:lnTo>
                <a:lnTo>
                  <a:pt x="2894" y="4480"/>
                </a:lnTo>
                <a:lnTo>
                  <a:pt x="2846" y="4459"/>
                </a:lnTo>
                <a:lnTo>
                  <a:pt x="2797" y="4438"/>
                </a:lnTo>
                <a:lnTo>
                  <a:pt x="2749" y="4416"/>
                </a:lnTo>
                <a:lnTo>
                  <a:pt x="2700" y="4395"/>
                </a:lnTo>
                <a:lnTo>
                  <a:pt x="2653" y="4371"/>
                </a:lnTo>
                <a:lnTo>
                  <a:pt x="2605" y="4347"/>
                </a:lnTo>
                <a:lnTo>
                  <a:pt x="2558" y="4324"/>
                </a:lnTo>
                <a:lnTo>
                  <a:pt x="2512" y="4299"/>
                </a:lnTo>
                <a:lnTo>
                  <a:pt x="2465" y="4273"/>
                </a:lnTo>
                <a:lnTo>
                  <a:pt x="2419" y="4247"/>
                </a:lnTo>
                <a:lnTo>
                  <a:pt x="2373" y="4221"/>
                </a:lnTo>
                <a:lnTo>
                  <a:pt x="2328" y="4193"/>
                </a:lnTo>
                <a:lnTo>
                  <a:pt x="2282" y="4165"/>
                </a:lnTo>
                <a:lnTo>
                  <a:pt x="2238" y="4137"/>
                </a:lnTo>
                <a:lnTo>
                  <a:pt x="2193" y="4108"/>
                </a:lnTo>
                <a:lnTo>
                  <a:pt x="2149" y="4078"/>
                </a:lnTo>
                <a:lnTo>
                  <a:pt x="2105" y="4048"/>
                </a:lnTo>
                <a:lnTo>
                  <a:pt x="2061" y="4017"/>
                </a:lnTo>
                <a:lnTo>
                  <a:pt x="2018" y="3985"/>
                </a:lnTo>
                <a:lnTo>
                  <a:pt x="1975" y="3954"/>
                </a:lnTo>
                <a:lnTo>
                  <a:pt x="1933" y="3921"/>
                </a:lnTo>
                <a:lnTo>
                  <a:pt x="1891" y="3888"/>
                </a:lnTo>
                <a:lnTo>
                  <a:pt x="1849" y="3854"/>
                </a:lnTo>
                <a:lnTo>
                  <a:pt x="1808" y="3820"/>
                </a:lnTo>
                <a:lnTo>
                  <a:pt x="1767" y="3785"/>
                </a:lnTo>
                <a:lnTo>
                  <a:pt x="1726" y="3750"/>
                </a:lnTo>
                <a:lnTo>
                  <a:pt x="1687" y="3715"/>
                </a:lnTo>
                <a:lnTo>
                  <a:pt x="1646" y="3679"/>
                </a:lnTo>
                <a:lnTo>
                  <a:pt x="1608" y="3642"/>
                </a:lnTo>
                <a:lnTo>
                  <a:pt x="1569" y="3604"/>
                </a:lnTo>
                <a:lnTo>
                  <a:pt x="1530" y="3567"/>
                </a:lnTo>
                <a:lnTo>
                  <a:pt x="1492" y="3528"/>
                </a:lnTo>
                <a:lnTo>
                  <a:pt x="1454" y="3490"/>
                </a:lnTo>
                <a:lnTo>
                  <a:pt x="1417" y="3450"/>
                </a:lnTo>
                <a:lnTo>
                  <a:pt x="1380" y="3411"/>
                </a:lnTo>
                <a:lnTo>
                  <a:pt x="1344" y="3370"/>
                </a:lnTo>
                <a:lnTo>
                  <a:pt x="1307" y="3329"/>
                </a:lnTo>
                <a:lnTo>
                  <a:pt x="1272" y="3289"/>
                </a:lnTo>
                <a:lnTo>
                  <a:pt x="1237" y="3247"/>
                </a:lnTo>
                <a:lnTo>
                  <a:pt x="1202" y="3205"/>
                </a:lnTo>
                <a:lnTo>
                  <a:pt x="1168" y="3162"/>
                </a:lnTo>
                <a:lnTo>
                  <a:pt x="1134" y="3119"/>
                </a:lnTo>
                <a:lnTo>
                  <a:pt x="1101" y="3075"/>
                </a:lnTo>
                <a:lnTo>
                  <a:pt x="1068" y="3031"/>
                </a:lnTo>
                <a:lnTo>
                  <a:pt x="1035" y="2987"/>
                </a:lnTo>
                <a:lnTo>
                  <a:pt x="1003" y="2942"/>
                </a:lnTo>
                <a:lnTo>
                  <a:pt x="971" y="2897"/>
                </a:lnTo>
                <a:lnTo>
                  <a:pt x="941" y="2851"/>
                </a:lnTo>
                <a:lnTo>
                  <a:pt x="910" y="2805"/>
                </a:lnTo>
                <a:lnTo>
                  <a:pt x="880" y="2758"/>
                </a:lnTo>
                <a:lnTo>
                  <a:pt x="851" y="2712"/>
                </a:lnTo>
                <a:lnTo>
                  <a:pt x="822" y="2664"/>
                </a:lnTo>
                <a:lnTo>
                  <a:pt x="793" y="2616"/>
                </a:lnTo>
                <a:lnTo>
                  <a:pt x="765" y="2568"/>
                </a:lnTo>
                <a:lnTo>
                  <a:pt x="738" y="2520"/>
                </a:lnTo>
                <a:lnTo>
                  <a:pt x="710" y="2470"/>
                </a:lnTo>
                <a:lnTo>
                  <a:pt x="684" y="2421"/>
                </a:lnTo>
                <a:lnTo>
                  <a:pt x="658" y="2372"/>
                </a:lnTo>
                <a:lnTo>
                  <a:pt x="632" y="2321"/>
                </a:lnTo>
                <a:lnTo>
                  <a:pt x="607" y="2271"/>
                </a:lnTo>
                <a:lnTo>
                  <a:pt x="583" y="2220"/>
                </a:lnTo>
                <a:lnTo>
                  <a:pt x="558" y="2169"/>
                </a:lnTo>
                <a:lnTo>
                  <a:pt x="535" y="2117"/>
                </a:lnTo>
                <a:lnTo>
                  <a:pt x="513" y="2065"/>
                </a:lnTo>
                <a:lnTo>
                  <a:pt x="491" y="2013"/>
                </a:lnTo>
                <a:lnTo>
                  <a:pt x="469" y="1960"/>
                </a:lnTo>
                <a:lnTo>
                  <a:pt x="448" y="1908"/>
                </a:lnTo>
                <a:lnTo>
                  <a:pt x="427" y="1854"/>
                </a:lnTo>
                <a:lnTo>
                  <a:pt x="407" y="1800"/>
                </a:lnTo>
                <a:lnTo>
                  <a:pt x="387" y="1746"/>
                </a:lnTo>
                <a:lnTo>
                  <a:pt x="369" y="1692"/>
                </a:lnTo>
                <a:lnTo>
                  <a:pt x="351" y="1638"/>
                </a:lnTo>
                <a:lnTo>
                  <a:pt x="333" y="1582"/>
                </a:lnTo>
                <a:lnTo>
                  <a:pt x="316" y="1528"/>
                </a:lnTo>
                <a:lnTo>
                  <a:pt x="299" y="1472"/>
                </a:lnTo>
                <a:lnTo>
                  <a:pt x="283" y="1416"/>
                </a:lnTo>
                <a:lnTo>
                  <a:pt x="268" y="1360"/>
                </a:lnTo>
                <a:lnTo>
                  <a:pt x="253" y="1304"/>
                </a:lnTo>
                <a:lnTo>
                  <a:pt x="240" y="1247"/>
                </a:lnTo>
                <a:lnTo>
                  <a:pt x="225" y="1190"/>
                </a:lnTo>
                <a:lnTo>
                  <a:pt x="212" y="1133"/>
                </a:lnTo>
                <a:lnTo>
                  <a:pt x="200" y="1075"/>
                </a:lnTo>
                <a:lnTo>
                  <a:pt x="189" y="1018"/>
                </a:lnTo>
                <a:lnTo>
                  <a:pt x="178" y="960"/>
                </a:lnTo>
                <a:lnTo>
                  <a:pt x="168" y="901"/>
                </a:lnTo>
                <a:lnTo>
                  <a:pt x="158" y="842"/>
                </a:lnTo>
                <a:lnTo>
                  <a:pt x="149" y="784"/>
                </a:lnTo>
                <a:lnTo>
                  <a:pt x="140" y="725"/>
                </a:lnTo>
                <a:lnTo>
                  <a:pt x="132" y="666"/>
                </a:lnTo>
                <a:lnTo>
                  <a:pt x="125" y="606"/>
                </a:lnTo>
                <a:lnTo>
                  <a:pt x="119" y="547"/>
                </a:lnTo>
                <a:lnTo>
                  <a:pt x="113" y="487"/>
                </a:lnTo>
                <a:lnTo>
                  <a:pt x="108" y="427"/>
                </a:lnTo>
                <a:lnTo>
                  <a:pt x="103" y="366"/>
                </a:lnTo>
                <a:lnTo>
                  <a:pt x="100" y="306"/>
                </a:lnTo>
                <a:lnTo>
                  <a:pt x="96" y="245"/>
                </a:lnTo>
                <a:lnTo>
                  <a:pt x="94" y="184"/>
                </a:lnTo>
                <a:lnTo>
                  <a:pt x="92" y="123"/>
                </a:lnTo>
                <a:lnTo>
                  <a:pt x="91" y="62"/>
                </a:lnTo>
                <a:lnTo>
                  <a:pt x="91" y="0"/>
                </a:lnTo>
                <a:lnTo>
                  <a:pt x="0" y="0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5" name="CustomShape 67"/>
          <p:cNvSpPr/>
          <p:nvPr/>
        </p:nvSpPr>
        <p:spPr>
          <a:xfrm rot="18210600">
            <a:off x="2543760" y="4830120"/>
            <a:ext cx="1152000" cy="1143000"/>
          </a:xfrm>
          <a:custGeom>
            <a:avLst/>
            <a:gdLst/>
            <a:ahLst/>
            <a:cxnLst/>
            <a:rect l="0" t="0" r="r" b="b"/>
            <a:pathLst>
              <a:path w="4360" h="4872">
                <a:moveTo>
                  <a:pt x="4359" y="0"/>
                </a:moveTo>
                <a:lnTo>
                  <a:pt x="4359" y="0"/>
                </a:lnTo>
                <a:lnTo>
                  <a:pt x="4303" y="0"/>
                </a:lnTo>
                <a:lnTo>
                  <a:pt x="4248" y="2"/>
                </a:lnTo>
                <a:lnTo>
                  <a:pt x="4191" y="3"/>
                </a:lnTo>
                <a:lnTo>
                  <a:pt x="4135" y="7"/>
                </a:lnTo>
                <a:lnTo>
                  <a:pt x="4080" y="10"/>
                </a:lnTo>
                <a:lnTo>
                  <a:pt x="4025" y="15"/>
                </a:lnTo>
                <a:lnTo>
                  <a:pt x="3969" y="19"/>
                </a:lnTo>
                <a:lnTo>
                  <a:pt x="3915" y="25"/>
                </a:lnTo>
                <a:lnTo>
                  <a:pt x="3860" y="32"/>
                </a:lnTo>
                <a:lnTo>
                  <a:pt x="3805" y="40"/>
                </a:lnTo>
                <a:lnTo>
                  <a:pt x="3751" y="47"/>
                </a:lnTo>
                <a:lnTo>
                  <a:pt x="3697" y="57"/>
                </a:lnTo>
                <a:lnTo>
                  <a:pt x="3643" y="66"/>
                </a:lnTo>
                <a:lnTo>
                  <a:pt x="3590" y="77"/>
                </a:lnTo>
                <a:lnTo>
                  <a:pt x="3536" y="87"/>
                </a:lnTo>
                <a:lnTo>
                  <a:pt x="3483" y="100"/>
                </a:lnTo>
                <a:lnTo>
                  <a:pt x="3430" y="112"/>
                </a:lnTo>
                <a:lnTo>
                  <a:pt x="3377" y="126"/>
                </a:lnTo>
                <a:lnTo>
                  <a:pt x="3325" y="139"/>
                </a:lnTo>
                <a:lnTo>
                  <a:pt x="3272" y="154"/>
                </a:lnTo>
                <a:lnTo>
                  <a:pt x="3220" y="170"/>
                </a:lnTo>
                <a:lnTo>
                  <a:pt x="3168" y="185"/>
                </a:lnTo>
                <a:lnTo>
                  <a:pt x="3116" y="202"/>
                </a:lnTo>
                <a:lnTo>
                  <a:pt x="3066" y="219"/>
                </a:lnTo>
                <a:lnTo>
                  <a:pt x="3014" y="237"/>
                </a:lnTo>
                <a:lnTo>
                  <a:pt x="2963" y="257"/>
                </a:lnTo>
                <a:lnTo>
                  <a:pt x="2913" y="276"/>
                </a:lnTo>
                <a:lnTo>
                  <a:pt x="2863" y="296"/>
                </a:lnTo>
                <a:lnTo>
                  <a:pt x="2813" y="318"/>
                </a:lnTo>
                <a:lnTo>
                  <a:pt x="2764" y="339"/>
                </a:lnTo>
                <a:lnTo>
                  <a:pt x="2714" y="361"/>
                </a:lnTo>
                <a:lnTo>
                  <a:pt x="2666" y="385"/>
                </a:lnTo>
                <a:lnTo>
                  <a:pt x="2616" y="407"/>
                </a:lnTo>
                <a:lnTo>
                  <a:pt x="2568" y="432"/>
                </a:lnTo>
                <a:lnTo>
                  <a:pt x="2520" y="457"/>
                </a:lnTo>
                <a:lnTo>
                  <a:pt x="2472" y="482"/>
                </a:lnTo>
                <a:lnTo>
                  <a:pt x="2425" y="508"/>
                </a:lnTo>
                <a:lnTo>
                  <a:pt x="2377" y="535"/>
                </a:lnTo>
                <a:lnTo>
                  <a:pt x="2331" y="562"/>
                </a:lnTo>
                <a:lnTo>
                  <a:pt x="2284" y="589"/>
                </a:lnTo>
                <a:lnTo>
                  <a:pt x="2238" y="619"/>
                </a:lnTo>
                <a:lnTo>
                  <a:pt x="2192" y="647"/>
                </a:lnTo>
                <a:lnTo>
                  <a:pt x="2146" y="676"/>
                </a:lnTo>
                <a:lnTo>
                  <a:pt x="2102" y="707"/>
                </a:lnTo>
                <a:lnTo>
                  <a:pt x="2056" y="737"/>
                </a:lnTo>
                <a:lnTo>
                  <a:pt x="2012" y="769"/>
                </a:lnTo>
                <a:lnTo>
                  <a:pt x="1968" y="802"/>
                </a:lnTo>
                <a:lnTo>
                  <a:pt x="1925" y="834"/>
                </a:lnTo>
                <a:lnTo>
                  <a:pt x="1881" y="867"/>
                </a:lnTo>
                <a:lnTo>
                  <a:pt x="1839" y="901"/>
                </a:lnTo>
                <a:lnTo>
                  <a:pt x="1796" y="935"/>
                </a:lnTo>
                <a:lnTo>
                  <a:pt x="1754" y="970"/>
                </a:lnTo>
                <a:lnTo>
                  <a:pt x="1712" y="1005"/>
                </a:lnTo>
                <a:lnTo>
                  <a:pt x="1671" y="1042"/>
                </a:lnTo>
                <a:lnTo>
                  <a:pt x="1629" y="1078"/>
                </a:lnTo>
                <a:lnTo>
                  <a:pt x="1589" y="1115"/>
                </a:lnTo>
                <a:lnTo>
                  <a:pt x="1548" y="1152"/>
                </a:lnTo>
                <a:lnTo>
                  <a:pt x="1509" y="1191"/>
                </a:lnTo>
                <a:lnTo>
                  <a:pt x="1469" y="1229"/>
                </a:lnTo>
                <a:lnTo>
                  <a:pt x="1431" y="1268"/>
                </a:lnTo>
                <a:lnTo>
                  <a:pt x="1392" y="1307"/>
                </a:lnTo>
                <a:lnTo>
                  <a:pt x="1354" y="1348"/>
                </a:lnTo>
                <a:lnTo>
                  <a:pt x="1317" y="1389"/>
                </a:lnTo>
                <a:lnTo>
                  <a:pt x="1279" y="1430"/>
                </a:lnTo>
                <a:lnTo>
                  <a:pt x="1243" y="1471"/>
                </a:lnTo>
                <a:lnTo>
                  <a:pt x="1206" y="1513"/>
                </a:lnTo>
                <a:lnTo>
                  <a:pt x="1170" y="1556"/>
                </a:lnTo>
                <a:lnTo>
                  <a:pt x="1134" y="1599"/>
                </a:lnTo>
                <a:lnTo>
                  <a:pt x="1100" y="1642"/>
                </a:lnTo>
                <a:lnTo>
                  <a:pt x="1066" y="1686"/>
                </a:lnTo>
                <a:lnTo>
                  <a:pt x="1031" y="1731"/>
                </a:lnTo>
                <a:lnTo>
                  <a:pt x="998" y="1776"/>
                </a:lnTo>
                <a:lnTo>
                  <a:pt x="964" y="1821"/>
                </a:lnTo>
                <a:lnTo>
                  <a:pt x="932" y="1867"/>
                </a:lnTo>
                <a:lnTo>
                  <a:pt x="900" y="1914"/>
                </a:lnTo>
                <a:lnTo>
                  <a:pt x="868" y="1960"/>
                </a:lnTo>
                <a:lnTo>
                  <a:pt x="837" y="2007"/>
                </a:lnTo>
                <a:lnTo>
                  <a:pt x="805" y="2055"/>
                </a:lnTo>
                <a:lnTo>
                  <a:pt x="776" y="2102"/>
                </a:lnTo>
                <a:lnTo>
                  <a:pt x="746" y="2151"/>
                </a:lnTo>
                <a:lnTo>
                  <a:pt x="717" y="2200"/>
                </a:lnTo>
                <a:lnTo>
                  <a:pt x="688" y="2249"/>
                </a:lnTo>
                <a:lnTo>
                  <a:pt x="660" y="2299"/>
                </a:lnTo>
                <a:lnTo>
                  <a:pt x="632" y="2349"/>
                </a:lnTo>
                <a:lnTo>
                  <a:pt x="605" y="2399"/>
                </a:lnTo>
                <a:lnTo>
                  <a:pt x="579" y="2450"/>
                </a:lnTo>
                <a:lnTo>
                  <a:pt x="552" y="2502"/>
                </a:lnTo>
                <a:lnTo>
                  <a:pt x="527" y="2553"/>
                </a:lnTo>
                <a:lnTo>
                  <a:pt x="502" y="2605"/>
                </a:lnTo>
                <a:lnTo>
                  <a:pt x="477" y="2657"/>
                </a:lnTo>
                <a:lnTo>
                  <a:pt x="454" y="2710"/>
                </a:lnTo>
                <a:lnTo>
                  <a:pt x="431" y="2763"/>
                </a:lnTo>
                <a:lnTo>
                  <a:pt x="408" y="2816"/>
                </a:lnTo>
                <a:lnTo>
                  <a:pt x="385" y="2870"/>
                </a:lnTo>
                <a:lnTo>
                  <a:pt x="364" y="2923"/>
                </a:lnTo>
                <a:lnTo>
                  <a:pt x="343" y="2979"/>
                </a:lnTo>
                <a:lnTo>
                  <a:pt x="323" y="3033"/>
                </a:lnTo>
                <a:lnTo>
                  <a:pt x="302" y="3089"/>
                </a:lnTo>
                <a:lnTo>
                  <a:pt x="283" y="3144"/>
                </a:lnTo>
                <a:lnTo>
                  <a:pt x="265" y="3199"/>
                </a:lnTo>
                <a:lnTo>
                  <a:pt x="247" y="3256"/>
                </a:lnTo>
                <a:lnTo>
                  <a:pt x="229" y="3311"/>
                </a:lnTo>
                <a:lnTo>
                  <a:pt x="212" y="3369"/>
                </a:lnTo>
                <a:lnTo>
                  <a:pt x="196" y="3426"/>
                </a:lnTo>
                <a:lnTo>
                  <a:pt x="181" y="3483"/>
                </a:lnTo>
                <a:lnTo>
                  <a:pt x="166" y="3541"/>
                </a:lnTo>
                <a:lnTo>
                  <a:pt x="152" y="3599"/>
                </a:lnTo>
                <a:lnTo>
                  <a:pt x="137" y="3656"/>
                </a:lnTo>
                <a:lnTo>
                  <a:pt x="124" y="3715"/>
                </a:lnTo>
                <a:lnTo>
                  <a:pt x="112" y="3774"/>
                </a:lnTo>
                <a:lnTo>
                  <a:pt x="100" y="3833"/>
                </a:lnTo>
                <a:lnTo>
                  <a:pt x="89" y="3892"/>
                </a:lnTo>
                <a:lnTo>
                  <a:pt x="78" y="3951"/>
                </a:lnTo>
                <a:lnTo>
                  <a:pt x="68" y="4011"/>
                </a:lnTo>
                <a:lnTo>
                  <a:pt x="58" y="4071"/>
                </a:lnTo>
                <a:lnTo>
                  <a:pt x="50" y="4131"/>
                </a:lnTo>
                <a:lnTo>
                  <a:pt x="42" y="4192"/>
                </a:lnTo>
                <a:lnTo>
                  <a:pt x="35" y="4252"/>
                </a:lnTo>
                <a:lnTo>
                  <a:pt x="28" y="4313"/>
                </a:lnTo>
                <a:lnTo>
                  <a:pt x="22" y="4374"/>
                </a:lnTo>
                <a:lnTo>
                  <a:pt x="17" y="4437"/>
                </a:lnTo>
                <a:lnTo>
                  <a:pt x="13" y="4498"/>
                </a:lnTo>
                <a:lnTo>
                  <a:pt x="9" y="4560"/>
                </a:lnTo>
                <a:lnTo>
                  <a:pt x="6" y="4621"/>
                </a:lnTo>
                <a:lnTo>
                  <a:pt x="3" y="4684"/>
                </a:lnTo>
                <a:lnTo>
                  <a:pt x="1" y="4747"/>
                </a:lnTo>
                <a:lnTo>
                  <a:pt x="0" y="4809"/>
                </a:lnTo>
                <a:lnTo>
                  <a:pt x="0" y="4871"/>
                </a:lnTo>
                <a:lnTo>
                  <a:pt x="91" y="4871"/>
                </a:lnTo>
                <a:lnTo>
                  <a:pt x="91" y="4810"/>
                </a:lnTo>
                <a:lnTo>
                  <a:pt x="92" y="4749"/>
                </a:lnTo>
                <a:lnTo>
                  <a:pt x="94" y="4688"/>
                </a:lnTo>
                <a:lnTo>
                  <a:pt x="96" y="4627"/>
                </a:lnTo>
                <a:lnTo>
                  <a:pt x="100" y="4566"/>
                </a:lnTo>
                <a:lnTo>
                  <a:pt x="103" y="4506"/>
                </a:lnTo>
                <a:lnTo>
                  <a:pt x="108" y="4445"/>
                </a:lnTo>
                <a:lnTo>
                  <a:pt x="113" y="4385"/>
                </a:lnTo>
                <a:lnTo>
                  <a:pt x="119" y="4325"/>
                </a:lnTo>
                <a:lnTo>
                  <a:pt x="125" y="4266"/>
                </a:lnTo>
                <a:lnTo>
                  <a:pt x="132" y="4206"/>
                </a:lnTo>
                <a:lnTo>
                  <a:pt x="140" y="4147"/>
                </a:lnTo>
                <a:lnTo>
                  <a:pt x="149" y="4088"/>
                </a:lnTo>
                <a:lnTo>
                  <a:pt x="158" y="4030"/>
                </a:lnTo>
                <a:lnTo>
                  <a:pt x="168" y="3971"/>
                </a:lnTo>
                <a:lnTo>
                  <a:pt x="178" y="3912"/>
                </a:lnTo>
                <a:lnTo>
                  <a:pt x="189" y="3854"/>
                </a:lnTo>
                <a:lnTo>
                  <a:pt x="200" y="3797"/>
                </a:lnTo>
                <a:lnTo>
                  <a:pt x="212" y="3739"/>
                </a:lnTo>
                <a:lnTo>
                  <a:pt x="225" y="3682"/>
                </a:lnTo>
                <a:lnTo>
                  <a:pt x="240" y="3625"/>
                </a:lnTo>
                <a:lnTo>
                  <a:pt x="253" y="3568"/>
                </a:lnTo>
                <a:lnTo>
                  <a:pt x="268" y="3512"/>
                </a:lnTo>
                <a:lnTo>
                  <a:pt x="283" y="3456"/>
                </a:lnTo>
                <a:lnTo>
                  <a:pt x="299" y="3400"/>
                </a:lnTo>
                <a:lnTo>
                  <a:pt x="316" y="3344"/>
                </a:lnTo>
                <a:lnTo>
                  <a:pt x="333" y="3290"/>
                </a:lnTo>
                <a:lnTo>
                  <a:pt x="351" y="3234"/>
                </a:lnTo>
                <a:lnTo>
                  <a:pt x="369" y="3180"/>
                </a:lnTo>
                <a:lnTo>
                  <a:pt x="387" y="3126"/>
                </a:lnTo>
                <a:lnTo>
                  <a:pt x="407" y="3072"/>
                </a:lnTo>
                <a:lnTo>
                  <a:pt x="427" y="3018"/>
                </a:lnTo>
                <a:lnTo>
                  <a:pt x="448" y="2964"/>
                </a:lnTo>
                <a:lnTo>
                  <a:pt x="469" y="2912"/>
                </a:lnTo>
                <a:lnTo>
                  <a:pt x="491" y="2859"/>
                </a:lnTo>
                <a:lnTo>
                  <a:pt x="513" y="2807"/>
                </a:lnTo>
                <a:lnTo>
                  <a:pt x="535" y="2755"/>
                </a:lnTo>
                <a:lnTo>
                  <a:pt x="558" y="2703"/>
                </a:lnTo>
                <a:lnTo>
                  <a:pt x="583" y="2652"/>
                </a:lnTo>
                <a:lnTo>
                  <a:pt x="607" y="2601"/>
                </a:lnTo>
                <a:lnTo>
                  <a:pt x="632" y="2551"/>
                </a:lnTo>
                <a:lnTo>
                  <a:pt x="658" y="2501"/>
                </a:lnTo>
                <a:lnTo>
                  <a:pt x="684" y="2451"/>
                </a:lnTo>
                <a:lnTo>
                  <a:pt x="710" y="2402"/>
                </a:lnTo>
                <a:lnTo>
                  <a:pt x="738" y="2352"/>
                </a:lnTo>
                <a:lnTo>
                  <a:pt x="765" y="2304"/>
                </a:lnTo>
                <a:lnTo>
                  <a:pt x="793" y="2256"/>
                </a:lnTo>
                <a:lnTo>
                  <a:pt x="822" y="2208"/>
                </a:lnTo>
                <a:lnTo>
                  <a:pt x="851" y="2160"/>
                </a:lnTo>
                <a:lnTo>
                  <a:pt x="880" y="2114"/>
                </a:lnTo>
                <a:lnTo>
                  <a:pt x="910" y="2067"/>
                </a:lnTo>
                <a:lnTo>
                  <a:pt x="941" y="2021"/>
                </a:lnTo>
                <a:lnTo>
                  <a:pt x="971" y="1975"/>
                </a:lnTo>
                <a:lnTo>
                  <a:pt x="1003" y="1931"/>
                </a:lnTo>
                <a:lnTo>
                  <a:pt x="1035" y="1885"/>
                </a:lnTo>
                <a:lnTo>
                  <a:pt x="1068" y="1841"/>
                </a:lnTo>
                <a:lnTo>
                  <a:pt x="1101" y="1797"/>
                </a:lnTo>
                <a:lnTo>
                  <a:pt x="1134" y="1753"/>
                </a:lnTo>
                <a:lnTo>
                  <a:pt x="1168" y="1710"/>
                </a:lnTo>
                <a:lnTo>
                  <a:pt x="1202" y="1667"/>
                </a:lnTo>
                <a:lnTo>
                  <a:pt x="1237" y="1625"/>
                </a:lnTo>
                <a:lnTo>
                  <a:pt x="1272" y="1583"/>
                </a:lnTo>
                <a:lnTo>
                  <a:pt x="1307" y="1543"/>
                </a:lnTo>
                <a:lnTo>
                  <a:pt x="1344" y="1502"/>
                </a:lnTo>
                <a:lnTo>
                  <a:pt x="1380" y="1461"/>
                </a:lnTo>
                <a:lnTo>
                  <a:pt x="1417" y="1422"/>
                </a:lnTo>
                <a:lnTo>
                  <a:pt x="1454" y="1382"/>
                </a:lnTo>
                <a:lnTo>
                  <a:pt x="1492" y="1344"/>
                </a:lnTo>
                <a:lnTo>
                  <a:pt x="1530" y="1305"/>
                </a:lnTo>
                <a:lnTo>
                  <a:pt x="1569" y="1268"/>
                </a:lnTo>
                <a:lnTo>
                  <a:pt x="1608" y="1230"/>
                </a:lnTo>
                <a:lnTo>
                  <a:pt x="1646" y="1193"/>
                </a:lnTo>
                <a:lnTo>
                  <a:pt x="1687" y="1157"/>
                </a:lnTo>
                <a:lnTo>
                  <a:pt x="1726" y="1122"/>
                </a:lnTo>
                <a:lnTo>
                  <a:pt x="1767" y="1087"/>
                </a:lnTo>
                <a:lnTo>
                  <a:pt x="1808" y="1052"/>
                </a:lnTo>
                <a:lnTo>
                  <a:pt x="1849" y="1018"/>
                </a:lnTo>
                <a:lnTo>
                  <a:pt x="1891" y="984"/>
                </a:lnTo>
                <a:lnTo>
                  <a:pt x="1933" y="951"/>
                </a:lnTo>
                <a:lnTo>
                  <a:pt x="1975" y="918"/>
                </a:lnTo>
                <a:lnTo>
                  <a:pt x="2018" y="887"/>
                </a:lnTo>
                <a:lnTo>
                  <a:pt x="2061" y="855"/>
                </a:lnTo>
                <a:lnTo>
                  <a:pt x="2105" y="824"/>
                </a:lnTo>
                <a:lnTo>
                  <a:pt x="2149" y="794"/>
                </a:lnTo>
                <a:lnTo>
                  <a:pt x="2193" y="765"/>
                </a:lnTo>
                <a:lnTo>
                  <a:pt x="2238" y="735"/>
                </a:lnTo>
                <a:lnTo>
                  <a:pt x="2282" y="707"/>
                </a:lnTo>
                <a:lnTo>
                  <a:pt x="2328" y="679"/>
                </a:lnTo>
                <a:lnTo>
                  <a:pt x="2373" y="651"/>
                </a:lnTo>
                <a:lnTo>
                  <a:pt x="2419" y="625"/>
                </a:lnTo>
                <a:lnTo>
                  <a:pt x="2465" y="599"/>
                </a:lnTo>
                <a:lnTo>
                  <a:pt x="2512" y="573"/>
                </a:lnTo>
                <a:lnTo>
                  <a:pt x="2558" y="549"/>
                </a:lnTo>
                <a:lnTo>
                  <a:pt x="2605" y="525"/>
                </a:lnTo>
                <a:lnTo>
                  <a:pt x="2653" y="501"/>
                </a:lnTo>
                <a:lnTo>
                  <a:pt x="2700" y="477"/>
                </a:lnTo>
                <a:lnTo>
                  <a:pt x="2749" y="456"/>
                </a:lnTo>
                <a:lnTo>
                  <a:pt x="2797" y="434"/>
                </a:lnTo>
                <a:lnTo>
                  <a:pt x="2846" y="413"/>
                </a:lnTo>
                <a:lnTo>
                  <a:pt x="2894" y="392"/>
                </a:lnTo>
                <a:lnTo>
                  <a:pt x="2943" y="372"/>
                </a:lnTo>
                <a:lnTo>
                  <a:pt x="2993" y="353"/>
                </a:lnTo>
                <a:lnTo>
                  <a:pt x="3042" y="335"/>
                </a:lnTo>
                <a:lnTo>
                  <a:pt x="3093" y="317"/>
                </a:lnTo>
                <a:lnTo>
                  <a:pt x="3142" y="300"/>
                </a:lnTo>
                <a:lnTo>
                  <a:pt x="3193" y="284"/>
                </a:lnTo>
                <a:lnTo>
                  <a:pt x="3244" y="268"/>
                </a:lnTo>
                <a:lnTo>
                  <a:pt x="3295" y="252"/>
                </a:lnTo>
                <a:lnTo>
                  <a:pt x="3346" y="239"/>
                </a:lnTo>
                <a:lnTo>
                  <a:pt x="3397" y="224"/>
                </a:lnTo>
                <a:lnTo>
                  <a:pt x="3449" y="211"/>
                </a:lnTo>
                <a:lnTo>
                  <a:pt x="3501" y="199"/>
                </a:lnTo>
                <a:lnTo>
                  <a:pt x="3553" y="188"/>
                </a:lnTo>
                <a:lnTo>
                  <a:pt x="3605" y="176"/>
                </a:lnTo>
                <a:lnTo>
                  <a:pt x="3658" y="166"/>
                </a:lnTo>
                <a:lnTo>
                  <a:pt x="3710" y="157"/>
                </a:lnTo>
                <a:lnTo>
                  <a:pt x="3764" y="148"/>
                </a:lnTo>
                <a:lnTo>
                  <a:pt x="3817" y="140"/>
                </a:lnTo>
                <a:lnTo>
                  <a:pt x="3870" y="133"/>
                </a:lnTo>
                <a:lnTo>
                  <a:pt x="3924" y="127"/>
                </a:lnTo>
                <a:lnTo>
                  <a:pt x="3977" y="121"/>
                </a:lnTo>
                <a:lnTo>
                  <a:pt x="4032" y="116"/>
                </a:lnTo>
                <a:lnTo>
                  <a:pt x="4086" y="112"/>
                </a:lnTo>
                <a:lnTo>
                  <a:pt x="4140" y="109"/>
                </a:lnTo>
                <a:lnTo>
                  <a:pt x="4195" y="105"/>
                </a:lnTo>
                <a:lnTo>
                  <a:pt x="4250" y="103"/>
                </a:lnTo>
                <a:lnTo>
                  <a:pt x="4304" y="103"/>
                </a:lnTo>
                <a:lnTo>
                  <a:pt x="4359" y="102"/>
                </a:lnTo>
                <a:lnTo>
                  <a:pt x="4359" y="0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6" name="CustomShape 68"/>
          <p:cNvSpPr/>
          <p:nvPr/>
        </p:nvSpPr>
        <p:spPr>
          <a:xfrm rot="18210600">
            <a:off x="3030120" y="4977360"/>
            <a:ext cx="769680" cy="799560"/>
          </a:xfrm>
          <a:custGeom>
            <a:avLst/>
            <a:gdLst/>
            <a:ahLst/>
            <a:cxnLst/>
            <a:rect l="0" t="0" r="r" b="b"/>
            <a:pathLst>
              <a:path w="2906" h="3410">
                <a:moveTo>
                  <a:pt x="95" y="3357"/>
                </a:moveTo>
                <a:lnTo>
                  <a:pt x="85" y="3409"/>
                </a:lnTo>
                <a:lnTo>
                  <a:pt x="2905" y="69"/>
                </a:lnTo>
                <a:lnTo>
                  <a:pt x="2838" y="0"/>
                </a:lnTo>
                <a:lnTo>
                  <a:pt x="19" y="3339"/>
                </a:lnTo>
                <a:lnTo>
                  <a:pt x="9" y="3391"/>
                </a:lnTo>
                <a:lnTo>
                  <a:pt x="19" y="3339"/>
                </a:lnTo>
                <a:lnTo>
                  <a:pt x="0" y="3362"/>
                </a:lnTo>
                <a:lnTo>
                  <a:pt x="9" y="3391"/>
                </a:lnTo>
                <a:lnTo>
                  <a:pt x="95" y="3357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7" name="CustomShape 69"/>
          <p:cNvSpPr/>
          <p:nvPr/>
        </p:nvSpPr>
        <p:spPr>
          <a:xfrm rot="18210600">
            <a:off x="3709440" y="5699520"/>
            <a:ext cx="210600" cy="546840"/>
          </a:xfrm>
          <a:custGeom>
            <a:avLst/>
            <a:gdLst/>
            <a:ahLst/>
            <a:cxnLst/>
            <a:rect l="0" t="0" r="r" b="b"/>
            <a:pathLst>
              <a:path w="800" h="2330">
                <a:moveTo>
                  <a:pt x="736" y="2211"/>
                </a:moveTo>
                <a:lnTo>
                  <a:pt x="799" y="2240"/>
                </a:lnTo>
                <a:lnTo>
                  <a:pt x="86" y="0"/>
                </a:lnTo>
                <a:lnTo>
                  <a:pt x="0" y="34"/>
                </a:lnTo>
                <a:lnTo>
                  <a:pt x="713" y="2274"/>
                </a:lnTo>
                <a:lnTo>
                  <a:pt x="777" y="2302"/>
                </a:lnTo>
                <a:lnTo>
                  <a:pt x="713" y="2274"/>
                </a:lnTo>
                <a:lnTo>
                  <a:pt x="731" y="2329"/>
                </a:lnTo>
                <a:lnTo>
                  <a:pt x="777" y="2302"/>
                </a:lnTo>
                <a:lnTo>
                  <a:pt x="736" y="2211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8" name="CustomShape 70"/>
          <p:cNvSpPr/>
          <p:nvPr/>
        </p:nvSpPr>
        <p:spPr>
          <a:xfrm rot="18210600">
            <a:off x="3619440" y="5176080"/>
            <a:ext cx="1052280" cy="554760"/>
          </a:xfrm>
          <a:custGeom>
            <a:avLst/>
            <a:gdLst/>
            <a:ahLst/>
            <a:cxnLst/>
            <a:rect l="0" t="0" r="r" b="b"/>
            <a:pathLst>
              <a:path w="3981" h="2369">
                <a:moveTo>
                  <a:pt x="3959" y="45"/>
                </a:moveTo>
                <a:lnTo>
                  <a:pt x="3938" y="0"/>
                </a:lnTo>
                <a:lnTo>
                  <a:pt x="0" y="2277"/>
                </a:lnTo>
                <a:lnTo>
                  <a:pt x="41" y="2368"/>
                </a:lnTo>
                <a:lnTo>
                  <a:pt x="3980" y="90"/>
                </a:lnTo>
                <a:lnTo>
                  <a:pt x="3959" y="45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9" name="CustomShape 71"/>
          <p:cNvSpPr/>
          <p:nvPr/>
        </p:nvSpPr>
        <p:spPr>
          <a:xfrm rot="18210600">
            <a:off x="4045680" y="4961520"/>
            <a:ext cx="837720" cy="502200"/>
          </a:xfrm>
          <a:custGeom>
            <a:avLst/>
            <a:gdLst/>
            <a:ahLst/>
            <a:cxnLst/>
            <a:rect l="0" t="0" r="r" b="b"/>
            <a:pathLst>
              <a:path w="3172" h="2139">
                <a:moveTo>
                  <a:pt x="3147" y="43"/>
                </a:moveTo>
                <a:lnTo>
                  <a:pt x="3125" y="0"/>
                </a:lnTo>
                <a:lnTo>
                  <a:pt x="0" y="2049"/>
                </a:lnTo>
                <a:lnTo>
                  <a:pt x="45" y="2138"/>
                </a:lnTo>
                <a:lnTo>
                  <a:pt x="3171" y="87"/>
                </a:lnTo>
                <a:lnTo>
                  <a:pt x="3147" y="43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0" name="CustomShape 72"/>
          <p:cNvSpPr/>
          <p:nvPr/>
        </p:nvSpPr>
        <p:spPr>
          <a:xfrm rot="18210600">
            <a:off x="3605040" y="4291200"/>
            <a:ext cx="564840" cy="354600"/>
          </a:xfrm>
          <a:custGeom>
            <a:avLst/>
            <a:gdLst/>
            <a:ahLst/>
            <a:cxnLst/>
            <a:rect l="0" t="0" r="r" b="b"/>
            <a:pathLst>
              <a:path w="2137" h="1516">
                <a:moveTo>
                  <a:pt x="104" y="90"/>
                </a:moveTo>
                <a:lnTo>
                  <a:pt x="35" y="141"/>
                </a:lnTo>
                <a:lnTo>
                  <a:pt x="2090" y="1515"/>
                </a:lnTo>
                <a:lnTo>
                  <a:pt x="2136" y="1428"/>
                </a:lnTo>
                <a:lnTo>
                  <a:pt x="82" y="54"/>
                </a:lnTo>
                <a:lnTo>
                  <a:pt x="13" y="105"/>
                </a:lnTo>
                <a:lnTo>
                  <a:pt x="82" y="54"/>
                </a:lnTo>
                <a:lnTo>
                  <a:pt x="0" y="0"/>
                </a:lnTo>
                <a:lnTo>
                  <a:pt x="13" y="105"/>
                </a:lnTo>
                <a:lnTo>
                  <a:pt x="104" y="90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1" name="CustomShape 73"/>
          <p:cNvSpPr/>
          <p:nvPr/>
        </p:nvSpPr>
        <p:spPr>
          <a:xfrm rot="18210600">
            <a:off x="3841560" y="4421880"/>
            <a:ext cx="118800" cy="638640"/>
          </a:xfrm>
          <a:custGeom>
            <a:avLst/>
            <a:gdLst/>
            <a:ahLst/>
            <a:cxnLst/>
            <a:rect l="0" t="0" r="r" b="b"/>
            <a:pathLst>
              <a:path w="447" h="2718">
                <a:moveTo>
                  <a:pt x="402" y="2710"/>
                </a:moveTo>
                <a:lnTo>
                  <a:pt x="446" y="2702"/>
                </a:lnTo>
                <a:lnTo>
                  <a:pt x="91" y="0"/>
                </a:lnTo>
                <a:lnTo>
                  <a:pt x="0" y="15"/>
                </a:lnTo>
                <a:lnTo>
                  <a:pt x="356" y="2717"/>
                </a:lnTo>
                <a:lnTo>
                  <a:pt x="402" y="2710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2" name="CustomShape 74"/>
          <p:cNvSpPr/>
          <p:nvPr/>
        </p:nvSpPr>
        <p:spPr>
          <a:xfrm rot="18210600">
            <a:off x="3742920" y="3689640"/>
            <a:ext cx="360000" cy="308520"/>
          </a:xfrm>
          <a:custGeom>
            <a:avLst/>
            <a:gdLst/>
            <a:ahLst/>
            <a:cxnLst/>
            <a:rect l="0" t="0" r="r" b="b"/>
            <a:pathLst>
              <a:path w="1362" h="1318">
                <a:moveTo>
                  <a:pt x="1361" y="0"/>
                </a:moveTo>
                <a:lnTo>
                  <a:pt x="625" y="1317"/>
                </a:lnTo>
                <a:lnTo>
                  <a:pt x="624" y="1307"/>
                </a:lnTo>
                <a:lnTo>
                  <a:pt x="622" y="1296"/>
                </a:lnTo>
                <a:lnTo>
                  <a:pt x="621" y="1285"/>
                </a:lnTo>
                <a:lnTo>
                  <a:pt x="619" y="1275"/>
                </a:lnTo>
                <a:lnTo>
                  <a:pt x="618" y="1265"/>
                </a:lnTo>
                <a:lnTo>
                  <a:pt x="616" y="1254"/>
                </a:lnTo>
                <a:lnTo>
                  <a:pt x="614" y="1244"/>
                </a:lnTo>
                <a:lnTo>
                  <a:pt x="613" y="1233"/>
                </a:lnTo>
                <a:lnTo>
                  <a:pt x="611" y="1223"/>
                </a:lnTo>
                <a:lnTo>
                  <a:pt x="609" y="1213"/>
                </a:lnTo>
                <a:lnTo>
                  <a:pt x="607" y="1203"/>
                </a:lnTo>
                <a:lnTo>
                  <a:pt x="605" y="1193"/>
                </a:lnTo>
                <a:lnTo>
                  <a:pt x="603" y="1184"/>
                </a:lnTo>
                <a:lnTo>
                  <a:pt x="601" y="1173"/>
                </a:lnTo>
                <a:lnTo>
                  <a:pt x="599" y="1163"/>
                </a:lnTo>
                <a:lnTo>
                  <a:pt x="597" y="1153"/>
                </a:lnTo>
                <a:lnTo>
                  <a:pt x="594" y="1143"/>
                </a:lnTo>
                <a:lnTo>
                  <a:pt x="592" y="1134"/>
                </a:lnTo>
                <a:lnTo>
                  <a:pt x="590" y="1124"/>
                </a:lnTo>
                <a:lnTo>
                  <a:pt x="587" y="1114"/>
                </a:lnTo>
                <a:lnTo>
                  <a:pt x="585" y="1104"/>
                </a:lnTo>
                <a:lnTo>
                  <a:pt x="582" y="1094"/>
                </a:lnTo>
                <a:lnTo>
                  <a:pt x="580" y="1085"/>
                </a:lnTo>
                <a:lnTo>
                  <a:pt x="577" y="1075"/>
                </a:lnTo>
                <a:lnTo>
                  <a:pt x="574" y="1066"/>
                </a:lnTo>
                <a:lnTo>
                  <a:pt x="572" y="1057"/>
                </a:lnTo>
                <a:lnTo>
                  <a:pt x="568" y="1047"/>
                </a:lnTo>
                <a:lnTo>
                  <a:pt x="565" y="1038"/>
                </a:lnTo>
                <a:lnTo>
                  <a:pt x="562" y="1029"/>
                </a:lnTo>
                <a:lnTo>
                  <a:pt x="559" y="1019"/>
                </a:lnTo>
                <a:lnTo>
                  <a:pt x="556" y="1009"/>
                </a:lnTo>
                <a:lnTo>
                  <a:pt x="553" y="1000"/>
                </a:lnTo>
                <a:lnTo>
                  <a:pt x="550" y="991"/>
                </a:lnTo>
                <a:lnTo>
                  <a:pt x="547" y="982"/>
                </a:lnTo>
                <a:lnTo>
                  <a:pt x="543" y="973"/>
                </a:lnTo>
                <a:lnTo>
                  <a:pt x="540" y="964"/>
                </a:lnTo>
                <a:lnTo>
                  <a:pt x="537" y="955"/>
                </a:lnTo>
                <a:lnTo>
                  <a:pt x="533" y="946"/>
                </a:lnTo>
                <a:lnTo>
                  <a:pt x="530" y="937"/>
                </a:lnTo>
                <a:lnTo>
                  <a:pt x="527" y="928"/>
                </a:lnTo>
                <a:lnTo>
                  <a:pt x="523" y="919"/>
                </a:lnTo>
                <a:lnTo>
                  <a:pt x="519" y="910"/>
                </a:lnTo>
                <a:lnTo>
                  <a:pt x="516" y="902"/>
                </a:lnTo>
                <a:lnTo>
                  <a:pt x="512" y="893"/>
                </a:lnTo>
                <a:lnTo>
                  <a:pt x="508" y="884"/>
                </a:lnTo>
                <a:lnTo>
                  <a:pt x="504" y="876"/>
                </a:lnTo>
                <a:lnTo>
                  <a:pt x="501" y="867"/>
                </a:lnTo>
                <a:lnTo>
                  <a:pt x="497" y="859"/>
                </a:lnTo>
                <a:lnTo>
                  <a:pt x="493" y="850"/>
                </a:lnTo>
                <a:lnTo>
                  <a:pt x="489" y="842"/>
                </a:lnTo>
                <a:lnTo>
                  <a:pt x="483" y="833"/>
                </a:lnTo>
                <a:lnTo>
                  <a:pt x="479" y="825"/>
                </a:lnTo>
                <a:lnTo>
                  <a:pt x="475" y="816"/>
                </a:lnTo>
                <a:lnTo>
                  <a:pt x="471" y="808"/>
                </a:lnTo>
                <a:lnTo>
                  <a:pt x="467" y="800"/>
                </a:lnTo>
                <a:lnTo>
                  <a:pt x="462" y="791"/>
                </a:lnTo>
                <a:lnTo>
                  <a:pt x="458" y="783"/>
                </a:lnTo>
                <a:lnTo>
                  <a:pt x="453" y="775"/>
                </a:lnTo>
                <a:lnTo>
                  <a:pt x="449" y="767"/>
                </a:lnTo>
                <a:lnTo>
                  <a:pt x="444" y="760"/>
                </a:lnTo>
                <a:lnTo>
                  <a:pt x="440" y="752"/>
                </a:lnTo>
                <a:lnTo>
                  <a:pt x="435" y="744"/>
                </a:lnTo>
                <a:lnTo>
                  <a:pt x="430" y="736"/>
                </a:lnTo>
                <a:lnTo>
                  <a:pt x="425" y="728"/>
                </a:lnTo>
                <a:lnTo>
                  <a:pt x="420" y="720"/>
                </a:lnTo>
                <a:lnTo>
                  <a:pt x="416" y="712"/>
                </a:lnTo>
                <a:lnTo>
                  <a:pt x="411" y="704"/>
                </a:lnTo>
                <a:lnTo>
                  <a:pt x="406" y="696"/>
                </a:lnTo>
                <a:lnTo>
                  <a:pt x="399" y="689"/>
                </a:lnTo>
                <a:lnTo>
                  <a:pt x="394" y="682"/>
                </a:lnTo>
                <a:lnTo>
                  <a:pt x="389" y="674"/>
                </a:lnTo>
                <a:lnTo>
                  <a:pt x="384" y="667"/>
                </a:lnTo>
                <a:lnTo>
                  <a:pt x="379" y="659"/>
                </a:lnTo>
                <a:lnTo>
                  <a:pt x="373" y="651"/>
                </a:lnTo>
                <a:lnTo>
                  <a:pt x="368" y="644"/>
                </a:lnTo>
                <a:lnTo>
                  <a:pt x="362" y="636"/>
                </a:lnTo>
                <a:lnTo>
                  <a:pt x="357" y="629"/>
                </a:lnTo>
                <a:lnTo>
                  <a:pt x="351" y="622"/>
                </a:lnTo>
                <a:lnTo>
                  <a:pt x="346" y="615"/>
                </a:lnTo>
                <a:lnTo>
                  <a:pt x="340" y="608"/>
                </a:lnTo>
                <a:lnTo>
                  <a:pt x="334" y="600"/>
                </a:lnTo>
                <a:lnTo>
                  <a:pt x="329" y="593"/>
                </a:lnTo>
                <a:lnTo>
                  <a:pt x="323" y="587"/>
                </a:lnTo>
                <a:lnTo>
                  <a:pt x="316" y="580"/>
                </a:lnTo>
                <a:lnTo>
                  <a:pt x="310" y="572"/>
                </a:lnTo>
                <a:lnTo>
                  <a:pt x="304" y="565"/>
                </a:lnTo>
                <a:lnTo>
                  <a:pt x="298" y="558"/>
                </a:lnTo>
                <a:lnTo>
                  <a:pt x="292" y="551"/>
                </a:lnTo>
                <a:lnTo>
                  <a:pt x="286" y="545"/>
                </a:lnTo>
                <a:lnTo>
                  <a:pt x="279" y="538"/>
                </a:lnTo>
                <a:lnTo>
                  <a:pt x="273" y="531"/>
                </a:lnTo>
                <a:lnTo>
                  <a:pt x="267" y="524"/>
                </a:lnTo>
                <a:lnTo>
                  <a:pt x="261" y="519"/>
                </a:lnTo>
                <a:lnTo>
                  <a:pt x="254" y="512"/>
                </a:lnTo>
                <a:lnTo>
                  <a:pt x="248" y="505"/>
                </a:lnTo>
                <a:lnTo>
                  <a:pt x="241" y="498"/>
                </a:lnTo>
                <a:lnTo>
                  <a:pt x="233" y="492"/>
                </a:lnTo>
                <a:lnTo>
                  <a:pt x="227" y="486"/>
                </a:lnTo>
                <a:lnTo>
                  <a:pt x="220" y="479"/>
                </a:lnTo>
                <a:lnTo>
                  <a:pt x="213" y="473"/>
                </a:lnTo>
                <a:lnTo>
                  <a:pt x="207" y="467"/>
                </a:lnTo>
                <a:lnTo>
                  <a:pt x="200" y="460"/>
                </a:lnTo>
                <a:lnTo>
                  <a:pt x="193" y="454"/>
                </a:lnTo>
                <a:lnTo>
                  <a:pt x="186" y="449"/>
                </a:lnTo>
                <a:lnTo>
                  <a:pt x="179" y="442"/>
                </a:lnTo>
                <a:lnTo>
                  <a:pt x="172" y="436"/>
                </a:lnTo>
                <a:lnTo>
                  <a:pt x="165" y="429"/>
                </a:lnTo>
                <a:lnTo>
                  <a:pt x="157" y="424"/>
                </a:lnTo>
                <a:lnTo>
                  <a:pt x="149" y="418"/>
                </a:lnTo>
                <a:lnTo>
                  <a:pt x="142" y="412"/>
                </a:lnTo>
                <a:lnTo>
                  <a:pt x="135" y="406"/>
                </a:lnTo>
                <a:lnTo>
                  <a:pt x="127" y="400"/>
                </a:lnTo>
                <a:lnTo>
                  <a:pt x="120" y="394"/>
                </a:lnTo>
                <a:lnTo>
                  <a:pt x="112" y="389"/>
                </a:lnTo>
                <a:lnTo>
                  <a:pt x="105" y="383"/>
                </a:lnTo>
                <a:lnTo>
                  <a:pt x="97" y="377"/>
                </a:lnTo>
                <a:lnTo>
                  <a:pt x="89" y="372"/>
                </a:lnTo>
                <a:lnTo>
                  <a:pt x="82" y="366"/>
                </a:lnTo>
                <a:lnTo>
                  <a:pt x="74" y="360"/>
                </a:lnTo>
                <a:lnTo>
                  <a:pt x="65" y="356"/>
                </a:lnTo>
                <a:lnTo>
                  <a:pt x="57" y="350"/>
                </a:lnTo>
                <a:lnTo>
                  <a:pt x="49" y="344"/>
                </a:lnTo>
                <a:lnTo>
                  <a:pt x="41" y="339"/>
                </a:lnTo>
                <a:lnTo>
                  <a:pt x="33" y="334"/>
                </a:lnTo>
                <a:lnTo>
                  <a:pt x="25" y="329"/>
                </a:lnTo>
                <a:lnTo>
                  <a:pt x="17" y="323"/>
                </a:lnTo>
                <a:lnTo>
                  <a:pt x="9" y="318"/>
                </a:lnTo>
                <a:lnTo>
                  <a:pt x="0" y="313"/>
                </a:lnTo>
                <a:lnTo>
                  <a:pt x="1361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3" name="CustomShape 75"/>
          <p:cNvSpPr/>
          <p:nvPr/>
        </p:nvSpPr>
        <p:spPr>
          <a:xfrm rot="18210600">
            <a:off x="3281400" y="4080240"/>
            <a:ext cx="1257120" cy="886680"/>
          </a:xfrm>
          <a:custGeom>
            <a:avLst/>
            <a:gdLst/>
            <a:ahLst/>
            <a:cxnLst/>
            <a:rect l="0" t="0" r="r" b="b"/>
            <a:pathLst>
              <a:path w="4750" h="3781">
                <a:moveTo>
                  <a:pt x="53" y="3696"/>
                </a:moveTo>
                <a:lnTo>
                  <a:pt x="105" y="3780"/>
                </a:lnTo>
                <a:lnTo>
                  <a:pt x="4749" y="168"/>
                </a:lnTo>
                <a:lnTo>
                  <a:pt x="4645" y="0"/>
                </a:lnTo>
                <a:lnTo>
                  <a:pt x="0" y="3612"/>
                </a:lnTo>
                <a:lnTo>
                  <a:pt x="53" y="3696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4" name="CustomShape 76"/>
          <p:cNvSpPr/>
          <p:nvPr/>
        </p:nvSpPr>
        <p:spPr>
          <a:xfrm>
            <a:off x="2593800" y="4076640"/>
            <a:ext cx="2625480" cy="4320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5" name="CustomShape 77"/>
          <p:cNvSpPr/>
          <p:nvPr/>
        </p:nvSpPr>
        <p:spPr>
          <a:xfrm>
            <a:off x="6849000" y="1233360"/>
            <a:ext cx="2081520" cy="36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[Lowe, SIFT, 1999]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103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609600" y="1143000"/>
            <a:ext cx="7772040" cy="837720"/>
          </a:xfrm>
        </p:spPr>
        <p:txBody>
          <a:bodyPr>
            <a:normAutofit fontScale="40000" lnSpcReduction="20000"/>
          </a:bodyPr>
          <a:lstStyle/>
          <a:p>
            <a:r>
              <a:rPr lang="en-US" dirty="0"/>
              <a:t>    Once we have found the key points and a dominant orientation for each,</a:t>
            </a:r>
          </a:p>
          <a:p>
            <a:endParaRPr lang="en-US" dirty="0"/>
          </a:p>
          <a:p>
            <a:r>
              <a:rPr lang="en-US" dirty="0"/>
              <a:t>   we need to </a:t>
            </a:r>
            <a:r>
              <a:rPr lang="en-US" dirty="0">
                <a:solidFill>
                  <a:srgbClr val="FF0000"/>
                </a:solidFill>
              </a:rPr>
              <a:t>describe</a:t>
            </a:r>
            <a:r>
              <a:rPr lang="en-US" dirty="0"/>
              <a:t> the (</a:t>
            </a:r>
            <a:r>
              <a:rPr lang="en-US" dirty="0">
                <a:solidFill>
                  <a:srgbClr val="0000FF"/>
                </a:solidFill>
              </a:rPr>
              <a:t>rotated and scaled</a:t>
            </a:r>
            <a:r>
              <a:rPr lang="en-US" dirty="0"/>
              <a:t>) neighborhood about each.</a:t>
            </a:r>
          </a:p>
        </p:txBody>
      </p:sp>
      <p:pic>
        <p:nvPicPr>
          <p:cNvPr id="4" name="Picture 5"/>
          <p:cNvPicPr/>
          <p:nvPr/>
        </p:nvPicPr>
        <p:blipFill>
          <a:blip r:embed="rId2"/>
          <a:stretch/>
        </p:blipFill>
        <p:spPr>
          <a:xfrm>
            <a:off x="1752600" y="2895600"/>
            <a:ext cx="1982520" cy="1987200"/>
          </a:xfrm>
          <a:prstGeom prst="rect">
            <a:avLst/>
          </a:prstGeom>
          <a:ln w="9360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724400" y="3704534"/>
            <a:ext cx="256993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128-dimensional vector</a:t>
            </a:r>
          </a:p>
        </p:txBody>
      </p:sp>
      <p:cxnSp>
        <p:nvCxnSpPr>
          <p:cNvPr id="7" name="Straight Arrow Connector 6"/>
          <p:cNvCxnSpPr>
            <a:stCxn id="4" idx="3"/>
            <a:endCxn id="5" idx="1"/>
          </p:cNvCxnSpPr>
          <p:nvPr/>
        </p:nvCxnSpPr>
        <p:spPr>
          <a:xfrm>
            <a:off x="3735120" y="3889200"/>
            <a:ext cx="98928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22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b="1"/>
              <a:t>SIFT descriptor</a:t>
            </a:r>
          </a:p>
        </p:txBody>
      </p:sp>
      <p:pic>
        <p:nvPicPr>
          <p:cNvPr id="68611" name="Picture 4" descr="descri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90800"/>
            <a:ext cx="6580188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Rectangle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914400"/>
            <a:ext cx="8305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b="0" dirty="0">
                <a:solidFill>
                  <a:srgbClr val="000000"/>
                </a:solidFill>
                <a:latin typeface="Arial" charset="0"/>
              </a:rPr>
              <a:t>Full version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Divide the 16x16 window into a 4x4 grid of cells (2x2 case shown below)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Compute an </a:t>
            </a:r>
            <a:r>
              <a:rPr lang="en-US" sz="1800" b="0" dirty="0">
                <a:solidFill>
                  <a:srgbClr val="FF0000"/>
                </a:solidFill>
                <a:latin typeface="Arial" charset="0"/>
              </a:rPr>
              <a:t>orientation histogram </a:t>
            </a: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for each cell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16 cells * 8 orientations = 128 dimensional descriptor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1800" b="0" dirty="0">
              <a:solidFill>
                <a:srgbClr val="000000"/>
              </a:solidFill>
              <a:latin typeface="Arial" charset="0"/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8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13" name="Rectangle 1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59050" y="6411913"/>
            <a:ext cx="3686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ea typeface="ＭＳ Ｐゴシック" charset="-128"/>
              </a:rPr>
              <a:t>Adapted from slide by David Lowe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658676" y="2966037"/>
            <a:ext cx="15368" cy="22975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536807" y="4103274"/>
            <a:ext cx="22821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76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F454C-8BDA-47D5-A607-2CC6B16A6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7DB9C-F6F6-4E88-A6FE-A9B137D6D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Harris Corner </a:t>
            </a:r>
            <a:r>
              <a:rPr lang="en-US" dirty="0" err="1"/>
              <a:t>Dector</a:t>
            </a:r>
            <a:endParaRPr lang="en-US" dirty="0"/>
          </a:p>
          <a:p>
            <a:r>
              <a:rPr lang="en-US" dirty="0"/>
              <a:t>SIFT Key Point Detector</a:t>
            </a:r>
          </a:p>
          <a:p>
            <a:r>
              <a:rPr lang="en-US" dirty="0"/>
              <a:t>On to Descriptors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44A040-105F-4811-AAED-2DAC0CCB0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6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b="1"/>
              <a:t>SIFT descriptor</a:t>
            </a:r>
          </a:p>
        </p:txBody>
      </p:sp>
      <p:sp>
        <p:nvSpPr>
          <p:cNvPr id="68612" name="Rectangle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914400"/>
            <a:ext cx="8305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b="0" dirty="0">
                <a:solidFill>
                  <a:srgbClr val="000000"/>
                </a:solidFill>
                <a:latin typeface="Arial" charset="0"/>
              </a:rPr>
              <a:t>Full version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Divide the </a:t>
            </a:r>
            <a:r>
              <a:rPr lang="en-US" sz="1800" b="0" dirty="0">
                <a:solidFill>
                  <a:srgbClr val="FF0000"/>
                </a:solidFill>
                <a:latin typeface="Arial" charset="0"/>
              </a:rPr>
              <a:t>16x16 window </a:t>
            </a: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into a 4x4 grid of cells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Compute an </a:t>
            </a:r>
            <a:r>
              <a:rPr lang="en-US" sz="1800" b="0" dirty="0">
                <a:solidFill>
                  <a:srgbClr val="FF0000"/>
                </a:solidFill>
                <a:latin typeface="Arial" charset="0"/>
              </a:rPr>
              <a:t>orientation histogram </a:t>
            </a: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for each cell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16 cells * 8 orientations = </a:t>
            </a:r>
            <a:r>
              <a:rPr lang="en-US" sz="1800" b="0" dirty="0">
                <a:solidFill>
                  <a:srgbClr val="0000FF"/>
                </a:solidFill>
                <a:latin typeface="Arial" charset="0"/>
              </a:rPr>
              <a:t>128 dimensional descriptor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1800" b="0" dirty="0">
              <a:solidFill>
                <a:srgbClr val="0000FF"/>
              </a:solidFill>
              <a:latin typeface="Arial" charset="0"/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800" b="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074" name="Picture 2" descr="Image result for 16x16 gri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38424"/>
            <a:ext cx="3514725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>
            <a:off x="4762500" y="4648200"/>
            <a:ext cx="36957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>
            <a:off x="5410200" y="4405312"/>
            <a:ext cx="0" cy="2428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6096000" y="4405312"/>
            <a:ext cx="0" cy="2428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4784109" y="4406946"/>
            <a:ext cx="0" cy="2428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8458200" y="4406946"/>
            <a:ext cx="0" cy="2428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7848600" y="4406946"/>
            <a:ext cx="0" cy="2428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4818228" y="4768334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8        8         </a:t>
            </a:r>
            <a:r>
              <a:rPr lang="en-US" b="1" dirty="0"/>
              <a:t>. . .                      </a:t>
            </a:r>
            <a:r>
              <a:rPr lang="en-US" dirty="0"/>
              <a:t>8 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09600" y="2638424"/>
            <a:ext cx="914400" cy="904876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1066800" y="3090862"/>
            <a:ext cx="4038600" cy="14375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79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888" y="1423988"/>
            <a:ext cx="4086225" cy="4010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47975" y="18288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0.37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05571" y="18288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0.79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63167" y="18288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0.97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20764" y="18288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0.98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20764" y="275853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0.97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20764" y="368826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0.91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20764" y="461799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0.98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72399" y="275853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0.79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63167" y="368826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0.73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56545" y="461799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0.90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92326" y="461799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0.75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05571" y="368826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0.31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24035" y="275853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0.45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28107" y="461799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0.45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47975" y="368826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0.04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75671" y="275853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0.08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86600" y="6286647"/>
            <a:ext cx="1202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by Yao Lu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84032" y="152400"/>
            <a:ext cx="3419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Numeric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04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088" y="611188"/>
            <a:ext cx="4086225" cy="4010025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V="1">
            <a:off x="2002662" y="1825625"/>
            <a:ext cx="438912" cy="2926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936112" y="1971929"/>
            <a:ext cx="320040" cy="16459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002662" y="2921000"/>
            <a:ext cx="420624" cy="18288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936112" y="3039872"/>
            <a:ext cx="365760" cy="640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082643" y="1891919"/>
            <a:ext cx="283464" cy="20116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082643" y="2884424"/>
            <a:ext cx="182880" cy="21945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945762" y="3076448"/>
            <a:ext cx="146304" cy="914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945762" y="2093087"/>
            <a:ext cx="146304" cy="2743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002662" y="925798"/>
            <a:ext cx="365760" cy="27432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936112" y="1053814"/>
            <a:ext cx="146304" cy="14630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2002662" y="3679666"/>
            <a:ext cx="274320" cy="36576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936112" y="3880834"/>
            <a:ext cx="164592" cy="16459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cxnSpLocks/>
          </p:cNvCxnSpPr>
          <p:nvPr/>
        </p:nvCxnSpPr>
        <p:spPr>
          <a:xfrm flipV="1">
            <a:off x="3945762" y="3993896"/>
            <a:ext cx="18288" cy="2743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945762" y="1200118"/>
            <a:ext cx="91440" cy="2743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1082643" y="1026382"/>
            <a:ext cx="192024" cy="20116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1082643" y="3801872"/>
            <a:ext cx="265176" cy="18288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6134100" y="1524000"/>
            <a:ext cx="2286000" cy="2286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>
            <a:cxnSpLocks/>
            <a:stCxn id="37" idx="2"/>
            <a:endCxn id="37" idx="6"/>
          </p:cNvCxnSpPr>
          <p:nvPr/>
        </p:nvCxnSpPr>
        <p:spPr>
          <a:xfrm>
            <a:off x="6134100" y="2667000"/>
            <a:ext cx="228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cxnSpLocks/>
            <a:stCxn id="37" idx="0"/>
            <a:endCxn id="37" idx="4"/>
          </p:cNvCxnSpPr>
          <p:nvPr/>
        </p:nvCxnSpPr>
        <p:spPr>
          <a:xfrm>
            <a:off x="7277100" y="1524000"/>
            <a:ext cx="0" cy="228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cxnSpLocks/>
            <a:stCxn id="37" idx="1"/>
            <a:endCxn id="37" idx="5"/>
          </p:cNvCxnSpPr>
          <p:nvPr/>
        </p:nvCxnSpPr>
        <p:spPr>
          <a:xfrm>
            <a:off x="6468877" y="1858777"/>
            <a:ext cx="1616446" cy="16164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cxnSpLocks/>
            <a:stCxn id="37" idx="7"/>
            <a:endCxn id="37" idx="3"/>
          </p:cNvCxnSpPr>
          <p:nvPr/>
        </p:nvCxnSpPr>
        <p:spPr>
          <a:xfrm flipH="1">
            <a:off x="6468877" y="1858777"/>
            <a:ext cx="1616446" cy="16164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rrow: Right 51"/>
          <p:cNvSpPr/>
          <p:nvPr/>
        </p:nvSpPr>
        <p:spPr>
          <a:xfrm>
            <a:off x="4963927" y="2336800"/>
            <a:ext cx="622300" cy="703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Partial Circle 59"/>
          <p:cNvSpPr/>
          <p:nvPr/>
        </p:nvSpPr>
        <p:spPr>
          <a:xfrm rot="5400000">
            <a:off x="6468877" y="1805939"/>
            <a:ext cx="1645920" cy="1645920"/>
          </a:xfrm>
          <a:prstGeom prst="pie">
            <a:avLst>
              <a:gd name="adj1" fmla="val 10808887"/>
              <a:gd name="adj2" fmla="val 135254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Partial Circle 64"/>
          <p:cNvSpPr/>
          <p:nvPr/>
        </p:nvSpPr>
        <p:spPr>
          <a:xfrm rot="5400000">
            <a:off x="6726581" y="2105660"/>
            <a:ext cx="1097280" cy="1097280"/>
          </a:xfrm>
          <a:prstGeom prst="pie">
            <a:avLst>
              <a:gd name="adj1" fmla="val 13616669"/>
              <a:gd name="adj2" fmla="val 1623609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3107" y="4800600"/>
            <a:ext cx="33169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Orientations in each of</a:t>
            </a:r>
          </a:p>
          <a:p>
            <a:r>
              <a:rPr lang="en-US" sz="2400" dirty="0"/>
              <a:t>the 16 pixels of the cell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23822" y="4191000"/>
            <a:ext cx="31065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orientations all</a:t>
            </a:r>
          </a:p>
          <a:p>
            <a:r>
              <a:rPr lang="en-US" sz="2400" dirty="0"/>
              <a:t>ended up in two bins:</a:t>
            </a:r>
          </a:p>
          <a:p>
            <a:r>
              <a:rPr lang="en-US" sz="2400" dirty="0"/>
              <a:t>11 in one bin, 5 in the</a:t>
            </a:r>
          </a:p>
          <a:p>
            <a:r>
              <a:rPr lang="en-US" sz="2400" dirty="0"/>
              <a:t>other. (rough count)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14774" y="5955268"/>
            <a:ext cx="177054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5 11 0 0 0 0 0 0</a:t>
            </a:r>
          </a:p>
        </p:txBody>
      </p:sp>
    </p:spTree>
    <p:extLst>
      <p:ext uri="{BB962C8B-B14F-4D97-AF65-F5344CB8AC3E}">
        <p14:creationId xmlns:p14="http://schemas.microsoft.com/office/powerpoint/2010/main" val="105093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1506" y="841043"/>
            <a:ext cx="8305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b="0" dirty="0">
                <a:solidFill>
                  <a:srgbClr val="000000"/>
                </a:solidFill>
                <a:latin typeface="Arial" charset="0"/>
              </a:rPr>
              <a:t>Full version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Start with a 16x16 window </a:t>
            </a:r>
            <a:r>
              <a:rPr lang="en-US" sz="1800" b="0" dirty="0">
                <a:solidFill>
                  <a:srgbClr val="FF0000"/>
                </a:solidFill>
                <a:latin typeface="Arial" charset="0"/>
              </a:rPr>
              <a:t>(256 pixels)</a:t>
            </a:r>
            <a:endParaRPr lang="en-US" sz="1800" b="0" dirty="0">
              <a:solidFill>
                <a:srgbClr val="000000"/>
              </a:solidFill>
              <a:latin typeface="Arial" charset="0"/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Divide the 16x16 window into a 4x4 grid of cells </a:t>
            </a:r>
            <a:r>
              <a:rPr lang="en-US" sz="1800" b="0" dirty="0">
                <a:solidFill>
                  <a:srgbClr val="FF0000"/>
                </a:solidFill>
                <a:latin typeface="Arial" charset="0"/>
              </a:rPr>
              <a:t>(16 cells)</a:t>
            </a:r>
            <a:endParaRPr lang="en-US" sz="1800" b="0" dirty="0">
              <a:solidFill>
                <a:srgbClr val="000000"/>
              </a:solidFill>
              <a:latin typeface="Arial" charset="0"/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Compute an </a:t>
            </a:r>
            <a:r>
              <a:rPr lang="en-US" sz="1800" b="0" dirty="0">
                <a:solidFill>
                  <a:srgbClr val="FF0000"/>
                </a:solidFill>
                <a:latin typeface="Arial" charset="0"/>
              </a:rPr>
              <a:t>orientation histogram </a:t>
            </a: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for each cell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000000"/>
                </a:solidFill>
                <a:latin typeface="Arial" charset="0"/>
              </a:rPr>
              <a:t>16 cells * 8 orientations = 128 dimensional descriptor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800" b="0" dirty="0">
                <a:solidFill>
                  <a:srgbClr val="FF0000"/>
                </a:solidFill>
                <a:latin typeface="Arial" charset="0"/>
              </a:rPr>
              <a:t>Threshold normalize the descriptor: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800" b="0" dirty="0">
              <a:solidFill>
                <a:srgbClr val="000000"/>
              </a:solidFill>
              <a:latin typeface="Arial" charset="0"/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1800" b="0" dirty="0">
              <a:solidFill>
                <a:srgbClr val="000000"/>
              </a:solidFill>
              <a:latin typeface="Arial" charset="0"/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8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/>
              <a:t>SIFT descriptor</a:t>
            </a:r>
          </a:p>
        </p:txBody>
      </p:sp>
      <p:sp>
        <p:nvSpPr>
          <p:cNvPr id="68613" name="Rectangle 1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59050" y="6411913"/>
            <a:ext cx="3686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-128"/>
              </a:rPr>
              <a:t>Adapted from slide by David Lowe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71600" y="4800600"/>
            <a:ext cx="5791200" cy="914610"/>
            <a:chOff x="1371600" y="3733164"/>
            <a:chExt cx="5791200" cy="914610"/>
          </a:xfrm>
        </p:grpSpPr>
        <p:cxnSp>
          <p:nvCxnSpPr>
            <p:cNvPr id="7" name="Straight Arrow Connector 13"/>
            <p:cNvCxnSpPr>
              <a:cxnSpLocks noChangeShapeType="1"/>
            </p:cNvCxnSpPr>
            <p:nvPr>
              <p:custDataLst>
                <p:tags r:id="rId4"/>
              </p:custDataLst>
            </p:nvPr>
          </p:nvCxnSpPr>
          <p:spPr bwMode="auto">
            <a:xfrm flipV="1">
              <a:off x="1371600" y="4642259"/>
              <a:ext cx="5791200" cy="392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Rectangle 20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371600" y="3733164"/>
              <a:ext cx="228600" cy="91302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9" name="Rectangle 1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600200" y="4190469"/>
              <a:ext cx="228600" cy="45571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10" name="Rectangle 1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828800" y="4038600"/>
              <a:ext cx="228600" cy="607586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11" name="Rectangle 1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057400" y="4567089"/>
              <a:ext cx="228600" cy="7909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12" name="Rectangle 1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286000" y="4414402"/>
              <a:ext cx="228600" cy="231784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13" name="Rectangle 1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514600" y="4567089"/>
              <a:ext cx="228600" cy="79096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14" name="Rectangle 2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743200" y="4342904"/>
              <a:ext cx="228600" cy="30328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15" name="Rectangle 2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71800" y="4342904"/>
              <a:ext cx="228600" cy="30487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19" name="Rectangle 20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199906" y="4038599"/>
              <a:ext cx="228600" cy="60500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0" name="Rectangle 1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428506" y="4187890"/>
              <a:ext cx="228600" cy="45571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1" name="Rectangle 16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657106" y="3733164"/>
              <a:ext cx="228600" cy="910443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2" name="Rectangle 17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885706" y="4564510"/>
              <a:ext cx="228600" cy="7909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3" name="Rectangle 18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114306" y="4340325"/>
              <a:ext cx="228600" cy="30328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4" name="Rectangle 19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342906" y="4564510"/>
              <a:ext cx="228600" cy="79096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5" name="Rectangle 20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571506" y="4190469"/>
              <a:ext cx="228600" cy="45313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6" name="Rectangle 21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800106" y="4340325"/>
              <a:ext cx="228600" cy="30487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7" name="Rectangle 20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027718" y="3962399"/>
              <a:ext cx="228600" cy="679861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8" name="Rectangle 15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256318" y="4186544"/>
              <a:ext cx="228600" cy="45571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9" name="Rectangle 16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484918" y="4338979"/>
              <a:ext cx="228600" cy="30328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30" name="Rectangle 17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713518" y="4563164"/>
              <a:ext cx="228600" cy="7909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31" name="Rectangle 18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5942118" y="4338979"/>
              <a:ext cx="228600" cy="30328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32" name="Rectangle 19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170718" y="4563164"/>
              <a:ext cx="228600" cy="79096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33" name="Rectangle 20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399318" y="3962399"/>
              <a:ext cx="228600" cy="67986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34" name="Rectangle 21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627918" y="4338979"/>
              <a:ext cx="228600" cy="30487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</p:grpSp>
      <p:cxnSp>
        <p:nvCxnSpPr>
          <p:cNvPr id="35" name="Straight Connector 34"/>
          <p:cNvCxnSpPr/>
          <p:nvPr/>
        </p:nvCxnSpPr>
        <p:spPr bwMode="auto">
          <a:xfrm>
            <a:off x="1371600" y="4800600"/>
            <a:ext cx="5791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914400" y="46101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03" y="3200400"/>
            <a:ext cx="1873297" cy="1012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504" y="3192582"/>
            <a:ext cx="1567788" cy="59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72968" y="3317544"/>
            <a:ext cx="1674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such that: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7543800" y="1371600"/>
            <a:ext cx="10668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8077200" y="1371600"/>
            <a:ext cx="0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8343331" y="1371600"/>
            <a:ext cx="0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7848600" y="1360227"/>
            <a:ext cx="0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3" idx="1"/>
          </p:cNvCxnSpPr>
          <p:nvPr/>
        </p:nvCxnSpPr>
        <p:spPr bwMode="auto">
          <a:xfrm>
            <a:off x="7543800" y="1828800"/>
            <a:ext cx="1066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7543800" y="1633182"/>
            <a:ext cx="1066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7543800" y="2092657"/>
            <a:ext cx="1066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66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Properties of SIFT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031240" y="1322658"/>
            <a:ext cx="7772400" cy="28194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dirty="0"/>
              <a:t>Extraordinarily robust matching technique</a:t>
            </a:r>
          </a:p>
          <a:p>
            <a:pPr lvl="1"/>
            <a:r>
              <a:rPr lang="en-US" sz="1800" dirty="0"/>
              <a:t>Can handle changes in viewpoint</a:t>
            </a:r>
          </a:p>
          <a:p>
            <a:pPr lvl="2"/>
            <a:r>
              <a:rPr lang="en-US" sz="1600" dirty="0"/>
              <a:t>Up to about 30 degree out of plane rotation</a:t>
            </a:r>
          </a:p>
          <a:p>
            <a:pPr lvl="1"/>
            <a:r>
              <a:rPr lang="en-US" sz="1800" dirty="0"/>
              <a:t>Can handle significant changes in illumination</a:t>
            </a:r>
          </a:p>
          <a:p>
            <a:pPr lvl="2"/>
            <a:r>
              <a:rPr lang="en-US" sz="1600" dirty="0"/>
              <a:t>Sometimes even day vs. night (below)</a:t>
            </a:r>
          </a:p>
          <a:p>
            <a:pPr lvl="1"/>
            <a:r>
              <a:rPr lang="en-US" sz="1800" dirty="0"/>
              <a:t>Fast and efficient—can run in real time</a:t>
            </a:r>
          </a:p>
          <a:p>
            <a:pPr lvl="1"/>
            <a:r>
              <a:rPr lang="en-US" sz="1800" dirty="0"/>
              <a:t>Various code available</a:t>
            </a:r>
          </a:p>
          <a:p>
            <a:pPr lvl="2"/>
            <a:r>
              <a:rPr lang="en-US" sz="1100" dirty="0">
                <a:hlinkClick r:id="rId7"/>
              </a:rPr>
              <a:t>http://www.cs.ubc.ca/~lowe/keypoints/</a:t>
            </a:r>
            <a:endParaRPr lang="en-US" sz="1100" dirty="0"/>
          </a:p>
          <a:p>
            <a:pPr lvl="2"/>
            <a:endParaRPr lang="en-US" sz="1100" dirty="0"/>
          </a:p>
        </p:txBody>
      </p:sp>
      <p:pic>
        <p:nvPicPr>
          <p:cNvPr id="69636" name="Picture 2" descr="http://www.cs.washington.edu/homes/snavely/outgoing/test/1a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30" y="4124960"/>
            <a:ext cx="3645770" cy="273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4" descr="http://www.cs.washington.edu/homes/snavely/outgoing/test/2a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030" y="4187778"/>
            <a:ext cx="3645770" cy="273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48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47800"/>
            <a:ext cx="441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447800"/>
            <a:ext cx="441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781300" y="5910263"/>
            <a:ext cx="36195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</a:rPr>
              <a:t>NASA Mars Rover images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</a:rPr>
              <a:t>with SIFT feature matches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Figure by Noah Snavely</a:t>
            </a:r>
          </a:p>
        </p:txBody>
      </p:sp>
      <p:sp>
        <p:nvSpPr>
          <p:cNvPr id="92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en-US" sz="2400" dirty="0"/>
          </a:p>
        </p:txBody>
      </p:sp>
      <p:sp>
        <p:nvSpPr>
          <p:cNvPr id="2" name="Oval 1"/>
          <p:cNvSpPr/>
          <p:nvPr/>
        </p:nvSpPr>
        <p:spPr bwMode="auto">
          <a:xfrm>
            <a:off x="141027" y="1394346"/>
            <a:ext cx="2971800" cy="8382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019800" y="5086493"/>
            <a:ext cx="2971800" cy="8382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24496-F575-41DE-9549-53E961162757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35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820738" y="3436938"/>
            <a:ext cx="7485062" cy="2663825"/>
            <a:chOff x="0" y="0"/>
            <a:chExt cx="4715" cy="1678"/>
          </a:xfrm>
        </p:grpSpPr>
        <p:pic>
          <p:nvPicPr>
            <p:cNvPr id="16385" name="Picture 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0"/>
              <a:ext cx="2315" cy="1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86" name="Picture 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315" cy="1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ln/>
        </p:spPr>
        <p:txBody>
          <a:bodyPr rIns="132080"/>
          <a:lstStyle/>
          <a:p>
            <a:r>
              <a:rPr lang="en-US"/>
              <a:t>Matching with Features</a:t>
            </a:r>
          </a:p>
        </p:txBody>
      </p:sp>
      <p:sp>
        <p:nvSpPr>
          <p:cNvPr id="16389" name="Rectangle 5"/>
          <p:cNvSpPr>
            <a:spLocks/>
          </p:cNvSpPr>
          <p:nvPr/>
        </p:nvSpPr>
        <p:spPr bwMode="auto">
          <a:xfrm>
            <a:off x="838200" y="1219200"/>
            <a:ext cx="70866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6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280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Detect feature points in both images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26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83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ln/>
        </p:spPr>
        <p:txBody>
          <a:bodyPr rIns="132080"/>
          <a:lstStyle/>
          <a:p>
            <a:r>
              <a:rPr lang="en-US"/>
              <a:t>Matching with Features</a:t>
            </a:r>
          </a:p>
        </p:txBody>
      </p:sp>
      <p:sp>
        <p:nvSpPr>
          <p:cNvPr id="17410" name="Rectangle 2"/>
          <p:cNvSpPr>
            <a:spLocks/>
          </p:cNvSpPr>
          <p:nvPr/>
        </p:nvSpPr>
        <p:spPr bwMode="auto">
          <a:xfrm>
            <a:off x="838200" y="1219200"/>
            <a:ext cx="70866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6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280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Detect feature points in both images</a:t>
            </a:r>
          </a:p>
          <a:p>
            <a:pPr marL="39688">
              <a:spcBef>
                <a:spcPts val="16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280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Find corresponding pairs</a:t>
            </a:r>
          </a:p>
        </p:txBody>
      </p:sp>
      <p:grpSp>
        <p:nvGrpSpPr>
          <p:cNvPr id="17418" name="Group 10"/>
          <p:cNvGrpSpPr>
            <a:grpSpLocks/>
          </p:cNvGrpSpPr>
          <p:nvPr/>
        </p:nvGrpSpPr>
        <p:grpSpPr bwMode="auto">
          <a:xfrm>
            <a:off x="822325" y="3436938"/>
            <a:ext cx="7485063" cy="2663825"/>
            <a:chOff x="0" y="0"/>
            <a:chExt cx="4715" cy="1678"/>
          </a:xfrm>
        </p:grpSpPr>
        <p:pic>
          <p:nvPicPr>
            <p:cNvPr id="17411" name="Picture 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0"/>
              <a:ext cx="2315" cy="1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2" name="Picture 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315" cy="1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3" name="Line 5"/>
            <p:cNvSpPr>
              <a:spLocks noChangeShapeType="1"/>
            </p:cNvSpPr>
            <p:nvPr/>
          </p:nvSpPr>
          <p:spPr bwMode="auto">
            <a:xfrm rot="10800000" flipH="1">
              <a:off x="1536" y="504"/>
              <a:ext cx="1200" cy="96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14" name="Line 6"/>
            <p:cNvSpPr>
              <a:spLocks noChangeShapeType="1"/>
            </p:cNvSpPr>
            <p:nvPr/>
          </p:nvSpPr>
          <p:spPr bwMode="auto">
            <a:xfrm>
              <a:off x="2130" y="674"/>
              <a:ext cx="1144" cy="9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15" name="Line 7"/>
            <p:cNvSpPr>
              <a:spLocks noChangeShapeType="1"/>
            </p:cNvSpPr>
            <p:nvPr/>
          </p:nvSpPr>
          <p:spPr bwMode="auto">
            <a:xfrm rot="10800000" flipH="1">
              <a:off x="1810" y="1368"/>
              <a:ext cx="1070" cy="90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16" name="Line 8"/>
            <p:cNvSpPr>
              <a:spLocks noChangeShapeType="1"/>
            </p:cNvSpPr>
            <p:nvPr/>
          </p:nvSpPr>
          <p:spPr bwMode="auto">
            <a:xfrm rot="10800000" flipH="1">
              <a:off x="2098" y="1080"/>
              <a:ext cx="1094" cy="26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17" name="Line 9"/>
            <p:cNvSpPr>
              <a:spLocks noChangeShapeType="1"/>
            </p:cNvSpPr>
            <p:nvPr/>
          </p:nvSpPr>
          <p:spPr bwMode="auto">
            <a:xfrm rot="10800000" flipH="1">
              <a:off x="1634" y="816"/>
              <a:ext cx="1150" cy="82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27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48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B2D9D-C47B-4409-B1AC-ECE33515E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find correspondences?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55211-D0B6-4716-9E97-ED0EC8A4F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Put the descriptors from each image into vectors and match them</a:t>
            </a:r>
          </a:p>
          <a:p>
            <a:r>
              <a:rPr lang="en-US" dirty="0"/>
              <a:t>How do you compare two descriptors?</a:t>
            </a:r>
          </a:p>
          <a:p>
            <a:r>
              <a:rPr lang="en-US" dirty="0"/>
              <a:t>Vector distance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L1-Distance(A,B) = </a:t>
            </a:r>
            <a:r>
              <a:rPr lang="el-GR" b="1" dirty="0">
                <a:solidFill>
                  <a:srgbClr val="FF0000"/>
                </a:solidFill>
              </a:rPr>
              <a:t>Σ</a:t>
            </a:r>
            <a:r>
              <a:rPr lang="en-US" baseline="-25000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|a</a:t>
            </a:r>
            <a:r>
              <a:rPr lang="en-US" baseline="-25000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- b</a:t>
            </a:r>
            <a:r>
              <a:rPr lang="en-US" baseline="-25000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|</a:t>
            </a:r>
          </a:p>
          <a:p>
            <a:pPr lvl="1"/>
            <a:r>
              <a:rPr lang="en-US" dirty="0"/>
              <a:t>L2-Distance(A,B) = </a:t>
            </a:r>
            <a:r>
              <a:rPr lang="el-GR" b="1" dirty="0"/>
              <a:t>Σ</a:t>
            </a:r>
            <a:r>
              <a:rPr lang="en-US" baseline="-25000" dirty="0" err="1"/>
              <a:t>i</a:t>
            </a:r>
            <a:r>
              <a:rPr lang="en-US" b="1" dirty="0"/>
              <a:t>  </a:t>
            </a:r>
            <a:r>
              <a:rPr lang="en-US" dirty="0"/>
              <a:t>sqrt( a</a:t>
            </a:r>
            <a:r>
              <a:rPr lang="en-US" baseline="-25000" dirty="0"/>
              <a:t>i</a:t>
            </a:r>
            <a:r>
              <a:rPr lang="en-US" baseline="30000" dirty="0"/>
              <a:t>2</a:t>
            </a:r>
            <a:r>
              <a:rPr lang="en-US" dirty="0"/>
              <a:t> –b</a:t>
            </a:r>
            <a:r>
              <a:rPr lang="en-US" baseline="-25000" dirty="0"/>
              <a:t>i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cosine distance (angle between 2 vectors)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31970F-F5CC-4460-B46C-E46712E48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9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74E9C-A1F7-44A7-91E6-A9D96A379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best matches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11195-64E4-4916-96F5-CED0FA574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240" y="1624012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For each descriptor a in A, find its best match b in B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And store it in a vector of matches</a:t>
            </a:r>
          </a:p>
          <a:p>
            <a:r>
              <a:rPr lang="en-US" dirty="0"/>
              <a:t>Note: this is abstract; see code for details.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A1E811-431C-42F4-8E3A-2C98BD1B5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29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C1D59F-B964-464E-805A-678F8BF5971A}"/>
              </a:ext>
            </a:extLst>
          </p:cNvPr>
          <p:cNvSpPr/>
          <p:nvPr/>
        </p:nvSpPr>
        <p:spPr>
          <a:xfrm>
            <a:off x="1645920" y="2667793"/>
            <a:ext cx="934720" cy="2438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130141-23FE-4C91-8FFD-959833BD6A19}"/>
              </a:ext>
            </a:extLst>
          </p:cNvPr>
          <p:cNvSpPr/>
          <p:nvPr/>
        </p:nvSpPr>
        <p:spPr>
          <a:xfrm>
            <a:off x="3312160" y="2663506"/>
            <a:ext cx="934720" cy="2438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36B26D-6B5E-4D2B-A414-A93A4E61ECAA}"/>
              </a:ext>
            </a:extLst>
          </p:cNvPr>
          <p:cNvSpPr/>
          <p:nvPr/>
        </p:nvSpPr>
        <p:spPr>
          <a:xfrm>
            <a:off x="1645920" y="3272393"/>
            <a:ext cx="934720" cy="28448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8B361C-6A12-42A9-BC07-0DACA6039600}"/>
              </a:ext>
            </a:extLst>
          </p:cNvPr>
          <p:cNvSpPr/>
          <p:nvPr/>
        </p:nvSpPr>
        <p:spPr>
          <a:xfrm>
            <a:off x="3312160" y="4054713"/>
            <a:ext cx="934720" cy="28448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177C4FF-1786-4C05-BC25-6BE5672D9BE8}"/>
              </a:ext>
            </a:extLst>
          </p:cNvPr>
          <p:cNvCxnSpPr>
            <a:stCxn id="7" idx="3"/>
            <a:endCxn id="9" idx="1"/>
          </p:cNvCxnSpPr>
          <p:nvPr/>
        </p:nvCxnSpPr>
        <p:spPr>
          <a:xfrm>
            <a:off x="2580640" y="3414633"/>
            <a:ext cx="731520" cy="7823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7DF4036-AA40-46E1-AEFC-B24C67036438}"/>
              </a:ext>
            </a:extLst>
          </p:cNvPr>
          <p:cNvSpPr/>
          <p:nvPr/>
        </p:nvSpPr>
        <p:spPr>
          <a:xfrm>
            <a:off x="5455920" y="2663506"/>
            <a:ext cx="1198880" cy="24426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4C8E13-3751-449B-82FC-857F8FCEF2E4}"/>
              </a:ext>
            </a:extLst>
          </p:cNvPr>
          <p:cNvSpPr txBox="1"/>
          <p:nvPr/>
        </p:nvSpPr>
        <p:spPr>
          <a:xfrm>
            <a:off x="1267460" y="3229967"/>
            <a:ext cx="208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i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0C1AA1-3E4F-4185-A476-137B7E04D168}"/>
              </a:ext>
            </a:extLst>
          </p:cNvPr>
          <p:cNvSpPr txBox="1"/>
          <p:nvPr/>
        </p:nvSpPr>
        <p:spPr>
          <a:xfrm>
            <a:off x="4246880" y="3972560"/>
            <a:ext cx="325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8ADBB0-F50B-4E5F-9A79-A02DA574ABA4}"/>
              </a:ext>
            </a:extLst>
          </p:cNvPr>
          <p:cNvSpPr txBox="1"/>
          <p:nvPr/>
        </p:nvSpPr>
        <p:spPr>
          <a:xfrm>
            <a:off x="5455920" y="2667793"/>
            <a:ext cx="1198881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   </a:t>
            </a:r>
            <a:r>
              <a:rPr lang="en-US" sz="2400" dirty="0" err="1"/>
              <a:t>i</a:t>
            </a:r>
            <a:r>
              <a:rPr lang="en-US" sz="2400" dirty="0"/>
              <a:t>       j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12D959-22C2-40B7-B3DE-10233996A0FD}"/>
              </a:ext>
            </a:extLst>
          </p:cNvPr>
          <p:cNvSpPr txBox="1"/>
          <p:nvPr/>
        </p:nvSpPr>
        <p:spPr>
          <a:xfrm flipH="1">
            <a:off x="1844039" y="2256810"/>
            <a:ext cx="541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                              B                                         M</a:t>
            </a:r>
          </a:p>
        </p:txBody>
      </p:sp>
    </p:spTree>
    <p:extLst>
      <p:ext uri="{BB962C8B-B14F-4D97-AF65-F5344CB8AC3E}">
        <p14:creationId xmlns:p14="http://schemas.microsoft.com/office/powerpoint/2010/main" val="132833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Picture 10"/>
          <p:cNvPicPr/>
          <p:nvPr/>
        </p:nvPicPr>
        <p:blipFill>
          <a:blip r:embed="rId3"/>
          <a:stretch/>
        </p:blipFill>
        <p:spPr>
          <a:xfrm>
            <a:off x="534360" y="3505200"/>
            <a:ext cx="1655280" cy="1317240"/>
          </a:xfrm>
          <a:prstGeom prst="rect">
            <a:avLst/>
          </a:prstGeom>
          <a:ln w="9360">
            <a:noFill/>
          </a:ln>
        </p:spPr>
      </p:pic>
      <p:pic>
        <p:nvPicPr>
          <p:cNvPr id="452" name="Picture 17"/>
          <p:cNvPicPr/>
          <p:nvPr/>
        </p:nvPicPr>
        <p:blipFill>
          <a:blip r:embed="rId4"/>
          <a:srcRect l="8233" t="10319" r="50983" b="48759"/>
          <a:stretch/>
        </p:blipFill>
        <p:spPr>
          <a:xfrm>
            <a:off x="2581560" y="3543566"/>
            <a:ext cx="1618920" cy="1294920"/>
          </a:xfrm>
          <a:prstGeom prst="rect">
            <a:avLst/>
          </a:prstGeom>
          <a:ln w="9360">
            <a:noFill/>
          </a:ln>
        </p:spPr>
      </p:pic>
      <p:pic>
        <p:nvPicPr>
          <p:cNvPr id="453" name="Picture 18"/>
          <p:cNvPicPr/>
          <p:nvPr/>
        </p:nvPicPr>
        <p:blipFill>
          <a:blip r:embed="rId4"/>
          <a:srcRect l="7510" t="59252" r="49461"/>
          <a:stretch/>
        </p:blipFill>
        <p:spPr>
          <a:xfrm>
            <a:off x="6704205" y="3559612"/>
            <a:ext cx="1699920" cy="1294920"/>
          </a:xfrm>
          <a:prstGeom prst="rect">
            <a:avLst/>
          </a:prstGeom>
          <a:ln w="9360">
            <a:noFill/>
          </a:ln>
        </p:spPr>
      </p:pic>
      <p:pic>
        <p:nvPicPr>
          <p:cNvPr id="454" name="Picture 19"/>
          <p:cNvPicPr/>
          <p:nvPr/>
        </p:nvPicPr>
        <p:blipFill>
          <a:blip r:embed="rId4"/>
          <a:srcRect l="57798" t="59252"/>
          <a:stretch/>
        </p:blipFill>
        <p:spPr>
          <a:xfrm>
            <a:off x="4668840" y="3559612"/>
            <a:ext cx="1672920" cy="1294920"/>
          </a:xfrm>
          <a:prstGeom prst="rect">
            <a:avLst/>
          </a:prstGeom>
          <a:ln w="9360">
            <a:noFill/>
          </a:ln>
        </p:spPr>
      </p:pic>
      <p:sp>
        <p:nvSpPr>
          <p:cNvPr id="455" name="CustomShape 1"/>
          <p:cNvSpPr/>
          <p:nvPr/>
        </p:nvSpPr>
        <p:spPr>
          <a:xfrm>
            <a:off x="0" y="152280"/>
            <a:ext cx="8610600" cy="533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000" strike="noStrike" dirty="0">
                <a:solidFill>
                  <a:srgbClr val="000000"/>
                </a:solidFill>
                <a:latin typeface="Calibri"/>
              </a:rPr>
              <a:t>Second Moment Matrix or </a:t>
            </a:r>
            <a:r>
              <a:rPr lang="en-US" sz="4000" strike="noStrike" dirty="0">
                <a:solidFill>
                  <a:srgbClr val="FF0000"/>
                </a:solidFill>
                <a:latin typeface="Calibri"/>
              </a:rPr>
              <a:t>H</a:t>
            </a:r>
            <a:r>
              <a:rPr lang="en-US" sz="4000" strike="noStrike" dirty="0">
                <a:solidFill>
                  <a:srgbClr val="000000"/>
                </a:solidFill>
                <a:latin typeface="Calibri"/>
              </a:rPr>
              <a:t>arris Matrix</a:t>
            </a:r>
            <a:endParaRPr dirty="0"/>
          </a:p>
        </p:txBody>
      </p:sp>
      <p:sp>
        <p:nvSpPr>
          <p:cNvPr id="456" name="CustomShape 2"/>
          <p:cNvSpPr/>
          <p:nvPr/>
        </p:nvSpPr>
        <p:spPr>
          <a:xfrm>
            <a:off x="959417" y="2438280"/>
            <a:ext cx="7813440" cy="943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strike="noStrike" dirty="0">
                <a:solidFill>
                  <a:srgbClr val="000000"/>
                </a:solidFill>
                <a:latin typeface="Arial"/>
              </a:rPr>
              <a:t>2 x 2 matrix of image derivatives smoothed by Gaussian weights.</a:t>
            </a:r>
            <a:endParaRPr dirty="0"/>
          </a:p>
        </p:txBody>
      </p:sp>
      <p:sp>
        <p:nvSpPr>
          <p:cNvPr id="457" name="CustomShape 3"/>
          <p:cNvSpPr/>
          <p:nvPr/>
        </p:nvSpPr>
        <p:spPr>
          <a:xfrm>
            <a:off x="701829" y="5192932"/>
            <a:ext cx="14965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Arial"/>
              </a:rPr>
              <a:t>Notation:</a:t>
            </a:r>
            <a:endParaRPr dirty="0"/>
          </a:p>
        </p:txBody>
      </p:sp>
      <p:pic>
        <p:nvPicPr>
          <p:cNvPr id="459" name="Picture 458"/>
          <p:cNvPicPr/>
          <p:nvPr/>
        </p:nvPicPr>
        <p:blipFill>
          <a:blip r:embed="rId5"/>
          <a:stretch/>
        </p:blipFill>
        <p:spPr>
          <a:xfrm>
            <a:off x="2668954" y="4838486"/>
            <a:ext cx="1422360" cy="977760"/>
          </a:xfrm>
          <a:prstGeom prst="rect">
            <a:avLst/>
          </a:prstGeom>
          <a:ln>
            <a:noFill/>
          </a:ln>
        </p:spPr>
      </p:pic>
      <p:pic>
        <p:nvPicPr>
          <p:cNvPr id="460" name="Picture 459"/>
          <p:cNvPicPr/>
          <p:nvPr/>
        </p:nvPicPr>
        <p:blipFill>
          <a:blip r:embed="rId6"/>
          <a:stretch/>
        </p:blipFill>
        <p:spPr>
          <a:xfrm>
            <a:off x="4737240" y="4854532"/>
            <a:ext cx="1460520" cy="1041480"/>
          </a:xfrm>
          <a:prstGeom prst="rect">
            <a:avLst/>
          </a:prstGeom>
          <a:ln>
            <a:noFill/>
          </a:ln>
        </p:spPr>
      </p:pic>
      <p:pic>
        <p:nvPicPr>
          <p:cNvPr id="461" name="Picture 460"/>
          <p:cNvPicPr/>
          <p:nvPr/>
        </p:nvPicPr>
        <p:blipFill>
          <a:blip r:embed="rId7"/>
          <a:stretch/>
        </p:blipFill>
        <p:spPr>
          <a:xfrm>
            <a:off x="6442845" y="4854532"/>
            <a:ext cx="2222640" cy="104148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93649" y="5787242"/>
            <a:ext cx="8694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First compute I</a:t>
            </a:r>
            <a:r>
              <a:rPr lang="en-US" sz="2400" baseline="-25000" dirty="0">
                <a:solidFill>
                  <a:srgbClr val="FF0000"/>
                </a:solidFill>
              </a:rPr>
              <a:t>x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 err="1">
                <a:solidFill>
                  <a:srgbClr val="FF0000"/>
                </a:solidFill>
              </a:rPr>
              <a:t>I</a:t>
            </a:r>
            <a:r>
              <a:rPr lang="en-US" sz="2400" baseline="-25000" dirty="0" err="1">
                <a:solidFill>
                  <a:srgbClr val="FF0000"/>
                </a:solidFill>
              </a:rPr>
              <a:t>y</a:t>
            </a:r>
            <a:r>
              <a:rPr lang="en-US" sz="2400" dirty="0">
                <a:solidFill>
                  <a:srgbClr val="FF0000"/>
                </a:solidFill>
              </a:rPr>
              <a:t>, and I</a:t>
            </a:r>
            <a:r>
              <a:rPr lang="en-US" sz="2400" baseline="-25000" dirty="0">
                <a:solidFill>
                  <a:srgbClr val="FF0000"/>
                </a:solidFill>
              </a:rPr>
              <a:t>x  </a:t>
            </a:r>
            <a:r>
              <a:rPr lang="en-US" sz="2400" dirty="0" err="1">
                <a:solidFill>
                  <a:srgbClr val="FF0000"/>
                </a:solidFill>
              </a:rPr>
              <a:t>I</a:t>
            </a:r>
            <a:r>
              <a:rPr lang="en-US" sz="2400" baseline="-25000" dirty="0" err="1">
                <a:solidFill>
                  <a:srgbClr val="FF0000"/>
                </a:solidFill>
              </a:rPr>
              <a:t>x</a:t>
            </a:r>
            <a:r>
              <a:rPr lang="en-US" sz="2400" baseline="-25000" dirty="0">
                <a:solidFill>
                  <a:srgbClr val="FF0000"/>
                </a:solidFill>
              </a:rPr>
              <a:t>,  </a:t>
            </a:r>
            <a:r>
              <a:rPr lang="en-US" sz="2400" dirty="0" err="1">
                <a:solidFill>
                  <a:srgbClr val="FF0000"/>
                </a:solidFill>
              </a:rPr>
              <a:t>I</a:t>
            </a:r>
            <a:r>
              <a:rPr lang="en-US" sz="2400" baseline="-25000" dirty="0" err="1">
                <a:solidFill>
                  <a:srgbClr val="FF0000"/>
                </a:solidFill>
              </a:rPr>
              <a:t>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I</a:t>
            </a:r>
            <a:r>
              <a:rPr lang="en-US" sz="2400" baseline="-25000" dirty="0" err="1">
                <a:solidFill>
                  <a:srgbClr val="FF0000"/>
                </a:solidFill>
              </a:rPr>
              <a:t>y</a:t>
            </a:r>
            <a:r>
              <a:rPr lang="en-US" sz="2400" baseline="-25000" dirty="0">
                <a:solidFill>
                  <a:srgbClr val="FF0000"/>
                </a:solidFill>
              </a:rPr>
              <a:t>,</a:t>
            </a:r>
            <a:r>
              <a:rPr lang="en-US" sz="2400" dirty="0">
                <a:solidFill>
                  <a:srgbClr val="FF0000"/>
                </a:solidFill>
              </a:rPr>
              <a:t>  </a:t>
            </a:r>
            <a:r>
              <a:rPr lang="en-US" sz="2400" dirty="0" err="1">
                <a:solidFill>
                  <a:srgbClr val="FF0000"/>
                </a:solidFill>
              </a:rPr>
              <a:t>I</a:t>
            </a:r>
            <a:r>
              <a:rPr lang="en-US" sz="2400" baseline="-25000" dirty="0" err="1">
                <a:solidFill>
                  <a:srgbClr val="FF0000"/>
                </a:solidFill>
              </a:rPr>
              <a:t>x</a:t>
            </a:r>
            <a:r>
              <a:rPr lang="en-US" sz="2400" dirty="0" err="1">
                <a:solidFill>
                  <a:srgbClr val="FF0000"/>
                </a:solidFill>
              </a:rPr>
              <a:t>I</a:t>
            </a:r>
            <a:r>
              <a:rPr lang="en-US" sz="2400" baseline="-25000" dirty="0" err="1">
                <a:solidFill>
                  <a:srgbClr val="FF0000"/>
                </a:solidFill>
              </a:rPr>
              <a:t>y</a:t>
            </a:r>
            <a:r>
              <a:rPr lang="en-US" sz="2400" dirty="0">
                <a:solidFill>
                  <a:srgbClr val="FF0000"/>
                </a:solidFill>
              </a:rPr>
              <a:t>; then apply Gaussian to each.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70101" y="1156764"/>
            <a:ext cx="36423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/>
              <a:t>| Σ</a:t>
            </a:r>
            <a:r>
              <a:rPr lang="en-US" sz="3200" baseline="-25000" dirty="0"/>
              <a:t>i</a:t>
            </a:r>
            <a:r>
              <a:rPr lang="en-US" sz="3200" dirty="0"/>
              <a:t>w</a:t>
            </a:r>
            <a:r>
              <a:rPr lang="en-US" sz="3200" baseline="-25000" dirty="0"/>
              <a:t>i </a:t>
            </a:r>
            <a:r>
              <a:rPr lang="en-US" sz="3200" dirty="0">
                <a:solidFill>
                  <a:srgbClr val="FF0000"/>
                </a:solidFill>
              </a:rPr>
              <a:t>I</a:t>
            </a:r>
            <a:r>
              <a:rPr lang="en-US" sz="3200" baseline="-25000" dirty="0">
                <a:solidFill>
                  <a:srgbClr val="FF0000"/>
                </a:solidFill>
              </a:rPr>
              <a:t>x  </a:t>
            </a:r>
            <a:r>
              <a:rPr lang="en-US" sz="3200" dirty="0" err="1">
                <a:solidFill>
                  <a:srgbClr val="FF0000"/>
                </a:solidFill>
              </a:rPr>
              <a:t>I</a:t>
            </a:r>
            <a:r>
              <a:rPr lang="en-US" sz="3200" baseline="-25000" dirty="0" err="1">
                <a:solidFill>
                  <a:srgbClr val="FF0000"/>
                </a:solidFill>
              </a:rPr>
              <a:t>x</a:t>
            </a:r>
            <a:r>
              <a:rPr lang="en-US" sz="3200" dirty="0"/>
              <a:t>    </a:t>
            </a:r>
            <a:r>
              <a:rPr lang="el-GR" sz="3200" dirty="0"/>
              <a:t>Σ</a:t>
            </a:r>
            <a:r>
              <a:rPr lang="en-US" sz="3200" baseline="-25000" dirty="0"/>
              <a:t>i</a:t>
            </a:r>
            <a:r>
              <a:rPr lang="en-US" sz="3200" dirty="0"/>
              <a:t>w</a:t>
            </a:r>
            <a:r>
              <a:rPr lang="en-US" sz="3200" baseline="-25000" dirty="0"/>
              <a:t>i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I</a:t>
            </a:r>
            <a:r>
              <a:rPr lang="en-US" sz="3200" baseline="-25000" dirty="0">
                <a:solidFill>
                  <a:srgbClr val="FF0000"/>
                </a:solidFill>
              </a:rPr>
              <a:t>x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I</a:t>
            </a:r>
            <a:r>
              <a:rPr lang="en-US" sz="3200" baseline="-25000" dirty="0" err="1">
                <a:solidFill>
                  <a:srgbClr val="FF0000"/>
                </a:solidFill>
              </a:rPr>
              <a:t>y</a:t>
            </a:r>
            <a:r>
              <a:rPr lang="en-US" sz="3200" dirty="0"/>
              <a:t> |</a:t>
            </a:r>
          </a:p>
          <a:p>
            <a:r>
              <a:rPr lang="en-US" sz="3200" dirty="0"/>
              <a:t>| </a:t>
            </a:r>
            <a:r>
              <a:rPr lang="el-GR" sz="3200" dirty="0"/>
              <a:t>Σ</a:t>
            </a:r>
            <a:r>
              <a:rPr lang="en-US" sz="3200" baseline="-25000" dirty="0"/>
              <a:t>i</a:t>
            </a:r>
            <a:r>
              <a:rPr lang="en-US" sz="3200" dirty="0"/>
              <a:t>w</a:t>
            </a:r>
            <a:r>
              <a:rPr lang="en-US" sz="3200" baseline="-25000" dirty="0"/>
              <a:t>i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I</a:t>
            </a:r>
            <a:r>
              <a:rPr lang="en-US" sz="3200" baseline="-25000" dirty="0">
                <a:solidFill>
                  <a:srgbClr val="FF0000"/>
                </a:solidFill>
              </a:rPr>
              <a:t>x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I</a:t>
            </a:r>
            <a:r>
              <a:rPr lang="en-US" sz="3200" baseline="-25000" dirty="0" err="1">
                <a:solidFill>
                  <a:srgbClr val="FF0000"/>
                </a:solidFill>
              </a:rPr>
              <a:t>y</a:t>
            </a:r>
            <a:r>
              <a:rPr lang="en-US" sz="3200" dirty="0"/>
              <a:t>    </a:t>
            </a:r>
            <a:r>
              <a:rPr lang="el-GR" sz="3200" dirty="0"/>
              <a:t>Σ</a:t>
            </a:r>
            <a:r>
              <a:rPr lang="en-US" sz="3200" baseline="-25000" dirty="0"/>
              <a:t>i</a:t>
            </a:r>
            <a:r>
              <a:rPr lang="en-US" sz="3200" dirty="0"/>
              <a:t>w</a:t>
            </a:r>
            <a:r>
              <a:rPr lang="en-US" sz="3200" baseline="-25000" dirty="0"/>
              <a:t>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I</a:t>
            </a:r>
            <a:r>
              <a:rPr lang="en-US" sz="3200" baseline="-25000" dirty="0" err="1">
                <a:solidFill>
                  <a:srgbClr val="FF0000"/>
                </a:solidFill>
              </a:rPr>
              <a:t>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I</a:t>
            </a:r>
            <a:r>
              <a:rPr lang="en-US" sz="3200" baseline="-25000" dirty="0" err="1">
                <a:solidFill>
                  <a:srgbClr val="FF0000"/>
                </a:solidFill>
              </a:rPr>
              <a:t>y</a:t>
            </a:r>
            <a:r>
              <a:rPr lang="en-US" sz="3200" dirty="0"/>
              <a:t> |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6FD3DA-02A0-4D1F-8112-8751426F4EDF}"/>
              </a:ext>
            </a:extLst>
          </p:cNvPr>
          <p:cNvSpPr txBox="1"/>
          <p:nvPr/>
        </p:nvSpPr>
        <p:spPr>
          <a:xfrm>
            <a:off x="1362000" y="1410835"/>
            <a:ext cx="7393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 =</a:t>
            </a:r>
          </a:p>
        </p:txBody>
      </p:sp>
    </p:spTree>
    <p:extLst>
      <p:ext uri="{BB962C8B-B14F-4D97-AF65-F5344CB8AC3E}">
        <p14:creationId xmlns:p14="http://schemas.microsoft.com/office/powerpoint/2010/main" val="220412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ln/>
        </p:spPr>
        <p:txBody>
          <a:bodyPr rIns="132080"/>
          <a:lstStyle/>
          <a:p>
            <a:r>
              <a:rPr lang="en-US"/>
              <a:t>Matching with Features</a:t>
            </a:r>
          </a:p>
        </p:txBody>
      </p:sp>
      <p:sp>
        <p:nvSpPr>
          <p:cNvPr id="18434" name="Rectangle 2"/>
          <p:cNvSpPr>
            <a:spLocks/>
          </p:cNvSpPr>
          <p:nvPr/>
        </p:nvSpPr>
        <p:spPr bwMode="auto">
          <a:xfrm>
            <a:off x="838200" y="1219200"/>
            <a:ext cx="83058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6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2800" dirty="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Detect feature points in both images</a:t>
            </a:r>
          </a:p>
          <a:p>
            <a:pPr marL="39688">
              <a:spcBef>
                <a:spcPts val="16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2800" dirty="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Find corresponding pairs</a:t>
            </a:r>
          </a:p>
          <a:p>
            <a:pPr marL="39688">
              <a:spcBef>
                <a:spcPts val="16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2800" dirty="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Use these matching pairs to align images. </a:t>
            </a:r>
            <a:endParaRPr lang="en-US" sz="2800" dirty="0">
              <a:solidFill>
                <a:srgbClr val="FF0000"/>
              </a:solidFill>
              <a:ea typeface="ＭＳ Ｐゴシック" charset="0"/>
              <a:cs typeface="Times New Roman" charset="0"/>
            </a:endParaRPr>
          </a:p>
        </p:txBody>
      </p:sp>
      <p:pic>
        <p:nvPicPr>
          <p:cNvPr id="1843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06" y="3733800"/>
            <a:ext cx="5691188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209BF-32E9-49CB-9F4C-066BCF3FD8AA}" type="slidenum">
              <a:rPr lang="en-US" smtClean="0">
                <a:solidFill>
                  <a:srgbClr val="000000"/>
                </a:solidFill>
              </a:rPr>
              <a:pPr/>
              <a:t>30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07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54229" y="382406"/>
            <a:ext cx="8229600" cy="5135563"/>
          </a:xfrm>
        </p:spPr>
        <p:txBody>
          <a:bodyPr/>
          <a:lstStyle/>
          <a:p>
            <a:r>
              <a:rPr lang="en-US" dirty="0"/>
              <a:t>Larger Goal: Combine two or more overlapping images to make one larger image</a:t>
            </a: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581400" y="3352800"/>
            <a:ext cx="1531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Add example</a:t>
            </a:r>
          </a:p>
        </p:txBody>
      </p:sp>
      <p:grpSp>
        <p:nvGrpSpPr>
          <p:cNvPr id="18437" name="Group 24"/>
          <p:cNvGrpSpPr>
            <a:grpSpLocks/>
          </p:cNvGrpSpPr>
          <p:nvPr/>
        </p:nvGrpSpPr>
        <p:grpSpPr bwMode="auto">
          <a:xfrm>
            <a:off x="3028950" y="2254250"/>
            <a:ext cx="5797550" cy="1022350"/>
            <a:chOff x="2012" y="1200"/>
            <a:chExt cx="3652" cy="644"/>
          </a:xfrm>
        </p:grpSpPr>
        <p:pic>
          <p:nvPicPr>
            <p:cNvPr id="18440" name="Picture 17" descr="small-P10100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1" name="Picture 18" descr="small-P10100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2" name="Picture 19" descr="small-P10100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3" name="Picture 20" descr="small-P10100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8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4" name="Picture 21" descr="small-P101003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5" name="Picture 22" descr="small-P101003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6" name="Picture 23" descr="small-P101003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438" name="Picture 25" descr="small-emlak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22923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9" name="TextBox 13"/>
          <p:cNvSpPr txBox="1">
            <a:spLocks noChangeArrowheads="1"/>
          </p:cNvSpPr>
          <p:nvPr/>
        </p:nvSpPr>
        <p:spPr bwMode="auto">
          <a:xfrm>
            <a:off x="6249988" y="6488113"/>
            <a:ext cx="2894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Slide credit: </a:t>
            </a:r>
            <a:r>
              <a:rPr lang="en-US">
                <a:hlinkClick r:id="rId10"/>
              </a:rPr>
              <a:t>Vaibhav Vaish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5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How to do it?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382588" indent="-342900"/>
            <a:r>
              <a:rPr lang="en-US" dirty="0"/>
              <a:t>Basic Procedure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Take a </a:t>
            </a:r>
            <a:r>
              <a:rPr lang="en-US" dirty="0">
                <a:solidFill>
                  <a:srgbClr val="0000CC"/>
                </a:solidFill>
              </a:rPr>
              <a:t>sequence of images </a:t>
            </a:r>
            <a:r>
              <a:rPr lang="en-US" dirty="0"/>
              <a:t>from the same position</a:t>
            </a:r>
          </a:p>
          <a:p>
            <a:pPr marL="954088" lvl="2" indent="0">
              <a:buClr>
                <a:srgbClr val="000000"/>
              </a:buClr>
              <a:buNone/>
            </a:pPr>
            <a:r>
              <a:rPr lang="en-US" dirty="0"/>
              <a:t>(Rotate the camera about its optical center)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Compute </a:t>
            </a:r>
            <a:r>
              <a:rPr lang="en-US" dirty="0">
                <a:solidFill>
                  <a:srgbClr val="0000CC"/>
                </a:solidFill>
              </a:rPr>
              <a:t>transformation</a:t>
            </a:r>
            <a:r>
              <a:rPr lang="en-US" dirty="0"/>
              <a:t> between second image and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>
                <a:solidFill>
                  <a:srgbClr val="0000CC"/>
                </a:solidFill>
              </a:rPr>
              <a:t>Shift the second image </a:t>
            </a:r>
            <a:r>
              <a:rPr lang="en-US" dirty="0"/>
              <a:t>to overlap with the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>
                <a:solidFill>
                  <a:srgbClr val="0000CC"/>
                </a:solidFill>
              </a:rPr>
              <a:t>Blend</a:t>
            </a:r>
            <a:r>
              <a:rPr lang="en-US" dirty="0"/>
              <a:t> the two together to create a mosaic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If there are more images, repeat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3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343282"/>
            <a:ext cx="8229600" cy="1143000"/>
          </a:xfrm>
          <a:ln/>
        </p:spPr>
        <p:txBody>
          <a:bodyPr rIns="132080"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800" dirty="0"/>
              <a:t>1. Take a sequence of images from the same position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54607"/>
            <a:ext cx="8229600" cy="4525963"/>
          </a:xfrm>
          <a:ln/>
        </p:spPr>
        <p:txBody>
          <a:bodyPr rIns="132080"/>
          <a:lstStyle/>
          <a:p>
            <a:pPr marL="1182688" lvl="2">
              <a:buClr>
                <a:srgbClr val="000000"/>
              </a:buClr>
            </a:pPr>
            <a:r>
              <a:rPr lang="en-US" dirty="0"/>
              <a:t>Rotate the camera about its optical center</a:t>
            </a:r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1716076" y="3107382"/>
            <a:ext cx="5797550" cy="1022350"/>
            <a:chOff x="2012" y="1200"/>
            <a:chExt cx="3652" cy="644"/>
          </a:xfrm>
        </p:grpSpPr>
        <p:pic>
          <p:nvPicPr>
            <p:cNvPr id="6" name="Picture 17" descr="small-P10100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8" descr="small-P10100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9" descr="small-P10100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0" descr="small-P10100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8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1" descr="small-P101003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2" descr="small-P101003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3" descr="small-P101003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0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800" dirty="0"/>
              <a:t>2. Compute transformation between images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>
            <a:normAutofit/>
          </a:bodyPr>
          <a:lstStyle/>
          <a:p>
            <a:pPr marL="382588" indent="-342900"/>
            <a:r>
              <a:rPr lang="en-US" sz="2400" dirty="0"/>
              <a:t>Extract interest points</a:t>
            </a:r>
          </a:p>
          <a:p>
            <a:pPr marL="382588" indent="-342900"/>
            <a:r>
              <a:rPr lang="en-US" sz="2400" dirty="0"/>
              <a:t>Find Matches</a:t>
            </a:r>
          </a:p>
          <a:p>
            <a:pPr marL="382588" indent="-342900"/>
            <a:r>
              <a:rPr lang="en-US" sz="2400" dirty="0"/>
              <a:t>Compute transformation</a:t>
            </a:r>
          </a:p>
        </p:txBody>
      </p:sp>
      <p:pic>
        <p:nvPicPr>
          <p:cNvPr id="12" name="Picture 20" descr="small-P10100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652" y="3246821"/>
            <a:ext cx="2472519" cy="3289881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1" descr="small-P10100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615" y="3246821"/>
            <a:ext cx="2459315" cy="3272312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556000" y="4957379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626538" y="5066862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902607" y="5416331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7" name="Oval 16"/>
          <p:cNvSpPr/>
          <p:nvPr/>
        </p:nvSpPr>
        <p:spPr>
          <a:xfrm>
            <a:off x="3764454" y="5774066"/>
            <a:ext cx="245241" cy="35209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8" name="Oval 17"/>
          <p:cNvSpPr/>
          <p:nvPr/>
        </p:nvSpPr>
        <p:spPr>
          <a:xfrm>
            <a:off x="3025227" y="3622949"/>
            <a:ext cx="346842" cy="35209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9" name="Oval 18"/>
          <p:cNvSpPr/>
          <p:nvPr/>
        </p:nvSpPr>
        <p:spPr>
          <a:xfrm>
            <a:off x="2259723" y="4610258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0" name="Oval 19"/>
          <p:cNvSpPr/>
          <p:nvPr/>
        </p:nvSpPr>
        <p:spPr>
          <a:xfrm>
            <a:off x="2088053" y="4957379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1" name="Oval 20"/>
          <p:cNvSpPr/>
          <p:nvPr/>
        </p:nvSpPr>
        <p:spPr>
          <a:xfrm>
            <a:off x="1965430" y="5764219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2" name="Oval 21"/>
          <p:cNvSpPr/>
          <p:nvPr/>
        </p:nvSpPr>
        <p:spPr>
          <a:xfrm>
            <a:off x="2117830" y="5808448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3" name="Oval 22"/>
          <p:cNvSpPr/>
          <p:nvPr/>
        </p:nvSpPr>
        <p:spPr>
          <a:xfrm>
            <a:off x="2392856" y="5846981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4" name="Oval 23"/>
          <p:cNvSpPr/>
          <p:nvPr/>
        </p:nvSpPr>
        <p:spPr>
          <a:xfrm>
            <a:off x="2580292" y="6060694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5" name="Oval 24"/>
          <p:cNvSpPr/>
          <p:nvPr/>
        </p:nvSpPr>
        <p:spPr>
          <a:xfrm>
            <a:off x="3285358" y="6213094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6" name="Oval 25"/>
          <p:cNvSpPr/>
          <p:nvPr/>
        </p:nvSpPr>
        <p:spPr>
          <a:xfrm>
            <a:off x="3662854" y="6301118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7" name="Oval 26"/>
          <p:cNvSpPr/>
          <p:nvPr/>
        </p:nvSpPr>
        <p:spPr>
          <a:xfrm>
            <a:off x="1521410" y="5823476"/>
            <a:ext cx="444020" cy="4507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8" name="Oval 27"/>
          <p:cNvSpPr/>
          <p:nvPr/>
        </p:nvSpPr>
        <p:spPr>
          <a:xfrm>
            <a:off x="1512652" y="3545923"/>
            <a:ext cx="444020" cy="4507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9" name="Oval 28"/>
          <p:cNvSpPr/>
          <p:nvPr/>
        </p:nvSpPr>
        <p:spPr>
          <a:xfrm>
            <a:off x="2026321" y="3719949"/>
            <a:ext cx="336753" cy="2767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0" name="Oval 29"/>
          <p:cNvSpPr/>
          <p:nvPr/>
        </p:nvSpPr>
        <p:spPr>
          <a:xfrm>
            <a:off x="3458779" y="3645664"/>
            <a:ext cx="336753" cy="2767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8" name="Oval 47"/>
          <p:cNvSpPr/>
          <p:nvPr/>
        </p:nvSpPr>
        <p:spPr>
          <a:xfrm>
            <a:off x="7052053" y="4613490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741122" y="6343498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1" name="Oval 50"/>
          <p:cNvSpPr/>
          <p:nvPr/>
        </p:nvSpPr>
        <p:spPr>
          <a:xfrm>
            <a:off x="6032163" y="3645664"/>
            <a:ext cx="346842" cy="35209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2" name="Oval 51"/>
          <p:cNvSpPr/>
          <p:nvPr/>
        </p:nvSpPr>
        <p:spPr>
          <a:xfrm>
            <a:off x="7237343" y="4032797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3" name="Oval 52"/>
          <p:cNvSpPr/>
          <p:nvPr/>
        </p:nvSpPr>
        <p:spPr>
          <a:xfrm>
            <a:off x="6962322" y="5091446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4" name="Oval 53"/>
          <p:cNvSpPr/>
          <p:nvPr/>
        </p:nvSpPr>
        <p:spPr>
          <a:xfrm>
            <a:off x="5732125" y="6098176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5" name="Oval 54"/>
          <p:cNvSpPr/>
          <p:nvPr/>
        </p:nvSpPr>
        <p:spPr>
          <a:xfrm>
            <a:off x="6086855" y="6276932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6" name="Oval 55"/>
          <p:cNvSpPr/>
          <p:nvPr/>
        </p:nvSpPr>
        <p:spPr>
          <a:xfrm>
            <a:off x="5992362" y="5737941"/>
            <a:ext cx="216563" cy="21984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7" name="Oval 56"/>
          <p:cNvSpPr/>
          <p:nvPr/>
        </p:nvSpPr>
        <p:spPr>
          <a:xfrm>
            <a:off x="6173566" y="6055167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8" name="Oval 57"/>
          <p:cNvSpPr/>
          <p:nvPr/>
        </p:nvSpPr>
        <p:spPr>
          <a:xfrm>
            <a:off x="5278016" y="6307841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9" name="Oval 58"/>
          <p:cNvSpPr/>
          <p:nvPr/>
        </p:nvSpPr>
        <p:spPr>
          <a:xfrm>
            <a:off x="7256128" y="6295591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2" name="Oval 61"/>
          <p:cNvSpPr/>
          <p:nvPr/>
        </p:nvSpPr>
        <p:spPr>
          <a:xfrm>
            <a:off x="5114684" y="3916860"/>
            <a:ext cx="336753" cy="2767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3" name="Oval 62"/>
          <p:cNvSpPr/>
          <p:nvPr/>
        </p:nvSpPr>
        <p:spPr>
          <a:xfrm>
            <a:off x="6812521" y="3507302"/>
            <a:ext cx="336753" cy="2767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14" name="Straight Arrow Connector 13"/>
          <p:cNvCxnSpPr>
            <a:stCxn id="2" idx="6"/>
            <a:endCxn id="15" idx="2"/>
          </p:cNvCxnSpPr>
          <p:nvPr/>
        </p:nvCxnSpPr>
        <p:spPr>
          <a:xfrm>
            <a:off x="3801241" y="5066862"/>
            <a:ext cx="1825297" cy="109483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56" idx="2"/>
          </p:cNvCxnSpPr>
          <p:nvPr/>
        </p:nvCxnSpPr>
        <p:spPr>
          <a:xfrm>
            <a:off x="3147848" y="5525814"/>
            <a:ext cx="2844514" cy="322050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9" idx="6"/>
            <a:endCxn id="52" idx="2"/>
          </p:cNvCxnSpPr>
          <p:nvPr/>
        </p:nvCxnSpPr>
        <p:spPr>
          <a:xfrm>
            <a:off x="3985171" y="3922492"/>
            <a:ext cx="3252172" cy="249899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3710150" y="3782898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2" name="Oval 71"/>
          <p:cNvSpPr/>
          <p:nvPr/>
        </p:nvSpPr>
        <p:spPr>
          <a:xfrm>
            <a:off x="3025227" y="5737941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73" name="Straight Arrow Connector 72"/>
          <p:cNvCxnSpPr>
            <a:stCxn id="72" idx="6"/>
            <a:endCxn id="57" idx="2"/>
          </p:cNvCxnSpPr>
          <p:nvPr/>
        </p:nvCxnSpPr>
        <p:spPr>
          <a:xfrm>
            <a:off x="3198648" y="5825966"/>
            <a:ext cx="2974918" cy="317226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4000936" y="2364818"/>
            <a:ext cx="4642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6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48" grpId="0" animBg="1"/>
      <p:bldP spid="49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2" grpId="0" animBg="1"/>
      <p:bldP spid="63" grpId="0" animBg="1"/>
      <p:bldP spid="69" grpId="0" animBg="1"/>
      <p:bldP spid="72" grpId="0" animBg="1"/>
      <p:bldP spid="7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800" dirty="0"/>
              <a:t>3. Shift the images to overlap</a:t>
            </a:r>
          </a:p>
        </p:txBody>
      </p:sp>
      <p:pic>
        <p:nvPicPr>
          <p:cNvPr id="4" name="Picture 20" descr="small-P10100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880" y="2071700"/>
            <a:ext cx="2472519" cy="3289881"/>
          </a:xfrm>
          <a:prstGeom prst="rect">
            <a:avLst/>
          </a:prstGeom>
          <a:noFill/>
          <a:ln w="38100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1" descr="small-P10100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483" y="2071700"/>
            <a:ext cx="2459315" cy="3272312"/>
          </a:xfrm>
          <a:prstGeom prst="rect">
            <a:avLst/>
          </a:prstGeom>
          <a:noFill/>
          <a:ln w="38100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1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2919E-6 -4.40611E-6 L -0.24766 -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92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800" dirty="0"/>
              <a:t>4. Blend the two together to create a mosaic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4" name="Picture 25" descr="small-emlak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3" r="36282"/>
          <a:stretch/>
        </p:blipFill>
        <p:spPr bwMode="auto">
          <a:xfrm>
            <a:off x="5280191" y="2388882"/>
            <a:ext cx="3363705" cy="22923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40131" y="2382174"/>
            <a:ext cx="2975151" cy="2500155"/>
            <a:chOff x="2096151" y="1325192"/>
            <a:chExt cx="2838531" cy="2376814"/>
          </a:xfrm>
        </p:grpSpPr>
        <p:pic>
          <p:nvPicPr>
            <p:cNvPr id="5" name="Picture 20" descr="small-P101003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6151" y="1385257"/>
              <a:ext cx="1741159" cy="2316749"/>
            </a:xfrm>
            <a:prstGeom prst="rect">
              <a:avLst/>
            </a:prstGeom>
            <a:noFill/>
            <a:ln w="3810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1" descr="small-P101003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2821" y="1325192"/>
              <a:ext cx="1731861" cy="2304377"/>
            </a:xfrm>
            <a:prstGeom prst="rect">
              <a:avLst/>
            </a:prstGeom>
            <a:noFill/>
            <a:ln w="3810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ight Arrow 2"/>
          <p:cNvSpPr/>
          <p:nvPr/>
        </p:nvSpPr>
        <p:spPr>
          <a:xfrm>
            <a:off x="3858620" y="3227771"/>
            <a:ext cx="1116331" cy="5743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5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895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5. Repeat for all images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732779" y="2005415"/>
            <a:ext cx="5797550" cy="1022350"/>
            <a:chOff x="2012" y="1200"/>
            <a:chExt cx="3652" cy="644"/>
          </a:xfrm>
        </p:grpSpPr>
        <p:pic>
          <p:nvPicPr>
            <p:cNvPr id="5" name="Picture 17" descr="small-P10100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8" descr="small-P10100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9" descr="small-P10100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0" descr="small-P10100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8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1" descr="small-P101003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2" descr="small-P101003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3" descr="small-P101003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25" descr="small-emlak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6" y="4063961"/>
            <a:ext cx="9144000" cy="22923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4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How to do it?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382588" indent="-342900"/>
            <a:r>
              <a:rPr lang="en-US" dirty="0"/>
              <a:t>Basic Procedure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Take a sequence of images from the same position</a:t>
            </a:r>
          </a:p>
          <a:p>
            <a:pPr marL="954088" lvl="2" indent="0">
              <a:buClr>
                <a:srgbClr val="000000"/>
              </a:buClr>
              <a:buNone/>
            </a:pPr>
            <a:r>
              <a:rPr lang="en-US" dirty="0"/>
              <a:t>Rotate the camera about its optical center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Compute transformation between second image and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Shift the second image to overlap with the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Blend the two together to create a mosaic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If there are more images, repeat</a:t>
            </a:r>
          </a:p>
        </p:txBody>
      </p:sp>
      <p:sp>
        <p:nvSpPr>
          <p:cNvPr id="2" name="Rectangle 1"/>
          <p:cNvSpPr/>
          <p:nvPr/>
        </p:nvSpPr>
        <p:spPr>
          <a:xfrm>
            <a:off x="384531" y="2290750"/>
            <a:ext cx="455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Extract interest points</a:t>
            </a:r>
          </a:p>
          <a:p>
            <a:r>
              <a:rPr lang="en-US" dirty="0"/>
              <a:t>Find good matches </a:t>
            </a:r>
          </a:p>
          <a:p>
            <a:r>
              <a:rPr lang="en-US" dirty="0"/>
              <a:t>Compute transformation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7039" y="1600200"/>
            <a:ext cx="455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4531637" y="4108704"/>
            <a:ext cx="1847432" cy="2458153"/>
            <a:chOff x="1512653" y="3916303"/>
            <a:chExt cx="1969368" cy="2620399"/>
          </a:xfrm>
        </p:grpSpPr>
        <p:pic>
          <p:nvPicPr>
            <p:cNvPr id="44" name="Picture 20" descr="small-P101003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653" y="3916303"/>
              <a:ext cx="1969368" cy="2620399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Oval 45"/>
            <p:cNvSpPr/>
            <p:nvPr/>
          </p:nvSpPr>
          <p:spPr>
            <a:xfrm>
              <a:off x="2602277" y="5650336"/>
              <a:ext cx="195335" cy="174407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3233389" y="6353714"/>
              <a:ext cx="195335" cy="174407"/>
            </a:xfrm>
            <a:prstGeom prst="ellipse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3135721" y="5184707"/>
              <a:ext cx="295606" cy="263935"/>
            </a:xfrm>
            <a:prstGeom prst="ellipse">
              <a:avLst/>
            </a:prstGeom>
            <a:noFill/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3061369" y="4238790"/>
              <a:ext cx="391718" cy="349749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899023" y="4135268"/>
            <a:ext cx="1787777" cy="2383718"/>
            <a:chOff x="4472792" y="3916303"/>
            <a:chExt cx="1958851" cy="2611818"/>
          </a:xfrm>
        </p:grpSpPr>
        <p:pic>
          <p:nvPicPr>
            <p:cNvPr id="45" name="Picture 21" descr="small-P10100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2792" y="3916303"/>
              <a:ext cx="1958851" cy="2606405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Oval 47"/>
            <p:cNvSpPr/>
            <p:nvPr/>
          </p:nvSpPr>
          <p:spPr>
            <a:xfrm>
              <a:off x="5148742" y="5889939"/>
              <a:ext cx="195335" cy="174407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5797016" y="6353714"/>
              <a:ext cx="195335" cy="174407"/>
            </a:xfrm>
            <a:prstGeom prst="ellipse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4870298" y="5308093"/>
              <a:ext cx="295606" cy="263935"/>
            </a:xfrm>
            <a:prstGeom prst="ellipse">
              <a:avLst/>
            </a:prstGeom>
            <a:noFill/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4810027" y="4391190"/>
              <a:ext cx="391718" cy="349749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3751727" y="3443590"/>
            <a:ext cx="5291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Let’s assume we are given a set of good matching interest points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7039" y="2123420"/>
            <a:ext cx="455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5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8"/>
          <p:cNvSpPr txBox="1">
            <a:spLocks noGrp="1"/>
          </p:cNvSpPr>
          <p:nvPr>
            <p:ph type="title"/>
          </p:nvPr>
        </p:nvSpPr>
        <p:spPr>
          <a:xfrm>
            <a:off x="127950" y="1049425"/>
            <a:ext cx="88881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l"/>
            <a:r>
              <a:rPr lang="en-US" dirty="0"/>
              <a:t>From HW3: </a:t>
            </a:r>
            <a:r>
              <a:rPr lang="en" dirty="0"/>
              <a:t>Structure matrix</a:t>
            </a:r>
            <a:endParaRPr dirty="0"/>
          </a:p>
        </p:txBody>
      </p:sp>
      <p:sp>
        <p:nvSpPr>
          <p:cNvPr id="389" name="Google Shape;389;p48"/>
          <p:cNvSpPr txBox="1">
            <a:spLocks noGrp="1"/>
          </p:cNvSpPr>
          <p:nvPr>
            <p:ph type="body" idx="1"/>
          </p:nvPr>
        </p:nvSpPr>
        <p:spPr>
          <a:xfrm>
            <a:off x="223800" y="1622125"/>
            <a:ext cx="8696400" cy="425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Weighted sum of gradient information</a:t>
            </a:r>
            <a:endParaRPr dirty="0">
              <a:solidFill>
                <a:schemeClr val="dk1"/>
              </a:solidFill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| Σ</a:t>
            </a:r>
            <a:r>
              <a:rPr lang="en" baseline="-25000" dirty="0">
                <a:solidFill>
                  <a:schemeClr val="dk1"/>
                </a:solidFill>
              </a:rPr>
              <a:t>i</a:t>
            </a:r>
            <a:r>
              <a:rPr lang="en" dirty="0">
                <a:solidFill>
                  <a:schemeClr val="dk1"/>
                </a:solidFill>
              </a:rPr>
              <a:t>w</a:t>
            </a:r>
            <a:r>
              <a:rPr lang="en" baseline="-25000" dirty="0">
                <a:solidFill>
                  <a:schemeClr val="dk1"/>
                </a:solidFill>
              </a:rPr>
              <a:t>i</a:t>
            </a:r>
            <a:r>
              <a:rPr lang="en" dirty="0">
                <a:solidFill>
                  <a:schemeClr val="dk1"/>
                </a:solidFill>
              </a:rPr>
              <a:t>I</a:t>
            </a:r>
            <a:r>
              <a:rPr lang="en" baseline="-25000" dirty="0">
                <a:solidFill>
                  <a:schemeClr val="dk1"/>
                </a:solidFill>
              </a:rPr>
              <a:t>x</a:t>
            </a:r>
            <a:r>
              <a:rPr lang="en" dirty="0">
                <a:solidFill>
                  <a:schemeClr val="dk1"/>
                </a:solidFill>
              </a:rPr>
              <a:t>(i)I</a:t>
            </a:r>
            <a:r>
              <a:rPr lang="en" baseline="-25000" dirty="0">
                <a:solidFill>
                  <a:schemeClr val="dk1"/>
                </a:solidFill>
              </a:rPr>
              <a:t>x</a:t>
            </a:r>
            <a:r>
              <a:rPr lang="en" dirty="0">
                <a:solidFill>
                  <a:schemeClr val="dk1"/>
                </a:solidFill>
              </a:rPr>
              <a:t>(i)    Σ</a:t>
            </a:r>
            <a:r>
              <a:rPr lang="en" baseline="-25000" dirty="0">
                <a:solidFill>
                  <a:schemeClr val="dk1"/>
                </a:solidFill>
              </a:rPr>
              <a:t>i</a:t>
            </a:r>
            <a:r>
              <a:rPr lang="en" dirty="0">
                <a:solidFill>
                  <a:schemeClr val="dk1"/>
                </a:solidFill>
              </a:rPr>
              <a:t>w</a:t>
            </a:r>
            <a:r>
              <a:rPr lang="en" baseline="-25000" dirty="0">
                <a:solidFill>
                  <a:schemeClr val="dk1"/>
                </a:solidFill>
              </a:rPr>
              <a:t>i</a:t>
            </a:r>
            <a:r>
              <a:rPr lang="en" dirty="0">
                <a:solidFill>
                  <a:schemeClr val="dk1"/>
                </a:solidFill>
              </a:rPr>
              <a:t>I</a:t>
            </a:r>
            <a:r>
              <a:rPr lang="en" baseline="-25000" dirty="0">
                <a:solidFill>
                  <a:schemeClr val="dk1"/>
                </a:solidFill>
              </a:rPr>
              <a:t>x</a:t>
            </a:r>
            <a:r>
              <a:rPr lang="en" dirty="0">
                <a:solidFill>
                  <a:schemeClr val="dk1"/>
                </a:solidFill>
              </a:rPr>
              <a:t>(i)I</a:t>
            </a:r>
            <a:r>
              <a:rPr lang="en" baseline="-25000" dirty="0">
                <a:solidFill>
                  <a:schemeClr val="dk1"/>
                </a:solidFill>
              </a:rPr>
              <a:t>y</a:t>
            </a:r>
            <a:r>
              <a:rPr lang="en" dirty="0">
                <a:solidFill>
                  <a:schemeClr val="dk1"/>
                </a:solidFill>
              </a:rPr>
              <a:t>(i) |</a:t>
            </a:r>
            <a:endParaRPr dirty="0">
              <a:solidFill>
                <a:schemeClr val="dk1"/>
              </a:solidFill>
            </a:endParaRPr>
          </a:p>
          <a:p>
            <a:pPr lvl="1"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| Σ</a:t>
            </a:r>
            <a:r>
              <a:rPr lang="en" baseline="-25000" dirty="0">
                <a:solidFill>
                  <a:schemeClr val="dk1"/>
                </a:solidFill>
              </a:rPr>
              <a:t>i</a:t>
            </a:r>
            <a:r>
              <a:rPr lang="en" dirty="0">
                <a:solidFill>
                  <a:schemeClr val="dk1"/>
                </a:solidFill>
              </a:rPr>
              <a:t>w</a:t>
            </a:r>
            <a:r>
              <a:rPr lang="en" baseline="-25000" dirty="0">
                <a:solidFill>
                  <a:schemeClr val="dk1"/>
                </a:solidFill>
              </a:rPr>
              <a:t>i</a:t>
            </a:r>
            <a:r>
              <a:rPr lang="en" dirty="0">
                <a:solidFill>
                  <a:schemeClr val="dk1"/>
                </a:solidFill>
              </a:rPr>
              <a:t>I</a:t>
            </a:r>
            <a:r>
              <a:rPr lang="en" baseline="-25000" dirty="0">
                <a:solidFill>
                  <a:schemeClr val="dk1"/>
                </a:solidFill>
              </a:rPr>
              <a:t>x</a:t>
            </a:r>
            <a:r>
              <a:rPr lang="en" dirty="0">
                <a:solidFill>
                  <a:schemeClr val="dk1"/>
                </a:solidFill>
              </a:rPr>
              <a:t>(i)I</a:t>
            </a:r>
            <a:r>
              <a:rPr lang="en" baseline="-25000" dirty="0">
                <a:solidFill>
                  <a:schemeClr val="dk1"/>
                </a:solidFill>
              </a:rPr>
              <a:t>y</a:t>
            </a:r>
            <a:r>
              <a:rPr lang="en" dirty="0">
                <a:solidFill>
                  <a:schemeClr val="dk1"/>
                </a:solidFill>
              </a:rPr>
              <a:t>(i)    Σ</a:t>
            </a:r>
            <a:r>
              <a:rPr lang="en" baseline="-25000" dirty="0">
                <a:solidFill>
                  <a:schemeClr val="dk1"/>
                </a:solidFill>
              </a:rPr>
              <a:t>i</a:t>
            </a:r>
            <a:r>
              <a:rPr lang="en" dirty="0">
                <a:solidFill>
                  <a:schemeClr val="dk1"/>
                </a:solidFill>
              </a:rPr>
              <a:t>w</a:t>
            </a:r>
            <a:r>
              <a:rPr lang="en" baseline="-25000" dirty="0">
                <a:solidFill>
                  <a:schemeClr val="dk1"/>
                </a:solidFill>
              </a:rPr>
              <a:t>i</a:t>
            </a:r>
            <a:r>
              <a:rPr lang="en" dirty="0">
                <a:solidFill>
                  <a:schemeClr val="dk1"/>
                </a:solidFill>
              </a:rPr>
              <a:t>I</a:t>
            </a:r>
            <a:r>
              <a:rPr lang="en" baseline="-25000" dirty="0">
                <a:solidFill>
                  <a:schemeClr val="dk1"/>
                </a:solidFill>
              </a:rPr>
              <a:t>y</a:t>
            </a:r>
            <a:r>
              <a:rPr lang="en" dirty="0">
                <a:solidFill>
                  <a:schemeClr val="dk1"/>
                </a:solidFill>
              </a:rPr>
              <a:t>(i)I</a:t>
            </a:r>
            <a:r>
              <a:rPr lang="en" baseline="-25000" dirty="0">
                <a:solidFill>
                  <a:schemeClr val="dk1"/>
                </a:solidFill>
              </a:rPr>
              <a:t>y</a:t>
            </a:r>
            <a:r>
              <a:rPr lang="en" dirty="0">
                <a:solidFill>
                  <a:schemeClr val="dk1"/>
                </a:solidFill>
              </a:rPr>
              <a:t>(i) |</a:t>
            </a:r>
            <a:endParaRPr dirty="0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  <a:buChar char="-"/>
            </a:pPr>
            <a:endParaRPr lang="en" dirty="0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Use Gaussian weighting </a:t>
            </a:r>
          </a:p>
          <a:p>
            <a:pPr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Eigen vectors/values of this matrix summarize the distribution of the gradients nearby</a:t>
            </a:r>
            <a:endParaRPr dirty="0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  <a:buChar char="-"/>
            </a:pPr>
            <a:r>
              <a:rPr lang="en" dirty="0">
                <a:solidFill>
                  <a:srgbClr val="0000FF"/>
                </a:solidFill>
              </a:rPr>
              <a:t>λ</a:t>
            </a:r>
            <a:r>
              <a:rPr lang="en" baseline="-25000" dirty="0">
                <a:solidFill>
                  <a:srgbClr val="0000FF"/>
                </a:solidFill>
              </a:rPr>
              <a:t>1 </a:t>
            </a:r>
            <a:r>
              <a:rPr lang="en" dirty="0">
                <a:solidFill>
                  <a:srgbClr val="0000FF"/>
                </a:solidFill>
              </a:rPr>
              <a:t>and λ</a:t>
            </a:r>
            <a:r>
              <a:rPr lang="en" baseline="-25000" dirty="0">
                <a:solidFill>
                  <a:srgbClr val="0000FF"/>
                </a:solidFill>
              </a:rPr>
              <a:t>2</a:t>
            </a:r>
            <a:r>
              <a:rPr lang="en" dirty="0">
                <a:solidFill>
                  <a:srgbClr val="0000FF"/>
                </a:solidFill>
              </a:rPr>
              <a:t> are eigenvalues</a:t>
            </a:r>
            <a:endParaRPr dirty="0">
              <a:solidFill>
                <a:srgbClr val="0000FF"/>
              </a:solidFill>
            </a:endParaRPr>
          </a:p>
          <a:p>
            <a:pPr lvl="1"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 dirty="0">
                <a:solidFill>
                  <a:srgbClr val="0000FF"/>
                </a:solidFill>
              </a:rPr>
              <a:t>λ</a:t>
            </a:r>
            <a:r>
              <a:rPr lang="en" baseline="-25000" dirty="0">
                <a:solidFill>
                  <a:srgbClr val="0000FF"/>
                </a:solidFill>
              </a:rPr>
              <a:t>1 </a:t>
            </a:r>
            <a:r>
              <a:rPr lang="en" dirty="0">
                <a:solidFill>
                  <a:srgbClr val="0000FF"/>
                </a:solidFill>
              </a:rPr>
              <a:t>and λ</a:t>
            </a:r>
            <a:r>
              <a:rPr lang="en" baseline="-25000" dirty="0">
                <a:solidFill>
                  <a:srgbClr val="0000FF"/>
                </a:solidFill>
              </a:rPr>
              <a:t>2</a:t>
            </a:r>
            <a:r>
              <a:rPr lang="en" dirty="0">
                <a:solidFill>
                  <a:srgbClr val="0000FF"/>
                </a:solidFill>
              </a:rPr>
              <a:t> both small: no gradient</a:t>
            </a:r>
            <a:endParaRPr dirty="0">
              <a:solidFill>
                <a:srgbClr val="0000FF"/>
              </a:solidFill>
            </a:endParaRPr>
          </a:p>
          <a:p>
            <a:pPr lvl="1"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 dirty="0">
                <a:solidFill>
                  <a:srgbClr val="0000FF"/>
                </a:solidFill>
              </a:rPr>
              <a:t>λ</a:t>
            </a:r>
            <a:r>
              <a:rPr lang="en" baseline="-25000" dirty="0">
                <a:solidFill>
                  <a:srgbClr val="0000FF"/>
                </a:solidFill>
              </a:rPr>
              <a:t>1 </a:t>
            </a:r>
            <a:r>
              <a:rPr lang="en" dirty="0">
                <a:solidFill>
                  <a:srgbClr val="0000FF"/>
                </a:solidFill>
              </a:rPr>
              <a:t>&gt;&gt; λ</a:t>
            </a:r>
            <a:r>
              <a:rPr lang="en" baseline="-25000" dirty="0">
                <a:solidFill>
                  <a:srgbClr val="0000FF"/>
                </a:solidFill>
              </a:rPr>
              <a:t>2</a:t>
            </a:r>
            <a:r>
              <a:rPr lang="en" dirty="0">
                <a:solidFill>
                  <a:srgbClr val="0000FF"/>
                </a:solidFill>
              </a:rPr>
              <a:t>: gradient in one direction</a:t>
            </a:r>
            <a:endParaRPr dirty="0">
              <a:solidFill>
                <a:srgbClr val="0000FF"/>
              </a:solidFill>
            </a:endParaRPr>
          </a:p>
          <a:p>
            <a:pPr lvl="1"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 dirty="0">
                <a:solidFill>
                  <a:srgbClr val="0000FF"/>
                </a:solidFill>
              </a:rPr>
              <a:t>λ</a:t>
            </a:r>
            <a:r>
              <a:rPr lang="en" baseline="-25000" dirty="0">
                <a:solidFill>
                  <a:srgbClr val="0000FF"/>
                </a:solidFill>
              </a:rPr>
              <a:t>1 </a:t>
            </a:r>
            <a:r>
              <a:rPr lang="en" dirty="0">
                <a:solidFill>
                  <a:srgbClr val="0000FF"/>
                </a:solidFill>
              </a:rPr>
              <a:t>and λ</a:t>
            </a:r>
            <a:r>
              <a:rPr lang="en" baseline="-25000" dirty="0">
                <a:solidFill>
                  <a:srgbClr val="0000FF"/>
                </a:solidFill>
              </a:rPr>
              <a:t>2</a:t>
            </a:r>
            <a:r>
              <a:rPr lang="en" dirty="0">
                <a:solidFill>
                  <a:srgbClr val="0000FF"/>
                </a:solidFill>
              </a:rPr>
              <a:t> similar: multiple gradient directions, corner</a:t>
            </a:r>
            <a:endParaRPr dirty="0">
              <a:solidFill>
                <a:srgbClr val="0000FF"/>
              </a:solidFill>
            </a:endParaRPr>
          </a:p>
        </p:txBody>
      </p:sp>
      <p:sp>
        <p:nvSpPr>
          <p:cNvPr id="390" name="Google Shape;390;p48"/>
          <p:cNvSpPr txBox="1">
            <a:spLocks noGrp="1"/>
          </p:cNvSpPr>
          <p:nvPr>
            <p:ph type="title" idx="2"/>
          </p:nvPr>
        </p:nvSpPr>
        <p:spPr>
          <a:xfrm>
            <a:off x="229500" y="5649900"/>
            <a:ext cx="8685000" cy="234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EEEFA8-758B-49D4-9518-C91BBAAABD32}"/>
              </a:ext>
            </a:extLst>
          </p:cNvPr>
          <p:cNvSpPr txBox="1"/>
          <p:nvPr/>
        </p:nvSpPr>
        <p:spPr>
          <a:xfrm flipH="1">
            <a:off x="4871719" y="2335580"/>
            <a:ext cx="3266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We’ll tell you how to store this!</a:t>
            </a:r>
          </a:p>
        </p:txBody>
      </p:sp>
    </p:spTree>
    <p:extLst>
      <p:ext uri="{BB962C8B-B14F-4D97-AF65-F5344CB8AC3E}">
        <p14:creationId xmlns:p14="http://schemas.microsoft.com/office/powerpoint/2010/main" val="82856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3" name="Group 5"/>
          <p:cNvGrpSpPr>
            <a:grpSpLocks/>
          </p:cNvGrpSpPr>
          <p:nvPr/>
        </p:nvGrpSpPr>
        <p:grpSpPr bwMode="auto">
          <a:xfrm>
            <a:off x="5181600" y="990600"/>
            <a:ext cx="1951038" cy="3973513"/>
            <a:chOff x="0" y="0"/>
            <a:chExt cx="1229" cy="2503"/>
          </a:xfrm>
        </p:grpSpPr>
        <p:sp>
          <p:nvSpPr>
            <p:cNvPr id="7170" name="Line 2"/>
            <p:cNvSpPr>
              <a:spLocks noChangeShapeType="1"/>
            </p:cNvSpPr>
            <p:nvPr/>
          </p:nvSpPr>
          <p:spPr bwMode="auto">
            <a:xfrm>
              <a:off x="0" y="0"/>
              <a:ext cx="1" cy="2448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171" name="Rectangle 3"/>
            <p:cNvSpPr>
              <a:spLocks/>
            </p:cNvSpPr>
            <p:nvPr/>
          </p:nvSpPr>
          <p:spPr bwMode="auto">
            <a:xfrm>
              <a:off x="367" y="2263"/>
              <a:ext cx="86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mosaic PP</a:t>
              </a:r>
            </a:p>
          </p:txBody>
        </p:sp>
        <p:sp>
          <p:nvSpPr>
            <p:cNvPr id="7172" name="Line 4"/>
            <p:cNvSpPr>
              <a:spLocks noChangeShapeType="1"/>
            </p:cNvSpPr>
            <p:nvPr/>
          </p:nvSpPr>
          <p:spPr bwMode="auto">
            <a:xfrm rot="10800000">
              <a:off x="48" y="2208"/>
              <a:ext cx="336" cy="192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183" name="Group 15"/>
          <p:cNvGrpSpPr>
            <a:grpSpLocks/>
          </p:cNvGrpSpPr>
          <p:nvPr/>
        </p:nvGrpSpPr>
        <p:grpSpPr bwMode="auto">
          <a:xfrm>
            <a:off x="2860675" y="1828800"/>
            <a:ext cx="1330325" cy="1255713"/>
            <a:chOff x="0" y="0"/>
            <a:chExt cx="837" cy="791"/>
          </a:xfrm>
        </p:grpSpPr>
        <p:sp>
          <p:nvSpPr>
            <p:cNvPr id="7174" name="Line 6"/>
            <p:cNvSpPr>
              <a:spLocks noChangeShapeType="1"/>
            </p:cNvSpPr>
            <p:nvPr/>
          </p:nvSpPr>
          <p:spPr bwMode="auto">
            <a:xfrm>
              <a:off x="453" y="0"/>
              <a:ext cx="384" cy="48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7182" name="Group 14"/>
            <p:cNvGrpSpPr>
              <a:grpSpLocks/>
            </p:cNvGrpSpPr>
            <p:nvPr/>
          </p:nvGrpSpPr>
          <p:grpSpPr bwMode="auto">
            <a:xfrm rot="2160000">
              <a:off x="71" y="276"/>
              <a:ext cx="500" cy="407"/>
              <a:chOff x="0" y="0"/>
              <a:chExt cx="499" cy="407"/>
            </a:xfrm>
          </p:grpSpPr>
          <p:sp>
            <p:nvSpPr>
              <p:cNvPr id="7175" name="Freeform 7"/>
              <p:cNvSpPr>
                <a:spLocks/>
              </p:cNvSpPr>
              <p:nvPr/>
            </p:nvSpPr>
            <p:spPr bwMode="auto">
              <a:xfrm>
                <a:off x="185" y="101"/>
                <a:ext cx="179" cy="305"/>
              </a:xfrm>
              <a:custGeom>
                <a:avLst/>
                <a:gdLst>
                  <a:gd name="T0" fmla="*/ 1719 w 21600"/>
                  <a:gd name="T1" fmla="*/ 21600 h 21600"/>
                  <a:gd name="T2" fmla="*/ 0 w 21600"/>
                  <a:gd name="T3" fmla="*/ 1558 h 21600"/>
                  <a:gd name="T4" fmla="*/ 967 w 21600"/>
                  <a:gd name="T5" fmla="*/ 921 h 21600"/>
                  <a:gd name="T6" fmla="*/ 1612 w 21600"/>
                  <a:gd name="T7" fmla="*/ 991 h 21600"/>
                  <a:gd name="T8" fmla="*/ 2257 w 21600"/>
                  <a:gd name="T9" fmla="*/ 921 h 21600"/>
                  <a:gd name="T10" fmla="*/ 2364 w 21600"/>
                  <a:gd name="T11" fmla="*/ 708 h 21600"/>
                  <a:gd name="T12" fmla="*/ 2901 w 21600"/>
                  <a:gd name="T13" fmla="*/ 779 h 21600"/>
                  <a:gd name="T14" fmla="*/ 3331 w 21600"/>
                  <a:gd name="T15" fmla="*/ 496 h 21600"/>
                  <a:gd name="T16" fmla="*/ 3976 w 21600"/>
                  <a:gd name="T17" fmla="*/ 637 h 21600"/>
                  <a:gd name="T18" fmla="*/ 4406 w 21600"/>
                  <a:gd name="T19" fmla="*/ 425 h 21600"/>
                  <a:gd name="T20" fmla="*/ 4943 w 21600"/>
                  <a:gd name="T21" fmla="*/ 354 h 21600"/>
                  <a:gd name="T22" fmla="*/ 5588 w 21600"/>
                  <a:gd name="T23" fmla="*/ 212 h 21600"/>
                  <a:gd name="T24" fmla="*/ 6125 w 21600"/>
                  <a:gd name="T25" fmla="*/ 283 h 21600"/>
                  <a:gd name="T26" fmla="*/ 6663 w 21600"/>
                  <a:gd name="T27" fmla="*/ 212 h 21600"/>
                  <a:gd name="T28" fmla="*/ 7093 w 21600"/>
                  <a:gd name="T29" fmla="*/ 0 h 21600"/>
                  <a:gd name="T30" fmla="*/ 7952 w 21600"/>
                  <a:gd name="T31" fmla="*/ 0 h 21600"/>
                  <a:gd name="T32" fmla="*/ 8597 w 21600"/>
                  <a:gd name="T33" fmla="*/ 71 h 21600"/>
                  <a:gd name="T34" fmla="*/ 8919 w 21600"/>
                  <a:gd name="T35" fmla="*/ 71 h 21600"/>
                  <a:gd name="T36" fmla="*/ 9242 w 21600"/>
                  <a:gd name="T37" fmla="*/ 212 h 21600"/>
                  <a:gd name="T38" fmla="*/ 9887 w 21600"/>
                  <a:gd name="T39" fmla="*/ 283 h 21600"/>
                  <a:gd name="T40" fmla="*/ 10531 w 21600"/>
                  <a:gd name="T41" fmla="*/ 496 h 21600"/>
                  <a:gd name="T42" fmla="*/ 11069 w 21600"/>
                  <a:gd name="T43" fmla="*/ 496 h 21600"/>
                  <a:gd name="T44" fmla="*/ 11928 w 21600"/>
                  <a:gd name="T45" fmla="*/ 708 h 21600"/>
                  <a:gd name="T46" fmla="*/ 12358 w 21600"/>
                  <a:gd name="T47" fmla="*/ 850 h 21600"/>
                  <a:gd name="T48" fmla="*/ 13003 w 21600"/>
                  <a:gd name="T49" fmla="*/ 779 h 21600"/>
                  <a:gd name="T50" fmla="*/ 13433 w 21600"/>
                  <a:gd name="T51" fmla="*/ 1133 h 21600"/>
                  <a:gd name="T52" fmla="*/ 14078 w 21600"/>
                  <a:gd name="T53" fmla="*/ 1204 h 21600"/>
                  <a:gd name="T54" fmla="*/ 14507 w 21600"/>
                  <a:gd name="T55" fmla="*/ 1346 h 21600"/>
                  <a:gd name="T56" fmla="*/ 15045 w 21600"/>
                  <a:gd name="T57" fmla="*/ 1487 h 21600"/>
                  <a:gd name="T58" fmla="*/ 15260 w 21600"/>
                  <a:gd name="T59" fmla="*/ 1700 h 21600"/>
                  <a:gd name="T60" fmla="*/ 15690 w 21600"/>
                  <a:gd name="T61" fmla="*/ 1912 h 21600"/>
                  <a:gd name="T62" fmla="*/ 16227 w 21600"/>
                  <a:gd name="T63" fmla="*/ 2195 h 21600"/>
                  <a:gd name="T64" fmla="*/ 16442 w 21600"/>
                  <a:gd name="T65" fmla="*/ 2479 h 21600"/>
                  <a:gd name="T66" fmla="*/ 16764 w 21600"/>
                  <a:gd name="T67" fmla="*/ 2550 h 21600"/>
                  <a:gd name="T68" fmla="*/ 17194 w 21600"/>
                  <a:gd name="T69" fmla="*/ 2904 h 21600"/>
                  <a:gd name="T70" fmla="*/ 17516 w 21600"/>
                  <a:gd name="T71" fmla="*/ 3116 h 21600"/>
                  <a:gd name="T72" fmla="*/ 18054 w 21600"/>
                  <a:gd name="T73" fmla="*/ 3258 h 21600"/>
                  <a:gd name="T74" fmla="*/ 18484 w 21600"/>
                  <a:gd name="T75" fmla="*/ 3541 h 21600"/>
                  <a:gd name="T76" fmla="*/ 18913 w 21600"/>
                  <a:gd name="T77" fmla="*/ 3753 h 21600"/>
                  <a:gd name="T78" fmla="*/ 19128 w 21600"/>
                  <a:gd name="T79" fmla="*/ 3895 h 21600"/>
                  <a:gd name="T80" fmla="*/ 19558 w 21600"/>
                  <a:gd name="T81" fmla="*/ 4178 h 21600"/>
                  <a:gd name="T82" fmla="*/ 19881 w 21600"/>
                  <a:gd name="T83" fmla="*/ 4391 h 21600"/>
                  <a:gd name="T84" fmla="*/ 19988 w 21600"/>
                  <a:gd name="T85" fmla="*/ 4745 h 21600"/>
                  <a:gd name="T86" fmla="*/ 20310 w 21600"/>
                  <a:gd name="T87" fmla="*/ 5170 h 21600"/>
                  <a:gd name="T88" fmla="*/ 20633 w 21600"/>
                  <a:gd name="T89" fmla="*/ 5382 h 21600"/>
                  <a:gd name="T90" fmla="*/ 21063 w 21600"/>
                  <a:gd name="T91" fmla="*/ 5666 h 21600"/>
                  <a:gd name="T92" fmla="*/ 21278 w 21600"/>
                  <a:gd name="T93" fmla="*/ 5949 h 21600"/>
                  <a:gd name="T94" fmla="*/ 21493 w 21600"/>
                  <a:gd name="T95" fmla="*/ 6374 h 21600"/>
                  <a:gd name="T96" fmla="*/ 21600 w 21600"/>
                  <a:gd name="T97" fmla="*/ 7011 h 21600"/>
                  <a:gd name="T98" fmla="*/ 1719 w 21600"/>
                  <a:gd name="T9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600" h="21600">
                    <a:moveTo>
                      <a:pt x="1719" y="21600"/>
                    </a:moveTo>
                    <a:lnTo>
                      <a:pt x="0" y="1558"/>
                    </a:lnTo>
                    <a:lnTo>
                      <a:pt x="967" y="921"/>
                    </a:lnTo>
                    <a:lnTo>
                      <a:pt x="1612" y="991"/>
                    </a:lnTo>
                    <a:lnTo>
                      <a:pt x="2257" y="921"/>
                    </a:lnTo>
                    <a:lnTo>
                      <a:pt x="2364" y="708"/>
                    </a:lnTo>
                    <a:lnTo>
                      <a:pt x="2901" y="779"/>
                    </a:lnTo>
                    <a:lnTo>
                      <a:pt x="3331" y="496"/>
                    </a:lnTo>
                    <a:lnTo>
                      <a:pt x="3976" y="637"/>
                    </a:lnTo>
                    <a:lnTo>
                      <a:pt x="4406" y="425"/>
                    </a:lnTo>
                    <a:lnTo>
                      <a:pt x="4943" y="354"/>
                    </a:lnTo>
                    <a:lnTo>
                      <a:pt x="5588" y="212"/>
                    </a:lnTo>
                    <a:lnTo>
                      <a:pt x="6125" y="283"/>
                    </a:lnTo>
                    <a:lnTo>
                      <a:pt x="6663" y="212"/>
                    </a:lnTo>
                    <a:lnTo>
                      <a:pt x="7093" y="0"/>
                    </a:lnTo>
                    <a:lnTo>
                      <a:pt x="7952" y="0"/>
                    </a:lnTo>
                    <a:lnTo>
                      <a:pt x="8597" y="71"/>
                    </a:lnTo>
                    <a:lnTo>
                      <a:pt x="8919" y="71"/>
                    </a:lnTo>
                    <a:lnTo>
                      <a:pt x="9242" y="212"/>
                    </a:lnTo>
                    <a:lnTo>
                      <a:pt x="9887" y="283"/>
                    </a:lnTo>
                    <a:lnTo>
                      <a:pt x="10531" y="496"/>
                    </a:lnTo>
                    <a:lnTo>
                      <a:pt x="11069" y="496"/>
                    </a:lnTo>
                    <a:lnTo>
                      <a:pt x="11928" y="708"/>
                    </a:lnTo>
                    <a:lnTo>
                      <a:pt x="12358" y="850"/>
                    </a:lnTo>
                    <a:lnTo>
                      <a:pt x="13003" y="779"/>
                    </a:lnTo>
                    <a:lnTo>
                      <a:pt x="13433" y="1133"/>
                    </a:lnTo>
                    <a:lnTo>
                      <a:pt x="14078" y="1204"/>
                    </a:lnTo>
                    <a:lnTo>
                      <a:pt x="14507" y="1346"/>
                    </a:lnTo>
                    <a:lnTo>
                      <a:pt x="15045" y="1487"/>
                    </a:lnTo>
                    <a:lnTo>
                      <a:pt x="15260" y="1700"/>
                    </a:lnTo>
                    <a:lnTo>
                      <a:pt x="15690" y="1912"/>
                    </a:lnTo>
                    <a:lnTo>
                      <a:pt x="16227" y="2195"/>
                    </a:lnTo>
                    <a:lnTo>
                      <a:pt x="16442" y="2479"/>
                    </a:lnTo>
                    <a:lnTo>
                      <a:pt x="16764" y="2550"/>
                    </a:lnTo>
                    <a:lnTo>
                      <a:pt x="17194" y="2904"/>
                    </a:lnTo>
                    <a:lnTo>
                      <a:pt x="17516" y="3116"/>
                    </a:lnTo>
                    <a:lnTo>
                      <a:pt x="18054" y="3258"/>
                    </a:lnTo>
                    <a:lnTo>
                      <a:pt x="18484" y="3541"/>
                    </a:lnTo>
                    <a:lnTo>
                      <a:pt x="18913" y="3753"/>
                    </a:lnTo>
                    <a:lnTo>
                      <a:pt x="19128" y="3895"/>
                    </a:lnTo>
                    <a:lnTo>
                      <a:pt x="19558" y="4178"/>
                    </a:lnTo>
                    <a:lnTo>
                      <a:pt x="19881" y="4391"/>
                    </a:lnTo>
                    <a:lnTo>
                      <a:pt x="19988" y="4745"/>
                    </a:lnTo>
                    <a:lnTo>
                      <a:pt x="20310" y="5170"/>
                    </a:lnTo>
                    <a:lnTo>
                      <a:pt x="20633" y="5382"/>
                    </a:lnTo>
                    <a:lnTo>
                      <a:pt x="21063" y="5666"/>
                    </a:lnTo>
                    <a:lnTo>
                      <a:pt x="21278" y="5949"/>
                    </a:lnTo>
                    <a:lnTo>
                      <a:pt x="21493" y="6374"/>
                    </a:lnTo>
                    <a:lnTo>
                      <a:pt x="21600" y="7011"/>
                    </a:lnTo>
                    <a:lnTo>
                      <a:pt x="1719" y="2160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7178" name="Group 10"/>
              <p:cNvGrpSpPr>
                <a:grpSpLocks/>
              </p:cNvGrpSpPr>
              <p:nvPr/>
            </p:nvGrpSpPr>
            <p:grpSpPr bwMode="auto">
              <a:xfrm rot="-1380000">
                <a:off x="212" y="78"/>
                <a:ext cx="132" cy="149"/>
                <a:chOff x="0" y="0"/>
                <a:chExt cx="132" cy="149"/>
              </a:xfrm>
            </p:grpSpPr>
            <p:sp>
              <p:nvSpPr>
                <p:cNvPr id="7176" name="Freeform 8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>
                    <a:gd name="T0" fmla="*/ 0 w 21600"/>
                    <a:gd name="T1" fmla="+- 0 1 1"/>
                    <a:gd name="T2" fmla="*/ 1 h 21599"/>
                    <a:gd name="T3" fmla="*/ 144 w 21600"/>
                    <a:gd name="T4" fmla="+- 0 1 1"/>
                    <a:gd name="T5" fmla="*/ 1 h 21599"/>
                    <a:gd name="T6" fmla="*/ 21600 w 21600"/>
                    <a:gd name="T7" fmla="+- 0 21600 1"/>
                    <a:gd name="T8" fmla="*/ 21600 h 21599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</a:cxnLst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7177" name="AutoShape 9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  <a:lnTo>
                        <a:pt x="144" y="21599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rnd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7179" name="Line 11"/>
              <p:cNvSpPr>
                <a:spLocks noChangeShapeType="1"/>
              </p:cNvSpPr>
              <p:nvPr/>
            </p:nvSpPr>
            <p:spPr bwMode="auto">
              <a:xfrm>
                <a:off x="180" y="0"/>
                <a:ext cx="20" cy="407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80" name="Oval 12"/>
              <p:cNvSpPr>
                <a:spLocks/>
              </p:cNvSpPr>
              <p:nvPr/>
            </p:nvSpPr>
            <p:spPr bwMode="auto">
              <a:xfrm rot="-3960000">
                <a:off x="249" y="81"/>
                <a:ext cx="71" cy="11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81" name="Line 13"/>
              <p:cNvSpPr>
                <a:spLocks noChangeShapeType="1"/>
              </p:cNvSpPr>
              <p:nvPr/>
            </p:nvSpPr>
            <p:spPr bwMode="auto">
              <a:xfrm rot="10800000" flipH="1">
                <a:off x="200" y="106"/>
                <a:ext cx="240" cy="3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7184" name="Rectangle 1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  <a:ln/>
        </p:spPr>
        <p:txBody>
          <a:bodyPr rIns="132080"/>
          <a:lstStyle/>
          <a:p>
            <a:r>
              <a:rPr lang="en-US"/>
              <a:t>Image reprojection</a:t>
            </a:r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685800" y="5181600"/>
            <a:ext cx="7772400" cy="1676400"/>
          </a:xfrm>
          <a:ln/>
        </p:spPr>
        <p:txBody>
          <a:bodyPr rIns="132080">
            <a:normAutofit fontScale="92500"/>
          </a:bodyPr>
          <a:lstStyle/>
          <a:p>
            <a:pPr marL="382588" indent="-342900"/>
            <a:r>
              <a:rPr lang="en-US"/>
              <a:t>The mosaic has a natural interpretation in 3D</a:t>
            </a:r>
          </a:p>
          <a:p>
            <a:pPr marL="782638" lvl="1">
              <a:buClr>
                <a:srgbClr val="000000"/>
              </a:buClr>
            </a:pPr>
            <a:r>
              <a:rPr lang="en-US"/>
              <a:t>The images are reprojected onto a common plane</a:t>
            </a:r>
          </a:p>
          <a:p>
            <a:pPr marL="782638" lvl="1">
              <a:buClr>
                <a:srgbClr val="000000"/>
              </a:buClr>
            </a:pPr>
            <a:r>
              <a:rPr lang="en-US"/>
              <a:t>The mosaic is formed on this plane</a:t>
            </a:r>
          </a:p>
        </p:txBody>
      </p:sp>
      <p:grpSp>
        <p:nvGrpSpPr>
          <p:cNvPr id="7195" name="Group 27"/>
          <p:cNvGrpSpPr>
            <a:grpSpLocks/>
          </p:cNvGrpSpPr>
          <p:nvPr/>
        </p:nvGrpSpPr>
        <p:grpSpPr bwMode="auto">
          <a:xfrm>
            <a:off x="2935288" y="2286000"/>
            <a:ext cx="1179512" cy="919163"/>
            <a:chOff x="0" y="0"/>
            <a:chExt cx="742" cy="579"/>
          </a:xfrm>
        </p:grpSpPr>
        <p:grpSp>
          <p:nvGrpSpPr>
            <p:cNvPr id="7193" name="Group 25"/>
            <p:cNvGrpSpPr>
              <a:grpSpLocks/>
            </p:cNvGrpSpPr>
            <p:nvPr/>
          </p:nvGrpSpPr>
          <p:grpSpPr bwMode="auto">
            <a:xfrm rot="4140000">
              <a:off x="82" y="91"/>
              <a:ext cx="393" cy="448"/>
              <a:chOff x="0" y="0"/>
              <a:chExt cx="392" cy="448"/>
            </a:xfrm>
          </p:grpSpPr>
          <p:sp>
            <p:nvSpPr>
              <p:cNvPr id="7186" name="Freeform 18"/>
              <p:cNvSpPr>
                <a:spLocks/>
              </p:cNvSpPr>
              <p:nvPr/>
            </p:nvSpPr>
            <p:spPr bwMode="auto">
              <a:xfrm>
                <a:off x="137" y="101"/>
                <a:ext cx="180" cy="305"/>
              </a:xfrm>
              <a:custGeom>
                <a:avLst/>
                <a:gdLst>
                  <a:gd name="T0" fmla="*/ 1719 w 21600"/>
                  <a:gd name="T1" fmla="*/ 21600 h 21600"/>
                  <a:gd name="T2" fmla="*/ 0 w 21600"/>
                  <a:gd name="T3" fmla="*/ 1558 h 21600"/>
                  <a:gd name="T4" fmla="*/ 967 w 21600"/>
                  <a:gd name="T5" fmla="*/ 921 h 21600"/>
                  <a:gd name="T6" fmla="*/ 1612 w 21600"/>
                  <a:gd name="T7" fmla="*/ 991 h 21600"/>
                  <a:gd name="T8" fmla="*/ 2257 w 21600"/>
                  <a:gd name="T9" fmla="*/ 921 h 21600"/>
                  <a:gd name="T10" fmla="*/ 2364 w 21600"/>
                  <a:gd name="T11" fmla="*/ 708 h 21600"/>
                  <a:gd name="T12" fmla="*/ 2901 w 21600"/>
                  <a:gd name="T13" fmla="*/ 779 h 21600"/>
                  <a:gd name="T14" fmla="*/ 3331 w 21600"/>
                  <a:gd name="T15" fmla="*/ 496 h 21600"/>
                  <a:gd name="T16" fmla="*/ 3976 w 21600"/>
                  <a:gd name="T17" fmla="*/ 637 h 21600"/>
                  <a:gd name="T18" fmla="*/ 4406 w 21600"/>
                  <a:gd name="T19" fmla="*/ 425 h 21600"/>
                  <a:gd name="T20" fmla="*/ 4943 w 21600"/>
                  <a:gd name="T21" fmla="*/ 354 h 21600"/>
                  <a:gd name="T22" fmla="*/ 5588 w 21600"/>
                  <a:gd name="T23" fmla="*/ 212 h 21600"/>
                  <a:gd name="T24" fmla="*/ 6125 w 21600"/>
                  <a:gd name="T25" fmla="*/ 283 h 21600"/>
                  <a:gd name="T26" fmla="*/ 6663 w 21600"/>
                  <a:gd name="T27" fmla="*/ 212 h 21600"/>
                  <a:gd name="T28" fmla="*/ 7093 w 21600"/>
                  <a:gd name="T29" fmla="*/ 0 h 21600"/>
                  <a:gd name="T30" fmla="*/ 7952 w 21600"/>
                  <a:gd name="T31" fmla="*/ 0 h 21600"/>
                  <a:gd name="T32" fmla="*/ 8597 w 21600"/>
                  <a:gd name="T33" fmla="*/ 71 h 21600"/>
                  <a:gd name="T34" fmla="*/ 8919 w 21600"/>
                  <a:gd name="T35" fmla="*/ 71 h 21600"/>
                  <a:gd name="T36" fmla="*/ 9242 w 21600"/>
                  <a:gd name="T37" fmla="*/ 212 h 21600"/>
                  <a:gd name="T38" fmla="*/ 9887 w 21600"/>
                  <a:gd name="T39" fmla="*/ 283 h 21600"/>
                  <a:gd name="T40" fmla="*/ 10531 w 21600"/>
                  <a:gd name="T41" fmla="*/ 496 h 21600"/>
                  <a:gd name="T42" fmla="*/ 11069 w 21600"/>
                  <a:gd name="T43" fmla="*/ 496 h 21600"/>
                  <a:gd name="T44" fmla="*/ 11928 w 21600"/>
                  <a:gd name="T45" fmla="*/ 708 h 21600"/>
                  <a:gd name="T46" fmla="*/ 12358 w 21600"/>
                  <a:gd name="T47" fmla="*/ 850 h 21600"/>
                  <a:gd name="T48" fmla="*/ 13003 w 21600"/>
                  <a:gd name="T49" fmla="*/ 779 h 21600"/>
                  <a:gd name="T50" fmla="*/ 13433 w 21600"/>
                  <a:gd name="T51" fmla="*/ 1133 h 21600"/>
                  <a:gd name="T52" fmla="*/ 14078 w 21600"/>
                  <a:gd name="T53" fmla="*/ 1204 h 21600"/>
                  <a:gd name="T54" fmla="*/ 14507 w 21600"/>
                  <a:gd name="T55" fmla="*/ 1346 h 21600"/>
                  <a:gd name="T56" fmla="*/ 15045 w 21600"/>
                  <a:gd name="T57" fmla="*/ 1487 h 21600"/>
                  <a:gd name="T58" fmla="*/ 15260 w 21600"/>
                  <a:gd name="T59" fmla="*/ 1700 h 21600"/>
                  <a:gd name="T60" fmla="*/ 15690 w 21600"/>
                  <a:gd name="T61" fmla="*/ 1912 h 21600"/>
                  <a:gd name="T62" fmla="*/ 16227 w 21600"/>
                  <a:gd name="T63" fmla="*/ 2195 h 21600"/>
                  <a:gd name="T64" fmla="*/ 16442 w 21600"/>
                  <a:gd name="T65" fmla="*/ 2479 h 21600"/>
                  <a:gd name="T66" fmla="*/ 16764 w 21600"/>
                  <a:gd name="T67" fmla="*/ 2550 h 21600"/>
                  <a:gd name="T68" fmla="*/ 17194 w 21600"/>
                  <a:gd name="T69" fmla="*/ 2904 h 21600"/>
                  <a:gd name="T70" fmla="*/ 17516 w 21600"/>
                  <a:gd name="T71" fmla="*/ 3116 h 21600"/>
                  <a:gd name="T72" fmla="*/ 18054 w 21600"/>
                  <a:gd name="T73" fmla="*/ 3258 h 21600"/>
                  <a:gd name="T74" fmla="*/ 18484 w 21600"/>
                  <a:gd name="T75" fmla="*/ 3541 h 21600"/>
                  <a:gd name="T76" fmla="*/ 18913 w 21600"/>
                  <a:gd name="T77" fmla="*/ 3753 h 21600"/>
                  <a:gd name="T78" fmla="*/ 19128 w 21600"/>
                  <a:gd name="T79" fmla="*/ 3895 h 21600"/>
                  <a:gd name="T80" fmla="*/ 19558 w 21600"/>
                  <a:gd name="T81" fmla="*/ 4178 h 21600"/>
                  <a:gd name="T82" fmla="*/ 19881 w 21600"/>
                  <a:gd name="T83" fmla="*/ 4391 h 21600"/>
                  <a:gd name="T84" fmla="*/ 19988 w 21600"/>
                  <a:gd name="T85" fmla="*/ 4745 h 21600"/>
                  <a:gd name="T86" fmla="*/ 20310 w 21600"/>
                  <a:gd name="T87" fmla="*/ 5170 h 21600"/>
                  <a:gd name="T88" fmla="*/ 20633 w 21600"/>
                  <a:gd name="T89" fmla="*/ 5382 h 21600"/>
                  <a:gd name="T90" fmla="*/ 21063 w 21600"/>
                  <a:gd name="T91" fmla="*/ 5666 h 21600"/>
                  <a:gd name="T92" fmla="*/ 21278 w 21600"/>
                  <a:gd name="T93" fmla="*/ 5949 h 21600"/>
                  <a:gd name="T94" fmla="*/ 21493 w 21600"/>
                  <a:gd name="T95" fmla="*/ 6374 h 21600"/>
                  <a:gd name="T96" fmla="*/ 21600 w 21600"/>
                  <a:gd name="T97" fmla="*/ 7011 h 21600"/>
                  <a:gd name="T98" fmla="*/ 1719 w 21600"/>
                  <a:gd name="T9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600" h="21600">
                    <a:moveTo>
                      <a:pt x="1719" y="21600"/>
                    </a:moveTo>
                    <a:lnTo>
                      <a:pt x="0" y="1558"/>
                    </a:lnTo>
                    <a:lnTo>
                      <a:pt x="967" y="921"/>
                    </a:lnTo>
                    <a:lnTo>
                      <a:pt x="1612" y="991"/>
                    </a:lnTo>
                    <a:lnTo>
                      <a:pt x="2257" y="921"/>
                    </a:lnTo>
                    <a:lnTo>
                      <a:pt x="2364" y="708"/>
                    </a:lnTo>
                    <a:lnTo>
                      <a:pt x="2901" y="779"/>
                    </a:lnTo>
                    <a:lnTo>
                      <a:pt x="3331" y="496"/>
                    </a:lnTo>
                    <a:lnTo>
                      <a:pt x="3976" y="637"/>
                    </a:lnTo>
                    <a:lnTo>
                      <a:pt x="4406" y="425"/>
                    </a:lnTo>
                    <a:lnTo>
                      <a:pt x="4943" y="354"/>
                    </a:lnTo>
                    <a:lnTo>
                      <a:pt x="5588" y="212"/>
                    </a:lnTo>
                    <a:lnTo>
                      <a:pt x="6125" y="283"/>
                    </a:lnTo>
                    <a:lnTo>
                      <a:pt x="6663" y="212"/>
                    </a:lnTo>
                    <a:lnTo>
                      <a:pt x="7093" y="0"/>
                    </a:lnTo>
                    <a:lnTo>
                      <a:pt x="7952" y="0"/>
                    </a:lnTo>
                    <a:lnTo>
                      <a:pt x="8597" y="71"/>
                    </a:lnTo>
                    <a:lnTo>
                      <a:pt x="8919" y="71"/>
                    </a:lnTo>
                    <a:lnTo>
                      <a:pt x="9242" y="212"/>
                    </a:lnTo>
                    <a:lnTo>
                      <a:pt x="9887" y="283"/>
                    </a:lnTo>
                    <a:lnTo>
                      <a:pt x="10531" y="496"/>
                    </a:lnTo>
                    <a:lnTo>
                      <a:pt x="11069" y="496"/>
                    </a:lnTo>
                    <a:lnTo>
                      <a:pt x="11928" y="708"/>
                    </a:lnTo>
                    <a:lnTo>
                      <a:pt x="12358" y="850"/>
                    </a:lnTo>
                    <a:lnTo>
                      <a:pt x="13003" y="779"/>
                    </a:lnTo>
                    <a:lnTo>
                      <a:pt x="13433" y="1133"/>
                    </a:lnTo>
                    <a:lnTo>
                      <a:pt x="14078" y="1204"/>
                    </a:lnTo>
                    <a:lnTo>
                      <a:pt x="14507" y="1346"/>
                    </a:lnTo>
                    <a:lnTo>
                      <a:pt x="15045" y="1487"/>
                    </a:lnTo>
                    <a:lnTo>
                      <a:pt x="15260" y="1700"/>
                    </a:lnTo>
                    <a:lnTo>
                      <a:pt x="15690" y="1912"/>
                    </a:lnTo>
                    <a:lnTo>
                      <a:pt x="16227" y="2195"/>
                    </a:lnTo>
                    <a:lnTo>
                      <a:pt x="16442" y="2479"/>
                    </a:lnTo>
                    <a:lnTo>
                      <a:pt x="16764" y="2550"/>
                    </a:lnTo>
                    <a:lnTo>
                      <a:pt x="17194" y="2904"/>
                    </a:lnTo>
                    <a:lnTo>
                      <a:pt x="17516" y="3116"/>
                    </a:lnTo>
                    <a:lnTo>
                      <a:pt x="18054" y="3258"/>
                    </a:lnTo>
                    <a:lnTo>
                      <a:pt x="18484" y="3541"/>
                    </a:lnTo>
                    <a:lnTo>
                      <a:pt x="18913" y="3753"/>
                    </a:lnTo>
                    <a:lnTo>
                      <a:pt x="19128" y="3895"/>
                    </a:lnTo>
                    <a:lnTo>
                      <a:pt x="19558" y="4178"/>
                    </a:lnTo>
                    <a:lnTo>
                      <a:pt x="19881" y="4391"/>
                    </a:lnTo>
                    <a:lnTo>
                      <a:pt x="19988" y="4745"/>
                    </a:lnTo>
                    <a:lnTo>
                      <a:pt x="20310" y="5170"/>
                    </a:lnTo>
                    <a:lnTo>
                      <a:pt x="20633" y="5382"/>
                    </a:lnTo>
                    <a:lnTo>
                      <a:pt x="21063" y="5666"/>
                    </a:lnTo>
                    <a:lnTo>
                      <a:pt x="21278" y="5949"/>
                    </a:lnTo>
                    <a:lnTo>
                      <a:pt x="21493" y="6374"/>
                    </a:lnTo>
                    <a:lnTo>
                      <a:pt x="21600" y="7011"/>
                    </a:lnTo>
                    <a:lnTo>
                      <a:pt x="1719" y="2160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7189" name="Group 21"/>
              <p:cNvGrpSpPr>
                <a:grpSpLocks/>
              </p:cNvGrpSpPr>
              <p:nvPr/>
            </p:nvGrpSpPr>
            <p:grpSpPr bwMode="auto">
              <a:xfrm rot="-1380000">
                <a:off x="164" y="78"/>
                <a:ext cx="132" cy="149"/>
                <a:chOff x="0" y="0"/>
                <a:chExt cx="132" cy="149"/>
              </a:xfrm>
            </p:grpSpPr>
            <p:sp>
              <p:nvSpPr>
                <p:cNvPr id="7187" name="Freeform 19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>
                    <a:gd name="T0" fmla="*/ 0 w 21600"/>
                    <a:gd name="T1" fmla="+- 0 1 1"/>
                    <a:gd name="T2" fmla="*/ 1 h 21599"/>
                    <a:gd name="T3" fmla="*/ 144 w 21600"/>
                    <a:gd name="T4" fmla="+- 0 1 1"/>
                    <a:gd name="T5" fmla="*/ 1 h 21599"/>
                    <a:gd name="T6" fmla="*/ 21600 w 21600"/>
                    <a:gd name="T7" fmla="+- 0 21600 1"/>
                    <a:gd name="T8" fmla="*/ 21600 h 21599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</a:cxnLst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7188" name="AutoShape 20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  <a:lnTo>
                        <a:pt x="144" y="21599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rnd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7190" name="Line 22"/>
              <p:cNvSpPr>
                <a:spLocks noChangeShapeType="1"/>
              </p:cNvSpPr>
              <p:nvPr/>
            </p:nvSpPr>
            <p:spPr bwMode="auto">
              <a:xfrm>
                <a:off x="133" y="0"/>
                <a:ext cx="20" cy="407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91" name="Oval 23"/>
              <p:cNvSpPr>
                <a:spLocks/>
              </p:cNvSpPr>
              <p:nvPr/>
            </p:nvSpPr>
            <p:spPr bwMode="auto">
              <a:xfrm rot="-3960000">
                <a:off x="200" y="82"/>
                <a:ext cx="71" cy="11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92" name="Line 24"/>
              <p:cNvSpPr>
                <a:spLocks noChangeShapeType="1"/>
              </p:cNvSpPr>
              <p:nvPr/>
            </p:nvSpPr>
            <p:spPr bwMode="auto">
              <a:xfrm rot="10800000" flipH="1">
                <a:off x="152" y="106"/>
                <a:ext cx="240" cy="3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7194" name="Line 26"/>
            <p:cNvSpPr>
              <a:spLocks noChangeShapeType="1"/>
            </p:cNvSpPr>
            <p:nvPr/>
          </p:nvSpPr>
          <p:spPr bwMode="auto">
            <a:xfrm>
              <a:off x="694" y="0"/>
              <a:ext cx="48" cy="576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205" name="Group 37"/>
          <p:cNvGrpSpPr>
            <a:grpSpLocks/>
          </p:cNvGrpSpPr>
          <p:nvPr/>
        </p:nvGrpSpPr>
        <p:grpSpPr bwMode="auto">
          <a:xfrm rot="9480000" flipH="1">
            <a:off x="2936875" y="2378075"/>
            <a:ext cx="1346200" cy="1333500"/>
            <a:chOff x="0" y="0"/>
            <a:chExt cx="848" cy="840"/>
          </a:xfrm>
        </p:grpSpPr>
        <p:sp>
          <p:nvSpPr>
            <p:cNvPr id="7196" name="Line 28"/>
            <p:cNvSpPr>
              <a:spLocks noChangeShapeType="1"/>
            </p:cNvSpPr>
            <p:nvPr/>
          </p:nvSpPr>
          <p:spPr bwMode="auto">
            <a:xfrm>
              <a:off x="464" y="66"/>
              <a:ext cx="384" cy="48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7204" name="Group 36"/>
            <p:cNvGrpSpPr>
              <a:grpSpLocks/>
            </p:cNvGrpSpPr>
            <p:nvPr/>
          </p:nvGrpSpPr>
          <p:grpSpPr bwMode="auto">
            <a:xfrm rot="2219999">
              <a:off x="86" y="319"/>
              <a:ext cx="434" cy="434"/>
              <a:chOff x="0" y="0"/>
              <a:chExt cx="434" cy="433"/>
            </a:xfrm>
          </p:grpSpPr>
          <p:sp>
            <p:nvSpPr>
              <p:cNvPr id="7197" name="Freeform 29"/>
              <p:cNvSpPr>
                <a:spLocks/>
              </p:cNvSpPr>
              <p:nvPr/>
            </p:nvSpPr>
            <p:spPr bwMode="auto">
              <a:xfrm>
                <a:off x="179" y="101"/>
                <a:ext cx="179" cy="305"/>
              </a:xfrm>
              <a:custGeom>
                <a:avLst/>
                <a:gdLst>
                  <a:gd name="T0" fmla="*/ 1719 w 21600"/>
                  <a:gd name="T1" fmla="*/ 21600 h 21600"/>
                  <a:gd name="T2" fmla="*/ 0 w 21600"/>
                  <a:gd name="T3" fmla="*/ 1558 h 21600"/>
                  <a:gd name="T4" fmla="*/ 967 w 21600"/>
                  <a:gd name="T5" fmla="*/ 921 h 21600"/>
                  <a:gd name="T6" fmla="*/ 1612 w 21600"/>
                  <a:gd name="T7" fmla="*/ 991 h 21600"/>
                  <a:gd name="T8" fmla="*/ 2257 w 21600"/>
                  <a:gd name="T9" fmla="*/ 921 h 21600"/>
                  <a:gd name="T10" fmla="*/ 2364 w 21600"/>
                  <a:gd name="T11" fmla="*/ 708 h 21600"/>
                  <a:gd name="T12" fmla="*/ 2901 w 21600"/>
                  <a:gd name="T13" fmla="*/ 779 h 21600"/>
                  <a:gd name="T14" fmla="*/ 3331 w 21600"/>
                  <a:gd name="T15" fmla="*/ 496 h 21600"/>
                  <a:gd name="T16" fmla="*/ 3976 w 21600"/>
                  <a:gd name="T17" fmla="*/ 637 h 21600"/>
                  <a:gd name="T18" fmla="*/ 4406 w 21600"/>
                  <a:gd name="T19" fmla="*/ 425 h 21600"/>
                  <a:gd name="T20" fmla="*/ 4943 w 21600"/>
                  <a:gd name="T21" fmla="*/ 354 h 21600"/>
                  <a:gd name="T22" fmla="*/ 5588 w 21600"/>
                  <a:gd name="T23" fmla="*/ 212 h 21600"/>
                  <a:gd name="T24" fmla="*/ 6125 w 21600"/>
                  <a:gd name="T25" fmla="*/ 283 h 21600"/>
                  <a:gd name="T26" fmla="*/ 6663 w 21600"/>
                  <a:gd name="T27" fmla="*/ 212 h 21600"/>
                  <a:gd name="T28" fmla="*/ 7093 w 21600"/>
                  <a:gd name="T29" fmla="*/ 0 h 21600"/>
                  <a:gd name="T30" fmla="*/ 7952 w 21600"/>
                  <a:gd name="T31" fmla="*/ 0 h 21600"/>
                  <a:gd name="T32" fmla="*/ 8597 w 21600"/>
                  <a:gd name="T33" fmla="*/ 71 h 21600"/>
                  <a:gd name="T34" fmla="*/ 8919 w 21600"/>
                  <a:gd name="T35" fmla="*/ 71 h 21600"/>
                  <a:gd name="T36" fmla="*/ 9242 w 21600"/>
                  <a:gd name="T37" fmla="*/ 212 h 21600"/>
                  <a:gd name="T38" fmla="*/ 9887 w 21600"/>
                  <a:gd name="T39" fmla="*/ 283 h 21600"/>
                  <a:gd name="T40" fmla="*/ 10531 w 21600"/>
                  <a:gd name="T41" fmla="*/ 496 h 21600"/>
                  <a:gd name="T42" fmla="*/ 11069 w 21600"/>
                  <a:gd name="T43" fmla="*/ 496 h 21600"/>
                  <a:gd name="T44" fmla="*/ 11928 w 21600"/>
                  <a:gd name="T45" fmla="*/ 708 h 21600"/>
                  <a:gd name="T46" fmla="*/ 12358 w 21600"/>
                  <a:gd name="T47" fmla="*/ 850 h 21600"/>
                  <a:gd name="T48" fmla="*/ 13003 w 21600"/>
                  <a:gd name="T49" fmla="*/ 779 h 21600"/>
                  <a:gd name="T50" fmla="*/ 13433 w 21600"/>
                  <a:gd name="T51" fmla="*/ 1133 h 21600"/>
                  <a:gd name="T52" fmla="*/ 14078 w 21600"/>
                  <a:gd name="T53" fmla="*/ 1204 h 21600"/>
                  <a:gd name="T54" fmla="*/ 14507 w 21600"/>
                  <a:gd name="T55" fmla="*/ 1346 h 21600"/>
                  <a:gd name="T56" fmla="*/ 15045 w 21600"/>
                  <a:gd name="T57" fmla="*/ 1487 h 21600"/>
                  <a:gd name="T58" fmla="*/ 15260 w 21600"/>
                  <a:gd name="T59" fmla="*/ 1700 h 21600"/>
                  <a:gd name="T60" fmla="*/ 15690 w 21600"/>
                  <a:gd name="T61" fmla="*/ 1912 h 21600"/>
                  <a:gd name="T62" fmla="*/ 16227 w 21600"/>
                  <a:gd name="T63" fmla="*/ 2195 h 21600"/>
                  <a:gd name="T64" fmla="*/ 16442 w 21600"/>
                  <a:gd name="T65" fmla="*/ 2479 h 21600"/>
                  <a:gd name="T66" fmla="*/ 16764 w 21600"/>
                  <a:gd name="T67" fmla="*/ 2550 h 21600"/>
                  <a:gd name="T68" fmla="*/ 17194 w 21600"/>
                  <a:gd name="T69" fmla="*/ 2904 h 21600"/>
                  <a:gd name="T70" fmla="*/ 17516 w 21600"/>
                  <a:gd name="T71" fmla="*/ 3116 h 21600"/>
                  <a:gd name="T72" fmla="*/ 18054 w 21600"/>
                  <a:gd name="T73" fmla="*/ 3258 h 21600"/>
                  <a:gd name="T74" fmla="*/ 18484 w 21600"/>
                  <a:gd name="T75" fmla="*/ 3541 h 21600"/>
                  <a:gd name="T76" fmla="*/ 18913 w 21600"/>
                  <a:gd name="T77" fmla="*/ 3753 h 21600"/>
                  <a:gd name="T78" fmla="*/ 19128 w 21600"/>
                  <a:gd name="T79" fmla="*/ 3895 h 21600"/>
                  <a:gd name="T80" fmla="*/ 19558 w 21600"/>
                  <a:gd name="T81" fmla="*/ 4178 h 21600"/>
                  <a:gd name="T82" fmla="*/ 19881 w 21600"/>
                  <a:gd name="T83" fmla="*/ 4391 h 21600"/>
                  <a:gd name="T84" fmla="*/ 19988 w 21600"/>
                  <a:gd name="T85" fmla="*/ 4745 h 21600"/>
                  <a:gd name="T86" fmla="*/ 20310 w 21600"/>
                  <a:gd name="T87" fmla="*/ 5170 h 21600"/>
                  <a:gd name="T88" fmla="*/ 20633 w 21600"/>
                  <a:gd name="T89" fmla="*/ 5382 h 21600"/>
                  <a:gd name="T90" fmla="*/ 21063 w 21600"/>
                  <a:gd name="T91" fmla="*/ 5666 h 21600"/>
                  <a:gd name="T92" fmla="*/ 21278 w 21600"/>
                  <a:gd name="T93" fmla="*/ 5949 h 21600"/>
                  <a:gd name="T94" fmla="*/ 21493 w 21600"/>
                  <a:gd name="T95" fmla="*/ 6374 h 21600"/>
                  <a:gd name="T96" fmla="*/ 21600 w 21600"/>
                  <a:gd name="T97" fmla="*/ 7011 h 21600"/>
                  <a:gd name="T98" fmla="*/ 1719 w 21600"/>
                  <a:gd name="T9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600" h="21600">
                    <a:moveTo>
                      <a:pt x="1719" y="21600"/>
                    </a:moveTo>
                    <a:lnTo>
                      <a:pt x="0" y="1558"/>
                    </a:lnTo>
                    <a:lnTo>
                      <a:pt x="967" y="921"/>
                    </a:lnTo>
                    <a:lnTo>
                      <a:pt x="1612" y="991"/>
                    </a:lnTo>
                    <a:lnTo>
                      <a:pt x="2257" y="921"/>
                    </a:lnTo>
                    <a:lnTo>
                      <a:pt x="2364" y="708"/>
                    </a:lnTo>
                    <a:lnTo>
                      <a:pt x="2901" y="779"/>
                    </a:lnTo>
                    <a:lnTo>
                      <a:pt x="3331" y="496"/>
                    </a:lnTo>
                    <a:lnTo>
                      <a:pt x="3976" y="637"/>
                    </a:lnTo>
                    <a:lnTo>
                      <a:pt x="4406" y="425"/>
                    </a:lnTo>
                    <a:lnTo>
                      <a:pt x="4943" y="354"/>
                    </a:lnTo>
                    <a:lnTo>
                      <a:pt x="5588" y="212"/>
                    </a:lnTo>
                    <a:lnTo>
                      <a:pt x="6125" y="283"/>
                    </a:lnTo>
                    <a:lnTo>
                      <a:pt x="6663" y="212"/>
                    </a:lnTo>
                    <a:lnTo>
                      <a:pt x="7093" y="0"/>
                    </a:lnTo>
                    <a:lnTo>
                      <a:pt x="7952" y="0"/>
                    </a:lnTo>
                    <a:lnTo>
                      <a:pt x="8597" y="71"/>
                    </a:lnTo>
                    <a:lnTo>
                      <a:pt x="8919" y="71"/>
                    </a:lnTo>
                    <a:lnTo>
                      <a:pt x="9242" y="212"/>
                    </a:lnTo>
                    <a:lnTo>
                      <a:pt x="9887" y="283"/>
                    </a:lnTo>
                    <a:lnTo>
                      <a:pt x="10531" y="496"/>
                    </a:lnTo>
                    <a:lnTo>
                      <a:pt x="11069" y="496"/>
                    </a:lnTo>
                    <a:lnTo>
                      <a:pt x="11928" y="708"/>
                    </a:lnTo>
                    <a:lnTo>
                      <a:pt x="12358" y="850"/>
                    </a:lnTo>
                    <a:lnTo>
                      <a:pt x="13003" y="779"/>
                    </a:lnTo>
                    <a:lnTo>
                      <a:pt x="13433" y="1133"/>
                    </a:lnTo>
                    <a:lnTo>
                      <a:pt x="14078" y="1204"/>
                    </a:lnTo>
                    <a:lnTo>
                      <a:pt x="14507" y="1346"/>
                    </a:lnTo>
                    <a:lnTo>
                      <a:pt x="15045" y="1487"/>
                    </a:lnTo>
                    <a:lnTo>
                      <a:pt x="15260" y="1700"/>
                    </a:lnTo>
                    <a:lnTo>
                      <a:pt x="15690" y="1912"/>
                    </a:lnTo>
                    <a:lnTo>
                      <a:pt x="16227" y="2195"/>
                    </a:lnTo>
                    <a:lnTo>
                      <a:pt x="16442" y="2479"/>
                    </a:lnTo>
                    <a:lnTo>
                      <a:pt x="16764" y="2550"/>
                    </a:lnTo>
                    <a:lnTo>
                      <a:pt x="17194" y="2904"/>
                    </a:lnTo>
                    <a:lnTo>
                      <a:pt x="17516" y="3116"/>
                    </a:lnTo>
                    <a:lnTo>
                      <a:pt x="18054" y="3258"/>
                    </a:lnTo>
                    <a:lnTo>
                      <a:pt x="18484" y="3541"/>
                    </a:lnTo>
                    <a:lnTo>
                      <a:pt x="18913" y="3753"/>
                    </a:lnTo>
                    <a:lnTo>
                      <a:pt x="19128" y="3895"/>
                    </a:lnTo>
                    <a:lnTo>
                      <a:pt x="19558" y="4178"/>
                    </a:lnTo>
                    <a:lnTo>
                      <a:pt x="19881" y="4391"/>
                    </a:lnTo>
                    <a:lnTo>
                      <a:pt x="19988" y="4745"/>
                    </a:lnTo>
                    <a:lnTo>
                      <a:pt x="20310" y="5170"/>
                    </a:lnTo>
                    <a:lnTo>
                      <a:pt x="20633" y="5382"/>
                    </a:lnTo>
                    <a:lnTo>
                      <a:pt x="21063" y="5666"/>
                    </a:lnTo>
                    <a:lnTo>
                      <a:pt x="21278" y="5949"/>
                    </a:lnTo>
                    <a:lnTo>
                      <a:pt x="21493" y="6374"/>
                    </a:lnTo>
                    <a:lnTo>
                      <a:pt x="21600" y="7011"/>
                    </a:lnTo>
                    <a:lnTo>
                      <a:pt x="1719" y="2160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7200" name="Group 32"/>
              <p:cNvGrpSpPr>
                <a:grpSpLocks/>
              </p:cNvGrpSpPr>
              <p:nvPr/>
            </p:nvGrpSpPr>
            <p:grpSpPr bwMode="auto">
              <a:xfrm rot="-1380000">
                <a:off x="205" y="78"/>
                <a:ext cx="132" cy="149"/>
                <a:chOff x="0" y="0"/>
                <a:chExt cx="132" cy="149"/>
              </a:xfrm>
            </p:grpSpPr>
            <p:sp>
              <p:nvSpPr>
                <p:cNvPr id="7198" name="Freeform 30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>
                    <a:gd name="T0" fmla="*/ 0 w 21600"/>
                    <a:gd name="T1" fmla="+- 0 1 1"/>
                    <a:gd name="T2" fmla="*/ 1 h 21599"/>
                    <a:gd name="T3" fmla="*/ 144 w 21600"/>
                    <a:gd name="T4" fmla="+- 0 1 1"/>
                    <a:gd name="T5" fmla="*/ 1 h 21599"/>
                    <a:gd name="T6" fmla="*/ 21600 w 21600"/>
                    <a:gd name="T7" fmla="+- 0 21600 1"/>
                    <a:gd name="T8" fmla="*/ 21600 h 21599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</a:cxnLst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7199" name="AutoShape 31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  <a:lnTo>
                        <a:pt x="144" y="21599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rnd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7201" name="Line 33"/>
              <p:cNvSpPr>
                <a:spLocks noChangeShapeType="1"/>
              </p:cNvSpPr>
              <p:nvPr/>
            </p:nvSpPr>
            <p:spPr bwMode="auto">
              <a:xfrm>
                <a:off x="174" y="0"/>
                <a:ext cx="20" cy="407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02" name="Oval 34"/>
              <p:cNvSpPr>
                <a:spLocks/>
              </p:cNvSpPr>
              <p:nvPr/>
            </p:nvSpPr>
            <p:spPr bwMode="auto">
              <a:xfrm rot="-3960000">
                <a:off x="241" y="81"/>
                <a:ext cx="71" cy="11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03" name="Line 35"/>
              <p:cNvSpPr>
                <a:spLocks noChangeShapeType="1"/>
              </p:cNvSpPr>
              <p:nvPr/>
            </p:nvSpPr>
            <p:spPr bwMode="auto">
              <a:xfrm rot="10800000" flipH="1">
                <a:off x="194" y="106"/>
                <a:ext cx="240" cy="3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7209" name="Group 41"/>
          <p:cNvGrpSpPr>
            <a:grpSpLocks/>
          </p:cNvGrpSpPr>
          <p:nvPr/>
        </p:nvGrpSpPr>
        <p:grpSpPr bwMode="auto">
          <a:xfrm>
            <a:off x="3124200" y="1676400"/>
            <a:ext cx="2057400" cy="1905000"/>
            <a:chOff x="0" y="0"/>
            <a:chExt cx="1296" cy="1200"/>
          </a:xfrm>
        </p:grpSpPr>
        <p:sp>
          <p:nvSpPr>
            <p:cNvPr id="7206" name="Line 38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296" cy="720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07" name="Line 39"/>
            <p:cNvSpPr>
              <a:spLocks noChangeShapeType="1"/>
            </p:cNvSpPr>
            <p:nvPr/>
          </p:nvSpPr>
          <p:spPr bwMode="auto">
            <a:xfrm>
              <a:off x="0" y="720"/>
              <a:ext cx="1296" cy="480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08" name="Line 40"/>
            <p:cNvSpPr>
              <a:spLocks noChangeShapeType="1"/>
            </p:cNvSpPr>
            <p:nvPr/>
          </p:nvSpPr>
          <p:spPr bwMode="auto">
            <a:xfrm>
              <a:off x="1268" y="0"/>
              <a:ext cx="1" cy="1200"/>
            </a:xfrm>
            <a:prstGeom prst="line">
              <a:avLst/>
            </a:prstGeom>
            <a:noFill/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213" name="Group 45"/>
          <p:cNvGrpSpPr>
            <a:grpSpLocks/>
          </p:cNvGrpSpPr>
          <p:nvPr/>
        </p:nvGrpSpPr>
        <p:grpSpPr bwMode="auto">
          <a:xfrm>
            <a:off x="3124200" y="990600"/>
            <a:ext cx="2058988" cy="1828800"/>
            <a:chOff x="0" y="0"/>
            <a:chExt cx="1297" cy="1152"/>
          </a:xfrm>
        </p:grpSpPr>
        <p:sp>
          <p:nvSpPr>
            <p:cNvPr id="7210" name="Line 42"/>
            <p:cNvSpPr>
              <a:spLocks noChangeShapeType="1"/>
            </p:cNvSpPr>
            <p:nvPr/>
          </p:nvSpPr>
          <p:spPr bwMode="auto">
            <a:xfrm rot="10800000" flipH="1">
              <a:off x="0" y="864"/>
              <a:ext cx="1296" cy="288"/>
            </a:xfrm>
            <a:prstGeom prst="line">
              <a:avLst/>
            </a:prstGeom>
            <a:noFill/>
            <a:ln w="12700" cap="flat">
              <a:solidFill>
                <a:srgbClr val="33CC33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11" name="Line 43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296" cy="1152"/>
            </a:xfrm>
            <a:prstGeom prst="line">
              <a:avLst/>
            </a:prstGeom>
            <a:noFill/>
            <a:ln w="12700" cap="flat">
              <a:solidFill>
                <a:srgbClr val="33CC33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12" name="Line 44"/>
            <p:cNvSpPr>
              <a:spLocks noChangeShapeType="1"/>
            </p:cNvSpPr>
            <p:nvPr/>
          </p:nvSpPr>
          <p:spPr bwMode="auto">
            <a:xfrm>
              <a:off x="1296" y="0"/>
              <a:ext cx="1" cy="864"/>
            </a:xfrm>
            <a:prstGeom prst="line">
              <a:avLst/>
            </a:prstGeom>
            <a:noFill/>
            <a:ln w="38100" cap="flat">
              <a:solidFill>
                <a:srgbClr val="33CC33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219" name="Group 51"/>
          <p:cNvGrpSpPr>
            <a:grpSpLocks/>
          </p:cNvGrpSpPr>
          <p:nvPr/>
        </p:nvGrpSpPr>
        <p:grpSpPr bwMode="auto">
          <a:xfrm>
            <a:off x="3124200" y="2438400"/>
            <a:ext cx="2058988" cy="2362200"/>
            <a:chOff x="0" y="0"/>
            <a:chExt cx="1297" cy="1488"/>
          </a:xfrm>
        </p:grpSpPr>
        <p:grpSp>
          <p:nvGrpSpPr>
            <p:cNvPr id="7217" name="Group 49"/>
            <p:cNvGrpSpPr>
              <a:grpSpLocks/>
            </p:cNvGrpSpPr>
            <p:nvPr/>
          </p:nvGrpSpPr>
          <p:grpSpPr bwMode="auto">
            <a:xfrm>
              <a:off x="0" y="0"/>
              <a:ext cx="1297" cy="1488"/>
              <a:chOff x="0" y="0"/>
              <a:chExt cx="1297" cy="1488"/>
            </a:xfrm>
          </p:grpSpPr>
          <p:sp>
            <p:nvSpPr>
              <p:cNvPr id="7214" name="Line 46"/>
              <p:cNvSpPr>
                <a:spLocks noChangeShapeType="1"/>
              </p:cNvSpPr>
              <p:nvPr/>
            </p:nvSpPr>
            <p:spPr bwMode="auto">
              <a:xfrm rot="10800000" flipH="1">
                <a:off x="0" y="0"/>
                <a:ext cx="1296" cy="240"/>
              </a:xfrm>
              <a:prstGeom prst="line">
                <a:avLst/>
              </a:prstGeom>
              <a:noFill/>
              <a:ln w="12700" cap="flat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15" name="Line 47"/>
              <p:cNvSpPr>
                <a:spLocks noChangeShapeType="1"/>
              </p:cNvSpPr>
              <p:nvPr/>
            </p:nvSpPr>
            <p:spPr bwMode="auto">
              <a:xfrm>
                <a:off x="0" y="240"/>
                <a:ext cx="1296" cy="1248"/>
              </a:xfrm>
              <a:prstGeom prst="line">
                <a:avLst/>
              </a:prstGeom>
              <a:noFill/>
              <a:ln w="12700" cap="flat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16" name="Line 48"/>
              <p:cNvSpPr>
                <a:spLocks noChangeShapeType="1"/>
              </p:cNvSpPr>
              <p:nvPr/>
            </p:nvSpPr>
            <p:spPr bwMode="auto">
              <a:xfrm>
                <a:off x="1296" y="0"/>
                <a:ext cx="1" cy="1488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7218" name="Line 50"/>
            <p:cNvSpPr>
              <a:spLocks noChangeShapeType="1"/>
            </p:cNvSpPr>
            <p:nvPr/>
          </p:nvSpPr>
          <p:spPr bwMode="auto">
            <a:xfrm>
              <a:off x="672" y="432"/>
              <a:ext cx="480" cy="144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4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76600" y="4343400"/>
            <a:ext cx="2667000" cy="1524000"/>
            <a:chOff x="2064" y="2736"/>
            <a:chExt cx="1680" cy="960"/>
          </a:xfrm>
        </p:grpSpPr>
        <p:grpSp>
          <p:nvGrpSpPr>
            <p:cNvPr id="20514" name="Group 4"/>
            <p:cNvGrpSpPr>
              <a:grpSpLocks/>
            </p:cNvGrpSpPr>
            <p:nvPr/>
          </p:nvGrpSpPr>
          <p:grpSpPr bwMode="auto">
            <a:xfrm>
              <a:off x="2064" y="2736"/>
              <a:ext cx="1680" cy="960"/>
              <a:chOff x="1776" y="2928"/>
              <a:chExt cx="768" cy="624"/>
            </a:xfrm>
          </p:grpSpPr>
          <p:sp>
            <p:nvSpPr>
              <p:cNvPr id="20516" name="Line 5"/>
              <p:cNvSpPr>
                <a:spLocks noChangeShapeType="1"/>
              </p:cNvSpPr>
              <p:nvPr/>
            </p:nvSpPr>
            <p:spPr bwMode="auto">
              <a:xfrm>
                <a:off x="1776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7" name="Line 6"/>
              <p:cNvSpPr>
                <a:spLocks noChangeShapeType="1"/>
              </p:cNvSpPr>
              <p:nvPr/>
            </p:nvSpPr>
            <p:spPr bwMode="auto">
              <a:xfrm flipV="1">
                <a:off x="2160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15" name="Line 7"/>
            <p:cNvSpPr>
              <a:spLocks noChangeShapeType="1"/>
            </p:cNvSpPr>
            <p:nvPr/>
          </p:nvSpPr>
          <p:spPr bwMode="auto">
            <a:xfrm>
              <a:off x="2064" y="2742"/>
              <a:ext cx="168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85" name="Group 8"/>
          <p:cNvGrpSpPr>
            <a:grpSpLocks/>
          </p:cNvGrpSpPr>
          <p:nvPr/>
        </p:nvGrpSpPr>
        <p:grpSpPr bwMode="auto">
          <a:xfrm>
            <a:off x="76200" y="4343400"/>
            <a:ext cx="9067800" cy="1524000"/>
            <a:chOff x="48" y="2736"/>
            <a:chExt cx="5712" cy="960"/>
          </a:xfrm>
        </p:grpSpPr>
        <p:grpSp>
          <p:nvGrpSpPr>
            <p:cNvPr id="20510" name="Group 9"/>
            <p:cNvGrpSpPr>
              <a:grpSpLocks/>
            </p:cNvGrpSpPr>
            <p:nvPr/>
          </p:nvGrpSpPr>
          <p:grpSpPr bwMode="auto">
            <a:xfrm>
              <a:off x="48" y="2736"/>
              <a:ext cx="5712" cy="960"/>
              <a:chOff x="1776" y="2928"/>
              <a:chExt cx="768" cy="624"/>
            </a:xfrm>
          </p:grpSpPr>
          <p:sp>
            <p:nvSpPr>
              <p:cNvPr id="20512" name="Line 10"/>
              <p:cNvSpPr>
                <a:spLocks noChangeShapeType="1"/>
              </p:cNvSpPr>
              <p:nvPr/>
            </p:nvSpPr>
            <p:spPr bwMode="auto">
              <a:xfrm>
                <a:off x="1776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3" name="Line 11"/>
              <p:cNvSpPr>
                <a:spLocks noChangeShapeType="1"/>
              </p:cNvSpPr>
              <p:nvPr/>
            </p:nvSpPr>
            <p:spPr bwMode="auto">
              <a:xfrm flipV="1">
                <a:off x="2160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11" name="Line 12"/>
            <p:cNvSpPr>
              <a:spLocks noChangeShapeType="1"/>
            </p:cNvSpPr>
            <p:nvPr/>
          </p:nvSpPr>
          <p:spPr bwMode="auto">
            <a:xfrm>
              <a:off x="48" y="2742"/>
              <a:ext cx="566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3"/>
          <p:cNvGrpSpPr>
            <a:grpSpLocks/>
          </p:cNvGrpSpPr>
          <p:nvPr/>
        </p:nvGrpSpPr>
        <p:grpSpPr bwMode="auto">
          <a:xfrm rot="1825181">
            <a:off x="3667125" y="4438650"/>
            <a:ext cx="2667000" cy="1524000"/>
            <a:chOff x="2064" y="2736"/>
            <a:chExt cx="1680" cy="960"/>
          </a:xfrm>
        </p:grpSpPr>
        <p:grpSp>
          <p:nvGrpSpPr>
            <p:cNvPr id="20506" name="Group 14"/>
            <p:cNvGrpSpPr>
              <a:grpSpLocks/>
            </p:cNvGrpSpPr>
            <p:nvPr/>
          </p:nvGrpSpPr>
          <p:grpSpPr bwMode="auto">
            <a:xfrm>
              <a:off x="2064" y="2736"/>
              <a:ext cx="1680" cy="960"/>
              <a:chOff x="1776" y="2928"/>
              <a:chExt cx="768" cy="624"/>
            </a:xfrm>
          </p:grpSpPr>
          <p:sp>
            <p:nvSpPr>
              <p:cNvPr id="20508" name="Line 15"/>
              <p:cNvSpPr>
                <a:spLocks noChangeShapeType="1"/>
              </p:cNvSpPr>
              <p:nvPr/>
            </p:nvSpPr>
            <p:spPr bwMode="auto">
              <a:xfrm>
                <a:off x="1776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9" name="Line 16"/>
              <p:cNvSpPr>
                <a:spLocks noChangeShapeType="1"/>
              </p:cNvSpPr>
              <p:nvPr/>
            </p:nvSpPr>
            <p:spPr bwMode="auto">
              <a:xfrm flipV="1">
                <a:off x="2160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07" name="Line 17"/>
            <p:cNvSpPr>
              <a:spLocks noChangeShapeType="1"/>
            </p:cNvSpPr>
            <p:nvPr/>
          </p:nvSpPr>
          <p:spPr bwMode="auto">
            <a:xfrm>
              <a:off x="2064" y="2742"/>
              <a:ext cx="168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7" name="Text Box 21"/>
          <p:cNvSpPr txBox="1">
            <a:spLocks noChangeArrowheads="1"/>
          </p:cNvSpPr>
          <p:nvPr/>
        </p:nvSpPr>
        <p:spPr bwMode="auto">
          <a:xfrm>
            <a:off x="2895600" y="6172200"/>
            <a:ext cx="342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/>
              <a:t>Camera Center</a:t>
            </a:r>
          </a:p>
        </p:txBody>
      </p:sp>
      <p:sp>
        <p:nvSpPr>
          <p:cNvPr id="20488" name="Line 22"/>
          <p:cNvSpPr>
            <a:spLocks noChangeShapeType="1"/>
          </p:cNvSpPr>
          <p:nvPr/>
        </p:nvSpPr>
        <p:spPr bwMode="auto">
          <a:xfrm flipV="1">
            <a:off x="4343400" y="59436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4610100" y="4291013"/>
            <a:ext cx="2862263" cy="1566862"/>
            <a:chOff x="2904" y="2703"/>
            <a:chExt cx="1803" cy="987"/>
          </a:xfrm>
        </p:grpSpPr>
        <p:sp>
          <p:nvSpPr>
            <p:cNvPr id="20503" name="Line 19"/>
            <p:cNvSpPr>
              <a:spLocks noChangeShapeType="1"/>
            </p:cNvSpPr>
            <p:nvPr/>
          </p:nvSpPr>
          <p:spPr bwMode="auto">
            <a:xfrm flipH="1">
              <a:off x="2904" y="2736"/>
              <a:ext cx="1752" cy="9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Oval 20"/>
            <p:cNvSpPr>
              <a:spLocks noChangeAspect="1" noChangeArrowheads="1"/>
            </p:cNvSpPr>
            <p:nvPr/>
          </p:nvSpPr>
          <p:spPr bwMode="auto">
            <a:xfrm>
              <a:off x="4638" y="2703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5" name="Oval 32"/>
            <p:cNvSpPr>
              <a:spLocks noChangeAspect="1" noChangeArrowheads="1"/>
            </p:cNvSpPr>
            <p:nvPr/>
          </p:nvSpPr>
          <p:spPr bwMode="auto">
            <a:xfrm>
              <a:off x="3864" y="3120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45"/>
          <p:cNvGrpSpPr>
            <a:grpSpLocks/>
          </p:cNvGrpSpPr>
          <p:nvPr/>
        </p:nvGrpSpPr>
        <p:grpSpPr bwMode="auto">
          <a:xfrm>
            <a:off x="4600575" y="4286250"/>
            <a:ext cx="947738" cy="1581150"/>
            <a:chOff x="2898" y="2700"/>
            <a:chExt cx="597" cy="996"/>
          </a:xfrm>
        </p:grpSpPr>
        <p:sp>
          <p:nvSpPr>
            <p:cNvPr id="20500" name="Line 24"/>
            <p:cNvSpPr>
              <a:spLocks noChangeShapeType="1"/>
            </p:cNvSpPr>
            <p:nvPr/>
          </p:nvSpPr>
          <p:spPr bwMode="auto">
            <a:xfrm flipV="1">
              <a:off x="2898" y="2736"/>
              <a:ext cx="558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Oval 26"/>
            <p:cNvSpPr>
              <a:spLocks noChangeAspect="1" noChangeArrowheads="1"/>
            </p:cNvSpPr>
            <p:nvPr/>
          </p:nvSpPr>
          <p:spPr bwMode="auto">
            <a:xfrm>
              <a:off x="3426" y="2700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2" name="Oval 33"/>
            <p:cNvSpPr>
              <a:spLocks noChangeAspect="1" noChangeArrowheads="1"/>
            </p:cNvSpPr>
            <p:nvPr/>
          </p:nvSpPr>
          <p:spPr bwMode="auto">
            <a:xfrm>
              <a:off x="3354" y="2838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73128" name="Picture 40" descr="small-P101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325437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3129" name="Picture 41" descr="small-P1010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325437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3138" name="Oval 50"/>
          <p:cNvSpPr>
            <a:spLocks noChangeAspect="1" noChangeArrowheads="1"/>
          </p:cNvSpPr>
          <p:nvPr/>
        </p:nvSpPr>
        <p:spPr bwMode="auto">
          <a:xfrm>
            <a:off x="7543800" y="2019300"/>
            <a:ext cx="109538" cy="10953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3124200" y="2838450"/>
            <a:ext cx="2547938" cy="209550"/>
            <a:chOff x="1968" y="1788"/>
            <a:chExt cx="1605" cy="132"/>
          </a:xfrm>
        </p:grpSpPr>
        <p:sp>
          <p:nvSpPr>
            <p:cNvPr id="20498" name="Oval 51"/>
            <p:cNvSpPr>
              <a:spLocks noChangeAspect="1" noChangeArrowheads="1"/>
            </p:cNvSpPr>
            <p:nvPr/>
          </p:nvSpPr>
          <p:spPr bwMode="auto">
            <a:xfrm>
              <a:off x="1968" y="1851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9" name="Oval 52"/>
            <p:cNvSpPr>
              <a:spLocks noChangeAspect="1" noChangeArrowheads="1"/>
            </p:cNvSpPr>
            <p:nvPr/>
          </p:nvSpPr>
          <p:spPr bwMode="auto">
            <a:xfrm>
              <a:off x="3504" y="1788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54"/>
          <p:cNvGrpSpPr>
            <a:grpSpLocks/>
          </p:cNvGrpSpPr>
          <p:nvPr/>
        </p:nvGrpSpPr>
        <p:grpSpPr bwMode="auto">
          <a:xfrm>
            <a:off x="5486400" y="4419600"/>
            <a:ext cx="1885950" cy="581025"/>
            <a:chOff x="3456" y="2784"/>
            <a:chExt cx="1188" cy="366"/>
          </a:xfrm>
        </p:grpSpPr>
        <p:sp>
          <p:nvSpPr>
            <p:cNvPr id="20496" name="Line 55"/>
            <p:cNvSpPr>
              <a:spLocks noChangeShapeType="1"/>
            </p:cNvSpPr>
            <p:nvPr/>
          </p:nvSpPr>
          <p:spPr bwMode="auto">
            <a:xfrm flipV="1">
              <a:off x="4020" y="2814"/>
              <a:ext cx="624" cy="33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Line 56"/>
            <p:cNvSpPr>
              <a:spLocks noChangeShapeType="1"/>
            </p:cNvSpPr>
            <p:nvPr/>
          </p:nvSpPr>
          <p:spPr bwMode="auto">
            <a:xfrm flipV="1">
              <a:off x="3456" y="2784"/>
              <a:ext cx="48" cy="96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13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  <a:ln/>
        </p:spPr>
        <p:txBody>
          <a:bodyPr rIns="132080"/>
          <a:lstStyle/>
          <a:p>
            <a:r>
              <a:rPr lang="en-US"/>
              <a:t>Image reprojection</a:t>
            </a:r>
          </a:p>
        </p:txBody>
      </p:sp>
      <p:pic>
        <p:nvPicPr>
          <p:cNvPr id="9219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66800"/>
            <a:ext cx="5791200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5410200"/>
            <a:ext cx="7772400" cy="1447800"/>
          </a:xfrm>
          <a:ln/>
        </p:spPr>
        <p:txBody>
          <a:bodyPr rIns="132080">
            <a:normAutofit fontScale="85000" lnSpcReduction="10000"/>
          </a:bodyPr>
          <a:lstStyle/>
          <a:p>
            <a:pPr marL="382588" indent="-342900"/>
            <a:r>
              <a:rPr lang="en-US"/>
              <a:t>Observation</a:t>
            </a:r>
          </a:p>
          <a:p>
            <a:pPr marL="782638" lvl="1">
              <a:buClr>
                <a:srgbClr val="000000"/>
              </a:buClr>
            </a:pPr>
            <a:r>
              <a:rPr lang="en-US"/>
              <a:t>Rather than thinking of this as a 3D reprojection, think of it as a 2D image warp from one image to another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9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Motion models</a:t>
            </a:r>
            <a:endParaRPr lang="en-US">
              <a:cs typeface="Arial" charset="0"/>
            </a:endParaRP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What happens when we take two images with a camera and try to align them?</a:t>
            </a:r>
          </a:p>
          <a:p>
            <a:pPr>
              <a:buFontTx/>
              <a:buChar char="•"/>
            </a:pPr>
            <a:r>
              <a:rPr lang="en-US" dirty="0"/>
              <a:t>translation?</a:t>
            </a:r>
          </a:p>
          <a:p>
            <a:pPr>
              <a:buFontTx/>
              <a:buChar char="•"/>
            </a:pPr>
            <a:r>
              <a:rPr lang="en-US" dirty="0"/>
              <a:t>rotation?</a:t>
            </a:r>
          </a:p>
          <a:p>
            <a:pPr>
              <a:buFontTx/>
              <a:buChar char="•"/>
            </a:pPr>
            <a:r>
              <a:rPr lang="en-US" dirty="0"/>
              <a:t>scale?</a:t>
            </a:r>
          </a:p>
          <a:p>
            <a:pPr>
              <a:buFontTx/>
              <a:buChar char="•"/>
            </a:pPr>
            <a:r>
              <a:rPr lang="en-US" dirty="0"/>
              <a:t>affine?</a:t>
            </a:r>
          </a:p>
          <a:p>
            <a:pPr>
              <a:buFontTx/>
              <a:buChar char="•"/>
            </a:pPr>
            <a:r>
              <a:rPr lang="en-US" dirty="0"/>
              <a:t>Perspective?</a:t>
            </a:r>
          </a:p>
        </p:txBody>
      </p:sp>
      <p:pic>
        <p:nvPicPr>
          <p:cNvPr id="334854" name="Picture 6" descr="HIMG_717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2895600"/>
            <a:ext cx="2439987" cy="18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4855" name="Picture 7" descr="HIMG_717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3" y="2895600"/>
            <a:ext cx="2439987" cy="18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8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1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Projective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(aka </a:t>
            </a:r>
            <a:r>
              <a:rPr lang="en-US" i="1" dirty="0"/>
              <a:t>homographies</a:t>
            </a:r>
            <a:r>
              <a:rPr lang="en-US" dirty="0"/>
              <a:t>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1535"/>
            <a:ext cx="40957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33935"/>
            <a:ext cx="18859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3119735"/>
            <a:ext cx="18478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00265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Arrow 13"/>
          <p:cNvSpPr/>
          <p:nvPr/>
        </p:nvSpPr>
        <p:spPr>
          <a:xfrm>
            <a:off x="3657600" y="5104608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576465"/>
            <a:ext cx="1905000" cy="1428750"/>
          </a:xfrm>
          <a:prstGeom prst="rect">
            <a:avLst/>
          </a:prstGeom>
          <a:noFill/>
          <a:scene3d>
            <a:camera prst="perspectiveLeft" fov="7200000">
              <a:rot lat="0" lon="30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161" y="4500265"/>
            <a:ext cx="1653639" cy="1665886"/>
          </a:xfrm>
          <a:prstGeom prst="rect">
            <a:avLst/>
          </a:prstGeom>
          <a:noFill/>
          <a:scene3d>
            <a:camera prst="perspectiveLeft" fov="7200000">
              <a:rot lat="30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7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Parametric (global) warping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Examples of parametric warps:</a:t>
            </a:r>
          </a:p>
        </p:txBody>
      </p:sp>
      <p:pic>
        <p:nvPicPr>
          <p:cNvPr id="400388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2805113"/>
            <a:ext cx="1462087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0389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0" y="3900488"/>
            <a:ext cx="1371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 dirty="0"/>
              <a:t>translation</a:t>
            </a:r>
          </a:p>
        </p:txBody>
      </p:sp>
      <p:pic>
        <p:nvPicPr>
          <p:cNvPr id="400390" name="Picture 6" descr="HHHIMG_116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819400"/>
            <a:ext cx="146208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0391" name="Picture 7" descr="rotated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90800"/>
            <a:ext cx="1755775" cy="141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0392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117975" y="38862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/>
              <a:t>rotation</a:t>
            </a:r>
          </a:p>
        </p:txBody>
      </p:sp>
      <p:sp>
        <p:nvSpPr>
          <p:cNvPr id="400393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553200" y="38100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/>
              <a:t>aspect</a:t>
            </a:r>
          </a:p>
        </p:txBody>
      </p:sp>
      <p:pic>
        <p:nvPicPr>
          <p:cNvPr id="400394" name="Picture 10" descr="affine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25" y="4495800"/>
            <a:ext cx="1746250" cy="130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0395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397125" y="59436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/>
              <a:t>affine</a:t>
            </a:r>
          </a:p>
        </p:txBody>
      </p:sp>
      <p:pic>
        <p:nvPicPr>
          <p:cNvPr id="400396" name="Picture 12" descr="perspective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170" y="4579556"/>
            <a:ext cx="1563688" cy="100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0397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272058" y="5671756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/>
              <a:t>perspective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8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2D coordinate transformations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translation:		</a:t>
            </a:r>
            <a:r>
              <a:rPr lang="en-US" b="1" i="1" dirty="0"/>
              <a:t>x’ </a:t>
            </a:r>
            <a:r>
              <a:rPr lang="en-US" b="1" dirty="0"/>
              <a:t>=</a:t>
            </a:r>
            <a:r>
              <a:rPr lang="en-US" b="1" i="1" dirty="0"/>
              <a:t> x + t		 x = </a:t>
            </a:r>
            <a:r>
              <a:rPr lang="en-US" dirty="0"/>
              <a:t>(</a:t>
            </a:r>
            <a:r>
              <a:rPr lang="en-US" i="1" dirty="0" err="1"/>
              <a:t>x</a:t>
            </a:r>
            <a:r>
              <a:rPr lang="en-US" dirty="0" err="1"/>
              <a:t>,</a:t>
            </a:r>
            <a:r>
              <a:rPr lang="en-US" i="1" dirty="0" err="1"/>
              <a:t>y</a:t>
            </a:r>
            <a:r>
              <a:rPr lang="en-US" dirty="0"/>
              <a:t>)</a:t>
            </a:r>
          </a:p>
          <a:p>
            <a:r>
              <a:rPr lang="en-US" dirty="0"/>
              <a:t>rotation:		</a:t>
            </a:r>
            <a:r>
              <a:rPr lang="en-US" b="1" i="1" dirty="0"/>
              <a:t>x’ </a:t>
            </a:r>
            <a:r>
              <a:rPr lang="en-US" b="1" dirty="0"/>
              <a:t>=</a:t>
            </a:r>
            <a:r>
              <a:rPr lang="en-US" b="1" i="1" dirty="0"/>
              <a:t> R x + t</a:t>
            </a:r>
            <a:endParaRPr lang="en-US" dirty="0"/>
          </a:p>
          <a:p>
            <a:r>
              <a:rPr lang="en-US" dirty="0"/>
              <a:t>similarity:		</a:t>
            </a:r>
            <a:r>
              <a:rPr lang="en-US" b="1" i="1" dirty="0"/>
              <a:t>x’ </a:t>
            </a:r>
            <a:r>
              <a:rPr lang="en-US" b="1" dirty="0"/>
              <a:t>=</a:t>
            </a:r>
            <a:r>
              <a:rPr lang="en-US" b="1" i="1" dirty="0"/>
              <a:t> </a:t>
            </a:r>
            <a:r>
              <a:rPr lang="en-US" i="1" dirty="0"/>
              <a:t>s</a:t>
            </a:r>
            <a:r>
              <a:rPr lang="en-US" b="1" i="1" dirty="0"/>
              <a:t> R x + t</a:t>
            </a:r>
            <a:endParaRPr lang="en-US" dirty="0"/>
          </a:p>
          <a:p>
            <a:r>
              <a:rPr lang="en-US" dirty="0"/>
              <a:t>affine:		</a:t>
            </a:r>
            <a:r>
              <a:rPr lang="en-US" b="1" i="1" dirty="0"/>
              <a:t>x’ </a:t>
            </a:r>
            <a:r>
              <a:rPr lang="en-US" b="1" dirty="0"/>
              <a:t>=</a:t>
            </a:r>
            <a:r>
              <a:rPr lang="en-US" b="1" i="1" dirty="0"/>
              <a:t> A x + t</a:t>
            </a:r>
            <a:endParaRPr lang="en-US" dirty="0"/>
          </a:p>
          <a:p>
            <a:r>
              <a:rPr lang="en-US" dirty="0"/>
              <a:t>perspective:	</a:t>
            </a:r>
            <a:r>
              <a:rPr lang="en-US" b="1" i="1" u="sng" dirty="0"/>
              <a:t>x</a:t>
            </a:r>
            <a:r>
              <a:rPr lang="en-US" b="1" i="1" dirty="0"/>
              <a:t>’ </a:t>
            </a:r>
            <a:r>
              <a:rPr lang="en-US" b="1" dirty="0">
                <a:sym typeface="Symbol" pitchFamily="18" charset="2"/>
              </a:rPr>
              <a:t></a:t>
            </a:r>
            <a:r>
              <a:rPr lang="en-US" b="1" i="1" dirty="0"/>
              <a:t> H </a:t>
            </a:r>
            <a:r>
              <a:rPr lang="en-US" b="1" i="1" u="sng" dirty="0"/>
              <a:t>x</a:t>
            </a:r>
            <a:r>
              <a:rPr lang="en-US" b="1" i="1" dirty="0"/>
              <a:t>		 </a:t>
            </a:r>
            <a:r>
              <a:rPr lang="en-US" b="1" i="1" u="sng" dirty="0"/>
              <a:t>x</a:t>
            </a:r>
            <a:r>
              <a:rPr lang="en-US" b="1" i="1" dirty="0"/>
              <a:t> =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</a:t>
            </a:r>
            <a:r>
              <a:rPr lang="en-US" i="1" dirty="0"/>
              <a:t>y</a:t>
            </a:r>
            <a:r>
              <a:rPr lang="en-US" dirty="0"/>
              <a:t>,1)</a:t>
            </a:r>
            <a:br>
              <a:rPr lang="en-US" dirty="0"/>
            </a:br>
            <a:r>
              <a:rPr lang="en-US" dirty="0"/>
              <a:t>	(</a:t>
            </a:r>
            <a:r>
              <a:rPr lang="en-US" b="1" i="1" u="sng" dirty="0"/>
              <a:t>x</a:t>
            </a:r>
            <a:r>
              <a:rPr lang="en-US" dirty="0"/>
              <a:t> is a </a:t>
            </a:r>
            <a:r>
              <a:rPr lang="en-US" i="1" dirty="0"/>
              <a:t>homogeneous</a:t>
            </a:r>
            <a:r>
              <a:rPr lang="en-US" dirty="0"/>
              <a:t> coordinate)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3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1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Image Warping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Given a coordinate transform </a:t>
            </a:r>
            <a:r>
              <a:rPr lang="en-US" b="1" i="1"/>
              <a:t>x’ </a:t>
            </a:r>
            <a:r>
              <a:rPr lang="en-US"/>
              <a:t>=</a:t>
            </a:r>
            <a:r>
              <a:rPr lang="en-US" b="1" i="1"/>
              <a:t> 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and a source image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), how do we compute a transformed image </a:t>
            </a: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))?</a:t>
            </a:r>
          </a:p>
        </p:txBody>
      </p:sp>
      <p:pic>
        <p:nvPicPr>
          <p:cNvPr id="402436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6200"/>
            <a:ext cx="2193925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2437" name="Picture 5" descr="rotat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3733800"/>
            <a:ext cx="26320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38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2439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grpSp>
        <p:nvGrpSpPr>
          <p:cNvPr id="402440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2441" name="Line 9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442" name="Line 10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2443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2444" name="Line 12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445" name="Line 13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2446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2447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2448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25675" y="5105400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449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91200" y="5121275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450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2451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91000" y="48006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1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F6293-6C5A-4C0D-9347-2D77C7C85202}" type="slidenum">
              <a:rPr lang="en-US"/>
              <a:pPr/>
              <a:t>48</a:t>
            </a:fld>
            <a:endParaRPr lang="en-US"/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Inverse Warping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Get each pixel </a:t>
            </a: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 from its corresponding location </a:t>
            </a:r>
            <a:r>
              <a:rPr lang="en-US" b="1" i="1"/>
              <a:t>x’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in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pic>
        <p:nvPicPr>
          <p:cNvPr id="405508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6200"/>
            <a:ext cx="2193925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5509" name="Picture 5" descr="rotat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3733800"/>
            <a:ext cx="26320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5510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5511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grpSp>
        <p:nvGrpSpPr>
          <p:cNvPr id="405512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5513" name="Line 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514" name="Line 10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5515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5516" name="Line 12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517" name="Line 13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5518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5519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5520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25675" y="5105400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5521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91200" y="5121275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5522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arrow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5523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91000" y="4800600"/>
            <a:ext cx="838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h</a:t>
            </a:r>
            <a:r>
              <a:rPr lang="en-US" b="1" i="1" baseline="30000" dirty="0"/>
              <a:t>-1</a:t>
            </a:r>
            <a:r>
              <a:rPr lang="en-US" dirty="0"/>
              <a:t>(</a:t>
            </a:r>
            <a:r>
              <a:rPr lang="en-US" b="1" i="1" dirty="0"/>
              <a:t>x</a:t>
            </a:r>
            <a:r>
              <a:rPr lang="en-US" dirty="0"/>
              <a:t>)</a:t>
            </a:r>
          </a:p>
        </p:txBody>
      </p:sp>
      <p:sp>
        <p:nvSpPr>
          <p:cNvPr id="405524" name="Rectangle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5800" y="2667000"/>
            <a:ext cx="800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 charset="0"/>
              </a:rPr>
              <a:t>What if pixel comes from “between” two pixels?</a:t>
            </a:r>
          </a:p>
        </p:txBody>
      </p:sp>
    </p:spTree>
    <p:extLst>
      <p:ext uri="{BB962C8B-B14F-4D97-AF65-F5344CB8AC3E}">
        <p14:creationId xmlns:p14="http://schemas.microsoft.com/office/powerpoint/2010/main" val="260449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20" grpId="0" animBg="1"/>
      <p:bldP spid="405521" grpId="0" animBg="1"/>
      <p:bldP spid="405522" grpId="0" animBg="1"/>
      <p:bldP spid="405524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E7236-7C29-4DD7-BAD5-AD8C64534D44}" type="slidenum">
              <a:rPr lang="en-US"/>
              <a:pPr/>
              <a:t>49</a:t>
            </a:fld>
            <a:endParaRPr lang="en-US"/>
          </a:p>
        </p:txBody>
      </p:sp>
      <p:sp>
        <p:nvSpPr>
          <p:cNvPr id="406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Inverse Warping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Get each pixel </a:t>
            </a:r>
            <a:r>
              <a:rPr lang="en-US" b="1" i="1" dirty="0"/>
              <a:t>g</a:t>
            </a:r>
            <a:r>
              <a:rPr lang="en-US" dirty="0"/>
              <a:t>(</a:t>
            </a:r>
            <a:r>
              <a:rPr lang="en-US" b="1" i="1" dirty="0"/>
              <a:t>x’</a:t>
            </a:r>
            <a:r>
              <a:rPr lang="en-US" dirty="0"/>
              <a:t>) from its corresponding location </a:t>
            </a:r>
            <a:r>
              <a:rPr lang="en-US" b="1" i="1" dirty="0"/>
              <a:t>x’</a:t>
            </a:r>
            <a:r>
              <a:rPr lang="en-US" b="1" dirty="0"/>
              <a:t> </a:t>
            </a:r>
            <a:r>
              <a:rPr lang="en-US" dirty="0"/>
              <a:t>=</a:t>
            </a:r>
            <a:r>
              <a:rPr lang="en-US" b="1" dirty="0"/>
              <a:t> </a:t>
            </a:r>
            <a:r>
              <a:rPr lang="en-US" b="1" i="1" dirty="0"/>
              <a:t>h</a:t>
            </a:r>
            <a:r>
              <a:rPr lang="en-US" dirty="0"/>
              <a:t>(</a:t>
            </a:r>
            <a:r>
              <a:rPr lang="en-US" b="1" i="1" dirty="0"/>
              <a:t>x</a:t>
            </a:r>
            <a:r>
              <a:rPr lang="en-US" dirty="0"/>
              <a:t>) in </a:t>
            </a:r>
            <a:r>
              <a:rPr lang="en-US" b="1" i="1" dirty="0"/>
              <a:t>f</a:t>
            </a:r>
            <a:r>
              <a:rPr lang="en-US" dirty="0"/>
              <a:t>(</a:t>
            </a:r>
            <a:r>
              <a:rPr lang="en-US" b="1" i="1" dirty="0"/>
              <a:t>x</a:t>
            </a:r>
            <a:r>
              <a:rPr lang="en-US" dirty="0"/>
              <a:t>)</a:t>
            </a:r>
          </a:p>
        </p:txBody>
      </p:sp>
      <p:sp>
        <p:nvSpPr>
          <p:cNvPr id="40653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2667000"/>
            <a:ext cx="800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 charset="0"/>
              </a:rPr>
              <a:t>What if pixel comes from “between” two pixels?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0" dirty="0">
              <a:latin typeface="Arial" charset="0"/>
            </a:endParaRPr>
          </a:p>
        </p:txBody>
      </p:sp>
      <p:sp>
        <p:nvSpPr>
          <p:cNvPr id="40653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31242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 charset="0"/>
              </a:rPr>
              <a:t>Answer: We already know this: </a:t>
            </a:r>
            <a:r>
              <a:rPr lang="en-US" sz="2800" b="0" i="1" dirty="0">
                <a:latin typeface="Arial" charset="0"/>
              </a:rPr>
              <a:t>resample</a:t>
            </a:r>
            <a:r>
              <a:rPr lang="en-US" sz="2800" b="0" dirty="0">
                <a:latin typeface="Arial" charset="0"/>
              </a:rPr>
              <a:t> color value from </a:t>
            </a:r>
            <a:r>
              <a:rPr lang="en-US" sz="2800" b="0" i="1" dirty="0">
                <a:solidFill>
                  <a:srgbClr val="FF0000"/>
                </a:solidFill>
                <a:latin typeface="Arial" charset="0"/>
              </a:rPr>
              <a:t>interpolated</a:t>
            </a:r>
            <a:r>
              <a:rPr lang="en-US" sz="2800" b="0" dirty="0">
                <a:latin typeface="Arial" charset="0"/>
              </a:rPr>
              <a:t> source image</a:t>
            </a:r>
          </a:p>
        </p:txBody>
      </p:sp>
      <p:sp>
        <p:nvSpPr>
          <p:cNvPr id="406534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f</a:t>
            </a:r>
            <a:r>
              <a:rPr lang="en-US" dirty="0"/>
              <a:t>(</a:t>
            </a:r>
            <a:r>
              <a:rPr lang="en-US" b="1" i="1" dirty="0"/>
              <a:t>x</a:t>
            </a:r>
            <a:r>
              <a:rPr lang="en-US" dirty="0"/>
              <a:t>)</a:t>
            </a:r>
          </a:p>
        </p:txBody>
      </p:sp>
      <p:sp>
        <p:nvSpPr>
          <p:cNvPr id="406535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grpSp>
        <p:nvGrpSpPr>
          <p:cNvPr id="406536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6537" name="Line 9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38" name="Line 10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6539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6540" name="Line 12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41" name="Line 13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6542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6543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6544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25675" y="5105400"/>
            <a:ext cx="92075" cy="92075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45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821363" y="5137150"/>
            <a:ext cx="92075" cy="92075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46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arrow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06547" name="Group 19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926591" y="4788677"/>
            <a:ext cx="609600" cy="609600"/>
            <a:chOff x="1248" y="3072"/>
            <a:chExt cx="384" cy="384"/>
          </a:xfrm>
        </p:grpSpPr>
        <p:sp>
          <p:nvSpPr>
            <p:cNvPr id="406548" name="Line 20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49" name="Line 21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0" name="Line 22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1" name="Line 23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6552" name="Group 24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5562600" y="4851224"/>
            <a:ext cx="609600" cy="609600"/>
            <a:chOff x="1248" y="3072"/>
            <a:chExt cx="384" cy="384"/>
          </a:xfrm>
        </p:grpSpPr>
        <p:sp>
          <p:nvSpPr>
            <p:cNvPr id="406553" name="Line 25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4" name="Line 26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5" name="Line 27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6" name="Line 28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2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771900" y="4858844"/>
            <a:ext cx="838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/>
              <a:t>h</a:t>
            </a:r>
            <a:r>
              <a:rPr lang="en-US" b="1" i="1" baseline="30000" dirty="0"/>
              <a:t>-1</a:t>
            </a:r>
            <a:r>
              <a:rPr lang="en-US" dirty="0"/>
              <a:t>(</a:t>
            </a:r>
            <a:r>
              <a:rPr lang="en-US" b="1" i="1" dirty="0"/>
              <a:t>x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5527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9"/>
          <p:cNvSpPr txBox="1">
            <a:spLocks noGrp="1"/>
          </p:cNvSpPr>
          <p:nvPr>
            <p:ph type="title"/>
          </p:nvPr>
        </p:nvSpPr>
        <p:spPr>
          <a:xfrm>
            <a:off x="127950" y="1049425"/>
            <a:ext cx="88881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l"/>
            <a:r>
              <a:rPr lang="en" dirty="0"/>
              <a:t>Estimating </a:t>
            </a:r>
            <a:r>
              <a:rPr lang="en-US" dirty="0"/>
              <a:t>Response</a:t>
            </a:r>
            <a:endParaRPr dirty="0"/>
          </a:p>
        </p:txBody>
      </p:sp>
      <p:sp>
        <p:nvSpPr>
          <p:cNvPr id="396" name="Google Shape;396;p49"/>
          <p:cNvSpPr txBox="1">
            <a:spLocks noGrp="1"/>
          </p:cNvSpPr>
          <p:nvPr>
            <p:ph type="body" idx="1"/>
          </p:nvPr>
        </p:nvSpPr>
        <p:spPr>
          <a:xfrm>
            <a:off x="319650" y="1387515"/>
            <a:ext cx="8696400" cy="425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Font typeface="Consolas"/>
              <a:buChar char="-"/>
            </a:pPr>
            <a:endParaRPr lang="en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Font typeface="Consolas"/>
              <a:buChar char="-"/>
            </a:pPr>
            <a:endParaRPr lang="en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Font typeface="Consolas"/>
              <a:buChar char="-"/>
            </a:pPr>
            <a:endParaRPr lang="en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Font typeface="Consolas"/>
              <a:buChar char="-"/>
            </a:pPr>
            <a:r>
              <a:rPr lang="en" dirty="0">
                <a:solidFill>
                  <a:schemeClr val="dk1"/>
                </a:solidFill>
              </a:rPr>
              <a:t>A few methods </a:t>
            </a:r>
            <a:r>
              <a:rPr lang="en-US" dirty="0">
                <a:solidFill>
                  <a:schemeClr val="dk1"/>
                </a:solidFill>
              </a:rPr>
              <a:t>we use to estimate</a:t>
            </a:r>
            <a:r>
              <a:rPr lang="en" dirty="0">
                <a:solidFill>
                  <a:schemeClr val="dk1"/>
                </a:solidFill>
              </a:rPr>
              <a:t>:</a:t>
            </a:r>
          </a:p>
          <a:p>
            <a:pPr>
              <a:lnSpc>
                <a:spcPct val="115000"/>
              </a:lnSpc>
              <a:buClr>
                <a:schemeClr val="dk1"/>
              </a:buClr>
              <a:buFont typeface="Consolas"/>
              <a:buChar char="-"/>
            </a:pPr>
            <a:r>
              <a:rPr lang="en" dirty="0">
                <a:solidFill>
                  <a:srgbClr val="0000FF"/>
                </a:solidFill>
              </a:rPr>
              <a:t>Calculate </a:t>
            </a:r>
            <a:r>
              <a:rPr lang="en-US" dirty="0">
                <a:solidFill>
                  <a:srgbClr val="0000FF"/>
                </a:solidFill>
              </a:rPr>
              <a:t>these </a:t>
            </a:r>
            <a:r>
              <a:rPr lang="en" dirty="0">
                <a:solidFill>
                  <a:srgbClr val="0000FF"/>
                </a:solidFill>
              </a:rPr>
              <a:t>directly from the 2x2 matrix</a:t>
            </a:r>
            <a:endParaRPr dirty="0">
              <a:solidFill>
                <a:srgbClr val="0000FF"/>
              </a:solidFill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 dirty="0">
                <a:solidFill>
                  <a:srgbClr val="0000FF"/>
                </a:solidFill>
              </a:rPr>
              <a:t>det(S) = </a:t>
            </a:r>
            <a:r>
              <a:rPr lang="en-US" dirty="0">
                <a:solidFill>
                  <a:srgbClr val="0000FF"/>
                </a:solidFill>
              </a:rPr>
              <a:t>ad – </a:t>
            </a:r>
            <a:r>
              <a:rPr lang="en-US" dirty="0" err="1">
                <a:solidFill>
                  <a:srgbClr val="0000FF"/>
                </a:solidFill>
              </a:rPr>
              <a:t>bc</a:t>
            </a:r>
            <a:r>
              <a:rPr lang="en-US" dirty="0">
                <a:solidFill>
                  <a:srgbClr val="0000FF"/>
                </a:solidFill>
              </a:rPr>
              <a:t> = </a:t>
            </a:r>
            <a:r>
              <a:rPr lang="en" dirty="0">
                <a:solidFill>
                  <a:srgbClr val="0000FF"/>
                </a:solidFill>
              </a:rPr>
              <a:t>λ</a:t>
            </a:r>
            <a:r>
              <a:rPr lang="en" baseline="-25000" dirty="0">
                <a:solidFill>
                  <a:srgbClr val="0000FF"/>
                </a:solidFill>
              </a:rPr>
              <a:t>1</a:t>
            </a:r>
            <a:r>
              <a:rPr lang="en" dirty="0">
                <a:solidFill>
                  <a:srgbClr val="0000FF"/>
                </a:solidFill>
              </a:rPr>
              <a:t>*λ</a:t>
            </a:r>
            <a:r>
              <a:rPr lang="en" baseline="-25000" dirty="0">
                <a:solidFill>
                  <a:srgbClr val="0000FF"/>
                </a:solidFill>
              </a:rPr>
              <a:t>2</a:t>
            </a:r>
            <a:endParaRPr dirty="0">
              <a:solidFill>
                <a:srgbClr val="0000FF"/>
              </a:solidFill>
            </a:endParaRPr>
          </a:p>
          <a:p>
            <a:pPr lvl="1"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 dirty="0">
                <a:solidFill>
                  <a:srgbClr val="0000FF"/>
                </a:solidFill>
              </a:rPr>
              <a:t>trace(S) = </a:t>
            </a:r>
            <a:r>
              <a:rPr lang="en-US" dirty="0">
                <a:solidFill>
                  <a:srgbClr val="0000FF"/>
                </a:solidFill>
              </a:rPr>
              <a:t>a + d =  </a:t>
            </a:r>
            <a:r>
              <a:rPr lang="en" dirty="0">
                <a:solidFill>
                  <a:srgbClr val="0000FF"/>
                </a:solidFill>
              </a:rPr>
              <a:t>λ</a:t>
            </a:r>
            <a:r>
              <a:rPr lang="en" baseline="-25000" dirty="0">
                <a:solidFill>
                  <a:srgbClr val="0000FF"/>
                </a:solidFill>
              </a:rPr>
              <a:t>1</a:t>
            </a:r>
            <a:r>
              <a:rPr lang="en" dirty="0">
                <a:solidFill>
                  <a:srgbClr val="0000FF"/>
                </a:solidFill>
              </a:rPr>
              <a:t>+λ</a:t>
            </a:r>
            <a:r>
              <a:rPr lang="en" baseline="-25000" dirty="0">
                <a:solidFill>
                  <a:srgbClr val="0000FF"/>
                </a:solidFill>
              </a:rPr>
              <a:t>2</a:t>
            </a:r>
            <a:endParaRPr dirty="0">
              <a:solidFill>
                <a:srgbClr val="0000FF"/>
              </a:solidFill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Char char="-"/>
            </a:pPr>
            <a:r>
              <a:rPr lang="en-US" dirty="0">
                <a:solidFill>
                  <a:srgbClr val="FF0000"/>
                </a:solidFill>
              </a:rPr>
              <a:t>**Estimate formula 1: R = </a:t>
            </a:r>
            <a:r>
              <a:rPr lang="en" dirty="0">
                <a:solidFill>
                  <a:srgbClr val="FF0000"/>
                </a:solidFill>
              </a:rPr>
              <a:t>det(S) - α trace(S)</a:t>
            </a:r>
            <a:r>
              <a:rPr lang="en" baseline="30000" dirty="0">
                <a:solidFill>
                  <a:srgbClr val="FF0000"/>
                </a:solidFill>
              </a:rPr>
              <a:t>2</a:t>
            </a:r>
            <a:r>
              <a:rPr lang="en" dirty="0">
                <a:solidFill>
                  <a:srgbClr val="FF0000"/>
                </a:solidFill>
              </a:rPr>
              <a:t> = λ</a:t>
            </a:r>
            <a:r>
              <a:rPr lang="en" baseline="-25000" dirty="0">
                <a:solidFill>
                  <a:srgbClr val="FF0000"/>
                </a:solidFill>
              </a:rPr>
              <a:t>1</a:t>
            </a:r>
            <a:r>
              <a:rPr lang="en" dirty="0">
                <a:solidFill>
                  <a:srgbClr val="FF0000"/>
                </a:solidFill>
              </a:rPr>
              <a:t>λ</a:t>
            </a:r>
            <a:r>
              <a:rPr lang="en" baseline="-25000" dirty="0">
                <a:solidFill>
                  <a:srgbClr val="FF0000"/>
                </a:solidFill>
              </a:rPr>
              <a:t>2</a:t>
            </a:r>
            <a:r>
              <a:rPr lang="en" dirty="0">
                <a:solidFill>
                  <a:srgbClr val="FF0000"/>
                </a:solidFill>
              </a:rPr>
              <a:t> - α(λ</a:t>
            </a:r>
            <a:r>
              <a:rPr lang="en" baseline="-25000" dirty="0">
                <a:solidFill>
                  <a:srgbClr val="FF0000"/>
                </a:solidFill>
              </a:rPr>
              <a:t>1</a:t>
            </a:r>
            <a:r>
              <a:rPr lang="en" dirty="0">
                <a:solidFill>
                  <a:srgbClr val="FF0000"/>
                </a:solidFill>
              </a:rPr>
              <a:t>+λ</a:t>
            </a:r>
            <a:r>
              <a:rPr lang="en" baseline="-25000" dirty="0">
                <a:solidFill>
                  <a:srgbClr val="FF0000"/>
                </a:solidFill>
              </a:rPr>
              <a:t>2</a:t>
            </a:r>
            <a:r>
              <a:rPr lang="en" dirty="0">
                <a:solidFill>
                  <a:srgbClr val="FF0000"/>
                </a:solidFill>
              </a:rPr>
              <a:t>)</a:t>
            </a:r>
            <a:r>
              <a:rPr lang="en" baseline="30000" dirty="0">
                <a:solidFill>
                  <a:srgbClr val="FF0000"/>
                </a:solidFill>
              </a:rPr>
              <a:t>2</a:t>
            </a:r>
            <a:endParaRPr dirty="0">
              <a:solidFill>
                <a:srgbClr val="FF0000"/>
              </a:solidFill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Char char="-"/>
            </a:pPr>
            <a:r>
              <a:rPr lang="en-US" dirty="0">
                <a:solidFill>
                  <a:srgbClr val="002060"/>
                </a:solidFill>
              </a:rPr>
              <a:t>---Estimate formula 2: R = </a:t>
            </a:r>
            <a:r>
              <a:rPr lang="en" dirty="0">
                <a:solidFill>
                  <a:srgbClr val="002060"/>
                </a:solidFill>
              </a:rPr>
              <a:t>det(S) / trace(S) = λ</a:t>
            </a:r>
            <a:r>
              <a:rPr lang="en" baseline="-25000" dirty="0">
                <a:solidFill>
                  <a:srgbClr val="002060"/>
                </a:solidFill>
              </a:rPr>
              <a:t>1</a:t>
            </a:r>
            <a:r>
              <a:rPr lang="en" dirty="0">
                <a:solidFill>
                  <a:srgbClr val="002060"/>
                </a:solidFill>
              </a:rPr>
              <a:t>λ</a:t>
            </a:r>
            <a:r>
              <a:rPr lang="en" baseline="-25000" dirty="0">
                <a:solidFill>
                  <a:srgbClr val="002060"/>
                </a:solidFill>
              </a:rPr>
              <a:t>2</a:t>
            </a:r>
            <a:r>
              <a:rPr lang="en" dirty="0">
                <a:solidFill>
                  <a:srgbClr val="002060"/>
                </a:solidFill>
              </a:rPr>
              <a:t>/(λ</a:t>
            </a:r>
            <a:r>
              <a:rPr lang="en" baseline="-25000" dirty="0">
                <a:solidFill>
                  <a:srgbClr val="002060"/>
                </a:solidFill>
              </a:rPr>
              <a:t>1</a:t>
            </a:r>
            <a:r>
              <a:rPr lang="en" dirty="0">
                <a:solidFill>
                  <a:srgbClr val="002060"/>
                </a:solidFill>
              </a:rPr>
              <a:t>+λ</a:t>
            </a:r>
            <a:r>
              <a:rPr lang="en" baseline="-25000" dirty="0">
                <a:solidFill>
                  <a:srgbClr val="002060"/>
                </a:solidFill>
              </a:rPr>
              <a:t>2</a:t>
            </a:r>
            <a:r>
              <a:rPr lang="en" dirty="0">
                <a:solidFill>
                  <a:srgbClr val="002060"/>
                </a:solidFill>
              </a:rPr>
              <a:t>)</a:t>
            </a:r>
            <a:endParaRPr dirty="0">
              <a:solidFill>
                <a:srgbClr val="002060"/>
              </a:solidFill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If these estimates are large, λ</a:t>
            </a:r>
            <a:r>
              <a:rPr lang="en" baseline="-25000" dirty="0">
                <a:solidFill>
                  <a:schemeClr val="dk1"/>
                </a:solidFill>
              </a:rPr>
              <a:t>2</a:t>
            </a:r>
            <a:r>
              <a:rPr lang="en" dirty="0">
                <a:solidFill>
                  <a:schemeClr val="dk1"/>
                </a:solidFill>
              </a:rPr>
              <a:t> is large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397" name="Google Shape;397;p49"/>
          <p:cNvSpPr txBox="1">
            <a:spLocks noGrp="1"/>
          </p:cNvSpPr>
          <p:nvPr>
            <p:ph type="title" idx="2"/>
          </p:nvPr>
        </p:nvSpPr>
        <p:spPr>
          <a:xfrm>
            <a:off x="229500" y="5649900"/>
            <a:ext cx="8685000" cy="234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8D7E1E-A3CF-4E91-993F-07BC815BE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68" y="1506690"/>
            <a:ext cx="1646063" cy="877900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E21A658C-AE28-48F9-B0D0-11C9D803A2E6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2603494" y="1541685"/>
            <a:ext cx="5409720" cy="7347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580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Interpolation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Possible interpolation filters:</a:t>
            </a:r>
          </a:p>
          <a:p>
            <a:pPr lvl="1"/>
            <a:r>
              <a:rPr lang="en-US" dirty="0"/>
              <a:t>nearest neighbor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bilinear</a:t>
            </a:r>
          </a:p>
          <a:p>
            <a:pPr lvl="1"/>
            <a:r>
              <a:rPr lang="en-US" dirty="0" err="1"/>
              <a:t>bicubic</a:t>
            </a:r>
            <a:r>
              <a:rPr lang="en-US" dirty="0"/>
              <a:t> (interpolating)</a:t>
            </a:r>
          </a:p>
        </p:txBody>
      </p:sp>
      <p:pic>
        <p:nvPicPr>
          <p:cNvPr id="407556" name="Picture 4" descr="rotatedNN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9" y="2705040"/>
            <a:ext cx="3449638" cy="284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0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5" grpId="0" build="p" bldLvl="2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913" name="Picture 4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36700"/>
            <a:ext cx="39624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587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Motion models</a:t>
            </a:r>
          </a:p>
        </p:txBody>
      </p:sp>
      <p:grpSp>
        <p:nvGrpSpPr>
          <p:cNvPr id="33587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936477" y="3084513"/>
            <a:ext cx="1504950" cy="3048000"/>
            <a:chOff x="672" y="1847"/>
            <a:chExt cx="1066" cy="1920"/>
          </a:xfrm>
        </p:grpSpPr>
        <p:grpSp>
          <p:nvGrpSpPr>
            <p:cNvPr id="335877" name="Group 5"/>
            <p:cNvGrpSpPr>
              <a:grpSpLocks/>
            </p:cNvGrpSpPr>
            <p:nvPr/>
          </p:nvGrpSpPr>
          <p:grpSpPr bwMode="auto">
            <a:xfrm>
              <a:off x="672" y="2361"/>
              <a:ext cx="960" cy="1056"/>
              <a:chOff x="2160" y="2880"/>
              <a:chExt cx="960" cy="1056"/>
            </a:xfrm>
          </p:grpSpPr>
          <p:pic>
            <p:nvPicPr>
              <p:cNvPr id="335878" name="Picture 6" descr="TRANSLATION"/>
              <p:cNvPicPr>
                <a:picLocks noChangeAspect="1" noChangeArrowheads="1"/>
              </p:cNvPicPr>
              <p:nvPr>
                <p:custDataLst>
                  <p:tags r:id="rId24"/>
                </p:custDataLst>
              </p:nvPr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0" y="2880"/>
                <a:ext cx="960" cy="10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5879" name="Rectangle 7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160" y="2880"/>
                <a:ext cx="672" cy="880"/>
              </a:xfrm>
              <a:prstGeom prst="rect">
                <a:avLst/>
              </a:prstGeom>
              <a:noFill/>
              <a:ln w="28575">
                <a:solidFill>
                  <a:srgbClr val="D3030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80" name="Rectangle 8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413" y="3056"/>
                <a:ext cx="707" cy="880"/>
              </a:xfrm>
              <a:prstGeom prst="rect">
                <a:avLst/>
              </a:prstGeom>
              <a:noFill/>
              <a:ln w="28575">
                <a:solidFill>
                  <a:srgbClr val="60C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35881" name="Text Box 9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20" y="1847"/>
              <a:ext cx="10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 dirty="0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Translation</a:t>
              </a:r>
            </a:p>
          </p:txBody>
        </p:sp>
        <p:sp>
          <p:nvSpPr>
            <p:cNvPr id="335882" name="Text Box 10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72" y="3536"/>
              <a:ext cx="106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2 unknowns</a:t>
              </a:r>
            </a:p>
          </p:txBody>
        </p:sp>
      </p:grpSp>
      <p:grpSp>
        <p:nvGrpSpPr>
          <p:cNvPr id="335883" name="Group 11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901802" y="3048000"/>
            <a:ext cx="1522412" cy="3119438"/>
            <a:chOff x="2064" y="1824"/>
            <a:chExt cx="1079" cy="1965"/>
          </a:xfrm>
        </p:grpSpPr>
        <p:grpSp>
          <p:nvGrpSpPr>
            <p:cNvPr id="335884" name="Group 12"/>
            <p:cNvGrpSpPr>
              <a:grpSpLocks/>
            </p:cNvGrpSpPr>
            <p:nvPr/>
          </p:nvGrpSpPr>
          <p:grpSpPr bwMode="auto">
            <a:xfrm>
              <a:off x="2064" y="2361"/>
              <a:ext cx="1008" cy="1056"/>
              <a:chOff x="816" y="2928"/>
              <a:chExt cx="864" cy="912"/>
            </a:xfrm>
          </p:grpSpPr>
          <p:pic>
            <p:nvPicPr>
              <p:cNvPr id="335885" name="Picture 13" descr="AFFINE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" y="2928"/>
                <a:ext cx="864" cy="9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5886" name="Rectangle 14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816" y="2928"/>
                <a:ext cx="576" cy="720"/>
              </a:xfrm>
              <a:prstGeom prst="rect">
                <a:avLst/>
              </a:prstGeom>
              <a:noFill/>
              <a:ln w="28575">
                <a:solidFill>
                  <a:srgbClr val="D3030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87" name="Line 15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056" y="2928"/>
                <a:ext cx="0" cy="81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88" name="Line 16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32" y="3024"/>
                <a:ext cx="0" cy="81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89" name="Line 17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056" y="2928"/>
                <a:ext cx="576" cy="9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90" name="Line 18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056" y="3744"/>
                <a:ext cx="576" cy="9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35891" name="Text Box 19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308" y="1824"/>
              <a:ext cx="59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Affine</a:t>
              </a:r>
            </a:p>
          </p:txBody>
        </p:sp>
        <p:sp>
          <p:nvSpPr>
            <p:cNvPr id="335892" name="Text Box 20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076" y="3558"/>
              <a:ext cx="106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6 unknowns</a:t>
              </a:r>
            </a:p>
          </p:txBody>
        </p:sp>
      </p:grpSp>
      <p:grpSp>
        <p:nvGrpSpPr>
          <p:cNvPr id="335893" name="Group 21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5933802" y="3048000"/>
            <a:ext cx="1522412" cy="3124200"/>
            <a:chOff x="3504" y="1824"/>
            <a:chExt cx="1079" cy="1968"/>
          </a:xfrm>
        </p:grpSpPr>
        <p:grpSp>
          <p:nvGrpSpPr>
            <p:cNvPr id="335894" name="Group 22"/>
            <p:cNvGrpSpPr>
              <a:grpSpLocks/>
            </p:cNvGrpSpPr>
            <p:nvPr/>
          </p:nvGrpSpPr>
          <p:grpSpPr bwMode="auto">
            <a:xfrm>
              <a:off x="3504" y="2361"/>
              <a:ext cx="960" cy="1056"/>
              <a:chOff x="3696" y="2976"/>
              <a:chExt cx="864" cy="912"/>
            </a:xfrm>
          </p:grpSpPr>
          <p:pic>
            <p:nvPicPr>
              <p:cNvPr id="335895" name="Picture 23" descr="PERSPECTIVE"/>
              <p:cNvPicPr>
                <a:picLocks noChangeAspect="1" noChangeArrowheads="1"/>
              </p:cNvPicPr>
              <p:nvPr>
                <p:custDataLst>
                  <p:tags r:id="rId8"/>
                </p:custDataLst>
              </p:nvPr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6" y="2976"/>
                <a:ext cx="864" cy="9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5896" name="Rectangle 24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696" y="3072"/>
                <a:ext cx="576" cy="720"/>
              </a:xfrm>
              <a:prstGeom prst="rect">
                <a:avLst/>
              </a:prstGeom>
              <a:noFill/>
              <a:ln w="28575">
                <a:solidFill>
                  <a:srgbClr val="D3030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97" name="Line 25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888" y="2976"/>
                <a:ext cx="624" cy="9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98" name="Line 26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 flipV="1">
                <a:off x="3984" y="3840"/>
                <a:ext cx="576" cy="48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99" name="Line 27"/>
              <p:cNvSpPr>
                <a:spLocks noChangeShapeType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888" y="2976"/>
                <a:ext cx="96" cy="912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900" name="Line 28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512" y="3072"/>
                <a:ext cx="48" cy="768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35901" name="Text Box 29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504" y="1824"/>
              <a:ext cx="10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Perspective</a:t>
              </a:r>
            </a:p>
          </p:txBody>
        </p:sp>
        <p:sp>
          <p:nvSpPr>
            <p:cNvPr id="335902" name="Text Box 30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516" y="3561"/>
              <a:ext cx="106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8 unknowns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0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transformation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Translation 	= 	2 degrees of freedom</a:t>
            </a:r>
          </a:p>
          <a:p>
            <a:r>
              <a:rPr lang="en-US" dirty="0"/>
              <a:t>Similarity 	= 	4 degrees of freedom</a:t>
            </a:r>
          </a:p>
          <a:p>
            <a:r>
              <a:rPr lang="en-US" dirty="0"/>
              <a:t>Affine 		= 	6 degrees of freedom</a:t>
            </a:r>
          </a:p>
          <a:p>
            <a:r>
              <a:rPr lang="en-US" dirty="0">
                <a:solidFill>
                  <a:srgbClr val="FF0000"/>
                </a:solidFill>
              </a:rPr>
              <a:t>Homography</a:t>
            </a:r>
            <a:r>
              <a:rPr lang="en-US" dirty="0"/>
              <a:t> 	= 	8 degrees of freedom</a:t>
            </a:r>
          </a:p>
          <a:p>
            <a:endParaRPr lang="en-US" dirty="0"/>
          </a:p>
          <a:p>
            <a:r>
              <a:rPr lang="en-US" dirty="0"/>
              <a:t>How many corresponding points do we need to solve?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3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Plane perspective mosaics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457200" lvl="1" indent="-342900">
              <a:lnSpc>
                <a:spcPct val="200000"/>
              </a:lnSpc>
            </a:pPr>
            <a:r>
              <a:rPr lang="en-US"/>
              <a:t>8-parameter generalization of affine motion</a:t>
            </a:r>
          </a:p>
          <a:p>
            <a:pPr marL="857250" lvl="2" indent="-285750"/>
            <a:r>
              <a:rPr lang="en-US"/>
              <a:t>works for pure rotation or planar surfaces</a:t>
            </a:r>
          </a:p>
          <a:p>
            <a:pPr marL="457200" lvl="1" indent="-342900"/>
            <a:r>
              <a:rPr lang="en-US">
                <a:solidFill>
                  <a:schemeClr val="tx2"/>
                </a:solidFill>
              </a:rPr>
              <a:t>Limitations:</a:t>
            </a:r>
            <a:endParaRPr lang="en-US"/>
          </a:p>
          <a:p>
            <a:pPr marL="857250" lvl="2" indent="-285750"/>
            <a:r>
              <a:rPr lang="en-US"/>
              <a:t>local minima </a:t>
            </a:r>
          </a:p>
          <a:p>
            <a:pPr marL="857250" lvl="2" indent="-285750"/>
            <a:r>
              <a:rPr lang="en-US"/>
              <a:t>slow convergence</a:t>
            </a:r>
          </a:p>
          <a:p>
            <a:pPr marL="857250" lvl="2" indent="-285750"/>
            <a:r>
              <a:rPr lang="en-US"/>
              <a:t>difficult to control interactively</a:t>
            </a:r>
          </a:p>
        </p:txBody>
      </p:sp>
      <p:grpSp>
        <p:nvGrpSpPr>
          <p:cNvPr id="336900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6367463" y="3886200"/>
            <a:ext cx="1760537" cy="2209800"/>
            <a:chOff x="3696" y="2976"/>
            <a:chExt cx="864" cy="912"/>
          </a:xfrm>
        </p:grpSpPr>
        <p:pic>
          <p:nvPicPr>
            <p:cNvPr id="336901" name="Picture 5" descr="PERSPECTIVE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976"/>
              <a:ext cx="864" cy="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6902" name="Rectangle 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696" y="3072"/>
              <a:ext cx="576" cy="720"/>
            </a:xfrm>
            <a:prstGeom prst="rect">
              <a:avLst/>
            </a:prstGeom>
            <a:noFill/>
            <a:ln w="28575">
              <a:solidFill>
                <a:srgbClr val="D3030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3" name="Line 7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3888" y="2976"/>
              <a:ext cx="624" cy="96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4" name="Line 8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3984" y="3840"/>
              <a:ext cx="576" cy="48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5" name="Line 9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3888" y="2976"/>
              <a:ext cx="96" cy="912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6" name="Line 10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4512" y="3072"/>
              <a:ext cx="48" cy="768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8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88"/>
    </mc:Choice>
    <mc:Fallback xmlns="">
      <p:transition xmlns:p14="http://schemas.microsoft.com/office/powerpoint/2010/main" spd="slow" advTm="33888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67463"/>
            <a:ext cx="112553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8192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Simple case: translations</a:t>
            </a: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3635714" y="1719700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flipV="1">
              <a:off x="3765905" y="212282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 flipV="1">
              <a:off x="3678582" y="2656096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1" name="Straight Connector 40"/>
            <p:cNvCxnSpPr>
              <a:cxnSpLocks noChangeShapeType="1"/>
            </p:cNvCxnSpPr>
            <p:nvPr/>
          </p:nvCxnSpPr>
          <p:spPr bwMode="auto">
            <a:xfrm flipV="1">
              <a:off x="3734151" y="2971931"/>
              <a:ext cx="2524440" cy="261874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flipV="1">
              <a:off x="2808523" y="2862420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7" name="Straight Connector 46"/>
            <p:cNvCxnSpPr>
              <a:cxnSpLocks noChangeShapeType="1"/>
            </p:cNvCxnSpPr>
            <p:nvPr/>
          </p:nvCxnSpPr>
          <p:spPr bwMode="auto">
            <a:xfrm flipV="1">
              <a:off x="3559504" y="316714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</p:grp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9846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5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" y="39846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cxnSp>
        <p:nvCxnSpPr>
          <p:cNvPr id="59" name="Straight Arrow Connector 58"/>
          <p:cNvCxnSpPr/>
          <p:nvPr/>
        </p:nvCxnSpPr>
        <p:spPr>
          <a:xfrm>
            <a:off x="314325" y="6194425"/>
            <a:ext cx="1882775" cy="26035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64"/>
          <p:cNvGrpSpPr>
            <a:grpSpLocks/>
          </p:cNvGrpSpPr>
          <p:nvPr/>
        </p:nvGrpSpPr>
        <p:grpSpPr bwMode="auto">
          <a:xfrm>
            <a:off x="6553200" y="4778375"/>
            <a:ext cx="2359025" cy="708025"/>
            <a:chOff x="6553200" y="4267200"/>
            <a:chExt cx="2358385" cy="707747"/>
          </a:xfrm>
        </p:grpSpPr>
        <p:sp>
          <p:nvSpPr>
            <p:cNvPr id="81931" name="TextBox 62"/>
            <p:cNvSpPr txBox="1">
              <a:spLocks noChangeArrowheads="1"/>
            </p:cNvSpPr>
            <p:nvPr/>
          </p:nvSpPr>
          <p:spPr bwMode="auto">
            <a:xfrm>
              <a:off x="6553200" y="4267200"/>
              <a:ext cx="2358385" cy="707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9pPr>
            </a:lstStyle>
            <a:p>
              <a:pPr eaLnBrk="1" hangingPunct="1"/>
              <a:r>
                <a:rPr lang="en-US" sz="2000" b="1">
                  <a:latin typeface="Calibri" charset="0"/>
                  <a:cs typeface="Arial" charset="0"/>
                </a:rPr>
                <a:t>How do we solve for</a:t>
              </a:r>
            </a:p>
            <a:p>
              <a:pPr eaLnBrk="1" hangingPunct="1"/>
              <a:r>
                <a:rPr lang="en-US" sz="2000" b="1">
                  <a:latin typeface="Calibri" charset="0"/>
                  <a:cs typeface="Arial" charset="0"/>
                </a:rPr>
                <a:t>                    ? </a:t>
              </a:r>
            </a:p>
          </p:txBody>
        </p:sp>
        <p:pic>
          <p:nvPicPr>
            <p:cNvPr id="81932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1542" y="4631283"/>
              <a:ext cx="856090" cy="308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20885 0.0416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8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858838" y="4953000"/>
            <a:ext cx="7904162" cy="1524000"/>
            <a:chOff x="858976" y="5105400"/>
            <a:chExt cx="7904024" cy="1524000"/>
          </a:xfrm>
        </p:grpSpPr>
        <p:sp>
          <p:nvSpPr>
            <p:cNvPr id="82980" name="TextBox 52"/>
            <p:cNvSpPr txBox="1">
              <a:spLocks noChangeArrowheads="1"/>
            </p:cNvSpPr>
            <p:nvPr/>
          </p:nvSpPr>
          <p:spPr bwMode="auto">
            <a:xfrm>
              <a:off x="858976" y="5619690"/>
              <a:ext cx="24300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9pPr>
            </a:lstStyle>
            <a:p>
              <a:pPr eaLnBrk="1" hangingPunct="1"/>
              <a:r>
                <a:rPr lang="en-US" sz="2000">
                  <a:latin typeface="Calibri" charset="0"/>
                  <a:cs typeface="Arial" charset="0"/>
                </a:rPr>
                <a:t>Mean displacement = </a:t>
              </a:r>
              <a:endParaRPr lang="en-US" sz="2000" i="1">
                <a:latin typeface="Calibri" charset="0"/>
                <a:cs typeface="Arial" charset="0"/>
              </a:endParaRPr>
            </a:p>
          </p:txBody>
        </p:sp>
        <p:pic>
          <p:nvPicPr>
            <p:cNvPr id="82981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2298" y="5105400"/>
              <a:ext cx="5600702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" name="Rectangle 53"/>
          <p:cNvSpPr/>
          <p:nvPr/>
        </p:nvSpPr>
        <p:spPr>
          <a:xfrm>
            <a:off x="533400" y="5410200"/>
            <a:ext cx="2743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  <a:sym typeface="Times New Roman" pitchFamily="-1" charset="0"/>
              </a:rPr>
              <a:t> </a:t>
            </a:r>
          </a:p>
        </p:txBody>
      </p:sp>
      <p:pic>
        <p:nvPicPr>
          <p:cNvPr id="340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0"/>
            <a:ext cx="2114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8295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Simple case: translations</a:t>
            </a: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82952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3635714" y="1719700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flipV="1">
              <a:off x="3765905" y="212282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 flipV="1">
              <a:off x="3678582" y="2656096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1" name="Straight Connector 40"/>
            <p:cNvCxnSpPr>
              <a:cxnSpLocks noChangeShapeType="1"/>
            </p:cNvCxnSpPr>
            <p:nvPr/>
          </p:nvCxnSpPr>
          <p:spPr bwMode="auto">
            <a:xfrm flipV="1">
              <a:off x="3734151" y="2971931"/>
              <a:ext cx="2524440" cy="261874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flipV="1">
              <a:off x="2808523" y="2862420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7" name="Straight Connector 46"/>
            <p:cNvCxnSpPr>
              <a:cxnSpLocks noChangeShapeType="1"/>
            </p:cNvCxnSpPr>
            <p:nvPr/>
          </p:nvCxnSpPr>
          <p:spPr bwMode="auto">
            <a:xfrm flipV="1">
              <a:off x="3559504" y="316714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</p:grp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1184275"/>
            <a:ext cx="920750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53100" y="947738"/>
            <a:ext cx="9525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43200" y="1905000"/>
            <a:ext cx="936625" cy="347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16688" y="1633538"/>
            <a:ext cx="939800" cy="36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5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13807" y="3135312"/>
            <a:ext cx="912812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6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89675" y="3027363"/>
            <a:ext cx="923925" cy="37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1309688" y="4191000"/>
            <a:ext cx="6005512" cy="633413"/>
            <a:chOff x="1309008" y="4343400"/>
            <a:chExt cx="6006192" cy="633412"/>
          </a:xfrm>
        </p:grpSpPr>
        <p:pic>
          <p:nvPicPr>
            <p:cNvPr id="82960" name="Picture 9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1950" y="4343400"/>
              <a:ext cx="3143250" cy="633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961" name="TextBox 51"/>
            <p:cNvSpPr txBox="1">
              <a:spLocks noChangeArrowheads="1"/>
            </p:cNvSpPr>
            <p:nvPr/>
          </p:nvSpPr>
          <p:spPr bwMode="auto">
            <a:xfrm>
              <a:off x="1309008" y="4454918"/>
              <a:ext cx="2995457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9pPr>
            </a:lstStyle>
            <a:p>
              <a:pPr eaLnBrk="1" hangingPunct="1"/>
              <a:r>
                <a:rPr lang="en-US" sz="2000">
                  <a:latin typeface="Calibri" charset="0"/>
                  <a:cs typeface="Arial" charset="0"/>
                </a:rPr>
                <a:t>Displacement of match </a:t>
              </a:r>
              <a:r>
                <a:rPr lang="en-US" sz="2000" i="1">
                  <a:latin typeface="Calibri" charset="0"/>
                  <a:cs typeface="Arial" charset="0"/>
                </a:rPr>
                <a:t>i </a:t>
              </a:r>
              <a:r>
                <a:rPr lang="en-US" sz="2000">
                  <a:latin typeface="Calibri" charset="0"/>
                  <a:cs typeface="Arial" charset="0"/>
                </a:rPr>
                <a:t> =</a:t>
              </a:r>
              <a:endParaRPr lang="en-US" sz="2000" i="1">
                <a:latin typeface="Calibri" charset="0"/>
                <a:cs typeface="Arial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1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9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9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9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9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8397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Simple case: translations</a:t>
            </a:r>
          </a:p>
        </p:txBody>
      </p:sp>
      <p:sp>
        <p:nvSpPr>
          <p:cNvPr id="60" name="Content Placeholder 59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1600200"/>
          </a:xfrm>
        </p:spPr>
        <p:txBody>
          <a:bodyPr/>
          <a:lstStyle/>
          <a:p>
            <a:pPr eaLnBrk="1" hangingPunct="1"/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System of linear equations</a:t>
            </a:r>
          </a:p>
          <a:p>
            <a:pPr lvl="1" eaLnBrk="1" hangingPunct="1"/>
            <a:r>
              <a:rPr lang="en-US" sz="2000">
                <a:latin typeface="Calibri" charset="0"/>
                <a:ea typeface="ＭＳ Ｐゴシック" charset="0"/>
              </a:rPr>
              <a:t>What are the knowns?  Unknowns?</a:t>
            </a:r>
          </a:p>
          <a:p>
            <a:pPr lvl="1" eaLnBrk="1" hangingPunct="1"/>
            <a:r>
              <a:rPr lang="en-US" sz="2000">
                <a:latin typeface="Calibri" charset="0"/>
                <a:ea typeface="ＭＳ Ｐゴシック" charset="0"/>
              </a:rPr>
              <a:t>How many unknowns?  How many equations (per match)?</a:t>
            </a: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83974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3635714" y="1719700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flipV="1">
              <a:off x="3765905" y="212282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 flipV="1">
              <a:off x="3678582" y="2656096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1" name="Straight Connector 40"/>
            <p:cNvCxnSpPr>
              <a:cxnSpLocks noChangeShapeType="1"/>
            </p:cNvCxnSpPr>
            <p:nvPr/>
          </p:nvCxnSpPr>
          <p:spPr bwMode="auto">
            <a:xfrm flipV="1">
              <a:off x="3734151" y="2971931"/>
              <a:ext cx="2524440" cy="261874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flipV="1">
              <a:off x="2808523" y="2862420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7" name="Straight Connector 46"/>
            <p:cNvCxnSpPr>
              <a:cxnSpLocks noChangeShapeType="1"/>
            </p:cNvCxnSpPr>
            <p:nvPr/>
          </p:nvCxnSpPr>
          <p:spPr bwMode="auto">
            <a:xfrm flipV="1">
              <a:off x="3559504" y="316714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</p:grp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184275"/>
            <a:ext cx="920750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53100" y="947738"/>
            <a:ext cx="9525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1905000"/>
            <a:ext cx="936625" cy="347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688" y="1633538"/>
            <a:ext cx="939800" cy="36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91594" y="3230759"/>
            <a:ext cx="912812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19850" y="2971800"/>
            <a:ext cx="923925" cy="37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8398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3827463"/>
            <a:ext cx="362743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6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8499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Simple case: translations</a:t>
            </a:r>
          </a:p>
        </p:txBody>
      </p:sp>
      <p:sp>
        <p:nvSpPr>
          <p:cNvPr id="84996" name="Content Placeholder 59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Problem: more equations than unknowns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 sz="2000">
                <a:latin typeface="Calibri" charset="0"/>
                <a:ea typeface="ＭＳ Ｐゴシック" charset="0"/>
              </a:rPr>
              <a:t>“</a:t>
            </a:r>
            <a:r>
              <a:rPr lang="en-US" sz="2000">
                <a:latin typeface="Calibri" charset="0"/>
                <a:ea typeface="ＭＳ Ｐゴシック" charset="0"/>
              </a:rPr>
              <a:t>Overdetermined</a:t>
            </a:r>
            <a:r>
              <a:rPr lang="ja-JP" altLang="en-US" sz="2000">
                <a:latin typeface="Calibri" charset="0"/>
                <a:ea typeface="ＭＳ Ｐゴシック" charset="0"/>
              </a:rPr>
              <a:t>”</a:t>
            </a:r>
            <a:r>
              <a:rPr lang="en-US" sz="2000">
                <a:latin typeface="Calibri" charset="0"/>
                <a:ea typeface="ＭＳ Ｐゴシック" charset="0"/>
              </a:rPr>
              <a:t> system of equations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Calibri" charset="0"/>
                <a:ea typeface="ＭＳ Ｐゴシック" charset="0"/>
              </a:rPr>
              <a:t>We will find the </a:t>
            </a:r>
            <a:r>
              <a:rPr lang="en-US" sz="2000" i="1">
                <a:latin typeface="Calibri" charset="0"/>
                <a:ea typeface="ＭＳ Ｐゴシック" charset="0"/>
              </a:rPr>
              <a:t>least squares</a:t>
            </a:r>
            <a:r>
              <a:rPr lang="en-US" sz="2000">
                <a:latin typeface="Calibri" charset="0"/>
                <a:ea typeface="ＭＳ Ｐゴシック" charset="0"/>
              </a:rPr>
              <a:t> solution</a:t>
            </a:r>
            <a:endParaRPr lang="en-US" sz="2000" i="1"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6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84998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3635714" y="1719700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flipV="1">
              <a:off x="3765905" y="212282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 flipV="1">
              <a:off x="3678582" y="2656096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1" name="Straight Connector 40"/>
            <p:cNvCxnSpPr>
              <a:cxnSpLocks noChangeShapeType="1"/>
            </p:cNvCxnSpPr>
            <p:nvPr/>
          </p:nvCxnSpPr>
          <p:spPr bwMode="auto">
            <a:xfrm flipV="1">
              <a:off x="3734151" y="2971931"/>
              <a:ext cx="2524440" cy="261874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flipV="1">
              <a:off x="2808523" y="2862420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7" name="Straight Connector 46"/>
            <p:cNvCxnSpPr>
              <a:cxnSpLocks noChangeShapeType="1"/>
            </p:cNvCxnSpPr>
            <p:nvPr/>
          </p:nvCxnSpPr>
          <p:spPr bwMode="auto">
            <a:xfrm flipV="1">
              <a:off x="3559504" y="316714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</p:grp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184275"/>
            <a:ext cx="920750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53100" y="947738"/>
            <a:ext cx="9525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1905000"/>
            <a:ext cx="936625" cy="347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688" y="1633538"/>
            <a:ext cx="939800" cy="36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13807" y="3184205"/>
            <a:ext cx="912812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53188" y="2998467"/>
            <a:ext cx="923925" cy="37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8500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3827463"/>
            <a:ext cx="362743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8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Least squares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For each point</a:t>
            </a: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we define the </a:t>
            </a:r>
            <a:r>
              <a:rPr lang="en-US" i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residuals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as </a:t>
            </a:r>
          </a:p>
        </p:txBody>
      </p:sp>
      <p:pic>
        <p:nvPicPr>
          <p:cNvPr id="8602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36788"/>
            <a:ext cx="3322638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65288"/>
            <a:ext cx="1371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20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648200"/>
            <a:ext cx="5486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6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Least squares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44958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Goal: </a:t>
            </a:r>
            <a:r>
              <a:rPr lang="en-US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minimize sum of squared residuals</a:t>
            </a: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ja-JP" altLang="en-US" dirty="0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Least squares</a:t>
            </a:r>
            <a:r>
              <a:rPr lang="ja-JP" altLang="en-US" dirty="0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solution</a:t>
            </a:r>
          </a:p>
        </p:txBody>
      </p:sp>
      <p:pic>
        <p:nvPicPr>
          <p:cNvPr id="343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84582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5525869"/>
            <a:ext cx="859608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>
                <a:latin typeface="Calibri" charset="0"/>
                <a:ea typeface="ＭＳ Ｐゴシック" charset="0"/>
                <a:cs typeface="ＭＳ Ｐゴシック" charset="0"/>
              </a:rPr>
              <a:t>For translations, is equal to mean displacement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8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3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0"/>
          <p:cNvSpPr txBox="1">
            <a:spLocks noGrp="1"/>
          </p:cNvSpPr>
          <p:nvPr>
            <p:ph type="title"/>
          </p:nvPr>
        </p:nvSpPr>
        <p:spPr>
          <a:xfrm>
            <a:off x="127950" y="1049425"/>
            <a:ext cx="88881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l"/>
            <a:r>
              <a:rPr lang="en"/>
              <a:t>Harris Corner Detector</a:t>
            </a:r>
            <a:endParaRPr/>
          </a:p>
        </p:txBody>
      </p:sp>
      <p:sp>
        <p:nvSpPr>
          <p:cNvPr id="403" name="Google Shape;403;p50"/>
          <p:cNvSpPr txBox="1">
            <a:spLocks noGrp="1"/>
          </p:cNvSpPr>
          <p:nvPr>
            <p:ph type="body" idx="1"/>
          </p:nvPr>
        </p:nvSpPr>
        <p:spPr>
          <a:xfrm>
            <a:off x="223800" y="1622125"/>
            <a:ext cx="8696400" cy="425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Font typeface="Consolas"/>
              <a:buChar char="-"/>
            </a:pPr>
            <a:r>
              <a:rPr lang="en" dirty="0">
                <a:solidFill>
                  <a:schemeClr val="dk1"/>
                </a:solidFill>
              </a:rPr>
              <a:t>Calculate derivatives I</a:t>
            </a:r>
            <a:r>
              <a:rPr lang="en" baseline="-25000" dirty="0">
                <a:solidFill>
                  <a:schemeClr val="dk1"/>
                </a:solidFill>
              </a:rPr>
              <a:t>x</a:t>
            </a:r>
            <a:r>
              <a:rPr lang="en" dirty="0">
                <a:solidFill>
                  <a:schemeClr val="dk1"/>
                </a:solidFill>
              </a:rPr>
              <a:t> and I</a:t>
            </a:r>
            <a:r>
              <a:rPr lang="en" baseline="-25000" dirty="0">
                <a:solidFill>
                  <a:schemeClr val="dk1"/>
                </a:solidFill>
              </a:rPr>
              <a:t>y</a:t>
            </a:r>
            <a:endParaRPr dirty="0"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Calculate 3 measures I</a:t>
            </a:r>
            <a:r>
              <a:rPr lang="en" baseline="-25000" dirty="0">
                <a:solidFill>
                  <a:schemeClr val="dk1"/>
                </a:solidFill>
              </a:rPr>
              <a:t>x</a:t>
            </a:r>
            <a:r>
              <a:rPr lang="en" dirty="0">
                <a:solidFill>
                  <a:schemeClr val="dk1"/>
                </a:solidFill>
              </a:rPr>
              <a:t>I</a:t>
            </a:r>
            <a:r>
              <a:rPr lang="en" baseline="-25000" dirty="0">
                <a:solidFill>
                  <a:schemeClr val="dk1"/>
                </a:solidFill>
              </a:rPr>
              <a:t>x</a:t>
            </a:r>
            <a:r>
              <a:rPr lang="en" dirty="0">
                <a:solidFill>
                  <a:schemeClr val="dk1"/>
                </a:solidFill>
              </a:rPr>
              <a:t>, I</a:t>
            </a:r>
            <a:r>
              <a:rPr lang="en" baseline="-25000" dirty="0">
                <a:solidFill>
                  <a:schemeClr val="dk1"/>
                </a:solidFill>
              </a:rPr>
              <a:t>y</a:t>
            </a:r>
            <a:r>
              <a:rPr lang="en" dirty="0">
                <a:solidFill>
                  <a:schemeClr val="dk1"/>
                </a:solidFill>
              </a:rPr>
              <a:t>I</a:t>
            </a:r>
            <a:r>
              <a:rPr lang="en" baseline="-25000" dirty="0">
                <a:solidFill>
                  <a:schemeClr val="dk1"/>
                </a:solidFill>
              </a:rPr>
              <a:t>y</a:t>
            </a:r>
            <a:r>
              <a:rPr lang="en" dirty="0">
                <a:solidFill>
                  <a:schemeClr val="dk1"/>
                </a:solidFill>
              </a:rPr>
              <a:t>, I</a:t>
            </a:r>
            <a:r>
              <a:rPr lang="en" baseline="-25000" dirty="0">
                <a:solidFill>
                  <a:schemeClr val="dk1"/>
                </a:solidFill>
              </a:rPr>
              <a:t>x</a:t>
            </a:r>
            <a:r>
              <a:rPr lang="en" dirty="0">
                <a:solidFill>
                  <a:schemeClr val="dk1"/>
                </a:solidFill>
              </a:rPr>
              <a:t>I</a:t>
            </a:r>
            <a:r>
              <a:rPr lang="en" baseline="-25000" dirty="0">
                <a:solidFill>
                  <a:schemeClr val="dk1"/>
                </a:solidFill>
              </a:rPr>
              <a:t>y</a:t>
            </a:r>
            <a:endParaRPr dirty="0"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Calculate weighted sums</a:t>
            </a:r>
            <a:endParaRPr dirty="0">
              <a:solidFill>
                <a:schemeClr val="dk1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Want a weighted sum of nearby pixels, guess what this is?</a:t>
            </a:r>
            <a:endParaRPr dirty="0">
              <a:solidFill>
                <a:schemeClr val="dk1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Gaussian!</a:t>
            </a:r>
            <a:endParaRPr dirty="0"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Estimate response</a:t>
            </a:r>
            <a:endParaRPr dirty="0"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  <a:buClr>
                <a:schemeClr val="dk1"/>
              </a:buClr>
              <a:buChar char="-"/>
            </a:pPr>
            <a:r>
              <a:rPr lang="en" dirty="0">
                <a:solidFill>
                  <a:schemeClr val="dk1"/>
                </a:solidFill>
              </a:rPr>
              <a:t>Non-max suppression (just like Canny)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404" name="Google Shape;404;p50"/>
          <p:cNvSpPr txBox="1">
            <a:spLocks noGrp="1"/>
          </p:cNvSpPr>
          <p:nvPr>
            <p:ph type="title" idx="2"/>
          </p:nvPr>
        </p:nvSpPr>
        <p:spPr>
          <a:xfrm>
            <a:off x="229500" y="5649900"/>
            <a:ext cx="8685000" cy="234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endParaRPr/>
          </a:p>
        </p:txBody>
      </p:sp>
    </p:spTree>
    <p:extLst>
      <p:ext uri="{BB962C8B-B14F-4D97-AF65-F5344CB8AC3E}">
        <p14:creationId xmlns:p14="http://schemas.microsoft.com/office/powerpoint/2010/main" val="323000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Solving for translations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Using least squares</a:t>
            </a:r>
          </a:p>
        </p:txBody>
      </p:sp>
      <p:pic>
        <p:nvPicPr>
          <p:cNvPr id="3440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478088"/>
            <a:ext cx="4724400" cy="307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525713" y="5673725"/>
            <a:ext cx="3932237" cy="1020763"/>
            <a:chOff x="2525486" y="5673538"/>
            <a:chExt cx="3932025" cy="1020394"/>
          </a:xfrm>
        </p:grpSpPr>
        <p:pic>
          <p:nvPicPr>
            <p:cNvPr id="4915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7182" y="5673538"/>
              <a:ext cx="700554" cy="764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5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6712" y="5673538"/>
              <a:ext cx="379227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1476" y="5881967"/>
              <a:ext cx="457485" cy="42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1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3100" y="5673538"/>
              <a:ext cx="541338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62" name="TextBox 10"/>
            <p:cNvSpPr txBox="1">
              <a:spLocks noChangeArrowheads="1"/>
            </p:cNvSpPr>
            <p:nvPr/>
          </p:nvSpPr>
          <p:spPr bwMode="auto">
            <a:xfrm>
              <a:off x="2525486" y="6324600"/>
              <a:ext cx="7425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n </a:t>
              </a:r>
              <a:r>
                <a:rPr lang="en-US"/>
                <a:t>x 2</a:t>
              </a:r>
            </a:p>
          </p:txBody>
        </p:sp>
        <p:sp>
          <p:nvSpPr>
            <p:cNvPr id="49163" name="TextBox 11"/>
            <p:cNvSpPr txBox="1">
              <a:spLocks noChangeArrowheads="1"/>
            </p:cNvSpPr>
            <p:nvPr/>
          </p:nvSpPr>
          <p:spPr bwMode="auto">
            <a:xfrm>
              <a:off x="3842658" y="6324600"/>
              <a:ext cx="6238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 </a:t>
              </a:r>
              <a:r>
                <a:rPr lang="en-US"/>
                <a:t>x 1</a:t>
              </a:r>
            </a:p>
          </p:txBody>
        </p:sp>
        <p:sp>
          <p:nvSpPr>
            <p:cNvPr id="49164" name="TextBox 12"/>
            <p:cNvSpPr txBox="1">
              <a:spLocks noChangeArrowheads="1"/>
            </p:cNvSpPr>
            <p:nvPr/>
          </p:nvSpPr>
          <p:spPr bwMode="auto">
            <a:xfrm>
              <a:off x="5715000" y="6324600"/>
              <a:ext cx="7425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n </a:t>
              </a:r>
              <a:r>
                <a:rPr lang="en-US"/>
                <a:t>x 1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812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Least squares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459163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Find </a:t>
            </a:r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that minimizes </a:t>
            </a:r>
          </a:p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None/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To solve, form the </a:t>
            </a:r>
            <a:r>
              <a:rPr lang="en-US" i="1">
                <a:latin typeface="Calibri" charset="0"/>
                <a:ea typeface="ＭＳ Ｐゴシック" charset="0"/>
                <a:cs typeface="ＭＳ Ｐゴシック" charset="0"/>
              </a:rPr>
              <a:t>normal equations</a:t>
            </a:r>
          </a:p>
        </p:txBody>
      </p:sp>
      <p:pic>
        <p:nvPicPr>
          <p:cNvPr id="890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1508125"/>
            <a:ext cx="21907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95600"/>
            <a:ext cx="29718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4673600"/>
            <a:ext cx="40830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5600700"/>
            <a:ext cx="56007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8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5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Affine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773363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How many unknowns?</a:t>
            </a:r>
          </a:p>
          <a:p>
            <a:r>
              <a:rPr lang="en-US" dirty="0">
                <a:latin typeface="Arial" charset="0"/>
              </a:rPr>
              <a:t>How many equations per match?</a:t>
            </a:r>
          </a:p>
          <a:p>
            <a:r>
              <a:rPr lang="en-US" dirty="0">
                <a:solidFill>
                  <a:srgbClr val="FF0000"/>
                </a:solidFill>
                <a:latin typeface="Arial" charset="0"/>
              </a:rPr>
              <a:t>x´ = ax + by + c;   y´ = dx + </a:t>
            </a:r>
            <a:r>
              <a:rPr lang="en-US" dirty="0" err="1">
                <a:solidFill>
                  <a:srgbClr val="FF0000"/>
                </a:solidFill>
                <a:latin typeface="Arial" charset="0"/>
              </a:rPr>
              <a:t>ey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+f</a:t>
            </a:r>
          </a:p>
          <a:p>
            <a:r>
              <a:rPr lang="en-US" dirty="0">
                <a:latin typeface="Arial" charset="0"/>
              </a:rPr>
              <a:t>How many matches do we need?</a:t>
            </a: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625600"/>
            <a:ext cx="80899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86400" y="1371600"/>
            <a:ext cx="34290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863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Affine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Residuals:</a:t>
            </a: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Cost function:</a:t>
            </a: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2182813"/>
            <a:ext cx="84328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34963" y="4572000"/>
            <a:ext cx="8504237" cy="1981200"/>
            <a:chOff x="609600" y="4572000"/>
            <a:chExt cx="8503752" cy="1981200"/>
          </a:xfrm>
        </p:grpSpPr>
        <p:pic>
          <p:nvPicPr>
            <p:cNvPr id="5120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4572000"/>
              <a:ext cx="3305176" cy="815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8684" y="5181600"/>
              <a:ext cx="7654668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5436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Affine transformations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Matrix form</a:t>
            </a:r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0"/>
            <a:ext cx="6400800" cy="373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895600" y="5900738"/>
            <a:ext cx="4518025" cy="947737"/>
            <a:chOff x="856165" y="5528066"/>
            <a:chExt cx="5498730" cy="1153552"/>
          </a:xfrm>
        </p:grpSpPr>
        <p:pic>
          <p:nvPicPr>
            <p:cNvPr id="5223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005" y="5581059"/>
              <a:ext cx="700555" cy="764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2439" y="5528066"/>
              <a:ext cx="379228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2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9671" y="5695809"/>
              <a:ext cx="457486" cy="42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3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8371" y="5581059"/>
              <a:ext cx="541339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4" name="TextBox 9"/>
            <p:cNvSpPr txBox="1">
              <a:spLocks noChangeArrowheads="1"/>
            </p:cNvSpPr>
            <p:nvPr/>
          </p:nvSpPr>
          <p:spPr bwMode="auto">
            <a:xfrm>
              <a:off x="856165" y="6232121"/>
              <a:ext cx="903677" cy="449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n </a:t>
              </a:r>
              <a:r>
                <a:rPr lang="en-US"/>
                <a:t>x 6</a:t>
              </a:r>
            </a:p>
          </p:txBody>
        </p:sp>
        <p:sp>
          <p:nvSpPr>
            <p:cNvPr id="52235" name="TextBox 10"/>
            <p:cNvSpPr txBox="1">
              <a:spLocks noChangeArrowheads="1"/>
            </p:cNvSpPr>
            <p:nvPr/>
          </p:nvSpPr>
          <p:spPr bwMode="auto">
            <a:xfrm>
              <a:off x="3943070" y="6111002"/>
              <a:ext cx="759307" cy="449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6</a:t>
              </a:r>
              <a:r>
                <a:rPr lang="en-US" i="1"/>
                <a:t> </a:t>
              </a:r>
              <a:r>
                <a:rPr lang="en-US"/>
                <a:t>x 1</a:t>
              </a:r>
            </a:p>
          </p:txBody>
        </p:sp>
        <p:sp>
          <p:nvSpPr>
            <p:cNvPr id="52236" name="TextBox 11"/>
            <p:cNvSpPr txBox="1">
              <a:spLocks noChangeArrowheads="1"/>
            </p:cNvSpPr>
            <p:nvPr/>
          </p:nvSpPr>
          <p:spPr bwMode="auto">
            <a:xfrm>
              <a:off x="5612383" y="6137497"/>
              <a:ext cx="7425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n </a:t>
              </a:r>
              <a:r>
                <a:rPr lang="en-US"/>
                <a:t>x 1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141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Solving for homographies</a:t>
            </a:r>
          </a:p>
        </p:txBody>
      </p:sp>
      <p:pic>
        <p:nvPicPr>
          <p:cNvPr id="55299" name="Picture 3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1458913"/>
            <a:ext cx="3983037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65</a:t>
            </a:fld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859676" y="2061323"/>
            <a:ext cx="523982" cy="4147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50014" y="2938409"/>
            <a:ext cx="5355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Why is this now a variable and not just 1?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945276"/>
            <a:ext cx="848104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 </a:t>
            </a:r>
            <a:r>
              <a:rPr lang="en-US" sz="2400" dirty="0" err="1"/>
              <a:t>homography</a:t>
            </a:r>
            <a:r>
              <a:rPr lang="en-US" sz="2400" dirty="0"/>
              <a:t> is a projective object, in that it has no scale.</a:t>
            </a:r>
          </a:p>
          <a:p>
            <a:r>
              <a:rPr lang="en-US" sz="2400" dirty="0"/>
              <a:t>    It is represented by the above matrix, up to scale.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One way of fixing the scale is to set one of the coordinates to 1,</a:t>
            </a:r>
          </a:p>
          <a:p>
            <a:r>
              <a:rPr lang="en-US" sz="2400" dirty="0"/>
              <a:t>     though that choice is arbitrary.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But that’s what most people do and your assignment code does.</a:t>
            </a:r>
          </a:p>
        </p:txBody>
      </p:sp>
    </p:spTree>
    <p:extLst>
      <p:ext uri="{BB962C8B-B14F-4D97-AF65-F5344CB8AC3E}">
        <p14:creationId xmlns:p14="http://schemas.microsoft.com/office/powerpoint/2010/main" val="37488119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Solving for homographies</a:t>
            </a:r>
          </a:p>
        </p:txBody>
      </p:sp>
      <p:pic>
        <p:nvPicPr>
          <p:cNvPr id="55299" name="Picture 3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1458913"/>
            <a:ext cx="3983037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7860" name="Picture 4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2959100"/>
            <a:ext cx="4645025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7861" name="Picture 5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5410200"/>
            <a:ext cx="7580312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66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91424" y="4762407"/>
            <a:ext cx="2410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Why the division?</a:t>
            </a:r>
          </a:p>
        </p:txBody>
      </p:sp>
    </p:spTree>
    <p:extLst>
      <p:ext uri="{BB962C8B-B14F-4D97-AF65-F5344CB8AC3E}">
        <p14:creationId xmlns:p14="http://schemas.microsoft.com/office/powerpoint/2010/main" val="10428368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Solving for homographies</a:t>
            </a:r>
          </a:p>
        </p:txBody>
      </p:sp>
      <p:pic>
        <p:nvPicPr>
          <p:cNvPr id="4" name="Picture 6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2949575"/>
            <a:ext cx="798671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5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1460500"/>
            <a:ext cx="757872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67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74688" y="5804899"/>
            <a:ext cx="4248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This is just for one pair of points.</a:t>
            </a:r>
          </a:p>
        </p:txBody>
      </p:sp>
    </p:spTree>
    <p:extLst>
      <p:ext uri="{BB962C8B-B14F-4D97-AF65-F5344CB8AC3E}">
        <p14:creationId xmlns:p14="http://schemas.microsoft.com/office/powerpoint/2010/main" val="3956536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11833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</a:rPr>
              <a:t>Direct Linear Transforms (n points)</a:t>
            </a:r>
          </a:p>
        </p:txBody>
      </p:sp>
      <p:pic>
        <p:nvPicPr>
          <p:cNvPr id="58371" name="Picture 3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155700"/>
            <a:ext cx="770255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888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4941888"/>
            <a:ext cx="7848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</a:rPr>
              <a:t>Defines a least squares problem:</a:t>
            </a:r>
          </a:p>
        </p:txBody>
      </p:sp>
      <p:sp>
        <p:nvSpPr>
          <p:cNvPr id="378895" name="Rectangle 1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5399088"/>
            <a:ext cx="7848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Since        is only defined up to scale, solve for unit vector</a:t>
            </a:r>
            <a:endParaRPr lang="en-US" sz="2000" b="1" dirty="0">
              <a:solidFill>
                <a:srgbClr val="000000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Solution:        = eigenvector of </a:t>
            </a:r>
            <a:r>
              <a:rPr lang="en-US" sz="2000" b="1" dirty="0">
                <a:solidFill>
                  <a:srgbClr val="FF0000"/>
                </a:solidFill>
              </a:rPr>
              <a:t>        </a:t>
            </a:r>
            <a:r>
              <a:rPr lang="en-US" sz="2000" dirty="0">
                <a:solidFill>
                  <a:srgbClr val="FF0000"/>
                </a:solidFill>
              </a:rPr>
              <a:t>       with smallest eigenvalue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Works with 4 or more points</a:t>
            </a:r>
          </a:p>
        </p:txBody>
      </p:sp>
      <p:pic>
        <p:nvPicPr>
          <p:cNvPr id="378901" name="Picture 21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5029200"/>
            <a:ext cx="24399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276600" y="3956050"/>
            <a:ext cx="769938" cy="904875"/>
            <a:chOff x="3265714" y="3761697"/>
            <a:chExt cx="769763" cy="904855"/>
          </a:xfrm>
        </p:grpSpPr>
        <p:sp>
          <p:nvSpPr>
            <p:cNvPr id="58386" name="Text Box 12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265714" y="4327998"/>
              <a:ext cx="76976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000000"/>
                  </a:solidFill>
                </a:rPr>
                <a:t>2n </a:t>
              </a:r>
              <a:r>
                <a:rPr lang="en-US" sz="1600" b="1">
                  <a:solidFill>
                    <a:srgbClr val="000000"/>
                  </a:solidFill>
                  <a:cs typeface="Times New Roman" charset="0"/>
                </a:rPr>
                <a:t>× 9</a:t>
              </a:r>
              <a:endParaRPr lang="en-US" sz="1600" b="1">
                <a:solidFill>
                  <a:srgbClr val="000000"/>
                </a:solidFill>
                <a:ea typeface="Times New Roman" charset="0"/>
                <a:cs typeface="Times New Roman" charset="0"/>
              </a:endParaRPr>
            </a:p>
          </p:txBody>
        </p:sp>
        <p:pic>
          <p:nvPicPr>
            <p:cNvPr id="58387" name="Picture 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2249" y="3761697"/>
              <a:ext cx="707780" cy="603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680200" y="3994150"/>
            <a:ext cx="550863" cy="882650"/>
            <a:chOff x="6724134" y="3832947"/>
            <a:chExt cx="550760" cy="881911"/>
          </a:xfrm>
        </p:grpSpPr>
        <p:sp>
          <p:nvSpPr>
            <p:cNvPr id="58384" name="Text Box 13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857547" y="4376304"/>
              <a:ext cx="2984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000000"/>
                  </a:solidFill>
                  <a:cs typeface="Times New Roman" charset="0"/>
                </a:rPr>
                <a:t>9</a:t>
              </a:r>
              <a:endParaRPr lang="en-US" sz="1600" b="1">
                <a:solidFill>
                  <a:srgbClr val="000000"/>
                </a:solidFill>
                <a:ea typeface="Times New Roman" charset="0"/>
                <a:cs typeface="Times New Roman" charset="0"/>
              </a:endParaRPr>
            </a:p>
          </p:txBody>
        </p:sp>
        <p:pic>
          <p:nvPicPr>
            <p:cNvPr id="58385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4134" y="3832947"/>
              <a:ext cx="550760" cy="607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85731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413375"/>
            <a:ext cx="217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5732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5791200"/>
            <a:ext cx="6826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7986713" y="4011613"/>
            <a:ext cx="449262" cy="831850"/>
            <a:chOff x="7975827" y="3839257"/>
            <a:chExt cx="448687" cy="832058"/>
          </a:xfrm>
        </p:grpSpPr>
        <p:sp>
          <p:nvSpPr>
            <p:cNvPr id="58382" name="Text Box 14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8001000" y="4332761"/>
              <a:ext cx="42351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000000"/>
                  </a:solidFill>
                  <a:cs typeface="Times New Roman" charset="0"/>
                </a:rPr>
                <a:t>2n</a:t>
              </a:r>
              <a:endParaRPr lang="en-US" sz="1600" b="1">
                <a:solidFill>
                  <a:srgbClr val="000000"/>
                </a:solidFill>
                <a:ea typeface="Times New Roman" charset="0"/>
                <a:cs typeface="Times New Roman" charset="0"/>
              </a:endParaRPr>
            </a:p>
          </p:txBody>
        </p:sp>
        <p:pic>
          <p:nvPicPr>
            <p:cNvPr id="58383" name="Picture 5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5827" y="3839257"/>
              <a:ext cx="415747" cy="515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5472113"/>
            <a:ext cx="2286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5772150"/>
            <a:ext cx="219075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510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8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8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8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8" grpId="0" build="p" bldLvl="2"/>
      <p:bldP spid="378895" grpId="0" build="p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Linear Transforms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could we not solve for the </a:t>
            </a:r>
            <a:r>
              <a:rPr lang="en-US" dirty="0" err="1"/>
              <a:t>homography</a:t>
            </a:r>
            <a:r>
              <a:rPr lang="en-US" dirty="0"/>
              <a:t> in exactly the same way we did for the affine transform, </a:t>
            </a:r>
            <a:r>
              <a:rPr lang="en-US" dirty="0" err="1"/>
              <a:t>ie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69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512" y="3350856"/>
            <a:ext cx="56007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1"/>
          <p:cNvSpPr txBox="1">
            <a:spLocks noGrp="1"/>
          </p:cNvSpPr>
          <p:nvPr>
            <p:ph type="title" idx="2"/>
          </p:nvPr>
        </p:nvSpPr>
        <p:spPr>
          <a:xfrm>
            <a:off x="229500" y="5649900"/>
            <a:ext cx="8685000" cy="234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endParaRPr/>
          </a:p>
        </p:txBody>
      </p:sp>
      <p:pic>
        <p:nvPicPr>
          <p:cNvPr id="410" name="Google Shape;410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429175"/>
            <a:ext cx="9144000" cy="914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321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Answer from Sameer Agarwal</a:t>
            </a:r>
            <a:br>
              <a:rPr lang="en-US" dirty="0"/>
            </a:br>
            <a:r>
              <a:rPr lang="en-US" dirty="0"/>
              <a:t>(Dr. Rome in a Day)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For an </a:t>
            </a:r>
            <a:r>
              <a:rPr lang="en-US" sz="2400" dirty="0">
                <a:solidFill>
                  <a:srgbClr val="C00000"/>
                </a:solidFill>
              </a:rPr>
              <a:t>affine transform</a:t>
            </a:r>
            <a:r>
              <a:rPr lang="en-US" sz="2400" dirty="0"/>
              <a:t>, we have equations of the form </a:t>
            </a:r>
            <a:r>
              <a:rPr lang="en-US" sz="2400" dirty="0" err="1"/>
              <a:t>Ax</a:t>
            </a:r>
            <a:r>
              <a:rPr lang="en-US" sz="2400" baseline="-25000" dirty="0" err="1"/>
              <a:t>i</a:t>
            </a:r>
            <a:r>
              <a:rPr lang="en-US" sz="2400" dirty="0"/>
              <a:t> + b = </a:t>
            </a:r>
            <a:r>
              <a:rPr lang="en-US" sz="2400" dirty="0" err="1"/>
              <a:t>y</a:t>
            </a:r>
            <a:r>
              <a:rPr lang="en-US" sz="2400" baseline="-25000" dirty="0" err="1"/>
              <a:t>i</a:t>
            </a:r>
            <a:r>
              <a:rPr lang="en-US" sz="2400" dirty="0"/>
              <a:t>, solvable by linear regression.  </a:t>
            </a:r>
          </a:p>
          <a:p>
            <a:r>
              <a:rPr lang="en-US" sz="2400" dirty="0"/>
              <a:t>For the </a:t>
            </a:r>
            <a:r>
              <a:rPr lang="en-US" sz="2400" dirty="0" err="1">
                <a:solidFill>
                  <a:srgbClr val="C00000"/>
                </a:solidFill>
              </a:rPr>
              <a:t>homography</a:t>
            </a:r>
            <a:r>
              <a:rPr lang="en-US" sz="2400" dirty="0"/>
              <a:t>, the equation is of the form</a:t>
            </a:r>
          </a:p>
          <a:p>
            <a:pPr marL="0" indent="0">
              <a:buNone/>
            </a:pPr>
            <a:r>
              <a:rPr lang="en-US" sz="2400" dirty="0"/>
              <a:t>      </a:t>
            </a:r>
            <a:r>
              <a:rPr lang="en-US" sz="2400" dirty="0" err="1"/>
              <a:t>Hx̃</a:t>
            </a:r>
            <a:r>
              <a:rPr lang="en-US" sz="2400" baseline="-25000" dirty="0" err="1"/>
              <a:t>i</a:t>
            </a:r>
            <a:r>
              <a:rPr lang="en-US" sz="2400" dirty="0"/>
              <a:t>      ̴    </a:t>
            </a:r>
            <a:r>
              <a:rPr lang="en-US" sz="2400" dirty="0" err="1"/>
              <a:t>ỹ</a:t>
            </a:r>
            <a:r>
              <a:rPr lang="en-US" sz="2400" baseline="-25000" dirty="0" err="1"/>
              <a:t>i</a:t>
            </a:r>
            <a:r>
              <a:rPr lang="en-US" sz="2400" baseline="-25000" dirty="0"/>
              <a:t>     </a:t>
            </a:r>
            <a:r>
              <a:rPr lang="en-US" sz="2400" dirty="0"/>
              <a:t>  (homogeneous coordinates)</a:t>
            </a:r>
          </a:p>
          <a:p>
            <a:pPr marL="0" indent="0">
              <a:buNone/>
            </a:pPr>
            <a:r>
              <a:rPr lang="en-US" sz="2400" dirty="0"/>
              <a:t>and the   ̴ means it holds only up to scale. The affine solution does not hold.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70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78A65D-48AF-4B1C-82B8-0617D9DE7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4910"/>
            <a:ext cx="9144000" cy="187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5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1A087-A1D5-4092-B503-5A42F8C78E21}" type="slidenum">
              <a:rPr lang="en-US"/>
              <a:pPr/>
              <a:t>71</a:t>
            </a:fld>
            <a:endParaRPr lang="en-US"/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Matching features</a:t>
            </a:r>
          </a:p>
        </p:txBody>
      </p:sp>
      <p:pic>
        <p:nvPicPr>
          <p:cNvPr id="462851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2852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3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4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5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6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7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8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9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What do we do about the “bad” matches?</a:t>
            </a:r>
          </a:p>
        </p:txBody>
      </p:sp>
    </p:spTree>
    <p:extLst>
      <p:ext uri="{BB962C8B-B14F-4D97-AF65-F5344CB8AC3E}">
        <p14:creationId xmlns:p14="http://schemas.microsoft.com/office/powerpoint/2010/main" val="382135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2" grpId="0" animBg="1"/>
      <p:bldP spid="462853" grpId="0" animBg="1"/>
      <p:bldP spid="462854" grpId="0" animBg="1"/>
      <p:bldP spid="462855" grpId="0" animBg="1"/>
      <p:bldP spid="462856" grpId="0" animBg="1"/>
      <p:bldP spid="462857" grpId="0" animBg="1"/>
      <p:bldP spid="462858" grpId="0" animBg="1"/>
      <p:bldP spid="462859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961E-3282-46CD-9769-30F74A5DB076}" type="slidenum">
              <a:rPr lang="en-US"/>
              <a:pPr/>
              <a:t>72</a:t>
            </a:fld>
            <a:endParaRPr lang="en-US"/>
          </a:p>
        </p:txBody>
      </p:sp>
      <p:sp>
        <p:nvSpPr>
          <p:cNvPr id="463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/>
              <a:t>RA</a:t>
            </a:r>
            <a:r>
              <a:rPr lang="en-US"/>
              <a:t>ndom </a:t>
            </a:r>
            <a:r>
              <a:rPr lang="en-US" u="sng"/>
              <a:t>SA</a:t>
            </a:r>
            <a:r>
              <a:rPr lang="en-US"/>
              <a:t>mple </a:t>
            </a:r>
            <a:r>
              <a:rPr lang="en-US" u="sng"/>
              <a:t>C</a:t>
            </a:r>
            <a:r>
              <a:rPr lang="en-US"/>
              <a:t>onsensus</a:t>
            </a:r>
          </a:p>
        </p:txBody>
      </p:sp>
      <p:pic>
        <p:nvPicPr>
          <p:cNvPr id="463875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3876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77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78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7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80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81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8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83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Select </a:t>
            </a:r>
            <a:r>
              <a:rPr lang="en-US" i="1"/>
              <a:t>one</a:t>
            </a:r>
            <a:r>
              <a:rPr lang="en-US"/>
              <a:t> match, count </a:t>
            </a:r>
            <a:r>
              <a:rPr lang="en-US" i="1"/>
              <a:t>inliers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3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638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638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4638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638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07EF3-4BAC-4363-B120-9F5226327BEF}" type="slidenum">
              <a:rPr lang="en-US"/>
              <a:pPr/>
              <a:t>73</a:t>
            </a:fld>
            <a:endParaRPr lang="en-US"/>
          </a:p>
        </p:txBody>
      </p:sp>
      <p:sp>
        <p:nvSpPr>
          <p:cNvPr id="464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/>
              <a:t>RA</a:t>
            </a:r>
            <a:r>
              <a:rPr lang="en-US"/>
              <a:t>ndom </a:t>
            </a:r>
            <a:r>
              <a:rPr lang="en-US" u="sng"/>
              <a:t>SA</a:t>
            </a:r>
            <a:r>
              <a:rPr lang="en-US"/>
              <a:t>mple </a:t>
            </a:r>
            <a:r>
              <a:rPr lang="en-US" u="sng"/>
              <a:t>C</a:t>
            </a:r>
            <a:r>
              <a:rPr lang="en-US"/>
              <a:t>onsensus</a:t>
            </a:r>
          </a:p>
        </p:txBody>
      </p:sp>
      <p:pic>
        <p:nvPicPr>
          <p:cNvPr id="464899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4900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1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2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3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4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5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6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7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Select </a:t>
            </a:r>
            <a:r>
              <a:rPr lang="en-US" i="1"/>
              <a:t>one</a:t>
            </a:r>
            <a:r>
              <a:rPr lang="en-US"/>
              <a:t> match, count </a:t>
            </a:r>
            <a:r>
              <a:rPr lang="en-US" i="1"/>
              <a:t>inliers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81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649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649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4649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649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4649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649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4649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649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597D6-659B-4C67-B5EE-B4D77088245C}" type="slidenum">
              <a:rPr lang="en-US"/>
              <a:pPr/>
              <a:t>74</a:t>
            </a:fld>
            <a:endParaRPr lang="en-US"/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Least squares fit (from inliers)</a:t>
            </a:r>
          </a:p>
        </p:txBody>
      </p:sp>
      <p:pic>
        <p:nvPicPr>
          <p:cNvPr id="465923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5924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25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2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27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Find “average” translation vector</a:t>
            </a:r>
          </a:p>
        </p:txBody>
      </p:sp>
      <p:sp>
        <p:nvSpPr>
          <p:cNvPr id="46592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29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3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31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32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3810000" y="3124200"/>
            <a:ext cx="1676400" cy="76200"/>
          </a:xfrm>
          <a:prstGeom prst="line">
            <a:avLst/>
          </a:prstGeom>
          <a:noFill/>
          <a:ln w="57150" cmpd="thinThick">
            <a:solidFill>
              <a:schemeClr val="accent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4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32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21336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21145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3087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21614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9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RANSAC for estimating homography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RANSAC loop: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Select four feature pairs (at random)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homography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/>
              <a:t> (exact)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inliers where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||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´,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|| &lt;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ε</a:t>
            </a:r>
          </a:p>
          <a:p>
            <a:r>
              <a:rPr lang="en-US" dirty="0"/>
              <a:t>Keep largest set of inliers</a:t>
            </a:r>
          </a:p>
          <a:p>
            <a:r>
              <a:rPr lang="en-US" dirty="0"/>
              <a:t>Re-compute least-squares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/>
              <a:t> estimate using all of the inliers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8E9B-DFBF-4063-B602-DA87C37BB63F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13930" y="2434856"/>
            <a:ext cx="213391" cy="1477925"/>
          </a:xfrm>
          <a:custGeom>
            <a:avLst/>
            <a:gdLst>
              <a:gd name="connsiteX0" fmla="*/ 138963 w 213391"/>
              <a:gd name="connsiteY0" fmla="*/ 1477925 h 1477925"/>
              <a:gd name="connsiteX1" fmla="*/ 75168 w 213391"/>
              <a:gd name="connsiteY1" fmla="*/ 1297172 h 1477925"/>
              <a:gd name="connsiteX2" fmla="*/ 64535 w 213391"/>
              <a:gd name="connsiteY2" fmla="*/ 1233377 h 1477925"/>
              <a:gd name="connsiteX3" fmla="*/ 11372 w 213391"/>
              <a:gd name="connsiteY3" fmla="*/ 839972 h 1477925"/>
              <a:gd name="connsiteX4" fmla="*/ 740 w 213391"/>
              <a:gd name="connsiteY4" fmla="*/ 616688 h 1477925"/>
              <a:gd name="connsiteX5" fmla="*/ 85800 w 213391"/>
              <a:gd name="connsiteY5" fmla="*/ 265814 h 1477925"/>
              <a:gd name="connsiteX6" fmla="*/ 149596 w 213391"/>
              <a:gd name="connsiteY6" fmla="*/ 116958 h 1477925"/>
              <a:gd name="connsiteX7" fmla="*/ 192126 w 213391"/>
              <a:gd name="connsiteY7" fmla="*/ 31897 h 1477925"/>
              <a:gd name="connsiteX8" fmla="*/ 213391 w 213391"/>
              <a:gd name="connsiteY8" fmla="*/ 0 h 147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391" h="1477925">
                <a:moveTo>
                  <a:pt x="138963" y="1477925"/>
                </a:moveTo>
                <a:cubicBezTo>
                  <a:pt x="117698" y="1417674"/>
                  <a:pt x="93771" y="1358297"/>
                  <a:pt x="75168" y="1297172"/>
                </a:cubicBezTo>
                <a:cubicBezTo>
                  <a:pt x="68891" y="1276548"/>
                  <a:pt x="67813" y="1254685"/>
                  <a:pt x="64535" y="1233377"/>
                </a:cubicBezTo>
                <a:cubicBezTo>
                  <a:pt x="27047" y="989708"/>
                  <a:pt x="38126" y="1067384"/>
                  <a:pt x="11372" y="839972"/>
                </a:cubicBezTo>
                <a:cubicBezTo>
                  <a:pt x="7828" y="765544"/>
                  <a:pt x="-2890" y="691112"/>
                  <a:pt x="740" y="616688"/>
                </a:cubicBezTo>
                <a:cubicBezTo>
                  <a:pt x="8971" y="447942"/>
                  <a:pt x="28248" y="407076"/>
                  <a:pt x="85800" y="265814"/>
                </a:cubicBezTo>
                <a:cubicBezTo>
                  <a:pt x="106168" y="215820"/>
                  <a:pt x="127257" y="166103"/>
                  <a:pt x="149596" y="116958"/>
                </a:cubicBezTo>
                <a:cubicBezTo>
                  <a:pt x="162714" y="88099"/>
                  <a:pt x="176946" y="59727"/>
                  <a:pt x="192126" y="31897"/>
                </a:cubicBezTo>
                <a:cubicBezTo>
                  <a:pt x="198245" y="20679"/>
                  <a:pt x="213391" y="0"/>
                  <a:pt x="213391" y="0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Arc 9"/>
          <p:cNvSpPr/>
          <p:nvPr/>
        </p:nvSpPr>
        <p:spPr bwMode="auto">
          <a:xfrm rot="14076353">
            <a:off x="297758" y="2575458"/>
            <a:ext cx="1447800" cy="1066800"/>
          </a:xfrm>
          <a:prstGeom prst="arc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24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9600F-EDA6-4A28-A348-6746E4D9EE3E}" type="slidenum">
              <a:rPr lang="en-US"/>
              <a:pPr/>
              <a:t>77</a:t>
            </a:fld>
            <a:endParaRPr lang="en-US"/>
          </a:p>
        </p:txBody>
      </p:sp>
      <p:sp>
        <p:nvSpPr>
          <p:cNvPr id="808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Rather than homography H (8 numbers) </a:t>
            </a:r>
            <a:br>
              <a:rPr lang="en-US"/>
            </a:br>
            <a:r>
              <a:rPr lang="en-US"/>
              <a:t>fit y=ax+b (2 numbers a, b) to 2D pairs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B42DDEAA-CD81-44E1-89ED-3059879D4907}" type="slidenum">
              <a:rPr lang="en-US" sz="1400">
                <a:cs typeface="Times New Roman" charset="0"/>
              </a:rPr>
              <a:pPr algn="ctr"/>
              <a:t>77</a:t>
            </a:fld>
            <a:endParaRPr lang="en-US" sz="1400">
              <a:cs typeface="Times New Roman" charset="0"/>
            </a:endParaRPr>
          </a:p>
        </p:txBody>
      </p:sp>
      <p:sp>
        <p:nvSpPr>
          <p:cNvPr id="80900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1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2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3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4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5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6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7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8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9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10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11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12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1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ED768-FA70-4D64-A489-85A0DA7B7CE0}" type="slidenum">
              <a:rPr lang="en-US"/>
              <a:pPr/>
              <a:t>78</a:t>
            </a:fld>
            <a:endParaRPr lang="en-US"/>
          </a:p>
        </p:txBody>
      </p:sp>
      <p:sp>
        <p:nvSpPr>
          <p:cNvPr id="819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Pick 2 points</a:t>
            </a:r>
          </a:p>
          <a:p>
            <a:r>
              <a:rPr lang="en-US"/>
              <a:t>Fit line</a:t>
            </a:r>
          </a:p>
          <a:p>
            <a:r>
              <a:rPr lang="en-US"/>
              <a:t>Count inliers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519CF59E-1C6B-4FD7-A3DB-7526171F5D35}" type="slidenum">
              <a:rPr lang="en-US" sz="1400">
                <a:cs typeface="Times New Roman" charset="0"/>
              </a:rPr>
              <a:pPr algn="ctr"/>
              <a:t>78</a:t>
            </a:fld>
            <a:endParaRPr lang="en-US" sz="1400">
              <a:cs typeface="Times New Roman" charset="0"/>
            </a:endParaRPr>
          </a:p>
        </p:txBody>
      </p:sp>
      <p:sp>
        <p:nvSpPr>
          <p:cNvPr id="81924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5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6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7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8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9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0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1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2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3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4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5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6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7" name="Line 17"/>
          <p:cNvSpPr>
            <a:spLocks noChangeShapeType="1"/>
          </p:cNvSpPr>
          <p:nvPr/>
        </p:nvSpPr>
        <p:spPr bwMode="auto">
          <a:xfrm>
            <a:off x="1966913" y="4171950"/>
            <a:ext cx="3732212" cy="1209675"/>
          </a:xfrm>
          <a:prstGeom prst="line">
            <a:avLst/>
          </a:prstGeom>
          <a:noFill/>
          <a:ln w="50800" cap="flat">
            <a:solidFill>
              <a:srgbClr val="3B00A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8" name="Oval 18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558E28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9" name="Rectangle 19"/>
          <p:cNvSpPr>
            <a:spLocks/>
          </p:cNvSpPr>
          <p:nvPr/>
        </p:nvSpPr>
        <p:spPr bwMode="auto">
          <a:xfrm>
            <a:off x="2387600" y="3759200"/>
            <a:ext cx="1131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solidFill>
                  <a:srgbClr val="2B4714"/>
                </a:solidFill>
                <a:cs typeface="Times New Roman" charset="0"/>
              </a:rPr>
              <a:t>3 inliers</a:t>
            </a:r>
          </a:p>
        </p:txBody>
      </p:sp>
    </p:spTree>
    <p:extLst>
      <p:ext uri="{BB962C8B-B14F-4D97-AF65-F5344CB8AC3E}">
        <p14:creationId xmlns:p14="http://schemas.microsoft.com/office/powerpoint/2010/main" val="407926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build="p" bldLvl="5" autoUpdateAnimBg="0" advAuto="0"/>
      <p:bldP spid="81937" grpId="0" animBg="1"/>
      <p:bldP spid="81938" grpId="0" animBg="1"/>
      <p:bldP spid="81939" grpId="0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70839-66FE-4A1B-8B14-90FA56815E07}" type="slidenum">
              <a:rPr lang="en-US"/>
              <a:pPr/>
              <a:t>79</a:t>
            </a:fld>
            <a:endParaRPr lang="en-US"/>
          </a:p>
        </p:txBody>
      </p:sp>
      <p:sp>
        <p:nvSpPr>
          <p:cNvPr id="829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Pick 2 points</a:t>
            </a:r>
          </a:p>
          <a:p>
            <a:r>
              <a:rPr lang="en-US"/>
              <a:t>Fit line</a:t>
            </a:r>
          </a:p>
          <a:p>
            <a:r>
              <a:rPr lang="en-US"/>
              <a:t>Count inliers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3B67B232-199C-4D98-A33F-0D708D60679F}" type="slidenum">
              <a:rPr lang="en-US" sz="1400">
                <a:cs typeface="Times New Roman" charset="0"/>
              </a:rPr>
              <a:pPr algn="ctr"/>
              <a:t>79</a:t>
            </a:fld>
            <a:endParaRPr lang="en-US" sz="1400">
              <a:cs typeface="Times New Roman" charset="0"/>
            </a:endParaRPr>
          </a:p>
        </p:txBody>
      </p:sp>
      <p:sp>
        <p:nvSpPr>
          <p:cNvPr id="82948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49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0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1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2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3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4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5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6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7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8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9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60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61" name="Line 17"/>
          <p:cNvSpPr>
            <a:spLocks noChangeShapeType="1"/>
          </p:cNvSpPr>
          <p:nvPr/>
        </p:nvSpPr>
        <p:spPr bwMode="auto">
          <a:xfrm>
            <a:off x="1095375" y="4406900"/>
            <a:ext cx="5013325" cy="20638"/>
          </a:xfrm>
          <a:prstGeom prst="line">
            <a:avLst/>
          </a:prstGeom>
          <a:noFill/>
          <a:ln w="50800" cap="flat">
            <a:solidFill>
              <a:srgbClr val="3B00A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82962" name="Group 18"/>
          <p:cNvGrpSpPr>
            <a:grpSpLocks/>
          </p:cNvGrpSpPr>
          <p:nvPr/>
        </p:nvGrpSpPr>
        <p:grpSpPr bwMode="auto">
          <a:xfrm>
            <a:off x="2565400" y="4305300"/>
            <a:ext cx="952500" cy="203200"/>
            <a:chOff x="0" y="0"/>
            <a:chExt cx="600" cy="128"/>
          </a:xfrm>
        </p:grpSpPr>
        <p:sp>
          <p:nvSpPr>
            <p:cNvPr id="82963" name="Oval 19"/>
            <p:cNvSpPr>
              <a:spLocks/>
            </p:cNvSpPr>
            <p:nvPr/>
          </p:nvSpPr>
          <p:spPr bwMode="auto">
            <a:xfrm>
              <a:off x="0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964" name="Oval 20"/>
            <p:cNvSpPr>
              <a:spLocks/>
            </p:cNvSpPr>
            <p:nvPr/>
          </p:nvSpPr>
          <p:spPr bwMode="auto">
            <a:xfrm>
              <a:off x="472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82965" name="Rectangle 21"/>
          <p:cNvSpPr>
            <a:spLocks/>
          </p:cNvSpPr>
          <p:nvPr/>
        </p:nvSpPr>
        <p:spPr bwMode="auto">
          <a:xfrm>
            <a:off x="2387600" y="3759200"/>
            <a:ext cx="1131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solidFill>
                  <a:srgbClr val="2B4714"/>
                </a:solidFill>
                <a:cs typeface="Times New Roman" charset="0"/>
              </a:rPr>
              <a:t>4 inliers</a:t>
            </a:r>
          </a:p>
        </p:txBody>
      </p:sp>
    </p:spTree>
    <p:extLst>
      <p:ext uri="{BB962C8B-B14F-4D97-AF65-F5344CB8AC3E}">
        <p14:creationId xmlns:p14="http://schemas.microsoft.com/office/powerpoint/2010/main" val="103612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build="p" bldLvl="5" autoUpdateAnimBg="0" advAuto="0"/>
      <p:bldP spid="82961" grpId="0" animBg="1"/>
      <p:bldP spid="8296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2"/>
          <p:cNvSpPr txBox="1">
            <a:spLocks noGrp="1"/>
          </p:cNvSpPr>
          <p:nvPr>
            <p:ph type="title" idx="2"/>
          </p:nvPr>
        </p:nvSpPr>
        <p:spPr>
          <a:xfrm>
            <a:off x="229500" y="5649900"/>
            <a:ext cx="8685000" cy="234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endParaRPr/>
          </a:p>
        </p:txBody>
      </p:sp>
      <p:pic>
        <p:nvPicPr>
          <p:cNvPr id="416" name="Google Shape;416;p52"/>
          <p:cNvPicPr preferRelativeResize="0"/>
          <p:nvPr/>
        </p:nvPicPr>
        <p:blipFill rotWithShape="1">
          <a:blip r:embed="rId3">
            <a:alphaModFix/>
          </a:blip>
          <a:srcRect l="55741" t="42574" r="14596" b="40740"/>
          <a:stretch/>
        </p:blipFill>
        <p:spPr>
          <a:xfrm>
            <a:off x="0" y="857250"/>
            <a:ext cx="9144000" cy="51434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99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80103-7603-4F59-9985-A0E0D7616982}" type="slidenum">
              <a:rPr lang="en-US"/>
              <a:pPr/>
              <a:t>80</a:t>
            </a:fld>
            <a:endParaRPr lang="en-US"/>
          </a:p>
        </p:txBody>
      </p:sp>
      <p:sp>
        <p:nvSpPr>
          <p:cNvPr id="839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Pick 2 points</a:t>
            </a:r>
          </a:p>
          <a:p>
            <a:r>
              <a:rPr lang="en-US"/>
              <a:t>Fit line</a:t>
            </a:r>
          </a:p>
          <a:p>
            <a:r>
              <a:rPr lang="en-US"/>
              <a:t>Count inliers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F35C0FEB-3123-476D-8041-763AEFBCA48E}" type="slidenum">
              <a:rPr lang="en-US" sz="1400">
                <a:cs typeface="Times New Roman" charset="0"/>
              </a:rPr>
              <a:pPr algn="ctr"/>
              <a:t>80</a:t>
            </a:fld>
            <a:endParaRPr lang="en-US" sz="1400">
              <a:cs typeface="Times New Roman" charset="0"/>
            </a:endParaRPr>
          </a:p>
        </p:txBody>
      </p:sp>
      <p:sp>
        <p:nvSpPr>
          <p:cNvPr id="83972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3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4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5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6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7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8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9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0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1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2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3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4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5" name="Line 17"/>
          <p:cNvSpPr>
            <a:spLocks noChangeShapeType="1"/>
          </p:cNvSpPr>
          <p:nvPr/>
        </p:nvSpPr>
        <p:spPr bwMode="auto">
          <a:xfrm rot="10800000" flipH="1">
            <a:off x="542925" y="3443288"/>
            <a:ext cx="4438650" cy="2173287"/>
          </a:xfrm>
          <a:prstGeom prst="line">
            <a:avLst/>
          </a:prstGeom>
          <a:noFill/>
          <a:ln w="50800" cap="flat">
            <a:solidFill>
              <a:srgbClr val="3B00A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6" name="Rectangle 18"/>
          <p:cNvSpPr>
            <a:spLocks/>
          </p:cNvSpPr>
          <p:nvPr/>
        </p:nvSpPr>
        <p:spPr bwMode="auto">
          <a:xfrm>
            <a:off x="2286000" y="3759200"/>
            <a:ext cx="1131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solidFill>
                  <a:srgbClr val="2B4714"/>
                </a:solidFill>
                <a:cs typeface="Times New Roman" charset="0"/>
              </a:rPr>
              <a:t>9 inliers</a:t>
            </a:r>
          </a:p>
        </p:txBody>
      </p:sp>
      <p:grpSp>
        <p:nvGrpSpPr>
          <p:cNvPr id="83987" name="Group 19"/>
          <p:cNvGrpSpPr>
            <a:grpSpLocks/>
          </p:cNvGrpSpPr>
          <p:nvPr/>
        </p:nvGrpSpPr>
        <p:grpSpPr bwMode="auto">
          <a:xfrm>
            <a:off x="1562100" y="3759200"/>
            <a:ext cx="2463800" cy="1295400"/>
            <a:chOff x="0" y="0"/>
            <a:chExt cx="1552" cy="816"/>
          </a:xfrm>
        </p:grpSpPr>
        <p:sp>
          <p:nvSpPr>
            <p:cNvPr id="83988" name="Oval 20"/>
            <p:cNvSpPr>
              <a:spLocks/>
            </p:cNvSpPr>
            <p:nvPr/>
          </p:nvSpPr>
          <p:spPr bwMode="auto">
            <a:xfrm>
              <a:off x="0" y="688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89" name="Oval 21"/>
            <p:cNvSpPr>
              <a:spLocks/>
            </p:cNvSpPr>
            <p:nvPr/>
          </p:nvSpPr>
          <p:spPr bwMode="auto">
            <a:xfrm>
              <a:off x="136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0" name="Oval 22"/>
            <p:cNvSpPr>
              <a:spLocks/>
            </p:cNvSpPr>
            <p:nvPr/>
          </p:nvSpPr>
          <p:spPr bwMode="auto">
            <a:xfrm>
              <a:off x="384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1" name="Oval 23"/>
            <p:cNvSpPr>
              <a:spLocks/>
            </p:cNvSpPr>
            <p:nvPr/>
          </p:nvSpPr>
          <p:spPr bwMode="auto">
            <a:xfrm>
              <a:off x="632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2" name="Oval 24"/>
            <p:cNvSpPr>
              <a:spLocks/>
            </p:cNvSpPr>
            <p:nvPr/>
          </p:nvSpPr>
          <p:spPr bwMode="auto">
            <a:xfrm>
              <a:off x="1104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3" name="Oval 25"/>
            <p:cNvSpPr>
              <a:spLocks/>
            </p:cNvSpPr>
            <p:nvPr/>
          </p:nvSpPr>
          <p:spPr bwMode="auto">
            <a:xfrm>
              <a:off x="1424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4" name="Oval 26"/>
            <p:cNvSpPr>
              <a:spLocks/>
            </p:cNvSpPr>
            <p:nvPr/>
          </p:nvSpPr>
          <p:spPr bwMode="auto">
            <a:xfrm>
              <a:off x="1168" y="136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2486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build="p" bldLvl="5" autoUpdateAnimBg="0" advAuto="0"/>
      <p:bldP spid="83985" grpId="0" animBg="1"/>
      <p:bldP spid="83986" grpId="0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450B7-DE26-4E38-B542-266E10F1B1E9}" type="slidenum">
              <a:rPr lang="en-US"/>
              <a:pPr/>
              <a:t>81</a:t>
            </a:fld>
            <a:endParaRPr lang="en-US"/>
          </a:p>
        </p:txBody>
      </p:sp>
      <p:sp>
        <p:nvSpPr>
          <p:cNvPr id="849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Pick 2 points</a:t>
            </a:r>
          </a:p>
          <a:p>
            <a:r>
              <a:rPr lang="en-US"/>
              <a:t>Fit line</a:t>
            </a:r>
          </a:p>
          <a:p>
            <a:r>
              <a:rPr lang="en-US"/>
              <a:t>Count inliers</a:t>
            </a: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B46404B3-0E6E-41E7-B66D-B9EB83FF7632}" type="slidenum">
              <a:rPr lang="en-US" sz="1400">
                <a:cs typeface="Times New Roman" charset="0"/>
              </a:rPr>
              <a:pPr algn="ctr"/>
              <a:t>81</a:t>
            </a:fld>
            <a:endParaRPr lang="en-US" sz="1400">
              <a:cs typeface="Times New Roman" charset="0"/>
            </a:endParaRPr>
          </a:p>
        </p:txBody>
      </p:sp>
      <p:sp>
        <p:nvSpPr>
          <p:cNvPr id="84996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998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999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0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1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2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3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4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5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6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7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8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9" name="Line 17"/>
          <p:cNvSpPr>
            <a:spLocks noChangeShapeType="1"/>
          </p:cNvSpPr>
          <p:nvPr/>
        </p:nvSpPr>
        <p:spPr bwMode="auto">
          <a:xfrm rot="10800000" flipH="1">
            <a:off x="542925" y="3330575"/>
            <a:ext cx="4335463" cy="2286000"/>
          </a:xfrm>
          <a:prstGeom prst="line">
            <a:avLst/>
          </a:prstGeom>
          <a:noFill/>
          <a:ln w="50800" cap="flat">
            <a:solidFill>
              <a:srgbClr val="3B00A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10" name="Rectangle 18"/>
          <p:cNvSpPr>
            <a:spLocks/>
          </p:cNvSpPr>
          <p:nvPr/>
        </p:nvSpPr>
        <p:spPr bwMode="auto">
          <a:xfrm>
            <a:off x="2286000" y="3759200"/>
            <a:ext cx="1131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solidFill>
                  <a:srgbClr val="2B4714"/>
                </a:solidFill>
                <a:cs typeface="Times New Roman" charset="0"/>
              </a:rPr>
              <a:t>8 inliers</a:t>
            </a:r>
          </a:p>
        </p:txBody>
      </p:sp>
      <p:grpSp>
        <p:nvGrpSpPr>
          <p:cNvPr id="85011" name="Group 19"/>
          <p:cNvGrpSpPr>
            <a:grpSpLocks/>
          </p:cNvGrpSpPr>
          <p:nvPr/>
        </p:nvGrpSpPr>
        <p:grpSpPr bwMode="auto">
          <a:xfrm>
            <a:off x="1562100" y="3759200"/>
            <a:ext cx="2463800" cy="1295400"/>
            <a:chOff x="0" y="0"/>
            <a:chExt cx="1552" cy="816"/>
          </a:xfrm>
        </p:grpSpPr>
        <p:sp>
          <p:nvSpPr>
            <p:cNvPr id="85012" name="Oval 20"/>
            <p:cNvSpPr>
              <a:spLocks/>
            </p:cNvSpPr>
            <p:nvPr/>
          </p:nvSpPr>
          <p:spPr bwMode="auto">
            <a:xfrm>
              <a:off x="0" y="688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3" name="Oval 21"/>
            <p:cNvSpPr>
              <a:spLocks/>
            </p:cNvSpPr>
            <p:nvPr/>
          </p:nvSpPr>
          <p:spPr bwMode="auto">
            <a:xfrm>
              <a:off x="136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4" name="Oval 22"/>
            <p:cNvSpPr>
              <a:spLocks/>
            </p:cNvSpPr>
            <p:nvPr/>
          </p:nvSpPr>
          <p:spPr bwMode="auto">
            <a:xfrm>
              <a:off x="384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5" name="Oval 23"/>
            <p:cNvSpPr>
              <a:spLocks/>
            </p:cNvSpPr>
            <p:nvPr/>
          </p:nvSpPr>
          <p:spPr bwMode="auto">
            <a:xfrm>
              <a:off x="632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6" name="Oval 24"/>
            <p:cNvSpPr>
              <a:spLocks/>
            </p:cNvSpPr>
            <p:nvPr/>
          </p:nvSpPr>
          <p:spPr bwMode="auto">
            <a:xfrm>
              <a:off x="872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7" name="Oval 25"/>
            <p:cNvSpPr>
              <a:spLocks/>
            </p:cNvSpPr>
            <p:nvPr/>
          </p:nvSpPr>
          <p:spPr bwMode="auto">
            <a:xfrm>
              <a:off x="1424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585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build="p" bldLvl="5" autoUpdateAnimBg="0" advAuto="0"/>
      <p:bldP spid="85009" grpId="0" animBg="1"/>
      <p:bldP spid="85010" grpId="0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95A78-9545-45DD-8BC2-5DAA4627D6E6}" type="slidenum">
              <a:rPr lang="en-US"/>
              <a:pPr/>
              <a:t>82</a:t>
            </a:fld>
            <a:endParaRPr lang="en-US"/>
          </a:p>
        </p:txBody>
      </p:sp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Use biggest set of inliers</a:t>
            </a:r>
          </a:p>
          <a:p>
            <a:r>
              <a:rPr lang="en-US"/>
              <a:t>Do least-square fit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208664EE-DE0A-49A8-A856-5BC3C5C5F96A}" type="slidenum">
              <a:rPr lang="en-US" sz="1400">
                <a:cs typeface="Times New Roman" charset="0"/>
              </a:rPr>
              <a:pPr algn="ctr"/>
              <a:t>82</a:t>
            </a:fld>
            <a:endParaRPr lang="en-US" sz="1400">
              <a:cs typeface="Times New Roman" charset="0"/>
            </a:endParaRPr>
          </a:p>
        </p:txBody>
      </p:sp>
      <p:sp>
        <p:nvSpPr>
          <p:cNvPr id="86020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1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2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3F691E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3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4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5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6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7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8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9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30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31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32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3F691E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33" name="Line 17"/>
          <p:cNvSpPr>
            <a:spLocks noChangeShapeType="1"/>
          </p:cNvSpPr>
          <p:nvPr/>
        </p:nvSpPr>
        <p:spPr bwMode="auto">
          <a:xfrm rot="10800000" flipH="1">
            <a:off x="542925" y="3443288"/>
            <a:ext cx="4438650" cy="2173287"/>
          </a:xfrm>
          <a:prstGeom prst="line">
            <a:avLst/>
          </a:prstGeom>
          <a:noFill/>
          <a:ln w="50800" cap="flat">
            <a:solidFill>
              <a:srgbClr val="3F691E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86034" name="Group 18"/>
          <p:cNvGrpSpPr>
            <a:grpSpLocks/>
          </p:cNvGrpSpPr>
          <p:nvPr/>
        </p:nvGrpSpPr>
        <p:grpSpPr bwMode="auto">
          <a:xfrm>
            <a:off x="1562100" y="3759200"/>
            <a:ext cx="2463800" cy="1295400"/>
            <a:chOff x="0" y="0"/>
            <a:chExt cx="1552" cy="816"/>
          </a:xfrm>
        </p:grpSpPr>
        <p:sp>
          <p:nvSpPr>
            <p:cNvPr id="86035" name="Oval 19"/>
            <p:cNvSpPr>
              <a:spLocks/>
            </p:cNvSpPr>
            <p:nvPr/>
          </p:nvSpPr>
          <p:spPr bwMode="auto">
            <a:xfrm>
              <a:off x="0" y="688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36" name="Oval 20"/>
            <p:cNvSpPr>
              <a:spLocks/>
            </p:cNvSpPr>
            <p:nvPr/>
          </p:nvSpPr>
          <p:spPr bwMode="auto">
            <a:xfrm>
              <a:off x="136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37" name="Oval 21"/>
            <p:cNvSpPr>
              <a:spLocks/>
            </p:cNvSpPr>
            <p:nvPr/>
          </p:nvSpPr>
          <p:spPr bwMode="auto">
            <a:xfrm>
              <a:off x="384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38" name="Oval 22"/>
            <p:cNvSpPr>
              <a:spLocks/>
            </p:cNvSpPr>
            <p:nvPr/>
          </p:nvSpPr>
          <p:spPr bwMode="auto">
            <a:xfrm>
              <a:off x="632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39" name="Oval 23"/>
            <p:cNvSpPr>
              <a:spLocks/>
            </p:cNvSpPr>
            <p:nvPr/>
          </p:nvSpPr>
          <p:spPr bwMode="auto">
            <a:xfrm>
              <a:off x="1104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40" name="Oval 24"/>
            <p:cNvSpPr>
              <a:spLocks/>
            </p:cNvSpPr>
            <p:nvPr/>
          </p:nvSpPr>
          <p:spPr bwMode="auto">
            <a:xfrm>
              <a:off x="1424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41" name="Oval 25"/>
            <p:cNvSpPr>
              <a:spLocks/>
            </p:cNvSpPr>
            <p:nvPr/>
          </p:nvSpPr>
          <p:spPr bwMode="auto">
            <a:xfrm>
              <a:off x="1168" y="136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066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build="p" bldLvl="5" autoUpdateAnimBg="0" advAuto="0"/>
      <p:bldP spid="86033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43BBF-677D-4CB7-9930-8D2CF99AA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still needs to be fixed?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F90AA-97BF-40F6-86E5-E7AEA50F6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planar projections may not work so well</a:t>
            </a:r>
          </a:p>
          <a:p>
            <a:r>
              <a:rPr lang="en-US" dirty="0"/>
              <a:t>Your homework uses cylindrical projections instead.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24984-853F-4C6B-93A3-06305FC49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E86B5-A92D-294E-92AF-8654113B1844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1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61"/>
          <p:cNvSpPr txBox="1">
            <a:spLocks noGrp="1"/>
          </p:cNvSpPr>
          <p:nvPr>
            <p:ph type="title"/>
          </p:nvPr>
        </p:nvSpPr>
        <p:spPr>
          <a:xfrm>
            <a:off x="127950" y="1049425"/>
            <a:ext cx="88881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l"/>
            <a:r>
              <a:rPr lang="en"/>
              <a:t>Panorama algorithm:</a:t>
            </a:r>
            <a:endParaRPr/>
          </a:p>
        </p:txBody>
      </p:sp>
      <p:sp>
        <p:nvSpPr>
          <p:cNvPr id="420" name="Google Shape;420;p61"/>
          <p:cNvSpPr txBox="1">
            <a:spLocks noGrp="1"/>
          </p:cNvSpPr>
          <p:nvPr>
            <p:ph type="body" idx="1"/>
          </p:nvPr>
        </p:nvSpPr>
        <p:spPr>
          <a:xfrm>
            <a:off x="223800" y="1622125"/>
            <a:ext cx="8696400" cy="425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lnSpc>
                <a:spcPct val="115000"/>
              </a:lnSpc>
              <a:spcAft>
                <a:spcPts val="160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Find corners in both images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Calculate descriptors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Match descriptors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RANSAC to find homography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Stitch together images with homography</a:t>
            </a:r>
          </a:p>
          <a:p>
            <a:pPr marL="0" indent="0">
              <a:lnSpc>
                <a:spcPct val="115000"/>
              </a:lnSpc>
              <a:spcAft>
                <a:spcPts val="160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NE</a:t>
            </a:r>
            <a:r>
              <a:rPr lang="en-US">
                <a:solidFill>
                  <a:schemeClr val="dk1"/>
                </a:solidFill>
              </a:rPr>
              <a:t>XT TIME.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421" name="Google Shape;421;p61"/>
          <p:cNvSpPr txBox="1">
            <a:spLocks noGrp="1"/>
          </p:cNvSpPr>
          <p:nvPr>
            <p:ph type="title" idx="2"/>
          </p:nvPr>
        </p:nvSpPr>
        <p:spPr>
          <a:xfrm>
            <a:off x="229500" y="5643025"/>
            <a:ext cx="8685000" cy="234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endParaRPr/>
          </a:p>
        </p:txBody>
      </p:sp>
    </p:spTree>
    <p:extLst>
      <p:ext uri="{BB962C8B-B14F-4D97-AF65-F5344CB8AC3E}">
        <p14:creationId xmlns:p14="http://schemas.microsoft.com/office/powerpoint/2010/main" val="373812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577872-2D53-4353-B464-03B30B6A6E61}" type="slidenum">
              <a:rPr lang="en-US" altLang="zh-CN"/>
              <a:pPr>
                <a:defRPr/>
              </a:pPr>
              <a:t>9</a:t>
            </a:fld>
            <a:endParaRPr lang="en-US" altLang="zh-CN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Lowe</a:t>
            </a:r>
            <a:r>
              <a:rPr lang="en-US" altLang="en-US">
                <a:latin typeface="Arial" charset="0"/>
              </a:rPr>
              <a:t>’</a:t>
            </a:r>
            <a:r>
              <a:rPr lang="en-US" altLang="en-US"/>
              <a:t>s Pyramid Scheme</a:t>
            </a:r>
          </a:p>
        </p:txBody>
      </p:sp>
      <p:pic>
        <p:nvPicPr>
          <p:cNvPr id="2355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8" t="23546" r="9642" b="17589"/>
          <a:stretch>
            <a:fillRect/>
          </a:stretch>
        </p:blipFill>
        <p:spPr>
          <a:xfrm>
            <a:off x="1524000" y="1447800"/>
            <a:ext cx="6858000" cy="4706938"/>
          </a:xfrm>
          <a:prstGeom prst="rect">
            <a:avLst/>
          </a:prstGeom>
          <a:noFill/>
        </p:spPr>
      </p:pic>
      <p:sp>
        <p:nvSpPr>
          <p:cNvPr id="23558" name="Text Box 4"/>
          <p:cNvSpPr txBox="1">
            <a:spLocks noChangeArrowheads="1"/>
          </p:cNvSpPr>
          <p:nvPr/>
        </p:nvSpPr>
        <p:spPr bwMode="auto">
          <a:xfrm>
            <a:off x="304800" y="3203575"/>
            <a:ext cx="1524000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ym typeface="Symbol" pitchFamily="18" charset="2"/>
              </a:rPr>
              <a:t>s+2 filters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s+1</a:t>
            </a:r>
            <a:r>
              <a:rPr lang="en-US" altLang="en-US" sz="1800">
                <a:sym typeface="Symbol" pitchFamily="18" charset="2"/>
              </a:rPr>
              <a:t>=2</a:t>
            </a:r>
            <a:r>
              <a:rPr lang="en-US" altLang="en-US" sz="1800" baseline="30000">
                <a:sym typeface="Symbol" pitchFamily="18" charset="2"/>
              </a:rPr>
              <a:t>(s+1)/s</a:t>
            </a: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aseline="-25000"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ym typeface="Symbol" pitchFamily="18" charset="2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ym typeface="Symbol" pitchFamily="18" charset="2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i</a:t>
            </a:r>
            <a:r>
              <a:rPr lang="en-US" altLang="en-US" sz="1800">
                <a:sym typeface="Symbol" pitchFamily="18" charset="2"/>
              </a:rPr>
              <a:t>=2</a:t>
            </a:r>
            <a:r>
              <a:rPr lang="en-US" altLang="en-US" sz="1800" baseline="30000">
                <a:sym typeface="Symbol" pitchFamily="18" charset="2"/>
              </a:rPr>
              <a:t>i/s</a:t>
            </a: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ym typeface="Symbol" pitchFamily="18" charset="2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ym typeface="Symbol" pitchFamily="18" charset="2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2</a:t>
            </a:r>
            <a:r>
              <a:rPr lang="en-US" altLang="en-US" sz="1800">
                <a:sym typeface="Symbol" pitchFamily="18" charset="2"/>
              </a:rPr>
              <a:t>=2</a:t>
            </a:r>
            <a:r>
              <a:rPr lang="en-US" altLang="en-US" sz="1800" baseline="30000">
                <a:sym typeface="Symbol" pitchFamily="18" charset="2"/>
              </a:rPr>
              <a:t>2/s</a:t>
            </a: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1</a:t>
            </a:r>
            <a:r>
              <a:rPr lang="en-US" altLang="en-US" sz="1800">
                <a:sym typeface="Symbol" pitchFamily="18" charset="2"/>
              </a:rPr>
              <a:t>=2</a:t>
            </a:r>
            <a:r>
              <a:rPr lang="en-US" altLang="en-US" sz="1800" baseline="30000">
                <a:sym typeface="Symbol" pitchFamily="18" charset="2"/>
              </a:rPr>
              <a:t>1/s</a:t>
            </a: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0</a:t>
            </a:r>
          </a:p>
        </p:txBody>
      </p:sp>
      <p:sp>
        <p:nvSpPr>
          <p:cNvPr id="23559" name="Text Box 5"/>
          <p:cNvSpPr txBox="1">
            <a:spLocks noChangeArrowheads="1"/>
          </p:cNvSpPr>
          <p:nvPr/>
        </p:nvSpPr>
        <p:spPr bwMode="auto">
          <a:xfrm>
            <a:off x="1524000" y="5029200"/>
            <a:ext cx="10858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s+3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images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including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original</a:t>
            </a:r>
          </a:p>
        </p:txBody>
      </p:sp>
      <p:sp>
        <p:nvSpPr>
          <p:cNvPr id="23560" name="Text Box 6"/>
          <p:cNvSpPr txBox="1">
            <a:spLocks noChangeArrowheads="1"/>
          </p:cNvSpPr>
          <p:nvPr/>
        </p:nvSpPr>
        <p:spPr bwMode="auto">
          <a:xfrm>
            <a:off x="8001000" y="4953000"/>
            <a:ext cx="9207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s+2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differ-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ence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images</a:t>
            </a:r>
          </a:p>
        </p:txBody>
      </p:sp>
      <p:sp>
        <p:nvSpPr>
          <p:cNvPr id="23561" name="Text Box 7"/>
          <p:cNvSpPr txBox="1">
            <a:spLocks noChangeArrowheads="1"/>
          </p:cNvSpPr>
          <p:nvPr/>
        </p:nvSpPr>
        <p:spPr bwMode="auto">
          <a:xfrm>
            <a:off x="1524000" y="6172200"/>
            <a:ext cx="653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The parameter </a:t>
            </a:r>
            <a:r>
              <a:rPr lang="en-US" altLang="en-US" sz="1800" b="1">
                <a:solidFill>
                  <a:srgbClr val="FF3300"/>
                </a:solidFill>
              </a:rPr>
              <a:t>s</a:t>
            </a:r>
            <a:r>
              <a:rPr lang="en-US" altLang="en-US" sz="1800">
                <a:solidFill>
                  <a:srgbClr val="FF3300"/>
                </a:solidFill>
              </a:rPr>
              <a:t> determines the number of images per octave.</a:t>
            </a:r>
          </a:p>
        </p:txBody>
      </p:sp>
    </p:spTree>
    <p:extLst>
      <p:ext uri="{BB962C8B-B14F-4D97-AF65-F5344CB8AC3E}">
        <p14:creationId xmlns:p14="http://schemas.microsoft.com/office/powerpoint/2010/main" val="197328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&#10; \matrx{c}{x'_i \\ y'_i \\ 1} \cong&#10; \matrx{cccc}{h_{00} &amp; h_{01} &amp; h_{02} \\&#10;       h_{10} &amp; h_{11} &amp; h_{12} \\&#10;       h_{20} &amp; h_{21} &amp; h_{22}}&#10; \matrx{c}{x_i \\ y_i \\  1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161.875"/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&#10; \matrx{c}{x'_i \\ y'_i \\ 1} \cong&#10; \matrx{cccc}{h_{00} &amp; h_{01} &amp; h_{02} \\&#10;       h_{10} &amp; h_{11} &amp; h_{12} \\&#10;       h_{20} &amp; h_{21} &amp; h_{22}}&#10; \matrx{c}{x_i \\ y_i \\  1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161.875"/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&amp;=&amp; \frac{&#10;h_{00} x_i + h_{01} y_i  + h_{02}&#10;}{&#10;h_{20} x_i + h_{21} y_i  + h_{22} \quad&#10;} \\&#10;\\&#10;y'_i  &amp;=&amp; \frac{&#10;h_{10} x_i + h_{11} y_i  + h_{12}&#10;}{&#10;h_{20} x_i + h_{21} y_i  + h_{22} \quad&#10;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083.625"/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(&#10;h_{20} x_i + h_{21} y_i  + h_{22}) &amp; = &amp; h_{00} x_i +h_{01} y_i +  h_{02} \\&#10;y'_i (&#10;h_{20} x_i + h_{21} y_i  + h_{22}) &amp; = &amp; &#10;h_{10} x_i + h_{11} y_i + h_{12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773"/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 &#10;\matrx{ccccccccc}{x_i &amp; y_i &amp; 1 &amp; 0 &amp; 0 &amp; 0 &amp; -x'_i x_i &amp; -x'_i y_i  &amp; -x'_i \\&#10;0 &amp; 0 &amp; 0 &amp; x_i &amp; y_i &amp; 1 &amp;  -y'_i x_i &amp; -y'_i y_i  &amp; -y'_i}&#10;\matrx{c}{ h_{00} \\ h_{01} \\ h_{02}  \\ h_{10} \\ h_{11} \\ h_{12} \\  h_{20} \\ h_{21} \\ h_{22} } =&#10; \matrx{c}{0 \\0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039.375"/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(&#10;h_{20} x_i + h_{21} y_i  + h_{22}) &amp; = &amp; h_{00} x_i +h_{01} y_i +  h_{02} \\&#10;y'_i (&#10;h_{20} x_i + h_{21} y_i  + h_{22}) &amp; = &amp; &#10;h_{10} x_i + h_{11} y_i + h_{12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773"/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 &#10;\matrx{ccccccccc}{x_1 &amp; y_1 &amp; 1 &amp; 0 &amp; 0 &amp; 0 &amp; -x'_1 x_1 &amp; -x'_1 y_1  &amp; -x'_1 \\&#10;0 &amp; 0 &amp; 0 &amp; x_1 &amp; y_1 &amp; 1 &amp;  -y'_1 x_1 &amp; -y'_1 y_1  &amp; -y'_1 \\&#10;\multicolumn{9}{c}{\vdots} \\&#10;x_n &amp; y_n &amp; 1 &amp; 0 &amp; 0 &amp; 0 &amp; -x'_n x_n &amp; -x'_n y_n  &amp; -x'_n \\&#10;0 &amp; 0 &amp; 0 &amp; x_n &amp; y_n &amp; 1 &amp;  -y'_n x_n &amp; -y'_n y_n  &amp; -y'_n \\&#10;}&#10;\matrx{c}{ h_{00} \\ h_{01} \\ h_{02}  \\ h_{10} \\ h_{11} \\ h_{12} \\  h_{20} \\ h_{21} \\ h_{22} } =&#10; \matrx{c}{0 \\0 \\ \vdots \\0 \\ 0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215.75"/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minimize $\|\bf Ah - 0\|^2$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TIMEOUT" val="(none)"/>
  <p:tag name="BOXWIDTH" val="348"/>
  <p:tag name="BOXHEIGHT" val="276"/>
  <p:tag name="BOXFONT" val="10"/>
  <p:tag name="BOXWRAP" val="False"/>
  <p:tag name="WORKAROUNDTRANSPARENCYBUG" val="False"/>
  <p:tag name="BITMAPFORMAT" val="bmp256"/>
  <p:tag name="DEBUGINTERACTIVE" val="True"/>
  <p:tag name="ORIGWIDTH" val="193.875"/>
  <p:tag name="PICTUREFILESIZE" val="81878"/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2764</TotalTime>
  <Words>2512</Words>
  <Application>Microsoft Office PowerPoint</Application>
  <PresentationFormat>On-screen Show (4:3)</PresentationFormat>
  <Paragraphs>569</Paragraphs>
  <Slides>84</Slides>
  <Notes>34</Notes>
  <HiddenSlides>1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84</vt:i4>
      </vt:variant>
    </vt:vector>
  </HeadingPairs>
  <TitlesOfParts>
    <vt:vector size="98" baseType="lpstr">
      <vt:lpstr>ＭＳ Ｐゴシック</vt:lpstr>
      <vt:lpstr>宋体</vt:lpstr>
      <vt:lpstr>Arial</vt:lpstr>
      <vt:lpstr>Arial Rounded MT Bold</vt:lpstr>
      <vt:lpstr>AvantGarde Bk BT</vt:lpstr>
      <vt:lpstr>Calibri</vt:lpstr>
      <vt:lpstr>Consolas</vt:lpstr>
      <vt:lpstr>Symbol</vt:lpstr>
      <vt:lpstr>Times New Roman</vt:lpstr>
      <vt:lpstr>Zapf Dingbats</vt:lpstr>
      <vt:lpstr>ヒラギノ明朝 ProN W3</vt:lpstr>
      <vt:lpstr>Office Theme</vt:lpstr>
      <vt:lpstr>Bitmap Image</vt:lpstr>
      <vt:lpstr>CorelDRAW</vt:lpstr>
      <vt:lpstr>  Computer Vision   CSE 455 Describing and Matching  Linda Shapiro Professor of Computer Science &amp; Engineering Professor of Electrical &amp; Computer Engineering</vt:lpstr>
      <vt:lpstr>Review</vt:lpstr>
      <vt:lpstr>PowerPoint Presentation</vt:lpstr>
      <vt:lpstr>From HW3: Structure matrix</vt:lpstr>
      <vt:lpstr>Estimating Response</vt:lpstr>
      <vt:lpstr>Harris Corner Detector</vt:lpstr>
      <vt:lpstr>PowerPoint Presentation</vt:lpstr>
      <vt:lpstr>PowerPoint Presentation</vt:lpstr>
      <vt:lpstr>Lowe’s Pyramid Scheme</vt:lpstr>
      <vt:lpstr>Key point localization</vt:lpstr>
      <vt:lpstr>PowerPoint Presentation</vt:lpstr>
      <vt:lpstr>  Important Point</vt:lpstr>
      <vt:lpstr>Descriptors</vt:lpstr>
      <vt:lpstr>Simple Normalized Descriptor</vt:lpstr>
      <vt:lpstr>Properties of our Descriptor</vt:lpstr>
      <vt:lpstr>PowerPoint Presentation</vt:lpstr>
      <vt:lpstr>PowerPoint Presentation</vt:lpstr>
      <vt:lpstr>  </vt:lpstr>
      <vt:lpstr>SIFT descriptor</vt:lpstr>
      <vt:lpstr>SIFT descriptor</vt:lpstr>
      <vt:lpstr>PowerPoint Presentation</vt:lpstr>
      <vt:lpstr>PowerPoint Presentation</vt:lpstr>
      <vt:lpstr>SIFT descriptor</vt:lpstr>
      <vt:lpstr>Properties of SIFT</vt:lpstr>
      <vt:lpstr>Example</vt:lpstr>
      <vt:lpstr>Matching with Features</vt:lpstr>
      <vt:lpstr>Matching with Features</vt:lpstr>
      <vt:lpstr>How do you find correspondences?</vt:lpstr>
      <vt:lpstr>Find the best matches</vt:lpstr>
      <vt:lpstr>Matching with Features</vt:lpstr>
      <vt:lpstr>PowerPoint Presentation</vt:lpstr>
      <vt:lpstr>How to do it?</vt:lpstr>
      <vt:lpstr>1. Take a sequence of images from the same position </vt:lpstr>
      <vt:lpstr>2. Compute transformation between images</vt:lpstr>
      <vt:lpstr>3. Shift the images to overlap</vt:lpstr>
      <vt:lpstr>4. Blend the two together to create a mosaic </vt:lpstr>
      <vt:lpstr>5. Repeat for all images</vt:lpstr>
      <vt:lpstr>How to do it?</vt:lpstr>
      <vt:lpstr>Compute Transformations</vt:lpstr>
      <vt:lpstr>Image reprojection</vt:lpstr>
      <vt:lpstr>Example</vt:lpstr>
      <vt:lpstr>Image reprojection</vt:lpstr>
      <vt:lpstr>Motion models</vt:lpstr>
      <vt:lpstr>Projective transformations</vt:lpstr>
      <vt:lpstr>Parametric (global) warping</vt:lpstr>
      <vt:lpstr>2D coordinate transformations</vt:lpstr>
      <vt:lpstr>Image Warping</vt:lpstr>
      <vt:lpstr>Inverse Warping</vt:lpstr>
      <vt:lpstr>Inverse Warping</vt:lpstr>
      <vt:lpstr>Interpolation</vt:lpstr>
      <vt:lpstr>Motion models</vt:lpstr>
      <vt:lpstr>Finding the transformation</vt:lpstr>
      <vt:lpstr>Plane perspective mosaics</vt:lpstr>
      <vt:lpstr>Simple case: translations</vt:lpstr>
      <vt:lpstr>Simple case: translations</vt:lpstr>
      <vt:lpstr>Simple case: translations</vt:lpstr>
      <vt:lpstr>Simple case: translations</vt:lpstr>
      <vt:lpstr>Least squares formulation</vt:lpstr>
      <vt:lpstr>Least squares formulation</vt:lpstr>
      <vt:lpstr>Solving for translations</vt:lpstr>
      <vt:lpstr>Least squares</vt:lpstr>
      <vt:lpstr>Affine transformations</vt:lpstr>
      <vt:lpstr>Affine transformations</vt:lpstr>
      <vt:lpstr>Affine transformations</vt:lpstr>
      <vt:lpstr>Solving for homographies</vt:lpstr>
      <vt:lpstr>Solving for homographies</vt:lpstr>
      <vt:lpstr>Solving for homographies</vt:lpstr>
      <vt:lpstr>Direct Linear Transforms (n points)</vt:lpstr>
      <vt:lpstr>Direct Linear Transforms</vt:lpstr>
      <vt:lpstr>Answer from Sameer Agarwal (Dr. Rome in a Day)</vt:lpstr>
      <vt:lpstr>Matching features</vt:lpstr>
      <vt:lpstr>RAndom SAmple Consensus</vt:lpstr>
      <vt:lpstr>RAndom SAmple Consensus</vt:lpstr>
      <vt:lpstr>Least squares fit (from inliers)</vt:lpstr>
      <vt:lpstr>PowerPoint Presentation</vt:lpstr>
      <vt:lpstr>RANSAC for estimating homography</vt:lpstr>
      <vt:lpstr>Simple example: fit a line</vt:lpstr>
      <vt:lpstr>Simple example: fit a line</vt:lpstr>
      <vt:lpstr>Simple example: fit a line</vt:lpstr>
      <vt:lpstr>Simple example: fit a line</vt:lpstr>
      <vt:lpstr>Simple example: fit a line</vt:lpstr>
      <vt:lpstr>Simple example: fit a line</vt:lpstr>
      <vt:lpstr>What still needs to be fixed?</vt:lpstr>
      <vt:lpstr>Panorama algorithm:</vt:lpstr>
    </vt:vector>
  </TitlesOfParts>
  <Company>University of Illinois Computer Science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Recognition and Learning</dc:title>
  <dc:creator>David Forsyth</dc:creator>
  <cp:lastModifiedBy>Linda Shapiro</cp:lastModifiedBy>
  <cp:revision>284</cp:revision>
  <dcterms:created xsi:type="dcterms:W3CDTF">2013-01-06T19:09:38Z</dcterms:created>
  <dcterms:modified xsi:type="dcterms:W3CDTF">2024-01-18T21:54:40Z</dcterms:modified>
</cp:coreProperties>
</file>