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2"/>
  </p:notesMasterIdLst>
  <p:sldIdLst>
    <p:sldId id="256" r:id="rId2"/>
    <p:sldId id="265" r:id="rId3"/>
    <p:sldId id="266" r:id="rId4"/>
    <p:sldId id="268" r:id="rId5"/>
    <p:sldId id="269" r:id="rId6"/>
    <p:sldId id="270" r:id="rId7"/>
    <p:sldId id="271" r:id="rId8"/>
    <p:sldId id="272" r:id="rId9"/>
    <p:sldId id="273" r:id="rId10"/>
    <p:sldId id="274" r:id="rId11"/>
    <p:sldId id="276" r:id="rId12"/>
    <p:sldId id="277" r:id="rId13"/>
    <p:sldId id="278" r:id="rId14"/>
    <p:sldId id="279" r:id="rId15"/>
    <p:sldId id="280" r:id="rId16"/>
    <p:sldId id="281" r:id="rId17"/>
    <p:sldId id="282" r:id="rId18"/>
    <p:sldId id="283" r:id="rId19"/>
    <p:sldId id="284"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66" r:id="rId35"/>
    <p:sldId id="367" r:id="rId36"/>
    <p:sldId id="368"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6" r:id="rId92"/>
    <p:sldId id="354" r:id="rId93"/>
    <p:sldId id="355" r:id="rId94"/>
    <p:sldId id="357" r:id="rId95"/>
    <p:sldId id="358" r:id="rId96"/>
    <p:sldId id="360" r:id="rId97"/>
    <p:sldId id="361" r:id="rId98"/>
    <p:sldId id="363" r:id="rId99"/>
    <p:sldId id="364" r:id="rId100"/>
    <p:sldId id="365"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40" autoAdjust="0"/>
    <p:restoredTop sz="94660"/>
  </p:normalViewPr>
  <p:slideViewPr>
    <p:cSldViewPr snapToGrid="0" snapToObjects="1">
      <p:cViewPr varScale="1">
        <p:scale>
          <a:sx n="124" d="100"/>
          <a:sy n="124" d="100"/>
        </p:scale>
        <p:origin x="822" y="10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04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1/11/2024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756a210c2_0_1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756a210c2_0_1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58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64c114621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64c11462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48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64c114621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64c11462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707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64c114621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64c114621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375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64c114621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64c11462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987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64c114621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64c114621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0853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64c114621_0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64c114621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13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64c114621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64c114621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674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64c114621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64c114621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841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64c114621_0_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64c114621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394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64c114621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64c11462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516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64c11462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64c1146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503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64c114621_0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64c114621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577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64c114621_0_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64c114621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585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64c114621_0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64c114621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600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64c114621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64c11462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3178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64c114621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64c114621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171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64c114621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64c114621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367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64c114621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64c11462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1958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64c114621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64c114621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080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64c114621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64c114621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364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64c114621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64c114621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116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64c114621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64c114621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13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64c114621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64c114621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36665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64c114621_0_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64c114621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19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64c114621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64c11462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7167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a:t>© 2006 Microsoft Corporation. All rights reserved. Microsoft, Windows, Windows Vista and other product names are or may be registered trademarks and/or trademarks in the U.S. and/or other countries.</a:t>
            </a:r>
          </a:p>
          <a:p>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
        <p:nvSpPr>
          <p:cNvPr id="7" name="Rectangle 7"/>
          <p:cNvSpPr>
            <a:spLocks noGrp="1" noChangeArrowheads="1"/>
          </p:cNvSpPr>
          <p:nvPr>
            <p:ph type="sldNum" sz="quarter" idx="5"/>
          </p:nvPr>
        </p:nvSpPr>
        <p:spPr/>
        <p:txBody>
          <a:bodyPr/>
          <a:lstStyle/>
          <a:p>
            <a:fld id="{C654EAAC-B9EF-4584-9853-917EC4D204F9}" type="slidenum">
              <a:rPr lang="en-US" smtClean="0"/>
              <a:pPr/>
              <a:t>35</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824277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64c114621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64c114621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071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64c114621_0_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64c114621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122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64c114621_0_3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64c114621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742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64c114621_0_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64c114621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4137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6d6019af2_0_5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6d6019af2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403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254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64c114621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64c1146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7694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3442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6d6019af2_0_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6d6019af2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3234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6d6019af2_0_5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6d6019af2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5949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6d6019af2_0_5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6d6019af2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755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6d6019af2_0_5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6d6019af2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8861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6d6019af2_0_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6d6019af2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4632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64c114621_0_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364c114621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8126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64c114621_0_4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64c114621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3172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64c114621_0_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64c114621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78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64c114621_0_5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64c114621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456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64c114621_0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64c114621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518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64c114621_0_5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64c11462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4952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64c114621_0_5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64c114621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78281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64c114621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64c114621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06468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64c114621_0_5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64c114621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89386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6d6019af2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6d6019af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7281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6d6019af2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36d6019af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7607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6d6019af2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6d6019af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3742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6d6019af2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36d6019af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3743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6d6019af2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6d6019af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3179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6d6019af2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6d6019af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4382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64c114621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64c114621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4732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6d6019af2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6d6019af2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7883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6d6019af2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6d6019af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38527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6d6019af2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6d6019af2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2696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6d6019af2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36d6019af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9650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6d6019af2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36d6019af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7459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6d6019af2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6d6019af2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18014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6d6019af2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36d6019af2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9300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6d6019af2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36d6019af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4319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6d6019af2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36d6019af2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11559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36d6019af2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36d6019af2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4010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6d6019af2_0_5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6d6019af2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2513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6d6019af2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36d6019af2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1344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6d6019af2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36d6019af2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5344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6d6019af2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36d6019af2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5526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6d6019af2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36d6019af2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56498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6d6019af2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6d6019af2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35067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36d6019af2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36d6019af2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6538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36d6019af2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36d6019af2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634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6d6019af2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36d6019af2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2052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d6019af2_0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d6019af2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1961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36d6019af2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36d6019af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897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64c114621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64c11462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1745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1512D-00CC-4A50-AD5E-36C678704C27}" type="slidenum">
              <a:rPr lang="en-US"/>
              <a:pPr/>
              <a:t>93</a:t>
            </a:fld>
            <a:endParaRPr lang="en-US"/>
          </a:p>
        </p:txBody>
      </p:sp>
      <p:sp>
        <p:nvSpPr>
          <p:cNvPr id="455682" name="Rectangle 2"/>
          <p:cNvSpPr>
            <a:spLocks noGrp="1" noRot="1" noChangeAspect="1" noChangeArrowheads="1" noTextEdit="1"/>
          </p:cNvSpPr>
          <p:nvPr>
            <p:ph type="sldImg"/>
          </p:nvPr>
        </p:nvSpPr>
        <p:spPr>
          <a:xfrm>
            <a:off x="1139825" y="682625"/>
            <a:ext cx="4552950" cy="3414713"/>
          </a:xfrm>
          <a:ln/>
        </p:spPr>
      </p:sp>
      <p:sp>
        <p:nvSpPr>
          <p:cNvPr id="455683" name="Rectangle 3"/>
          <p:cNvSpPr>
            <a:spLocks noGrp="1" noChangeArrowheads="1"/>
          </p:cNvSpPr>
          <p:nvPr>
            <p:ph type="body" idx="1"/>
          </p:nvPr>
        </p:nvSpPr>
        <p:spPr/>
        <p:txBody>
          <a:bodyPr/>
          <a:lstStyle/>
          <a:p>
            <a:r>
              <a:rPr lang="en-US" dirty="0"/>
              <a:t>Ask:  what are the axes for a circle Hough space?  What does a point in the image map to in the Hough space?</a:t>
            </a:r>
          </a:p>
        </p:txBody>
      </p:sp>
    </p:spTree>
    <p:extLst>
      <p:ext uri="{BB962C8B-B14F-4D97-AF65-F5344CB8AC3E}">
        <p14:creationId xmlns:p14="http://schemas.microsoft.com/office/powerpoint/2010/main" val="1728793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64c114621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64c11462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293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4CAB09-923F-4DCB-90FC-FFB32A7BC7D1}" type="datetime1">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FB328-89B8-415B-AD16-27FE65978378}" type="datetime1">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F3CED-5EBB-4EE8-AC70-8FB7853314A0}" type="datetime1">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27950" y="256233"/>
            <a:ext cx="8888100" cy="763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8" name="Google Shape;18;p4"/>
          <p:cNvSpPr txBox="1">
            <a:spLocks noGrp="1"/>
          </p:cNvSpPr>
          <p:nvPr>
            <p:ph type="body" idx="1"/>
          </p:nvPr>
        </p:nvSpPr>
        <p:spPr>
          <a:xfrm>
            <a:off x="223800" y="1019833"/>
            <a:ext cx="8696400" cy="5674400"/>
          </a:xfrm>
          <a:prstGeom prst="rect">
            <a:avLst/>
          </a:prstGeom>
          <a:solidFill>
            <a:srgbClr val="FFFFFF">
              <a:alpha val="60000"/>
            </a:srgbClr>
          </a:solidFill>
          <a:ln>
            <a:noFill/>
          </a:ln>
        </p:spPr>
        <p:txBody>
          <a:bodyPr spcFirstLastPara="1" wrap="square" lIns="91425" tIns="91425" rIns="91425" bIns="91425" anchor="t" anchorCtr="0">
            <a:noAutofit/>
          </a:bodyPr>
          <a:lstStyle>
            <a:lvl1pPr marL="457200" lvl="0" indent="-381000">
              <a:spcBef>
                <a:spcPts val="0"/>
              </a:spcBef>
              <a:spcAft>
                <a:spcPts val="0"/>
              </a:spcAft>
              <a:buClr>
                <a:srgbClr val="000000"/>
              </a:buClr>
              <a:buSzPts val="2400"/>
              <a:buChar char="●"/>
              <a:defRPr sz="2400">
                <a:solidFill>
                  <a:srgbClr val="000000"/>
                </a:solidFill>
              </a:defRPr>
            </a:lvl1pPr>
            <a:lvl2pPr marL="914400" lvl="1" indent="-342900">
              <a:spcBef>
                <a:spcPts val="1600"/>
              </a:spcBef>
              <a:spcAft>
                <a:spcPts val="0"/>
              </a:spcAft>
              <a:buClr>
                <a:srgbClr val="000000"/>
              </a:buClr>
              <a:buSzPts val="1800"/>
              <a:buChar char="○"/>
              <a:defRPr sz="1800">
                <a:solidFill>
                  <a:srgbClr val="000000"/>
                </a:solidFill>
              </a:defRPr>
            </a:lvl2pPr>
            <a:lvl3pPr marL="1371600" lvl="2" indent="-317500">
              <a:spcBef>
                <a:spcPts val="1600"/>
              </a:spcBef>
              <a:spcAft>
                <a:spcPts val="0"/>
              </a:spcAft>
              <a:buClr>
                <a:srgbClr val="000000"/>
              </a:buClr>
              <a:buSzPts val="1400"/>
              <a:buChar char="■"/>
              <a:defRPr>
                <a:solidFill>
                  <a:srgbClr val="000000"/>
                </a:solidFill>
              </a:defRPr>
            </a:lvl3pPr>
            <a:lvl4pPr marL="1828800" lvl="3" indent="-317500">
              <a:spcBef>
                <a:spcPts val="1600"/>
              </a:spcBef>
              <a:spcAft>
                <a:spcPts val="0"/>
              </a:spcAft>
              <a:buClr>
                <a:srgbClr val="000000"/>
              </a:buClr>
              <a:buSzPts val="1400"/>
              <a:buChar char="●"/>
              <a:defRPr>
                <a:solidFill>
                  <a:srgbClr val="000000"/>
                </a:solidFill>
              </a:defRPr>
            </a:lvl4pPr>
            <a:lvl5pPr marL="2286000" lvl="4" indent="-317500">
              <a:spcBef>
                <a:spcPts val="1600"/>
              </a:spcBef>
              <a:spcAft>
                <a:spcPts val="0"/>
              </a:spcAft>
              <a:buClr>
                <a:srgbClr val="000000"/>
              </a:buClr>
              <a:buSzPts val="1400"/>
              <a:buChar char="○"/>
              <a:defRPr>
                <a:solidFill>
                  <a:srgbClr val="000000"/>
                </a:solidFill>
              </a:defRPr>
            </a:lvl5pPr>
            <a:lvl6pPr marL="2743200" lvl="5" indent="-317500">
              <a:spcBef>
                <a:spcPts val="1600"/>
              </a:spcBef>
              <a:spcAft>
                <a:spcPts val="0"/>
              </a:spcAft>
              <a:buClr>
                <a:srgbClr val="000000"/>
              </a:buClr>
              <a:buSzPts val="1400"/>
              <a:buChar char="■"/>
              <a:defRPr>
                <a:solidFill>
                  <a:srgbClr val="000000"/>
                </a:solidFill>
              </a:defRPr>
            </a:lvl6pPr>
            <a:lvl7pPr marL="3200400" lvl="6" indent="-317500">
              <a:spcBef>
                <a:spcPts val="1600"/>
              </a:spcBef>
              <a:spcAft>
                <a:spcPts val="0"/>
              </a:spcAft>
              <a:buClr>
                <a:srgbClr val="000000"/>
              </a:buClr>
              <a:buSzPts val="1400"/>
              <a:buChar char="●"/>
              <a:defRPr>
                <a:solidFill>
                  <a:srgbClr val="000000"/>
                </a:solidFill>
              </a:defRPr>
            </a:lvl7pPr>
            <a:lvl8pPr marL="3657600" lvl="7" indent="-317500">
              <a:spcBef>
                <a:spcPts val="1600"/>
              </a:spcBef>
              <a:spcAft>
                <a:spcPts val="0"/>
              </a:spcAft>
              <a:buClr>
                <a:srgbClr val="000000"/>
              </a:buClr>
              <a:buSzPts val="1400"/>
              <a:buChar char="○"/>
              <a:defRPr>
                <a:solidFill>
                  <a:srgbClr val="000000"/>
                </a:solidFill>
              </a:defRPr>
            </a:lvl8pPr>
            <a:lvl9pPr marL="4114800" lvl="8" indent="-317500">
              <a:spcBef>
                <a:spcPts val="1600"/>
              </a:spcBef>
              <a:spcAft>
                <a:spcPts val="1600"/>
              </a:spcAft>
              <a:buClr>
                <a:srgbClr val="000000"/>
              </a:buClr>
              <a:buSzPts val="1400"/>
              <a:buChar char="■"/>
              <a:defRPr>
                <a:solidFill>
                  <a:srgbClr val="000000"/>
                </a:solidFill>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cxnSp>
        <p:nvCxnSpPr>
          <p:cNvPr id="20" name="Google Shape;20;p4"/>
          <p:cNvCxnSpPr/>
          <p:nvPr/>
        </p:nvCxnSpPr>
        <p:spPr>
          <a:xfrm>
            <a:off x="223801" y="897915"/>
            <a:ext cx="8696400" cy="0"/>
          </a:xfrm>
          <a:prstGeom prst="straightConnector1">
            <a:avLst/>
          </a:prstGeom>
          <a:noFill/>
          <a:ln w="28575" cap="flat" cmpd="sng">
            <a:solidFill>
              <a:srgbClr val="000000"/>
            </a:solidFill>
            <a:prstDash val="solid"/>
            <a:round/>
            <a:headEnd type="none" w="med" len="med"/>
            <a:tailEnd type="none" w="med" len="med"/>
          </a:ln>
        </p:spPr>
      </p:cxnSp>
      <p:sp>
        <p:nvSpPr>
          <p:cNvPr id="21" name="Google Shape;21;p4"/>
          <p:cNvSpPr txBox="1">
            <a:spLocks noGrp="1"/>
          </p:cNvSpPr>
          <p:nvPr>
            <p:ph type="title" idx="2"/>
          </p:nvPr>
        </p:nvSpPr>
        <p:spPr>
          <a:xfrm>
            <a:off x="229500" y="6390200"/>
            <a:ext cx="8685000" cy="313200"/>
          </a:xfrm>
          <a:prstGeom prst="rect">
            <a:avLst/>
          </a:prstGeom>
        </p:spPr>
        <p:txBody>
          <a:bodyPr spcFirstLastPara="1" wrap="square" lIns="91425" tIns="91425" rIns="91425" bIns="91425" anchor="t" anchorCtr="0">
            <a:noAutofit/>
          </a:bodyPr>
          <a:lstStyle>
            <a:lvl1pPr lvl="0">
              <a:spcBef>
                <a:spcPts val="0"/>
              </a:spcBef>
              <a:spcAft>
                <a:spcPts val="0"/>
              </a:spcAft>
              <a:buNone/>
              <a:defRPr sz="800"/>
            </a:lvl1pPr>
            <a:lvl2pPr lvl="1">
              <a:spcBef>
                <a:spcPts val="0"/>
              </a:spcBef>
              <a:spcAft>
                <a:spcPts val="0"/>
              </a:spcAft>
              <a:buNone/>
              <a:defRPr sz="800"/>
            </a:lvl2pPr>
            <a:lvl3pPr lvl="2">
              <a:spcBef>
                <a:spcPts val="0"/>
              </a:spcBef>
              <a:spcAft>
                <a:spcPts val="0"/>
              </a:spcAft>
              <a:buNone/>
              <a:defRPr sz="800"/>
            </a:lvl3pPr>
            <a:lvl4pPr lvl="3">
              <a:spcBef>
                <a:spcPts val="0"/>
              </a:spcBef>
              <a:spcAft>
                <a:spcPts val="0"/>
              </a:spcAft>
              <a:buNone/>
              <a:defRPr sz="800"/>
            </a:lvl4pPr>
            <a:lvl5pPr lvl="4">
              <a:spcBef>
                <a:spcPts val="0"/>
              </a:spcBef>
              <a:spcAft>
                <a:spcPts val="0"/>
              </a:spcAft>
              <a:buNone/>
              <a:defRPr sz="800"/>
            </a:lvl5pPr>
            <a:lvl6pPr lvl="5">
              <a:spcBef>
                <a:spcPts val="0"/>
              </a:spcBef>
              <a:spcAft>
                <a:spcPts val="0"/>
              </a:spcAft>
              <a:buNone/>
              <a:defRPr sz="800"/>
            </a:lvl6pPr>
            <a:lvl7pPr lvl="6">
              <a:spcBef>
                <a:spcPts val="0"/>
              </a:spcBef>
              <a:spcAft>
                <a:spcPts val="0"/>
              </a:spcAft>
              <a:buNone/>
              <a:defRPr sz="800"/>
            </a:lvl7pPr>
            <a:lvl8pPr lvl="7">
              <a:spcBef>
                <a:spcPts val="0"/>
              </a:spcBef>
              <a:spcAft>
                <a:spcPts val="0"/>
              </a:spcAft>
              <a:buNone/>
              <a:defRPr sz="800"/>
            </a:lvl8pPr>
            <a:lvl9pPr lvl="8">
              <a:spcBef>
                <a:spcPts val="0"/>
              </a:spcBef>
              <a:spcAft>
                <a:spcPts val="0"/>
              </a:spcAft>
              <a:buNone/>
              <a:defRPr sz="800"/>
            </a:lvl9pPr>
          </a:lstStyle>
          <a:p>
            <a:endParaRPr/>
          </a:p>
        </p:txBody>
      </p:sp>
    </p:spTree>
    <p:extLst>
      <p:ext uri="{BB962C8B-B14F-4D97-AF65-F5344CB8AC3E}">
        <p14:creationId xmlns:p14="http://schemas.microsoft.com/office/powerpoint/2010/main" val="504052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normAutofit/>
          </a:bodyPr>
          <a:lstStyle>
            <a:lvl1pPr algn="l" rtl="0" fontAlgn="base">
              <a:lnSpc>
                <a:spcPct val="90000"/>
              </a:lnSpc>
              <a:spcBef>
                <a:spcPct val="0"/>
              </a:spcBef>
              <a:spcAft>
                <a:spcPct val="0"/>
              </a:spcAft>
              <a:defRPr lang="en-US" sz="3600" spc="-300" dirty="0">
                <a:ln w="3175">
                  <a:noFill/>
                </a:ln>
                <a:solidFill>
                  <a:schemeClr val="tx1"/>
                </a:solidFill>
                <a:effectLst/>
                <a:latin typeface="Kalinga" pitchFamily="34" charset="0"/>
                <a:ea typeface="+mn-ea"/>
                <a:cs typeface="Kalinga" pitchFamily="34" charset="0"/>
              </a:defRPr>
            </a:lvl1pPr>
          </a:lstStyle>
          <a:p>
            <a:r>
              <a:rPr lang="en-US" dirty="0"/>
              <a:t>Click to edit Master title style</a:t>
            </a:r>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1618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33E80-BFA1-45B5-AA82-AF4AACDF648A}" type="datetime1">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E7706C-6FE7-47D2-BBEA-7B874C6080C0}" type="datetime1">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798F5-73D9-4B73-9B53-D0728E337984}" type="datetime1">
              <a:rPr lang="en-US" smtClean="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F8379-F04B-4DF1-B514-5681BA338F51}" type="datetime1">
              <a:rPr lang="en-US" smtClean="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3.xml"/><Relationship Id="rId7" Type="http://schemas.openxmlformats.org/officeDocument/2006/relationships/image" Target="../media/image3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Layout" Target="../slideLayouts/slideLayout2.xml"/><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5.png"/><Relationship Id="rId7"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61.jpg"/></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7.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cs typeface="Arial Rounded MT Bold"/>
              </a:rPr>
              <a:t/>
            </a:r>
            <a:br>
              <a:rPr lang="en-US" dirty="0">
                <a:cs typeface="Arial Rounded MT Bold"/>
              </a:rPr>
            </a:br>
            <a:r>
              <a:rPr lang="en-US" dirty="0">
                <a:cs typeface="Arial Rounded MT Bold"/>
              </a:rPr>
              <a:t/>
            </a:r>
            <a:br>
              <a:rPr lang="en-US" dirty="0">
                <a:cs typeface="Arial Rounded MT Bold"/>
              </a:rPr>
            </a:br>
            <a:r>
              <a:rPr lang="en-US" dirty="0">
                <a:cs typeface="Arial Rounded MT Bold"/>
              </a:rPr>
              <a:t>Computer Vision</a:t>
            </a:r>
            <a:br>
              <a:rPr lang="en-US" dirty="0">
                <a:cs typeface="Arial Rounded MT Bold"/>
              </a:rPr>
            </a:br>
            <a:r>
              <a:rPr lang="en-US" dirty="0">
                <a:cs typeface="Arial Rounded MT Bold"/>
              </a:rPr>
              <a:t/>
            </a:r>
            <a:br>
              <a:rPr lang="en-US" dirty="0">
                <a:cs typeface="Arial Rounded MT Bold"/>
              </a:rPr>
            </a:br>
            <a:r>
              <a:rPr lang="en-US" dirty="0">
                <a:cs typeface="Arial Rounded MT Bold"/>
              </a:rPr>
              <a:t/>
            </a:r>
            <a:br>
              <a:rPr lang="en-US" dirty="0">
                <a:cs typeface="Arial Rounded MT Bold"/>
              </a:rPr>
            </a:br>
            <a:r>
              <a:rPr lang="en-US" dirty="0" smtClean="0">
                <a:cs typeface="Arial Rounded MT Bold"/>
              </a:rPr>
              <a:t>CSE 455</a:t>
            </a:r>
            <a:r>
              <a:rPr lang="en-US" dirty="0">
                <a:cs typeface="Arial Rounded MT Bold"/>
              </a:rPr>
              <a:t/>
            </a:r>
            <a:br>
              <a:rPr lang="en-US" dirty="0">
                <a:cs typeface="Arial Rounded MT Bold"/>
              </a:rPr>
            </a:br>
            <a:r>
              <a:rPr lang="en-US" dirty="0">
                <a:cs typeface="Arial Rounded MT Bold"/>
              </a:rPr>
              <a:t>Edges and Lines</a:t>
            </a:r>
            <a:r>
              <a:rPr lang="en-US" sz="3600" dirty="0">
                <a:cs typeface="Arial Rounded MT Bold"/>
              </a:rPr>
              <a:t/>
            </a:r>
            <a:br>
              <a:rPr lang="en-US" sz="3600" dirty="0">
                <a:cs typeface="Arial Rounded MT Bold"/>
              </a:rPr>
            </a:br>
            <a:r>
              <a:rPr lang="en-US" sz="3600" dirty="0">
                <a:cs typeface="Arial Rounded MT Bold"/>
              </a:rPr>
              <a:t/>
            </a: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&amp; Computer Engineering</a:t>
            </a: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9" name="Google Shape;209;p3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Blurring</a:t>
            </a:r>
            <a:endParaRPr dirty="0"/>
          </a:p>
          <a:p>
            <a:pPr>
              <a:buChar char="-"/>
            </a:pPr>
            <a:r>
              <a:rPr lang="en" dirty="0"/>
              <a:t>Sharpening</a:t>
            </a:r>
            <a:endParaRPr dirty="0"/>
          </a:p>
          <a:p>
            <a:pPr>
              <a:buChar char="-"/>
            </a:pPr>
            <a:r>
              <a:rPr lang="en" dirty="0"/>
              <a:t>Edges</a:t>
            </a:r>
            <a:endParaRPr dirty="0"/>
          </a:p>
          <a:p>
            <a:pPr>
              <a:buChar char="-"/>
            </a:pPr>
            <a:r>
              <a:rPr lang="en" dirty="0"/>
              <a:t>Features</a:t>
            </a:r>
            <a:endParaRPr dirty="0"/>
          </a:p>
          <a:p>
            <a:pPr>
              <a:buChar char="-"/>
            </a:pPr>
            <a:r>
              <a:rPr lang="en" dirty="0"/>
              <a:t>Derivatives</a:t>
            </a:r>
            <a:endParaRPr dirty="0"/>
          </a:p>
          <a:p>
            <a:pPr>
              <a:buChar char="-"/>
            </a:pPr>
            <a:r>
              <a:rPr lang="en" dirty="0"/>
              <a:t>Super-resolution </a:t>
            </a:r>
            <a:endParaRPr dirty="0"/>
          </a:p>
          <a:p>
            <a:pPr>
              <a:buChar char="-"/>
            </a:pPr>
            <a:r>
              <a:rPr lang="en" dirty="0"/>
              <a:t>Classification</a:t>
            </a:r>
            <a:endParaRPr dirty="0"/>
          </a:p>
          <a:p>
            <a:pPr>
              <a:buChar char="-"/>
            </a:pPr>
            <a:r>
              <a:rPr lang="en" dirty="0"/>
              <a:t>Detection</a:t>
            </a:r>
            <a:endParaRPr dirty="0"/>
          </a:p>
          <a:p>
            <a:pPr>
              <a:buChar char="-"/>
            </a:pPr>
            <a:r>
              <a:rPr lang="en" dirty="0"/>
              <a:t>Image captioning</a:t>
            </a:r>
            <a:endParaRPr dirty="0"/>
          </a:p>
          <a:p>
            <a:pPr>
              <a:buChar char="-"/>
            </a:pPr>
            <a:r>
              <a:rPr lang="en" dirty="0"/>
              <a:t>...</a:t>
            </a:r>
            <a:endParaRPr dirty="0"/>
          </a:p>
        </p:txBody>
      </p:sp>
      <p:sp>
        <p:nvSpPr>
          <p:cNvPr id="210" name="Google Shape;210;p3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11" name="Google Shape;211;p31"/>
          <p:cNvSpPr txBox="1"/>
          <p:nvPr/>
        </p:nvSpPr>
        <p:spPr>
          <a:xfrm>
            <a:off x="3932400" y="2068375"/>
            <a:ext cx="4814400" cy="1405500"/>
          </a:xfrm>
          <a:prstGeom prst="rect">
            <a:avLst/>
          </a:prstGeom>
          <a:noFill/>
          <a:ln>
            <a:noFill/>
          </a:ln>
        </p:spPr>
        <p:txBody>
          <a:bodyPr spcFirstLastPara="1" wrap="square" lIns="91425" tIns="91425" rIns="91425" bIns="91425" anchor="t" anchorCtr="0">
            <a:noAutofit/>
          </a:bodyPr>
          <a:lstStyle/>
          <a:p>
            <a:pPr algn="ctr"/>
            <a:r>
              <a:rPr lang="en" sz="2400" dirty="0"/>
              <a:t>Much of </a:t>
            </a:r>
            <a:r>
              <a:rPr lang="en-US" sz="2400" dirty="0"/>
              <a:t>low-level </a:t>
            </a:r>
            <a:r>
              <a:rPr lang="en" sz="2400" dirty="0"/>
              <a:t>computer vision</a:t>
            </a:r>
            <a:endParaRPr sz="2400" dirty="0"/>
          </a:p>
          <a:p>
            <a:pPr algn="ctr"/>
            <a:r>
              <a:rPr lang="en" sz="2400" dirty="0"/>
              <a:t>is </a:t>
            </a:r>
            <a:r>
              <a:rPr lang="en" sz="2400" b="1" dirty="0"/>
              <a:t>convolutions</a:t>
            </a:r>
            <a:endParaRPr sz="2400" b="1" dirty="0"/>
          </a:p>
          <a:p>
            <a:pPr algn="ctr"/>
            <a:r>
              <a:rPr lang="en" sz="2400" dirty="0"/>
              <a:t>(basically)</a:t>
            </a:r>
            <a:endParaRPr sz="2400" dirty="0"/>
          </a:p>
        </p:txBody>
      </p:sp>
    </p:spTree>
    <p:extLst>
      <p:ext uri="{BB962C8B-B14F-4D97-AF65-F5344CB8AC3E}">
        <p14:creationId xmlns:p14="http://schemas.microsoft.com/office/powerpoint/2010/main" val="412529726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Finale</a:t>
            </a:r>
          </a:p>
        </p:txBody>
      </p:sp>
      <p:sp>
        <p:nvSpPr>
          <p:cNvPr id="3" name="Content Placeholder 2"/>
          <p:cNvSpPr>
            <a:spLocks noGrp="1"/>
          </p:cNvSpPr>
          <p:nvPr>
            <p:ph idx="1"/>
          </p:nvPr>
        </p:nvSpPr>
        <p:spPr/>
        <p:txBody>
          <a:bodyPr>
            <a:normAutofit fontScale="85000" lnSpcReduction="10000"/>
          </a:bodyPr>
          <a:lstStyle/>
          <a:p>
            <a:r>
              <a:rPr lang="en-US" dirty="0"/>
              <a:t>Edge operators are based on estimating derivatives.</a:t>
            </a:r>
          </a:p>
          <a:p>
            <a:r>
              <a:rPr lang="en-US" dirty="0"/>
              <a:t>While first derivatives show approximately where the edges are, zero crossings of second derivatives were shown to be better.</a:t>
            </a:r>
          </a:p>
          <a:p>
            <a:r>
              <a:rPr lang="en-US" dirty="0"/>
              <a:t>Ignoring that entirely, Canny developed his own edge detector that everyone uses now.</a:t>
            </a:r>
          </a:p>
          <a:p>
            <a:r>
              <a:rPr lang="en-US" dirty="0"/>
              <a:t>After finding good edges, we have to group them into lines, circles, curves, etc. to use further.</a:t>
            </a:r>
          </a:p>
          <a:p>
            <a:r>
              <a:rPr lang="en-US" dirty="0"/>
              <a:t>The Hough transform for circles works well, but for lines the performance can be poor. The Burns operator or some tracking operators (old ORT </a:t>
            </a:r>
            <a:r>
              <a:rPr lang="en-US" dirty="0" err="1"/>
              <a:t>pkg</a:t>
            </a:r>
            <a:r>
              <a:rPr lang="en-US" dirty="0"/>
              <a:t>) work better.</a:t>
            </a:r>
          </a:p>
        </p:txBody>
      </p:sp>
      <p:sp>
        <p:nvSpPr>
          <p:cNvPr id="4" name="Slide Number Placeholder 3"/>
          <p:cNvSpPr>
            <a:spLocks noGrp="1"/>
          </p:cNvSpPr>
          <p:nvPr>
            <p:ph type="sldNum" sz="quarter" idx="12"/>
          </p:nvPr>
        </p:nvSpPr>
        <p:spPr/>
        <p:txBody>
          <a:bodyPr/>
          <a:lstStyle/>
          <a:p>
            <a:fld id="{79F1D11F-BC38-B14D-812C-5420C814BEF5}" type="slidenum">
              <a:rPr lang="en-US" smtClean="0"/>
              <a:t>100</a:t>
            </a:fld>
            <a:endParaRPr lang="en-US"/>
          </a:p>
        </p:txBody>
      </p:sp>
    </p:spTree>
    <p:extLst>
      <p:ext uri="{BB962C8B-B14F-4D97-AF65-F5344CB8AC3E}">
        <p14:creationId xmlns:p14="http://schemas.microsoft.com/office/powerpoint/2010/main" val="188701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26" name="Google Shape;226;p33"/>
          <p:cNvSpPr txBox="1">
            <a:spLocks noGrp="1"/>
          </p:cNvSpPr>
          <p:nvPr>
            <p:ph type="body" idx="1"/>
          </p:nvPr>
        </p:nvSpPr>
        <p:spPr>
          <a:xfrm>
            <a:off x="223800" y="1422400"/>
            <a:ext cx="8696400" cy="4455525"/>
          </a:xfrm>
          <a:prstGeom prst="rect">
            <a:avLst/>
          </a:prstGeom>
        </p:spPr>
        <p:txBody>
          <a:bodyPr spcFirstLastPara="1" vert="horz" wrap="square" lIns="91425" tIns="91425" rIns="91425" bIns="91425" rtlCol="0" anchor="t" anchorCtr="0">
            <a:noAutofit/>
          </a:bodyPr>
          <a:lstStyle/>
          <a:p>
            <a:pPr>
              <a:buChar char="-"/>
            </a:pPr>
            <a:r>
              <a:rPr lang="en" dirty="0"/>
              <a:t>Image is a function.</a:t>
            </a:r>
          </a:p>
          <a:p>
            <a:pPr>
              <a:buChar char="-"/>
            </a:pPr>
            <a:r>
              <a:rPr lang="en" dirty="0">
                <a:solidFill>
                  <a:srgbClr val="FF0000"/>
                </a:solidFill>
              </a:rPr>
              <a:t>Think of the gray tones as HEIGHTS.</a:t>
            </a:r>
            <a:endParaRPr dirty="0">
              <a:solidFill>
                <a:srgbClr val="FF0000"/>
              </a:solidFill>
            </a:endParaRPr>
          </a:p>
          <a:p>
            <a:pPr>
              <a:buChar char="-"/>
            </a:pPr>
            <a:r>
              <a:rPr lang="en" dirty="0"/>
              <a:t>Edges are rapid changes in this function</a:t>
            </a:r>
            <a:endParaRPr dirty="0"/>
          </a:p>
        </p:txBody>
      </p:sp>
      <p:sp>
        <p:nvSpPr>
          <p:cNvPr id="227" name="Google Shape;227;p3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28" name="Google Shape;228;p33"/>
          <p:cNvPicPr preferRelativeResize="0"/>
          <p:nvPr/>
        </p:nvPicPr>
        <p:blipFill>
          <a:blip r:embed="rId3">
            <a:alphaModFix/>
          </a:blip>
          <a:stretch>
            <a:fillRect/>
          </a:stretch>
        </p:blipFill>
        <p:spPr>
          <a:xfrm>
            <a:off x="5620288" y="2613526"/>
            <a:ext cx="3205635" cy="3271275"/>
          </a:xfrm>
          <a:prstGeom prst="rect">
            <a:avLst/>
          </a:prstGeom>
          <a:noFill/>
          <a:ln>
            <a:noFill/>
          </a:ln>
        </p:spPr>
      </p:pic>
      <p:pic>
        <p:nvPicPr>
          <p:cNvPr id="229" name="Google Shape;229;p33"/>
          <p:cNvPicPr preferRelativeResize="0"/>
          <p:nvPr/>
        </p:nvPicPr>
        <p:blipFill>
          <a:blip r:embed="rId4">
            <a:alphaModFix/>
          </a:blip>
          <a:stretch>
            <a:fillRect/>
          </a:stretch>
        </p:blipFill>
        <p:spPr>
          <a:xfrm>
            <a:off x="318075" y="2613525"/>
            <a:ext cx="3836555" cy="3271276"/>
          </a:xfrm>
          <a:prstGeom prst="rect">
            <a:avLst/>
          </a:prstGeom>
          <a:noFill/>
          <a:ln>
            <a:noFill/>
          </a:ln>
        </p:spPr>
      </p:pic>
    </p:spTree>
    <p:extLst>
      <p:ext uri="{BB962C8B-B14F-4D97-AF65-F5344CB8AC3E}">
        <p14:creationId xmlns:p14="http://schemas.microsoft.com/office/powerpoint/2010/main" val="1225173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35" name="Google Shape;235;p3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a:buChar char="-"/>
            </a:pPr>
            <a:r>
              <a:rPr lang="en"/>
              <a:t>Edges are rapid changes in this function</a:t>
            </a:r>
            <a:endParaRPr/>
          </a:p>
        </p:txBody>
      </p:sp>
      <p:sp>
        <p:nvSpPr>
          <p:cNvPr id="236" name="Google Shape;236;p3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37" name="Google Shape;237;p34"/>
          <p:cNvPicPr preferRelativeResize="0"/>
          <p:nvPr/>
        </p:nvPicPr>
        <p:blipFill>
          <a:blip r:embed="rId3">
            <a:alphaModFix/>
          </a:blip>
          <a:stretch>
            <a:fillRect/>
          </a:stretch>
        </p:blipFill>
        <p:spPr>
          <a:xfrm>
            <a:off x="1428750" y="2601900"/>
            <a:ext cx="6286500" cy="3048000"/>
          </a:xfrm>
          <a:prstGeom prst="rect">
            <a:avLst/>
          </a:prstGeom>
          <a:noFill/>
          <a:ln>
            <a:noFill/>
          </a:ln>
        </p:spPr>
      </p:pic>
    </p:spTree>
    <p:extLst>
      <p:ext uri="{BB962C8B-B14F-4D97-AF65-F5344CB8AC3E}">
        <p14:creationId xmlns:p14="http://schemas.microsoft.com/office/powerpoint/2010/main" val="42462515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243" name="Google Shape;243;p3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Edges = high response </a:t>
            </a:r>
            <a:endParaRPr/>
          </a:p>
        </p:txBody>
      </p:sp>
      <p:sp>
        <p:nvSpPr>
          <p:cNvPr id="244" name="Google Shape;244;p3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45" name="Google Shape;245;p3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spTree>
    <p:extLst>
      <p:ext uri="{BB962C8B-B14F-4D97-AF65-F5344CB8AC3E}">
        <p14:creationId xmlns:p14="http://schemas.microsoft.com/office/powerpoint/2010/main" val="32917130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51" name="Google Shape;251;p3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 dirty="0"/>
              <a:t>function, must estimate</a:t>
            </a:r>
            <a:endParaRPr dirty="0"/>
          </a:p>
          <a:p>
            <a:pPr>
              <a:buChar char="-"/>
            </a:pPr>
            <a:r>
              <a:rPr lang="en" dirty="0"/>
              <a:t>Possibility: set h = 1</a:t>
            </a:r>
            <a:endParaRPr dirty="0"/>
          </a:p>
          <a:p>
            <a:pPr>
              <a:buChar char="-"/>
            </a:pPr>
            <a:r>
              <a:rPr lang="en" dirty="0"/>
              <a:t>What will that look like?</a:t>
            </a:r>
            <a:endParaRPr dirty="0"/>
          </a:p>
        </p:txBody>
      </p:sp>
      <p:sp>
        <p:nvSpPr>
          <p:cNvPr id="252" name="Google Shape;252;p3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53" name="Google Shape;253;p36"/>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54" name="Google Shape;254;p36"/>
          <p:cNvPicPr preferRelativeResize="0"/>
          <p:nvPr/>
        </p:nvPicPr>
        <p:blipFill>
          <a:blip r:embed="rId4">
            <a:alphaModFix/>
          </a:blip>
          <a:stretch>
            <a:fillRect/>
          </a:stretch>
        </p:blipFill>
        <p:spPr>
          <a:xfrm>
            <a:off x="1198084" y="2194825"/>
            <a:ext cx="2219325" cy="447675"/>
          </a:xfrm>
          <a:prstGeom prst="rect">
            <a:avLst/>
          </a:prstGeom>
          <a:noFill/>
          <a:ln>
            <a:noFill/>
          </a:ln>
        </p:spPr>
      </p:pic>
    </p:spTree>
    <p:extLst>
      <p:ext uri="{BB962C8B-B14F-4D97-AF65-F5344CB8AC3E}">
        <p14:creationId xmlns:p14="http://schemas.microsoft.com/office/powerpoint/2010/main" val="257702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60" name="Google Shape;260;p3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1</a:t>
            </a:r>
            <a:endParaRPr/>
          </a:p>
          <a:p>
            <a:pPr>
              <a:buChar char="-"/>
            </a:pPr>
            <a:r>
              <a:rPr lang="en"/>
              <a:t>What will that look like?</a:t>
            </a:r>
            <a:endParaRPr/>
          </a:p>
        </p:txBody>
      </p:sp>
      <p:sp>
        <p:nvSpPr>
          <p:cNvPr id="261" name="Google Shape;261;p3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62" name="Google Shape;262;p37"/>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63" name="Google Shape;263;p37"/>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64" name="Google Shape;264;p37"/>
          <p:cNvPicPr preferRelativeResize="0"/>
          <p:nvPr/>
        </p:nvPicPr>
        <p:blipFill>
          <a:blip r:embed="rId5">
            <a:alphaModFix/>
          </a:blip>
          <a:stretch>
            <a:fillRect/>
          </a:stretch>
        </p:blipFill>
        <p:spPr>
          <a:xfrm>
            <a:off x="1459800" y="3909675"/>
            <a:ext cx="1968250" cy="1968250"/>
          </a:xfrm>
          <a:prstGeom prst="rect">
            <a:avLst/>
          </a:prstGeom>
          <a:noFill/>
          <a:ln>
            <a:noFill/>
          </a:ln>
        </p:spPr>
      </p:pic>
    </p:spTree>
    <p:extLst>
      <p:ext uri="{BB962C8B-B14F-4D97-AF65-F5344CB8AC3E}">
        <p14:creationId xmlns:p14="http://schemas.microsoft.com/office/powerpoint/2010/main" val="32771024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0" name="Google Shape;270;p3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US" dirty="0"/>
              <a:t>f</a:t>
            </a:r>
            <a:r>
              <a:rPr lang="en" dirty="0"/>
              <a:t>unction, must estimate</a:t>
            </a:r>
            <a:endParaRPr dirty="0"/>
          </a:p>
          <a:p>
            <a:pPr>
              <a:buChar char="-"/>
            </a:pPr>
            <a:r>
              <a:rPr lang="en" dirty="0"/>
              <a:t>Possibility: set h = 2</a:t>
            </a:r>
            <a:endParaRPr dirty="0"/>
          </a:p>
          <a:p>
            <a:pPr>
              <a:buChar char="-"/>
            </a:pPr>
            <a:r>
              <a:rPr lang="en" dirty="0"/>
              <a:t>What will that look like?</a:t>
            </a:r>
            <a:endParaRPr dirty="0"/>
          </a:p>
        </p:txBody>
      </p:sp>
      <p:sp>
        <p:nvSpPr>
          <p:cNvPr id="271" name="Google Shape;271;p3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72" name="Google Shape;272;p38"/>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73" name="Google Shape;273;p38"/>
          <p:cNvPicPr preferRelativeResize="0"/>
          <p:nvPr/>
        </p:nvPicPr>
        <p:blipFill>
          <a:blip r:embed="rId4">
            <a:alphaModFix/>
          </a:blip>
          <a:stretch>
            <a:fillRect/>
          </a:stretch>
        </p:blipFill>
        <p:spPr>
          <a:xfrm>
            <a:off x="1076164" y="2016489"/>
            <a:ext cx="2219325" cy="447675"/>
          </a:xfrm>
          <a:prstGeom prst="rect">
            <a:avLst/>
          </a:prstGeom>
          <a:noFill/>
          <a:ln>
            <a:noFill/>
          </a:ln>
        </p:spPr>
      </p:pic>
    </p:spTree>
    <p:extLst>
      <p:ext uri="{BB962C8B-B14F-4D97-AF65-F5344CB8AC3E}">
        <p14:creationId xmlns:p14="http://schemas.microsoft.com/office/powerpoint/2010/main" val="182405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9" name="Google Shape;279;p3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2</a:t>
            </a:r>
            <a:endParaRPr/>
          </a:p>
          <a:p>
            <a:pPr>
              <a:buChar char="-"/>
            </a:pPr>
            <a:r>
              <a:rPr lang="en"/>
              <a:t>What will that look like?</a:t>
            </a:r>
            <a:endParaRPr/>
          </a:p>
        </p:txBody>
      </p:sp>
      <p:sp>
        <p:nvSpPr>
          <p:cNvPr id="280" name="Google Shape;280;p3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81" name="Google Shape;281;p39"/>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82" name="Google Shape;282;p39"/>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83" name="Google Shape;283;p39"/>
          <p:cNvPicPr preferRelativeResize="0"/>
          <p:nvPr/>
        </p:nvPicPr>
        <p:blipFill>
          <a:blip r:embed="rId5">
            <a:alphaModFix/>
          </a:blip>
          <a:stretch>
            <a:fillRect/>
          </a:stretch>
        </p:blipFill>
        <p:spPr>
          <a:xfrm>
            <a:off x="1076176" y="3951162"/>
            <a:ext cx="2330725" cy="1933639"/>
          </a:xfrm>
          <a:prstGeom prst="rect">
            <a:avLst/>
          </a:prstGeom>
          <a:noFill/>
          <a:ln>
            <a:noFill/>
          </a:ln>
        </p:spPr>
      </p:pic>
    </p:spTree>
    <p:extLst>
      <p:ext uri="{BB962C8B-B14F-4D97-AF65-F5344CB8AC3E}">
        <p14:creationId xmlns:p14="http://schemas.microsoft.com/office/powerpoint/2010/main" val="38096907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Images are noisy!</a:t>
            </a:r>
            <a:endParaRPr/>
          </a:p>
        </p:txBody>
      </p:sp>
      <p:sp>
        <p:nvSpPr>
          <p:cNvPr id="289" name="Google Shape;289;p4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0" name="Google Shape;290;p40"/>
          <p:cNvPicPr preferRelativeResize="0"/>
          <p:nvPr/>
        </p:nvPicPr>
        <p:blipFill>
          <a:blip r:embed="rId3">
            <a:alphaModFix/>
          </a:blip>
          <a:stretch>
            <a:fillRect/>
          </a:stretch>
        </p:blipFill>
        <p:spPr>
          <a:xfrm>
            <a:off x="229500" y="1926926"/>
            <a:ext cx="3648066" cy="3722975"/>
          </a:xfrm>
          <a:prstGeom prst="rect">
            <a:avLst/>
          </a:prstGeom>
          <a:noFill/>
          <a:ln>
            <a:noFill/>
          </a:ln>
        </p:spPr>
      </p:pic>
      <p:pic>
        <p:nvPicPr>
          <p:cNvPr id="291" name="Google Shape;291;p40"/>
          <p:cNvPicPr preferRelativeResize="0"/>
          <p:nvPr/>
        </p:nvPicPr>
        <p:blipFill>
          <a:blip r:embed="rId4">
            <a:alphaModFix/>
          </a:blip>
          <a:stretch>
            <a:fillRect/>
          </a:stretch>
        </p:blipFill>
        <p:spPr>
          <a:xfrm>
            <a:off x="4533492" y="1926926"/>
            <a:ext cx="4381009" cy="3722975"/>
          </a:xfrm>
          <a:prstGeom prst="rect">
            <a:avLst/>
          </a:prstGeom>
          <a:noFill/>
          <a:ln>
            <a:noFill/>
          </a:ln>
        </p:spPr>
      </p:pic>
      <p:sp>
        <p:nvSpPr>
          <p:cNvPr id="292" name="Google Shape;292;p40"/>
          <p:cNvSpPr/>
          <p:nvPr/>
        </p:nvSpPr>
        <p:spPr>
          <a:xfrm>
            <a:off x="1034000" y="3203650"/>
            <a:ext cx="450600" cy="331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5286989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But we already know how to smooth</a:t>
            </a:r>
            <a:endParaRPr/>
          </a:p>
        </p:txBody>
      </p:sp>
      <p:sp>
        <p:nvSpPr>
          <p:cNvPr id="298" name="Google Shape;298;p4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9" name="Google Shape;299;p41"/>
          <p:cNvPicPr preferRelativeResize="0"/>
          <p:nvPr/>
        </p:nvPicPr>
        <p:blipFill>
          <a:blip r:embed="rId3">
            <a:alphaModFix/>
          </a:blip>
          <a:stretch>
            <a:fillRect/>
          </a:stretch>
        </p:blipFill>
        <p:spPr>
          <a:xfrm>
            <a:off x="2293352" y="2340600"/>
            <a:ext cx="3048751" cy="2590826"/>
          </a:xfrm>
          <a:prstGeom prst="rect">
            <a:avLst/>
          </a:prstGeom>
          <a:noFill/>
          <a:ln>
            <a:noFill/>
          </a:ln>
        </p:spPr>
      </p:pic>
      <p:pic>
        <p:nvPicPr>
          <p:cNvPr id="300" name="Google Shape;300;p41"/>
          <p:cNvPicPr preferRelativeResize="0"/>
          <p:nvPr/>
        </p:nvPicPr>
        <p:blipFill>
          <a:blip r:embed="rId4">
            <a:alphaModFix/>
          </a:blip>
          <a:stretch>
            <a:fillRect/>
          </a:stretch>
        </p:blipFill>
        <p:spPr>
          <a:xfrm>
            <a:off x="6095251" y="2286976"/>
            <a:ext cx="3048751" cy="2590836"/>
          </a:xfrm>
          <a:prstGeom prst="rect">
            <a:avLst/>
          </a:prstGeom>
          <a:noFill/>
          <a:ln>
            <a:noFill/>
          </a:ln>
        </p:spPr>
      </p:pic>
      <p:pic>
        <p:nvPicPr>
          <p:cNvPr id="301" name="Google Shape;301;p41"/>
          <p:cNvPicPr preferRelativeResize="0"/>
          <p:nvPr/>
        </p:nvPicPr>
        <p:blipFill>
          <a:blip r:embed="rId5">
            <a:alphaModFix/>
          </a:blip>
          <a:stretch>
            <a:fillRect/>
          </a:stretch>
        </p:blipFill>
        <p:spPr>
          <a:xfrm>
            <a:off x="-76200" y="2739125"/>
            <a:ext cx="2248750" cy="1686550"/>
          </a:xfrm>
          <a:prstGeom prst="rect">
            <a:avLst/>
          </a:prstGeom>
          <a:noFill/>
          <a:ln>
            <a:noFill/>
          </a:ln>
        </p:spPr>
      </p:pic>
      <p:sp>
        <p:nvSpPr>
          <p:cNvPr id="302" name="Google Shape;302;p41"/>
          <p:cNvSpPr txBox="1"/>
          <p:nvPr/>
        </p:nvSpPr>
        <p:spPr>
          <a:xfrm>
            <a:off x="1805102" y="2779813"/>
            <a:ext cx="7338900" cy="856200"/>
          </a:xfrm>
          <a:prstGeom prst="rect">
            <a:avLst/>
          </a:prstGeom>
          <a:noFill/>
          <a:ln>
            <a:noFill/>
          </a:ln>
        </p:spPr>
        <p:txBody>
          <a:bodyPr spcFirstLastPara="1" wrap="square" lIns="91425" tIns="91425" rIns="91425" bIns="91425" anchor="t" anchorCtr="0">
            <a:noAutofit/>
          </a:bodyPr>
          <a:lstStyle/>
          <a:p>
            <a:r>
              <a:rPr lang="en" sz="9600" dirty="0"/>
              <a:t>*        </a:t>
            </a:r>
            <a:r>
              <a:rPr lang="en" sz="9600" dirty="0" smtClean="0"/>
              <a:t>   </a:t>
            </a:r>
            <a:r>
              <a:rPr lang="en" sz="9600" dirty="0"/>
              <a:t>=</a:t>
            </a:r>
            <a:endParaRPr sz="9600" dirty="0"/>
          </a:p>
        </p:txBody>
      </p:sp>
    </p:spTree>
    <p:extLst>
      <p:ext uri="{BB962C8B-B14F-4D97-AF65-F5344CB8AC3E}">
        <p14:creationId xmlns:p14="http://schemas.microsoft.com/office/powerpoint/2010/main" val="2681379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Convolution: Weighted sum over pixels</a:t>
            </a:r>
            <a:endParaRPr sz="3000"/>
          </a:p>
        </p:txBody>
      </p:sp>
      <p:sp>
        <p:nvSpPr>
          <p:cNvPr id="136" name="Google Shape;136;p2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37" name="Google Shape;137;p22"/>
          <p:cNvPicPr preferRelativeResize="0"/>
          <p:nvPr/>
        </p:nvPicPr>
        <p:blipFill>
          <a:blip r:embed="rId3">
            <a:alphaModFix/>
          </a:blip>
          <a:stretch>
            <a:fillRect/>
          </a:stretch>
        </p:blipFill>
        <p:spPr>
          <a:xfrm>
            <a:off x="849025" y="1926926"/>
            <a:ext cx="7445950" cy="3722975"/>
          </a:xfrm>
          <a:prstGeom prst="rect">
            <a:avLst/>
          </a:prstGeom>
          <a:noFill/>
          <a:ln>
            <a:noFill/>
          </a:ln>
        </p:spPr>
      </p:pic>
    </p:spTree>
    <p:extLst>
      <p:ext uri="{BB962C8B-B14F-4D97-AF65-F5344CB8AC3E}">
        <p14:creationId xmlns:p14="http://schemas.microsoft.com/office/powerpoint/2010/main" val="36041942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18" name="Google Shape;318;p4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19" name="Google Shape;319;p43"/>
          <p:cNvPicPr preferRelativeResize="0"/>
          <p:nvPr/>
        </p:nvPicPr>
        <p:blipFill>
          <a:blip r:embed="rId3">
            <a:alphaModFix/>
          </a:blip>
          <a:stretch>
            <a:fillRect/>
          </a:stretch>
        </p:blipFill>
        <p:spPr>
          <a:xfrm>
            <a:off x="152400" y="1965726"/>
            <a:ext cx="8839200" cy="3684179"/>
          </a:xfrm>
          <a:prstGeom prst="rect">
            <a:avLst/>
          </a:prstGeom>
          <a:noFill/>
          <a:ln>
            <a:noFill/>
          </a:ln>
        </p:spPr>
      </p:pic>
    </p:spTree>
    <p:extLst>
      <p:ext uri="{BB962C8B-B14F-4D97-AF65-F5344CB8AC3E}">
        <p14:creationId xmlns:p14="http://schemas.microsoft.com/office/powerpoint/2010/main" val="37906394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25" name="Google Shape;325;p4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26" name="Google Shape;326;p44"/>
          <p:cNvPicPr preferRelativeResize="0"/>
          <p:nvPr/>
        </p:nvPicPr>
        <p:blipFill>
          <a:blip r:embed="rId3">
            <a:alphaModFix/>
          </a:blip>
          <a:stretch>
            <a:fillRect/>
          </a:stretch>
        </p:blipFill>
        <p:spPr>
          <a:xfrm>
            <a:off x="152400" y="1965726"/>
            <a:ext cx="8839200" cy="3684179"/>
          </a:xfrm>
          <a:prstGeom prst="rect">
            <a:avLst/>
          </a:prstGeom>
          <a:noFill/>
          <a:ln>
            <a:noFill/>
          </a:ln>
        </p:spPr>
      </p:pic>
    </p:spTree>
    <p:extLst>
      <p:ext uri="{BB962C8B-B14F-4D97-AF65-F5344CB8AC3E}">
        <p14:creationId xmlns:p14="http://schemas.microsoft.com/office/powerpoint/2010/main" val="4485076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2" name="Google Shape;332;p4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33" name="Google Shape;333;p45"/>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4797437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9" name="Google Shape;339;p4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0" name="Google Shape;340;p46"/>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25124021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46" name="Google Shape;346;p4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7" name="Google Shape;347;p47"/>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0100776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53" name="Google Shape;353;p4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54" name="Google Shape;354;p48"/>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5054235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0" name="Google Shape;360;p4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1" name="Google Shape;361;p49"/>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21401962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7" name="Google Shape;367;p5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8" name="Google Shape;368;p50"/>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4326567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74" name="Google Shape;374;p5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75" name="Google Shape;375;p51"/>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12346745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1" name="Google Shape;381;p5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2" name="Google Shape;382;p52"/>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9675245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Filters</a:t>
            </a:r>
            <a:endParaRPr sz="3000"/>
          </a:p>
        </p:txBody>
      </p:sp>
      <p:sp>
        <p:nvSpPr>
          <p:cNvPr id="143" name="Google Shape;143;p2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44" name="Google Shape;144;p23"/>
          <p:cNvPicPr preferRelativeResize="0"/>
          <p:nvPr/>
        </p:nvPicPr>
        <p:blipFill>
          <a:blip r:embed="rId3">
            <a:alphaModFix/>
          </a:blip>
          <a:stretch>
            <a:fillRect/>
          </a:stretch>
        </p:blipFill>
        <p:spPr>
          <a:xfrm>
            <a:off x="4442513" y="2644088"/>
            <a:ext cx="1983850" cy="1983850"/>
          </a:xfrm>
          <a:prstGeom prst="rect">
            <a:avLst/>
          </a:prstGeom>
          <a:noFill/>
          <a:ln>
            <a:noFill/>
          </a:ln>
        </p:spPr>
      </p:pic>
      <p:pic>
        <p:nvPicPr>
          <p:cNvPr id="145" name="Google Shape;145;p23"/>
          <p:cNvPicPr preferRelativeResize="0"/>
          <p:nvPr/>
        </p:nvPicPr>
        <p:blipFill>
          <a:blip r:embed="rId4">
            <a:alphaModFix/>
          </a:blip>
          <a:stretch>
            <a:fillRect/>
          </a:stretch>
        </p:blipFill>
        <p:spPr>
          <a:xfrm>
            <a:off x="544825" y="2644088"/>
            <a:ext cx="1983850" cy="1983850"/>
          </a:xfrm>
          <a:prstGeom prst="rect">
            <a:avLst/>
          </a:prstGeom>
          <a:noFill/>
          <a:ln>
            <a:noFill/>
          </a:ln>
        </p:spPr>
      </p:pic>
      <p:pic>
        <p:nvPicPr>
          <p:cNvPr id="146" name="Google Shape;146;p23"/>
          <p:cNvPicPr preferRelativeResize="0"/>
          <p:nvPr/>
        </p:nvPicPr>
        <p:blipFill>
          <a:blip r:embed="rId5">
            <a:alphaModFix/>
          </a:blip>
          <a:stretch>
            <a:fillRect/>
          </a:stretch>
        </p:blipFill>
        <p:spPr>
          <a:xfrm>
            <a:off x="2307725" y="1420350"/>
            <a:ext cx="1983850" cy="1983850"/>
          </a:xfrm>
          <a:prstGeom prst="rect">
            <a:avLst/>
          </a:prstGeom>
          <a:noFill/>
          <a:ln>
            <a:noFill/>
          </a:ln>
        </p:spPr>
      </p:pic>
      <p:pic>
        <p:nvPicPr>
          <p:cNvPr id="147" name="Google Shape;147;p23"/>
          <p:cNvPicPr preferRelativeResize="0"/>
          <p:nvPr/>
        </p:nvPicPr>
        <p:blipFill>
          <a:blip r:embed="rId6">
            <a:alphaModFix/>
          </a:blip>
          <a:stretch>
            <a:fillRect/>
          </a:stretch>
        </p:blipFill>
        <p:spPr>
          <a:xfrm>
            <a:off x="2182050" y="3900950"/>
            <a:ext cx="1983850" cy="1983850"/>
          </a:xfrm>
          <a:prstGeom prst="rect">
            <a:avLst/>
          </a:prstGeom>
          <a:noFill/>
          <a:ln>
            <a:noFill/>
          </a:ln>
        </p:spPr>
      </p:pic>
      <p:pic>
        <p:nvPicPr>
          <p:cNvPr id="148" name="Google Shape;148;p23"/>
          <p:cNvPicPr preferRelativeResize="0"/>
          <p:nvPr/>
        </p:nvPicPr>
        <p:blipFill>
          <a:blip r:embed="rId7">
            <a:alphaModFix/>
          </a:blip>
          <a:stretch>
            <a:fillRect/>
          </a:stretch>
        </p:blipFill>
        <p:spPr>
          <a:xfrm>
            <a:off x="6241525" y="3900950"/>
            <a:ext cx="1983850" cy="1983850"/>
          </a:xfrm>
          <a:prstGeom prst="rect">
            <a:avLst/>
          </a:prstGeom>
          <a:noFill/>
          <a:ln>
            <a:noFill/>
          </a:ln>
        </p:spPr>
      </p:pic>
      <p:pic>
        <p:nvPicPr>
          <p:cNvPr id="149" name="Google Shape;149;p23"/>
          <p:cNvPicPr preferRelativeResize="0"/>
          <p:nvPr/>
        </p:nvPicPr>
        <p:blipFill>
          <a:blip r:embed="rId8">
            <a:alphaModFix/>
          </a:blip>
          <a:stretch>
            <a:fillRect/>
          </a:stretch>
        </p:blipFill>
        <p:spPr>
          <a:xfrm>
            <a:off x="6426350" y="1622125"/>
            <a:ext cx="1983850" cy="1983850"/>
          </a:xfrm>
          <a:prstGeom prst="rect">
            <a:avLst/>
          </a:prstGeom>
          <a:noFill/>
          <a:ln>
            <a:noFill/>
          </a:ln>
        </p:spPr>
      </p:pic>
    </p:spTree>
    <p:extLst>
      <p:ext uri="{BB962C8B-B14F-4D97-AF65-F5344CB8AC3E}">
        <p14:creationId xmlns:p14="http://schemas.microsoft.com/office/powerpoint/2010/main" val="37347210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8" name="Google Shape;388;p5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9" name="Google Shape;389;p53"/>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774546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Sobel filter! Smooth &amp; derivative</a:t>
            </a:r>
            <a:endParaRPr/>
          </a:p>
        </p:txBody>
      </p:sp>
      <p:sp>
        <p:nvSpPr>
          <p:cNvPr id="395" name="Google Shape;395;p5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96" name="Google Shape;396;p54"/>
          <p:cNvPicPr preferRelativeResize="0"/>
          <p:nvPr/>
        </p:nvPicPr>
        <p:blipFill>
          <a:blip r:embed="rId3">
            <a:alphaModFix/>
          </a:blip>
          <a:stretch>
            <a:fillRect/>
          </a:stretch>
        </p:blipFill>
        <p:spPr>
          <a:xfrm>
            <a:off x="850814" y="1926926"/>
            <a:ext cx="7442377" cy="3722975"/>
          </a:xfrm>
          <a:prstGeom prst="rect">
            <a:avLst/>
          </a:prstGeom>
          <a:noFill/>
          <a:ln>
            <a:noFill/>
          </a:ln>
        </p:spPr>
      </p:pic>
      <p:pic>
        <p:nvPicPr>
          <p:cNvPr id="397" name="Google Shape;397;p54"/>
          <p:cNvPicPr preferRelativeResize="0"/>
          <p:nvPr/>
        </p:nvPicPr>
        <p:blipFill rotWithShape="1">
          <a:blip r:embed="rId4">
            <a:alphaModFix/>
          </a:blip>
          <a:srcRect/>
          <a:stretch/>
        </p:blipFill>
        <p:spPr>
          <a:xfrm>
            <a:off x="229500" y="3853197"/>
            <a:ext cx="2579800" cy="2031600"/>
          </a:xfrm>
          <a:prstGeom prst="rect">
            <a:avLst/>
          </a:prstGeom>
          <a:noFill/>
          <a:ln>
            <a:noFill/>
          </a:ln>
        </p:spPr>
      </p:pic>
    </p:spTree>
    <p:extLst>
      <p:ext uri="{BB962C8B-B14F-4D97-AF65-F5344CB8AC3E}">
        <p14:creationId xmlns:p14="http://schemas.microsoft.com/office/powerpoint/2010/main" val="5637516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403" name="Google Shape;403;p5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Want smoothing too!</a:t>
            </a:r>
            <a:endParaRPr/>
          </a:p>
        </p:txBody>
      </p:sp>
      <p:sp>
        <p:nvSpPr>
          <p:cNvPr id="404" name="Google Shape;404;p5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05" name="Google Shape;405;p5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406" name="Google Shape;406;p55"/>
          <p:cNvPicPr preferRelativeResize="0"/>
          <p:nvPr/>
        </p:nvPicPr>
        <p:blipFill>
          <a:blip r:embed="rId4">
            <a:alphaModFix/>
          </a:blip>
          <a:stretch>
            <a:fillRect/>
          </a:stretch>
        </p:blipFill>
        <p:spPr>
          <a:xfrm>
            <a:off x="1858484" y="1630218"/>
            <a:ext cx="2219325" cy="447675"/>
          </a:xfrm>
          <a:prstGeom prst="rect">
            <a:avLst/>
          </a:prstGeom>
          <a:noFill/>
          <a:ln>
            <a:noFill/>
          </a:ln>
        </p:spPr>
      </p:pic>
      <p:pic>
        <p:nvPicPr>
          <p:cNvPr id="407" name="Google Shape;407;p55"/>
          <p:cNvPicPr preferRelativeResize="0"/>
          <p:nvPr/>
        </p:nvPicPr>
        <p:blipFill>
          <a:blip r:embed="rId5">
            <a:alphaModFix/>
          </a:blip>
          <a:stretch>
            <a:fillRect/>
          </a:stretch>
        </p:blipFill>
        <p:spPr>
          <a:xfrm>
            <a:off x="223801" y="3612800"/>
            <a:ext cx="4541825" cy="2272000"/>
          </a:xfrm>
          <a:prstGeom prst="rect">
            <a:avLst/>
          </a:prstGeom>
          <a:noFill/>
          <a:ln>
            <a:noFill/>
          </a:ln>
        </p:spPr>
      </p:pic>
    </p:spTree>
    <p:extLst>
      <p:ext uri="{BB962C8B-B14F-4D97-AF65-F5344CB8AC3E}">
        <p14:creationId xmlns:p14="http://schemas.microsoft.com/office/powerpoint/2010/main" val="4530550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13" name="Google Shape;413;p5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Could take derivative</a:t>
            </a:r>
            <a:endParaRPr dirty="0"/>
          </a:p>
          <a:p>
            <a:pPr>
              <a:buChar char="-"/>
            </a:pPr>
            <a:r>
              <a:rPr lang="en" dirty="0"/>
              <a:t>Find high responses</a:t>
            </a:r>
            <a:endParaRPr dirty="0"/>
          </a:p>
          <a:p>
            <a:pPr>
              <a:buChar char="-"/>
            </a:pPr>
            <a:r>
              <a:rPr lang="en" dirty="0"/>
              <a:t>Sobel filters!</a:t>
            </a:r>
            <a:endParaRPr dirty="0"/>
          </a:p>
          <a:p>
            <a:pPr>
              <a:buChar char="-"/>
            </a:pPr>
            <a:r>
              <a:rPr lang="en" dirty="0"/>
              <a:t>Bu</a:t>
            </a:r>
            <a:r>
              <a:rPr lang="en-US" dirty="0"/>
              <a:t>t let’s stop a moment get</a:t>
            </a:r>
          </a:p>
          <a:p>
            <a:pPr marL="76200" indent="0">
              <a:buNone/>
            </a:pPr>
            <a:r>
              <a:rPr lang="en-US" dirty="0"/>
              <a:t>      some basics</a:t>
            </a:r>
            <a:r>
              <a:rPr lang="en" dirty="0"/>
              <a:t> </a:t>
            </a:r>
            <a:endParaRPr dirty="0"/>
          </a:p>
        </p:txBody>
      </p:sp>
      <p:sp>
        <p:nvSpPr>
          <p:cNvPr id="414" name="Google Shape;414;p5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15" name="Google Shape;415;p56"/>
          <p:cNvPicPr preferRelativeResize="0"/>
          <p:nvPr/>
        </p:nvPicPr>
        <p:blipFill rotWithShape="1">
          <a:blip r:embed="rId3">
            <a:alphaModFix/>
          </a:blip>
          <a:srcRect b="33506"/>
          <a:stretch/>
        </p:blipFill>
        <p:spPr>
          <a:xfrm>
            <a:off x="4654100" y="2009639"/>
            <a:ext cx="4266100" cy="3868299"/>
          </a:xfrm>
          <a:prstGeom prst="rect">
            <a:avLst/>
          </a:prstGeom>
          <a:noFill/>
          <a:ln>
            <a:noFill/>
          </a:ln>
        </p:spPr>
      </p:pic>
      <p:pic>
        <p:nvPicPr>
          <p:cNvPr id="416" name="Google Shape;416;p56"/>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417" name="Google Shape;417;p56"/>
          <p:cNvPicPr preferRelativeResize="0"/>
          <p:nvPr/>
        </p:nvPicPr>
        <p:blipFill>
          <a:blip r:embed="rId5">
            <a:alphaModFix/>
          </a:blip>
          <a:stretch>
            <a:fillRect/>
          </a:stretch>
        </p:blipFill>
        <p:spPr>
          <a:xfrm>
            <a:off x="229501" y="3725551"/>
            <a:ext cx="2159249" cy="2159249"/>
          </a:xfrm>
          <a:prstGeom prst="rect">
            <a:avLst/>
          </a:prstGeom>
          <a:noFill/>
          <a:ln>
            <a:noFill/>
          </a:ln>
        </p:spPr>
      </p:pic>
    </p:spTree>
    <p:extLst>
      <p:ext uri="{BB962C8B-B14F-4D97-AF65-F5344CB8AC3E}">
        <p14:creationId xmlns:p14="http://schemas.microsoft.com/office/powerpoint/2010/main" val="28815743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1699" name="Group 51"/>
          <p:cNvGrpSpPr>
            <a:grpSpLocks/>
          </p:cNvGrpSpPr>
          <p:nvPr/>
        </p:nvGrpSpPr>
        <p:grpSpPr bwMode="auto">
          <a:xfrm>
            <a:off x="1288702" y="3627427"/>
            <a:ext cx="8077201" cy="1645371"/>
            <a:chOff x="-16" y="2624"/>
            <a:chExt cx="5088" cy="928"/>
          </a:xfrm>
        </p:grpSpPr>
        <p:sp>
          <p:nvSpPr>
            <p:cNvPr id="411679" name="Rectangle 31"/>
            <p:cNvSpPr>
              <a:spLocks noChangeArrowheads="1"/>
            </p:cNvSpPr>
            <p:nvPr/>
          </p:nvSpPr>
          <p:spPr bwMode="auto">
            <a:xfrm>
              <a:off x="-16" y="2624"/>
              <a:ext cx="5088"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sz="2000" dirty="0">
                  <a:latin typeface="Arial" charset="0"/>
                </a:rPr>
                <a:t>The </a:t>
              </a:r>
              <a:r>
                <a:rPr lang="en-US" sz="2000" dirty="0">
                  <a:solidFill>
                    <a:srgbClr val="FF0000"/>
                  </a:solidFill>
                  <a:latin typeface="Arial" charset="0"/>
                </a:rPr>
                <a:t>gradient direction </a:t>
              </a:r>
              <a:r>
                <a:rPr lang="en-US" sz="2000" dirty="0">
                  <a:latin typeface="Arial" charset="0"/>
                </a:rPr>
                <a:t>is </a:t>
              </a:r>
              <a:r>
                <a:rPr lang="en-US" sz="2000" dirty="0" smtClean="0">
                  <a:latin typeface="Arial" charset="0"/>
                </a:rPr>
                <a:t>given by:</a:t>
              </a:r>
              <a:endParaRPr lang="en-US" sz="2000" dirty="0">
                <a:latin typeface="Arial" charset="0"/>
              </a:endParaRPr>
            </a:p>
            <a:p>
              <a:pPr marL="342900" indent="-342900">
                <a:spcBef>
                  <a:spcPct val="20000"/>
                </a:spcBef>
              </a:pPr>
              <a:endParaRPr lang="en-US" sz="2000" dirty="0">
                <a:solidFill>
                  <a:schemeClr val="tx2"/>
                </a:solidFill>
                <a:latin typeface="Arial" charset="0"/>
              </a:endParaRPr>
            </a:p>
            <a:p>
              <a:pPr marL="342900" indent="-342900">
                <a:spcBef>
                  <a:spcPct val="20000"/>
                </a:spcBef>
              </a:pPr>
              <a:endParaRPr lang="en-US" sz="2000" dirty="0">
                <a:solidFill>
                  <a:schemeClr val="tx2"/>
                </a:solidFill>
                <a:latin typeface="Arial" charset="0"/>
              </a:endParaRPr>
            </a:p>
            <a:p>
              <a:pPr marL="342900" indent="-342900">
                <a:spcBef>
                  <a:spcPct val="20000"/>
                </a:spcBef>
              </a:pPr>
              <a:r>
                <a:rPr lang="en-US" dirty="0">
                  <a:solidFill>
                    <a:schemeClr val="tx2"/>
                  </a:solidFill>
                  <a:latin typeface="Arial" charset="0"/>
                </a:rPr>
                <a:t>H</a:t>
              </a:r>
              <a:r>
                <a:rPr lang="en-US" sz="1800" dirty="0">
                  <a:solidFill>
                    <a:schemeClr val="tx2"/>
                  </a:solidFill>
                  <a:latin typeface="Arial" charset="0"/>
                </a:rPr>
                <a:t>ow does this relate to the direction of the edge?</a:t>
              </a:r>
            </a:p>
            <a:p>
              <a:pPr marL="342900" indent="-342900">
                <a:spcBef>
                  <a:spcPct val="20000"/>
                </a:spcBef>
              </a:pPr>
              <a:endParaRPr lang="en-US" sz="2000" dirty="0">
                <a:latin typeface="Arial" charset="0"/>
              </a:endParaRPr>
            </a:p>
          </p:txBody>
        </p:sp>
        <p:pic>
          <p:nvPicPr>
            <p:cNvPr id="411694" name="Picture 46"/>
            <p:cNvPicPr>
              <a:picLocks noChangeAspect="1" noChangeArrowheads="1"/>
            </p:cNvPicPr>
            <p:nvPr>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269" y="2887"/>
              <a:ext cx="1762" cy="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xtBox 31"/>
          <p:cNvSpPr txBox="1"/>
          <p:nvPr/>
        </p:nvSpPr>
        <p:spPr>
          <a:xfrm>
            <a:off x="381000" y="381000"/>
            <a:ext cx="6096000" cy="646331"/>
          </a:xfrm>
          <a:prstGeom prst="rect">
            <a:avLst/>
          </a:prstGeom>
          <a:noFill/>
        </p:spPr>
        <p:txBody>
          <a:bodyPr wrap="square" rtlCol="0">
            <a:spAutoFit/>
          </a:bodyPr>
          <a:lstStyle/>
          <a:p>
            <a:r>
              <a:rPr lang="en-US" sz="3600" spc="-200" dirty="0">
                <a:latin typeface="Kalinga" pitchFamily="34" charset="0"/>
                <a:cs typeface="Kalinga" pitchFamily="34" charset="0"/>
              </a:rPr>
              <a:t>Simplest image gradient</a:t>
            </a:r>
          </a:p>
        </p:txBody>
      </p:sp>
      <p:grpSp>
        <p:nvGrpSpPr>
          <p:cNvPr id="35" name="Group 34"/>
          <p:cNvGrpSpPr/>
          <p:nvPr/>
        </p:nvGrpSpPr>
        <p:grpSpPr>
          <a:xfrm>
            <a:off x="1006350" y="1293154"/>
            <a:ext cx="1905000" cy="1823553"/>
            <a:chOff x="5562600" y="4495800"/>
            <a:chExt cx="1703975" cy="1671153"/>
          </a:xfrm>
        </p:grpSpPr>
        <p:grpSp>
          <p:nvGrpSpPr>
            <p:cNvPr id="36" name="Group 58"/>
            <p:cNvGrpSpPr>
              <a:grpSpLocks/>
            </p:cNvGrpSpPr>
            <p:nvPr/>
          </p:nvGrpSpPr>
          <p:grpSpPr bwMode="auto">
            <a:xfrm>
              <a:off x="5834634" y="4495800"/>
              <a:ext cx="1099566" cy="1137172"/>
              <a:chOff x="3840" y="1776"/>
              <a:chExt cx="624" cy="624"/>
            </a:xfrm>
          </p:grpSpPr>
          <p:sp>
            <p:nvSpPr>
              <p:cNvPr id="44" name="Rectangle 22"/>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23"/>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37" name="Picture 30"/>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5715000"/>
              <a:ext cx="1703975" cy="45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Oval 29"/>
            <p:cNvSpPr>
              <a:spLocks noChangeArrowheads="1"/>
            </p:cNvSpPr>
            <p:nvPr/>
          </p:nvSpPr>
          <p:spPr bwMode="auto">
            <a:xfrm>
              <a:off x="6342126" y="5020649"/>
              <a:ext cx="84582" cy="874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 name="Group 60"/>
            <p:cNvGrpSpPr>
              <a:grpSpLocks/>
            </p:cNvGrpSpPr>
            <p:nvPr/>
          </p:nvGrpSpPr>
          <p:grpSpPr bwMode="auto">
            <a:xfrm>
              <a:off x="6384417" y="4524960"/>
              <a:ext cx="539210" cy="584988"/>
              <a:chOff x="4152" y="1776"/>
              <a:chExt cx="306" cy="321"/>
            </a:xfrm>
          </p:grpSpPr>
          <p:sp>
            <p:nvSpPr>
              <p:cNvPr id="40" name="Line 32"/>
              <p:cNvSpPr>
                <a:spLocks noChangeShapeType="1"/>
              </p:cNvSpPr>
              <p:nvPr/>
            </p:nvSpPr>
            <p:spPr bwMode="auto">
              <a:xfrm>
                <a:off x="4155" y="2088"/>
                <a:ext cx="30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34"/>
              <p:cNvSpPr>
                <a:spLocks noChangeShapeType="1"/>
              </p:cNvSpPr>
              <p:nvPr/>
            </p:nvSpPr>
            <p:spPr bwMode="auto">
              <a:xfrm flipV="1">
                <a:off x="4152" y="1776"/>
                <a:ext cx="0" cy="32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7"/>
              <p:cNvSpPr>
                <a:spLocks/>
              </p:cNvSpPr>
              <p:nvPr/>
            </p:nvSpPr>
            <p:spPr bwMode="auto">
              <a:xfrm flipV="1">
                <a:off x="4216" y="2032"/>
                <a:ext cx="27" cy="51"/>
              </a:xfrm>
              <a:custGeom>
                <a:avLst/>
                <a:gdLst>
                  <a:gd name="T0" fmla="*/ 18 w 27"/>
                  <a:gd name="T1" fmla="*/ 0 h 51"/>
                  <a:gd name="T2" fmla="*/ 24 w 27"/>
                  <a:gd name="T3" fmla="*/ 33 h 51"/>
                  <a:gd name="T4" fmla="*/ 0 w 27"/>
                  <a:gd name="T5" fmla="*/ 51 h 51"/>
                </a:gdLst>
                <a:ahLst/>
                <a:cxnLst>
                  <a:cxn ang="0">
                    <a:pos x="T0" y="T1"/>
                  </a:cxn>
                  <a:cxn ang="0">
                    <a:pos x="T2" y="T3"/>
                  </a:cxn>
                  <a:cxn ang="0">
                    <a:pos x="T4" y="T5"/>
                  </a:cxn>
                </a:cxnLst>
                <a:rect l="0" t="0" r="r" b="b"/>
                <a:pathLst>
                  <a:path w="27" h="51">
                    <a:moveTo>
                      <a:pt x="18" y="0"/>
                    </a:moveTo>
                    <a:cubicBezTo>
                      <a:pt x="22" y="12"/>
                      <a:pt x="27" y="25"/>
                      <a:pt x="24" y="33"/>
                    </a:cubicBezTo>
                    <a:cubicBezTo>
                      <a:pt x="21" y="41"/>
                      <a:pt x="10" y="46"/>
                      <a:pt x="0" y="51"/>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 name="Picture 42"/>
              <p:cNvPicPr>
                <a:picLocks noChangeAspect="1" noChangeArrowheads="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 y="1968"/>
                <a:ext cx="69"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1567473"/>
            <a:ext cx="3729038" cy="76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91000" y="2362200"/>
            <a:ext cx="4114800" cy="338554"/>
          </a:xfrm>
          <a:prstGeom prst="rect">
            <a:avLst/>
          </a:prstGeom>
          <a:noFill/>
        </p:spPr>
        <p:txBody>
          <a:bodyPr wrap="square" rtlCol="0">
            <a:spAutoFit/>
          </a:bodyPr>
          <a:lstStyle/>
          <a:p>
            <a:r>
              <a:rPr lang="en-US" sz="1600" dirty="0">
                <a:solidFill>
                  <a:schemeClr val="tx2"/>
                </a:solidFill>
                <a:latin typeface="Arial" pitchFamily="34" charset="0"/>
                <a:cs typeface="Arial" pitchFamily="34" charset="0"/>
              </a:rPr>
              <a:t>How would you implement this as a filter?</a:t>
            </a:r>
          </a:p>
        </p:txBody>
      </p:sp>
      <p:sp>
        <p:nvSpPr>
          <p:cNvPr id="2" name="Slide Number Placeholder 1"/>
          <p:cNvSpPr>
            <a:spLocks noGrp="1"/>
          </p:cNvSpPr>
          <p:nvPr>
            <p:ph type="sldNum" sz="quarter" idx="12"/>
          </p:nvPr>
        </p:nvSpPr>
        <p:spPr/>
        <p:txBody>
          <a:bodyPr/>
          <a:lstStyle/>
          <a:p>
            <a:fld id="{79F1D11F-BC38-B14D-812C-5420C814BEF5}" type="slidenum">
              <a:rPr lang="en-US" smtClean="0"/>
              <a:t>34</a:t>
            </a:fld>
            <a:endParaRPr lang="en-US" dirty="0"/>
          </a:p>
        </p:txBody>
      </p:sp>
      <p:sp>
        <p:nvSpPr>
          <p:cNvPr id="4" name="TextBox 3"/>
          <p:cNvSpPr txBox="1"/>
          <p:nvPr/>
        </p:nvSpPr>
        <p:spPr>
          <a:xfrm>
            <a:off x="7007028" y="4615936"/>
            <a:ext cx="1499128" cy="369332"/>
          </a:xfrm>
          <a:prstGeom prst="rect">
            <a:avLst/>
          </a:prstGeom>
          <a:noFill/>
        </p:spPr>
        <p:txBody>
          <a:bodyPr wrap="none" rtlCol="0">
            <a:spAutoFit/>
          </a:bodyPr>
          <a:lstStyle/>
          <a:p>
            <a:r>
              <a:rPr lang="en-US" dirty="0">
                <a:solidFill>
                  <a:srgbClr val="FF0000"/>
                </a:solidFill>
              </a:rPr>
              <a:t>perpendicular</a:t>
            </a:r>
          </a:p>
        </p:txBody>
      </p:sp>
      <p:sp>
        <p:nvSpPr>
          <p:cNvPr id="6" name="TextBox 5"/>
          <p:cNvSpPr txBox="1"/>
          <p:nvPr/>
        </p:nvSpPr>
        <p:spPr>
          <a:xfrm>
            <a:off x="4295553" y="2870122"/>
            <a:ext cx="870751" cy="369332"/>
          </a:xfrm>
          <a:prstGeom prst="rect">
            <a:avLst/>
          </a:prstGeom>
          <a:noFill/>
          <a:ln>
            <a:solidFill>
              <a:srgbClr val="FF0000"/>
            </a:solidFill>
          </a:ln>
        </p:spPr>
        <p:txBody>
          <a:bodyPr wrap="none" rtlCol="0">
            <a:spAutoFit/>
          </a:bodyPr>
          <a:lstStyle/>
          <a:p>
            <a:r>
              <a:rPr lang="en-US" dirty="0">
                <a:solidFill>
                  <a:srgbClr val="FF0000"/>
                </a:solidFill>
              </a:rPr>
              <a:t>0  -1   1</a:t>
            </a:r>
          </a:p>
        </p:txBody>
      </p:sp>
      <p:sp>
        <p:nvSpPr>
          <p:cNvPr id="8" name="TextBox 7">
            <a:extLst>
              <a:ext uri="{FF2B5EF4-FFF2-40B4-BE49-F238E27FC236}">
                <a16:creationId xmlns:a16="http://schemas.microsoft.com/office/drawing/2014/main" id="{1832F632-F45A-41DF-B5BA-15D0E29F31DB}"/>
              </a:ext>
            </a:extLst>
          </p:cNvPr>
          <p:cNvSpPr txBox="1"/>
          <p:nvPr/>
        </p:nvSpPr>
        <p:spPr>
          <a:xfrm>
            <a:off x="1275603" y="5344952"/>
            <a:ext cx="6344397" cy="369332"/>
          </a:xfrm>
          <a:prstGeom prst="rect">
            <a:avLst/>
          </a:prstGeom>
          <a:noFill/>
        </p:spPr>
        <p:txBody>
          <a:bodyPr wrap="square" rtlCol="0">
            <a:spAutoFit/>
          </a:bodyPr>
          <a:lstStyle/>
          <a:p>
            <a:pPr marL="342900" indent="-342900">
              <a:spcBef>
                <a:spcPct val="20000"/>
              </a:spcBef>
            </a:pPr>
            <a:r>
              <a:rPr lang="en-US" dirty="0">
                <a:latin typeface="Arial" charset="0"/>
              </a:rPr>
              <a:t>The </a:t>
            </a:r>
            <a:r>
              <a:rPr lang="en-US" i="1" dirty="0">
                <a:latin typeface="Arial" charset="0"/>
              </a:rPr>
              <a:t>edge strength</a:t>
            </a:r>
            <a:r>
              <a:rPr lang="en-US" dirty="0">
                <a:latin typeface="Arial" charset="0"/>
              </a:rPr>
              <a:t> is given by the </a:t>
            </a:r>
            <a:r>
              <a:rPr lang="en-US" dirty="0">
                <a:solidFill>
                  <a:srgbClr val="FF0000"/>
                </a:solidFill>
                <a:latin typeface="Arial" charset="0"/>
              </a:rPr>
              <a:t>gradient magnitude</a:t>
            </a:r>
          </a:p>
        </p:txBody>
      </p:sp>
      <p:pic>
        <p:nvPicPr>
          <p:cNvPr id="11" name="Picture 10">
            <a:extLst>
              <a:ext uri="{FF2B5EF4-FFF2-40B4-BE49-F238E27FC236}">
                <a16:creationId xmlns:a16="http://schemas.microsoft.com/office/drawing/2014/main" id="{F8760C4A-AAEF-4307-BB8D-F8012788205B}"/>
              </a:ext>
            </a:extLst>
          </p:cNvPr>
          <p:cNvPicPr>
            <a:picLocks noChangeAspect="1"/>
          </p:cNvPicPr>
          <p:nvPr/>
        </p:nvPicPr>
        <p:blipFill>
          <a:blip r:embed="rId9"/>
          <a:stretch>
            <a:fillRect/>
          </a:stretch>
        </p:blipFill>
        <p:spPr>
          <a:xfrm>
            <a:off x="2439160" y="5797959"/>
            <a:ext cx="3712786" cy="749873"/>
          </a:xfrm>
          <a:prstGeom prst="rect">
            <a:avLst/>
          </a:prstGeom>
        </p:spPr>
      </p:pic>
    </p:spTree>
    <p:extLst>
      <p:ext uri="{BB962C8B-B14F-4D97-AF65-F5344CB8AC3E}">
        <p14:creationId xmlns:p14="http://schemas.microsoft.com/office/powerpoint/2010/main" val="346277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6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334000"/>
            <a:ext cx="2209800" cy="75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6626" y="304800"/>
            <a:ext cx="6096000" cy="646331"/>
          </a:xfrm>
          <a:prstGeom prst="rect">
            <a:avLst/>
          </a:prstGeom>
          <a:noFill/>
        </p:spPr>
        <p:txBody>
          <a:bodyPr wrap="square" rtlCol="0">
            <a:spAutoFit/>
          </a:bodyPr>
          <a:lstStyle/>
          <a:p>
            <a:r>
              <a:rPr lang="en-US" sz="3600" spc="-200" dirty="0" err="1">
                <a:latin typeface="Kalinga" pitchFamily="34" charset="0"/>
                <a:cs typeface="Kalinga" pitchFamily="34" charset="0"/>
              </a:rPr>
              <a:t>Sobel</a:t>
            </a:r>
            <a:r>
              <a:rPr lang="en-US" sz="3600" spc="-200" dirty="0">
                <a:latin typeface="Kalinga" pitchFamily="34" charset="0"/>
                <a:cs typeface="Kalinga" pitchFamily="34" charset="0"/>
              </a:rPr>
              <a:t> operator</a:t>
            </a:r>
          </a:p>
        </p:txBody>
      </p:sp>
      <p:graphicFrame>
        <p:nvGraphicFramePr>
          <p:cNvPr id="7" name="Table 6"/>
          <p:cNvGraphicFramePr>
            <a:graphicFrameLocks noGrp="1"/>
          </p:cNvGraphicFramePr>
          <p:nvPr>
            <p:extLst/>
          </p:nvPr>
        </p:nvGraphicFramePr>
        <p:xfrm>
          <a:off x="2743440" y="2324099"/>
          <a:ext cx="1136706" cy="1143000"/>
        </p:xfrm>
        <a:graphic>
          <a:graphicData uri="http://schemas.openxmlformats.org/drawingml/2006/table">
            <a:tbl>
              <a:tblPr bandRow="1">
                <a:effectLst/>
                <a:tableStyleId>{5C22544A-7EE6-4342-B048-85BDC9FD1C3A}</a:tableStyleId>
              </a:tblPr>
              <a:tblGrid>
                <a:gridCol w="378902">
                  <a:extLst>
                    <a:ext uri="{9D8B030D-6E8A-4147-A177-3AD203B41FA5}">
                      <a16:colId xmlns:a16="http://schemas.microsoft.com/office/drawing/2014/main" val="20000"/>
                    </a:ext>
                  </a:extLst>
                </a:gridCol>
                <a:gridCol w="378902">
                  <a:extLst>
                    <a:ext uri="{9D8B030D-6E8A-4147-A177-3AD203B41FA5}">
                      <a16:colId xmlns:a16="http://schemas.microsoft.com/office/drawing/2014/main" val="20001"/>
                    </a:ext>
                  </a:extLst>
                </a:gridCol>
                <a:gridCol w="378902">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extLst/>
          </p:nvPr>
        </p:nvGraphicFramePr>
        <p:xfrm>
          <a:off x="6019800" y="2362200"/>
          <a:ext cx="1143000" cy="1143000"/>
        </p:xfrm>
        <a:graphic>
          <a:graphicData uri="http://schemas.openxmlformats.org/drawingml/2006/table">
            <a:tbl>
              <a:tblPr bandRow="1">
                <a:effectLst/>
                <a:tableStyleId>{5C22544A-7EE6-4342-B048-85BDC9FD1C3A}</a:tableStyleId>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450" y="2743200"/>
            <a:ext cx="895350" cy="403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819400"/>
            <a:ext cx="875154" cy="376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90575" y="3944332"/>
            <a:ext cx="2333625" cy="523220"/>
          </a:xfrm>
          <a:prstGeom prst="rect">
            <a:avLst/>
          </a:prstGeom>
          <a:noFill/>
        </p:spPr>
        <p:txBody>
          <a:bodyPr wrap="square" rtlCol="0">
            <a:spAutoFit/>
          </a:bodyPr>
          <a:lstStyle/>
          <a:p>
            <a:r>
              <a:rPr lang="en-US" sz="2800" dirty="0">
                <a:solidFill>
                  <a:schemeClr val="tx2"/>
                </a:solidFill>
              </a:rPr>
              <a:t>Magnitude:</a:t>
            </a:r>
          </a:p>
        </p:txBody>
      </p:sp>
      <p:sp>
        <p:nvSpPr>
          <p:cNvPr id="21" name="TextBox 20"/>
          <p:cNvSpPr txBox="1"/>
          <p:nvPr/>
        </p:nvSpPr>
        <p:spPr>
          <a:xfrm>
            <a:off x="790574" y="5039380"/>
            <a:ext cx="2333625" cy="523220"/>
          </a:xfrm>
          <a:prstGeom prst="rect">
            <a:avLst/>
          </a:prstGeom>
          <a:noFill/>
        </p:spPr>
        <p:txBody>
          <a:bodyPr wrap="square" rtlCol="0">
            <a:spAutoFit/>
          </a:bodyPr>
          <a:lstStyle/>
          <a:p>
            <a:r>
              <a:rPr lang="en-US" sz="2800" dirty="0">
                <a:solidFill>
                  <a:schemeClr val="tx2"/>
                </a:solidFill>
              </a:rPr>
              <a:t>Orientation:</a:t>
            </a:r>
          </a:p>
        </p:txBody>
      </p:sp>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213134"/>
            <a:ext cx="2266950" cy="739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762000" y="1295400"/>
            <a:ext cx="5142354" cy="523220"/>
          </a:xfrm>
          <a:prstGeom prst="rect">
            <a:avLst/>
          </a:prstGeom>
          <a:noFill/>
        </p:spPr>
        <p:txBody>
          <a:bodyPr wrap="square" rtlCol="0">
            <a:spAutoFit/>
          </a:bodyPr>
          <a:lstStyle/>
          <a:p>
            <a:r>
              <a:rPr lang="en-US" sz="2800" dirty="0"/>
              <a:t>In practice, it is common to use:</a:t>
            </a:r>
          </a:p>
        </p:txBody>
      </p:sp>
      <p:sp>
        <p:nvSpPr>
          <p:cNvPr id="3" name="TextBox 2"/>
          <p:cNvSpPr txBox="1"/>
          <p:nvPr/>
        </p:nvSpPr>
        <p:spPr>
          <a:xfrm>
            <a:off x="5432667" y="5050192"/>
            <a:ext cx="3625544" cy="830997"/>
          </a:xfrm>
          <a:prstGeom prst="rect">
            <a:avLst/>
          </a:prstGeom>
          <a:noFill/>
        </p:spPr>
        <p:txBody>
          <a:bodyPr wrap="none" rtlCol="0">
            <a:spAutoFit/>
          </a:bodyPr>
          <a:lstStyle/>
          <a:p>
            <a:r>
              <a:rPr lang="en-US" sz="2400" dirty="0">
                <a:solidFill>
                  <a:srgbClr val="FF0000"/>
                </a:solidFill>
              </a:rPr>
              <a:t>What’s the C/C++ function?</a:t>
            </a:r>
          </a:p>
          <a:p>
            <a:r>
              <a:rPr lang="en-US" sz="2400" dirty="0">
                <a:solidFill>
                  <a:srgbClr val="00B050"/>
                </a:solidFill>
              </a:rPr>
              <a:t>Use atan2</a:t>
            </a:r>
          </a:p>
        </p:txBody>
      </p:sp>
      <p:sp>
        <p:nvSpPr>
          <p:cNvPr id="5" name="TextBox 4"/>
          <p:cNvSpPr txBox="1"/>
          <p:nvPr/>
        </p:nvSpPr>
        <p:spPr>
          <a:xfrm>
            <a:off x="5029200" y="169705"/>
            <a:ext cx="3863686" cy="1200329"/>
          </a:xfrm>
          <a:prstGeom prst="rect">
            <a:avLst/>
          </a:prstGeom>
          <a:noFill/>
        </p:spPr>
        <p:txBody>
          <a:bodyPr wrap="none" rtlCol="0">
            <a:spAutoFit/>
          </a:bodyPr>
          <a:lstStyle/>
          <a:p>
            <a:r>
              <a:rPr lang="en-US" dirty="0">
                <a:solidFill>
                  <a:srgbClr val="FF0000"/>
                </a:solidFill>
              </a:rPr>
              <a:t>Who was Sobel?</a:t>
            </a:r>
          </a:p>
          <a:p>
            <a:r>
              <a:rPr lang="en-US" b="1" dirty="0">
                <a:solidFill>
                  <a:srgbClr val="0000FF"/>
                </a:solidFill>
              </a:rPr>
              <a:t>Irwin Sobel (born 1940)</a:t>
            </a:r>
          </a:p>
          <a:p>
            <a:r>
              <a:rPr lang="en-US" b="1" dirty="0">
                <a:solidFill>
                  <a:srgbClr val="0000FF"/>
                </a:solidFill>
              </a:rPr>
              <a:t>Consultant (HP Labs Retired – </a:t>
            </a:r>
          </a:p>
          <a:p>
            <a:r>
              <a:rPr lang="en-US" b="1" dirty="0">
                <a:solidFill>
                  <a:srgbClr val="0000FF"/>
                </a:solidFill>
              </a:rPr>
              <a:t>8Mar13) · Computer Vision &amp; Graphics</a:t>
            </a:r>
          </a:p>
        </p:txBody>
      </p:sp>
    </p:spTree>
    <p:extLst>
      <p:ext uri="{BB962C8B-B14F-4D97-AF65-F5344CB8AC3E}">
        <p14:creationId xmlns:p14="http://schemas.microsoft.com/office/powerpoint/2010/main" val="43641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Irwin Sobel</a:t>
            </a:r>
            <a:endParaRPr lang="en-US" dirty="0"/>
          </a:p>
        </p:txBody>
      </p:sp>
      <p:pic>
        <p:nvPicPr>
          <p:cNvPr id="5" name="Content Placeholder 4"/>
          <p:cNvPicPr>
            <a:picLocks noGrp="1" noChangeAspect="1"/>
          </p:cNvPicPr>
          <p:nvPr>
            <p:ph idx="1"/>
          </p:nvPr>
        </p:nvPicPr>
        <p:blipFill>
          <a:blip r:embed="rId2"/>
          <a:stretch>
            <a:fillRect/>
          </a:stretch>
        </p:blipFill>
        <p:spPr>
          <a:xfrm>
            <a:off x="2867025" y="2539206"/>
            <a:ext cx="3409950" cy="2647950"/>
          </a:xfrm>
          <a:prstGeom prst="rect">
            <a:avLst/>
          </a:prstGeom>
        </p:spPr>
      </p:pic>
      <p:sp>
        <p:nvSpPr>
          <p:cNvPr id="4" name="Slide Number Placeholder 3"/>
          <p:cNvSpPr>
            <a:spLocks noGrp="1"/>
          </p:cNvSpPr>
          <p:nvPr>
            <p:ph type="sldNum" sz="quarter" idx="12"/>
          </p:nvPr>
        </p:nvSpPr>
        <p:spPr/>
        <p:txBody>
          <a:bodyPr/>
          <a:lstStyle/>
          <a:p>
            <a:fld id="{AD4E86B5-A92D-294E-92AF-8654113B1844}" type="slidenum">
              <a:rPr lang="en-US" smtClean="0"/>
              <a:t>36</a:t>
            </a:fld>
            <a:endParaRPr lang="en-US"/>
          </a:p>
        </p:txBody>
      </p:sp>
    </p:spTree>
    <p:extLst>
      <p:ext uri="{BB962C8B-B14F-4D97-AF65-F5344CB8AC3E}">
        <p14:creationId xmlns:p14="http://schemas.microsoft.com/office/powerpoint/2010/main" val="21547820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23" name="Google Shape;423;p5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Find high responses</a:t>
            </a:r>
            <a:endParaRPr/>
          </a:p>
          <a:p>
            <a:pPr>
              <a:buChar char="-"/>
            </a:pPr>
            <a:r>
              <a:rPr lang="en"/>
              <a:t>Sobel filters!</a:t>
            </a:r>
            <a:endParaRPr/>
          </a:p>
          <a:p>
            <a:pPr>
              <a:buChar char="-"/>
            </a:pPr>
            <a:r>
              <a:rPr lang="en"/>
              <a:t>But…</a:t>
            </a:r>
            <a:endParaRPr/>
          </a:p>
          <a:p>
            <a:pPr>
              <a:buChar char="-"/>
            </a:pPr>
            <a:r>
              <a:rPr lang="en"/>
              <a:t>Edges go both ways</a:t>
            </a:r>
            <a:endParaRPr/>
          </a:p>
          <a:p>
            <a:pPr>
              <a:buChar char="-"/>
            </a:pPr>
            <a:r>
              <a:rPr lang="en"/>
              <a:t>Want to find extrema </a:t>
            </a:r>
            <a:endParaRPr/>
          </a:p>
        </p:txBody>
      </p:sp>
      <p:sp>
        <p:nvSpPr>
          <p:cNvPr id="424" name="Google Shape;424;p5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25" name="Google Shape;425;p57"/>
          <p:cNvPicPr preferRelativeResize="0"/>
          <p:nvPr/>
        </p:nvPicPr>
        <p:blipFill rotWithShape="1">
          <a:blip r:embed="rId3">
            <a:alphaModFix/>
          </a:blip>
          <a:srcRect b="33506"/>
          <a:stretch/>
        </p:blipFill>
        <p:spPr>
          <a:xfrm>
            <a:off x="4654100" y="2016527"/>
            <a:ext cx="4266100" cy="3868274"/>
          </a:xfrm>
          <a:prstGeom prst="rect">
            <a:avLst/>
          </a:prstGeom>
          <a:noFill/>
          <a:ln>
            <a:noFill/>
          </a:ln>
        </p:spPr>
      </p:pic>
    </p:spTree>
    <p:extLst>
      <p:ext uri="{BB962C8B-B14F-4D97-AF65-F5344CB8AC3E}">
        <p14:creationId xmlns:p14="http://schemas.microsoft.com/office/powerpoint/2010/main" val="12654270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2nd derivative!</a:t>
            </a:r>
            <a:endParaRPr/>
          </a:p>
        </p:txBody>
      </p:sp>
      <p:sp>
        <p:nvSpPr>
          <p:cNvPr id="431" name="Google Shape;431;p58"/>
          <p:cNvSpPr txBox="1">
            <a:spLocks noGrp="1"/>
          </p:cNvSpPr>
          <p:nvPr>
            <p:ph type="body" idx="1"/>
          </p:nvPr>
        </p:nvSpPr>
        <p:spPr>
          <a:xfrm>
            <a:off x="2295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p:txBody>
      </p:sp>
      <p:sp>
        <p:nvSpPr>
          <p:cNvPr id="432" name="Google Shape;432;p5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33" name="Google Shape;433;p58"/>
          <p:cNvPicPr preferRelativeResize="0"/>
          <p:nvPr/>
        </p:nvPicPr>
        <p:blipFill>
          <a:blip r:embed="rId3">
            <a:alphaModFix/>
          </a:blip>
          <a:stretch>
            <a:fillRect/>
          </a:stretch>
        </p:blipFill>
        <p:spPr>
          <a:xfrm>
            <a:off x="1645076" y="2235131"/>
            <a:ext cx="2676425" cy="3649671"/>
          </a:xfrm>
          <a:prstGeom prst="rect">
            <a:avLst/>
          </a:prstGeom>
          <a:noFill/>
          <a:ln>
            <a:noFill/>
          </a:ln>
        </p:spPr>
      </p:pic>
      <p:pic>
        <p:nvPicPr>
          <p:cNvPr id="434" name="Google Shape;434;p58"/>
          <p:cNvPicPr preferRelativeResize="0"/>
          <p:nvPr/>
        </p:nvPicPr>
        <p:blipFill>
          <a:blip r:embed="rId4">
            <a:alphaModFix/>
          </a:blip>
          <a:stretch>
            <a:fillRect/>
          </a:stretch>
        </p:blipFill>
        <p:spPr>
          <a:xfrm>
            <a:off x="4822476" y="2235126"/>
            <a:ext cx="2676425" cy="3649675"/>
          </a:xfrm>
          <a:prstGeom prst="rect">
            <a:avLst/>
          </a:prstGeom>
          <a:noFill/>
          <a:ln>
            <a:noFill/>
          </a:ln>
        </p:spPr>
      </p:pic>
      <p:sp>
        <p:nvSpPr>
          <p:cNvPr id="2" name="Oval 1">
            <a:extLst>
              <a:ext uri="{FF2B5EF4-FFF2-40B4-BE49-F238E27FC236}">
                <a16:creationId xmlns:a16="http://schemas.microsoft.com/office/drawing/2014/main" id="{338F3356-BADF-4C54-A3E9-EB6DE315921C}"/>
              </a:ext>
            </a:extLst>
          </p:cNvPr>
          <p:cNvSpPr/>
          <p:nvPr/>
        </p:nvSpPr>
        <p:spPr>
          <a:xfrm>
            <a:off x="3274794" y="516221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8" name="Oval 7">
            <a:extLst>
              <a:ext uri="{FF2B5EF4-FFF2-40B4-BE49-F238E27FC236}">
                <a16:creationId xmlns:a16="http://schemas.microsoft.com/office/drawing/2014/main" id="{63B8C342-DEF0-40C8-966D-8AC1DA7F721D}"/>
              </a:ext>
            </a:extLst>
          </p:cNvPr>
          <p:cNvSpPr/>
          <p:nvPr/>
        </p:nvSpPr>
        <p:spPr>
          <a:xfrm>
            <a:off x="6485917" y="517999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Tree>
    <p:extLst>
      <p:ext uri="{BB962C8B-B14F-4D97-AF65-F5344CB8AC3E}">
        <p14:creationId xmlns:p14="http://schemas.microsoft.com/office/powerpoint/2010/main" val="100901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 (2nd derivative)!</a:t>
            </a:r>
            <a:endParaRPr/>
          </a:p>
        </p:txBody>
      </p:sp>
      <p:sp>
        <p:nvSpPr>
          <p:cNvPr id="440" name="Google Shape;440;p5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a:p>
            <a:pPr>
              <a:buChar char="-"/>
            </a:pPr>
            <a:r>
              <a:rPr lang="en" dirty="0"/>
              <a:t>Recall:</a:t>
            </a:r>
            <a:endParaRPr dirty="0"/>
          </a:p>
          <a:p>
            <a:pPr lvl="1">
              <a:spcBef>
                <a:spcPts val="0"/>
              </a:spcBef>
              <a:buChar char="-"/>
            </a:pPr>
            <a:r>
              <a:rPr lang="en" dirty="0"/>
              <a:t> </a:t>
            </a:r>
            <a:endParaRPr dirty="0"/>
          </a:p>
          <a:p>
            <a:pPr>
              <a:buChar char="-"/>
            </a:pPr>
            <a:r>
              <a:rPr lang="en" dirty="0"/>
              <a:t>Laplacian:</a:t>
            </a:r>
            <a:endParaRPr dirty="0"/>
          </a:p>
          <a:p>
            <a:pPr lvl="1">
              <a:spcBef>
                <a:spcPts val="0"/>
              </a:spcBef>
              <a:buChar char="-"/>
            </a:pPr>
            <a:r>
              <a:rPr lang="en" dirty="0"/>
              <a:t> </a:t>
            </a:r>
            <a:endParaRPr dirty="0"/>
          </a:p>
          <a:p>
            <a:pPr>
              <a:buChar char="-"/>
            </a:pPr>
            <a:endParaRPr lang="en" dirty="0"/>
          </a:p>
          <a:p>
            <a:pPr>
              <a:buChar char="-"/>
            </a:pPr>
            <a:r>
              <a:rPr lang="en" dirty="0"/>
              <a:t>Again, have to</a:t>
            </a:r>
            <a:br>
              <a:rPr lang="en" dirty="0"/>
            </a:br>
            <a:r>
              <a:rPr lang="en" dirty="0"/>
              <a:t>estimate f’’(x):</a:t>
            </a:r>
            <a:endParaRPr dirty="0"/>
          </a:p>
        </p:txBody>
      </p:sp>
      <p:sp>
        <p:nvSpPr>
          <p:cNvPr id="441" name="Google Shape;441;p5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42" name="Google Shape;442;p59"/>
          <p:cNvPicPr preferRelativeResize="0"/>
          <p:nvPr/>
        </p:nvPicPr>
        <p:blipFill>
          <a:blip r:embed="rId3">
            <a:alphaModFix/>
          </a:blip>
          <a:stretch>
            <a:fillRect/>
          </a:stretch>
        </p:blipFill>
        <p:spPr>
          <a:xfrm>
            <a:off x="3561651" y="2235131"/>
            <a:ext cx="2676425" cy="3649671"/>
          </a:xfrm>
          <a:prstGeom prst="rect">
            <a:avLst/>
          </a:prstGeom>
          <a:noFill/>
          <a:ln>
            <a:noFill/>
          </a:ln>
        </p:spPr>
      </p:pic>
      <p:pic>
        <p:nvPicPr>
          <p:cNvPr id="443" name="Google Shape;443;p59"/>
          <p:cNvPicPr preferRelativeResize="0"/>
          <p:nvPr/>
        </p:nvPicPr>
        <p:blipFill>
          <a:blip r:embed="rId4">
            <a:alphaModFix/>
          </a:blip>
          <a:stretch>
            <a:fillRect/>
          </a:stretch>
        </p:blipFill>
        <p:spPr>
          <a:xfrm>
            <a:off x="6238076" y="2235126"/>
            <a:ext cx="2676425" cy="3649675"/>
          </a:xfrm>
          <a:prstGeom prst="rect">
            <a:avLst/>
          </a:prstGeom>
          <a:noFill/>
          <a:ln>
            <a:noFill/>
          </a:ln>
        </p:spPr>
      </p:pic>
      <p:pic>
        <p:nvPicPr>
          <p:cNvPr id="444" name="Google Shape;444;p59"/>
          <p:cNvPicPr preferRelativeResize="0"/>
          <p:nvPr/>
        </p:nvPicPr>
        <p:blipFill>
          <a:blip r:embed="rId5">
            <a:alphaModFix/>
          </a:blip>
          <a:stretch>
            <a:fillRect/>
          </a:stretch>
        </p:blipFill>
        <p:spPr>
          <a:xfrm>
            <a:off x="1112650" y="2379626"/>
            <a:ext cx="3228975" cy="457200"/>
          </a:xfrm>
          <a:prstGeom prst="rect">
            <a:avLst/>
          </a:prstGeom>
          <a:noFill/>
          <a:ln>
            <a:noFill/>
          </a:ln>
        </p:spPr>
      </p:pic>
      <p:pic>
        <p:nvPicPr>
          <p:cNvPr id="445" name="Google Shape;445;p59"/>
          <p:cNvPicPr preferRelativeResize="0"/>
          <p:nvPr/>
        </p:nvPicPr>
        <p:blipFill>
          <a:blip r:embed="rId6">
            <a:alphaModFix/>
          </a:blip>
          <a:stretch>
            <a:fillRect/>
          </a:stretch>
        </p:blipFill>
        <p:spPr>
          <a:xfrm>
            <a:off x="1112650" y="3186101"/>
            <a:ext cx="1390650" cy="485775"/>
          </a:xfrm>
          <a:prstGeom prst="rect">
            <a:avLst/>
          </a:prstGeom>
          <a:noFill/>
          <a:ln>
            <a:noFill/>
          </a:ln>
        </p:spPr>
      </p:pic>
      <p:pic>
        <p:nvPicPr>
          <p:cNvPr id="446" name="Google Shape;446;p59"/>
          <p:cNvPicPr preferRelativeResize="0"/>
          <p:nvPr/>
        </p:nvPicPr>
        <p:blipFill>
          <a:blip r:embed="rId7">
            <a:alphaModFix/>
          </a:blip>
          <a:stretch>
            <a:fillRect/>
          </a:stretch>
        </p:blipFill>
        <p:spPr>
          <a:xfrm>
            <a:off x="481376" y="4494151"/>
            <a:ext cx="1390650" cy="1390650"/>
          </a:xfrm>
          <a:prstGeom prst="rect">
            <a:avLst/>
          </a:prstGeom>
          <a:noFill/>
          <a:ln>
            <a:noFill/>
          </a:ln>
        </p:spPr>
      </p:pic>
      <p:pic>
        <p:nvPicPr>
          <p:cNvPr id="447" name="Google Shape;447;p59"/>
          <p:cNvPicPr preferRelativeResize="0"/>
          <p:nvPr/>
        </p:nvPicPr>
        <p:blipFill>
          <a:blip r:embed="rId8">
            <a:alphaModFix/>
          </a:blip>
          <a:stretch>
            <a:fillRect/>
          </a:stretch>
        </p:blipFill>
        <p:spPr>
          <a:xfrm>
            <a:off x="2171000" y="4494150"/>
            <a:ext cx="1390650" cy="1390650"/>
          </a:xfrm>
          <a:prstGeom prst="rect">
            <a:avLst/>
          </a:prstGeom>
          <a:noFill/>
          <a:ln>
            <a:noFill/>
          </a:ln>
        </p:spPr>
      </p:pic>
    </p:spTree>
    <p:extLst>
      <p:ext uri="{BB962C8B-B14F-4D97-AF65-F5344CB8AC3E}">
        <p14:creationId xmlns:p14="http://schemas.microsoft.com/office/powerpoint/2010/main" val="15660642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0" name="Google Shape;160;p2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1" name="Google Shape;161;p25"/>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62" name="Google Shape;162;p25"/>
          <p:cNvPicPr preferRelativeResize="0"/>
          <p:nvPr/>
        </p:nvPicPr>
        <p:blipFill>
          <a:blip r:embed="rId4">
            <a:alphaModFix/>
          </a:blip>
          <a:stretch>
            <a:fillRect/>
          </a:stretch>
        </p:blipFill>
        <p:spPr>
          <a:xfrm>
            <a:off x="5146294" y="1926926"/>
            <a:ext cx="3768194" cy="3722975"/>
          </a:xfrm>
          <a:prstGeom prst="rect">
            <a:avLst/>
          </a:prstGeom>
          <a:noFill/>
          <a:ln>
            <a:noFill/>
          </a:ln>
        </p:spPr>
      </p:pic>
    </p:spTree>
    <p:extLst>
      <p:ext uri="{BB962C8B-B14F-4D97-AF65-F5344CB8AC3E}">
        <p14:creationId xmlns:p14="http://schemas.microsoft.com/office/powerpoint/2010/main" val="10521692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53" name="Google Shape;453;p6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454" name="Google Shape;454;p6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55" name="Google Shape;455;p60"/>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7718670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61" name="Google Shape;461;p6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endParaRPr/>
          </a:p>
          <a:p>
            <a:pPr marL="0" indent="0">
              <a:spcBef>
                <a:spcPts val="1600"/>
              </a:spcBef>
              <a:buNone/>
            </a:pPr>
            <a:endParaRPr/>
          </a:p>
          <a:p>
            <a:pPr>
              <a:spcBef>
                <a:spcPts val="1600"/>
              </a:spcBef>
              <a:buChar char="-"/>
            </a:pPr>
            <a:r>
              <a:rPr lang="en"/>
              <a:t>Measures the divergence of the gradient</a:t>
            </a:r>
            <a:endParaRPr/>
          </a:p>
          <a:p>
            <a:pPr lvl="1">
              <a:spcBef>
                <a:spcPts val="0"/>
              </a:spcBef>
              <a:buChar char="-"/>
            </a:pPr>
            <a:r>
              <a:rPr lang="en"/>
              <a:t>Flux of gradient vector field through small area</a:t>
            </a:r>
            <a:endParaRPr/>
          </a:p>
          <a:p>
            <a:pPr marL="0" indent="0">
              <a:spcBef>
                <a:spcPts val="1600"/>
              </a:spcBef>
              <a:spcAft>
                <a:spcPts val="1600"/>
              </a:spcAft>
              <a:buNone/>
            </a:pPr>
            <a:endParaRPr/>
          </a:p>
        </p:txBody>
      </p:sp>
      <p:sp>
        <p:nvSpPr>
          <p:cNvPr id="462" name="Google Shape;462;p6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63" name="Google Shape;463;p61"/>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6896822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9510818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7661779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63"/>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3067311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64"/>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9691733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65"/>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6656751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66"/>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6114188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7"/>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24041532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99" name="Google Shape;499;p6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0" name="Google Shape;500;p6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01" name="Google Shape;501;p68"/>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02" name="Google Shape;502;p68"/>
          <p:cNvPicPr preferRelativeResize="0"/>
          <p:nvPr/>
        </p:nvPicPr>
        <p:blipFill>
          <a:blip r:embed="rId4">
            <a:alphaModFix/>
          </a:blip>
          <a:stretch>
            <a:fillRect/>
          </a:stretch>
        </p:blipFill>
        <p:spPr>
          <a:xfrm>
            <a:off x="3761900" y="1622125"/>
            <a:ext cx="5158298" cy="1289876"/>
          </a:xfrm>
          <a:prstGeom prst="rect">
            <a:avLst/>
          </a:prstGeom>
          <a:noFill/>
          <a:ln>
            <a:noFill/>
          </a:ln>
        </p:spPr>
      </p:pic>
    </p:spTree>
    <p:extLst>
      <p:ext uri="{BB962C8B-B14F-4D97-AF65-F5344CB8AC3E}">
        <p14:creationId xmlns:p14="http://schemas.microsoft.com/office/powerpoint/2010/main" val="30634117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8" name="Google Shape;168;p2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9" name="Google Shape;169;p26"/>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70" name="Google Shape;170;p26"/>
          <p:cNvPicPr preferRelativeResize="0"/>
          <p:nvPr/>
        </p:nvPicPr>
        <p:blipFill>
          <a:blip r:embed="rId4">
            <a:alphaModFix/>
          </a:blip>
          <a:stretch>
            <a:fillRect/>
          </a:stretch>
        </p:blipFill>
        <p:spPr>
          <a:xfrm>
            <a:off x="5146294" y="1926926"/>
            <a:ext cx="3768194" cy="3722975"/>
          </a:xfrm>
          <a:prstGeom prst="rect">
            <a:avLst/>
          </a:prstGeom>
          <a:noFill/>
          <a:ln>
            <a:noFill/>
          </a:ln>
        </p:spPr>
      </p:pic>
      <p:sp>
        <p:nvSpPr>
          <p:cNvPr id="171" name="Google Shape;171;p26"/>
          <p:cNvSpPr/>
          <p:nvPr/>
        </p:nvSpPr>
        <p:spPr>
          <a:xfrm>
            <a:off x="106050" y="1824975"/>
            <a:ext cx="4029900" cy="3723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2" name="Google Shape;172;p26"/>
          <p:cNvSpPr txBox="1"/>
          <p:nvPr/>
        </p:nvSpPr>
        <p:spPr>
          <a:xfrm>
            <a:off x="1481630" y="1406777"/>
            <a:ext cx="1850850" cy="430698"/>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r>
              <a:rPr lang="en"/>
              <a:t>Do this in HW!</a:t>
            </a:r>
            <a:endParaRPr/>
          </a:p>
        </p:txBody>
      </p:sp>
    </p:spTree>
    <p:extLst>
      <p:ext uri="{BB962C8B-B14F-4D97-AF65-F5344CB8AC3E}">
        <p14:creationId xmlns:p14="http://schemas.microsoft.com/office/powerpoint/2010/main" val="32238105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08" name="Google Shape;508;p6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9" name="Google Shape;509;p6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10" name="Google Shape;510;p69"/>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11" name="Google Shape;511;p69"/>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12" name="Google Shape;512;p69"/>
          <p:cNvPicPr preferRelativeResize="0"/>
          <p:nvPr/>
        </p:nvPicPr>
        <p:blipFill>
          <a:blip r:embed="rId5">
            <a:alphaModFix/>
          </a:blip>
          <a:stretch>
            <a:fillRect/>
          </a:stretch>
        </p:blipFill>
        <p:spPr>
          <a:xfrm>
            <a:off x="4793688" y="2784056"/>
            <a:ext cx="3094725" cy="1289876"/>
          </a:xfrm>
          <a:prstGeom prst="rect">
            <a:avLst/>
          </a:prstGeom>
          <a:noFill/>
          <a:ln>
            <a:noFill/>
          </a:ln>
        </p:spPr>
      </p:pic>
      <p:sp>
        <p:nvSpPr>
          <p:cNvPr id="513" name="Google Shape;513;p69"/>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39990075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19" name="Google Shape;519;p7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20" name="Google Shape;520;p7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21" name="Google Shape;521;p70"/>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22" name="Google Shape;522;p70"/>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23" name="Google Shape;523;p70"/>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24" name="Google Shape;524;p70"/>
          <p:cNvPicPr preferRelativeResize="0"/>
          <p:nvPr/>
        </p:nvPicPr>
        <p:blipFill>
          <a:blip r:embed="rId6">
            <a:alphaModFix/>
          </a:blip>
          <a:stretch>
            <a:fillRect/>
          </a:stretch>
        </p:blipFill>
        <p:spPr>
          <a:xfrm>
            <a:off x="4793672" y="3885701"/>
            <a:ext cx="3094731" cy="1289876"/>
          </a:xfrm>
          <a:prstGeom prst="rect">
            <a:avLst/>
          </a:prstGeom>
          <a:noFill/>
          <a:ln>
            <a:noFill/>
          </a:ln>
        </p:spPr>
      </p:pic>
      <p:sp>
        <p:nvSpPr>
          <p:cNvPr id="525" name="Google Shape;525;p70"/>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26" name="Google Shape;526;p70"/>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28302492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32" name="Google Shape;532;p7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33" name="Google Shape;533;p7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34" name="Google Shape;534;p71"/>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35" name="Google Shape;535;p71"/>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36" name="Google Shape;536;p71"/>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37" name="Google Shape;537;p71"/>
          <p:cNvPicPr preferRelativeResize="0"/>
          <p:nvPr/>
        </p:nvPicPr>
        <p:blipFill>
          <a:blip r:embed="rId6">
            <a:alphaModFix/>
          </a:blip>
          <a:stretch>
            <a:fillRect/>
          </a:stretch>
        </p:blipFill>
        <p:spPr>
          <a:xfrm>
            <a:off x="4793672" y="3885701"/>
            <a:ext cx="3094731" cy="1289876"/>
          </a:xfrm>
          <a:prstGeom prst="rect">
            <a:avLst/>
          </a:prstGeom>
          <a:noFill/>
          <a:ln>
            <a:noFill/>
          </a:ln>
        </p:spPr>
      </p:pic>
      <p:pic>
        <p:nvPicPr>
          <p:cNvPr id="538" name="Google Shape;538;p71"/>
          <p:cNvPicPr preferRelativeResize="0"/>
          <p:nvPr/>
        </p:nvPicPr>
        <p:blipFill>
          <a:blip r:embed="rId7">
            <a:alphaModFix/>
          </a:blip>
          <a:stretch>
            <a:fillRect/>
          </a:stretch>
        </p:blipFill>
        <p:spPr>
          <a:xfrm>
            <a:off x="229508" y="3435476"/>
            <a:ext cx="3907444" cy="2442451"/>
          </a:xfrm>
          <a:prstGeom prst="rect">
            <a:avLst/>
          </a:prstGeom>
          <a:noFill/>
          <a:ln>
            <a:noFill/>
          </a:ln>
        </p:spPr>
      </p:pic>
      <p:sp>
        <p:nvSpPr>
          <p:cNvPr id="539" name="Google Shape;539;p71"/>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40" name="Google Shape;540;p71"/>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
        <p:nvSpPr>
          <p:cNvPr id="541" name="Google Shape;541;p71"/>
          <p:cNvSpPr/>
          <p:nvPr/>
        </p:nvSpPr>
        <p:spPr>
          <a:xfrm>
            <a:off x="967725" y="3510971"/>
            <a:ext cx="4732550" cy="1970850"/>
          </a:xfrm>
          <a:custGeom>
            <a:avLst/>
            <a:gdLst/>
            <a:ahLst/>
            <a:cxnLst/>
            <a:rect l="l" t="t" r="r" b="b"/>
            <a:pathLst>
              <a:path w="189302" h="78834" extrusionOk="0">
                <a:moveTo>
                  <a:pt x="189302" y="59822"/>
                </a:moveTo>
                <a:cubicBezTo>
                  <a:pt x="182468" y="67794"/>
                  <a:pt x="174301" y="77374"/>
                  <a:pt x="163849" y="78381"/>
                </a:cubicBezTo>
                <a:cubicBezTo>
                  <a:pt x="145070" y="80191"/>
                  <a:pt x="124992" y="73906"/>
                  <a:pt x="109233" y="63533"/>
                </a:cubicBezTo>
                <a:cubicBezTo>
                  <a:pt x="94372" y="53751"/>
                  <a:pt x="89040" y="33102"/>
                  <a:pt x="74236" y="23234"/>
                </a:cubicBezTo>
                <a:cubicBezTo>
                  <a:pt x="69667" y="20189"/>
                  <a:pt x="65018" y="17266"/>
                  <a:pt x="60449" y="14220"/>
                </a:cubicBezTo>
                <a:cubicBezTo>
                  <a:pt x="48357" y="6159"/>
                  <a:pt x="33424" y="-1956"/>
                  <a:pt x="19089" y="433"/>
                </a:cubicBezTo>
                <a:cubicBezTo>
                  <a:pt x="9963" y="1954"/>
                  <a:pt x="0" y="11331"/>
                  <a:pt x="0" y="20583"/>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11344099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47" name="Google Shape;547;p7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a:buChar char="-"/>
            </a:pPr>
            <a:r>
              <a:rPr lang="en"/>
              <a:t>Negative Laplacian, -4 in middle</a:t>
            </a:r>
            <a:endParaRPr/>
          </a:p>
          <a:p>
            <a:pPr>
              <a:buChar char="-"/>
            </a:pPr>
            <a:r>
              <a:rPr lang="en"/>
              <a:t>Positive Laplacian  ---&gt;</a:t>
            </a:r>
            <a:endParaRPr/>
          </a:p>
          <a:p>
            <a:pPr marL="0" indent="0">
              <a:spcBef>
                <a:spcPts val="1600"/>
              </a:spcBef>
              <a:spcAft>
                <a:spcPts val="1600"/>
              </a:spcAft>
              <a:buNone/>
            </a:pPr>
            <a:endParaRPr/>
          </a:p>
        </p:txBody>
      </p:sp>
      <p:sp>
        <p:nvSpPr>
          <p:cNvPr id="548" name="Google Shape;548;p7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49" name="Google Shape;549;p72"/>
          <p:cNvPicPr preferRelativeResize="0"/>
          <p:nvPr/>
        </p:nvPicPr>
        <p:blipFill>
          <a:blip r:embed="rId3">
            <a:alphaModFix/>
          </a:blip>
          <a:stretch>
            <a:fillRect/>
          </a:stretch>
        </p:blipFill>
        <p:spPr>
          <a:xfrm>
            <a:off x="2463550" y="1729306"/>
            <a:ext cx="1390650" cy="485775"/>
          </a:xfrm>
          <a:prstGeom prst="rect">
            <a:avLst/>
          </a:prstGeom>
          <a:noFill/>
          <a:ln>
            <a:noFill/>
          </a:ln>
        </p:spPr>
      </p:pic>
      <p:pic>
        <p:nvPicPr>
          <p:cNvPr id="550" name="Google Shape;550;p72"/>
          <p:cNvPicPr preferRelativeResize="0"/>
          <p:nvPr/>
        </p:nvPicPr>
        <p:blipFill>
          <a:blip r:embed="rId4">
            <a:alphaModFix/>
          </a:blip>
          <a:stretch>
            <a:fillRect/>
          </a:stretch>
        </p:blipFill>
        <p:spPr>
          <a:xfrm>
            <a:off x="229508" y="3435476"/>
            <a:ext cx="3907444" cy="2442451"/>
          </a:xfrm>
          <a:prstGeom prst="rect">
            <a:avLst/>
          </a:prstGeom>
          <a:noFill/>
          <a:ln>
            <a:noFill/>
          </a:ln>
        </p:spPr>
      </p:pic>
      <p:pic>
        <p:nvPicPr>
          <p:cNvPr id="551" name="Google Shape;551;p72"/>
          <p:cNvPicPr preferRelativeResize="0"/>
          <p:nvPr/>
        </p:nvPicPr>
        <p:blipFill>
          <a:blip r:embed="rId5">
            <a:alphaModFix/>
          </a:blip>
          <a:stretch>
            <a:fillRect/>
          </a:stretch>
        </p:blipFill>
        <p:spPr>
          <a:xfrm>
            <a:off x="6157051" y="3120476"/>
            <a:ext cx="2757449" cy="2757449"/>
          </a:xfrm>
          <a:prstGeom prst="rect">
            <a:avLst/>
          </a:prstGeom>
          <a:noFill/>
          <a:ln>
            <a:noFill/>
          </a:ln>
        </p:spPr>
      </p:pic>
    </p:spTree>
    <p:extLst>
      <p:ext uri="{BB962C8B-B14F-4D97-AF65-F5344CB8AC3E}">
        <p14:creationId xmlns:p14="http://schemas.microsoft.com/office/powerpoint/2010/main" val="15568950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 also sensitive to noise</a:t>
            </a:r>
            <a:endParaRPr/>
          </a:p>
        </p:txBody>
      </p:sp>
      <p:sp>
        <p:nvSpPr>
          <p:cNvPr id="557" name="Google Shape;557;p7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lnSpc>
                <a:spcPct val="115000"/>
              </a:lnSpc>
              <a:buChar char="-"/>
            </a:pPr>
            <a:r>
              <a:rPr lang="en" dirty="0"/>
              <a:t>Again, use gaussian smoothing</a:t>
            </a:r>
            <a:endParaRPr dirty="0"/>
          </a:p>
          <a:p>
            <a:pPr>
              <a:lnSpc>
                <a:spcPct val="115000"/>
              </a:lnSpc>
              <a:buChar char="-"/>
            </a:pPr>
            <a:r>
              <a:rPr lang="en" dirty="0"/>
              <a:t>Can just use one kernel since convs commute</a:t>
            </a:r>
            <a:endParaRPr dirty="0"/>
          </a:p>
          <a:p>
            <a:pPr>
              <a:lnSpc>
                <a:spcPct val="115000"/>
              </a:lnSpc>
              <a:buChar char="-"/>
            </a:pPr>
            <a:r>
              <a:rPr lang="en" dirty="0">
                <a:solidFill>
                  <a:srgbClr val="FF0000"/>
                </a:solidFill>
              </a:rPr>
              <a:t>Laplacian of Gaussian</a:t>
            </a:r>
            <a:r>
              <a:rPr lang="en" dirty="0"/>
              <a:t>, </a:t>
            </a:r>
            <a:r>
              <a:rPr lang="en" b="1" dirty="0"/>
              <a:t>LoG</a:t>
            </a:r>
            <a:endParaRPr b="1" dirty="0"/>
          </a:p>
          <a:p>
            <a:pPr>
              <a:lnSpc>
                <a:spcPct val="115000"/>
              </a:lnSpc>
              <a:buChar char="-"/>
            </a:pPr>
            <a:r>
              <a:rPr lang="en" dirty="0"/>
              <a:t>Can get good approx. with</a:t>
            </a:r>
            <a:br>
              <a:rPr lang="en" dirty="0"/>
            </a:br>
            <a:r>
              <a:rPr lang="en" dirty="0"/>
              <a:t>5x5 - 9x9 kernels</a:t>
            </a:r>
            <a:endParaRPr dirty="0"/>
          </a:p>
          <a:p>
            <a:pPr marL="0" indent="0">
              <a:spcBef>
                <a:spcPts val="1600"/>
              </a:spcBef>
              <a:spcAft>
                <a:spcPts val="1600"/>
              </a:spcAft>
              <a:buNone/>
            </a:pPr>
            <a:endParaRPr dirty="0"/>
          </a:p>
        </p:txBody>
      </p:sp>
      <p:sp>
        <p:nvSpPr>
          <p:cNvPr id="558" name="Google Shape;558;p7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59" name="Google Shape;559;p73" descr="log_color"/>
          <p:cNvPicPr preferRelativeResize="0"/>
          <p:nvPr/>
        </p:nvPicPr>
        <p:blipFill rotWithShape="1">
          <a:blip r:embed="rId3">
            <a:alphaModFix/>
          </a:blip>
          <a:srcRect/>
          <a:stretch/>
        </p:blipFill>
        <p:spPr>
          <a:xfrm>
            <a:off x="5164338" y="3065301"/>
            <a:ext cx="3750174" cy="2812625"/>
          </a:xfrm>
          <a:prstGeom prst="rect">
            <a:avLst/>
          </a:prstGeom>
          <a:noFill/>
          <a:ln>
            <a:noFill/>
          </a:ln>
        </p:spPr>
      </p:pic>
    </p:spTree>
    <p:extLst>
      <p:ext uri="{BB962C8B-B14F-4D97-AF65-F5344CB8AC3E}">
        <p14:creationId xmlns:p14="http://schemas.microsoft.com/office/powerpoint/2010/main" val="33979656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Another edge detector:</a:t>
            </a:r>
            <a:endParaRPr/>
          </a:p>
        </p:txBody>
      </p:sp>
      <p:sp>
        <p:nvSpPr>
          <p:cNvPr id="565" name="Google Shape;565;p7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lvl="1">
              <a:spcBef>
                <a:spcPts val="0"/>
              </a:spcBef>
              <a:buChar char="-"/>
            </a:pPr>
            <a:r>
              <a:rPr lang="en"/>
              <a:t>Has high frequency and low frequency components</a:t>
            </a:r>
            <a:endParaRPr/>
          </a:p>
          <a:p>
            <a:pPr lvl="1">
              <a:spcBef>
                <a:spcPts val="0"/>
              </a:spcBef>
              <a:buChar char="-"/>
            </a:pPr>
            <a:r>
              <a:rPr lang="en"/>
              <a:t>Think in terms of fourier transform</a:t>
            </a:r>
            <a:endParaRPr/>
          </a:p>
          <a:p>
            <a:pPr>
              <a:buChar char="-"/>
            </a:pPr>
            <a:r>
              <a:rPr lang="en"/>
              <a:t>Edges are high frequency changes</a:t>
            </a:r>
            <a:endParaRPr/>
          </a:p>
          <a:p>
            <a:pPr>
              <a:buChar char="-"/>
            </a:pPr>
            <a:r>
              <a:rPr lang="en"/>
              <a:t>Maybe we want to find edges of a specific size (i.e. specific frequency)</a:t>
            </a:r>
            <a:endParaRPr/>
          </a:p>
        </p:txBody>
      </p:sp>
      <p:sp>
        <p:nvSpPr>
          <p:cNvPr id="566" name="Google Shape;566;p7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9870887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2" name="Google Shape;572;p7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Gaussian is a low pass filter</a:t>
            </a:r>
            <a:endParaRPr dirty="0"/>
          </a:p>
          <a:p>
            <a:pPr>
              <a:buChar char="-"/>
            </a:pPr>
            <a:r>
              <a:rPr lang="en" dirty="0"/>
              <a:t>Strongly reduce components with frequency f &lt; σ</a:t>
            </a:r>
            <a:endParaRPr dirty="0"/>
          </a:p>
          <a:p>
            <a:pPr>
              <a:spcBef>
                <a:spcPts val="600"/>
              </a:spcBef>
              <a:buChar char="-"/>
            </a:pPr>
            <a:r>
              <a:rPr lang="en" dirty="0">
                <a:solidFill>
                  <a:srgbClr val="0000FF"/>
                </a:solidFill>
              </a:rPr>
              <a:t>(g*I) low frequency components</a:t>
            </a:r>
            <a:endParaRPr dirty="0">
              <a:solidFill>
                <a:srgbClr val="0000FF"/>
              </a:solidFill>
            </a:endParaRPr>
          </a:p>
          <a:p>
            <a:pPr>
              <a:spcBef>
                <a:spcPts val="600"/>
              </a:spcBef>
              <a:buChar char="-"/>
            </a:pPr>
            <a:r>
              <a:rPr lang="en" dirty="0">
                <a:solidFill>
                  <a:srgbClr val="FF0000"/>
                </a:solidFill>
              </a:rPr>
              <a:t>I - (g*I) high frequency components</a:t>
            </a:r>
            <a:endParaRPr dirty="0">
              <a:solidFill>
                <a:srgbClr val="FF0000"/>
              </a:solidFill>
            </a:endParaRPr>
          </a:p>
          <a:p>
            <a:pPr>
              <a:spcBef>
                <a:spcPts val="600"/>
              </a:spcBef>
              <a:buChar char="-"/>
            </a:pPr>
            <a:r>
              <a:rPr lang="en" dirty="0"/>
              <a:t>g(</a:t>
            </a:r>
            <a:r>
              <a:rPr lang="en" dirty="0">
                <a:solidFill>
                  <a:schemeClr val="dk1"/>
                </a:solidFill>
              </a:rPr>
              <a:t>σ1)*I - g(σ2)*I</a:t>
            </a:r>
            <a:endParaRPr dirty="0">
              <a:solidFill>
                <a:schemeClr val="dk1"/>
              </a:solidFill>
            </a:endParaRPr>
          </a:p>
          <a:p>
            <a:pPr lvl="1">
              <a:spcBef>
                <a:spcPts val="600"/>
              </a:spcBef>
              <a:buClr>
                <a:schemeClr val="dk1"/>
              </a:buClr>
              <a:buChar char="-"/>
            </a:pPr>
            <a:r>
              <a:rPr lang="en" dirty="0">
                <a:solidFill>
                  <a:schemeClr val="dk1"/>
                </a:solidFill>
              </a:rPr>
              <a:t>Components in between these frequencies</a:t>
            </a:r>
            <a:endParaRPr dirty="0">
              <a:solidFill>
                <a:schemeClr val="dk1"/>
              </a:solidFill>
            </a:endParaRPr>
          </a:p>
          <a:p>
            <a:pPr>
              <a:spcBef>
                <a:spcPts val="600"/>
              </a:spcBef>
              <a:buClr>
                <a:schemeClr val="dk1"/>
              </a:buClr>
              <a:buChar char="-"/>
            </a:pPr>
            <a:r>
              <a:rPr lang="en" dirty="0">
                <a:solidFill>
                  <a:schemeClr val="tx1"/>
                </a:solidFill>
              </a:rPr>
              <a:t>g(σ1)*I - g(σ2)*I = </a:t>
            </a:r>
            <a:r>
              <a:rPr lang="en" b="1" dirty="0">
                <a:solidFill>
                  <a:srgbClr val="C00000"/>
                </a:solidFill>
              </a:rPr>
              <a:t>[g(σ1) - g(σ2)]*I</a:t>
            </a:r>
            <a:endParaRPr b="1" dirty="0">
              <a:solidFill>
                <a:srgbClr val="C00000"/>
              </a:solidFill>
            </a:endParaRPr>
          </a:p>
        </p:txBody>
      </p:sp>
      <p:sp>
        <p:nvSpPr>
          <p:cNvPr id="573" name="Google Shape;573;p7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25871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9" name="Google Shape;579;p7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p:txBody>
      </p:sp>
      <p:sp>
        <p:nvSpPr>
          <p:cNvPr id="580" name="Google Shape;580;p7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81" name="Google Shape;581;p76"/>
          <p:cNvPicPr preferRelativeResize="0"/>
          <p:nvPr/>
        </p:nvPicPr>
        <p:blipFill>
          <a:blip r:embed="rId3">
            <a:alphaModFix/>
          </a:blip>
          <a:stretch>
            <a:fillRect/>
          </a:stretch>
        </p:blipFill>
        <p:spPr>
          <a:xfrm>
            <a:off x="223798" y="2586401"/>
            <a:ext cx="2346862" cy="2506225"/>
          </a:xfrm>
          <a:prstGeom prst="rect">
            <a:avLst/>
          </a:prstGeom>
          <a:noFill/>
          <a:ln>
            <a:noFill/>
          </a:ln>
        </p:spPr>
      </p:pic>
      <p:pic>
        <p:nvPicPr>
          <p:cNvPr id="582" name="Google Shape;582;p76"/>
          <p:cNvPicPr preferRelativeResize="0"/>
          <p:nvPr/>
        </p:nvPicPr>
        <p:blipFill>
          <a:blip r:embed="rId4">
            <a:alphaModFix/>
          </a:blip>
          <a:stretch>
            <a:fillRect/>
          </a:stretch>
        </p:blipFill>
        <p:spPr>
          <a:xfrm>
            <a:off x="3067432" y="2586413"/>
            <a:ext cx="2346862" cy="2506225"/>
          </a:xfrm>
          <a:prstGeom prst="rect">
            <a:avLst/>
          </a:prstGeom>
          <a:noFill/>
          <a:ln>
            <a:noFill/>
          </a:ln>
        </p:spPr>
      </p:pic>
      <p:pic>
        <p:nvPicPr>
          <p:cNvPr id="583" name="Google Shape;583;p76"/>
          <p:cNvPicPr preferRelativeResize="0"/>
          <p:nvPr/>
        </p:nvPicPr>
        <p:blipFill>
          <a:blip r:embed="rId5">
            <a:alphaModFix/>
          </a:blip>
          <a:stretch>
            <a:fillRect/>
          </a:stretch>
        </p:blipFill>
        <p:spPr>
          <a:xfrm>
            <a:off x="5911086" y="2496913"/>
            <a:ext cx="2346862" cy="2506225"/>
          </a:xfrm>
          <a:prstGeom prst="rect">
            <a:avLst/>
          </a:prstGeom>
          <a:noFill/>
          <a:ln>
            <a:noFill/>
          </a:ln>
        </p:spPr>
      </p:pic>
      <p:sp>
        <p:nvSpPr>
          <p:cNvPr id="584" name="Google Shape;584;p76"/>
          <p:cNvSpPr txBox="1"/>
          <p:nvPr/>
        </p:nvSpPr>
        <p:spPr>
          <a:xfrm>
            <a:off x="2425925" y="3521800"/>
            <a:ext cx="7338900" cy="856200"/>
          </a:xfrm>
          <a:prstGeom prst="rect">
            <a:avLst/>
          </a:prstGeom>
          <a:noFill/>
          <a:ln>
            <a:noFill/>
          </a:ln>
        </p:spPr>
        <p:txBody>
          <a:bodyPr spcFirstLastPara="1" wrap="square" lIns="91425" tIns="91425" rIns="91425" bIns="91425" anchor="t" anchorCtr="0">
            <a:noAutofit/>
          </a:bodyPr>
          <a:lstStyle/>
          <a:p>
            <a:pPr marL="457200" indent="-457200">
              <a:buSzPts val="3600"/>
              <a:buChar char="-"/>
            </a:pPr>
            <a:r>
              <a:rPr lang="en" sz="3600"/>
              <a:t>                  =</a:t>
            </a:r>
            <a:endParaRPr sz="3600"/>
          </a:p>
        </p:txBody>
      </p:sp>
      <p:sp>
        <p:nvSpPr>
          <p:cNvPr id="585" name="Google Shape;585;p76"/>
          <p:cNvSpPr txBox="1"/>
          <p:nvPr/>
        </p:nvSpPr>
        <p:spPr>
          <a:xfrm>
            <a:off x="868250"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2</a:t>
            </a:r>
            <a:endParaRPr sz="2400">
              <a:solidFill>
                <a:schemeClr val="dk1"/>
              </a:solidFill>
              <a:latin typeface="Consolas"/>
              <a:ea typeface="Consolas"/>
              <a:cs typeface="Consolas"/>
              <a:sym typeface="Consolas"/>
            </a:endParaRPr>
          </a:p>
        </p:txBody>
      </p:sp>
      <p:sp>
        <p:nvSpPr>
          <p:cNvPr id="586" name="Google Shape;586;p76"/>
          <p:cNvSpPr txBox="1"/>
          <p:nvPr/>
        </p:nvSpPr>
        <p:spPr>
          <a:xfrm>
            <a:off x="3738225"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1</a:t>
            </a:r>
            <a:endParaRPr/>
          </a:p>
        </p:txBody>
      </p:sp>
    </p:spTree>
    <p:extLst>
      <p:ext uri="{BB962C8B-B14F-4D97-AF65-F5344CB8AC3E}">
        <p14:creationId xmlns:p14="http://schemas.microsoft.com/office/powerpoint/2010/main" val="20997307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92" name="Google Shape;592;p7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a:p>
            <a:pPr>
              <a:buClr>
                <a:schemeClr val="dk1"/>
              </a:buClr>
              <a:buChar char="-"/>
            </a:pPr>
            <a:r>
              <a:rPr lang="en">
                <a:solidFill>
                  <a:schemeClr val="dk1"/>
                </a:solidFill>
              </a:rPr>
              <a:t>This looks a lot like our LoG!</a:t>
            </a:r>
            <a:endParaRPr>
              <a:solidFill>
                <a:schemeClr val="dk1"/>
              </a:solidFill>
            </a:endParaRPr>
          </a:p>
          <a:p>
            <a:pPr>
              <a:buClr>
                <a:schemeClr val="dk1"/>
              </a:buClr>
              <a:buChar char="-"/>
            </a:pPr>
            <a:r>
              <a:rPr lang="en">
                <a:solidFill>
                  <a:schemeClr val="dk1"/>
                </a:solidFill>
              </a:rPr>
              <a:t>(not actually the same but similar)</a:t>
            </a:r>
            <a:endParaRPr>
              <a:solidFill>
                <a:schemeClr val="dk1"/>
              </a:solidFill>
            </a:endParaRPr>
          </a:p>
        </p:txBody>
      </p:sp>
      <p:sp>
        <p:nvSpPr>
          <p:cNvPr id="593" name="Google Shape;593;p7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94" name="Google Shape;594;p77"/>
          <p:cNvPicPr preferRelativeResize="0"/>
          <p:nvPr/>
        </p:nvPicPr>
        <p:blipFill>
          <a:blip r:embed="rId3">
            <a:alphaModFix/>
          </a:blip>
          <a:stretch>
            <a:fillRect/>
          </a:stretch>
        </p:blipFill>
        <p:spPr>
          <a:xfrm>
            <a:off x="223789" y="1543964"/>
            <a:ext cx="4548250" cy="4857100"/>
          </a:xfrm>
          <a:prstGeom prst="rect">
            <a:avLst/>
          </a:prstGeom>
          <a:noFill/>
          <a:ln>
            <a:noFill/>
          </a:ln>
        </p:spPr>
      </p:pic>
      <p:pic>
        <p:nvPicPr>
          <p:cNvPr id="595" name="Google Shape;595;p77" descr="log_color"/>
          <p:cNvPicPr preferRelativeResize="0"/>
          <p:nvPr/>
        </p:nvPicPr>
        <p:blipFill rotWithShape="1">
          <a:blip r:embed="rId4">
            <a:alphaModFix/>
          </a:blip>
          <a:srcRect/>
          <a:stretch/>
        </p:blipFill>
        <p:spPr>
          <a:xfrm>
            <a:off x="5164338" y="3065301"/>
            <a:ext cx="3750174" cy="2812625"/>
          </a:xfrm>
          <a:prstGeom prst="rect">
            <a:avLst/>
          </a:prstGeom>
          <a:noFill/>
          <a:ln>
            <a:noFill/>
          </a:ln>
        </p:spPr>
      </p:pic>
    </p:spTree>
    <p:extLst>
      <p:ext uri="{BB962C8B-B14F-4D97-AF65-F5344CB8AC3E}">
        <p14:creationId xmlns:p14="http://schemas.microsoft.com/office/powerpoint/2010/main" val="17913922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(1 - 0)</a:t>
            </a:r>
            <a:endParaRPr/>
          </a:p>
        </p:txBody>
      </p:sp>
      <p:sp>
        <p:nvSpPr>
          <p:cNvPr id="601" name="Google Shape;601;p7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02" name="Google Shape;602;p7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03" name="Google Shape;603;p78"/>
          <p:cNvPicPr preferRelativeResize="0"/>
          <p:nvPr/>
        </p:nvPicPr>
        <p:blipFill>
          <a:blip r:embed="rId3">
            <a:alphaModFix/>
          </a:blip>
          <a:stretch>
            <a:fillRect/>
          </a:stretch>
        </p:blipFill>
        <p:spPr>
          <a:xfrm>
            <a:off x="1734792" y="1622125"/>
            <a:ext cx="5674408" cy="4255800"/>
          </a:xfrm>
          <a:prstGeom prst="rect">
            <a:avLst/>
          </a:prstGeom>
          <a:noFill/>
          <a:ln>
            <a:noFill/>
          </a:ln>
        </p:spPr>
      </p:pic>
    </p:spTree>
    <p:extLst>
      <p:ext uri="{BB962C8B-B14F-4D97-AF65-F5344CB8AC3E}">
        <p14:creationId xmlns:p14="http://schemas.microsoft.com/office/powerpoint/2010/main" val="5801375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78" name="Google Shape;178;p2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79" name="Google Shape;179;p27"/>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80" name="Google Shape;180;p27"/>
          <p:cNvPicPr preferRelativeResize="0"/>
          <p:nvPr/>
        </p:nvPicPr>
        <p:blipFill>
          <a:blip r:embed="rId4">
            <a:alphaModFix/>
          </a:blip>
          <a:stretch>
            <a:fillRect/>
          </a:stretch>
        </p:blipFill>
        <p:spPr>
          <a:xfrm>
            <a:off x="5015441" y="1988435"/>
            <a:ext cx="3768194" cy="3722975"/>
          </a:xfrm>
          <a:prstGeom prst="rect">
            <a:avLst/>
          </a:prstGeom>
          <a:noFill/>
          <a:ln>
            <a:noFill/>
          </a:ln>
        </p:spPr>
      </p:pic>
      <p:sp>
        <p:nvSpPr>
          <p:cNvPr id="181" name="Google Shape;181;p27"/>
          <p:cNvSpPr/>
          <p:nvPr/>
        </p:nvSpPr>
        <p:spPr>
          <a:xfrm>
            <a:off x="4884588" y="1926926"/>
            <a:ext cx="4029900" cy="37230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 name="Google Shape;182;p27"/>
          <p:cNvSpPr txBox="1"/>
          <p:nvPr/>
        </p:nvSpPr>
        <p:spPr>
          <a:xfrm>
            <a:off x="4856445" y="1386821"/>
            <a:ext cx="4287555" cy="705482"/>
          </a:xfrm>
          <a:prstGeom prst="rect">
            <a:avLst/>
          </a:prstGeom>
          <a:solidFill>
            <a:srgbClr val="FFFFFF"/>
          </a:solidFill>
          <a:ln w="2857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p>
            <a:r>
              <a:rPr lang="en" dirty="0"/>
              <a:t>These come from signal processing </a:t>
            </a:r>
            <a:r>
              <a:rPr lang="en-US" dirty="0"/>
              <a:t>and have nice mathematical properties.</a:t>
            </a:r>
            <a:endParaRPr dirty="0"/>
          </a:p>
        </p:txBody>
      </p:sp>
    </p:spTree>
    <p:extLst>
      <p:ext uri="{BB962C8B-B14F-4D97-AF65-F5344CB8AC3E}">
        <p14:creationId xmlns:p14="http://schemas.microsoft.com/office/powerpoint/2010/main" val="9309204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(2 - 1)</a:t>
            </a:r>
            <a:endParaRPr/>
          </a:p>
        </p:txBody>
      </p:sp>
      <p:sp>
        <p:nvSpPr>
          <p:cNvPr id="609" name="Google Shape;609;p7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0" name="Google Shape;610;p7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1" name="Google Shape;611;p79"/>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3368447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(3 - 2)</a:t>
            </a:r>
            <a:endParaRPr/>
          </a:p>
        </p:txBody>
      </p:sp>
      <p:sp>
        <p:nvSpPr>
          <p:cNvPr id="617" name="Google Shape;617;p8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8" name="Google Shape;618;p8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9" name="Google Shape;619;p80"/>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8003428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(4 - 3)</a:t>
            </a:r>
            <a:endParaRPr/>
          </a:p>
        </p:txBody>
      </p:sp>
      <p:sp>
        <p:nvSpPr>
          <p:cNvPr id="625" name="Google Shape;625;p8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26" name="Google Shape;626;p8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27" name="Google Shape;627;p81"/>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15933737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8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33" name="Google Shape;633;p8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p:txBody>
      </p:sp>
      <p:sp>
        <p:nvSpPr>
          <p:cNvPr id="634" name="Google Shape;634;p8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35" name="Google Shape;635;p82"/>
          <p:cNvPicPr preferRelativeResize="0"/>
          <p:nvPr/>
        </p:nvPicPr>
        <p:blipFill>
          <a:blip r:embed="rId3">
            <a:alphaModFix/>
          </a:blip>
          <a:stretch>
            <a:fillRect/>
          </a:stretch>
        </p:blipFill>
        <p:spPr>
          <a:xfrm>
            <a:off x="3884150" y="2455004"/>
            <a:ext cx="2515176" cy="3429796"/>
          </a:xfrm>
          <a:prstGeom prst="rect">
            <a:avLst/>
          </a:prstGeom>
          <a:noFill/>
          <a:ln>
            <a:noFill/>
          </a:ln>
        </p:spPr>
      </p:pic>
      <p:pic>
        <p:nvPicPr>
          <p:cNvPr id="636" name="Google Shape;636;p82"/>
          <p:cNvPicPr preferRelativeResize="0"/>
          <p:nvPr/>
        </p:nvPicPr>
        <p:blipFill>
          <a:blip r:embed="rId4">
            <a:alphaModFix/>
          </a:blip>
          <a:stretch>
            <a:fillRect/>
          </a:stretch>
        </p:blipFill>
        <p:spPr>
          <a:xfrm>
            <a:off x="6399325" y="2455001"/>
            <a:ext cx="2515176" cy="3429801"/>
          </a:xfrm>
          <a:prstGeom prst="rect">
            <a:avLst/>
          </a:prstGeom>
          <a:noFill/>
          <a:ln>
            <a:noFill/>
          </a:ln>
        </p:spPr>
      </p:pic>
      <p:cxnSp>
        <p:nvCxnSpPr>
          <p:cNvPr id="637" name="Google Shape;637;p82"/>
          <p:cNvCxnSpPr/>
          <p:nvPr/>
        </p:nvCxnSpPr>
        <p:spPr>
          <a:xfrm>
            <a:off x="3817850" y="4781150"/>
            <a:ext cx="5276100" cy="888300"/>
          </a:xfrm>
          <a:prstGeom prst="straightConnector1">
            <a:avLst/>
          </a:prstGeom>
          <a:noFill/>
          <a:ln w="38100" cap="flat" cmpd="sng">
            <a:solidFill>
              <a:srgbClr val="FF0000"/>
            </a:solidFill>
            <a:prstDash val="solid"/>
            <a:round/>
            <a:headEnd type="none" w="med" len="med"/>
            <a:tailEnd type="none" w="med" len="med"/>
          </a:ln>
        </p:spPr>
      </p:cxnSp>
      <p:cxnSp>
        <p:nvCxnSpPr>
          <p:cNvPr id="638" name="Google Shape;638;p82"/>
          <p:cNvCxnSpPr/>
          <p:nvPr/>
        </p:nvCxnSpPr>
        <p:spPr>
          <a:xfrm rot="10800000" flipH="1">
            <a:off x="3831100" y="4807675"/>
            <a:ext cx="5103900" cy="914700"/>
          </a:xfrm>
          <a:prstGeom prst="straightConnector1">
            <a:avLst/>
          </a:prstGeom>
          <a:noFill/>
          <a:ln w="38100" cap="flat" cmpd="sng">
            <a:solidFill>
              <a:srgbClr val="FF0000"/>
            </a:solidFill>
            <a:prstDash val="solid"/>
            <a:round/>
            <a:headEnd type="none" w="med" len="med"/>
            <a:tailEnd type="none" w="med" len="med"/>
          </a:ln>
        </p:spPr>
      </p:cxnSp>
    </p:spTree>
    <p:extLst>
      <p:ext uri="{BB962C8B-B14F-4D97-AF65-F5344CB8AC3E}">
        <p14:creationId xmlns:p14="http://schemas.microsoft.com/office/powerpoint/2010/main" val="21836193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44" name="Google Shape;644;p8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45" name="Google Shape;645;p8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46" name="Google Shape;646;p83"/>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47" name="Google Shape;647;p83"/>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48" name="Google Shape;648;p83"/>
          <p:cNvPicPr preferRelativeResize="0"/>
          <p:nvPr/>
        </p:nvPicPr>
        <p:blipFill>
          <a:blip r:embed="rId5">
            <a:alphaModFix/>
          </a:blip>
          <a:stretch>
            <a:fillRect/>
          </a:stretch>
        </p:blipFill>
        <p:spPr>
          <a:xfrm>
            <a:off x="4996751" y="2935325"/>
            <a:ext cx="3923451" cy="2942601"/>
          </a:xfrm>
          <a:prstGeom prst="rect">
            <a:avLst/>
          </a:prstGeom>
          <a:noFill/>
          <a:ln>
            <a:noFill/>
          </a:ln>
        </p:spPr>
      </p:pic>
    </p:spTree>
    <p:extLst>
      <p:ext uri="{BB962C8B-B14F-4D97-AF65-F5344CB8AC3E}">
        <p14:creationId xmlns:p14="http://schemas.microsoft.com/office/powerpoint/2010/main" val="32362769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54" name="Google Shape;654;p8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55" name="Google Shape;655;p8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56" name="Google Shape;656;p84"/>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57" name="Google Shape;657;p84"/>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58" name="Google Shape;658;p84"/>
          <p:cNvPicPr preferRelativeResize="0"/>
          <p:nvPr/>
        </p:nvPicPr>
        <p:blipFill>
          <a:blip r:embed="rId5">
            <a:alphaModFix/>
          </a:blip>
          <a:stretch>
            <a:fillRect/>
          </a:stretch>
        </p:blipFill>
        <p:spPr>
          <a:xfrm>
            <a:off x="-2187350" y="-3434525"/>
            <a:ext cx="18679250" cy="14009499"/>
          </a:xfrm>
          <a:prstGeom prst="rect">
            <a:avLst/>
          </a:prstGeom>
          <a:noFill/>
          <a:ln>
            <a:noFill/>
          </a:ln>
        </p:spPr>
      </p:pic>
    </p:spTree>
    <p:extLst>
      <p:ext uri="{BB962C8B-B14F-4D97-AF65-F5344CB8AC3E}">
        <p14:creationId xmlns:p14="http://schemas.microsoft.com/office/powerpoint/2010/main" val="25962072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8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What we really want: line drawing</a:t>
            </a:r>
            <a:endParaRPr sz="3000"/>
          </a:p>
        </p:txBody>
      </p:sp>
      <p:sp>
        <p:nvSpPr>
          <p:cNvPr id="664" name="Google Shape;664;p8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65" name="Google Shape;665;p85"/>
          <p:cNvPicPr preferRelativeResize="0"/>
          <p:nvPr/>
        </p:nvPicPr>
        <p:blipFill>
          <a:blip r:embed="rId3">
            <a:alphaModFix/>
          </a:blip>
          <a:stretch>
            <a:fillRect/>
          </a:stretch>
        </p:blipFill>
        <p:spPr>
          <a:xfrm>
            <a:off x="2710514" y="1926926"/>
            <a:ext cx="3722975" cy="3722975"/>
          </a:xfrm>
          <a:prstGeom prst="rect">
            <a:avLst/>
          </a:prstGeom>
          <a:noFill/>
          <a:ln>
            <a:noFill/>
          </a:ln>
        </p:spPr>
      </p:pic>
    </p:spTree>
    <p:extLst>
      <p:ext uri="{BB962C8B-B14F-4D97-AF65-F5344CB8AC3E}">
        <p14:creationId xmlns:p14="http://schemas.microsoft.com/office/powerpoint/2010/main" val="3977920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671" name="Google Shape;671;p8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Your first image processing pipeline!</a:t>
            </a:r>
            <a:endParaRPr dirty="0"/>
          </a:p>
          <a:p>
            <a:pPr lvl="1">
              <a:spcBef>
                <a:spcPts val="0"/>
              </a:spcBef>
              <a:buChar char="-"/>
            </a:pPr>
            <a:r>
              <a:rPr lang="en" dirty="0"/>
              <a:t>Old-school CV is all about pipelines</a:t>
            </a:r>
            <a:endParaRPr dirty="0"/>
          </a:p>
          <a:p>
            <a:pPr marL="0" indent="0">
              <a:spcBef>
                <a:spcPts val="1600"/>
              </a:spcBef>
              <a:buNone/>
            </a:pPr>
            <a:r>
              <a:rPr lang="en" dirty="0"/>
              <a:t>Algorithm:</a:t>
            </a:r>
            <a:endParaRPr dirty="0"/>
          </a:p>
          <a:p>
            <a:pPr>
              <a:spcBef>
                <a:spcPts val="1600"/>
              </a:spcBef>
              <a:buChar char="-"/>
            </a:pPr>
            <a:r>
              <a:rPr lang="en" dirty="0"/>
              <a:t>1. Smooth image (only want “real” edges, not noise)</a:t>
            </a:r>
            <a:endParaRPr dirty="0"/>
          </a:p>
          <a:p>
            <a:pPr>
              <a:buChar char="-"/>
            </a:pPr>
            <a:r>
              <a:rPr lang="en" dirty="0"/>
              <a:t>2. Calculate gradient direction and magnitude</a:t>
            </a:r>
            <a:endParaRPr dirty="0"/>
          </a:p>
          <a:p>
            <a:pPr>
              <a:buChar char="-"/>
            </a:pPr>
            <a:r>
              <a:rPr lang="en" dirty="0">
                <a:solidFill>
                  <a:srgbClr val="FF0000"/>
                </a:solidFill>
              </a:rPr>
              <a:t>3. Non-maximum suppression perpendicular to edge</a:t>
            </a:r>
            <a:endParaRPr dirty="0">
              <a:solidFill>
                <a:srgbClr val="FF0000"/>
              </a:solidFill>
            </a:endParaRPr>
          </a:p>
          <a:p>
            <a:pPr>
              <a:buChar char="-"/>
            </a:pPr>
            <a:r>
              <a:rPr lang="en" dirty="0"/>
              <a:t>4. </a:t>
            </a:r>
            <a:r>
              <a:rPr lang="en" dirty="0">
                <a:solidFill>
                  <a:srgbClr val="0000FF"/>
                </a:solidFill>
              </a:rPr>
              <a:t>Threshold into strong, weak, no edge</a:t>
            </a:r>
            <a:endParaRPr dirty="0">
              <a:solidFill>
                <a:srgbClr val="0000FF"/>
              </a:solidFill>
            </a:endParaRPr>
          </a:p>
          <a:p>
            <a:pPr>
              <a:buChar char="-"/>
            </a:pPr>
            <a:r>
              <a:rPr lang="en" dirty="0"/>
              <a:t>5</a:t>
            </a:r>
            <a:r>
              <a:rPr lang="en" dirty="0">
                <a:solidFill>
                  <a:srgbClr val="7030A0"/>
                </a:solidFill>
              </a:rPr>
              <a:t>. Connect together components</a:t>
            </a:r>
            <a:endParaRPr dirty="0">
              <a:solidFill>
                <a:srgbClr val="7030A0"/>
              </a:solidFill>
            </a:endParaRPr>
          </a:p>
        </p:txBody>
      </p:sp>
      <p:sp>
        <p:nvSpPr>
          <p:cNvPr id="672" name="Google Shape;672;p8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spTree>
    <p:extLst>
      <p:ext uri="{BB962C8B-B14F-4D97-AF65-F5344CB8AC3E}">
        <p14:creationId xmlns:p14="http://schemas.microsoft.com/office/powerpoint/2010/main" val="390812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image</a:t>
            </a:r>
            <a:endParaRPr/>
          </a:p>
        </p:txBody>
      </p:sp>
      <p:sp>
        <p:nvSpPr>
          <p:cNvPr id="678" name="Google Shape;678;p8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 know how to do this, gaussians!</a:t>
            </a:r>
            <a:endParaRPr/>
          </a:p>
        </p:txBody>
      </p:sp>
      <p:pic>
        <p:nvPicPr>
          <p:cNvPr id="679" name="Google Shape;679;p87"/>
          <p:cNvPicPr preferRelativeResize="0"/>
          <p:nvPr/>
        </p:nvPicPr>
        <p:blipFill>
          <a:blip r:embed="rId3">
            <a:alphaModFix/>
          </a:blip>
          <a:stretch>
            <a:fillRect/>
          </a:stretch>
        </p:blipFill>
        <p:spPr>
          <a:xfrm>
            <a:off x="223801" y="2350151"/>
            <a:ext cx="3527775" cy="3527775"/>
          </a:xfrm>
          <a:prstGeom prst="rect">
            <a:avLst/>
          </a:prstGeom>
          <a:noFill/>
          <a:ln>
            <a:noFill/>
          </a:ln>
        </p:spPr>
      </p:pic>
      <p:sp>
        <p:nvSpPr>
          <p:cNvPr id="680" name="Google Shape;680;p8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81" name="Google Shape;681;p87"/>
          <p:cNvPicPr preferRelativeResize="0"/>
          <p:nvPr/>
        </p:nvPicPr>
        <p:blipFill>
          <a:blip r:embed="rId4">
            <a:alphaModFix/>
          </a:blip>
          <a:stretch>
            <a:fillRect/>
          </a:stretch>
        </p:blipFill>
        <p:spPr>
          <a:xfrm>
            <a:off x="5386726" y="2357026"/>
            <a:ext cx="3527775" cy="3527775"/>
          </a:xfrm>
          <a:prstGeom prst="rect">
            <a:avLst/>
          </a:prstGeom>
          <a:noFill/>
          <a:ln>
            <a:noFill/>
          </a:ln>
        </p:spPr>
      </p:pic>
      <p:pic>
        <p:nvPicPr>
          <p:cNvPr id="682" name="Google Shape;682;p87"/>
          <p:cNvPicPr preferRelativeResize="0"/>
          <p:nvPr/>
        </p:nvPicPr>
        <p:blipFill>
          <a:blip r:embed="rId5">
            <a:alphaModFix/>
          </a:blip>
          <a:stretch>
            <a:fillRect/>
          </a:stretch>
        </p:blipFill>
        <p:spPr>
          <a:xfrm>
            <a:off x="2046657" y="2675363"/>
            <a:ext cx="2346862" cy="2506225"/>
          </a:xfrm>
          <a:prstGeom prst="rect">
            <a:avLst/>
          </a:prstGeom>
          <a:noFill/>
          <a:ln>
            <a:noFill/>
          </a:ln>
        </p:spPr>
      </p:pic>
      <p:sp>
        <p:nvSpPr>
          <p:cNvPr id="683" name="Google Shape;683;p87"/>
          <p:cNvSpPr/>
          <p:nvPr/>
        </p:nvSpPr>
        <p:spPr>
          <a:xfrm>
            <a:off x="3168301" y="4105100"/>
            <a:ext cx="1988475" cy="480700"/>
          </a:xfrm>
          <a:custGeom>
            <a:avLst/>
            <a:gdLst/>
            <a:ahLst/>
            <a:cxnLst/>
            <a:rect l="l" t="t" r="r" b="b"/>
            <a:pathLst>
              <a:path w="79539" h="19228" extrusionOk="0">
                <a:moveTo>
                  <a:pt x="0" y="9545"/>
                </a:moveTo>
                <a:cubicBezTo>
                  <a:pt x="2917" y="13257"/>
                  <a:pt x="2116" y="14059"/>
                  <a:pt x="5833" y="16968"/>
                </a:cubicBezTo>
                <a:cubicBezTo>
                  <a:pt x="9220" y="19618"/>
                  <a:pt x="14258" y="19089"/>
                  <a:pt x="18559" y="19089"/>
                </a:cubicBezTo>
                <a:cubicBezTo>
                  <a:pt x="24786" y="19089"/>
                  <a:pt x="31496" y="19645"/>
                  <a:pt x="37118" y="16968"/>
                </a:cubicBezTo>
                <a:cubicBezTo>
                  <a:pt x="50868" y="10421"/>
                  <a:pt x="64309" y="0"/>
                  <a:pt x="79539" y="0"/>
                </a:cubicBezTo>
              </a:path>
            </a:pathLst>
          </a:custGeom>
          <a:noFill/>
          <a:ln w="38100" cap="flat" cmpd="sng">
            <a:solidFill>
              <a:srgbClr val="000000"/>
            </a:solidFill>
            <a:prstDash val="solid"/>
            <a:round/>
            <a:headEnd type="none" w="med" len="med"/>
            <a:tailEnd type="stealth" w="med" len="med"/>
          </a:ln>
        </p:spPr>
      </p:sp>
    </p:spTree>
    <p:extLst>
      <p:ext uri="{BB962C8B-B14F-4D97-AF65-F5344CB8AC3E}">
        <p14:creationId xmlns:p14="http://schemas.microsoft.com/office/powerpoint/2010/main" val="816862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Gradient magnitude and direction</a:t>
            </a:r>
            <a:endParaRPr/>
          </a:p>
        </p:txBody>
      </p:sp>
      <p:sp>
        <p:nvSpPr>
          <p:cNvPr id="689" name="Google Shape;689;p8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Sobel filter</a:t>
            </a:r>
            <a:endParaRPr/>
          </a:p>
        </p:txBody>
      </p:sp>
      <p:pic>
        <p:nvPicPr>
          <p:cNvPr id="690" name="Google Shape;690;p88"/>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691" name="Google Shape;691;p8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92" name="Google Shape;692;p88"/>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693" name="Google Shape;693;p88"/>
          <p:cNvPicPr preferRelativeResize="0"/>
          <p:nvPr/>
        </p:nvPicPr>
        <p:blipFill>
          <a:blip r:embed="rId5">
            <a:alphaModFix/>
          </a:blip>
          <a:stretch>
            <a:fillRect/>
          </a:stretch>
        </p:blipFill>
        <p:spPr>
          <a:xfrm>
            <a:off x="229501" y="3725551"/>
            <a:ext cx="2159249" cy="2159249"/>
          </a:xfrm>
          <a:prstGeom prst="rect">
            <a:avLst/>
          </a:prstGeom>
          <a:noFill/>
          <a:ln>
            <a:noFill/>
          </a:ln>
        </p:spPr>
      </p:pic>
    </p:spTree>
    <p:extLst>
      <p:ext uri="{BB962C8B-B14F-4D97-AF65-F5344CB8AC3E}">
        <p14:creationId xmlns:p14="http://schemas.microsoft.com/office/powerpoint/2010/main" val="1480232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88" name="Google Shape;188;p2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Mathematically: all the nice things</a:t>
            </a:r>
            <a:endParaRPr dirty="0"/>
          </a:p>
          <a:p>
            <a:pPr>
              <a:spcBef>
                <a:spcPts val="1600"/>
              </a:spcBef>
              <a:buChar char="-"/>
            </a:pPr>
            <a:r>
              <a:rPr lang="en" dirty="0"/>
              <a:t>Commutative</a:t>
            </a:r>
            <a:endParaRPr dirty="0"/>
          </a:p>
          <a:p>
            <a:pPr lvl="1">
              <a:spcBef>
                <a:spcPts val="0"/>
              </a:spcBef>
              <a:buChar char="-"/>
            </a:pPr>
            <a:r>
              <a:rPr lang="en" dirty="0"/>
              <a:t>A*B = B*A</a:t>
            </a:r>
            <a:endParaRPr dirty="0"/>
          </a:p>
          <a:p>
            <a:pPr>
              <a:buChar char="-"/>
            </a:pPr>
            <a:r>
              <a:rPr lang="en" dirty="0"/>
              <a:t>Associative</a:t>
            </a:r>
            <a:endParaRPr dirty="0"/>
          </a:p>
          <a:p>
            <a:pPr lvl="1">
              <a:spcBef>
                <a:spcPts val="0"/>
              </a:spcBef>
              <a:buChar char="-"/>
            </a:pPr>
            <a:r>
              <a:rPr lang="en" dirty="0"/>
              <a:t>A*(B*C) = (A*B)*C</a:t>
            </a:r>
            <a:endParaRPr dirty="0"/>
          </a:p>
          <a:p>
            <a:pPr>
              <a:buChar char="-"/>
            </a:pPr>
            <a:r>
              <a:rPr lang="en" dirty="0"/>
              <a:t>Distributes over addition</a:t>
            </a:r>
            <a:endParaRPr dirty="0"/>
          </a:p>
          <a:p>
            <a:pPr lvl="1">
              <a:spcBef>
                <a:spcPts val="0"/>
              </a:spcBef>
              <a:buChar char="-"/>
            </a:pPr>
            <a:r>
              <a:rPr lang="en" dirty="0"/>
              <a:t>A*(B+C) = A*B + A*C</a:t>
            </a:r>
            <a:endParaRPr dirty="0"/>
          </a:p>
          <a:p>
            <a:pPr>
              <a:buChar char="-"/>
            </a:pPr>
            <a:r>
              <a:rPr lang="en" dirty="0"/>
              <a:t>Plays well with scalars</a:t>
            </a:r>
            <a:endParaRPr dirty="0"/>
          </a:p>
          <a:p>
            <a:pPr lvl="1">
              <a:spcBef>
                <a:spcPts val="0"/>
              </a:spcBef>
              <a:buChar char="-"/>
            </a:pPr>
            <a:r>
              <a:rPr lang="en" dirty="0"/>
              <a:t>x(A*B) = (xA)*B = A*(xB)</a:t>
            </a:r>
          </a:p>
          <a:p>
            <a:pPr>
              <a:buChar char="-"/>
            </a:pPr>
            <a:r>
              <a:rPr lang="en" dirty="0">
                <a:solidFill>
                  <a:srgbClr val="FF0000"/>
                </a:solidFill>
              </a:rPr>
              <a:t>BUT WE TEND TO USE CORRELAT</a:t>
            </a:r>
            <a:r>
              <a:rPr lang="en-US" dirty="0">
                <a:solidFill>
                  <a:srgbClr val="FF0000"/>
                </a:solidFill>
              </a:rPr>
              <a:t>ION BECAUSE OUR FILTERS ARE SYMMETRIC, AND THEN WE JUST CALL IT CONVOLUTION!</a:t>
            </a:r>
            <a:endParaRPr dirty="0">
              <a:solidFill>
                <a:srgbClr val="FF0000"/>
              </a:solidFill>
            </a:endParaRPr>
          </a:p>
        </p:txBody>
      </p:sp>
      <p:sp>
        <p:nvSpPr>
          <p:cNvPr id="189" name="Google Shape;189;p2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11850278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8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699" name="Google Shape;699;p8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Want single pixel edges, not thick blurry lines</a:t>
            </a:r>
            <a:endParaRPr/>
          </a:p>
          <a:p>
            <a:pPr>
              <a:buChar char="-"/>
            </a:pPr>
            <a:r>
              <a:rPr lang="en"/>
              <a:t>Need to check nearby pixels</a:t>
            </a:r>
            <a:endParaRPr/>
          </a:p>
          <a:p>
            <a:pPr>
              <a:buChar char="-"/>
            </a:pPr>
            <a:r>
              <a:rPr lang="en"/>
              <a:t>See if response is highest</a:t>
            </a:r>
            <a:endParaRPr/>
          </a:p>
        </p:txBody>
      </p:sp>
      <p:sp>
        <p:nvSpPr>
          <p:cNvPr id="700" name="Google Shape;700;p8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01" name="Google Shape;701;p89"/>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702" name="Google Shape;702;p89"/>
          <p:cNvSpPr/>
          <p:nvPr/>
        </p:nvSpPr>
        <p:spPr>
          <a:xfrm>
            <a:off x="5620725" y="3322950"/>
            <a:ext cx="234900" cy="234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9207387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9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08" name="Google Shape;708;p90"/>
          <p:cNvPicPr preferRelativeResize="0"/>
          <p:nvPr/>
        </p:nvPicPr>
        <p:blipFill>
          <a:blip r:embed="rId3">
            <a:alphaModFix/>
          </a:blip>
          <a:stretch>
            <a:fillRect/>
          </a:stretch>
        </p:blipFill>
        <p:spPr>
          <a:xfrm>
            <a:off x="2382688" y="1622126"/>
            <a:ext cx="4378625" cy="4378625"/>
          </a:xfrm>
          <a:prstGeom prst="rect">
            <a:avLst/>
          </a:prstGeom>
          <a:noFill/>
          <a:ln>
            <a:noFill/>
          </a:ln>
        </p:spPr>
      </p:pic>
    </p:spTree>
    <p:extLst>
      <p:ext uri="{BB962C8B-B14F-4D97-AF65-F5344CB8AC3E}">
        <p14:creationId xmlns:p14="http://schemas.microsoft.com/office/powerpoint/2010/main" val="15453066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14" name="Google Shape;714;p91"/>
          <p:cNvPicPr preferRelativeResize="0"/>
          <p:nvPr/>
        </p:nvPicPr>
        <p:blipFill>
          <a:blip r:embed="rId3">
            <a:alphaModFix/>
          </a:blip>
          <a:stretch>
            <a:fillRect/>
          </a:stretch>
        </p:blipFill>
        <p:spPr>
          <a:xfrm>
            <a:off x="2382689" y="1622125"/>
            <a:ext cx="4378625" cy="4378572"/>
          </a:xfrm>
          <a:prstGeom prst="rect">
            <a:avLst/>
          </a:prstGeom>
          <a:noFill/>
          <a:ln>
            <a:noFill/>
          </a:ln>
        </p:spPr>
      </p:pic>
    </p:spTree>
    <p:extLst>
      <p:ext uri="{BB962C8B-B14F-4D97-AF65-F5344CB8AC3E}">
        <p14:creationId xmlns:p14="http://schemas.microsoft.com/office/powerpoint/2010/main" val="13377853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0" name="Google Shape;720;p92"/>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20535534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6" name="Google Shape;726;p93"/>
          <p:cNvPicPr preferRelativeResize="0"/>
          <p:nvPr/>
        </p:nvPicPr>
        <p:blipFill>
          <a:blip r:embed="rId3">
            <a:alphaModFix/>
          </a:blip>
          <a:stretch>
            <a:fillRect/>
          </a:stretch>
        </p:blipFill>
        <p:spPr>
          <a:xfrm>
            <a:off x="2382671" y="1622126"/>
            <a:ext cx="4378669" cy="4378625"/>
          </a:xfrm>
          <a:prstGeom prst="rect">
            <a:avLst/>
          </a:prstGeom>
          <a:noFill/>
          <a:ln>
            <a:noFill/>
          </a:ln>
        </p:spPr>
      </p:pic>
    </p:spTree>
    <p:extLst>
      <p:ext uri="{BB962C8B-B14F-4D97-AF65-F5344CB8AC3E}">
        <p14:creationId xmlns:p14="http://schemas.microsoft.com/office/powerpoint/2010/main" val="36904038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2" name="Google Shape;732;p94"/>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4870020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9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8" name="Google Shape;738;p95"/>
          <p:cNvPicPr preferRelativeResize="0"/>
          <p:nvPr/>
        </p:nvPicPr>
        <p:blipFill>
          <a:blip r:embed="rId3">
            <a:alphaModFix/>
          </a:blip>
          <a:stretch>
            <a:fillRect/>
          </a:stretch>
        </p:blipFill>
        <p:spPr>
          <a:xfrm>
            <a:off x="2382702" y="1622126"/>
            <a:ext cx="4378599" cy="4378625"/>
          </a:xfrm>
          <a:prstGeom prst="rect">
            <a:avLst/>
          </a:prstGeom>
          <a:noFill/>
          <a:ln>
            <a:noFill/>
          </a:ln>
        </p:spPr>
      </p:pic>
    </p:spTree>
    <p:extLst>
      <p:ext uri="{BB962C8B-B14F-4D97-AF65-F5344CB8AC3E}">
        <p14:creationId xmlns:p14="http://schemas.microsoft.com/office/powerpoint/2010/main" val="307885234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44" name="Google Shape;744;p96"/>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36107663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750" name="Google Shape;750;p9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51" name="Google Shape;751;p97"/>
          <p:cNvPicPr preferRelativeResize="0"/>
          <p:nvPr/>
        </p:nvPicPr>
        <p:blipFill>
          <a:blip r:embed="rId3">
            <a:alphaModFix/>
          </a:blip>
          <a:stretch>
            <a:fillRect/>
          </a:stretch>
        </p:blipFill>
        <p:spPr>
          <a:xfrm>
            <a:off x="229501" y="1622126"/>
            <a:ext cx="4262675" cy="4262675"/>
          </a:xfrm>
          <a:prstGeom prst="rect">
            <a:avLst/>
          </a:prstGeom>
          <a:noFill/>
          <a:ln>
            <a:noFill/>
          </a:ln>
        </p:spPr>
      </p:pic>
      <p:pic>
        <p:nvPicPr>
          <p:cNvPr id="752" name="Google Shape;752;p97"/>
          <p:cNvPicPr preferRelativeResize="0"/>
          <p:nvPr/>
        </p:nvPicPr>
        <p:blipFill>
          <a:blip r:embed="rId4">
            <a:alphaModFix/>
          </a:blip>
          <a:stretch>
            <a:fillRect/>
          </a:stretch>
        </p:blipFill>
        <p:spPr>
          <a:xfrm>
            <a:off x="4651826" y="1622126"/>
            <a:ext cx="4262675" cy="4262675"/>
          </a:xfrm>
          <a:prstGeom prst="rect">
            <a:avLst/>
          </a:prstGeom>
          <a:noFill/>
          <a:ln>
            <a:noFill/>
          </a:ln>
        </p:spPr>
      </p:pic>
      <p:sp>
        <p:nvSpPr>
          <p:cNvPr id="753" name="Google Shape;753;p97"/>
          <p:cNvSpPr/>
          <p:nvPr/>
        </p:nvSpPr>
        <p:spPr>
          <a:xfrm>
            <a:off x="2770601" y="2308680"/>
            <a:ext cx="2611525" cy="696125"/>
          </a:xfrm>
          <a:custGeom>
            <a:avLst/>
            <a:gdLst/>
            <a:ahLst/>
            <a:cxnLst/>
            <a:rect l="l" t="t" r="r" b="b"/>
            <a:pathLst>
              <a:path w="104461" h="27845" extrusionOk="0">
                <a:moveTo>
                  <a:pt x="0" y="27845"/>
                </a:moveTo>
                <a:cubicBezTo>
                  <a:pt x="16303" y="14049"/>
                  <a:pt x="37207" y="4500"/>
                  <a:pt x="58328" y="1332"/>
                </a:cubicBezTo>
                <a:cubicBezTo>
                  <a:pt x="64970" y="336"/>
                  <a:pt x="72179" y="-1001"/>
                  <a:pt x="78478" y="1332"/>
                </a:cubicBezTo>
                <a:cubicBezTo>
                  <a:pt x="88962" y="5215"/>
                  <a:pt x="96552" y="14640"/>
                  <a:pt x="104461" y="22542"/>
                </a:cubicBezTo>
              </a:path>
            </a:pathLst>
          </a:custGeom>
          <a:noFill/>
          <a:ln w="76200" cap="flat" cmpd="sng">
            <a:solidFill>
              <a:srgbClr val="FFFFFF"/>
            </a:solidFill>
            <a:prstDash val="solid"/>
            <a:round/>
            <a:headEnd type="none" w="med" len="med"/>
            <a:tailEnd type="stealth" w="med" len="med"/>
          </a:ln>
        </p:spPr>
      </p:sp>
    </p:spTree>
    <p:extLst>
      <p:ext uri="{BB962C8B-B14F-4D97-AF65-F5344CB8AC3E}">
        <p14:creationId xmlns:p14="http://schemas.microsoft.com/office/powerpoint/2010/main" val="4426647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9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Threshold edges</a:t>
            </a:r>
            <a:endParaRPr/>
          </a:p>
        </p:txBody>
      </p:sp>
      <p:sp>
        <p:nvSpPr>
          <p:cNvPr id="759" name="Google Shape;759;p9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Still some noise</a:t>
            </a:r>
            <a:endParaRPr dirty="0"/>
          </a:p>
          <a:p>
            <a:pPr>
              <a:buChar char="-"/>
            </a:pPr>
            <a:r>
              <a:rPr lang="en" dirty="0"/>
              <a:t>Only want strong edges</a:t>
            </a:r>
            <a:endParaRPr dirty="0"/>
          </a:p>
          <a:p>
            <a:pPr>
              <a:buChar char="-"/>
            </a:pPr>
            <a:r>
              <a:rPr lang="en" dirty="0"/>
              <a:t>2 thresholds </a:t>
            </a:r>
            <a:r>
              <a:rPr lang="en-US" dirty="0">
                <a:solidFill>
                  <a:srgbClr val="FF0000"/>
                </a:solidFill>
              </a:rPr>
              <a:t>T and t</a:t>
            </a:r>
            <a:r>
              <a:rPr lang="en" dirty="0"/>
              <a:t>, 3 cases</a:t>
            </a:r>
            <a:endParaRPr dirty="0"/>
          </a:p>
          <a:p>
            <a:pPr lvl="1">
              <a:spcBef>
                <a:spcPts val="0"/>
              </a:spcBef>
              <a:buChar char="-"/>
            </a:pPr>
            <a:r>
              <a:rPr lang="en" dirty="0"/>
              <a:t>R &gt; T: strong edge</a:t>
            </a:r>
            <a:endParaRPr dirty="0"/>
          </a:p>
          <a:p>
            <a:pPr lvl="1">
              <a:spcBef>
                <a:spcPts val="0"/>
              </a:spcBef>
              <a:buChar char="-"/>
            </a:pPr>
            <a:r>
              <a:rPr lang="en" dirty="0"/>
              <a:t>R &lt; T but R &gt; t: weak edge</a:t>
            </a:r>
            <a:endParaRPr dirty="0"/>
          </a:p>
          <a:p>
            <a:pPr lvl="1">
              <a:spcBef>
                <a:spcPts val="0"/>
              </a:spcBef>
              <a:buChar char="-"/>
            </a:pPr>
            <a:r>
              <a:rPr lang="en" dirty="0"/>
              <a:t>R &lt; t: no edge</a:t>
            </a:r>
            <a:endParaRPr dirty="0"/>
          </a:p>
          <a:p>
            <a:pPr>
              <a:buChar char="-"/>
            </a:pPr>
            <a:r>
              <a:rPr lang="en" dirty="0"/>
              <a:t>Why two thresholds?</a:t>
            </a:r>
            <a:endParaRPr dirty="0"/>
          </a:p>
        </p:txBody>
      </p:sp>
      <p:sp>
        <p:nvSpPr>
          <p:cNvPr id="760" name="Google Shape;760;p9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1" name="Google Shape;761;p98"/>
          <p:cNvPicPr preferRelativeResize="0"/>
          <p:nvPr/>
        </p:nvPicPr>
        <p:blipFill>
          <a:blip r:embed="rId3">
            <a:alphaModFix/>
          </a:blip>
          <a:stretch>
            <a:fillRect/>
          </a:stretch>
        </p:blipFill>
        <p:spPr>
          <a:xfrm>
            <a:off x="5392426" y="2350151"/>
            <a:ext cx="3527775" cy="3527775"/>
          </a:xfrm>
          <a:prstGeom prst="rect">
            <a:avLst/>
          </a:prstGeom>
          <a:noFill/>
          <a:ln>
            <a:noFill/>
          </a:ln>
        </p:spPr>
      </p:pic>
    </p:spTree>
    <p:extLst>
      <p:ext uri="{BB962C8B-B14F-4D97-AF65-F5344CB8AC3E}">
        <p14:creationId xmlns:p14="http://schemas.microsoft.com/office/powerpoint/2010/main" val="26290110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95" name="Google Shape;195;p2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This means some convolutions decompose:</a:t>
            </a:r>
            <a:endParaRPr dirty="0"/>
          </a:p>
          <a:p>
            <a:pPr>
              <a:spcBef>
                <a:spcPts val="1600"/>
              </a:spcBef>
              <a:buChar char="-"/>
            </a:pPr>
            <a:r>
              <a:rPr lang="en" dirty="0"/>
              <a:t>2</a:t>
            </a:r>
            <a:r>
              <a:rPr lang="en-US" dirty="0"/>
              <a:t>D</a:t>
            </a:r>
            <a:r>
              <a:rPr lang="en" dirty="0"/>
              <a:t> Gaussian is just composition of 1</a:t>
            </a:r>
            <a:r>
              <a:rPr lang="en-US" dirty="0"/>
              <a:t>D</a:t>
            </a:r>
            <a:r>
              <a:rPr lang="en" dirty="0"/>
              <a:t> Gaussians</a:t>
            </a:r>
            <a:endParaRPr dirty="0"/>
          </a:p>
          <a:p>
            <a:pPr lvl="1">
              <a:spcBef>
                <a:spcPts val="0"/>
              </a:spcBef>
              <a:buChar char="-"/>
            </a:pPr>
            <a:r>
              <a:rPr lang="en" dirty="0"/>
              <a:t>Faster to run 2 1</a:t>
            </a:r>
            <a:r>
              <a:rPr lang="en-US" dirty="0"/>
              <a:t>D</a:t>
            </a:r>
            <a:r>
              <a:rPr lang="en" dirty="0"/>
              <a:t> convolutions</a:t>
            </a:r>
            <a:endParaRPr dirty="0"/>
          </a:p>
        </p:txBody>
      </p:sp>
      <p:sp>
        <p:nvSpPr>
          <p:cNvPr id="196" name="Google Shape;196;p2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 name="Rectangle 1">
            <a:extLst>
              <a:ext uri="{FF2B5EF4-FFF2-40B4-BE49-F238E27FC236}">
                <a16:creationId xmlns:a16="http://schemas.microsoft.com/office/drawing/2014/main" id="{191B6D9E-2F7B-4C15-A421-A8BFD4DC782E}"/>
              </a:ext>
            </a:extLst>
          </p:cNvPr>
          <p:cNvSpPr/>
          <p:nvPr/>
        </p:nvSpPr>
        <p:spPr>
          <a:xfrm>
            <a:off x="1236133" y="3589867"/>
            <a:ext cx="1134534"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66D1FD2-CD15-4063-A6A4-7EA6211390F7}"/>
              </a:ext>
            </a:extLst>
          </p:cNvPr>
          <p:cNvSpPr/>
          <p:nvPr/>
        </p:nvSpPr>
        <p:spPr>
          <a:xfrm>
            <a:off x="4140200" y="3665492"/>
            <a:ext cx="982133" cy="234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BA30A4-B914-48FB-A068-28301A05EC0A}"/>
              </a:ext>
            </a:extLst>
          </p:cNvPr>
          <p:cNvSpPr/>
          <p:nvPr/>
        </p:nvSpPr>
        <p:spPr>
          <a:xfrm>
            <a:off x="6028267" y="3589867"/>
            <a:ext cx="287866"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F70817-9AEA-418D-94F3-EB35C40488E0}"/>
              </a:ext>
            </a:extLst>
          </p:cNvPr>
          <p:cNvSpPr txBox="1"/>
          <p:nvPr/>
        </p:nvSpPr>
        <p:spPr>
          <a:xfrm>
            <a:off x="2929467" y="4097867"/>
            <a:ext cx="2743059"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22869564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Connect ‘em up!</a:t>
            </a:r>
            <a:endParaRPr/>
          </a:p>
        </p:txBody>
      </p:sp>
      <p:sp>
        <p:nvSpPr>
          <p:cNvPr id="767" name="Google Shape;767;p9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Strong edges are edges!</a:t>
            </a:r>
            <a:endParaRPr/>
          </a:p>
          <a:p>
            <a:pPr>
              <a:buChar char="-"/>
            </a:pPr>
            <a:r>
              <a:rPr lang="en"/>
              <a:t>Weak edges are edges </a:t>
            </a:r>
            <a:br>
              <a:rPr lang="en"/>
            </a:br>
            <a:r>
              <a:rPr lang="en"/>
              <a:t>iff they connect to strong</a:t>
            </a:r>
            <a:endParaRPr/>
          </a:p>
          <a:p>
            <a:pPr>
              <a:buChar char="-"/>
            </a:pPr>
            <a:r>
              <a:rPr lang="en"/>
              <a:t>Look in some neighborhood</a:t>
            </a:r>
            <a:br>
              <a:rPr lang="en"/>
            </a:br>
            <a:r>
              <a:rPr lang="en"/>
              <a:t>(usually 8 closest)</a:t>
            </a:r>
            <a:endParaRPr/>
          </a:p>
        </p:txBody>
      </p:sp>
      <p:sp>
        <p:nvSpPr>
          <p:cNvPr id="768" name="Google Shape;768;p9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9" name="Google Shape;769;p99"/>
          <p:cNvPicPr preferRelativeResize="0"/>
          <p:nvPr/>
        </p:nvPicPr>
        <p:blipFill>
          <a:blip r:embed="rId3">
            <a:alphaModFix/>
          </a:blip>
          <a:stretch>
            <a:fillRect/>
          </a:stretch>
        </p:blipFill>
        <p:spPr>
          <a:xfrm>
            <a:off x="5386726" y="2339626"/>
            <a:ext cx="3527775" cy="3527775"/>
          </a:xfrm>
          <a:prstGeom prst="rect">
            <a:avLst/>
          </a:prstGeom>
          <a:noFill/>
          <a:ln>
            <a:noFill/>
          </a:ln>
        </p:spPr>
      </p:pic>
    </p:spTree>
    <p:extLst>
      <p:ext uri="{BB962C8B-B14F-4D97-AF65-F5344CB8AC3E}">
        <p14:creationId xmlns:p14="http://schemas.microsoft.com/office/powerpoint/2010/main" val="282298126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0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75" name="Google Shape;775;p10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Your first image processing pipeline!</a:t>
            </a:r>
            <a:endParaRPr/>
          </a:p>
          <a:p>
            <a:pPr lvl="1">
              <a:spcBef>
                <a:spcPts val="0"/>
              </a:spcBef>
              <a:buChar char="-"/>
            </a:pPr>
            <a:r>
              <a:rPr lang="en"/>
              <a:t>Old-school CV is all about pipelines</a:t>
            </a:r>
            <a:endParaRPr/>
          </a:p>
          <a:p>
            <a:pPr marL="0" indent="0">
              <a:spcBef>
                <a:spcPts val="1600"/>
              </a:spcBef>
              <a:buNone/>
            </a:pPr>
            <a:r>
              <a:rPr lang="en"/>
              <a:t>Algorithm:</a:t>
            </a:r>
            <a:endParaRPr/>
          </a:p>
          <a:p>
            <a:pPr>
              <a:spcBef>
                <a:spcPts val="1600"/>
              </a:spcBef>
              <a:buChar char="-"/>
            </a:pPr>
            <a:r>
              <a:rPr lang="en"/>
              <a:t>Smooth image (only want “real” edges, not noise)</a:t>
            </a:r>
            <a:endParaRPr/>
          </a:p>
          <a:p>
            <a:pPr>
              <a:buChar char="-"/>
            </a:pPr>
            <a:r>
              <a:rPr lang="en"/>
              <a:t>Calculate gradient direction and magnitude</a:t>
            </a:r>
            <a:endParaRPr/>
          </a:p>
          <a:p>
            <a:pPr>
              <a:buChar char="-"/>
            </a:pPr>
            <a:r>
              <a:rPr lang="en"/>
              <a:t>Non-maximum suppression perpendicular to edge</a:t>
            </a:r>
            <a:endParaRPr/>
          </a:p>
          <a:p>
            <a:pPr>
              <a:buChar char="-"/>
            </a:pPr>
            <a:r>
              <a:rPr lang="en"/>
              <a:t>Threshold into strong, weak, no edge</a:t>
            </a:r>
            <a:endParaRPr/>
          </a:p>
          <a:p>
            <a:pPr>
              <a:buChar char="-"/>
            </a:pPr>
            <a:r>
              <a:rPr lang="en"/>
              <a:t>Connect together components</a:t>
            </a:r>
            <a:endParaRPr/>
          </a:p>
          <a:p>
            <a:pPr>
              <a:buChar char="-"/>
            </a:pPr>
            <a:r>
              <a:rPr lang="en"/>
              <a:t>Tunable: Sigma, thresholds</a:t>
            </a:r>
            <a:endParaRPr/>
          </a:p>
        </p:txBody>
      </p:sp>
      <p:sp>
        <p:nvSpPr>
          <p:cNvPr id="776" name="Google Shape;776;p10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spTree>
    <p:extLst>
      <p:ext uri="{BB962C8B-B14F-4D97-AF65-F5344CB8AC3E}">
        <p14:creationId xmlns:p14="http://schemas.microsoft.com/office/powerpoint/2010/main" val="15719575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0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82" name="Google Shape;782;p10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p>
        </p:txBody>
      </p:sp>
      <p:sp>
        <p:nvSpPr>
          <p:cNvPr id="783" name="Google Shape;783;p10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84" name="Google Shape;784;p101"/>
          <p:cNvPicPr preferRelativeResize="0"/>
          <p:nvPr/>
        </p:nvPicPr>
        <p:blipFill>
          <a:blip r:embed="rId3">
            <a:alphaModFix/>
          </a:blip>
          <a:stretch>
            <a:fillRect/>
          </a:stretch>
        </p:blipFill>
        <p:spPr>
          <a:xfrm>
            <a:off x="229500" y="1611600"/>
            <a:ext cx="4255800" cy="4255800"/>
          </a:xfrm>
          <a:prstGeom prst="rect">
            <a:avLst/>
          </a:prstGeom>
          <a:noFill/>
          <a:ln>
            <a:noFill/>
          </a:ln>
        </p:spPr>
      </p:pic>
      <p:pic>
        <p:nvPicPr>
          <p:cNvPr id="785" name="Google Shape;785;p101"/>
          <p:cNvPicPr preferRelativeResize="0"/>
          <p:nvPr/>
        </p:nvPicPr>
        <p:blipFill>
          <a:blip r:embed="rId4">
            <a:alphaModFix/>
          </a:blip>
          <a:stretch>
            <a:fillRect/>
          </a:stretch>
        </p:blipFill>
        <p:spPr>
          <a:xfrm>
            <a:off x="4658700" y="1611600"/>
            <a:ext cx="4255800" cy="4255800"/>
          </a:xfrm>
          <a:prstGeom prst="rect">
            <a:avLst/>
          </a:prstGeom>
          <a:noFill/>
          <a:ln>
            <a:noFill/>
          </a:ln>
        </p:spPr>
      </p:pic>
    </p:spTree>
    <p:extLst>
      <p:ext uri="{BB962C8B-B14F-4D97-AF65-F5344CB8AC3E}">
        <p14:creationId xmlns:p14="http://schemas.microsoft.com/office/powerpoint/2010/main" val="25059761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z="3200">
                <a:solidFill>
                  <a:srgbClr val="FF0000"/>
                </a:solidFill>
              </a:rPr>
              <a:t>Canny on Kidney</a:t>
            </a:r>
            <a:r>
              <a:rPr lang="en-US" altLang="en-US">
                <a:solidFill>
                  <a:srgbClr val="FFCC00"/>
                </a:solidFill>
              </a:rPr>
              <a:t> </a:t>
            </a:r>
          </a:p>
        </p:txBody>
      </p:sp>
      <p:pic>
        <p:nvPicPr>
          <p:cNvPr id="15363" name="Picture 3" descr="cannykid"/>
          <p:cNvPicPr>
            <a:picLocks noChangeAspect="1" noChangeArrowheads="1"/>
          </p:cNvPicPr>
          <p:nvPr/>
        </p:nvPicPr>
        <p:blipFill>
          <a:blip r:embed="rId2">
            <a:extLst>
              <a:ext uri="{28A0092B-C50C-407E-A947-70E740481C1C}">
                <a14:useLocalDpi xmlns:a14="http://schemas.microsoft.com/office/drawing/2010/main" val="0"/>
              </a:ext>
            </a:extLst>
          </a:blip>
          <a:srcRect r="40625" b="22653"/>
          <a:stretch>
            <a:fillRect/>
          </a:stretch>
        </p:blipFill>
        <p:spPr bwMode="auto">
          <a:xfrm>
            <a:off x="2438400" y="1600200"/>
            <a:ext cx="434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3BD897-4A27-4BCF-BE06-6F89E179856B}" type="slidenum">
              <a:rPr lang="en-US" altLang="en-US"/>
              <a:pPr eaLnBrk="1" hangingPunct="1"/>
              <a:t>83</a:t>
            </a:fld>
            <a:endParaRPr lang="en-US" altLang="en-US"/>
          </a:p>
        </p:txBody>
      </p:sp>
    </p:spTree>
    <p:extLst>
      <p:ext uri="{BB962C8B-B14F-4D97-AF65-F5344CB8AC3E}">
        <p14:creationId xmlns:p14="http://schemas.microsoft.com/office/powerpoint/2010/main" val="10820642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3200">
                <a:solidFill>
                  <a:srgbClr val="FF0000"/>
                </a:solidFill>
              </a:rPr>
              <a:t>Canny Characteristics</a:t>
            </a:r>
          </a:p>
        </p:txBody>
      </p:sp>
      <p:sp>
        <p:nvSpPr>
          <p:cNvPr id="16387" name="Rectangle 3"/>
          <p:cNvSpPr>
            <a:spLocks noGrp="1" noChangeArrowheads="1"/>
          </p:cNvSpPr>
          <p:nvPr>
            <p:ph type="body" idx="1"/>
          </p:nvPr>
        </p:nvSpPr>
        <p:spPr/>
        <p:txBody>
          <a:bodyPr/>
          <a:lstStyle/>
          <a:p>
            <a:pPr eaLnBrk="1" hangingPunct="1">
              <a:lnSpc>
                <a:spcPct val="90000"/>
              </a:lnSpc>
            </a:pPr>
            <a:r>
              <a:rPr lang="en-US" altLang="en-US" sz="2800"/>
              <a:t>The Canny operator gives single-pixel-wide images with good continuation between adjacent pixels</a:t>
            </a:r>
          </a:p>
          <a:p>
            <a:pPr eaLnBrk="1" hangingPunct="1">
              <a:lnSpc>
                <a:spcPct val="90000"/>
              </a:lnSpc>
            </a:pPr>
            <a:endParaRPr lang="en-US" altLang="en-US" sz="2800"/>
          </a:p>
          <a:p>
            <a:pPr eaLnBrk="1" hangingPunct="1">
              <a:lnSpc>
                <a:spcPct val="90000"/>
              </a:lnSpc>
            </a:pPr>
            <a:r>
              <a:rPr lang="en-US" altLang="en-US" sz="2800"/>
              <a:t>It is the most widely used edge operator today; no one has done better since it came out in the late 80s.  Many implementations are available.</a:t>
            </a:r>
          </a:p>
          <a:p>
            <a:pPr eaLnBrk="1" hangingPunct="1">
              <a:lnSpc>
                <a:spcPct val="90000"/>
              </a:lnSpc>
            </a:pPr>
            <a:endParaRPr lang="en-US" altLang="en-US" sz="2800"/>
          </a:p>
          <a:p>
            <a:pPr eaLnBrk="1" hangingPunct="1">
              <a:lnSpc>
                <a:spcPct val="90000"/>
              </a:lnSpc>
            </a:pPr>
            <a:r>
              <a:rPr lang="en-US" altLang="en-US" sz="2800"/>
              <a:t>It is very sensitive to its parameters, which need to be adjusted for different application domains.</a:t>
            </a:r>
          </a:p>
        </p:txBody>
      </p:sp>
      <p:sp>
        <p:nvSpPr>
          <p:cNvPr id="16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2E889E-CF07-4CF0-923D-6F2870A04925}" type="slidenum">
              <a:rPr lang="en-US" altLang="en-US"/>
              <a:pPr eaLnBrk="1" hangingPunct="1"/>
              <a:t>84</a:t>
            </a:fld>
            <a:endParaRPr lang="en-US" altLang="en-US"/>
          </a:p>
        </p:txBody>
      </p:sp>
    </p:spTree>
    <p:extLst>
      <p:ext uri="{BB962C8B-B14F-4D97-AF65-F5344CB8AC3E}">
        <p14:creationId xmlns:p14="http://schemas.microsoft.com/office/powerpoint/2010/main" val="14999255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457200" y="76200"/>
            <a:ext cx="8229600" cy="1143000"/>
          </a:xfrm>
        </p:spPr>
        <p:txBody>
          <a:bodyPr/>
          <a:lstStyle/>
          <a:p>
            <a:pPr algn="l"/>
            <a:r>
              <a:rPr lang="en-US" dirty="0"/>
              <a:t>An edge is not a line...</a:t>
            </a:r>
          </a:p>
        </p:txBody>
      </p:sp>
      <p:pic>
        <p:nvPicPr>
          <p:cNvPr id="4362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219200"/>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362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96975"/>
            <a:ext cx="3687763" cy="3687763"/>
          </a:xfrm>
          <a:prstGeom prst="rect">
            <a:avLst/>
          </a:prstGeom>
          <a:noFill/>
          <a:extLst>
            <a:ext uri="{909E8E84-426E-40DD-AFC4-6F175D3DCCD1}">
              <a14:hiddenFill xmlns:a14="http://schemas.microsoft.com/office/drawing/2010/main">
                <a:solidFill>
                  <a:srgbClr val="FFFFFF"/>
                </a:solidFill>
              </a14:hiddenFill>
            </a:ext>
          </a:extLst>
        </p:spPr>
      </p:pic>
      <p:sp>
        <p:nvSpPr>
          <p:cNvPr id="436233" name="Oval 9"/>
          <p:cNvSpPr>
            <a:spLocks noChangeArrowheads="1"/>
          </p:cNvSpPr>
          <p:nvPr/>
        </p:nvSpPr>
        <p:spPr bwMode="auto">
          <a:xfrm>
            <a:off x="1751013" y="4397375"/>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4" name="Oval 10"/>
          <p:cNvSpPr>
            <a:spLocks noChangeArrowheads="1"/>
          </p:cNvSpPr>
          <p:nvPr/>
        </p:nvSpPr>
        <p:spPr bwMode="auto">
          <a:xfrm>
            <a:off x="5943600" y="4419600"/>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5" name="Rectangle 11"/>
          <p:cNvSpPr>
            <a:spLocks noChangeArrowheads="1"/>
          </p:cNvSpPr>
          <p:nvPr/>
        </p:nvSpPr>
        <p:spPr bwMode="auto">
          <a:xfrm>
            <a:off x="685800" y="55626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dirty="0">
                <a:solidFill>
                  <a:srgbClr val="FF0000"/>
                </a:solidFill>
                <a:latin typeface="Arial" charset="0"/>
              </a:rPr>
              <a:t>How can we detect </a:t>
            </a:r>
            <a:r>
              <a:rPr lang="en-US" b="1" i="1" dirty="0">
                <a:solidFill>
                  <a:srgbClr val="FF0000"/>
                </a:solidFill>
                <a:latin typeface="Arial" charset="0"/>
              </a:rPr>
              <a:t>lines </a:t>
            </a:r>
            <a:r>
              <a:rPr lang="en-US" dirty="0">
                <a:solidFill>
                  <a:srgbClr val="FF0000"/>
                </a:solidFill>
                <a:latin typeface="Arial" charset="0"/>
              </a:rPr>
              <a:t>?</a:t>
            </a:r>
          </a:p>
        </p:txBody>
      </p:sp>
      <p:sp>
        <p:nvSpPr>
          <p:cNvPr id="2" name="Slide Number Placeholder 1"/>
          <p:cNvSpPr>
            <a:spLocks noGrp="1"/>
          </p:cNvSpPr>
          <p:nvPr>
            <p:ph type="sldNum" sz="quarter" idx="12"/>
          </p:nvPr>
        </p:nvSpPr>
        <p:spPr/>
        <p:txBody>
          <a:bodyPr/>
          <a:lstStyle/>
          <a:p>
            <a:fld id="{79F1D11F-BC38-B14D-812C-5420C814BEF5}" type="slidenum">
              <a:rPr lang="en-US" smtClean="0"/>
              <a:t>85</a:t>
            </a:fld>
            <a:endParaRPr lang="en-US"/>
          </a:p>
        </p:txBody>
      </p:sp>
    </p:spTree>
    <p:extLst>
      <p:ext uri="{BB962C8B-B14F-4D97-AF65-F5344CB8AC3E}">
        <p14:creationId xmlns:p14="http://schemas.microsoft.com/office/powerpoint/2010/main" val="1565833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62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35"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pPr algn="l"/>
            <a:r>
              <a:rPr lang="en-US" spc="-200" dirty="0">
                <a:latin typeface="Kalinga" pitchFamily="34" charset="0"/>
                <a:cs typeface="Kalinga" pitchFamily="34" charset="0"/>
              </a:rPr>
              <a:t>Finding lines in an image</a:t>
            </a:r>
          </a:p>
        </p:txBody>
      </p:sp>
      <p:sp>
        <p:nvSpPr>
          <p:cNvPr id="437251" name="Rectangle 3"/>
          <p:cNvSpPr>
            <a:spLocks noGrp="1" noChangeArrowheads="1"/>
          </p:cNvSpPr>
          <p:nvPr>
            <p:ph type="body" idx="1"/>
          </p:nvPr>
        </p:nvSpPr>
        <p:spPr/>
        <p:txBody>
          <a:bodyPr/>
          <a:lstStyle/>
          <a:p>
            <a:r>
              <a:rPr lang="en-US" dirty="0"/>
              <a:t>Option 1:</a:t>
            </a:r>
          </a:p>
          <a:p>
            <a:pPr lvl="1"/>
            <a:r>
              <a:rPr lang="en-US" dirty="0"/>
              <a:t>Search for the line at every possible position/orientation</a:t>
            </a:r>
          </a:p>
          <a:p>
            <a:pPr lvl="1"/>
            <a:r>
              <a:rPr lang="en-US" dirty="0"/>
              <a:t>What is the cost of this operation?</a:t>
            </a:r>
          </a:p>
          <a:p>
            <a:pPr lvl="1"/>
            <a:endParaRPr lang="en-US" dirty="0"/>
          </a:p>
          <a:p>
            <a:r>
              <a:rPr lang="en-US" dirty="0"/>
              <a:t>Option 2:</a:t>
            </a:r>
          </a:p>
          <a:p>
            <a:pPr lvl="1"/>
            <a:r>
              <a:rPr lang="en-US" dirty="0"/>
              <a:t>Use a voting scheme:  Hough transform </a:t>
            </a:r>
          </a:p>
        </p:txBody>
      </p:sp>
      <p:sp>
        <p:nvSpPr>
          <p:cNvPr id="2" name="Slide Number Placeholder 1"/>
          <p:cNvSpPr>
            <a:spLocks noGrp="1"/>
          </p:cNvSpPr>
          <p:nvPr>
            <p:ph type="sldNum" sz="quarter" idx="12"/>
          </p:nvPr>
        </p:nvSpPr>
        <p:spPr/>
        <p:txBody>
          <a:bodyPr/>
          <a:lstStyle/>
          <a:p>
            <a:fld id="{79F1D11F-BC38-B14D-812C-5420C814BEF5}" type="slidenum">
              <a:rPr lang="en-US" smtClean="0"/>
              <a:t>86</a:t>
            </a:fld>
            <a:endParaRPr lang="en-US"/>
          </a:p>
        </p:txBody>
      </p:sp>
    </p:spTree>
    <p:extLst>
      <p:ext uri="{BB962C8B-B14F-4D97-AF65-F5344CB8AC3E}">
        <p14:creationId xmlns:p14="http://schemas.microsoft.com/office/powerpoint/2010/main" val="5310004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5" name="Rectangle 1027"/>
          <p:cNvSpPr>
            <a:spLocks noGrp="1" noChangeArrowheads="1"/>
          </p:cNvSpPr>
          <p:nvPr>
            <p:ph type="body" idx="1"/>
          </p:nvPr>
        </p:nvSpPr>
        <p:spPr>
          <a:xfrm>
            <a:off x="685800" y="4114800"/>
            <a:ext cx="8153400" cy="2362200"/>
          </a:xfrm>
        </p:spPr>
        <p:txBody>
          <a:bodyPr>
            <a:normAutofit fontScale="92500" lnSpcReduction="20000"/>
          </a:bodyPr>
          <a:lstStyle/>
          <a:p>
            <a:r>
              <a:rPr lang="en-US"/>
              <a:t>Connection between image (x,y) and Hough (m,b) spaces</a:t>
            </a:r>
          </a:p>
          <a:p>
            <a:pPr lvl="1"/>
            <a:r>
              <a:rPr lang="en-US"/>
              <a:t>A line in the image corresponds to a point in Hough space</a:t>
            </a:r>
          </a:p>
          <a:p>
            <a:pPr lvl="1"/>
            <a:r>
              <a:rPr lang="en-US"/>
              <a:t>To go from image space to Hough space:</a:t>
            </a:r>
          </a:p>
          <a:p>
            <a:pPr lvl="2"/>
            <a:r>
              <a:rPr lang="en-US"/>
              <a:t>given a set of points (x,y), find all (m,b) such that y = mx + b</a:t>
            </a:r>
          </a:p>
        </p:txBody>
      </p:sp>
      <p:sp>
        <p:nvSpPr>
          <p:cNvPr id="438276" name="Line 1028"/>
          <p:cNvSpPr>
            <a:spLocks noChangeShapeType="1"/>
          </p:cNvSpPr>
          <p:nvPr/>
        </p:nvSpPr>
        <p:spPr bwMode="auto">
          <a:xfrm flipV="1">
            <a:off x="129540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7" name="Line 1029"/>
          <p:cNvSpPr>
            <a:spLocks noChangeShapeType="1"/>
          </p:cNvSpPr>
          <p:nvPr/>
        </p:nvSpPr>
        <p:spPr bwMode="auto">
          <a:xfrm>
            <a:off x="129540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8" name="Text Box 1030"/>
          <p:cNvSpPr txBox="1">
            <a:spLocks noChangeArrowheads="1"/>
          </p:cNvSpPr>
          <p:nvPr/>
        </p:nvSpPr>
        <p:spPr bwMode="auto">
          <a:xfrm>
            <a:off x="3124200" y="30480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x</a:t>
            </a:r>
          </a:p>
        </p:txBody>
      </p:sp>
      <p:sp>
        <p:nvSpPr>
          <p:cNvPr id="438279" name="Text Box 1031"/>
          <p:cNvSpPr txBox="1">
            <a:spLocks noChangeArrowheads="1"/>
          </p:cNvSpPr>
          <p:nvPr/>
        </p:nvSpPr>
        <p:spPr bwMode="auto">
          <a:xfrm>
            <a:off x="958850" y="1114425"/>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y</a:t>
            </a:r>
          </a:p>
        </p:txBody>
      </p:sp>
      <p:sp>
        <p:nvSpPr>
          <p:cNvPr id="438280" name="Line 1032"/>
          <p:cNvSpPr>
            <a:spLocks noChangeShapeType="1"/>
          </p:cNvSpPr>
          <p:nvPr/>
        </p:nvSpPr>
        <p:spPr bwMode="auto">
          <a:xfrm flipV="1">
            <a:off x="1676400" y="1981200"/>
            <a:ext cx="1447800" cy="5334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8281" name="Picture 1033"/>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74838" y="1755775"/>
            <a:ext cx="1554162"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8282" name="Line 1034"/>
          <p:cNvSpPr>
            <a:spLocks noChangeShapeType="1"/>
          </p:cNvSpPr>
          <p:nvPr/>
        </p:nvSpPr>
        <p:spPr bwMode="auto">
          <a:xfrm flipV="1">
            <a:off x="545465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3" name="Line 1035"/>
          <p:cNvSpPr>
            <a:spLocks noChangeShapeType="1"/>
          </p:cNvSpPr>
          <p:nvPr/>
        </p:nvSpPr>
        <p:spPr bwMode="auto">
          <a:xfrm>
            <a:off x="545465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4" name="Text Box 1036"/>
          <p:cNvSpPr txBox="1">
            <a:spLocks noChangeArrowheads="1"/>
          </p:cNvSpPr>
          <p:nvPr/>
        </p:nvSpPr>
        <p:spPr bwMode="auto">
          <a:xfrm>
            <a:off x="7283450" y="3048000"/>
            <a:ext cx="39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m</a:t>
            </a:r>
          </a:p>
        </p:txBody>
      </p:sp>
      <p:sp>
        <p:nvSpPr>
          <p:cNvPr id="438285" name="Text Box 1037"/>
          <p:cNvSpPr txBox="1">
            <a:spLocks noChangeArrowheads="1"/>
          </p:cNvSpPr>
          <p:nvPr/>
        </p:nvSpPr>
        <p:spPr bwMode="auto">
          <a:xfrm>
            <a:off x="5105400" y="11144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b</a:t>
            </a:r>
          </a:p>
        </p:txBody>
      </p:sp>
      <p:sp>
        <p:nvSpPr>
          <p:cNvPr id="438286" name="Oval 1038"/>
          <p:cNvSpPr>
            <a:spLocks noChangeArrowheads="1"/>
          </p:cNvSpPr>
          <p:nvPr/>
        </p:nvSpPr>
        <p:spPr bwMode="auto">
          <a:xfrm>
            <a:off x="5715000" y="25908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87" name="Text Box 1039"/>
          <p:cNvSpPr txBox="1">
            <a:spLocks noChangeArrowheads="1"/>
          </p:cNvSpPr>
          <p:nvPr/>
        </p:nvSpPr>
        <p:spPr bwMode="auto">
          <a:xfrm>
            <a:off x="6096000" y="3032125"/>
            <a:ext cx="487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m</a:t>
            </a:r>
            <a:r>
              <a:rPr lang="en-US" sz="2000" i="1" baseline="-25000">
                <a:latin typeface="Arial" charset="0"/>
              </a:rPr>
              <a:t>0</a:t>
            </a:r>
          </a:p>
        </p:txBody>
      </p:sp>
      <p:sp>
        <p:nvSpPr>
          <p:cNvPr id="438288" name="Text Box 1040"/>
          <p:cNvSpPr txBox="1">
            <a:spLocks noChangeArrowheads="1"/>
          </p:cNvSpPr>
          <p:nvPr/>
        </p:nvSpPr>
        <p:spPr bwMode="auto">
          <a:xfrm>
            <a:off x="5019675" y="2409825"/>
            <a:ext cx="417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b</a:t>
            </a:r>
            <a:r>
              <a:rPr lang="en-US" sz="2000" i="1" baseline="-25000">
                <a:latin typeface="Arial" charset="0"/>
              </a:rPr>
              <a:t>0</a:t>
            </a:r>
          </a:p>
        </p:txBody>
      </p:sp>
      <p:sp>
        <p:nvSpPr>
          <p:cNvPr id="438289" name="Text Box 1041"/>
          <p:cNvSpPr txBox="1">
            <a:spLocks noChangeArrowheads="1"/>
          </p:cNvSpPr>
          <p:nvPr/>
        </p:nvSpPr>
        <p:spPr bwMode="auto">
          <a:xfrm>
            <a:off x="1447800" y="3352800"/>
            <a:ext cx="191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image space</a:t>
            </a:r>
          </a:p>
        </p:txBody>
      </p:sp>
      <p:sp>
        <p:nvSpPr>
          <p:cNvPr id="438290" name="Text Box 1042"/>
          <p:cNvSpPr txBox="1">
            <a:spLocks noChangeArrowheads="1"/>
          </p:cNvSpPr>
          <p:nvPr/>
        </p:nvSpPr>
        <p:spPr bwMode="auto">
          <a:xfrm>
            <a:off x="5484813" y="3352800"/>
            <a:ext cx="1982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Hough space</a:t>
            </a:r>
          </a:p>
        </p:txBody>
      </p:sp>
      <p:sp>
        <p:nvSpPr>
          <p:cNvPr id="438291" name="Line 1043"/>
          <p:cNvSpPr>
            <a:spLocks noChangeShapeType="1"/>
          </p:cNvSpPr>
          <p:nvPr/>
        </p:nvSpPr>
        <p:spPr bwMode="auto">
          <a:xfrm>
            <a:off x="3810000" y="2209800"/>
            <a:ext cx="914400" cy="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Rectangle 2"/>
          <p:cNvSpPr>
            <a:spLocks noGrp="1" noChangeArrowheads="1"/>
          </p:cNvSpPr>
          <p:nvPr>
            <p:ph type="title"/>
          </p:nvPr>
        </p:nvSpPr>
        <p:spPr>
          <a:xfrm>
            <a:off x="457200" y="274638"/>
            <a:ext cx="8229600" cy="1143000"/>
          </a:xfrm>
        </p:spPr>
        <p:txBody>
          <a:bodyPr/>
          <a:lstStyle/>
          <a:p>
            <a:pPr algn="l"/>
            <a:r>
              <a:rPr lang="en-US" spc="-200" dirty="0">
                <a:latin typeface="Kalinga" pitchFamily="34" charset="0"/>
                <a:cs typeface="Kalinga" pitchFamily="34" charset="0"/>
              </a:rPr>
              <a:t>Finding lines in an image</a:t>
            </a:r>
          </a:p>
        </p:txBody>
      </p:sp>
      <p:sp>
        <p:nvSpPr>
          <p:cNvPr id="2" name="Slide Number Placeholder 1"/>
          <p:cNvSpPr>
            <a:spLocks noGrp="1"/>
          </p:cNvSpPr>
          <p:nvPr>
            <p:ph type="sldNum" sz="quarter" idx="12"/>
          </p:nvPr>
        </p:nvSpPr>
        <p:spPr/>
        <p:txBody>
          <a:bodyPr/>
          <a:lstStyle/>
          <a:p>
            <a:fld id="{79F1D11F-BC38-B14D-812C-5420C814BEF5}" type="slidenum">
              <a:rPr lang="en-US" smtClean="0"/>
              <a:t>87</a:t>
            </a:fld>
            <a:endParaRPr lang="en-US"/>
          </a:p>
        </p:txBody>
      </p:sp>
    </p:spTree>
    <p:extLst>
      <p:ext uri="{BB962C8B-B14F-4D97-AF65-F5344CB8AC3E}">
        <p14:creationId xmlns:p14="http://schemas.microsoft.com/office/powerpoint/2010/main" val="277383769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dirty="0"/>
              <a:t>Typically use a different parameterization</a:t>
            </a:r>
          </a:p>
          <a:p>
            <a:pPr marL="457200" indent="-457200"/>
            <a:endParaRPr lang="en-US" dirty="0"/>
          </a:p>
          <a:p>
            <a:pPr marL="838200" lvl="1" indent="-381000"/>
            <a:r>
              <a:rPr lang="en-US" sz="2400" dirty="0">
                <a:solidFill>
                  <a:srgbClr val="C00000"/>
                </a:solidFill>
              </a:rPr>
              <a:t>d is the perpendicular distance from the line to the origin</a:t>
            </a:r>
          </a:p>
          <a:p>
            <a:pPr marL="838200" lvl="1" indent="-381000"/>
            <a:r>
              <a:rPr lang="en-US" sz="2400" dirty="0">
                <a:solidFill>
                  <a:srgbClr val="0000CC"/>
                </a:solidFill>
                <a:sym typeface="Symbol" pitchFamily="18" charset="2"/>
              </a:rPr>
              <a:t> </a:t>
            </a:r>
            <a:r>
              <a:rPr lang="en-US" sz="2400" dirty="0">
                <a:solidFill>
                  <a:srgbClr val="0000CC"/>
                </a:solidFill>
              </a:rPr>
              <a:t>is the angle of this perpendicular with the horizontal.</a:t>
            </a:r>
          </a:p>
        </p:txBody>
      </p:sp>
      <p:pic>
        <p:nvPicPr>
          <p:cNvPr id="440324" name="Picture 4"/>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08163" y="1447800"/>
            <a:ext cx="2687637" cy="29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88</a:t>
            </a:fld>
            <a:endParaRPr lang="en-US"/>
          </a:p>
        </p:txBody>
      </p:sp>
      <p:pic>
        <p:nvPicPr>
          <p:cNvPr id="6146" name="Picture 2" descr="http://ngi-user-guide.readthedocs.org/en/latest/images/hough-d-p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75" y="3701694"/>
            <a:ext cx="3861318" cy="265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80425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sz="2800" dirty="0"/>
              <a:t>Basic Hough transform algorithm</a:t>
            </a:r>
          </a:p>
          <a:p>
            <a:pPr marL="838200" lvl="1" indent="-381000">
              <a:buFontTx/>
              <a:buAutoNum type="arabicPeriod"/>
            </a:pPr>
            <a:r>
              <a:rPr lang="en-US" sz="2400" dirty="0"/>
              <a:t>Initialize H[d, </a:t>
            </a:r>
            <a:r>
              <a:rPr lang="en-US" sz="2400" dirty="0">
                <a:sym typeface="Symbol" pitchFamily="18" charset="2"/>
              </a:rPr>
              <a:t></a:t>
            </a:r>
            <a:r>
              <a:rPr lang="en-US" sz="2400" dirty="0"/>
              <a:t>]=0</a:t>
            </a:r>
          </a:p>
          <a:p>
            <a:pPr marL="838200" lvl="1" indent="-381000">
              <a:buFontTx/>
              <a:buAutoNum type="arabicPeriod"/>
            </a:pPr>
            <a:r>
              <a:rPr lang="en-US" sz="2400" dirty="0"/>
              <a:t>for each edge point I[</a:t>
            </a:r>
            <a:r>
              <a:rPr lang="en-US" sz="2400" dirty="0" err="1"/>
              <a:t>x,y</a:t>
            </a:r>
            <a:r>
              <a:rPr lang="en-US" sz="2400" dirty="0"/>
              <a:t>] in the image</a:t>
            </a:r>
          </a:p>
          <a:p>
            <a:pPr marL="1257300" lvl="2" indent="-342900">
              <a:buFontTx/>
              <a:buNone/>
            </a:pPr>
            <a:r>
              <a:rPr lang="en-US" sz="1800" dirty="0"/>
              <a:t>    </a:t>
            </a:r>
            <a:r>
              <a:rPr lang="en-US" sz="1800" dirty="0">
                <a:solidFill>
                  <a:srgbClr val="00B050"/>
                </a:solidFill>
              </a:rPr>
              <a:t>compute gradient magnitude m and angle </a:t>
            </a:r>
            <a:r>
              <a:rPr lang="en-US" sz="1800" dirty="0">
                <a:solidFill>
                  <a:srgbClr val="00B050"/>
                </a:solidFill>
                <a:sym typeface="Symbol" pitchFamily="18" charset="2"/>
              </a:rPr>
              <a:t></a:t>
            </a:r>
            <a:r>
              <a:rPr lang="en-US" sz="1800" dirty="0">
                <a:solidFill>
                  <a:srgbClr val="00B050"/>
                </a:solidFill>
              </a:rPr>
              <a:t> </a:t>
            </a:r>
          </a:p>
          <a:p>
            <a:pPr marL="1676400" lvl="3" indent="-304800"/>
            <a:endParaRPr lang="en-US" sz="1800" dirty="0"/>
          </a:p>
          <a:p>
            <a:pPr marL="1676400" lvl="3" indent="-304800">
              <a:buFontTx/>
              <a:buNone/>
            </a:pPr>
            <a:r>
              <a:rPr lang="en-US" sz="1800" dirty="0"/>
              <a:t>    H[d, </a:t>
            </a:r>
            <a:r>
              <a:rPr lang="en-US" sz="1600" dirty="0">
                <a:sym typeface="Symbol" pitchFamily="18" charset="2"/>
              </a:rPr>
              <a:t></a:t>
            </a:r>
            <a:r>
              <a:rPr lang="en-US" sz="1800" dirty="0"/>
              <a:t>] += 1</a:t>
            </a:r>
          </a:p>
          <a:p>
            <a:pPr marL="838200" lvl="1" indent="-381000">
              <a:buFontTx/>
              <a:buAutoNum type="arabicPeriod"/>
            </a:pPr>
            <a:r>
              <a:rPr lang="en-US" sz="2400" dirty="0"/>
              <a:t>Find the value(s) of (d, </a:t>
            </a:r>
            <a:r>
              <a:rPr lang="en-US" sz="2400" dirty="0">
                <a:sym typeface="Symbol" pitchFamily="18" charset="2"/>
              </a:rPr>
              <a:t>) where</a:t>
            </a:r>
            <a:r>
              <a:rPr lang="en-US" sz="2400" dirty="0"/>
              <a:t> H[d, </a:t>
            </a:r>
            <a:r>
              <a:rPr lang="en-US" sz="2400" dirty="0">
                <a:sym typeface="Symbol" pitchFamily="18" charset="2"/>
              </a:rPr>
              <a:t></a:t>
            </a:r>
            <a:r>
              <a:rPr lang="en-US" sz="2400" dirty="0"/>
              <a:t>] is maximum</a:t>
            </a:r>
          </a:p>
          <a:p>
            <a:pPr marL="838200" lvl="1" indent="-381000">
              <a:buFontTx/>
              <a:buAutoNum type="arabicPeriod"/>
            </a:pPr>
            <a:r>
              <a:rPr lang="en-US" sz="2400" dirty="0"/>
              <a:t>The detected line in the image is given by</a:t>
            </a:r>
          </a:p>
          <a:p>
            <a:pPr marL="838200" lvl="1" indent="-381000">
              <a:buFontTx/>
              <a:buAutoNum type="arabicPeriod"/>
            </a:pPr>
            <a:endParaRPr lang="en-US" sz="2400" dirty="0"/>
          </a:p>
          <a:p>
            <a:pPr marL="457200" lvl="1" indent="0">
              <a:buNone/>
            </a:pPr>
            <a:r>
              <a:rPr lang="en-US" sz="2400" dirty="0">
                <a:solidFill>
                  <a:srgbClr val="FF0000"/>
                </a:solidFill>
              </a:rPr>
              <a:t>Complexity?</a:t>
            </a:r>
          </a:p>
        </p:txBody>
      </p:sp>
      <p:pic>
        <p:nvPicPr>
          <p:cNvPr id="440325" name="Picture 5"/>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2109849" y="2667000"/>
            <a:ext cx="2020887"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26" name="Picture 6"/>
          <p:cNvPicPr>
            <a:picLocks noChangeAspect="1" noChangeArrowheads="1"/>
          </p:cNvPicPr>
          <p:nvPr>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886200"/>
            <a:ext cx="2020888"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89</a:t>
            </a:fld>
            <a:endParaRPr lang="en-US"/>
          </a:p>
        </p:txBody>
      </p:sp>
      <p:sp>
        <p:nvSpPr>
          <p:cNvPr id="4" name="Rectangle 3"/>
          <p:cNvSpPr/>
          <p:nvPr/>
        </p:nvSpPr>
        <p:spPr>
          <a:xfrm>
            <a:off x="6852863" y="1066800"/>
            <a:ext cx="1500027" cy="126543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462445" y="1699517"/>
            <a:ext cx="306494" cy="369332"/>
          </a:xfrm>
          <a:prstGeom prst="rect">
            <a:avLst/>
          </a:prstGeom>
          <a:noFill/>
        </p:spPr>
        <p:txBody>
          <a:bodyPr wrap="none" rtlCol="0">
            <a:spAutoFit/>
          </a:bodyPr>
          <a:lstStyle/>
          <a:p>
            <a:r>
              <a:rPr lang="en-US" dirty="0"/>
              <a:t>d</a:t>
            </a:r>
          </a:p>
        </p:txBody>
      </p:sp>
      <p:sp>
        <p:nvSpPr>
          <p:cNvPr id="6" name="TextBox 5"/>
          <p:cNvSpPr txBox="1"/>
          <p:nvPr/>
        </p:nvSpPr>
        <p:spPr>
          <a:xfrm>
            <a:off x="7558507" y="2409587"/>
            <a:ext cx="304892" cy="369332"/>
          </a:xfrm>
          <a:prstGeom prst="rect">
            <a:avLst/>
          </a:prstGeom>
          <a:noFill/>
        </p:spPr>
        <p:txBody>
          <a:bodyPr wrap="none" rtlCol="0">
            <a:spAutoFit/>
          </a:bodyPr>
          <a:lstStyle/>
          <a:p>
            <a:r>
              <a:rPr lang="en-US" dirty="0">
                <a:sym typeface="Symbol"/>
              </a:rPr>
              <a:t></a:t>
            </a:r>
            <a:endParaRPr lang="en-US" dirty="0"/>
          </a:p>
        </p:txBody>
      </p:sp>
      <p:sp>
        <p:nvSpPr>
          <p:cNvPr id="7" name="TextBox 6"/>
          <p:cNvSpPr txBox="1"/>
          <p:nvPr/>
        </p:nvSpPr>
        <p:spPr>
          <a:xfrm>
            <a:off x="7006825" y="605135"/>
            <a:ext cx="1113638" cy="461665"/>
          </a:xfrm>
          <a:prstGeom prst="rect">
            <a:avLst/>
          </a:prstGeom>
          <a:noFill/>
        </p:spPr>
        <p:txBody>
          <a:bodyPr wrap="none" rtlCol="0">
            <a:spAutoFit/>
          </a:bodyPr>
          <a:lstStyle/>
          <a:p>
            <a:r>
              <a:rPr lang="en-US" sz="2400" dirty="0"/>
              <a:t>Array H</a:t>
            </a:r>
          </a:p>
        </p:txBody>
      </p:sp>
    </p:spTree>
    <p:extLst>
      <p:ext uri="{BB962C8B-B14F-4D97-AF65-F5344CB8AC3E}">
        <p14:creationId xmlns:p14="http://schemas.microsoft.com/office/powerpoint/2010/main" val="3299798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2" name="Google Shape;202;p3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Blurring</a:t>
            </a:r>
            <a:endParaRPr/>
          </a:p>
          <a:p>
            <a:pPr>
              <a:buChar char="-"/>
            </a:pPr>
            <a:r>
              <a:rPr lang="en"/>
              <a:t>Sharpening</a:t>
            </a:r>
            <a:endParaRPr/>
          </a:p>
          <a:p>
            <a:pPr>
              <a:buChar char="-"/>
            </a:pPr>
            <a:r>
              <a:rPr lang="en"/>
              <a:t>Edges</a:t>
            </a:r>
            <a:endParaRPr/>
          </a:p>
          <a:p>
            <a:pPr>
              <a:buChar char="-"/>
            </a:pPr>
            <a:r>
              <a:rPr lang="en"/>
              <a:t>Features</a:t>
            </a:r>
            <a:endParaRPr/>
          </a:p>
          <a:p>
            <a:pPr>
              <a:buChar char="-"/>
            </a:pPr>
            <a:r>
              <a:rPr lang="en"/>
              <a:t>Derivatives</a:t>
            </a:r>
            <a:endParaRPr/>
          </a:p>
          <a:p>
            <a:pPr>
              <a:buChar char="-"/>
            </a:pPr>
            <a:r>
              <a:rPr lang="en"/>
              <a:t>Super-resolution </a:t>
            </a:r>
            <a:endParaRPr/>
          </a:p>
          <a:p>
            <a:pPr>
              <a:buChar char="-"/>
            </a:pPr>
            <a:r>
              <a:rPr lang="en"/>
              <a:t>Classification</a:t>
            </a:r>
            <a:endParaRPr/>
          </a:p>
          <a:p>
            <a:pPr>
              <a:buChar char="-"/>
            </a:pPr>
            <a:r>
              <a:rPr lang="en"/>
              <a:t>Detection</a:t>
            </a:r>
            <a:endParaRPr/>
          </a:p>
          <a:p>
            <a:pPr>
              <a:buChar char="-"/>
            </a:pPr>
            <a:r>
              <a:rPr lang="en"/>
              <a:t>Image captioning</a:t>
            </a:r>
            <a:endParaRPr/>
          </a:p>
          <a:p>
            <a:pPr>
              <a:buChar char="-"/>
            </a:pPr>
            <a:r>
              <a:rPr lang="en"/>
              <a:t>...</a:t>
            </a:r>
            <a:endParaRPr/>
          </a:p>
        </p:txBody>
      </p:sp>
      <p:sp>
        <p:nvSpPr>
          <p:cNvPr id="203" name="Google Shape;203;p3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370841513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n-US" altLang="en-US" sz="3600">
                <a:solidFill>
                  <a:srgbClr val="FF0000"/>
                </a:solidFill>
              </a:rPr>
              <a:t>How do you extract the line segments from the accumulators?</a:t>
            </a:r>
          </a:p>
        </p:txBody>
      </p:sp>
      <p:sp>
        <p:nvSpPr>
          <p:cNvPr id="5123" name="Text Box 3"/>
          <p:cNvSpPr txBox="1">
            <a:spLocks noChangeArrowheads="1"/>
          </p:cNvSpPr>
          <p:nvPr/>
        </p:nvSpPr>
        <p:spPr bwMode="auto">
          <a:xfrm>
            <a:off x="914400" y="1752600"/>
            <a:ext cx="6811963" cy="448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a:latin typeface="Times New Roman" pitchFamily="18" charset="0"/>
              </a:rPr>
              <a:t>pick the bin of H with highest value V</a:t>
            </a:r>
          </a:p>
          <a:p>
            <a:pPr eaLnBrk="1" hangingPunct="1">
              <a:spcBef>
                <a:spcPct val="0"/>
              </a:spcBef>
              <a:buFontTx/>
              <a:buNone/>
            </a:pPr>
            <a:r>
              <a:rPr lang="en-US" altLang="en-US" sz="2400" dirty="0">
                <a:latin typeface="Times New Roman" pitchFamily="18" charset="0"/>
              </a:rPr>
              <a:t>while V &gt; </a:t>
            </a:r>
            <a:r>
              <a:rPr lang="en-US" altLang="en-US" sz="2400" dirty="0" err="1">
                <a:latin typeface="Times New Roman" pitchFamily="18" charset="0"/>
              </a:rPr>
              <a:t>value_threshold</a:t>
            </a:r>
            <a:r>
              <a:rPr lang="en-US" altLang="en-US" sz="2400" dirty="0">
                <a:latin typeface="Times New Roman" pitchFamily="18" charset="0"/>
              </a:rPr>
              <a:t> { </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order the corresponding </a:t>
            </a:r>
            <a:r>
              <a:rPr lang="en-US" altLang="en-US" sz="2400" dirty="0" err="1">
                <a:latin typeface="Times New Roman" pitchFamily="18" charset="0"/>
              </a:rPr>
              <a:t>pointlist</a:t>
            </a:r>
            <a:r>
              <a:rPr lang="en-US" altLang="en-US" sz="2400" dirty="0">
                <a:latin typeface="Times New Roman" pitchFamily="18" charset="0"/>
              </a:rPr>
              <a:t> from PTLIST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merge in high gradient neighbors within 10 degrees</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create line segment from final point 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zero out that bin of H</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pick the bin of H with highest value V }</a:t>
            </a:r>
          </a:p>
        </p:txBody>
      </p:sp>
      <p:sp>
        <p:nvSpPr>
          <p:cNvPr id="512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6B8955F-E086-430B-B6AD-63D2FE094B12}" type="slidenum">
              <a:rPr lang="en-US" altLang="en-US" sz="1400" smtClean="0"/>
              <a:pPr eaLnBrk="1" hangingPunct="1">
                <a:spcBef>
                  <a:spcPct val="0"/>
                </a:spcBef>
                <a:buFontTx/>
                <a:buNone/>
              </a:pPr>
              <a:t>90</a:t>
            </a:fld>
            <a:endParaRPr lang="en-US" altLang="en-US" sz="1400"/>
          </a:p>
        </p:txBody>
      </p:sp>
    </p:spTree>
    <p:extLst>
      <p:ext uri="{BB962C8B-B14F-4D97-AF65-F5344CB8AC3E}">
        <p14:creationId xmlns:p14="http://schemas.microsoft.com/office/powerpoint/2010/main" val="32504257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altLang="en-US">
                <a:solidFill>
                  <a:srgbClr val="FF0000"/>
                </a:solidFill>
              </a:rPr>
              <a:t>Example</a:t>
            </a:r>
          </a:p>
        </p:txBody>
      </p:sp>
      <p:sp>
        <p:nvSpPr>
          <p:cNvPr id="2051" name="Text Box 3"/>
          <p:cNvSpPr txBox="1">
            <a:spLocks noChangeArrowheads="1"/>
          </p:cNvSpPr>
          <p:nvPr/>
        </p:nvSpPr>
        <p:spPr bwMode="auto">
          <a:xfrm>
            <a:off x="822325" y="1946275"/>
            <a:ext cx="2632075"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a:t>
            </a:r>
            <a:r>
              <a:rPr lang="en-US" altLang="en-US" sz="2000">
                <a:solidFill>
                  <a:schemeClr val="accent2"/>
                </a:solidFill>
                <a:latin typeface="Times New Roman" pitchFamily="18" charset="0"/>
              </a:rPr>
              <a:t>0      0</a:t>
            </a:r>
            <a:r>
              <a:rPr lang="en-US" altLang="en-US" sz="2000">
                <a:latin typeface="Times New Roman" pitchFamily="18" charset="0"/>
              </a:rPr>
              <a:t>      0    100  100</a:t>
            </a:r>
          </a:p>
          <a:p>
            <a:pPr eaLnBrk="1" hangingPunct="1">
              <a:spcBef>
                <a:spcPct val="0"/>
              </a:spcBef>
              <a:buFontTx/>
              <a:buNone/>
            </a:pPr>
            <a:r>
              <a:rPr lang="en-US" altLang="en-US" sz="2000">
                <a:solidFill>
                  <a:schemeClr val="accent2"/>
                </a:solidFill>
                <a:latin typeface="Times New Roman" pitchFamily="18" charset="0"/>
              </a:rPr>
              <a:t>100  100  100</a:t>
            </a:r>
            <a:r>
              <a:rPr lang="en-US" altLang="en-US" sz="2000">
                <a:latin typeface="Times New Roman" pitchFamily="18" charset="0"/>
              </a:rPr>
              <a:t>  100  100</a:t>
            </a:r>
          </a:p>
          <a:p>
            <a:pPr eaLnBrk="1" hangingPunct="1">
              <a:spcBef>
                <a:spcPct val="0"/>
              </a:spcBef>
              <a:buFontTx/>
              <a:buNone/>
            </a:pPr>
            <a:r>
              <a:rPr lang="en-US" altLang="en-US" sz="2000">
                <a:latin typeface="Times New Roman" pitchFamily="18" charset="0"/>
              </a:rPr>
              <a:t>100  100  100  100  100</a:t>
            </a:r>
          </a:p>
        </p:txBody>
      </p:sp>
      <p:sp>
        <p:nvSpPr>
          <p:cNvPr id="2052" name="Text Box 4"/>
          <p:cNvSpPr txBox="1">
            <a:spLocks noChangeArrowheads="1"/>
          </p:cNvSpPr>
          <p:nvPr/>
        </p:nvSpPr>
        <p:spPr bwMode="auto">
          <a:xfrm>
            <a:off x="6324600" y="1981200"/>
            <a:ext cx="1982788"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     -    0    0    -  </a:t>
            </a:r>
          </a:p>
          <a:p>
            <a:pPr eaLnBrk="1" hangingPunct="1">
              <a:spcBef>
                <a:spcPct val="0"/>
              </a:spcBef>
              <a:buFontTx/>
              <a:buNone/>
            </a:pPr>
            <a:r>
              <a:rPr lang="en-US" altLang="en-US" sz="2000">
                <a:latin typeface="Times New Roman" pitchFamily="18" charset="0"/>
              </a:rPr>
              <a:t> -     -    0    0    -  </a:t>
            </a:r>
          </a:p>
          <a:p>
            <a:pPr eaLnBrk="1" hangingPunct="1">
              <a:spcBef>
                <a:spcPct val="0"/>
              </a:spcBef>
              <a:buFontTx/>
              <a:buNone/>
            </a:pPr>
            <a:r>
              <a:rPr lang="en-US" altLang="en-US" sz="2000">
                <a:latin typeface="Times New Roman" pitchFamily="18" charset="0"/>
              </a:rPr>
              <a:t>90  90  40  20   -</a:t>
            </a:r>
          </a:p>
          <a:p>
            <a:pPr eaLnBrk="1" hangingPunct="1">
              <a:spcBef>
                <a:spcPct val="0"/>
              </a:spcBef>
              <a:buFontTx/>
              <a:buNone/>
            </a:pPr>
            <a:r>
              <a:rPr lang="en-US" altLang="en-US" sz="2000">
                <a:latin typeface="Times New Roman" pitchFamily="18" charset="0"/>
              </a:rPr>
              <a:t>90  90  90  40   -</a:t>
            </a:r>
          </a:p>
          <a:p>
            <a:pPr eaLnBrk="1" hangingPunct="1">
              <a:spcBef>
                <a:spcPct val="0"/>
              </a:spcBef>
              <a:buFontTx/>
              <a:buNone/>
            </a:pPr>
            <a:r>
              <a:rPr lang="en-US" altLang="en-US" sz="2000">
                <a:latin typeface="Times New Roman" pitchFamily="18" charset="0"/>
              </a:rPr>
              <a:t> -     -     -     -    -</a:t>
            </a:r>
          </a:p>
        </p:txBody>
      </p:sp>
      <p:sp>
        <p:nvSpPr>
          <p:cNvPr id="2053" name="Text Box 5"/>
          <p:cNvSpPr txBox="1">
            <a:spLocks noChangeArrowheads="1"/>
          </p:cNvSpPr>
          <p:nvPr/>
        </p:nvSpPr>
        <p:spPr bwMode="auto">
          <a:xfrm>
            <a:off x="3886200" y="1981200"/>
            <a:ext cx="197008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     -     -     -    -</a:t>
            </a:r>
            <a:endParaRPr lang="en-US" altLang="en-US" sz="2400">
              <a:latin typeface="Times New Roman" pitchFamily="18" charset="0"/>
            </a:endParaRPr>
          </a:p>
        </p:txBody>
      </p:sp>
      <p:sp>
        <p:nvSpPr>
          <p:cNvPr id="2054" name="Text Box 6"/>
          <p:cNvSpPr txBox="1">
            <a:spLocks noChangeArrowheads="1"/>
          </p:cNvSpPr>
          <p:nvPr/>
        </p:nvSpPr>
        <p:spPr bwMode="auto">
          <a:xfrm>
            <a:off x="746125" y="4129088"/>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p>
        </p:txBody>
      </p:sp>
      <p:sp>
        <p:nvSpPr>
          <p:cNvPr id="2055" name="Text Box 7"/>
          <p:cNvSpPr txBox="1">
            <a:spLocks noChangeArrowheads="1"/>
          </p:cNvSpPr>
          <p:nvPr/>
        </p:nvSpPr>
        <p:spPr bwMode="auto">
          <a:xfrm>
            <a:off x="15081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4</a:t>
            </a:r>
            <a:r>
              <a:rPr lang="en-US" altLang="en-US" sz="2000">
                <a:latin typeface="Times New Roman" pitchFamily="18" charset="0"/>
              </a:rPr>
              <a:t>  -   1   -  2   -   </a:t>
            </a:r>
            <a:r>
              <a:rPr lang="en-US" altLang="en-US" sz="2000">
                <a:solidFill>
                  <a:schemeClr val="accent2"/>
                </a:solidFill>
                <a:latin typeface="Times New Roman" pitchFamily="18" charset="0"/>
              </a:rPr>
              <a:t>5</a:t>
            </a:r>
          </a:p>
          <a:p>
            <a:pPr eaLnBrk="1" hangingPunct="1">
              <a:spcBef>
                <a:spcPct val="0"/>
              </a:spcBef>
              <a:buFontTx/>
              <a:buNone/>
            </a:pPr>
            <a:r>
              <a:rPr lang="en-US" altLang="en-US" sz="2000">
                <a:latin typeface="Times New Roman" pitchFamily="18" charset="0"/>
              </a:rPr>
              <a:t> -   -   -   -   -   -   -</a:t>
            </a:r>
          </a:p>
        </p:txBody>
      </p:sp>
      <p:sp>
        <p:nvSpPr>
          <p:cNvPr id="2056" name="Text Box 8"/>
          <p:cNvSpPr txBox="1">
            <a:spLocks noChangeArrowheads="1"/>
          </p:cNvSpPr>
          <p:nvPr/>
        </p:nvSpPr>
        <p:spPr bwMode="auto">
          <a:xfrm>
            <a:off x="1524000" y="5791200"/>
            <a:ext cx="201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Times New Roman" pitchFamily="18" charset="0"/>
              </a:rPr>
              <a:t>0 10  20 30 40 …90</a:t>
            </a:r>
          </a:p>
        </p:txBody>
      </p:sp>
      <p:sp>
        <p:nvSpPr>
          <p:cNvPr id="2057" name="Text Box 9"/>
          <p:cNvSpPr txBox="1">
            <a:spLocks noChangeArrowheads="1"/>
          </p:cNvSpPr>
          <p:nvPr/>
        </p:nvSpPr>
        <p:spPr bwMode="auto">
          <a:xfrm>
            <a:off x="4495800" y="4191000"/>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endParaRPr lang="en-US" altLang="en-US" sz="2400">
              <a:latin typeface="Times New Roman" pitchFamily="18" charset="0"/>
            </a:endParaRPr>
          </a:p>
        </p:txBody>
      </p:sp>
      <p:sp>
        <p:nvSpPr>
          <p:cNvPr id="2058" name="Text Box 10"/>
          <p:cNvSpPr txBox="1">
            <a:spLocks noChangeArrowheads="1"/>
          </p:cNvSpPr>
          <p:nvPr/>
        </p:nvSpPr>
        <p:spPr bwMode="auto">
          <a:xfrm>
            <a:off x="51657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a:t>
            </a:r>
            <a:r>
              <a:rPr lang="en-US" altLang="en-US" sz="2000">
                <a:latin typeface="Times New Roman" pitchFamily="18" charset="0"/>
              </a:rPr>
              <a:t>  -   *   -  *   -   </a:t>
            </a:r>
            <a:r>
              <a:rPr lang="en-US" altLang="en-US" sz="2000">
                <a:solidFill>
                  <a:schemeClr val="accent2"/>
                </a:solidFill>
                <a:latin typeface="Times New Roman" pitchFamily="18" charset="0"/>
              </a:rPr>
              <a:t>*</a:t>
            </a:r>
          </a:p>
          <a:p>
            <a:pPr eaLnBrk="1" hangingPunct="1">
              <a:spcBef>
                <a:spcPct val="0"/>
              </a:spcBef>
              <a:buFontTx/>
              <a:buNone/>
            </a:pPr>
            <a:r>
              <a:rPr lang="en-US" altLang="en-US" sz="2000">
                <a:latin typeface="Times New Roman" pitchFamily="18" charset="0"/>
              </a:rPr>
              <a:t> -   -   -   -   -   -   -</a:t>
            </a:r>
            <a:endParaRPr lang="en-US" altLang="en-US" sz="2400">
              <a:latin typeface="Times New Roman" pitchFamily="18" charset="0"/>
            </a:endParaRPr>
          </a:p>
        </p:txBody>
      </p:sp>
      <p:sp>
        <p:nvSpPr>
          <p:cNvPr id="2059" name="Text Box 11"/>
          <p:cNvSpPr txBox="1">
            <a:spLocks noChangeArrowheads="1"/>
          </p:cNvSpPr>
          <p:nvPr/>
        </p:nvSpPr>
        <p:spPr bwMode="auto">
          <a:xfrm>
            <a:off x="5181600" y="5791200"/>
            <a:ext cx="2136775" cy="4064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3300"/>
                </a:solidFill>
                <a:latin typeface="Times New Roman" pitchFamily="18" charset="0"/>
              </a:rPr>
              <a:t>(1,3)(1,4)(2,3)(2,4)</a:t>
            </a:r>
          </a:p>
        </p:txBody>
      </p:sp>
      <p:sp>
        <p:nvSpPr>
          <p:cNvPr id="2060" name="Text Box 12"/>
          <p:cNvSpPr txBox="1">
            <a:spLocks noChangeArrowheads="1"/>
          </p:cNvSpPr>
          <p:nvPr/>
        </p:nvSpPr>
        <p:spPr bwMode="auto">
          <a:xfrm>
            <a:off x="7451725" y="4205288"/>
            <a:ext cx="679450" cy="1625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chemeClr val="accent2"/>
                </a:solidFill>
                <a:latin typeface="Times New Roman" pitchFamily="18" charset="0"/>
              </a:rPr>
              <a:t>(3,1)</a:t>
            </a:r>
          </a:p>
          <a:p>
            <a:pPr eaLnBrk="1" hangingPunct="1">
              <a:spcBef>
                <a:spcPct val="0"/>
              </a:spcBef>
              <a:buFontTx/>
              <a:buNone/>
            </a:pPr>
            <a:r>
              <a:rPr lang="en-US" altLang="en-US" sz="2000">
                <a:solidFill>
                  <a:schemeClr val="accent2"/>
                </a:solidFill>
                <a:latin typeface="Times New Roman" pitchFamily="18" charset="0"/>
              </a:rPr>
              <a:t>(3,2)</a:t>
            </a:r>
          </a:p>
          <a:p>
            <a:pPr eaLnBrk="1" hangingPunct="1">
              <a:spcBef>
                <a:spcPct val="0"/>
              </a:spcBef>
              <a:buFontTx/>
              <a:buNone/>
            </a:pPr>
            <a:r>
              <a:rPr lang="en-US" altLang="en-US" sz="2000">
                <a:solidFill>
                  <a:schemeClr val="accent2"/>
                </a:solidFill>
                <a:latin typeface="Times New Roman" pitchFamily="18" charset="0"/>
              </a:rPr>
              <a:t>(4,1)</a:t>
            </a:r>
          </a:p>
          <a:p>
            <a:pPr eaLnBrk="1" hangingPunct="1">
              <a:spcBef>
                <a:spcPct val="0"/>
              </a:spcBef>
              <a:buFontTx/>
              <a:buNone/>
            </a:pPr>
            <a:r>
              <a:rPr lang="en-US" altLang="en-US" sz="2000">
                <a:solidFill>
                  <a:schemeClr val="accent2"/>
                </a:solidFill>
                <a:latin typeface="Times New Roman" pitchFamily="18" charset="0"/>
              </a:rPr>
              <a:t>(4,2)</a:t>
            </a:r>
          </a:p>
          <a:p>
            <a:pPr eaLnBrk="1" hangingPunct="1">
              <a:spcBef>
                <a:spcPct val="0"/>
              </a:spcBef>
              <a:buFontTx/>
              <a:buNone/>
            </a:pPr>
            <a:r>
              <a:rPr lang="en-US" altLang="en-US" sz="2000">
                <a:solidFill>
                  <a:schemeClr val="accent2"/>
                </a:solidFill>
                <a:latin typeface="Times New Roman" pitchFamily="18" charset="0"/>
              </a:rPr>
              <a:t>(4,3)</a:t>
            </a:r>
          </a:p>
        </p:txBody>
      </p:sp>
      <p:sp>
        <p:nvSpPr>
          <p:cNvPr id="2061" name="Line 13"/>
          <p:cNvSpPr>
            <a:spLocks noChangeShapeType="1"/>
          </p:cNvSpPr>
          <p:nvPr/>
        </p:nvSpPr>
        <p:spPr bwMode="auto">
          <a:xfrm>
            <a:off x="7010400" y="5181600"/>
            <a:ext cx="4572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2" name="Line 14"/>
          <p:cNvSpPr>
            <a:spLocks noChangeShapeType="1"/>
          </p:cNvSpPr>
          <p:nvPr/>
        </p:nvSpPr>
        <p:spPr bwMode="auto">
          <a:xfrm>
            <a:off x="5410200" y="5181600"/>
            <a:ext cx="0" cy="685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3" name="Text Box 15"/>
          <p:cNvSpPr txBox="1">
            <a:spLocks noChangeArrowheads="1"/>
          </p:cNvSpPr>
          <p:nvPr/>
        </p:nvSpPr>
        <p:spPr bwMode="auto">
          <a:xfrm>
            <a:off x="1219200" y="1524000"/>
            <a:ext cx="1838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gray-tone image</a:t>
            </a:r>
          </a:p>
        </p:txBody>
      </p:sp>
      <p:sp>
        <p:nvSpPr>
          <p:cNvPr id="2064" name="Text Box 16"/>
          <p:cNvSpPr txBox="1">
            <a:spLocks noChangeArrowheads="1"/>
          </p:cNvSpPr>
          <p:nvPr/>
        </p:nvSpPr>
        <p:spPr bwMode="auto">
          <a:xfrm>
            <a:off x="4572000" y="1524000"/>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DQ</a:t>
            </a:r>
          </a:p>
        </p:txBody>
      </p:sp>
      <p:sp>
        <p:nvSpPr>
          <p:cNvPr id="2065" name="Text Box 17"/>
          <p:cNvSpPr txBox="1">
            <a:spLocks noChangeArrowheads="1"/>
          </p:cNvSpPr>
          <p:nvPr/>
        </p:nvSpPr>
        <p:spPr bwMode="auto">
          <a:xfrm>
            <a:off x="6689725" y="1538288"/>
            <a:ext cx="1203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THETAQ</a:t>
            </a:r>
          </a:p>
        </p:txBody>
      </p:sp>
      <p:sp>
        <p:nvSpPr>
          <p:cNvPr id="2066" name="Text Box 18"/>
          <p:cNvSpPr txBox="1">
            <a:spLocks noChangeArrowheads="1"/>
          </p:cNvSpPr>
          <p:nvPr/>
        </p:nvSpPr>
        <p:spPr bwMode="auto">
          <a:xfrm>
            <a:off x="1584325" y="3748088"/>
            <a:ext cx="1771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Accumulator H</a:t>
            </a:r>
          </a:p>
        </p:txBody>
      </p:sp>
      <p:sp>
        <p:nvSpPr>
          <p:cNvPr id="2067" name="Text Box 19"/>
          <p:cNvSpPr txBox="1">
            <a:spLocks noChangeArrowheads="1"/>
          </p:cNvSpPr>
          <p:nvPr/>
        </p:nvSpPr>
        <p:spPr bwMode="auto">
          <a:xfrm>
            <a:off x="5699125" y="3748088"/>
            <a:ext cx="1017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PTLIST</a:t>
            </a:r>
          </a:p>
        </p:txBody>
      </p:sp>
      <p:sp>
        <p:nvSpPr>
          <p:cNvPr id="2068" name="Line 20"/>
          <p:cNvSpPr>
            <a:spLocks noChangeShapeType="1"/>
          </p:cNvSpPr>
          <p:nvPr/>
        </p:nvSpPr>
        <p:spPr bwMode="auto">
          <a:xfrm>
            <a:off x="2362200" y="1981200"/>
            <a:ext cx="0" cy="990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69" name="Line 21"/>
          <p:cNvSpPr>
            <a:spLocks noChangeShapeType="1"/>
          </p:cNvSpPr>
          <p:nvPr/>
        </p:nvSpPr>
        <p:spPr bwMode="auto">
          <a:xfrm>
            <a:off x="838200" y="2971800"/>
            <a:ext cx="15240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70" name="Text Box 22"/>
          <p:cNvSpPr txBox="1">
            <a:spLocks noChangeArrowheads="1"/>
          </p:cNvSpPr>
          <p:nvPr/>
        </p:nvSpPr>
        <p:spPr bwMode="auto">
          <a:xfrm>
            <a:off x="609600" y="5562600"/>
            <a:ext cx="8524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latin typeface="Times New Roman" pitchFamily="18" charset="0"/>
              </a:rPr>
              <a:t>distance</a:t>
            </a:r>
          </a:p>
          <a:p>
            <a:pPr eaLnBrk="1" hangingPunct="1">
              <a:spcBef>
                <a:spcPct val="0"/>
              </a:spcBef>
              <a:buFontTx/>
              <a:buNone/>
            </a:pPr>
            <a:r>
              <a:rPr lang="en-US" altLang="en-US" sz="1600">
                <a:latin typeface="Times New Roman" pitchFamily="18" charset="0"/>
              </a:rPr>
              <a:t>    angle</a:t>
            </a:r>
          </a:p>
        </p:txBody>
      </p:sp>
      <p:sp>
        <p:nvSpPr>
          <p:cNvPr id="2071" name="Slide Number Placeholder 2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D42E470-03E5-4ADE-8E10-8DD7CBAB525F}" type="slidenum">
              <a:rPr lang="en-US" altLang="en-US" sz="1400" smtClean="0"/>
              <a:pPr eaLnBrk="1" hangingPunct="1">
                <a:spcBef>
                  <a:spcPct val="0"/>
                </a:spcBef>
                <a:buFontTx/>
                <a:buNone/>
              </a:pPr>
              <a:t>91</a:t>
            </a:fld>
            <a:endParaRPr lang="en-US" altLang="en-US" sz="1400"/>
          </a:p>
        </p:txBody>
      </p:sp>
    </p:spTree>
    <p:extLst>
      <p:ext uri="{BB962C8B-B14F-4D97-AF65-F5344CB8AC3E}">
        <p14:creationId xmlns:p14="http://schemas.microsoft.com/office/powerpoint/2010/main" val="168870655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z="3600">
                <a:solidFill>
                  <a:srgbClr val="FF0000"/>
                </a:solidFill>
              </a:rPr>
              <a:t>Line segments from Hough Transform</a:t>
            </a:r>
          </a:p>
        </p:txBody>
      </p:sp>
      <p:pic>
        <p:nvPicPr>
          <p:cNvPr id="6147" name="Picture 3" descr="fig7_pupp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11400" y="1600200"/>
            <a:ext cx="4519613" cy="4525963"/>
          </a:xfrm>
          <a:noFill/>
        </p:spPr>
      </p:pic>
      <p:sp>
        <p:nvSpPr>
          <p:cNvPr id="61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2DBB233-02CC-4B7F-9C69-DEBA6F02AFF6}" type="slidenum">
              <a:rPr lang="en-US" altLang="en-US" sz="1400" smtClean="0"/>
              <a:pPr eaLnBrk="1" hangingPunct="1">
                <a:spcBef>
                  <a:spcPct val="0"/>
                </a:spcBef>
                <a:buFontTx/>
                <a:buNone/>
              </a:pPr>
              <a:t>92</a:t>
            </a:fld>
            <a:endParaRPr lang="en-US" altLang="en-US" sz="1400"/>
          </a:p>
        </p:txBody>
      </p:sp>
    </p:spTree>
    <p:extLst>
      <p:ext uri="{BB962C8B-B14F-4D97-AF65-F5344CB8AC3E}">
        <p14:creationId xmlns:p14="http://schemas.microsoft.com/office/powerpoint/2010/main" val="6535120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457200" y="0"/>
            <a:ext cx="8229600" cy="1143000"/>
          </a:xfrm>
        </p:spPr>
        <p:txBody>
          <a:bodyPr/>
          <a:lstStyle/>
          <a:p>
            <a:pPr algn="l"/>
            <a:r>
              <a:rPr lang="en-US" dirty="0"/>
              <a:t>Extensions</a:t>
            </a:r>
          </a:p>
        </p:txBody>
      </p:sp>
      <p:sp>
        <p:nvSpPr>
          <p:cNvPr id="444419" name="Rectangle 3"/>
          <p:cNvSpPr>
            <a:spLocks noGrp="1" noChangeArrowheads="1"/>
          </p:cNvSpPr>
          <p:nvPr>
            <p:ph type="body" idx="1"/>
          </p:nvPr>
        </p:nvSpPr>
        <p:spPr>
          <a:xfrm>
            <a:off x="685800" y="914400"/>
            <a:ext cx="7772400" cy="5486400"/>
          </a:xfrm>
        </p:spPr>
        <p:txBody>
          <a:bodyPr>
            <a:normAutofit/>
          </a:bodyPr>
          <a:lstStyle/>
          <a:p>
            <a:pPr marL="457200" indent="-457200"/>
            <a:r>
              <a:rPr lang="en-US" sz="2000" dirty="0"/>
              <a:t>Extension 1:  Use the image gradient (we just did that)</a:t>
            </a:r>
          </a:p>
          <a:p>
            <a:pPr marL="457200" indent="-457200"/>
            <a:endParaRPr lang="en-US" sz="2000" dirty="0"/>
          </a:p>
          <a:p>
            <a:pPr marL="457200" indent="-457200"/>
            <a:r>
              <a:rPr lang="en-US" sz="2000" dirty="0"/>
              <a:t>Extension 2</a:t>
            </a:r>
          </a:p>
          <a:p>
            <a:pPr marL="838200" lvl="1" indent="-381000"/>
            <a:r>
              <a:rPr lang="en-US" sz="1800" dirty="0">
                <a:solidFill>
                  <a:srgbClr val="00B050"/>
                </a:solidFill>
              </a:rPr>
              <a:t>give more votes for stronger edges</a:t>
            </a:r>
          </a:p>
          <a:p>
            <a:pPr marL="457200" indent="-457200"/>
            <a:r>
              <a:rPr lang="en-US" sz="2000" dirty="0"/>
              <a:t>Extension 3</a:t>
            </a:r>
          </a:p>
          <a:p>
            <a:pPr marL="838200" lvl="1" indent="-381000"/>
            <a:r>
              <a:rPr lang="en-US" sz="1800" dirty="0">
                <a:solidFill>
                  <a:srgbClr val="00B050"/>
                </a:solidFill>
              </a:rPr>
              <a:t>change the sampling of (d, </a:t>
            </a:r>
            <a:r>
              <a:rPr lang="en-US" sz="1800" dirty="0">
                <a:solidFill>
                  <a:srgbClr val="00B050"/>
                </a:solidFill>
                <a:sym typeface="Symbol" pitchFamily="18" charset="2"/>
              </a:rPr>
              <a:t>) to give more/less resolution</a:t>
            </a:r>
            <a:endParaRPr lang="en-US" sz="1800" dirty="0">
              <a:solidFill>
                <a:srgbClr val="00B050"/>
              </a:solidFill>
            </a:endParaRPr>
          </a:p>
          <a:p>
            <a:pPr marL="457200" indent="-457200"/>
            <a:r>
              <a:rPr lang="en-US" sz="2000" dirty="0"/>
              <a:t>Extension 4</a:t>
            </a:r>
          </a:p>
          <a:p>
            <a:pPr marL="838200" lvl="1" indent="-381000"/>
            <a:r>
              <a:rPr lang="en-US" sz="1800" dirty="0"/>
              <a:t>The same procedure can be used with </a:t>
            </a:r>
            <a:r>
              <a:rPr lang="en-US" sz="1800" dirty="0">
                <a:solidFill>
                  <a:srgbClr val="00B050"/>
                </a:solidFill>
              </a:rPr>
              <a:t>circles</a:t>
            </a:r>
            <a:r>
              <a:rPr lang="en-US" sz="1800" dirty="0"/>
              <a:t>, squares, or any other shape, How?</a:t>
            </a:r>
          </a:p>
          <a:p>
            <a:pPr marL="438150" indent="-381000"/>
            <a:r>
              <a:rPr lang="en-US" sz="2200" dirty="0"/>
              <a:t>Extension 5; </a:t>
            </a:r>
            <a:r>
              <a:rPr lang="en-US" sz="2200" dirty="0">
                <a:solidFill>
                  <a:srgbClr val="FF0000"/>
                </a:solidFill>
              </a:rPr>
              <a:t>the Burns procedure</a:t>
            </a:r>
            <a:r>
              <a:rPr lang="en-US" sz="2200" dirty="0"/>
              <a:t>. Uses only angle, two different quantifications, and connected components with votes for larger one.</a:t>
            </a:r>
          </a:p>
          <a:p>
            <a:pPr marL="438150" indent="-381000"/>
            <a:endParaRPr lang="en-US" sz="2200" dirty="0"/>
          </a:p>
        </p:txBody>
      </p:sp>
      <p:sp>
        <p:nvSpPr>
          <p:cNvPr id="2" name="Slide Number Placeholder 1"/>
          <p:cNvSpPr>
            <a:spLocks noGrp="1"/>
          </p:cNvSpPr>
          <p:nvPr>
            <p:ph type="sldNum" sz="quarter" idx="12"/>
          </p:nvPr>
        </p:nvSpPr>
        <p:spPr/>
        <p:txBody>
          <a:bodyPr/>
          <a:lstStyle/>
          <a:p>
            <a:fld id="{79F1D11F-BC38-B14D-812C-5420C814BEF5}" type="slidenum">
              <a:rPr lang="en-US" smtClean="0"/>
              <a:t>93</a:t>
            </a:fld>
            <a:endParaRPr lang="en-US"/>
          </a:p>
        </p:txBody>
      </p:sp>
    </p:spTree>
    <p:extLst>
      <p:ext uri="{BB962C8B-B14F-4D97-AF65-F5344CB8AC3E}">
        <p14:creationId xmlns:p14="http://schemas.microsoft.com/office/powerpoint/2010/main" val="25155228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US" altLang="en-US"/>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182" t="20000" r="18182" b="7272"/>
          <a:stretch>
            <a:fillRect/>
          </a:stretch>
        </p:blipFill>
        <p:spPr>
          <a:xfrm>
            <a:off x="381000" y="381000"/>
            <a:ext cx="8305800" cy="6153150"/>
          </a:xfrm>
          <a:noFill/>
        </p:spPr>
      </p:pic>
      <p:sp>
        <p:nvSpPr>
          <p:cNvPr id="3076" name="Text Box 4"/>
          <p:cNvSpPr txBox="1">
            <a:spLocks noChangeArrowheads="1"/>
          </p:cNvSpPr>
          <p:nvPr/>
        </p:nvSpPr>
        <p:spPr bwMode="auto">
          <a:xfrm>
            <a:off x="2041525" y="5853113"/>
            <a:ext cx="1876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solidFill>
                  <a:srgbClr val="6600FF"/>
                </a:solidFill>
                <a:latin typeface="Times New Roman" pitchFamily="18" charset="0"/>
              </a:rPr>
              <a:t>Chalmers University</a:t>
            </a:r>
          </a:p>
          <a:p>
            <a:pPr eaLnBrk="1" hangingPunct="1">
              <a:spcBef>
                <a:spcPct val="0"/>
              </a:spcBef>
              <a:buFontTx/>
              <a:buNone/>
            </a:pPr>
            <a:r>
              <a:rPr lang="en-US" altLang="en-US" sz="1600">
                <a:solidFill>
                  <a:srgbClr val="6600FF"/>
                </a:solidFill>
                <a:latin typeface="Times New Roman" pitchFamily="18" charset="0"/>
              </a:rPr>
              <a:t> of Technology</a:t>
            </a:r>
          </a:p>
        </p:txBody>
      </p:sp>
      <p:sp>
        <p:nvSpPr>
          <p:cNvPr id="3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6971C54-2770-4EAB-9918-663A57F09F74}" type="slidenum">
              <a:rPr lang="en-US" altLang="en-US" sz="1400" smtClean="0"/>
              <a:pPr eaLnBrk="1" hangingPunct="1">
                <a:spcBef>
                  <a:spcPct val="0"/>
                </a:spcBef>
                <a:buFontTx/>
                <a:buNone/>
              </a:pPr>
              <a:t>94</a:t>
            </a:fld>
            <a:endParaRPr lang="en-US" altLang="en-US" sz="1400"/>
          </a:p>
        </p:txBody>
      </p:sp>
    </p:spTree>
    <p:extLst>
      <p:ext uri="{BB962C8B-B14F-4D97-AF65-F5344CB8AC3E}">
        <p14:creationId xmlns:p14="http://schemas.microsoft.com/office/powerpoint/2010/main" val="29067780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en-US" alt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363" t="20000" r="18637" b="9091"/>
          <a:stretch>
            <a:fillRect/>
          </a:stretch>
        </p:blipFill>
        <p:spPr>
          <a:xfrm>
            <a:off x="609600" y="457200"/>
            <a:ext cx="8001000" cy="5673725"/>
          </a:xfrm>
          <a:noFill/>
        </p:spPr>
      </p:pic>
      <p:sp>
        <p:nvSpPr>
          <p:cNvPr id="4100" name="Text Box 4"/>
          <p:cNvSpPr txBox="1">
            <a:spLocks noChangeArrowheads="1"/>
          </p:cNvSpPr>
          <p:nvPr/>
        </p:nvSpPr>
        <p:spPr bwMode="auto">
          <a:xfrm>
            <a:off x="2270125" y="5649913"/>
            <a:ext cx="16621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6600FF"/>
                </a:solidFill>
                <a:latin typeface="Times New Roman" pitchFamily="18" charset="0"/>
              </a:rPr>
              <a:t>Chalmers University</a:t>
            </a:r>
          </a:p>
          <a:p>
            <a:pPr eaLnBrk="1" hangingPunct="1">
              <a:spcBef>
                <a:spcPct val="0"/>
              </a:spcBef>
              <a:buFontTx/>
              <a:buNone/>
            </a:pPr>
            <a:r>
              <a:rPr lang="en-US" altLang="en-US" sz="1400">
                <a:solidFill>
                  <a:srgbClr val="6600FF"/>
                </a:solidFill>
                <a:latin typeface="Times New Roman" pitchFamily="18" charset="0"/>
              </a:rPr>
              <a:t> of Technology</a:t>
            </a:r>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DD50269-203C-42CD-989D-393E40ABD358}" type="slidenum">
              <a:rPr lang="en-US" altLang="en-US" sz="1400" smtClean="0"/>
              <a:pPr eaLnBrk="1" hangingPunct="1">
                <a:spcBef>
                  <a:spcPct val="0"/>
                </a:spcBef>
                <a:buFontTx/>
                <a:buNone/>
              </a:pPr>
              <a:t>95</a:t>
            </a:fld>
            <a:endParaRPr lang="en-US" altLang="en-US" sz="1400"/>
          </a:p>
        </p:txBody>
      </p:sp>
    </p:spTree>
    <p:extLst>
      <p:ext uri="{BB962C8B-B14F-4D97-AF65-F5344CB8AC3E}">
        <p14:creationId xmlns:p14="http://schemas.microsoft.com/office/powerpoint/2010/main" val="13338522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altLang="en-US">
                <a:solidFill>
                  <a:srgbClr val="FF0000"/>
                </a:solidFill>
              </a:rPr>
              <a:t>Hough Transform for Finding Circles</a:t>
            </a:r>
          </a:p>
        </p:txBody>
      </p:sp>
      <p:sp>
        <p:nvSpPr>
          <p:cNvPr id="10243" name="Text Box 3"/>
          <p:cNvSpPr txBox="1">
            <a:spLocks noChangeArrowheads="1"/>
          </p:cNvSpPr>
          <p:nvPr/>
        </p:nvSpPr>
        <p:spPr bwMode="auto">
          <a:xfrm>
            <a:off x="898525" y="1946275"/>
            <a:ext cx="1562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Equations: </a:t>
            </a:r>
          </a:p>
        </p:txBody>
      </p:sp>
      <p:sp>
        <p:nvSpPr>
          <p:cNvPr id="10244" name="Text Box 4"/>
          <p:cNvSpPr txBox="1">
            <a:spLocks noChangeArrowheads="1"/>
          </p:cNvSpPr>
          <p:nvPr/>
        </p:nvSpPr>
        <p:spPr bwMode="auto">
          <a:xfrm>
            <a:off x="2651125" y="1787525"/>
            <a:ext cx="2227263"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 r0 +  d sin </a:t>
            </a:r>
            <a:r>
              <a:rPr lang="en-US" altLang="en-US" sz="2400">
                <a:latin typeface="Times New Roman" pitchFamily="18" charset="0"/>
                <a:sym typeface="Symbol" pitchFamily="18" charset="2"/>
              </a:rPr>
              <a:t></a:t>
            </a:r>
          </a:p>
          <a:p>
            <a:pPr eaLnBrk="1" hangingPunct="1">
              <a:spcBef>
                <a:spcPct val="0"/>
              </a:spcBef>
              <a:buFontTx/>
              <a:buNone/>
            </a:pPr>
            <a:r>
              <a:rPr lang="en-US" altLang="en-US" sz="2400">
                <a:latin typeface="Times New Roman" pitchFamily="18" charset="0"/>
                <a:sym typeface="Symbol" pitchFamily="18" charset="2"/>
              </a:rPr>
              <a:t>c = c0 -  d cos  </a:t>
            </a:r>
          </a:p>
        </p:txBody>
      </p:sp>
      <p:sp>
        <p:nvSpPr>
          <p:cNvPr id="10245" name="Text Box 5"/>
          <p:cNvSpPr txBox="1">
            <a:spLocks noChangeArrowheads="1"/>
          </p:cNvSpPr>
          <p:nvPr/>
        </p:nvSpPr>
        <p:spPr bwMode="auto">
          <a:xfrm>
            <a:off x="5318125" y="1870075"/>
            <a:ext cx="2736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c, d are parameters</a:t>
            </a:r>
          </a:p>
        </p:txBody>
      </p:sp>
      <p:sp>
        <p:nvSpPr>
          <p:cNvPr id="10246" name="Text Box 6"/>
          <p:cNvSpPr txBox="1">
            <a:spLocks noChangeArrowheads="1"/>
          </p:cNvSpPr>
          <p:nvPr/>
        </p:nvSpPr>
        <p:spPr bwMode="auto">
          <a:xfrm>
            <a:off x="822325" y="3165475"/>
            <a:ext cx="68437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FF3300"/>
                </a:solidFill>
                <a:latin typeface="Times New Roman" pitchFamily="18" charset="0"/>
              </a:rPr>
              <a:t>Main idea:  The gradient vector at an edge pixel points</a:t>
            </a:r>
          </a:p>
          <a:p>
            <a:pPr eaLnBrk="1" hangingPunct="1">
              <a:spcBef>
                <a:spcPct val="0"/>
              </a:spcBef>
              <a:buFontTx/>
              <a:buNone/>
            </a:pPr>
            <a:r>
              <a:rPr lang="en-US" altLang="en-US" sz="2400">
                <a:solidFill>
                  <a:srgbClr val="FF3300"/>
                </a:solidFill>
                <a:latin typeface="Times New Roman" pitchFamily="18" charset="0"/>
              </a:rPr>
              <a:t>                    to the center of  the circle.</a:t>
            </a:r>
          </a:p>
        </p:txBody>
      </p:sp>
      <p:sp>
        <p:nvSpPr>
          <p:cNvPr id="10247" name="Oval 7"/>
          <p:cNvSpPr>
            <a:spLocks noChangeArrowheads="1"/>
          </p:cNvSpPr>
          <p:nvPr/>
        </p:nvSpPr>
        <p:spPr bwMode="auto">
          <a:xfrm>
            <a:off x="3505200" y="4267200"/>
            <a:ext cx="1524000" cy="15240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latin typeface="Times New Roman" pitchFamily="18" charset="0"/>
            </a:endParaRPr>
          </a:p>
        </p:txBody>
      </p:sp>
      <p:sp>
        <p:nvSpPr>
          <p:cNvPr id="10248" name="Text Box 8"/>
          <p:cNvSpPr txBox="1">
            <a:spLocks noChangeArrowheads="1"/>
          </p:cNvSpPr>
          <p:nvPr/>
        </p:nvSpPr>
        <p:spPr bwMode="auto">
          <a:xfrm>
            <a:off x="4953000" y="4876800"/>
            <a:ext cx="739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0000"/>
                </a:solidFill>
                <a:latin typeface="Times New Roman" pitchFamily="18" charset="0"/>
              </a:rPr>
              <a:t>*(r,c)</a:t>
            </a:r>
          </a:p>
        </p:txBody>
      </p:sp>
      <p:sp>
        <p:nvSpPr>
          <p:cNvPr id="10249" name="Line 9"/>
          <p:cNvSpPr>
            <a:spLocks noChangeShapeType="1"/>
          </p:cNvSpPr>
          <p:nvPr/>
        </p:nvSpPr>
        <p:spPr bwMode="auto">
          <a:xfrm flipH="1">
            <a:off x="4267200" y="5029200"/>
            <a:ext cx="762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250" name="Text Box 10"/>
          <p:cNvSpPr txBox="1">
            <a:spLocks noChangeArrowheads="1"/>
          </p:cNvSpPr>
          <p:nvPr/>
        </p:nvSpPr>
        <p:spPr bwMode="auto">
          <a:xfrm>
            <a:off x="4419600" y="472440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chemeClr val="bg1"/>
                </a:solidFill>
                <a:latin typeface="Times New Roman" pitchFamily="18" charset="0"/>
              </a:rPr>
              <a:t>d</a:t>
            </a:r>
          </a:p>
        </p:txBody>
      </p:sp>
      <p:sp>
        <p:nvSpPr>
          <p:cNvPr id="10251"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99B2478-190C-4BAF-B4EF-A2A53559E26B}" type="slidenum">
              <a:rPr lang="en-US" altLang="en-US" sz="1400" smtClean="0"/>
              <a:pPr eaLnBrk="1" hangingPunct="1">
                <a:spcBef>
                  <a:spcPct val="0"/>
                </a:spcBef>
                <a:buFontTx/>
                <a:buNone/>
              </a:pPr>
              <a:t>96</a:t>
            </a:fld>
            <a:endParaRPr lang="en-US" altLang="en-US" sz="1400"/>
          </a:p>
        </p:txBody>
      </p:sp>
    </p:spTree>
    <p:extLst>
      <p:ext uri="{BB962C8B-B14F-4D97-AF65-F5344CB8AC3E}">
        <p14:creationId xmlns:p14="http://schemas.microsoft.com/office/powerpoint/2010/main" val="234906612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solidFill>
                  <a:srgbClr val="FF0000"/>
                </a:solidFill>
              </a:rPr>
              <a:t>Why it works</a:t>
            </a:r>
          </a:p>
        </p:txBody>
      </p:sp>
      <p:sp>
        <p:nvSpPr>
          <p:cNvPr id="11267" name="Oval 3"/>
          <p:cNvSpPr>
            <a:spLocks noChangeArrowheads="1"/>
          </p:cNvSpPr>
          <p:nvPr/>
        </p:nvSpPr>
        <p:spPr bwMode="auto">
          <a:xfrm>
            <a:off x="1295400" y="1981200"/>
            <a:ext cx="1371600" cy="12954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68" name="Text Box 4"/>
          <p:cNvSpPr txBox="1">
            <a:spLocks noChangeArrowheads="1"/>
          </p:cNvSpPr>
          <p:nvPr/>
        </p:nvSpPr>
        <p:spPr bwMode="auto">
          <a:xfrm>
            <a:off x="2971800" y="2057400"/>
            <a:ext cx="45037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Filled Circle:  </a:t>
            </a:r>
          </a:p>
          <a:p>
            <a:pPr eaLnBrk="1" hangingPunct="1">
              <a:spcBef>
                <a:spcPct val="0"/>
              </a:spcBef>
              <a:buFontTx/>
              <a:buNone/>
            </a:pPr>
            <a:r>
              <a:rPr lang="en-US" altLang="en-US" sz="2400">
                <a:solidFill>
                  <a:schemeClr val="accent2"/>
                </a:solidFill>
                <a:latin typeface="Times New Roman" pitchFamily="18" charset="0"/>
              </a:rPr>
              <a:t>Outer points of circle have gradient</a:t>
            </a:r>
          </a:p>
          <a:p>
            <a:pPr eaLnBrk="1" hangingPunct="1">
              <a:spcBef>
                <a:spcPct val="0"/>
              </a:spcBef>
              <a:buFontTx/>
              <a:buNone/>
            </a:pPr>
            <a:r>
              <a:rPr lang="en-US" altLang="en-US" sz="2400">
                <a:solidFill>
                  <a:schemeClr val="accent2"/>
                </a:solidFill>
                <a:latin typeface="Times New Roman" pitchFamily="18" charset="0"/>
              </a:rPr>
              <a:t>direction pointing to center.</a:t>
            </a:r>
          </a:p>
        </p:txBody>
      </p:sp>
      <p:sp>
        <p:nvSpPr>
          <p:cNvPr id="11269" name="Oval 5"/>
          <p:cNvSpPr>
            <a:spLocks noChangeArrowheads="1"/>
          </p:cNvSpPr>
          <p:nvPr/>
        </p:nvSpPr>
        <p:spPr bwMode="auto">
          <a:xfrm>
            <a:off x="1295400" y="4114800"/>
            <a:ext cx="1371600" cy="1295400"/>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solidFill>
                <a:srgbClr val="FF3300"/>
              </a:solidFill>
              <a:latin typeface="Times New Roman" pitchFamily="18" charset="0"/>
            </a:endParaRPr>
          </a:p>
        </p:txBody>
      </p:sp>
      <p:sp>
        <p:nvSpPr>
          <p:cNvPr id="11270" name="Oval 6"/>
          <p:cNvSpPr>
            <a:spLocks noChangeArrowheads="1"/>
          </p:cNvSpPr>
          <p:nvPr/>
        </p:nvSpPr>
        <p:spPr bwMode="auto">
          <a:xfrm>
            <a:off x="1371600" y="4191000"/>
            <a:ext cx="1219200" cy="11430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71" name="Text Box 7"/>
          <p:cNvSpPr txBox="1">
            <a:spLocks noChangeArrowheads="1"/>
          </p:cNvSpPr>
          <p:nvPr/>
        </p:nvSpPr>
        <p:spPr bwMode="auto">
          <a:xfrm>
            <a:off x="3200400" y="3810000"/>
            <a:ext cx="5003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Circular Ring:</a:t>
            </a:r>
          </a:p>
          <a:p>
            <a:pPr eaLnBrk="1" hangingPunct="1">
              <a:spcBef>
                <a:spcPct val="0"/>
              </a:spcBef>
              <a:buFontTx/>
              <a:buNone/>
            </a:pPr>
            <a:r>
              <a:rPr lang="en-US" altLang="en-US" sz="2400">
                <a:solidFill>
                  <a:srgbClr val="FF3300"/>
                </a:solidFill>
                <a:latin typeface="Times New Roman" pitchFamily="18" charset="0"/>
              </a:rPr>
              <a:t>Outer points gradient towards center.</a:t>
            </a:r>
          </a:p>
          <a:p>
            <a:pPr eaLnBrk="1" hangingPunct="1">
              <a:spcBef>
                <a:spcPct val="0"/>
              </a:spcBef>
              <a:buFontTx/>
              <a:buNone/>
            </a:pPr>
            <a:r>
              <a:rPr lang="en-US" altLang="en-US" sz="2400">
                <a:solidFill>
                  <a:schemeClr val="accent2"/>
                </a:solidFill>
                <a:latin typeface="Times New Roman" pitchFamily="18" charset="0"/>
              </a:rPr>
              <a:t>Inner points gradient away from center.</a:t>
            </a:r>
          </a:p>
        </p:txBody>
      </p:sp>
      <p:sp>
        <p:nvSpPr>
          <p:cNvPr id="11272" name="Line 8"/>
          <p:cNvSpPr>
            <a:spLocks noChangeShapeType="1"/>
          </p:cNvSpPr>
          <p:nvPr/>
        </p:nvSpPr>
        <p:spPr bwMode="auto">
          <a:xfrm flipV="1">
            <a:off x="1981200" y="3733800"/>
            <a:ext cx="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3" name="Line 9"/>
          <p:cNvSpPr>
            <a:spLocks noChangeShapeType="1"/>
          </p:cNvSpPr>
          <p:nvPr/>
        </p:nvSpPr>
        <p:spPr bwMode="auto">
          <a:xfrm>
            <a:off x="1981200" y="5334000"/>
            <a:ext cx="0" cy="5334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4" name="Line 10"/>
          <p:cNvSpPr>
            <a:spLocks noChangeShapeType="1"/>
          </p:cNvSpPr>
          <p:nvPr/>
        </p:nvSpPr>
        <p:spPr bwMode="auto">
          <a:xfrm flipH="1">
            <a:off x="762000" y="4800600"/>
            <a:ext cx="5334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5" name="Line 11"/>
          <p:cNvSpPr>
            <a:spLocks noChangeShapeType="1"/>
          </p:cNvSpPr>
          <p:nvPr/>
        </p:nvSpPr>
        <p:spPr bwMode="auto">
          <a:xfrm>
            <a:off x="2590800" y="4800600"/>
            <a:ext cx="3810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6" name="Line 12"/>
          <p:cNvSpPr>
            <a:spLocks noChangeShapeType="1"/>
          </p:cNvSpPr>
          <p:nvPr/>
        </p:nvSpPr>
        <p:spPr bwMode="auto">
          <a:xfrm>
            <a:off x="2438400" y="5181600"/>
            <a:ext cx="3048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7" name="Line 13"/>
          <p:cNvSpPr>
            <a:spLocks noChangeShapeType="1"/>
          </p:cNvSpPr>
          <p:nvPr/>
        </p:nvSpPr>
        <p:spPr bwMode="auto">
          <a:xfrm flipH="1">
            <a:off x="1066800" y="5181600"/>
            <a:ext cx="4572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8" name="Line 14"/>
          <p:cNvSpPr>
            <a:spLocks noChangeShapeType="1"/>
          </p:cNvSpPr>
          <p:nvPr/>
        </p:nvSpPr>
        <p:spPr bwMode="auto">
          <a:xfrm flipH="1" flipV="1">
            <a:off x="1143000" y="4038600"/>
            <a:ext cx="3810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9" name="Line 15"/>
          <p:cNvSpPr>
            <a:spLocks noChangeShapeType="1"/>
          </p:cNvSpPr>
          <p:nvPr/>
        </p:nvSpPr>
        <p:spPr bwMode="auto">
          <a:xfrm>
            <a:off x="1981200" y="4114800"/>
            <a:ext cx="0" cy="6096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0" name="Line 16"/>
          <p:cNvSpPr>
            <a:spLocks noChangeShapeType="1"/>
          </p:cNvSpPr>
          <p:nvPr/>
        </p:nvSpPr>
        <p:spPr bwMode="auto">
          <a:xfrm flipV="1">
            <a:off x="1981200" y="4876800"/>
            <a:ext cx="0" cy="457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1" name="Line 17"/>
          <p:cNvSpPr>
            <a:spLocks noChangeShapeType="1"/>
          </p:cNvSpPr>
          <p:nvPr/>
        </p:nvSpPr>
        <p:spPr bwMode="auto">
          <a:xfrm>
            <a:off x="1295400" y="4800600"/>
            <a:ext cx="6858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2" name="Line 18"/>
          <p:cNvSpPr>
            <a:spLocks noChangeShapeType="1"/>
          </p:cNvSpPr>
          <p:nvPr/>
        </p:nvSpPr>
        <p:spPr bwMode="auto">
          <a:xfrm flipH="1">
            <a:off x="1981200" y="4800600"/>
            <a:ext cx="6096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3" name="Line 19"/>
          <p:cNvSpPr>
            <a:spLocks noChangeShapeType="1"/>
          </p:cNvSpPr>
          <p:nvPr/>
        </p:nvSpPr>
        <p:spPr bwMode="auto">
          <a:xfrm flipV="1">
            <a:off x="1524000" y="4876800"/>
            <a:ext cx="4572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4" name="Line 20"/>
          <p:cNvSpPr>
            <a:spLocks noChangeShapeType="1"/>
          </p:cNvSpPr>
          <p:nvPr/>
        </p:nvSpPr>
        <p:spPr bwMode="auto">
          <a:xfrm flipH="1">
            <a:off x="2057400" y="4343400"/>
            <a:ext cx="3810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5" name="Line 21"/>
          <p:cNvSpPr>
            <a:spLocks noChangeShapeType="1"/>
          </p:cNvSpPr>
          <p:nvPr/>
        </p:nvSpPr>
        <p:spPr bwMode="auto">
          <a:xfrm flipH="1" flipV="1">
            <a:off x="2057400" y="4876800"/>
            <a:ext cx="3810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6" name="Line 22"/>
          <p:cNvSpPr>
            <a:spLocks noChangeShapeType="1"/>
          </p:cNvSpPr>
          <p:nvPr/>
        </p:nvSpPr>
        <p:spPr bwMode="auto">
          <a:xfrm>
            <a:off x="1524000" y="4343400"/>
            <a:ext cx="4572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7" name="Line 23"/>
          <p:cNvSpPr>
            <a:spLocks noChangeShapeType="1"/>
          </p:cNvSpPr>
          <p:nvPr/>
        </p:nvSpPr>
        <p:spPr bwMode="auto">
          <a:xfrm flipV="1">
            <a:off x="2362200" y="3962400"/>
            <a:ext cx="45720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8" name="Text Box 24"/>
          <p:cNvSpPr txBox="1">
            <a:spLocks noChangeArrowheads="1"/>
          </p:cNvSpPr>
          <p:nvPr/>
        </p:nvSpPr>
        <p:spPr bwMode="auto">
          <a:xfrm>
            <a:off x="3184525" y="5299075"/>
            <a:ext cx="48339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The points in the away direction don’t</a:t>
            </a:r>
          </a:p>
          <a:p>
            <a:pPr eaLnBrk="1" hangingPunct="1">
              <a:spcBef>
                <a:spcPct val="0"/>
              </a:spcBef>
              <a:buFontTx/>
              <a:buNone/>
            </a:pPr>
            <a:r>
              <a:rPr lang="en-US" altLang="en-US" sz="2400">
                <a:latin typeface="Times New Roman" pitchFamily="18" charset="0"/>
              </a:rPr>
              <a:t>accumulate in one bin!</a:t>
            </a:r>
          </a:p>
        </p:txBody>
      </p:sp>
      <p:sp>
        <p:nvSpPr>
          <p:cNvPr id="11289" name="Slide Number Placeholder 2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13725BA-38A6-419D-BC5C-3A51F76B5D45}" type="slidenum">
              <a:rPr lang="en-US" altLang="en-US" sz="1400" smtClean="0"/>
              <a:pPr eaLnBrk="1" hangingPunct="1">
                <a:spcBef>
                  <a:spcPct val="0"/>
                </a:spcBef>
                <a:buFontTx/>
                <a:buNone/>
              </a:pPr>
              <a:t>97</a:t>
            </a:fld>
            <a:endParaRPr lang="en-US" altLang="en-US" sz="1400"/>
          </a:p>
        </p:txBody>
      </p:sp>
    </p:spTree>
    <p:extLst>
      <p:ext uri="{BB962C8B-B14F-4D97-AF65-F5344CB8AC3E}">
        <p14:creationId xmlns:p14="http://schemas.microsoft.com/office/powerpoint/2010/main" val="53659062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0908" t="27272" r="30910" b="29091"/>
          <a:stretch>
            <a:fillRect/>
          </a:stretch>
        </p:blipFill>
        <p:spPr>
          <a:xfrm>
            <a:off x="1066800" y="304800"/>
            <a:ext cx="7315200" cy="6269038"/>
          </a:xfrm>
          <a:noFill/>
        </p:spPr>
      </p:pic>
      <p:sp>
        <p:nvSpPr>
          <p:cNvPr id="1229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A26453A-4FAD-4F5F-9150-12D25075AEF4}" type="slidenum">
              <a:rPr lang="en-US" altLang="en-US" sz="1400" smtClean="0"/>
              <a:pPr eaLnBrk="1" hangingPunct="1">
                <a:spcBef>
                  <a:spcPct val="0"/>
                </a:spcBef>
                <a:buFontTx/>
                <a:buNone/>
              </a:pPr>
              <a:t>98</a:t>
            </a:fld>
            <a:endParaRPr lang="en-US" altLang="en-US" sz="1400"/>
          </a:p>
        </p:txBody>
      </p:sp>
    </p:spTree>
    <p:extLst>
      <p:ext uri="{BB962C8B-B14F-4D97-AF65-F5344CB8AC3E}">
        <p14:creationId xmlns:p14="http://schemas.microsoft.com/office/powerpoint/2010/main" val="136080074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z="3200">
                <a:solidFill>
                  <a:srgbClr val="FF0000"/>
                </a:solidFill>
              </a:rPr>
              <a:t>Finding lung nodules (Kimme &amp; Ballard)</a:t>
            </a:r>
          </a:p>
        </p:txBody>
      </p:sp>
      <p:pic>
        <p:nvPicPr>
          <p:cNvPr id="13315" name="Picture 3" descr="fig4_7_houg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13025" y="1600200"/>
            <a:ext cx="3917950" cy="4525963"/>
          </a:xfrm>
          <a:noFill/>
        </p:spPr>
      </p:pic>
      <p:sp>
        <p:nvSpPr>
          <p:cNvPr id="1331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14E7DFD-1EFC-451A-9F5A-DC2C8B3FD70B}" type="slidenum">
              <a:rPr lang="en-US" altLang="en-US" sz="1400" smtClean="0"/>
              <a:pPr eaLnBrk="1" hangingPunct="1">
                <a:spcBef>
                  <a:spcPct val="0"/>
                </a:spcBef>
                <a:buFontTx/>
                <a:buNone/>
              </a:pPr>
              <a:t>99</a:t>
            </a:fld>
            <a:endParaRPr lang="en-US" altLang="en-US" sz="1400"/>
          </a:p>
        </p:txBody>
      </p:sp>
    </p:spTree>
    <p:extLst>
      <p:ext uri="{BB962C8B-B14F-4D97-AF65-F5344CB8AC3E}">
        <p14:creationId xmlns:p14="http://schemas.microsoft.com/office/powerpoint/2010/main" val="180340160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y = m_0 x + b_0&#10;\]&#10;\end{document}&#10;"/>
  <p:tag name="EXTERNALNAME" val="Edittex"/>
  <p:tag name="BLEND" val="False"/>
  <p:tag name="TRANSPARENT" val="False"/>
  <p:tag name="BITMAPFORMAT" val="bmp256"/>
  <p:tag name="DEBUGINTERACTIVE" val="True"/>
  <p:tag name="ORIGWIDTH" val="490.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2293</TotalTime>
  <Words>2329</Words>
  <Application>Microsoft Office PowerPoint</Application>
  <PresentationFormat>On-screen Show (4:3)</PresentationFormat>
  <Paragraphs>468</Paragraphs>
  <Slides>100</Slides>
  <Notes>80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100</vt:i4>
      </vt:variant>
    </vt:vector>
  </HeadingPairs>
  <TitlesOfParts>
    <vt:vector size="108" baseType="lpstr">
      <vt:lpstr>Arial</vt:lpstr>
      <vt:lpstr>Arial Rounded MT Bold</vt:lpstr>
      <vt:lpstr>Calibri</vt:lpstr>
      <vt:lpstr>Consolas</vt:lpstr>
      <vt:lpstr>Kalinga</vt:lpstr>
      <vt:lpstr>Symbol</vt:lpstr>
      <vt:lpstr>Times New Roman</vt:lpstr>
      <vt:lpstr>Office Theme</vt:lpstr>
      <vt:lpstr>  Computer Vision   CSE 455 Edges and Lines  Linda Shapiro Professor of Computer Science &amp; Engineering Professor of Electrical &amp; Computer Engineering</vt:lpstr>
      <vt:lpstr>Convolution: Weighted sum over pixels</vt:lpstr>
      <vt:lpstr>Filters</vt:lpstr>
      <vt:lpstr>Cross-Correlation vs Convolution</vt:lpstr>
      <vt:lpstr>Cross-Correlation vs Convolution</vt:lpstr>
      <vt:lpstr>Cross-Correlation vs Convolution</vt:lpstr>
      <vt:lpstr>So what can we do with these convolutions anyway?</vt:lpstr>
      <vt:lpstr>So what can we do with these convolutions anyway?</vt:lpstr>
      <vt:lpstr>So what can we do with these convolutions anyway?</vt:lpstr>
      <vt:lpstr>So what can we do with these convolutions anyway?</vt:lpstr>
      <vt:lpstr>What’s an edge?</vt:lpstr>
      <vt:lpstr>What’s an edge?</vt:lpstr>
      <vt:lpstr>Finding edges</vt:lpstr>
      <vt:lpstr>Image derivatives</vt:lpstr>
      <vt:lpstr>Image derivatives</vt:lpstr>
      <vt:lpstr>Image derivatives</vt:lpstr>
      <vt:lpstr>Image derivatives</vt:lpstr>
      <vt:lpstr>Images are noisy!</vt:lpstr>
      <vt:lpstr>But we already know how to smooth</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Sobel filter! Smooth &amp; derivative</vt:lpstr>
      <vt:lpstr>Image derivatives</vt:lpstr>
      <vt:lpstr>Finding edges</vt:lpstr>
      <vt:lpstr>PowerPoint Presentation</vt:lpstr>
      <vt:lpstr>PowerPoint Presentation</vt:lpstr>
      <vt:lpstr>Irwin Sobel</vt:lpstr>
      <vt:lpstr>Finding edges</vt:lpstr>
      <vt:lpstr>2nd derivative!</vt:lpstr>
      <vt:lpstr>Laplacian (2nd derivative)!</vt:lpstr>
      <vt:lpstr>Laplacians</vt:lpstr>
      <vt:lpstr>Laplacians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Laplacians</vt:lpstr>
      <vt:lpstr>Laplacians</vt:lpstr>
      <vt:lpstr>Laplacians</vt:lpstr>
      <vt:lpstr>Laplacians</vt:lpstr>
      <vt:lpstr>Laplacians</vt:lpstr>
      <vt:lpstr>Laplacians also sensitive to noise</vt:lpstr>
      <vt:lpstr>Another edge detector:</vt:lpstr>
      <vt:lpstr>Difference of Gaussian (DoG)</vt:lpstr>
      <vt:lpstr>Difference of Gaussian (DoG)</vt:lpstr>
      <vt:lpstr>Difference of Gaussian (DoG)</vt:lpstr>
      <vt:lpstr>DoG (1 - 0)</vt:lpstr>
      <vt:lpstr>DoG (2 - 1)</vt:lpstr>
      <vt:lpstr>DoG (3 - 2)</vt:lpstr>
      <vt:lpstr>DoG (4 - 3)</vt:lpstr>
      <vt:lpstr>Another approach: gradient magnitude</vt:lpstr>
      <vt:lpstr>Another approach: gradient magnitude</vt:lpstr>
      <vt:lpstr>Another approach: gradient magnitude</vt:lpstr>
      <vt:lpstr>What we really want: line drawing</vt:lpstr>
      <vt:lpstr>Canny Edge Detection</vt:lpstr>
      <vt:lpstr>Smooth image</vt:lpstr>
      <vt:lpstr>Gradient magnitude and direction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Threshold edges</vt:lpstr>
      <vt:lpstr>Connect ‘em up!</vt:lpstr>
      <vt:lpstr>Canny Edge Detection</vt:lpstr>
      <vt:lpstr>Canny Edge Detection</vt:lpstr>
      <vt:lpstr>Canny on Kidney </vt:lpstr>
      <vt:lpstr>Canny Characteristics</vt:lpstr>
      <vt:lpstr>An edge is not a line...</vt:lpstr>
      <vt:lpstr>Finding lines in an image</vt:lpstr>
      <vt:lpstr>Finding lines in an image</vt:lpstr>
      <vt:lpstr>Hough transform algorithm</vt:lpstr>
      <vt:lpstr>Hough transform algorithm</vt:lpstr>
      <vt:lpstr>How do you extract the line segments from the accumulators?</vt:lpstr>
      <vt:lpstr>Example</vt:lpstr>
      <vt:lpstr>Line segments from Hough Transform</vt:lpstr>
      <vt:lpstr>Extensions</vt:lpstr>
      <vt:lpstr>PowerPoint Presentation</vt:lpstr>
      <vt:lpstr>PowerPoint Presentation</vt:lpstr>
      <vt:lpstr>Hough Transform for Finding Circles</vt:lpstr>
      <vt:lpstr>Why it works</vt:lpstr>
      <vt:lpstr>PowerPoint Presentation</vt:lpstr>
      <vt:lpstr>Finding lung nodules (Kimme &amp; Ballard)</vt:lpstr>
      <vt:lpstr>Finale</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Linda Shapiro</cp:lastModifiedBy>
  <cp:revision>246</cp:revision>
  <dcterms:created xsi:type="dcterms:W3CDTF">2013-01-06T19:09:38Z</dcterms:created>
  <dcterms:modified xsi:type="dcterms:W3CDTF">2024-01-11T21:43:23Z</dcterms:modified>
</cp:coreProperties>
</file>