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31"/>
  </p:notesMasterIdLst>
  <p:sldIdLst>
    <p:sldId id="256" r:id="rId2"/>
    <p:sldId id="438" r:id="rId3"/>
    <p:sldId id="439" r:id="rId4"/>
    <p:sldId id="440" r:id="rId5"/>
    <p:sldId id="441" r:id="rId6"/>
    <p:sldId id="449" r:id="rId7"/>
    <p:sldId id="452" r:id="rId8"/>
    <p:sldId id="453" r:id="rId9"/>
    <p:sldId id="454" r:id="rId10"/>
    <p:sldId id="455" r:id="rId11"/>
    <p:sldId id="456" r:id="rId12"/>
    <p:sldId id="457" r:id="rId13"/>
    <p:sldId id="458" r:id="rId14"/>
    <p:sldId id="459" r:id="rId15"/>
    <p:sldId id="460" r:id="rId16"/>
    <p:sldId id="461" r:id="rId17"/>
    <p:sldId id="462" r:id="rId18"/>
    <p:sldId id="463" r:id="rId19"/>
    <p:sldId id="464" r:id="rId20"/>
    <p:sldId id="465" r:id="rId21"/>
    <p:sldId id="466" r:id="rId22"/>
    <p:sldId id="467" r:id="rId23"/>
    <p:sldId id="468" r:id="rId24"/>
    <p:sldId id="470" r:id="rId25"/>
    <p:sldId id="471" r:id="rId26"/>
    <p:sldId id="472" r:id="rId27"/>
    <p:sldId id="473" r:id="rId28"/>
    <p:sldId id="474" r:id="rId29"/>
    <p:sldId id="475" r:id="rId30"/>
    <p:sldId id="476" r:id="rId31"/>
    <p:sldId id="477" r:id="rId32"/>
    <p:sldId id="478" r:id="rId33"/>
    <p:sldId id="479" r:id="rId34"/>
    <p:sldId id="594" r:id="rId35"/>
    <p:sldId id="480" r:id="rId36"/>
    <p:sldId id="481" r:id="rId37"/>
    <p:sldId id="482" r:id="rId38"/>
    <p:sldId id="483" r:id="rId39"/>
    <p:sldId id="484" r:id="rId40"/>
    <p:sldId id="485" r:id="rId41"/>
    <p:sldId id="486" r:id="rId42"/>
    <p:sldId id="487" r:id="rId43"/>
    <p:sldId id="488" r:id="rId44"/>
    <p:sldId id="489" r:id="rId45"/>
    <p:sldId id="495" r:id="rId46"/>
    <p:sldId id="497" r:id="rId47"/>
    <p:sldId id="498" r:id="rId48"/>
    <p:sldId id="499" r:id="rId49"/>
    <p:sldId id="500" r:id="rId50"/>
    <p:sldId id="501" r:id="rId51"/>
    <p:sldId id="502" r:id="rId52"/>
    <p:sldId id="503" r:id="rId53"/>
    <p:sldId id="504" r:id="rId54"/>
    <p:sldId id="505" r:id="rId55"/>
    <p:sldId id="506" r:id="rId56"/>
    <p:sldId id="507" r:id="rId57"/>
    <p:sldId id="508" r:id="rId58"/>
    <p:sldId id="509" r:id="rId59"/>
    <p:sldId id="510" r:id="rId60"/>
    <p:sldId id="511" r:id="rId61"/>
    <p:sldId id="512" r:id="rId62"/>
    <p:sldId id="513" r:id="rId63"/>
    <p:sldId id="514" r:id="rId64"/>
    <p:sldId id="515" r:id="rId65"/>
    <p:sldId id="516" r:id="rId66"/>
    <p:sldId id="517" r:id="rId67"/>
    <p:sldId id="518" r:id="rId68"/>
    <p:sldId id="519" r:id="rId69"/>
    <p:sldId id="520" r:id="rId70"/>
    <p:sldId id="521" r:id="rId71"/>
    <p:sldId id="522" r:id="rId72"/>
    <p:sldId id="523" r:id="rId73"/>
    <p:sldId id="524" r:id="rId74"/>
    <p:sldId id="525" r:id="rId75"/>
    <p:sldId id="526" r:id="rId76"/>
    <p:sldId id="527" r:id="rId77"/>
    <p:sldId id="528" r:id="rId78"/>
    <p:sldId id="529" r:id="rId79"/>
    <p:sldId id="595" r:id="rId80"/>
    <p:sldId id="542" r:id="rId81"/>
    <p:sldId id="543" r:id="rId82"/>
    <p:sldId id="544" r:id="rId83"/>
    <p:sldId id="545" r:id="rId84"/>
    <p:sldId id="547" r:id="rId85"/>
    <p:sldId id="550" r:id="rId86"/>
    <p:sldId id="551" r:id="rId87"/>
    <p:sldId id="552" r:id="rId88"/>
    <p:sldId id="553" r:id="rId89"/>
    <p:sldId id="554" r:id="rId90"/>
    <p:sldId id="555" r:id="rId91"/>
    <p:sldId id="556" r:id="rId92"/>
    <p:sldId id="557" r:id="rId93"/>
    <p:sldId id="558" r:id="rId94"/>
    <p:sldId id="559" r:id="rId95"/>
    <p:sldId id="560" r:id="rId96"/>
    <p:sldId id="561" r:id="rId97"/>
    <p:sldId id="562" r:id="rId98"/>
    <p:sldId id="563" r:id="rId99"/>
    <p:sldId id="564" r:id="rId100"/>
    <p:sldId id="565" r:id="rId101"/>
    <p:sldId id="566" r:id="rId102"/>
    <p:sldId id="567" r:id="rId103"/>
    <p:sldId id="568" r:id="rId104"/>
    <p:sldId id="569" r:id="rId105"/>
    <p:sldId id="570" r:id="rId106"/>
    <p:sldId id="571" r:id="rId107"/>
    <p:sldId id="572" r:id="rId108"/>
    <p:sldId id="573" r:id="rId109"/>
    <p:sldId id="574" r:id="rId110"/>
    <p:sldId id="575" r:id="rId111"/>
    <p:sldId id="576" r:id="rId112"/>
    <p:sldId id="577" r:id="rId113"/>
    <p:sldId id="578" r:id="rId114"/>
    <p:sldId id="579" r:id="rId115"/>
    <p:sldId id="580" r:id="rId116"/>
    <p:sldId id="581" r:id="rId117"/>
    <p:sldId id="582" r:id="rId118"/>
    <p:sldId id="583" r:id="rId119"/>
    <p:sldId id="584" r:id="rId120"/>
    <p:sldId id="585" r:id="rId121"/>
    <p:sldId id="586" r:id="rId122"/>
    <p:sldId id="587" r:id="rId123"/>
    <p:sldId id="588" r:id="rId124"/>
    <p:sldId id="589" r:id="rId125"/>
    <p:sldId id="590" r:id="rId126"/>
    <p:sldId id="591" r:id="rId127"/>
    <p:sldId id="592" r:id="rId128"/>
    <p:sldId id="593" r:id="rId129"/>
    <p:sldId id="437" r:id="rId1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E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440" autoAdjust="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822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presProps" Target="pres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6E19B3-802B-1146-9D96-BE86CEF1F5AA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4832AD-E9BF-E541-A889-1B2F77DEA0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381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3690171b87_0_4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Google Shape;511;g3690171b87_0_4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17493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3690171b87_0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" name="Google Shape;638;g3690171b87_0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7750310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g3756a210c2_0_6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6" name="Google Shape;706;g3756a210c2_0_6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1758308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g3756a210c2_0_6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5" name="Google Shape;715;g3756a210c2_0_6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2940379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3756a210c2_0_6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3756a210c2_0_6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9038705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g3756a210c2_0_7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3" name="Google Shape;733;g3756a210c2_0_7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5095942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g3756a210c2_0_7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2" name="Google Shape;742;g3756a210c2_0_7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4532067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g3756a210c2_0_7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1" name="Google Shape;751;g3756a210c2_0_7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794011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g3756a210c2_0_7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0" name="Google Shape;760;g3756a210c2_0_7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6762175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g3756a210c2_0_7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9" name="Google Shape;769;g3756a210c2_0_7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1346586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g3756a210c2_0_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8" name="Google Shape;778;g3756a210c2_0_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1449927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g3756a210c2_0_7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7" name="Google Shape;787;g3756a210c2_0_7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25319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g3690171b87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6" name="Google Shape;646;g3690171b87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125667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g3756a210c2_0_7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6" name="Google Shape;796;g3756a210c2_0_7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5869385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3756a210c2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5" name="Google Shape;805;g3756a210c2_0_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2106037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g3756a210c2_0_7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4" name="Google Shape;814;g3756a210c2_0_7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5408831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g3756a210c2_0_7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3" name="Google Shape;823;g3756a210c2_0_7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6669686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g3756a210c2_0_8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2" name="Google Shape;832;g3756a210c2_0_8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51695805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g3756a210c2_0_8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" name="Google Shape;841;g3756a210c2_0_8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5483978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g3756a210c2_0_8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0" name="Google Shape;850;g3756a210c2_0_8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9426212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g3756a210c2_0_8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9" name="Google Shape;859;g3756a210c2_0_8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1818853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g3756a210c2_0_8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8" name="Google Shape;868;g3756a210c2_0_8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2693796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g3756a210c2_0_8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7" name="Google Shape;877;g3756a210c2_0_8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28420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g3690171b87_0_2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4" name="Google Shape;654;g3690171b87_0_2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3936075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g3756a210c2_0_8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6" name="Google Shape;886;g3756a210c2_0_8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1289481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3756a210c2_0_8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g3756a210c2_0_8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7627096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g3756a210c2_0_8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4" name="Google Shape;904;g3756a210c2_0_8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5912288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g3756a210c2_0_9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4" name="Google Shape;914;g3756a210c2_0_9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1729819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3756a210c2_0_8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3756a210c2_0_8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8373310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g3756a210c2_0_9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2" name="Google Shape;932;g3756a210c2_0_9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3878224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g3756a210c2_0_9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9" name="Google Shape;939;g3756a210c2_0_9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99795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3690171b87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2" name="Google Shape;662;g3690171b87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81572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g3690171b87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1" name="Google Shape;671;g3690171b87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94128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g3690171b87_0_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9" name="Google Shape;679;g3690171b87_0_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72736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g3690171b87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9" name="Google Shape;689;g3690171b87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12482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g3690171b87_0_2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6" name="Google Shape;696;g3690171b87_0_2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41128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g3690171b87_0_2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4" name="Google Shape;704;g3690171b87_0_2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258725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g3690171b87_0_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3" name="Google Shape;713;g3690171b87_0_2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6125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3698da8a47_1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6" name="Google Shape;516;g3698da8a47_1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61728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g3690171b87_0_4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2" name="Google Shape;722;g3690171b87_0_4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09944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g3690171b87_0_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0" name="Google Shape;730;g3690171b87_0_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4171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g3690171b87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8" name="Google Shape;738;g3690171b87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67686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g3600a767f6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8" name="Google Shape;888;g3600a767f6_1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7357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g3690171b87_0_5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3" name="Google Shape;893;g3690171b87_0_5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88792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g3690171b87_0_5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1" name="Google Shape;901;g3690171b87_0_5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20084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g3690171b87_0_5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8" name="Google Shape;908;g3690171b87_0_5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43423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g3690171b87_0_5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5" name="Google Shape;915;g3690171b87_0_5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65031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g3690171b87_0_6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2" name="Google Shape;922;g3690171b87_0_6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10751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g3690171b87_0_6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9" name="Google Shape;929;g3690171b87_0_6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88975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3698da8a47_1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" name="Google Shape;523;g3698da8a47_1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131070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g3690171b87_0_6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6" name="Google Shape;936;g3690171b87_0_6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33869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g3690171b87_0_6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3" name="Google Shape;943;g3690171b87_0_6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565496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g3690171b87_0_6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2" name="Google Shape;952;g3690171b87_0_6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460374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g3690171b87_0_6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1" name="Google Shape;961;g3690171b87_0_6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995595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g3690171b87_0_6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0" name="Google Shape;970;g3690171b87_0_6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852027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Google Shape;977;g3690171b87_0_6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8" name="Google Shape;978;g3690171b87_0_6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106273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g3690171b87_0_6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6" name="Google Shape;986;g3690171b87_0_6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369260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Google Shape;993;g3690171b87_0_6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4" name="Google Shape;994;g3690171b87_0_6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198539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Google Shape;1001;g3690171b87_0_6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2" name="Google Shape;1002;g3690171b87_0_6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333290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Google Shape;1009;g3690171b87_0_6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0" name="Google Shape;1010;g3690171b87_0_6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94073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3698da8a47_1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3698da8a47_1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893996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g3690171b87_0_7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8" name="Google Shape;1018;g3690171b87_0_7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477496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g3690171b87_0_7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6" name="Google Shape;1026;g3690171b87_0_7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346702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g3690171b87_0_7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4" name="Google Shape;1034;g3690171b87_0_7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046428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g3690171b87_0_8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2" name="Google Shape;1082;g3690171b87_0_8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065345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Google Shape;1097;g3690171b87_0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8" name="Google Shape;1098;g3690171b87_0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417095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Google Shape;1106;g3690171b87_0_8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7" name="Google Shape;1107;g3690171b87_0_8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538893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Google Shape;1114;g3698da8a47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5" name="Google Shape;1115;g3698da8a47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2935090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2" name="Google Shape;1122;g3698da8a47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3" name="Google Shape;1123;g3698da8a47_1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2226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g3698da8a47_1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1" name="Google Shape;1131;g3698da8a47_1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336596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" name="Google Shape;1139;g3698da8a47_1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0" name="Google Shape;1140;g3698da8a47_1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28085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3698da8a47_1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6" name="Google Shape;586;g3698da8a47_1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835085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756a210c2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3756a210c2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872520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3756a210c2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3756a210c2_0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175367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756a210c2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756a210c2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318226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3756a210c2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3756a210c2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051634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756a210c2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3756a210c2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845563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756a210c2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3756a210c2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268760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3756a210c2_0_2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3756a210c2_0_2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179768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3756a210c2_0_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3756a210c2_0_1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55976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756a210c2_0_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3756a210c2_0_1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66582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3756a210c2_0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3756a210c2_0_1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74290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g3690171b87_0_5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8" name="Google Shape;608;g3690171b87_0_5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259031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3756a210c2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3756a210c2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918832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756a210c2_0_2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3756a210c2_0_2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492143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3756a210c2_0_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3756a210c2_0_2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73966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3756a210c2_0_2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3756a210c2_0_2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103294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3756a210c2_0_2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3756a210c2_0_2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255722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3756a210c2_0_2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3756a210c2_0_2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077393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756a210c2_0_2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3756a210c2_0_2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028088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756a210c2_0_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3756a210c2_0_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268699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3756a210c2_0_2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3756a210c2_0_2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2535005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3756a210c2_0_2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3756a210c2_0_2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8725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3690171b87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5" name="Google Shape;615;g3690171b87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067847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3756a210c2_0_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3756a210c2_0_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361941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3756a210c2_0_3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3756a210c2_0_3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166597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3756a210c2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3756a210c2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008478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3756a210c2_0_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3756a210c2_0_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59673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3756a210c2_0_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3756a210c2_0_3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287860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3756a210c2_0_3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3756a210c2_0_3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620150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3756a210c2_0_3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3756a210c2_0_3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6742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3756a210c2_0_3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3756a210c2_0_3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0905203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3756a210c2_0_4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g3756a210c2_0_4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231313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3756a210c2_0_4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" name="Google Shape;493;g3756a210c2_0_4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78135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3690171b87_0_2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2" name="Google Shape;622;g3690171b87_0_2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930165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3756a210c2_0_4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" name="Google Shape;501;g3756a210c2_0_4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133373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3756a210c2_0_4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Google Shape;511;g3756a210c2_0_4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0122897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3756a210c2_0_4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Google Shape;527;g3756a210c2_0_4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2246198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3756a210c2_0_5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3756a210c2_0_5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8129724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3756a210c2_0_5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3756a210c2_0_5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5764301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3756a210c2_0_5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3756a210c2_0_5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8217808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3756a210c2_0_5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9" name="Google Shape;579;g3756a210c2_0_5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260556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g3756a210c2_0_5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8" name="Google Shape;588;g3756a210c2_0_5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55301894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3756a210c2_0_5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7" name="Google Shape;597;g3756a210c2_0_5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4452382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g3756a210c2_0_5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6" name="Google Shape;606;g3756a210c2_0_5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99862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g3690171b87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0" name="Google Shape;630;g3690171b87_0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9965364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3756a210c2_0_5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3756a210c2_0_5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4622313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3756a210c2_0_5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g3756a210c2_0_5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0846607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g3756a210c2_0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4" name="Google Shape;634;g3756a210c2_0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9501185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g3756a210c2_0_6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3" name="Google Shape;643;g3756a210c2_0_6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7534852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3756a210c2_0_6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2" name="Google Shape;652;g3756a210c2_0_6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5762409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3756a210c2_0_6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1" name="Google Shape;661;g3756a210c2_0_6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1854904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g3756a210c2_0_6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0" name="Google Shape;670;g3756a210c2_0_6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9361309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g3756a210c2_0_6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9" name="Google Shape;679;g3756a210c2_0_6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5891802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g3756a210c2_0_6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" name="Google Shape;688;g3756a210c2_0_6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3017566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3756a210c2_0_6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3756a210c2_0_6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2142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AB09-923F-4DCB-90FC-FFB32A7BC7D1}" type="datetime1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81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FB328-89B8-415B-AD16-27FE65978378}" type="datetime1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127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F3CED-5EBB-4EE8-AC70-8FB7853314A0}" type="datetime1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918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l"/>
            <a:fld id="{00000000-1234-1234-1234-123412341234}" type="slidenum">
              <a:rPr lang="en" smtClean="0"/>
              <a:pPr algn="l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935902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127950" y="256233"/>
            <a:ext cx="88881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223800" y="1019833"/>
            <a:ext cx="8696400" cy="567440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  <a:defRPr sz="2400">
                <a:solidFill>
                  <a:srgbClr val="000000"/>
                </a:solidFill>
              </a:defRPr>
            </a:lvl1pPr>
            <a:lvl2pPr marL="914400" lvl="1" indent="-3429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 sz="1800">
                <a:solidFill>
                  <a:srgbClr val="000000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l"/>
            <a:fld id="{00000000-1234-1234-1234-123412341234}" type="slidenum">
              <a:rPr lang="en" smtClean="0"/>
              <a:pPr algn="l"/>
              <a:t>‹#›</a:t>
            </a:fld>
            <a:endParaRPr lang="en"/>
          </a:p>
        </p:txBody>
      </p:sp>
      <p:cxnSp>
        <p:nvCxnSpPr>
          <p:cNvPr id="20" name="Google Shape;20;p4"/>
          <p:cNvCxnSpPr/>
          <p:nvPr/>
        </p:nvCxnSpPr>
        <p:spPr>
          <a:xfrm>
            <a:off x="223801" y="897915"/>
            <a:ext cx="869640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" name="Google Shape;21;p4"/>
          <p:cNvSpPr txBox="1">
            <a:spLocks noGrp="1"/>
          </p:cNvSpPr>
          <p:nvPr>
            <p:ph type="title" idx="2"/>
          </p:nvPr>
        </p:nvSpPr>
        <p:spPr>
          <a:xfrm>
            <a:off x="229500" y="6390200"/>
            <a:ext cx="8685000" cy="3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8803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33E80-BFA1-45B5-AA82-AF4AACDF648A}" type="datetime1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69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B145A-7472-48CC-A41C-50BD4EA63025}" type="datetime1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861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7706C-6FE7-47D2-BBEA-7B874C6080C0}" type="datetime1">
              <a:rPr lang="en-US" smtClean="0"/>
              <a:t>1/2/2024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682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798F5-73D9-4B73-9B53-D0728E337984}" type="datetime1">
              <a:rPr lang="en-US" smtClean="0"/>
              <a:t>1/2/2024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059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F8379-F04B-4DF1-B514-5681BA338F51}" type="datetime1">
              <a:rPr lang="en-US" smtClean="0"/>
              <a:t>1/2/2024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561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04149-9A1F-479F-885E-A372E7C6C342}" type="datetime1">
              <a:rPr lang="en-US" smtClean="0"/>
              <a:t>1/2/2024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495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839D0-21B5-45CD-89FB-3C54BE6AE57E}" type="datetime1">
              <a:rPr lang="en-US" smtClean="0"/>
              <a:t>1/2/2024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618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E09A3-DE17-4CA3-B8B8-1B1B82E8989A}" type="datetime1">
              <a:rPr lang="en-US" smtClean="0"/>
              <a:t>1/2/2024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930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FE41E3-BB4B-4869-A77B-6B041B0655E2}" type="datetime1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179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5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6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7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8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9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9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0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1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2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jp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4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5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6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7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8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9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0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1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2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4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5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6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7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5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8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9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13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13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4.jp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5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5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5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7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8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9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0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1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2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3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dirty="0">
                <a:cs typeface="Arial Rounded MT Bold"/>
              </a:rPr>
              <a:t/>
            </a: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/>
            </a: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Computer Vision</a:t>
            </a: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/>
            </a: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/>
            </a: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CSE 455</a:t>
            </a: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Image Coordinates and Resizing</a:t>
            </a:r>
            <a:r>
              <a:rPr lang="en-US" sz="3600" dirty="0">
                <a:cs typeface="Arial Rounded MT Bold"/>
              </a:rPr>
              <a:t/>
            </a:r>
            <a:br>
              <a:rPr lang="en-US" sz="3600" dirty="0">
                <a:cs typeface="Arial Rounded MT Bold"/>
              </a:rPr>
            </a:br>
            <a:r>
              <a:rPr lang="en-US" sz="3600" dirty="0">
                <a:cs typeface="Arial Rounded MT Bold"/>
              </a:rPr>
              <a:t/>
            </a:r>
            <a:br>
              <a:rPr lang="en-US" sz="3600" dirty="0">
                <a:cs typeface="Arial Rounded MT Bold"/>
              </a:rPr>
            </a:br>
            <a:r>
              <a:rPr lang="en-US" sz="3600" dirty="0">
                <a:cs typeface="Arial Rounded MT Bold"/>
              </a:rPr>
              <a:t>Linda Shapiro</a:t>
            </a:r>
            <a:br>
              <a:rPr lang="en-US" sz="36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Computer Science &amp; Engineering</a:t>
            </a:r>
            <a:br>
              <a:rPr lang="en-US" sz="28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Electrical </a:t>
            </a:r>
            <a:r>
              <a:rPr lang="en-US" sz="2800">
                <a:cs typeface="Arial Rounded MT Bold"/>
              </a:rPr>
              <a:t>&amp; </a:t>
            </a:r>
            <a:r>
              <a:rPr lang="en-US" sz="2800" smtClean="0">
                <a:cs typeface="Arial Rounded MT Bold"/>
              </a:rPr>
              <a:t>Computer Engineering</a:t>
            </a:r>
            <a:endParaRPr lang="en-US" sz="2800" dirty="0">
              <a:cs typeface="Arial Rounded MT Bold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00800" y="914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70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7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Addressing pixels</a:t>
            </a:r>
            <a:endParaRPr/>
          </a:p>
        </p:txBody>
      </p:sp>
      <p:sp>
        <p:nvSpPr>
          <p:cNvPr id="633" name="Google Shape;633;p7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34" name="Google Shape;634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79801" y="1926926"/>
            <a:ext cx="4534693" cy="3722975"/>
          </a:xfrm>
          <a:prstGeom prst="rect">
            <a:avLst/>
          </a:prstGeom>
          <a:noFill/>
          <a:ln>
            <a:noFill/>
          </a:ln>
        </p:spPr>
      </p:pic>
      <p:sp>
        <p:nvSpPr>
          <p:cNvPr id="635" name="Google Shape;635;p79"/>
          <p:cNvSpPr txBox="1">
            <a:spLocks noGrp="1"/>
          </p:cNvSpPr>
          <p:nvPr>
            <p:ph type="body" idx="1"/>
          </p:nvPr>
        </p:nvSpPr>
        <p:spPr>
          <a:xfrm>
            <a:off x="127950" y="1622125"/>
            <a:ext cx="436215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Ways to index: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>
                <a:solidFill>
                  <a:srgbClr val="0000FF"/>
                </a:solidFill>
              </a:rPr>
              <a:t>(r,c)</a:t>
            </a:r>
            <a:endParaRPr dirty="0">
              <a:solidFill>
                <a:srgbClr val="0000FF"/>
              </a:solidFill>
            </a:endParaRPr>
          </a:p>
          <a:p>
            <a:pPr lvl="2">
              <a:spcBef>
                <a:spcPts val="0"/>
              </a:spcBef>
              <a:buChar char="-"/>
            </a:pPr>
            <a:r>
              <a:rPr lang="en" dirty="0"/>
              <a:t>Like matrix notation</a:t>
            </a:r>
            <a:endParaRPr dirty="0"/>
          </a:p>
          <a:p>
            <a:pPr lvl="2">
              <a:spcBef>
                <a:spcPts val="0"/>
              </a:spcBef>
              <a:buChar char="-"/>
            </a:pPr>
            <a:r>
              <a:rPr lang="en" dirty="0">
                <a:solidFill>
                  <a:srgbClr val="0000FF"/>
                </a:solidFill>
              </a:rPr>
              <a:t>(3,6) is row 3 column 6</a:t>
            </a:r>
          </a:p>
          <a:p>
            <a:pPr lvl="1">
              <a:spcBef>
                <a:spcPts val="0"/>
              </a:spcBef>
              <a:buChar char="-"/>
            </a:pPr>
            <a:r>
              <a:rPr lang="en-US" b="1" dirty="0">
                <a:solidFill>
                  <a:srgbClr val="FF0000"/>
                </a:solidFill>
              </a:rPr>
              <a:t>(</a:t>
            </a:r>
            <a:r>
              <a:rPr lang="en-US" b="1" dirty="0" err="1">
                <a:solidFill>
                  <a:srgbClr val="FF0000"/>
                </a:solidFill>
              </a:rPr>
              <a:t>x,y</a:t>
            </a:r>
            <a:r>
              <a:rPr lang="en-US" b="1" dirty="0">
                <a:solidFill>
                  <a:srgbClr val="FF0000"/>
                </a:solidFill>
              </a:rPr>
              <a:t>)</a:t>
            </a:r>
          </a:p>
          <a:p>
            <a:pPr lvl="2">
              <a:spcBef>
                <a:spcPts val="0"/>
              </a:spcBef>
              <a:buChar char="-"/>
            </a:pPr>
            <a:r>
              <a:rPr lang="en-US" dirty="0"/>
              <a:t>Like </a:t>
            </a:r>
            <a:r>
              <a:rPr lang="en-US" dirty="0" err="1"/>
              <a:t>cartesian</a:t>
            </a:r>
            <a:r>
              <a:rPr lang="en-US" dirty="0"/>
              <a:t> coordinates (but from</a:t>
            </a:r>
          </a:p>
          <a:p>
            <a:pPr marL="1054100" lvl="2" indent="0">
              <a:spcBef>
                <a:spcPts val="0"/>
              </a:spcBef>
              <a:buNone/>
            </a:pPr>
            <a:r>
              <a:rPr lang="en-US" dirty="0"/>
              <a:t>	the TOP)</a:t>
            </a:r>
          </a:p>
          <a:p>
            <a:pPr lvl="2">
              <a:spcBef>
                <a:spcPts val="0"/>
              </a:spcBef>
              <a:buChar char="-"/>
            </a:pPr>
            <a:r>
              <a:rPr lang="en-US" dirty="0">
                <a:solidFill>
                  <a:srgbClr val="FF0000"/>
                </a:solidFill>
              </a:rPr>
              <a:t>(3,6) is column 3 row 6</a:t>
            </a:r>
          </a:p>
          <a:p>
            <a:pPr lvl="1">
              <a:spcBef>
                <a:spcPts val="0"/>
              </a:spcBef>
              <a:buChar char="-"/>
            </a:pPr>
            <a:endParaRPr dirty="0">
              <a:solidFill>
                <a:srgbClr val="0000FF"/>
              </a:solidFill>
            </a:endParaRPr>
          </a:p>
          <a:p>
            <a:pPr>
              <a:buChar char="-"/>
            </a:pPr>
            <a:r>
              <a:rPr lang="en" b="1" dirty="0">
                <a:solidFill>
                  <a:srgbClr val="FF0000"/>
                </a:solidFill>
              </a:rPr>
              <a:t>We use (x,y)</a:t>
            </a:r>
            <a:endParaRPr b="1" dirty="0">
              <a:solidFill>
                <a:srgbClr val="FF0000"/>
              </a:solidFill>
            </a:endParaRPr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So does your homework!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Arbitrary 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Only thing that matters is consistency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9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91" name="Google Shape;691;p9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92" name="Google Shape;692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93" name="Google Shape;693;p90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94" name="Google Shape;694;p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9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00" name="Google Shape;700;p9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01" name="Google Shape;701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02" name="Google Shape;702;p91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03" name="Google Shape;703;p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9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09" name="Google Shape;709;p9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10" name="Google Shape;710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11" name="Google Shape;711;p92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12" name="Google Shape;712;p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9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18" name="Google Shape;718;p9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19" name="Google Shape;719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20" name="Google Shape;720;p93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21" name="Google Shape;721;p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9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27" name="Google Shape;727;p9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28" name="Google Shape;728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29" name="Google Shape;729;p94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30" name="Google Shape;730;p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9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36" name="Google Shape;736;p9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37" name="Google Shape;737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38" name="Google Shape;738;p95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39" name="Google Shape;739;p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9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45" name="Google Shape;745;p9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46" name="Google Shape;746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47" name="Google Shape;747;p96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48" name="Google Shape;748;p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9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54" name="Google Shape;754;p9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55" name="Google Shape;755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56" name="Google Shape;756;p97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57" name="Google Shape;757;p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9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63" name="Google Shape;763;p9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64" name="Google Shape;764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65" name="Google Shape;765;p98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66" name="Google Shape;766;p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9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72" name="Google Shape;772;p9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73" name="Google Shape;773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74" name="Google Shape;774;p99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75" name="Google Shape;775;p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0" name="Google Shape;640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77508" y="1578726"/>
            <a:ext cx="5066492" cy="4071175"/>
          </a:xfrm>
          <a:prstGeom prst="rect">
            <a:avLst/>
          </a:prstGeom>
          <a:noFill/>
          <a:ln>
            <a:noFill/>
          </a:ln>
        </p:spPr>
      </p:pic>
      <p:sp>
        <p:nvSpPr>
          <p:cNvPr id="641" name="Google Shape;641;p8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3000"/>
              <a:t>Color image: 3d tensor in colorspace</a:t>
            </a:r>
            <a:endParaRPr sz="3000"/>
          </a:p>
        </p:txBody>
      </p:sp>
      <p:sp>
        <p:nvSpPr>
          <p:cNvPr id="642" name="Google Shape;642;p8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43" name="Google Shape;643;p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1" y="1734751"/>
            <a:ext cx="3915151" cy="3915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10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81" name="Google Shape;781;p10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82" name="Google Shape;782;p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83" name="Google Shape;783;p100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84" name="Google Shape;784;p1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10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90" name="Google Shape;790;p10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91" name="Google Shape;791;p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92" name="Google Shape;792;p101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93" name="Google Shape;793;p1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p10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99" name="Google Shape;799;p10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00" name="Google Shape;800;p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01" name="Google Shape;801;p102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02" name="Google Shape;802;p1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10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08" name="Google Shape;808;p10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09" name="Google Shape;809;p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10" name="Google Shape;810;p103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11" name="Google Shape;811;p10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p10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17" name="Google Shape;817;p10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18" name="Google Shape;818;p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19" name="Google Shape;819;p104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20" name="Google Shape;820;p10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10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26" name="Google Shape;826;p10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27" name="Google Shape;827;p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28" name="Google Shape;828;p105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29" name="Google Shape;829;p1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p10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35" name="Google Shape;835;p10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36" name="Google Shape;836;p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37" name="Google Shape;837;p106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38" name="Google Shape;838;p1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10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44" name="Google Shape;844;p10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45" name="Google Shape;845;p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46" name="Google Shape;846;p107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47" name="Google Shape;847;p10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p10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53" name="Google Shape;853;p10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54" name="Google Shape;854;p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55" name="Google Shape;855;p108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56" name="Google Shape;856;p1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10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62" name="Google Shape;862;p10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63" name="Google Shape;863;p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64" name="Google Shape;864;p109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65" name="Google Shape;865;p10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8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3000"/>
              <a:t>RGB information in separate “channels”</a:t>
            </a:r>
            <a:endParaRPr sz="3000"/>
          </a:p>
        </p:txBody>
      </p:sp>
      <p:sp>
        <p:nvSpPr>
          <p:cNvPr id="649" name="Google Shape;649;p8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50" name="Google Shape;650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6100" y="1582350"/>
            <a:ext cx="4418400" cy="4418400"/>
          </a:xfrm>
          <a:prstGeom prst="rect">
            <a:avLst/>
          </a:prstGeom>
          <a:noFill/>
          <a:ln>
            <a:noFill/>
          </a:ln>
        </p:spPr>
      </p:pic>
      <p:sp>
        <p:nvSpPr>
          <p:cNvPr id="651" name="Google Shape;651;p81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2663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buNone/>
            </a:pPr>
            <a:r>
              <a:rPr lang="en"/>
              <a:t>Remember: we can match “real” colors using a mix of primaries.</a:t>
            </a:r>
            <a:endParaRPr/>
          </a:p>
          <a:p>
            <a:pPr marL="0" indent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Each channel encodes one primary. Adding the light produced from each primary mimics the original color.</a:t>
            </a:r>
            <a:endParaRPr/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p11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71" name="Google Shape;871;p11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72" name="Google Shape;872;p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73" name="Google Shape;873;p110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74" name="Google Shape;874;p1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11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80" name="Google Shape;880;p11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81" name="Google Shape;881;p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82" name="Google Shape;882;p111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83" name="Google Shape;883;p1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p11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89" name="Google Shape;889;p11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90" name="Google Shape;890;p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91" name="Google Shape;891;p112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92" name="Google Shape;892;p1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11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98" name="Google Shape;898;p11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99" name="Google Shape;899;p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900" name="Google Shape;900;p113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901" name="Google Shape;901;p1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11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907" name="Google Shape;907;p11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08" name="Google Shape;908;p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909" name="Google Shape;909;p114"/>
          <p:cNvSpPr/>
          <p:nvPr/>
        </p:nvSpPr>
        <p:spPr>
          <a:xfrm>
            <a:off x="127950" y="1883800"/>
            <a:ext cx="378900" cy="378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910" name="Google Shape;910;p1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1622125"/>
            <a:ext cx="1915250" cy="1915250"/>
          </a:xfrm>
          <a:prstGeom prst="rect">
            <a:avLst/>
          </a:prstGeom>
          <a:noFill/>
          <a:ln>
            <a:noFill/>
          </a:ln>
        </p:spPr>
      </p:pic>
      <p:sp>
        <p:nvSpPr>
          <p:cNvPr id="911" name="Google Shape;911;p114"/>
          <p:cNvSpPr/>
          <p:nvPr/>
        </p:nvSpPr>
        <p:spPr>
          <a:xfrm>
            <a:off x="5773950" y="1661900"/>
            <a:ext cx="378900" cy="378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11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917" name="Google Shape;917;p11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18" name="Google Shape;918;p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919" name="Google Shape;919;p115"/>
          <p:cNvSpPr/>
          <p:nvPr/>
        </p:nvSpPr>
        <p:spPr>
          <a:xfrm>
            <a:off x="127950" y="1883800"/>
            <a:ext cx="378900" cy="378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920" name="Google Shape;920;p1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11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926" name="Google Shape;926;p11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27" name="Google Shape;927;p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8" name="Google Shape;928;p1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  <p:sp>
        <p:nvSpPr>
          <p:cNvPr id="929" name="Google Shape;929;p116"/>
          <p:cNvSpPr/>
          <p:nvPr/>
        </p:nvSpPr>
        <p:spPr>
          <a:xfrm>
            <a:off x="127950" y="1883800"/>
            <a:ext cx="378900" cy="378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p11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IS THIS ALL THERE IS??</a:t>
            </a:r>
            <a:endParaRPr/>
          </a:p>
        </p:txBody>
      </p:sp>
      <p:sp>
        <p:nvSpPr>
          <p:cNvPr id="935" name="Google Shape;935;p11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36" name="Google Shape;936;p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0664" y="1622126"/>
            <a:ext cx="4262675" cy="426267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p11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THERE IS A BETTER WAY!</a:t>
            </a:r>
            <a:endParaRPr/>
          </a:p>
        </p:txBody>
      </p:sp>
      <p:sp>
        <p:nvSpPr>
          <p:cNvPr id="942" name="Google Shape;942;p11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43" name="Google Shape;943;p1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0664" y="1622126"/>
            <a:ext cx="4262675" cy="426267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129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512218" y="2334409"/>
            <a:ext cx="630005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Next Time: Filtering</a:t>
            </a:r>
          </a:p>
        </p:txBody>
      </p:sp>
    </p:spTree>
    <p:extLst>
      <p:ext uri="{BB962C8B-B14F-4D97-AF65-F5344CB8AC3E}">
        <p14:creationId xmlns:p14="http://schemas.microsoft.com/office/powerpoint/2010/main" val="255236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8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Addressing pixels</a:t>
            </a:r>
            <a:endParaRPr/>
          </a:p>
        </p:txBody>
      </p:sp>
      <p:sp>
        <p:nvSpPr>
          <p:cNvPr id="657" name="Google Shape;657;p8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658" name="Google Shape;658;p82"/>
          <p:cNvSpPr txBox="1">
            <a:spLocks noGrp="1"/>
          </p:cNvSpPr>
          <p:nvPr>
            <p:ph type="body" idx="1"/>
          </p:nvPr>
        </p:nvSpPr>
        <p:spPr>
          <a:xfrm>
            <a:off x="229500" y="1435619"/>
            <a:ext cx="42663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lnSpc>
                <a:spcPct val="115000"/>
              </a:lnSpc>
              <a:buFont typeface="Consolas"/>
              <a:buChar char="-"/>
            </a:pPr>
            <a:r>
              <a:rPr lang="en" dirty="0"/>
              <a:t>We use (x,y,c)</a:t>
            </a:r>
            <a:endParaRPr dirty="0"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 dirty="0">
                <a:solidFill>
                  <a:srgbClr val="0000FF"/>
                </a:solidFill>
              </a:rPr>
              <a:t>(1,2,0):</a:t>
            </a:r>
            <a:endParaRPr dirty="0">
              <a:solidFill>
                <a:srgbClr val="0000FF"/>
              </a:solidFill>
            </a:endParaRPr>
          </a:p>
          <a:p>
            <a:pPr lvl="2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 dirty="0">
                <a:solidFill>
                  <a:srgbClr val="0000FF"/>
                </a:solidFill>
              </a:rPr>
              <a:t>column 1, row 2, channel 0</a:t>
            </a:r>
            <a:endParaRPr dirty="0">
              <a:solidFill>
                <a:srgbClr val="0000FF"/>
              </a:solidFill>
            </a:endParaRPr>
          </a:p>
          <a:p>
            <a:pPr>
              <a:lnSpc>
                <a:spcPct val="115000"/>
              </a:lnSpc>
              <a:buChar char="-"/>
            </a:pPr>
            <a:r>
              <a:rPr lang="en" dirty="0"/>
              <a:t>Be consistent</a:t>
            </a:r>
            <a:endParaRPr dirty="0"/>
          </a:p>
          <a:p>
            <a:pPr>
              <a:lnSpc>
                <a:spcPct val="115000"/>
              </a:lnSpc>
              <a:buChar char="-"/>
            </a:pPr>
            <a:r>
              <a:rPr lang="en" dirty="0"/>
              <a:t>But do what we do for homeworks :-)</a:t>
            </a:r>
            <a:endParaRPr dirty="0"/>
          </a:p>
          <a:p>
            <a:pPr>
              <a:lnSpc>
                <a:spcPct val="115000"/>
              </a:lnSpc>
              <a:buChar char="-"/>
            </a:pPr>
            <a:r>
              <a:rPr lang="en" dirty="0"/>
              <a:t>Also for size:</a:t>
            </a:r>
            <a:endParaRPr dirty="0"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 dirty="0">
                <a:solidFill>
                  <a:srgbClr val="0000FF"/>
                </a:solidFill>
              </a:rPr>
              <a:t>1920 x 1080 x 3 image:</a:t>
            </a:r>
            <a:endParaRPr dirty="0">
              <a:solidFill>
                <a:srgbClr val="0000FF"/>
              </a:solidFill>
            </a:endParaRPr>
          </a:p>
          <a:p>
            <a:pPr lvl="2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 dirty="0">
                <a:solidFill>
                  <a:srgbClr val="0000FF"/>
                </a:solidFill>
              </a:rPr>
              <a:t>1920 px wide</a:t>
            </a:r>
            <a:endParaRPr dirty="0">
              <a:solidFill>
                <a:srgbClr val="0000FF"/>
              </a:solidFill>
            </a:endParaRPr>
          </a:p>
          <a:p>
            <a:pPr lvl="2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 dirty="0">
                <a:solidFill>
                  <a:srgbClr val="0000FF"/>
                </a:solidFill>
              </a:rPr>
              <a:t>1080 px tall</a:t>
            </a:r>
            <a:endParaRPr dirty="0">
              <a:solidFill>
                <a:srgbClr val="0000FF"/>
              </a:solidFill>
            </a:endParaRPr>
          </a:p>
          <a:p>
            <a:pPr lvl="2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 dirty="0">
                <a:solidFill>
                  <a:srgbClr val="0000FF"/>
                </a:solidFill>
              </a:rPr>
              <a:t>3 channels</a:t>
            </a:r>
            <a:endParaRPr dirty="0">
              <a:solidFill>
                <a:srgbClr val="0000FF"/>
              </a:solidFill>
            </a:endParaRPr>
          </a:p>
        </p:txBody>
      </p:sp>
      <p:pic>
        <p:nvPicPr>
          <p:cNvPr id="659" name="Google Shape;659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03575" y="1925800"/>
            <a:ext cx="4540426" cy="3648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4" name="Google Shape;664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01" y="2408725"/>
            <a:ext cx="4325900" cy="3476076"/>
          </a:xfrm>
          <a:prstGeom prst="rect">
            <a:avLst/>
          </a:prstGeom>
          <a:noFill/>
          <a:ln>
            <a:noFill/>
          </a:ln>
        </p:spPr>
      </p:pic>
      <p:sp>
        <p:nvSpPr>
          <p:cNvPr id="665" name="Google Shape;665;p8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3000"/>
              <a:t>How do we store them?</a:t>
            </a:r>
            <a:endParaRPr sz="3000"/>
          </a:p>
        </p:txBody>
      </p:sp>
      <p:sp>
        <p:nvSpPr>
          <p:cNvPr id="666" name="Google Shape;666;p8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graphicFrame>
        <p:nvGraphicFramePr>
          <p:cNvPr id="667" name="Google Shape;667;p83"/>
          <p:cNvGraphicFramePr/>
          <p:nvPr/>
        </p:nvGraphicFramePr>
        <p:xfrm>
          <a:off x="4809550" y="3629975"/>
          <a:ext cx="4206500" cy="4298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20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298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129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131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152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159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135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163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142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82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182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...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68" name="Google Shape;668;p83"/>
          <p:cNvSpPr/>
          <p:nvPr/>
        </p:nvSpPr>
        <p:spPr>
          <a:xfrm rot="-697473">
            <a:off x="3589021" y="2658098"/>
            <a:ext cx="2585779" cy="1086762"/>
          </a:xfrm>
          <a:custGeom>
            <a:avLst/>
            <a:gdLst/>
            <a:ahLst/>
            <a:cxnLst/>
            <a:rect l="l" t="t" r="r" b="b"/>
            <a:pathLst>
              <a:path w="103430" h="43470" extrusionOk="0">
                <a:moveTo>
                  <a:pt x="0" y="8744"/>
                </a:moveTo>
                <a:cubicBezTo>
                  <a:pt x="10517" y="7562"/>
                  <a:pt x="45866" y="-4138"/>
                  <a:pt x="63104" y="1650"/>
                </a:cubicBezTo>
                <a:cubicBezTo>
                  <a:pt x="80342" y="7438"/>
                  <a:pt x="96709" y="36500"/>
                  <a:pt x="103430" y="43470"/>
                </a:cubicBezTo>
              </a:path>
            </a:pathLst>
          </a:custGeom>
          <a:noFill/>
          <a:ln w="1143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8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3000"/>
              <a:t>Storage: row major vs column major</a:t>
            </a:r>
            <a:endParaRPr sz="3000"/>
          </a:p>
        </p:txBody>
      </p:sp>
      <p:sp>
        <p:nvSpPr>
          <p:cNvPr id="674" name="Google Shape;674;p8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75" name="Google Shape;675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175" y="2254001"/>
            <a:ext cx="4152138" cy="3395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6" name="Google Shape;676;p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69066" y="2254000"/>
            <a:ext cx="4134759" cy="339590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933303" y="1841863"/>
            <a:ext cx="5937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Row Major                                                                Column Major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8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3000"/>
              <a:t>Storage: row major vs column major</a:t>
            </a:r>
            <a:endParaRPr sz="3000"/>
          </a:p>
        </p:txBody>
      </p:sp>
      <p:sp>
        <p:nvSpPr>
          <p:cNvPr id="682" name="Google Shape;682;p8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83" name="Google Shape;683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175" y="2254001"/>
            <a:ext cx="4152138" cy="3395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4" name="Google Shape;684;p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69066" y="2254000"/>
            <a:ext cx="4134759" cy="3395902"/>
          </a:xfrm>
          <a:prstGeom prst="rect">
            <a:avLst/>
          </a:prstGeom>
          <a:noFill/>
          <a:ln>
            <a:noFill/>
          </a:ln>
        </p:spPr>
      </p:pic>
      <p:sp>
        <p:nvSpPr>
          <p:cNvPr id="685" name="Google Shape;685;p85"/>
          <p:cNvSpPr txBox="1"/>
          <p:nvPr/>
        </p:nvSpPr>
        <p:spPr>
          <a:xfrm>
            <a:off x="507350" y="1791100"/>
            <a:ext cx="1052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3600" dirty="0">
                <a:solidFill>
                  <a:srgbClr val="0000FF"/>
                </a:solidFill>
              </a:rPr>
              <a:t>HW</a:t>
            </a:r>
            <a:endParaRPr sz="3600" dirty="0">
              <a:solidFill>
                <a:srgbClr val="0000FF"/>
              </a:solidFill>
            </a:endParaRPr>
          </a:p>
        </p:txBody>
      </p:sp>
      <p:sp>
        <p:nvSpPr>
          <p:cNvPr id="686" name="Google Shape;686;p85"/>
          <p:cNvSpPr txBox="1"/>
          <p:nvPr/>
        </p:nvSpPr>
        <p:spPr>
          <a:xfrm>
            <a:off x="5176950" y="1791100"/>
            <a:ext cx="1052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3600" dirty="0">
                <a:solidFill>
                  <a:srgbClr val="0000FF"/>
                </a:solidFill>
              </a:rPr>
              <a:t>WH</a:t>
            </a:r>
            <a:endParaRPr sz="36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8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Typically use row-major or HW</a:t>
            </a:r>
            <a:endParaRPr/>
          </a:p>
        </p:txBody>
      </p:sp>
      <p:sp>
        <p:nvSpPr>
          <p:cNvPr id="692" name="Google Shape;692;p8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93" name="Google Shape;693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7001" y="1690576"/>
            <a:ext cx="5130000" cy="4195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8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In 3d we have more choices!</a:t>
            </a:r>
            <a:endParaRPr/>
          </a:p>
        </p:txBody>
      </p:sp>
      <p:sp>
        <p:nvSpPr>
          <p:cNvPr id="699" name="Google Shape;699;p8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00" name="Google Shape;700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45126" y="1547125"/>
            <a:ext cx="1791175" cy="4337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01" name="Google Shape;701;p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7101" y="1926926"/>
            <a:ext cx="422132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8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HWC: channels interleaved</a:t>
            </a:r>
            <a:endParaRPr/>
          </a:p>
        </p:txBody>
      </p:sp>
      <p:sp>
        <p:nvSpPr>
          <p:cNvPr id="707" name="Google Shape;707;p8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08" name="Google Shape;708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7101" y="1926926"/>
            <a:ext cx="4221325" cy="37229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09" name="Google Shape;709;p88"/>
          <p:cNvGraphicFramePr/>
          <p:nvPr/>
        </p:nvGraphicFramePr>
        <p:xfrm>
          <a:off x="4809550" y="3629975"/>
          <a:ext cx="4206500" cy="4298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20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298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129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131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152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159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135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163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142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82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182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...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10" name="Google Shape;710;p88"/>
          <p:cNvSpPr/>
          <p:nvPr/>
        </p:nvSpPr>
        <p:spPr>
          <a:xfrm rot="-697473">
            <a:off x="3589021" y="2658098"/>
            <a:ext cx="2585779" cy="1086762"/>
          </a:xfrm>
          <a:custGeom>
            <a:avLst/>
            <a:gdLst/>
            <a:ahLst/>
            <a:cxnLst/>
            <a:rect l="l" t="t" r="r" b="b"/>
            <a:pathLst>
              <a:path w="103430" h="43470" extrusionOk="0">
                <a:moveTo>
                  <a:pt x="0" y="8744"/>
                </a:moveTo>
                <a:cubicBezTo>
                  <a:pt x="10517" y="7562"/>
                  <a:pt x="45866" y="-4138"/>
                  <a:pt x="63104" y="1650"/>
                </a:cubicBezTo>
                <a:cubicBezTo>
                  <a:pt x="80342" y="7438"/>
                  <a:pt x="96709" y="36500"/>
                  <a:pt x="103430" y="43470"/>
                </a:cubicBezTo>
              </a:path>
            </a:pathLst>
          </a:custGeom>
          <a:noFill/>
          <a:ln w="1143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62"/>
          <p:cNvSpPr txBox="1">
            <a:spLocks noGrp="1"/>
          </p:cNvSpPr>
          <p:nvPr>
            <p:ph type="title"/>
          </p:nvPr>
        </p:nvSpPr>
        <p:spPr>
          <a:xfrm>
            <a:off x="311700" y="3008100"/>
            <a:ext cx="8520600" cy="841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lang="en" dirty="0"/>
              <a:t>What is an image?</a:t>
            </a: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8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CHW: channels separated</a:t>
            </a:r>
            <a:endParaRPr/>
          </a:p>
        </p:txBody>
      </p:sp>
      <p:sp>
        <p:nvSpPr>
          <p:cNvPr id="716" name="Google Shape;716;p8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graphicFrame>
        <p:nvGraphicFramePr>
          <p:cNvPr id="717" name="Google Shape;717;p89"/>
          <p:cNvGraphicFramePr/>
          <p:nvPr/>
        </p:nvGraphicFramePr>
        <p:xfrm>
          <a:off x="4809550" y="3629975"/>
          <a:ext cx="4206500" cy="54861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20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298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129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131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152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latin typeface="Ubuntu"/>
                          <a:ea typeface="Ubuntu"/>
                          <a:cs typeface="Ubuntu"/>
                          <a:sym typeface="Ubuntu"/>
                        </a:rPr>
                        <a:t>...</a:t>
                      </a:r>
                      <a:endParaRPr sz="24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135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163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142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latin typeface="Ubuntu"/>
                          <a:ea typeface="Ubuntu"/>
                          <a:cs typeface="Ubuntu"/>
                          <a:sym typeface="Ubuntu"/>
                        </a:rPr>
                        <a:t>...</a:t>
                      </a:r>
                      <a:endParaRPr sz="24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182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latin typeface="Ubuntu"/>
                          <a:ea typeface="Ubuntu"/>
                          <a:cs typeface="Ubuntu"/>
                          <a:sym typeface="Ubuntu"/>
                        </a:rPr>
                        <a:t>...</a:t>
                      </a:r>
                      <a:endParaRPr sz="24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18" name="Google Shape;718;p89"/>
          <p:cNvSpPr/>
          <p:nvPr/>
        </p:nvSpPr>
        <p:spPr>
          <a:xfrm rot="-697473">
            <a:off x="3589021" y="2658098"/>
            <a:ext cx="2585779" cy="1086762"/>
          </a:xfrm>
          <a:custGeom>
            <a:avLst/>
            <a:gdLst/>
            <a:ahLst/>
            <a:cxnLst/>
            <a:rect l="l" t="t" r="r" b="b"/>
            <a:pathLst>
              <a:path w="103430" h="43470" extrusionOk="0">
                <a:moveTo>
                  <a:pt x="0" y="8744"/>
                </a:moveTo>
                <a:cubicBezTo>
                  <a:pt x="10517" y="7562"/>
                  <a:pt x="45866" y="-4138"/>
                  <a:pt x="63104" y="1650"/>
                </a:cubicBezTo>
                <a:cubicBezTo>
                  <a:pt x="80342" y="7438"/>
                  <a:pt x="96709" y="36500"/>
                  <a:pt x="103430" y="43470"/>
                </a:cubicBezTo>
              </a:path>
            </a:pathLst>
          </a:custGeom>
          <a:noFill/>
          <a:ln w="1143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sp>
      <p:pic>
        <p:nvPicPr>
          <p:cNvPr id="719" name="Google Shape;719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2276" y="1622125"/>
            <a:ext cx="1791175" cy="4337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9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dirty="0"/>
              <a:t>CHW Pop quiz</a:t>
            </a:r>
            <a:endParaRPr dirty="0"/>
          </a:p>
        </p:txBody>
      </p:sp>
      <p:sp>
        <p:nvSpPr>
          <p:cNvPr id="725" name="Google Shape;725;p9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26" name="Google Shape;726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23326" y="1622125"/>
            <a:ext cx="1791175" cy="4337674"/>
          </a:xfrm>
          <a:prstGeom prst="rect">
            <a:avLst/>
          </a:prstGeom>
          <a:noFill/>
          <a:ln>
            <a:noFill/>
          </a:ln>
        </p:spPr>
      </p:pic>
      <p:sp>
        <p:nvSpPr>
          <p:cNvPr id="727" name="Google Shape;727;p90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6899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buNone/>
            </a:pPr>
            <a:r>
              <a:rPr lang="en" dirty="0">
                <a:solidFill>
                  <a:srgbClr val="0000FF"/>
                </a:solidFill>
              </a:rPr>
              <a:t>We’ll use CHW, </a:t>
            </a:r>
            <a:r>
              <a:rPr lang="en" dirty="0"/>
              <a:t>it’s what a lot of other libraries use.</a:t>
            </a:r>
            <a:endParaRPr dirty="0"/>
          </a:p>
          <a:p>
            <a:pPr marL="0" indent="0">
              <a:lnSpc>
                <a:spcPct val="115000"/>
              </a:lnSpc>
              <a:spcBef>
                <a:spcPts val="1600"/>
              </a:spcBef>
              <a:buNone/>
            </a:pPr>
            <a:r>
              <a:rPr lang="en" dirty="0"/>
              <a:t>In an array for a 1920 x 1080 x 3 image what entry would contain the pixel (15,192,2)?</a:t>
            </a:r>
          </a:p>
          <a:p>
            <a:pPr marL="0" indent="0">
              <a:lnSpc>
                <a:spcPct val="115000"/>
              </a:lnSpc>
              <a:spcBef>
                <a:spcPts val="1600"/>
              </a:spcBef>
              <a:buNone/>
            </a:pPr>
            <a:r>
              <a:rPr lang="en" dirty="0">
                <a:solidFill>
                  <a:srgbClr val="FF0000"/>
                </a:solidFill>
              </a:rPr>
              <a:t>Formula:</a:t>
            </a:r>
          </a:p>
          <a:p>
            <a:pPr marL="0" indent="0">
              <a:lnSpc>
                <a:spcPct val="115000"/>
              </a:lnSpc>
              <a:spcBef>
                <a:spcPts val="1600"/>
              </a:spcBef>
              <a:buNone/>
            </a:pPr>
            <a:r>
              <a:rPr lang="en-US" dirty="0">
                <a:solidFill>
                  <a:srgbClr val="FF0000"/>
                </a:solidFill>
              </a:rPr>
              <a:t>x + y*W + z*W*H</a:t>
            </a:r>
          </a:p>
          <a:p>
            <a:pPr marL="0" indent="0">
              <a:lnSpc>
                <a:spcPct val="115000"/>
              </a:lnSpc>
              <a:spcBef>
                <a:spcPts val="1600"/>
              </a:spcBef>
              <a:buNone/>
            </a:pPr>
            <a:endParaRPr dirty="0"/>
          </a:p>
        </p:txBody>
      </p:sp>
      <p:sp>
        <p:nvSpPr>
          <p:cNvPr id="2" name="Rectangle 1"/>
          <p:cNvSpPr/>
          <p:nvPr/>
        </p:nvSpPr>
        <p:spPr>
          <a:xfrm>
            <a:off x="3586480" y="3750025"/>
            <a:ext cx="1564640" cy="100584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3553809" y="4141806"/>
            <a:ext cx="67056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4257040" y="3750025"/>
            <a:ext cx="0" cy="4470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4368800" y="3387475"/>
            <a:ext cx="177371" cy="28028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892392" y="4068377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41419" y="3827733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57040" y="3223429"/>
            <a:ext cx="276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40652" y="4068279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123381" y="4824733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9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CHW Pop quiz</a:t>
            </a:r>
            <a:endParaRPr/>
          </a:p>
        </p:txBody>
      </p:sp>
      <p:sp>
        <p:nvSpPr>
          <p:cNvPr id="733" name="Google Shape;733;p9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34" name="Google Shape;734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23326" y="1622125"/>
            <a:ext cx="1791175" cy="4337674"/>
          </a:xfrm>
          <a:prstGeom prst="rect">
            <a:avLst/>
          </a:prstGeom>
          <a:noFill/>
          <a:ln>
            <a:noFill/>
          </a:ln>
        </p:spPr>
      </p:pic>
      <p:sp>
        <p:nvSpPr>
          <p:cNvPr id="735" name="Google Shape;735;p91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6899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buNone/>
            </a:pPr>
            <a:r>
              <a:rPr lang="en" dirty="0"/>
              <a:t>In an array for a 1920 x 1080 x 3 image what entry would contain the pixel (15,192,2)?</a:t>
            </a:r>
            <a:endParaRPr dirty="0"/>
          </a:p>
          <a:p>
            <a:pPr marL="0" indent="0">
              <a:lnSpc>
                <a:spcPct val="115000"/>
              </a:lnSpc>
              <a:spcBef>
                <a:spcPts val="1600"/>
              </a:spcBef>
              <a:buNone/>
            </a:pPr>
            <a:r>
              <a:rPr lang="en" dirty="0"/>
              <a:t>In general for (x,y,z) of image (W,H,C)</a:t>
            </a:r>
            <a:endParaRPr dirty="0"/>
          </a:p>
          <a:p>
            <a:pPr marL="0" indent="0">
              <a:lnSpc>
                <a:spcPct val="115000"/>
              </a:lnSpc>
              <a:spcBef>
                <a:spcPts val="1600"/>
              </a:spcBef>
              <a:buNone/>
            </a:pPr>
            <a:r>
              <a:rPr lang="en" dirty="0"/>
              <a:t>x + y*W + z*W*H</a:t>
            </a:r>
            <a:endParaRPr dirty="0"/>
          </a:p>
          <a:p>
            <a:pPr marL="0" indent="0">
              <a:lnSpc>
                <a:spcPct val="115000"/>
              </a:lnSpc>
              <a:spcBef>
                <a:spcPts val="1600"/>
              </a:spcBef>
              <a:buNone/>
            </a:pPr>
            <a:r>
              <a:rPr lang="en" dirty="0"/>
              <a:t>15 + 192*1920 + 2*1920*1080 = 4,515,855</a:t>
            </a:r>
            <a:endParaRPr dirty="0"/>
          </a:p>
          <a:p>
            <a:pPr marL="0" indent="0">
              <a:lnSpc>
                <a:spcPct val="115000"/>
              </a:lnSpc>
              <a:spcBef>
                <a:spcPts val="1600"/>
              </a:spcBef>
              <a:buNone/>
            </a:pPr>
            <a:r>
              <a:rPr lang="en" dirty="0"/>
              <a:t>Remember, everything is 0 indexed</a:t>
            </a:r>
          </a:p>
          <a:p>
            <a:pPr marL="0" indent="0">
              <a:lnSpc>
                <a:spcPct val="115000"/>
              </a:lnSpc>
              <a:spcBef>
                <a:spcPts val="1600"/>
              </a:spcBef>
              <a:buNone/>
            </a:pPr>
            <a:r>
              <a:rPr lang="en" dirty="0"/>
              <a:t>Where does (0,0,0) go?  </a:t>
            </a:r>
          </a:p>
          <a:p>
            <a:pPr marL="0" indent="0">
              <a:lnSpc>
                <a:spcPct val="115000"/>
              </a:lnSpc>
              <a:spcBef>
                <a:spcPts val="1600"/>
              </a:spcBef>
              <a:buNone/>
            </a:pPr>
            <a:r>
              <a:rPr lang="en" dirty="0">
                <a:solidFill>
                  <a:srgbClr val="FF0000"/>
                </a:solidFill>
              </a:rPr>
              <a:t>Position 0 + 0 + 0 = 0</a:t>
            </a:r>
            <a:endParaRPr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9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In your homework</a:t>
            </a:r>
            <a:endParaRPr/>
          </a:p>
        </p:txBody>
      </p:sp>
      <p:sp>
        <p:nvSpPr>
          <p:cNvPr id="741" name="Google Shape;741;p9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742" name="Google Shape;742;p92"/>
          <p:cNvSpPr txBox="1">
            <a:spLocks noGrp="1"/>
          </p:cNvSpPr>
          <p:nvPr>
            <p:ph type="body" idx="1"/>
          </p:nvPr>
        </p:nvSpPr>
        <p:spPr>
          <a:xfrm>
            <a:off x="229500" y="2854925"/>
            <a:ext cx="4266300" cy="1680300"/>
          </a:xfrm>
          <a:prstGeom prst="rect">
            <a:avLst/>
          </a:prstGeom>
          <a:solidFill>
            <a:srgbClr val="000000">
              <a:alpha val="66670"/>
            </a:srgbClr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buNone/>
            </a:pPr>
            <a:r>
              <a:rPr lang="en">
                <a:solidFill>
                  <a:srgbClr val="00FF00"/>
                </a:solidFill>
              </a:rPr>
              <a:t>typedef struct {</a:t>
            </a:r>
            <a:endParaRPr>
              <a:solidFill>
                <a:srgbClr val="00FF00"/>
              </a:solidFill>
            </a:endParaRPr>
          </a:p>
          <a:p>
            <a:pPr marL="0" indent="0">
              <a:buNone/>
            </a:pPr>
            <a:r>
              <a:rPr lang="en">
                <a:solidFill>
                  <a:srgbClr val="00FF00"/>
                </a:solidFill>
              </a:rPr>
              <a:t>    int w,h,c;</a:t>
            </a:r>
            <a:endParaRPr>
              <a:solidFill>
                <a:srgbClr val="00FF00"/>
              </a:solidFill>
            </a:endParaRPr>
          </a:p>
          <a:p>
            <a:pPr marL="0" indent="0">
              <a:buNone/>
            </a:pPr>
            <a:r>
              <a:rPr lang="en">
                <a:solidFill>
                  <a:srgbClr val="00FF00"/>
                </a:solidFill>
              </a:rPr>
              <a:t>    float *data;</a:t>
            </a:r>
            <a:endParaRPr>
              <a:solidFill>
                <a:srgbClr val="00FF00"/>
              </a:solidFill>
            </a:endParaRPr>
          </a:p>
          <a:p>
            <a:pPr marL="0" indent="0">
              <a:buNone/>
            </a:pPr>
            <a:r>
              <a:rPr lang="en">
                <a:solidFill>
                  <a:srgbClr val="00FF00"/>
                </a:solidFill>
              </a:rPr>
              <a:t>} image;</a:t>
            </a:r>
            <a:endParaRPr>
              <a:solidFill>
                <a:srgbClr val="00FF00"/>
              </a:solidFill>
            </a:endParaRPr>
          </a:p>
        </p:txBody>
      </p:sp>
      <p:pic>
        <p:nvPicPr>
          <p:cNvPr id="743" name="Google Shape;743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03575" y="1925800"/>
            <a:ext cx="4540426" cy="3648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105"/>
          <p:cNvSpPr txBox="1">
            <a:spLocks noGrp="1"/>
          </p:cNvSpPr>
          <p:nvPr>
            <p:ph type="title"/>
          </p:nvPr>
        </p:nvSpPr>
        <p:spPr>
          <a:xfrm>
            <a:off x="311700" y="3008100"/>
            <a:ext cx="8520600" cy="841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lang="en"/>
              <a:t>Image interpolation and resizing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p10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An image is kinda like a function</a:t>
            </a:r>
            <a:endParaRPr/>
          </a:p>
        </p:txBody>
      </p:sp>
      <p:sp>
        <p:nvSpPr>
          <p:cNvPr id="896" name="Google Shape;896;p106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326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buNone/>
            </a:pPr>
            <a:r>
              <a:rPr lang="en" dirty="0"/>
              <a:t>An image is a mapping from indices to pixel value:</a:t>
            </a:r>
            <a:endParaRPr dirty="0"/>
          </a:p>
          <a:p>
            <a:pPr marL="914400">
              <a:spcBef>
                <a:spcPts val="1600"/>
              </a:spcBef>
              <a:buChar char="-"/>
            </a:pPr>
            <a:r>
              <a:rPr lang="en" dirty="0"/>
              <a:t>Im: </a:t>
            </a:r>
            <a:r>
              <a:rPr lang="en" dirty="0">
                <a:solidFill>
                  <a:srgbClr val="0000FF"/>
                </a:solidFill>
              </a:rPr>
              <a:t>I x I x I -&gt; R</a:t>
            </a:r>
            <a:endParaRPr dirty="0">
              <a:solidFill>
                <a:srgbClr val="0000FF"/>
              </a:solidFill>
            </a:endParaRPr>
          </a:p>
          <a:p>
            <a:pPr marL="0" indent="0">
              <a:spcBef>
                <a:spcPts val="1600"/>
              </a:spcBef>
              <a:buNone/>
            </a:pPr>
            <a:r>
              <a:rPr lang="en" dirty="0"/>
              <a:t>We may want to pass in </a:t>
            </a:r>
          </a:p>
          <a:p>
            <a:pPr marL="0" indent="0">
              <a:spcBef>
                <a:spcPts val="1600"/>
              </a:spcBef>
              <a:buNone/>
            </a:pPr>
            <a:r>
              <a:rPr lang="en" dirty="0">
                <a:solidFill>
                  <a:srgbClr val="FF0000"/>
                </a:solidFill>
              </a:rPr>
              <a:t>non-integers:</a:t>
            </a:r>
            <a:endParaRPr dirty="0">
              <a:solidFill>
                <a:srgbClr val="FF0000"/>
              </a:solidFill>
            </a:endParaRPr>
          </a:p>
          <a:p>
            <a:pPr marL="914400">
              <a:spcBef>
                <a:spcPts val="1600"/>
              </a:spcBef>
              <a:buChar char="-"/>
            </a:pPr>
            <a:r>
              <a:rPr lang="en" dirty="0"/>
              <a:t>Im’: </a:t>
            </a:r>
            <a:r>
              <a:rPr lang="en" dirty="0">
                <a:solidFill>
                  <a:srgbClr val="0000FF"/>
                </a:solidFill>
              </a:rPr>
              <a:t>R x R x I -&gt; R</a:t>
            </a:r>
            <a:endParaRPr dirty="0">
              <a:solidFill>
                <a:srgbClr val="0000FF"/>
              </a:solidFill>
            </a:endParaRPr>
          </a:p>
        </p:txBody>
      </p:sp>
      <p:sp>
        <p:nvSpPr>
          <p:cNvPr id="897" name="Google Shape;897;p10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98" name="Google Shape;898;p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03575" y="1925800"/>
            <a:ext cx="4540426" cy="3648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p10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A note on coordinates in images</a:t>
            </a:r>
            <a:endParaRPr/>
          </a:p>
        </p:txBody>
      </p:sp>
      <p:sp>
        <p:nvSpPr>
          <p:cNvPr id="904" name="Google Shape;904;p10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05" name="Google Shape;905;p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7850" y="1926926"/>
            <a:ext cx="4468288" cy="372297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6975565" y="3148149"/>
            <a:ext cx="1580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integer pixels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p10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A note on coordinates in images</a:t>
            </a:r>
            <a:endParaRPr/>
          </a:p>
        </p:txBody>
      </p:sp>
      <p:sp>
        <p:nvSpPr>
          <p:cNvPr id="911" name="Google Shape;911;p10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12" name="Google Shape;912;p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7850" y="1926926"/>
            <a:ext cx="4468288" cy="372297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6609806" y="2717074"/>
            <a:ext cx="22076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We can think of their</a:t>
            </a:r>
          </a:p>
          <a:p>
            <a:r>
              <a:rPr lang="en-US" dirty="0">
                <a:solidFill>
                  <a:srgbClr val="0000FF"/>
                </a:solidFill>
              </a:rPr>
              <a:t>values as being at the</a:t>
            </a:r>
          </a:p>
          <a:p>
            <a:r>
              <a:rPr lang="en-US" dirty="0">
                <a:solidFill>
                  <a:srgbClr val="0000FF"/>
                </a:solidFill>
              </a:rPr>
              <a:t>centers.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p10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A note on coordinates in images</a:t>
            </a:r>
            <a:endParaRPr/>
          </a:p>
        </p:txBody>
      </p:sp>
      <p:sp>
        <p:nvSpPr>
          <p:cNvPr id="918" name="Google Shape;918;p10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19" name="Google Shape;919;p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7850" y="1926926"/>
            <a:ext cx="4468288" cy="372297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622869" y="2952206"/>
            <a:ext cx="21814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Now we can move to</a:t>
            </a:r>
          </a:p>
          <a:p>
            <a:r>
              <a:rPr lang="en-US" dirty="0">
                <a:solidFill>
                  <a:srgbClr val="0000FF"/>
                </a:solidFill>
              </a:rPr>
              <a:t>a real coordinate</a:t>
            </a:r>
          </a:p>
          <a:p>
            <a:r>
              <a:rPr lang="en-US" dirty="0">
                <a:solidFill>
                  <a:srgbClr val="0000FF"/>
                </a:solidFill>
              </a:rPr>
              <a:t>system. 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p11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A note on coordinates in images</a:t>
            </a:r>
            <a:endParaRPr/>
          </a:p>
        </p:txBody>
      </p:sp>
      <p:sp>
        <p:nvSpPr>
          <p:cNvPr id="925" name="Google Shape;925;p11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26" name="Google Shape;926;p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7850" y="1926926"/>
            <a:ext cx="4468288" cy="372297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6898640" y="3241040"/>
            <a:ext cx="1449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On the image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6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Eyes: projection onto retina</a:t>
            </a:r>
            <a:endParaRPr/>
          </a:p>
        </p:txBody>
      </p:sp>
      <p:sp>
        <p:nvSpPr>
          <p:cNvPr id="519" name="Google Shape;519;p6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20" name="Google Shape;520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1788" y="1926926"/>
            <a:ext cx="6380420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p11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A note on coordinates in images</a:t>
            </a:r>
            <a:endParaRPr/>
          </a:p>
        </p:txBody>
      </p:sp>
      <p:sp>
        <p:nvSpPr>
          <p:cNvPr id="932" name="Google Shape;932;p11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33" name="Google Shape;933;p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7850" y="1926926"/>
            <a:ext cx="4468288" cy="372297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352697" y="2194560"/>
            <a:ext cx="20526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So, the value of the </a:t>
            </a:r>
          </a:p>
          <a:p>
            <a:r>
              <a:rPr lang="en-US" dirty="0">
                <a:solidFill>
                  <a:srgbClr val="0000FF"/>
                </a:solidFill>
              </a:rPr>
              <a:t>pixel (</a:t>
            </a:r>
            <a:r>
              <a:rPr lang="en-US" dirty="0" err="1">
                <a:solidFill>
                  <a:srgbClr val="0000FF"/>
                </a:solidFill>
              </a:rPr>
              <a:t>x,y</a:t>
            </a:r>
            <a:r>
              <a:rPr lang="en-US" dirty="0">
                <a:solidFill>
                  <a:srgbClr val="0000FF"/>
                </a:solidFill>
              </a:rPr>
              <a:t>) is now </a:t>
            </a:r>
          </a:p>
          <a:p>
            <a:r>
              <a:rPr lang="en-US" dirty="0">
                <a:solidFill>
                  <a:srgbClr val="0000FF"/>
                </a:solidFill>
              </a:rPr>
              <a:t>centered at (</a:t>
            </a:r>
            <a:r>
              <a:rPr lang="en-US" dirty="0" err="1">
                <a:solidFill>
                  <a:srgbClr val="0000FF"/>
                </a:solidFill>
              </a:rPr>
              <a:t>x,y</a:t>
            </a:r>
            <a:r>
              <a:rPr lang="en-US" dirty="0">
                <a:solidFill>
                  <a:srgbClr val="0000FF"/>
                </a:solidFill>
              </a:rPr>
              <a:t>).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p11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A note on coordinates in images</a:t>
            </a:r>
            <a:endParaRPr/>
          </a:p>
        </p:txBody>
      </p:sp>
      <p:sp>
        <p:nvSpPr>
          <p:cNvPr id="939" name="Google Shape;939;p11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40" name="Google Shape;940;p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7850" y="1926926"/>
            <a:ext cx="4468288" cy="372297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666206" y="2063931"/>
            <a:ext cx="19932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But there are other</a:t>
            </a:r>
          </a:p>
          <a:p>
            <a:r>
              <a:rPr lang="en-US" dirty="0">
                <a:solidFill>
                  <a:srgbClr val="0000FF"/>
                </a:solidFill>
              </a:rPr>
              <a:t>real-valued points.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p11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A note on coordinates in images</a:t>
            </a:r>
            <a:endParaRPr/>
          </a:p>
        </p:txBody>
      </p:sp>
      <p:sp>
        <p:nvSpPr>
          <p:cNvPr id="946" name="Google Shape;946;p11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47" name="Google Shape;947;p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7850" y="1926926"/>
            <a:ext cx="4468288" cy="3722977"/>
          </a:xfrm>
          <a:prstGeom prst="rect">
            <a:avLst/>
          </a:prstGeom>
          <a:noFill/>
          <a:ln>
            <a:noFill/>
          </a:ln>
        </p:spPr>
      </p:pic>
      <p:sp>
        <p:nvSpPr>
          <p:cNvPr id="948" name="Google Shape;948;p113"/>
          <p:cNvSpPr/>
          <p:nvPr/>
        </p:nvSpPr>
        <p:spPr>
          <a:xfrm>
            <a:off x="2105858" y="2332127"/>
            <a:ext cx="1518885" cy="686845"/>
          </a:xfrm>
          <a:custGeom>
            <a:avLst/>
            <a:gdLst/>
            <a:ahLst/>
            <a:cxnLst/>
            <a:rect l="l" t="t" r="r" b="b"/>
            <a:pathLst>
              <a:path w="59262" h="24121" extrusionOk="0">
                <a:moveTo>
                  <a:pt x="0" y="6976"/>
                </a:moveTo>
                <a:cubicBezTo>
                  <a:pt x="7951" y="5920"/>
                  <a:pt x="37830" y="-2217"/>
                  <a:pt x="47707" y="640"/>
                </a:cubicBezTo>
                <a:cubicBezTo>
                  <a:pt x="57584" y="3498"/>
                  <a:pt x="57336" y="20208"/>
                  <a:pt x="59262" y="24121"/>
                </a:cubicBezTo>
              </a:path>
            </a:pathLst>
          </a:cu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sp>
      <p:sp>
        <p:nvSpPr>
          <p:cNvPr id="949" name="Google Shape;949;p113"/>
          <p:cNvSpPr txBox="1"/>
          <p:nvPr/>
        </p:nvSpPr>
        <p:spPr>
          <a:xfrm>
            <a:off x="499725" y="2124525"/>
            <a:ext cx="21711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dirty="0"/>
              <a:t>This point is:</a:t>
            </a:r>
            <a:endParaRPr dirty="0"/>
          </a:p>
          <a:p>
            <a:pPr algn="ctr"/>
            <a:r>
              <a:rPr lang="en" dirty="0"/>
              <a:t>(-.25, -.25)</a:t>
            </a:r>
            <a:endParaRPr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p11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dirty="0"/>
              <a:t>Just be careful</a:t>
            </a:r>
            <a:endParaRPr dirty="0"/>
          </a:p>
        </p:txBody>
      </p:sp>
      <p:sp>
        <p:nvSpPr>
          <p:cNvPr id="955" name="Google Shape;955;p11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56" name="Google Shape;956;p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7850" y="1926926"/>
            <a:ext cx="4468288" cy="3722977"/>
          </a:xfrm>
          <a:prstGeom prst="rect">
            <a:avLst/>
          </a:prstGeom>
          <a:noFill/>
          <a:ln>
            <a:noFill/>
          </a:ln>
        </p:spPr>
      </p:pic>
      <p:sp>
        <p:nvSpPr>
          <p:cNvPr id="957" name="Google Shape;957;p114"/>
          <p:cNvSpPr/>
          <p:nvPr/>
        </p:nvSpPr>
        <p:spPr>
          <a:xfrm>
            <a:off x="2105858" y="2332127"/>
            <a:ext cx="1518885" cy="686845"/>
          </a:xfrm>
          <a:custGeom>
            <a:avLst/>
            <a:gdLst/>
            <a:ahLst/>
            <a:cxnLst/>
            <a:rect l="l" t="t" r="r" b="b"/>
            <a:pathLst>
              <a:path w="59262" h="24121" extrusionOk="0">
                <a:moveTo>
                  <a:pt x="0" y="6976"/>
                </a:moveTo>
                <a:cubicBezTo>
                  <a:pt x="7951" y="5920"/>
                  <a:pt x="37830" y="-2217"/>
                  <a:pt x="47707" y="640"/>
                </a:cubicBezTo>
                <a:cubicBezTo>
                  <a:pt x="57584" y="3498"/>
                  <a:pt x="57336" y="20208"/>
                  <a:pt x="59262" y="24121"/>
                </a:cubicBezTo>
              </a:path>
            </a:pathLst>
          </a:cu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sp>
      <p:sp>
        <p:nvSpPr>
          <p:cNvPr id="958" name="Google Shape;958;p114"/>
          <p:cNvSpPr txBox="1"/>
          <p:nvPr/>
        </p:nvSpPr>
        <p:spPr>
          <a:xfrm>
            <a:off x="499725" y="2124525"/>
            <a:ext cx="21711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/>
              <a:t>This point is:</a:t>
            </a:r>
            <a:endParaRPr/>
          </a:p>
          <a:p>
            <a:pPr algn="ctr"/>
            <a:r>
              <a:rPr lang="en"/>
              <a:t>(-.25, -.25)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Interpolation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do we find out the VALUE of a non-integer point, when the image only comes with integer points, </a:t>
            </a:r>
            <a:r>
              <a:rPr lang="en-US" dirty="0" err="1"/>
              <a:t>ie</a:t>
            </a:r>
            <a:r>
              <a:rPr lang="en-US" dirty="0"/>
              <a:t> (25,45,3).</a:t>
            </a:r>
          </a:p>
          <a:p>
            <a:r>
              <a:rPr lang="en-US" dirty="0"/>
              <a:t>For our assignment:</a:t>
            </a:r>
          </a:p>
          <a:p>
            <a:pPr marL="0" indent="0">
              <a:buNone/>
            </a:pPr>
            <a:r>
              <a:rPr lang="en-US" dirty="0"/>
              <a:t>	1. </a:t>
            </a:r>
            <a:r>
              <a:rPr lang="en-US" dirty="0">
                <a:solidFill>
                  <a:srgbClr val="0000FF"/>
                </a:solidFill>
              </a:rPr>
              <a:t>Nearest-Neighbor Interpolation</a:t>
            </a:r>
          </a:p>
          <a:p>
            <a:pPr marL="0" indent="0">
              <a:buNone/>
            </a:pPr>
            <a:r>
              <a:rPr lang="en-US" dirty="0"/>
              <a:t>	2</a:t>
            </a:r>
            <a:r>
              <a:rPr lang="en-US" dirty="0">
                <a:solidFill>
                  <a:srgbClr val="C00000"/>
                </a:solidFill>
              </a:rPr>
              <a:t>. Bilinear Interpolation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060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p115"/>
          <p:cNvSpPr txBox="1">
            <a:spLocks noGrp="1"/>
          </p:cNvSpPr>
          <p:nvPr>
            <p:ph type="title"/>
          </p:nvPr>
        </p:nvSpPr>
        <p:spPr>
          <a:xfrm>
            <a:off x="255900" y="304843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3000" dirty="0">
                <a:solidFill>
                  <a:srgbClr val="C00000"/>
                </a:solidFill>
              </a:rPr>
              <a:t>Nearest neighbor: what it sounds like</a:t>
            </a:r>
            <a:endParaRPr sz="3000" dirty="0">
              <a:solidFill>
                <a:srgbClr val="C00000"/>
              </a:solidFill>
            </a:endParaRPr>
          </a:p>
        </p:txBody>
      </p:sp>
      <p:sp>
        <p:nvSpPr>
          <p:cNvPr id="964" name="Google Shape;964;p11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965" name="Google Shape;965;p115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326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buNone/>
            </a:pPr>
            <a:r>
              <a:rPr lang="en" dirty="0">
                <a:solidFill>
                  <a:srgbClr val="0000FF"/>
                </a:solidFill>
              </a:rPr>
              <a:t>f(x,y,z) = Im(round(x), round(y), z)</a:t>
            </a:r>
            <a:endParaRPr dirty="0">
              <a:solidFill>
                <a:srgbClr val="0000FF"/>
              </a:solidFill>
            </a:endParaRPr>
          </a:p>
          <a:p>
            <a:pPr>
              <a:spcBef>
                <a:spcPts val="1600"/>
              </a:spcBef>
              <a:buChar char="-"/>
            </a:pPr>
            <a:r>
              <a:rPr lang="en" dirty="0"/>
              <a:t>Looks blocky</a:t>
            </a:r>
            <a:endParaRPr dirty="0"/>
          </a:p>
          <a:p>
            <a:pPr>
              <a:buChar char="-"/>
            </a:pPr>
            <a:r>
              <a:rPr lang="en" dirty="0"/>
              <a:t>Common pitfall: Integer division rounds down in C</a:t>
            </a:r>
            <a:endParaRPr dirty="0"/>
          </a:p>
          <a:p>
            <a:pPr>
              <a:buChar char="-"/>
            </a:pPr>
            <a:r>
              <a:rPr lang="en" dirty="0"/>
              <a:t>Note: z is still int</a:t>
            </a:r>
            <a:endParaRPr dirty="0"/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966" name="Google Shape;966;p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1526" y="2161826"/>
            <a:ext cx="3722975" cy="372297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7" name="Google Shape;967;p1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5" y="1622125"/>
            <a:ext cx="609600" cy="6096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p116"/>
          <p:cNvSpPr txBox="1">
            <a:spLocks noGrp="1"/>
          </p:cNvSpPr>
          <p:nvPr>
            <p:ph type="title"/>
          </p:nvPr>
        </p:nvSpPr>
        <p:spPr>
          <a:xfrm>
            <a:off x="402270" y="213402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 dirty="0">
                <a:solidFill>
                  <a:srgbClr val="C00000"/>
                </a:solidFill>
              </a:rPr>
              <a:t>Triangle interpolation: for less structured image (alternate approach)</a:t>
            </a:r>
            <a:endParaRPr sz="2400" dirty="0">
              <a:solidFill>
                <a:srgbClr val="C00000"/>
              </a:solidFill>
            </a:endParaRPr>
          </a:p>
        </p:txBody>
      </p:sp>
      <p:sp>
        <p:nvSpPr>
          <p:cNvPr id="973" name="Google Shape;973;p11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974" name="Google Shape;974;p116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326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buNone/>
            </a:pPr>
            <a:r>
              <a:rPr lang="en" dirty="0"/>
              <a:t>Sometimes you have a regular grid, sometimes you don’t.</a:t>
            </a:r>
            <a:endParaRPr dirty="0"/>
          </a:p>
          <a:p>
            <a:pPr marL="0" indent="0">
              <a:spcBef>
                <a:spcPts val="1600"/>
              </a:spcBef>
              <a:buNone/>
            </a:pPr>
            <a:r>
              <a:rPr lang="en" dirty="0"/>
              <a:t>When you don’t, you can look for triangles!</a:t>
            </a:r>
            <a:endParaRPr dirty="0"/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975" name="Google Shape;975;p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6400" y="1965814"/>
            <a:ext cx="4282800" cy="35684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p117"/>
          <p:cNvSpPr txBox="1">
            <a:spLocks noGrp="1"/>
          </p:cNvSpPr>
          <p:nvPr>
            <p:ph type="title"/>
          </p:nvPr>
        </p:nvSpPr>
        <p:spPr>
          <a:xfrm>
            <a:off x="412430" y="19598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 dirty="0">
                <a:solidFill>
                  <a:srgbClr val="C00000"/>
                </a:solidFill>
              </a:rPr>
              <a:t>Triangle interpolation: for less structured image</a:t>
            </a:r>
            <a:endParaRPr sz="2400" dirty="0">
              <a:solidFill>
                <a:srgbClr val="C00000"/>
              </a:solidFill>
            </a:endParaRPr>
          </a:p>
        </p:txBody>
      </p:sp>
      <p:sp>
        <p:nvSpPr>
          <p:cNvPr id="981" name="Google Shape;981;p11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982" name="Google Shape;982;p117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326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buNone/>
            </a:pPr>
            <a:r>
              <a:rPr lang="en"/>
              <a:t>Sometimes you have a regular grid, sometimes you don’t.</a:t>
            </a:r>
            <a:endParaRPr/>
          </a:p>
          <a:p>
            <a:pPr marL="0" indent="0">
              <a:spcBef>
                <a:spcPts val="1600"/>
              </a:spcBef>
              <a:buNone/>
            </a:pPr>
            <a:r>
              <a:rPr lang="en"/>
              <a:t>When you don’t look for triangles!</a:t>
            </a:r>
            <a:endParaRPr/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983" name="Google Shape;983;p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6400" y="1965814"/>
            <a:ext cx="4282800" cy="35684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p118"/>
          <p:cNvSpPr txBox="1">
            <a:spLocks noGrp="1"/>
          </p:cNvSpPr>
          <p:nvPr>
            <p:ph type="title"/>
          </p:nvPr>
        </p:nvSpPr>
        <p:spPr>
          <a:xfrm>
            <a:off x="255900" y="26710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 dirty="0">
                <a:solidFill>
                  <a:srgbClr val="C00000"/>
                </a:solidFill>
              </a:rPr>
              <a:t>Triangle interpolation: for less structured image</a:t>
            </a:r>
            <a:endParaRPr sz="2400" dirty="0">
              <a:solidFill>
                <a:srgbClr val="C00000"/>
              </a:solidFill>
            </a:endParaRPr>
          </a:p>
        </p:txBody>
      </p:sp>
      <p:sp>
        <p:nvSpPr>
          <p:cNvPr id="989" name="Google Shape;989;p11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990" name="Google Shape;990;p118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326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buNone/>
            </a:pPr>
            <a:r>
              <a:rPr lang="en"/>
              <a:t>Sometimes you have a regular grid, sometimes you don’t.</a:t>
            </a:r>
            <a:endParaRPr/>
          </a:p>
          <a:p>
            <a:pPr marL="0" indent="0">
              <a:spcBef>
                <a:spcPts val="1600"/>
              </a:spcBef>
              <a:buNone/>
            </a:pPr>
            <a:r>
              <a:rPr lang="en"/>
              <a:t>When you don’t look for triangles!</a:t>
            </a:r>
            <a:endParaRPr/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991" name="Google Shape;991;p1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6400" y="1965814"/>
            <a:ext cx="4282800" cy="35684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Google Shape;996;p119"/>
          <p:cNvSpPr txBox="1">
            <a:spLocks noGrp="1"/>
          </p:cNvSpPr>
          <p:nvPr>
            <p:ph type="title"/>
          </p:nvPr>
        </p:nvSpPr>
        <p:spPr>
          <a:xfrm>
            <a:off x="341310" y="20614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 dirty="0">
                <a:solidFill>
                  <a:srgbClr val="C00000"/>
                </a:solidFill>
              </a:rPr>
              <a:t>Triangle interpolation: for less structured image</a:t>
            </a:r>
            <a:endParaRPr sz="2400" dirty="0">
              <a:solidFill>
                <a:srgbClr val="C00000"/>
              </a:solidFill>
            </a:endParaRPr>
          </a:p>
        </p:txBody>
      </p:sp>
      <p:sp>
        <p:nvSpPr>
          <p:cNvPr id="997" name="Google Shape;997;p11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998" name="Google Shape;998;p119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326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buNone/>
            </a:pPr>
            <a:r>
              <a:rPr lang="en" dirty="0"/>
              <a:t>Sometimes you have a regular grid, sometimes you don’t.</a:t>
            </a:r>
            <a:endParaRPr dirty="0"/>
          </a:p>
          <a:p>
            <a:pPr marL="0" indent="0">
              <a:spcBef>
                <a:spcPts val="1600"/>
              </a:spcBef>
              <a:buNone/>
            </a:pPr>
            <a:r>
              <a:rPr lang="en" dirty="0"/>
              <a:t>When you don’t look for triangles!</a:t>
            </a:r>
            <a:endParaRPr dirty="0"/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999" name="Google Shape;999;p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6400" y="1965814"/>
            <a:ext cx="4282800" cy="35684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6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Model: pinhole camera</a:t>
            </a:r>
            <a:endParaRPr/>
          </a:p>
        </p:txBody>
      </p:sp>
      <p:sp>
        <p:nvSpPr>
          <p:cNvPr id="526" name="Google Shape;526;p6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27" name="Google Shape;527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1788" y="1926926"/>
            <a:ext cx="6380420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p120"/>
          <p:cNvSpPr txBox="1">
            <a:spLocks noGrp="1"/>
          </p:cNvSpPr>
          <p:nvPr>
            <p:ph type="title"/>
          </p:nvPr>
        </p:nvSpPr>
        <p:spPr>
          <a:xfrm>
            <a:off x="255900" y="12486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 dirty="0">
                <a:solidFill>
                  <a:srgbClr val="C00000"/>
                </a:solidFill>
              </a:rPr>
              <a:t>Triangle interpolation: for less structured image</a:t>
            </a:r>
            <a:endParaRPr sz="2400" dirty="0">
              <a:solidFill>
                <a:srgbClr val="C00000"/>
              </a:solidFill>
            </a:endParaRPr>
          </a:p>
        </p:txBody>
      </p:sp>
      <p:sp>
        <p:nvSpPr>
          <p:cNvPr id="1005" name="Google Shape;1005;p12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1006" name="Google Shape;1006;p120"/>
          <p:cNvSpPr txBox="1">
            <a:spLocks noGrp="1"/>
          </p:cNvSpPr>
          <p:nvPr>
            <p:ph type="body" idx="1"/>
          </p:nvPr>
        </p:nvSpPr>
        <p:spPr>
          <a:xfrm>
            <a:off x="239400" y="788187"/>
            <a:ext cx="43326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buNone/>
            </a:pPr>
            <a:r>
              <a:rPr lang="en" dirty="0"/>
              <a:t>Weighted sum using triangles:</a:t>
            </a:r>
            <a:endParaRPr dirty="0"/>
          </a:p>
          <a:p>
            <a:pPr marL="0" indent="0">
              <a:spcBef>
                <a:spcPts val="1600"/>
              </a:spcBef>
              <a:buNone/>
            </a:pPr>
            <a:r>
              <a:rPr lang="en" dirty="0"/>
              <a:t>Q</a:t>
            </a:r>
            <a:r>
              <a:rPr lang="en" sz="1800" dirty="0"/>
              <a:t> </a:t>
            </a:r>
            <a:r>
              <a:rPr lang="en" dirty="0"/>
              <a:t>=</a:t>
            </a:r>
            <a:r>
              <a:rPr lang="en" sz="1800" dirty="0"/>
              <a:t> </a:t>
            </a:r>
            <a:r>
              <a:rPr lang="en" dirty="0"/>
              <a:t>V1*A1 + V2*A2 + V3*A3</a:t>
            </a:r>
          </a:p>
          <a:p>
            <a:pPr marL="0" indent="0">
              <a:spcBef>
                <a:spcPts val="1600"/>
              </a:spcBef>
              <a:buNone/>
            </a:pPr>
            <a:r>
              <a:rPr lang="en" dirty="0">
                <a:solidFill>
                  <a:srgbClr val="FF0000"/>
                </a:solidFill>
              </a:rPr>
              <a:t>WHY?</a:t>
            </a:r>
            <a:endParaRPr dirty="0">
              <a:solidFill>
                <a:srgbClr val="FF0000"/>
              </a:solidFill>
            </a:endParaRPr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dirty="0"/>
              <a:t>V1 is the furthest from q and A1 gives the smallest area.</a:t>
            </a:r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dirty="0"/>
              <a:t>V2 is next furthest from 1 and A2 gives the next smallest area…</a:t>
            </a:r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dirty="0">
                <a:solidFill>
                  <a:srgbClr val="0070C0"/>
                </a:solidFill>
              </a:rPr>
              <a:t>Should normalize this based on total area, but we won’t use this.</a:t>
            </a:r>
            <a:endParaRPr dirty="0">
              <a:solidFill>
                <a:srgbClr val="0070C0"/>
              </a:solidFill>
            </a:endParaRPr>
          </a:p>
        </p:txBody>
      </p:sp>
      <p:pic>
        <p:nvPicPr>
          <p:cNvPr id="1007" name="Google Shape;1007;p1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6400" y="1965814"/>
            <a:ext cx="4282800" cy="35684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p121"/>
          <p:cNvSpPr txBox="1">
            <a:spLocks noGrp="1"/>
          </p:cNvSpPr>
          <p:nvPr>
            <p:ph type="title"/>
          </p:nvPr>
        </p:nvSpPr>
        <p:spPr>
          <a:xfrm>
            <a:off x="255900" y="239528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 dirty="0">
                <a:solidFill>
                  <a:srgbClr val="C00000"/>
                </a:solidFill>
              </a:rPr>
              <a:t>Bilinear interpolation: for grids, pretty good; easier than triangles</a:t>
            </a:r>
            <a:endParaRPr sz="2400" dirty="0">
              <a:solidFill>
                <a:srgbClr val="C00000"/>
              </a:solidFill>
            </a:endParaRPr>
          </a:p>
        </p:txBody>
      </p:sp>
      <p:sp>
        <p:nvSpPr>
          <p:cNvPr id="1013" name="Google Shape;1013;p12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1014" name="Google Shape;1014;p121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326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spcAft>
                <a:spcPts val="1600"/>
              </a:spcAft>
              <a:buNone/>
            </a:pPr>
            <a:r>
              <a:rPr lang="en" dirty="0"/>
              <a:t>This time find the closest pixels in a box</a:t>
            </a:r>
            <a:endParaRPr dirty="0"/>
          </a:p>
        </p:txBody>
      </p:sp>
      <p:pic>
        <p:nvPicPr>
          <p:cNvPr id="1015" name="Google Shape;1015;p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6400" y="1965814"/>
            <a:ext cx="4282800" cy="35684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Google Shape;1020;p122"/>
          <p:cNvSpPr txBox="1">
            <a:spLocks noGrp="1"/>
          </p:cNvSpPr>
          <p:nvPr>
            <p:ph type="title"/>
          </p:nvPr>
        </p:nvSpPr>
        <p:spPr>
          <a:xfrm>
            <a:off x="255900" y="278717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 dirty="0"/>
              <a:t>Bilinear interpolation: for grids, pretty good</a:t>
            </a:r>
            <a:endParaRPr sz="2400" dirty="0"/>
          </a:p>
        </p:txBody>
      </p:sp>
      <p:sp>
        <p:nvSpPr>
          <p:cNvPr id="1021" name="Google Shape;1021;p12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1022" name="Google Shape;1022;p122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326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spcAft>
                <a:spcPts val="1600"/>
              </a:spcAft>
              <a:buNone/>
            </a:pPr>
            <a:r>
              <a:rPr lang="en"/>
              <a:t>This time find the closest pixels in a box</a:t>
            </a:r>
            <a:endParaRPr/>
          </a:p>
        </p:txBody>
      </p:sp>
      <p:pic>
        <p:nvPicPr>
          <p:cNvPr id="1023" name="Google Shape;1023;p1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6400" y="1965801"/>
            <a:ext cx="4282800" cy="35684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Google Shape;1028;p12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/>
              <a:t>Bilinear interpolation: for grids, pretty good</a:t>
            </a:r>
            <a:endParaRPr sz="2400"/>
          </a:p>
        </p:txBody>
      </p:sp>
      <p:sp>
        <p:nvSpPr>
          <p:cNvPr id="1029" name="Google Shape;1029;p12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1030" name="Google Shape;1030;p123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326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spcAft>
                <a:spcPts val="1600"/>
              </a:spcAft>
              <a:buNone/>
            </a:pPr>
            <a:r>
              <a:rPr lang="en"/>
              <a:t>This time find the closest pixels in a box</a:t>
            </a:r>
            <a:endParaRPr/>
          </a:p>
        </p:txBody>
      </p:sp>
      <p:pic>
        <p:nvPicPr>
          <p:cNvPr id="1031" name="Google Shape;1031;p1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6400" y="1965814"/>
            <a:ext cx="4282800" cy="35684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p12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/>
              <a:t>Bilinear interpolation: for grids, pretty good</a:t>
            </a:r>
            <a:endParaRPr sz="2400"/>
          </a:p>
        </p:txBody>
      </p:sp>
      <p:sp>
        <p:nvSpPr>
          <p:cNvPr id="1037" name="Google Shape;1037;p12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1038" name="Google Shape;1038;p124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326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buNone/>
            </a:pPr>
            <a:r>
              <a:rPr lang="en" dirty="0"/>
              <a:t>This time find the closest pixels in a box</a:t>
            </a:r>
            <a:endParaRPr dirty="0"/>
          </a:p>
          <a:p>
            <a:pPr marL="0" indent="0">
              <a:spcBef>
                <a:spcPts val="1600"/>
              </a:spcBef>
              <a:buNone/>
            </a:pPr>
            <a:r>
              <a:rPr lang="en" dirty="0"/>
              <a:t>Same plan, weighted sum based on area of opposite rectangle</a:t>
            </a:r>
            <a:endParaRPr dirty="0"/>
          </a:p>
          <a:p>
            <a:pPr marL="0" indent="0">
              <a:spcBef>
                <a:spcPts val="1600"/>
              </a:spcBef>
              <a:buNone/>
            </a:pPr>
            <a:r>
              <a:rPr lang="en" sz="1800" dirty="0">
                <a:solidFill>
                  <a:srgbClr val="FF0000"/>
                </a:solidFill>
              </a:rPr>
              <a:t>Q = V1*A1 + V2*A2 + V3*A3 + V4*A4</a:t>
            </a:r>
            <a:endParaRPr sz="1800" dirty="0">
              <a:solidFill>
                <a:srgbClr val="FF0000"/>
              </a:solidFill>
            </a:endParaRPr>
          </a:p>
        </p:txBody>
      </p:sp>
      <p:pic>
        <p:nvPicPr>
          <p:cNvPr id="1039" name="Google Shape;1039;p1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6400" y="1965814"/>
            <a:ext cx="4282800" cy="35684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4" name="Google Shape;1084;p13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/>
              <a:t>Bilinear interpolation: for grids, pretty good</a:t>
            </a:r>
            <a:endParaRPr sz="2400"/>
          </a:p>
        </p:txBody>
      </p:sp>
      <p:sp>
        <p:nvSpPr>
          <p:cNvPr id="1085" name="Google Shape;1085;p13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1086" name="Google Shape;1086;p130"/>
          <p:cNvSpPr txBox="1">
            <a:spLocks noGrp="1"/>
          </p:cNvSpPr>
          <p:nvPr>
            <p:ph type="body" idx="1"/>
          </p:nvPr>
        </p:nvSpPr>
        <p:spPr>
          <a:xfrm>
            <a:off x="167700" y="1584234"/>
            <a:ext cx="4388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buNone/>
            </a:pPr>
            <a:endParaRPr sz="1000" dirty="0">
              <a:solidFill>
                <a:schemeClr val="dk1"/>
              </a:solidFill>
            </a:endParaRPr>
          </a:p>
          <a:p>
            <a:pPr marL="0" indent="0">
              <a:buNone/>
            </a:pPr>
            <a:r>
              <a:rPr lang="en" sz="2000" dirty="0">
                <a:solidFill>
                  <a:schemeClr val="dk1"/>
                </a:solidFill>
              </a:rPr>
              <a:t>A1 = d2*d4</a:t>
            </a:r>
            <a:endParaRPr sz="2000" dirty="0">
              <a:solidFill>
                <a:schemeClr val="dk1"/>
              </a:solidFill>
            </a:endParaRPr>
          </a:p>
          <a:p>
            <a:pPr marL="0" indent="0">
              <a:buNone/>
            </a:pPr>
            <a:r>
              <a:rPr lang="en" sz="2000" dirty="0">
                <a:solidFill>
                  <a:schemeClr val="dk1"/>
                </a:solidFill>
              </a:rPr>
              <a:t>A2 = d1*d4</a:t>
            </a:r>
            <a:endParaRPr sz="2000" dirty="0">
              <a:solidFill>
                <a:schemeClr val="dk1"/>
              </a:solidFill>
            </a:endParaRPr>
          </a:p>
          <a:p>
            <a:pPr marL="0" indent="0">
              <a:buNone/>
            </a:pPr>
            <a:r>
              <a:rPr lang="en" sz="2000" dirty="0">
                <a:solidFill>
                  <a:schemeClr val="dk1"/>
                </a:solidFill>
              </a:rPr>
              <a:t>A3 = d2*d3</a:t>
            </a:r>
            <a:endParaRPr sz="2000" dirty="0">
              <a:solidFill>
                <a:schemeClr val="dk1"/>
              </a:solidFill>
            </a:endParaRPr>
          </a:p>
          <a:p>
            <a:pPr marL="0" indent="0">
              <a:buNone/>
            </a:pPr>
            <a:r>
              <a:rPr lang="en" sz="2000" dirty="0">
                <a:solidFill>
                  <a:schemeClr val="dk1"/>
                </a:solidFill>
              </a:rPr>
              <a:t>A4 = d1*d3</a:t>
            </a:r>
            <a:endParaRPr sz="2000" dirty="0">
              <a:solidFill>
                <a:schemeClr val="dk1"/>
              </a:solidFill>
            </a:endParaRPr>
          </a:p>
          <a:p>
            <a:pPr marL="0" indent="0">
              <a:buNone/>
            </a:pPr>
            <a:endParaRPr sz="1000" dirty="0">
              <a:solidFill>
                <a:schemeClr val="dk1"/>
              </a:solidFill>
            </a:endParaRPr>
          </a:p>
          <a:p>
            <a:pPr marL="0" indent="0">
              <a:buNone/>
            </a:pPr>
            <a:r>
              <a:rPr lang="en" sz="1800" dirty="0">
                <a:solidFill>
                  <a:schemeClr val="dk1"/>
                </a:solidFill>
              </a:rPr>
              <a:t>q = V1*A1 + V2*A2 + V3*A3 + V4*A4</a:t>
            </a:r>
            <a:endParaRPr sz="1800" dirty="0">
              <a:solidFill>
                <a:schemeClr val="dk1"/>
              </a:solidFill>
            </a:endParaRPr>
          </a:p>
          <a:p>
            <a:pPr marL="0" indent="0"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0" indent="0">
              <a:buNone/>
            </a:pPr>
            <a:endParaRPr sz="1000" dirty="0">
              <a:solidFill>
                <a:schemeClr val="dk1"/>
              </a:solidFill>
            </a:endParaRPr>
          </a:p>
          <a:p>
            <a:pPr marL="0" indent="0">
              <a:buNone/>
            </a:pPr>
            <a:endParaRPr sz="1000" dirty="0">
              <a:solidFill>
                <a:schemeClr val="dk1"/>
              </a:solidFill>
            </a:endParaRPr>
          </a:p>
          <a:p>
            <a:pPr marL="0" indent="0">
              <a:spcAft>
                <a:spcPts val="1000"/>
              </a:spcAft>
              <a:buNone/>
            </a:pPr>
            <a:endParaRPr sz="1400" dirty="0"/>
          </a:p>
        </p:txBody>
      </p:sp>
      <p:pic>
        <p:nvPicPr>
          <p:cNvPr id="1087" name="Google Shape;1087;p1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6400" y="1922989"/>
            <a:ext cx="4282800" cy="36540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13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/>
              <a:t>Bilinear interpolation: for grids, pretty good</a:t>
            </a:r>
            <a:endParaRPr sz="2400"/>
          </a:p>
        </p:txBody>
      </p:sp>
      <p:sp>
        <p:nvSpPr>
          <p:cNvPr id="1101" name="Google Shape;1101;p13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1102" name="Google Shape;1102;p132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12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Smoother than NN</a:t>
            </a:r>
            <a:endParaRPr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More complex</a:t>
            </a:r>
            <a:endParaRPr>
              <a:solidFill>
                <a:schemeClr val="dk1"/>
              </a:solidFill>
            </a:endParaRPr>
          </a:p>
          <a:p>
            <a:pPr lvl="1"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4 lookups</a:t>
            </a:r>
            <a:endParaRPr>
              <a:solidFill>
                <a:schemeClr val="dk1"/>
              </a:solidFill>
            </a:endParaRPr>
          </a:p>
          <a:p>
            <a:pPr lvl="1"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Some math</a:t>
            </a:r>
            <a:endParaRPr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Often the right tradeoff of speed vs final result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103" name="Google Shape;1103;p1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5001" y="2161814"/>
            <a:ext cx="3722977" cy="3722977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04" name="Google Shape;1104;p1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5000" y="1622125"/>
            <a:ext cx="609600" cy="6096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9" name="Google Shape;1109;p13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/>
              <a:t>Bicubic sampling: more complex, maybe better?</a:t>
            </a:r>
            <a:endParaRPr sz="2400"/>
          </a:p>
        </p:txBody>
      </p:sp>
      <p:sp>
        <p:nvSpPr>
          <p:cNvPr id="1110" name="Google Shape;1110;p13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1111" name="Google Shape;1111;p133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12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A cubic interpolation of 4 cubic interpolations</a:t>
            </a:r>
            <a:endParaRPr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Smoother than bilinear, no “star”</a:t>
            </a:r>
            <a:endParaRPr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16 nearest neighbors</a:t>
            </a:r>
            <a:endParaRPr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Fit 3rd order poly:</a:t>
            </a:r>
            <a:endParaRPr>
              <a:solidFill>
                <a:schemeClr val="dk1"/>
              </a:solidFill>
            </a:endParaRPr>
          </a:p>
          <a:p>
            <a:pPr lvl="1" indent="-317500">
              <a:spcBef>
                <a:spcPts val="0"/>
              </a:spcBef>
              <a:buClr>
                <a:schemeClr val="dk1"/>
              </a:buClr>
              <a:buSzPts val="1400"/>
              <a:buChar char="-"/>
            </a:pPr>
            <a:r>
              <a:rPr lang="en" sz="1400">
                <a:solidFill>
                  <a:schemeClr val="dk1"/>
                </a:solidFill>
              </a:rPr>
              <a:t>f(x) = a + bx + cx^2 + dx^3</a:t>
            </a:r>
            <a:endParaRPr sz="1400"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Interpolate along axis</a:t>
            </a:r>
            <a:endParaRPr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Fit another poly to interpolated values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112" name="Google Shape;1112;p1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5000" y="1622113"/>
            <a:ext cx="4264200" cy="26176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" name="Google Shape;1117;p13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Bicubic vs bilinear</a:t>
            </a:r>
            <a:endParaRPr/>
          </a:p>
        </p:txBody>
      </p:sp>
      <p:sp>
        <p:nvSpPr>
          <p:cNvPr id="1118" name="Google Shape;1118;p13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119" name="Google Shape;1119;p1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774526"/>
            <a:ext cx="3722977" cy="3722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0" name="Google Shape;1120;p1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8" y="1774526"/>
            <a:ext cx="3722977" cy="37229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Google Shape;1125;p13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Bicubic vs bilinear</a:t>
            </a:r>
            <a:endParaRPr/>
          </a:p>
        </p:txBody>
      </p:sp>
      <p:sp>
        <p:nvSpPr>
          <p:cNvPr id="1126" name="Google Shape;1126;p13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127" name="Google Shape;1127;p135"/>
          <p:cNvPicPr preferRelativeResize="0"/>
          <p:nvPr/>
        </p:nvPicPr>
        <p:blipFill rotWithShape="1">
          <a:blip r:embed="rId3">
            <a:alphaModFix/>
          </a:blip>
          <a:srcRect l="22166" t="22166" r="53806" b="53806"/>
          <a:stretch/>
        </p:blipFill>
        <p:spPr>
          <a:xfrm>
            <a:off x="229499" y="1622124"/>
            <a:ext cx="4027776" cy="4027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8" name="Google Shape;1128;p135"/>
          <p:cNvPicPr preferRelativeResize="0"/>
          <p:nvPr/>
        </p:nvPicPr>
        <p:blipFill rotWithShape="1">
          <a:blip r:embed="rId4">
            <a:alphaModFix/>
          </a:blip>
          <a:srcRect l="22166" t="22166" r="53806" b="53806"/>
          <a:stretch/>
        </p:blipFill>
        <p:spPr>
          <a:xfrm>
            <a:off x="4886723" y="1622124"/>
            <a:ext cx="4027776" cy="4027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6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Model: pinhole camera</a:t>
            </a:r>
            <a:endParaRPr/>
          </a:p>
        </p:txBody>
      </p:sp>
      <p:sp>
        <p:nvSpPr>
          <p:cNvPr id="533" name="Google Shape;533;p6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34" name="Google Shape;534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1788" y="1926926"/>
            <a:ext cx="6380420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" name="Google Shape;1133;p13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/>
              <a:t>Resize algorithm:</a:t>
            </a:r>
            <a:endParaRPr sz="2400"/>
          </a:p>
        </p:txBody>
      </p:sp>
      <p:sp>
        <p:nvSpPr>
          <p:cNvPr id="1134" name="Google Shape;1134;p13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1135" name="Google Shape;1135;p136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12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For each pixel in new image:</a:t>
            </a:r>
            <a:endParaRPr dirty="0">
              <a:solidFill>
                <a:schemeClr val="dk1"/>
              </a:solidFill>
            </a:endParaRPr>
          </a:p>
          <a:p>
            <a:pPr marL="571500" lvl="1" indent="0">
              <a:spcBef>
                <a:spcPts val="0"/>
              </a:spcBef>
              <a:buClr>
                <a:schemeClr val="dk1"/>
              </a:buClr>
              <a:buNone/>
            </a:pPr>
            <a:r>
              <a:rPr lang="en" sz="2400" dirty="0">
                <a:solidFill>
                  <a:srgbClr val="C00000"/>
                </a:solidFill>
              </a:rPr>
              <a:t>1. Map to old im coordinates</a:t>
            </a:r>
            <a:endParaRPr sz="2400" dirty="0">
              <a:solidFill>
                <a:srgbClr val="C00000"/>
              </a:solidFill>
            </a:endParaRPr>
          </a:p>
          <a:p>
            <a:pPr marL="571500" lvl="1" indent="0">
              <a:spcBef>
                <a:spcPts val="0"/>
              </a:spcBef>
              <a:buClr>
                <a:schemeClr val="dk1"/>
              </a:buClr>
              <a:buNone/>
            </a:pPr>
            <a:r>
              <a:rPr lang="en" sz="2400" dirty="0">
                <a:solidFill>
                  <a:srgbClr val="0000FF"/>
                </a:solidFill>
              </a:rPr>
              <a:t>2. Interpolate value</a:t>
            </a:r>
            <a:endParaRPr sz="2400" dirty="0">
              <a:solidFill>
                <a:srgbClr val="0000FF"/>
              </a:solidFill>
            </a:endParaRPr>
          </a:p>
          <a:p>
            <a:pPr marL="571500" lvl="1" indent="0">
              <a:spcBef>
                <a:spcPts val="0"/>
              </a:spcBef>
              <a:buClr>
                <a:schemeClr val="dk1"/>
              </a:buClr>
              <a:buNone/>
            </a:pPr>
            <a:r>
              <a:rPr lang="en" sz="2400" dirty="0">
                <a:solidFill>
                  <a:srgbClr val="00E200"/>
                </a:solidFill>
              </a:rPr>
              <a:t>3. Set new value in image</a:t>
            </a:r>
            <a:endParaRPr sz="2400" dirty="0">
              <a:solidFill>
                <a:srgbClr val="00E200"/>
              </a:solidFill>
            </a:endParaRPr>
          </a:p>
        </p:txBody>
      </p:sp>
      <p:pic>
        <p:nvPicPr>
          <p:cNvPr id="1136" name="Google Shape;1136;p1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5001" y="2161814"/>
            <a:ext cx="3722977" cy="3722977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37" name="Google Shape;1137;p1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5000" y="1622125"/>
            <a:ext cx="609600" cy="6096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p13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What about shrinking?</a:t>
            </a:r>
            <a:endParaRPr/>
          </a:p>
        </p:txBody>
      </p:sp>
      <p:sp>
        <p:nvSpPr>
          <p:cNvPr id="1143" name="Google Shape;1143;p13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144" name="Google Shape;1144;p1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49399" y="1999101"/>
            <a:ext cx="4365100" cy="3273825"/>
          </a:xfrm>
          <a:prstGeom prst="rect">
            <a:avLst/>
          </a:prstGeom>
          <a:noFill/>
          <a:ln>
            <a:noFill/>
          </a:ln>
        </p:spPr>
      </p:pic>
      <p:sp>
        <p:nvSpPr>
          <p:cNvPr id="1145" name="Google Shape;1145;p137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12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NN and Bilinear only look at small area</a:t>
            </a:r>
            <a:endParaRPr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Lots of artifacting</a:t>
            </a:r>
            <a:endParaRPr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Staircase pattern on diagonal lines</a:t>
            </a:r>
            <a:endParaRPr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We’ll fix this next class with filters!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8"/>
          <p:cNvSpPr txBox="1">
            <a:spLocks noGrp="1"/>
          </p:cNvSpPr>
          <p:nvPr>
            <p:ph type="title"/>
          </p:nvPr>
        </p:nvSpPr>
        <p:spPr>
          <a:xfrm>
            <a:off x="311700" y="3008100"/>
            <a:ext cx="8520600" cy="841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lang="en"/>
              <a:t>So what is this interpolation useful for?</a:t>
            </a:r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Image resizing!</a:t>
            </a:r>
            <a:endParaRPr/>
          </a:p>
        </p:txBody>
      </p:sp>
      <p:sp>
        <p:nvSpPr>
          <p:cNvPr id="182" name="Google Shape;182;p29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buNone/>
            </a:pPr>
            <a:r>
              <a:rPr lang="en"/>
              <a:t>Say we want to increase the size of an image…</a:t>
            </a:r>
            <a:endParaRPr/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This is a beautiful image of a sunset… it’s just very small… </a:t>
            </a:r>
            <a:endParaRPr/>
          </a:p>
        </p:txBody>
      </p:sp>
      <p:sp>
        <p:nvSpPr>
          <p:cNvPr id="183" name="Google Shape;183;p2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84" name="Google Shape;18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1276" y="1888539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Image resizing!</a:t>
            </a:r>
            <a:endParaRPr/>
          </a:p>
        </p:txBody>
      </p:sp>
      <p:sp>
        <p:nvSpPr>
          <p:cNvPr id="190" name="Google Shape;190;p30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buNone/>
            </a:pPr>
            <a:r>
              <a:rPr lang="en"/>
              <a:t>Say we want to increase the size of an image…</a:t>
            </a:r>
            <a:endParaRPr/>
          </a:p>
          <a:p>
            <a:pPr marL="0" indent="0">
              <a:spcBef>
                <a:spcPts val="1600"/>
              </a:spcBef>
              <a:buNone/>
            </a:pPr>
            <a:r>
              <a:rPr lang="en"/>
              <a:t>This is a beautiful image of a sunset… it’s just very small… </a:t>
            </a:r>
            <a:endParaRPr/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Say we want to increase size 4x4 -&gt; 7x7</a:t>
            </a:r>
            <a:endParaRPr/>
          </a:p>
        </p:txBody>
      </p:sp>
      <p:sp>
        <p:nvSpPr>
          <p:cNvPr id="191" name="Google Shape;191;p3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92" name="Google Shape;19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198" name="Google Shape;198;p31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Create our new image</a:t>
            </a:r>
            <a:endParaRPr/>
          </a:p>
        </p:txBody>
      </p:sp>
      <p:sp>
        <p:nvSpPr>
          <p:cNvPr id="199" name="Google Shape;199;p3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200" name="Google Shape;20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45540" y="1081285"/>
            <a:ext cx="6843400" cy="684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206" name="Google Shape;206;p32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Create our new image</a:t>
            </a:r>
            <a:endParaRPr/>
          </a:p>
          <a:p>
            <a:pPr>
              <a:buChar char="-"/>
            </a:pPr>
            <a:r>
              <a:rPr lang="en"/>
              <a:t>Match up coordinates</a:t>
            </a:r>
            <a:endParaRPr/>
          </a:p>
        </p:txBody>
      </p:sp>
      <p:sp>
        <p:nvSpPr>
          <p:cNvPr id="207" name="Google Shape;207;p3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208" name="Google Shape;20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214" name="Google Shape;214;p33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Create our new image</a:t>
            </a:r>
            <a:endParaRPr/>
          </a:p>
          <a:p>
            <a:pPr>
              <a:buChar char="-"/>
            </a:pPr>
            <a:r>
              <a:rPr lang="en"/>
              <a:t>Match up coordinates</a:t>
            </a:r>
            <a:endParaRPr/>
          </a:p>
        </p:txBody>
      </p:sp>
      <p:sp>
        <p:nvSpPr>
          <p:cNvPr id="215" name="Google Shape;215;p3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216" name="Google Shape;21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222" name="Google Shape;222;p34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Create our new image</a:t>
            </a:r>
            <a:endParaRPr/>
          </a:p>
          <a:p>
            <a:pPr>
              <a:buChar char="-"/>
            </a:pPr>
            <a:r>
              <a:rPr lang="en"/>
              <a:t>Match up coordinates</a:t>
            </a:r>
            <a:endParaRPr/>
          </a:p>
        </p:txBody>
      </p:sp>
      <p:sp>
        <p:nvSpPr>
          <p:cNvPr id="223" name="Google Shape;223;p3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224" name="Google Shape;22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34"/>
          <p:cNvSpPr txBox="1"/>
          <p:nvPr/>
        </p:nvSpPr>
        <p:spPr>
          <a:xfrm>
            <a:off x="4752175" y="1863600"/>
            <a:ext cx="5367000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/>
              <a:t>(-0.5, -0.5)</a:t>
            </a:r>
            <a:endParaRPr/>
          </a:p>
        </p:txBody>
      </p:sp>
      <p:sp>
        <p:nvSpPr>
          <p:cNvPr id="226" name="Google Shape;226;p34"/>
          <p:cNvSpPr txBox="1"/>
          <p:nvPr/>
        </p:nvSpPr>
        <p:spPr>
          <a:xfrm>
            <a:off x="7932900" y="4848650"/>
            <a:ext cx="5367000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/>
              <a:t>(3.5, 3.5)</a:t>
            </a:r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232" name="Google Shape;232;p35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Create our new image</a:t>
            </a:r>
            <a:endParaRPr dirty="0"/>
          </a:p>
          <a:p>
            <a:pPr>
              <a:buChar char="-"/>
            </a:pPr>
            <a:r>
              <a:rPr lang="en" dirty="0"/>
              <a:t>Match up coordinates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System of equations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aX + b = Y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a*-.5 + b = -.5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a*6.5 + b = 3.5</a:t>
            </a:r>
            <a:endParaRPr dirty="0"/>
          </a:p>
        </p:txBody>
      </p:sp>
      <p:sp>
        <p:nvSpPr>
          <p:cNvPr id="233" name="Google Shape;233;p3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234" name="Google Shape;23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466275"/>
            <a:ext cx="4567499" cy="45674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val 1"/>
          <p:cNvSpPr/>
          <p:nvPr/>
        </p:nvSpPr>
        <p:spPr>
          <a:xfrm>
            <a:off x="7630160" y="4439920"/>
            <a:ext cx="223520" cy="243840"/>
          </a:xfrm>
          <a:prstGeom prst="ellipse">
            <a:avLst/>
          </a:prstGeom>
          <a:solidFill>
            <a:srgbClr val="0000FF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8142290" y="4516120"/>
            <a:ext cx="843280" cy="33528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>
            <a:cxnSpLocks/>
          </p:cNvCxnSpPr>
          <p:nvPr/>
        </p:nvCxnSpPr>
        <p:spPr>
          <a:xfrm>
            <a:off x="4576500" y="1571425"/>
            <a:ext cx="554300" cy="27769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5573340" y="2430785"/>
            <a:ext cx="223520" cy="24384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7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3000"/>
              <a:t>At each point we record incident light</a:t>
            </a:r>
            <a:endParaRPr sz="3000"/>
          </a:p>
        </p:txBody>
      </p:sp>
      <p:sp>
        <p:nvSpPr>
          <p:cNvPr id="589" name="Google Shape;589;p7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90" name="Google Shape;590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1788" y="1926926"/>
            <a:ext cx="6380420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240" name="Google Shape;240;p36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Create our new image</a:t>
            </a:r>
            <a:endParaRPr/>
          </a:p>
          <a:p>
            <a:pPr>
              <a:buChar char="-"/>
            </a:pPr>
            <a:r>
              <a:rPr lang="en"/>
              <a:t>Match up coordinates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System of equations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aX + b = Y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a*-.5 + b = -.5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a*6.5 + b = 3.5</a:t>
            </a:r>
            <a:endParaRPr/>
          </a:p>
          <a:p>
            <a:pPr lvl="2">
              <a:spcBef>
                <a:spcPts val="0"/>
              </a:spcBef>
              <a:buChar char="-"/>
            </a:pPr>
            <a:r>
              <a:rPr lang="en"/>
              <a:t>a*7 = 4</a:t>
            </a:r>
            <a:endParaRPr/>
          </a:p>
        </p:txBody>
      </p:sp>
      <p:sp>
        <p:nvSpPr>
          <p:cNvPr id="241" name="Google Shape;241;p3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242" name="Google Shape;24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248" name="Google Shape;248;p37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Create our new image</a:t>
            </a:r>
            <a:endParaRPr/>
          </a:p>
          <a:p>
            <a:pPr>
              <a:buChar char="-"/>
            </a:pPr>
            <a:r>
              <a:rPr lang="en"/>
              <a:t>Match up coordinates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System of equations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aX + b = Y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a*-.5 + b = -.5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a*6.5 + b = 3.5</a:t>
            </a:r>
            <a:endParaRPr/>
          </a:p>
          <a:p>
            <a:pPr lvl="2">
              <a:spcBef>
                <a:spcPts val="0"/>
              </a:spcBef>
              <a:buChar char="-"/>
            </a:pPr>
            <a:r>
              <a:rPr lang="en"/>
              <a:t>a*7 = 4</a:t>
            </a:r>
            <a:endParaRPr/>
          </a:p>
          <a:p>
            <a:pPr lvl="2">
              <a:spcBef>
                <a:spcPts val="0"/>
              </a:spcBef>
              <a:buChar char="-"/>
            </a:pPr>
            <a:r>
              <a:rPr lang="en"/>
              <a:t>a = 4/7</a:t>
            </a:r>
            <a:endParaRPr/>
          </a:p>
        </p:txBody>
      </p:sp>
      <p:sp>
        <p:nvSpPr>
          <p:cNvPr id="249" name="Google Shape;249;p3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250" name="Google Shape;25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256" name="Google Shape;256;p38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Create our new image</a:t>
            </a:r>
            <a:endParaRPr dirty="0"/>
          </a:p>
          <a:p>
            <a:pPr>
              <a:buChar char="-"/>
            </a:pPr>
            <a:r>
              <a:rPr lang="en" dirty="0"/>
              <a:t>Match up coordinates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System of equations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aX + b = Y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a*-.5 + b = -.5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a*6.5 + b = 3.5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>
                <a:solidFill>
                  <a:srgbClr val="FF0000"/>
                </a:solidFill>
              </a:rPr>
              <a:t>a = 4/7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257" name="Google Shape;257;p3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258" name="Google Shape;258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264" name="Google Shape;264;p39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Create our new image</a:t>
            </a:r>
            <a:endParaRPr/>
          </a:p>
          <a:p>
            <a:pPr>
              <a:buChar char="-"/>
            </a:pPr>
            <a:r>
              <a:rPr lang="en"/>
              <a:t>Match up coordinates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System of equations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aX + b = Y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a*-.5 + b = -.5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a*6.5 + b = 3.5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 = 4/7</a:t>
            </a:r>
            <a:endParaRPr/>
          </a:p>
          <a:p>
            <a:pPr lvl="2">
              <a:spcBef>
                <a:spcPts val="0"/>
              </a:spcBef>
              <a:buChar char="-"/>
            </a:pPr>
            <a:r>
              <a:rPr lang="en"/>
              <a:t>a*-.5 + b = -.5</a:t>
            </a:r>
            <a:endParaRPr/>
          </a:p>
        </p:txBody>
      </p:sp>
      <p:sp>
        <p:nvSpPr>
          <p:cNvPr id="265" name="Google Shape;265;p3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266" name="Google Shape;266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4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272" name="Google Shape;272;p40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Create our new image</a:t>
            </a:r>
            <a:endParaRPr/>
          </a:p>
          <a:p>
            <a:pPr>
              <a:buChar char="-"/>
            </a:pPr>
            <a:r>
              <a:rPr lang="en"/>
              <a:t>Match up coordinates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System of equations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aX + b = Y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a*-.5 + b = -.5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a*6.5 + b = 3.5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 = 4/7</a:t>
            </a:r>
            <a:endParaRPr/>
          </a:p>
          <a:p>
            <a:pPr lvl="2">
              <a:spcBef>
                <a:spcPts val="0"/>
              </a:spcBef>
              <a:buChar char="-"/>
            </a:pPr>
            <a:r>
              <a:rPr lang="en"/>
              <a:t>a*-.5 + b = -.5</a:t>
            </a:r>
            <a:endParaRPr/>
          </a:p>
          <a:p>
            <a:pPr lvl="2">
              <a:spcBef>
                <a:spcPts val="0"/>
              </a:spcBef>
              <a:buChar char="-"/>
            </a:pPr>
            <a:r>
              <a:rPr lang="en"/>
              <a:t>4/7*-1/2 + b = -1/2</a:t>
            </a:r>
            <a:endParaRPr/>
          </a:p>
        </p:txBody>
      </p:sp>
      <p:sp>
        <p:nvSpPr>
          <p:cNvPr id="273" name="Google Shape;273;p4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274" name="Google Shape;274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4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280" name="Google Shape;280;p41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Create our new image</a:t>
            </a:r>
            <a:endParaRPr/>
          </a:p>
          <a:p>
            <a:pPr>
              <a:buChar char="-"/>
            </a:pPr>
            <a:r>
              <a:rPr lang="en"/>
              <a:t>Match up coordinates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System of equations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aX + b = Y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a*-.5 + b = -.5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a*6.5 + b = 3.5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 = 4/7</a:t>
            </a:r>
            <a:endParaRPr/>
          </a:p>
          <a:p>
            <a:pPr lvl="2">
              <a:spcBef>
                <a:spcPts val="0"/>
              </a:spcBef>
              <a:buChar char="-"/>
            </a:pPr>
            <a:r>
              <a:rPr lang="en"/>
              <a:t>a*-.5 + b = -.5</a:t>
            </a:r>
            <a:endParaRPr/>
          </a:p>
          <a:p>
            <a:pPr lvl="2">
              <a:spcBef>
                <a:spcPts val="0"/>
              </a:spcBef>
              <a:buChar char="-"/>
            </a:pPr>
            <a:r>
              <a:rPr lang="en"/>
              <a:t>4/7*-1/2 + b = -1/2</a:t>
            </a:r>
            <a:endParaRPr/>
          </a:p>
          <a:p>
            <a:pPr lvl="2">
              <a:spcBef>
                <a:spcPts val="0"/>
              </a:spcBef>
              <a:buChar char="-"/>
            </a:pPr>
            <a:r>
              <a:rPr lang="en"/>
              <a:t>-4/14 + b = -7/14</a:t>
            </a:r>
            <a:endParaRPr/>
          </a:p>
        </p:txBody>
      </p:sp>
      <p:sp>
        <p:nvSpPr>
          <p:cNvPr id="281" name="Google Shape;281;p4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282" name="Google Shape;282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4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288" name="Google Shape;288;p42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Create our new image</a:t>
            </a:r>
            <a:endParaRPr dirty="0"/>
          </a:p>
          <a:p>
            <a:pPr>
              <a:buChar char="-"/>
            </a:pPr>
            <a:r>
              <a:rPr lang="en" dirty="0"/>
              <a:t>Match up coordinates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System of equations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aX + b = Y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a*-.5 + b = -.5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a*6.5 + b = 3.5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a = 4/7</a:t>
            </a:r>
            <a:endParaRPr dirty="0"/>
          </a:p>
          <a:p>
            <a:pPr lvl="2">
              <a:spcBef>
                <a:spcPts val="0"/>
              </a:spcBef>
              <a:buChar char="-"/>
            </a:pPr>
            <a:r>
              <a:rPr lang="en" dirty="0"/>
              <a:t>a*-.5 + b = -.5</a:t>
            </a:r>
            <a:endParaRPr dirty="0"/>
          </a:p>
          <a:p>
            <a:pPr lvl="2">
              <a:spcBef>
                <a:spcPts val="0"/>
              </a:spcBef>
              <a:buChar char="-"/>
            </a:pPr>
            <a:r>
              <a:rPr lang="en" dirty="0"/>
              <a:t>4/7*-1/2 + b = -1/2</a:t>
            </a:r>
            <a:endParaRPr dirty="0"/>
          </a:p>
          <a:p>
            <a:pPr lvl="2">
              <a:spcBef>
                <a:spcPts val="0"/>
              </a:spcBef>
              <a:buChar char="-"/>
            </a:pPr>
            <a:r>
              <a:rPr lang="en" dirty="0"/>
              <a:t>-4/14 + b = -7/14</a:t>
            </a:r>
            <a:endParaRPr dirty="0"/>
          </a:p>
          <a:p>
            <a:pPr lvl="2">
              <a:spcBef>
                <a:spcPts val="0"/>
              </a:spcBef>
              <a:buChar char="-"/>
            </a:pPr>
            <a:r>
              <a:rPr lang="en" dirty="0">
                <a:solidFill>
                  <a:srgbClr val="FF0000"/>
                </a:solidFill>
              </a:rPr>
              <a:t>b = -3/14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289" name="Google Shape;289;p4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290" name="Google Shape;290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296" name="Google Shape;296;p43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Create our new image</a:t>
            </a:r>
            <a:endParaRPr dirty="0"/>
          </a:p>
          <a:p>
            <a:pPr>
              <a:buChar char="-"/>
            </a:pPr>
            <a:r>
              <a:rPr lang="en" dirty="0"/>
              <a:t>Match up coordinates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System of equations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aX + b = Y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a*-.5 + b = -.5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a*6.5 + b = 3.5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>
                <a:solidFill>
                  <a:srgbClr val="FF0000"/>
                </a:solidFill>
              </a:rPr>
              <a:t>a = 4/7</a:t>
            </a:r>
            <a:endParaRPr dirty="0">
              <a:solidFill>
                <a:srgbClr val="FF0000"/>
              </a:solidFill>
            </a:endParaRPr>
          </a:p>
          <a:p>
            <a:pPr lvl="1">
              <a:spcBef>
                <a:spcPts val="0"/>
              </a:spcBef>
              <a:buChar char="-"/>
            </a:pPr>
            <a:r>
              <a:rPr lang="en" dirty="0">
                <a:solidFill>
                  <a:srgbClr val="FF0000"/>
                </a:solidFill>
              </a:rPr>
              <a:t>b = -3/14</a:t>
            </a:r>
          </a:p>
          <a:p>
            <a:pPr>
              <a:buChar char="-"/>
            </a:pPr>
            <a:r>
              <a:rPr lang="en" dirty="0">
                <a:solidFill>
                  <a:srgbClr val="0000FF"/>
                </a:solidFill>
              </a:rPr>
              <a:t>So, we can start with any coordinate X of the big (new) image and use </a:t>
            </a:r>
            <a:r>
              <a:rPr lang="en" dirty="0">
                <a:solidFill>
                  <a:srgbClr val="FF0000"/>
                </a:solidFill>
              </a:rPr>
              <a:t>a</a:t>
            </a:r>
            <a:r>
              <a:rPr lang="en" dirty="0">
                <a:solidFill>
                  <a:srgbClr val="0000FF"/>
                </a:solidFill>
              </a:rPr>
              <a:t> and </a:t>
            </a:r>
            <a:r>
              <a:rPr lang="en" dirty="0">
                <a:solidFill>
                  <a:srgbClr val="FF0000"/>
                </a:solidFill>
              </a:rPr>
              <a:t>b</a:t>
            </a:r>
            <a:r>
              <a:rPr lang="en" dirty="0">
                <a:solidFill>
                  <a:srgbClr val="0000FF"/>
                </a:solidFill>
              </a:rPr>
              <a:t> to get Y on the smaller (old) image.</a:t>
            </a:r>
            <a:endParaRPr dirty="0">
              <a:solidFill>
                <a:srgbClr val="0000FF"/>
              </a:solidFill>
            </a:endParaRPr>
          </a:p>
        </p:txBody>
      </p:sp>
      <p:sp>
        <p:nvSpPr>
          <p:cNvPr id="297" name="Google Shape;297;p4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298" name="Google Shape;298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304" name="Google Shape;304;p44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Create our new image</a:t>
            </a:r>
            <a:endParaRPr/>
          </a:p>
          <a:p>
            <a:pPr>
              <a:buChar char="-"/>
            </a:pPr>
            <a:r>
              <a:rPr lang="en"/>
              <a:t>Match up coordinates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4/7 X - 3/14 = Y</a:t>
            </a:r>
            <a:endParaRPr/>
          </a:p>
        </p:txBody>
      </p:sp>
      <p:sp>
        <p:nvSpPr>
          <p:cNvPr id="305" name="Google Shape;305;p4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306" name="Google Shape;306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4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312" name="Google Shape;312;p45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Create our new image</a:t>
            </a:r>
            <a:endParaRPr/>
          </a:p>
          <a:p>
            <a:pPr>
              <a:buChar char="-"/>
            </a:pPr>
            <a:r>
              <a:rPr lang="en"/>
              <a:t>Match up coordinates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4/7 X - 3/14 = Y</a:t>
            </a:r>
            <a:endParaRPr/>
          </a:p>
        </p:txBody>
      </p:sp>
      <p:sp>
        <p:nvSpPr>
          <p:cNvPr id="313" name="Google Shape;313;p4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314" name="Google Shape;314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7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An image is a matrix of light</a:t>
            </a:r>
            <a:endParaRPr/>
          </a:p>
        </p:txBody>
      </p:sp>
      <p:sp>
        <p:nvSpPr>
          <p:cNvPr id="611" name="Google Shape;611;p7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12" name="Google Shape;612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04651" y="1926926"/>
            <a:ext cx="4534693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4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320" name="Google Shape;320;p46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Create our new image</a:t>
            </a:r>
            <a:endParaRPr/>
          </a:p>
          <a:p>
            <a:pPr>
              <a:buChar char="-"/>
            </a:pPr>
            <a:r>
              <a:rPr lang="en"/>
              <a:t>Match up coordinates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4/7 X - 3/14 = Y</a:t>
            </a:r>
            <a:endParaRPr/>
          </a:p>
          <a:p>
            <a:pPr>
              <a:buChar char="-"/>
            </a:pPr>
            <a:r>
              <a:rPr lang="en"/>
              <a:t>Iterate over new pts</a:t>
            </a:r>
            <a:endParaRPr/>
          </a:p>
        </p:txBody>
      </p:sp>
      <p:sp>
        <p:nvSpPr>
          <p:cNvPr id="321" name="Google Shape;321;p4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322" name="Google Shape;322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4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328" name="Google Shape;328;p47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Create our new image</a:t>
            </a:r>
            <a:endParaRPr dirty="0"/>
          </a:p>
          <a:p>
            <a:pPr>
              <a:buChar char="-"/>
            </a:pPr>
            <a:r>
              <a:rPr lang="en" dirty="0"/>
              <a:t>Match up coordinates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4/7 X - 3/14 = Y</a:t>
            </a:r>
            <a:endParaRPr dirty="0"/>
          </a:p>
          <a:p>
            <a:pPr>
              <a:buChar char="-"/>
            </a:pPr>
            <a:r>
              <a:rPr lang="en" dirty="0"/>
              <a:t>Iterate over new pts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Map to old coords </a:t>
            </a:r>
            <a:r>
              <a:rPr lang="en" dirty="0">
                <a:solidFill>
                  <a:srgbClr val="0000FF"/>
                </a:solidFill>
              </a:rPr>
              <a:t>(Y is old)</a:t>
            </a:r>
            <a:endParaRPr dirty="0">
              <a:solidFill>
                <a:srgbClr val="0000FF"/>
              </a:solidFill>
            </a:endParaRPr>
          </a:p>
        </p:txBody>
      </p:sp>
      <p:sp>
        <p:nvSpPr>
          <p:cNvPr id="329" name="Google Shape;329;p4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330" name="Google Shape;330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4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336" name="Google Shape;336;p48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Create our new image</a:t>
            </a:r>
            <a:endParaRPr dirty="0"/>
          </a:p>
          <a:p>
            <a:pPr>
              <a:buChar char="-"/>
            </a:pPr>
            <a:r>
              <a:rPr lang="en" dirty="0"/>
              <a:t>Match up coordinates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4/7 X - 3/14 = Y</a:t>
            </a:r>
            <a:endParaRPr dirty="0"/>
          </a:p>
          <a:p>
            <a:pPr>
              <a:buChar char="-"/>
            </a:pPr>
            <a:r>
              <a:rPr lang="en" dirty="0"/>
              <a:t>Iterate over new pts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Map to old coords </a:t>
            </a:r>
            <a:r>
              <a:rPr lang="en" dirty="0">
                <a:solidFill>
                  <a:srgbClr val="0000FF"/>
                </a:solidFill>
              </a:rPr>
              <a:t>(Y is old)</a:t>
            </a:r>
            <a:endParaRPr dirty="0">
              <a:solidFill>
                <a:srgbClr val="0000FF"/>
              </a:solidFill>
            </a:endParaRPr>
          </a:p>
          <a:p>
            <a:pPr lvl="1">
              <a:spcBef>
                <a:spcPts val="0"/>
              </a:spcBef>
              <a:buClr>
                <a:srgbClr val="FF00FF"/>
              </a:buClr>
              <a:buChar char="-"/>
            </a:pPr>
            <a:r>
              <a:rPr lang="en" dirty="0">
                <a:solidFill>
                  <a:srgbClr val="FF00FF"/>
                </a:solidFill>
              </a:rPr>
              <a:t>(1, 3)</a:t>
            </a:r>
            <a:endParaRPr dirty="0">
              <a:solidFill>
                <a:srgbClr val="FF00FF"/>
              </a:solidFill>
            </a:endParaRPr>
          </a:p>
        </p:txBody>
      </p:sp>
      <p:sp>
        <p:nvSpPr>
          <p:cNvPr id="337" name="Google Shape;337;p4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338" name="Google Shape;338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9635C1E-643C-40B5-8383-F6724A472013}"/>
              </a:ext>
            </a:extLst>
          </p:cNvPr>
          <p:cNvCxnSpPr/>
          <p:nvPr/>
        </p:nvCxnSpPr>
        <p:spPr>
          <a:xfrm>
            <a:off x="6112933" y="3860800"/>
            <a:ext cx="169334" cy="54186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4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344" name="Google Shape;344;p49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Create our new image</a:t>
            </a:r>
            <a:endParaRPr/>
          </a:p>
          <a:p>
            <a:pPr>
              <a:buChar char="-"/>
            </a:pPr>
            <a:r>
              <a:rPr lang="en"/>
              <a:t>Match up coordinates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4/7 X - 3/14 = Y</a:t>
            </a:r>
            <a:endParaRPr/>
          </a:p>
          <a:p>
            <a:pPr>
              <a:buChar char="-"/>
            </a:pPr>
            <a:r>
              <a:rPr lang="en"/>
              <a:t>Iterate over new pts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Map to old coords</a:t>
            </a:r>
            <a:endParaRPr/>
          </a:p>
          <a:p>
            <a:pPr lvl="1">
              <a:spcBef>
                <a:spcPts val="0"/>
              </a:spcBef>
              <a:buClr>
                <a:srgbClr val="FF00FF"/>
              </a:buClr>
              <a:buChar char="-"/>
            </a:pPr>
            <a:r>
              <a:rPr lang="en">
                <a:solidFill>
                  <a:srgbClr val="FF00FF"/>
                </a:solidFill>
              </a:rPr>
              <a:t>(1, 3)</a:t>
            </a:r>
            <a:endParaRPr>
              <a:solidFill>
                <a:srgbClr val="FF00FF"/>
              </a:solidFill>
            </a:endParaRPr>
          </a:p>
          <a:p>
            <a:pPr lvl="1">
              <a:spcBef>
                <a:spcPts val="0"/>
              </a:spcBef>
              <a:buChar char="-"/>
            </a:pPr>
            <a:r>
              <a:rPr lang="en"/>
              <a:t>4/7*1 - 3/14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4/7*3 - 3/14</a:t>
            </a:r>
            <a:endParaRPr/>
          </a:p>
        </p:txBody>
      </p:sp>
      <p:sp>
        <p:nvSpPr>
          <p:cNvPr id="345" name="Google Shape;345;p4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346" name="Google Shape;346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5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352" name="Google Shape;352;p50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Create our new image</a:t>
            </a:r>
            <a:endParaRPr dirty="0"/>
          </a:p>
          <a:p>
            <a:pPr>
              <a:buChar char="-"/>
            </a:pPr>
            <a:r>
              <a:rPr lang="en" dirty="0"/>
              <a:t>Match up coordinates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4/7 X - 3/14 = Y</a:t>
            </a:r>
            <a:endParaRPr dirty="0"/>
          </a:p>
          <a:p>
            <a:pPr>
              <a:buChar char="-"/>
            </a:pPr>
            <a:r>
              <a:rPr lang="en" dirty="0"/>
              <a:t>Iterate over new pts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Map to old coords</a:t>
            </a:r>
            <a:endParaRPr dirty="0"/>
          </a:p>
          <a:p>
            <a:pPr lvl="1">
              <a:spcBef>
                <a:spcPts val="0"/>
              </a:spcBef>
              <a:buClr>
                <a:srgbClr val="FF00FF"/>
              </a:buClr>
              <a:buChar char="-"/>
            </a:pPr>
            <a:r>
              <a:rPr lang="en" dirty="0">
                <a:solidFill>
                  <a:srgbClr val="FF00FF"/>
                </a:solidFill>
              </a:rPr>
              <a:t>(1, 3)</a:t>
            </a:r>
            <a:endParaRPr dirty="0">
              <a:solidFill>
                <a:srgbClr val="FF00FF"/>
              </a:solidFill>
            </a:endParaRPr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4/7*1 - 3/14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4/7*3 - 3/14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(5/14, 21/14)</a:t>
            </a:r>
            <a:endParaRPr dirty="0"/>
          </a:p>
        </p:txBody>
      </p:sp>
      <p:sp>
        <p:nvSpPr>
          <p:cNvPr id="353" name="Google Shape;353;p5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354" name="Google Shape;354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5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360" name="Google Shape;360;p51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Create our new image</a:t>
            </a:r>
            <a:endParaRPr dirty="0"/>
          </a:p>
          <a:p>
            <a:pPr>
              <a:buChar char="-"/>
            </a:pPr>
            <a:r>
              <a:rPr lang="en" dirty="0"/>
              <a:t>Match up coordinates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4/7 X - 3/14 = Y</a:t>
            </a:r>
            <a:endParaRPr dirty="0"/>
          </a:p>
          <a:p>
            <a:pPr>
              <a:buChar char="-"/>
            </a:pPr>
            <a:r>
              <a:rPr lang="en" dirty="0"/>
              <a:t>Iterate over new pts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Map to old coords</a:t>
            </a:r>
            <a:endParaRPr dirty="0"/>
          </a:p>
          <a:p>
            <a:pPr lvl="1">
              <a:spcBef>
                <a:spcPts val="0"/>
              </a:spcBef>
              <a:buClr>
                <a:srgbClr val="FF00FF"/>
              </a:buClr>
              <a:buChar char="-"/>
            </a:pPr>
            <a:r>
              <a:rPr lang="en" dirty="0">
                <a:solidFill>
                  <a:srgbClr val="FF00FF"/>
                </a:solidFill>
              </a:rPr>
              <a:t>(1, 3)</a:t>
            </a:r>
            <a:r>
              <a:rPr lang="en" dirty="0"/>
              <a:t> -&gt; (5/14, 21/14)</a:t>
            </a:r>
            <a:endParaRPr dirty="0"/>
          </a:p>
        </p:txBody>
      </p:sp>
      <p:sp>
        <p:nvSpPr>
          <p:cNvPr id="361" name="Google Shape;361;p5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362" name="Google Shape;362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5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368" name="Google Shape;368;p52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Create our new image</a:t>
            </a:r>
            <a:endParaRPr dirty="0"/>
          </a:p>
          <a:p>
            <a:pPr>
              <a:buChar char="-"/>
            </a:pPr>
            <a:r>
              <a:rPr lang="en" dirty="0"/>
              <a:t>Match up coordinates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4/7 X - 3/14 = Y</a:t>
            </a:r>
            <a:endParaRPr dirty="0"/>
          </a:p>
          <a:p>
            <a:pPr>
              <a:buChar char="-"/>
            </a:pPr>
            <a:r>
              <a:rPr lang="en" dirty="0"/>
              <a:t>Iterate over new pts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Map to old coords</a:t>
            </a:r>
            <a:endParaRPr dirty="0"/>
          </a:p>
          <a:p>
            <a:pPr lvl="1">
              <a:spcBef>
                <a:spcPts val="0"/>
              </a:spcBef>
              <a:buClr>
                <a:srgbClr val="FF00FF"/>
              </a:buClr>
              <a:buChar char="-"/>
            </a:pPr>
            <a:r>
              <a:rPr lang="en" dirty="0">
                <a:solidFill>
                  <a:srgbClr val="FF00FF"/>
                </a:solidFill>
              </a:rPr>
              <a:t>(1, 3)</a:t>
            </a:r>
            <a:r>
              <a:rPr lang="en" dirty="0"/>
              <a:t> -&gt; (5/14, 21/14)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Interpolate old values</a:t>
            </a:r>
            <a:endParaRPr dirty="0"/>
          </a:p>
        </p:txBody>
      </p:sp>
      <p:sp>
        <p:nvSpPr>
          <p:cNvPr id="369" name="Google Shape;369;p5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370" name="Google Shape;370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82200" y="1466276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5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376" name="Google Shape;376;p53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Create our new image</a:t>
            </a:r>
            <a:endParaRPr dirty="0"/>
          </a:p>
          <a:p>
            <a:pPr>
              <a:buChar char="-"/>
            </a:pPr>
            <a:r>
              <a:rPr lang="en" dirty="0"/>
              <a:t>Match up coordinates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4/7 X - 3/14 = Y</a:t>
            </a:r>
            <a:endParaRPr dirty="0"/>
          </a:p>
          <a:p>
            <a:pPr>
              <a:buChar char="-"/>
            </a:pPr>
            <a:r>
              <a:rPr lang="en" dirty="0"/>
              <a:t>Iterate over new pts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Map to old coords</a:t>
            </a:r>
            <a:endParaRPr dirty="0"/>
          </a:p>
          <a:p>
            <a:pPr lvl="1">
              <a:spcBef>
                <a:spcPts val="0"/>
              </a:spcBef>
              <a:buClr>
                <a:srgbClr val="FF00FF"/>
              </a:buClr>
              <a:buChar char="-"/>
            </a:pPr>
            <a:r>
              <a:rPr lang="en" dirty="0">
                <a:solidFill>
                  <a:srgbClr val="FF00FF"/>
                </a:solidFill>
              </a:rPr>
              <a:t>(1, 3)</a:t>
            </a:r>
            <a:r>
              <a:rPr lang="en" dirty="0"/>
              <a:t> -&gt; (5/14, 21/14)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Interpolate old values</a:t>
            </a:r>
            <a:endParaRPr dirty="0"/>
          </a:p>
        </p:txBody>
      </p:sp>
      <p:sp>
        <p:nvSpPr>
          <p:cNvPr id="377" name="Google Shape;377;p5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378" name="Google Shape;378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4448551" y="1622125"/>
            <a:ext cx="409600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(0,1)                                                          (1,1)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(0,2)                                               (1,2)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5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384" name="Google Shape;384;p54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Create our new image</a:t>
            </a:r>
            <a:endParaRPr dirty="0"/>
          </a:p>
          <a:p>
            <a:pPr>
              <a:buChar char="-"/>
            </a:pPr>
            <a:r>
              <a:rPr lang="en" dirty="0"/>
              <a:t>Match up coordinates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4/7 X - 3/14 = Y</a:t>
            </a:r>
            <a:endParaRPr dirty="0"/>
          </a:p>
          <a:p>
            <a:pPr>
              <a:buChar char="-"/>
            </a:pPr>
            <a:r>
              <a:rPr lang="en" dirty="0"/>
              <a:t>Iterate over new pts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Map to old coords</a:t>
            </a:r>
            <a:endParaRPr dirty="0"/>
          </a:p>
          <a:p>
            <a:pPr lvl="1">
              <a:spcBef>
                <a:spcPts val="0"/>
              </a:spcBef>
              <a:buClr>
                <a:srgbClr val="FF00FF"/>
              </a:buClr>
              <a:buChar char="-"/>
            </a:pPr>
            <a:r>
              <a:rPr lang="en" dirty="0">
                <a:solidFill>
                  <a:srgbClr val="FF00FF"/>
                </a:solidFill>
              </a:rPr>
              <a:t>(1, 3)</a:t>
            </a:r>
            <a:r>
              <a:rPr lang="en" dirty="0"/>
              <a:t> -&gt; (5/14, 21/14)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Interpolate old values</a:t>
            </a:r>
            <a:endParaRPr dirty="0"/>
          </a:p>
          <a:p>
            <a:pPr lvl="2">
              <a:spcBef>
                <a:spcPts val="0"/>
              </a:spcBef>
              <a:buChar char="-"/>
            </a:pPr>
            <a:r>
              <a:rPr lang="en" dirty="0"/>
              <a:t>Size of opposite rects</a:t>
            </a:r>
            <a:endParaRPr dirty="0"/>
          </a:p>
        </p:txBody>
      </p:sp>
      <p:sp>
        <p:nvSpPr>
          <p:cNvPr id="385" name="Google Shape;385;p5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386" name="Google Shape;386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4434261" y="1670231"/>
            <a:ext cx="4118435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(0,1)                                                          (1,1)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(0,2)                                               (1,2)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5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384" name="Google Shape;384;p54"/>
          <p:cNvSpPr txBox="1">
            <a:spLocks noGrp="1"/>
          </p:cNvSpPr>
          <p:nvPr>
            <p:ph type="body" idx="1"/>
          </p:nvPr>
        </p:nvSpPr>
        <p:spPr>
          <a:xfrm>
            <a:off x="0" y="1622125"/>
            <a:ext cx="590296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Create our new image</a:t>
            </a:r>
            <a:endParaRPr dirty="0"/>
          </a:p>
          <a:p>
            <a:pPr>
              <a:buChar char="-"/>
            </a:pPr>
            <a:r>
              <a:rPr lang="en" dirty="0"/>
              <a:t>Match up coordinates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4/7 X - 3/14 = Y</a:t>
            </a:r>
            <a:endParaRPr dirty="0"/>
          </a:p>
          <a:p>
            <a:pPr>
              <a:buChar char="-"/>
            </a:pPr>
            <a:r>
              <a:rPr lang="en" dirty="0"/>
              <a:t>Iterate over new pts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Map to old coords</a:t>
            </a:r>
            <a:endParaRPr dirty="0"/>
          </a:p>
          <a:p>
            <a:pPr lvl="1">
              <a:spcBef>
                <a:spcPts val="0"/>
              </a:spcBef>
              <a:buClr>
                <a:srgbClr val="FF00FF"/>
              </a:buClr>
              <a:buChar char="-"/>
            </a:pPr>
            <a:r>
              <a:rPr lang="en" dirty="0">
                <a:solidFill>
                  <a:srgbClr val="FF00FF"/>
                </a:solidFill>
              </a:rPr>
              <a:t>(1, 3)</a:t>
            </a:r>
            <a:r>
              <a:rPr lang="en" dirty="0"/>
              <a:t> -&gt; (5/14, 21/14)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Interpolate old values</a:t>
            </a:r>
            <a:endParaRPr dirty="0"/>
          </a:p>
          <a:p>
            <a:pPr lvl="2">
              <a:spcBef>
                <a:spcPts val="0"/>
              </a:spcBef>
              <a:buChar char="-"/>
            </a:pPr>
            <a:r>
              <a:rPr lang="en" dirty="0"/>
              <a:t>Yar = (1/2)(5/14)</a:t>
            </a:r>
          </a:p>
          <a:p>
            <a:pPr lvl="2">
              <a:spcBef>
                <a:spcPts val="0"/>
              </a:spcBef>
              <a:buChar char="-"/>
            </a:pPr>
            <a:r>
              <a:rPr lang="en" dirty="0"/>
              <a:t>Bar = (1/2)(9/14)</a:t>
            </a:r>
          </a:p>
          <a:p>
            <a:pPr lvl="2">
              <a:spcBef>
                <a:spcPts val="0"/>
              </a:spcBef>
              <a:buChar char="-"/>
            </a:pPr>
            <a:r>
              <a:rPr lang="en" dirty="0"/>
              <a:t>R1ar = (1/2)(5/14)</a:t>
            </a:r>
          </a:p>
          <a:p>
            <a:pPr lvl="2">
              <a:spcBef>
                <a:spcPts val="0"/>
              </a:spcBef>
              <a:buChar char="-"/>
            </a:pPr>
            <a:r>
              <a:rPr lang="en" dirty="0"/>
              <a:t>R2ar = (1/2)(9/14)</a:t>
            </a:r>
          </a:p>
          <a:p>
            <a:pPr marL="571500" lvl="1" indent="0">
              <a:spcBef>
                <a:spcPts val="0"/>
              </a:spcBef>
              <a:buNone/>
            </a:pPr>
            <a:r>
              <a:rPr lang="en" sz="2000" dirty="0">
                <a:solidFill>
                  <a:srgbClr val="FF0000"/>
                </a:solidFill>
              </a:rPr>
              <a:t>V = Yval*Yar+Bval*Var+R1val*R1ar+R2val*R2ar</a:t>
            </a:r>
          </a:p>
          <a:p>
            <a:pPr>
              <a:buChar char="-"/>
            </a:pPr>
            <a:endParaRPr lang="en" sz="2000" dirty="0"/>
          </a:p>
          <a:p>
            <a:pPr>
              <a:buChar char="-"/>
            </a:pPr>
            <a:r>
              <a:rPr lang="en" sz="2000" dirty="0">
                <a:solidFill>
                  <a:srgbClr val="0000FF"/>
                </a:solidFill>
              </a:rPr>
              <a:t>For each channel c, put the interpolated value from that channel in position (1,3,c).</a:t>
            </a:r>
          </a:p>
          <a:p>
            <a:pPr lvl="2">
              <a:spcBef>
                <a:spcPts val="0"/>
              </a:spcBef>
              <a:buChar char="-"/>
            </a:pPr>
            <a:endParaRPr sz="2000" dirty="0">
              <a:solidFill>
                <a:srgbClr val="0000FF"/>
              </a:solidFill>
            </a:endParaRPr>
          </a:p>
        </p:txBody>
      </p:sp>
      <p:pic>
        <p:nvPicPr>
          <p:cNvPr id="386" name="Google Shape;386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48551" y="1145521"/>
            <a:ext cx="4567499" cy="45674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4050427" y="1582610"/>
            <a:ext cx="468204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(0,1)  B                                            (1,1) R1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(0,2) R2                                              (1,2)       Y</a:t>
            </a:r>
          </a:p>
        </p:txBody>
      </p:sp>
    </p:spTree>
    <p:extLst>
      <p:ext uri="{BB962C8B-B14F-4D97-AF65-F5344CB8AC3E}">
        <p14:creationId xmlns:p14="http://schemas.microsoft.com/office/powerpoint/2010/main" val="6203384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7" name="Google Shape;617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04649" y="1926918"/>
            <a:ext cx="4534701" cy="3722981"/>
          </a:xfrm>
          <a:prstGeom prst="rect">
            <a:avLst/>
          </a:prstGeom>
          <a:noFill/>
          <a:ln>
            <a:noFill/>
          </a:ln>
        </p:spPr>
      </p:pic>
      <p:sp>
        <p:nvSpPr>
          <p:cNvPr id="618" name="Google Shape;618;p7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Values in matrix = how much light</a:t>
            </a:r>
            <a:endParaRPr/>
          </a:p>
        </p:txBody>
      </p:sp>
      <p:sp>
        <p:nvSpPr>
          <p:cNvPr id="619" name="Google Shape;619;p7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6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488" name="Google Shape;488;p67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3320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Create our new image</a:t>
            </a:r>
            <a:endParaRPr dirty="0"/>
          </a:p>
          <a:p>
            <a:pPr>
              <a:buChar char="-"/>
            </a:pPr>
            <a:r>
              <a:rPr lang="en" dirty="0"/>
              <a:t>Match up coordinates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4/7 X - 3/14 = Y</a:t>
            </a:r>
            <a:endParaRPr dirty="0"/>
          </a:p>
          <a:p>
            <a:pPr>
              <a:buChar char="-"/>
            </a:pPr>
            <a:r>
              <a:rPr lang="en" dirty="0"/>
              <a:t>Iterate over new pts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Map to old coords</a:t>
            </a:r>
            <a:endParaRPr dirty="0"/>
          </a:p>
          <a:p>
            <a:pPr lvl="1">
              <a:spcBef>
                <a:spcPts val="0"/>
              </a:spcBef>
              <a:buClr>
                <a:srgbClr val="FF00FF"/>
              </a:buClr>
              <a:buChar char="-"/>
            </a:pPr>
            <a:r>
              <a:rPr lang="en" dirty="0">
                <a:solidFill>
                  <a:srgbClr val="FF00FF"/>
                </a:solidFill>
              </a:rPr>
              <a:t>(1, 3)</a:t>
            </a:r>
            <a:r>
              <a:rPr lang="en" dirty="0"/>
              <a:t> -&gt; (5/14, 21/14)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Interpolate old values</a:t>
            </a:r>
            <a:endParaRPr dirty="0"/>
          </a:p>
        </p:txBody>
      </p:sp>
      <p:sp>
        <p:nvSpPr>
          <p:cNvPr id="489" name="Google Shape;489;p6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490" name="Google Shape;490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6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496" name="Google Shape;496;p68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3320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Create our new image </a:t>
            </a:r>
            <a:r>
              <a:rPr lang="en-US" dirty="0">
                <a:solidFill>
                  <a:srgbClr val="FF0000"/>
                </a:solidFill>
              </a:rPr>
              <a:t>results</a:t>
            </a:r>
            <a:endParaRPr dirty="0">
              <a:solidFill>
                <a:srgbClr val="FF0000"/>
              </a:solidFill>
            </a:endParaRPr>
          </a:p>
          <a:p>
            <a:pPr>
              <a:buChar char="-"/>
            </a:pPr>
            <a:r>
              <a:rPr lang="en" dirty="0"/>
              <a:t>Match up coordinates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4/7 X - 3/14 = Y</a:t>
            </a:r>
            <a:endParaRPr dirty="0"/>
          </a:p>
          <a:p>
            <a:pPr>
              <a:buChar char="-"/>
            </a:pPr>
            <a:r>
              <a:rPr lang="en" dirty="0"/>
              <a:t>Iterate over new pts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Map to old coords</a:t>
            </a:r>
            <a:endParaRPr dirty="0"/>
          </a:p>
          <a:p>
            <a:pPr lvl="1">
              <a:spcBef>
                <a:spcPts val="0"/>
              </a:spcBef>
              <a:buClr>
                <a:srgbClr val="FF00FF"/>
              </a:buClr>
              <a:buChar char="-"/>
            </a:pPr>
            <a:r>
              <a:rPr lang="en" dirty="0">
                <a:solidFill>
                  <a:srgbClr val="FF00FF"/>
                </a:solidFill>
              </a:rPr>
              <a:t>(1, 3)</a:t>
            </a:r>
            <a:r>
              <a:rPr lang="en" dirty="0"/>
              <a:t> -&gt; (5/14, 21/14)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Interpolate old values</a:t>
            </a:r>
            <a:endParaRPr dirty="0"/>
          </a:p>
        </p:txBody>
      </p:sp>
      <p:sp>
        <p:nvSpPr>
          <p:cNvPr id="497" name="Google Shape;497;p6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498" name="Google Shape;498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6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504" name="Google Shape;504;p69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3320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Create our new image</a:t>
            </a:r>
            <a:endParaRPr dirty="0"/>
          </a:p>
          <a:p>
            <a:pPr>
              <a:buChar char="-"/>
            </a:pPr>
            <a:r>
              <a:rPr lang="en" dirty="0"/>
              <a:t>Match up coordinates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4/7 X - 3/14 = Y</a:t>
            </a:r>
            <a:endParaRPr dirty="0"/>
          </a:p>
          <a:p>
            <a:pPr>
              <a:buChar char="-"/>
            </a:pPr>
            <a:r>
              <a:rPr lang="en" dirty="0"/>
              <a:t>Iterate over new pts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Map to old coords</a:t>
            </a:r>
            <a:endParaRPr dirty="0"/>
          </a:p>
          <a:p>
            <a:pPr lvl="1">
              <a:spcBef>
                <a:spcPts val="0"/>
              </a:spcBef>
              <a:buClr>
                <a:srgbClr val="FF00FF"/>
              </a:buClr>
              <a:buChar char="-"/>
            </a:pPr>
            <a:r>
              <a:rPr lang="en" dirty="0">
                <a:solidFill>
                  <a:srgbClr val="FF00FF"/>
                </a:solidFill>
              </a:rPr>
              <a:t>(1, 3)</a:t>
            </a:r>
            <a:r>
              <a:rPr lang="en" dirty="0"/>
              <a:t> -&gt; (5/14, 21/14)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Interpolate old values</a:t>
            </a:r>
            <a:endParaRPr dirty="0"/>
          </a:p>
          <a:p>
            <a:pPr>
              <a:buChar char="-"/>
            </a:pPr>
            <a:r>
              <a:rPr lang="en" dirty="0"/>
              <a:t>Fill in the rest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On outer edges use padding!</a:t>
            </a:r>
            <a:endParaRPr dirty="0"/>
          </a:p>
        </p:txBody>
      </p:sp>
      <p:sp>
        <p:nvSpPr>
          <p:cNvPr id="505" name="Google Shape;505;p6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06" name="Google Shape;506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07" name="Google Shape;507;p69"/>
          <p:cNvCxnSpPr/>
          <p:nvPr/>
        </p:nvCxnSpPr>
        <p:spPr>
          <a:xfrm rot="10800000" flipH="1">
            <a:off x="4826675" y="4541100"/>
            <a:ext cx="559200" cy="11088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08" name="Google Shape;508;p69"/>
          <p:cNvCxnSpPr/>
          <p:nvPr/>
        </p:nvCxnSpPr>
        <p:spPr>
          <a:xfrm flipH="1">
            <a:off x="7029000" y="1433250"/>
            <a:ext cx="779400" cy="8460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7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514" name="Google Shape;514;p70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3320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Create our new image</a:t>
            </a:r>
            <a:endParaRPr dirty="0"/>
          </a:p>
          <a:p>
            <a:pPr>
              <a:buChar char="-"/>
            </a:pPr>
            <a:r>
              <a:rPr lang="en" dirty="0"/>
              <a:t>Match up coordinates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4/7 X - 3/14 = Y</a:t>
            </a:r>
            <a:endParaRPr dirty="0"/>
          </a:p>
          <a:p>
            <a:pPr>
              <a:buChar char="-"/>
            </a:pPr>
            <a:r>
              <a:rPr lang="en" dirty="0"/>
              <a:t>Iterate over new pts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Map to old coords</a:t>
            </a:r>
            <a:endParaRPr dirty="0"/>
          </a:p>
          <a:p>
            <a:pPr lvl="1">
              <a:spcBef>
                <a:spcPts val="0"/>
              </a:spcBef>
              <a:buClr>
                <a:srgbClr val="FF00FF"/>
              </a:buClr>
              <a:buChar char="-"/>
            </a:pPr>
            <a:r>
              <a:rPr lang="en" dirty="0">
                <a:solidFill>
                  <a:srgbClr val="FF00FF"/>
                </a:solidFill>
              </a:rPr>
              <a:t>(1, 3)</a:t>
            </a:r>
            <a:r>
              <a:rPr lang="en" dirty="0"/>
              <a:t> -&gt; (5/14, 21/14)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Interpolate old values</a:t>
            </a:r>
            <a:endParaRPr dirty="0"/>
          </a:p>
          <a:p>
            <a:pPr>
              <a:buChar char="-"/>
            </a:pPr>
            <a:r>
              <a:rPr lang="en-US" dirty="0">
                <a:solidFill>
                  <a:srgbClr val="FF0000"/>
                </a:solidFill>
              </a:rPr>
              <a:t>Final result 7 x 7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515" name="Google Shape;515;p7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16" name="Google Shape;516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7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We did it!</a:t>
            </a:r>
            <a:endParaRPr/>
          </a:p>
        </p:txBody>
      </p:sp>
      <p:sp>
        <p:nvSpPr>
          <p:cNvPr id="530" name="Google Shape;530;p7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31" name="Google Shape;531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774526"/>
            <a:ext cx="3722975" cy="372297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32" name="Google Shape;532;p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774526"/>
            <a:ext cx="3722975" cy="372297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533" name="Google Shape;533;p72"/>
          <p:cNvCxnSpPr/>
          <p:nvPr/>
        </p:nvCxnSpPr>
        <p:spPr>
          <a:xfrm>
            <a:off x="4096800" y="3636013"/>
            <a:ext cx="950400" cy="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75"/>
          <p:cNvSpPr txBox="1">
            <a:spLocks noGrp="1"/>
          </p:cNvSpPr>
          <p:nvPr>
            <p:ph type="title"/>
          </p:nvPr>
        </p:nvSpPr>
        <p:spPr>
          <a:xfrm>
            <a:off x="311700" y="3008100"/>
            <a:ext cx="8520600" cy="841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lang="en"/>
              <a:t>Let’s do something interesting already!!</a:t>
            </a:r>
            <a:endParaRPr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7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Want to make image smaller</a:t>
            </a:r>
            <a:endParaRPr/>
          </a:p>
        </p:txBody>
      </p:sp>
      <p:sp>
        <p:nvSpPr>
          <p:cNvPr id="566" name="Google Shape;566;p7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67" name="Google Shape;567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0664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7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573" name="Google Shape;573;p7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74" name="Google Shape;574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489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98213" y="3029213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98213" y="3868088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7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582" name="Google Shape;582;p7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83" name="Google Shape;583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489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p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1622125"/>
            <a:ext cx="1915250" cy="191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Google Shape;585;p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3969550"/>
            <a:ext cx="1915250" cy="191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7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591" name="Google Shape;591;p7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92" name="Google Shape;592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489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1622125"/>
            <a:ext cx="1915250" cy="191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3969550"/>
            <a:ext cx="1915250" cy="191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" name="Google Shape;624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79799" y="1926918"/>
            <a:ext cx="4534701" cy="3722981"/>
          </a:xfrm>
          <a:prstGeom prst="rect">
            <a:avLst/>
          </a:prstGeom>
          <a:noFill/>
          <a:ln>
            <a:noFill/>
          </a:ln>
        </p:spPr>
      </p:pic>
      <p:sp>
        <p:nvSpPr>
          <p:cNvPr id="625" name="Google Shape;625;p7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Values in matrix = how much light</a:t>
            </a:r>
            <a:endParaRPr/>
          </a:p>
        </p:txBody>
      </p:sp>
      <p:sp>
        <p:nvSpPr>
          <p:cNvPr id="626" name="Google Shape;626;p7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627" name="Google Shape;627;p78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2663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lnSpc>
                <a:spcPct val="115000"/>
              </a:lnSpc>
              <a:buChar char="-"/>
            </a:pPr>
            <a:r>
              <a:rPr lang="en" dirty="0"/>
              <a:t>Higher = more light</a:t>
            </a:r>
            <a:endParaRPr dirty="0"/>
          </a:p>
          <a:p>
            <a:pPr>
              <a:lnSpc>
                <a:spcPct val="115000"/>
              </a:lnSpc>
              <a:buChar char="-"/>
            </a:pPr>
            <a:r>
              <a:rPr lang="en" dirty="0"/>
              <a:t>Lower = less light</a:t>
            </a:r>
            <a:endParaRPr dirty="0"/>
          </a:p>
          <a:p>
            <a:pPr>
              <a:lnSpc>
                <a:spcPct val="115000"/>
              </a:lnSpc>
              <a:buChar char="-"/>
            </a:pPr>
            <a:r>
              <a:rPr lang="en" dirty="0"/>
              <a:t>Bounded</a:t>
            </a:r>
            <a:endParaRPr dirty="0"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 dirty="0"/>
              <a:t>No light = 0</a:t>
            </a:r>
            <a:endParaRPr dirty="0"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 dirty="0"/>
              <a:t>Sensor/device limit = max</a:t>
            </a:r>
            <a:endParaRPr dirty="0"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 dirty="0"/>
              <a:t>Typical ranges:</a:t>
            </a:r>
            <a:endParaRPr dirty="0"/>
          </a:p>
          <a:p>
            <a:pPr lvl="2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 dirty="0">
                <a:solidFill>
                  <a:srgbClr val="FF0000"/>
                </a:solidFill>
              </a:rPr>
              <a:t>[0-255], fit into byte</a:t>
            </a:r>
            <a:endParaRPr dirty="0">
              <a:solidFill>
                <a:srgbClr val="FF0000"/>
              </a:solidFill>
            </a:endParaRPr>
          </a:p>
          <a:p>
            <a:pPr lvl="2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 dirty="0">
                <a:solidFill>
                  <a:srgbClr val="0000FF"/>
                </a:solidFill>
              </a:rPr>
              <a:t>[0-1], floating point</a:t>
            </a:r>
            <a:endParaRPr dirty="0">
              <a:solidFill>
                <a:srgbClr val="0000FF"/>
              </a:solidFill>
            </a:endParaRPr>
          </a:p>
          <a:p>
            <a:pPr>
              <a:lnSpc>
                <a:spcPct val="115000"/>
              </a:lnSpc>
              <a:buChar char="-"/>
            </a:pPr>
            <a:r>
              <a:rPr lang="en" dirty="0"/>
              <a:t>Called </a:t>
            </a:r>
            <a:r>
              <a:rPr lang="en" b="1" dirty="0"/>
              <a:t>pixels</a:t>
            </a:r>
            <a:endParaRPr b="1" dirty="0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8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00" name="Google Shape;600;p8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01" name="Google Shape;601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p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1622125"/>
            <a:ext cx="1915250" cy="191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p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3969550"/>
            <a:ext cx="1915250" cy="191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8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09" name="Google Shape;609;p8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10" name="Google Shape;610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11" name="Google Shape;611;p81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12" name="Google Shape;612;p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1622125"/>
            <a:ext cx="1915250" cy="1915250"/>
          </a:xfrm>
          <a:prstGeom prst="rect">
            <a:avLst/>
          </a:prstGeom>
          <a:noFill/>
          <a:ln>
            <a:noFill/>
          </a:ln>
        </p:spPr>
      </p:pic>
      <p:sp>
        <p:nvSpPr>
          <p:cNvPr id="613" name="Google Shape;613;p81"/>
          <p:cNvSpPr/>
          <p:nvPr/>
        </p:nvSpPr>
        <p:spPr>
          <a:xfrm>
            <a:off x="6006875" y="2043925"/>
            <a:ext cx="378900" cy="378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8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19" name="Google Shape;619;p8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20" name="Google Shape;620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Google Shape;621;p82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22" name="Google Shape;622;p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8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28" name="Google Shape;628;p8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29" name="Google Shape;629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30" name="Google Shape;630;p83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31" name="Google Shape;631;p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8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37" name="Google Shape;637;p8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38" name="Google Shape;638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39" name="Google Shape;639;p84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40" name="Google Shape;640;p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8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46" name="Google Shape;646;p8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47" name="Google Shape;647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Google Shape;648;p85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49" name="Google Shape;649;p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8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55" name="Google Shape;655;p8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56" name="Google Shape;656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57" name="Google Shape;657;p86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58" name="Google Shape;658;p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8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64" name="Google Shape;664;p8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65" name="Google Shape;665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66" name="Google Shape;666;p87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67" name="Google Shape;667;p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8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73" name="Google Shape;673;p8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74" name="Google Shape;674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75" name="Google Shape;675;p88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76" name="Google Shape;676;p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8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82" name="Google Shape;682;p8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83" name="Google Shape;683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84" name="Google Shape;684;p89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85" name="Google Shape;685;p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1980</TotalTime>
  <Words>2494</Words>
  <Application>Microsoft Office PowerPoint</Application>
  <PresentationFormat>On-screen Show (4:3)</PresentationFormat>
  <Paragraphs>536</Paragraphs>
  <Slides>129</Slides>
  <Notes>126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129</vt:i4>
      </vt:variant>
    </vt:vector>
  </HeadingPairs>
  <TitlesOfParts>
    <vt:vector size="135" baseType="lpstr">
      <vt:lpstr>Arial</vt:lpstr>
      <vt:lpstr>Arial Rounded MT Bold</vt:lpstr>
      <vt:lpstr>Calibri</vt:lpstr>
      <vt:lpstr>Consolas</vt:lpstr>
      <vt:lpstr>Ubuntu</vt:lpstr>
      <vt:lpstr>Office Theme</vt:lpstr>
      <vt:lpstr>  Computer Vision   CSE 455 Image Coordinates and Resizing  Linda Shapiro Professor of Computer Science &amp; Engineering Professor of Electrical &amp; Computer Engineering</vt:lpstr>
      <vt:lpstr>What is an image?</vt:lpstr>
      <vt:lpstr>Eyes: projection onto retina</vt:lpstr>
      <vt:lpstr>Model: pinhole camera</vt:lpstr>
      <vt:lpstr>Model: pinhole camera</vt:lpstr>
      <vt:lpstr>At each point we record incident light</vt:lpstr>
      <vt:lpstr>An image is a matrix of light</vt:lpstr>
      <vt:lpstr>Values in matrix = how much light</vt:lpstr>
      <vt:lpstr>Values in matrix = how much light</vt:lpstr>
      <vt:lpstr>Addressing pixels</vt:lpstr>
      <vt:lpstr>Color image: 3d tensor in colorspace</vt:lpstr>
      <vt:lpstr>RGB information in separate “channels”</vt:lpstr>
      <vt:lpstr>Addressing pixels</vt:lpstr>
      <vt:lpstr>How do we store them?</vt:lpstr>
      <vt:lpstr>Storage: row major vs column major</vt:lpstr>
      <vt:lpstr>Storage: row major vs column major</vt:lpstr>
      <vt:lpstr>Typically use row-major or HW</vt:lpstr>
      <vt:lpstr>In 3d we have more choices!</vt:lpstr>
      <vt:lpstr>HWC: channels interleaved</vt:lpstr>
      <vt:lpstr>CHW: channels separated</vt:lpstr>
      <vt:lpstr>CHW Pop quiz</vt:lpstr>
      <vt:lpstr>CHW Pop quiz</vt:lpstr>
      <vt:lpstr>In your homework</vt:lpstr>
      <vt:lpstr>Image interpolation and resizing</vt:lpstr>
      <vt:lpstr>An image is kinda like a function</vt:lpstr>
      <vt:lpstr>A note on coordinates in images</vt:lpstr>
      <vt:lpstr>A note on coordinates in images</vt:lpstr>
      <vt:lpstr>A note on coordinates in images</vt:lpstr>
      <vt:lpstr>A note on coordinates in images</vt:lpstr>
      <vt:lpstr>A note on coordinates in images</vt:lpstr>
      <vt:lpstr>A note on coordinates in images</vt:lpstr>
      <vt:lpstr>A note on coordinates in images</vt:lpstr>
      <vt:lpstr>Just be careful</vt:lpstr>
      <vt:lpstr>Interpolation</vt:lpstr>
      <vt:lpstr>Nearest neighbor: what it sounds like</vt:lpstr>
      <vt:lpstr>Triangle interpolation: for less structured image (alternate approach)</vt:lpstr>
      <vt:lpstr>Triangle interpolation: for less structured image</vt:lpstr>
      <vt:lpstr>Triangle interpolation: for less structured image</vt:lpstr>
      <vt:lpstr>Triangle interpolation: for less structured image</vt:lpstr>
      <vt:lpstr>Triangle interpolation: for less structured image</vt:lpstr>
      <vt:lpstr>Bilinear interpolation: for grids, pretty good; easier than triangles</vt:lpstr>
      <vt:lpstr>Bilinear interpolation: for grids, pretty good</vt:lpstr>
      <vt:lpstr>Bilinear interpolation: for grids, pretty good</vt:lpstr>
      <vt:lpstr>Bilinear interpolation: for grids, pretty good</vt:lpstr>
      <vt:lpstr>Bilinear interpolation: for grids, pretty good</vt:lpstr>
      <vt:lpstr>Bilinear interpolation: for grids, pretty good</vt:lpstr>
      <vt:lpstr>Bicubic sampling: more complex, maybe better?</vt:lpstr>
      <vt:lpstr>Bicubic vs bilinear</vt:lpstr>
      <vt:lpstr>Bicubic vs bilinear</vt:lpstr>
      <vt:lpstr>Resize algorithm:</vt:lpstr>
      <vt:lpstr>What about shrinking?</vt:lpstr>
      <vt:lpstr>So what is this interpolation useful for?</vt:lpstr>
      <vt:lpstr>Image resizing!</vt:lpstr>
      <vt:lpstr>Image resizing!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We did it!</vt:lpstr>
      <vt:lpstr>Let’s do something interesting already!!</vt:lpstr>
      <vt:lpstr>Want to make image smaller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IS THIS ALL THERE IS??</vt:lpstr>
      <vt:lpstr>THERE IS A BETTER WAY!</vt:lpstr>
      <vt:lpstr>PowerPoint Presentation</vt:lpstr>
    </vt:vector>
  </TitlesOfParts>
  <Company>University of Illinois Computer Science Dept.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Visual Recognition and Learning</dc:title>
  <dc:creator>David Forsyth</dc:creator>
  <cp:lastModifiedBy>Linda Shapiro</cp:lastModifiedBy>
  <cp:revision>215</cp:revision>
  <dcterms:created xsi:type="dcterms:W3CDTF">2013-01-06T19:09:38Z</dcterms:created>
  <dcterms:modified xsi:type="dcterms:W3CDTF">2024-01-02T21:00:32Z</dcterms:modified>
</cp:coreProperties>
</file>