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1.xml" ContentType="application/vnd.openxmlformats-officedocument.presentationml.notesSlide+xml"/>
  <Override PartName="/ppt/ink/ink4.xml" ContentType="application/inkml+xml"/>
  <Override PartName="/ppt/notesSlides/notesSlide2.xml" ContentType="application/vnd.openxmlformats-officedocument.presentationml.notesSlide+xml"/>
  <Override PartName="/ppt/ink/ink5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6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7.xml" ContentType="application/inkml+xml"/>
  <Override PartName="/ppt/notesSlides/notesSlide9.xml" ContentType="application/vnd.openxmlformats-officedocument.presentationml.notesSlide+xml"/>
  <Override PartName="/ppt/ink/ink8.xml" ContentType="application/inkml+xml"/>
  <Override PartName="/ppt/notesSlides/notesSlide10.xml" ContentType="application/vnd.openxmlformats-officedocument.presentationml.notesSlide+xml"/>
  <Override PartName="/ppt/ink/ink9.xml" ContentType="application/inkml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10.xml" ContentType="application/inkml+xml"/>
  <Override PartName="/ppt/notesSlides/notesSlide13.xml" ContentType="application/vnd.openxmlformats-officedocument.presentationml.notesSlide+xml"/>
  <Override PartName="/ppt/ink/ink11.xml" ContentType="application/inkml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ink/ink12.xml" ContentType="application/inkml+xml"/>
  <Override PartName="/ppt/notesSlides/notesSlide22.xml" ContentType="application/vnd.openxmlformats-officedocument.presentationml.notesSlide+xml"/>
  <Override PartName="/ppt/ink/ink13.xml" ContentType="application/inkml+xml"/>
  <Override PartName="/ppt/ink/ink14.xml" ContentType="application/inkml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ink/ink15.xml" ContentType="application/inkml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ink/ink1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00"/>
  </p:notesMasterIdLst>
  <p:sldIdLst>
    <p:sldId id="256" r:id="rId2"/>
    <p:sldId id="338" r:id="rId3"/>
    <p:sldId id="278" r:id="rId4"/>
    <p:sldId id="688" r:id="rId5"/>
    <p:sldId id="687" r:id="rId6"/>
    <p:sldId id="339" r:id="rId7"/>
    <p:sldId id="344" r:id="rId8"/>
    <p:sldId id="345" r:id="rId9"/>
    <p:sldId id="346" r:id="rId10"/>
    <p:sldId id="347" r:id="rId11"/>
    <p:sldId id="348" r:id="rId12"/>
    <p:sldId id="349" r:id="rId13"/>
    <p:sldId id="350" r:id="rId14"/>
    <p:sldId id="351" r:id="rId15"/>
    <p:sldId id="352" r:id="rId16"/>
    <p:sldId id="353" r:id="rId17"/>
    <p:sldId id="354" r:id="rId18"/>
    <p:sldId id="362" r:id="rId19"/>
    <p:sldId id="363" r:id="rId20"/>
    <p:sldId id="364" r:id="rId21"/>
    <p:sldId id="365" r:id="rId22"/>
    <p:sldId id="366" r:id="rId23"/>
    <p:sldId id="372" r:id="rId24"/>
    <p:sldId id="378" r:id="rId25"/>
    <p:sldId id="379" r:id="rId26"/>
    <p:sldId id="380" r:id="rId27"/>
    <p:sldId id="382" r:id="rId28"/>
    <p:sldId id="385" r:id="rId29"/>
    <p:sldId id="396" r:id="rId30"/>
    <p:sldId id="547" r:id="rId31"/>
    <p:sldId id="548" r:id="rId32"/>
    <p:sldId id="549" r:id="rId33"/>
    <p:sldId id="550" r:id="rId34"/>
    <p:sldId id="553" r:id="rId35"/>
    <p:sldId id="554" r:id="rId36"/>
    <p:sldId id="555" r:id="rId37"/>
    <p:sldId id="621" r:id="rId38"/>
    <p:sldId id="556" r:id="rId39"/>
    <p:sldId id="622" r:id="rId40"/>
    <p:sldId id="623" r:id="rId41"/>
    <p:sldId id="558" r:id="rId42"/>
    <p:sldId id="624" r:id="rId43"/>
    <p:sldId id="649" r:id="rId44"/>
    <p:sldId id="648" r:id="rId45"/>
    <p:sldId id="641" r:id="rId46"/>
    <p:sldId id="625" r:id="rId47"/>
    <p:sldId id="562" r:id="rId48"/>
    <p:sldId id="515" r:id="rId49"/>
    <p:sldId id="516" r:id="rId50"/>
    <p:sldId id="476" r:id="rId51"/>
    <p:sldId id="616" r:id="rId52"/>
    <p:sldId id="496" r:id="rId53"/>
    <p:sldId id="497" r:id="rId54"/>
    <p:sldId id="539" r:id="rId55"/>
    <p:sldId id="451" r:id="rId56"/>
    <p:sldId id="626" r:id="rId57"/>
    <p:sldId id="627" r:id="rId58"/>
    <p:sldId id="628" r:id="rId59"/>
    <p:sldId id="629" r:id="rId60"/>
    <p:sldId id="630" r:id="rId61"/>
    <p:sldId id="631" r:id="rId62"/>
    <p:sldId id="632" r:id="rId63"/>
    <p:sldId id="633" r:id="rId64"/>
    <p:sldId id="634" r:id="rId65"/>
    <p:sldId id="635" r:id="rId66"/>
    <p:sldId id="636" r:id="rId67"/>
    <p:sldId id="637" r:id="rId68"/>
    <p:sldId id="638" r:id="rId69"/>
    <p:sldId id="639" r:id="rId70"/>
    <p:sldId id="640" r:id="rId71"/>
    <p:sldId id="452" r:id="rId72"/>
    <p:sldId id="453" r:id="rId73"/>
    <p:sldId id="509" r:id="rId74"/>
    <p:sldId id="611" r:id="rId75"/>
    <p:sldId id="642" r:id="rId76"/>
    <p:sldId id="650" r:id="rId77"/>
    <p:sldId id="651" r:id="rId78"/>
    <p:sldId id="652" r:id="rId79"/>
    <p:sldId id="653" r:id="rId80"/>
    <p:sldId id="658" r:id="rId81"/>
    <p:sldId id="659" r:id="rId82"/>
    <p:sldId id="660" r:id="rId83"/>
    <p:sldId id="661" r:id="rId84"/>
    <p:sldId id="662" r:id="rId85"/>
    <p:sldId id="663" r:id="rId86"/>
    <p:sldId id="664" r:id="rId87"/>
    <p:sldId id="665" r:id="rId88"/>
    <p:sldId id="666" r:id="rId89"/>
    <p:sldId id="667" r:id="rId90"/>
    <p:sldId id="669" r:id="rId91"/>
    <p:sldId id="670" r:id="rId92"/>
    <p:sldId id="671" r:id="rId93"/>
    <p:sldId id="673" r:id="rId94"/>
    <p:sldId id="674" r:id="rId95"/>
    <p:sldId id="675" r:id="rId96"/>
    <p:sldId id="676" r:id="rId97"/>
    <p:sldId id="677" r:id="rId98"/>
    <p:sldId id="686" r:id="rId9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E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440" autoAdjust="0"/>
    <p:restoredTop sz="94660"/>
  </p:normalViewPr>
  <p:slideViewPr>
    <p:cSldViewPr snapToGrid="0" snapToObjects="1">
      <p:cViewPr varScale="1">
        <p:scale>
          <a:sx n="73" d="100"/>
          <a:sy n="73" d="100"/>
        </p:scale>
        <p:origin x="704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wmf"/><Relationship Id="rId1" Type="http://schemas.openxmlformats.org/officeDocument/2006/relationships/image" Target="../media/image32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05T18:04:38.51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14798 7711 138 0,'-9'-8'112'0,"-4"-1"-14"0,5 2 1 0,2 0-24 0,-3-1-18 0,2 0-1 15,-2 3-26-15,1-1-10 0,2 1-6 0,-2 0-3 16,0 2-9-16,-1 2-1 0,-2-1-1 0,1 2 0 16,2 0-2-16,-1 0 3 0,-1 2-2 0,1-1 1 15,1 2 0-15,-3 2 2 0,2-2-2 0,-2 2 3 16,1 0-2-16,-2 1 3 0,-1-1 2 0,0 3-1 15,-1-2 3-15,-2-1 1 0,1 1 0 0,1 2 5 16,-4-2-2-16,-1-1 1 0,4-2 6 0,-1 3-3 16,-1-3 4-16,-1 0 0 0,4 1-1 0,-5-3 3 15,5 2-3-15,0-1-1 0,-3 1 0 0,4 0 0 0,-1 0 0 16,0 1-5-16,-3 0-2 0,2-2 2 0,0 3-5 0,2-2-2 16,2 1 4-16,-5 1-7 0,1-2 2 0,-3 4-1 0,1-3-1 15,3 1 4 1,0 3-3-16,-1 0-2 0,-5-2-1 0,6 2 0 15,1 1 0-15,1 1 1 0,-1 1-1 0,1-3-2 16,-1 6 2-16,-1-6 0 0,1 4-1 0,2 2 2 16,0 1-2-16,-1-4 3 0,1 1 1 0,-2 1-1 15,4-7 3-15,-2 5-4 0,1 3 3 0,1-4 0 16,1-3-3-16,-2 9-1 0,6-3 0 0,-6-2 0 0,2 5 0 0,4-1 0 16,-6-2 2-16,4 1-3 0,-2 2 1 0,-1-5 2 15,1 3-1-15,1 2 1 0,4-2 1 0,-6 0 3 16,4 0 3-16,-3 0-4 0,5 0 5 0,2 1-4 15,-1 0 4-15,-6-1 0 0,5 1-3 0,1 0 1 16,-4 1-5-16,3 0 6 0,0-2-2 0,1 2 2 16,-6-2 1-16,5 3-1 0,-1-1 3 0,-3 1-4 0,4-1 6 0,0 0-5 15,0-2 0-15,-2 2-2 0,-1-1-2 16,3 3 1-16,1-7-3 0,2 1 2 0,-3 2-3 0,-2-1 1 16,4-1 1-16,-3-1 0 0,6 7 0 0,-2-4 2 15,-6-1 0-15,6 4-4 0,-5-5 2 0,3 4 1 16,-2 0-3-16,-3-4 0 0,1-4 0 0,5 8-2 15,1 1 3-15,-7-4-2 0,9 3 2 0,-2-2-3 0,0 2 1 0,6 1 0 16,-3-1-1-16,-3-4 2 0,0 2-1 0,0 0 0 16,-4-1-1-16,-3 1 0 0,4-1 1 0,0 3-1 15,0-4 0-15,-3 2-1 0,9 0 0 0,-6 2 0 16,6-2 2-16,-2 0-2 0,-1 1 0 0,7-1 0 16,-9 0 2-16,2 0-2 0,-6 2 0 0,9-2 2 0,-3 2-2 15,3-4 1 1,-3 6 0-16,-6-3 0 0,9 3-1 0,2-3 3 15,-2 4-3-15,-2 3 0 0,2-3 1 0,1-2-1 16,-1-1 0-16,3 5 0 0,-9-6 0 0,3 3 1 16,6 0 0-16,-12-3-1 0,4 2 1 0,-2-1 0 0,5 6 1 15,-7-5 0-15,14 5-1 0,-10-3 2 0,-3 0-1 0,5 0 0 16,0 1-1-16,5 1-1 0,-3-3 1 0,-2 1 0 16,-10 0-1-16,10 0 0 0,0 2 2 0,-3-1 0 0,3 0-1 0,0-1-1 15,-9 2 2-15,6-2-1 0,1 3 2 16,2-2-3-16,-9 2 2 0,7-3-2 0,0 1 2 0,-9 1-2 15,11-1 0-15,0 4 0 0,0-4 0 0,-1 2-1 16,2 2 1-16,-2 0-1 0,2-1 1 0,3 1 0 16,-4-2 0-16,0-3 0 0,3 1 0 0,0-1 0 15,-9-2 0-15,6 4 1 16,0-6-1-16,0 1 0 0,0 0 0 0,0 1 1 16,0-1 0-16,1 0 0 0,1 1 1 0,-2-1-2 15,3 3 2-15,-6-4-2 0,0 1 1 0,1 0 0 16,0-1 0-16,-1 1-1 0,6-2 0 0,-3 2 0 15,-4-3 0-15,7 4 0 0,-3 0 1 0,0-1-1 16,0 1 2-16,5-3-2 0,-5 5 1 0,0-3 1 16,7 3 0-16,-11-8-2 0,4 5 1 0,6 3-1 0,-1-4 0 0,-10 1 0 15,5-3-2-15,-2 1 0 0,1-2 2 16,1 4 0-16,-5-3 2 0,0 1-2 0,4 2 1 0,2-1 1 16,4 1 0-16,6 4-2 0,-5-4 3 0,-2 0-2 15,5 0 1-15,-4-4-1 0,-1 1-1 0,3 1 2 16,-7-1-1-16,-3 1 1 0,-1 1-2 0,11 0 0 15,-7-1 2-15,-2-2 1 16,1 2-2-16,5-1-1 0,-4-2 1 0,8 2 3 16,-6-2-2-16,1 0-1 0,-3-2 1 0,3 2-2 0,6 0 4 15,-9-1-1-15,0 2-3 0,2-2 0 0,6-3 2 16,-6 3-2-16,-1-2 1 0,7 0 1 0,-5 1-2 0,-1 5 3 16,10-7 1-16,-12 4-1 0,7-4-2 0,-3 1 1 15,3 5 0-15,-1-4 0 0,0-2 2 0,5-6-2 16,-1 5 3-16,2-1-4 0,-1-2 1 0,-1 2 1 0,2-3-1 0,4-2 3 15,-7 0-1-15,1 3-4 0,1 0 5 0,-2-2-4 16,-2 4 4-16,2-2-3 0,2 2-2 0,-3 0 1 16,1-1-1-16,1 1 1 0,-1-2 1 0,-3 4 0 15,5-7-2-15,-1 1 1 0,-2 1 1 0,0 3 1 16,3-5-1-16,-5 1-2 0,2 4 2 0,-2-2-1 16,2 6 6-16,3-4-6 0,-5 0 2 0,5-2 1 0,0 2 0 15,2-4-1-15,-2 4 0 0,1-5 1 0,1 0-3 16,3-2 4-16,-2 4-3 0,-1 0 1 0,-1 1 0 0,2-2 3 15,-1-2 0-15,-2 2-3 0,5-1 4 16,-4 8-5-16,5-6 2 0,1-1 1 0,-4 1-2 0,-3 3-1 16,6-2 1-16,2-2 1 0,-8-1-2 0,0 0 2 15,-1 2 0-15,-3-2-2 16,6 1 2-16,-2-1 1 0,-3 2 0 0,0-2-5 16,8 3 5-16,-4-1-2 0,-1-1-1 0,5 4 1 15,-5-3-2-15,1-1 0 0,1 1 3 0,1 2-1 16,-4-4 0-16,1 0-1 0,0 2 1 0,-4-2-1 15,3 0 1-15,1 2 0 0,-2-1-1 0,-1 1-2 16,3 1 0-16,0-3 3 0,-1 1-2 0,1-1 2 0,-3 0-4 16,1 0 2-16,2-1 1 0,-3-2-2 0,1 1 0 15,1 1 0-15,-1-3-2 0,1 4 1 0,-1-1 4 0,2-1-4 16,-1 2 3-16,-3 0-1 0,3 0 3 0,1-1-3 16,-2 1-1-16,-4 0 0 0,6-3 0 0,-5 1 0 0,4-1 1 15,-2 0-1-15,4 1 2 0,-7 1 1 0,6-1-1 16,-2-1-1-16,-5 1 0 0,2 1 2 0,2-2-2 0,1 3 0 15,-6-4 0 1,2 4-1-16,1-3 1 0,-1 0-1 0,4 0 2 16,-9 3-2-16,8-2 2 0,-3-1-1 0,-2 0-1 0,8 0 1 15,-5 0 0-15,-1 1 0 0,3 1 0 16,0-2-1-16,0-1 0 0,3 0 0 0,-7 2 1 0,-2-6-1 16,4 2 0-16,2 3 0 0,2-2 0 0,4-6 0 15,-6 6-1-15,3 4 2 0,-3-7-3 0,6 3 2 16,-2 4 0-16,1-10-1 0,-4 3 1 0,1 0 1 0,1-2 0 0,-5-2 0 15,5 2-1-15,0 3 0 0,2-3 0 0,-9 7 0 16,7-5 0-16,-1 3 0 0,1-4 1 0,-6 0-3 16,6-2 4-16,-7 3-1 0,4-2-1 0,-2-1 2 15,-1 2-2-15,-2-2-1 0,2 0 1 0,1 1 1 16,-4 2 1-16,1-4-2 0,3-1 0 0,-3 1 0 16,-1-1 1-16,3-1 0 0,-1 0-1 0,0-2-1 0,-1-1 1 0,3-1 0 15,-3 1 0-15,5-2-1 0,-3 2-1 0,-2-2 1 16,3 0-1-16,-3-1 1 0,2 1-1 0,1-2 0 15,-2 3 2-15,-1-4-2 0,3 0 2 0,-4 0 0 16,-1-1 0-16,1-2 0 0,1 2 0 0,-3-2 0 16,0-4 1-16,3 6-2 0,-3-6 0 0,0 1-2 15,0 1 0-15,2 2 4 16,-4-3-2-16,2 3-2 0,0-2 3 0,-3-1-1 16,3 1 0-16,-2 0 2 0,2-1-2 0,-1-1-2 15,-1 1-1-15,2 1 3 0,-1-4-2 0,1 1 1 0,-2-1 0 16,0 1-4-16,-1 1 4 0,2-5-1 0,-1 6 3 15,2-4-3-15,0 2 0 0,0-1-1 0,0 1-1 0,2-3 4 16,2 0-2-16,-2 3 2 0,0-2-1 0,-1 3-1 16,2 0 2-16,2-4-2 0,-3 5 0 0,-1 0 3 0,2-1-2 0,0 1 1 15,2 0-2-15,-2 2 2 0,-1 3 0 0,1-5 1 16,2 4 0-16,-2-3-3 0,-2 4 1 0,3-3 2 16,0 3-1-16,-2-5 1 0,-1-2 0 0,-1 6-2 15,0-1 0-15,2 3 4 0,0-2-2 0,-1 1-2 16,-1-1 1-16,3 7-1 0,0-1 2 0,-1-2 0 15,-2 1 0-15,2 2-1 16,-2 0 1-16,0-2-1 0,0 0 1 0,0 2 0 16,0-1 0-16,0-1 0 0,0 0 1 0,0 2-2 15,-2-2 1-15,2 0 1 0,-2 4 0 0,1-3 0 16,-4 3 1-16,4-6 0 0,-3 4-2 16,3-2 3-16,-2 2-3 0,-2-1 0 0,2 3 0 0,0 1 0 15,-2-7 0-15,2 5 0 0,0-3 1 0,0 4-1 16,-4-1 1-16,4-3-1 0,3-1 3 0,-3-1-3 0,3 6 0 0,-3-4 0 15,0 3-1-15,1-3 2 0,1 2 1 0,-1 1-1 16,-3-1-1-16,4-1 0 0,-2 3 1 0,-1 2-1 16,3 1 0-16,-5-1 0 0,2 0 2 0,3 1-2 15,-2 1 0-15,-2 0-1 0,2-2 1 0,0 1 1 16,-2-1-2-16,3 0-3 0,-1 1 1 0,2-1 2 16,-2 1 2-16,-2-1-3 15,3 2 2-15,1-3 0 0,-3 1 0 0,0 1 1 16,1-1-2-16,-1 2 1 0,1 0-1 0,-3-3 0 15,3 3 1-15,-3 2 0 0,-1-4-1 0,3 2 2 16,-4-2-1-16,-2 1 1 0,4 1-2 0,-2 4 1 16,2 1 1-16,-4-6-1 0,1 1 1 0,0 0-1 15,-1 7 1-15,2 1 1 0,0-3 1 0,2-5-3 16,-5 3 1-16,5-3-1 0,-2 6-1 0,-3 1 2 0,6-6-1 0,-4 1 0 16,6 2-4-16,-5 3 4 0,3-3 0 0,-3 4 3 0,2 2-3 15,0-6-1-15,-1 3 1 0,-2 1 0 0,-4-5 2 16,4 3-1-16,-5 0-1 0,3-1 0 0,3-3 0 15,-3 4 4-15,0-1 0 0,-2-1-4 0,-1 1 2 0,3 1-2 16,8-1 0-16,-8-2 0 0,0 2 0 16,-3 0 0-16,3-1 1 0,3 3-3 0,-2-3 2 0,-4-1 1 15,-2 2-1-15,2 0-1 0,2 1 0 0,-2-3-1 0,1 3 2 0,-3 1-1 16,4-3-1-16,-1 3-1 0,-1-3 1 0,1 3 1 16,1-1-1-16,-1 3-3 0,-1-1 3 0,1 2 1 15,-1-1 1-15,2 1-2 0,-1 1 2 0,-1 0 0 16,1 0 0-16,1-2 0 0,-2 2 0 0,1-2 0 15,0 2 1-15,2 0-2 16,-3-1 1-16,3 1 0 0,0-2 1 0,-1 2-1 16,-1 0 3-16,4-1-3 0,-5 1-3 0,3 0 4 15,4 0-1-15,-5 0 0 0,-1 0 1 0,0 1-4 16,1 1 4-16,1-1 1 0,0 3 2 0,-2-1-3 16,-1 1 1-16,3 1-2 0,-1 1-1 0,-4 1 3 15,5-1-4-15,-3 0 1 0,1 5-2 0,-3-1-1 16,-1-1 0-16,-2 2-4 0,5 2-15 0,1-1-9 0,-5 1-13 0,0-2-116 15,6 6 140-15,2 1-49 0,4-3 70 0</inkml:trace>
  <inkml:trace contextRef="#ctx0" brushRef="#br0" timeOffset="2576.73">15363 7593 253 0,'1'-3'-2'0,"3"1"0"0,-4 2-71 16,9-4 139-16,-4 2-86 0,3 0 1 0,-4 1 14 15,4-1 5-15,-1-1-1 0,-1 2 17 0,0-1 15 16,0-1 7-16,-1 1 1 0,3-2 18 0,-5 2-5 16,0-1 0-16,2-2 3 0,-3 2-4 0,-1-2-5 15,2 2-2-15,2-2-2 0,0 2-3 0,-4-3-2 0,2 4 0 0,4-2-4 16,-6 2 1-16,1 1-6 0,-1 1-1 0,1-4 1 15,6 0-6-15,-5 2-4 0,-1 1-3 0,4 1 1 16,-5 0-5-16,4-5-1 0,0 3-2 0,3 1-1 16,-7 1-1-16,4 0 1 0,3-2-4 0,0-1 2 0,3 1-2 15,0 2 3-15,1 0-4 16,-4 0 5-16,5 0-2 0,-2 0 1 0,0-1 2 0,1 1-3 0,3 0 2 0,-6-2-2 0,4 2 2 16,-2-1-2-16,-7-2-2 0,12 3 1 0,-5 0-1 15,-1 0 2-15,-10-2-1 0,11 4-1 16,-8-2 0-16,0 1 2 0,6 4-1 0,-9-4 0 0,0 1-1 0,0 3-1 15,10 1 1-15,-10-1-3 0,0-1 0 0,-5 6 1 16,2-2-1-16,3 3-1 0,3 1 2 0,-5 1-3 16,-4-2 2-16,-3 1 0 15,-2 1 1-15,-2 0-2 0,1 1 1 0,-7-2 0 16,-3-1 0-16,7 4 0 0,1-4-1 0,-3 1 2 16,8 1-1-16,-4-2 0 0,-1 0 0 0,-2 0-2 15,7-2 2-15,-7 2-2 0,2 0-1 0,1-3-4 16,-1 0 1-16,3 1 0 0,2-2-2 0,1 1-1 15,0 3-3-15,3-4 1 0,-3-2-1 0,7 3 1 16,-1-2-1-16,1-1-1 0,4 4 1 0,-2-5 3 0,6 0-1 0,-6-2 1 16,4-1 1-16,3 3 1 0,3-3 3 0,-2-1-2 15,1 0 1-15,7 5 3 0,-5-5 2 0,6 1-5 16,-1 3 5-16,-4 0 0 0,7 0 0 0,5-3 1 16,-6 1-1-16,-3-1-1 0,6 2 0 0,0 1 1 15,2-1-2-15,-1-2 2 0,-4 1-1 0,0 1 1 16,-3 0 2-16,-1 2 0 15,-4 1 0-15,-1 0-2 0,-5 4 0 0,2-2 0 16,-7 3 3-16,-1-3-2 0,-7-1 1 0,6 3 1 16,-4 1-1-16,-3-2-2 0,-7-4 2 0,3 6-4 15,-4-2-4-15,3 7 1 0,0 0-6 0,-5-5-1 16,-2 0 0-16,1 5-1 0,3-2 0 0,-7-3-14 0,-3 1-9 16,2-4-2-16,-3-1-18 0,-2-1-41 0,5-1-8 15,3-1 16-15,-3-1 89 0,3 1-74 0</inkml:trace>
  <inkml:trace contextRef="#ctx0" brushRef="#br0" timeOffset="3679.06">15910 7584 64 0,'-4'4'28'0,"4"4"3"0,0-1-3 0,0 0 1 16,-2 0 7-16,2 2-4 0,0 1 6 0,0 1 6 0,2-4 2 0,-2 3 1 16,1-1 7-16,2 1-8 0,-1 1-3 0,-1-2 1 15,1 4-11-15,-2-2-6 0,2 0-4 0,-1 1-1 16,4 1-7-16,-4-4-3 0,3 2 0 0,-4 0 4 16,4-1-3-16,-1-1 0 0,1 2-3 0,-3 2 3 15,2-5 0-15,2 0 0 0,-3 1-7 0,-1 0 3 16,1-1-2-16,-2 3 1 15,1-3-1-15,-1 0-2 0,2-2 3 0,-2 2 0 16,0 0 2-16,0-5-2 0,0-1 2 0,0-1 3 16,0 3-2-16,0-3 1 0,0 1 1 0,0-1-2 15,0 1 1-15,0-2 0 0,0 0-2 0,-2 0-2 16,-2-6 1-16,2-1 0 0,-3 3-1 0,4-3 0 16,-1 1 0-16,-1 4-2 0,-2-7-1 0,2 1 0 15,2 3-3-15,-1 1 4 0,-1-6-4 0,-2 1 0 0,4-1 1 0,-1-5-2 16,2 4 1-16,-2 1 0 0,1-4 1 0,-1 1-2 15,2 1 1-15,0-1 2 0,0-2 0 0,0 2-1 16,0-1 1-16,2-2-2 0,-1 2 2 0,1 0 1 16,0 0-2-16,-1-1-1 0,4 1-2 0,-2 0 2 0,-1 2-1 0,2-1-1 15,1 0-1-15,0 2 1 0,3-1-2 0,-4-1-1 16,4 4 1 0,-2-4 1-16,4 2-1 0,-1 2 1 0,-2-1 1 15,4-2 0-15,0 2 1 0,0 1-2 0,0-4-1 0,-3 7 3 16,1 0-1-16,4-4 1 0,-2 1-3 0,-4 4 5 15,4-3 1-15,-1 5 0 0,-2 1 3 0,0-2-6 16,4-1 3-16,-2 3-4 0,2 2 0 0,-7 4 3 16,3-3-3-16,4-1-2 0,-1 0-2 0,-6 3 3 15,1 2 0-15,-1 0 1 0,-3 1-1 0,1-1-2 0,3 4 2 0,-4 1 1 16,2-2-1-16,4-1 1 0,-3 1-1 0,-5-1 0 16,13-3 1-16,-4 4 0 0,1 0 0 0,-6 0 0 15,4 1 0-15,-3-2 0 0,-2 2 0 0,5 0 1 16,-8 1-1-16,8-2 1 0,-7 0 1 0,-1 1 0 15,-4-1 0-15,-1 0-1 0,3 0 0 0,-1 0 0 16,3-1 1-16,-8 0 0 0,7 2 0 0,1-3 1 0,0 2-2 0,1 0 1 16,-4 0-1-16,-3-2 1 0,1 1-2 0,2-1 0 15,-5 0 0-15,7 0 0 0,-1 1 2 0,-1-1-1 16,4 0 0-16,-1 2 0 0,0-3 1 0,-8 3 5 16,7-2-1-16,-7 0-4 0,2-1 2 0,-1 1-1 15,1 1 0-15,0-1 0 0,1-1 1 0,-4 1-4 16,2-1 1-16,-2-1 2 15,6 4 2-15,-8-5-2 0,3-1 2 0,2 4 0 16,-2-1-1-16,3 0 2 0,-4-2-2 0,6 2-1 16,-8-2 0-16,7 1 0 0,-4-2-1 0,2 1 0 15,-3-1-1-15,2 2 1 0,3 0 0 0,-6-1 0 0,4-2-1 16,-5 4 1-16,3 1 0 0,2-1 0 0,-5-2 0 16,0 0 2-16,-2 2 0 0,4-2-2 0,-4 2 2 15,4-5-1-15,-2 5 0 0,0-1-1 0,-2 1-1 0,4-2-2 16,1 0 0-16,-2 4 1 0,1-4-1 0,0 2-2 0,2-5 1 15,-1 7-1-15,2-5-3 0,-3 1 5 0,4-1-4 16,-3 2-4-16,2-2 0 0,-2-2-3 0,6 2-4 0,-5-6-4 16,3 4 1-16,0-3-20 0,-1 2 0 0,5-6-61 15,-2 4-29-15,2 0 9 0,7-5 122 0,2-4-122 16</inkml:trace>
  <inkml:trace contextRef="#ctx0" brushRef="#br0" timeOffset="11915.83">8088 8568 212 0,'-2'0'-38'0,"-1"0"15"0,3 0-1 0,0 2-10 16,-3-2 31-16,3 1 1 0,-5-1-4 0,5 0 3 15,-1 2 1-15,1 0 3 0,-3-2 5 0,-1 0 13 16,1 1 3-16,-1-1 0 0,2 3 15 0,0-3 0 0,-1 2 5 16,0 3 0-16,0-5 1 0,1 0-7 0,1 0-1 15,-2 4 1-15,0-4-8 0,-1 0-1 0,3 0-1 0,-4 0-5 16,0 0 1-16,4 5-4 0,-1-2-2 15,-1-3 2-15,-2 2-5 0,4 2 6 0,-1-2-4 0,1-2-1 16,1 6 3-16,-2-6-2 0,0 0 2 0,-2 0 3 16,4-1-4-16,0 1-1 0,0 0-2 0,0 1 3 0,0-1-2 15,-2-1 3-15,2 1-3 0,0 0 0 0,0 0 1 0,0 0 3 16,-1-2 0-16,-1 1-1 0,0-1 0 0,-1-4-2 16,0 3 1-16,2 3 1 0,-1 0-4 0,-1-2-3 15,1 2 3-15,-2 0-4 0,-1-2-1 0,3 2-3 16,-2 2 3-16,-4-4-3 0,0 2-1 0,3 0 2 15,-4-1-2-15,4 1 1 16,-3 0 0-16,2-2 2 0,-4 1-4 16,6-1 4-16,-6-3-2 0,2 2-1 0,2 3 1 0,-2 0 0 15,0-1-1-15,0 1 0 0,1-2 1 0,0 1 1 16,-4-1 0-16,7 2-3 0,-4-2 2 0,-3-1-1 16,4 0-1-16,-2 0-2 0,-2 1 0 0,2-1-1 15,1 0 1-15,0-3 0 0,-2 1-2 0,6-1 0 16,-1 0-1-16,0-2 2 0,2-2 0 0,-2 2 0 0,-1 2 1 0,3 1-2 15,-3-3 1-15,2 1 0 0,-2 0-1 0,-3 3 1 16,-1-3 2-16,7 4-2 0,-8-3 2 0,2 0 1 16,4 1 0-16,-8 2 0 0,9 0 0 0,-4-2 1 15,-6 2-1-15,6 0-1 0,3 1 2 0,-4 2-2 16,1-2 0-16,-2 2-1 0,-1 0-1 0,-1 0 3 16,2 0-2-16,-1 2-1 15,-3 1 0-15,6 0 2 0,-3-3-2 0,0 2 2 16,0 1-2-16,5 0 1 0,-2 2-1 0,-3-2 2 15,6-3-1-15,-4 2-1 0,-2-1 6 0,6 1-6 16,-4-2 2-16,4 4 1 0,-4-2-1 0,1-2 1 16,1 0-2-16,-2 0 2 0,6 2-3 0,-8-2 3 0,6 1-2 0,-4-1-1 15,-2 0-1-15,6 0 2 0,-4 2-3 16,-1-2 2-16,2 1-1 0,0-1 1 0,-3 0 1 0,2 0 0 0,1 0-1 16,-1 5 3-16,-1-5-1 0,2 2-2 0,-1-2 1 15,1 1-1-15,2 2-1 0,-4 0-1 0,4-3 1 0,-2 4 1 16,-1-1 0-16,2 5 0 0,-2-4 0 0,4-2-2 15,-4 3 2-15,-1-1 0 0,4 3 0 0,-3-6-1 16,1 2 0-16,0-1 1 0,-2 6 1 0,-1-2 0 16,0 2 1-16,-1 0 0 15,-2 0-2-15,1 3 5 0,0-7-3 0,2 4 1 16,2 0-2-16,-2 2 3 0,0-1-1 0,0-4-1 16,3-1 0-16,-4 1 2 0,-4 5-1 0,3 1-3 15,-1-5 1-15,-2-1-1 0,4 1 0 0,2 5 1 16,-1 2 0-16,3-2-1 0,2-2 3 0,-5-1-4 15,6 3 1-15,4 1 0 0,-4-2 0 0,-1-2 0 16,1 1-2-16,-3 2 1 0,5-3-1 0,-2 3 2 0,1-3-1 0,1 0 0 16,-2-2 0-16,0 4 1 0,4-4-1 0,1-1 3 15,0 4 1-15,1-1-3 0,-1 0 2 0,0-2-2 16,-1 2 0-16,4 0 0 0,-3-2 2 0,0 2-3 16,1 1 1-16,4-1 0 0,-3 2 1 0,1-1 1 15,-3-1-2-15,-2 1 0 0,-1 2 0 0,3-1 0 16,-3 1 0-16,-2 0 1 0,2 0 3 0,-3 0-4 0,3 1 3 0,3 3-2 15,0-1 1-15,-4 0 0 0,-5 0-2 0,6 0 0 16,-2 0 0-16,0 2 0 0,1-2 0 0,-4-1 1 16,3 1 1-16,-4-1 2 0,9 1-1 0,-5 1-3 15,0 1 0-15,0-3 1 0,2 1-2 0,-3 2-1 0,3-4 5 16,0 2-3-16,-4 7 3 0,3-12-1 0,-3 5 6 16,4 4-5-1,0 1 1-15,-3-2-2 0,3 0-1 0,0 1 5 16,-4-4-3-16,4 6 0 0,0-6-3 0,-3 2 2 15,1-2 1-15,0 2-1 0,-1 0 0 0,3-1-2 0,-5 1 0 0,5-2 2 16,-2 5 0-16,-3-3-2 0,5 0 2 0,-3-1-1 16,3-1 4-16,-2 2-2 0,-1 0 1 0,2-2-1 15,3 0 2-15,-1 2-1 0,-1 0 1 0,2-4-2 16,1 2-2-16,0-1 1 0,0 0-1 0,0-2 1 0,0 0-1 0,1 1-1 16,2-2 0-16,-1 7 0 0,-1-6 0 0,1 6 0 15,1-3 0-15,-1 2 0 0,2-5 0 0,-2 8 0 16,0-2 0-16,-1-4 0 0,1 3 1 0,-1-5-1 15,2 3 0-15,1 3 0 0,-3 2-1 0,-1-5 1 16,3 0 1-16,-1 7 1 0,1-7-1 0,-1 3 1 16,-1 2 1-16,1-2 0 15,-2-1 1-15,1 3-2 0,3-5 0 0,-1 0 0 16,0 4-2-16,-2-3 2 0,4 1-1 0,1-2-1 16,-4 0 5-16,4-1-3 0,1 3 1 0,-3-2-2 15,1 0 1-15,-2 0 5 0,2 0-5 0,0 0-2 16,-1-1 0-16,-1-2 3 0,4 2-1 0,-4-1-1 15,5 1 1-15,-2 1-2 0,2 0 1 0,-3 2 0 16,6-4 1-16,-4-1-2 0,3 4 0 0,-2-8 0 0,1 6 0 0,-2-5 0 16,5 1 1-16,-1-1 0 0,-8 5 2 0,7-4-3 15,-2-2 2-15,-1 5-2 0,0-1 3 0,-1-3 0 16,-4 0 1-16,2 1-4 0,3-4 2 0,0 3 0 16,-3 1 0-16,5-2 1 0,-3-1-1 0,2 5-1 15,-2 0 3-15,-1-3-3 0,6 3 0 0,-6-2 0 0,4 2-1 0,-4-1 0 16,3-1 0-16,-6-3 0 0,9 5 0 0,4 2 1 0,-4-2 2 15,0-2-2-15,-4 1 1 0,4-2-2 0,-2 1 1 16,5 2 3-16,-8-3-1 0,2 2-3 0,-1-3 1 16,1 3-1-16,4-2 0 0,-2 3 3 0,1-2 1 0,-5 1-4 15,3 1 5-15,2 0-1 0,-3 0 3 0,3-2-2 16,-1 0 1-16,-1-1-3 0,-1 0 2 0,3-1-4 16,0-3 0-1,2 4 2-15,-4-5-3 0,-1 2 1 0,3 1 1 0,-2-3-2 16,2 2 0-16,-3 0 4 0,2 0-2 0,1-2-2 15,-2 1 2-15,-3 1-2 0,5-2 1 0,-1 0 1 16,-1 2-1-16,-3-2-2 0,6 2 1 0,-6-2 1 16,5 2-1-16,-2-2 2 0,1 2 0 0,1-1-2 15,-3 0 0-15,-1-1 3 0,0 0-2 0,1 0-1 16,-4-3 0-16,4 2-1 0,-3-2 0 0,3 3 1 0,3-2 1 16,0 2-2-16,-2-1 2 0,-1 3 0 0,8-2 2 0,-7 0-3 15,7-3 1-15,-8 5 0 0,0-5-1 0,1 1 0 16,1 1-1-16,1-2 1 0,-4 0-3 0,6 0 3 15,0 0 0-15,4-3 0 0,-1 1 1 0,-5-1-1 16,4 3 2-16,-4-2-1 0,0-1 4 0,2 0-4 16,-7 2 1-16,5-1-2 15,0 0 0-15,2-1 2 0,-1 0-3 0,1 3 1 16,0-1 0-16,-2-1 0 0,-3-1 0 0,1 0 0 16,2 0 0-16,-2-1 1 0,-1 1-1 0,2-3 2 15,-1 0-2-15,-1 1 0 0,1-1 1 0,-1 1-1 16,0 0 2-16,0-3 0 0,-2 2-1 0,2-2-1 15,2 2 0-15,-6-2-1 0,6 0 0 0,-4 0 1 0,2-3-2 16,0 0 2-16,-2 0-1 0,4 0 1 0,-1-1 1 0,-4-1-1 16,4 1 2-16,-3-3-1 0,4 3 0 0,-5-1 1 15,2 1-1-15,0-1-1 0,-1 2-3 0,0-3 3 16,1 1-2-16,-3 2 1 0,4-3 1 0,2 0-3 0,-4 1 3 16,7-2 0-16,-1-3 2 0,-1 1-2 0,-1 5 0 0,-1-3 0 15,-1 3 0-15,1-2 0 0,-2 1-1 0,-6-1 1 16,-1 3 0-1,6 0 1-15,-2-2-1 0,3 1 1 0,1 4 1 0,-8 2-1 16,5-9 0-16,1 6 0 0,1 3-2 0,-3-2 2 16,1-5-1-16,0 2 0 0,-5-3 0 0,3 3 0 15,2 0 2-15,-5 0-2 0,8-3 0 0,-7 3 1 16,1 1-1-16,9-2 0 0,-10 1 0 0,7-5-2 16,-6 3 2-16,-1-1 1 0,7 2 2 0,-5-4-3 15,-1-1 1-15,-4 1-1 0,2 0 1 0,0 1 2 0,0-3-3 0,5 2 1 16,-5 1-1-16,-3-3 1 0,3 0 0 0,0-1 0 15,-2-2 1-15,2 1-2 0,0 1 2 0,0-2 1 16,-1 1 0-16,-7-5-1 0,8 6 0 0,0-1-1 16,1-1-1-16,3-1 3 0,-9 2-2 0,2-6-1 15,0 8 3-15,6 0-3 0,-3-4 0 0,0 2 0 16,-10 1 0-16,7 0 0 0,0-3 0 0,-2 3-1 0,2-3 0 16,0 5 1-16,0 0 1 0,-2-2-1 0,4 0 0 0,1 2 0 15,0 1 0-15,-4-3 1 0,3 3-1 0,-9-1 0 16,9 0 0-16,-7-2 0 0,3 3 0 0,-3 0 1 15,2 2-1-15,6-2 0 0,-8 2 0 0,3 2 0 16,-1-3 1-16,3 3-3 0,0-2 0 0,1 1 2 16,-2-1-2-16,-1 0 0 15,3 0 0-15,2-1-2 0,-6 1 3 0,6 0-2 16,-3-2 0-16,1-1 1 0,1 1 0 0,-1 5-1 16,4-3 2-16,-2 3-1 0,-2-4 2 0,1-3-4 0,1 6 4 15,0-4-4-15,0 0 1 0,-4-1 2 0,4 0 0 16,-1-1-4-16,-1 1 5 0,2 0-1 0,0-1-1 15,2 4 1-15,-2-2 0 0,1 1-1 0,-2 1 2 0,1-2-1 16,0 6 2-16,-3-4-2 0,3 2 1 0,-2-1-2 0,2 2-1 0,-3 0 3 16,-2 0-5-16,5 2 3 0,0-2 0 0,-1 1 2 15,-1 1 0-15,1-1 1 0,-3 2 2 0,1 1-3 16,2-3 0-16,-2 2 1 0,1-1-1 0,0-2-1 16,-1 3 1-16,-5 2-3 0,7-1 2 0,-2-2 1 15,-4 4 0-15,4 1 0 0,-3-3 0 0,1-1 0 16,-3 4-2-16,5-7 2 15,0 4-4-15,-3 3 4 0,3-9-3 0,-1 2 1 16,3 3 1-16,-1 0-2 0,-2-4 1 0,2 9 2 16,-1-8-2-16,3 1-1 0,-3 7 1 0,-2-2-1 15,2-3 0-15,1 1 2 0,-2 2-3 0,-1-3 4 16,3 5 0-16,1 0-1 0,-2-7 0 0,-2 4-1 16,2 1 0-16,0-1 0 0,-1 3 1 0,0-4-5 15,1 4 2-15,-1-3 1 0,0 4 1 0,-1-1-3 0,3 2 1 0,-4-2-1 16,1-1 0-16,1 3 2 0,-3-7-1 0,3 8-1 15,-4-5 4-15,3-1-3 0,-4 1 2 0,2-1 1 16,-1 1-1-16,-3 1 1 0,5 2-1 0,-3-4 2 16,-2 1 1-16,0 2-1 0,1-2 2 0,2 5-2 15,-3-5-1-15,2 1 3 0,1-1-3 0,-1 2 1 16,-1-4 0-16,5 6-1 0,-4-4 2 0,4-1-1 0,-3 1 0 16,-6 4 1-16,14-6-1 0,-8 3-1 0,4-1 1 0,-3-1 0 15,1 2 0-15,-2 1-2 0,5-3 2 0,2 1 0 16,-3-1-1-16,-5 3 1 0,1-2-3 0,3 0 2 15,-6 2 0-15,8 0 1 0,-6 0-3 0,6 0 2 16,-8 1-1-16,9 1 0 0,-1-2-19 0,-7 1 8 16,10-1-8-16,-3 1-9 15,-1 1-11-15,-1 1 7 0,-5 0-39 0,10 0-98 0,0 0 142 16,-3-2-53-16,3 2 82 0</inkml:trace>
  <inkml:trace contextRef="#ctx0" brushRef="#br0" timeOffset="13081.23">8409 7963 675 0,'-3'-3'52'0,"1"-4"-51"0,4 3-1 15,-2-6 5-15,3 5-5 0,0-1-23 16,2 0 3-1,-1 1-1-15,3 4 1 0,-6-1 1 0,7-1 10 0,-3 3 2 16,-1-6 6-16,1 6 8 0,-2-4 6 0,-1 1 0 16,-1 0 1-16,3-3 4 0,-4 3-2 0,0 3 3 0,0 0-3 15,0 0 0-15,3 0-2 16,-2 0-2-16,1 3 4 0,-2-2-3 0,1 1-3 16,1 0 0-16,1-2-2 0,0 0-2 0,1 1-1 15,-3-2-1-15,2 1 0 0,2 0-1 0,0-2 2 0,-4 2 2 0,6-2-3 0,-3 1 3 0,-1-2-2 16,4 6 2-16,-4-6 2 0,0 3-4 0,2 0 2 15,-2-2-4-15,0 4 2 0,0 4-1 0,3-3 0 16,-2 0-1-16,0 2 1 0,3 4-1 0,-3 1 0 16,3 1-2-16,-3-2 0 0,4-1-1 0,-5 6 3 15,2-1-3-15,1 1 1 0,-3-1 0 0,1 4 2 16,-1-3-2-16,0 2 1 16,-2 1 0-16,-1-1-1 0,0 3 1 0,0 0 0 15,-1-2-2-15,-2-3-2 0,-4 3 0 0,3 2 1 16,-6-5-3-16,2 4-1 0,1-3-5 0,-4 0 5 15,-2-1-5-15,-1 0 2 0,-5 0-1 16,3 0-1-16,1 0 2 0,-9 2 2 0,7-5-1 0,-9 0 1 16,4 0 1-16,2-1-1 0,-2-1 1 0,3-1-1 15,0 0-1-15,-3-2-5 0,2 0 2 0,6 2 0 0,-1-3-4 0,-2 4 3 16,3-4 1-16,-8 0-2 0,5-2 5 0,7 3 2 16,-6-3 3-16,7 0-1 0,-2 2 3 0,8 0-3 15,3-2 0-15,-3-1 1 0,6 1-4 0,-5-3 3 16,10 1-2-16,2-1-1 0,1 0 2 0,-4-4 4 0,-2 0 0 15,11 1 0-15,3 0 3 0,1-2 4 0,1 1 1 16,-4-3 2-16,5 3 2 0,6 1 5 0,5-2-3 0,-3 0 4 16,3 2 0-16,-3 1-6 0,5 1 0 0,-5 1 2 0,4-2-9 15,-5 2-1-15,-1 3-3 0,-1 1-5 0,-2-1-3 16,0 1-26-16,-1 0-13 0,-2 2-2 0,-5 0-34 16,-1-3-29-16,-2 2 77 0,3 0-49 0,-9-2 83 0</inkml:trace>
  <inkml:trace contextRef="#ctx0" brushRef="#br0" timeOffset="14167.98">9010 7849 360 0,'-2'5'51'0,"-3"1"-3"16,-3 4-1-16,7-4-7 0,-4 4-4 0,4-6-23 15,-4 9 1-15,5-7 11 0,0 4-1 0,5-6-5 0,-10 9 14 0,2-4-3 16,3 1 4-16,-8 1 3 0,3-2-4 0,-4 7-5 16,6 1-3-16,-5 1-1 0,8-4-5 0,-3 5-3 15,-1 3-4-15,4 3 0 0,-1 0-5 0,-5 0-1 16,1-1 2-16,2 4-1 0,-5-1-1 0,6-2 1 15,-2 0-1-15,-4 2 1 0,3-2-1 0,5 0 3 16,-8-1-1-16,8 3-1 0,0-5 0 0,-8-4 2 0,2 1 1 0,4-3 3 16,2 1-1-16,-4-4 3 0,0-4-5 0,1-1 4 15,5-5-1-15,-2 5 1 0,1-3-1 0,-1 1 2 16,-4-6 0-16,2 0-4 0,2 2 4 0,0-2-2 0,-9 3 0 31,-1-8-2-31,7-1-1 0,2 1-1 0,1 1 1 0,-5-1-3 0,3-5 1 0,-1-1-2 16,6-1-1-16,-3 1-1 0,-1-2 1 15,1-1 0-15,-2-3-1 0,2 1-2 0,-1-1 2 16,-3-2-3-16,4 0 0 0,0 0-1 0,-1 0 0 16,-2-1-1-16,0-1-1 0,3 2 1 0,0-1-2 0,0 1 3 15,1-1 0-15,7 1-2 0,-5-3 0 0,8 1 2 16,-5 1-1-16,7-2 0 0,-5-2 0 16,3 2-1-16,-2 3 0 0,-6-3 2 0,10 3-1 0,-13 1 1 15,5 2 0-15,4-1-1 0,4 2 3 0,-8 3-2 0,2-7 1 0,4 6 0 16,-7 1-1-16,8-1 0 0,-7 2 1 0,3 0-1 15,1 0 2-15,-1 0-2 0,-3 3 2 0,1 4-1 16,5-4 1-16,-3 3-2 0,0-1-1 0,1-1 1 16,-4 6 0-16,3-1 0 0,0-1 1 0,1 0 0 15,-3 1-1-15,1 1 0 0,1 1 0 0,-4 0 3 16,4-2-3-16,-5 2 0 16,4 0 1-16,-6 3 0 0,2-1 0 0,0 0 3 15,2 1-2-15,-3 0-1 0,-1 3 2 0,-1 2-3 16,2-2 1-16,1 1-1 0,-3 0-1 0,0 6 1 15,0-5-2-15,2 3 1 0,1-3-1 0,-3 0-1 16,1 3 2-16,1 0 3 0,-1 0-1 16,-1-3-2-16,0 6 1 0,2-2 0 0,-2 6 1 0,0-6-1 15,0 2 0-15,-2 5 0 0,2 0 0 0,-3 0 1 0,2-2 1 0,-4 1-2 16,2-1 0-16,1 3 0 0,-4-2-1 0,3-3 2 16,0 1 0-16,0 0-2 0,-4-2 2 0,4 2 1 15,0-4 1-15,-3 1 0 0,3-1 0 0,-1-1-1 16,0 0 0-16,-1 2 0 0,2-2 0 0,-8 2 1 0,5-1-1 15,-1-1 0-15,-1 2 1 0,4-2-3 0,-4 0 1 32,0 0 2-32,-5 0-2 0,7 0-1 0,0-2 0 0,-2-1 1 0,-5 5 1 15,4-4 1-15,1-1-2 0,0 0 1 16,5 1 0-16,-10 1 4 0,1-1-3 0,1-1-1 0,1-3 1 16,1 3-3-16,-10-2 1 0,6 3 3 0,1-4-4 0,-2 0 1 15,3 0 0-15,-7-2-1 0,7 1 0 0,-4-4 0 16,2 4-1-16,-4-4 1 0,3 3-1 0,1 0-3 15,0-3-3-15,6 3-1 0,-6-3-2 0,4 0-14 0,1 0-5 0,1 0-7 16,-2-3-15-16,6 0 2 0,-3-2-137 0,2-1 37 16,1-7-53-16,3-3 5 0,-1-1-30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05T18:21:00.49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10822 5669 109 0,'12'-4'9'16,"-13"2"-24"-16,2-3 6 0,1 1-31 15,1-1 24-15,-1 2 7 0,-2-2 1 0,0-1-3 16,3 1 7-16,0-1-1 0,-3 1 9 0,0-1 6 16,1 1 3-16,9-1 10 0,-10-1-1 0,0 1-3 15,3 0 15-15,0 1-9 0,2 0 0 0,-2 1-3 16,-3-1-8-16,-9-3 0 0,16 5-5 0,-5 0 3 15,-4 0-2-15,-2-2-1 0,2 0-1 0,2 2-1 16,0 2 1-16,0-1-2 0,-3-1 2 0,-2 0-1 0,5 1-1 0,3 1 0 16,-1 1-1-16,0-4 1 0,-2 4-2 0,3-1 3 15,-3 1-2-15,3 0 0 0,-2-2 1 0,-7 2-2 16,5-3 5-16,-1 0-3 0,2-3 0 0,0 1 5 16,3 0 0-16,-1-1 0 0,4 0 5 0,-6-1-1 15,0 3-1-15,2-3 0 0,-2 3-1 0,7-4-5 16,-2 3-1-16,-3 0 1 0,4 1-6 0,0-3 0 0,-3-2 2 0,2 4-3 15,-2 0 1-15,-1 1 1 0,-4-3 0 0,2 0 2 16,-1-1 1-16,1 3 1 0,0 0-5 0,-3-1 4 16,6 4-1-16,-3-1 0 0,-7-3-3 0,7 0 4 15,-4 4-1-15,-6-6-2 0,10 7 0 0,-1-9-1 16,-15-1-1-16,5 6 1 0,3 1 0 0,-4 1-2 0,4-7 0 16,0 7 0-1,-5-5 0-15,-1 8 0 0,8-5 0 0,-10-6 0 16,3 10 1-16,1-5-1 0,-4 2-2 0,2-2 2 0,0 5 0 15,-2-4 0-15,-1 3 1 0,1 2 2 0,-1-4-3 16,-2 4 6-16,2-4-2 0,-4 3-3 0,2 1 3 16,-3 0-2-16,3 1-2 0,-4 3 0 0,2-3-1 0,-2 5 1 15,2 1-1-15,-2 2-1 0,-1-4 1 0,5 3 1 16,-4-2 0-16,-1 2-2 0,-1 3 1 0,1-2 0 0,1 2 1 0,2 0 1 16,-1 2 0-16,5 0-1 0,-2 1 2 0,6 0 2 15,1-2 1-15,-2 6 0 0,7-6 1 0,-2 2-1 16,-2-1 1-16,-3 4 0 0,4-1 0 0,1 1-2 15,-2 4-2-15,3-4-1 0,-1 2 1 0,1 3 1 16,0 0-1-16,0 2-4 0,3-1 3 0,-4 2-1 16,4 2 4-16,-3 0-3 15,4-2 1-15,-4 2 0 0,3 1 1 0,2 0-3 16,-2 1 1-16,4 4 1 0,-3-7-2 0,4 8 2 16,0-1-2-16,0 0 2 0,0 1 6 0,0-2-1 15,0-1 5-15,4-3-3 0,-1 5 4 0,1-4-1 16,0-3-2-16,5 0 3 0,-3 0-3 0,2 0-1 15,-2-4 1-15,4 3 1 0,1-5-4 0,1 2 6 16,1 3-4-16,0-6-3 0,-1 0 1 0,4 2 2 0,-3-6-3 0,1 4 2 16,6 0-1-16,-6-5-2 0,-1-4 3 0,6 5 0 15,1 0 0-15,4-1-1 0,-1-2-2 0,-1-1 0 16,-1-3 0-16,4 2 1 0,2 2-1 0,0-4 1 16,-4-5 0-16,1 3-3 0,2 4 2 0,1-2-1 15,-2-3-2-15,1-1 4 0,-1-1-1 0,-2-3-1 16,2 7 4-16,-1-9-4 0,-3-3 3 0,2 1 0 0,2-1 1 0,-1-1-2 15,1-2 1-15,-5 1-1 0,3 0-5 0,2-1 5 16,-2-2-4-16,1 4-1 0,-4-5 1 0,4-2 0 16,-4 4 0-16,4-5 0 0,-2-2 2 0,2-3-1 0,-1 7 1 15,4-7-1-15,-3 3 0 0,-2 0 0 16,3-3 0-16,-6 5 0 0,1 0-1 0,-4 2 0 0,1-4 1 16,-1 2-1-16,-2-5 0 15,2 3 1-15,-4 2 1 0,2-2-3 0,-1 0 1 16,-2-2-2-16,0 2 0 0,-2-1 1 0,1 1 1 15,-1-1 0-15,-2-2 2 0,-1 1 3 0,-5-1 1 0,3-1 1 16,-3 0 3-16,2-1-2 0,-3 2-2 0,-3-1 3 16,2 1-2-16,-3-2-9 0,3 1 2 0,-5 1 3 15,2 2-5-15,0 0-3 0,-3-2 2 0,3 1-8 16,-4 1 0-16,3 1-1 0,0-1-2 0,-2 1-2 0,2-1-1 0,-1 1 0 16,2-1 1-16,-2 0 2 0,1 1 0 0,2-1 3 15,-5 1 2-15,5-3-5 0,-5 5 10 0,4-3-1 16,-6-1 2-16,4 3-4 0,-4-1 3 0,1 0 2 15,1 0-1-15,-1 4-2 0,-2-2 3 0,1 1-3 16,-1 0-2-16,2 4 7 0,-1 0-7 0,-1-1 1 16,-1 4-1-16,1 0 2 15,0-1 2-15,-2 1-2 0,4 0 2 0,-1 1-2 16,-2 2 3-16,-2-5 0 0,6 6 2 0,-3-1-3 16,4 0 2-16,0 0 1 0,7 3 1 0,-2 0 2 15,-14-5-1-15,16 5 2 0,-8-1-3 0,2-3 2 16,-2 3 1-16,-3-2 1 0,-3-2 1 0,6 0-1 15,0 4 2-15,-3-2-2 0,-1-4 2 0,7 3-1 16,-14-6 0-16,8 9-1 0,-1-3-2 0,2 3 3 0,-1-1-1 0,-1-1-9 16,-1 0 4-16,-3 1-1 0,8 2-2 0,-4-4-1 15,2 1-2-15,-2-1-1 0,-2 0 1 0,-1 1-3 16,1 3-3-16,-1 0 0 0,-6 1-3 0,5-1-2 16,-6 2 0-16,3-2-2 0,-3 0-2 0,2 1-5 15,1 2-7-15,-1 1-5 0,1-3-10 0,-3 5-64 0,0 1 87 16,6 4-31-1,0 3 54-15</inkml:trace>
  <inkml:trace contextRef="#ctx0" brushRef="#br0" timeOffset="5759.62">21749 5622 305 0,'5'-1'41'0,"-2"-3"-19"0,-1 4 1 0,-2-1 6 15,-5-1-29-15,2 2-7 0,0 0 3 0,-8-1 4 16,11 1 9-16,-10 0 3 0,10 0 9 0,-11-2 11 15,6 2-2-15,2 0 5 0,3-1 10 0,2 1-6 16,-12 0-2-16,10-2-1 0,-3 2-6 0,2 0-4 16,1-3-2-16,-10 3-1 0,-1-2-4 0,5 2-3 0,0 0 4 15,3-1-7 1,-2 1-1-16,5 0-1 0,-3 0 1 0,1 0 1 16,1 0-2-16,-6-2 3 0,3 1-4 15,-3 1 4-15,-7-2 0 0,5 0 2 0,7 1-3 0,-9-1 2 16,2 2-2-16,4-1-1 0,2-1 0 0,-5 1 1 15,8-1-3-15,-2 0-3 0,-6 1 0 0,5-1-1 0,-1 1-3 16,-3-1-1-16,1 1 0 0,0-1-2 0,3 0 0 16,-7 1 1-16,7-2-1 0,0 1 1 0,-2-1 0 0,0 0 2 0,1 1 0 15,-4-2 0-15,0 2 1 0,2-3 2 0,-4 1 0 0,6-1 1 16,-6 0 1-16,1-1-2 0,2-2-2 0,-4 2 2 16,2-1-3-16,3 1 2 0,-7 1 2 0,0-1-3 15,1 1 4-15,-2 1-5 0,-4 2 4 0,1-3-3 16,0-3-2-16,-2 4 3 0,2-1-5 0,-5-1 0 15,0 1 1-15,1 0 0 0,-1 1-1 0,5 2-1 0,-5 2-1 0,0-3-1 32,3 1 0-32,-3 1 0 0,-2-2-1 0,2-4 4 15,-1 4-1-15,-3 2-1 0,3-4 2 0,-1 0-1 0,1 4 0 0,4 2 1 0,-3 4-3 0,0-2 0 16,4 0 0-16,0 2-1 0,0 1 0 0,3 4 0 16,-4-3 1-16,1 3-1 0,6-1-1 0,-6 4 4 15,1-2-1-15,1 3-1 16,2-1 3-16,-5 1 0 0,2-2 0 0,1 3 1 15,-2 0-1-15,-1 3 0 0,3 0-1 0,-6 3 0 16,6 1-1-16,-4 0 0 0,6 3-1 0,-10 2 0 16,8-2-1-16,2 0 2 0,-8 2 2 0,5 4-2 15,-2 1 2-15,8 1 0 0,-5-2 0 0,8 1 3 16,-11 4-2-16,2-1-1 0,0 1 1 0,10-5-1 16,-5 2-1-16,6-1-1 0,-2-1 1 0,1 4 1 0,7-4 0 0,-1-1 2 15,1 0-2-15,0 3 0 0,0-5 2 0,-2 1-2 16,5-3 0-16,7 6 0 0,-1-2-3 0,7 3 0 0,-2-5 3 15,2-1-4-15,4 3 3 0,-7-4 1 0,6 1-2 16,-3-8 0-16,2 3 0 0,-7-5 4 0,13 4-1 16,-3-4-1-16,-3-3 0 0,9 2 0 0,-2-3 2 0,0-1 2 15,-1-1-4 1,4 2 0-16,-2-5 3 0,-3-2 0 0,4-1 0 16,-2 1-1-16,2-1-1 0,-2-4 3 0,-1 2-3 0,4-1 1 15,-3-2-2-15,3 0 1 0,-2-2 0 0,-1-1 3 16,3-1-3-16,-1-4 3 0,4 3 0 0,-7-4-1 15,6-3 4-15,-2 5-2 0,7-1-1 0,-1-2-2 16,-4-2 1-16,0-1 2 0,3-1-2 0,2 3 2 16,-7-5-3-16,-3 4 0 0,-1-9 2 0,-2 2 1 0,1 5-1 0,-1 0-1 15,-4-2 0-15,4-4-1 0,-5-1 0 0,0-2 3 16,4 7-2-16,2-1 1 0,-10-7-2 0,6-1 3 16,-7 3 0-16,6 3 1 0,-6 2 1 0,13-2-1 15,-12-1 2-15,-11-1-2 0,7 2-2 0,4 2 4 16,-6 0-4-16,1-1-3 0,2-1 5 15,-9 2-6-15,-2 0 0 0,7-1 1 16,2 3 0-16,-13-4 0 0,8 2 0 0,-3 1 1 16,3 0-2-16,-10-4 1 0,8 2 0 0,-7-4-1 15,3 2 0-15,3 4-1 0,0-3-1 0,-7-4-1 16,3 1 0-16,5 6 2 0,-1 0 0 0,-1 1 1 16,1-4-3-16,-3-2 3 0,3 1-1 0,0 4 2 0,0-1 0 0,-7-7 0 15,7 1 2-15,0 2-2 0,0 5 2 0,2-3 1 16,-7 1-2-16,-3-1-1 0,5 3 1 0,-9 2-2 15,-4 0 0-15,6 0 0 0,-4-2-1 0,-1 3-1 16,-3 1-1-16,4 1-1 0,-2-2 0 0,2 0 0 16,0 2-2-16,-5 0 1 0,2 0-2 0,-4 4 2 0,4-3 0 15,-3-1-2-15,-1 3 1 0,-1 0-1 0,0 2-2 16,2 1-2-16,-4 1-2 0,-1-1 2 0,3 3-4 0,-3-1 5 16,7 3-6-16,-7 0-3 0,5 3 1 0,-1-1-34 0,4 4-17 15,4-1-7-15,-2 1-47 0,10 4 3 0,-3-1-35 16</inkml:trace>
  <inkml:trace contextRef="#ctx0" brushRef="#br0" timeOffset="18628.41">10312 13149 70 0,'2'0'5'0,"-4"0"-15"0,2 0 11 0,2 0-45 16,-9 0 45-16,7 0 4 0,-1 0 2 0,1 0 0 15,-5 0 7-15,5 0 15 0,-5 1 2 0,5-1 1 16,0 0 16-16,0 0 0 0,-8 3-2 0,4-3 1 16,-9-1-3-16,13 1-8 0,0-2-4 0,-3 1 3 15,-2-2-11-15,1 3 3 0,4 0 0 0,-2-4-3 0,2 1 4 16,-9 3 0-16,9-3 2 0,-5 0 0 0,-5 1 1 0,9-4 3 15,1 3-1-15,-3 0 2 0,-5-2 2 0,11 0 1 16,-6 1-7-16,3-1 0 0,1 2-3 0,-2 1-3 16,-1-1-4-16,1 0 5 0,1 1-13 0,-2-1-1 15,-1 0-2-15,3 0 1 0,-5 0-3 0,5 0-3 16,-4-1 1-16,4 1-2 16,-8 0-1-16,4 2 1 0,3-1 1 0,-10-1-1 15,5 1 1-15,4-1-2 0,-3 2 5 0,4-1-3 16,-6 2-2-16,0-2 1 0,-4-1-2 0,6 3 0 15,0 0 0-15,-7-1-1 0,2 1-2 0,-1 0 1 16,5 0-1-16,-2 0 1 0,2 1-2 0,-5 2 2 16,0-1 0-16,6 3-3 0,-5-2 3 0,-2 0 0 15,-1 0-3-15,4 2-1 0,1 0 2 0,-3-2 0 0,0 0 0 0,2 2 1 16,1-1 0-16,-2 1-2 0,1-2 2 0,-1 2 0 16,4 3-1-16,-3-2 2 0,4 0-1 0,-5 1 1 15,3-1-2-15,0 0 2 0,-2 4 0 0,4-1 0 0,-4-3 0 16,2 2 0-16,-2 2 0 0,1-4 0 0,2 2 1 15,-4 1 0-15,3-1-1 0,0 2 0 0,1 1 0 16,0 1 0 0,-1-1 0-16,1 0 0 0,0 3 0 15,0-1 0-15,4 1 1 0,-6-4 0 0,2 2 0 0,1 2 2 16,0-1-1-16,2 4 1 0,-5-4 0 0,7 6-2 0,-10-7 2 0,9 6 0 16,-1-1-3-16,-3-3 3 0,-1 2-3 0,0-4 1 15,3 2-2-15,1 1 1 0,3 0 0 0,-8-4-1 16,8 4 1-16,0-1-1 0,4 0-1 0,0 2 1 15,1-2 4-15,-2 1-3 0,2 0 1 0,3-1 1 0,-2 0 2 0,-1 0-1 16,3-1 1-16,-5-1 4 0,1 1-3 0,4-2 2 16,0-2 2-16,-3 2-2 0,4-1 0 0,-5 1 1 15,2-2-2-15,3 2-1 0,1-3-1 0,1 5-1 16,-5-2-1-16,3 0 3 0,1 1-3 16,1-4 1-16,-3 3 0 0,3-3 0 0,0 6 4 0,0-4-5 15,-3 1 1-15,3-2 0 16,-2 2 3-16,4 2-6 0,-4-4 2 0,2 0 1 15,-3-5 0-15,1 5-5 0,2-1 9 0,0 1 2 16,-1 1 2-16,-1-7-5 0,1 5 3 0,-1 0 1 16,1-2 0-16,-1 0-3 0,2-3 0 0,-3 2 0 15,3-2-2-15,-3 5 1 0,3-6-3 0,-5-1 1 16,4-1 0-16,4 0 0 0,-5 0-1 0,5 0-1 16,-3-3-2-16,3 3 7 0,-4-5-4 0,6 2-1 0,-8-1 0 0,-4 0 1 15,14 1 0-15,-11 2 0 0,-2-4 0 0,3-3-3 16,9 8 3-16,-7-1-1 0,2-4 0 0,4-3-1 15,-10 6 0-15,10 1 3 0,-2-2-3 0,4-5 4 16,-11-5 0-16,6 7-3 0,3 0 2 0,-7 1 0 0,5-6-1 16,-6 0-3-16,3 0 4 0,-6 1-3 0,4 4 3 15,-4-3-3-15,6-4 1 0,-8 5-2 0,3 0 0 0,1-4 0 16,-1 2 1-16,-1 2-1 0,0-4 3 0,1 2-2 0,-5 3 0 16,3-4 1-16,2 0 0 0,-5 1 1 0,1 1 1 15,-2-1-6-15,0 2 3 0,0-1 2 0,2 0-1 0,-2-1 1 16,0 1-1-16,-2 1 0 0,0-3 0 0,1 3 0 15,-1-2-2-15,-2-1-2 0,0 2 0 0,1 0-1 16,-1-1-2-16,-1-1 3 16,0 0-3-16,-1 2 2 0,4-1 1 15,-1 1 2-15,-3-1 1 0,1 1-1 0,-3 0 2 0,3-2-2 16,5 3-1-16,-6 0 5 0,0-3-3 0,4 3-1 16,-1-2-2-16,-2 3 2 0,2-3 0 0,2 2 0 15,-1 0 0-15,-4-1-4 0,6 6 4 0,-3-8 0 16,3 5 2-16,-3-1-2 0,3 3 1 0,1 0-1 15,-2-2 0-15,-4 0 0 0,2-2 0 0,3 3 0 0,-3-4 0 0,3 6 0 16,-4-4 2-16,0-1 0 0,1 4-1 0,3 2 3 16,0-4 0-16,0 4-3 0,0 2 3 0,-5-8-1 15,-1 4 0-15,1-3 4 0,-1 4 0 0,-5-5-2 16,3 8 5-16,-3-6 0 0,-2-2-1 0,11 4 0 16,-5-3 0-16,2 6-4 0,-6-6 1 0,6 3 1 15,-6-1-3-15,2-6 0 16,1 9-1-16,-2-1-1 0,1-3 1 0,-4 3 0 15,2-5 0-15,5 8-1 0,-2-10 2 0,-4 7-4 16,-1-6 3-16,-1-1-3 0,1 7 0 0,4-9 0 16,4 9 0-16,-7-5-2 0,4 5 2 0,-3-4-3 15,6 6-1-15,2-1 3 0,-5 1-3 0,5 1 1 16,-5-2 0-16,3 0-4 0,-6 1 3 0,8 2 2 0,-6-1-1 16,2-3-3-16,-1 0 1 0,-4-3-1 0,9 6-4 0,-5-2 3 15,3 2-6-15,-1 0-22 0,3 0-12 0,0-1-4 16,3 1-29-16,-2 0-96 0,4-5 138 0,2 0-59 0,7-3 97 15</inkml:trace>
  <inkml:trace contextRef="#ctx0" brushRef="#br0" timeOffset="20934.11">21211 13509 390 0,'0'-5'65'0,"0"5"0"0,-1-3 74 0,-1 0-178 15,2 0 12-15,0 0 0 0,-1 1-1 0,1-1 79 16,1 1-34-16,-1-2 37 0,-6 0 0 0,4 0 9 16,1 2 4-16,1-1-3 0,-3-2-9 0,-5-1 3 0,6 1-6 15,-1 2-5-15,3 2-13 0,-5-1 1 0,2-4 2 16,-2 1-11-16,-4-3 1 0,9 8-3 0,-5-5-3 16,-3 1 3-16,-6-4 1 0,14 5 1 0,-3 1-3 0,-3 0 3 0,3-1-6 15,-8-6 2-15,6 6-1 0,-1-2-5 0,4 5-3 16,-3-8-4-16,-6-1 1 0,0 2-4 0,8 3 0 15,-6-4-6-15,9 3 4 0,-5 0-2 0,-4-7-2 16,-2 6 0-16,11 4 0 0,-2-7-1 0,-9-1-1 16,9 5 3-16,-12-7-1 0,2 1 2 0,1 4-2 15,0 0 3-15,0-1-3 16,0 1 2-16,6 7-1 0,-3-6-2 0,3 5-2 16,1-1 0-16,-3 0 2 0,-1-5-2 0,-4 2 0 15,2 0 1-15,-2 0 0 0,-1 1-1 0,1 1 2 16,-1-2-2-16,-1 0-3 0,3 5-1 0,-2-1 3 15,1-1-5-15,-1-1-1 0,-1 0 2 0,1 3-2 16,1 0 1-16,1 3 1 0,-2 0-1 0,1 0-1 16,1 3 3-16,0 2-1 0,-4-1-2 0,3 0 3 0,-1 1-2 0,1-3-1 15,-1 6 3-15,1 3-2 0,-1-6 1 0,3 2 0 16,1 4 0-16,0 0 3 0,2-2 0 0,-2 4 2 16,-2-3-4-16,6-1 2 0,-4 6 2 0,7 2 3 15,-4 0 0-15,0-1 0 0,-1 3 6 0,4 4-9 16,-2-3 3-16,-4 1 3 0,1-2-5 0,2 1 2 15,-2 1-5-15,3 0 4 0,-3 2 0 0,4-2 0 0,4 1 2 0,0 3-1 32,0-1 0-32,0 0 1 0,0-4 3 0,0-1 0 0,1 2 1 0,-2 1 0 0,1-3 0 0,9-4 2 0,-6 2 0 15,-3-3 1-15,2 7 0 0,7-1-2 0,-7-5 3 0,-2-4-4 16,5 6 2-16,2-1-2 0,-2-3-2 0,6 0-2 16,0-5 0-16,-1-2 1 0,2 4-2 0,5 1 2 15,-6-8-3 1,2 2-1-16,6 2 0 0,-2-3 2 0,-1 1 0 15,-2-1 2-15,7-1-1 0,-6-5-3 0,1 4 5 0,3-2-3 16,-2-3 1-16,-1 5-1 0,3-5 3 0,-2 0-5 16,5-2 3-16,-3-2 1 0,3 2 0 0,-3-4 0 15,9 1 0-15,-10-3 0 0,2 4-2 0,-3-4 4 16,1 1-2-16,0-4-2 0,-2 2 3 0,-2-2-3 16,2 1 1-16,9 3-1 0,-1-3 0 0,-1-1 0 0,-5-1 0 0,5 4 0 15,-1-5-2-15,4 7 0 0,-11-4-1 0,3-4 1 16,-3 3 0-16,-1-1 0 0,1 1 1 0,-4-4-2 15,1 8 3-15,-4-8 0 0,0 0-1 0,1 2 0 16,-4-3 0-16,3 2 0 0,-5-3 0 0,2 3 0 16,1-4 1-16,-4 0-1 0,-1 0 1 0,2 1-2 15,-1 0 1-15,-2 1 0 16,0 0-1-16,0 1 3 0,-2-1-4 0,1 2 3 16,-1-2 0-16,1 2 1 0,1-2 0 0,0 2 0 15,-3-2 1-15,-1 2 0 0,4 0 2 0,-1 0-2 16,-1 0 1-16,1-1-3 0,-1 1 0 0,2 2 4 15,-3-3-4-15,0 4 2 0,0-1-3 0,0 1 2 16,1 1 1-16,-4-2-1 0,1 1 3 0,0 0-3 0,-1 5 3 0,3-1-2 16,-5-1 4-16,2 0-4 0,-2 4 2 0,1-1-2 15,-2-4 2-15,-4-2-3 0,4 3 1 0,-5-3 0 16,8 4 0-16,-5 1-2 0,-4-2 1 0,-2 0-2 16,3 5-1-16,-2-3 1 0,-7 3-2 0,8 1-2 0,-5-4 3 15,3 3-2-15,-4 0 2 0,6 4 1 0,-3-2-1 16,-4-1 2-16,3-3 1 0,-4 4-1 0,-1 2-1 0,-1 3-2 31,1-6-1-31,-1-1-6 0,5 8-6 0,2 1-4 16,3 0-8-16,-1 2 0 0,-4-6-69 0,5 2 28 0,1 6-31 15,2 1-121-15,-1-3 183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05T18:22:17.22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22962 10500 626 0,'-6'-5'66'0,"4"2"-64"0,2 0-10 0,0-2 53 16,2 2-71-16,-1 0-42 0,4 0 28 0,-2 1 3 16,2-1-6-16,3 3 31 0,-5-2 34 0,2 2 9 0,-1 0 8 15,-2-1 32-15,-1 1-15 0,-1 0 3 0,-3-2 2 16,3 2-17-16,0-1-11 0,0 1-4 0,0 0 2 15,2 0-13-15,-2 0-3 0,3 0-2 0,-3 0-2 16,-5-3-3-16,1 1 1 16,4 2-1-16,-5 0-3 0,-1-2 0 0,-1 1 2 15,4 1-2-15,5 1 0 0,-2 1 0 0,-2-2-3 16,-3 0-2-16,5 3 2 0,5 2-2 0,3 3-5 16,-3-2 2-16,-4 0-3 0,10 2-1 0,-1 3 1 15,5 0 1-15,1-1-2 0,-2 1 2 0,7 1 1 16,1 4 2-16,6-2-1 0,0 2 2 0,9-2-2 15,-6 2 1-15,5 1 2 0,2-1 0 0,-2-4 0 0,2 1-2 0,0 1 2 16,-5-1 0-16,0 4 0 0,3-6 3 0,-9 2-4 16,1 1 1-16,0 0 0 0,-3 0 2 0,1-1-1 15,-6-1 1-15,-1-1-3 0,0 3-3 0,-3 0 3 16,1-3-7-16,-1 1-9 0,-4-3-9 0,-6 0 2 16,7 1-14-16,0-4-19 0,-7 0-10 0,-1 1-7 15,-5-4-23-15,4 0 1 16,1-1-16-16</inkml:trace>
  <inkml:trace contextRef="#ctx0" brushRef="#br0" timeOffset="394.71">23594 10177 967 0,'-6'-3'107'0,"-2"0"-105"0,5 3 4 0,-6 0 76 16,5 2-101-16,-2 4-63 0,3-3 7 0,1 7 5 15,-1 2-5-15,-5 1 9 0,7-2 50 0,-2 4 11 0,-7 1 6 16,2 0 50-16,1 3-12 0,-6-2 5 0,0 2 5 15,1 3-16-15,-2-2-8 0,-4 1-6 0,3 1 0 16,-1 3-10-16,0 0-2 0,-1-3-2 0,1 0 2 16,-3 3-3-16,-1 2 1 0,1 3-2 0,-5-5 1 0,2 4 0 0,-3-1-2 15,-2 0 1-15,2 4-1 0,2-1-2 0,1-1-1 16,0-2 0-16,0-1-2 0,0-3 0 0,3 1-10 16,0-3-6-16,12 0 0 0,-11-3-11 0,8-2-26 15,1-3-19-15,-1 0-4 0,1-3-33 0,6-1 1 16,0-4-22-16</inkml:trace>
  <inkml:trace contextRef="#ctx0" brushRef="#br0" timeOffset="724.77">22669 10854 1090 0,'0'-2'9'0,"0"-1"-19"0,0 3-30 0,2-3 24 0,3 1-40 16,3-1 26-16,-1 0 0 0,0-2-7 0,4 4 30 15,0-2 16-15,1-4 12 0,1 1 5 0,1 0 16 16,0-4-5-16,2 1 0 0,3 3 3 16,-3-5-7-16,2 1-6 0,4 1 0 0,-1 2 0 15,-1 0-6-15,2-3-1 0,2 1-2 0,3-4-3 16,-1 4 0-16,1-4-4 0,0 5-1 0,6-4-3 15,-6-4-3-15,4 3-2 0,1 2-2 0,-6 3 4 0,0-3-3 0,0 5-1 16,-1 0 0-16,1-4-1 0,-4 6 0 0,-2 2-3 16,2-1-3-16,-5-7-1 0,4 3-6 0,-7-1-23 15,3-2-20 1,1 7-11-16,-6-6-34 0,4-1 2 0,-3-2-32 0</inkml:trace>
  <inkml:trace contextRef="#ctx0" brushRef="#br0" timeOffset="10700.29">22764 15920 372 0,'-3'2'114'0,"3"1"-31"16,1 0-5-16,-1 0 11 16,2-3-89-16,3 3 9 0,-1-1-14 0,4 4 5 15,-3-1 0-15,3-4-5 0,-4-1 9 0,4 0 12 16,0 5 4-16,2-5-1 0,1 5 12 0,-5-5 7 15,2 0 0-15,-4 0 4 0,6 5 4 0,-1-1-7 16,-6-4 0-16,7 7 1 0,-5-7-9 0,1 1-3 16,-1 6-1-16,3-4-1 0,-5 1-3 0,1 0-2 15,3 5 0-15,-4-9-2 0,3 9-1 0,10-2-4 0,-4-4-2 0,-2 6 0 16,1-1-5-16,3 2-2 0,2-1-2 0,-4 7 1 16,2-2-3-16,1 6-1 0,2 4 1 0,7-2 0 15,2 5-1-15,-1-1-1 0,5 3-1 0,3-1 0 16,2 4-3-16,-5-3 3 0,-2 0-2 0,4 1-2 15,-2 0 2-15,-2 3-7 0,3-4-2 0,-1 4-3 16,-5-1-10-16,4-2-24 0,2-5-14 0,-10-3 0 0,4 2-32 0,-3-7-44 16,0 3 98-16,-5-7-55 0,5-2 97 0</inkml:trace>
  <inkml:trace contextRef="#ctx0" brushRef="#br0" timeOffset="11070.14">23398 15812 845 0,'-11'8'1'16,"3"3"-19"-16,3 0-1 0,0 0-18 0,-1 3-3 0,3-3-1 15,0 3-14-15,-2 2 35 0,2 6 9 0,-2-5-4 16,-3 3 43-16,0 4 13 16,2-4 1-16,-6 4 3 0,2 1 9 0,-4 0-15 15,1-1-3-15,-1 3 1 0,0 3-19 0,-2-4-6 16,-4 7-4-16,6 2 0 0,-10 0-8 0,7 2-1 15,-7 4 0-15,2 2-2 0,5 2-1 0,1 4 3 16,1 0-3-16,-6 1-2 0,5-1 1 0,-3 1-18 16,4-1-15-16,-6 0-2 0,1 0-28 0,-2-2 1 15,5 0-20-15</inkml:trace>
  <inkml:trace contextRef="#ctx0" brushRef="#br0" timeOffset="11502.53">22924 16554 99 0,'3'-6'81'0,"1"-1"-14"15,3 6 0-15,-2-5-14 0,3 1-14 0,1 0-1 0,1-1-13 0,-2 0 7 16,4 1 2-16,1 0-3 0,-5-4 13 0,-2 4-3 15,7-4 1-15,1 2-3 0,5-1-2 0,-11 2-9 0,9-3-1 16,-3 1-5-16,3 2-8 0,4-2-4 0,-4 0-2 16,-1 2 0-16,-2-1-4 0,10-2-2 0,-2 2-1 15,0-2-1-15,-5 1-2 0,8-1-1 0,-1-2-3 16,4 0-1 0,-1-2-2-16,-1 1-18 0,7-1-10 0,-4-1-4 0,9-3-24 15,1-1-59-15,3 1 92 0,6-2-40 0,0-1 72 0</inkml:trace>
  <inkml:trace contextRef="#ctx0" brushRef="#br0" timeOffset="27688.24">961 1103 187 0,'-4'3'-58'0,"-7"0"18"0,10-1 2 0,-7 0-12 16,2 1 50-16,-7-2 0 0,10-1 0 0,-5 3 1 15,-1-3 0-15,9 0 4 0,-8 4 1 0,-2-1 8 16,6 0-1-16,-1-2-3 0,-3 6 9 0,-3-1-3 15,10-1 0-15,-9-1 0 0,4 1-5 0,4-3-4 0,-2 1-1 0,2 0 2 16,2-3-7-16,0 0 2 0,0 3-3 0,-5 0 0 16,5 2 0-16,0-2 0 0,0-1-2 0,0 4 0 15,-5 2-2-15,4-2-3 0,-4 1 1 0,5 2-1 16,0 0-4-16,0 4 3 0,0-2 1 0,0 3 1 16,3-1 3-16,2 6 1 0,-2-2 2 0,2 0-2 0,-5 1 2 15,3 0 0 1,0 8 0-16,2-4-2 0,-5 3-1 0,2 0 2 15,5 5-2-15,-2 0 3 0,1 3-2 0,-6 3 0 0,2-3-2 16,6 3 5-16,1 0-2 0,-6 4 1 0,-3-3 0 16,0 1-2-16,8 0 2 0,-5 6 2 0,-1-2 1 15,0 1 0-15,-4 1 2 0,0-5 3 0,-7 1 3 0,7 2 0 16,-5 0 1-16,-1-5 2 0,3 0 1 0,0 0 3 16,4-1 1-16,-7 2-2 0,14-5 0 0,-11-2-1 0,2 0 0 15,3-1 1-15,-9 0-3 0,4-3 2 0,-4 1 0 0,5-3 2 16,-8 4 2-16,9-6-3 0,-5 4 3 0,0-3 1 15,2-4 1-15,3 1-2 0,-4-3 0 0,3 1-3 16,2-3-1-16,-9 1 3 0,3-4-5 0,8 0-2 16,0-2-2-16,-5-2 2 0,2 0-2 0,-1 1-3 15,4-4 2-15,6 0-1 0,-6-1-1 0,0 0 3 0,0 1 1 0,0-1-1 16,5-2 5-16,2-1-1 0,-5 1 2 0,-5 0 0 16,3-2 0-16,3 3-2 0,0-3-1 0,2 1 0 15,-2-1-1-15,0-1-3 0,5 2 1 0,0-1-5 16,0 1 1-16,9-2-2 0,-6 0-1 0,5 0 1 15,0 3-3-15,1-3 0 0,3 0-2 0,2 2 1 16,5-1-1-16,-2-1 1 16,8 2-1-16,-4-2 0 0,5 1 0 0,-2 1-1 15,1-2 2-15,1 0-1 0,-1 0-2 0,3 2 2 16,1-2-2-16,2 0 2 0,-1 0 0 0,1 0-1 16,-1 0 1-16,1-2 1 0,4 2-1 0,2 0 0 15,4 0 0-15,-5 0 0 0,5-2-1 0,1 1 0 16,0-2 1-16,4 1 0 0,-4-1-1 0,-3-2 0 15,1 1-1-15,-3-1 3 0,4 0-1 0,-5 2 1 0,3-2-1 0,-4 1 0 16,4-1 0-16,-3 2 1 0,-5-2 0 16,5 0 1-16,-7 1 0 0,-1-1 0 0,-3 0 3 0,0 0-2 15,-3-1 1-15,-4 0 0 0,0 1-3 0,-1 0 2 16,-2 1-1-16,-4-1 0 0,2-1-2 0,-7 1-1 16,5 0-2-16,0 1 1 15,-2-3 2-15,-8-2-2 0,5 2 1 0,1 0-1 0,-4-1 4 16,3-3 0-16,-5 4 1 0,-4 1 5 0,-7-5-2 15,6 5 4-15,-4-7 3 0,-7 5-3 0,7-3 2 16,-1 5 1-16,-9-8-3 0,2-2-2 0,2 0-1 0,3 2-1 16,-7-1-2-16,9-4-1 0,-7 5-1 0,-8-8 0 15,12 4-1-15,-4-1-1 0,0 2-1 0,-2-5 2 16,-1-2-1-16,0-2 0 0,-3-4 2 0,3 0-2 16,-3-2 3-16,0-1 0 0,3 0 1 0,-2 2 0 0,1-2 1 0,-1 0-2 15,2 1-1-15,0 3 1 0,-1-1-2 0,1-2 1 16,1-1-1-1,-1 2-2-15,0 1 1 0,-2 0-2 0,4 0 1 0,-2-1 1 0,5-1-2 0,-5 4 1 16,6 1-1-16,-3 0 3 0,0 1-1 0,2 0 1 16,-2 1 0-16,3 0 1 0,-4 0 1 0,4-2-5 15,-6 2 1-15,7 1 1 0,-4-1-4 0,-2 0 4 0,5-2-7 0,-2 1 1 16,3-4 2-16,0 1 0 0,1 1 0 0,-2-2 3 16,3 2 0-16,1-7-2 0,-1 7 4 0,-4-3-2 15,3 4 2-15,1-1 2 0,-3 2-1 0,4 0-2 16,-2-1 2-16,1 3 1 0,-4 2-1 0,1 3 0 15,4 0-1-15,-3 2 2 0,-3 3-2 0,3 1 3 16,1 1 0-16,-1 1-2 16,0 3 1-16,3 2 0 0,-9-1 0 0,7 3-1 15,0-1 3-15,-5 2-3 0,-1 1 2 0,4 1 0 16,-8-1 1-16,-1 1-2 0,6 1 1 0,-6 0-1 16,8 1-2-16,-3 1 3 0,-4 1-1 0,0-2-2 15,-1 3 1-15,0 0 0 0,-6-1 0 0,6 2 0 16,-10 0 0-16,5 0-1 0,-5-1 0 0,1-1 0 0,1 2-1 15,-2 0 0-15,2 0-1 0,-3 1 2 0,-2 0 0 0,-4-1-1 16,3 0 1-16,-1-1-3 0,-7 1 4 0,-2 3-1 16,5-2-2-16,-8 2-1 0,0-2-1 0,4 2 4 15,-1 0-2-15,-1-2 2 0,4 2 1 0,5 3-4 0,-8-3 3 16,12-2 0-16,0 5-2 0,0 0 2 0,1 2-3 0,1-4 3 16,0 1-1-16,4 1 1 0,-2-2 0 0,3-1-1 15,0-2 2-15,-3 1 2 16,5-4-3-16,-4 3 2 0,4-3 0 0,0-3 0 15,-2 4 1-15,5 0-2 0,-7 1-2 0,4-5 0 16,0 5-5-16,-2-2-27 0,0-2-11 0,2 4-6 16,-1 0-33-16,1-4 1 0,-2 4-23 0</inkml:trace>
  <inkml:trace contextRef="#ctx0" brushRef="#br0" timeOffset="28120.57">3877 804 348 0,'0'-1'-55'0,"0"1"-11"0,2 0-1 16,-1 1 5-16,4 1-16 0</inkml:trace>
  <inkml:trace contextRef="#ctx0" brushRef="#br0" timeOffset="29646.35">3891 831 99 0,'-5'-2'44'0,"2"-1"-43"0,-3 3 48 0,1-1 4 16,-3-4 12-16,4 0-11 0,-4 4-9 0,3-2-6 16,-1-1-2-16,1 3-12 0,3-2 1 0,-4-2-11 0,3 3 3 15,1 1-5-15,1 1-5 0,-2 0-2 0,0-2 8 16,-1 1-13-16,3 2-1 0,1 2 0 0,0 1 0 16,-2-3-4-16,2 4 0 0,-1 0-2 0,1 2 3 0,-2-2-5 0,-1 5 2 15,3-1-2-15,0 4 2 0,3 2-1 0,-3 0 1 16,3 2 5-16,-1-1-6 0,-2 4 3 0,3 0 2 15,-1 1 1-15,1 1-2 0,-2 0 1 0,-1 3 3 16,2-1-2-16,-2 2 3 0,0 4 0 0,0-5-1 16,-2 4 4-16,-2-1-3 0,0 0 1 0,1 4-3 15,-3 2 3-15,0 1-1 16,-4-2 0-16,1 5-1 0,3 0 0 0,-5 1-2 16,1 3 1-16,4-4 2 0,-4-2-3 0,4 5 1 15,-2-3 1-15,0-3 2 0,2 1 0 0,0-2 2 16,3-2 0-16,-1-2-3 0,4 1 3 0,-1-6 1 15,-4 1-3-15,5 3 2 0,3-3-2 0,-3 2 2 16,2 0 0-16,-2 4 2 0,-5-6-2 0,5 4 1 16,3 2-1-16,-7-4 1 0,0-3 0 0,4 2 3 0,-1-3 0 0,-1 1-1 15,-2 0 7-15,2-3-5 0,-3-2 3 0,5 1 1 16,-3-2-2-16,3-4 2 0,-5 1 0 0,1 0 2 16,4-7-1-16,-2 2 0 0,-4 0 2 0,3-3-4 15,1 0 2-15,-6 3-1 0,8-5-5 0,0 1-4 16,-3 2 2-16,3-4 1 0,-1 3-3 0,1 0 0 15,0-7-3-15,0 1 2 0,-5 10 2 0,-1-5 5 0,4-3-8 0,0 3 9 16,-5-3 0-16,-4-1-4 0,4 5 3 0,-2-1 0 16,6-3-3-16,0 3 0 0,-4-3 1 0,4 4-3 15,-2-8 3-15,5 3-1 0,-3 0 3 0,8 1-4 0,-5-1 1 16,-2-3 1-16,2 0-6 0,-4 0 5 0,13 0-4 0,-7 0-3 16,6 0 2-16,-7 0 1 0,1-3-3 15,-2 3-1-15,4 0 1 16,6 3 0-16,-7-3 0 0,11 1 2 0,-3 2-3 15,3-3 0-15,5 0 3 0,2-1-3 0,1 1 0 16,1 0 0-16,1 3 0 0,-1-3-2 0,-2 2 2 0,6-1-2 16,-2-1 2-16,2 0 0 0,1 3-1 0,-3-3-1 15,2-3 0-15,1 0 3 0,-1-3-3 0,0 6 2 16,-1 0 0-16,1 0-1 0,6 0 1 0,-5 0 2 16,5 0-2-16,5 0 0 0,-3 3 0 0,3-2 0 0,-1-1-1 0,9 0 1 15,-8 2-1-15,4 1 1 0,-1 2 1 0,-3 0-3 31,1-1 4-31,0-4-3 0,-1 3 0 0,-2 5 1 0,1-8-1 0,2 4-1 16,-6-6 2-16,0 0 0 0,5 2 1 0,-2 2 1 16,2 0 0-16,1-2-1 0,-4 1 2 0,-4 5 0 15,5-1 0-15,-4 3 2 0,-7-10-4 0,-2 4 4 16,-1 3-2-16,-1-4 0 0,-4 2-2 0,-1-3 6 16,0 2-3-16,-1-4-1 0,-2 6 1 0,-4-3-2 15,1-1 3-15,1 3 2 0,-6 0-1 0,1-3-2 16,-1 0 4-16,-2 5 0 0,-3-5 3 0,0 2-3 15,3-1 3-15,-2-1-5 0,1 0-1 16,-2 2 2-16,0-1-5 0,0-1 1 0,2-1 2 0,-2 1-4 16,0 0 3-16,0-5 0 0,0 4 1 0,1-7 1 0,-1 8 0 0,3-7 4 15,-3 4-3-15,5-5 1 0,-2 1 3 0,-1-6-2 16,-1-1 0-16,6 1 4 0,-4-9-4 0,0 5-1 16,5-4 5-16,-7-4-5 0,4 3 1 0,1-1-1 15,-3-4-1-15,-1-3 1 0,3-1-1 0,-1-1-3 16,-2-1-4-16,3 0 4 0,1-2-4 0,-1-1 0 0,6 0 2 15,-3 0-2 1,-5-2 0-16,5 2 0 0,-4-3 0 0,7 1 0 16,-6 0-1-16,1 0 1 0,-1 1 0 0,-3-1-4 15,7 0 3-15,1-3 0 0,-6 3 1 0,-4-1-1 0,2 0 0 16,4 1 1-16,-9-1 0 0,9 1 5 16,-6 3 0-16,0-1-5 0,-3 2 1 0,3 4 0 0,3-3-1 15,-3 1-1-15,0 7-1 0,0-2 0 0,0-1 2 16,0 4-4-16,0 4 4 0,0-4-3 0,-6 6 0 0,1-4 0 0,2 1 0 15,-3 4-3-15,1-2 1 0,-6 2 2 0,10-1-1 0,-9 3 1 16,5-1-1-16,-1 3 0 0,1 1 2 0,-2-1 1 16,3 0-1-16,-2 1-1 0,-3-1 2 0,-2-1-1 15,3 2 1-15,0 1-1 0,-5-2-2 0,1 0 2 16,-1 1-2-16,2-1 2 0,-1 2 0 0,1 0-3 16,-2 0 1-16,4 3-1 0,-1 0 0 0,1 4 2 0,-2-6-3 0,1 4 2 15,4-3-2-15,-5 9 2 0,1-4 2 0,3 0-1 16,-3 1 0-16,1 1-2 0,1 2 0 0,-2 0 2 15,-1 3 1-15,0-3-3 0,0 0 2 0,-1 0 2 16,-1 2-1-16,1-1 0 0,-3 2 0 0,3 1 3 16,-2 0-1-16,0-1 0 0,-1 2 0 0,-5 0 0 15,4 0 0-15,0-1 3 16,-2 3-3-16,-1-4 1 0,-6 0-1 0,4 0 0 16,-4 0 0-16,8 0 2 0,-10-1-1 0,0 3 4 15,4-4-1-15,-3 2-3 0,6 1 2 0,-5-1 0 16,6 0-1-16,-6 0-1 0,1-1 0 0,5-1-1 15,-4 4 0-15,-1-4 1 0,-1 3 0 0,3-3-1 16,0 2 0-16,0 0 1 0,-2 1 1 0,1 0 0 16,2-2-1-16,-2 1 0 0,-4-1 0 0,-1-1 0 0,1 2-1 0,-1 0 1 15,1 1-1-15,-5-1 0 0,1 0-1 0,4 0 1 16,4 0 1-16,2 0 1 0,-3 0-1 0,4-1-1 16,3 0 0-16,-1 1 1 0,1 0-2 0,1 0 1 15,-2-1 0-15,0-1-1 0,4 4 1 0,-6-2-1 16,2-1 0-16,3 1 1 0,-3-2-2 0,1 4 5 15,1-2-7-15,1 0 6 16,-3 0 0-16,2-3-1 0,2 5 0 0,0-2 0 16,-5 0-3-16,5 1 2 0,0-3 0 0,1 2-1 15,-1 0 0-15,2 1-3 0,-1-3 2 0,2 2 2 0,6 2-3 16,-7-2-4-16,2 0-1 0,4 2-3 0,0-2-2 16,-5 0-11-16,8 2-4 0,-7 0-5 0,5-2-11 0,4 2-30 15,-4-2-14-15,2 3-9 0,0 0-36 0,6 2 2 16,-3 0-23-16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05T18:28:09.47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2313 2358 322 0,'0'-4'55'0,"0"0"-20"0,5 3-2 0,1-2 11 15,-4 0-54-15,6 1 6 0,-2 0-3 0,4 1 4 16,-4-1-2-16,3 1 2 0,-4 1 4 0,1 0 2 16,-3-2 8-16,1 1-4 0,-4-1 7 0,3 2 7 15,-2 0 1-15,-1 0-1 0,0 0 8 0,0-2-5 16,0 2-3-16,0 0 0 15,0 0-8-15,0 0-6 0,0 0 1 0,0 0-2 16,0 0-6-16,3-1 2 0,-3 4 0 0,4 0 0 16,3 0 2-16,-2 4 1 0,5-3 0 0,-2 4 2 15,-1 0 0-15,4 2-2 0,2 2 0 0,3 2 0 16,1 0-2-16,-1 1 5 0,3 0-4 0,3-1 1 16,1 4 3-16,2-1-2 0,1 0 1 0,-1-1 1 15,-2 0-2-15,4 3-2 0,0 0 1 0,-8-1 0 0,3 0-1 0,4 1 0 16,-2-2 0-16,-5-5 1 0,6 9 0 0,-4-7 3 15,-6-1-1-15,7-2-1 0,-3 4 4 0,-6-4-4 16,2-1 5-16,-5-1-5 0,-1-2 0 0,-1-1-2 16,-1 0 1-16,-6-1-1 0,4-2-1 0,-5-1-5 15,0-1-7-15,3 4 2 0,-6-5-9 0,3 3-13 16,0 0-12-16,-5-3-2 16,0 0-18-16,5 0-29 0,-8-3 4 0,2-2 1 15,0 1-26-15,-7-4 0 0,-1-3 2 0</inkml:trace>
  <inkml:trace contextRef="#ctx0" brushRef="#br0" timeOffset="385.5">2659 2063 1007 0,'-1'-11'-1'0,"1"3"-8"16,0 3 1-16,-2 3-18 0,2 1-2 0,3 2 7 0,2 6-26 16,0 2 6-16,1 4-10 0,4 3 9 0,-1-2 1 0,2-3 18 15,-6 6 6-15,3-3 3 0,-2-1 23 0,5-2 13 16,-11 1 5-16,0 1-5 0,0 3 17 0,0-2-8 16,0 0 0-16,0 3 0 0,-3 2-9 0,-2 2-4 15,7 1-4-15,-2 3-3 0,-2-2-5 0,-3 4-2 16,4 1-2-16,-1 4 4 15,2-1-5-15,-8-1 1 0,5 5 1 0,0 3-1 16,-2-1 3-16,1 4 1 0,-6 2-2 0,-1-2 2 16,0 4 0-16,5 2-2 0,-8-4 1 0,1 1-4 15,-1 2-1-15,1-4-7 0,1-1-2 0,-1-5 0 16,1 2-8-16,-1-4-3 0,2-2-6 0,0-7-1 16,2-1-5-16,2-6-13 0,-1 0-11 0,4-1-1 15,-4-4-19-15,5-4-24 0,-5-1 69 0,3-5-42 0,2-1 73 0</inkml:trace>
  <inkml:trace contextRef="#ctx0" brushRef="#br0" timeOffset="802.09">2005 2906 999 0,'-8'-2'65'0,"4"2"-71"0,2 0-4 16,-4 3 5-16,6 0-12 0,4 1-2 15,1 2-7-15,-5 2 4 0,11-4-5 0,-1 6 11 16,-3-2 4-16,4 1-2 0,-1-2 14 0,-5-1 3 0,4 2 6 16,0-4-2-16,-4 1 6 0,3 0 6 0,1-2-2 15,-1 0 1-15,3-1 3 0,4-2-6 0,-1 0-1 0,8 0 5 16,-8-3-10-16,11-2 1 0,-6-1-1 0,4-1-4 15,3-1 2-15,-1-1-4 0,-2-2-2 0,1-2 6 16,3 1-6-16,-5-2 1 0,3-1-2 0,2 0 0 0,-1-1 0 0,3-1 0 16,-3 1 0-16,3-1 0 0,1-1-2 0,1-2 3 15,-4 4-1-15,0-4 0 0,4-1 2 0,2 1-1 16,2 1 1-16,2 2-1 0,3-2-1 0,-4 3-2 16,3-1 2-16,4 3 0 0,-7 4 0 0,0-1 0 15,-6 0 0-15,-3 3 0 0,-2 7 1 0,-1-4 0 16,-2-1 0-16,-8 6-5 15,1 0-1-15,0 0-22 0,-6 4-11 0,-1-2-1 16,-5 0-29-16,0-2-49 0,0 4 86 0,0-1-45 16,-3 1 76-16</inkml:trace>
  <inkml:trace contextRef="#ctx0" brushRef="#br0" timeOffset="7315.27">22594 2656 575 0,'-8'0'-37'0,"3"3"160"0,1-3-204 0,0 0 59 15,4-3-149-15</inkml:trace>
  <inkml:trace contextRef="#ctx0" brushRef="#br0" timeOffset="7747.47">22646 2588 31 0,'-2'-9'74'0,"2"-2"-8"0,0 0-1 0,0 1-10 16,-1-1-23-16,-2 3 7 0,-2-1-23 0,5 2-7 15,-2 1-2-15,1 1-1 0,-1 2-7 0,-1-1-2 16,0-3 1-16,0 4-2 0,1-2 0 0,2-2 4 0,-5 3-1 0,1-2-2 16,0 1 2-16,3-1 0 0,-2 1 1 0,-2-1 1 15,3 0-1-15,1 0 0 0,-1-2 3 0,2-2-1 16,-1 1 2-16,-1-2 3 0,2 0 1 0,0 0 2 0,0-2 3 0,3-1 0 16,-1 0 4-16,1-2 0 15,5 0 2-15,-5-1 5 0,5 1-2 0,-5-2 2 0,5 0 4 16,-3 2 0-1,-1-1 2-15,4 1-2 0,-3 4 1 0,3-5-2 16,-3 4-4-16,2-3 2 0,-2 8-5 0,1-3 0 0,1 4-2 16,1-1 4-16,-4 1-3 0,4 7-1 0,-3-4 2 15,4 8 5-15,-1-5 0 0,-2 7 0 0,4-1 0 16,-4 4-4-16,5 1 1 0,0 1-4 0,2 4-1 0,-1 1-2 16,1 3-5-16,1-2-2 0,0 2 1 0,2 3-2 15,4 2-2-15,-4 1 1 0,6 2-4 0,-4-1 3 0,2 3-3 0,-4 1-1 16,7-4 2-16,-1 3-1 0,-3-1 0 0,0 3-2 15,-6-1 0-15,1 0 4 0,3 0-1 0,4 2 0 16,-9-1-3-16,-4-1 0 0,0 0 2 0,9-3-2 16,2-1-2-16,-8-4-8 0,-1 0-1 0,-1-6-11 15,4 0-1-15,2 4-3 0,-1-7-14 0,-4-4-16 16,1-1-8-16,1-2 4 0,1-1-21 0,0-2-15 0,-4-4-25 0,-3-4 25 16,4-3 96-16,-1-1-69 0</inkml:trace>
  <inkml:trace contextRef="#ctx0" brushRef="#br0" timeOffset="8110.82">23387 2008 1013 0,'-5'-16'51'0,"0"2"-70"16,5 6-2-16,-1 0 3 0,1 2-13 0,3-2-13 0,3 5 10 0,-3 3-28 16,5 0 0-16,-5 3 26 0,5-3 0 0,-3 0-2 15,-4 1 28-15,4 4 7 0,0-2 3 0,-4 4 5 0,1-4 5 16,0 1-1-16,-1 7 2 0,1-3 0 0,-2 3 0 16,0-1-2-16,-2 2 2 0,1 4-4 0,-3 3 0 0,1 3 0 15,-5-2-2-15,2 4 2 0,-3-2-2 16,-4 3 1-16,1 3-1 15,-3-1-2-15,-3 2 1 0,0-1-1 0,1 3 1 16,-4 4-1-16,-2-5-2 0,4 0-1 0,-3 4-6 16,-2-5 4-16,9-3-7 0,-1 3-7 0,-5-3-10 0,7 3 0 15,-3-1-13-15,0 2-14 0,-2-10-8 0,2 7-1 16,-2 0-20-16,-7-2 0 0,12-6-9 0</inkml:trace>
  <inkml:trace contextRef="#ctx0" brushRef="#br0" timeOffset="8496.32">22564 2459 401 0,'17'-3'31'0,"-1"-3"-44"16,3 1-1-16,-3-3 9 0,7 2-33 0,-2-2-5 16,2 0 9-16,-1-3 2 0,3 0-5 0,2-2 18 15,-2 1 2-15,1-1 7 0,-1-1 18 0,1 3 21 16,0-3 0-16,-4 3 2 0,6 0 19 0,-9 1-7 15,6 1 6-15,0 0 0 0,0 1-6 0,2 0-4 16,-5-2-5-16,6 1-1 0,-1 3-6 0,6-2-8 0,-3 1 2 0,2 1-3 16,-1 3-7-16,-1-2-3 0,3 2 0 0,2 0-1 15,-6 3-3-15,6 0 0 0,-8 0-3 0,3 5-1 16,3-4-3-16,-3 2-26 0,4 1-20 0,4 0-8 16,-2 1-37-16,-3 0 1 0,11 0-35 0</inkml:trace>
  <inkml:trace contextRef="#ctx0" brushRef="#br0" timeOffset="34875.87">14880 3417 282 0,'-2'0'21'0,"2"2"-21"0,2-4 0 0,-2 2 7 15,9 0-9-15,-7 2 2 0,-2 1-14 0,13 0 1 16,-13 0-2-16,7-1 3 0,-2-1 2 0,6 2-1 16,-17-3 3-16,6 2 3 0,3-2 10 0,-9 0 1 15,9 0 8-15,-3 0 15 0,0 0-2 0,-5-5 2 16,7 5 14-16,-1 0-7 0,4-3 0 0,-8 1-1 0,3 1-9 0,-2 1-11 15,-1-3-3-15,3 3 1 0,-1 0-13 0,1 0 0 16,-10 3 1-16,10-2-2 0,-1 4-1 0,-3 1 2 16,-3-2 2-16,0 0 0 0,7 1 2 0,-8 1 1 15,4-3 0-15,-1-1 3 0,2 1 0 0,4-1 1 16,1 1 1-16,-2-3 0 0,0 3 2 0,0-3-1 16,0 3 0-16,-3 0-3 15,3-1 0-15,1-2 5 0,3 0-3 0,3 0-1 16,-7 0 3-16,10-2 0 0,-4-1 3 0,-1 0-2 15,-2 3 1-15,-3 0-5 0,0 3 1 16,2-3 4-16,7 2-6 0,-9-1 3 0,5 1-2 0,6 1-2 16,0-3 3-16,0 3 0 0,-5-3 1 0,-3 0-1 15,5 0 0-15,5 0 1 0,-10 0-4 0,14 3 4 16,-12-3-2-16,7 0-1 0,4 2-2 0,5-1 1 0,-6 1-2 0,-1 0 0 16,9-2 3-16,-8 0-5 0,7 0 2 0,-4 0-1 15,2 0-1-15,-4 0 5 0,-1-2-5 0,6-1 0 16,-5 0-1-16,-1 0 3 0,3-1-2 0,-1 1-1 0,-3 0 1 15,3-3-1-15,1 6 0 0,-3-3-2 0,0-2 0 16,4 0 0-16,-2 2-2 0,0-2 2 0,2-2-3 0,-5 3 2 16,0-2 0-1,8 1-3-15,-4 4 0 0,-1-5-1 16,5-1-5-16,-8 4-6 0,7 0-18 0,-4-3 5 0,5-1-14 0,-3 4-10 16,0-3-12-16,4 4-4 0,-5-1-15 0,7-3 0 15,-5 1-7-15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05T18:29:32.21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11850 8386 358 0,'-3'1'27'15,"3"3"-7"-15,2-3-14 0,-4 1 24 0,1-1-39 16,1 1 8-16,-2-1 3 0,-1-1 4 0,-2 0-1 15,1 0 5-15,0 0 5 0,-2 0 0 0,1 0 0 16,-6 0 5-16,4 0-1 0,2-1-4 0,-5 1 5 16,6 0-5-16,-9 0-4 0,2 0 0 0,3 0 0 0,3 0-4 0,-2 0 5 15,0 0 0-15,-2 0-1 0,6 1 5 0,3-1-4 0,-7 0 0 16,1 0 2-16,3 0-6 0,-6 0-1 0,9 0 0 16,-2-1 0-16,-6 1-1 0,-3-2-3 0,11 2 0 15,0 0 2-15,0 0-3 0,0 0-2 0,3 3 2 0,-1 1-3 16,1-4-1-16,0 3 0 0,-4 0 0 15,1 0-1-15,3 2-1 0,-6-2 4 0,3-2-4 0,1 1 2 0,2 1 1 0,4-1 1 16,-4 1 0-16,3-2 1 0,-1 1 0 0,7 0 1 16,-4-2 3-16,-3 0-2 0,4 1 2 0,-1-1 0 15,0 0 1-15,5-1-2 0,-9-1-1 0,7-3 1 16,0 4 0-16,0-1-1 0,-1 1-1 0,-1-3-2 16,4 4 0-16,-2 0 3 0,0 0-3 0,1 0 0 15,-1 2-2-15,4-2 1 16,-1 0 0-16,5 2 2 0,-4-2-2 15,1 0 1-15,1 0 0 0,2 0 1 0,-3 0 0 0,3 0 1 16,-2 0-1-16,0 0-1 0,2 0 3 0,-3 1-1 16,6 1 1-16,-5 1 4 0,7-3 2 0,-8 3-3 15,6-1 7-15,-3-1-4 0,1 2-1 0,-3-1 4 16,1-1-5-16,2-1 0 0,-6 4-2 0,10-4-1 16,-2 1 1-16,-3 1-1 0,4-2-1 0,-1 0 0 0,4 0 0 0,-4 0-2 15,4 0 0-15,-7 0 2 0,5 0-2 0,1 0 3 16,0 0 1-16,0-2-2 0,-1 1 4 0,1-1-1 15,0 2 3-15,0 0-4 0,1 0 0 0,-6-3 0 16,2 0 1-16,5 3 0 0,-2-2 0 0,0-1-3 16,0-3-1-16,-3 3 1 0,3 1-1 0,1 0-1 15,4 1 0-15,-8-2-1 16,3 0 2-16,0-2 0 0,-3 3 1 0,8 1-3 16,-5-1 1-16,2-1 1 0,-8 0-1 15,6 0 2-15,-2 1 0 0,3-1-2 0,-4 0 0 0,-2-2 0 0,2 2 0 16,3 0 2-16,-1 0-3 0,-5-2 2 0,3 2-1 15,3-2-1-15,-2 4 3 0,4-1 0 0,-2-1-1 16,-3 0 0-16,4 1-1 0,3-1 0 0,-3 1 0 16,3 1 4-16,6-1-7 0,-7 2 2 0,7 0-1 0,-4 0 0 0,4 2-1 15,0-2 4-15,-2 1-2 0,-2 3 0 0,-1-3 1 16,6 4-1-16,-4-4 0 0,2 3 0 0,2-3-1 0,-4 2 2 16,9 2-1-16,-7-3-2 0,3 1 3 0,-1-3 0 15,3 3 1-15,4-2 2 0,1 1 2 0,-3 1-3 16,-2-1 6-16,6-2-2 0,-2 1-2 0,-4 1 1 15,1 1-2-15,-4-1 1 0,2-1-1 0,-7 1-1 0,5-1 1 0,2 2-1 16,-2-1 1-16,2 0 0 0,-10-1-1 0,11 1-2 16,-1-1 1-16,2 2 0 0,-4-1 0 0,1 0 2 15,1-1 2-15,-3 2-6 0,7-1 6 0,-10 1-4 16,2 0-2-16,1-3 7 0,-4 5-6 0,-1-5 2 16,2 5-2-16,2-2 1 0,-4 1 3 0,6 3-1 15,-9-7 2-15,6 9-5 16,-1-6 2-16,7 2-2 0,-8 0 2 0,4-2-1 15,0 0-2-15,-1-3 0 0,4 5 1 0,1-5 4 16,-6 0 0-16,4 1-3 0,0-1 1 0,0 0 1 16,2 2 1-16,-3-2 0 0,-3-3 0 0,5 3-3 15,-2-2 4-15,2-4-1 0,-2 3 2 0,0-4-4 16,2 1 2-16,1 1-1 0,0 1 2 0,-1-3-2 16,2 3 1-16,-3-3 1 0,3 3-1 0,-4-3-1 0,-6 3 1 0,4-1 1 15,-2-1-2-15,2 3-1 0,-2-4-1 0,1 4 1 16,0-2 1-16,-3 2-1 0,6 0-2 0,2 0-1 15,-5 0 1-15,3 0 1 0,-1 1-3 0,4-1 1 16,-3 0-1-16,3 1 1 0,-6-1 0 0,0 2 1 0,4-3-2 16,-4 3 2-16,4-1-1 0,-4-1 1 0,4 2-1 15,-8-1-1 1,9 0 1-16,0 2-2 0,-3-3 3 0,6 3 0 0,-2-1 0 16,2-1-1-16,0 0 0 0,3 1 1 0,-3-1 0 0,-1 1 1 15,8-1-2-15,-11 1 1 0,1-3 1 0,1 3-1 16,-2-1 1-16,-3 1-2 0,1-1 1 0,-1-1 3 15,-4 1-1-15,7 2 0 0,-11 0 4 0,7-1-6 16,-1 1 6-16,6 0-4 0,-4 0-1 0,1 0 0 16,2-2 2-16,-2 2-5 0,6 0 1 0,-5-1 6 0,2 1-7 0,-3-2 3 15,-2-1 0-15,3 1 0 0,-2-1-1 0,-4 0 2 16,3 0-2-16,-3 0 2 0,2 0 0 0,-3-2-1 16,3 5 0-16,-2-3-1 0,0 0-1 0,4 1 5 15,-1 1-4-15,2 1-1 0,0 0 0 0,-6 0-1 16,6 0-1-16,3 0 2 0,-8 1 1 0,3 1-1 15,-5-1 1-15,0 1-1 16,2-1 0-16,0-1 3 0,-2 2-3 0,1-2 0 16,4 0-1-16,-3 0-1 0,-4 0 2 0,7 3-2 15,-3-1 2-15,7-2-3 0,-8 0 2 0,8 1 1 16,-1 1 0-16,-2-2-1 0,6 1 2 0,-1 1 0 16,0 0-1-16,-2-1 0 0,5 1-1 0,-4 1 1 15,0-2 0-15,1 3-1 0,-1-1 1 0,-1 1 0 16,-4 0 0-16,10 0 1 0,-5 1-1 0,-1 1 0 0,4 1 0 0,0-3-1 15,5 3 0-15,-2 1 1 0,6-1-3 0,-9 0 3 16,8-1-3-16,0 0 3 0,-5 2-1 0,0-2 0 16,-5-1 1-16,2 0-1 0,3-2 3 0,-6 2-1 15,1-4 0-15,2 1-1 0,-3-2 1 0,1 0 2 16,2 0-1-16,-3-2 0 0,-1-1-2 0,4 2 1 16,-1-3 1-16,0 3-1 0,1-2-1 0,0 0 1 0,0 1 1 0,0 0 0 15,-5 1 1-15,0-2-3 0,2 3 0 0,-8-2 0 16,2 1 0-16,1 1 0 0,0 0-6 0,-2 0 6 15,5 0-3-15,-3 1 2 0,-1 1 1 0,5-1 0 0,0 4-1 16,-6-2 3-16,4 0-3 0,-4 4-2 0,2 0 4 16,-1 0-2-16,1-1 1 0,-3 0 0 0,3 1 0 15,0 0 0-15,0 0-1 16,0-1 3-16,-2-1-2 0,-1-1 1 0,3 0 1 16,-3-1-1-16,3 1 0 0,-6-2 3 0,0 3-2 0,-1-5 1 15,1 5-2-15,4-2-1 0,-2 0 0 0,-3-3 1 16,8 1 1-16,-6 1-2 0,0-2 1 0,0 0-1 15,1-2 5-15,2 2-4 0,-7 0 0 0,3 0 1 16,-4 2 0-16,-4-2 1 0,0 0 0 0,-5 0 0 16,0 0-3-16,-6 0 4 0,8 3-2 0,-8-1-5 0,-4-2-7 0,1 3-1 15,-3-2-9-15,6 4-26 0,-8-2-17 0,0 4-2 16,0-1-34-16,0 5-49 0,0 1 102 0,-8 1-52 16,-2 6 98-16</inkml:trace>
  <inkml:trace contextRef="#ctx0" brushRef="#br0" timeOffset="9284.02">5323 13024 549 0,'7'5'200'0,"0"-2"-81"0,12 4 56 0,-2-3 4 0,2 3 32 0,1-3-211 0,2 3-225 0,-3-1 66 0,-24-5-8 0,23 6 420 16,1-1-299-16,-1-1 121 0,-5 1-243 0,-4-3 298 0,4 3 192 0,4-1-322 0,2 0-1 0,0 0 1 15,3-1 0-15,-5 0 2 0,4-1 0 0,2 1-2 0,1-2 0 0,-5-2 0 0,1 3 0 16,-2 0 2-16,4-3-2 0,-3 3 1 0,-1-1-1 16,-2-2 2-16,5 2 0 0,-4-2 0 0,-1 0 0 15,-1 3-2-15,3 0 1 0,-4-3 0 0,0 0 2 16,3 0-3-16,1 1 2 0,-4-1 0 0,3 0 0 15,-4-1 0-15,6-1-1 0,-2 2 0 0,-3 0-2 16,8 0 1-16,-8-1 2 0,3-2-2 0,1 1-1 0,5 2 44 0,-2-3-48 16,-1 1 23-16,1 1-27 0,-1-4 9 0,8 0 10 15,-2 2-29-15,-1 0 25 0,-8-2-51 16,7 2 45-16,-1 0 1 0,1-3 1 0,-4 1 0 0,-1 0-6 16,-5 2 3-16,4 0-9 0,-1-2-5 0,-1 0-4 15,-4-1-11-15,1 3-32 0,-1 0-17 16,1-2-8-16,-2-1-41 0,3 1-63 0,-1-3 134 0,1 2-72 0,-1-3 129 0</inkml:trace>
  <inkml:trace contextRef="#ctx0" brushRef="#br0" timeOffset="11674.81">8827 11840 600 0,'-6'-3'102'0,"0"-2"-100"0,1 0 45 15,-3 2 85-15,6 0-83 0,2 2-49 0,0-3-15 16,-1 0-3-16,-1-1 4 0,2 2-15 0,0 1 14 15,0 2 4-15,-4-4-6 0,4 4 22 0,-2-2 10 16,2 0 3-16,-6-2-3 0,-2 1 10 0,6 3-1 0,-2 0 0 0,-3 0 1 16,1 0-4-16,-2-2-1 0,-1 2 2 0,2-2-2 15,-2 2 0-15,-2-1 2 0,5-1-1 0,-5-2 2 16,1 2 0-16,4-1 2 0,-2 0-2 0,3-1 1 16,-4 0-1-16,3-3-2 0,-1 1-4 0,-2 0 3 15,3-4-5-15,-2 1-3 0,1-2 1 16,-1 2-3-16,1-2-1 0,2 0-1 0,-3 1 2 0,2-1-2 0,-4 0 0 0,1-1 0 15,-1-1-2-15,-2-1 3 0,-1 0-3 0,-4-2 2 16,3 0-4-16,-2-1 2 0,-1 3-2 0,-5-2 0 16,-5-3 2-1,3 5-4-15,-2-2-2 0,-1 0-3 0,-9-4 1 0,3 1 2 0,1 3-7 0,-1-1 6 16,5 3-4-16,-4-3 1 0,-1 1 4 0,4 0-1 16,-3 5-1-16,2-3 3 15,-4 5-2-15,2-9 1 0,-4 7-4 0,3-1 2 16,-2 1-1-16,-1 1 3 0,3 1 0 0,-2-1-1 15,2-1 1-15,-1 2-4 0,1 3 4 0,-3 2 1 16,7-2-3-16,-4 0-1 0,2 0 2 16,6 2-3-16,-8 0 3 0,9-1-1 0,-3 3 0 0,4-2 0 0,-4-1 0 0,3 3 1 15,-2-2-1-15,-1-1 0 0,0 2 0 16,-1-2 1-16,0 0 0 0,-4 2 0 0,2-3 1 0,3 1-1 0,-9 2-1 16,3 0 1-16,0 0-1 0,-1 0 1 0,-4-4-1 0,6 6 2 15,-2-1 0-15,-2 1-2 0,7-2 2 0,-1-1 1 16,-1 1-1-16,3 2 0 0,1-1 0 0,-5 2-3 15,1-3 3-15,3 3-5 0,-7-2 2 0,0 2 0 16,2 0-3-16,-1-1 0 0,-1 2-1 0,-4 3 1 16,6-1 1-16,-3 0 2 15,-1 2-1-15,6-1 0 0,-4-1 3 0,2 5 1 16,3-3-1-16,5 3 0 0,-3-2 0 0,-3 0-1 16,2 1 1-16,1-1-2 0,3 2 0 0,-4 1 0 15,-2 1-3-15,-2-1 1 0,-2 2-1 0,-1-1 4 16,0 2-3-16,1-1 0 0,-6 2 4 0,5-5 1 15,-9 1-2-15,5 2 2 0,7 0 0 0,0 3 1 16,-3-6 0-16,2 3-1 0,2-1 1 0,-4 2-1 0,11-4 2 0,-5 1-1 16,-3-2 0-16,4-2 0 0,3 1-2 0,-1 0 3 15,0 0-2-15,-1 1 0 0,1 1 1 0,-1-5-1 16,3 6 0-16,-2-1-1 0,0 1 0 0,0 4 1 16,1 0-1-16,-4-1 1 0,3-2 0 0,8 8-3 15,-15-3 2-15,7-3-1 0,0 4 2 0,2-2 0 16,-3 0-1-16,4 2 0 15,-1 0 2-15,-3-1 0 0,6 1 1 0,0 1-1 16,-4-1-1-16,4 2 1 0,2-3-2 0,-5 3 0 16,6-1 0-16,-3-1 0 0,0 1 0 0,0 3 1 15,5-1 0-15,-6 0 0 0,6 0 1 0,0-2 0 0,-5-1 1 16,8 3-1-16,-7 0 1 0,7-4-1 0,-5 1-1 16,7 0 3-16,-7 0-1 0,3 1 1 0,5 2-1 15,-3 0-1-15,1-2 2 0,1 0-2 0,7 5 2 0,-4-1-1 0,-4-4-1 0,0 2 0 16,2 0 0-16,0-2 2 0,-1 2-1 0,-1 0 0 15,-1-3 1-15,3 2-2 0,0 1 2 0,3 0-2 16,-1 0 0-16,-1 2 1 0,2-3 0 0,-1 1 0 16,4 2 0-16,-3-1-1 0,5 1 2 0,-3-1-3 15,3 2 3-15,1-3-3 0,2 0 0 0,0 0 0 16,0 0 0-16,0 0-1 0,2-1 1 0,-1 0 0 0,3-3 1 0,3 1-1 16,1 1 1-16,-3-2-1 0,0-3 0 0,3 4 2 15,-1-3-1-15,-2 2 0 0,0 1 2 0,4-3-3 16,-4 1 3-16,1 1 1 0,8-2-2 0,-3 0 1 15,-7-1-1-15,3 1 0 0,8-4 4 0,-12 4-5 16,3-4 2-16,2 2-1 0,-2-1 1 0,-1 1 1 16,6-5-1-16,2 3-1 15,-4 1-2-15,-3-4 1 0,5 0 0 0,0 1 0 16,2 1-1-16,-2-2 1 0,5 0 1 0,-4 0 0 16,1 1 2-16,6-1-2 0,1-1 2 0,-3 3-1 15,2-4 2-15,-5 3-2 0,4-3 0 0,2 1 1 16,-4 0 1-16,1 0-2 0,2-2 2 0,-3 1-3 15,3 0-2-15,-2-1 5 0,3 1-4 0,-2 1 1 16,-3-2-1-16,6 2-1 0,-5 1 1 0,4 1 2 0,-3-1-1 0,-2-1 0 16,0-1 1-16,-2 3-3 0,-1-1 1 0,6 0 2 15,-4-1-2-15,-1 1 0 0,2 2 1 0,-2-3-2 16,1 3 1-16,0-1-1 0,8 1 1 0,-9-1 0 0,1 2 0 16,3-3 0-16,2 2-1 0,0 2 0 0,-3-6 0 15,6 4 0-15,-2-5 3 0,-1 2-3 0,5-3 3 0,-2 1-1 31,-3 3-1-31,3-4 4 0,0 2-1 0,-7-2-2 16,4 1 1-16,2-1 0 0,-4 2 0 0,3-2 1 0,-2-7 1 16,2 2-3-16,-4-2 3 0,6 1-3 0,-6 2 0 15,4-3 2-15,-4-1-3 0,3 5 3 0,-2-3-2 0,-1 0 0 16,1 2 2-16,-1-3-3 0,-7-2 2 0,8 5 0 16,-4-1-1-16,0 0-2 0,4 1 1 0,-6 2-1 15,0-3 2-15,3 1 0 0,0 4 0 0,4-4-3 0,-4 2 1 0,3 0 0 16,-1 0 0-16,7-1 2 0,-5 2-2 0,5 1 1 15,2-2-1-15,-7 3 0 0,7-3 0 0,-1 2 2 16,-1-1-2-16,-1 1 0 0,3-2 1 0,-4 1-1 16,1 1 2-16,3 3 2 0,0-4-1 0,-1 1 1 15,1 1 1-15,-3-1 1 0,1-2 2 0,3 4-1 16,-1-2 5-16,-2-2-6 0,1 3 3 0,0 0-3 0,-1 2 1 0,1 0-1 16,6-1-2-16,-2 3 1 0,-3-4 0 0,3 0 0 15,4 2 0-15,-2-2-1 0,1 1-2 0,2 0 4 16,-8 0-4-16,5-2 0 0,2 3-1 0,-4-1 1 15,-3 3 1-15,4 0-3 0,-1 0 3 0,-3-1-2 16,0-3 2-16,2 5-1 0,-3-3-1 0,-2-4 1 16,4 6 1-16,0-7 1 15,-1 1-2-15,-2 4-2 0,-2-3 2 0,7 1 1 16,-3-3-1-16,5 3 0 0,-3-6 0 0,3 1 0 16,1 2-1-16,-1-3 3 0,3 3-2 0,-5-3-1 15,4 4 5-15,-4 3-6 0,1-1 2 0,-3-5-1 16,1-1-1-16,0 1 1 0,1 1-1 0,4-1 1 0,-7-6 0 15,0 2-1-15,-3 0 2 0,6 6-1 0,-7-2 2 16,5 1 0-16,0-1 1 0,0-3-3 0,3 4-1 0,-1 1 4 16,-1-2-2-16,-1-1 0 0,7-2 1 0,-6 1-3 0,-2-1 2 15,2-1 1-15,0 2-1 0,0-2-1 0,-1 3 2 0,-1-5-1 16,1 3 1-16,0-4-1 0,0 0 1 0,-1 2 0 16,-2-5 0-16,4 1-2 0,-2 0 1 0,0 1 0 15,-4-2-2-15,1-1 2 0,1 0-1 0,4 1 0 16,-3-1-1-16,-2-1 1 15,-5 2 1-15,10-3 0 0,-2 3-1 0,2-2-2 16,-1 1 1-16,-3-1 0 0,3 0 4 0,-1 0-3 16,2-1 1-16,-5 1 1 0,2 0-1 0,-7-2 1 15,0 2-2-15,2-1 5 0,-5-3-4 0,1 3-1 16,-1-3 4-16,1 2-5 0,-2-2 2 0,-2 2 3 16,0-1-5-16,2-2-2 0,-2 5 2 0,0-2-1 15,-5-3 1-15,5 3 0 0,-3 0-1 0,-2-2-1 0,2-1 2 0,-2 1 0 16,2 1-1-16,0 0 1 0,-3 0 0 0,-2-4 0 15,3 4 0-15,-1-1 0 0,-2 3 0 0,-1-3 0 16,1 0 1-16,-3-1-2 0,1 3 1 0,-1 0-1 16,0 0 1-16,-6 1-1 0,6-1 0 0,-2 2 0 15,-1 0-2-15,3 0 1 0,-1-1 0 0,-2 1 2 16,-1 0-3-16,1 0 2 16,2 1 1-16,-4-2-2 0,2 5 4 0,-2-2-2 15,4-1 0-15,-6 2 0 0,3-2 0 0,-1 1-2 16,-3-1-1-16,3 1 3 0,-3-2-3 0,1 3 3 15,0-2-1-15,1-1 1 0,0 3-1 0,-4 0 2 16,4-3 1-16,-4 1-3 0,3-1 1 0,0 1-2 16,-4 1 0-16,3-2 0 0,1 4 2 0,-3-1-1 0,2 0 1 15,2-3 0-15,-3 1 1 0,1-1-1 0,-2 3 1 0,1 0-2 16,-1-3 1-16,3 0 0 0,-3 1 0 0,-1-1-3 0,0 6 1 16,0-3-2-16,3 0 1 0,-1 0 0 0,-4 0-2 15,2 2-2-15,3 1 2 0,-3 0-3 0,3 0 0 16,2 2-6-16,-5-2-2 0,2 0-26 0,-1 2-19 0,9 0-15 15,-1-1-38-15,2-1 4 0,6-3-37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05T18:30:50.47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6186 10601 268 0,'-5'-4'11'0,"-1"3"-16"0,-5-4 24 0,2 4 20 16,4 1-42-16,-1 0-1 0,1 0 0 0,-5-2-5 15,4 2 5-15,5-2 0 0,-9 1-4 0,2 1 8 16,4 0 2-16,-6-2 1 0,-1-1 10 0,6 3 7 16,-1 0-1-16,-2-2 1 0,5 2 7 0,-5-1-4 0,-3-4-3 0,5 4 0 15,0 1-7-15,4 0-6 0,-7-5 1 0,5 5-1 16,1-2-7-16,-1 4-4 0,2 1 1 0,0 0 1 16,1-1-4-16,-2-1 1 0,1 6-3 0,2-1 3 0,-5 0 1 0,5 2-2 15,-3-5-2-15,2 2-3 0,1 3 0 16,0 0-1-16,-2-4-2 0,2 0 0 0,0-1-2 0,0 0 5 15,3 0 1-15,-1-1-1 0,6 1 5 0,-4-2 3 16,6 4 1-16,-5-2 1 0,6-3 1 0,0 6 0 0,0 1 2 16,0 2 1-16,1-9 0 0,1 2 5 0,-4 1 1 0,9 0-4 15,-11 5 6-15,1-8 1 0,5 0 2 0,1 0-1 16,-3 6 0-16,2-1 0 0,-4-2-1 0,-1 0 7 16,11 2-3-16,-3 0 2 0,-4 1 0 15,1 0 0-15,-2 1 2 0,0-3 4 0,-2 1-2 0,4 4-1 16,-5-5 2-16,-5 0-4 15,3 1-1-15,-3 0 2 0,7-1-7 0,-4 3-4 16,3-4 1-16,-7 0 4 0,7 0-5 0,2 2-2 16,2 1 3-16,1-1-4 0,-3-4 2 0,-1 1-2 15,5 4-2-15,3-1 0 0,-3 0-1 0,0-2 2 16,-1 0-2-16,1 0 0 0,1-1 2 0,-2 1 1 16,2-3-1-16,-2 3 0 0,0-1 0 0,4 1-1 15,-4 0-1-15,2 2 0 0,-2-1-1 0,0 3 0 0,0-3 0 0,5 3 0 16,-3-3 1-16,6 1-1 0,-8 0 2 0,3-2-2 15,2 2 0-15,-3-2 0 0,1 0-2 0,2 0 2 16,-5 0-1-16,-3 0 0 0,9 1 0 0,1-1 0 16,-7-2 1-16,7 2-1 0,-6-1 1 0,3 0-1 15,4-2 1-15,-2 1-1 0,-6-1 2 0,2-1-2 16,1-1 0-16,2 0 2 16,0-1-1-16,-2 0 2 0,1 0 0 0,-3-2-2 15,1 1 2-15,5-1-2 0,-6 0 1 0,4 0-3 0,-2-1 1 16,4 1 0-16,-4 1 1 0,0-1-1 0,4 0 1 15,-2-1-1-15,0 1 3 0,3-3 0 0,-5 0-3 0,-1 2 0 16,-1 0 1-16,6 0 4 0,-9-1-1 0,6 1-6 16,-2-2 5-16,1 3-1 0,2 5 0 0,0-3 2 0,-1-1-2 15,-5-1-2-15,7 3 2 0,-5-1 1 0,7 3 1 0,-10-1 3 16,4-1 3-16,-3-3-3 0,2 4 7 0,4-1 0 16,-6-4 0-16,2 4 1 0,0 1 1 0,0-1 1 15,0-3-3-15,-1 5 1 0,1-1 0 0,-2 1-4 16,1 0 2-16,-1 0-2 0,-2-2-4 0,-2 1 2 15,-1-1 3-15,1 2-2 0,-2 0 1 0,2-3 2 16,-4 3-2-16,3-5 2 0,-5 5 0 0,5 0-5 0,-5 0 1 0,0 0 1 16,2 0-4-16,0 3-6 0,-5-3-1 0,4 2-4 15,1-2-4-15,-2 0-34 0,0 0-19 0,2 0-9 16,0-2-41-16,-1 2 2 0,4 4-36 0</inkml:trace>
  <inkml:trace contextRef="#ctx0" brushRef="#br0" timeOffset="2129.34">17680 10750 1 0,'0'-3'0'0,"5"0"0"15,-5-4 0-15,-4 3 0 0,6 1 9 0,-2-1-1 0,2 1 8 0,-2 0 10 16,0-3 26-16,-8-1-12 15,1 1 25-15,4 1-8 0,-9 1 1 0,4-1 2 0,2-1-10 0,-7-1-10 16,7 1 0-16,4 5-4 0,-6-1-8 0,5-3-4 16,-2 2-3-16,4-2-1 0,-1 1-4 0,1 1 0 15,-6 3-2-15,3 0 1 0,2-4-3 0,-4 3 0 0,4-1-2 16,-4 2 3-16,-3 3-2 0,9-4-1 16,-8 1 2-16,8 0-3 0,0 1 1 0,-4 1-1 15,4-2-2-15,-3 0 2 0,3 0-2 0,-1 3-1 16,-2-3-3-16,-2 0 2 0,5 0-3 0,-2 0-2 0,2 0 0 0,0 2 2 15,0-1-2-15,-6 4 0 16,6-3 1-16,0-1 2 0,-2 4 3 0,2-2 1 0,0-1 2 0,0-1-1 16,5 4 4-16,0-5 1 15,3 0-1-15,-5 0-5 0,2 1 3 0,4-1-1 0,-4 2-1 0,3-2-2 16,4-2-2-16,-2 2-1 16,-1 2 0-16,2-5 2 0,2 0-3 0,-1 3-2 0,7-5 1 0,-3-1 3 15,-11 4-3-15,7 2-1 16,-1-5 3-16,10 7-3 0,-6 0 1 0,1-2 1 0,-3 0-2 0,7 3-2 15,-1 1-1-15,-2-5 4 0,-1 2-1 16,-2-1 0-16,-1-1 0 0,1 1 1 0,3 1 0 0,-4-1 2 16,3 0-3-16,1 2 1 0,-5-2 1 0,3 0 0 15,-1 0-2-15,0 0 1 0,0-3-1 0,2-2 1 16,-4 4-1-16,3-7 1 0,-3 6 0 0,1 2 0 16,-1-1 1-16,4 1-2 0,-2-4 3 0,-1 6-1 0,-1-7-1 0,1 7-1 15,0-2 0-15,-1-3 0 0,4 3 0 0,-4 0 0 16,4 0-3-16,-3 1 3 0,-4 7 0 0,8-8 0 15,4 2 1-15,-5-1-1 0,3-1 0 0,-4 0-2 16,3 2 2-16,5-1 1 0,1-1-2 0,-2 2 1 16,-6 0 0-16,2-2 0 0,0 0 0 0,-3 0 1 15,3 0-1-15,-3-2 0 0,0-1 0 0,-1 1 2 0,0 1-2 0,0 4 0 16,2-6 0-16,-2 0-2 0,3 3 3 0,-1 0 1 16,0 0-3-16,3-2 0 0,-2 2-1 0,-1-5 2 15,4 5 0-15,-4 0 0 0,6 0-1 0,-3 2 1 16,0 3-1-16,-2-5 1 0,0 1 0 0,-1 1 0 15,1 2 0-15,1 1 0 0,2-3 0 0,-7-2 0 16,1 4-1-16,6 0 1 16,-1-1 0-16,6 1-2 0,-4-2 2 0,4-2 0 15,-8 3 0-15,8-3 0 0,2-1-1 0,0 2 0 16,0 1 1-16,-2-1-1 0,3-1-1 0,0 0 0 16,-1 5 1-16,1-5 3 0,1 0-2 0,-1 2-2 0,0-1 1 15,-1 2 2-15,0-1-1 0,0 3 1 0,1-5-4 16,-1 1 3-16,1 4 1 0,0-5 4 0,2 0-2 0,-3 0-2 15,1 3 3-15,-3-8-3 0,-3 2 1 0,5 3 4 0,-2 0-5 16,0-1 1-16,1-4-1 0,0 5 1 0,-2-5 2 0,3 5-1 16,-1 0 0-16,-2-1 0 0,-4-4 1 0,4 3 0 15,-2-2 2-15,0 0-2 0,-3 4 2 0,3-1-3 16,0-5 3-16,-5 7 1 0,5-1-3 0,-4 3 0 16,4 2-1-16,1-5-1 0,-5-2 1 0,4 4 2 15,-7 4-4-15,4-6 1 16,5 5 1-16,-2 0 0 0,-5-2-1 0,-3 0 2 15,10 3-2-15,-2-1 1 0,-2-3 4 16,-1 1-3-16,2-3 4 0,-2 4-2 0,-1-2 2 0,0 1-2 16,-4-1 0-16,-2-4 1 0,4 4-2 0,-2-1-2 15,-3-1 1-15,-1-1 2 0,2 1 1 0,-2-2-4 0,-4 2 1 16,4 3-6-16,-7-4-6 0,3 1 1 16,-3-3-13-16,0 3-44 0,-3-2-35 0,2 4-12 0,-1-4-64 15,-1-4 4-15,4 6-54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05T18:38:28.14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9842 4862 297 0,'-18'-4'24'16,"6"4"-23"-16,-1 1 5 0,-1-1 6 0,2 0-1 16,0 0-13-16,1 0 0 0,7 2 1 0,-7-1-1 0,-2-1 0 0,1 0 3 15,1 2 6-15,1-2 1 0,4 0 6 0,-11-2 20 16,9 1 2-16,0-1-1 0,3 1 22 0,0-2-13 16,-2-1 5-16,-1 1-1 0,3 0-11 0,5 0-10 15,-5 0-4-15,-6-3-1 0,11 1-10 0,-6 2-2 16,6 1-4-16,-3-3 1 0,-7 1-4 0,9 1 2 0,-6-1-4 15,3 3 3 1,-4-4-2-16,0 2 2 0,-5-2-1 0,12 2 0 16,-9 3 0-16,-1-3-2 0,5 1 2 0,3-1 0 15,-8 3-3-15,5-3 1 0,1 0 2 16,-8 3-3-16,9-2 1 0,-4 2 1 0,-2-3-2 0,2 2 3 0,1-2-2 16,-4-1-1-16,1 4 2 0,4-4-2 0,-2 0 0 15,2 1 1-15,-5 0-2 0,0 0 1 0,-2 1-1 0,2 1 3 16,0-2-2-16,-2 1 2 0,1 1 0 0,-4-3-2 0,2 3 0 0,0-2 3 15,1 1-3-15,-1-3 1 0,-2 4-1 0,-2-4-1 16,2 5 1-16,0-5 0 0,-3 2 1 0,0 2-1 16,-4-2-1-16,1-1 0 0,3 3 1 0,-6-2 0 15,4 3 0-15,-4-2-1 0,1 1 0 0,2 1 1 16,0 0-2-16,-1-2 2 0,-4-1-4 16,2 3 4-16,-8-3-2 0,5 3 2 15,-1 0-3-15,2 1 3 0,-2 1 0 0,-4 1-2 16,6 3 2-16,0 2 0 0,0-3-1 0,1 3-1 15,-4-2 1-15,3 3-2 0,-1-1 1 0,-1 2 0 16,1-2 2-16,-7 0-2 0,2 1 1 0,8 2 0 16,-5-2-1-16,5 1 4 0,-8-2-1 0,2 0-1 15,6 1 0-15,-2 0 0 0,0 1 0 0,-6-4-2 16,8 2 5-16,-5 0-5 0,5 1 1 0,0 1 1 0,-2 1 1 0,2-2-3 16,1 1 2-16,-1 1 0 0,0 0-2 0,1-2 6 15,4 2-3-15,-7 2-1 0,3-2-2 0,1 0 2 16,1 0-1-16,3 0 1 0,-5 1-1 15,4-2-2-15,3 1 3 0,-1-2 0 0,1 2 3 0,-2-1-3 16,-3 1 1-16,0-3-1 0,9 4 1 0,-4-1-1 16,-5-1-1-16,10 1-1 15,-6 1-2-15,14 2 3 0,-3 2-1 0,3-2 2 16,-6 0-5-16,7 2 2 0,-2 0 1 0,0 3 7 0,2-4-1 16,-1-4-4-16,-1 4 6 0,3 0 1 0,1-1 1 15,1-1 0-15,6 1-3 0,0 4-2 0,-3-3 1 16,-1 4 1-16,4-3-5 0,-1 3 1 0,3-4 1 0,-8 7 3 15,0-3-1-15,3-1 0 0,-1 1 3 0,-2 1-2 16,1 0 1-16,7-1-3 0,-8 0 3 0,3 0-2 0,0 2-1 0,4-1 1 16,-1 0-2-16,7-1 0 0,-7 0 0 0,-5 2 4 15,-1 1-7-15,8 0 4 0,-5-2-1 0,1 2 0 16,-3-3 2-16,-1 1-1 0,-1-4-1 0,2 5 7 16,7-9 2-16,-3 6 0 0,10 0 6 0,-5-3-4 15,-1-1 1-15,1-2 4 0,7 4-5 0,-4-3-3 16,2-1-1-16,-2-2 1 0,0-4-2 0,4 3-2 0,2 1-1 0,1 2 1 15,1-5 0-15,-6 4-6 0,7-2 5 0,-6-1-1 16,5 1-1-16,-4 1 1 0,2-1-1 0,-2-1-5 16,-1 3 4-16,3-1 6 0,-2 1-4 0,0-2-4 15,2 0 4-15,-3 1 4 0,1-2-2 0,2-2 6 16,-3 2-1-16,0-2-1 0,2 1-5 0,-2-3 6 16,0 1-5-16,3-2 0 15,-4 0 10-15,3 0-10 0,4-1 5 0,-2 0-6 16,-2-2 3-16,-4 1 9 0,6-1-13 0,1 0 1 15,2 0-1-15,-2-1-2 0,-3-1 1 0,6 0 0 16,1 1-2-16,0-2 2 0,2 0-3 0,-5 1 0 16,2-3 0-16,-2 1 3 0,0-3-3 0,0-1 0 0,-2 0 1 0,1-1 1 0,2 0 0 0,-4 1 1 15,3-3-2-15,0 3 4 16,-6-2-1-16,8 1 1 0,-9-2-4 0,6 2 1 16,-6-1-2-16,4-1 2 0,-3 2 1 0,1-4-3 15,5 1 0-15,-6 0 0 0,1 1 1 0,2-3 1 0,-5 5-3 16,9 1-3-16,-6-5 5 0,-3 6 0 0,3 0-1 15,1-2-4-15,-3-2 4 0,3 3 2 16,0-3 0-16,-5 0 1 0,4 2-6 0,-1-2-1 0,3-2 3 16,0 7 3-16,1-2-5 15,-2-2 0-15,2 6 0 0,-1-9 0 0,1 4 1 16,-4 1 0-16,3-8-3 0,-2 0 8 0,1 2-3 16,0 2-3-16,-3-7 3 0,2 6 0 0,2-3 4 0,-5 1-3 15,0 2 0-15,8 4-3 0,-12-7 3 0,10 3 1 16,-6 1-3-16,5-2-1 0,-11 1 2 0,6-1 0 15,-1 1 1-15,-1-1 0 0,10 1-2 0,-9-1 2 16,7 0-1-16,-7 0 4 0,4 0-6 0,0 0 2 0,4-2 0 0,-7 0 4 16,-4 0-2-16,4 1 1 0,-5-3 1 0,1 0-4 15,1 0 3-15,-4-4 1 0,0 0-4 0,2 5-3 16,5 3 0-16,-3-7 3 0,0 4-2 0,0-3 5 16,2 2 0-16,0 3-4 0,-1-1 7 0,-4-3-5 15,1-1 2-15,1 2 1 0,-2-1-6 0,1 2 1 16,-1 1 1-16,-3 2 0 0,3 2 3 0,-4-1-3 0,1 0 5 0,1 2-1 15,-4 0 1-15,1 2-1 0,2-2 1 0,-5 0-2 16,0 1 3-16,1 3-6 0,-1-3 0 0,-1 2 5 16,-2 0-3-16,-1 1 0 0,1 0-2 0,0 1-2 15,-3 0 4-15,3-1 2 0,-5 0 0 0,2 0-5 16,-4 1 3-16,4-2-2 0,-2 2 7 0,-3 0-5 16,0 1 1-16,-2-5-3 15,2 6 1-15,2-4 0 0,-2 5-1 0,-2-4 0 16,-1 3-2-16,2-3 1 0,-6 1-1 0,10 4 0 15,-4-4-1-15,-2 1 3 0,3 2-2 0,-2-1 3 16,1-1-4-16,-7-1 0 0,14 4 2 0,-8-1 1 0,1-2 0 16,7 4-1-16,-8-3 1 0,4 3-4 0,-2 1 4 15,9-3 0-15,-7 0 0 0,3-1 0 0,1 1-2 16,-4 0 1-16,2 2 1 0,3-1 2 0,-3-1-2 0,-5 3-2 0,-2 0 1 0,7-2 6 16,-2 1-4-16,1-2 1 0,-2 3 2 15,1-2-8-15,1 0 4 0,3 2-1 0,2 0-10 0,-8 0 1 16,0 5-4-16,-1-2-6 0,1 0-1 0,-3 7-47 15,-2-2-34-15,-2 4-13 0,0 2-68 0,-4 5 4 16,4-3-56-16</inkml:trace>
  <inkml:trace contextRef="#ctx0" brushRef="#br0" timeOffset="1039.64">8324 6240 233 0,'6'-3'-46'0,"5"0"1"15,-5 1 0-15,-1-1 1 0,1 2-4 0</inkml:trace>
  <inkml:trace contextRef="#ctx0" brushRef="#br0" timeOffset="2126.77">8380 6228 14 0,'4'0'23'0,"0"0"-2"15,-1 0 0-15,-1-2-4 0,1 1-1 0,2-3 0 16,-5 1-3-16,0 0 1 0,3 2 8 0,-3-4-4 0,2 3 7 0,-2-1 7 16,0 0-3-16,0 1 1 0,0-1 5 0,0 2-9 15,0-2 2-15,0 1-2 0,-5-1-10 0,5 1-7 16,0 2 2-16,0 0-2 0,0 0-5 0,0 0 2 0,0-1-4 16,0 1-2-16,-5-5 1 0,2 5 5 0,3 0 3 15,0 0 0-15,0 0 4 0,-3 0 3 0,3 0-3 16,-3 0 3-16,-2 0-1 15,2 0-1-15,0 0-4 0,-5 0 2 16,5 0-5-16,-4 0 0 0,0 0 3 0,3 2 2 0,-3-2-1 0,3 1-2 16,-7-1 6-16,3 2-3 0,4-1 1 0,-3 2-3 15,3-1-1-15,-7 0 2 0,4 1-1 0,0 0 1 16,3 0-7-16,-7-3 1 0,11 3 0 0,-7 0-1 16,7-1 0-16,-5 3-1 0,5-1-2 0,0-1 0 15,-2 1 0-15,-1 0-1 0,-8-1-1 0,11 2-4 0,-9-2 3 0,10 0 1 16,-2 2-2-16,1-2 0 0,0 1 2 0,1-3-5 15,7 2 3-15,-6-1 3 0,2-1-4 0,1-1 1 16,0 0-2-16,6 0-3 0,3 0 6 0,-3-1 1 16,0-2-3-16,2 1 5 0,1-1-3 0,2 0 0 15,-4 0 3-15,1-2-3 0,-4 0 1 0,4 0 1 16,1 2-5-16,-2-1 5 16,3-1-2-16,-3 0 3 0,2-1 6 0,-1 3-10 15,1-2 1-15,-1 2 7 0,-1-2-5 0,-1 2-1 16,-1-2-2-16,-6 2 7 0,3-2 0 0,-1 5 0 15,-1-1 1-15,-1-1-7 0,0 2 3 0,-3-4 5 16,1 4-3-16,-1-4-1 0,-1 3 3 0,2-1 2 16,-2-1-2-16,0-2 2 0,0 1-2 0,0 1-1 15,0-1 5-15,0 0-2 0,-2 1 1 0,1-1-3 0,-1 1 5 0,1 2 3 16,-3 1-1-16,0 0-2 0,-1-3-6 0,2 1 10 16,-3 0-5-16,-1-1 1 0,-1 3-10 0,4 0 1 15,-6 0-1-15,2 0 1 0,4 7 2 0,-4-3-7 16,2-1 4-16,-2 4 1 0,3-4-1 0,-3 2 1 15,3 1-1-15,-1 0 0 0,1-1-3 0,4 1 6 16,-1 2-4-16,1-3 2 0,-1 1 1 0,-1-1-2 0,1 1 4 0,4-1-1 16,-2-2 4-16,3 3-6 0,-1-1 1 0,1-4 4 0,-2 6 0 15,2-4 1-15,2 0 2 0,-2-1 0 0,-1 1-6 16,1-2 10-16,-1 1-6 0,2-2-1 0,-2 1 1 0,3 1-5 16,1-2 2-16,-4 0 6 0,-1 0-3 0,2-2-2 15,4 2 3-15,-6 0-4 0,1-1 5 0,1 1-3 16,2 0-5-16,-2-2 5 15,-2 1-5-15,1 1 1 0,1-2 0 0,-3-1 4 16,3 1-3-16,-3-1 5 0,2 0-3 0,-2-2 1 16,0 2 0-16,1 2 6 0,-1-4-4 0,0 0 1 15,0-1-4-15,0 3 3 0,0-3-3 0,-3-1-1 16,3 1 3-16,-5 1-4 0,4 1 1 0,-1-4 0 16,1 5 1-16,-2-5-2 0,-2 3 0 0,3-1-2 15,-1-1 0-15,-3-2 1 0,1 3-2 0,2-2-1 0,-5-2 1 0,5 2 0 16,-3 4 1-16,-1-4 3 0,6 5-3 15,-7-2-1-15,3-1 1 0,2 4 0 0,0 2-4 0,-2 2 3 16,0-5-3-16,-1 3 2 0,0 0-2 0,-2-4 1 16,3 6 2-16,-1 1-3 0,1-3 4 0,-3 0-1 15,7 3 0-15,-1 0 0 0,-6 1-5 0,10 5 8 16,-4-3-2-16,-1-1-1 16,2 1 0-16,-2 1-1 0,3 4 2 0,-4-5-4 15,4 5 3-15,-1-5-2 0,-1 2 0 0,1-2 3 16,1 4 1-16,1-2-4 0,-2-4 6 0,1 4 3 15,3-1 1-15,5-1 0 0,-7-1 2 0,7 1-3 16,-3-1-3-16,-2-2 4 0,5 0-5 0,-2-2 7 16,2 4-8-16,-6-3 1 0,1-2 5 0,3 1-2 15,-4-1 1-15,2 0 0 0,4 0-3 0,-6-1 0 0,1-2 4 0,3 3-2 16,-1-4 2-16,1 1 2 0,2 2 0 0,-2-4-3 16,-4-1 2-16,3-1 2 0,-1 1-5 0,0-2 0 15,-3 0-3-15,-1-3 3 0,0 2 3 0,2 1-5 0,-2 0-1 0,0 0-13 16,0 2-6-16,-2-2 4 0,1 2-23 0,-1 4-40 15,-3-2-31-15,5 2-4 0,0 2-57 0,-1 0 2 16,-3-1-37-16</inkml:trace>
  <inkml:trace contextRef="#ctx0" brushRef="#br0" timeOffset="6883.65">8247 6242 164 0,'1'-2'12'0,"1"-1"2"0,-4 2-14 0,4-3 39 15,-2 1-41-15,1 2-10 0,-1-2 1 0,4-1 0 16,0 3-11-16,-2-2 10 0,3 1 1 0,1-4 1 15,-1 4 10-15,-1-2 1 0,4-1 6 0,2 2 2 0,-7-2 4 0,6-1 2 16,-6 1-2-16,7 0-1 0,-7-1 3 0,8 1-7 16,-5 2 2-16,-1-5-3 0,-2 4-6 0,7-1 0 15,-1 2 0-15,-1-2 2 0,-3 2-1 0,-1-2 0 16,-1 2 1-16,2 3 0 0,1-5 1 0,-2 5 2 16,-3-4-1-16,-1-1 0 0,0 0 3 0,6 4 3 15,-6-4 0-15,0 0-6 16,0 0 4-16,2 2-1 0,1 2-2 15,-1-1 0-15,-1 0-5 0,-1 1-1 0,3 1 0 0,-3-2 3 16,2 2-3-16,0-4 0 0,-6-1 2 0,4 5 3 16,0-5 1-16,-3 0 5 0,0-1-3 0,2 5-1 15,1-4 2-15,-2 3-3 0,-4-2-1 0,3-1 3 16,-1 2-7-16,-3-2 1 0,3 5-2 0,3-2 2 16,-7-1-1-16,0-3 5 0,8 9-4 0,-11-6 5 0,6 6 1 0,-1-3-2 15,-6 0 6-15,4 0-4 0,-2 0 2 0,-2 2-6 16,-4-2 3-16,11 4-2 0,-7-4-2 0,4 4 3 15,-2 0-1-15,1-1-5 0,-1 2 4 0,7 3-3 0,2 1 2 16,-10-4 3-16,1 3-4 0,-1 0-1 0,7 3-3 16,-9-2 2-16,10-2-1 0,-7-1 3 0,2 0-4 31,8 2 0-31,-6-2 1 0,6 2 3 0,-5-1 0 0,7-1 1 16,-10 6 0-16,7-4 0 0,1 0 1 0,-5-3 6 0,5 1-3 15,0 0 0-15,0 1-2 0,3-1-2 0,3-4 1 16,1 2 5-16,-6-1 0 0,1 4-8 0,9-4 9 0,-11 0-3 15,6 0-2-15,2 0 4 0,0 0-7 0,-2-3 2 16,4 2 1-16,4-2-3 0,-6 0 2 0,-1 0-1 16,9 0-1-16,-5-2 3 0,-3-1-2 0,6 2 0 0,-3-2 0 0,2-1 0 15,-1 1 1-15,6 0 4 0,-7-2-3 0,3 2 2 16,6 0 2-16,-9-3-3 0,3 3 2 0,-3-2 1 16,2 0-3-16,-7-3 0 0,5 2 2 0,-4-2-4 15,0 0 3-15,3 4-2 0,-5-3 2 0,1 4-1 16,-1-5 0-16,-2 5 1 0,2-1 3 0,-2-1-5 15,-2 2 2-15,2 0 0 0,-1-1-4 0,-2-2 5 0,3 1-4 0,-3 1 4 16,0 1-5-16,0 1 0 0,0-4 2 0,-3 1 1 16,1 2-3-16,2 3 1 0,0 0-3 0,-3-8 2 15,2 3-1-15,-2 2 2 0,-2 1-2 0,3 2 0 16,-1-4 0-16,-3-6 2 0,1 4-1 0,2 3-3 16,-3-2 2-16,1 0-1 0,-1 1-1 0,1 1 0 15,2-1-2-15,-5 3-2 16,5 1 0-16,-7-2 1 0,6 1 1 0,-6-4-2 15,5 8 0-15,-6-6-3 0,0 3 4 16,2 0 2-16,-2 0-3 0,2 0 4 0,-1 6-2 0,7-1-1 16,-11-5 2-16,6 5 1 0,0 3-1 0,5 3 1 15,1 0-2-15,-6-4 2 0,1 3-1 0,-1 1 0 0,8 5-2 16,-2-4 3-16,-6 1-1 0,2-2 2 0,-3-2 0 16,5 4 1-16,3-2 0 0,-9-2 5 0,6-2-2 0,4 0 2 0,0 1 0 15,0-1 2-15,0-3 2 0,-2-1 1 0,7 4 5 16,-4-6-2-16,-1-1 3 0,-1 0-1 0,1 2 1 0,0-2 1 15,0 0-1-15,0 0 0 0,0 0-2 0,0 0-1 16,0 0-1-16,-3-3-7 0,-7 0 5 0,12-1-2 16,-1 1-5-16,4 2 3 0,-3-2-5 0,1-2-1 15,-3 0 2-15,9 2 0 16,4 0-3-16,-12-2 1 0,4 2-2 0,-5-5 7 16,0 3-7-16,0-2 2 0,6 2 2 0,-10-3-4 15,1 2 3-15,3-2 4 0,-8-2-7 0,12 6 0 16,-2-6 4-16,-2 6-4 0,0-4 1 0,5 5 1 15,-1-1-5-15,1 1 0 0,3 2-3 0,-8-4 4 16,2 5-5-16,-1 0 3 0,-2-3-1 0,-1 1-2 16,-3-1 4-16,5 3-1 0,2 0-2 0,1 2-1 0,-3-4 3 0,5 2 1 15,-5 3 0-15,9 0-2 0,-4-1-2 0,-4-2 6 16,-1-2-4-16,7 2 0 0,1 5 34 0,0-3-36 16,3-1 19-16,-10-1-19 0,9 0 3 0,-3 0 7 15,8 7-23-15,-8-7 25 0,4-2-37 16,-4 0 30-16,1 1 4 0,3-1-2 0,-5 2 2 0,2-5 3 15,-7-2-4-15,7 3 3 0,-2 4-4 0,-2-6-1 0,0 1 1 0,-1 1 2 16,1-3 0-16,0 3 2 0,1 2-1 0,-3 2-2 16,-2-8 2-16,1 5-1 0,1 2-2 0,1 1 1 15,-3-2-1-15,2 2 0 0,-2 0 0 0,0 0-1 16,0-2 3-16,-5-2-2 0,3 1 1 0,-1-4 1 0,0 4 0 16,-2 0 1-16,0-2 0 0,4 5-9 0,-5 0-2 31,-1 0 8-31,4 0-8 0,-3 5-1 0,1 1-3 0,-1 1-6 15,1-1 1-15,0-3-23 0,-2 5-14 0,7 1-8 16,-11-2-29-16,7 2 2 0,1 2-23 0</inkml:trace>
  <inkml:trace contextRef="#ctx0" brushRef="#br0" timeOffset="17149.86">16887 10627 343 0,'-1'3'30'0,"-3"1"-30"0,-2-4 5 15,3-2 8-15,1 2-6 0,1 0-32 0,1-2 6 16,-3-1 0-16,-2-1-4 0,3-1 5 0,2 5 16 0,0 0 6 0,0 0 6 15,0 0 13-15,-1-2-1 0,-5 2-2 0,10 0 12 16,-4 0-6-16,-3 0-2 0,-3-4-4 0,0 0 4 16,4 4-3-16,2 0 0 0,-5-3 3 0,2 6-4 15,-2 1 4-15,4-4 0 0,1 0 1 0,-2 0-5 16,1 0 2-16,1 0 0 0,-4-2-4 0,-3-4 0 16,5 1-2-16,0 5-4 15,1 3 0-15,-1-3-1 0,-6-5-4 0,1-1-5 16,2 3 1-16,3 1 2 0,-4-2-5 0,1-1 4 15,-3-5-4-15,5 7 1 0,0 2 4 0,3 1-4 16,-3-2 2-16,-3 1 0 0,3-1-3 0,-1 0 1 16,-2-1 3-16,3 2-5 0,-2-4 2 0,-1 5 0 15,1-3-1-15,-1 0 2 0,3 1-1 0,-2-3 2 16,-1 7-2-16,4-4 1 0,-3 1 2 0,1-4-4 0,1 5 7 0,1 0-7 16,-1-3 1-16,0 3-3 0,3 0 4 0,-2 0-2 15,1 0 1-15,1 2-2 0,-4 1-2 0,3 1 1 16,-4-2-1-16,2 4 2 0,1-1-2 0,1-2 0 15,-5 3 3-15,2 1-1 0,1-3-1 0,-1 1 2 16,-1 8 0-16,2-5 0 0,3 1 2 0,-3-1-6 16,1 1 3-16,2 1-1 0,0-1-2 0,2 1 2 0,-1-7-3 0,1 2 8 15,-1-2-3-15,2 3-1 0,2-4 5 0,-2-2-4 0,-3 0 1 16,3 1 11-16,1 2-12 0,0-3 0 0,-2 7-1 16,1-6 3-16,3-1 1 0,-3 0 0 0,1 0 3 0,2 0-5 15,-1 0 4-15,-2 3-2 0,6-9 3 0,-6 1-2 16,5 4 0-16,-3 2-2 0,3-1-1 0,-5 0 3 15,5-6-1-15,-5 3 3 16,2 3-1-16,3-2-3 0,-5-1 5 0,3 0 2 16,-3-5-3-16,0-1-1 0,0 1 0 0,4 3 3 15,-6 0-3-15,1-2 1 0,-2 0 0 0,3 1-5 16,-3 3 5-16,3-3 3 0,-1 4-5 0,-2-4-4 16,0-4 8-16,0 4-7 0,-2 1 4 0,-1-3 6 15,1 7-5-15,1-4-4 0,-1 0 5 0,-1-1-2 16,2 3-2-16,-3 0 7 0,0-5-8 0,2 8 0 0,-1-8 0 0,-3 3 3 15,3 2 0-15,1 0 1 0,-4 1 0 0,1-1-6 16,2 2 3-16,-5-2 3 0,5 1-2 0,-3 2 0 16,1-3 0-16,-3 1-3 0,3-1 5 0,0 3 2 15,-2 0-4-15,3 0-3 0,-3 0-1 0,3-1 6 16,-2-1-4-16,1 4 2 0,2 1-4 0,-1-3-1 16,-1 1 1-16,3 4 0 15,-1 1-2-15,-2-1 2 0,2 1-2 0,2 1-1 16,-1-3 2-16,-1 4-3 0,-2 2 2 0,4-3 2 15,-1 0-1-15,2 4-2 0,0-5 2 0,0 3-2 16,0-2 2-16,0 4 1 0,2-6-3 0,-1-1 2 16,4-2-3-16,-2 3 5 0,-1 1 0 0,-1-1 1 15,6 4-4-15,-4-7 1 0,0 1-1 0,2 1 2 16,1 3 3-16,-3-3-4 0,5-2 2 0,-5-2-2 0,5 0 2 0,-3 0 2 16,4 0-4-16,-4 2 1 0,3-1-1 0,-2 1 1 15,2 1 3-15,-2-2-2 0,2-1 2 16,-3 0-3-16,3 0 0 0,-4 0 2 0,4-3 0 0,-3-1-2 15,4-3 2-15,-6 4 1 0,5 0 0 0,-5 1 1 0,4 1-2 16,-3-4 3-16,0 5 2 0,2-3-1 0,-3 3 2 0,-3-6-5 16,0-2-3-16,3 5 6 0,-3-4-8 0,2 4 10 0,-2-3-8 15,0 0-4-15,0-1 7 0,0 4 1 0,3 2 0 0,-3-6 4 16,0 4-8-16,-3-5-6 0,3 4 8 0,-5-6 4 16,5 5-5-16,-2-1-2 0,-4-2 1 0,1-1-2 15,4 6-1-15,-5-7 3 0,2 7-1 0,3 2-6 16,-2-4 4-16,-4 2 1 0,4 0-2 0,0 1 2 15,-3 0-2-15,3 1-1 16,0 1 4-16,-4 0 1 0,3 0-2 0,2 3 0 16,-3-1 1-16,2 1 1 0,0-3 0 0,3 4 0 15,-3 1-7-15,1-2 4 0,-1-3-4 0,3 7 3 16,0-1 3-16,0-1-10 0,3 1 7 0,-3-3 1 0,2 0-4 0,1 5 8 16,-1-2-3-16,-1-3 0 0,5 4-5 0,-2-3 5 15,-3 1-3-15,7 5 5 0,-3 1 2 0,-4-11-6 16,7 8 5-16,-5-4-1 0,0-4 0 0,4 0 4 15,-1 7-4-15,0-7 0 0,-3-2 0 0,5 4 4 16,-5-2 2-16,4 3-4 0,1-2 2 0,-4-1-2 16,-1-8 0-16,4 7 1 0,-2-2 0 0,1-2-1 15,0 3 3-15,-1-5-1 0,-2 0-2 0,2 4 4 16,3 3-2-16,-8-9-1 0,0 1 7 0,0-2-10 16,3 6 5-16,-5-6-1 15,2 2 3-15,0-1 0 0,-1-1 0 0,2 6 1 16,2-1-11-16,-4-3 13 0,-4-1-8 0,5 4 1 15,-3-3-2-15,-5 0-1 0,3 0 1 0,-4 1 2 16,-1-1 1-16,7 3-2 0,-6-3 3 0,1 2-5 16,0-1 4-16,-3 3-2 0,0-1-2 0,3 0-1 0,-4-1 1 15,1 3-4-15,0 0 3 0,-2 0-2 0,0 3 0 16,4 0-2-16,-2 0 1 0,3 0-1 0,-1 1-3 0,1 2-1 0,1 0 1 16,1 2 3-16,1 0-3 0,4 0 1 0,-2 1 3 15,-2-1 2-15,3 2-5 0,1 1 6 0,-1 2-1 16,2-2 1-16,0 0 1 0,0 3-4 0,2-5 3 15,-1 6-2-15,3-2 3 0,0-2-2 0,-1 3-2 0,5 3 3 16,-5-3 0-16,4 0 0 0,-1 0 1 0,0-2 3 16,2 4-3-16,2 0 1 15,-6-6 1-15,3 3 6 0,-1-2-1 0,2-2-7 16,-3 3 5-16,2-1-2 0,-3-3 6 0,-1-2 0 16,3-1-5-16,-3-1-3 0,0 2 4 0,4-3 2 15,-4 2-4-15,-2 0 7 0,1-1-6 0,-2 4 4 16,1 0 2-16,-1-5-1 0,0 0-1 0,0 1 6 15,0 1-3-15,0-2-2 0,-1 0 1 0,-1-8 1 16,2 2-1-16,0 6 0 0,-1-4 3 0,-2-3-8 0,3 2 3 0,-5 0-4 16,2 0 3-16,0 2-2 0,-2-1-4 0,0-6-1 15,2 5 0-15,-2-2 0 0,-1 2 0 0,3-1 6 16,-5 1-10-16,5-1 6 0,-7-2 1 0,6 1 1 16,-6-1-4-16,2 2 2 0,4-3-2 0,-6-1-2 15,2 2 2-15,-1 1-1 0,-1 2-1 0,-1 2 1 16,2-2-2-16,-2 0 0 0,0 5 0 0,0 0 1 0,-2 0-2 0,1 0 3 15,1 0-1-15,1 0-4 0,2 0 5 0,-1 5-1 16,3-3-3-16,-2 2-3 0,3-2 1 0,-1 6-1 0,4 0-1 16,-1-4-1-16,-3 3 0 0,3 0 1 0,-2 6 1 15,0-7 3-15,5 1-1 0,-1 4-1 16,-1-8 5-16,2 8 2 0,0-6-1 0,3 1-2 0,4-1 3 0,-3 1-1 31,4 0 1-31,-3-3 0 0,4 4-1 0,-2-7 6 0,2 6-4 16,2-1-1-16,0-5 1 0,0 0 2 0,-1 0-2 15,1-2 3-15,1 2-4 0,1 3-2 0,-1-9 3 0,-1-2 0 16,2 0-1-16,-1 0 3 0,1 2 0 0,0-3 2 16,-2-2 0-16,1-2-5 0,1 8 0 0,-2-4 5 15,-3 2-5-15,1 1 2 0,2-5 3 0,-5 2-9 16,2-1 6-16,-3 1-1 0,1-1 6 0,-1 4-3 0,0-2 0 0,-2 0-1 16,-2-1 0-16,-1 1 5 0,2 3 0 0,-2-2-2 15,0-1-1-15,-3 0-3 0,0 2 2 0,0-1-2 16,-2 1 1-16,2-2-4 0,-4 3 0 0,4-1 1 15,-5 1 2-15,4 1-1 0,-4-1 1 0,2 2 0 16,-2 0-4-16,0-1 5 0,-3 1-3 0,0 2 0 16,-2-1-3-16,2 2 1 15,0 0 0-15,-1 0-2 0,-1 3 3 0,0 0-2 16,4 4 1-16,-4-1 2 0,1 0 0 0,1 1-5 16,0 0 3-16,-2 1-4 0,4 0 1 0,3 0 3 15,-4 2-7-15,5-4-1 0,-3 5-1 0,7-3 4 16,-1 1-2-16,-2 1 4 0,4-1-8 0,0 2 6 15,3-5 1-15,-3 4-1 0,3-2 0 0,0-1 2 16,0 3 0-16,5-5 2 0,-3 2 3 0,4 3-7 0,1 4 6 0,1-6 2 16,-2 1-1-16,1-2-3 0,2 4 0 0,2-3 0 15,-1-2 3-15,1-6 0 0,0 0 0 0,2 1-3 16,-2 1 3-16,0-2 1 0,0 0-2 0,-1-5 5 16,0 5-4-16,-1-1 5 0,1-2 4 0,-4-1-3 0,4 3 3 15,-4-2-4-15,1 0 0 0,-3-1 2 0,-2-3 1 16,5 7-6-16,-6-7 1 0,4 3 5 0,-6-6-3 0,3 5 8 0,-5-4-3 15,7 6 1-15,-5-2-2 0,-2-4 7 0,0 1-3 0,0 3-3 16,0-1 2-16,-8-4-3 0,11 7-2 0,-9-5 1 16,3 2-2-16,0 1 1 0,-5-1-1 0,-2-3-2 15,4 2 1-15,-2 3-2 0,-4-6-2 0,4 5 0 16,-2 1 1-16,-1-1-2 0,0 2 0 0,0 3 0 16,-1-2 0-16,-2 2 0 15,1-1 0-15,-1 1-3 0,1 3 3 0,1-2 0 16,-1 3 0-16,0-3-2 0,6 4 0 0,-3 3-1 15,-1 1 0-15,3-3 1 0,4 2-2 0,-4 2-2 16,3 2 1-16,3-1-3 0,-1-1-6 0,0-1-3 16,2 1-6-16,1-1-78 0,1-4-61 0,5 1 76 15,4-4 87-15,-4-4-88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05T18:45:41.43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21156 14808 256 0,'2'2'69'0,"-4"-5"126"0,-6-2 203 0,8 5-398 0,-1-2 108 0,-1 1 15 0,-3-1-66 0,1 1-15 0,2 1-5 0,-1-2 3 0,3 4 5 0,-3-2-8 0,1 0-28 16,2 1 0-16,-15-4-3 0,15 11 8 0,29 28 13 0,-18-25-30 0,2 2-2 0,77 61-20 0,-64-51 20 0,6 5-3 0,-1-1 2 0,6 5 0 0,-1 1 4 0,3-2-4 16,-4-1 1-16,-2 5-3 0,3-4-4 0,2 4 3 15,-2-5-5-15,2 3-7 0,1 0-2 0,0 0-2 16,2 0-6-16,-3-2-7 0,1 1 1 15,-3-4-2-15,2 3-6 0,-5-4 3 0,-5-3-5 0,-1-1 1 16,-2-2 1-16,-6 1-10 0,2-5-7 0,-7 0-3 16,0-1-13-16,-1-2-32 0,-2-1 78 15,-7-4-44-15,3 2 76 0</inkml:trace>
  <inkml:trace contextRef="#ctx0" brushRef="#br0" timeOffset="394.6">21622 14703 727 0,'-2'6'52'0,"-4"-4"-37"0,3 1-16 0,3-2 43 16,-3 4-42-16,1 3-12 0,-3-3-9 16,9 1 3-16,-4 3-12 0,1-1 17 0,-1 2 1 15,-11 5-2-15,11-5 19 0,-5 2 12 0,-1 1 3 0,-7 3 1 16,7 1 9-16,-5 2-9 15,-1 4 0-15,-1 3 0 0,-4 2-11 0,6 5-4 16,-8 0-1-16,5 8-5 0,-7 1-3 0,1 4-3 16,-4 0-3-16,1 4-1 0,1 3-5 0,-7-1-4 15,4 3-6-15,-2-1 1 0,-1 1-9 0,0-2-27 16,-4 4-9-16,7-7 3 0,-3 2-34 0,1-1 2 16,0-3-14-16</inkml:trace>
  <inkml:trace contextRef="#ctx0" brushRef="#br0" timeOffset="764.43">20683 15683 617 0,'0'-5'46'0,"0"0"-15"0,1 2 0 0,2-5-2 16,2 2-15-16,3-4-9 0,1 1 1 0,4-2 12 16,0 2 3-16,2-4 0 15,-2 4 13-15,3-2 8 0,3 1 1 0,-1 1 4 16,6 1 5-16,0 0-5 0,-1 2-4 16,-2-1 4-16,5 1-10 0,4 0-9 0,-5-2 1 0,1 2-2 15,0-2-8-15,4 0-3 0,0 0-2 0,5-3-2 0,-1 2-2 16,-1-2-1-16,4 0-2 0,-1 0-2 0,0 1 0 15,-3-2-2-15,-2-1 0 0,-1 0 1 0,3 1-2 0,-3-4-1 16,2 3 1-16,-2-1-1 0,-1-1-1 0,4 2-8 0,4-3-8 16,-4 2-3-16,1 0-14 0,1 5-60 0,3-6-51 0,1 1 57 15,-1-2 88-15,-5-2-82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05T18:05:34.63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14031 13507 404 0,'-5'-4'40'0,"5"4"3"0,-2-2 8 0,-1-1-78 15,3-3 27-15,0 4-40 0,0 2 15 0,0 0 3 0,0 0-5 16,0-2 20-16,0 1 11 0,0-1 6 15,-5-4 2-15,2 4 12 0,2-1 0 0,-2 2 1 0,3-4 5 16,-2 3 0-16,0 1-9 0,2 1 1 0,0 0-4 16,0-2-6-16,-4-6 1 0,4 8-7 0,-2-3-3 15,2 0 0-15,0-3 5 0,-1 1 0 0,1 5-3 0,-2-3 10 0,0 0 5 16,2 3-2 0,0-2 2-16,-3 2 4 0,0 0-9 0,2 2 2 15,-1-1-4-15,0 1-6 0,1 4-2 0,1-6-3 0,0 5 0 16,-2-5-1-16,2 5-2 0,-1-4-2 0,1 6 2 15,-3-3-1-15,3-4 2 0,0 8-2 0,-2-2 3 16,2-1 2-16,0-2-3 0,-2 0 1 0,2 1 1 16,-1 0-1-16,-1 1 3 0,2-5-4 0,0 2 1 15,-3-1 3-15,2 4 0 0,1-2-1 0,-5-1 2 0,3-1 0 0,1 4 0 16,-1 0 5-16,1-1-6 0,1 1 5 0,-5-2-3 16,3 2 6-16,1-2-6 0,-1 3 2 0,2-1 1 15,-3 0-1-15,1 1 4 0,-2 0 0 0,0 2 2 16,4 0-1-16,-3 0-1 0,-1 1 2 0,0 2 0 15,1 0 2-15,-5 0-1 0,4 2 1 0,1 0 1 16,-5 1 2-16,3 1 0 16,-4-2 1-16,1 3-1 0,3-4-3 0,-3 4 1 15,2 1-1-15,-2-2-3 0,2-1 2 16,-2-2-5-16,5 2 1 0,-4-1-3 0,0 1 1 16,-3 0-1-16,2-1-4 0,2 3 4 0,-4-2-4 0,4 0 2 15,-3 2 0-15,1 1-1 0,6 2 0 0,-1-5 4 16,-5-1-2-16,7-1-2 0,-4 1-1 0,-4-1 0 0,5-2-1 0,-3 1 0 15,2-2 1-15,-6 1-3 0,9 2 2 0,-7-1-4 16,7 3 4-16,1-1-3 0,-4 1 0 0,-3-1 0 16,0-1-1-16,11 4-3 0,1 0 3 0,-6 0 1 15,-4-2-1-15,6 0 1 0,6 2-1 0,-6-2-1 16,-2 3 1-16,-1-3 1 0,3 0-3 0,-5 2 3 0,5-2-2 16,0 0 1-16,-3 2 0 0,6-3 0 0,-1 2-1 15,-2 1 3-15,-3-3-1 0,3 1-3 0,1 0 1 0,-1 2 1 16,0-4-1-16,-4 4 2 0,4-3 0 0,3 1-2 0,0-2 2 15,7-1 1-15,-9 4 2 0,1-3-2 0,-2 5 1 16,8-2 0-16,-7-1 0 0,1 0 2 0,-2 0-2 0,0 3-2 16,1-2 0-16,1-4 0 0,6 0-1 0,-7-2 1 15,-2 0-1-15,4 4 0 0,6 0 1 0,-4-2 2 16,1-3-2-16,2 4 0 16,2-1 0-16,-6-1 1 0,12 4 1 0,-11-5-1 15,-1 1 1-15,1-3 1 0,-2 3 1 0,4 1 1 16,-3-2 0-16,-1 2 0 0,2-1 2 0,-2 1 0 15,0 0 2-15,2 1-3 0,2-2 3 0,-4 1-2 16,-3 0 1-16,1-2-1 0,6 2-3 0,-4 0 2 16,-2 0-1-16,1 0 2 0,-1 0-4 15,1 0 2-15,3-1 1 0,-4 1 1 0,1 0-1 0,-2-2 1 0,1-1 1 0,1 0 0 16,-2 0 3-16,5 0-3 0,-2 1 2 0,-2 1-1 16,1-3 1-16,1 1 0 0,3 0-1 0,-4 2 0 15,6-4-3-15,-3 2 3 0,-1-2-1 0,4 0-2 16,2-3-1-16,-4 5-2 0,5 0-1 0,-3-3 1 15,-2 1-2-15,5 4 2 0,-3-2 0 0,0 3-2 16,1-4 0-16,-4-2 2 16,3 1-3-16,-2 5 3 0,0-6 0 0,-1 1-3 15,3 1 3-15,-5-1 0 0,3 2-1 16,-1 1 2-16,0 1-1 0,3-4 1 0,-5 3-1 16,3-1 1-16,-3-1 0 0,2-3-2 0,1 3-1 0,-1-1 4 15,3-6-4-15,-3 3 0 0,1 3 1 0,-1-2-2 16,2-1 0-16,0 0 0 0,4 0-1 0,-6-1 2 0,2 1 0 15,1-2-1-15,5-1 0 0,-4-1 0 0,2 1 0 0,-1 1 0 0,-4 4 3 16,10-2-5-16,-8-1 2 0,1 2 2 0,0 0-2 16,4 0 1-16,0 3 1 0,-9-7 0 0,7 0-1 0,-1 3 2 15,-4-2-1-15,5 2 0 0,-6 1 0 0,0-4-1 16,-5-2 1-16,4 5 0 0,7 0-1 16,-8-3 3-16,7 0-1 0,1 2-1 0,-2-1 1 0,-4-1-1 15,8 0 1-15,-4 2 0 16,-3-2-1-16,5 0-2 0,2 0 2 15,-5-3-1-15,1 3 0 0,9 1-1 0,-3-1 0 0,-2 4 2 16,1-3-2-16,-1 1 2 0,-1-2 0 0,1 3 0 16,-1-2-1-16,1-1 2 0,0 0-2 0,-1-1 0 15,1-1 3-15,-1 1-3 0,1 1 1 0,-2 0 2 16,1 0 2-16,1-5-3 0,0 7 2 0,-4-4-4 16,7 0 0-16,-7 2 6 0,4-1-6 0,6-1 2 0,-7-2 0 0,2 4-2 15,-1 0 4-15,1-5-3 0,0 3 1 16,-1 1 0-16,1-6-2 0,-1 1 1 0,1 1-3 15,5-6 1-15,-7 4 1 0,4-3 1 0,-3 1-1 0,-1-1 2 16,1-1 1-16,-1 5-4 0,2-7 3 0,-4 5 0 16,1-1-2-16,2 0 0 0,-7 2 0 0,10-2-1 15,-9 4 1-15,4-6 0 0,4 8 3 0,-3-5-3 0,1 2 2 0,-10 1-1 16,9 0 0-16,-1-2-1 0,2-1-1 0,0-2 3 16,-10 4-3-16,6-3 1 0,1 2 0 0,-2-4-1 15,4-3 0-15,-2 5 3 0,-1-2-2 0,-3 1-3 16,5-4 2-16,0 3-1 0,-1-2 0 0,-4 1 0 0,2-1 0 15,0-1-2-15,0-2 3 0,3 1 0 0,-7 0 0 16,4 1 0 0,-1-1 1-16,0 2 1 0,-2-3 0 0,3 4 1 15,-6-2 0-15,2 1 0 0,3 0 3 0,-6 1-3 0,1-2 3 16,1 4-2-16,0-2 3 0,-3 1-1 0,0 0 0 0,-3 0 0 16,0 0-4-16,0 0 3 0,1-2-1 0,-4 2-1 15,1 2 1-15,0-2-1 0,-3 1 0 0,4-4 0 16,-4 3 3-16,3 5-3 0,-3-1 2 0,0-4-2 15,2-1-2-15,-2 2 5 0,2-4-6 0,-4 5 1 0,1-4 0 0,1-4 0 16,-3 3 1-16,0-2 0 0,2 2 1 0,-4 0-2 16,2-2 2-16,2 0 0 0,-1 0-1 0,-1 1 1 15,0 1 0-15,-1-4-2 0,-3 3 0 0,4-6 1 16,0 8-2-16,2-4 1 0,-4 1-1 0,4-1 0 16,-4-2 0-16,1 4 1 0,7-1 0 0,-6 0 0 15,-1 0 1-15,2 2-2 16,-3 0 3-16,4 0-2 0,3 0 0 0,-1 1-1 15,-7-3 0-15,10 4 1 0,-7-1 0 0,1-1 0 16,5 2-1-16,-6-1-2 0,4 2 1 0,-6-3 1 16,8 0 1-16,-4 3-2 0,3 0 1 0,-5-2 0 15,-2 0 1-15,3 6 0 0,-1-9-1 0,4 2 2 16,-6 4-2-16,2-1 0 0,0-3 1 0,2 3-1 16,2-2 0-16,-4 1 1 0,0 2-1 0,5-1-1 0,-2 4 1 0,-3-4 0 15,5 3 0-15,-2 0-1 0,-2-2 1 0,4-2-1 16,-3 6 0-16,4-5-1 0,-4-1 2 0,4 5-2 15,-5-3 1-15,1 2 1 0,3 0 0 0,-2 4 0 16,-3-6 2-16,0 4 0 0,3 1-2 0,-1-1 3 16,-2 0-3-16,4-1 0 0,-2 3-1 0,-1-1 1 15,4-1 0-15,-3-1-2 0,-2 3 1 0,-2-3 1 0,2 3 0 0,-3-3 0 16,6 1 0-16,-1 1-2 0,-6-1 2 0,4 1-1 16,4-1 2-16,-4 1-1 0,0-1 2 0,6 1-3 0,-9 2-1 15,1-2 2-15,8 1-2 0,-3 1 3 0,-4-1-1 16,1 0-3-16,5 1 4 0,-4-1 0 0,-1 0-1 0,8-1 2 15,-11 2-2-15,4-3 0 0,3 2-1 0,-6 0 1 16,8 1 0-16,-7 1-2 16,4-1 2-16,-2 1-2 0,2-1 1 15,-3 2 0-15,0-1 0 0,7 0-2 16,-9 1 1-16,10-1 1 0,-6 1-2 0,1-1 2 0,1 1 0 0,0 1-1 16,-1-4 2-16,-2 4-1 0,2 0 1 0,-4 0-2 15,1 0 2-15,3 0-3 0,-2 0 2 0,1 0 1 16,4 0-3-16,-4 0 2 0,3 0 1 0,-4 0-3 15,5 0 3-15,-2 4-2 0,2-3 0 0,-3 2-1 0,3-1-1 0,-3 1-1 16,4 2 0-16,-4-2-2 0,3 0-2 0,-3 0 2 16,4 0-2-16,-4 0-2 0,4 1-1 0,-2 0-2 15,1-1 0-15,4 1-5 0,-5 0 0 0,2-1-4 16,3 2-3-16,-1-2-5 0,1 0 1 0,-1-1 0 16,-1 1-3-16,3-1-12 0,-2-1-14 0,2-1 3 15,0 0-18-15,0 0-48 16,0 0-25-16,0 0-11 0,0 0-58 0,7-1 2 15,-3-2-39-15</inkml:trace>
  <inkml:trace contextRef="#ctx0" brushRef="#br0" timeOffset="14997.7">19335 14231 397 0,'-2'0'65'16,"2"0"-21"-16,0 0-42 0,0 1 48 0,-1-1-55 16,1 0-9-16,1 0 2 0,-1 2 8 0,0-2-1 15,0 0 6-15,0 0 6 0,0 0 5 0,-1 0-4 16,-1 0 9-16,2 0 5 0,-2 0 0 0,1 0 1 15,-7-2 3-15,6 2-1 0,-1-1-4 32,-1-1 4-32,-1 1-5 0,2-1-6 0,-2 2 0 0,3-1 0 15,-1-1-6-15,0-1-1 0,-3 1-1 0,3-1-2 16,1 2 0-16,-4-6-4 0,1 3 0 0,3-1 0 0,-1 0-4 16,-1 0 2-16,0-1-1 0,3 1-1 0,-2-2 2 0,0 5 2 15,1-3 1-15,-1-1-3 0,1 0 1 0,-4-1 2 16,3-1-1-16,0 2 1 0,1 0-1 0,-6-4 0 15,7 3 2-15,-2-1 0 0,1 0-1 0,-3 0 2 0,1-5-1 0,-1 4 3 16,0 0-1-16,4-2 2 0,-3-2-2 0,-5 0 3 16,4-1-1-16,-1 2 4 0,3 5-1 0,1-4-1 15,-6 0 3-15,2 0 0 0,0 3 0 0,1 1-1 16,-3 3-1-16,-3 0-2 0,5-4-1 0,-7 3 3 16,9 0-4-16,-4-2-1 0,-2 0-1 0,-1 1-1 15,2 3 0-15,4-3-1 0,-3 2 1 0,0 0 0 0,-7 2 0 0,-1-1 2 16,-1 0-1-16,10 1 0 0,-2-3 1 0,-4 2-2 15,1 2 2-15,2-2 1 0,6-2-2 0,-4 5-3 16,0-3 0-16,-5-2 0 0,2 2 0 0,3 1 0 16,-3-1-2-16,2-2-2 0,-1 4 3 0,-1-2 1 15,7 3-2 1,-4 0-1-16,-2-3 0 0,1 1 2 0,1 2-2 0,-1-2-1 16,1 2 0-16,0 0 2 0,-1 0 2 0,2 0-2 15,-1 2 0-15,2 0 2 0,-3-1-2 0,4 1 3 16,-3-2-1-16,3 1 1 0,-2 2 0 0,-1-3-1 15,1 0 0-15,-2 0 1 0,4 0-1 0,-4 5-1 16,1-2-3-16,2 2 3 0,-4-3-1 0,4 1-1 16,-4 1 0-16,3 3 1 0,0-1 0 0,-4-3 2 15,3 2 0-15,1 1-1 0,-3-1 0 0,-2 3 2 0,2 0-1 0,-1-2 1 0,3 0 0 16,-3 1-1-16,-1 2 0 0,-1-1-1 0,0 4 1 16,2-7 0-16,-1 5 0 0,-1 1 0 0,1 0-1 15,1 1 2-15,3 1 0 0,-2-7 1 0,-2 4 0 16,4 5-1-16,-2-2 1 0,1-2 1 0,-4 1-1 0,1 1 1 15,-1 0 1-15,5 2-3 0,1 1 5 0,-3-3-2 16,-2 1-1 0,-1 2-3-16,2 1 2 0,-2-1 1 0,4 1-2 15,-5 0 1-15,6-1-2 0,-3 1-1 0,3 0 1 0,-3 1 0 16,3-2 0-16,0-1-3 0,4 4 2 0,-9-3-1 16,5 3 2-16,0-2-1 0,-1 2 0 0,-1-2 0 15,6 0 0-15,-6 2 1 0,1 0 0 0,6 2 1 16,-7-6-1-16,5 7 0 0,-2 0 0 0,2-1 0 15,2-2 2-15,-4 0-1 0,4 1 2 0,2 1-2 0,-1-1 3 0,-3 0-2 16,2-2 0-16,2 4-1 0,-1 3-1 0,2-1 0 16,-1-4-1-16,-1 2 1 0,-1 2 0 0,0-4-2 15,3-1 2-15,0 1 0 0,0-2 0 0,-2 1 0 16,2-1 0-16,0 0 4 0,0 1-4 0,0-4 0 16,0 3 1-16,0-1 4 0,0-1-3 0,-1-4 3 15,-1 2-1-15,2 2 1 16,-2-2 2-16,-1-1 2 0,2 1-1 0,1 0 2 15,0-1 2-15,0 4 1 0,0-4 1 0,1-4-5 16,2 1 1-16,-1-1 1 0,1-1-3 0,-1 3-2 16,4-2-2-16,-1-2 1 0,-2-6 1 0,0 4-2 15,3 0 0-15,1 2-2 0,-1 1 1 0,-1-3 3 16,1-2-2-16,0-1-1 0,2 2 4 0,1 6-3 16,-4-4 2-16,3-4-2 0,-3 1 0 0,4 2 0 0,-4-4 3 0,1 4-3 15,2-2 3-15,-2 0 0 0,-1 0 4 0,0 7-2 16,1-2 2-16,-3-2-2 0,4 0-1 0,-3 2 1 15,1-2-4-15,3-2 2 0,0 3-4 0,-2 0 0 16,5-6-1-16,-2 7 1 0,-4 0-2 0,5 0 5 0,-6 1-1 16,9 1-3-16,-13-6 1 0,9 0 1 0,-7 3-1 15,6-2 2-15,0 0-1 0,-4-2 0 0,1 0 3 0,-3-1-2 0,10 3 2 16,2-1-2-16,-3-2-1 0,2 1 1 0,-2-3 1 16,0 2-4-16,2-1 3 0,-1 1-1 0,-5-2-1 0,0 0 1 15,4 0-2-15,-3 0 0 0,3 0 1 0,0 0-1 16,-1 0 1-16,-2 0 0 0,3 0 1 0,-4 0-2 15,3 0 2-15,-4 0 0 0,5 0-1 0,-3 1-1 16,0-1-1-16,0 2 1 16,-2-2-2-16,4 0 1 0,1 1-1 0,-5 1 0 15,2-2 0-15,3 0 0 0,-2-2 1 0,-1 1-1 16,1 1 0-16,1-2 1 0,-2-1 0 0,3 3-2 16,0-3 1-16,0 3 0 0,0-5-1 0,0 5 1 15,-2-3 1-15,4 3-1 0,-1-3 1 0,1 3 0 16,1-3-1-16,3 3 4 0,-1 0-2 0,-3-3-1 15,-1 3 0-15,2-3-1 0,2 1 0 0,-2 0 3 0,4 2-2 0,-3-1-1 16,7-1 3-16,-1-1-3 0,-2 0-2 0,-4-3 3 16,1 4-2-16,6-6 1 0,0 5 0 0,-4-3 0 15,-4-2 2-15,5 0 0 0,-1 0 1 16,6 3-1-16,-5-2 1 0,-2 2-1 0,-3-8-1 0,2 7 1 16,-2-5 0-16,0 3-1 0,1-1 4 0,-4 2-3 15,0 1 2-15,0-5 0 16,0 2 0-16,-5-1 0 0,2 1 1 0,3-2 2 15,-6 4-1-15,1-4-2 0,-3 0 2 0,2 5-2 16,-1-2 3-16,0-3-3 0,-3 7 0 0,1-4 0 16,1-3 1-16,0 3-2 0,-3-2 1 0,2-2-3 0,-2 5 0 15,0-4 4-15,0 2-5 0,0-2 0 0,0 0 3 16,0 0-3-16,-2 0 1 0,-1 2 1 0,1-6-1 16,2 6-1-16,-1-2-1 0,1 0 1 0,-2-2-2 0,2-1 2 0,0 0-1 15,0 1 1-15,0 1-3 0,0 1 3 16,0-2-3-16,0 2 3 0,0 0-1 0,0 0 0 0,-1-1 1 15,1-1 0-15,-2 1 1 0,0-1-1 0,2 3 1 0,-3 1-2 16,2-2 3-16,-1 0-2 0,1 3 0 0,-1-3-1 16,2 0 0-16,-2 0 0 0,1 2-2 0,-2-5 4 15,1 4-2-15,2 2-1 0,-1-3 2 0,1 2-3 0,0 1-1 0,0-2 4 16,0-2-6-16,0 2 4 0,1 1-1 0,-1 1-1 16,2-1 4-16,-2 1 0 0,0 0-2 0,0 0 4 15,3 0-2-15,-3 2 3 0,0-5-2 0,0 5-1 16,0-4 2-16,0 2-1 0,0 2 3 0,0-3-2 15,0 1 0-15,1 3-1 0,-2 2 1 0,1-10 1 16,-3 10-1-16,3-6-1 16,-2-1-1-16,2 7 3 0,0-5-1 0,-1 2-2 15,1 0 0-15,-2 6 0 0,2-10 0 0,0 6 0 16,0-3 3-16,0 3-4 0,0-3 1 0,-2 4 1 16,2-3 5-16,0 0-5 0,0 2 4 0,0-2-1 15,-1 3-1-15,1-3 1 0,-2 4-1 0,-1-3 2 16,2 2-4-16,-1 2 3 0,0-3-1 0,2 3-1 15,-1-4 1-15,1 2 3 0,-2 0-2 0,1 0-2 0,-1 0-2 0,-1-1 3 16,1 3-2-16,-1-2 3 0,3 0-1 0,-1-1-3 16,-2 1 3-16,-1-1-3 0,1 2 4 0,2-3-2 15,-1 1-2-15,0 0 0 0,-2 1 0 0,1 0 0 16,1 0 0-16,-1 0 0 0,-2-2-1 0,2 2 0 0,1-2 0 16,-1 2 1-16,-1-2 0 0,2 1-1 15,0-3 1-15,-1 6 0 16,2-4 0-16,-4-1 0 0,3 3 0 0,2-2-2 0,-1-1-1 15,-2 1 0-15,3 0 0 0,0 1 1 0,0-1-1 16,0 0 0-16,0 0 2 0,0 1 1 0,0-1-1 16,0-1 1-16,0 1 1 0,0 0-2 0,1 2 0 15,-1-3-1-15,0-1-1 0,0 4 0 0,0-3 1 0,0 1-2 16,-1 1 2-16,1-3 0 0,-2 3-3 0,2-1 3 16,-1 0-1-16,1 0 2 0,-4 1-1 0,3 1 0 0,1-1 2 0,0 0-5 15,-2-1 5-15,-1 2-4 0,3 0-1 0,0 0 2 16,-1-4-1-16,1 4-1 0,-4-2 4 0,0-2-6 15,2 3 1-15,1 0 1 0,-1-3-3 0,2 3 1 16,0 0-1-16,-3-2-6 0,4 3 4 0,-1-3-2 16,2 1 1-16,0-1-1 0,-2-1-3 0,0 1 1 15,0 0-1-15,0 1 2 16,0-4-2-16,0 6 1 0,1-2-2 0,-1-5 3 16,2 6-2-16,-2-4-1 0,0 2-1 0,1 1 3 15,-1 0-3-15,0 0-14 0,0-1-7 0,3 6-3 16,-1 0-17-16,0-1-39 0,-2-4-17 0,1 5 4 15,1-3-44-15,1 0-7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05T18:08:09.15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20249 14023 187 0,'-5'0'-58'0,"2"0"18"0,1 0 2 0,2 0-12 15,-5 0 50-15,-1-1 0 0,3-1 0 0,0 1 0 16,0-3 0-16,3 4 0 0,0-8 0 0,0 4 0 16,4-4 0-16,-4 2 2 0,0-2 1 0,0 0 6 15,-4 2-1-15,1-1-2 16,1 4 7-16,-1-2-2 0,-3-1 1 0,6 3-2 15,4 3-3-15,1 0-2 0,-5-3 2 0,0-2 0 16,3 2-4-16,3 1-1 0,-2 2-1 0,-1-1 3 16,-3-5-2-16,-2-1 1 0,2 3-3 0,-1-1 1 15,-1 2 0-15,0-2 5 0,1 3-2 0,-2 1 0 16,1-1 3-16,1 2 1 0,-1 0-1 0,-1-3 5 16,4 6-3-16,-4-1 0 0,0-2 0 0,3 0-3 0,0 1 0 0,0-1-2 15,0 2 0-15,3 0 0 0,-3-2-3 0,0 0 3 16,0 0 2-16,-6-2 0 0,3-4 2 0,1 1-2 15,1 3 1-15,-2-1 1 0,1-1-3 0,-1-3-5 16,1 3-3-16,2 4-2 0,3 0-6 0,1-2-4 16,-6-4-4-16,2 1-1 0,5 5-6 0,-1 0 4 15,-4-5 0-15,4 5 1 16,-4-5 2-16,-2 2 7 0,2 2 1 0,-2-4 4 16,2 3 6-16,-1-2-1 0,-1 1 3 0,2-1 1 15,0 1 0-15,5 3-2 0,1-1 0 0,-1-2-1 16,-2-1-2-16,5 1 2 0,-6 0-9 0,7 0 2 15,-6-3-2-15,-3-1 4 0,5 1-1 0,3 0 3 0,-7 1 1 0,2-1 0 0,5 0 3 16,-6 1 0-16,1 0 0 0,8 0 0 16,-8-1 0-16,0 1 0 0,0 1 0 0,2-1 0 15,1-1 0-15,-2 3 0 0,5-2 0 0,-9 2 0 0,5-1 0 16,4 1 0-16,-7 2 0 0,6-1 4 0,-7 2 3 16,-1 0 1-16,3-3 7 0,-4 3 3 0,2 3 4 0,-1-1-1 15,2-1 6-15,-4 1-1 0,4-1 3 0,-4 3-3 16,2-1 1-16,0 2-3 0,-9-2-1 0,9 1-1 15,2 1-2-15,-2 0-6 0,-7 1 0 0,7 0-2 0,-6 4-5 0,6-2 2 16,0 1-1-16,-5 4 0 0,2-2 3 0,-6 0-3 16,10-2-2-16,-4 7 6 0,-3-4-3 0,-1 1 2 15,1 0-4-15,5-4-1 0,-7 8 3 0,5-4 0 16,-4 1 2-16,6 0-4 0,1 0 1 0,-8-3-2 16,6 2 2-16,-2 1 3 0,4-1-2 0,-2 1 0 15,-1 0-3-15,-2-1 2 16,0 4 0-16,1 2 1 0,-1 1-2 0,2-1 1 15,-5 2 0-15,8-4-2 0,-8 5 3 0,7 0-2 16,-1-3 0-16,0 1-3 0,2-1 0 0,-4 2 1 16,-1 2-3-16,3-1 2 0,-1-1 0 0,2 1-3 15,1 0 2-15,-2-2 2 0,-1 1-1 0,3-1 0 16,-2 2-1-16,-1-1 0 0,3-1 0 0,0-1-1 16,2 1-2-16,-1-2 2 0,6 0-2 0,-7 1 2 0,1-1-2 0,1-4 1 15,-1 0 0-15,1-1 1 0,-2-4-1 0,5 0 0 16,-5-2 3-16,3-1-2 0,-2 0 1 0,-2 2-2 15,1 0 3-15,0-2-3 0,-2-3-1 0,4 4 3 16,1-3-3-16,-3 0 1 0,0-3 1 0,8-1 0 16,-8 2-2-16,1-2 1 0,1 1-1 0,0-1 0 0,-2 0 0 15,0-1-1 1,0 1-1-16,3-3-1 0,-3-1 3 0,3 4 0 16,-2-4-2-16,-1 4 2 0,0 0-1 0,0-5 3 15,4 2 1-15,-4 3-2 0,0-8 2 0,0 8-1 0,0-2 0 16,0-2-2-16,1 1 0 0,-1-4 1 0,0 6-1 0,-1-4-1 15,1 3-3-15,0-4-2 0,0 0-1 0,0 3-30 16,0-4-29-16,3 0 31 0,1-4 35 0,3-2-34 16</inkml:trace>
  <inkml:trace contextRef="#ctx0" brushRef="#br0" timeOffset="47071.56">17810 7285 259 0,'2'0'0'0,"3"0"-1"0,-5-3-1 0,0 3 6 0,-5-2-16 16,5-1 6-16,0 3-1 0,-3-3 4 0,0 0 5 15,-5 1 20-15,5 2 1 0,-4-3-1 0,1 0 2 0,1-4 3 16,1 3-1-16,1 2 1 0,-7-3-3 0,7-2 3 16,-6 2 0-16,7 0-2 0,-1 2 0 0,0 0-2 15,-7-2-1-15,1 0-8 0,9 1-1 0,-3-1 2 16,-4-1-9-16,-7 4-2 0,14-6-2 0,-5 4-1 16,-4-3-1-16,-2 4 0 0,-6-3-5 0,6 3 4 0,-2-2-3 0,7-1 1 15,-5 4-1-15,0 1 0 0,-2-3-2 0,2-2 2 16,7 6 4-16,-9-5-2 0,2 2 2 0,-3 0 0 15,-7-3 0-15,6-1 3 0,-1 4-1 0,2 2 2 16,-7-2-4-16,7 3 2 0,-2 0 0 0,-3 0-3 16,4 1 1-16,-6 4-3 0,4 0 0 0,-5-1 0 15,0 1 1-15,-2-2-1 0,-6 5-1 0,2 0 1 0,0-3 3 0,-7 1 0 16,5-3 0-16,-4 5 0 0,2-2 2 0,-10 2 0 16,7-2-1-16,-3-1 0 0,1 6-1 0,1-1 0 15,-4 1 0-15,4-2 0 0,1 4-2 0,4-4-1 16,1 0 0-16,-3 9-2 0,3-2 1 0,-3-1-1 15,2 1-1-15,-2 1-2 0,4 1 1 0,-4 0 0 16,7 6 0-16,-3-5 2 16,2-2 0-16,1 1-1 0,2 0 3 0,-1 1 3 15,0 0-1-15,-2 0 0 0,-1 0 1 0,4-2 0 16,2 4 0-16,-1-2 1 0,1 4-1 0,3-1 0 16,5 0-1-16,1 2 1 0,-1 1-2 0,1 0 2 15,1 3 0-15,1-2 0 0,0 7-1 0,3-2 0 0,-3 1 1 16,1 4 1-16,-2 1-1 0,1 0 0 0,0-1 8 15,-2 3-2-15,5-3 4 0,-4 0 4 0,-1 1-1 0,0-7 2 16,2 1 8-16,-1 4 5 0,-1-6-3 0,2 3 1 16,0-2 4-16,3-2-9 0,-3 2 0 0,2-2-2 0,0-1-8 15,5-3-3-15,-4 1-2 0,1 3-2 0,-4-4-4 0,1 1 4 16,7-1-4-16,-5 2 3 0,5-2 1 0,-8-1 0 16,9 1 0-16,2-7-2 0,0 4 0 0,2-5 2 15,3-2 1 1,-5-3-3-16,3 0 0 0,0 1-1 0,-1-4 5 0,7 2-6 15,-6-4 1-15,7 2-1 0,-4-2 0 0,2 0 0 16,4 1-1-16,-1-1 0 0,-1 0 1 0,-1 0-1 16,4 2 1-16,-4-3 0 0,4 3 0 0,-1 0 1 15,1 0-1-15,0 0 1 0,-1-2 0 0,1 2-1 16,-1-2 1-16,1 2 1 0,1 0 0 0,0 0 0 16,0-2 1-16,1 3-3 0,0-1 2 0,1 0 0 0,-2 0-1 0,-1-2 2 15,1 2 2-15,0 0-1 0,5-2 3 0,-5 2 5 16,-1-3-1-16,2 3 1 0,0-4 4 0,-3 1 1 15,1 0-2-15,7 0 1 0,-6-4-1 0,2 5 0 16,-2-1 0-16,-3-2-2 0,2 2-1 0,3-3-4 16,2-1 1-16,-7 2 2 0,8-1-5 0,-3 1-1 15,5-1 1-15,-1-2-1 0,4-2 0 0,-2 2-1 0,-5 3-1 0,5-4-2 16,0 1-1-16,-3 0 0 0,4-2 0 0,-1 2-4 16,-3-2-1-16,5 2 0 0,-1-1-3 0,-1-1 4 15,-3 1-4-15,5-1 2 0,-2-1 1 0,-2 1-1 16,4 2 1-16,-8-6 1 0,-1 1 1 0,6 2 1 15,1-1 0-15,-6-3 2 0,6 3-2 0,-5-4 2 16,2 1 1-16,3 3-2 16,0 0-1-16,-6-2 2 0,-2 3-2 0,5-2 0 15,-5 1 1-15,6 0-1 0,-1 0 2 0,2 1-2 0,-4-1 2 16,5 1 2-16,-2-1 0 0,1-1-1 0,-2 2-1 16,-2-4 0-16,-4 6 1 0,-1-4 2 0,2 2-2 15,-1-3-2-15,-2 3 2 0,2-2 1 0,-4 0 0 16,4 0 0-16,-2 1-1 0,0-3 0 0,0 3 0 0,1-3 3 15,-1 0-2-15,2 0-1 0,-5-1 1 0,3 1-2 16,0-1 1-16,1-2 1 0,-1 2 0 0,0-1-3 0,-4 1 1 16,4-1 0-16,0-1-1 0,-2 1 2 0,-1-1-1 0,0-1 0 15,3-1-2-15,0-1 2 0,1 1 0 0,-4 2 0 16,0-4 1-16,13-2-1 0,-7 4 0 0,-5-4-1 16,4 2 0-16,2 0 0 0,-8-5-2 0,7 1 0 15,6 0 2-15,-10 5-4 16,1-8 2-16,8 4 0 0,-5 1-2 0,0-1 4 15,5 1-2-15,-2-2 3 0,-4-1-1 0,2 0 1 16,0 0 2-16,-1 0 1 0,-2 0-1 0,6-1 1 16,-3 1-1-16,-2-2 0 0,1 1 2 0,0 0-3 15,-1 1 1-15,6 0 2 0,-7-2-1 0,2 2 4 16,-1 4-1-16,0-3 0 0,-1 3 1 0,1-3 0 16,-4-1 0-16,4 5 2 0,-2-5 0 0,0 5-2 0,0-5 2 0,3 1-3 15,-3 0-1-15,-2-1 1 0,-1 5-3 0,11-8 2 16,-12 8-2-16,2-6-1 0,-6-1 1 0,7 5 4 15,-1-1 3-15,-1 1-1 0,1 2 4 0,-9-3 1 16,5 1 3-16,3 0 4 0,-7 2 0 0,-1-1-3 16,0-3 3-16,2 4-5 0,-2-3-1 0,-2 3-5 15,1 0-2-15,-4-2 3 16,2 2-6-16,0-4-2 0,0 4-3 0,-5-2 4 16,3 1-1-16,-4-1-2 0,6 0 2 15,-1 1-5-15,-5-1 2 0,1 2 0 0,2-1 3 0,-4 0-4 16,9-3 1-16,-9 3-2 0,2-3 1 15,-1 4 1-15,1-3 0 0,5-2 0 0,-5 2-3 0,2 1 3 0,-5 3 0 16,8-5-1-16,-5 3 1 0,5 0-1 0,-5-4-1 16,3 2 0-16,-3 6 1 0,5-5-3 0,0 2 2 0,-3 4 0 0,1 1-2 15,2-4 0-15,-3 5 0 0,2 2-2 0,0-8 2 16,-3 4-3-16,3 3-2 0,-3-3 2 0,3 1-4 16,-4 4 3-16,3 2-3 0,-3 0-1 0,3 1-1 15,-2-1 4-15,0-2-3 0,-2 4 3 0,-1-1 2 0,3-1-1 16,-3-2 5-16,-1 1-1 0,2 0 2 0,-2 1-1 15,0 3-1-15,0-3 1 0,-2 0-2 0,0 1-4 0,2 2 0 0,-3-4-3 16,-5 4 4-16,5-2-3 0,-3 2-2 0,1 0-5 16,7-2 3-16,-5-1-1 0,-2 3-2 0,-1 2-3 15,9-2-7-15,1 3-2 0,-5-3-6 0,-1 0-24 16,2 3-8-16,-3-1 0 0,-2-1-29 0,7-1-7 16,-4 2 62-16,-4-2-44 0,4 3 86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05T18:09:37.30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19843 7000 328 0,'-3'-6'56'0,"-7"-2"-24"0,9 2 2 0,-6-1 15 16,3-2-50-16,0 3-4 0,4-1 8 0,-6 1 0 15,1-2 3-15,2 3-2 16,0-1-1-16,-3 0 4 0,-5 0 6 0,1-1-2 16,-5-1 6-16,4 2 10 0,0 0-3 0,-4-2 4 15,-2 0 6-15,3-1-2 0,3 2 1 0,-2 0-3 16,-1-1-4-16,0 0-5 0,-8 0-1 0,5 0 3 16,-4 0-10-16,6-3 2 0,-9 6-8 0,0-2 5 15,6-1-3-15,-8 0 0 0,8 3-5 0,0-1 4 16,-4 3-3-16,2 0 0 0,-1-4 0 0,1 4-5 0,1 2 1 0,-5 1-2 15,7-2 0-15,-5 2 1 0,5 0-4 0,-2 3 0 16,3 2-1-16,0 1 0 0,-1 4 0 0,1-3 1 16,4 3 0-16,1 2 0 0,-2 1 2 0,2 0 0 15,5 5-2-15,-4-2 3 0,-1 2-1 0,4 0 2 16,-3 1-1-16,5 2 1 0,-2-1 1 0,2 2-1 0,2-1 3 16,0 2-3-16,3 2 0 0,3 1 0 0,1-3 0 0,-4 4-2 15,4 0 0-15,-1-1 0 0,5 1 0 0,-5 6 0 0,6-1-1 16,1 2 2-16,-1 2 1 0,4-4 0 15,1 1 0-15,-2 1 0 0,-2-2 0 0,6-5 0 0,1 3-3 0,-5-4 3 16,1-2-1-16,0 3-1 0,1-1 2 0,-2-2 0 16,2 0-1-16,-3-1 2 0,1-1-1 0,-5-1 0 15,6 1 0 1,-2-5 0-16,0 5-1 0,3-5 1 0,-3 4 0 0,2-7 0 16,-1 6 0-16,2 1-1 0,1-5-1 0,0 2 1 15,0-3-2-15,3 2 2 0,0-6 0 0,1 6-3 16,-2-9 2-16,3 1 0 0,-1 1 1 0,8-2 1 15,-2-4 1-15,3 6-3 0,-2-5 1 0,3-5 1 16,-3 1-1-16,4 2 1 0,-4-4-1 0,-2-1-1 16,4-3 2-16,-4-1 1 0,1 1 1 0,0-2 0 0,0-3 0 0,-6-1 1 15,3 2 0-15,2-1 0 0,-7 1 0 0,4-2 2 16,-6-5-5-16,4 8 3 0,-3-3 0 0,-2-1 1 16,-1-2-1-16,1 2 2 0,0 0 0 0,0-1 0 15,-3 4 4-15,0-5-4 0,0 1 2 0,-6-1-2 16,4 3 2-16,-6-5 0 0,7 4-2 0,-9-4 0 15,9 2-1-15,-7-5 0 16,0 5 0-16,7-2 1 0,-7-3-4 0,6 2 3 16,-6-2-2-16,4 0 1 0,-4-1-1 0,-2 1 2 15,6 0-1-15,-1 0 3 0,-6-1-1 0,-2-1 1 16,-1 2 1-16,-2 2 0 0,-1 0 2 0,5-2-2 16,-6 0 0-16,1-5 0 0,4 9-2 0,-5-6 3 15,-1 1-2-15,3-1-2 0,2 1-1 0,-7-1 1 16,3 2-2-16,-3 5 1 0,-2-8-1 0,2 3-1 0,1 4 0 0,-2-4 1 15,3 5 1-15,-3-2 0 0,0-1 0 0,-2 2-1 16,2 3-2-16,-1-2 4 0,-1 0-3 0,0 1 2 16,-2 0 1-16,2-1-4 0,-1 3 2 0,-2-3-1 0,0 5-1 15,1-1 2-15,-1 1-3 0,0-1 3 0,-1 1-3 16,0 1 1-16,-1 0 0 0,1 0-1 0,1 2 1 0,2 0 2 16,-2 1-2-16,-6-1 0 0,8 3 4 0,-1-1-4 15,-3 1 2-15,-4 0 2 0,0 0-4 0,-3 1 4 0,3-1-1 0,5 3-3 16,-8 0 1-16,-1 0-1 0,3 5-2 0,5 0 0 15,-5-2-3-15,2 3-2 0,1 2-2 0,-2 0-9 16,-2 1-8-16,5 1 2 0,-1-1-16 0,4 1-54 16,1 1-43-16,4 0 54 0,1 0 84 0,2-2-76 15</inkml:trace>
  <inkml:trace contextRef="#ctx0" brushRef="#br0" timeOffset="14138.38">15421 10159 53 0,'-14'-4'38'0,"1"0"-1"0,-1 1 1 15,0-1-4-15,1-2-2 0,1-2 0 0,1 2-3 16,3-4-7-16,-1 4-1 0,-1-3-6 0,5-1-3 16,-2-2-5-16,3 5 1 0,1-4-7 0,-1 0 1 0,2 5-2 15,0-8 0-15,2 3-1 0,0 2-4 0,2-1 4 0,3-2-1 16,-2 5-3-16,-2-2 2 0,4-4 0 0,1 2 0 15,-2 5 2-15,0-4 1 0,3 1 0 0,-4 0 0 0,3-4 1 16,-3 5 1-16,2 2-2 0,0-2 0 0,-2 0 0 16,-2 0 2-16,1 4 0 0,-1 0-1 0,1-2 2 0,-2 0-1 15,3 0 3-15,-1 4 0 0,-2-4 0 0,1 2 1 16,-1 0-1-16,0 2 1 0,2-1 0 0,-2 1-1 0,0-2-1 0,0-1 0 16,0 2-1-16,1 1-2 0,-1-2 1 0,2-1 0 15,0 3-2-15,2 2 0 0,-4-1 0 0,3 1 2 16,-1 3-1-16,1 0 3 0,2 2 2 0,-4-2-5 15,1 3 6-15,-2-1 0 0,3 3-3 0,-1 0 4 16,1 0-4-16,-3-2 1 0,0 3 5 0,1 4-3 16,-1-4 2-16,2 7-5 15,0-2 2-15,-1 5 6 0,-1-6-9 0,3 7 0 16,2-4-2-16,-2 4 2 0,-3 1-2 0,2-2 3 16,-1 3-1-16,1 0 0 0,-2 6 2 0,0-3-2 15,0 5 3-15,0-3-4 0,2 1-1 0,-2 0 4 16,0 2-3-16,0 0-1 0,0-3 1 0,3 1-1 15,-3 0 3-15,0 4-4 0,0-4 0 0,0 1 2 16,0 2 0-16,0 4 0 0,1-6 1 0,-1 6-3 0,0-2 5 0,0-1-4 16,0-1-1-16,2 4 1 0,-2-5-1 0,-2-4 1 15,1 3 0-15,-4-6 0 0,5 2 0 0,-2-3 0 16,2 4 1-16,0-6-2 0,0 2 0 0,0-2 1 16,0-1 0-16,2 0 0 0,-2-3-1 0,0 0 1 15,-2-2 1-15,1-2 0 0,1 1 1 0,0 1-3 16,0-4 2-16,0-1 1 15,0 0-1-15,1-2-1 0,-1-3 1 0,2 1-2 0,-2-2 0 16,2-1 0-16,1-1-2 0,-3-1 2 0,0 0 1 16,0 0-3-16,1 0 2 0,1-4 2 0,-2 1 0 15,0-4 1-15,5 3-1 0,-1-1-1 0,-1-3 1 0,1 0 1 16,3-1 0-16,1-2-2 0,0 0 0 0,0-2-1 16,-6-3 0-16,9-2 0 0,-7 0 1 0,6-2-2 15,-6-1 0-15,1-1 2 0,-2-1-1 0,0-4 2 0,7 2-1 0,-7 1-1 16,0-1-1-16,3-2 3 0,-2-1-2 0,5 1 2 15,1 0-2-15,-4-1 2 0,-3-3 1 0,-3-2-1 16,9 4 3-16,-5-1-5 0,-1 1 0 0,-3-3 1 16,-3 1-1-16,4 2 2 0,7 1-2 0,-3 1 2 15,-8-3-1-15,3 2 0 0,1 1 1 0,-1 1-1 16,6-1 0-16,-6-1 0 16,-4-1-2-16,4 4 2 0,0-3-2 0,-3-1 1 15,3 3-1-15,1 5 0 0,-1-4-2 0,3 6 4 16,0 2-2-16,-9-2-1 0,5 8 0 0,4 0 1 15,1 2-1-15,-7-7 1 0,0 11 1 0,-2-4-3 16,5 1 2-16,2 2-3 0,-4-1 1 0,1 3-2 16,-4-1-2-16,-1 3 0 0,9-2-2 0,0 2 2 15,-3 0-2-15,-1 2 0 0,7-3-1 0,-3 3 2 0,-1 2-1 0,-2 4 3 16,0-1 2-16,0 6-3 0,0-5 6 0,0 5-1 16,0 6 0-16,1-1-2 0,-2 0 0 0,2 3 3 15,-1 3-3-15,6 0 0 0,1 9 0 0,-6-1 0 16,1-2 3-16,-5 6 0 0,4 0 0 0,1 1-2 15,4 2 2-15,-6-2 1 0,0 0-2 0,2-1 1 16,-1 4-5-16,7 1-1 0,-3 1-2 0,0-4-4 0,-5 5-3 0,3 0 2 16,1 3-7-16,-4-2 2 0,4-2 1 0,-4-3 2 15,0-1 0-15,0 1 5 0,6-3 0 0,-6-1 1 16,-2-1 4-16,-6-4 2 0,7-1 3 0,-1 1-3 16,-4-1 2-16,6 0 1 0,-3-5-5 0,3-2 3 0,-3-1-5 0,4-2-5 15,-4-1 0-15,3-5 3 0,0-2-7 0,-3 2 4 16,-2-3 2-1,4-5-2-15,-2 2 5 0,3-5 2 0,0-1 2 16,1 1 0-16,-6-2 2 0,4-4 3 0,6-1-1 16,-2-2 6-16,0-2 3 0,-2 1 6 0,-1 1 1 0,0-4-6 15,8-1 7-15,-5 0-4 0,-4 0 3 0,-1 0-10 16,2-3 0-16,2-2 2 0,1-3-3 0,-1 1 1 16,-4-2 0-16,-1-3 1 0,6 1-4 0,-1-3 6 15,5 3-3-15,-2-2-2 0,1 0 2 0,-4-3-3 0,0 1 0 0,4 0-1 16,-3-2-2-16,2 1 3 0,-5-2-1 0,-5 4-1 15,3-3-1-15,6-1 1 0,-3 2 1 0,-1 2-2 16,-1 0 3-16,-1-1-3 0,0-1 0 0,6-1 1 16,-6 3 1-16,-6 1-2 0,10-1 0 0,2-1 0 15,-5-1 0-15,2 2 0 0,3 1 0 0,-4-2 0 16,0-1 0-16,0-2 0 16,0 1 0-16,0 2 0 0,3 4-2 0,-6 2 1 15,1-3-1-15,2 6 0 0,0 0 0 0,0 9-2 16,-3-4 1-16,-3 6 0 0,4-2 3 0,-3 2 0 15,-1 2 0-15,1-1-1 0,-4 7 1 0,9-4-2 16,-5 5 0-16,2-1 0 0,1 1-3 0,2 0 3 16,2 1-2-16,-2 4-1 0,0-2 3 0,-2 5-1 15,2-2 0-15,-4 5 1 0,1 2 1 0,-4-1-4 0,1 2 3 0,0 5 0 16,4 2 1-16,-3-2-1 0,-1-2-1 0,6 2 2 16,-6 1-3-16,1 5 5 0,5-3-1 0,-5 0-1 15,-2 2 1-15,2 3 0 0,3 0-1 0,-1 1-1 16,-2 0 0-16,5 2 0 0,-3 0 1 0,3 0 1 15,-3-2-1-15,3 2 1 0,2 1 0 0,-2 1-1 0,0-2 1 16,0 4 0-16,0-4 0 0,-2 2-1 0,2 2 0 0,-5-1-2 0,5-4 3 16,-3 2 0-16,5 2 0 0,-5-4 0 15,3-1 2-15,0 3-2 0,1-4 1 0,5 0-1 0,-9 3 0 16,3-4 3-16,-1 1-3 0,-1-3 0 0,2-2 2 16,0 0-1-16,0 0 0 0,-1-3 1 0,1 1-2 15,9-1 0-15,-7-3 1 0,-1 3 1 0,-1-2 0 0,2-1-2 16,-2-2 1-1,9 3 0-15,-7-1 0 0,-2-2-1 0,0-3 0 0,1-2 0 16,1-2 1-16,6 1 1 0,-2-4 5 0,-6 1-7 16,3-5 4-16,0 2 1 0,-1 1 0 0,6-3 6 15,-3 0-1-15,-5 0 5 0,0 0-4 0,0-2 5 16,3-1 3-16,-3 0 2 0,0 0-3 0,-3 3-1 16,-1 0 1-16,3-2-1 0,1-1-2 0,1-2 0 15,-5 5-1-15,4 0-3 0,-2 0-1 0,4-3 1 0,4-2-3 0,-1 2-4 16,-8 3 3-16,3-1-2 0,3-1-2 0,5-3-3 15,-5 5 2-15,0-1-1 0,-3 4 0 0,-5 0 0 16,8 0 1-16,0-3-2 0,-4 0 0 0,-5 5 2 16,4-3-1-16,-3-2-1 0,1 0-1 0,5 0-21 15,-1-2-22-15,-3 0-10 0,5-4-33 0,15-6 2 16,-6-1-32-16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05T18:11:55.57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3042 10656 154 0,'1'-8'11'0,"1"3"-15"16,-1-1 1-16,4 3-28 0,-2-7 22 0,-1 10-6 15,1-5-2-15,2-2 6 0,-2 2-10 0,-2-3 17 16,3 3-1-16,-6-3 3 0,2 7 20 0,0-6 6 16,-2 1 20-16,2 3-8 15,0 0 17-15,-3 0-21 0,2-2 8 0,-2 2-1 16,-2-3-12-16,2 2-4 0,-2 0 2 0,-1 1-16 15,-1-1 1-15,3 3 0 0,-1-1-1 0,-1-2 0 16,1-1 0-16,-4 3 1 0,4 1-3 0,-5-2 3 16,2 3-2-16,1-2-2 0,-1 0 0 0,1-1 2 15,0 3-3-15,5-1 4 0,-11 1-2 0,10-2-1 16,-1-3 3-16,-1 2 2 0,-8 3-2 0,10 0 3 0,-2-1-1 0,-4 1-2 16,1 0 4-16,0-3-4 0,5 3 0 0,3-4 0 15,0 0 0-15,-5 1 0 0,-1-1-1 0,5-2-3 16,1 3 1-16,0 1 1 0,-4-1-2 0,-2 0-1 15,0 0 0-15,0-2 0 0,-1 2 0 0,4 0-2 0,-2-2-1 16,-6-1 1-16,5 1-2 0,1 0-1 0,1 1-1 16,2 1 0-1,-3-1 0-15,-4 1-2 0,4-3 3 0,2 4-4 16,-5-1 1-16,-1 0 3 0,-1 0 0 0,2 0-1 0,2 3 2 16,-6-2 1-16,4 1-1 0,-3 1 1 15,0 0-1-15,0 0 3 0,-2 1-1 0,0 2 1 0,-2 1 2 16,1 0-2-16,-4 1 1 0,1 0-1 0,3 1-1 15,-2 0-1-15,-4 2-1 0,2 0 0 0,-1 2 0 0,2-1 0 16,-3 0 1-16,2 4-1 0,1-2 1 0,-5 2 2 0,3-2 1 0,-1 6-3 16,-1-8 3-16,4 4 1 0,-5 3 2 0,3-9 1 15,-3 9 1-15,8-5 3 0,0 5 0 0,-4-10 2 16,6 8 4-16,2-3-1 0,1-1 1 0,0 4-2 16,-2-1 2-16,0-2-3 0,-4 0-1 0,11 4-1 15,-9 1-2-15,4-2-1 0,-2 2 2 0,6 0-4 16,2-2 2-16,-7 5-2 0,2-2-4 0,2 0 3 0,0 1-4 0,-2 2 1 15,-1-1-1-15,-1 5-2 0,7-4 1 0,-2 2-2 16,-3 0 0-16,7 2 4 0,-4-1-4 0,0-1 1 16,5 2 0-16,-3-4 0 0,2 2 1 0,1 0 1 15,0-4-2-15,0 2 0 0,1 2 1 0,4-3 2 16,3-3-2-16,3 4 0 0,-5 1 1 0,2-1-3 16,5 4 1-16,-1-4 1 15,1-1-2-15,1 1-1 0,2 2 1 0,-2-3-1 16,0 0 1-16,6-3 1 0,2 0 0 0,2-2-2 15,-5 3 2-15,6-3 5 0,0-1-2 0,4-1 0 16,5 1 2-16,-6 0-1 0,6-1 0 16,-5-4 4-16,4 1-4 0,-3-2-2 0,0-1 2 0,2-3-2 15,-4 2 0-15,-3-3 2 0,5-2-1 0,0 0-1 16,-3 0 2-16,-8 3 0 0,9-6 1 0,2-1-1 0,0 1 0 0,0-3 0 16,-2-2 0-16,0 2 4 0,0-4 0 0,7 2 0 15,-10-1 0-15,2-2 1 0,-7-2 1 0,6 4 0 0,-1 0-1 16,-2-4 4-16,-1-1-1 0,0 1 0 0,-3-4-4 15,2 3 2-15,-6-2-1 0,3-4-1 0,-1 2 2 16,-4-2-2-16,1 3 1 0,-3-2-2 0,-2 1 1 16,-1-4 0-1,2 0-1-15,-3 7 2 0,1-4 0 0,-3 0-2 0,0 0 3 16,-4-1-4-16,1-1 3 0,-1-1-1 0,-1 3-1 0,0-4-1 16,-3 1-2-16,-3-5-1 0,3 3 1 0,0-3-3 15,-5 2 0-15,3 0-2 0,-3 0-1 0,5-2 1 16,-6-1-1-16,2 1-1 0,-1 2 2 0,4 0-4 15,-6-5 3-15,6 6-2 0,-4-1-2 0,-3 2 0 16,4 1-2-16,-2-4 0 0,-2 1-1 0,-2 5-2 0,2 1-2 0,-3-2 1 16,2 1-3-16,-2 1-3 0,-2 5-2 0,2-2-4 15,-4 4-3-15,3-6-12 0,-3 6-12 0,-4-1-2 16,-3 4-19-16,0-1-43 0,-2-1-22 0,-6 2 35 16,3 4 102-16,-9 0-89 0</inkml:trace>
  <inkml:trace contextRef="#ctx0" brushRef="#br0" timeOffset="1888.61">23868 10184 751 0,'-6'-5'113'0,"4"2"-39"0,2 0-1 0,-1-4-31 0,1 6-51 16,-2-4-7-16,0 2-38 0,2 3 27 0,-6-3 3 15,6 3-7-15,0 0 29 0,-3-3 12 0,-6 1 10 16,5 2 9-1,1 2 10-15,-6-4-9 0,9 7-1 0,-13-8-3 0,2 3-8 0,10 3 0 16,1 2-1-16,0-2-3 0,-8-3 0 16,6 3 1-16,-4-3 2 0,1 3 3 15,10 2 0-15,-11-5 5 0,3 1-2 0,-5 1 1 0,8-1 4 0,-2-1-5 16,-3 0 2-16,4 0-4 0,-9 0-4 0,9 0 0 16,-7-1-5-16,5 1 2 0,-5-2-5 0,5 1-3 15,3 1-1-15,-7 0 1 0,3-2-5 0,-7-1-1 0,1 3-1 0,-1 0-1 16,0 0-2-16,-6 0-1 0,-3 0-1 0,-1 0 0 15,1 2-4-15,1-1 3 0,0 1-1 0,-6-2 1 16,0 1 0-16,-1-1 2 0,1 2-1 0,-2 1 1 16,-1-1 0-16,-3-1 2 0,-2-1 0 0,-2 3 1 15,8-1 2-15,-7 1-3 0,1-3 3 0,0 3 0 16,6 2 0-16,-6-2-2 0,3 2 2 0,0-1-3 0,-8 0 3 0,5 0-1 16,2 3 1-16,-4-1-4 0,-3 0 2 0,2 2 0 15,6 0-3-15,-3 1 3 0,3 1-3 0,2 1 0 31,-2 0 0-31,4 0 0 0,0 0 0 0,6 3-2 16,-5-1 1-16,1 2 1 0,-1 1-3 0,0 1 4 16,4-3-2-16,3 5 1 0,-3-1 3 0,2 1 0 15,8-2-1-15,2-1 2 0,2-1 0 0,0 4 1 0,-4 5 1 0,6-4 1 16,2-1 2-16,-4-3-3 0,3 6 1 0,4 1 3 16,0-1-2-16,-5 0 1 0,5-4 3 0,-6 4-6 15,4 0 4-15,2 5-1 0,-3-5 3 0,-6-2 1 16,-1 4 0-16,7-1-3 0,0 2-1 0,3-1 2 15,-8 1-1-15,6-1 0 0,1-1-3 0,-1 2-1 16,2-1 0-16,2 1 4 0,1 0-4 0,5 1 0 0,-2-4 2 0,-6-2 0 16,2 1 2-16,7 4 1 0,1-2 0 0,-4 1-2 15,2-5 3-15,-4-4-2 0,4 6 0 0,11 4 7 16,-5-6-1-16,4-2-3 0,-6-3 6 0,2-1-4 0,5 4 1 16,3-3 3-16,5 1-6 0,-7-4 2 0,7 1-5 15,0-2 2-15,0 1 1 0,4 1-2 0,1-2 0 16,-6-1 0-16,3-1-3 15,4 0 0-15,-5-2 0 0,-1-1 1 0,-2 1-1 0,3-1-3 16,4-4 2-16,-4 4-1 0,2-2 0 0,3 0 0 16,-2-1 3-16,4 1-4 0,3-1 5 0,-7-1-4 15,2 1 2-15,2-2-2 0,-7 0 0 0,2 1 3 16,1-2-3-16,-2-2 1 0,-2 0 3 0,-1-2-3 16,-2 0 4-16,3-1-2 0,-2-2-1 0,-3-1-3 15,-2-1 4-15,1 2-2 0,4-3 0 0,-3 0 0 0,-6 2-2 0,-2-4 3 16,-2 7-1-16,7-5 1 0,-6 0-3 0,-1 0 2 15,-2 0 1-15,2 0-3 0,3-3-2 0,-4 3 0 16,4-3-2-16,-7-2-1 0,3 3 2 0,3-6-6 16,-1 4 3-16,-8-1-2 0,6-6 5 0,1 3-4 15,-1-1 1-15,2 1-2 0,-1-3 1 0,-5 4 2 16,4-5-3-16,-2 1 4 16,-1 1-4-16,0 2 3 0,0-4 1 0,0-2 2 15,1-1-2-15,1 1 4 0,-6 2 0 0,6-4-1 16,-1 0-2-16,-4-1 1 0,3-4-3 0,-2 9 1 15,0-4 2-15,-1-1-4 0,-2-2 5 0,0 0-8 16,0-1 7-16,-1-1-6 0,-2-1-3 0,0-3-5 16,-5 1 0-16,-3 1-2 0,4 1-4 0,-4-2 0 15,-2 2-8-15,-2 2 5 0,-2 2-3 0,-5-1 2 0,-2 2-7 0,6 3 0 16,-6-2-5-16,-6 4-16 0,2 1 11 0,0 6-55 16,0-1-2-16,6 1 0 0,-14 5-20 0</inkml:trace>
  <inkml:trace contextRef="#ctx0" brushRef="#br0" timeOffset="5096.89">13049 2621 360 0,'-20'-2'29'15,"1"1"-28"-15,5 2 1 0,-5 1 13 0,5 1-25 0,3 2-6 0,-4-2 1 16,7 5-2-16,-3-3 2 0,0 1-2 0,0-3 16 15,-1 2 6-15,-1-4 6 0,-2-1 17 0,0 0 13 16,0 0 6-16,-1-3 1 0,-1 2 16 0,-1 1-10 16,3-5 1-16,-1 2 0 0,3-2-9 0,-2 2-7 0,0-5-5 15,3 6-1-15,-2-4-7 0,0-3-5 0,-2 2-2 16,2 3 0-16,-1-1-7 0,0-4-2 0,2 4-2 16,-3-6 1-16,2 6-4 0,-5-3 2 0,4 0 0 15,-1 1 0-15,-5-3 2 0,6 5 2 0,-7-2 1 16,-3 0 0-16,9-4 3 0,-6 2-2 0,1 1 5 0,-1 0-6 15,-3-1 1-15,5 2-3 0,-2-1 0 0,1-1-1 0,-4 3-5 0,3-1 5 16,0 3-3-16,-2-3 0 0,2 1 2 0,-3 3-3 16,6 1-2-16,-1 2 5 0,-2 4-6 0,1-1 0 15,-1 3-3-15,2 2 0 0,1 3-1 0,-4 0 2 16,5 1 0-16,-4 4-1 0,0 3 1 0,2 5 1 16,-1 1 2-16,-2 0-3 0,-1 2 0 0,0 3 2 15,-1 4-2-15,2 1 5 16,5 3-3-16,3 1-5 0,1 0 3 15,1 4 1-15,7 4-2 0,-1-2 1 0,9 3 1 0,0-1-3 16,4-3 5-16,-1 0 2 0,4 0 0 0,5 0-3 16,0-3 3-16,8 3-3 0,-6-2 2 0,6-2 1 15,-8 1-2-15,8-4 2 0,-4 1 2 0,4-3-3 16,-2-2 3-16,0-5-2 0,2 0 0 0,-1-1 1 16,4-2-3-16,-1-1 2 0,1-2 0 0,0-3 0 0,0-2 1 0,0 2 1 15,1-6-6-15,0 1 2 0,-1-5-2 0,2-1 3 16,1-2-2-16,-2 2-2 0,2-5 3 0,3-3 1 15,-2 0 0-15,-3-1-2 0,9-2 0 0,-7-1 1 16,4 0 2-16,1-7-4 0,0 3 1 0,-5-3 0 0,4 1-2 16,-4-2 5-16,2-1-3 0,-5 2 0 0,5-3-2 15,-6 0 3-15,1 0-1 0,0 0 1 0,0-2-3 0,2 2 3 16,-4-2 0-16,-5-1-2 0,5-1 2 0,4 1 0 16,-7-2 1-16,-2 2 1 0,2-4 1 0,-4 3 0 15,1-1 2-15,4-2 0 0,-9 4 2 0,-1-2-3 0,0 0 2 0,-3 0-2 16,2 2-2-16,-7-3 1 0,5 1-2 0,-5 1 0 15,0-2 1-15,3 0-3 0,-1-1 1 0,0 2-4 16,-4-4 1-16,-1 4 0 16,-1-3-2-16,-2-2 2 0,-4 1-4 0,-7-3 0 15,3 3 2-15,2-2 3 0,-6 1-1 0,1-3-1 16,2 1-1-16,-1-1-3 0,-3 0 7 0,5 0-5 16,-3 2-1-16,-5 3-3 0,2-6-2 0,-3 6 6 15,-2-2-4-15,-2-4-1 0,0 4-6 0,-2 2 0 0,-6 2 0 0,1-7-4 16,1 7 2-16,-3-1-6 0,0 5-1 0,0 4 0 15,-5-2-2-15,-1 1-1 0,-2 1-3 0,-6 4-9 16,1 3-7-16,2 5 1 0,6 0-17 0,-4-2-66 16,6 7 101-16,4 5-42 0,1 4 68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05T18:14:42.88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16552 11316 840 0,'-6'0'75'0,"3"0"-24"0,3 2 0 0,0-4-20 15,-2 2-17-15,2 0-10 0,0 2-18 0,0-2 6 16,0-5-3-16,0 2 1 0,0 0 5 0,-2 3 2 16,1-2 3-16,-1 2 0 0,-1-1 4 0,2 4-2 15,-3 0 2-15,4-3 0 0,-4 3 0 0,4 0-2 16,-5-1 2-16,2 1-3 0,0-2 1 0,-2 1 0 16,5 0-1-16,0-1 3 0,-5 1 0 0,4-7 4 0,-2 5-1 15,-1 0 2-15,0-3 3 0,-1 3-2 0,2 1 0 0,-2-1 4 16,4 2-5-16,-1 3 2 0,0-4-4 0,-5-1 2 15,3 2-1-15,-3 0 0 0,-1-6-3 0,1 4 2 16,-2 0-2-16,-4-1-2 0,-4-6-1 0,12 3 0 0,-7 4-2 0,-1-2 3 16,2-3-2-16,-8 4-1 0,10 1 2 0,-8-2 1 15,6 2 5-15,-7 5-8 0,6-5 3 0,-2 0-1 16,-4 3 1 0,6-1 2-16,-9-5-5 0,4 3 0 0,0 3-2 15,-1-3 2-15,4 4-3 0,0 1-1 0,0 5-1 0,-4-4 2 16,6 5-2-16,1 0 1 0,0-2 0 0,-2 2 2 15,2 0 0-15,-1 0 1 0,1-1 3 0,0 1-3 16,-2 0 1-16,2 0 2 0,3 0 3 0,-1 1-5 16,-1-2 3-16,1 1 1 0,4-2-1 0,-4 2 0 15,2 0 1-15,0-1 3 0,2-1-2 0,-3 2 0 0,5 0 2 0,-5-1-3 16,3 1 5-16,-1 0 0 0,1 0-1 0,1 1-3 16,-4 1 1-16,-2-2-1 0,6 2-2 0,0-1 1 15,-2 1 0-15,1-1-4 0,-1 1 3 0,1-1 1 16,5 3-1-16,-3-1 0 0,-2 0 0 0,-1 3 1 15,3-3 1-15,-2 1 0 0,2 2 0 0,0 0 0 16,1-1 1-16,-2 0-1 0,-1-2 1 0,5 0 1 0,0 0-4 0,0 3 4 16,0-4-2-16,0-5 0 0,0 0 0 0,3 1-3 15,5 5-1-15,-8-4 0 0,5 1 2 16,1 1-2-16,-3 2-1 0,7 4 1 0,-7-3 1 0,0 1 0 16,3-5 1-16,2 5-1 0,0-5 0 0,-2 2 1 15,2-2-3-15,2-2 1 0,-1 4-2 16,-1-4 2-16,3 2-1 0,-2-2 2 15,1 2-2-15,-1-1 1 0,2-1 1 0,2 2 0 0,-1-1-2 0,1-1 2 16,0 1-2-16,-1-1 1 0,1-3 1 0,1 2-1 16,-2-1 1-16,1-1-3 0,0 2 3 0,2-2-2 15,1 0-2-15,-3-1 2 0,2 1 0 16,0-3 0-16,-4 2 2 0,6-2-1 0,2-1 1 0,-7-1 1 16,6 1-1-16,0 1-1 0,-3-3 0 0,5 0 1 15,-3 0-1-15,1 0 1 0,-1 0-1 0,0 0-1 16,4-1 1-16,-4 1-1 0,7-2 2 0,-4 0-2 0,-3-1 0 15,7 2 2-15,-8-2-2 0,4-1 2 0,-4 1 0 0,0-1 1 16,-1 0-1-16,3 0 3 0,-3-1 1 0,0 2-6 16,-1-2 2-16,0-1 0 0,-2 0-2 0,1-2 4 15,0 0-4-15,-1-2 2 0,-1 1 1 0,0 0-2 16,-1-4 4-16,-2 2-1 16,-1-5 0-16,4 7 0 0,-3-5 0 0,-1 1 1 15,-3-4-1-15,4 4 2 0,-5-3-4 16,7-4 2-16,-4 0-1 0,-3-3 1 0,2 3-2 0,-2 1 0 15,3 3 0-15,-3-6-2 0,5 4 1 0,-8 0 1 16,2 3-2-16,1-1 1 0,2-2-1 0,-1-4 0 16,-4 0 0-16,4 2 0 0,-4 1 0 0,1-1 1 15,1 2 1-15,-1-1-2 0,-4 1 0 0,2 2 2 0,1-1-2 0,0 2 0 16,0-2 4-16,-4 3-6 0,0 0 2 0,1-3 1 16,1 4 3-16,2-1-4 0,-8 0 1 0,2-1 0 15,-2 3 0-15,5-2 0 0,1-2-1 0,-7 2 0 16,4-2-2-16,-4-1 2 0,4 1 0 0,-4 0 0 15,-2-1 2-15,0-3-2 0,-2 2 0 0,0 3 1 16,-2-1-1-16,0 0 4 16,-3-1-3-16,-1 1 2 0,1 0-3 0,-2 2 2 15,0-3 1-15,-1 4 1 0,-3-2 0 0,1 4-2 16,-5 1 0-16,2-1 0 0,-2 2-1 0,1 1 1 16,4 3-2-16,-2-1 0 0,1 3-5 0,-1-2 3 15,9-1-4-15,-1 4-2 0,-2 0 2 0,-2 1-3 0,3 1-1 0,-1 1-9 0,0-1-10 16,5 4-4-16,-7-1-16 0,4 3-87 15,-2 0 112-15,2 1-43 0,-7-1 67 0</inkml:trace>
  <inkml:trace contextRef="#ctx0" brushRef="#br0" timeOffset="4195.34">9659 11634 447 0,'-47'-2'-128'0,"42"2"173"0,-3 0-6 0,5 0-20 0,0 2 9 16,-5-2-14-16,5 0-11 0,3 2 0 0,0-2-2 16,-1 0 1-16,1 0 0 0,3 4 17 0,-6-4 0 15,3 0-9-15,0 0 19 0,-4 3-7 0,-2-3 12 0,3 2-4 16,-6-2-5-16,-2 2 2 0,11-1-2 0,0-1-2 16,-4 3 0-16,-2 0-3 0,3-1 1 15,-2 0 6-15,2-1-5 0,2-1-1 0,-7 0 3 0,-3 0-3 16,11 0 3-16,0 0-2 0,-2 0 2 0,-6-1-3 15,4-1 1-15,-1-1-2 0,-3 1-2 0,8-1-1 16,-11 0-2-16,6 0-3 0,2 0-3 0,-2 0 1 16,2-1-6-16,-2 1 1 0,-1 0-2 0,5-2 0 0,-3 2-1 0,-2 0 0 15,6-2-1-15,-5 2 1 0,4-2-1 0,-4 1 2 16,-1-1 3-16,-2 0-2 0,5-1 2 0,0 1-1 0,-8-1-2 16,6 0 5-16,-4-1-4 0,-1 3 0 0,1-4-2 15,-1 3-1-15,1 0 1 0,-2 1-1 0,0-1 1 16,1 2 1-16,1-2 0 0,-1 0-1 0,-1 1 0 0,2-1-1 15,1 3 0-15,-1-4 4 16,-2 0-1-16,1 1-2 0,2 2 3 16,-3-2 0-16,2 4 1 0,1-1-1 0,-3-4-3 0,0 4 3 0,-2 1 0 0,1 1 2 15,-2-4 0-15,1 4-4 0,-3-1 4 0,4-4 0 16,-9 5 0-16,9 0-3 0,1 0 1 16,-5 0-3-16,0 0 1 0,-4 0-2 0,3-1 0 0,-1 1-1 15,3 0 0-15,-1 1 1 0,2-1 0 0,1 5-1 16,4 1 2-16,-1-3 0 0,5 4 1 0,-7-4 0 15,2 2 2-15,3-5-1 0,-11 4-1 0,3 1 3 16,2-3 1-16,-1 2-5 0,3-1 0 0,0 4-2 16,3 1-1-16,-5 1 2 0,7-3-3 0,1 2-2 15,-3 2 2-15,4-3 0 0,-4 6 0 0,5-4 2 16,-2 2-2-16,-1 0 0 0,1 2 2 0,-1 0-2 16,3-1 1-16,-2 2-1 0,-1 2 0 0,4-2 0 0,-1 2-1 0,1 1 0 15,2-1-1-15,2 4 0 0,-1-1-1 0,1-1 3 16,-2-1 0-16,3 3-1 0,3 1 2 0,-1-1-1 15,1-1 0-15,-2-5 2 0,-4 0-2 0,3 4 2 16,3-1 0-16,-1 0-1 0,-4 2 1 0,-2-5 0 16,10 2 0-16,-3 5 3 0,4-3-3 0,-1 0 0 15,-6-1-1-15,9-3 1 16,-5-1-2-16,3 4 2 0,-1-1-1 0,4-4 0 16,-4 3 1-16,1-3 0 0,4-2 0 0,3 1 1 15,-9-4 0-15,8 1 1 0,-2-1-1 0,-9-1 2 16,14 0 0-16,-2 1-1 0,0-3 1 0,-4 1-2 0,9 1 1 15,-2-1 1-15,1 0-1 0,2-1 1 0,-2 0 0 16,-4 0 0-16,-1-1 0 0,4-1 0 16,-3 0-1-16,2-1 2 0,-1 1-2 0,-3-2 1 0,4 0 0 0,-3-2-2 15,3 1 1-15,0-3 1 0,-4 1-3 0,7 2 0 0,-4-7 1 16,1 3-1-16,-2-3 1 0,-3 2 2 0,7-2-2 16,-7 0 1-16,0-1 1 0,-3-2 0 0,1-2-1 0,-1 4 2 15,-1-2 1-15,9-5-4 0,-10 5 6 0,-4-6-4 16,6 1 2-16,3 0-2 0,-11 1 1 0,8-3-2 15,-3 6 1 1,-5-3 0-16,2 1-2 0,6 2-1 0,-8-1 1 0,2-1-1 16,1 0 0-16,2-3 2 0,-6-2-2 0,-2 3 1 15,0-3 0-15,-4 3 1 0,4-1 2 0,0 1-1 16,0 2 3-16,-1 0-4 0,-4 1 4 0,2-2-2 16,1 2 3-16,1-1-3 0,-10 0 0 0,-3 0-1 15,6 1-1-15,-3 0 2 0,3 2-3 0,2 0 0 16,-5 0 0-16,4 0-1 0,6 0 0 0,4 0 0 0,-12 2-3 0,5 0 3 15,-4-2-2-15,1 4 2 0,5 1-1 0,-6 0 0 16,3 1 0-16,-6 0-4 0,7 0 0 0,-1 4 3 16,-3-1-7-16,2 1-3 0,0 1-1 0,1-2-2 15,0 2-4-15,0 0-12 0,-1 2-14 0,3 1-4 16,-3-2-20-16,4 3-81 0,2-3 118 0,0 4-50 16,0-2 82-16</inkml:trace>
  <inkml:trace contextRef="#ctx0" brushRef="#br0" timeOffset="18718.07">16922 13896 248 0,'-7'-5'44'0,"4"0"-43"0,0-1 20 16,2 1 33-16,-3 1-21 0,0-4-35 0,4 0 1 15,-2 3 0-15,-4-4-5 0,6 6 2 0,5-1 14 16,-10-3-2-16,3 2-5 16,-1-1 23-16,2 1 5 0,-3-1-6 0,8 4 6 0,-6-3-1 0,-4-1-8 0,6 4 1 0,0-2-1 15,0 2-8-15,0-1 0 0,0 1 1 0,-7-2 0 16,7 1 1-16,-7-1 0 0,3 1 2 0,-3 0-2 16,2 0 0-16,-1 1 2 0,-1-1-3 15,4 2 0-15,-6-1 0 0,4 1-7 0,-1-1 0 0,-1-1 1 16,1 1-6-16,3 1-1 0,-5 1 1 0,3-3-3 15,2 3 0-15,-3-2 4 16,1-1 3-16,-3 1-1 0,5-1 5 0,-5 2 3 16,5-1-1-16,-2-1 4 0,-2-2 0 0,2 2-1 15,0 0 1-15,0 0-2 0,1-1-2 0,-4 0-1 16,5-1-1-16,-5 0 2 0,3 1-2 0,-1 0 0 16,1 0-4-16,-3-1 3 0,3 2-1 0,-2-2 0 15,2 2-3-15,-5 0 4 0,6 0 0 0,-6 0-5 0,4-1-1 16,-2 1 3-16,-3 0-3 0,2-2 2 0,1 2-3 0,-3 0 4 15,-2-2 0-15,1 2 0 0,1 2 2 0,4-2-1 16,-4 1-1-16,0-1-2 0,0 3-4 0,0-2 6 16,2 2-7-16,-1-1 3 0,-7 1-3 0,0-2 0 0,3 2 0 15,1 0 0-15,-7 0 1 0,2 0 2 0,-1 0-3 16,2 0 3-16,11 0 3 0,-5 0-5 0,-6 0 3 0,-2 0 0 16,8 2 2-1,-5-2 1-15,0 1-3 0,4 1-1 0,-9-1 2 0,4 3 1 16,1-3-1-16,4 4-2 0,-7 0 0 0,9-1 2 15,-4 1-2-15,0 1-2 0,0-1 2 0,1 3-1 16,1 0 0-16,-1 0-2 0,0 1 0 0,2 0 0 16,2 1-1-16,0 1 0 0,1-2-3 0,-3 2 2 15,4 0 0-15,0 0 1 0,0 2 0 0,-1-2 0 16,0 3 1-16,4-1 2 0,-4 1 1 0,3 5-2 0,2-4 1 0,-2 3 0 16,2-4-1-16,2 5 2 0,1-3-3 0,0 1-1 15,0 2-2-15,1-4 3 0,2 6-4 0,2 1 1 16,-2-3-1-16,2 4 4 0,3-2 0 0,-4 4-1 15,4-3 2-15,0-2-2 0,-3-2 2 0,1-1 0 16,2 2 1-16,0 0-2 0,-2-2 2 0,4 0-2 16,-6 1 2-16,6 1-2 0,-1-2 0 0,-2 2 0 0,2-3 0 0,2 2-3 15,-5-2 1-15,4 0 2 0,1 0 0 0,1-1 0 16,-2 1 0-16,-1-2 0 0,2 0 0 0,0 2 2 16,0-5-2-16,2 6 0 0,-2-6 0 15,0 0 1-15,1 0 0 0,-5-3-1 0,4 0 0 0,1 0 1 16,1 1 0-16,-10-5 0 0,7 2-1 0,-1-1 1 15,0 1 1-15,9-5-1 16,-6 6-1-16,-4-4 2 0,2 3 0 0,1-3-2 16,1-3 0-16,2 4-3 0,-3-4 0 0,0 4 1 15,3-2 0-15,-2-1-5 0,5-1 2 0,-1 0 4 16,2 0-1-16,-5-3-2 0,1 0 2 0,0 2 2 16,-1-4 0-16,1 0 0 0,-3 2 0 0,2-5 0 0,-2 8 1 15,0-3 5-15,-5 0-3 0,3-4 0 0,-2 7-1 16,1-3 6-16,-1 0-1 0,-2 2-7 0,0-4 3 0,3 3-2 15,0-2-1-15,-4 0 4 0,3 0-6 0,-1-3 3 0,0 4 0 0,2 0 0 16,-3 2 2-16,3-7 0 0,-4 5-1 16,3-2 0-16,-3-1 1 0,4 4 1 0,-3-4-1 0,3-1-1 15,-3 3-1-15,2-6 2 0,-2 2-3 0,1-1 0 16,-1 1 0-16,0-1-1 0,1-4 0 0,-3 7 2 16,0-5 2-16,2 3-3 15,-2 0 1-15,2 0 1 0,0 0 2 0,-1 0 2 16,0 1-3-16,0 0 3 0,-1-1 1 0,-3-3-2 15,2 5 1-15,0-3-2 0,-2-1-1 0,0-1 4 16,0 2-5-16,0-1-1 0,1-1 2 0,2 2-1 16,-3-2 0-16,-3 0-1 0,3 1-1 0,-1-2 5 15,-3 1-3-15,3 0-2 0,-1 0 0 0,1-3 0 16,-2 1 0-16,1 4 1 0,0-6 0 0,1 4-3 0,2-4 2 0,-1 4 2 16,0 0-1-16,-1 0 0 0,1 0 0 0,0-2-1 15,0 5 2-15,-2-3 1 0,-1 2 1 0,3-7-4 16,0 0 0-16,-3 7 0 0,1 1 0 0,1-6 0 15,1 1 1-15,-2 7-4 0,2-2 3 0,0 3 0 16,-1-4 0-16,-1-4 0 0,-3 4-1 0,4 6 1 16,-2-8-2-16,1 1 2 0,1 1 0 0,-4 1 0 0,2 2 2 0,0 1-2 15,1-1 1-15,-3-4 0 0,1 4 0 0,0-2 0 16,-3 0-1-16,3 0 0 0,-3 1-2 0,0-1 2 16,-1-2-1-16,4 4 0 0,-6-3 0 0,4 2-1 15,-2 1 1-15,0 1-2 0,2-3 1 0,-4 1-1 16,3 2-1-16,-1 2-1 0,-2-2 1 0,4 0-2 15,-3 2 1-15,4 0 2 16,-3 1-1-16,-1 2 2 0,2-3 0 0,-2 2-2 16,4 1 1-16,-4 0 3 0,1-2 0 0,-2 2-2 15,2-1-2-15,1-1 2 0,2 2 1 0,-8-3-6 0,10 3 0 16,-3 0-4-16,1 0-3 0,-3 0-17 0,5 0-9 16,-5 0-7-16,5 1-20 0,3 1-58 0,-3 0 92 15,3-2-41-15,0 3 74 0</inkml:trace>
  <inkml:trace contextRef="#ctx0" brushRef="#br0" timeOffset="23671.31">9137 13982 217 0,'-5'7'-3'0,"2"-6"-3"0,-6-1-9 16,7 0 22-16,-4 0 1 0,1 0-6 0,5 0 0 15,-5-5-1-15,1 2 2 0,1-3-2 0,1 3 3 16,-7 1 0-16,9-1 2 0,-2-3 3 0,0-2 7 0,2 0 4 16,-6 0 0-16,6 0 9 0,0 1-1 0,-3-1 3 15,-6 0 4 1,5-2-1-16,4 1-3 0,-3 6 1 15,-3-3-6-15,0 2 0 0,-1-2-7 0,7 0-1 0,3-7-3 16,-9 8-7-16,3-1 2 0,1-3-3 0,2-1-1 16,0-1 1-16,-1 0-1 0,-2 7-1 0,0-4 4 15,1 0-4-15,2 0 3 0,-2 3 2 0,-2-1-2 0,-1 0 4 0,-1 1-2 16,-4-1 0-16,2-2 0 0,5 3-2 0,-8-1-1 16,10 1-3-16,-2-1 0 0,-8-1-2 0,11-2-2 0,-2 3 0 15,-6-1 0-15,2 0 0 0,4-3 0 0,-4 2 1 16,4 0-2-16,1 1 2 0,-7-1 3 0,3 1-3 0,4 0 1 15,-10 0 1-15,3-1 4 0,-8 4-3 0,2-1 1 16,4-1 2-16,-4 1-1 0,2 2-1 0,-4-2 3 16,5 4-4-16,-5-3-2 0,4 3 1 0,-1 1-2 15,-9 0-1-15,11 0-1 0,-2 0-1 0,-2 1 0 0,1 3-1 0,1-3-1 16,-3 2 1-16,-3 2-1 0,4 0-1 0,-1 3 0 16,-3-2 6-16,2 2-4 0,-1 0 3 0,-2 1 2 15,3 0-2-15,-5 1 1 0,4-1 1 0,-4 1 0 16,-3 1 2-16,3 0-1 0,3 0 1 0,-4 0-1 15,-1 0 3-15,10 0-3 0,-8 0 0 0,6 0 4 16,5 0-5-16,-3 0 2 16,0 3-1-16,-2-1 1 0,2 1-4 0,-2 0 5 15,2 0-5-15,1 2 3 0,1 4 1 0,4 1-1 16,-1-2 1-16,-2 1-1 0,7 0 2 16,-3-1-1-16,3 6-3 0,3-7-1 0,-9 1-1 15,7-2 4-15,3 0-4 0,-3 1 1 0,-5 2-1 0,4 0 0 16,4-4 1-16,-10 5 3 0,7-4 0 0,-2 2-3 15,1-2 3-15,5-3 2 0,-1 0 0 0,2-1-1 0,-2 1 1 0,-2-1-5 16,10-2 1-16,-6 0 4 0,1-2-5 0,-3 1 2 16,8-1-1-16,-1 1-3 0,3-3 2 0,-1 0 1 15,-2 1 0-15,11-4 0 0,-5 1-1 0,1 1-2 0,-6-3 3 16,5 1 0-16,6-3-1 0,-2 2-1 0,0-3-2 16,-9 2 3-16,14-2 0 0,2 0 0 0,2-2 0 0,-4 1-3 15,0-1 3 1,4 1 0-16,-3-1 1 0,5-1 0 15,-6 1 0-15,4-1-2 0,-3-2 0 0,-2 1 1 0,1 1 0 16,1-2 2-16,-1-1-2 0,2-1-1 0,-5 3 2 0,3-3 2 16,-2 1 0-16,1 0-2 0,-2-2 1 0,-1 2 0 15,-3-2 1-15,-1 0-2 0,8 0 1 0,-8 0 1 16,-3-1-1-16,8 1 0 0,0 0 0 0,-4-2 1 16,1 1-2-16,-3-2 3 0,-1 2-1 0,9-1 0 0,-7-2 2 0,-5 1-1 15,1 0 1-15,2 0-1 0,-1 3 0 0,2-2 4 16,-7-1-1-16,-3 0 0 0,8 3-1 0,-9-3 1 15,1 2 3-15,0-2-4 0,-3 0 3 0,3 3-3 16,-3-5 0-16,-4 1-1 0,2 2 1 0,-1-4-2 16,-3 6 1-16,1-4 1 0,2-1 32 0,1 1-37 15,1 5 20-15,-4-1-22 0,3-3 6 0,2 10 6 0,-4-12-25 0,2 5 22 32,-6 2-40-32,-1 0 35 0,3 1 0 0,-2-1 0 15,-5 3-1-15,10-8 2 0,0 3-1 0,-8 3 1 0,1 0 1 0,6-2-2 0,-3-1 1 0,1 0 1 16,0-2 0-16,-2 9 0 0,0-6 0 0,3 3-3 15,-1-4-2-15,-3 3 4 0,4 4-4 0,-5-3-2 32,7 4-4-32,2-3-4 0,-6 3-3 0,1 0-24 0,3 3-11 0,-2 1-3 15,5-1-31-15,-1 1-76 0,1 0 122 16,1 2-59-16,6-3 95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05T18:16:32.99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3219 10343 280 0,'0'-5'21'0,"0"2"1"0,0-2-11 16,-1 3-3-16,1-1 18 0,0 2-27 0,0 1 1 16,0 0 4-16,0-2-2 0,0 1 5 0,0 1 3 15,0-2 3-15,-3 0-2 0,1 1 4 0,1-1 2 0,-6-2 0 0,3 4 1 16,0-2 1-16,1 0-1 0,-3-1 0 0,3 2 4 15,-2-2-3-15,-3-1 1 0,4 0 0 0,-4 1-1 16,1-1 2-16,0 1 0 0,-1 0 1 0,1-2-2 16,-1 4 2-16,2-2 0 0,-3 1 0 0,-1-3-1 15,2 2 1-15,-1 0-8 0,0-2 0 0,-2 2 1 16,-2-2-9-16,7 2-1 16,-7 0-4-16,5 2 0 0,2-3-1 0,-7 0 0 15,2 2 0-15,7 1-2 0,-4-3 1 0,-3 1 1 16,8 2 0-16,-8-2-1 0,0-1 0 0,9 4 0 15,-7-3 1-15,2 0 1 0,-2 2-1 0,3-3 0 16,-12 0 0-16,12 1 2 0,-3 1-1 0,-2-3 2 16,0 2-3-16,7 2 1 0,-5-1 0 0,1-1 0 0,-1 3-1 15,-4 0 0-15,4-3 0 0,2 1 0 0,-2 2-2 0,-4 0-1 16,2 0-1-16,5 2-1 0,-2-1-1 0,5 4 1 0,-2 1-3 16,-1 1 1-16,-5-1 2 0,5 2-2 15,-4 1 1-15,-1 2 1 0,2 0-3 0,2 0 4 0,-5 2-3 16,2-2 2-16,6 1 0 0,-6 1-1 15,4 1 2-15,3 2-1 0,0-2 1 0,-4 0 1 16,6 3 0-16,-2-1 1 0,1 0-1 0,2 0 0 0,0 1 2 0,-3-1 0 0,1 1 1 0,2 0 0 16,-3-1 0-16,3 6 3 0,-1-3 0 0,-1-2-1 15,1 4 1-15,1-4-2 0,-4 3 0 0,3-1 3 16,-4 2-3-16,2-6-1 0,0 4 4 0,-3 2-5 16,2 2 1-16,0 3 5 0,-3-6-2 0,3 0 2 15,-3 7 1-15,3-5-2 0,0 0 2 0,-3-3 1 16,3 3-1-16,-2-1 0 15,3-3 2-15,1 0-4 0,-2-3 3 0,1 1 0 16,1-2-5-16,2-1 2 0,0 0-1 0,0-2-1 16,2-2-2-16,4 0 3 0,-3 2-3 0,5 0 2 15,-2-3 0-15,4 2 0 0,1-2 3 0,-3-2-1 16,1 2 0-16,2 0 3 0,2-4-2 0,-1 6 0 16,1-4 2-16,-1 3-3 0,1-2 2 0,-1-1-2 15,3-1 2-15,-3 0 1 0,4 1-1 0,-3-3-2 0,5 3-1 0,0-4 2 16,-6 3 0-16,4-1 4 0,3-2-4 0,-7 4-1 15,4-9 5-15,2 5-3 0,-4-2 2 0,1 1-1 16,3 1-3-16,-4 1 1 0,2-3-1 0,6 0 3 16,-8 3-2-16,5-5 2 0,-2 2-2 0,-1-3 2 15,4-3 0-15,-3 0 1 0,-4 4 0 0,3-3 0 16,-1-1 2-16,-5 1 1 16,2 1-1-16,1-7-1 0,-2 8 1 0,0-2-4 15,2-5 2-15,-1 1 1 0,-1 1-5 0,2-1-2 16,-5-1-1-16,3 2 2 0,0-3-1 0,-2-1 2 0,-3 4-3 15,4-3 2-15,-1 0 3 0,-2 1 0 0,1 1 2 16,-1 1-3-16,-3-1 4 0,2-1-3 0,0 1 6 0,-4-4-2 16,2 2 2-16,3 0-8 0,-4 0 3 0,-3-1 0 15,3-1-2-15,-1 0 2 0,4 4-6 0,-5-2 3 0,1 0-1 16,-2 2 0-16,0-2 0 0,2-2-2 0,-1 2 0 0,2-3-1 16,-3 0 0-16,2-2 0 0,-1-1 0 0,-1-2-1 15,0 1 1-15,2-4 0 0,-2 5 0 0,0 1-1 16,-2-3-1-16,1 4 2 0,-5-6-1 0,6 4 1 15,-2 0 1-15,0 1-1 0,-1-3 0 0,2 0 1 16,1 3-1-16,-3 1 2 0,3 2 0 0,0-1-2 0,-4 0 0 0,4 1 0 16,0 1 0-16,-3-1-4 0,0-1 1 0,-2 0-3 15,2 3-2-15,0-2 0 0,-3 1-2 0,1-1 1 16,2 0-2-16,-2-1-1 0,4 3-2 0,-2 0 1 16,-5 0-3-16,3 0-1 0,2 3-2 15,-4-1-3-15,3 1-3 0,-6 2-28 0,6-1-17 0,-3 3-6 16,3-1-37-16,-3 3 1 15,1-2-32-15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05T18:17:33.91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3388 12597 84 0,'-2'-4'6'0,"1"0"-16"0,1 1 4 16,0-2-38-16,0 0 37 0,-5-3 2 0,3 0 1 16,4 4-2-16,-4-7 6 0,4 4-6 0</inkml:trace>
  <inkml:trace contextRef="#ctx0" brushRef="#br0" timeOffset="81.68">3391 12413 1 0,'0'-5'0'16,"0"0"0"-16,0 0 0 0,-3 1 0 0</inkml:trace>
  <inkml:trace contextRef="#ctx0" brushRef="#br0" timeOffset="2356.52">3386 12414 1 0,'-8'0'10'0,"4"0"7"0,-3 0 0 0,4 0 5 16,-3 0-2-16,0 0 6 0,2 0 6 0,1 0-8 15,-5 0 0-15,1 0 0 0,3 2-6 0,1-2-6 0,-3 3-1 0,4 0-6 16,-1 0-2-16,0 0 0 0,2 0-2 0,-4 2-1 0,0 0 0 16,2-2 3-16,-2 0 0 0,1-1-2 15,-1 2 2-15,-3-2 1 0,3 1 5 0,-3 2-1 0,4-4 0 16,-4 1-3-16,3 1 7 0,-3 0-4 0,3 0 1 16,-2 1 0-16,2 0 1 0,-1-2 2 0,1-1 2 0,-3 6 4 15,5-7-2-15,-7 4 1 0,6-2 3 0,-4 0-1 0,3-2 2 16,-4 4 0-16,4 3-1 0,-3-6 2 0,3 4 2 0,-1-3-4 15,1 1 3-15,-3 0-8 0,4 2-2 16,1-4 3-16,-4 2-9 0,4 0-3 0,0 4-3 0,-2-3 2 16,2 0-2-16,3 5-1 0,-1-3 1 15,1 1-2-15,0-3 1 0,0 4 1 0,0-3 2 0,1-2-3 16,-1 2 1-16,0-2 1 16,2 3 0-16,2-1 3 0,-4-5-2 0,4 1-3 15,-3 3 1-15,1 0 2 0,2 3-2 0,3-3 2 16,-4-2-2-16,3 3-1 0,-3 1 2 0,4-1 0 15,1-2 0-15,-4-2 0 0,4 4 0 0,0-2 2 16,-2 5 0-16,4-8-1 0,-4 5 2 0,2-2-2 16,1 2 2-16,-2 1-1 0,2-3-2 0,0 2 2 15,-4 0-3-15,8-1 1 0,-5 4 0 0,-1-5 2 0,3 2 0 0,-2 3-1 16,-2-2 1-16,4 0-2 0,-3-2 0 0,1 2 2 16,0-1-4-16,0 1 3 0,1 0-2 0,1-3-1 15,1 0 1-15,-6 2 0 0,4 0-1 0,-3 0 3 16,4-1-3-16,2-1 0 0,-5 2 2 0,4-2-1 15,-2 0 0-15,2 1 0 0,0-1 0 0,-5 0 2 16,5 0-1-16,-3-1-2 16,-5-1 0-16,10 2 0 0,-2 1-2 0,0-4 2 15,5 3-1-15,-5-3-1 0,0 1 1 0,8 2 1 16,3 1-1-16,-8-4 0 0,5 1 0 0,3 2 0 0,-7-3-2 16,11 0 1-16,-1 2-1 0,-3-2 2 0,3 0-1 15,0 0 1-15,-3 0 1 0,0-3-2 0,2 3 2 16,-1-3 0-16,1 1 0 0,3-1 0 0,-4 1 2 15,-4-1-4-15,6-2 2 0,1 1 0 0,-4-1 1 0,1 0-1 0,1-1 0 16,-7 1 0-16,3-1 0 0,-1-2 0 0,3 3 1 16,-9-6 2-16,11 7-3 0,-7-4 3 0,5 1-2 0,-3-2 0 15,4 4 1-15,-1-3 0 0,-4-1-2 0,5 1 1 16,-4-3 0-16,2 5 0 0,-6-2 0 0,9 2-1 16,-8-1 0-16,3 0 0 0,-4 2 0 0,1 3 0 15,1 1-1-15,-3-1 1 0,2-1 0 0,-3 0 4 0,1-4-1 0,-1 4-1 16,-1-5 1-16,1 2-2 0,1 3 0 0,-3 0 1 15,0-3-4-15,0-1 1 0,-2 4 1 0,9 0 1 16,-6 0 0-16,-1-2-1 0,-5-3-1 0,6-3 3 16,0 7-2-16,-1-1 0 0,-5-5 0 0,1 1-2 15,4 3 1-15,-2-4 1 0,8 2-1 0,-10 4 1 16,1-7 0-16,-2 4 0 16,3-1 3-16,2 2 0 0,-9-5 0 0,-2 11-3 15,-3-6 0-15,4-2 5 0,1 2-5 0,-1 3 0 16,-1-4-1-16,8 3-1 0,-8-1 2 0,5-1 0 15,3 2 1-15,-5 0-2 0,0-3 1 0,7 3 0 16,-9 1 2-16,-1-2-2 0,3 0 0 0,5 2-3 16,-5-2 0-16,7 4 5 0,-9-4-3 0,-1 2 1 15,8-2 0-15,-5 2-1 0,-3 0 2 0,4 0-1 0,3-1 0 0,-3 1 0 16,0-1-1-16,-4 0 1 0,5 1 0 0,-3-1 0 16,10 0 1-16,-7 0 1 0,0-1-2 0,-5 2 2 15,0 0-1-15,4-2 0 0,4 2 1 0,-3 0-2 16,-5 0 0-16,0-2 1 0,1 0 1 0,6 2-2 15,1-2 1-15,-8 1 0 0,6-3 0 0,-3 4-1 16,0 0-2-16,2-2 1 16,0 1-2-16,-1-1 4 0,1 2-1 0,3-2 0 15,-2 0-1-15,1 1 1 0,2-1 0 0,-4-1 1 0,3-1 2 16,-4 3-2-16,3-3 2 0,-3-1-2 0,3 2 5 16,-4-3-4-16,-2 1 1 0,9-2 0 0,-6 4-2 0,-2-5 2 15,4 2-1-15,-1-2-1 0,1 1-1 0,-1 1-1 16,0-2-1-16,3 3 4 0,-1-3-2 0,-2 3-1 15,0-1 2-15,1-1 1 0,-3 1 1 0,4-6 0 0,-4 8-1 0,0-6 1 16,0 4 0-16,2-4 1 0,-2 0-2 0,0 2 0 16,3 2 1-16,-2 1 0 0,-3-8-1 0,2 4 0 15,2-1-1-15,-2 1 0 0,-1 1 0 0,1-5 3 16,2 2-2-16,-2 3 0 0,-2 0 2 0,1-3 0 16,-1-1 3-16,4 3-2 0,-3 1 1 0,-2 0-2 15,0-5 5-15,0 2-5 16,0 3 1-16,0-2 0 0,0-1-2 0,-2 3 1 15,-1-1 0-15,3-1 0 0,-2 2-2 0,1-2 0 16,-1 1 1-16,1 1 2 0,1 0 1 0,-2 0-2 16,-3-2 3-16,2 1 1 0,0-1 2 0,0 0 0 15,-2 1 1-15,1-1-1 0,0 1 0 0,-2 1 3 16,3-5-2-16,-5 3 0 0,3-1 0 0,-2 2-3 16,0-3 0-16,-1 3-2 0,2-1 0 0,-3-2 0 0,-2 2-3 0,0 0 1 15,0 1-1-15,1 1 0 0,-1-2-1 0,-3 1-1 16,-3-1-1-16,1 4 4 0,5 2-4 0,-5-4 2 15,0 5-2-15,1-7 0 0,-1 1-1 0,0-1 1 16,2 7 1-16,2-5-1 0,-3 3 0 0,3-3 0 0,2-1 1 16,3 2 0-16,-11 1 0 0,4 4-1 0,8-5 0 15,-7 6 0-15,-1-6 0 0,-2 6 0 0,2 0-2 0,-2-2 2 16,5 5-1-16,-1-4-1 0,-4 0 1 0,4 0-2 16,0 2 0-16,1 0 3 0,-3 0 0 0,5 1-3 0,-7-1 3 15,4 0-2-15,-1 2 2 0,-3-1 1 0,4-1-1 16,-2 3 0-16,-5-3-2 0,4 1 1 0,0 2 0 0,1-3 2 15,-1 1-1-15,1-1-1 0,-3 3 1 0,1-1 0 16,2 1-1 0,0-2 1-16,1 2-1 0,-4 0-2 0,-2 0 3 0,0 0-1 15,-1 2 1-15,4-1-3 0,-7 2 2 0,7-1-1 16,-8 1-1-16,10 0 0 0,-6 0-3 0,12 2 2 16,-5-2-1-16,1-1 1 0,-1-1-1 0,4 6 0 15,-1-6 1-15,-4 2 2 0,3 1 1 0,-3-1-2 16,0-2 2-16,-1 1 0 0,6 3 1 0,0-1 0 15,-1-1-2-15,-1 1 2 0,0-1-3 0,2 1 5 0,6 4-2 0,-5-3 0 16,0-5 0-16,-6 3 0 0,6 0 1 0,-2 0-1 16,2 1-1-16,-1-1 1 0,0 0 0 0,2 0 1 15,-2 2 0-15,1-2-1 0,2-1 2 0,-4 1-2 16,4 1 0-16,-2 1 0 0,-1-3-2 0,2-2 1 16,-2 3-1-16,1 0-2 0,2 2 3 0,-2 1 0 15,2-1 1-15,-2-2-2 16,3-2 1-16,-1 6 0 0,-1-7 2 0,0 1-1 15,3 2 0-15,-5-3 1 0,4 0-2 0,-3 0 4 16,1 4-3-16,-3 3 1 0,-2 0-1 0,1-6 1 16,1 4-1-16,2 1-1 0,-4 1 1 0,1-3 0 15,0 6-3-15,3-6 1 0,-2 3-1 0,4 4 1 0,1-2-1 16,-4-1-1-16,4 0-1 0,-3 3 3 0,4-6-1 16,-3 3 3-16,3 3-3 0,-6-4 0 0,-1 0 3 0,6 1 0 15,-2 3 0-15,-8-4 1 0,9 1 0 0,-3 0-1 0,1 2 3 16,-2 2-1-16,1-2 1 0,-5-3 1 0,-4 0-1 15,14 4 2-15,-7 0 0 0,-2-2 1 0,-3 1 1 16,1-1-4-16,5 2 1 0,-2 0 0 0,1 2-1 0,-4-1 2 16,1-1-3-16,-1 2-1 0,5-1 1 0,-1 1 1 15,-3 1-1-15,1-1 1 0,2-1-1 0,2 3-1 0,1-3 2 16,-3 2-1-16,2 0 4 0,-2-1-4 0,1 1 3 0,1 0 0 16,-2 1 0-16,1-3 2 0,2 7 0 0,-3-5-1 15,0-1-2-15,-1 1 2 0,1-3-1 0,1 3-1 16,1 2 1-16,0-4-1 0,-2-1 0 0,-2 4-1 15,3-1 2-15,-1-2-3 0,5 2 1 0,-3 2 0 16,2 1-3-16,-2-2 2 16,0-1-1-16,2 1-1 0,-1 4 0 0,4 0 0 15,-4-1 0-15,2-4 0 0,-4 0 1 0,9 3-1 16,-10-1 1-16,9 1 0 0,-4-1 5 0,4 0-6 16,-1-1 1-16,0 1-2 0,-2 0 1 0,-1 1 3 15,3 0-3-15,-5 1 0 0,3-3-3 0,-4 4 3 16,-2-1 2-16,6 2-1 0,-3-1 0 0,3 0 0 15,1 3 2-15,0-6-3 0,1 4 2 0,-1-4-2 0,0 6 0 0,3-5-3 16,-2 4 2-16,3-4-2 0,0 0-2 0,-3 7 5 16,3-7-4-16,0 5 0 0,0-1 3 0,0 1 1 15,0-7-1-15,1 6 2 0,2-1-1 0,2 1-1 16,-3-4 1-16,4 0 0 0,-3 1-1 0,3-1-1 16,1 0 2-16,-4-4-2 0,3 1 2 0,-1 0-2 0,4-1-2 15,-4-2 4 1,3-2-2-16,0 0-8 0,1 1-8 0,1-2-5 15,1-2-9-15,1 2-34 0,1-2-21 0,4-1-10 0,3-2-46 16,4 0 3-16,3-3-28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0159" units="cm"/>
          <inkml:channel name="Y" type="integer" max="18850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999.96686" units="1/cm"/>
          <inkml:channelProperty channel="Y" name="resolution" value="1000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3-05T18:18:43.320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2873 13086 646 0,'-6'-3'81'0,"1"-1"-79"0,-4 4 28 16,3-1 58-1,-4-1-62-15,9-1-24 0,1 2 0 0,-5-1 0 16,5 0-2-16,-3 2 1 0,3-3 1 0,0 2 6 0,0-2 1 0,0 1 5 0,-5 2 14 0,0-3-1 0,-1 3-1 16,-5-2 16-16,5 1-5 0,-2 1 6 0,-5-2-4 15,10 2-2-15,-5 0-7 0,-1 0-2 0,7 0 3 16,-4-1-8-16,0-1-6 0,1 2-2 0,-6-2 0 16,2-1-4-16,1 2-3 0,-2-2-1 0,-2-1-4 15,-3 1 2-15,6 0-3 0,-2 0 1 0,0 0-2 16,-2-2 0-16,2 0 0 15,0 4 1-15,-1-4-1 0,1 2 1 0,-3 0-1 16,-1 0 0-16,-2 0-1 0,1-1 0 0,2 1 0 16,-6 0 0-16,1 0 0 0,0 1 0 0,0-1 0 15,-6 2 0-15,1-1 0 0,2-1 0 0,4 3-1 16,-6-2 1-16,-1 1-1 0,1-1 1 0,-3 1 3 16,2-1 0-16,0 0-2 0,-2 1 4 0,2-1-3 15,0-2 1-15,1 4 2 0,2-2-5 0,0-1 0 0,0 1-1 0,4 2 1 16,-3-1-1-16,-4 1-1 0,6 0-1 0,-3 0 2 15,-2 0-2-15,2 0-1 0,2 0 2 0,-4 0-1 16,-1-2 2-16,0 1-2 0,1-1 2 0,-1-1 1 16,-1 1 0-16,0 1 2 0,0-2 1 0,0-1-4 15,0 3 2-15,8-2-1 0,-5 0-1 0,2 1-1 16,6 0-3-16,-6-1 4 16,9 3-2-16,2-1 0 0,-2 1 3 0,-6 0-1 15,6 0 0-15,-4 0 2 0,2 1-1 0,3 1 3 16,-2-2 2-16,2 1-5 0,5 1 4 0,-7 0-3 0,7-1 4 15,1 1 0-15,-3-1-2 0,2 2 1 0,-3 1-3 16,-2-1 3-16,4 0 0 0,-2 2 2 0,0-1-2 16,-1 1 1-16,2 1-1 0,-3 1 4 0,0-1-3 0,0 0 2 15,2 2 1-15,-2 0-1 0,-2 0 1 0,1 3 2 0,-1-2-2 16,2 4-4-16,-3-1 2 0,1 1-2 0,1 0-2 16,-3 1 0-16,3 0-2 0,1 0 0 0,-2 3 2 0,-1 1-2 15,3 1 1-15,0-4-1 0,0 3 1 0,-1-3-1 16,7 3 0-16,-5 2-1 0,4-4 0 0,0 1-1 15,1 2 2-15,-1 0-3 0,3 4 1 0,3-1-1 16,-10 0 0-16,7-1-1 16,0 1 0-16,-3 0 3 0,1 0-4 0,5 2 2 15,0-1 1-15,-3-1 1 0,1 3-2 0,2 1 3 16,-5 0 0-16,5-1-2 0,2 2 1 0,-5 1-2 16,0 1 0-16,3-2 2 0,0 2 1 0,0 3-2 15,9-4 2-15,-7 2-2 0,-1 3 3 0,2-3 0 16,4 3 0-16,-1 3-1 0,-4-3 0 0,2 0 0 15,-2 0 0-15,1 2 1 0,-1-2-1 0,6 2 0 0,-5-4 0 0,-3 0 5 16,1 2-3-16,-1 1 3 0,2-3 3 0,-2 0-1 16,0-1 2-16,-2 2 0 0,1-1 1 0,-1-2 0 15,1 2 2-15,-6-4-2 0,4 3 2 0,-5-2 2 16,5 5 1-16,1-3-2 0,-1 0 2 0,-3 1 1 16,3-4-2-16,-2 1-1 0,-3-1-1 0,8 3 0 15,-3-5 0-15,-5-1 0 0,5-1-1 0,2 1 1 0,-7-1 1 16,8-2 0-16,-3 1 0 0,1-2 0 0,-6-2-2 0,8-3 1 15,-3 0-3-15,-5 0-3 0,7-2-1 0,1-2 2 16,6 0-5-16,-11 1 0 0,11-1 0 0,-6 0-1 16,2 0-1-16,0 2 1 0,-1-5-1 0,1 0 1 15,2 1 0-15,4-1-1 0,-6-3 1 0,-2 1-2 0,6 0 0 16,5-1 0 0,2 1-1-16,-9-1 0 0,6 3 0 0,-7-3 2 0,5 3-1 15,3-2-1-15,-5-1 2 0,1 1-3 0,-3 3 0 16,7-2 3-16,0 2-5 0,2-3 0 0,-4 2-1 15,2 2 3-15,3-1-1 0,2 2 4 0,-2-3-3 0,0 0 3 16,-1-2 1-16,1 0-1 0,0 1 3 0,2-3-2 16,-2 3-1-16,4 2 1 0,-3-3 1 0,-1 1 0 15,2-1 2-15,2-3-1 0,-1 3-2 0,-5 2 3 0,6-5-2 0,-4-1 3 16,5 0-1-16,-5 1-2 0,2-3 4 0,-4 4-3 16,-1-4 3-16,5 0-2 0,-5 4 0 0,3-4-1 15,-8 1 1-15,9-1 0 0,-6 0 0 0,5 0-2 16,-1 0 1-16,-9 0 0 0,9 0-1 0,-4 0 0 15,-1 0 1-15,2 0-4 0,1 2 1 0,1-2-5 16,-10 0-3-16,7 0-1 16,-4 0-8-16,5 1-20 0,-1 1-10 0,-6-2-5 15,7 0-23-15,-4 0-64 0,6 0-45 0,7 0 56 16,-1-3 129-16,0-5-111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6E19B3-802B-1146-9D96-BE86CEF1F5AA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4832AD-E9BF-E541-A889-1B2F77DEA0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3817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BC00F9F-FA22-4E68-AE92-A73BF5E34EA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0845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2ACF0DE9-DE6A-4EC6-8CB6-4B20A56B8568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88551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865DE2D-B43A-4809-9F43-A0D11507C48D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3987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7E3CE4A0-8865-40C5-BB63-53519C9CFB24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9088" y="514350"/>
            <a:ext cx="3429000" cy="2571750"/>
          </a:xfrm>
          <a:noFill/>
          <a:ln cap="flat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2" y="3257551"/>
            <a:ext cx="6705599" cy="3086100"/>
          </a:xfrm>
          <a:noFill/>
        </p:spPr>
        <p:txBody>
          <a:bodyPr wrap="square" lIns="104165" tIns="52082" rIns="104165" bIns="52082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5183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395A5A5-AC04-41D2-827A-EAADDB20938B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9088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2" y="3257551"/>
            <a:ext cx="6705599" cy="30861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9394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D168AE7-BE0C-47DE-BCE5-3769041515A0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2859088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19202" y="3257551"/>
            <a:ext cx="6705599" cy="308610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9685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31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31C379D-1FA9-4C5D-A2B4-CE2EC84057A5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9882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28E48B-0C04-4B68-9EB5-51B0C034EF33}" type="slidenum">
              <a:rPr lang="en-GB">
                <a:solidFill>
                  <a:prstClr val="black"/>
                </a:solidFill>
                <a:latin typeface="Calibri"/>
              </a:rPr>
              <a:pPr/>
              <a:t>30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22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2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1915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A396CD-D24A-40F7-90D7-528C8ED7FD52}" type="slidenum">
              <a:rPr lang="en-GB">
                <a:solidFill>
                  <a:prstClr val="black"/>
                </a:solidFill>
                <a:latin typeface="Calibri"/>
              </a:rPr>
              <a:pPr/>
              <a:t>31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2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3900"/>
            <a:ext cx="4797425" cy="3597275"/>
          </a:xfrm>
          <a:ln/>
        </p:spPr>
      </p:sp>
      <p:sp>
        <p:nvSpPr>
          <p:cNvPr id="442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290" y="4560086"/>
            <a:ext cx="5368624" cy="4317339"/>
          </a:xfrm>
        </p:spPr>
        <p:txBody>
          <a:bodyPr/>
          <a:lstStyle/>
          <a:p>
            <a:r>
              <a:rPr lang="es-ES"/>
              <a:t>To sum up,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6109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B2AC53-D684-4F12-A19E-DD045AE9064B}" type="slidenum">
              <a:rPr lang="en-GB">
                <a:solidFill>
                  <a:prstClr val="black"/>
                </a:solidFill>
                <a:latin typeface="Calibri"/>
              </a:rPr>
              <a:pPr/>
              <a:t>32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4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3900"/>
            <a:ext cx="4797425" cy="3597275"/>
          </a:xfrm>
          <a:ln/>
        </p:spPr>
      </p:sp>
      <p:sp>
        <p:nvSpPr>
          <p:cNvPr id="444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290" y="4560086"/>
            <a:ext cx="5368624" cy="4317339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0239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B42615-54C8-4626-99BF-435A8BD5B5F1}" type="slidenum">
              <a:rPr lang="en-GB">
                <a:solidFill>
                  <a:prstClr val="black"/>
                </a:solidFill>
                <a:latin typeface="Calibri"/>
              </a:rPr>
              <a:pPr/>
              <a:t>33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8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2063" y="723900"/>
            <a:ext cx="4797425" cy="3597275"/>
          </a:xfrm>
          <a:ln/>
        </p:spPr>
      </p:sp>
      <p:sp>
        <p:nvSpPr>
          <p:cNvPr id="484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3290" y="4560086"/>
            <a:ext cx="5368624" cy="4317339"/>
          </a:xfrm>
        </p:spPr>
        <p:txBody>
          <a:bodyPr/>
          <a:lstStyle/>
          <a:p>
            <a:r>
              <a:rPr lang="es-ES"/>
              <a:t>To sum up,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305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4F5F75DC-2DAD-45AD-BC6F-C3559FDD87A9}" type="slidenum">
              <a:rPr lang="en-US" smtClean="0">
                <a:latin typeface="Arial" pitchFamily="34" charset="0"/>
                <a:cs typeface="Arial" pitchFamily="34" charset="0"/>
              </a:rPr>
              <a:pPr/>
              <a:t>13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5205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181684-F474-4E39-B4C0-40D7F029510D}" type="slidenum">
              <a:rPr lang="en-GB">
                <a:solidFill>
                  <a:prstClr val="black"/>
                </a:solidFill>
                <a:latin typeface="Calibri"/>
              </a:rPr>
              <a:pPr/>
              <a:t>34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1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491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925" y="4560086"/>
            <a:ext cx="5365353" cy="4320317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122401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2D3E11-B5D8-4EB1-BCF3-9F9E364DAEF0}" type="slidenum">
              <a:rPr lang="en-GB">
                <a:solidFill>
                  <a:prstClr val="black"/>
                </a:solidFill>
                <a:latin typeface="Calibri"/>
              </a:rPr>
              <a:pPr/>
              <a:t>38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0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797425" cy="3598863"/>
          </a:xfrm>
          <a:ln/>
        </p:spPr>
      </p:sp>
      <p:sp>
        <p:nvSpPr>
          <p:cNvPr id="50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1242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F1E127-D03A-472C-BE8E-EFD7DB3BCA0D}" type="slidenum">
              <a:rPr lang="en-GB">
                <a:solidFill>
                  <a:prstClr val="black"/>
                </a:solidFill>
                <a:latin typeface="Calibri"/>
              </a:rPr>
              <a:pPr/>
              <a:t>41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112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43F499-0F0F-4514-A233-C5D656EBE467}" type="slidenum">
              <a:rPr lang="en-GB">
                <a:solidFill>
                  <a:prstClr val="black"/>
                </a:solidFill>
                <a:latin typeface="Calibri"/>
              </a:rPr>
              <a:pPr/>
              <a:t>47</a:t>
            </a:fld>
            <a:endParaRPr lang="en-GB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66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6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8071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489AD3-72B2-459F-A055-57371C6C710A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904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8737B6-1D05-4996-ADE0-C072AA1DADAD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5589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DB9568-F711-48C3-AB4E-9801A519BB01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9466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4C164F-F28E-4C43-8BD9-FA11EBCE3785}" type="slidenum">
              <a:rPr lang="en-US"/>
              <a:pPr/>
              <a:t>51</a:t>
            </a:fld>
            <a:endParaRPr lang="en-US"/>
          </a:p>
        </p:txBody>
      </p:sp>
      <p:sp>
        <p:nvSpPr>
          <p:cNvPr id="319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9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0612164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EEA6BC2-35DA-47B6-B292-6D2A0F09AB64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6911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66E640-A3A3-42BB-88D8-986CC438D9F3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7614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797BD444-5732-439E-BCA3-B73A32001A6B}" type="slidenum">
              <a:rPr lang="en-US" smtClean="0">
                <a:latin typeface="Arial" pitchFamily="34" charset="0"/>
                <a:cs typeface="Arial" pitchFamily="34" charset="0"/>
              </a:rPr>
              <a:pPr/>
              <a:t>14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8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8407" y="3257778"/>
            <a:ext cx="6707188" cy="3085419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554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8EE493-F194-47CE-BFEA-76433316F3CC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00795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328FB3-5AFD-4850-A9C2-D515CF4756BA}" type="slidenum">
              <a:rPr lang="en-US" smtClean="0"/>
              <a:pPr/>
              <a:t>71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7471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ECCD0B-304E-4D71-B73C-EE265D8BB34F}" type="slidenum">
              <a:rPr lang="en-US" smtClean="0"/>
              <a:pPr/>
              <a:t>72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8109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031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4B0D8D4-9C3E-48BD-9A7B-0110AAF4E35E}" type="slidenum">
              <a:rPr lang="en-US" smtClean="0"/>
              <a:pPr/>
              <a:t>73</a:t>
            </a:fld>
            <a:endParaRPr lang="en-US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58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21CC6933-934E-4D07-8F9B-9DAEEBC08295}" type="slidenum">
              <a:rPr lang="en-US" smtClean="0">
                <a:latin typeface="Arial" pitchFamily="34" charset="0"/>
                <a:cs typeface="Arial" pitchFamily="34" charset="0"/>
              </a:rPr>
              <a:pPr/>
              <a:t>15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8407" y="3257778"/>
            <a:ext cx="6707188" cy="3085419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460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32BDD873-1981-47F1-8996-2C700F1D5DA0}" type="slidenum">
              <a:rPr lang="en-US" smtClean="0">
                <a:latin typeface="Arial" pitchFamily="34" charset="0"/>
                <a:cs typeface="Arial" pitchFamily="34" charset="0"/>
              </a:rPr>
              <a:pPr/>
              <a:t>16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4830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500BC622-53E4-4B74-A169-8A5785B49C86}" type="slidenum">
              <a:rPr lang="en-US" smtClean="0">
                <a:latin typeface="Arial" pitchFamily="34" charset="0"/>
                <a:cs typeface="Arial" pitchFamily="34" charset="0"/>
              </a:rPr>
              <a:pPr/>
              <a:t>17</a:t>
            </a:fld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479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166473B0-D645-4F8E-AD7C-18BAD656CFB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3150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B656120C-FE6B-4B78-86E7-7DAEDC885979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/>
              <a:t>X’ is X in the second camera’s coordinate system</a:t>
            </a:r>
          </a:p>
          <a:p>
            <a:pPr eaLnBrk="1" hangingPunct="1"/>
            <a:r>
              <a:rPr lang="en-US" dirty="0"/>
              <a:t>We can identify the non-homogeneous 3D vectors X and X’ with the homogeneous coordinate vectors x and x’ of the projections of the two points into the two respective images</a:t>
            </a:r>
          </a:p>
        </p:txBody>
      </p:sp>
    </p:spTree>
    <p:extLst>
      <p:ext uri="{BB962C8B-B14F-4D97-AF65-F5344CB8AC3E}">
        <p14:creationId xmlns:p14="http://schemas.microsoft.com/office/powerpoint/2010/main" val="28075696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5146612" y="6542542"/>
            <a:ext cx="3957975" cy="341258"/>
          </a:xfrm>
          <a:prstGeom prst="rect">
            <a:avLst/>
          </a:prstGeom>
          <a:noFill/>
        </p:spPr>
        <p:txBody>
          <a:bodyPr/>
          <a:lstStyle/>
          <a:p>
            <a:fld id="{4F68B779-E80A-48EC-BD10-FC50FE2E1B68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260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CAB09-923F-4DCB-90FC-FFB32A7BC7D1}" type="datetime1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681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0FB328-89B8-415B-AD16-27FE65978378}" type="datetime1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127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F3CED-5EBB-4EE8-AC70-8FB7853314A0}" type="datetime1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1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9144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6195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02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8CA22-8AD5-47DA-9A46-27D65F7EC882}" type="datetime1">
              <a:rPr lang="en-US" smtClean="0"/>
              <a:t>3/5/2024</a:t>
            </a:fld>
            <a:endParaRPr lang="en-US"/>
          </a:p>
        </p:txBody>
      </p:sp>
      <p:sp>
        <p:nvSpPr>
          <p:cNvPr id="7" name="Rectangle 10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F2F79C-4F4E-46B8-B10B-944B55A82C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835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FC5EE-F5B8-4E62-B4FB-0D78900CEDD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693493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1B4A0E-913D-4144-9E32-56EDEE4598F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88365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33E80-BFA1-45B5-AA82-AF4AACDF648A}" type="datetime1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3699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B145A-7472-48CC-A41C-50BD4EA63025}" type="datetime1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861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7706C-6FE7-47D2-BBEA-7B874C6080C0}" type="datetime1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6821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798F5-73D9-4B73-9B53-D0728E337984}" type="datetime1">
              <a:rPr lang="en-US" smtClean="0"/>
              <a:t>3/5/2024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059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F8379-F04B-4DF1-B514-5681BA338F51}" type="datetime1">
              <a:rPr lang="en-US" smtClean="0"/>
              <a:t>3/5/2024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561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04149-9A1F-479F-885E-A372E7C6C342}" type="datetime1">
              <a:rPr lang="en-US" smtClean="0"/>
              <a:t>3/5/2024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495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839D0-21B5-45CD-89FB-3C54BE6AE57E}" type="datetime1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18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E09A3-DE17-4CA3-B8B8-1B1B82E8989A}" type="datetime1">
              <a:rPr lang="en-US" smtClean="0"/>
              <a:t>3/5/2024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30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E41E3-BB4B-4869-A77B-6B041B0655E2}" type="datetime1">
              <a:rPr lang="en-US" smtClean="0"/>
              <a:t>3/5/2024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E86B5-A92D-294E-92AF-8654113B18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179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4.w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customXml" Target="../ink/ink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customXml" Target="../ink/ink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3.w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32.wmf"/><Relationship Id="rId10" Type="http://schemas.openxmlformats.org/officeDocument/2006/relationships/image" Target="../media/image34.png"/><Relationship Id="rId4" Type="http://schemas.openxmlformats.org/officeDocument/2006/relationships/oleObject" Target="../embeddings/oleObject3.bin"/><Relationship Id="rId9" Type="http://schemas.openxmlformats.org/officeDocument/2006/relationships/customXml" Target="../ink/ink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32.wmf"/><Relationship Id="rId5" Type="http://schemas.openxmlformats.org/officeDocument/2006/relationships/oleObject" Target="../embeddings/oleObject5.bin"/><Relationship Id="rId10" Type="http://schemas.openxmlformats.org/officeDocument/2006/relationships/image" Target="../media/image35.png"/><Relationship Id="rId4" Type="http://schemas.openxmlformats.org/officeDocument/2006/relationships/image" Target="../media/image21.png"/><Relationship Id="rId9" Type="http://schemas.openxmlformats.org/officeDocument/2006/relationships/customXml" Target="../ink/ink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research.microsoft.com/~zhang/Papers/TR99-21.pdf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customXml" Target="../ink/ink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customXml" Target="../ink/ink11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wmf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44.png"/><Relationship Id="rId4" Type="http://schemas.openxmlformats.org/officeDocument/2006/relationships/oleObject" Target="../embeddings/oleObject7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iccv2007.rutgers.edu/" TargetMode="External"/><Relationship Id="rId5" Type="http://schemas.openxmlformats.org/officeDocument/2006/relationships/hyperlink" Target="http://grail.cs.washington.edu/projects/mvscpc/download/Goesele-2007-MVS.pdf" TargetMode="External"/><Relationship Id="rId4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11" Type="http://schemas.openxmlformats.org/officeDocument/2006/relationships/image" Target="../media/image58.jpe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60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jpeg"/><Relationship Id="rId4" Type="http://schemas.openxmlformats.org/officeDocument/2006/relationships/image" Target="../media/image9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11" Type="http://schemas.openxmlformats.org/officeDocument/2006/relationships/image" Target="../media/image104.png"/><Relationship Id="rId5" Type="http://schemas.openxmlformats.org/officeDocument/2006/relationships/image" Target="../media/image99.jpeg"/><Relationship Id="rId10" Type="http://schemas.openxmlformats.org/officeDocument/2006/relationships/customXml" Target="../ink/ink12.xml"/><Relationship Id="rId4" Type="http://schemas.openxmlformats.org/officeDocument/2006/relationships/image" Target="../media/image98.jpeg"/><Relationship Id="rId9" Type="http://schemas.openxmlformats.org/officeDocument/2006/relationships/image" Target="../media/image10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customXml" Target="../ink/ink1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gif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image" Target="../media/image114.wmf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customXml" Target="../ink/ink2.xml"/><Relationship Id="rId4" Type="http://schemas.openxmlformats.org/officeDocument/2006/relationships/image" Target="../media/image4.png"/><Relationship Id="rId9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7" Type="http://schemas.openxmlformats.org/officeDocument/2006/relationships/hyperlink" Target="http://www.ri.cmu.edu/pub_files/pub2/okutomi_m_1993_1/okutomi_m_1993_1.pdf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.bin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124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23.png"/><Relationship Id="rId11" Type="http://schemas.openxmlformats.org/officeDocument/2006/relationships/image" Target="../media/image126.png"/><Relationship Id="rId5" Type="http://schemas.openxmlformats.org/officeDocument/2006/relationships/image" Target="../media/image122.png"/><Relationship Id="rId10" Type="http://schemas.openxmlformats.org/officeDocument/2006/relationships/image" Target="../media/image125.png"/><Relationship Id="rId4" Type="http://schemas.openxmlformats.org/officeDocument/2006/relationships/image" Target="../media/image121.png"/><Relationship Id="rId9" Type="http://schemas.openxmlformats.org/officeDocument/2006/relationships/image" Target="../media/image120.wmf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washington.edu/homes/seitz/papers/kutu-ijcv00.pdf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customXml" Target="../ink/ink15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2.png"/><Relationship Id="rId4" Type="http://schemas.openxmlformats.org/officeDocument/2006/relationships/image" Target="../media/image15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2.png"/><Relationship Id="rId4" Type="http://schemas.openxmlformats.org/officeDocument/2006/relationships/customXml" Target="../ink/ink16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13" Type="http://schemas.openxmlformats.org/officeDocument/2006/relationships/image" Target="../media/image174.png"/><Relationship Id="rId3" Type="http://schemas.openxmlformats.org/officeDocument/2006/relationships/image" Target="../media/image164.png"/><Relationship Id="rId7" Type="http://schemas.openxmlformats.org/officeDocument/2006/relationships/image" Target="../media/image168.png"/><Relationship Id="rId12" Type="http://schemas.openxmlformats.org/officeDocument/2006/relationships/image" Target="../media/image173.png"/><Relationship Id="rId17" Type="http://schemas.openxmlformats.org/officeDocument/2006/relationships/image" Target="../media/image178.png"/><Relationship Id="rId2" Type="http://schemas.openxmlformats.org/officeDocument/2006/relationships/image" Target="../media/image163.png"/><Relationship Id="rId16" Type="http://schemas.openxmlformats.org/officeDocument/2006/relationships/image" Target="../media/image17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7.png"/><Relationship Id="rId11" Type="http://schemas.openxmlformats.org/officeDocument/2006/relationships/image" Target="../media/image172.png"/><Relationship Id="rId5" Type="http://schemas.openxmlformats.org/officeDocument/2006/relationships/image" Target="../media/image166.png"/><Relationship Id="rId15" Type="http://schemas.openxmlformats.org/officeDocument/2006/relationships/image" Target="../media/image176.png"/><Relationship Id="rId10" Type="http://schemas.openxmlformats.org/officeDocument/2006/relationships/image" Target="../media/image171.png"/><Relationship Id="rId4" Type="http://schemas.openxmlformats.org/officeDocument/2006/relationships/image" Target="../media/image165.png"/><Relationship Id="rId9" Type="http://schemas.openxmlformats.org/officeDocument/2006/relationships/image" Target="../media/image170.png"/><Relationship Id="rId14" Type="http://schemas.openxmlformats.org/officeDocument/2006/relationships/image" Target="../media/image175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180.png"/><Relationship Id="rId7" Type="http://schemas.openxmlformats.org/officeDocument/2006/relationships/image" Target="../media/image184.pn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3.png"/><Relationship Id="rId11" Type="http://schemas.openxmlformats.org/officeDocument/2006/relationships/image" Target="../media/image188.png"/><Relationship Id="rId5" Type="http://schemas.openxmlformats.org/officeDocument/2006/relationships/image" Target="../media/image182.png"/><Relationship Id="rId10" Type="http://schemas.openxmlformats.org/officeDocument/2006/relationships/image" Target="../media/image187.png"/><Relationship Id="rId4" Type="http://schemas.openxmlformats.org/officeDocument/2006/relationships/image" Target="../media/image181.png"/><Relationship Id="rId9" Type="http://schemas.openxmlformats.org/officeDocument/2006/relationships/image" Target="../media/image186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92.png"/><Relationship Id="rId4" Type="http://schemas.openxmlformats.org/officeDocument/2006/relationships/image" Target="../media/image19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8.png"/><Relationship Id="rId4" Type="http://schemas.openxmlformats.org/officeDocument/2006/relationships/image" Target="../media/image197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3" Type="http://schemas.openxmlformats.org/officeDocument/2006/relationships/image" Target="../media/image195.png"/><Relationship Id="rId7" Type="http://schemas.openxmlformats.org/officeDocument/2006/relationships/image" Target="../media/image198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11" Type="http://schemas.openxmlformats.org/officeDocument/2006/relationships/image" Target="../media/image204.png"/><Relationship Id="rId5" Type="http://schemas.openxmlformats.org/officeDocument/2006/relationships/image" Target="../media/image197.png"/><Relationship Id="rId10" Type="http://schemas.openxmlformats.org/officeDocument/2006/relationships/image" Target="../media/image203.png"/><Relationship Id="rId4" Type="http://schemas.openxmlformats.org/officeDocument/2006/relationships/image" Target="../media/image196.png"/><Relationship Id="rId9" Type="http://schemas.openxmlformats.org/officeDocument/2006/relationships/image" Target="../media/image202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14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png"/><Relationship Id="rId3" Type="http://schemas.openxmlformats.org/officeDocument/2006/relationships/image" Target="../media/image191.png"/><Relationship Id="rId7" Type="http://schemas.openxmlformats.org/officeDocument/2006/relationships/image" Target="../media/image213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2.png"/><Relationship Id="rId5" Type="http://schemas.openxmlformats.org/officeDocument/2006/relationships/image" Target="../media/image211.png"/><Relationship Id="rId4" Type="http://schemas.openxmlformats.org/officeDocument/2006/relationships/image" Target="../media/image210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7.png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Computer Vision</a:t>
            </a: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br>
              <a:rPr lang="en-US">
                <a:cs typeface="Arial Rounded MT Bold"/>
              </a:rPr>
            </a:br>
            <a:r>
              <a:rPr lang="en-US">
                <a:cs typeface="Arial Rounded MT Bold"/>
              </a:rPr>
              <a:t>CSE 455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Stereo and 3D</a:t>
            </a:r>
            <a:br>
              <a:rPr lang="en-US" sz="3600" dirty="0">
                <a:cs typeface="Arial Rounded MT Bold"/>
              </a:rPr>
            </a:b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>Linda Shapiro</a:t>
            </a:r>
            <a:br>
              <a:rPr lang="en-US" sz="36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Computer Science &amp; Engineering</a:t>
            </a:r>
            <a:br>
              <a:rPr lang="en-US" sz="28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Electrical Engineering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706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Depth from disparity</a:t>
            </a:r>
          </a:p>
        </p:txBody>
      </p:sp>
      <p:sp>
        <p:nvSpPr>
          <p:cNvPr id="13318" name="Oval 5"/>
          <p:cNvSpPr>
            <a:spLocks noChangeArrowheads="1"/>
          </p:cNvSpPr>
          <p:nvPr/>
        </p:nvSpPr>
        <p:spPr bwMode="auto">
          <a:xfrm>
            <a:off x="3392488" y="4069126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19" name="Oval 6"/>
          <p:cNvSpPr>
            <a:spLocks noChangeArrowheads="1"/>
          </p:cNvSpPr>
          <p:nvPr/>
        </p:nvSpPr>
        <p:spPr bwMode="auto">
          <a:xfrm>
            <a:off x="5835650" y="4069126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0" name="Line 7"/>
          <p:cNvSpPr>
            <a:spLocks noChangeShapeType="1"/>
          </p:cNvSpPr>
          <p:nvPr/>
        </p:nvSpPr>
        <p:spPr bwMode="auto">
          <a:xfrm>
            <a:off x="2849563" y="3426651"/>
            <a:ext cx="1176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1" name="Line 8"/>
          <p:cNvSpPr>
            <a:spLocks noChangeShapeType="1"/>
          </p:cNvSpPr>
          <p:nvPr/>
        </p:nvSpPr>
        <p:spPr bwMode="auto">
          <a:xfrm>
            <a:off x="5292725" y="3426651"/>
            <a:ext cx="1176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2" name="Oval 9"/>
          <p:cNvSpPr>
            <a:spLocks noChangeArrowheads="1"/>
          </p:cNvSpPr>
          <p:nvPr/>
        </p:nvSpPr>
        <p:spPr bwMode="auto">
          <a:xfrm>
            <a:off x="4531122" y="1459071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3" name="Line 10"/>
          <p:cNvSpPr>
            <a:spLocks noChangeShapeType="1"/>
          </p:cNvSpPr>
          <p:nvPr/>
        </p:nvSpPr>
        <p:spPr bwMode="auto">
          <a:xfrm flipV="1">
            <a:off x="3482975" y="1499226"/>
            <a:ext cx="1085850" cy="2569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4" name="Line 11"/>
          <p:cNvSpPr>
            <a:spLocks noChangeShapeType="1"/>
          </p:cNvSpPr>
          <p:nvPr/>
        </p:nvSpPr>
        <p:spPr bwMode="auto">
          <a:xfrm flipH="1" flipV="1">
            <a:off x="4568825" y="1499226"/>
            <a:ext cx="1357312" cy="266168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5" name="Line 12"/>
          <p:cNvSpPr>
            <a:spLocks noChangeShapeType="1"/>
          </p:cNvSpPr>
          <p:nvPr/>
        </p:nvSpPr>
        <p:spPr bwMode="auto">
          <a:xfrm flipV="1">
            <a:off x="3445272" y="3426651"/>
            <a:ext cx="0" cy="642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6" name="Text Box 13"/>
          <p:cNvSpPr txBox="1">
            <a:spLocks noChangeArrowheads="1"/>
          </p:cNvSpPr>
          <p:nvPr/>
        </p:nvSpPr>
        <p:spPr bwMode="auto">
          <a:xfrm>
            <a:off x="3196432" y="3560500"/>
            <a:ext cx="26203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f</a:t>
            </a:r>
          </a:p>
        </p:txBody>
      </p:sp>
      <p:sp>
        <p:nvSpPr>
          <p:cNvPr id="13327" name="Oval 14"/>
          <p:cNvSpPr>
            <a:spLocks noChangeArrowheads="1"/>
          </p:cNvSpPr>
          <p:nvPr/>
        </p:nvSpPr>
        <p:spPr bwMode="auto">
          <a:xfrm>
            <a:off x="3716735" y="3375023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8" name="Oval 15"/>
          <p:cNvSpPr>
            <a:spLocks noChangeArrowheads="1"/>
          </p:cNvSpPr>
          <p:nvPr/>
        </p:nvSpPr>
        <p:spPr bwMode="auto">
          <a:xfrm>
            <a:off x="5513288" y="3375023"/>
            <a:ext cx="90487" cy="91782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29" name="Line 16"/>
          <p:cNvSpPr>
            <a:spLocks noChangeShapeType="1"/>
          </p:cNvSpPr>
          <p:nvPr/>
        </p:nvSpPr>
        <p:spPr bwMode="auto">
          <a:xfrm flipV="1">
            <a:off x="5562600" y="3461084"/>
            <a:ext cx="0" cy="6424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0" name="Line 17"/>
          <p:cNvSpPr>
            <a:spLocks noChangeShapeType="1"/>
          </p:cNvSpPr>
          <p:nvPr/>
        </p:nvSpPr>
        <p:spPr bwMode="auto">
          <a:xfrm>
            <a:off x="3392488" y="3334869"/>
            <a:ext cx="36195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med" len="sm"/>
            <a:tailEnd type="arrow" w="med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3" name="Text Box 20"/>
          <p:cNvSpPr txBox="1">
            <a:spLocks noChangeArrowheads="1"/>
          </p:cNvSpPr>
          <p:nvPr/>
        </p:nvSpPr>
        <p:spPr bwMode="auto">
          <a:xfrm>
            <a:off x="5562600" y="2971800"/>
            <a:ext cx="38645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dirty="0"/>
              <a:t>x’</a:t>
            </a:r>
          </a:p>
        </p:txBody>
      </p:sp>
      <p:sp>
        <p:nvSpPr>
          <p:cNvPr id="13334" name="Text Box 21"/>
          <p:cNvSpPr txBox="1">
            <a:spLocks noChangeArrowheads="1"/>
          </p:cNvSpPr>
          <p:nvPr/>
        </p:nvSpPr>
        <p:spPr bwMode="auto">
          <a:xfrm>
            <a:off x="4022130" y="4147523"/>
            <a:ext cx="1255514" cy="76102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Baseline</a:t>
            </a:r>
            <a:br>
              <a:rPr lang="en-US" sz="2200"/>
            </a:br>
            <a:r>
              <a:rPr lang="en-US" sz="2200"/>
              <a:t>B</a:t>
            </a:r>
          </a:p>
        </p:txBody>
      </p:sp>
      <p:sp>
        <p:nvSpPr>
          <p:cNvPr id="13335" name="Line 22"/>
          <p:cNvSpPr>
            <a:spLocks noChangeShapeType="1"/>
          </p:cNvSpPr>
          <p:nvPr/>
        </p:nvSpPr>
        <p:spPr bwMode="auto">
          <a:xfrm flipV="1">
            <a:off x="6740525" y="1499226"/>
            <a:ext cx="0" cy="266168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arrow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6" name="Text Box 23"/>
          <p:cNvSpPr txBox="1">
            <a:spLocks noChangeArrowheads="1"/>
          </p:cNvSpPr>
          <p:nvPr/>
        </p:nvSpPr>
        <p:spPr bwMode="auto">
          <a:xfrm>
            <a:off x="6838553" y="2459114"/>
            <a:ext cx="32424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z</a:t>
            </a:r>
          </a:p>
        </p:txBody>
      </p:sp>
      <p:sp>
        <p:nvSpPr>
          <p:cNvPr id="13337" name="Text Box 24"/>
          <p:cNvSpPr txBox="1">
            <a:spLocks noChangeArrowheads="1"/>
          </p:cNvSpPr>
          <p:nvPr/>
        </p:nvSpPr>
        <p:spPr bwMode="auto">
          <a:xfrm>
            <a:off x="2992835" y="4149435"/>
            <a:ext cx="916186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O</a:t>
            </a:r>
            <a:endParaRPr lang="en-US" sz="2200" baseline="-25000"/>
          </a:p>
        </p:txBody>
      </p:sp>
      <p:sp>
        <p:nvSpPr>
          <p:cNvPr id="13338" name="Text Box 25"/>
          <p:cNvSpPr txBox="1">
            <a:spLocks noChangeArrowheads="1"/>
          </p:cNvSpPr>
          <p:nvPr/>
        </p:nvSpPr>
        <p:spPr bwMode="auto">
          <a:xfrm>
            <a:off x="5473700" y="4149435"/>
            <a:ext cx="916186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O’</a:t>
            </a:r>
            <a:endParaRPr lang="en-US" sz="2200" baseline="-25000"/>
          </a:p>
        </p:txBody>
      </p:sp>
      <p:sp>
        <p:nvSpPr>
          <p:cNvPr id="13339" name="Text Box 26"/>
          <p:cNvSpPr txBox="1">
            <a:spLocks noChangeArrowheads="1"/>
          </p:cNvSpPr>
          <p:nvPr/>
        </p:nvSpPr>
        <p:spPr bwMode="auto">
          <a:xfrm>
            <a:off x="4116388" y="990600"/>
            <a:ext cx="916186" cy="4283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X</a:t>
            </a:r>
            <a:endParaRPr lang="en-US" sz="2200" baseline="-25000"/>
          </a:p>
        </p:txBody>
      </p:sp>
      <p:sp>
        <p:nvSpPr>
          <p:cNvPr id="13340" name="Line 27"/>
          <p:cNvSpPr>
            <a:spLocks noChangeShapeType="1"/>
          </p:cNvSpPr>
          <p:nvPr/>
        </p:nvSpPr>
        <p:spPr bwMode="auto">
          <a:xfrm>
            <a:off x="3535760" y="4109281"/>
            <a:ext cx="2262187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41" name="Text Box 28"/>
          <p:cNvSpPr txBox="1">
            <a:spLocks noChangeArrowheads="1"/>
          </p:cNvSpPr>
          <p:nvPr/>
        </p:nvSpPr>
        <p:spPr bwMode="auto">
          <a:xfrm>
            <a:off x="5257800" y="3657600"/>
            <a:ext cx="262037" cy="42831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 dirty="0"/>
              <a:t>f</a:t>
            </a:r>
          </a:p>
        </p:txBody>
      </p:sp>
      <p:graphicFrame>
        <p:nvGraphicFramePr>
          <p:cNvPr id="426028" name="Object 44"/>
          <p:cNvGraphicFramePr>
            <a:graphicFrameLocks noGrp="1" noChangeAspect="1"/>
          </p:cNvGraphicFramePr>
          <p:nvPr>
            <p:ph idx="1"/>
          </p:nvPr>
        </p:nvGraphicFramePr>
        <p:xfrm>
          <a:off x="2971800" y="5029200"/>
          <a:ext cx="3581400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Equation" r:id="rId4" imgW="1536480" imgH="393480" progId="Equation.3">
                  <p:embed/>
                </p:oleObj>
              </mc:Choice>
              <mc:Fallback>
                <p:oleObj name="Equation" r:id="rId4" imgW="1536480" imgH="393480" progId="Equation.3">
                  <p:embed/>
                  <p:pic>
                    <p:nvPicPr>
                      <p:cNvPr id="426028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5029200"/>
                        <a:ext cx="3581400" cy="917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6032" name="Text Box 48"/>
          <p:cNvSpPr txBox="1">
            <a:spLocks noChangeArrowheads="1"/>
          </p:cNvSpPr>
          <p:nvPr/>
        </p:nvSpPr>
        <p:spPr bwMode="auto">
          <a:xfrm>
            <a:off x="1300109" y="5986790"/>
            <a:ext cx="64620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Disparity is inversely proportional to depth.</a:t>
            </a:r>
          </a:p>
        </p:txBody>
      </p:sp>
      <p:sp>
        <p:nvSpPr>
          <p:cNvPr id="30" name="Line 17"/>
          <p:cNvSpPr>
            <a:spLocks noChangeShapeType="1"/>
          </p:cNvSpPr>
          <p:nvPr/>
        </p:nvSpPr>
        <p:spPr bwMode="auto">
          <a:xfrm>
            <a:off x="5303520" y="3352800"/>
            <a:ext cx="18288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med" len="sm"/>
            <a:tailEnd type="arrow" w="med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1" name="Text Box 18"/>
          <p:cNvSpPr txBox="1">
            <a:spLocks noChangeArrowheads="1"/>
          </p:cNvSpPr>
          <p:nvPr/>
        </p:nvSpPr>
        <p:spPr bwMode="auto">
          <a:xfrm>
            <a:off x="3437732" y="2919937"/>
            <a:ext cx="324247" cy="42640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2200"/>
              <a:t>x</a:t>
            </a:r>
          </a:p>
        </p:txBody>
      </p:sp>
      <p:graphicFrame>
        <p:nvGraphicFramePr>
          <p:cNvPr id="4" name="Object 44"/>
          <p:cNvGraphicFramePr>
            <a:graphicFrameLocks noChangeAspect="1"/>
          </p:cNvGraphicFramePr>
          <p:nvPr/>
        </p:nvGraphicFramePr>
        <p:xfrm>
          <a:off x="874713" y="2316163"/>
          <a:ext cx="1778000" cy="915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3" name="Equation" r:id="rId6" imgW="761760" imgH="393480" progId="Equation.3">
                  <p:embed/>
                </p:oleObj>
              </mc:Choice>
              <mc:Fallback>
                <p:oleObj name="Equation" r:id="rId6" imgW="761760" imgH="393480" progId="Equation.3">
                  <p:embed/>
                  <p:pic>
                    <p:nvPicPr>
                      <p:cNvPr id="4" name="Object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713" y="2316163"/>
                        <a:ext cx="1778000" cy="915987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rgbClr val="FF0000"/>
                        </a:solidFill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4EA4E1-1DA6-4DFB-ADE8-5E147A0DBA1A}"/>
              </a:ext>
            </a:extLst>
          </p:cNvPr>
          <p:cNvSpPr txBox="1"/>
          <p:nvPr/>
        </p:nvSpPr>
        <p:spPr>
          <a:xfrm>
            <a:off x="7213004" y="4160908"/>
            <a:ext cx="1636354" cy="923330"/>
          </a:xfrm>
          <a:prstGeom prst="rect">
            <a:avLst/>
          </a:prstGeom>
          <a:noFill/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See Chapter 12 of Shapiro and Stockman Text.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F0EF2ED-5663-4926-8005-FC5736F93451}"/>
                  </a:ext>
                </a:extLst>
              </p14:cNvPr>
              <p14:cNvContentPartPr/>
              <p14:nvPr/>
            </p14:nvContentPartPr>
            <p14:xfrm>
              <a:off x="5499360" y="2426040"/>
              <a:ext cx="1796760" cy="16369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F0EF2ED-5663-4926-8005-FC5736F9345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490000" y="2416680"/>
                <a:ext cx="1815480" cy="1655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916148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60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771"/>
            <a:ext cx="8229600" cy="1143000"/>
          </a:xfrm>
        </p:spPr>
        <p:txBody>
          <a:bodyPr/>
          <a:lstStyle/>
          <a:p>
            <a:r>
              <a:rPr lang="en-US" dirty="0"/>
              <a:t>Depth from Stereo</a:t>
            </a:r>
          </a:p>
        </p:txBody>
      </p:sp>
      <p:sp>
        <p:nvSpPr>
          <p:cNvPr id="53" name="Content Placeholder 52"/>
          <p:cNvSpPr>
            <a:spLocks noGrp="1"/>
          </p:cNvSpPr>
          <p:nvPr>
            <p:ph idx="1"/>
          </p:nvPr>
        </p:nvSpPr>
        <p:spPr>
          <a:xfrm>
            <a:off x="457200" y="990601"/>
            <a:ext cx="8229600" cy="2667000"/>
          </a:xfrm>
        </p:spPr>
        <p:txBody>
          <a:bodyPr>
            <a:normAutofit fontScale="92500"/>
          </a:bodyPr>
          <a:lstStyle/>
          <a:p>
            <a:r>
              <a:rPr lang="en-US" sz="2800" dirty="0"/>
              <a:t>Goal: recover depth by finding image coordinate x’ that corresponds to x</a:t>
            </a:r>
          </a:p>
          <a:p>
            <a:r>
              <a:rPr lang="en-US" sz="2800" dirty="0"/>
              <a:t>Sub-Problems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Calibration: How do we recover the relation of the cameras (if not already known)?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400" dirty="0"/>
              <a:t>Correspondence: How do we search for the matching point x’?</a:t>
            </a:r>
          </a:p>
        </p:txBody>
      </p:sp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3361601" y="3754448"/>
            <a:ext cx="2240346" cy="2976732"/>
            <a:chOff x="609600" y="753824"/>
            <a:chExt cx="3905925" cy="5189776"/>
          </a:xfrm>
        </p:grpSpPr>
        <p:grpSp>
          <p:nvGrpSpPr>
            <p:cNvPr id="55" name="Group 54"/>
            <p:cNvGrpSpPr>
              <a:grpSpLocks noChangeAspect="1"/>
            </p:cNvGrpSpPr>
            <p:nvPr/>
          </p:nvGrpSpPr>
          <p:grpSpPr>
            <a:xfrm>
              <a:off x="609600" y="1143000"/>
              <a:ext cx="3905925" cy="4800600"/>
              <a:chOff x="533400" y="957263"/>
              <a:chExt cx="4491038" cy="5519737"/>
            </a:xfrm>
          </p:grpSpPr>
          <p:sp>
            <p:nvSpPr>
              <p:cNvPr id="59" name="Freeform 4"/>
              <p:cNvSpPr>
                <a:spLocks/>
              </p:cNvSpPr>
              <p:nvPr/>
            </p:nvSpPr>
            <p:spPr bwMode="auto">
              <a:xfrm>
                <a:off x="3481388" y="957263"/>
                <a:ext cx="1220787" cy="839787"/>
              </a:xfrm>
              <a:custGeom>
                <a:avLst/>
                <a:gdLst>
                  <a:gd name="T0" fmla="*/ 2147483647 w 865"/>
                  <a:gd name="T1" fmla="*/ 0 h 529"/>
                  <a:gd name="T2" fmla="*/ 2147483647 w 865"/>
                  <a:gd name="T3" fmla="*/ 2147483647 h 529"/>
                  <a:gd name="T4" fmla="*/ 2147483647 w 865"/>
                  <a:gd name="T5" fmla="*/ 2147483647 h 529"/>
                  <a:gd name="T6" fmla="*/ 2147483647 w 865"/>
                  <a:gd name="T7" fmla="*/ 2147483647 h 529"/>
                  <a:gd name="T8" fmla="*/ 2147483647 w 865"/>
                  <a:gd name="T9" fmla="*/ 2147483647 h 529"/>
                  <a:gd name="T10" fmla="*/ 2147483647 w 865"/>
                  <a:gd name="T11" fmla="*/ 2147483647 h 529"/>
                  <a:gd name="T12" fmla="*/ 2147483647 w 865"/>
                  <a:gd name="T13" fmla="*/ 2147483647 h 529"/>
                  <a:gd name="T14" fmla="*/ 2147483647 w 865"/>
                  <a:gd name="T15" fmla="*/ 2147483647 h 529"/>
                  <a:gd name="T16" fmla="*/ 2147483647 w 865"/>
                  <a:gd name="T17" fmla="*/ 2147483647 h 529"/>
                  <a:gd name="T18" fmla="*/ 0 w 865"/>
                  <a:gd name="T19" fmla="*/ 2147483647 h 529"/>
                  <a:gd name="T20" fmla="*/ 0 w 865"/>
                  <a:gd name="T21" fmla="*/ 2147483647 h 529"/>
                  <a:gd name="T22" fmla="*/ 0 w 865"/>
                  <a:gd name="T23" fmla="*/ 2147483647 h 529"/>
                  <a:gd name="T24" fmla="*/ 2147483647 w 865"/>
                  <a:gd name="T25" fmla="*/ 2147483647 h 529"/>
                  <a:gd name="T26" fmla="*/ 2147483647 w 865"/>
                  <a:gd name="T27" fmla="*/ 2147483647 h 529"/>
                  <a:gd name="T28" fmla="*/ 2147483647 w 865"/>
                  <a:gd name="T29" fmla="*/ 2147483647 h 529"/>
                  <a:gd name="T30" fmla="*/ 2147483647 w 865"/>
                  <a:gd name="T31" fmla="*/ 2147483647 h 529"/>
                  <a:gd name="T32" fmla="*/ 2147483647 w 865"/>
                  <a:gd name="T33" fmla="*/ 2147483647 h 529"/>
                  <a:gd name="T34" fmla="*/ 2147483647 w 865"/>
                  <a:gd name="T35" fmla="*/ 2147483647 h 529"/>
                  <a:gd name="T36" fmla="*/ 2147483647 w 865"/>
                  <a:gd name="T37" fmla="*/ 2147483647 h 529"/>
                  <a:gd name="T38" fmla="*/ 2147483647 w 865"/>
                  <a:gd name="T39" fmla="*/ 2147483647 h 529"/>
                  <a:gd name="T40" fmla="*/ 2147483647 w 865"/>
                  <a:gd name="T41" fmla="*/ 2147483647 h 529"/>
                  <a:gd name="T42" fmla="*/ 2147483647 w 865"/>
                  <a:gd name="T43" fmla="*/ 2147483647 h 529"/>
                  <a:gd name="T44" fmla="*/ 2147483647 w 865"/>
                  <a:gd name="T45" fmla="*/ 2147483647 h 529"/>
                  <a:gd name="T46" fmla="*/ 2147483647 w 865"/>
                  <a:gd name="T47" fmla="*/ 2147483647 h 529"/>
                  <a:gd name="T48" fmla="*/ 2147483647 w 865"/>
                  <a:gd name="T49" fmla="*/ 2147483647 h 529"/>
                  <a:gd name="T50" fmla="*/ 2147483647 w 865"/>
                  <a:gd name="T51" fmla="*/ 2147483647 h 529"/>
                  <a:gd name="T52" fmla="*/ 2147483647 w 865"/>
                  <a:gd name="T53" fmla="*/ 2147483647 h 529"/>
                  <a:gd name="T54" fmla="*/ 2147483647 w 865"/>
                  <a:gd name="T55" fmla="*/ 2147483647 h 529"/>
                  <a:gd name="T56" fmla="*/ 2147483647 w 865"/>
                  <a:gd name="T57" fmla="*/ 2147483647 h 529"/>
                  <a:gd name="T58" fmla="*/ 2147483647 w 865"/>
                  <a:gd name="T59" fmla="*/ 2147483647 h 529"/>
                  <a:gd name="T60" fmla="*/ 2147483647 w 865"/>
                  <a:gd name="T61" fmla="*/ 2147483647 h 529"/>
                  <a:gd name="T62" fmla="*/ 2147483647 w 865"/>
                  <a:gd name="T63" fmla="*/ 2147483647 h 529"/>
                  <a:gd name="T64" fmla="*/ 2147483647 w 865"/>
                  <a:gd name="T65" fmla="*/ 2147483647 h 529"/>
                  <a:gd name="T66" fmla="*/ 2147483647 w 865"/>
                  <a:gd name="T67" fmla="*/ 2147483647 h 529"/>
                  <a:gd name="T68" fmla="*/ 2147483647 w 865"/>
                  <a:gd name="T69" fmla="*/ 2147483647 h 529"/>
                  <a:gd name="T70" fmla="*/ 2147483647 w 865"/>
                  <a:gd name="T71" fmla="*/ 2147483647 h 529"/>
                  <a:gd name="T72" fmla="*/ 2147483647 w 865"/>
                  <a:gd name="T73" fmla="*/ 2147483647 h 529"/>
                  <a:gd name="T74" fmla="*/ 2147483647 w 865"/>
                  <a:gd name="T75" fmla="*/ 2147483647 h 529"/>
                  <a:gd name="T76" fmla="*/ 2147483647 w 865"/>
                  <a:gd name="T77" fmla="*/ 2147483647 h 529"/>
                  <a:gd name="T78" fmla="*/ 2147483647 w 865"/>
                  <a:gd name="T79" fmla="*/ 0 h 5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65"/>
                  <a:gd name="T121" fmla="*/ 0 h 529"/>
                  <a:gd name="T122" fmla="*/ 865 w 865"/>
                  <a:gd name="T123" fmla="*/ 529 h 52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65" h="529">
                    <a:moveTo>
                      <a:pt x="84" y="0"/>
                    </a:moveTo>
                    <a:lnTo>
                      <a:pt x="72" y="24"/>
                    </a:lnTo>
                    <a:lnTo>
                      <a:pt x="72" y="48"/>
                    </a:lnTo>
                    <a:lnTo>
                      <a:pt x="48" y="72"/>
                    </a:lnTo>
                    <a:lnTo>
                      <a:pt x="36" y="96"/>
                    </a:lnTo>
                    <a:lnTo>
                      <a:pt x="36" y="120"/>
                    </a:lnTo>
                    <a:lnTo>
                      <a:pt x="36" y="144"/>
                    </a:lnTo>
                    <a:lnTo>
                      <a:pt x="24" y="168"/>
                    </a:lnTo>
                    <a:lnTo>
                      <a:pt x="1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0" y="264"/>
                    </a:lnTo>
                    <a:lnTo>
                      <a:pt x="12" y="288"/>
                    </a:lnTo>
                    <a:lnTo>
                      <a:pt x="12" y="312"/>
                    </a:lnTo>
                    <a:lnTo>
                      <a:pt x="24" y="336"/>
                    </a:lnTo>
                    <a:lnTo>
                      <a:pt x="24" y="360"/>
                    </a:lnTo>
                    <a:lnTo>
                      <a:pt x="36" y="384"/>
                    </a:lnTo>
                    <a:lnTo>
                      <a:pt x="36" y="408"/>
                    </a:lnTo>
                    <a:lnTo>
                      <a:pt x="48" y="432"/>
                    </a:lnTo>
                    <a:lnTo>
                      <a:pt x="60" y="456"/>
                    </a:lnTo>
                    <a:lnTo>
                      <a:pt x="852" y="528"/>
                    </a:lnTo>
                    <a:lnTo>
                      <a:pt x="804" y="480"/>
                    </a:lnTo>
                    <a:lnTo>
                      <a:pt x="792" y="456"/>
                    </a:lnTo>
                    <a:lnTo>
                      <a:pt x="780" y="420"/>
                    </a:lnTo>
                    <a:lnTo>
                      <a:pt x="768" y="396"/>
                    </a:lnTo>
                    <a:lnTo>
                      <a:pt x="756" y="372"/>
                    </a:lnTo>
                    <a:lnTo>
                      <a:pt x="744" y="348"/>
                    </a:lnTo>
                    <a:lnTo>
                      <a:pt x="744" y="324"/>
                    </a:lnTo>
                    <a:lnTo>
                      <a:pt x="744" y="288"/>
                    </a:lnTo>
                    <a:lnTo>
                      <a:pt x="744" y="264"/>
                    </a:lnTo>
                    <a:lnTo>
                      <a:pt x="744" y="240"/>
                    </a:lnTo>
                    <a:lnTo>
                      <a:pt x="768" y="216"/>
                    </a:lnTo>
                    <a:lnTo>
                      <a:pt x="768" y="192"/>
                    </a:lnTo>
                    <a:lnTo>
                      <a:pt x="780" y="168"/>
                    </a:lnTo>
                    <a:lnTo>
                      <a:pt x="804" y="156"/>
                    </a:lnTo>
                    <a:lnTo>
                      <a:pt x="804" y="132"/>
                    </a:lnTo>
                    <a:lnTo>
                      <a:pt x="828" y="108"/>
                    </a:lnTo>
                    <a:lnTo>
                      <a:pt x="852" y="96"/>
                    </a:lnTo>
                    <a:lnTo>
                      <a:pt x="864" y="72"/>
                    </a:lnTo>
                    <a:lnTo>
                      <a:pt x="84" y="0"/>
                    </a:lnTo>
                  </a:path>
                </a:pathLst>
              </a:custGeom>
              <a:gradFill rotWithShape="0">
                <a:gsLst>
                  <a:gs pos="0">
                    <a:srgbClr val="012501"/>
                  </a:gs>
                  <a:gs pos="100000">
                    <a:srgbClr val="037C03"/>
                  </a:gs>
                </a:gsLst>
                <a:lin ang="18900000" scaled="1"/>
              </a:gra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0" name="Line 5"/>
              <p:cNvSpPr>
                <a:spLocks noChangeShapeType="1"/>
              </p:cNvSpPr>
              <p:nvPr/>
            </p:nvSpPr>
            <p:spPr bwMode="auto">
              <a:xfrm>
                <a:off x="890588" y="4310063"/>
                <a:ext cx="3251200" cy="1828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1" name="Freeform 9"/>
              <p:cNvSpPr>
                <a:spLocks/>
              </p:cNvSpPr>
              <p:nvPr/>
            </p:nvSpPr>
            <p:spPr bwMode="auto">
              <a:xfrm>
                <a:off x="1533525" y="1219200"/>
                <a:ext cx="2471738" cy="2462213"/>
              </a:xfrm>
              <a:custGeom>
                <a:avLst/>
                <a:gdLst>
                  <a:gd name="T0" fmla="*/ 0 w 1557"/>
                  <a:gd name="T1" fmla="*/ 2147483647 h 1551"/>
                  <a:gd name="T2" fmla="*/ 2147483647 w 1557"/>
                  <a:gd name="T3" fmla="*/ 0 h 1551"/>
                  <a:gd name="T4" fmla="*/ 0 60000 65536"/>
                  <a:gd name="T5" fmla="*/ 0 60000 65536"/>
                  <a:gd name="T6" fmla="*/ 0 w 1557"/>
                  <a:gd name="T7" fmla="*/ 0 h 1551"/>
                  <a:gd name="T8" fmla="*/ 1557 w 1557"/>
                  <a:gd name="T9" fmla="*/ 1551 h 155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557" h="1551">
                    <a:moveTo>
                      <a:pt x="0" y="1551"/>
                    </a:moveTo>
                    <a:lnTo>
                      <a:pt x="155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2" name="Freeform 10"/>
              <p:cNvSpPr>
                <a:spLocks/>
              </p:cNvSpPr>
              <p:nvPr/>
            </p:nvSpPr>
            <p:spPr bwMode="auto">
              <a:xfrm>
                <a:off x="687388" y="2490788"/>
                <a:ext cx="1220787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3" name="Freeform 12"/>
              <p:cNvSpPr>
                <a:spLocks/>
              </p:cNvSpPr>
              <p:nvPr/>
            </p:nvSpPr>
            <p:spPr bwMode="auto">
              <a:xfrm>
                <a:off x="3990975" y="1219200"/>
                <a:ext cx="117475" cy="3910013"/>
              </a:xfrm>
              <a:custGeom>
                <a:avLst/>
                <a:gdLst>
                  <a:gd name="T0" fmla="*/ 2147483647 w 74"/>
                  <a:gd name="T1" fmla="*/ 2147483647 h 2463"/>
                  <a:gd name="T2" fmla="*/ 0 w 74"/>
                  <a:gd name="T3" fmla="*/ 0 h 2463"/>
                  <a:gd name="T4" fmla="*/ 0 60000 65536"/>
                  <a:gd name="T5" fmla="*/ 0 60000 65536"/>
                  <a:gd name="T6" fmla="*/ 0 w 74"/>
                  <a:gd name="T7" fmla="*/ 0 h 2463"/>
                  <a:gd name="T8" fmla="*/ 74 w 74"/>
                  <a:gd name="T9" fmla="*/ 2463 h 246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4" h="2463">
                    <a:moveTo>
                      <a:pt x="74" y="2463"/>
                    </a:move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4" name="Freeform 13"/>
              <p:cNvSpPr>
                <a:spLocks/>
              </p:cNvSpPr>
              <p:nvPr/>
            </p:nvSpPr>
            <p:spPr bwMode="auto">
              <a:xfrm>
                <a:off x="3803650" y="4208463"/>
                <a:ext cx="1220788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5" name="Line 14"/>
              <p:cNvSpPr>
                <a:spLocks noChangeShapeType="1"/>
              </p:cNvSpPr>
              <p:nvPr/>
            </p:nvSpPr>
            <p:spPr bwMode="auto">
              <a:xfrm flipV="1">
                <a:off x="890588" y="3681413"/>
                <a:ext cx="642937" cy="628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6" name="Line 15"/>
              <p:cNvSpPr>
                <a:spLocks noChangeShapeType="1"/>
              </p:cNvSpPr>
              <p:nvPr/>
            </p:nvSpPr>
            <p:spPr bwMode="auto">
              <a:xfrm flipH="1" flipV="1">
                <a:off x="4108450" y="5129213"/>
                <a:ext cx="33338" cy="1009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7" name="Freeform 18"/>
              <p:cNvSpPr>
                <a:spLocks/>
              </p:cNvSpPr>
              <p:nvPr/>
            </p:nvSpPr>
            <p:spPr bwMode="auto">
              <a:xfrm>
                <a:off x="533400" y="42608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68" name="Arc 19"/>
              <p:cNvSpPr>
                <a:spLocks/>
              </p:cNvSpPr>
              <p:nvPr/>
            </p:nvSpPr>
            <p:spPr bwMode="auto">
              <a:xfrm rot="720000">
                <a:off x="733425" y="42767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9" name="Line 20"/>
              <p:cNvSpPr>
                <a:spLocks noChangeShapeType="1"/>
              </p:cNvSpPr>
              <p:nvPr/>
            </p:nvSpPr>
            <p:spPr bwMode="auto">
              <a:xfrm flipH="1">
                <a:off x="533400" y="40957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0" name="Oval 21"/>
              <p:cNvSpPr>
                <a:spLocks noChangeArrowheads="1"/>
              </p:cNvSpPr>
              <p:nvPr/>
            </p:nvSpPr>
            <p:spPr bwMode="auto">
              <a:xfrm rot="19740000">
                <a:off x="811213" y="42814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1" name="Line 22"/>
              <p:cNvSpPr>
                <a:spLocks noChangeShapeType="1"/>
              </p:cNvSpPr>
              <p:nvPr/>
            </p:nvSpPr>
            <p:spPr bwMode="auto">
              <a:xfrm flipV="1">
                <a:off x="533400" y="45021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2" name="Freeform 23"/>
              <p:cNvSpPr>
                <a:spLocks/>
              </p:cNvSpPr>
              <p:nvPr/>
            </p:nvSpPr>
            <p:spPr bwMode="auto">
              <a:xfrm>
                <a:off x="3784600" y="60896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73" name="Arc 24"/>
              <p:cNvSpPr>
                <a:spLocks/>
              </p:cNvSpPr>
              <p:nvPr/>
            </p:nvSpPr>
            <p:spPr bwMode="auto">
              <a:xfrm rot="720000">
                <a:off x="3984625" y="61055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4" name="Line 25"/>
              <p:cNvSpPr>
                <a:spLocks noChangeShapeType="1"/>
              </p:cNvSpPr>
              <p:nvPr/>
            </p:nvSpPr>
            <p:spPr bwMode="auto">
              <a:xfrm flipH="1">
                <a:off x="3784600" y="59245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5" name="Oval 26"/>
              <p:cNvSpPr>
                <a:spLocks noChangeArrowheads="1"/>
              </p:cNvSpPr>
              <p:nvPr/>
            </p:nvSpPr>
            <p:spPr bwMode="auto">
              <a:xfrm rot="19740000">
                <a:off x="4062413" y="61102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6" name="Line 27"/>
              <p:cNvSpPr>
                <a:spLocks noChangeShapeType="1"/>
              </p:cNvSpPr>
              <p:nvPr/>
            </p:nvSpPr>
            <p:spPr bwMode="auto">
              <a:xfrm flipV="1">
                <a:off x="3784600" y="63309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7" name="Oval 33"/>
              <p:cNvSpPr>
                <a:spLocks noChangeArrowheads="1"/>
              </p:cNvSpPr>
              <p:nvPr/>
            </p:nvSpPr>
            <p:spPr bwMode="auto">
              <a:xfrm>
                <a:off x="4079875" y="5081588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8" name="Oval 34"/>
              <p:cNvSpPr>
                <a:spLocks noChangeArrowheads="1"/>
              </p:cNvSpPr>
              <p:nvPr/>
            </p:nvSpPr>
            <p:spPr bwMode="auto">
              <a:xfrm>
                <a:off x="1504950" y="3649663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</p:grpSp>
        <p:sp>
          <p:nvSpPr>
            <p:cNvPr id="56" name="Text Box 26"/>
            <p:cNvSpPr txBox="1">
              <a:spLocks noChangeArrowheads="1"/>
            </p:cNvSpPr>
            <p:nvPr/>
          </p:nvSpPr>
          <p:spPr bwMode="auto">
            <a:xfrm>
              <a:off x="3657600" y="753824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57" name="Text Box 26"/>
            <p:cNvSpPr txBox="1">
              <a:spLocks noChangeArrowheads="1"/>
            </p:cNvSpPr>
            <p:nvPr/>
          </p:nvSpPr>
          <p:spPr bwMode="auto">
            <a:xfrm>
              <a:off x="867127" y="309241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58" name="Text Box 26"/>
            <p:cNvSpPr txBox="1">
              <a:spLocks noChangeArrowheads="1"/>
            </p:cNvSpPr>
            <p:nvPr/>
          </p:nvSpPr>
          <p:spPr bwMode="auto">
            <a:xfrm>
              <a:off x="3520189" y="447900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x'</a:t>
              </a:r>
              <a:endParaRPr lang="en-US" sz="2000" baseline="-25000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306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/>
              <a:t>Correspondence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81400"/>
            <a:ext cx="8229600" cy="2544763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r>
              <a:rPr lang="en-US" sz="2400" dirty="0"/>
              <a:t>We have two images taken from cameras with different intrinsic and extrinsic parameters</a:t>
            </a:r>
          </a:p>
          <a:p>
            <a:pPr>
              <a:buNone/>
            </a:pPr>
            <a:endParaRPr lang="en-US" sz="2400" dirty="0"/>
          </a:p>
          <a:p>
            <a:r>
              <a:rPr lang="en-US" sz="2400" dirty="0"/>
              <a:t>How do we match a point in the first image to a point in the second?  How can we constrain our search?</a:t>
            </a:r>
          </a:p>
        </p:txBody>
      </p:sp>
      <p:pic>
        <p:nvPicPr>
          <p:cNvPr id="4" name="Picture 13" descr="rect_006_007_lef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066800"/>
            <a:ext cx="3321069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4" descr="rect_006_007_righ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005590"/>
            <a:ext cx="3429000" cy="251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653352" y="212863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87403" y="2132777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6389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338" y="901700"/>
            <a:ext cx="7662862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1683" name="Text Box 3"/>
          <p:cNvSpPr txBox="1">
            <a:spLocks noChangeArrowheads="1"/>
          </p:cNvSpPr>
          <p:nvPr/>
        </p:nvSpPr>
        <p:spPr bwMode="auto">
          <a:xfrm>
            <a:off x="1457325" y="4579938"/>
            <a:ext cx="72346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Potential matches for </a:t>
            </a:r>
            <a:r>
              <a:rPr lang="en-US" sz="2000" i="1" dirty="0"/>
              <a:t>x</a:t>
            </a:r>
            <a:r>
              <a:rPr lang="en-US" sz="2000" dirty="0"/>
              <a:t> have to lie on the corresponding line </a:t>
            </a:r>
            <a:r>
              <a:rPr lang="en-US" sz="2000" i="1" dirty="0"/>
              <a:t>l’</a:t>
            </a:r>
            <a:r>
              <a:rPr lang="en-US" sz="2000" dirty="0"/>
              <a:t>.</a:t>
            </a:r>
          </a:p>
        </p:txBody>
      </p:sp>
      <p:sp>
        <p:nvSpPr>
          <p:cNvPr id="711684" name="Text Box 4"/>
          <p:cNvSpPr txBox="1">
            <a:spLocks noChangeArrowheads="1"/>
          </p:cNvSpPr>
          <p:nvPr/>
        </p:nvSpPr>
        <p:spPr bwMode="auto">
          <a:xfrm>
            <a:off x="1447800" y="5646738"/>
            <a:ext cx="72346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/>
              <a:t>Potential matches for </a:t>
            </a:r>
            <a:r>
              <a:rPr lang="en-US" sz="2000" i="1" dirty="0"/>
              <a:t>x’</a:t>
            </a:r>
            <a:r>
              <a:rPr lang="en-US" sz="2000" dirty="0"/>
              <a:t> have to lie on the corresponding line </a:t>
            </a:r>
            <a:r>
              <a:rPr lang="en-US" sz="2000" i="1" dirty="0"/>
              <a:t>l</a:t>
            </a:r>
            <a:r>
              <a:rPr lang="en-US" sz="2000" dirty="0"/>
              <a:t>.</a:t>
            </a:r>
          </a:p>
        </p:txBody>
      </p:sp>
      <p:sp>
        <p:nvSpPr>
          <p:cNvPr id="711685" name="Oval 5"/>
          <p:cNvSpPr>
            <a:spLocks noChangeArrowheads="1"/>
          </p:cNvSpPr>
          <p:nvPr/>
        </p:nvSpPr>
        <p:spPr bwMode="auto">
          <a:xfrm>
            <a:off x="2884488" y="24066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6" name="Line 6"/>
          <p:cNvSpPr>
            <a:spLocks noChangeShapeType="1"/>
          </p:cNvSpPr>
          <p:nvPr/>
        </p:nvSpPr>
        <p:spPr bwMode="auto">
          <a:xfrm flipH="1">
            <a:off x="6084888" y="2330450"/>
            <a:ext cx="254000" cy="1581150"/>
          </a:xfrm>
          <a:prstGeom prst="line">
            <a:avLst/>
          </a:prstGeom>
          <a:noFill/>
          <a:ln w="2857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7" name="Oval 7"/>
          <p:cNvSpPr>
            <a:spLocks noChangeArrowheads="1"/>
          </p:cNvSpPr>
          <p:nvPr/>
        </p:nvSpPr>
        <p:spPr bwMode="auto">
          <a:xfrm>
            <a:off x="6275388" y="2406650"/>
            <a:ext cx="76200" cy="76200"/>
          </a:xfrm>
          <a:prstGeom prst="ellipse">
            <a:avLst/>
          </a:prstGeom>
          <a:solidFill>
            <a:srgbClr val="CC3300"/>
          </a:solidFill>
          <a:ln w="952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Verdana" pitchFamily="34" charset="0"/>
            </a:endParaRPr>
          </a:p>
        </p:txBody>
      </p:sp>
      <p:sp>
        <p:nvSpPr>
          <p:cNvPr id="711688" name="Line 8"/>
          <p:cNvSpPr>
            <a:spLocks noChangeShapeType="1"/>
          </p:cNvSpPr>
          <p:nvPr/>
        </p:nvSpPr>
        <p:spPr bwMode="auto">
          <a:xfrm flipH="1" flipV="1">
            <a:off x="2909888" y="2311400"/>
            <a:ext cx="241300" cy="15621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89" name="Oval 9"/>
          <p:cNvSpPr>
            <a:spLocks noChangeArrowheads="1"/>
          </p:cNvSpPr>
          <p:nvPr/>
        </p:nvSpPr>
        <p:spPr bwMode="auto">
          <a:xfrm>
            <a:off x="3316288" y="21018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0" name="Oval 10"/>
          <p:cNvSpPr>
            <a:spLocks noChangeArrowheads="1"/>
          </p:cNvSpPr>
          <p:nvPr/>
        </p:nvSpPr>
        <p:spPr bwMode="auto">
          <a:xfrm>
            <a:off x="3970338" y="16573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1" name="Oval 11"/>
          <p:cNvSpPr>
            <a:spLocks noChangeArrowheads="1"/>
          </p:cNvSpPr>
          <p:nvPr/>
        </p:nvSpPr>
        <p:spPr bwMode="auto">
          <a:xfrm>
            <a:off x="6275388" y="24003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2" name="Oval 12"/>
          <p:cNvSpPr>
            <a:spLocks noChangeArrowheads="1"/>
          </p:cNvSpPr>
          <p:nvPr/>
        </p:nvSpPr>
        <p:spPr bwMode="auto">
          <a:xfrm>
            <a:off x="6224588" y="27559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693" name="Oval 13"/>
          <p:cNvSpPr>
            <a:spLocks noChangeArrowheads="1"/>
          </p:cNvSpPr>
          <p:nvPr/>
        </p:nvSpPr>
        <p:spPr bwMode="auto">
          <a:xfrm>
            <a:off x="6167438" y="30480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94" name="Rectangle 14"/>
          <p:cNvSpPr>
            <a:spLocks noGrp="1" noChangeArrowheads="1"/>
          </p:cNvSpPr>
          <p:nvPr>
            <p:ph type="title"/>
          </p:nvPr>
        </p:nvSpPr>
        <p:spPr>
          <a:xfrm>
            <a:off x="477838" y="-112005"/>
            <a:ext cx="8229600" cy="1143000"/>
          </a:xfrm>
        </p:spPr>
        <p:txBody>
          <a:bodyPr/>
          <a:lstStyle/>
          <a:p>
            <a:r>
              <a:rPr lang="en-US" dirty="0"/>
              <a:t>Key idea: </a:t>
            </a:r>
            <a:r>
              <a:rPr lang="en-US" dirty="0" err="1"/>
              <a:t>Epipolar</a:t>
            </a:r>
            <a:r>
              <a:rPr lang="en-US" dirty="0"/>
              <a:t> constraint</a:t>
            </a:r>
          </a:p>
        </p:txBody>
      </p:sp>
      <p:sp>
        <p:nvSpPr>
          <p:cNvPr id="20495" name="Freeform 15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12" y="80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496" name="Text Box 16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0497" name="Freeform 17"/>
          <p:cNvSpPr>
            <a:spLocks/>
          </p:cNvSpPr>
          <p:nvPr/>
        </p:nvSpPr>
        <p:spPr bwMode="auto">
          <a:xfrm>
            <a:off x="6019800" y="2336800"/>
            <a:ext cx="273050" cy="254000"/>
          </a:xfrm>
          <a:custGeom>
            <a:avLst/>
            <a:gdLst>
              <a:gd name="T0" fmla="*/ 2147483647 w 172"/>
              <a:gd name="T1" fmla="*/ 2147483647 h 160"/>
              <a:gd name="T2" fmla="*/ 0 w 172"/>
              <a:gd name="T3" fmla="*/ 2147483647 h 160"/>
              <a:gd name="T4" fmla="*/ 2147483647 w 172"/>
              <a:gd name="T5" fmla="*/ 2147483647 h 160"/>
              <a:gd name="T6" fmla="*/ 2147483647 w 172"/>
              <a:gd name="T7" fmla="*/ 2147483647 h 160"/>
              <a:gd name="T8" fmla="*/ 2147483647 w 172"/>
              <a:gd name="T9" fmla="*/ 0 h 160"/>
              <a:gd name="T10" fmla="*/ 2147483647 w 172"/>
              <a:gd name="T11" fmla="*/ 2147483647 h 16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72"/>
              <a:gd name="T19" fmla="*/ 0 h 160"/>
              <a:gd name="T20" fmla="*/ 172 w 172"/>
              <a:gd name="T21" fmla="*/ 160 h 16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72" h="160">
                <a:moveTo>
                  <a:pt x="48" y="16"/>
                </a:moveTo>
                <a:lnTo>
                  <a:pt x="0" y="112"/>
                </a:lnTo>
                <a:lnTo>
                  <a:pt x="48" y="160"/>
                </a:lnTo>
                <a:lnTo>
                  <a:pt x="144" y="112"/>
                </a:lnTo>
                <a:lnTo>
                  <a:pt x="172" y="0"/>
                </a:lnTo>
                <a:lnTo>
                  <a:pt x="4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1698" name="Text Box 18"/>
          <p:cNvSpPr txBox="1">
            <a:spLocks noChangeArrowheads="1"/>
          </p:cNvSpPr>
          <p:nvPr/>
        </p:nvSpPr>
        <p:spPr bwMode="auto">
          <a:xfrm>
            <a:off x="6019800" y="2286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20499" name="Freeform 19"/>
          <p:cNvSpPr>
            <a:spLocks/>
          </p:cNvSpPr>
          <p:nvPr/>
        </p:nvSpPr>
        <p:spPr bwMode="auto">
          <a:xfrm>
            <a:off x="8001000" y="1524000"/>
            <a:ext cx="381000" cy="304800"/>
          </a:xfrm>
          <a:custGeom>
            <a:avLst/>
            <a:gdLst>
              <a:gd name="T0" fmla="*/ 2147483647 w 240"/>
              <a:gd name="T1" fmla="*/ 2147483647 h 192"/>
              <a:gd name="T2" fmla="*/ 2147483647 w 240"/>
              <a:gd name="T3" fmla="*/ 0 h 192"/>
              <a:gd name="T4" fmla="*/ 2147483647 w 240"/>
              <a:gd name="T5" fmla="*/ 2147483647 h 192"/>
              <a:gd name="T6" fmla="*/ 0 w 240"/>
              <a:gd name="T7" fmla="*/ 2147483647 h 192"/>
              <a:gd name="T8" fmla="*/ 2147483647 w 240"/>
              <a:gd name="T9" fmla="*/ 2147483647 h 192"/>
              <a:gd name="T10" fmla="*/ 2147483647 w 240"/>
              <a:gd name="T11" fmla="*/ 2147483647 h 192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40"/>
              <a:gd name="T19" fmla="*/ 0 h 192"/>
              <a:gd name="T20" fmla="*/ 240 w 240"/>
              <a:gd name="T21" fmla="*/ 192 h 192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40" h="192">
                <a:moveTo>
                  <a:pt x="240" y="192"/>
                </a:moveTo>
                <a:lnTo>
                  <a:pt x="240" y="0"/>
                </a:lnTo>
                <a:lnTo>
                  <a:pt x="88" y="24"/>
                </a:lnTo>
                <a:lnTo>
                  <a:pt x="0" y="96"/>
                </a:lnTo>
                <a:lnTo>
                  <a:pt x="96" y="192"/>
                </a:lnTo>
                <a:lnTo>
                  <a:pt x="240" y="19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0" name="Freeform 20"/>
          <p:cNvSpPr>
            <a:spLocks/>
          </p:cNvSpPr>
          <p:nvPr/>
        </p:nvSpPr>
        <p:spPr bwMode="auto">
          <a:xfrm>
            <a:off x="838200" y="1536700"/>
            <a:ext cx="260350" cy="292100"/>
          </a:xfrm>
          <a:custGeom>
            <a:avLst/>
            <a:gdLst>
              <a:gd name="T0" fmla="*/ 2147483647 w 164"/>
              <a:gd name="T1" fmla="*/ 0 h 184"/>
              <a:gd name="T2" fmla="*/ 0 w 164"/>
              <a:gd name="T3" fmla="*/ 2147483647 h 184"/>
              <a:gd name="T4" fmla="*/ 2147483647 w 164"/>
              <a:gd name="T5" fmla="*/ 2147483647 h 184"/>
              <a:gd name="T6" fmla="*/ 2147483647 w 164"/>
              <a:gd name="T7" fmla="*/ 2147483647 h 184"/>
              <a:gd name="T8" fmla="*/ 2147483647 w 164"/>
              <a:gd name="T9" fmla="*/ 2147483647 h 184"/>
              <a:gd name="T10" fmla="*/ 2147483647 w 164"/>
              <a:gd name="T11" fmla="*/ 0 h 18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64"/>
              <a:gd name="T19" fmla="*/ 0 h 184"/>
              <a:gd name="T20" fmla="*/ 164 w 164"/>
              <a:gd name="T21" fmla="*/ 184 h 18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64" h="184">
                <a:moveTo>
                  <a:pt x="32" y="0"/>
                </a:moveTo>
                <a:lnTo>
                  <a:pt x="0" y="136"/>
                </a:lnTo>
                <a:lnTo>
                  <a:pt x="48" y="184"/>
                </a:lnTo>
                <a:lnTo>
                  <a:pt x="148" y="176"/>
                </a:lnTo>
                <a:lnTo>
                  <a:pt x="164" y="36"/>
                </a:lnTo>
                <a:lnTo>
                  <a:pt x="32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1" name="Freeform 21"/>
          <p:cNvSpPr>
            <a:spLocks/>
          </p:cNvSpPr>
          <p:nvPr/>
        </p:nvSpPr>
        <p:spPr bwMode="auto">
          <a:xfrm>
            <a:off x="5905500" y="2667000"/>
            <a:ext cx="336550" cy="698500"/>
          </a:xfrm>
          <a:custGeom>
            <a:avLst/>
            <a:gdLst>
              <a:gd name="T0" fmla="*/ 2147483647 w 212"/>
              <a:gd name="T1" fmla="*/ 2147483647 h 440"/>
              <a:gd name="T2" fmla="*/ 2147483647 w 212"/>
              <a:gd name="T3" fmla="*/ 2147483647 h 440"/>
              <a:gd name="T4" fmla="*/ 0 w 212"/>
              <a:gd name="T5" fmla="*/ 2147483647 h 440"/>
              <a:gd name="T6" fmla="*/ 2147483647 w 212"/>
              <a:gd name="T7" fmla="*/ 2147483647 h 440"/>
              <a:gd name="T8" fmla="*/ 2147483647 w 212"/>
              <a:gd name="T9" fmla="*/ 0 h 440"/>
              <a:gd name="T10" fmla="*/ 2147483647 w 212"/>
              <a:gd name="T11" fmla="*/ 2147483647 h 44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12"/>
              <a:gd name="T19" fmla="*/ 0 h 440"/>
              <a:gd name="T20" fmla="*/ 212 w 212"/>
              <a:gd name="T21" fmla="*/ 440 h 44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2" h="440">
                <a:moveTo>
                  <a:pt x="72" y="16"/>
                </a:moveTo>
                <a:lnTo>
                  <a:pt x="24" y="112"/>
                </a:lnTo>
                <a:lnTo>
                  <a:pt x="0" y="400"/>
                </a:lnTo>
                <a:lnTo>
                  <a:pt x="132" y="440"/>
                </a:lnTo>
                <a:lnTo>
                  <a:pt x="212" y="0"/>
                </a:lnTo>
                <a:lnTo>
                  <a:pt x="72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2" name="Freeform 22"/>
          <p:cNvSpPr>
            <a:spLocks/>
          </p:cNvSpPr>
          <p:nvPr/>
        </p:nvSpPr>
        <p:spPr bwMode="auto">
          <a:xfrm>
            <a:off x="3854450" y="1371600"/>
            <a:ext cx="368300" cy="298450"/>
          </a:xfrm>
          <a:custGeom>
            <a:avLst/>
            <a:gdLst>
              <a:gd name="T0" fmla="*/ 2147483647 w 232"/>
              <a:gd name="T1" fmla="*/ 2147483647 h 188"/>
              <a:gd name="T2" fmla="*/ 2147483647 w 232"/>
              <a:gd name="T3" fmla="*/ 2147483647 h 188"/>
              <a:gd name="T4" fmla="*/ 0 w 232"/>
              <a:gd name="T5" fmla="*/ 2147483647 h 188"/>
              <a:gd name="T6" fmla="*/ 2147483647 w 232"/>
              <a:gd name="T7" fmla="*/ 2147483647 h 188"/>
              <a:gd name="T8" fmla="*/ 2147483647 w 232"/>
              <a:gd name="T9" fmla="*/ 2147483647 h 188"/>
              <a:gd name="T10" fmla="*/ 2147483647 w 232"/>
              <a:gd name="T11" fmla="*/ 2147483647 h 188"/>
              <a:gd name="T12" fmla="*/ 2147483647 w 232"/>
              <a:gd name="T13" fmla="*/ 0 h 188"/>
              <a:gd name="T14" fmla="*/ 2147483647 w 232"/>
              <a:gd name="T15" fmla="*/ 2147483647 h 18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32"/>
              <a:gd name="T25" fmla="*/ 0 h 188"/>
              <a:gd name="T26" fmla="*/ 232 w 232"/>
              <a:gd name="T27" fmla="*/ 188 h 18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32" h="188">
                <a:moveTo>
                  <a:pt x="68" y="16"/>
                </a:moveTo>
                <a:lnTo>
                  <a:pt x="20" y="112"/>
                </a:lnTo>
                <a:lnTo>
                  <a:pt x="0" y="164"/>
                </a:lnTo>
                <a:lnTo>
                  <a:pt x="56" y="188"/>
                </a:lnTo>
                <a:lnTo>
                  <a:pt x="136" y="148"/>
                </a:lnTo>
                <a:lnTo>
                  <a:pt x="232" y="80"/>
                </a:lnTo>
                <a:lnTo>
                  <a:pt x="192" y="0"/>
                </a:lnTo>
                <a:lnTo>
                  <a:pt x="68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03" name="Freeform 23"/>
          <p:cNvSpPr>
            <a:spLocks/>
          </p:cNvSpPr>
          <p:nvPr/>
        </p:nvSpPr>
        <p:spPr bwMode="auto">
          <a:xfrm>
            <a:off x="3200400" y="1828800"/>
            <a:ext cx="381000" cy="260350"/>
          </a:xfrm>
          <a:custGeom>
            <a:avLst/>
            <a:gdLst>
              <a:gd name="T0" fmla="*/ 2147483647 w 240"/>
              <a:gd name="T1" fmla="*/ 2147483647 h 164"/>
              <a:gd name="T2" fmla="*/ 2147483647 w 240"/>
              <a:gd name="T3" fmla="*/ 2147483647 h 164"/>
              <a:gd name="T4" fmla="*/ 0 w 240"/>
              <a:gd name="T5" fmla="*/ 2147483647 h 164"/>
              <a:gd name="T6" fmla="*/ 2147483647 w 240"/>
              <a:gd name="T7" fmla="*/ 2147483647 h 164"/>
              <a:gd name="T8" fmla="*/ 2147483647 w 240"/>
              <a:gd name="T9" fmla="*/ 2147483647 h 164"/>
              <a:gd name="T10" fmla="*/ 2147483647 w 240"/>
              <a:gd name="T11" fmla="*/ 0 h 164"/>
              <a:gd name="T12" fmla="*/ 2147483647 w 240"/>
              <a:gd name="T13" fmla="*/ 2147483647 h 164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0"/>
              <a:gd name="T22" fmla="*/ 0 h 164"/>
              <a:gd name="T23" fmla="*/ 240 w 240"/>
              <a:gd name="T24" fmla="*/ 164 h 164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0" h="164">
                <a:moveTo>
                  <a:pt x="76" y="16"/>
                </a:moveTo>
                <a:lnTo>
                  <a:pt x="28" y="112"/>
                </a:lnTo>
                <a:lnTo>
                  <a:pt x="0" y="156"/>
                </a:lnTo>
                <a:lnTo>
                  <a:pt x="104" y="164"/>
                </a:lnTo>
                <a:lnTo>
                  <a:pt x="240" y="80"/>
                </a:lnTo>
                <a:lnTo>
                  <a:pt x="200" y="0"/>
                </a:lnTo>
                <a:lnTo>
                  <a:pt x="76" y="16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1704" name="Text Box 24"/>
          <p:cNvSpPr txBox="1">
            <a:spLocks noChangeArrowheads="1"/>
          </p:cNvSpPr>
          <p:nvPr/>
        </p:nvSpPr>
        <p:spPr bwMode="auto">
          <a:xfrm>
            <a:off x="3733800" y="13493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711705" name="Text Box 25"/>
          <p:cNvSpPr txBox="1">
            <a:spLocks noChangeArrowheads="1"/>
          </p:cNvSpPr>
          <p:nvPr/>
        </p:nvSpPr>
        <p:spPr bwMode="auto">
          <a:xfrm>
            <a:off x="5943600" y="2667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711706" name="Text Box 26"/>
          <p:cNvSpPr txBox="1">
            <a:spLocks noChangeArrowheads="1"/>
          </p:cNvSpPr>
          <p:nvPr/>
        </p:nvSpPr>
        <p:spPr bwMode="auto">
          <a:xfrm>
            <a:off x="3124200" y="1752600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711707" name="Text Box 27"/>
          <p:cNvSpPr txBox="1">
            <a:spLocks noChangeArrowheads="1"/>
          </p:cNvSpPr>
          <p:nvPr/>
        </p:nvSpPr>
        <p:spPr bwMode="auto">
          <a:xfrm>
            <a:off x="5867400" y="30480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711708" name="Oval 28"/>
          <p:cNvSpPr>
            <a:spLocks noChangeArrowheads="1"/>
          </p:cNvSpPr>
          <p:nvPr/>
        </p:nvSpPr>
        <p:spPr bwMode="auto">
          <a:xfrm>
            <a:off x="4592638" y="122555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09" name="Rectangle 29"/>
          <p:cNvSpPr>
            <a:spLocks noChangeArrowheads="1"/>
          </p:cNvSpPr>
          <p:nvPr/>
        </p:nvSpPr>
        <p:spPr bwMode="auto">
          <a:xfrm>
            <a:off x="4419600" y="9144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1710" name="Text Box 30"/>
          <p:cNvSpPr txBox="1">
            <a:spLocks noChangeArrowheads="1"/>
          </p:cNvSpPr>
          <p:nvPr/>
        </p:nvSpPr>
        <p:spPr bwMode="auto">
          <a:xfrm>
            <a:off x="4343400" y="914400"/>
            <a:ext cx="4572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13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29B3D22-50A6-4351-ADDA-0A31A665C495}"/>
                  </a:ext>
                </a:extLst>
              </p14:cNvPr>
              <p14:cNvContentPartPr/>
              <p14:nvPr/>
            </p14:nvContentPartPr>
            <p14:xfrm>
              <a:off x="726480" y="868680"/>
              <a:ext cx="7904880" cy="33217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29B3D22-50A6-4351-ADDA-0A31A665C49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7120" y="859320"/>
                <a:ext cx="7923600" cy="3340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4559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11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1683" grpId="0" autoUpdateAnimBg="0"/>
      <p:bldP spid="711684" grpId="0" autoUpdateAnimBg="0"/>
      <p:bldP spid="711685" grpId="0" animBg="1"/>
      <p:bldP spid="711686" grpId="0" animBg="1"/>
      <p:bldP spid="711687" grpId="0" animBg="1" autoUpdateAnimBg="0"/>
      <p:bldP spid="711688" grpId="0" animBg="1"/>
      <p:bldP spid="711689" grpId="0" animBg="1"/>
      <p:bldP spid="711690" grpId="0" animBg="1"/>
      <p:bldP spid="711691" grpId="0" animBg="1"/>
      <p:bldP spid="711692" grpId="0" animBg="1"/>
      <p:bldP spid="711693" grpId="0" animBg="1"/>
      <p:bldP spid="711698" grpId="0"/>
      <p:bldP spid="711704" grpId="0" animBg="1"/>
      <p:bldP spid="711705" grpId="0"/>
      <p:bldP spid="711706" grpId="0" animBg="1"/>
      <p:bldP spid="711707" grpId="0"/>
      <p:bldP spid="711708" grpId="0" animBg="1"/>
      <p:bldP spid="7117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877888"/>
            <a:ext cx="7696200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1876" name="Line 4"/>
          <p:cNvSpPr>
            <a:spLocks noChangeShapeType="1"/>
          </p:cNvSpPr>
          <p:nvPr/>
        </p:nvSpPr>
        <p:spPr bwMode="auto">
          <a:xfrm flipV="1">
            <a:off x="1073150" y="3741738"/>
            <a:ext cx="2098675" cy="1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77" name="Line 5"/>
          <p:cNvSpPr>
            <a:spLocks noChangeShapeType="1"/>
          </p:cNvSpPr>
          <p:nvPr/>
        </p:nvSpPr>
        <p:spPr bwMode="auto">
          <a:xfrm>
            <a:off x="3524250" y="3748088"/>
            <a:ext cx="23114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78" name="Line 6"/>
          <p:cNvSpPr>
            <a:spLocks noChangeShapeType="1"/>
          </p:cNvSpPr>
          <p:nvPr/>
        </p:nvSpPr>
        <p:spPr bwMode="auto">
          <a:xfrm>
            <a:off x="6210300" y="3748088"/>
            <a:ext cx="20955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79" name="Line 7"/>
          <p:cNvSpPr>
            <a:spLocks noChangeShapeType="1"/>
          </p:cNvSpPr>
          <p:nvPr/>
        </p:nvSpPr>
        <p:spPr bwMode="auto">
          <a:xfrm>
            <a:off x="6419850" y="2452688"/>
            <a:ext cx="1885950" cy="12890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0" name="Line 8"/>
          <p:cNvSpPr>
            <a:spLocks noChangeShapeType="1"/>
          </p:cNvSpPr>
          <p:nvPr/>
        </p:nvSpPr>
        <p:spPr bwMode="auto">
          <a:xfrm>
            <a:off x="4724400" y="1284288"/>
            <a:ext cx="1466850" cy="10033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1" name="Line 9"/>
          <p:cNvSpPr>
            <a:spLocks noChangeShapeType="1"/>
          </p:cNvSpPr>
          <p:nvPr/>
        </p:nvSpPr>
        <p:spPr bwMode="auto">
          <a:xfrm flipV="1">
            <a:off x="3187700" y="1271588"/>
            <a:ext cx="1473200" cy="10096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2" name="Line 10"/>
          <p:cNvSpPr>
            <a:spLocks noChangeShapeType="1"/>
          </p:cNvSpPr>
          <p:nvPr/>
        </p:nvSpPr>
        <p:spPr bwMode="auto">
          <a:xfrm flipV="1">
            <a:off x="1060450" y="2446338"/>
            <a:ext cx="1892300" cy="128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3" name="Text Box 11"/>
          <p:cNvSpPr txBox="1">
            <a:spLocks noChangeArrowheads="1"/>
          </p:cNvSpPr>
          <p:nvPr/>
        </p:nvSpPr>
        <p:spPr bwMode="auto">
          <a:xfrm>
            <a:off x="925776" y="5470525"/>
            <a:ext cx="655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chemeClr val="folHlink"/>
                </a:solidFill>
              </a:rPr>
              <a:t> </a:t>
            </a:r>
            <a:r>
              <a:rPr lang="en-US" sz="2000" b="1" dirty="0" err="1">
                <a:solidFill>
                  <a:schemeClr val="folHlink"/>
                </a:solidFill>
              </a:rPr>
              <a:t>Epipolar</a:t>
            </a:r>
            <a:r>
              <a:rPr lang="en-US" sz="2000" b="1" dirty="0">
                <a:solidFill>
                  <a:schemeClr val="folHlink"/>
                </a:solidFill>
              </a:rPr>
              <a:t> Plane</a:t>
            </a:r>
            <a:r>
              <a:rPr lang="en-US" sz="2000" dirty="0">
                <a:solidFill>
                  <a:schemeClr val="folHlink"/>
                </a:solidFill>
              </a:rPr>
              <a:t> – plane containing baseline (1D family)</a:t>
            </a:r>
          </a:p>
        </p:txBody>
      </p:sp>
      <p:sp>
        <p:nvSpPr>
          <p:cNvPr id="591884" name="Oval 12"/>
          <p:cNvSpPr>
            <a:spLocks noChangeArrowheads="1"/>
          </p:cNvSpPr>
          <p:nvPr/>
        </p:nvSpPr>
        <p:spPr bwMode="auto">
          <a:xfrm>
            <a:off x="3105150" y="36591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5" name="Oval 13"/>
          <p:cNvSpPr>
            <a:spLocks noChangeArrowheads="1"/>
          </p:cNvSpPr>
          <p:nvPr/>
        </p:nvSpPr>
        <p:spPr bwMode="auto">
          <a:xfrm>
            <a:off x="6102350" y="36909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86" name="Text Box 14"/>
          <p:cNvSpPr txBox="1">
            <a:spLocks noChangeArrowheads="1"/>
          </p:cNvSpPr>
          <p:nvPr/>
        </p:nvSpPr>
        <p:spPr bwMode="auto">
          <a:xfrm>
            <a:off x="920088" y="4419600"/>
            <a:ext cx="5349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339966"/>
                </a:solidFill>
              </a:rPr>
              <a:t> </a:t>
            </a:r>
            <a:r>
              <a:rPr lang="en-US" sz="2000" b="1" dirty="0" err="1">
                <a:solidFill>
                  <a:srgbClr val="339966"/>
                </a:solidFill>
              </a:rPr>
              <a:t>Epipoles</a:t>
            </a:r>
            <a:r>
              <a:rPr lang="en-US" sz="2000" b="1" dirty="0">
                <a:solidFill>
                  <a:srgbClr val="339966"/>
                </a:solidFill>
              </a:rPr>
              <a:t>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intersections of baseline with image planes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projections of the other camera center</a:t>
            </a:r>
          </a:p>
        </p:txBody>
      </p:sp>
      <p:sp>
        <p:nvSpPr>
          <p:cNvPr id="591890" name="Text Box 18"/>
          <p:cNvSpPr txBox="1">
            <a:spLocks noChangeArrowheads="1"/>
          </p:cNvSpPr>
          <p:nvPr/>
        </p:nvSpPr>
        <p:spPr bwMode="auto">
          <a:xfrm>
            <a:off x="914400" y="4010025"/>
            <a:ext cx="6069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FF3399"/>
                </a:solidFill>
              </a:rPr>
              <a:t> </a:t>
            </a:r>
            <a:r>
              <a:rPr lang="en-US" sz="2000" b="1" dirty="0">
                <a:solidFill>
                  <a:srgbClr val="FF3399"/>
                </a:solidFill>
              </a:rPr>
              <a:t>Baseline</a:t>
            </a:r>
            <a:r>
              <a:rPr lang="en-US" sz="2000" dirty="0">
                <a:solidFill>
                  <a:srgbClr val="FF3399"/>
                </a:solidFill>
              </a:rPr>
              <a:t> – line connecting the two camera centers</a:t>
            </a:r>
          </a:p>
        </p:txBody>
      </p:sp>
      <p:sp>
        <p:nvSpPr>
          <p:cNvPr id="591891" name="Line 19"/>
          <p:cNvSpPr>
            <a:spLocks noChangeShapeType="1"/>
          </p:cNvSpPr>
          <p:nvPr/>
        </p:nvSpPr>
        <p:spPr bwMode="auto">
          <a:xfrm>
            <a:off x="10668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92" name="Line 20"/>
          <p:cNvSpPr>
            <a:spLocks noChangeShapeType="1"/>
          </p:cNvSpPr>
          <p:nvPr/>
        </p:nvSpPr>
        <p:spPr bwMode="auto">
          <a:xfrm>
            <a:off x="3505200" y="3773488"/>
            <a:ext cx="23622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1893" name="Line 21"/>
          <p:cNvSpPr>
            <a:spLocks noChangeShapeType="1"/>
          </p:cNvSpPr>
          <p:nvPr/>
        </p:nvSpPr>
        <p:spPr bwMode="auto">
          <a:xfrm>
            <a:off x="62484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2" name="Rectangle 22"/>
          <p:cNvSpPr>
            <a:spLocks noGrp="1" noChangeArrowheads="1"/>
          </p:cNvSpPr>
          <p:nvPr>
            <p:ph type="title"/>
          </p:nvPr>
        </p:nvSpPr>
        <p:spPr>
          <a:xfrm>
            <a:off x="546100" y="94619"/>
            <a:ext cx="8229600" cy="1143000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geometry: notation</a:t>
            </a:r>
          </a:p>
        </p:txBody>
      </p:sp>
      <p:sp>
        <p:nvSpPr>
          <p:cNvPr id="13333" name="Rectangle 24"/>
          <p:cNvSpPr>
            <a:spLocks noChangeArrowheads="1"/>
          </p:cNvSpPr>
          <p:nvPr/>
        </p:nvSpPr>
        <p:spPr bwMode="auto">
          <a:xfrm>
            <a:off x="914400" y="15525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4" name="Rectangle 25"/>
          <p:cNvSpPr>
            <a:spLocks noChangeArrowheads="1"/>
          </p:cNvSpPr>
          <p:nvPr/>
        </p:nvSpPr>
        <p:spPr bwMode="auto">
          <a:xfrm>
            <a:off x="8170863" y="1562100"/>
            <a:ext cx="322262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335" name="Text Box 26"/>
          <p:cNvSpPr txBox="1">
            <a:spLocks noChangeArrowheads="1"/>
          </p:cNvSpPr>
          <p:nvPr/>
        </p:nvSpPr>
        <p:spPr bwMode="auto">
          <a:xfrm>
            <a:off x="4572000" y="8921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3336" name="Freeform 29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7" name="Text Box 27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3338" name="Freeform 30"/>
          <p:cNvSpPr>
            <a:spLocks/>
          </p:cNvSpPr>
          <p:nvPr/>
        </p:nvSpPr>
        <p:spPr bwMode="auto">
          <a:xfrm>
            <a:off x="647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39" name="Text Box 31"/>
          <p:cNvSpPr txBox="1">
            <a:spLocks noChangeArrowheads="1"/>
          </p:cNvSpPr>
          <p:nvPr/>
        </p:nvSpPr>
        <p:spPr bwMode="auto">
          <a:xfrm>
            <a:off x="6400800" y="22098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706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1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1876" grpId="0" animBg="1"/>
      <p:bldP spid="591877" grpId="0" animBg="1"/>
      <p:bldP spid="591878" grpId="0" animBg="1"/>
      <p:bldP spid="591879" grpId="0" animBg="1"/>
      <p:bldP spid="591880" grpId="0" animBg="1"/>
      <p:bldP spid="591881" grpId="0" animBg="1"/>
      <p:bldP spid="591882" grpId="0" animBg="1"/>
      <p:bldP spid="591883" grpId="0" autoUpdateAnimBg="0"/>
      <p:bldP spid="591884" grpId="0" animBg="1"/>
      <p:bldP spid="591885" grpId="0" animBg="1"/>
      <p:bldP spid="591886" grpId="0" autoUpdateAnimBg="0"/>
      <p:bldP spid="591890" grpId="0" autoUpdateAnimBg="0"/>
      <p:bldP spid="591891" grpId="0" animBg="1"/>
      <p:bldP spid="591892" grpId="0" animBg="1"/>
      <p:bldP spid="59189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877888"/>
            <a:ext cx="7696200" cy="323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3" name="Line 4"/>
          <p:cNvSpPr>
            <a:spLocks noChangeShapeType="1"/>
          </p:cNvSpPr>
          <p:nvPr/>
        </p:nvSpPr>
        <p:spPr bwMode="auto">
          <a:xfrm flipV="1">
            <a:off x="1073150" y="3741738"/>
            <a:ext cx="2098675" cy="1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4" name="Line 5"/>
          <p:cNvSpPr>
            <a:spLocks noChangeShapeType="1"/>
          </p:cNvSpPr>
          <p:nvPr/>
        </p:nvSpPr>
        <p:spPr bwMode="auto">
          <a:xfrm>
            <a:off x="3524250" y="3748088"/>
            <a:ext cx="23114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5" name="Line 6"/>
          <p:cNvSpPr>
            <a:spLocks noChangeShapeType="1"/>
          </p:cNvSpPr>
          <p:nvPr/>
        </p:nvSpPr>
        <p:spPr bwMode="auto">
          <a:xfrm>
            <a:off x="6210300" y="3748088"/>
            <a:ext cx="20955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6" name="Line 7"/>
          <p:cNvSpPr>
            <a:spLocks noChangeShapeType="1"/>
          </p:cNvSpPr>
          <p:nvPr/>
        </p:nvSpPr>
        <p:spPr bwMode="auto">
          <a:xfrm>
            <a:off x="6419850" y="2452688"/>
            <a:ext cx="1885950" cy="12890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7" name="Line 8"/>
          <p:cNvSpPr>
            <a:spLocks noChangeShapeType="1"/>
          </p:cNvSpPr>
          <p:nvPr/>
        </p:nvSpPr>
        <p:spPr bwMode="auto">
          <a:xfrm>
            <a:off x="4724400" y="1284288"/>
            <a:ext cx="1466850" cy="10033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8" name="Line 9"/>
          <p:cNvSpPr>
            <a:spLocks noChangeShapeType="1"/>
          </p:cNvSpPr>
          <p:nvPr/>
        </p:nvSpPr>
        <p:spPr bwMode="auto">
          <a:xfrm flipV="1">
            <a:off x="3187700" y="1271588"/>
            <a:ext cx="1473200" cy="100965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69" name="Line 10"/>
          <p:cNvSpPr>
            <a:spLocks noChangeShapeType="1"/>
          </p:cNvSpPr>
          <p:nvPr/>
        </p:nvSpPr>
        <p:spPr bwMode="auto">
          <a:xfrm flipV="1">
            <a:off x="1060450" y="2446338"/>
            <a:ext cx="1892300" cy="128270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1" name="Oval 12"/>
          <p:cNvSpPr>
            <a:spLocks noChangeArrowheads="1"/>
          </p:cNvSpPr>
          <p:nvPr/>
        </p:nvSpPr>
        <p:spPr bwMode="auto">
          <a:xfrm>
            <a:off x="3105150" y="365918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2" name="Oval 13"/>
          <p:cNvSpPr>
            <a:spLocks noChangeArrowheads="1"/>
          </p:cNvSpPr>
          <p:nvPr/>
        </p:nvSpPr>
        <p:spPr bwMode="auto">
          <a:xfrm>
            <a:off x="6102350" y="3690938"/>
            <a:ext cx="152400" cy="152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2952750" y="2300288"/>
            <a:ext cx="3460750" cy="1600200"/>
            <a:chOff x="2952750" y="2300288"/>
            <a:chExt cx="3460750" cy="1600200"/>
          </a:xfrm>
        </p:grpSpPr>
        <p:sp>
          <p:nvSpPr>
            <p:cNvPr id="591887" name="Line 15"/>
            <p:cNvSpPr>
              <a:spLocks noChangeShapeType="1"/>
            </p:cNvSpPr>
            <p:nvPr/>
          </p:nvSpPr>
          <p:spPr bwMode="auto">
            <a:xfrm flipH="1" flipV="1">
              <a:off x="2952750" y="2300288"/>
              <a:ext cx="260350" cy="158115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1888" name="Line 16"/>
            <p:cNvSpPr>
              <a:spLocks noChangeShapeType="1"/>
            </p:cNvSpPr>
            <p:nvPr/>
          </p:nvSpPr>
          <p:spPr bwMode="auto">
            <a:xfrm flipV="1">
              <a:off x="6159500" y="2312988"/>
              <a:ext cx="254000" cy="1587500"/>
            </a:xfrm>
            <a:prstGeom prst="line">
              <a:avLst/>
            </a:prstGeom>
            <a:noFill/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91889" name="Text Box 17"/>
          <p:cNvSpPr txBox="1">
            <a:spLocks noChangeArrowheads="1"/>
          </p:cNvSpPr>
          <p:nvPr/>
        </p:nvSpPr>
        <p:spPr bwMode="auto">
          <a:xfrm>
            <a:off x="914400" y="5804848"/>
            <a:ext cx="7467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A50021"/>
                </a:solidFill>
              </a:rPr>
              <a:t> </a:t>
            </a:r>
            <a:r>
              <a:rPr lang="en-US" sz="2000" b="1" dirty="0" err="1">
                <a:solidFill>
                  <a:srgbClr val="A50021"/>
                </a:solidFill>
              </a:rPr>
              <a:t>Epipolar</a:t>
            </a:r>
            <a:r>
              <a:rPr lang="en-US" sz="2000" b="1" dirty="0">
                <a:solidFill>
                  <a:srgbClr val="A50021"/>
                </a:solidFill>
              </a:rPr>
              <a:t> Lines</a:t>
            </a:r>
            <a:r>
              <a:rPr lang="en-US" sz="2000" dirty="0">
                <a:solidFill>
                  <a:srgbClr val="A50021"/>
                </a:solidFill>
              </a:rPr>
              <a:t> - intersections of </a:t>
            </a:r>
            <a:r>
              <a:rPr lang="en-US" sz="2000" dirty="0" err="1">
                <a:solidFill>
                  <a:srgbClr val="A50021"/>
                </a:solidFill>
              </a:rPr>
              <a:t>epipolar</a:t>
            </a:r>
            <a:r>
              <a:rPr lang="en-US" sz="2000" dirty="0">
                <a:solidFill>
                  <a:srgbClr val="A50021"/>
                </a:solidFill>
              </a:rPr>
              <a:t> plane with image</a:t>
            </a:r>
            <a:br>
              <a:rPr lang="en-US" sz="2000" dirty="0">
                <a:solidFill>
                  <a:srgbClr val="A50021"/>
                </a:solidFill>
              </a:rPr>
            </a:br>
            <a:r>
              <a:rPr lang="en-US" sz="2000" dirty="0">
                <a:solidFill>
                  <a:srgbClr val="A50021"/>
                </a:solidFill>
              </a:rPr>
              <a:t>  planes (always come in corresponding pairs)</a:t>
            </a:r>
          </a:p>
          <a:p>
            <a:pPr eaLnBrk="1" hangingPunct="1">
              <a:buFontTx/>
              <a:buChar char="•"/>
            </a:pPr>
            <a:endParaRPr lang="en-US" sz="2000" dirty="0">
              <a:solidFill>
                <a:srgbClr val="A50021"/>
              </a:solidFill>
            </a:endParaRPr>
          </a:p>
        </p:txBody>
      </p:sp>
      <p:sp>
        <p:nvSpPr>
          <p:cNvPr id="15378" name="Line 19"/>
          <p:cNvSpPr>
            <a:spLocks noChangeShapeType="1"/>
          </p:cNvSpPr>
          <p:nvPr/>
        </p:nvSpPr>
        <p:spPr bwMode="auto">
          <a:xfrm>
            <a:off x="10668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79" name="Line 20"/>
          <p:cNvSpPr>
            <a:spLocks noChangeShapeType="1"/>
          </p:cNvSpPr>
          <p:nvPr/>
        </p:nvSpPr>
        <p:spPr bwMode="auto">
          <a:xfrm>
            <a:off x="3505200" y="3773488"/>
            <a:ext cx="23622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0" name="Line 21"/>
          <p:cNvSpPr>
            <a:spLocks noChangeShapeType="1"/>
          </p:cNvSpPr>
          <p:nvPr/>
        </p:nvSpPr>
        <p:spPr bwMode="auto">
          <a:xfrm>
            <a:off x="6248400" y="3773488"/>
            <a:ext cx="2057400" cy="0"/>
          </a:xfrm>
          <a:prstGeom prst="line">
            <a:avLst/>
          </a:prstGeom>
          <a:noFill/>
          <a:ln w="38100">
            <a:solidFill>
              <a:srgbClr val="FF33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1" name="Rectangle 22"/>
          <p:cNvSpPr>
            <a:spLocks noGrp="1" noChangeArrowheads="1"/>
          </p:cNvSpPr>
          <p:nvPr>
            <p:ph type="title"/>
          </p:nvPr>
        </p:nvSpPr>
        <p:spPr>
          <a:xfrm>
            <a:off x="457200" y="128588"/>
            <a:ext cx="8229600" cy="1143000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geometry: notation</a:t>
            </a:r>
          </a:p>
        </p:txBody>
      </p:sp>
      <p:sp>
        <p:nvSpPr>
          <p:cNvPr id="15382" name="Rectangle 24"/>
          <p:cNvSpPr>
            <a:spLocks noChangeArrowheads="1"/>
          </p:cNvSpPr>
          <p:nvPr/>
        </p:nvSpPr>
        <p:spPr bwMode="auto">
          <a:xfrm>
            <a:off x="914400" y="1552575"/>
            <a:ext cx="2286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3" name="Rectangle 25"/>
          <p:cNvSpPr>
            <a:spLocks noChangeArrowheads="1"/>
          </p:cNvSpPr>
          <p:nvPr/>
        </p:nvSpPr>
        <p:spPr bwMode="auto">
          <a:xfrm>
            <a:off x="8170863" y="1562100"/>
            <a:ext cx="322262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384" name="Text Box 26"/>
          <p:cNvSpPr txBox="1">
            <a:spLocks noChangeArrowheads="1"/>
          </p:cNvSpPr>
          <p:nvPr/>
        </p:nvSpPr>
        <p:spPr bwMode="auto">
          <a:xfrm>
            <a:off x="4572000" y="892175"/>
            <a:ext cx="303213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5385" name="Freeform 29"/>
          <p:cNvSpPr>
            <a:spLocks/>
          </p:cNvSpPr>
          <p:nvPr/>
        </p:nvSpPr>
        <p:spPr bwMode="auto">
          <a:xfrm>
            <a:off x="266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6" name="Text Box 27"/>
          <p:cNvSpPr txBox="1">
            <a:spLocks noChangeArrowheads="1"/>
          </p:cNvSpPr>
          <p:nvPr/>
        </p:nvSpPr>
        <p:spPr bwMode="auto">
          <a:xfrm>
            <a:off x="2667000" y="2209800"/>
            <a:ext cx="2095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5387" name="Freeform 30"/>
          <p:cNvSpPr>
            <a:spLocks/>
          </p:cNvSpPr>
          <p:nvPr/>
        </p:nvSpPr>
        <p:spPr bwMode="auto">
          <a:xfrm>
            <a:off x="6477000" y="2286000"/>
            <a:ext cx="228600" cy="228600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5388" name="Text Box 31"/>
          <p:cNvSpPr txBox="1">
            <a:spLocks noChangeArrowheads="1"/>
          </p:cNvSpPr>
          <p:nvPr/>
        </p:nvSpPr>
        <p:spPr bwMode="auto">
          <a:xfrm>
            <a:off x="6400800" y="22098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31" name="Text Box 11"/>
          <p:cNvSpPr txBox="1">
            <a:spLocks noChangeArrowheads="1"/>
          </p:cNvSpPr>
          <p:nvPr/>
        </p:nvSpPr>
        <p:spPr bwMode="auto">
          <a:xfrm>
            <a:off x="925776" y="5470525"/>
            <a:ext cx="65532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chemeClr val="folHlink"/>
                </a:solidFill>
              </a:rPr>
              <a:t> </a:t>
            </a:r>
            <a:r>
              <a:rPr lang="en-US" sz="2000" b="1" dirty="0" err="1">
                <a:solidFill>
                  <a:schemeClr val="folHlink"/>
                </a:solidFill>
              </a:rPr>
              <a:t>Epipolar</a:t>
            </a:r>
            <a:r>
              <a:rPr lang="en-US" sz="2000" b="1" dirty="0">
                <a:solidFill>
                  <a:schemeClr val="folHlink"/>
                </a:solidFill>
              </a:rPr>
              <a:t> Plane</a:t>
            </a:r>
            <a:r>
              <a:rPr lang="en-US" sz="2000" dirty="0">
                <a:solidFill>
                  <a:schemeClr val="folHlink"/>
                </a:solidFill>
              </a:rPr>
              <a:t> – plane containing baseline (1D family)</a:t>
            </a:r>
          </a:p>
        </p:txBody>
      </p:sp>
      <p:sp>
        <p:nvSpPr>
          <p:cNvPr id="32" name="Text Box 14"/>
          <p:cNvSpPr txBox="1">
            <a:spLocks noChangeArrowheads="1"/>
          </p:cNvSpPr>
          <p:nvPr/>
        </p:nvSpPr>
        <p:spPr bwMode="auto">
          <a:xfrm>
            <a:off x="920088" y="4419600"/>
            <a:ext cx="53498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339966"/>
                </a:solidFill>
              </a:rPr>
              <a:t> </a:t>
            </a:r>
            <a:r>
              <a:rPr lang="en-US" sz="2000" b="1" dirty="0" err="1">
                <a:solidFill>
                  <a:srgbClr val="339966"/>
                </a:solidFill>
              </a:rPr>
              <a:t>Epipoles</a:t>
            </a:r>
            <a:r>
              <a:rPr lang="en-US" sz="2000" b="1" dirty="0">
                <a:solidFill>
                  <a:srgbClr val="339966"/>
                </a:solidFill>
              </a:rPr>
              <a:t>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intersections of baseline with image planes </a:t>
            </a:r>
          </a:p>
          <a:p>
            <a:r>
              <a:rPr lang="en-US" sz="2000" dirty="0">
                <a:solidFill>
                  <a:srgbClr val="339966"/>
                </a:solidFill>
              </a:rPr>
              <a:t>= projections of the other camera center</a:t>
            </a:r>
          </a:p>
        </p:txBody>
      </p:sp>
      <p:sp>
        <p:nvSpPr>
          <p:cNvPr id="33" name="Text Box 18"/>
          <p:cNvSpPr txBox="1">
            <a:spLocks noChangeArrowheads="1"/>
          </p:cNvSpPr>
          <p:nvPr/>
        </p:nvSpPr>
        <p:spPr bwMode="auto">
          <a:xfrm>
            <a:off x="914400" y="4010025"/>
            <a:ext cx="6069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en-US" sz="2000" dirty="0">
                <a:solidFill>
                  <a:srgbClr val="FF3399"/>
                </a:solidFill>
              </a:rPr>
              <a:t> </a:t>
            </a:r>
            <a:r>
              <a:rPr lang="en-US" sz="2000" b="1" dirty="0">
                <a:solidFill>
                  <a:srgbClr val="FF3399"/>
                </a:solidFill>
              </a:rPr>
              <a:t>Baseline</a:t>
            </a:r>
            <a:r>
              <a:rPr lang="en-US" sz="2000" dirty="0">
                <a:solidFill>
                  <a:srgbClr val="FF3399"/>
                </a:solidFill>
              </a:rPr>
              <a:t> – line connecting the two camera centers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1667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6750" y="3255963"/>
            <a:ext cx="387667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 descr="fig8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2000" y="3255963"/>
            <a:ext cx="3876675" cy="363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4" descr="fig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32063" y="914400"/>
            <a:ext cx="3705225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9" name="Rectangle 6"/>
          <p:cNvSpPr>
            <a:spLocks noGrp="1" noChangeArrowheads="1"/>
          </p:cNvSpPr>
          <p:nvPr>
            <p:ph type="title"/>
          </p:nvPr>
        </p:nvSpPr>
        <p:spPr>
          <a:xfrm>
            <a:off x="523875" y="76200"/>
            <a:ext cx="8229600" cy="1143000"/>
          </a:xfrm>
        </p:spPr>
        <p:txBody>
          <a:bodyPr/>
          <a:lstStyle/>
          <a:p>
            <a:r>
              <a:rPr lang="en-US" dirty="0"/>
              <a:t>Example: Converging cameras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16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C75FDEE-1636-4CFB-9C54-9F2F218F5515}"/>
                  </a:ext>
                </a:extLst>
              </p14:cNvPr>
              <p14:cNvContentPartPr/>
              <p14:nvPr/>
            </p14:nvContentPartPr>
            <p14:xfrm>
              <a:off x="2905560" y="4021200"/>
              <a:ext cx="3186720" cy="12459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C75FDEE-1636-4CFB-9C54-9F2F218F551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896200" y="4011840"/>
                <a:ext cx="3205440" cy="1264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3603923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fig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1550" y="3905250"/>
            <a:ext cx="3370263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4" descr="fig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04975" y="1536700"/>
            <a:ext cx="5553075" cy="134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5" descr="fig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3917950"/>
            <a:ext cx="3332163" cy="178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924800" cy="838200"/>
          </a:xfrm>
        </p:spPr>
        <p:txBody>
          <a:bodyPr>
            <a:normAutofit fontScale="90000"/>
          </a:bodyPr>
          <a:lstStyle/>
          <a:p>
            <a:r>
              <a:rPr lang="en-US" dirty="0"/>
              <a:t>Example: Motion parallel to image plane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9519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27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6" name="Rectangle 28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3557" name="Text Box 29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23558" name="Freeform 30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59" name="Text Box 31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3560" name="Freeform 32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3561" name="Text Box 33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23562" name="Rectangle 2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Epipolar constraint: Calibrated case</a:t>
            </a:r>
          </a:p>
        </p:txBody>
      </p:sp>
      <p:sp>
        <p:nvSpPr>
          <p:cNvPr id="23563" name="Rectangle 55"/>
          <p:cNvSpPr>
            <a:spLocks noGrp="1" noChangeArrowheads="1"/>
          </p:cNvSpPr>
          <p:nvPr>
            <p:ph type="body" idx="1"/>
          </p:nvPr>
        </p:nvSpPr>
        <p:spPr>
          <a:xfrm>
            <a:off x="695793" y="4191000"/>
            <a:ext cx="7772400" cy="25146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sz="2000" dirty="0">
                <a:solidFill>
                  <a:srgbClr val="0066FF"/>
                </a:solidFill>
              </a:rPr>
              <a:t>Assume that the intrinsic and extrinsic parameters of the cameras are known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2000" dirty="0"/>
              <a:t>We can multiply the projection matrix of each camera (and the image points) by the inverse of the calibration matrix to get </a:t>
            </a:r>
            <a:r>
              <a:rPr lang="en-US" sz="2000" i="1" dirty="0">
                <a:solidFill>
                  <a:srgbClr val="C00000"/>
                </a:solidFill>
              </a:rPr>
              <a:t>normalized</a:t>
            </a:r>
            <a:r>
              <a:rPr lang="en-US" sz="2000" dirty="0">
                <a:solidFill>
                  <a:srgbClr val="C00000"/>
                </a:solidFill>
              </a:rPr>
              <a:t> image coordinates</a:t>
            </a:r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sz="2000" dirty="0">
                <a:solidFill>
                  <a:srgbClr val="0066FF"/>
                </a:solidFill>
              </a:rPr>
              <a:t>We can also set the global coordinate system to the coordinate system of the first camera. </a:t>
            </a:r>
            <a:r>
              <a:rPr lang="en-US" sz="2000" dirty="0"/>
              <a:t>Then the projection matrices of the two cameras can be written as 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[I | 0] </a:t>
            </a:r>
            <a:r>
              <a:rPr lang="en-US" sz="2000" dirty="0">
                <a:cs typeface="Times New Roman" pitchFamily="18" charset="0"/>
              </a:rPr>
              <a:t>and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[R | t]</a:t>
            </a:r>
            <a:endParaRPr lang="en-US" sz="2000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53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Simplified Matrices for the 2 Cameras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196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9" y="1828800"/>
            <a:ext cx="5598437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66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038600"/>
            <a:ext cx="2479040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812758" y="4325033"/>
            <a:ext cx="1772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= (R | T)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685800" y="1828800"/>
            <a:ext cx="1219200" cy="990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473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2E67A0-41F0-486B-9478-A190280637F8}" type="slidenum">
              <a:rPr lang="en-US" altLang="en-US" smtClean="0"/>
              <a:pPr/>
              <a:t>2</a:t>
            </a:fld>
            <a:endParaRPr lang="en-US" altLang="en-US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219200"/>
            <a:ext cx="2670175" cy="3279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86400" y="1412558"/>
            <a:ext cx="2686954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idea is to snap</a:t>
            </a:r>
          </a:p>
          <a:p>
            <a:r>
              <a:rPr lang="en-US" dirty="0"/>
              <a:t>images at different</a:t>
            </a:r>
          </a:p>
          <a:p>
            <a:r>
              <a:rPr lang="en-US" dirty="0"/>
              <a:t>depths and get a</a:t>
            </a:r>
          </a:p>
          <a:p>
            <a:r>
              <a:rPr lang="en-US" dirty="0"/>
              <a:t>lot of  2D-3D  point</a:t>
            </a:r>
          </a:p>
          <a:p>
            <a:r>
              <a:rPr lang="en-US" dirty="0"/>
              <a:t>correspondences.</a:t>
            </a:r>
          </a:p>
          <a:p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x1, y1, z1, u1, v1</a:t>
            </a:r>
          </a:p>
          <a:p>
            <a:r>
              <a:rPr lang="en-US" dirty="0">
                <a:solidFill>
                  <a:srgbClr val="C00000"/>
                </a:solidFill>
              </a:rPr>
              <a:t>x2, y2, z1, u2, v2</a:t>
            </a:r>
          </a:p>
          <a:p>
            <a:r>
              <a:rPr lang="en-US" dirty="0">
                <a:solidFill>
                  <a:srgbClr val="C00000"/>
                </a:solidFill>
              </a:rPr>
              <a:t>.</a:t>
            </a:r>
          </a:p>
          <a:p>
            <a:r>
              <a:rPr lang="en-US" dirty="0">
                <a:solidFill>
                  <a:srgbClr val="C00000"/>
                </a:solidFill>
              </a:rPr>
              <a:t>.</a:t>
            </a:r>
          </a:p>
          <a:p>
            <a:r>
              <a:rPr lang="en-US" dirty="0" err="1">
                <a:solidFill>
                  <a:srgbClr val="C00000"/>
                </a:solidFill>
              </a:rPr>
              <a:t>xn</a:t>
            </a:r>
            <a:r>
              <a:rPr lang="en-US" dirty="0">
                <a:solidFill>
                  <a:srgbClr val="C00000"/>
                </a:solidFill>
              </a:rPr>
              <a:t>, </a:t>
            </a:r>
            <a:r>
              <a:rPr lang="en-US" dirty="0" err="1">
                <a:solidFill>
                  <a:srgbClr val="C00000"/>
                </a:solidFill>
              </a:rPr>
              <a:t>yn</a:t>
            </a:r>
            <a:r>
              <a:rPr lang="en-US" dirty="0">
                <a:solidFill>
                  <a:srgbClr val="C00000"/>
                </a:solidFill>
              </a:rPr>
              <a:t>, </a:t>
            </a:r>
            <a:r>
              <a:rPr lang="en-US" dirty="0" err="1">
                <a:solidFill>
                  <a:srgbClr val="C00000"/>
                </a:solidFill>
              </a:rPr>
              <a:t>zn</a:t>
            </a:r>
            <a:r>
              <a:rPr lang="en-US" dirty="0">
                <a:solidFill>
                  <a:srgbClr val="C00000"/>
                </a:solidFill>
              </a:rPr>
              <a:t>, un, </a:t>
            </a:r>
            <a:r>
              <a:rPr lang="en-US" dirty="0" err="1">
                <a:solidFill>
                  <a:srgbClr val="C00000"/>
                </a:solidFill>
              </a:rPr>
              <a:t>vn</a:t>
            </a:r>
            <a:endParaRPr lang="en-US" dirty="0">
              <a:solidFill>
                <a:srgbClr val="C00000"/>
              </a:solidFill>
            </a:endParaRPr>
          </a:p>
          <a:p>
            <a:endParaRPr lang="en-US" dirty="0"/>
          </a:p>
          <a:p>
            <a:r>
              <a:rPr lang="en-US" dirty="0"/>
              <a:t>Then solve a system</a:t>
            </a:r>
          </a:p>
          <a:p>
            <a:r>
              <a:rPr lang="en-US" dirty="0"/>
              <a:t>of equations to get</a:t>
            </a:r>
          </a:p>
          <a:p>
            <a:r>
              <a:rPr lang="en-US" dirty="0"/>
              <a:t>camera parameters.</a:t>
            </a:r>
          </a:p>
        </p:txBody>
      </p:sp>
    </p:spTree>
    <p:extLst>
      <p:ext uri="{BB962C8B-B14F-4D97-AF65-F5344CB8AC3E}">
        <p14:creationId xmlns:p14="http://schemas.microsoft.com/office/powerpoint/2010/main" val="21107132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Rectangle 4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0" name="Rectangle 5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81" name="Text Box 6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24582" name="Freeform 7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3" name="Text Box 8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 dirty="0">
                <a:solidFill>
                  <a:srgbClr val="0000FF"/>
                </a:solidFill>
                <a:latin typeface="Times New Roman" pitchFamily="18" charset="0"/>
              </a:rPr>
              <a:t>x</a:t>
            </a:r>
          </a:p>
        </p:txBody>
      </p:sp>
      <p:sp>
        <p:nvSpPr>
          <p:cNvPr id="24584" name="Freeform 9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5" name="Text Box 10"/>
          <p:cNvSpPr txBox="1">
            <a:spLocks noChangeArrowheads="1"/>
          </p:cNvSpPr>
          <p:nvPr/>
        </p:nvSpPr>
        <p:spPr bwMode="auto">
          <a:xfrm>
            <a:off x="6057900" y="2286000"/>
            <a:ext cx="13335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b="1" i="1" dirty="0">
                <a:solidFill>
                  <a:srgbClr val="0000FF"/>
                </a:solidFill>
                <a:latin typeface="Times New Roman" pitchFamily="18" charset="0"/>
              </a:rPr>
              <a:t>x’ = </a:t>
            </a:r>
            <a:r>
              <a:rPr lang="en-US" sz="1400" b="1" i="1" dirty="0" err="1">
                <a:solidFill>
                  <a:srgbClr val="0000FF"/>
                </a:solidFill>
                <a:latin typeface="Times New Roman" pitchFamily="18" charset="0"/>
              </a:rPr>
              <a:t>Rx+t</a:t>
            </a:r>
            <a:endParaRPr lang="en-US" sz="1400" b="1" i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681995" name="Line 11"/>
          <p:cNvSpPr>
            <a:spLocks noChangeShapeType="1"/>
          </p:cNvSpPr>
          <p:nvPr/>
        </p:nvSpPr>
        <p:spPr bwMode="auto">
          <a:xfrm flipV="1">
            <a:off x="1204913" y="3713163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6" name="Line 12"/>
          <p:cNvSpPr>
            <a:spLocks noChangeShapeType="1"/>
          </p:cNvSpPr>
          <p:nvPr/>
        </p:nvSpPr>
        <p:spPr bwMode="auto">
          <a:xfrm>
            <a:off x="3436938" y="3719513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7" name="Line 13"/>
          <p:cNvSpPr>
            <a:spLocks noChangeShapeType="1"/>
          </p:cNvSpPr>
          <p:nvPr/>
        </p:nvSpPr>
        <p:spPr bwMode="auto">
          <a:xfrm>
            <a:off x="5883275" y="3719513"/>
            <a:ext cx="1909763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8" name="Line 14"/>
          <p:cNvSpPr>
            <a:spLocks noChangeShapeType="1"/>
          </p:cNvSpPr>
          <p:nvPr/>
        </p:nvSpPr>
        <p:spPr bwMode="auto">
          <a:xfrm>
            <a:off x="6075363" y="2590800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81999" name="Line 15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4591" name="Rectangle 18"/>
          <p:cNvSpPr>
            <a:spLocks noGrp="1" noChangeArrowheads="1"/>
          </p:cNvSpPr>
          <p:nvPr>
            <p:ph type="title"/>
          </p:nvPr>
        </p:nvSpPr>
        <p:spPr>
          <a:xfrm>
            <a:off x="381000" y="76200"/>
            <a:ext cx="8534400" cy="838200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constraint: Calibrated case</a:t>
            </a:r>
          </a:p>
        </p:txBody>
      </p:sp>
      <p:sp>
        <p:nvSpPr>
          <p:cNvPr id="22548" name="Freeform 21"/>
          <p:cNvSpPr>
            <a:spLocks/>
          </p:cNvSpPr>
          <p:nvPr/>
        </p:nvSpPr>
        <p:spPr bwMode="auto">
          <a:xfrm>
            <a:off x="2819400" y="4114800"/>
            <a:ext cx="3124200" cy="609600"/>
          </a:xfrm>
          <a:custGeom>
            <a:avLst/>
            <a:gdLst>
              <a:gd name="T0" fmla="*/ 0 w 1968"/>
              <a:gd name="T1" fmla="*/ 0 h 384"/>
              <a:gd name="T2" fmla="*/ 2147483647 w 1968"/>
              <a:gd name="T3" fmla="*/ 2147483647 h 384"/>
              <a:gd name="T4" fmla="*/ 2147483647 w 1968"/>
              <a:gd name="T5" fmla="*/ 0 h 384"/>
              <a:gd name="T6" fmla="*/ 0 60000 65536"/>
              <a:gd name="T7" fmla="*/ 0 60000 65536"/>
              <a:gd name="T8" fmla="*/ 0 60000 65536"/>
              <a:gd name="T9" fmla="*/ 0 w 1968"/>
              <a:gd name="T10" fmla="*/ 0 h 384"/>
              <a:gd name="T11" fmla="*/ 1968 w 1968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68" h="384">
                <a:moveTo>
                  <a:pt x="0" y="0"/>
                </a:moveTo>
                <a:cubicBezTo>
                  <a:pt x="340" y="192"/>
                  <a:pt x="680" y="384"/>
                  <a:pt x="1008" y="384"/>
                </a:cubicBezTo>
                <a:cubicBezTo>
                  <a:pt x="1336" y="384"/>
                  <a:pt x="1652" y="192"/>
                  <a:pt x="1968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 type="none" w="med" len="med"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49" name="Text Box 22"/>
          <p:cNvSpPr txBox="1">
            <a:spLocks noChangeArrowheads="1"/>
          </p:cNvSpPr>
          <p:nvPr/>
        </p:nvSpPr>
        <p:spPr bwMode="auto">
          <a:xfrm>
            <a:off x="4251325" y="4232275"/>
            <a:ext cx="387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latin typeface="Times New Roman" pitchFamily="18" charset="0"/>
              </a:rPr>
              <a:t>R</a:t>
            </a:r>
          </a:p>
        </p:txBody>
      </p:sp>
      <p:sp>
        <p:nvSpPr>
          <p:cNvPr id="22550" name="Line 23"/>
          <p:cNvSpPr>
            <a:spLocks noChangeShapeType="1"/>
          </p:cNvSpPr>
          <p:nvPr/>
        </p:nvSpPr>
        <p:spPr bwMode="auto">
          <a:xfrm>
            <a:off x="3733800" y="4114800"/>
            <a:ext cx="1524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2551" name="Text Box 24"/>
          <p:cNvSpPr txBox="1">
            <a:spLocks noChangeArrowheads="1"/>
          </p:cNvSpPr>
          <p:nvPr/>
        </p:nvSpPr>
        <p:spPr bwMode="auto">
          <a:xfrm>
            <a:off x="4343400" y="3733800"/>
            <a:ext cx="268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i="1">
                <a:latin typeface="Times New Roman" pitchFamily="18" charset="0"/>
              </a:rPr>
              <a:t>t</a:t>
            </a:r>
          </a:p>
        </p:txBody>
      </p:sp>
      <p:sp>
        <p:nvSpPr>
          <p:cNvPr id="682009" name="Text Box 25"/>
          <p:cNvSpPr txBox="1">
            <a:spLocks noChangeArrowheads="1"/>
          </p:cNvSpPr>
          <p:nvPr/>
        </p:nvSpPr>
        <p:spPr bwMode="auto">
          <a:xfrm>
            <a:off x="914400" y="5334000"/>
            <a:ext cx="74029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/>
              <a:t>The vectors </a:t>
            </a:r>
            <a:r>
              <a:rPr lang="en-US" sz="3200" b="1" i="1" dirty="0">
                <a:solidFill>
                  <a:srgbClr val="FF00FF"/>
                </a:solidFill>
                <a:latin typeface="Times New Roman" pitchFamily="18" charset="0"/>
              </a:rPr>
              <a:t>Rx</a:t>
            </a:r>
            <a:r>
              <a:rPr lang="en-US" sz="3200" dirty="0"/>
              <a:t>, </a:t>
            </a:r>
            <a:r>
              <a:rPr lang="en-US" sz="3200" b="1" i="1" dirty="0">
                <a:solidFill>
                  <a:srgbClr val="66FF33"/>
                </a:solidFill>
                <a:latin typeface="Times New Roman" pitchFamily="18" charset="0"/>
              </a:rPr>
              <a:t>t</a:t>
            </a:r>
            <a:r>
              <a:rPr lang="en-US" sz="3200" dirty="0"/>
              <a:t>, and 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</a:rPr>
              <a:t>x’</a:t>
            </a:r>
            <a:r>
              <a:rPr lang="en-US" sz="3200" dirty="0"/>
              <a:t> are coplanar </a:t>
            </a:r>
          </a:p>
        </p:txBody>
      </p:sp>
      <p:sp>
        <p:nvSpPr>
          <p:cNvPr id="25" name="Text Box 6"/>
          <p:cNvSpPr txBox="1">
            <a:spLocks noChangeArrowheads="1"/>
          </p:cNvSpPr>
          <p:nvPr/>
        </p:nvSpPr>
        <p:spPr bwMode="auto">
          <a:xfrm>
            <a:off x="4648200" y="1143000"/>
            <a:ext cx="901209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 dirty="0">
                <a:latin typeface="Times New Roman" pitchFamily="18" charset="0"/>
              </a:rPr>
              <a:t>= </a:t>
            </a:r>
            <a:r>
              <a:rPr lang="en-US" sz="1800" dirty="0">
                <a:latin typeface="Times New Roman" pitchFamily="18" charset="0"/>
              </a:rPr>
              <a:t>(</a:t>
            </a:r>
            <a:r>
              <a:rPr lang="en-US" sz="1800" b="1" i="1" dirty="0">
                <a:latin typeface="Times New Roman" pitchFamily="18" charset="0"/>
              </a:rPr>
              <a:t>x,</a:t>
            </a:r>
            <a:r>
              <a:rPr lang="en-US" sz="1800" dirty="0">
                <a:latin typeface="Times New Roman" pitchFamily="18" charset="0"/>
              </a:rPr>
              <a:t>1)</a:t>
            </a:r>
            <a:r>
              <a:rPr lang="en-US" sz="1800" i="1" baseline="30000" dirty="0">
                <a:latin typeface="Times New Roman" pitchFamily="18" charset="0"/>
              </a:rPr>
              <a:t>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F2F79C-4F4E-46B8-B10B-944B55A82C54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C76C25F-59C8-42D7-B0AF-0E3E798D810B}"/>
                  </a:ext>
                </a:extLst>
              </p14:cNvPr>
              <p14:cNvContentPartPr/>
              <p14:nvPr/>
            </p14:nvContentPartPr>
            <p14:xfrm>
              <a:off x="907560" y="3661560"/>
              <a:ext cx="298800" cy="3837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C76C25F-59C8-42D7-B0AF-0E3E798D810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8200" y="3652200"/>
                <a:ext cx="317520" cy="402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3594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3" grpId="0"/>
      <p:bldP spid="24585" grpId="0"/>
      <p:bldP spid="68200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2" name="AutoShape 22"/>
          <p:cNvSpPr>
            <a:spLocks noChangeArrowheads="1"/>
          </p:cNvSpPr>
          <p:nvPr/>
        </p:nvSpPr>
        <p:spPr bwMode="auto">
          <a:xfrm>
            <a:off x="6781800" y="4681538"/>
            <a:ext cx="457200" cy="381000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5863" name="Text Box 23"/>
          <p:cNvSpPr txBox="1">
            <a:spLocks noChangeArrowheads="1"/>
          </p:cNvSpPr>
          <p:nvPr/>
        </p:nvSpPr>
        <p:spPr bwMode="auto">
          <a:xfrm>
            <a:off x="5355379" y="5222875"/>
            <a:ext cx="326082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Essential Matrix E</a:t>
            </a:r>
          </a:p>
          <a:p>
            <a:pPr algn="ctr"/>
            <a:r>
              <a:rPr lang="en-US" dirty="0"/>
              <a:t>(</a:t>
            </a:r>
            <a:r>
              <a:rPr lang="en-US" dirty="0" err="1"/>
              <a:t>Longuet</a:t>
            </a:r>
            <a:r>
              <a:rPr lang="en-US" dirty="0"/>
              <a:t>-Higgins, 1981)</a:t>
            </a:r>
          </a:p>
        </p:txBody>
      </p:sp>
      <p:sp>
        <p:nvSpPr>
          <p:cNvPr id="675864" name="Rectangle 24"/>
          <p:cNvSpPr>
            <a:spLocks noChangeArrowheads="1"/>
          </p:cNvSpPr>
          <p:nvPr/>
        </p:nvSpPr>
        <p:spPr bwMode="auto">
          <a:xfrm>
            <a:off x="5181600" y="5138738"/>
            <a:ext cx="3581400" cy="1033462"/>
          </a:xfrm>
          <a:prstGeom prst="rect">
            <a:avLst/>
          </a:prstGeom>
          <a:noFill/>
          <a:ln w="28575">
            <a:solidFill>
              <a:srgbClr val="CC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1" name="Rectangle 25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8763000" cy="838200"/>
          </a:xfrm>
        </p:spPr>
        <p:txBody>
          <a:bodyPr/>
          <a:lstStyle/>
          <a:p>
            <a:r>
              <a:rPr lang="en-US" dirty="0" err="1"/>
              <a:t>Epipolar</a:t>
            </a:r>
            <a:r>
              <a:rPr lang="en-US" dirty="0"/>
              <a:t> constraint: Calibrated case</a:t>
            </a:r>
          </a:p>
        </p:txBody>
      </p:sp>
      <p:graphicFrame>
        <p:nvGraphicFramePr>
          <p:cNvPr id="675866" name="Object 26"/>
          <p:cNvGraphicFramePr>
            <a:graphicFrameLocks noGrp="1" noChangeAspect="1"/>
          </p:cNvGraphicFramePr>
          <p:nvPr>
            <p:ph sz="half" idx="1"/>
          </p:nvPr>
        </p:nvGraphicFramePr>
        <p:xfrm>
          <a:off x="609600" y="4132263"/>
          <a:ext cx="22225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Equation" r:id="rId4" imgW="1054080" imgH="203040" progId="Equation.3">
                  <p:embed/>
                </p:oleObj>
              </mc:Choice>
              <mc:Fallback>
                <p:oleObj name="Equation" r:id="rId4" imgW="1054080" imgH="203040" progId="Equation.3">
                  <p:embed/>
                  <p:pic>
                    <p:nvPicPr>
                      <p:cNvPr id="675866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132263"/>
                        <a:ext cx="2222500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45"/>
          <p:cNvGrpSpPr>
            <a:grpSpLocks/>
          </p:cNvGrpSpPr>
          <p:nvPr/>
        </p:nvGrpSpPr>
        <p:grpSpPr bwMode="auto">
          <a:xfrm>
            <a:off x="3429000" y="4024103"/>
            <a:ext cx="5157788" cy="542925"/>
            <a:chOff x="1992" y="2546"/>
            <a:chExt cx="3249" cy="342"/>
          </a:xfrm>
        </p:grpSpPr>
        <p:graphicFrame>
          <p:nvGraphicFramePr>
            <p:cNvPr id="1027" name="Object 27"/>
            <p:cNvGraphicFramePr>
              <a:graphicFrameLocks noChangeAspect="1"/>
            </p:cNvGraphicFramePr>
            <p:nvPr/>
          </p:nvGraphicFramePr>
          <p:xfrm>
            <a:off x="2487" y="2546"/>
            <a:ext cx="2754" cy="3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77" name="Equation" r:id="rId6" imgW="1841400" imgH="228600" progId="Equation.3">
                    <p:embed/>
                  </p:oleObj>
                </mc:Choice>
                <mc:Fallback>
                  <p:oleObj name="Equation" r:id="rId6" imgW="1841400" imgH="228600" progId="Equation.3">
                    <p:embed/>
                    <p:pic>
                      <p:nvPicPr>
                        <p:cNvPr id="1027" name="Object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87" y="2546"/>
                          <a:ext cx="2754" cy="34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47" name="AutoShape 28"/>
            <p:cNvSpPr>
              <a:spLocks noChangeArrowheads="1"/>
            </p:cNvSpPr>
            <p:nvPr/>
          </p:nvSpPr>
          <p:spPr bwMode="auto">
            <a:xfrm>
              <a:off x="1992" y="2592"/>
              <a:ext cx="336" cy="240"/>
            </a:xfrm>
            <a:prstGeom prst="rightArrow">
              <a:avLst>
                <a:gd name="adj1" fmla="val 50000"/>
                <a:gd name="adj2" fmla="val 3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033" name="Picture 3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" name="Rectangle 31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5" name="Rectangle 32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36" name="Text Box 33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1037" name="Freeform 34"/>
          <p:cNvSpPr>
            <a:spLocks/>
          </p:cNvSpPr>
          <p:nvPr/>
        </p:nvSpPr>
        <p:spPr bwMode="auto">
          <a:xfrm>
            <a:off x="2655888" y="2468563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38" name="Text Box 35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1039" name="Freeform 36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40" name="Text Box 37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1041" name="Line 38"/>
          <p:cNvSpPr>
            <a:spLocks noChangeShapeType="1"/>
          </p:cNvSpPr>
          <p:nvPr/>
        </p:nvSpPr>
        <p:spPr bwMode="auto">
          <a:xfrm flipV="1">
            <a:off x="1204913" y="3713163"/>
            <a:ext cx="1911350" cy="11112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2" name="Line 39"/>
          <p:cNvSpPr>
            <a:spLocks noChangeShapeType="1"/>
          </p:cNvSpPr>
          <p:nvPr/>
        </p:nvSpPr>
        <p:spPr bwMode="auto">
          <a:xfrm>
            <a:off x="3436938" y="3719513"/>
            <a:ext cx="2105025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3" name="Line 40"/>
          <p:cNvSpPr>
            <a:spLocks noChangeShapeType="1"/>
          </p:cNvSpPr>
          <p:nvPr/>
        </p:nvSpPr>
        <p:spPr bwMode="auto">
          <a:xfrm>
            <a:off x="5883275" y="3719513"/>
            <a:ext cx="1909763" cy="1587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4" name="Line 41"/>
          <p:cNvSpPr>
            <a:spLocks noChangeShapeType="1"/>
          </p:cNvSpPr>
          <p:nvPr/>
        </p:nvSpPr>
        <p:spPr bwMode="auto">
          <a:xfrm>
            <a:off x="6075363" y="2590800"/>
            <a:ext cx="1717675" cy="1122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stealth" w="lg" len="lg"/>
            <a:tailEnd type="none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45" name="Line 42"/>
          <p:cNvSpPr>
            <a:spLocks noChangeShapeType="1"/>
          </p:cNvSpPr>
          <p:nvPr/>
        </p:nvSpPr>
        <p:spPr bwMode="auto">
          <a:xfrm flipV="1">
            <a:off x="1193800" y="2586038"/>
            <a:ext cx="1722438" cy="1116012"/>
          </a:xfrm>
          <a:prstGeom prst="line">
            <a:avLst/>
          </a:prstGeom>
          <a:noFill/>
          <a:ln w="38100">
            <a:solidFill>
              <a:srgbClr val="FF00FF"/>
            </a:solidFill>
            <a:round/>
            <a:headEnd/>
            <a:tailEnd type="stealth" w="lg" len="lg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75886" name="Text Box 46"/>
          <p:cNvSpPr txBox="1">
            <a:spLocks noChangeArrowheads="1"/>
          </p:cNvSpPr>
          <p:nvPr/>
        </p:nvSpPr>
        <p:spPr bwMode="auto">
          <a:xfrm>
            <a:off x="1828800" y="6365875"/>
            <a:ext cx="54008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The vectors </a:t>
            </a:r>
            <a:r>
              <a:rPr lang="en-US" b="1" i="1" dirty="0">
                <a:solidFill>
                  <a:srgbClr val="FF00FF"/>
                </a:solidFill>
                <a:latin typeface="Times New Roman" pitchFamily="18" charset="0"/>
              </a:rPr>
              <a:t>Rx</a:t>
            </a:r>
            <a:r>
              <a:rPr lang="en-US" dirty="0"/>
              <a:t>, </a:t>
            </a:r>
            <a:r>
              <a:rPr lang="en-US" b="1" i="1" dirty="0">
                <a:solidFill>
                  <a:srgbClr val="66FF33"/>
                </a:solidFill>
                <a:latin typeface="Times New Roman" pitchFamily="18" charset="0"/>
              </a:rPr>
              <a:t>t</a:t>
            </a:r>
            <a:r>
              <a:rPr lang="en-US" dirty="0"/>
              <a:t>, and </a:t>
            </a:r>
            <a:r>
              <a:rPr lang="en-US" b="1" i="1" dirty="0">
                <a:solidFill>
                  <a:srgbClr val="FF0000"/>
                </a:solidFill>
                <a:latin typeface="Times New Roman" pitchFamily="18" charset="0"/>
              </a:rPr>
              <a:t>x’</a:t>
            </a:r>
            <a:r>
              <a:rPr lang="en-US" dirty="0"/>
              <a:t> are coplanar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7F2F79C-4F4E-46B8-B10B-944B55A82C54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4" name="Oval 3"/>
          <p:cNvSpPr/>
          <p:nvPr/>
        </p:nvSpPr>
        <p:spPr bwMode="auto">
          <a:xfrm>
            <a:off x="6985793" y="3880068"/>
            <a:ext cx="1790700" cy="830997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4C2CB23-4C9E-41F9-90CD-27916E37624D}"/>
                  </a:ext>
                </a:extLst>
              </p14:cNvPr>
              <p14:cNvContentPartPr/>
              <p14:nvPr/>
            </p14:nvContentPartPr>
            <p14:xfrm>
              <a:off x="1047600" y="3987720"/>
              <a:ext cx="839520" cy="68832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4C2CB23-4C9E-41F9-90CD-27916E37624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38240" y="3978360"/>
                <a:ext cx="858240" cy="707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6792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5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2" grpId="0" animBg="1"/>
      <p:bldP spid="675863" grpId="0" autoUpdateAnimBg="0"/>
      <p:bldP spid="675864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1219200"/>
            <a:ext cx="7010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1060450" y="1806575"/>
            <a:ext cx="207963" cy="265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4" name="Rectangle 5"/>
          <p:cNvSpPr>
            <a:spLocks noChangeArrowheads="1"/>
          </p:cNvSpPr>
          <p:nvPr/>
        </p:nvSpPr>
        <p:spPr bwMode="auto">
          <a:xfrm>
            <a:off x="7669213" y="1814513"/>
            <a:ext cx="293687" cy="2667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5" name="Text Box 6"/>
          <p:cNvSpPr txBox="1">
            <a:spLocks noChangeArrowheads="1"/>
          </p:cNvSpPr>
          <p:nvPr/>
        </p:nvSpPr>
        <p:spPr bwMode="auto">
          <a:xfrm>
            <a:off x="4391025" y="1143000"/>
            <a:ext cx="33813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 i="1">
                <a:latin typeface="Times New Roman" pitchFamily="18" charset="0"/>
              </a:rPr>
              <a:t>X</a:t>
            </a:r>
          </a:p>
        </p:txBody>
      </p:sp>
      <p:sp>
        <p:nvSpPr>
          <p:cNvPr id="2056" name="Freeform 7"/>
          <p:cNvSpPr>
            <a:spLocks/>
          </p:cNvSpPr>
          <p:nvPr/>
        </p:nvSpPr>
        <p:spPr bwMode="auto">
          <a:xfrm>
            <a:off x="2655888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7" name="Text Box 8"/>
          <p:cNvSpPr txBox="1">
            <a:spLocks noChangeArrowheads="1"/>
          </p:cNvSpPr>
          <p:nvPr/>
        </p:nvSpPr>
        <p:spPr bwMode="auto">
          <a:xfrm>
            <a:off x="2655888" y="2286000"/>
            <a:ext cx="1920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</a:t>
            </a:r>
          </a:p>
        </p:txBody>
      </p:sp>
      <p:sp>
        <p:nvSpPr>
          <p:cNvPr id="2058" name="Freeform 9"/>
          <p:cNvSpPr>
            <a:spLocks/>
          </p:cNvSpPr>
          <p:nvPr/>
        </p:nvSpPr>
        <p:spPr bwMode="auto">
          <a:xfrm>
            <a:off x="6126163" y="2446338"/>
            <a:ext cx="209550" cy="198437"/>
          </a:xfrm>
          <a:custGeom>
            <a:avLst/>
            <a:gdLst>
              <a:gd name="T0" fmla="*/ 2147483647 w 144"/>
              <a:gd name="T1" fmla="*/ 0 h 144"/>
              <a:gd name="T2" fmla="*/ 0 w 144"/>
              <a:gd name="T3" fmla="*/ 2147483647 h 144"/>
              <a:gd name="T4" fmla="*/ 2147483647 w 144"/>
              <a:gd name="T5" fmla="*/ 2147483647 h 144"/>
              <a:gd name="T6" fmla="*/ 2147483647 w 144"/>
              <a:gd name="T7" fmla="*/ 2147483647 h 144"/>
              <a:gd name="T8" fmla="*/ 2147483647 w 144"/>
              <a:gd name="T9" fmla="*/ 0 h 144"/>
              <a:gd name="T10" fmla="*/ 2147483647 w 144"/>
              <a:gd name="T11" fmla="*/ 0 h 1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"/>
              <a:gd name="T19" fmla="*/ 0 h 144"/>
              <a:gd name="T20" fmla="*/ 144 w 144"/>
              <a:gd name="T21" fmla="*/ 144 h 1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" h="144">
                <a:moveTo>
                  <a:pt x="48" y="0"/>
                </a:moveTo>
                <a:lnTo>
                  <a:pt x="0" y="96"/>
                </a:lnTo>
                <a:lnTo>
                  <a:pt x="48" y="144"/>
                </a:lnTo>
                <a:lnTo>
                  <a:pt x="144" y="96"/>
                </a:lnTo>
                <a:lnTo>
                  <a:pt x="144" y="0"/>
                </a:lnTo>
                <a:lnTo>
                  <a:pt x="48" y="0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9" name="Text Box 10"/>
          <p:cNvSpPr txBox="1">
            <a:spLocks noChangeArrowheads="1"/>
          </p:cNvSpPr>
          <p:nvPr/>
        </p:nvSpPr>
        <p:spPr bwMode="auto">
          <a:xfrm>
            <a:off x="6057900" y="2286000"/>
            <a:ext cx="346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b="1" i="1">
                <a:latin typeface="Times New Roman" pitchFamily="18" charset="0"/>
              </a:rPr>
              <a:t>x’</a:t>
            </a:r>
          </a:p>
        </p:txBody>
      </p:sp>
      <p:sp>
        <p:nvSpPr>
          <p:cNvPr id="660500" name="Line 20"/>
          <p:cNvSpPr>
            <a:spLocks noChangeShapeType="1"/>
          </p:cNvSpPr>
          <p:nvPr/>
        </p:nvSpPr>
        <p:spPr bwMode="auto">
          <a:xfrm flipH="1" flipV="1">
            <a:off x="2916238" y="2457450"/>
            <a:ext cx="238125" cy="1377950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501" name="Line 21"/>
          <p:cNvSpPr>
            <a:spLocks noChangeShapeType="1"/>
          </p:cNvSpPr>
          <p:nvPr/>
        </p:nvSpPr>
        <p:spPr bwMode="auto">
          <a:xfrm flipV="1">
            <a:off x="5837238" y="2468563"/>
            <a:ext cx="231775" cy="1382712"/>
          </a:xfrm>
          <a:prstGeom prst="line">
            <a:avLst/>
          </a:prstGeom>
          <a:noFill/>
          <a:ln w="38100">
            <a:solidFill>
              <a:srgbClr val="CC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62" name="Rectangle 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Epipolar constraint: Calibrated case</a:t>
            </a:r>
          </a:p>
        </p:txBody>
      </p:sp>
      <p:sp>
        <p:nvSpPr>
          <p:cNvPr id="660510" name="Rectangle 30"/>
          <p:cNvSpPr>
            <a:spLocks noGrp="1" noChangeArrowheads="1"/>
          </p:cNvSpPr>
          <p:nvPr>
            <p:ph type="body" idx="1"/>
          </p:nvPr>
        </p:nvSpPr>
        <p:spPr>
          <a:xfrm>
            <a:off x="381000" y="4800600"/>
            <a:ext cx="8534400" cy="1981200"/>
          </a:xfrm>
        </p:spPr>
        <p:txBody>
          <a:bodyPr/>
          <a:lstStyle/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/>
              <a:t>E x</a:t>
            </a:r>
            <a:r>
              <a:rPr lang="en-US" sz="2400" dirty="0"/>
              <a:t> is the </a:t>
            </a:r>
            <a:r>
              <a:rPr lang="en-US" sz="2400" dirty="0" err="1"/>
              <a:t>epipolar</a:t>
            </a:r>
            <a:r>
              <a:rPr lang="en-US" sz="2400" dirty="0"/>
              <a:t> line associated with </a:t>
            </a:r>
            <a:r>
              <a:rPr lang="en-US" sz="2400" b="1" i="1" dirty="0"/>
              <a:t>x</a:t>
            </a:r>
            <a:r>
              <a:rPr lang="en-US" sz="2400" i="1" dirty="0"/>
              <a:t> </a:t>
            </a:r>
            <a:r>
              <a:rPr lang="en-US" sz="2400" dirty="0"/>
              <a:t>(</a:t>
            </a:r>
            <a:r>
              <a:rPr lang="en-US" sz="2400" b="1" i="1" dirty="0"/>
              <a:t>l</a:t>
            </a:r>
            <a:r>
              <a:rPr lang="en-US" sz="2400" i="1" dirty="0"/>
              <a:t>' = </a:t>
            </a:r>
            <a:r>
              <a:rPr lang="en-US" sz="2400" b="1" i="1" dirty="0"/>
              <a:t>E x</a:t>
            </a:r>
            <a:r>
              <a:rPr lang="en-US" sz="2400" dirty="0"/>
              <a:t>)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 err="1"/>
              <a:t>E</a:t>
            </a:r>
            <a:r>
              <a:rPr lang="en-US" sz="2400" i="1" baseline="30000" dirty="0" err="1"/>
              <a:t>T</a:t>
            </a:r>
            <a:r>
              <a:rPr lang="en-US" sz="2400" b="1" i="1" dirty="0" err="1"/>
              <a:t>x</a:t>
            </a:r>
            <a:r>
              <a:rPr lang="en-US" sz="2400" i="1" dirty="0"/>
              <a:t>'</a:t>
            </a:r>
            <a:r>
              <a:rPr lang="en-US" sz="2400" b="1" dirty="0"/>
              <a:t> </a:t>
            </a:r>
            <a:r>
              <a:rPr lang="en-US" sz="2400" dirty="0"/>
              <a:t>is the </a:t>
            </a:r>
            <a:r>
              <a:rPr lang="en-US" sz="2400" dirty="0" err="1"/>
              <a:t>epipolar</a:t>
            </a:r>
            <a:r>
              <a:rPr lang="en-US" sz="2400" dirty="0"/>
              <a:t> line associated with </a:t>
            </a:r>
            <a:r>
              <a:rPr lang="en-US" sz="2400" b="1" i="1" dirty="0"/>
              <a:t>x'</a:t>
            </a:r>
            <a:r>
              <a:rPr lang="en-US" sz="2400" i="1" dirty="0"/>
              <a:t> </a:t>
            </a:r>
            <a:r>
              <a:rPr lang="en-US" sz="2400" dirty="0"/>
              <a:t>(</a:t>
            </a:r>
            <a:r>
              <a:rPr lang="en-US" sz="2400" b="1" i="1" dirty="0"/>
              <a:t>l</a:t>
            </a:r>
            <a:r>
              <a:rPr lang="en-US" sz="2400" i="1" dirty="0"/>
              <a:t> = </a:t>
            </a:r>
            <a:r>
              <a:rPr lang="en-US" sz="2400" b="1" i="1" dirty="0" err="1"/>
              <a:t>E</a:t>
            </a:r>
            <a:r>
              <a:rPr lang="en-US" sz="2400" i="1" baseline="30000" dirty="0" err="1"/>
              <a:t>T</a:t>
            </a:r>
            <a:r>
              <a:rPr lang="en-US" sz="2400" b="1" i="1" dirty="0" err="1"/>
              <a:t>x</a:t>
            </a:r>
            <a:r>
              <a:rPr lang="en-US" sz="2400" i="1" dirty="0"/>
              <a:t>'</a:t>
            </a:r>
            <a:r>
              <a:rPr lang="en-US" sz="2400" dirty="0"/>
              <a:t>)</a:t>
            </a:r>
            <a:endParaRPr lang="en-US" sz="2400" i="1" dirty="0"/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/>
              <a:t>E </a:t>
            </a:r>
            <a:r>
              <a:rPr lang="en-US" sz="2400" b="1" i="1" dirty="0" err="1"/>
              <a:t>e</a:t>
            </a:r>
            <a:r>
              <a:rPr lang="en-US" sz="2400" i="1" dirty="0"/>
              <a:t> </a:t>
            </a:r>
            <a:r>
              <a:rPr lang="en-US" sz="2400" dirty="0"/>
              <a:t>= 0   and   </a:t>
            </a:r>
            <a:r>
              <a:rPr lang="en-US" sz="2400" b="1" i="1" dirty="0" err="1"/>
              <a:t>E</a:t>
            </a:r>
            <a:r>
              <a:rPr lang="en-US" sz="2400" i="1" baseline="30000" dirty="0" err="1"/>
              <a:t>T</a:t>
            </a:r>
            <a:r>
              <a:rPr lang="en-US" sz="2400" b="1" i="1" dirty="0" err="1"/>
              <a:t>e</a:t>
            </a:r>
            <a:r>
              <a:rPr lang="en-US" sz="2400" i="1" dirty="0"/>
              <a:t>' = 0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/>
              <a:t>E</a:t>
            </a:r>
            <a:r>
              <a:rPr lang="en-US" sz="2400" i="1" dirty="0"/>
              <a:t> </a:t>
            </a:r>
            <a:r>
              <a:rPr lang="en-US" sz="2400" dirty="0"/>
              <a:t>is singular (rank two)</a:t>
            </a:r>
          </a:p>
          <a:p>
            <a:pPr>
              <a:lnSpc>
                <a:spcPct val="80000"/>
              </a:lnSpc>
              <a:buFontTx/>
              <a:buChar char="•"/>
            </a:pPr>
            <a:r>
              <a:rPr lang="en-US" sz="2400" b="1" i="1" dirty="0"/>
              <a:t>E</a:t>
            </a:r>
            <a:r>
              <a:rPr lang="en-US" sz="2400" dirty="0"/>
              <a:t> has five degrees of freedom </a:t>
            </a:r>
          </a:p>
        </p:txBody>
      </p:sp>
      <p:sp>
        <p:nvSpPr>
          <p:cNvPr id="2064" name="AutoShape 36"/>
          <p:cNvSpPr>
            <a:spLocks noChangeArrowheads="1"/>
          </p:cNvSpPr>
          <p:nvPr/>
        </p:nvSpPr>
        <p:spPr bwMode="auto">
          <a:xfrm>
            <a:off x="3162300" y="4114800"/>
            <a:ext cx="533400" cy="381000"/>
          </a:xfrm>
          <a:prstGeom prst="rightArrow">
            <a:avLst>
              <a:gd name="adj1" fmla="val 50000"/>
              <a:gd name="adj2" fmla="val 3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498" name="Oval 18"/>
          <p:cNvSpPr>
            <a:spLocks noChangeArrowheads="1"/>
          </p:cNvSpPr>
          <p:nvPr/>
        </p:nvSpPr>
        <p:spPr bwMode="auto">
          <a:xfrm>
            <a:off x="3055938" y="3641725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60499" name="Oval 19"/>
          <p:cNvSpPr>
            <a:spLocks noChangeArrowheads="1"/>
          </p:cNvSpPr>
          <p:nvPr/>
        </p:nvSpPr>
        <p:spPr bwMode="auto">
          <a:xfrm>
            <a:off x="5786438" y="3668713"/>
            <a:ext cx="138112" cy="13335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9" name="Object 26"/>
          <p:cNvGraphicFramePr>
            <a:graphicFrameLocks noChangeAspect="1"/>
          </p:cNvGraphicFramePr>
          <p:nvPr/>
        </p:nvGraphicFramePr>
        <p:xfrm>
          <a:off x="609600" y="4132263"/>
          <a:ext cx="22225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" name="Equation" r:id="rId5" imgW="1054080" imgH="203040" progId="Equation.3">
                  <p:embed/>
                </p:oleObj>
              </mc:Choice>
              <mc:Fallback>
                <p:oleObj name="Equation" r:id="rId5" imgW="1054080" imgH="203040" progId="Equation.3">
                  <p:embed/>
                  <p:pic>
                    <p:nvPicPr>
                      <p:cNvPr id="19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132263"/>
                        <a:ext cx="2222500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" name="Group 45"/>
          <p:cNvGrpSpPr>
            <a:grpSpLocks/>
          </p:cNvGrpSpPr>
          <p:nvPr/>
        </p:nvGrpSpPr>
        <p:grpSpPr bwMode="auto">
          <a:xfrm>
            <a:off x="3162300" y="4041775"/>
            <a:ext cx="5157788" cy="542925"/>
            <a:chOff x="1992" y="2546"/>
            <a:chExt cx="3249" cy="342"/>
          </a:xfrm>
        </p:grpSpPr>
        <p:graphicFrame>
          <p:nvGraphicFramePr>
            <p:cNvPr id="21" name="Object 27"/>
            <p:cNvGraphicFramePr>
              <a:graphicFrameLocks noChangeAspect="1"/>
            </p:cNvGraphicFramePr>
            <p:nvPr/>
          </p:nvGraphicFramePr>
          <p:xfrm>
            <a:off x="2487" y="2546"/>
            <a:ext cx="2754" cy="3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01" name="Equation" r:id="rId7" imgW="1841400" imgH="228600" progId="Equation.3">
                    <p:embed/>
                  </p:oleObj>
                </mc:Choice>
                <mc:Fallback>
                  <p:oleObj name="Equation" r:id="rId7" imgW="1841400" imgH="228600" progId="Equation.3">
                    <p:embed/>
                    <p:pic>
                      <p:nvPicPr>
                        <p:cNvPr id="21" name="Object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87" y="2546"/>
                          <a:ext cx="2754" cy="34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AutoShape 28"/>
            <p:cNvSpPr>
              <a:spLocks noChangeArrowheads="1"/>
            </p:cNvSpPr>
            <p:nvPr/>
          </p:nvSpPr>
          <p:spPr bwMode="auto">
            <a:xfrm>
              <a:off x="1992" y="2592"/>
              <a:ext cx="336" cy="240"/>
            </a:xfrm>
            <a:prstGeom prst="rightArrow">
              <a:avLst>
                <a:gd name="adj1" fmla="val 50000"/>
                <a:gd name="adj2" fmla="val 350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22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C97C5FB-D7DA-4DC2-B037-C1A9A5818EB2}"/>
                  </a:ext>
                </a:extLst>
              </p14:cNvPr>
              <p14:cNvContentPartPr/>
              <p14:nvPr/>
            </p14:nvContentPartPr>
            <p14:xfrm>
              <a:off x="318240" y="4648680"/>
              <a:ext cx="716400" cy="9334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C97C5FB-D7DA-4DC2-B037-C1A9A5818EB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08880" y="4639320"/>
                <a:ext cx="735120" cy="952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1988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6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5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0500" grpId="0" animBg="1"/>
      <p:bldP spid="660501" grpId="0" animBg="1"/>
      <p:bldP spid="660510" grpId="0" build="p"/>
      <p:bldP spid="660498" grpId="0" animBg="1"/>
      <p:bldP spid="66049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/>
              <a:t>Moving on to stereo…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4175" y="1013618"/>
            <a:ext cx="8229600" cy="4525963"/>
          </a:xfrm>
        </p:spPr>
        <p:txBody>
          <a:bodyPr/>
          <a:lstStyle/>
          <a:p>
            <a:pPr>
              <a:buNone/>
            </a:pPr>
            <a:r>
              <a:rPr lang="en-US" dirty="0"/>
              <a:t>	Fuse a calibrated binocular stereo pair to produce a depth image</a:t>
            </a:r>
          </a:p>
        </p:txBody>
      </p:sp>
      <p:sp>
        <p:nvSpPr>
          <p:cNvPr id="38916" name="Text Box 10"/>
          <p:cNvSpPr txBox="1">
            <a:spLocks noChangeArrowheads="1"/>
          </p:cNvSpPr>
          <p:nvPr/>
        </p:nvSpPr>
        <p:spPr bwMode="auto">
          <a:xfrm>
            <a:off x="2432050" y="1919288"/>
            <a:ext cx="996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dirty="0"/>
              <a:t>image 1</a:t>
            </a:r>
            <a:endParaRPr lang="en-GB" dirty="0"/>
          </a:p>
        </p:txBody>
      </p:sp>
      <p:sp>
        <p:nvSpPr>
          <p:cNvPr id="38917" name="Text Box 11"/>
          <p:cNvSpPr txBox="1">
            <a:spLocks noChangeArrowheads="1"/>
          </p:cNvSpPr>
          <p:nvPr/>
        </p:nvSpPr>
        <p:spPr bwMode="auto">
          <a:xfrm>
            <a:off x="5556250" y="1919288"/>
            <a:ext cx="9969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image 2</a:t>
            </a:r>
            <a:endParaRPr lang="en-GB"/>
          </a:p>
        </p:txBody>
      </p:sp>
      <p:sp>
        <p:nvSpPr>
          <p:cNvPr id="38918" name="Text Box 12"/>
          <p:cNvSpPr txBox="1">
            <a:spLocks noChangeArrowheads="1"/>
          </p:cNvSpPr>
          <p:nvPr/>
        </p:nvSpPr>
        <p:spPr bwMode="auto">
          <a:xfrm>
            <a:off x="3433763" y="4357688"/>
            <a:ext cx="1987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/>
              <a:t>Dense depth map</a:t>
            </a:r>
            <a:endParaRPr lang="en-GB"/>
          </a:p>
        </p:txBody>
      </p:sp>
      <p:pic>
        <p:nvPicPr>
          <p:cNvPr id="38919" name="Picture 13" descr="rect_006_007_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5588" y="2270125"/>
            <a:ext cx="2741612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Picture 14" descr="rect_006_007_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2259013"/>
            <a:ext cx="274955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Picture 15" descr="disparity_006_007_l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4768850"/>
            <a:ext cx="274955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2" name="TextBox 9"/>
          <p:cNvSpPr txBox="1">
            <a:spLocks noChangeArrowheads="1"/>
          </p:cNvSpPr>
          <p:nvPr/>
        </p:nvSpPr>
        <p:spPr bwMode="auto">
          <a:xfrm flipH="1">
            <a:off x="6218238" y="6334125"/>
            <a:ext cx="29257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/>
              <a:t>Many of these slides adapted from Steve Seitz and Lana Lazebnik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35391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Freeform 2"/>
          <p:cNvSpPr>
            <a:spLocks/>
          </p:cNvSpPr>
          <p:nvPr/>
        </p:nvSpPr>
        <p:spPr bwMode="auto">
          <a:xfrm>
            <a:off x="7291388" y="685800"/>
            <a:ext cx="1220787" cy="839788"/>
          </a:xfrm>
          <a:custGeom>
            <a:avLst/>
            <a:gdLst>
              <a:gd name="T0" fmla="*/ 2147483647 w 865"/>
              <a:gd name="T1" fmla="*/ 0 h 529"/>
              <a:gd name="T2" fmla="*/ 2147483647 w 865"/>
              <a:gd name="T3" fmla="*/ 2147483647 h 529"/>
              <a:gd name="T4" fmla="*/ 2147483647 w 865"/>
              <a:gd name="T5" fmla="*/ 2147483647 h 529"/>
              <a:gd name="T6" fmla="*/ 2147483647 w 865"/>
              <a:gd name="T7" fmla="*/ 2147483647 h 529"/>
              <a:gd name="T8" fmla="*/ 2147483647 w 865"/>
              <a:gd name="T9" fmla="*/ 2147483647 h 529"/>
              <a:gd name="T10" fmla="*/ 2147483647 w 865"/>
              <a:gd name="T11" fmla="*/ 2147483647 h 529"/>
              <a:gd name="T12" fmla="*/ 2147483647 w 865"/>
              <a:gd name="T13" fmla="*/ 2147483647 h 529"/>
              <a:gd name="T14" fmla="*/ 2147483647 w 865"/>
              <a:gd name="T15" fmla="*/ 2147483647 h 529"/>
              <a:gd name="T16" fmla="*/ 2147483647 w 865"/>
              <a:gd name="T17" fmla="*/ 2147483647 h 529"/>
              <a:gd name="T18" fmla="*/ 0 w 865"/>
              <a:gd name="T19" fmla="*/ 2147483647 h 529"/>
              <a:gd name="T20" fmla="*/ 0 w 865"/>
              <a:gd name="T21" fmla="*/ 2147483647 h 529"/>
              <a:gd name="T22" fmla="*/ 0 w 865"/>
              <a:gd name="T23" fmla="*/ 2147483647 h 529"/>
              <a:gd name="T24" fmla="*/ 2147483647 w 865"/>
              <a:gd name="T25" fmla="*/ 2147483647 h 529"/>
              <a:gd name="T26" fmla="*/ 2147483647 w 865"/>
              <a:gd name="T27" fmla="*/ 2147483647 h 529"/>
              <a:gd name="T28" fmla="*/ 2147483647 w 865"/>
              <a:gd name="T29" fmla="*/ 2147483647 h 529"/>
              <a:gd name="T30" fmla="*/ 2147483647 w 865"/>
              <a:gd name="T31" fmla="*/ 2147483647 h 529"/>
              <a:gd name="T32" fmla="*/ 2147483647 w 865"/>
              <a:gd name="T33" fmla="*/ 2147483647 h 529"/>
              <a:gd name="T34" fmla="*/ 2147483647 w 865"/>
              <a:gd name="T35" fmla="*/ 2147483647 h 529"/>
              <a:gd name="T36" fmla="*/ 2147483647 w 865"/>
              <a:gd name="T37" fmla="*/ 2147483647 h 529"/>
              <a:gd name="T38" fmla="*/ 2147483647 w 865"/>
              <a:gd name="T39" fmla="*/ 2147483647 h 529"/>
              <a:gd name="T40" fmla="*/ 2147483647 w 865"/>
              <a:gd name="T41" fmla="*/ 2147483647 h 529"/>
              <a:gd name="T42" fmla="*/ 2147483647 w 865"/>
              <a:gd name="T43" fmla="*/ 2147483647 h 529"/>
              <a:gd name="T44" fmla="*/ 2147483647 w 865"/>
              <a:gd name="T45" fmla="*/ 2147483647 h 529"/>
              <a:gd name="T46" fmla="*/ 2147483647 w 865"/>
              <a:gd name="T47" fmla="*/ 2147483647 h 529"/>
              <a:gd name="T48" fmla="*/ 2147483647 w 865"/>
              <a:gd name="T49" fmla="*/ 2147483647 h 529"/>
              <a:gd name="T50" fmla="*/ 2147483647 w 865"/>
              <a:gd name="T51" fmla="*/ 2147483647 h 529"/>
              <a:gd name="T52" fmla="*/ 2147483647 w 865"/>
              <a:gd name="T53" fmla="*/ 2147483647 h 529"/>
              <a:gd name="T54" fmla="*/ 2147483647 w 865"/>
              <a:gd name="T55" fmla="*/ 2147483647 h 529"/>
              <a:gd name="T56" fmla="*/ 2147483647 w 865"/>
              <a:gd name="T57" fmla="*/ 2147483647 h 529"/>
              <a:gd name="T58" fmla="*/ 2147483647 w 865"/>
              <a:gd name="T59" fmla="*/ 2147483647 h 529"/>
              <a:gd name="T60" fmla="*/ 2147483647 w 865"/>
              <a:gd name="T61" fmla="*/ 2147483647 h 529"/>
              <a:gd name="T62" fmla="*/ 2147483647 w 865"/>
              <a:gd name="T63" fmla="*/ 2147483647 h 529"/>
              <a:gd name="T64" fmla="*/ 2147483647 w 865"/>
              <a:gd name="T65" fmla="*/ 2147483647 h 529"/>
              <a:gd name="T66" fmla="*/ 2147483647 w 865"/>
              <a:gd name="T67" fmla="*/ 2147483647 h 529"/>
              <a:gd name="T68" fmla="*/ 2147483647 w 865"/>
              <a:gd name="T69" fmla="*/ 2147483647 h 529"/>
              <a:gd name="T70" fmla="*/ 2147483647 w 865"/>
              <a:gd name="T71" fmla="*/ 2147483647 h 529"/>
              <a:gd name="T72" fmla="*/ 2147483647 w 865"/>
              <a:gd name="T73" fmla="*/ 2147483647 h 529"/>
              <a:gd name="T74" fmla="*/ 2147483647 w 865"/>
              <a:gd name="T75" fmla="*/ 2147483647 h 529"/>
              <a:gd name="T76" fmla="*/ 2147483647 w 865"/>
              <a:gd name="T77" fmla="*/ 2147483647 h 529"/>
              <a:gd name="T78" fmla="*/ 2147483647 w 865"/>
              <a:gd name="T79" fmla="*/ 0 h 52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865"/>
              <a:gd name="T121" fmla="*/ 0 h 529"/>
              <a:gd name="T122" fmla="*/ 865 w 865"/>
              <a:gd name="T123" fmla="*/ 529 h 52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865" h="529">
                <a:moveTo>
                  <a:pt x="84" y="0"/>
                </a:moveTo>
                <a:lnTo>
                  <a:pt x="72" y="24"/>
                </a:lnTo>
                <a:lnTo>
                  <a:pt x="72" y="48"/>
                </a:lnTo>
                <a:lnTo>
                  <a:pt x="48" y="72"/>
                </a:lnTo>
                <a:lnTo>
                  <a:pt x="36" y="96"/>
                </a:lnTo>
                <a:lnTo>
                  <a:pt x="36" y="120"/>
                </a:lnTo>
                <a:lnTo>
                  <a:pt x="36" y="144"/>
                </a:lnTo>
                <a:lnTo>
                  <a:pt x="24" y="168"/>
                </a:lnTo>
                <a:lnTo>
                  <a:pt x="12" y="192"/>
                </a:lnTo>
                <a:lnTo>
                  <a:pt x="0" y="216"/>
                </a:lnTo>
                <a:lnTo>
                  <a:pt x="0" y="240"/>
                </a:lnTo>
                <a:lnTo>
                  <a:pt x="0" y="264"/>
                </a:lnTo>
                <a:lnTo>
                  <a:pt x="12" y="288"/>
                </a:lnTo>
                <a:lnTo>
                  <a:pt x="12" y="312"/>
                </a:lnTo>
                <a:lnTo>
                  <a:pt x="24" y="336"/>
                </a:lnTo>
                <a:lnTo>
                  <a:pt x="24" y="360"/>
                </a:lnTo>
                <a:lnTo>
                  <a:pt x="36" y="384"/>
                </a:lnTo>
                <a:lnTo>
                  <a:pt x="36" y="408"/>
                </a:lnTo>
                <a:lnTo>
                  <a:pt x="48" y="432"/>
                </a:lnTo>
                <a:lnTo>
                  <a:pt x="60" y="456"/>
                </a:lnTo>
                <a:lnTo>
                  <a:pt x="852" y="528"/>
                </a:lnTo>
                <a:lnTo>
                  <a:pt x="804" y="480"/>
                </a:lnTo>
                <a:lnTo>
                  <a:pt x="792" y="456"/>
                </a:lnTo>
                <a:lnTo>
                  <a:pt x="780" y="420"/>
                </a:lnTo>
                <a:lnTo>
                  <a:pt x="768" y="396"/>
                </a:lnTo>
                <a:lnTo>
                  <a:pt x="756" y="372"/>
                </a:lnTo>
                <a:lnTo>
                  <a:pt x="744" y="348"/>
                </a:lnTo>
                <a:lnTo>
                  <a:pt x="744" y="324"/>
                </a:lnTo>
                <a:lnTo>
                  <a:pt x="744" y="288"/>
                </a:lnTo>
                <a:lnTo>
                  <a:pt x="744" y="264"/>
                </a:lnTo>
                <a:lnTo>
                  <a:pt x="744" y="240"/>
                </a:lnTo>
                <a:lnTo>
                  <a:pt x="768" y="216"/>
                </a:lnTo>
                <a:lnTo>
                  <a:pt x="768" y="192"/>
                </a:lnTo>
                <a:lnTo>
                  <a:pt x="780" y="168"/>
                </a:lnTo>
                <a:lnTo>
                  <a:pt x="804" y="156"/>
                </a:lnTo>
                <a:lnTo>
                  <a:pt x="804" y="132"/>
                </a:lnTo>
                <a:lnTo>
                  <a:pt x="828" y="108"/>
                </a:lnTo>
                <a:lnTo>
                  <a:pt x="852" y="96"/>
                </a:lnTo>
                <a:lnTo>
                  <a:pt x="864" y="72"/>
                </a:lnTo>
                <a:lnTo>
                  <a:pt x="84" y="0"/>
                </a:lnTo>
              </a:path>
            </a:pathLst>
          </a:custGeom>
          <a:gradFill rotWithShape="0">
            <a:gsLst>
              <a:gs pos="0">
                <a:srgbClr val="012501"/>
              </a:gs>
              <a:gs pos="100000">
                <a:srgbClr val="037C03"/>
              </a:gs>
            </a:gsLst>
            <a:lin ang="18900000" scaled="1"/>
          </a:gra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35" name="Line 3"/>
          <p:cNvSpPr>
            <a:spLocks noChangeShapeType="1"/>
          </p:cNvSpPr>
          <p:nvPr/>
        </p:nvSpPr>
        <p:spPr bwMode="auto">
          <a:xfrm>
            <a:off x="4700588" y="4038600"/>
            <a:ext cx="3251200" cy="1828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6" name="Line 4"/>
          <p:cNvSpPr>
            <a:spLocks noChangeShapeType="1"/>
          </p:cNvSpPr>
          <p:nvPr/>
        </p:nvSpPr>
        <p:spPr bwMode="auto">
          <a:xfrm flipV="1">
            <a:off x="6021388" y="990600"/>
            <a:ext cx="1795462" cy="1771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7" name="Freeform 5"/>
          <p:cNvSpPr>
            <a:spLocks/>
          </p:cNvSpPr>
          <p:nvPr/>
        </p:nvSpPr>
        <p:spPr bwMode="auto">
          <a:xfrm>
            <a:off x="4632325" y="1447800"/>
            <a:ext cx="1695450" cy="1601788"/>
          </a:xfrm>
          <a:custGeom>
            <a:avLst/>
            <a:gdLst>
              <a:gd name="T0" fmla="*/ 2147483647 w 1201"/>
              <a:gd name="T1" fmla="*/ 2147483647 h 1009"/>
              <a:gd name="T2" fmla="*/ 2147483647 w 1201"/>
              <a:gd name="T3" fmla="*/ 2147483647 h 1009"/>
              <a:gd name="T4" fmla="*/ 2147483647 w 1201"/>
              <a:gd name="T5" fmla="*/ 2147483647 h 1009"/>
              <a:gd name="T6" fmla="*/ 0 w 1201"/>
              <a:gd name="T7" fmla="*/ 0 h 1009"/>
              <a:gd name="T8" fmla="*/ 2147483647 w 1201"/>
              <a:gd name="T9" fmla="*/ 2147483647 h 100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1"/>
              <a:gd name="T16" fmla="*/ 0 h 1009"/>
              <a:gd name="T17" fmla="*/ 1201 w 1201"/>
              <a:gd name="T18" fmla="*/ 1009 h 100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1" h="1009">
                <a:moveTo>
                  <a:pt x="336" y="576"/>
                </a:moveTo>
                <a:lnTo>
                  <a:pt x="1200" y="1008"/>
                </a:lnTo>
                <a:lnTo>
                  <a:pt x="864" y="432"/>
                </a:lnTo>
                <a:lnTo>
                  <a:pt x="0" y="0"/>
                </a:lnTo>
                <a:lnTo>
                  <a:pt x="336" y="576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38" name="Line 6"/>
          <p:cNvSpPr>
            <a:spLocks noChangeShapeType="1"/>
          </p:cNvSpPr>
          <p:nvPr/>
        </p:nvSpPr>
        <p:spPr bwMode="auto">
          <a:xfrm flipH="1" flipV="1">
            <a:off x="7816850" y="990600"/>
            <a:ext cx="66675" cy="2438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39" name="Line 7"/>
          <p:cNvSpPr>
            <a:spLocks noChangeShapeType="1"/>
          </p:cNvSpPr>
          <p:nvPr/>
        </p:nvSpPr>
        <p:spPr bwMode="auto">
          <a:xfrm flipV="1">
            <a:off x="5343525" y="2743200"/>
            <a:ext cx="677863" cy="666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0" name="Freeform 8"/>
          <p:cNvSpPr>
            <a:spLocks/>
          </p:cNvSpPr>
          <p:nvPr/>
        </p:nvSpPr>
        <p:spPr bwMode="auto">
          <a:xfrm>
            <a:off x="4497388" y="2219325"/>
            <a:ext cx="1220787" cy="2001838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1" name="Freeform 9"/>
          <p:cNvSpPr>
            <a:spLocks/>
          </p:cNvSpPr>
          <p:nvPr/>
        </p:nvSpPr>
        <p:spPr bwMode="auto">
          <a:xfrm>
            <a:off x="7410450" y="2743200"/>
            <a:ext cx="1558925" cy="1525588"/>
          </a:xfrm>
          <a:custGeom>
            <a:avLst/>
            <a:gdLst>
              <a:gd name="T0" fmla="*/ 0 w 1105"/>
              <a:gd name="T1" fmla="*/ 2147483647 h 961"/>
              <a:gd name="T2" fmla="*/ 0 w 1105"/>
              <a:gd name="T3" fmla="*/ 2147483647 h 961"/>
              <a:gd name="T4" fmla="*/ 2147483647 w 1105"/>
              <a:gd name="T5" fmla="*/ 2147483647 h 961"/>
              <a:gd name="T6" fmla="*/ 2147483647 w 1105"/>
              <a:gd name="T7" fmla="*/ 0 h 961"/>
              <a:gd name="T8" fmla="*/ 0 w 1105"/>
              <a:gd name="T9" fmla="*/ 2147483647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105"/>
              <a:gd name="T16" fmla="*/ 0 h 961"/>
              <a:gd name="T17" fmla="*/ 1105 w 1105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105" h="961">
                <a:moveTo>
                  <a:pt x="0" y="202"/>
                </a:moveTo>
                <a:lnTo>
                  <a:pt x="0" y="960"/>
                </a:lnTo>
                <a:lnTo>
                  <a:pt x="1104" y="758"/>
                </a:lnTo>
                <a:lnTo>
                  <a:pt x="1104" y="0"/>
                </a:lnTo>
                <a:lnTo>
                  <a:pt x="0" y="202"/>
                </a:lnTo>
              </a:path>
            </a:pathLst>
          </a:custGeom>
          <a:solidFill>
            <a:srgbClr val="919191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2" name="Line 10"/>
          <p:cNvSpPr>
            <a:spLocks noChangeShapeType="1"/>
          </p:cNvSpPr>
          <p:nvPr/>
        </p:nvSpPr>
        <p:spPr bwMode="auto">
          <a:xfrm flipH="1" flipV="1">
            <a:off x="7883525" y="3429000"/>
            <a:ext cx="34925" cy="1428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3" name="Freeform 11"/>
          <p:cNvSpPr>
            <a:spLocks/>
          </p:cNvSpPr>
          <p:nvPr/>
        </p:nvSpPr>
        <p:spPr bwMode="auto">
          <a:xfrm>
            <a:off x="7613650" y="3937000"/>
            <a:ext cx="1220788" cy="2001838"/>
          </a:xfrm>
          <a:custGeom>
            <a:avLst/>
            <a:gdLst>
              <a:gd name="T0" fmla="*/ 0 w 865"/>
              <a:gd name="T1" fmla="*/ 2147483647 h 1261"/>
              <a:gd name="T2" fmla="*/ 2147483647 w 865"/>
              <a:gd name="T3" fmla="*/ 2147483647 h 1261"/>
              <a:gd name="T4" fmla="*/ 2147483647 w 865"/>
              <a:gd name="T5" fmla="*/ 2147483647 h 1261"/>
              <a:gd name="T6" fmla="*/ 0 w 865"/>
              <a:gd name="T7" fmla="*/ 0 h 1261"/>
              <a:gd name="T8" fmla="*/ 0 w 865"/>
              <a:gd name="T9" fmla="*/ 2147483647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rgbClr val="FEBF02"/>
          </a:solidFill>
          <a:ln w="12700" cap="rnd">
            <a:solidFill>
              <a:schemeClr val="bg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4" name="Line 12"/>
          <p:cNvSpPr>
            <a:spLocks noChangeShapeType="1"/>
          </p:cNvSpPr>
          <p:nvPr/>
        </p:nvSpPr>
        <p:spPr bwMode="auto">
          <a:xfrm flipV="1">
            <a:off x="4700588" y="3409950"/>
            <a:ext cx="642937" cy="628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5" name="Line 13"/>
          <p:cNvSpPr>
            <a:spLocks noChangeShapeType="1"/>
          </p:cNvSpPr>
          <p:nvPr/>
        </p:nvSpPr>
        <p:spPr bwMode="auto">
          <a:xfrm flipH="1" flipV="1">
            <a:off x="7918450" y="4857750"/>
            <a:ext cx="33338" cy="10096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6" name="Oval 16"/>
          <p:cNvSpPr>
            <a:spLocks noChangeArrowheads="1"/>
          </p:cNvSpPr>
          <p:nvPr/>
        </p:nvSpPr>
        <p:spPr bwMode="auto">
          <a:xfrm>
            <a:off x="7856538" y="3397250"/>
            <a:ext cx="55562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7" name="Oval 17"/>
          <p:cNvSpPr>
            <a:spLocks noChangeArrowheads="1"/>
          </p:cNvSpPr>
          <p:nvPr/>
        </p:nvSpPr>
        <p:spPr bwMode="auto">
          <a:xfrm>
            <a:off x="5992813" y="27305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48" name="Freeform 18"/>
          <p:cNvSpPr>
            <a:spLocks/>
          </p:cNvSpPr>
          <p:nvPr/>
        </p:nvSpPr>
        <p:spPr bwMode="auto">
          <a:xfrm>
            <a:off x="4343400" y="3989388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49" name="Arc 19"/>
          <p:cNvSpPr>
            <a:spLocks/>
          </p:cNvSpPr>
          <p:nvPr/>
        </p:nvSpPr>
        <p:spPr bwMode="auto">
          <a:xfrm rot="720000">
            <a:off x="4543425" y="4005263"/>
            <a:ext cx="211138" cy="236537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179876122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0" name="Line 20"/>
          <p:cNvSpPr>
            <a:spLocks noChangeShapeType="1"/>
          </p:cNvSpPr>
          <p:nvPr/>
        </p:nvSpPr>
        <p:spPr bwMode="auto">
          <a:xfrm flipH="1">
            <a:off x="4343400" y="3824288"/>
            <a:ext cx="303213" cy="550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1" name="Oval 21"/>
          <p:cNvSpPr>
            <a:spLocks noChangeArrowheads="1"/>
          </p:cNvSpPr>
          <p:nvPr/>
        </p:nvSpPr>
        <p:spPr bwMode="auto">
          <a:xfrm rot="-1860000">
            <a:off x="4621213" y="4010025"/>
            <a:ext cx="100012" cy="19843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2" name="Line 22"/>
          <p:cNvSpPr>
            <a:spLocks noChangeShapeType="1"/>
          </p:cNvSpPr>
          <p:nvPr/>
        </p:nvSpPr>
        <p:spPr bwMode="auto">
          <a:xfrm flipV="1">
            <a:off x="4343400" y="4230688"/>
            <a:ext cx="555625" cy="144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3" name="Freeform 23"/>
          <p:cNvSpPr>
            <a:spLocks/>
          </p:cNvSpPr>
          <p:nvPr/>
        </p:nvSpPr>
        <p:spPr bwMode="auto">
          <a:xfrm>
            <a:off x="7594600" y="5818188"/>
            <a:ext cx="393700" cy="387350"/>
          </a:xfrm>
          <a:custGeom>
            <a:avLst/>
            <a:gdLst>
              <a:gd name="T0" fmla="*/ 0 w 279"/>
              <a:gd name="T1" fmla="*/ 2147483647 h 244"/>
              <a:gd name="T2" fmla="*/ 2147483647 w 279"/>
              <a:gd name="T3" fmla="*/ 2147483647 h 244"/>
              <a:gd name="T4" fmla="*/ 2147483647 w 279"/>
              <a:gd name="T5" fmla="*/ 0 h 244"/>
              <a:gd name="T6" fmla="*/ 2147483647 w 279"/>
              <a:gd name="T7" fmla="*/ 2147483647 h 244"/>
              <a:gd name="T8" fmla="*/ 2147483647 w 279"/>
              <a:gd name="T9" fmla="*/ 2147483647 h 244"/>
              <a:gd name="T10" fmla="*/ 2147483647 w 279"/>
              <a:gd name="T11" fmla="*/ 2147483647 h 244"/>
              <a:gd name="T12" fmla="*/ 2147483647 w 279"/>
              <a:gd name="T13" fmla="*/ 2147483647 h 244"/>
              <a:gd name="T14" fmla="*/ 2147483647 w 279"/>
              <a:gd name="T15" fmla="*/ 2147483647 h 244"/>
              <a:gd name="T16" fmla="*/ 2147483647 w 279"/>
              <a:gd name="T17" fmla="*/ 2147483647 h 244"/>
              <a:gd name="T18" fmla="*/ 2147483647 w 279"/>
              <a:gd name="T19" fmla="*/ 2147483647 h 244"/>
              <a:gd name="T20" fmla="*/ 2147483647 w 279"/>
              <a:gd name="T21" fmla="*/ 2147483647 h 244"/>
              <a:gd name="T22" fmla="*/ 2147483647 w 279"/>
              <a:gd name="T23" fmla="*/ 2147483647 h 244"/>
              <a:gd name="T24" fmla="*/ 2147483647 w 279"/>
              <a:gd name="T25" fmla="*/ 2147483647 h 244"/>
              <a:gd name="T26" fmla="*/ 2147483647 w 279"/>
              <a:gd name="T27" fmla="*/ 2147483647 h 244"/>
              <a:gd name="T28" fmla="*/ 2147483647 w 279"/>
              <a:gd name="T29" fmla="*/ 2147483647 h 244"/>
              <a:gd name="T30" fmla="*/ 2147483647 w 279"/>
              <a:gd name="T31" fmla="*/ 2147483647 h 244"/>
              <a:gd name="T32" fmla="*/ 2147483647 w 279"/>
              <a:gd name="T33" fmla="*/ 2147483647 h 244"/>
              <a:gd name="T34" fmla="*/ 2147483647 w 279"/>
              <a:gd name="T35" fmla="*/ 2147483647 h 244"/>
              <a:gd name="T36" fmla="*/ 2147483647 w 279"/>
              <a:gd name="T37" fmla="*/ 2147483647 h 244"/>
              <a:gd name="T38" fmla="*/ 2147483647 w 279"/>
              <a:gd name="T39" fmla="*/ 2147483647 h 244"/>
              <a:gd name="T40" fmla="*/ 2147483647 w 279"/>
              <a:gd name="T41" fmla="*/ 2147483647 h 244"/>
              <a:gd name="T42" fmla="*/ 2147483647 w 279"/>
              <a:gd name="T43" fmla="*/ 2147483647 h 244"/>
              <a:gd name="T44" fmla="*/ 2147483647 w 279"/>
              <a:gd name="T45" fmla="*/ 2147483647 h 244"/>
              <a:gd name="T46" fmla="*/ 2147483647 w 279"/>
              <a:gd name="T47" fmla="*/ 2147483647 h 244"/>
              <a:gd name="T48" fmla="*/ 2147483647 w 279"/>
              <a:gd name="T49" fmla="*/ 2147483647 h 244"/>
              <a:gd name="T50" fmla="*/ 2147483647 w 279"/>
              <a:gd name="T51" fmla="*/ 2147483647 h 244"/>
              <a:gd name="T52" fmla="*/ 2147483647 w 279"/>
              <a:gd name="T53" fmla="*/ 2147483647 h 244"/>
              <a:gd name="T54" fmla="*/ 2147483647 w 279"/>
              <a:gd name="T55" fmla="*/ 2147483647 h 244"/>
              <a:gd name="T56" fmla="*/ 2147483647 w 279"/>
              <a:gd name="T57" fmla="*/ 2147483647 h 244"/>
              <a:gd name="T58" fmla="*/ 2147483647 w 279"/>
              <a:gd name="T59" fmla="*/ 2147483647 h 244"/>
              <a:gd name="T60" fmla="*/ 2147483647 w 279"/>
              <a:gd name="T61" fmla="*/ 2147483647 h 244"/>
              <a:gd name="T62" fmla="*/ 2147483647 w 279"/>
              <a:gd name="T63" fmla="*/ 2147483647 h 244"/>
              <a:gd name="T64" fmla="*/ 2147483647 w 279"/>
              <a:gd name="T65" fmla="*/ 2147483647 h 244"/>
              <a:gd name="T66" fmla="*/ 2147483647 w 279"/>
              <a:gd name="T67" fmla="*/ 2147483647 h 244"/>
              <a:gd name="T68" fmla="*/ 2147483647 w 279"/>
              <a:gd name="T69" fmla="*/ 2147483647 h 244"/>
              <a:gd name="T70" fmla="*/ 2147483647 w 279"/>
              <a:gd name="T71" fmla="*/ 2147483647 h 244"/>
              <a:gd name="T72" fmla="*/ 2147483647 w 279"/>
              <a:gd name="T73" fmla="*/ 2147483647 h 244"/>
              <a:gd name="T74" fmla="*/ 2147483647 w 279"/>
              <a:gd name="T75" fmla="*/ 2147483647 h 244"/>
              <a:gd name="T76" fmla="*/ 2147483647 w 279"/>
              <a:gd name="T77" fmla="*/ 2147483647 h 244"/>
              <a:gd name="T78" fmla="*/ 2147483647 w 279"/>
              <a:gd name="T79" fmla="*/ 2147483647 h 244"/>
              <a:gd name="T80" fmla="*/ 2147483647 w 279"/>
              <a:gd name="T81" fmla="*/ 2147483647 h 244"/>
              <a:gd name="T82" fmla="*/ 2147483647 w 279"/>
              <a:gd name="T83" fmla="*/ 2147483647 h 244"/>
              <a:gd name="T84" fmla="*/ 2147483647 w 279"/>
              <a:gd name="T85" fmla="*/ 2147483647 h 244"/>
              <a:gd name="T86" fmla="*/ 2147483647 w 279"/>
              <a:gd name="T87" fmla="*/ 2147483647 h 244"/>
              <a:gd name="T88" fmla="*/ 2147483647 w 279"/>
              <a:gd name="T89" fmla="*/ 2147483647 h 244"/>
              <a:gd name="T90" fmla="*/ 2147483647 w 279"/>
              <a:gd name="T91" fmla="*/ 2147483647 h 244"/>
              <a:gd name="T92" fmla="*/ 2147483647 w 279"/>
              <a:gd name="T93" fmla="*/ 2147483647 h 244"/>
              <a:gd name="T94" fmla="*/ 2147483647 w 279"/>
              <a:gd name="T95" fmla="*/ 2147483647 h 244"/>
              <a:gd name="T96" fmla="*/ 2147483647 w 279"/>
              <a:gd name="T97" fmla="*/ 2147483647 h 244"/>
              <a:gd name="T98" fmla="*/ 0 w 279"/>
              <a:gd name="T99" fmla="*/ 2147483647 h 244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79"/>
              <a:gd name="T151" fmla="*/ 0 h 244"/>
              <a:gd name="T152" fmla="*/ 279 w 279"/>
              <a:gd name="T153" fmla="*/ 244 h 244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79" h="244">
                <a:moveTo>
                  <a:pt x="0" y="243"/>
                </a:moveTo>
                <a:lnTo>
                  <a:pt x="148" y="1"/>
                </a:lnTo>
                <a:lnTo>
                  <a:pt x="160" y="0"/>
                </a:lnTo>
                <a:lnTo>
                  <a:pt x="167" y="3"/>
                </a:lnTo>
                <a:lnTo>
                  <a:pt x="168" y="6"/>
                </a:lnTo>
                <a:lnTo>
                  <a:pt x="173" y="5"/>
                </a:lnTo>
                <a:lnTo>
                  <a:pt x="177" y="9"/>
                </a:lnTo>
                <a:lnTo>
                  <a:pt x="182" y="7"/>
                </a:lnTo>
                <a:lnTo>
                  <a:pt x="184" y="12"/>
                </a:lnTo>
                <a:lnTo>
                  <a:pt x="190" y="13"/>
                </a:lnTo>
                <a:lnTo>
                  <a:pt x="196" y="14"/>
                </a:lnTo>
                <a:lnTo>
                  <a:pt x="201" y="15"/>
                </a:lnTo>
                <a:lnTo>
                  <a:pt x="205" y="19"/>
                </a:lnTo>
                <a:lnTo>
                  <a:pt x="210" y="20"/>
                </a:lnTo>
                <a:lnTo>
                  <a:pt x="215" y="23"/>
                </a:lnTo>
                <a:lnTo>
                  <a:pt x="222" y="25"/>
                </a:lnTo>
                <a:lnTo>
                  <a:pt x="226" y="29"/>
                </a:lnTo>
                <a:lnTo>
                  <a:pt x="229" y="32"/>
                </a:lnTo>
                <a:lnTo>
                  <a:pt x="231" y="36"/>
                </a:lnTo>
                <a:lnTo>
                  <a:pt x="235" y="39"/>
                </a:lnTo>
                <a:lnTo>
                  <a:pt x="238" y="45"/>
                </a:lnTo>
                <a:lnTo>
                  <a:pt x="242" y="46"/>
                </a:lnTo>
                <a:lnTo>
                  <a:pt x="248" y="55"/>
                </a:lnTo>
                <a:lnTo>
                  <a:pt x="249" y="58"/>
                </a:lnTo>
                <a:lnTo>
                  <a:pt x="255" y="63"/>
                </a:lnTo>
                <a:lnTo>
                  <a:pt x="256" y="67"/>
                </a:lnTo>
                <a:lnTo>
                  <a:pt x="261" y="71"/>
                </a:lnTo>
                <a:lnTo>
                  <a:pt x="261" y="75"/>
                </a:lnTo>
                <a:lnTo>
                  <a:pt x="264" y="81"/>
                </a:lnTo>
                <a:lnTo>
                  <a:pt x="264" y="86"/>
                </a:lnTo>
                <a:lnTo>
                  <a:pt x="266" y="90"/>
                </a:lnTo>
                <a:lnTo>
                  <a:pt x="266" y="95"/>
                </a:lnTo>
                <a:lnTo>
                  <a:pt x="268" y="99"/>
                </a:lnTo>
                <a:lnTo>
                  <a:pt x="267" y="103"/>
                </a:lnTo>
                <a:lnTo>
                  <a:pt x="268" y="109"/>
                </a:lnTo>
                <a:lnTo>
                  <a:pt x="269" y="113"/>
                </a:lnTo>
                <a:lnTo>
                  <a:pt x="273" y="119"/>
                </a:lnTo>
                <a:lnTo>
                  <a:pt x="274" y="124"/>
                </a:lnTo>
                <a:lnTo>
                  <a:pt x="275" y="128"/>
                </a:lnTo>
                <a:lnTo>
                  <a:pt x="276" y="134"/>
                </a:lnTo>
                <a:lnTo>
                  <a:pt x="277" y="138"/>
                </a:lnTo>
                <a:lnTo>
                  <a:pt x="277" y="143"/>
                </a:lnTo>
                <a:lnTo>
                  <a:pt x="277" y="147"/>
                </a:lnTo>
                <a:lnTo>
                  <a:pt x="274" y="153"/>
                </a:lnTo>
                <a:lnTo>
                  <a:pt x="276" y="156"/>
                </a:lnTo>
                <a:lnTo>
                  <a:pt x="277" y="162"/>
                </a:lnTo>
                <a:lnTo>
                  <a:pt x="278" y="167"/>
                </a:lnTo>
                <a:lnTo>
                  <a:pt x="275" y="172"/>
                </a:lnTo>
                <a:lnTo>
                  <a:pt x="271" y="181"/>
                </a:lnTo>
                <a:lnTo>
                  <a:pt x="0" y="243"/>
                </a:lnTo>
              </a:path>
            </a:pathLst>
          </a:custGeom>
          <a:noFill/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54" name="Arc 24"/>
          <p:cNvSpPr>
            <a:spLocks/>
          </p:cNvSpPr>
          <p:nvPr/>
        </p:nvSpPr>
        <p:spPr bwMode="auto">
          <a:xfrm rot="720000">
            <a:off x="7794625" y="5834063"/>
            <a:ext cx="211138" cy="236537"/>
          </a:xfrm>
          <a:custGeom>
            <a:avLst/>
            <a:gdLst>
              <a:gd name="T0" fmla="*/ 0 w 21745"/>
              <a:gd name="T1" fmla="*/ 0 h 21600"/>
              <a:gd name="T2" fmla="*/ 2147483647 w 21745"/>
              <a:gd name="T3" fmla="*/ 2147483647 h 21600"/>
              <a:gd name="T4" fmla="*/ 1179876122 w 217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5" name="Line 25"/>
          <p:cNvSpPr>
            <a:spLocks noChangeShapeType="1"/>
          </p:cNvSpPr>
          <p:nvPr/>
        </p:nvSpPr>
        <p:spPr bwMode="auto">
          <a:xfrm flipH="1">
            <a:off x="7594600" y="5653088"/>
            <a:ext cx="303213" cy="5508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6" name="Oval 26"/>
          <p:cNvSpPr>
            <a:spLocks noChangeArrowheads="1"/>
          </p:cNvSpPr>
          <p:nvPr/>
        </p:nvSpPr>
        <p:spPr bwMode="auto">
          <a:xfrm rot="-1860000">
            <a:off x="7872413" y="5838825"/>
            <a:ext cx="100012" cy="198438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7" name="Line 27"/>
          <p:cNvSpPr>
            <a:spLocks noChangeShapeType="1"/>
          </p:cNvSpPr>
          <p:nvPr/>
        </p:nvSpPr>
        <p:spPr bwMode="auto">
          <a:xfrm flipV="1">
            <a:off x="7594600" y="6059488"/>
            <a:ext cx="555625" cy="1444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58" name="Rectangle 28"/>
          <p:cNvSpPr>
            <a:spLocks noGrp="1" noChangeArrowheads="1"/>
          </p:cNvSpPr>
          <p:nvPr>
            <p:ph type="title"/>
          </p:nvPr>
        </p:nvSpPr>
        <p:spPr>
          <a:xfrm>
            <a:off x="-17491" y="0"/>
            <a:ext cx="8229600" cy="1143000"/>
          </a:xfrm>
          <a:noFill/>
        </p:spPr>
        <p:txBody>
          <a:bodyPr/>
          <a:lstStyle/>
          <a:p>
            <a:r>
              <a:rPr lang="en-US" dirty="0"/>
              <a:t>Stereo image rectification</a:t>
            </a:r>
          </a:p>
        </p:txBody>
      </p:sp>
      <p:sp>
        <p:nvSpPr>
          <p:cNvPr id="416797" name="Rectangle 29"/>
          <p:cNvSpPr>
            <a:spLocks noGrp="1" noChangeArrowheads="1"/>
          </p:cNvSpPr>
          <p:nvPr>
            <p:ph type="body" idx="1"/>
          </p:nvPr>
        </p:nvSpPr>
        <p:spPr>
          <a:xfrm>
            <a:off x="76200" y="1219200"/>
            <a:ext cx="4191000" cy="55419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sz="2800" dirty="0" err="1"/>
              <a:t>Reproject</a:t>
            </a:r>
            <a:r>
              <a:rPr lang="en-US" sz="2800" dirty="0"/>
              <a:t> image planes onto a common plane parallel to the line between camera centers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endParaRPr lang="en-US" sz="2800" dirty="0"/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sz="2800" dirty="0"/>
              <a:t>Pixel motion is horizontal after this transformation</a:t>
            </a:r>
          </a:p>
          <a:p>
            <a:pPr>
              <a:lnSpc>
                <a:spcPct val="80000"/>
              </a:lnSpc>
              <a:buFontTx/>
              <a:buChar char="•"/>
              <a:defRPr/>
            </a:pPr>
            <a:endParaRPr lang="en-US" sz="2800" dirty="0"/>
          </a:p>
          <a:p>
            <a:pPr>
              <a:lnSpc>
                <a:spcPct val="80000"/>
              </a:lnSpc>
              <a:buFontTx/>
              <a:buChar char="•"/>
              <a:defRPr/>
            </a:pPr>
            <a:endParaRPr lang="en-US" sz="2800" dirty="0"/>
          </a:p>
          <a:p>
            <a:pPr>
              <a:lnSpc>
                <a:spcPct val="80000"/>
              </a:lnSpc>
              <a:buFontTx/>
              <a:buChar char="•"/>
              <a:defRPr/>
            </a:pPr>
            <a:r>
              <a:rPr lang="en-US" sz="2800" dirty="0"/>
              <a:t>Two </a:t>
            </a:r>
            <a:r>
              <a:rPr lang="en-US" sz="2800" dirty="0" err="1"/>
              <a:t>homographies</a:t>
            </a:r>
            <a:r>
              <a:rPr lang="en-US" sz="2800" dirty="0"/>
              <a:t> (3x3 transform), one for each input image </a:t>
            </a:r>
            <a:r>
              <a:rPr lang="en-US" sz="2800" dirty="0" err="1"/>
              <a:t>reprojection</a:t>
            </a:r>
            <a:endParaRPr lang="en-US" sz="2800" dirty="0"/>
          </a:p>
          <a:p>
            <a:pPr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en-US" sz="2000" dirty="0"/>
          </a:p>
          <a:p>
            <a:pPr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en-US" sz="2000" dirty="0"/>
              <a:t>C. Loop and Z. Zhang. </a:t>
            </a:r>
            <a:r>
              <a:rPr lang="en-US" sz="2000" dirty="0">
                <a:hlinkClick r:id="rId3"/>
              </a:rPr>
              <a:t>Computing Rectifying </a:t>
            </a:r>
            <a:r>
              <a:rPr lang="en-US" sz="2000" dirty="0" err="1">
                <a:hlinkClick r:id="rId3"/>
              </a:rPr>
              <a:t>Homographies</a:t>
            </a:r>
            <a:r>
              <a:rPr lang="en-US" sz="2000" dirty="0">
                <a:hlinkClick r:id="rId3"/>
              </a:rPr>
              <a:t> for Stereo Vision</a:t>
            </a:r>
            <a:r>
              <a:rPr lang="en-US" sz="2000" dirty="0"/>
              <a:t>. IEEE Conf. Computer Vision and Pattern Recognition, 1999</a:t>
            </a:r>
            <a:r>
              <a:rPr lang="en-US" sz="2400" dirty="0"/>
              <a:t>.</a:t>
            </a:r>
          </a:p>
        </p:txBody>
      </p:sp>
      <p:sp>
        <p:nvSpPr>
          <p:cNvPr id="44060" name="Line 35"/>
          <p:cNvSpPr>
            <a:spLocks noChangeShapeType="1"/>
          </p:cNvSpPr>
          <p:nvPr/>
        </p:nvSpPr>
        <p:spPr bwMode="auto">
          <a:xfrm>
            <a:off x="5726113" y="2886075"/>
            <a:ext cx="1893887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61" name="Line 36"/>
          <p:cNvSpPr>
            <a:spLocks noChangeShapeType="1"/>
          </p:cNvSpPr>
          <p:nvPr/>
        </p:nvSpPr>
        <p:spPr bwMode="auto">
          <a:xfrm>
            <a:off x="5718175" y="4216400"/>
            <a:ext cx="1893888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798" name="Line 30"/>
          <p:cNvSpPr>
            <a:spLocks noChangeShapeType="1"/>
          </p:cNvSpPr>
          <p:nvPr/>
        </p:nvSpPr>
        <p:spPr bwMode="auto">
          <a:xfrm>
            <a:off x="4497388" y="2936875"/>
            <a:ext cx="1209675" cy="668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799" name="Line 31"/>
          <p:cNvSpPr>
            <a:spLocks noChangeShapeType="1"/>
          </p:cNvSpPr>
          <p:nvPr/>
        </p:nvSpPr>
        <p:spPr bwMode="auto">
          <a:xfrm>
            <a:off x="7629525" y="4683125"/>
            <a:ext cx="1209675" cy="66833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6806" name="Line 38"/>
          <p:cNvSpPr>
            <a:spLocks noChangeShapeType="1"/>
          </p:cNvSpPr>
          <p:nvPr/>
        </p:nvSpPr>
        <p:spPr bwMode="auto">
          <a:xfrm>
            <a:off x="5726113" y="3622675"/>
            <a:ext cx="1893887" cy="1046163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065" name="Oval 14"/>
          <p:cNvSpPr>
            <a:spLocks noChangeArrowheads="1"/>
          </p:cNvSpPr>
          <p:nvPr/>
        </p:nvSpPr>
        <p:spPr bwMode="auto">
          <a:xfrm>
            <a:off x="7889875" y="4810125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066" name="Oval 15"/>
          <p:cNvSpPr>
            <a:spLocks noChangeArrowheads="1"/>
          </p:cNvSpPr>
          <p:nvPr/>
        </p:nvSpPr>
        <p:spPr bwMode="auto">
          <a:xfrm>
            <a:off x="5314950" y="3378200"/>
            <a:ext cx="57150" cy="63500"/>
          </a:xfrm>
          <a:prstGeom prst="ellipse">
            <a:avLst/>
          </a:prstGeom>
          <a:solidFill>
            <a:srgbClr val="037C03"/>
          </a:solidFill>
          <a:ln w="12700">
            <a:solidFill>
              <a:schemeClr val="bg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9758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67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16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16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6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67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67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7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679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6798" grpId="0" animBg="1"/>
      <p:bldP spid="416799" grpId="0" animBg="1"/>
      <p:bldP spid="41680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457200" y="14288"/>
            <a:ext cx="8229600" cy="1143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Example</a:t>
            </a:r>
          </a:p>
        </p:txBody>
      </p:sp>
      <p:pic>
        <p:nvPicPr>
          <p:cNvPr id="29699" name="Picture 2" descr="http://www.ifp.illinois.edu/~yuhuang/rectify/orig_4_5_bd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25" y="914400"/>
            <a:ext cx="7724775" cy="287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4" descr="http://www.ifp.illinois.edu/~yuhuang/rectify/rectif_4_5_bd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86200"/>
            <a:ext cx="7772400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9701" name="Straight Connector 4"/>
          <p:cNvCxnSpPr>
            <a:cxnSpLocks noChangeShapeType="1"/>
          </p:cNvCxnSpPr>
          <p:nvPr/>
        </p:nvCxnSpPr>
        <p:spPr bwMode="auto">
          <a:xfrm>
            <a:off x="733425" y="1600200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2" name="Straight Connector 7"/>
          <p:cNvCxnSpPr>
            <a:cxnSpLocks noChangeShapeType="1"/>
          </p:cNvCxnSpPr>
          <p:nvPr/>
        </p:nvCxnSpPr>
        <p:spPr bwMode="auto">
          <a:xfrm>
            <a:off x="733425" y="2152650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3" name="Straight Connector 8"/>
          <p:cNvCxnSpPr>
            <a:cxnSpLocks noChangeShapeType="1"/>
          </p:cNvCxnSpPr>
          <p:nvPr/>
        </p:nvCxnSpPr>
        <p:spPr bwMode="auto">
          <a:xfrm>
            <a:off x="733425" y="3527425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733425" y="928688"/>
            <a:ext cx="25908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chemeClr val="bg1"/>
                </a:solidFill>
                <a:latin typeface="+mn-lt"/>
                <a:ea typeface="+mn-ea"/>
              </a:rPr>
              <a:t>Unrectified</a:t>
            </a:r>
            <a:endParaRPr lang="en-US" dirty="0">
              <a:solidFill>
                <a:schemeClr val="bg1"/>
              </a:solidFill>
              <a:latin typeface="+mn-lt"/>
              <a:ea typeface="+mn-e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5325" y="3886200"/>
            <a:ext cx="2590800" cy="457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/>
                </a:solidFill>
                <a:latin typeface="+mn-lt"/>
                <a:ea typeface="+mn-ea"/>
              </a:rPr>
              <a:t>Rectified</a:t>
            </a:r>
          </a:p>
        </p:txBody>
      </p:sp>
      <p:cxnSp>
        <p:nvCxnSpPr>
          <p:cNvPr id="29706" name="Straight Connector 14"/>
          <p:cNvCxnSpPr>
            <a:cxnSpLocks noChangeShapeType="1"/>
          </p:cNvCxnSpPr>
          <p:nvPr/>
        </p:nvCxnSpPr>
        <p:spPr bwMode="auto">
          <a:xfrm>
            <a:off x="709613" y="4357688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7" name="Straight Connector 15"/>
          <p:cNvCxnSpPr>
            <a:cxnSpLocks noChangeShapeType="1"/>
          </p:cNvCxnSpPr>
          <p:nvPr/>
        </p:nvCxnSpPr>
        <p:spPr bwMode="auto">
          <a:xfrm>
            <a:off x="693738" y="4840288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8" name="Straight Connector 16"/>
          <p:cNvCxnSpPr>
            <a:cxnSpLocks noChangeShapeType="1"/>
          </p:cNvCxnSpPr>
          <p:nvPr/>
        </p:nvCxnSpPr>
        <p:spPr bwMode="auto">
          <a:xfrm>
            <a:off x="709613" y="5322888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09" name="Straight Connector 17"/>
          <p:cNvCxnSpPr>
            <a:cxnSpLocks noChangeShapeType="1"/>
          </p:cNvCxnSpPr>
          <p:nvPr/>
        </p:nvCxnSpPr>
        <p:spPr bwMode="auto">
          <a:xfrm>
            <a:off x="709613" y="5799138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9710" name="Straight Connector 18"/>
          <p:cNvCxnSpPr>
            <a:cxnSpLocks noChangeShapeType="1"/>
          </p:cNvCxnSpPr>
          <p:nvPr/>
        </p:nvCxnSpPr>
        <p:spPr bwMode="auto">
          <a:xfrm>
            <a:off x="695325" y="6280150"/>
            <a:ext cx="7724775" cy="0"/>
          </a:xfrm>
          <a:prstGeom prst="line">
            <a:avLst/>
          </a:prstGeom>
          <a:noFill/>
          <a:ln w="12700">
            <a:solidFill>
              <a:srgbClr val="33CC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25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62DC05A-75A6-41F8-80D4-EC7DC7260B2B}"/>
                  </a:ext>
                </a:extLst>
              </p14:cNvPr>
              <p14:cNvContentPartPr/>
              <p14:nvPr/>
            </p14:nvContentPartPr>
            <p14:xfrm>
              <a:off x="3486240" y="1885320"/>
              <a:ext cx="4347360" cy="32313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62DC05A-75A6-41F8-80D4-EC7DC7260B2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76880" y="1875960"/>
                <a:ext cx="4366080" cy="3250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871797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Freeform 5"/>
          <p:cNvSpPr>
            <a:spLocks/>
          </p:cNvSpPr>
          <p:nvPr/>
        </p:nvSpPr>
        <p:spPr bwMode="auto">
          <a:xfrm>
            <a:off x="5705475" y="3859213"/>
            <a:ext cx="1884363" cy="314325"/>
          </a:xfrm>
          <a:custGeom>
            <a:avLst/>
            <a:gdLst>
              <a:gd name="T0" fmla="*/ 0 w 1468"/>
              <a:gd name="T1" fmla="*/ 2147483647 h 252"/>
              <a:gd name="T2" fmla="*/ 2147483647 w 1468"/>
              <a:gd name="T3" fmla="*/ 2147483647 h 252"/>
              <a:gd name="T4" fmla="*/ 2147483647 w 1468"/>
              <a:gd name="T5" fmla="*/ 2147483647 h 252"/>
              <a:gd name="T6" fmla="*/ 2147483647 w 1468"/>
              <a:gd name="T7" fmla="*/ 2147483647 h 252"/>
              <a:gd name="T8" fmla="*/ 2147483647 w 1468"/>
              <a:gd name="T9" fmla="*/ 2147483647 h 252"/>
              <a:gd name="T10" fmla="*/ 2147483647 w 1468"/>
              <a:gd name="T11" fmla="*/ 0 h 252"/>
              <a:gd name="T12" fmla="*/ 2147483647 w 1468"/>
              <a:gd name="T13" fmla="*/ 2147483647 h 252"/>
              <a:gd name="T14" fmla="*/ 2147483647 w 1468"/>
              <a:gd name="T15" fmla="*/ 2147483647 h 252"/>
              <a:gd name="T16" fmla="*/ 2147483647 w 1468"/>
              <a:gd name="T17" fmla="*/ 2147483647 h 252"/>
              <a:gd name="T18" fmla="*/ 2147483647 w 1468"/>
              <a:gd name="T19" fmla="*/ 2147483647 h 252"/>
              <a:gd name="T20" fmla="*/ 2147483647 w 1468"/>
              <a:gd name="T21" fmla="*/ 2147483647 h 252"/>
              <a:gd name="T22" fmla="*/ 2147483647 w 1468"/>
              <a:gd name="T23" fmla="*/ 2147483647 h 252"/>
              <a:gd name="T24" fmla="*/ 2147483647 w 1468"/>
              <a:gd name="T25" fmla="*/ 2147483647 h 252"/>
              <a:gd name="T26" fmla="*/ 2147483647 w 1468"/>
              <a:gd name="T27" fmla="*/ 2147483647 h 252"/>
              <a:gd name="T28" fmla="*/ 2147483647 w 1468"/>
              <a:gd name="T29" fmla="*/ 2147483647 h 252"/>
              <a:gd name="T30" fmla="*/ 2147483647 w 1468"/>
              <a:gd name="T31" fmla="*/ 2147483647 h 252"/>
              <a:gd name="T32" fmla="*/ 2147483647 w 1468"/>
              <a:gd name="T33" fmla="*/ 2147483647 h 252"/>
              <a:gd name="T34" fmla="*/ 2147483647 w 1468"/>
              <a:gd name="T35" fmla="*/ 2147483647 h 252"/>
              <a:gd name="T36" fmla="*/ 2147483647 w 1468"/>
              <a:gd name="T37" fmla="*/ 2147483647 h 252"/>
              <a:gd name="T38" fmla="*/ 2147483647 w 1468"/>
              <a:gd name="T39" fmla="*/ 2147483647 h 252"/>
              <a:gd name="T40" fmla="*/ 2147483647 w 1468"/>
              <a:gd name="T41" fmla="*/ 2147483647 h 252"/>
              <a:gd name="T42" fmla="*/ 2147483647 w 1468"/>
              <a:gd name="T43" fmla="*/ 2147483647 h 252"/>
              <a:gd name="T44" fmla="*/ 2147483647 w 1468"/>
              <a:gd name="T45" fmla="*/ 2147483647 h 252"/>
              <a:gd name="T46" fmla="*/ 2147483647 w 1468"/>
              <a:gd name="T47" fmla="*/ 2147483647 h 252"/>
              <a:gd name="T48" fmla="*/ 2147483647 w 1468"/>
              <a:gd name="T49" fmla="*/ 2147483647 h 252"/>
              <a:gd name="T50" fmla="*/ 2147483647 w 1468"/>
              <a:gd name="T51" fmla="*/ 2147483647 h 252"/>
              <a:gd name="T52" fmla="*/ 2147483647 w 1468"/>
              <a:gd name="T53" fmla="*/ 2147483647 h 252"/>
              <a:gd name="T54" fmla="*/ 2147483647 w 1468"/>
              <a:gd name="T55" fmla="*/ 2147483647 h 252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468"/>
              <a:gd name="T85" fmla="*/ 0 h 252"/>
              <a:gd name="T86" fmla="*/ 1468 w 1468"/>
              <a:gd name="T87" fmla="*/ 252 h 252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468" h="252">
                <a:moveTo>
                  <a:pt x="0" y="5"/>
                </a:moveTo>
                <a:cubicBezTo>
                  <a:pt x="22" y="20"/>
                  <a:pt x="30" y="32"/>
                  <a:pt x="56" y="41"/>
                </a:cubicBezTo>
                <a:cubicBezTo>
                  <a:pt x="61" y="39"/>
                  <a:pt x="67" y="39"/>
                  <a:pt x="71" y="36"/>
                </a:cubicBezTo>
                <a:cubicBezTo>
                  <a:pt x="75" y="33"/>
                  <a:pt x="77" y="27"/>
                  <a:pt x="81" y="25"/>
                </a:cubicBezTo>
                <a:cubicBezTo>
                  <a:pt x="95" y="18"/>
                  <a:pt x="112" y="15"/>
                  <a:pt x="127" y="10"/>
                </a:cubicBezTo>
                <a:cubicBezTo>
                  <a:pt x="137" y="7"/>
                  <a:pt x="157" y="0"/>
                  <a:pt x="157" y="0"/>
                </a:cubicBezTo>
                <a:cubicBezTo>
                  <a:pt x="196" y="13"/>
                  <a:pt x="233" y="31"/>
                  <a:pt x="273" y="41"/>
                </a:cubicBezTo>
                <a:cubicBezTo>
                  <a:pt x="283" y="40"/>
                  <a:pt x="353" y="26"/>
                  <a:pt x="369" y="30"/>
                </a:cubicBezTo>
                <a:cubicBezTo>
                  <a:pt x="390" y="54"/>
                  <a:pt x="366" y="30"/>
                  <a:pt x="395" y="46"/>
                </a:cubicBezTo>
                <a:cubicBezTo>
                  <a:pt x="406" y="52"/>
                  <a:pt x="450" y="137"/>
                  <a:pt x="455" y="121"/>
                </a:cubicBezTo>
                <a:cubicBezTo>
                  <a:pt x="486" y="168"/>
                  <a:pt x="519" y="233"/>
                  <a:pt x="576" y="252"/>
                </a:cubicBezTo>
                <a:cubicBezTo>
                  <a:pt x="603" y="245"/>
                  <a:pt x="593" y="186"/>
                  <a:pt x="615" y="171"/>
                </a:cubicBezTo>
                <a:cubicBezTo>
                  <a:pt x="618" y="161"/>
                  <a:pt x="624" y="139"/>
                  <a:pt x="627" y="129"/>
                </a:cubicBezTo>
                <a:cubicBezTo>
                  <a:pt x="629" y="124"/>
                  <a:pt x="646" y="102"/>
                  <a:pt x="651" y="99"/>
                </a:cubicBezTo>
                <a:cubicBezTo>
                  <a:pt x="661" y="92"/>
                  <a:pt x="681" y="78"/>
                  <a:pt x="681" y="78"/>
                </a:cubicBezTo>
                <a:cubicBezTo>
                  <a:pt x="694" y="59"/>
                  <a:pt x="724" y="71"/>
                  <a:pt x="747" y="78"/>
                </a:cubicBezTo>
                <a:cubicBezTo>
                  <a:pt x="768" y="86"/>
                  <a:pt x="791" y="116"/>
                  <a:pt x="809" y="126"/>
                </a:cubicBezTo>
                <a:cubicBezTo>
                  <a:pt x="824" y="127"/>
                  <a:pt x="854" y="137"/>
                  <a:pt x="854" y="137"/>
                </a:cubicBezTo>
                <a:cubicBezTo>
                  <a:pt x="919" y="131"/>
                  <a:pt x="895" y="133"/>
                  <a:pt x="935" y="106"/>
                </a:cubicBezTo>
                <a:cubicBezTo>
                  <a:pt x="954" y="94"/>
                  <a:pt x="979" y="98"/>
                  <a:pt x="1001" y="96"/>
                </a:cubicBezTo>
                <a:cubicBezTo>
                  <a:pt x="1020" y="83"/>
                  <a:pt x="1042" y="78"/>
                  <a:pt x="1062" y="66"/>
                </a:cubicBezTo>
                <a:cubicBezTo>
                  <a:pt x="1096" y="71"/>
                  <a:pt x="1169" y="82"/>
                  <a:pt x="1198" y="101"/>
                </a:cubicBezTo>
                <a:cubicBezTo>
                  <a:pt x="1221" y="117"/>
                  <a:pt x="1247" y="133"/>
                  <a:pt x="1274" y="142"/>
                </a:cubicBezTo>
                <a:cubicBezTo>
                  <a:pt x="1291" y="159"/>
                  <a:pt x="1312" y="170"/>
                  <a:pt x="1334" y="177"/>
                </a:cubicBezTo>
                <a:cubicBezTo>
                  <a:pt x="1370" y="173"/>
                  <a:pt x="1383" y="175"/>
                  <a:pt x="1410" y="157"/>
                </a:cubicBezTo>
                <a:cubicBezTo>
                  <a:pt x="1417" y="135"/>
                  <a:pt x="1429" y="117"/>
                  <a:pt x="1446" y="101"/>
                </a:cubicBezTo>
                <a:cubicBezTo>
                  <a:pt x="1448" y="96"/>
                  <a:pt x="1447" y="90"/>
                  <a:pt x="1451" y="86"/>
                </a:cubicBezTo>
                <a:cubicBezTo>
                  <a:pt x="1468" y="69"/>
                  <a:pt x="1466" y="90"/>
                  <a:pt x="1466" y="7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47107" name="Group 6"/>
          <p:cNvGrpSpPr>
            <a:grpSpLocks/>
          </p:cNvGrpSpPr>
          <p:nvPr/>
        </p:nvGrpSpPr>
        <p:grpSpPr bwMode="auto">
          <a:xfrm>
            <a:off x="5708650" y="3721100"/>
            <a:ext cx="1909763" cy="477838"/>
            <a:chOff x="2064" y="2160"/>
            <a:chExt cx="1488" cy="384"/>
          </a:xfrm>
        </p:grpSpPr>
        <p:sp>
          <p:nvSpPr>
            <p:cNvPr id="47126" name="Line 7"/>
            <p:cNvSpPr>
              <a:spLocks noChangeShapeType="1"/>
            </p:cNvSpPr>
            <p:nvPr/>
          </p:nvSpPr>
          <p:spPr bwMode="auto">
            <a:xfrm flipV="1">
              <a:off x="2064" y="2160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7" name="Line 8"/>
            <p:cNvSpPr>
              <a:spLocks noChangeShapeType="1"/>
            </p:cNvSpPr>
            <p:nvPr/>
          </p:nvSpPr>
          <p:spPr bwMode="auto">
            <a:xfrm>
              <a:off x="2064" y="2544"/>
              <a:ext cx="14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7108" name="Text Box 9"/>
          <p:cNvSpPr txBox="1">
            <a:spLocks noChangeArrowheads="1"/>
          </p:cNvSpPr>
          <p:nvPr/>
        </p:nvSpPr>
        <p:spPr bwMode="auto">
          <a:xfrm>
            <a:off x="4343400" y="3581400"/>
            <a:ext cx="13446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Matching cost</a:t>
            </a:r>
          </a:p>
        </p:txBody>
      </p:sp>
      <p:sp>
        <p:nvSpPr>
          <p:cNvPr id="47109" name="Text Box 10"/>
          <p:cNvSpPr txBox="1">
            <a:spLocks noChangeArrowheads="1"/>
          </p:cNvSpPr>
          <p:nvPr/>
        </p:nvSpPr>
        <p:spPr bwMode="auto">
          <a:xfrm>
            <a:off x="7635875" y="3962400"/>
            <a:ext cx="8985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disparity</a:t>
            </a:r>
          </a:p>
        </p:txBody>
      </p:sp>
      <p:pic>
        <p:nvPicPr>
          <p:cNvPr id="47110" name="Picture 11" descr="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4013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12" descr="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1738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12" name="Line 13"/>
          <p:cNvSpPr>
            <a:spLocks noChangeShapeType="1"/>
          </p:cNvSpPr>
          <p:nvPr/>
        </p:nvSpPr>
        <p:spPr bwMode="auto">
          <a:xfrm>
            <a:off x="1439863" y="2108200"/>
            <a:ext cx="6713537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3" name="Rectangle 14"/>
          <p:cNvSpPr>
            <a:spLocks noChangeArrowheads="1"/>
          </p:cNvSpPr>
          <p:nvPr/>
        </p:nvSpPr>
        <p:spPr bwMode="auto">
          <a:xfrm>
            <a:off x="3017838" y="2049463"/>
            <a:ext cx="123825" cy="119062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7114" name="Group 15"/>
          <p:cNvGrpSpPr>
            <a:grpSpLocks/>
          </p:cNvGrpSpPr>
          <p:nvPr/>
        </p:nvGrpSpPr>
        <p:grpSpPr bwMode="auto">
          <a:xfrm>
            <a:off x="6021388" y="2049463"/>
            <a:ext cx="862012" cy="119062"/>
            <a:chOff x="3111" y="3838"/>
            <a:chExt cx="672" cy="96"/>
          </a:xfrm>
        </p:grpSpPr>
        <p:sp>
          <p:nvSpPr>
            <p:cNvPr id="47121" name="Rectangle 16"/>
            <p:cNvSpPr>
              <a:spLocks noChangeArrowheads="1"/>
            </p:cNvSpPr>
            <p:nvPr/>
          </p:nvSpPr>
          <p:spPr bwMode="auto">
            <a:xfrm>
              <a:off x="3399" y="3838"/>
              <a:ext cx="96" cy="96"/>
            </a:xfrm>
            <a:prstGeom prst="rect">
              <a:avLst/>
            </a:prstGeom>
            <a:noFill/>
            <a:ln w="158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2" name="Rectangle 17"/>
            <p:cNvSpPr>
              <a:spLocks noChangeArrowheads="1"/>
            </p:cNvSpPr>
            <p:nvPr/>
          </p:nvSpPr>
          <p:spPr bwMode="auto">
            <a:xfrm>
              <a:off x="3111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3" name="Rectangle 18"/>
            <p:cNvSpPr>
              <a:spLocks noChangeArrowheads="1"/>
            </p:cNvSpPr>
            <p:nvPr/>
          </p:nvSpPr>
          <p:spPr bwMode="auto">
            <a:xfrm>
              <a:off x="3255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4" name="Rectangle 19"/>
            <p:cNvSpPr>
              <a:spLocks noChangeArrowheads="1"/>
            </p:cNvSpPr>
            <p:nvPr/>
          </p:nvSpPr>
          <p:spPr bwMode="auto">
            <a:xfrm>
              <a:off x="3543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25" name="Rectangle 20"/>
            <p:cNvSpPr>
              <a:spLocks noChangeArrowheads="1"/>
            </p:cNvSpPr>
            <p:nvPr/>
          </p:nvSpPr>
          <p:spPr bwMode="auto">
            <a:xfrm>
              <a:off x="3687" y="3838"/>
              <a:ext cx="96" cy="96"/>
            </a:xfrm>
            <a:prstGeom prst="rect">
              <a:avLst/>
            </a:prstGeom>
            <a:noFill/>
            <a:ln w="15875">
              <a:solidFill>
                <a:srgbClr val="00FFF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7115" name="Text Box 21"/>
          <p:cNvSpPr txBox="1">
            <a:spLocks noChangeArrowheads="1"/>
          </p:cNvSpPr>
          <p:nvPr/>
        </p:nvSpPr>
        <p:spPr bwMode="auto">
          <a:xfrm>
            <a:off x="2925763" y="914400"/>
            <a:ext cx="523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Left</a:t>
            </a:r>
          </a:p>
        </p:txBody>
      </p:sp>
      <p:sp>
        <p:nvSpPr>
          <p:cNvPr id="47116" name="Text Box 22"/>
          <p:cNvSpPr txBox="1">
            <a:spLocks noChangeArrowheads="1"/>
          </p:cNvSpPr>
          <p:nvPr/>
        </p:nvSpPr>
        <p:spPr bwMode="auto">
          <a:xfrm>
            <a:off x="6223000" y="914400"/>
            <a:ext cx="63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Right</a:t>
            </a:r>
          </a:p>
        </p:txBody>
      </p:sp>
      <p:sp>
        <p:nvSpPr>
          <p:cNvPr id="47117" name="Freeform 23"/>
          <p:cNvSpPr>
            <a:spLocks/>
          </p:cNvSpPr>
          <p:nvPr/>
        </p:nvSpPr>
        <p:spPr bwMode="auto">
          <a:xfrm>
            <a:off x="6430963" y="1212850"/>
            <a:ext cx="23812" cy="3219450"/>
          </a:xfrm>
          <a:custGeom>
            <a:avLst/>
            <a:gdLst>
              <a:gd name="T0" fmla="*/ 2147483647 w 18"/>
              <a:gd name="T1" fmla="*/ 0 h 2587"/>
              <a:gd name="T2" fmla="*/ 0 w 18"/>
              <a:gd name="T3" fmla="*/ 2147483647 h 2587"/>
              <a:gd name="T4" fmla="*/ 0 60000 65536"/>
              <a:gd name="T5" fmla="*/ 0 60000 65536"/>
              <a:gd name="T6" fmla="*/ 0 w 18"/>
              <a:gd name="T7" fmla="*/ 0 h 2587"/>
              <a:gd name="T8" fmla="*/ 18 w 18"/>
              <a:gd name="T9" fmla="*/ 2587 h 258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8" h="2587">
                <a:moveTo>
                  <a:pt x="18" y="0"/>
                </a:moveTo>
                <a:lnTo>
                  <a:pt x="0" y="2587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7118" name="Text Box 24"/>
          <p:cNvSpPr txBox="1">
            <a:spLocks noChangeArrowheads="1"/>
          </p:cNvSpPr>
          <p:nvPr/>
        </p:nvSpPr>
        <p:spPr bwMode="auto">
          <a:xfrm>
            <a:off x="595313" y="1905000"/>
            <a:ext cx="8524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scanline</a:t>
            </a:r>
          </a:p>
        </p:txBody>
      </p:sp>
      <p:sp>
        <p:nvSpPr>
          <p:cNvPr id="47119" name="Rectangle 25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382000" cy="838200"/>
          </a:xfrm>
        </p:spPr>
        <p:txBody>
          <a:bodyPr/>
          <a:lstStyle/>
          <a:p>
            <a:endParaRPr lang="en-US" sz="3000" dirty="0">
              <a:solidFill>
                <a:srgbClr val="FF0000"/>
              </a:solidFill>
            </a:endParaRPr>
          </a:p>
        </p:txBody>
      </p:sp>
      <p:sp>
        <p:nvSpPr>
          <p:cNvPr id="25616" name="Rectangle 26"/>
          <p:cNvSpPr>
            <a:spLocks noGrp="1" noChangeArrowheads="1"/>
          </p:cNvSpPr>
          <p:nvPr>
            <p:ph type="body" idx="1"/>
          </p:nvPr>
        </p:nvSpPr>
        <p:spPr>
          <a:xfrm>
            <a:off x="685800" y="4572000"/>
            <a:ext cx="7772400" cy="1981200"/>
          </a:xfrm>
        </p:spPr>
        <p:txBody>
          <a:bodyPr>
            <a:normAutofit fontScale="85000" lnSpcReduction="10000"/>
          </a:bodyPr>
          <a:lstStyle/>
          <a:p>
            <a:pPr>
              <a:buFontTx/>
              <a:buChar char="•"/>
              <a:defRPr/>
            </a:pPr>
            <a:r>
              <a:rPr lang="en-US" dirty="0"/>
              <a:t>Slide a window along the right scanline and compare contents of that window with the reference window in the left image</a:t>
            </a:r>
          </a:p>
          <a:p>
            <a:pPr>
              <a:buFontTx/>
              <a:buChar char="•"/>
              <a:defRPr/>
            </a:pPr>
            <a:r>
              <a:rPr lang="en-US" dirty="0">
                <a:solidFill>
                  <a:srgbClr val="FF0000"/>
                </a:solidFill>
              </a:rPr>
              <a:t>Matching cost: SSD, SAD, or normalized correlation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26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3123A12-6960-4666-AC40-3E75E93E19A6}"/>
                  </a:ext>
                </a:extLst>
              </p14:cNvPr>
              <p14:cNvContentPartPr/>
              <p14:nvPr/>
            </p14:nvContentPartPr>
            <p14:xfrm>
              <a:off x="263880" y="285120"/>
              <a:ext cx="8306280" cy="58168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3123A12-6960-4666-AC40-3E75E93E19A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54520" y="275760"/>
                <a:ext cx="8325000" cy="5835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499814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le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24013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3" descr="righ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1738" y="1212850"/>
            <a:ext cx="2957512" cy="215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6" name="Line 4"/>
          <p:cNvSpPr>
            <a:spLocks noChangeShapeType="1"/>
          </p:cNvSpPr>
          <p:nvPr/>
        </p:nvSpPr>
        <p:spPr bwMode="auto">
          <a:xfrm>
            <a:off x="1439863" y="2108200"/>
            <a:ext cx="6713537" cy="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3017838" y="2049463"/>
            <a:ext cx="123825" cy="119062"/>
          </a:xfrm>
          <a:prstGeom prst="rect">
            <a:avLst/>
          </a:prstGeom>
          <a:noFill/>
          <a:ln w="158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158" name="Text Box 6"/>
          <p:cNvSpPr txBox="1">
            <a:spLocks noChangeArrowheads="1"/>
          </p:cNvSpPr>
          <p:nvPr/>
        </p:nvSpPr>
        <p:spPr bwMode="auto">
          <a:xfrm>
            <a:off x="2925763" y="914400"/>
            <a:ext cx="5238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Left</a:t>
            </a:r>
          </a:p>
        </p:txBody>
      </p:sp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6223000" y="914400"/>
            <a:ext cx="6365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Right</a:t>
            </a:r>
          </a:p>
        </p:txBody>
      </p:sp>
      <p:sp>
        <p:nvSpPr>
          <p:cNvPr id="49160" name="Text Box 8"/>
          <p:cNvSpPr txBox="1">
            <a:spLocks noChangeArrowheads="1"/>
          </p:cNvSpPr>
          <p:nvPr/>
        </p:nvSpPr>
        <p:spPr bwMode="auto">
          <a:xfrm>
            <a:off x="595313" y="1905000"/>
            <a:ext cx="85248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solidFill>
                  <a:schemeClr val="tx2"/>
                </a:solidFill>
                <a:latin typeface="Times New Roman" pitchFamily="18" charset="0"/>
                <a:ea typeface="SimSun" pitchFamily="2" charset="-122"/>
              </a:rPr>
              <a:t>scanline</a:t>
            </a:r>
          </a:p>
        </p:txBody>
      </p:sp>
      <p:sp>
        <p:nvSpPr>
          <p:cNvPr id="49161" name="Rectangle 9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382000" cy="838200"/>
          </a:xfrm>
        </p:spPr>
        <p:txBody>
          <a:bodyPr/>
          <a:lstStyle/>
          <a:p>
            <a:r>
              <a:rPr lang="en-US" sz="3000"/>
              <a:t>Correspondence search</a:t>
            </a:r>
          </a:p>
        </p:txBody>
      </p:sp>
      <p:sp>
        <p:nvSpPr>
          <p:cNvPr id="49162" name="Text Box 11"/>
          <p:cNvSpPr txBox="1">
            <a:spLocks noChangeArrowheads="1"/>
          </p:cNvSpPr>
          <p:nvPr/>
        </p:nvSpPr>
        <p:spPr bwMode="auto">
          <a:xfrm>
            <a:off x="5835650" y="6262688"/>
            <a:ext cx="1263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Norm. corr</a:t>
            </a:r>
          </a:p>
        </p:txBody>
      </p:sp>
      <p:pic>
        <p:nvPicPr>
          <p:cNvPr id="49163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00613" y="3730625"/>
            <a:ext cx="3176587" cy="236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4" name="Freeform 12"/>
          <p:cNvSpPr>
            <a:spLocks/>
          </p:cNvSpPr>
          <p:nvPr/>
        </p:nvSpPr>
        <p:spPr bwMode="auto">
          <a:xfrm>
            <a:off x="6454775" y="1212850"/>
            <a:ext cx="4763" cy="5043488"/>
          </a:xfrm>
          <a:custGeom>
            <a:avLst/>
            <a:gdLst>
              <a:gd name="T0" fmla="*/ 0 w 3"/>
              <a:gd name="T1" fmla="*/ 0 h 3177"/>
              <a:gd name="T2" fmla="*/ 2147483647 w 3"/>
              <a:gd name="T3" fmla="*/ 2147483647 h 3177"/>
              <a:gd name="T4" fmla="*/ 0 60000 65536"/>
              <a:gd name="T5" fmla="*/ 0 60000 65536"/>
              <a:gd name="T6" fmla="*/ 0 w 3"/>
              <a:gd name="T7" fmla="*/ 0 h 3177"/>
              <a:gd name="T8" fmla="*/ 3 w 3"/>
              <a:gd name="T9" fmla="*/ 3177 h 317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" h="3177">
                <a:moveTo>
                  <a:pt x="0" y="0"/>
                </a:moveTo>
                <a:lnTo>
                  <a:pt x="3" y="3177"/>
                </a:lnTo>
              </a:path>
            </a:pathLst>
          </a:cu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5199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33350"/>
            <a:ext cx="8229600" cy="1143000"/>
          </a:xfrm>
        </p:spPr>
        <p:txBody>
          <a:bodyPr/>
          <a:lstStyle/>
          <a:p>
            <a:r>
              <a:rPr lang="en-US" dirty="0"/>
              <a:t>Results with window search</a:t>
            </a:r>
          </a:p>
        </p:txBody>
      </p:sp>
      <p:graphicFrame>
        <p:nvGraphicFramePr>
          <p:cNvPr id="14338" name="Object 3"/>
          <p:cNvGraphicFramePr>
            <a:graphicFrameLocks noChangeAspect="1"/>
          </p:cNvGraphicFramePr>
          <p:nvPr/>
        </p:nvGraphicFramePr>
        <p:xfrm>
          <a:off x="5257800" y="4332288"/>
          <a:ext cx="3276600" cy="237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8" name="Image" r:id="rId4" imgW="4422167" imgH="3202259" progId="">
                  <p:embed/>
                </p:oleObj>
              </mc:Choice>
              <mc:Fallback>
                <p:oleObj name="Image" r:id="rId4" imgW="4422167" imgH="3202259" progId="">
                  <p:embed/>
                  <p:pic>
                    <p:nvPicPr>
                      <p:cNvPr id="14338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7800" y="4332288"/>
                        <a:ext cx="3276600" cy="2373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817563" y="3810000"/>
            <a:ext cx="35258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Window-based matching</a:t>
            </a:r>
          </a:p>
        </p:txBody>
      </p:sp>
      <p:graphicFrame>
        <p:nvGraphicFramePr>
          <p:cNvPr id="14339" name="Object 5"/>
          <p:cNvGraphicFramePr>
            <a:graphicFrameLocks noChangeAspect="1"/>
          </p:cNvGraphicFramePr>
          <p:nvPr/>
        </p:nvGraphicFramePr>
        <p:xfrm>
          <a:off x="914400" y="4332288"/>
          <a:ext cx="3276600" cy="2373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9" name="Image" r:id="rId6" imgW="4422167" imgH="3202259" progId="">
                  <p:embed/>
                </p:oleObj>
              </mc:Choice>
              <mc:Fallback>
                <p:oleObj name="Image" r:id="rId6" imgW="4422167" imgH="3202259" progId="">
                  <p:embed/>
                  <p:pic>
                    <p:nvPicPr>
                      <p:cNvPr id="14339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4332288"/>
                        <a:ext cx="3276600" cy="23733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5964238" y="3810000"/>
            <a:ext cx="1895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Ground truth</a:t>
            </a:r>
          </a:p>
        </p:txBody>
      </p:sp>
      <p:pic>
        <p:nvPicPr>
          <p:cNvPr id="14343" name="Picture 7" descr="scene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048000" y="127635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Text Box 6"/>
          <p:cNvSpPr txBox="1">
            <a:spLocks noChangeArrowheads="1"/>
          </p:cNvSpPr>
          <p:nvPr/>
        </p:nvSpPr>
        <p:spPr bwMode="auto">
          <a:xfrm>
            <a:off x="4344988" y="838200"/>
            <a:ext cx="8286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Data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7996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Using more than two images</a:t>
            </a:r>
          </a:p>
        </p:txBody>
      </p:sp>
      <p:pic>
        <p:nvPicPr>
          <p:cNvPr id="60419" name="Picture 2" descr="http://grail.cs.washington.edu/projects/mvscpc/images/NotreDameFacade_large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435100"/>
            <a:ext cx="3705225" cy="480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0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05000"/>
            <a:ext cx="3048000" cy="1504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60421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657600"/>
            <a:ext cx="3048000" cy="149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0422" name="Right Arrow 3"/>
          <p:cNvSpPr>
            <a:spLocks noChangeArrowheads="1"/>
          </p:cNvSpPr>
          <p:nvPr/>
        </p:nvSpPr>
        <p:spPr bwMode="auto">
          <a:xfrm>
            <a:off x="3810000" y="3276600"/>
            <a:ext cx="685800" cy="4572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49250" y="5919788"/>
            <a:ext cx="4572000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>
                <a:latin typeface="Arial" charset="0"/>
                <a:hlinkClick r:id="rId5" action="ppaction://hlinkfile"/>
              </a:rPr>
              <a:t>Multi-View Stereo for Community Photo Collections</a:t>
            </a:r>
            <a:br>
              <a:rPr lang="en-US" sz="1200">
                <a:latin typeface="Arial" charset="0"/>
              </a:rPr>
            </a:br>
            <a:r>
              <a:rPr lang="en-US" sz="1200">
                <a:latin typeface="Arial" charset="0"/>
              </a:rPr>
              <a:t>M. Goesele, N. Snavely, B. Curless, H. Hoppe, S. Seitz</a:t>
            </a:r>
            <a:br>
              <a:rPr lang="en-US" sz="1200">
                <a:latin typeface="Arial" charset="0"/>
              </a:rPr>
            </a:br>
            <a:r>
              <a:rPr lang="en-US" sz="1200">
                <a:latin typeface="Arial" charset="0"/>
              </a:rPr>
              <a:t>Proceedings of </a:t>
            </a:r>
            <a:r>
              <a:rPr lang="en-US" sz="1200">
                <a:latin typeface="Arial" charset="0"/>
                <a:hlinkClick r:id="rId6"/>
              </a:rPr>
              <a:t>ICCV 2007</a:t>
            </a:r>
            <a:r>
              <a:rPr lang="en-US" sz="1200">
                <a:latin typeface="Arial" charset="0"/>
              </a:rPr>
              <a:t>, 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5E129A-E41D-479C-9971-1A57C1F71E37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29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327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3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429000"/>
            <a:ext cx="61277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138" y="3886200"/>
            <a:ext cx="201612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Rectangle 4"/>
          <p:cNvSpPr>
            <a:spLocks noGrp="1" noChangeArrowheads="1"/>
          </p:cNvSpPr>
          <p:nvPr>
            <p:ph type="title"/>
          </p:nvPr>
        </p:nvSpPr>
        <p:spPr>
          <a:xfrm>
            <a:off x="528320" y="-15081"/>
            <a:ext cx="8229600" cy="1143000"/>
          </a:xfrm>
        </p:spPr>
        <p:txBody>
          <a:bodyPr rIns="132080"/>
          <a:lstStyle/>
          <a:p>
            <a:pPr indent="0" eaLnBrk="1" hangingPunct="1"/>
            <a:r>
              <a:rPr lang="en-US" altLang="en-US" dirty="0"/>
              <a:t>Camera Parameters</a:t>
            </a:r>
          </a:p>
        </p:txBody>
      </p:sp>
      <p:sp>
        <p:nvSpPr>
          <p:cNvPr id="69637" name="Rectangle 5"/>
          <p:cNvSpPr>
            <a:spLocks/>
          </p:cNvSpPr>
          <p:nvPr/>
        </p:nvSpPr>
        <p:spPr bwMode="auto">
          <a:xfrm>
            <a:off x="685800" y="914400"/>
            <a:ext cx="81661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450"/>
              </a:spcBef>
            </a:pPr>
            <a:r>
              <a: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 camera is described by several parameters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Translation </a:t>
            </a:r>
            <a:r>
              <a:rPr lang="en-US" alt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of the optical center from the origin of world </a:t>
            </a:r>
            <a:r>
              <a:rPr lang="en-US" alt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coords</a:t>
            </a:r>
            <a:endParaRPr lang="en-US" alt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Rotation </a:t>
            </a:r>
            <a:r>
              <a:rPr lang="en-US" alt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R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of the image plane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focal length </a:t>
            </a:r>
            <a:r>
              <a:rPr lang="en-US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f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principal point </a:t>
            </a:r>
            <a:r>
              <a:rPr lang="en-US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(x</a:t>
            </a:r>
            <a:r>
              <a:rPr lang="ja-JP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’</a:t>
            </a:r>
            <a:r>
              <a:rPr lang="en-US" altLang="ja-JP" sz="18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y</a:t>
            </a:r>
            <a:r>
              <a:rPr lang="ja-JP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’</a:t>
            </a:r>
            <a:r>
              <a:rPr lang="en-US" altLang="ja-JP" sz="18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)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pixel size 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(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s</a:t>
            </a:r>
            <a:r>
              <a:rPr lang="en-US" altLang="ja-JP" sz="1800" baseline="-25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x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s</a:t>
            </a:r>
            <a:r>
              <a:rPr lang="en-US" altLang="ja-JP" sz="1800" baseline="-25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y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)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blue parameters are called 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“</a:t>
            </a:r>
            <a:r>
              <a:rPr lang="en-US" altLang="ja-JP" sz="1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extrinsics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”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 red are 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“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intrinsics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”</a:t>
            </a:r>
            <a:endParaRPr lang="en-US" alt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69639" name="Rectangle 7"/>
          <p:cNvSpPr>
            <a:spLocks/>
          </p:cNvSpPr>
          <p:nvPr/>
        </p:nvSpPr>
        <p:spPr bwMode="auto">
          <a:xfrm>
            <a:off x="6781800" y="2743200"/>
            <a:ext cx="1447800" cy="1143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0" name="Line 8"/>
          <p:cNvSpPr>
            <a:spLocks noChangeShapeType="1"/>
          </p:cNvSpPr>
          <p:nvPr/>
        </p:nvSpPr>
        <p:spPr bwMode="auto">
          <a:xfrm rot="10800000" flipH="1">
            <a:off x="7467600" y="2743200"/>
            <a:ext cx="1588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9641" name="Line 9"/>
          <p:cNvSpPr>
            <a:spLocks noChangeShapeType="1"/>
          </p:cNvSpPr>
          <p:nvPr/>
        </p:nvSpPr>
        <p:spPr bwMode="auto">
          <a:xfrm>
            <a:off x="7467600" y="3351213"/>
            <a:ext cx="6096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42" name="Picture 1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900" y="3276600"/>
            <a:ext cx="2159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3" name="Picture 11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150" y="2868613"/>
            <a:ext cx="190500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4" name="Line 12"/>
          <p:cNvSpPr>
            <a:spLocks noChangeShapeType="1"/>
          </p:cNvSpPr>
          <p:nvPr/>
        </p:nvSpPr>
        <p:spPr bwMode="auto">
          <a:xfrm rot="10800000" flipH="1">
            <a:off x="6699250" y="3276600"/>
            <a:ext cx="1588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9645" name="Line 13"/>
          <p:cNvSpPr>
            <a:spLocks noChangeShapeType="1"/>
          </p:cNvSpPr>
          <p:nvPr/>
        </p:nvSpPr>
        <p:spPr bwMode="auto">
          <a:xfrm>
            <a:off x="6781800" y="3960813"/>
            <a:ext cx="6096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46" name="Picture 14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3276600"/>
            <a:ext cx="1905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7" name="Oval 15"/>
          <p:cNvSpPr>
            <a:spLocks/>
          </p:cNvSpPr>
          <p:nvPr/>
        </p:nvSpPr>
        <p:spPr bwMode="auto">
          <a:xfrm>
            <a:off x="7424738" y="330993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8" name="Freeform 16"/>
          <p:cNvSpPr>
            <a:spLocks/>
          </p:cNvSpPr>
          <p:nvPr/>
        </p:nvSpPr>
        <p:spPr bwMode="auto">
          <a:xfrm>
            <a:off x="5027613" y="1674813"/>
            <a:ext cx="3125787" cy="1601787"/>
          </a:xfrm>
          <a:custGeom>
            <a:avLst/>
            <a:gdLst>
              <a:gd name="T0" fmla="*/ 0 w 21515"/>
              <a:gd name="T1" fmla="*/ 2147483647 h 21442"/>
              <a:gd name="T2" fmla="*/ 2147483647 w 21515"/>
              <a:gd name="T3" fmla="*/ 373530199 h 21442"/>
              <a:gd name="T4" fmla="*/ 2147483647 w 21515"/>
              <a:gd name="T5" fmla="*/ 2147483647 h 21442"/>
              <a:gd name="T6" fmla="*/ 2147483647 w 21515"/>
              <a:gd name="T7" fmla="*/ 2147483647 h 21442"/>
              <a:gd name="T8" fmla="*/ 2147483647 w 21515"/>
              <a:gd name="T9" fmla="*/ 2147483647 h 214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515"/>
              <a:gd name="T16" fmla="*/ 0 h 21442"/>
              <a:gd name="T17" fmla="*/ 21515 w 21515"/>
              <a:gd name="T18" fmla="*/ 21442 h 2144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515" h="21442">
                <a:moveTo>
                  <a:pt x="0" y="3073"/>
                </a:moveTo>
                <a:cubicBezTo>
                  <a:pt x="3585" y="1458"/>
                  <a:pt x="7171" y="-158"/>
                  <a:pt x="9969" y="12"/>
                </a:cubicBezTo>
                <a:cubicBezTo>
                  <a:pt x="12768" y="182"/>
                  <a:pt x="14866" y="1883"/>
                  <a:pt x="16790" y="4094"/>
                </a:cubicBezTo>
                <a:cubicBezTo>
                  <a:pt x="18714" y="6305"/>
                  <a:pt x="21425" y="10387"/>
                  <a:pt x="21513" y="13278"/>
                </a:cubicBezTo>
                <a:cubicBezTo>
                  <a:pt x="21600" y="16170"/>
                  <a:pt x="19457" y="18806"/>
                  <a:pt x="17315" y="2144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19223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2913" y="1758950"/>
            <a:ext cx="8229600" cy="4924425"/>
          </a:xfrm>
        </p:spPr>
        <p:txBody>
          <a:bodyPr/>
          <a:lstStyle/>
          <a:p>
            <a:r>
              <a:rPr lang="en-GB" sz="2400" dirty="0">
                <a:latin typeface="Arial" pitchFamily="34" charset="0"/>
                <a:cs typeface="Arial" pitchFamily="34" charset="0"/>
              </a:rPr>
              <a:t>“Digital copy” of real object</a:t>
            </a:r>
          </a:p>
          <a:p>
            <a:endParaRPr lang="en-GB" sz="900" dirty="0">
              <a:latin typeface="Arial" pitchFamily="34" charset="0"/>
              <a:cs typeface="Arial" pitchFamily="34" charset="0"/>
            </a:endParaRPr>
          </a:p>
          <a:p>
            <a:r>
              <a:rPr lang="en-GB" sz="2400" dirty="0">
                <a:latin typeface="Arial" pitchFamily="34" charset="0"/>
                <a:cs typeface="Arial" pitchFamily="34" charset="0"/>
              </a:rPr>
              <a:t>Allows us to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Inspect details of object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Measure properties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Reproduce in different material</a:t>
            </a:r>
            <a:endParaRPr lang="en-GB" sz="700" dirty="0">
              <a:latin typeface="Arial" pitchFamily="34" charset="0"/>
              <a:cs typeface="Arial" pitchFamily="34" charset="0"/>
            </a:endParaRPr>
          </a:p>
          <a:p>
            <a:endParaRPr lang="en-GB" sz="900" dirty="0">
              <a:latin typeface="Arial" pitchFamily="34" charset="0"/>
              <a:cs typeface="Arial" pitchFamily="34" charset="0"/>
            </a:endParaRPr>
          </a:p>
          <a:p>
            <a:r>
              <a:rPr lang="en-GB" sz="2400" dirty="0">
                <a:latin typeface="Arial" pitchFamily="34" charset="0"/>
                <a:cs typeface="Arial" pitchFamily="34" charset="0"/>
              </a:rPr>
              <a:t>Many applications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Cultural heritage preservation 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Computer games and movies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City modelling</a:t>
            </a:r>
          </a:p>
          <a:p>
            <a:pPr lvl="1"/>
            <a:r>
              <a:rPr lang="en-GB" sz="2000" dirty="0">
                <a:latin typeface="Arial" pitchFamily="34" charset="0"/>
                <a:cs typeface="Arial" pitchFamily="34" charset="0"/>
              </a:rPr>
              <a:t>E-commerce</a:t>
            </a:r>
          </a:p>
        </p:txBody>
      </p:sp>
      <p:pic>
        <p:nvPicPr>
          <p:cNvPr id="1221640" name="Picture 8" descr="capture000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91375" y="2362616"/>
            <a:ext cx="1016715" cy="1507097"/>
          </a:xfrm>
          <a:prstGeom prst="rect">
            <a:avLst/>
          </a:prstGeom>
          <a:noFill/>
        </p:spPr>
      </p:pic>
      <p:pic>
        <p:nvPicPr>
          <p:cNvPr id="1221641" name="Picture 9" descr="capture0009"/>
          <p:cNvPicPr>
            <a:picLocks noChangeAspect="1" noChangeArrowheads="1"/>
          </p:cNvPicPr>
          <p:nvPr/>
        </p:nvPicPr>
        <p:blipFill>
          <a:blip r:embed="rId4" cstate="print"/>
          <a:srcRect b="5236"/>
          <a:stretch>
            <a:fillRect/>
          </a:stretch>
        </p:blipFill>
        <p:spPr bwMode="auto">
          <a:xfrm>
            <a:off x="7920999" y="2246313"/>
            <a:ext cx="1118116" cy="1571625"/>
          </a:xfrm>
          <a:prstGeom prst="rect">
            <a:avLst/>
          </a:prstGeom>
          <a:noFill/>
        </p:spPr>
      </p:pic>
      <p:sp>
        <p:nvSpPr>
          <p:cNvPr id="12216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3D model</a:t>
            </a:r>
          </a:p>
        </p:txBody>
      </p:sp>
      <p:pic>
        <p:nvPicPr>
          <p:cNvPr id="1221637" name="Picture 5" descr="capture000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00"/>
              </a:clrFrom>
              <a:clrTo>
                <a:srgbClr val="FFFF00">
                  <a:alpha val="0"/>
                </a:srgbClr>
              </a:clrTo>
            </a:clrChange>
          </a:blip>
          <a:srcRect l="9854" r="14157"/>
          <a:stretch>
            <a:fillRect/>
          </a:stretch>
        </p:blipFill>
        <p:spPr bwMode="auto">
          <a:xfrm>
            <a:off x="7191375" y="3817938"/>
            <a:ext cx="1847740" cy="1837201"/>
          </a:xfrm>
          <a:prstGeom prst="rect">
            <a:avLst/>
          </a:prstGeom>
          <a:noFill/>
        </p:spPr>
      </p:pic>
      <p:pic>
        <p:nvPicPr>
          <p:cNvPr id="1221638" name="Picture 6" descr="house_black_v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0000"/>
              </a:clrFrom>
              <a:clrTo>
                <a:srgbClr val="FF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54575" y="1247775"/>
            <a:ext cx="2530475" cy="2336800"/>
          </a:xfrm>
          <a:prstGeom prst="rect">
            <a:avLst/>
          </a:prstGeom>
          <a:noFill/>
        </p:spPr>
      </p:pic>
      <p:grpSp>
        <p:nvGrpSpPr>
          <p:cNvPr id="3" name="Group 12"/>
          <p:cNvGrpSpPr>
            <a:grpSpLocks noChangeAspect="1"/>
          </p:cNvGrpSpPr>
          <p:nvPr/>
        </p:nvGrpSpPr>
        <p:grpSpPr bwMode="auto">
          <a:xfrm>
            <a:off x="6140450" y="5592763"/>
            <a:ext cx="2552700" cy="1041400"/>
            <a:chOff x="365" y="3025"/>
            <a:chExt cx="2562" cy="1148"/>
          </a:xfrm>
        </p:grpSpPr>
        <p:pic>
          <p:nvPicPr>
            <p:cNvPr id="1221645" name="Picture 1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65" y="3025"/>
              <a:ext cx="2562" cy="5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pic>
          <p:nvPicPr>
            <p:cNvPr id="1221646" name="Picture 14" descr="hand_one_3d_004"/>
            <p:cNvPicPr>
              <a:picLocks noChangeAspect="1" noChangeArrowheads="1"/>
            </p:cNvPicPr>
            <p:nvPr/>
          </p:nvPicPr>
          <p:blipFill>
            <a:blip r:embed="rId8" cstate="print"/>
            <a:srcRect r="490"/>
            <a:stretch>
              <a:fillRect/>
            </a:stretch>
          </p:blipFill>
          <p:spPr bwMode="auto">
            <a:xfrm>
              <a:off x="2081" y="3606"/>
              <a:ext cx="846" cy="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1647" name="Picture 15" descr="hand_one_3d_008"/>
            <p:cNvPicPr>
              <a:picLocks noChangeAspect="1" noChangeArrowheads="1"/>
            </p:cNvPicPr>
            <p:nvPr/>
          </p:nvPicPr>
          <p:blipFill>
            <a:blip r:embed="rId9" cstate="print"/>
            <a:srcRect r="874"/>
            <a:stretch>
              <a:fillRect/>
            </a:stretch>
          </p:blipFill>
          <p:spPr bwMode="auto">
            <a:xfrm>
              <a:off x="1224" y="3606"/>
              <a:ext cx="843" cy="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1648" name="Picture 16" descr="hand_one_3d_014"/>
            <p:cNvPicPr>
              <a:picLocks noChangeAspect="1" noChangeArrowheads="1"/>
            </p:cNvPicPr>
            <p:nvPr/>
          </p:nvPicPr>
          <p:blipFill>
            <a:blip r:embed="rId10" cstate="print"/>
            <a:srcRect r="874"/>
            <a:stretch>
              <a:fillRect/>
            </a:stretch>
          </p:blipFill>
          <p:spPr bwMode="auto">
            <a:xfrm>
              <a:off x="366" y="3606"/>
              <a:ext cx="843" cy="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9"/>
          <p:cNvGrpSpPr>
            <a:grpSpLocks noChangeAspect="1"/>
          </p:cNvGrpSpPr>
          <p:nvPr/>
        </p:nvGrpSpPr>
        <p:grpSpPr bwMode="auto">
          <a:xfrm>
            <a:off x="5257800" y="3794125"/>
            <a:ext cx="2190750" cy="1368425"/>
            <a:chOff x="3920" y="1124"/>
            <a:chExt cx="1840" cy="1149"/>
          </a:xfrm>
        </p:grpSpPr>
        <p:pic>
          <p:nvPicPr>
            <p:cNvPr id="1221652" name="Picture 20" descr="image4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920" y="1124"/>
              <a:ext cx="1258" cy="94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221653" name="Picture 21" descr="parth_recon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322" y="1442"/>
              <a:ext cx="1438" cy="831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14401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347" name="Picture 3" descr="000_00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0" y="2393950"/>
            <a:ext cx="4037013" cy="30241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41348" name="Picture 4" descr="capture00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24375" y="1512888"/>
            <a:ext cx="1703388" cy="2478087"/>
          </a:xfrm>
          <a:prstGeom prst="rect">
            <a:avLst/>
          </a:prstGeom>
          <a:noFill/>
        </p:spPr>
      </p:pic>
      <p:pic>
        <p:nvPicPr>
          <p:cNvPr id="441349" name="Picture 5" descr="capture000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92800" y="1595438"/>
            <a:ext cx="1590675" cy="2312987"/>
          </a:xfrm>
          <a:prstGeom prst="rect">
            <a:avLst/>
          </a:prstGeom>
          <a:noFill/>
        </p:spPr>
      </p:pic>
      <p:pic>
        <p:nvPicPr>
          <p:cNvPr id="441350" name="Picture 6" descr="capture000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91375" y="1300163"/>
            <a:ext cx="1925638" cy="2800350"/>
          </a:xfrm>
          <a:prstGeom prst="rect">
            <a:avLst/>
          </a:prstGeom>
          <a:noFill/>
        </p:spPr>
      </p:pic>
      <p:pic>
        <p:nvPicPr>
          <p:cNvPr id="441351" name="Picture 7" descr="capture000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54813" y="3735388"/>
            <a:ext cx="2079625" cy="3022600"/>
          </a:xfrm>
          <a:prstGeom prst="rect">
            <a:avLst/>
          </a:prstGeom>
          <a:noFill/>
        </p:spPr>
      </p:pic>
      <p:pic>
        <p:nvPicPr>
          <p:cNvPr id="441352" name="Picture 8" descr="capture000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476750" y="3690938"/>
            <a:ext cx="2157413" cy="3138487"/>
          </a:xfrm>
          <a:prstGeom prst="rect">
            <a:avLst/>
          </a:prstGeom>
          <a:noFill/>
        </p:spPr>
      </p:pic>
      <p:sp>
        <p:nvSpPr>
          <p:cNvPr id="441354" name="Rectangle 10"/>
          <p:cNvSpPr>
            <a:spLocks noGrp="1" noChangeArrowheads="1"/>
          </p:cNvSpPr>
          <p:nvPr>
            <p:ph type="title"/>
          </p:nvPr>
        </p:nvSpPr>
        <p:spPr>
          <a:xfrm>
            <a:off x="228600" y="1524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dirty="0"/>
              <a:t>Applications: cultural heritage</a:t>
            </a:r>
          </a:p>
        </p:txBody>
      </p:sp>
      <p:sp>
        <p:nvSpPr>
          <p:cNvPr id="441355" name="Rectangle 11"/>
          <p:cNvSpPr>
            <a:spLocks noChangeArrowheads="1"/>
          </p:cNvSpPr>
          <p:nvPr/>
        </p:nvSpPr>
        <p:spPr bwMode="auto">
          <a:xfrm>
            <a:off x="368300" y="2057400"/>
            <a:ext cx="3851275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b="1">
                <a:solidFill>
                  <a:prstClr val="black"/>
                </a:solidFill>
                <a:latin typeface="Calibri"/>
              </a:rPr>
              <a:t>SCULPTEUR European project</a:t>
            </a:r>
            <a:r>
              <a:rPr lang="en-GB" sz="1600">
                <a:solidFill>
                  <a:prstClr val="black"/>
                </a:solidFill>
                <a:latin typeface="Calibri"/>
              </a:rPr>
              <a:t> </a:t>
            </a:r>
            <a:br>
              <a:rPr lang="en-GB" sz="1600">
                <a:solidFill>
                  <a:prstClr val="black"/>
                </a:solidFill>
                <a:latin typeface="Calibri"/>
              </a:rPr>
            </a:br>
            <a:endParaRPr lang="en-GB" sz="160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765974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400" name="Rectangle 8"/>
          <p:cNvSpPr>
            <a:spLocks noGrp="1" noChangeArrowheads="1"/>
          </p:cNvSpPr>
          <p:nvPr>
            <p:ph type="title"/>
          </p:nvPr>
        </p:nvSpPr>
        <p:spPr>
          <a:xfrm>
            <a:off x="228600" y="-1639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dirty="0"/>
              <a:t>Applications: art</a:t>
            </a:r>
            <a:endParaRPr lang="fr-FR" dirty="0"/>
          </a:p>
        </p:txBody>
      </p:sp>
      <p:pic>
        <p:nvPicPr>
          <p:cNvPr id="443401" name="Picture 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67538" y="4070350"/>
            <a:ext cx="1744662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3402" name="Picture 10" descr="gormley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78400" y="4070350"/>
            <a:ext cx="1741488" cy="2644775"/>
          </a:xfrm>
          <a:prstGeom prst="rect">
            <a:avLst/>
          </a:prstGeom>
          <a:noFill/>
        </p:spPr>
      </p:pic>
      <p:pic>
        <p:nvPicPr>
          <p:cNvPr id="443403" name="Picture 11" descr="gormley5"/>
          <p:cNvPicPr>
            <a:picLocks noChangeAspect="1" noChangeArrowheads="1"/>
          </p:cNvPicPr>
          <p:nvPr/>
        </p:nvPicPr>
        <p:blipFill>
          <a:blip r:embed="rId5"/>
          <a:srcRect t="4158" b="7423"/>
          <a:stretch>
            <a:fillRect/>
          </a:stretch>
        </p:blipFill>
        <p:spPr bwMode="auto">
          <a:xfrm>
            <a:off x="1150938" y="4373563"/>
            <a:ext cx="2700337" cy="1890712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443404" name="Picture 12" descr="gormley4"/>
          <p:cNvPicPr>
            <a:picLocks noChangeAspect="1" noChangeArrowheads="1"/>
          </p:cNvPicPr>
          <p:nvPr/>
        </p:nvPicPr>
        <p:blipFill>
          <a:blip r:embed="rId6"/>
          <a:srcRect b="13542"/>
          <a:stretch>
            <a:fillRect/>
          </a:stretch>
        </p:blipFill>
        <p:spPr bwMode="auto">
          <a:xfrm>
            <a:off x="1150938" y="1476375"/>
            <a:ext cx="2700337" cy="2312988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4302125" y="1455738"/>
            <a:ext cx="4591050" cy="2528887"/>
            <a:chOff x="2710" y="941"/>
            <a:chExt cx="2892" cy="1593"/>
          </a:xfrm>
        </p:grpSpPr>
        <p:pic>
          <p:nvPicPr>
            <p:cNvPr id="443406" name="Picture 14" descr="gormley1"/>
            <p:cNvPicPr>
              <a:picLocks noChangeAspect="1" noChangeArrowheads="1"/>
            </p:cNvPicPr>
            <p:nvPr/>
          </p:nvPicPr>
          <p:blipFill>
            <a:blip r:embed="rId7"/>
            <a:srcRect l="7559" t="22617" r="22678" b="10052"/>
            <a:stretch>
              <a:fillRect/>
            </a:stretch>
          </p:blipFill>
          <p:spPr bwMode="auto">
            <a:xfrm>
              <a:off x="3589" y="941"/>
              <a:ext cx="1097" cy="1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3407" name="Picture 15" descr="gormley2"/>
            <p:cNvPicPr>
              <a:picLocks noChangeAspect="1" noChangeArrowheads="1"/>
            </p:cNvPicPr>
            <p:nvPr/>
          </p:nvPicPr>
          <p:blipFill>
            <a:blip r:embed="rId8"/>
            <a:srcRect l="7559" t="22617" r="22678" b="10052"/>
            <a:stretch>
              <a:fillRect/>
            </a:stretch>
          </p:blipFill>
          <p:spPr bwMode="auto">
            <a:xfrm>
              <a:off x="2710" y="941"/>
              <a:ext cx="1097" cy="1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3408" name="Picture 16" descr="gormley3"/>
            <p:cNvPicPr>
              <a:picLocks noChangeAspect="1" noChangeArrowheads="1"/>
            </p:cNvPicPr>
            <p:nvPr/>
          </p:nvPicPr>
          <p:blipFill>
            <a:blip r:embed="rId9"/>
            <a:srcRect l="12094" t="22617" r="22678" b="10052"/>
            <a:stretch>
              <a:fillRect/>
            </a:stretch>
          </p:blipFill>
          <p:spPr bwMode="auto">
            <a:xfrm>
              <a:off x="4577" y="941"/>
              <a:ext cx="1025" cy="15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43410" name="Rectangle 18"/>
          <p:cNvSpPr>
            <a:spLocks noChangeArrowheads="1"/>
          </p:cNvSpPr>
          <p:nvPr/>
        </p:nvSpPr>
        <p:spPr bwMode="auto">
          <a:xfrm>
            <a:off x="944563" y="6264275"/>
            <a:ext cx="3132137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>
                <a:solidFill>
                  <a:prstClr val="black"/>
                </a:solidFill>
                <a:latin typeface="Calibri"/>
              </a:rPr>
              <a:t>Domain Series Domain VIII Crouching</a:t>
            </a:r>
            <a:br>
              <a:rPr lang="en-GB" sz="1400">
                <a:solidFill>
                  <a:prstClr val="black"/>
                </a:solidFill>
                <a:latin typeface="Calibri"/>
              </a:rPr>
            </a:br>
            <a:r>
              <a:rPr lang="en-GB" sz="1400">
                <a:solidFill>
                  <a:prstClr val="black"/>
                </a:solidFill>
                <a:latin typeface="Calibri"/>
              </a:rPr>
              <a:t> 1999 </a:t>
            </a:r>
            <a:r>
              <a:rPr lang="en-GB" sz="1400" i="1">
                <a:solidFill>
                  <a:prstClr val="black"/>
                </a:solidFill>
                <a:latin typeface="Calibri"/>
              </a:rPr>
              <a:t>Mild steel bar</a:t>
            </a:r>
            <a:r>
              <a:rPr lang="en-GB" sz="1400">
                <a:solidFill>
                  <a:prstClr val="black"/>
                </a:solidFill>
                <a:latin typeface="Calibri"/>
              </a:rPr>
              <a:t> 81 x 59 x 63 cm </a:t>
            </a:r>
          </a:p>
        </p:txBody>
      </p:sp>
      <p:sp>
        <p:nvSpPr>
          <p:cNvPr id="443411" name="Rectangle 19"/>
          <p:cNvSpPr>
            <a:spLocks noChangeArrowheads="1"/>
          </p:cNvSpPr>
          <p:nvPr/>
        </p:nvSpPr>
        <p:spPr bwMode="auto">
          <a:xfrm>
            <a:off x="1065213" y="3767138"/>
            <a:ext cx="2876550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>
                <a:solidFill>
                  <a:prstClr val="black"/>
                </a:solidFill>
                <a:latin typeface="Calibri"/>
              </a:rPr>
              <a:t>Block Works Precipitate III 2004 </a:t>
            </a:r>
            <a:br>
              <a:rPr lang="en-GB" sz="1400">
                <a:solidFill>
                  <a:prstClr val="black"/>
                </a:solidFill>
                <a:latin typeface="Calibri"/>
              </a:rPr>
            </a:br>
            <a:r>
              <a:rPr lang="en-GB" sz="1400" i="1">
                <a:solidFill>
                  <a:prstClr val="black"/>
                </a:solidFill>
                <a:latin typeface="Calibri"/>
              </a:rPr>
              <a:t>Mild steel blocks</a:t>
            </a:r>
            <a:r>
              <a:rPr lang="en-GB" sz="1400">
                <a:solidFill>
                  <a:prstClr val="black"/>
                </a:solidFill>
                <a:latin typeface="Calibri"/>
              </a:rPr>
              <a:t> 80 x 46 x 66 cm </a:t>
            </a:r>
          </a:p>
        </p:txBody>
      </p:sp>
    </p:spTree>
    <p:extLst>
      <p:ext uri="{BB962C8B-B14F-4D97-AF65-F5344CB8AC3E}">
        <p14:creationId xmlns:p14="http://schemas.microsoft.com/office/powerpoint/2010/main" val="33027357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5425" y="4826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sz="4000"/>
              <a:t>Applications: structure engineering</a:t>
            </a:r>
            <a:endParaRPr lang="fr-FR" sz="4000"/>
          </a:p>
        </p:txBody>
      </p:sp>
      <p:pic>
        <p:nvPicPr>
          <p:cNvPr id="483332" name="Picture 4" descr="gormley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96138" y="1584325"/>
            <a:ext cx="1741487" cy="2644775"/>
          </a:xfrm>
          <a:prstGeom prst="rect">
            <a:avLst/>
          </a:prstGeom>
          <a:noFill/>
        </p:spPr>
      </p:pic>
      <p:sp>
        <p:nvSpPr>
          <p:cNvPr id="483341" name="Rectangle 13"/>
          <p:cNvSpPr>
            <a:spLocks noChangeArrowheads="1"/>
          </p:cNvSpPr>
          <p:nvPr/>
        </p:nvSpPr>
        <p:spPr bwMode="auto">
          <a:xfrm>
            <a:off x="747713" y="5499100"/>
            <a:ext cx="6345237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800">
                <a:solidFill>
                  <a:prstClr val="black"/>
                </a:solidFill>
                <a:latin typeface="Calibri"/>
              </a:rPr>
              <a:t>BODY / SPACE / FRAME, Antony Gormley, Lelystad, Holland </a:t>
            </a:r>
          </a:p>
        </p:txBody>
      </p:sp>
      <p:pic>
        <p:nvPicPr>
          <p:cNvPr id="483342" name="Picture 14" descr="renderGormle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92163" y="1979613"/>
            <a:ext cx="6216650" cy="338455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483343" name="Picture 15" descr="goodmesh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2286"/>
          <a:stretch>
            <a:fillRect/>
          </a:stretch>
        </p:blipFill>
        <p:spPr bwMode="auto">
          <a:xfrm>
            <a:off x="7181850" y="4157663"/>
            <a:ext cx="1806575" cy="270033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179093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511" name="Rectangle 15"/>
          <p:cNvSpPr>
            <a:spLocks noChangeArrowheads="1"/>
          </p:cNvSpPr>
          <p:nvPr/>
        </p:nvSpPr>
        <p:spPr bwMode="auto">
          <a:xfrm>
            <a:off x="965200" y="2057400"/>
            <a:ext cx="3851275" cy="5810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b="1">
                <a:solidFill>
                  <a:prstClr val="black"/>
                </a:solidFill>
                <a:latin typeface="Calibri"/>
              </a:rPr>
              <a:t>SCULPTEUR European project</a:t>
            </a:r>
            <a:r>
              <a:rPr lang="en-GB" sz="1600">
                <a:solidFill>
                  <a:prstClr val="black"/>
                </a:solidFill>
                <a:latin typeface="Calibri"/>
              </a:rPr>
              <a:t> </a:t>
            </a:r>
            <a:br>
              <a:rPr lang="en-GB" sz="1600">
                <a:solidFill>
                  <a:prstClr val="black"/>
                </a:solidFill>
                <a:latin typeface="Calibri"/>
              </a:rPr>
            </a:br>
            <a:endParaRPr lang="en-GB" sz="16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0498" name="Text Box 2"/>
          <p:cNvSpPr txBox="1">
            <a:spLocks noChangeArrowheads="1"/>
          </p:cNvSpPr>
          <p:nvPr/>
        </p:nvSpPr>
        <p:spPr bwMode="auto">
          <a:xfrm>
            <a:off x="1525588" y="4851400"/>
            <a:ext cx="63150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2000" b="1">
                <a:solidFill>
                  <a:prstClr val="black"/>
                </a:solidFill>
              </a:rPr>
              <a:t>medical, industrial and cultural heritage indexation</a:t>
            </a:r>
          </a:p>
        </p:txBody>
      </p:sp>
      <p:pic>
        <p:nvPicPr>
          <p:cNvPr id="4904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9400" y="2590800"/>
            <a:ext cx="1722438" cy="187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05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19600" y="2819400"/>
            <a:ext cx="2143125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0501" name="Picture 5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67000" y="2819400"/>
            <a:ext cx="1616075" cy="150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0502" name="Picture 6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38200" y="2514600"/>
            <a:ext cx="1571625" cy="200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9050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28700" y="1419225"/>
            <a:ext cx="7391400" cy="50180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490504" name="Text Box 8"/>
          <p:cNvSpPr txBox="1">
            <a:spLocks noChangeArrowheads="1"/>
          </p:cNvSpPr>
          <p:nvPr/>
        </p:nvSpPr>
        <p:spPr bwMode="auto">
          <a:xfrm>
            <a:off x="3200400" y="1600200"/>
            <a:ext cx="4953000" cy="448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>
                <a:solidFill>
                  <a:srgbClr val="0000FF"/>
                </a:solidFill>
              </a:rPr>
              <a:t>?		 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s-ES" sz="4800" b="1">
              <a:solidFill>
                <a:srgbClr val="0000FF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>
                <a:solidFill>
                  <a:srgbClr val="0000FF"/>
                </a:solidFill>
              </a:rPr>
              <a:t> 	? ?		 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>
                <a:solidFill>
                  <a:srgbClr val="0000FF"/>
                </a:solidFill>
              </a:rPr>
              <a:t>			 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>
                <a:solidFill>
                  <a:srgbClr val="0000FF"/>
                </a:solidFill>
              </a:rPr>
              <a:t>?	 ?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ES" sz="4800" b="1">
                <a:solidFill>
                  <a:srgbClr val="0000FF"/>
                </a:solidFill>
              </a:rPr>
              <a:t>		 ?</a:t>
            </a:r>
          </a:p>
        </p:txBody>
      </p:sp>
      <p:pic>
        <p:nvPicPr>
          <p:cNvPr id="490505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219200" y="1828800"/>
            <a:ext cx="1652588" cy="2692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90506" name="Picture 10"/>
          <p:cNvPicPr>
            <a:picLocks noChangeAspect="1" noChangeArrowheads="1"/>
          </p:cNvPicPr>
          <p:nvPr/>
        </p:nvPicPr>
        <p:blipFill>
          <a:blip r:embed="rId9"/>
          <a:srcRect t="8957"/>
          <a:stretch>
            <a:fillRect/>
          </a:stretch>
        </p:blipFill>
        <p:spPr bwMode="auto">
          <a:xfrm>
            <a:off x="3276600" y="1651000"/>
            <a:ext cx="5562600" cy="2843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490507" name="Picture 1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334000" y="2590800"/>
            <a:ext cx="3200400" cy="240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90510" name="Rectangle 14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dirty="0"/>
              <a:t>Applications: 3D indexation</a:t>
            </a:r>
          </a:p>
        </p:txBody>
      </p:sp>
    </p:spTree>
    <p:extLst>
      <p:ext uri="{BB962C8B-B14F-4D97-AF65-F5344CB8AC3E}">
        <p14:creationId xmlns:p14="http://schemas.microsoft.com/office/powerpoint/2010/main" val="2382914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9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0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0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0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0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0504" grpId="0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2548" name="Picture 4" descr="poster-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63850" y="2586038"/>
            <a:ext cx="6242050" cy="4237037"/>
          </a:xfrm>
          <a:prstGeom prst="rect">
            <a:avLst/>
          </a:prstGeom>
          <a:noFill/>
          <a:ln w="9525">
            <a:solidFill>
              <a:srgbClr val="333333"/>
            </a:solidFill>
            <a:miter lim="800000"/>
            <a:headEnd/>
            <a:tailEnd/>
          </a:ln>
        </p:spPr>
      </p:pic>
      <p:pic>
        <p:nvPicPr>
          <p:cNvPr id="492549" name="Picture 5" descr="a2140-010g-0-c-bigic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50" y="3841750"/>
            <a:ext cx="3268663" cy="1714500"/>
          </a:xfrm>
          <a:prstGeom prst="rect">
            <a:avLst/>
          </a:prstGeom>
          <a:noFill/>
          <a:ln w="9525">
            <a:solidFill>
              <a:srgbClr val="808080"/>
            </a:solidFill>
            <a:miter lim="800000"/>
            <a:headEnd/>
            <a:tailEnd/>
          </a:ln>
        </p:spPr>
      </p:pic>
      <p:sp>
        <p:nvSpPr>
          <p:cNvPr id="492550" name="Text Box 6"/>
          <p:cNvSpPr txBox="1">
            <a:spLocks noChangeArrowheads="1"/>
          </p:cNvSpPr>
          <p:nvPr/>
        </p:nvSpPr>
        <p:spPr bwMode="auto">
          <a:xfrm>
            <a:off x="365125" y="5500688"/>
            <a:ext cx="22923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>
                <a:solidFill>
                  <a:prstClr val="black"/>
                </a:solidFill>
                <a:latin typeface="Calibri"/>
              </a:rPr>
              <a:t>1186 fragments</a:t>
            </a:r>
          </a:p>
        </p:txBody>
      </p:sp>
      <p:sp>
        <p:nvSpPr>
          <p:cNvPr id="492553" name="Rectangle 9"/>
          <p:cNvSpPr>
            <a:spLocks noGrp="1" noChangeArrowheads="1"/>
          </p:cNvSpPr>
          <p:nvPr>
            <p:ph type="title"/>
          </p:nvPr>
        </p:nvSpPr>
        <p:spPr>
          <a:xfrm>
            <a:off x="225425" y="4826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/>
              <a:t>Applications: archaeology</a:t>
            </a:r>
          </a:p>
        </p:txBody>
      </p:sp>
      <p:sp>
        <p:nvSpPr>
          <p:cNvPr id="492554" name="Rectangle 10"/>
          <p:cNvSpPr>
            <a:spLocks noChangeArrowheads="1"/>
          </p:cNvSpPr>
          <p:nvPr/>
        </p:nvSpPr>
        <p:spPr bwMode="auto">
          <a:xfrm>
            <a:off x="446088" y="1533525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  <a:buFontTx/>
              <a:buChar char="•"/>
            </a:pPr>
            <a:r>
              <a:rPr lang="en-GB" sz="2800">
                <a:solidFill>
                  <a:prstClr val="black"/>
                </a:solidFill>
                <a:latin typeface="Calibri"/>
              </a:rPr>
              <a:t>“forma urbis romae” project</a:t>
            </a:r>
          </a:p>
          <a:p>
            <a:pPr marL="342900" indent="-342900" eaLnBrk="1" fontAlgn="auto" hangingPunct="1">
              <a:spcBef>
                <a:spcPct val="20000"/>
              </a:spcBef>
              <a:spcAft>
                <a:spcPts val="0"/>
              </a:spcAft>
            </a:pPr>
            <a:endParaRPr lang="en-GB" sz="280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492581" name="Group 37"/>
          <p:cNvGraphicFramePr>
            <a:graphicFrameLocks noGrp="1"/>
          </p:cNvGraphicFramePr>
          <p:nvPr/>
        </p:nvGraphicFramePr>
        <p:xfrm>
          <a:off x="2027238" y="2560638"/>
          <a:ext cx="1706562" cy="1756920"/>
        </p:xfrm>
        <a:graphic>
          <a:graphicData uri="http://schemas.openxmlformats.org/drawingml/2006/table">
            <a:tbl>
              <a:tblPr/>
              <a:tblGrid>
                <a:gridCol w="17065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2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  <a:r>
                        <a:rPr kumimoji="0" lang="en-GB" sz="7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</a:t>
                      </a: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                 </a:t>
                      </a: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92559" name="AutoShape 15" descr="010g-icon"/>
          <p:cNvSpPr>
            <a:spLocks noChangeAspect="1" noChangeArrowheads="1"/>
          </p:cNvSpPr>
          <p:nvPr/>
        </p:nvSpPr>
        <p:spPr bwMode="auto">
          <a:xfrm>
            <a:off x="2181225" y="3113088"/>
            <a:ext cx="1190625" cy="1190625"/>
          </a:xfrm>
          <a:prstGeom prst="rect">
            <a:avLst/>
          </a:prstGeom>
          <a:noFill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2586" name="Rectangle 42"/>
          <p:cNvSpPr>
            <a:spLocks noChangeArrowheads="1"/>
          </p:cNvSpPr>
          <p:nvPr/>
        </p:nvSpPr>
        <p:spPr bwMode="auto">
          <a:xfrm>
            <a:off x="152400" y="1981200"/>
            <a:ext cx="7527925" cy="13684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0000" tIns="46800" rIns="90000" bIns="468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00" b="1" dirty="0">
                <a:solidFill>
                  <a:prstClr val="black"/>
                </a:solidFill>
                <a:latin typeface="Calibri"/>
              </a:rPr>
              <a:t>Fragments of the City: Stanford's Digital Forma Urbis </a:t>
            </a:r>
            <a:r>
              <a:rPr lang="en-GB" sz="1400" b="1" dirty="0" err="1">
                <a:solidFill>
                  <a:prstClr val="black"/>
                </a:solidFill>
                <a:latin typeface="Calibri"/>
              </a:rPr>
              <a:t>Romae</a:t>
            </a:r>
            <a:r>
              <a:rPr lang="en-GB" sz="1400" b="1" dirty="0">
                <a:solidFill>
                  <a:prstClr val="black"/>
                </a:solidFill>
                <a:latin typeface="Calibri"/>
              </a:rPr>
              <a:t> Project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 </a:t>
            </a:r>
            <a:br>
              <a:rPr lang="en-GB" sz="1400" dirty="0">
                <a:solidFill>
                  <a:prstClr val="black"/>
                </a:solidFill>
                <a:latin typeface="Calibri"/>
              </a:rPr>
            </a:br>
            <a:r>
              <a:rPr lang="en-GB" sz="1400" dirty="0">
                <a:solidFill>
                  <a:prstClr val="black"/>
                </a:solidFill>
                <a:latin typeface="Calibri"/>
              </a:rPr>
              <a:t>David </a:t>
            </a:r>
            <a:r>
              <a:rPr lang="en-GB" sz="1400" dirty="0" err="1">
                <a:solidFill>
                  <a:prstClr val="black"/>
                </a:solidFill>
                <a:latin typeface="Calibri"/>
              </a:rPr>
              <a:t>Koller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, Jennifer Trimble, Tina </a:t>
            </a:r>
            <a:r>
              <a:rPr lang="en-GB" sz="1400" dirty="0" err="1">
                <a:solidFill>
                  <a:prstClr val="black"/>
                </a:solidFill>
                <a:latin typeface="Calibri"/>
              </a:rPr>
              <a:t>Najbjerg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, Natasha </a:t>
            </a:r>
            <a:r>
              <a:rPr lang="en-GB" sz="1400" dirty="0" err="1">
                <a:solidFill>
                  <a:prstClr val="black"/>
                </a:solidFill>
                <a:latin typeface="Calibri"/>
              </a:rPr>
              <a:t>Gelfand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, Marc </a:t>
            </a:r>
            <a:r>
              <a:rPr lang="en-GB" sz="1400" dirty="0" err="1">
                <a:solidFill>
                  <a:prstClr val="black"/>
                </a:solidFill>
                <a:latin typeface="Calibri"/>
              </a:rPr>
              <a:t>Levoy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 </a:t>
            </a:r>
            <a:br>
              <a:rPr lang="en-GB" sz="1400" dirty="0">
                <a:solidFill>
                  <a:prstClr val="black"/>
                </a:solidFill>
                <a:latin typeface="Calibri"/>
              </a:rPr>
            </a:br>
            <a:r>
              <a:rPr lang="en-GB" sz="1400" i="1" dirty="0">
                <a:solidFill>
                  <a:prstClr val="black"/>
                </a:solidFill>
                <a:latin typeface="Calibri"/>
              </a:rPr>
              <a:t>Proc. Third Williams Symposium </a:t>
            </a:r>
            <a:br>
              <a:rPr lang="en-GB" sz="1400" i="1" dirty="0">
                <a:solidFill>
                  <a:prstClr val="black"/>
                </a:solidFill>
                <a:latin typeface="Calibri"/>
              </a:rPr>
            </a:br>
            <a:r>
              <a:rPr lang="en-GB" sz="1400" i="1" dirty="0">
                <a:solidFill>
                  <a:prstClr val="black"/>
                </a:solidFill>
                <a:latin typeface="Calibri"/>
              </a:rPr>
              <a:t>on Classical Architecture, </a:t>
            </a:r>
            <a:br>
              <a:rPr lang="en-GB" sz="1400" i="1" dirty="0">
                <a:solidFill>
                  <a:prstClr val="black"/>
                </a:solidFill>
                <a:latin typeface="Calibri"/>
              </a:rPr>
            </a:br>
            <a:r>
              <a:rPr lang="en-GB" sz="1400" i="1" dirty="0">
                <a:solidFill>
                  <a:prstClr val="black"/>
                </a:solidFill>
                <a:latin typeface="Calibri"/>
              </a:rPr>
              <a:t>Journal of Roman Archaeology </a:t>
            </a:r>
            <a:br>
              <a:rPr lang="en-GB" sz="1400" i="1" dirty="0">
                <a:solidFill>
                  <a:prstClr val="black"/>
                </a:solidFill>
                <a:latin typeface="Calibri"/>
              </a:rPr>
            </a:br>
            <a:r>
              <a:rPr lang="en-GB" sz="1400" i="1" dirty="0">
                <a:solidFill>
                  <a:prstClr val="black"/>
                </a:solidFill>
                <a:latin typeface="Calibri"/>
              </a:rPr>
              <a:t>supplement</a:t>
            </a:r>
            <a:r>
              <a:rPr lang="en-GB" sz="1400" dirty="0">
                <a:solidFill>
                  <a:prstClr val="black"/>
                </a:solidFill>
                <a:latin typeface="Calibri"/>
              </a:rPr>
              <a:t>, 2006.</a:t>
            </a:r>
          </a:p>
        </p:txBody>
      </p:sp>
    </p:spTree>
    <p:extLst>
      <p:ext uri="{BB962C8B-B14F-4D97-AF65-F5344CB8AC3E}">
        <p14:creationId xmlns:p14="http://schemas.microsoft.com/office/powerpoint/2010/main" val="15708810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53" name="Rectangle 9"/>
          <p:cNvSpPr>
            <a:spLocks noGrp="1" noChangeArrowheads="1"/>
          </p:cNvSpPr>
          <p:nvPr>
            <p:ph type="title"/>
          </p:nvPr>
        </p:nvSpPr>
        <p:spPr>
          <a:xfrm>
            <a:off x="225425" y="482600"/>
            <a:ext cx="8613775" cy="1143000"/>
          </a:xfrm>
          <a:noFill/>
          <a:ln/>
        </p:spPr>
        <p:txBody>
          <a:bodyPr lIns="92075" tIns="46038" rIns="92075" bIns="46038"/>
          <a:lstStyle/>
          <a:p>
            <a:r>
              <a:rPr lang="en-GB" dirty="0"/>
              <a:t>Applications: large scale modelling</a:t>
            </a:r>
          </a:p>
        </p:txBody>
      </p:sp>
      <p:graphicFrame>
        <p:nvGraphicFramePr>
          <p:cNvPr id="492581" name="Group 37"/>
          <p:cNvGraphicFramePr>
            <a:graphicFrameLocks noGrp="1"/>
          </p:cNvGraphicFramePr>
          <p:nvPr/>
        </p:nvGraphicFramePr>
        <p:xfrm>
          <a:off x="2027238" y="2560638"/>
          <a:ext cx="1706562" cy="1756920"/>
        </p:xfrm>
        <a:graphic>
          <a:graphicData uri="http://schemas.openxmlformats.org/drawingml/2006/table">
            <a:tbl>
              <a:tblPr/>
              <a:tblGrid>
                <a:gridCol w="17065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2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</a:t>
                      </a:r>
                      <a:r>
                        <a:rPr kumimoji="0" lang="en-GB" sz="75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</a:t>
                      </a:r>
                      <a:r>
                        <a:rPr kumimoji="0" lang="en-GB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                  </a:t>
                      </a: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92559" name="AutoShape 15" descr="010g-icon"/>
          <p:cNvSpPr>
            <a:spLocks noChangeAspect="1" noChangeArrowheads="1"/>
          </p:cNvSpPr>
          <p:nvPr/>
        </p:nvSpPr>
        <p:spPr bwMode="auto">
          <a:xfrm>
            <a:off x="2181225" y="3113088"/>
            <a:ext cx="1190625" cy="1190625"/>
          </a:xfrm>
          <a:prstGeom prst="rect">
            <a:avLst/>
          </a:prstGeom>
          <a:noFill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8521" y="2418557"/>
            <a:ext cx="4787167" cy="174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1" descr="internetmvs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4090" y="2329657"/>
            <a:ext cx="2376510" cy="1592262"/>
          </a:xfrm>
          <a:prstGeom prst="rect">
            <a:avLst/>
          </a:prstGeom>
        </p:spPr>
      </p:pic>
      <p:sp>
        <p:nvSpPr>
          <p:cNvPr id="13" name="Text Box 20"/>
          <p:cNvSpPr txBox="1">
            <a:spLocks noChangeArrowheads="1"/>
          </p:cNvSpPr>
          <p:nvPr/>
        </p:nvSpPr>
        <p:spPr bwMode="auto">
          <a:xfrm>
            <a:off x="5312607" y="3988977"/>
            <a:ext cx="1355156" cy="3407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[Pollefeys08]</a:t>
            </a:r>
          </a:p>
        </p:txBody>
      </p:sp>
      <p:sp>
        <p:nvSpPr>
          <p:cNvPr id="15" name="Text Box 20"/>
          <p:cNvSpPr txBox="1">
            <a:spLocks noChangeArrowheads="1"/>
          </p:cNvSpPr>
          <p:nvPr/>
        </p:nvSpPr>
        <p:spPr bwMode="auto">
          <a:xfrm>
            <a:off x="1678721" y="3962978"/>
            <a:ext cx="1424086" cy="3407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[Furukawa10]</a:t>
            </a:r>
          </a:p>
        </p:txBody>
      </p:sp>
      <p:pic>
        <p:nvPicPr>
          <p:cNvPr id="11" name="Picture 10" descr="NotreDameFacad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0017" y="4404662"/>
            <a:ext cx="1598626" cy="2076138"/>
          </a:xfrm>
          <a:prstGeom prst="rect">
            <a:avLst/>
          </a:prstGeom>
        </p:spPr>
      </p:pic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5539957" y="6480800"/>
            <a:ext cx="1287830" cy="3407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solidFill>
                  <a:prstClr val="black"/>
                </a:solidFill>
                <a:latin typeface="Calibri"/>
              </a:rPr>
              <a:t>[Goesele07]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863967" y="6415655"/>
            <a:ext cx="127791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prstClr val="black"/>
                </a:solidFill>
                <a:latin typeface="Calibri"/>
              </a:rPr>
              <a:t>[Cornelis08]</a:t>
            </a:r>
            <a:endParaRPr lang="en-GB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74210" y="4437049"/>
            <a:ext cx="2940882" cy="1998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57050778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Applications: Medicine</a:t>
            </a:r>
          </a:p>
        </p:txBody>
      </p:sp>
      <p:pic>
        <p:nvPicPr>
          <p:cNvPr id="6" name="Picture 13" descr="Jia_ICPR2014_final (1).pdf - Adobe Reader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5" t="29630" r="6551" b="35925"/>
          <a:stretch>
            <a:fillRect/>
          </a:stretch>
        </p:blipFill>
        <p:spPr bwMode="auto">
          <a:xfrm>
            <a:off x="457200" y="4832790"/>
            <a:ext cx="8229600" cy="2014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74644"/>
            <a:ext cx="2069943" cy="222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208314"/>
            <a:ext cx="3587750" cy="3756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10897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Scanning technologies</a:t>
            </a:r>
          </a:p>
        </p:txBody>
      </p:sp>
      <p:sp>
        <p:nvSpPr>
          <p:cNvPr id="505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533525"/>
            <a:ext cx="8229600" cy="4525963"/>
          </a:xfrm>
        </p:spPr>
        <p:txBody>
          <a:bodyPr/>
          <a:lstStyle/>
          <a:p>
            <a:r>
              <a:rPr lang="en-GB" sz="2800" dirty="0">
                <a:latin typeface="Arial" pitchFamily="34" charset="0"/>
                <a:cs typeface="Arial" pitchFamily="34" charset="0"/>
              </a:rPr>
              <a:t>Laser scanner, coordinate measuring machine</a:t>
            </a:r>
          </a:p>
          <a:p>
            <a:pPr lvl="1"/>
            <a:r>
              <a:rPr lang="en-GB" sz="2400" dirty="0">
                <a:latin typeface="Arial" pitchFamily="34" charset="0"/>
                <a:cs typeface="Arial" pitchFamily="34" charset="0"/>
              </a:rPr>
              <a:t>Very accurate</a:t>
            </a:r>
          </a:p>
          <a:p>
            <a:pPr lvl="1"/>
            <a:r>
              <a:rPr lang="en-GB" sz="2400" dirty="0">
                <a:latin typeface="Arial" pitchFamily="34" charset="0"/>
                <a:cs typeface="Arial" pitchFamily="34" charset="0"/>
              </a:rPr>
              <a:t>Very Expensive</a:t>
            </a:r>
          </a:p>
          <a:p>
            <a:pPr lvl="1"/>
            <a:r>
              <a:rPr lang="en-GB" sz="2400" dirty="0">
                <a:latin typeface="Arial" pitchFamily="34" charset="0"/>
                <a:cs typeface="Arial" pitchFamily="34" charset="0"/>
              </a:rPr>
              <a:t>Complicated to use</a:t>
            </a:r>
          </a:p>
        </p:txBody>
      </p:sp>
      <p:pic>
        <p:nvPicPr>
          <p:cNvPr id="505861" name="Picture 5"/>
          <p:cNvPicPr>
            <a:picLocks noChangeAspect="1" noChangeArrowheads="1"/>
          </p:cNvPicPr>
          <p:nvPr/>
        </p:nvPicPr>
        <p:blipFill>
          <a:blip r:embed="rId3"/>
          <a:srcRect l="3435" t="1219" r="3435" b="2438"/>
          <a:stretch>
            <a:fillRect/>
          </a:stretch>
        </p:blipFill>
        <p:spPr bwMode="auto">
          <a:xfrm>
            <a:off x="5005388" y="2122488"/>
            <a:ext cx="1906587" cy="2774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505862" name="Picture 6" descr="scanner-head-and-david-head-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9400" y="3494088"/>
            <a:ext cx="4503738" cy="28146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05863" name="Text Box 7"/>
          <p:cNvSpPr txBox="1">
            <a:spLocks noChangeArrowheads="1"/>
          </p:cNvSpPr>
          <p:nvPr/>
        </p:nvSpPr>
        <p:spPr bwMode="auto">
          <a:xfrm>
            <a:off x="5067300" y="4965700"/>
            <a:ext cx="1795463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GB" sz="1800" dirty="0">
                <a:solidFill>
                  <a:prstClr val="black"/>
                </a:solidFill>
                <a:latin typeface="Calibri"/>
              </a:rPr>
              <a:t>Minolta</a:t>
            </a:r>
          </a:p>
        </p:txBody>
      </p:sp>
      <p:sp>
        <p:nvSpPr>
          <p:cNvPr id="505864" name="Text Box 8"/>
          <p:cNvSpPr txBox="1">
            <a:spLocks noChangeArrowheads="1"/>
          </p:cNvSpPr>
          <p:nvPr/>
        </p:nvSpPr>
        <p:spPr bwMode="auto">
          <a:xfrm>
            <a:off x="7137400" y="6162675"/>
            <a:ext cx="179546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GB" sz="1800" dirty="0" err="1">
                <a:solidFill>
                  <a:prstClr val="black"/>
                </a:solidFill>
                <a:latin typeface="Calibri"/>
              </a:rPr>
              <a:t>Contura</a:t>
            </a:r>
            <a:r>
              <a:rPr lang="en-GB" sz="1800" dirty="0">
                <a:solidFill>
                  <a:prstClr val="black"/>
                </a:solidFill>
                <a:latin typeface="Calibri"/>
              </a:rPr>
              <a:t> CMM</a:t>
            </a:r>
          </a:p>
        </p:txBody>
      </p:sp>
      <p:sp>
        <p:nvSpPr>
          <p:cNvPr id="505865" name="Text Box 9"/>
          <p:cNvSpPr txBox="1">
            <a:spLocks noChangeArrowheads="1"/>
          </p:cNvSpPr>
          <p:nvPr/>
        </p:nvSpPr>
        <p:spPr bwMode="auto">
          <a:xfrm>
            <a:off x="1223963" y="6265863"/>
            <a:ext cx="2720975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ct val="50000"/>
              </a:spcBef>
              <a:spcAft>
                <a:spcPts val="0"/>
              </a:spcAft>
            </a:pPr>
            <a:r>
              <a:rPr lang="en-GB" sz="1800">
                <a:solidFill>
                  <a:prstClr val="white"/>
                </a:solidFill>
              </a:rPr>
              <a:t>“Michelangelo” project</a:t>
            </a:r>
          </a:p>
        </p:txBody>
      </p:sp>
      <p:pic>
        <p:nvPicPr>
          <p:cNvPr id="505866" name="Picture 10" descr="contur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37400" y="3203575"/>
            <a:ext cx="1771650" cy="2852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11131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Medical Scanning System</a:t>
            </a:r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8906"/>
            <a:ext cx="5182049" cy="4444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063" y="1371600"/>
            <a:ext cx="3944937" cy="451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58235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3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429000"/>
            <a:ext cx="61277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138" y="3886200"/>
            <a:ext cx="201612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Rectangle 4"/>
          <p:cNvSpPr>
            <a:spLocks noGrp="1" noChangeArrowheads="1"/>
          </p:cNvSpPr>
          <p:nvPr>
            <p:ph type="title"/>
          </p:nvPr>
        </p:nvSpPr>
        <p:spPr>
          <a:xfrm>
            <a:off x="528320" y="-15081"/>
            <a:ext cx="8229600" cy="1143000"/>
          </a:xfrm>
        </p:spPr>
        <p:txBody>
          <a:bodyPr rIns="132080"/>
          <a:lstStyle/>
          <a:p>
            <a:pPr indent="0" eaLnBrk="1" hangingPunct="1"/>
            <a:r>
              <a:rPr lang="en-US" altLang="en-US" dirty="0"/>
              <a:t>Camera Parameters</a:t>
            </a:r>
          </a:p>
        </p:txBody>
      </p:sp>
      <p:sp>
        <p:nvSpPr>
          <p:cNvPr id="69637" name="Rectangle 5"/>
          <p:cNvSpPr>
            <a:spLocks/>
          </p:cNvSpPr>
          <p:nvPr/>
        </p:nvSpPr>
        <p:spPr bwMode="auto">
          <a:xfrm>
            <a:off x="685800" y="914400"/>
            <a:ext cx="81661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450"/>
              </a:spcBef>
            </a:pPr>
            <a:r>
              <a: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 camera is described by several parameters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Translation </a:t>
            </a:r>
            <a:r>
              <a:rPr lang="en-US" alt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of the optical center from the origin of world </a:t>
            </a:r>
            <a:r>
              <a:rPr lang="en-US" alt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coords</a:t>
            </a:r>
            <a:endParaRPr lang="en-US" alt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Rotation </a:t>
            </a:r>
            <a:r>
              <a:rPr lang="en-US" alt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R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of the image plane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focal length </a:t>
            </a:r>
            <a:r>
              <a:rPr lang="en-US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f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principal point </a:t>
            </a:r>
            <a:r>
              <a:rPr lang="en-US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(x</a:t>
            </a:r>
            <a:r>
              <a:rPr lang="ja-JP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’</a:t>
            </a:r>
            <a:r>
              <a:rPr lang="en-US" altLang="ja-JP" sz="18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y</a:t>
            </a:r>
            <a:r>
              <a:rPr lang="ja-JP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’</a:t>
            </a:r>
            <a:r>
              <a:rPr lang="en-US" altLang="ja-JP" sz="18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)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pixel size 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(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s</a:t>
            </a:r>
            <a:r>
              <a:rPr lang="en-US" altLang="ja-JP" sz="1800" baseline="-25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x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s</a:t>
            </a:r>
            <a:r>
              <a:rPr lang="en-US" altLang="ja-JP" sz="1800" baseline="-25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y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)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blue parameters are called 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“</a:t>
            </a:r>
            <a:r>
              <a:rPr lang="en-US" altLang="ja-JP" sz="1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extrinsics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”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 red are 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“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intrinsics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”</a:t>
            </a:r>
            <a:endParaRPr lang="en-US" alt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32774" name="Rectangle 6"/>
          <p:cNvSpPr>
            <a:spLocks/>
          </p:cNvSpPr>
          <p:nvPr/>
        </p:nvSpPr>
        <p:spPr bwMode="auto">
          <a:xfrm>
            <a:off x="685800" y="6172200"/>
            <a:ext cx="81661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782638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endParaRPr lang="en-US" altLang="en-US" sz="16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69639" name="Rectangle 7"/>
          <p:cNvSpPr>
            <a:spLocks/>
          </p:cNvSpPr>
          <p:nvPr/>
        </p:nvSpPr>
        <p:spPr bwMode="auto">
          <a:xfrm>
            <a:off x="6781800" y="2743200"/>
            <a:ext cx="1447800" cy="1143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0" name="Line 8"/>
          <p:cNvSpPr>
            <a:spLocks noChangeShapeType="1"/>
          </p:cNvSpPr>
          <p:nvPr/>
        </p:nvSpPr>
        <p:spPr bwMode="auto">
          <a:xfrm rot="10800000" flipH="1">
            <a:off x="7467600" y="2743200"/>
            <a:ext cx="1588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9641" name="Line 9"/>
          <p:cNvSpPr>
            <a:spLocks noChangeShapeType="1"/>
          </p:cNvSpPr>
          <p:nvPr/>
        </p:nvSpPr>
        <p:spPr bwMode="auto">
          <a:xfrm>
            <a:off x="7467600" y="3351213"/>
            <a:ext cx="6096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42" name="Picture 1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900" y="3276600"/>
            <a:ext cx="2159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3" name="Picture 11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150" y="2868613"/>
            <a:ext cx="190500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4" name="Line 12"/>
          <p:cNvSpPr>
            <a:spLocks noChangeShapeType="1"/>
          </p:cNvSpPr>
          <p:nvPr/>
        </p:nvSpPr>
        <p:spPr bwMode="auto">
          <a:xfrm rot="10800000" flipH="1">
            <a:off x="6699250" y="3276600"/>
            <a:ext cx="1588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9645" name="Line 13"/>
          <p:cNvSpPr>
            <a:spLocks noChangeShapeType="1"/>
          </p:cNvSpPr>
          <p:nvPr/>
        </p:nvSpPr>
        <p:spPr bwMode="auto">
          <a:xfrm>
            <a:off x="6781800" y="3960813"/>
            <a:ext cx="6096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46" name="Picture 14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3276600"/>
            <a:ext cx="1905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7" name="Oval 15"/>
          <p:cNvSpPr>
            <a:spLocks/>
          </p:cNvSpPr>
          <p:nvPr/>
        </p:nvSpPr>
        <p:spPr bwMode="auto">
          <a:xfrm>
            <a:off x="7424738" y="330993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8" name="Freeform 16"/>
          <p:cNvSpPr>
            <a:spLocks/>
          </p:cNvSpPr>
          <p:nvPr/>
        </p:nvSpPr>
        <p:spPr bwMode="auto">
          <a:xfrm>
            <a:off x="5027613" y="1674813"/>
            <a:ext cx="3125787" cy="1601787"/>
          </a:xfrm>
          <a:custGeom>
            <a:avLst/>
            <a:gdLst>
              <a:gd name="T0" fmla="*/ 0 w 21515"/>
              <a:gd name="T1" fmla="*/ 2147483647 h 21442"/>
              <a:gd name="T2" fmla="*/ 2147483647 w 21515"/>
              <a:gd name="T3" fmla="*/ 373530199 h 21442"/>
              <a:gd name="T4" fmla="*/ 2147483647 w 21515"/>
              <a:gd name="T5" fmla="*/ 2147483647 h 21442"/>
              <a:gd name="T6" fmla="*/ 2147483647 w 21515"/>
              <a:gd name="T7" fmla="*/ 2147483647 h 21442"/>
              <a:gd name="T8" fmla="*/ 2147483647 w 21515"/>
              <a:gd name="T9" fmla="*/ 2147483647 h 214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515"/>
              <a:gd name="T16" fmla="*/ 0 h 21442"/>
              <a:gd name="T17" fmla="*/ 21515 w 21515"/>
              <a:gd name="T18" fmla="*/ 21442 h 2144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515" h="21442">
                <a:moveTo>
                  <a:pt x="0" y="3073"/>
                </a:moveTo>
                <a:cubicBezTo>
                  <a:pt x="3585" y="1458"/>
                  <a:pt x="7171" y="-158"/>
                  <a:pt x="9969" y="12"/>
                </a:cubicBezTo>
                <a:cubicBezTo>
                  <a:pt x="12768" y="182"/>
                  <a:pt x="14866" y="1883"/>
                  <a:pt x="16790" y="4094"/>
                </a:cubicBezTo>
                <a:cubicBezTo>
                  <a:pt x="18714" y="6305"/>
                  <a:pt x="21425" y="10387"/>
                  <a:pt x="21513" y="13278"/>
                </a:cubicBezTo>
                <a:cubicBezTo>
                  <a:pt x="21600" y="16170"/>
                  <a:pt x="19457" y="18806"/>
                  <a:pt x="17315" y="2144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685800" y="2667000"/>
            <a:ext cx="8166100" cy="3416300"/>
            <a:chOff x="0" y="0"/>
            <a:chExt cx="5144" cy="2152"/>
          </a:xfrm>
        </p:grpSpPr>
        <p:sp>
          <p:nvSpPr>
            <p:cNvPr id="69650" name="Rectangle 17"/>
            <p:cNvSpPr>
              <a:spLocks/>
            </p:cNvSpPr>
            <p:nvPr/>
          </p:nvSpPr>
          <p:spPr bwMode="auto">
            <a:xfrm>
              <a:off x="0" y="0"/>
              <a:ext cx="5144" cy="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>
              <a:lvl1pPr marL="382588" indent="-3429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>
                <a:spcBef>
                  <a:spcPts val="450"/>
                </a:spcBef>
              </a:pPr>
              <a:r>
                <a:rPr lang="en-US" altLang="en-US" sz="20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Projection equation</a:t>
              </a:r>
            </a:p>
            <a:p>
              <a:pPr eaLnBrk="1" hangingPunct="1">
                <a:spcBef>
                  <a:spcPts val="450"/>
                </a:spcBef>
              </a:pPr>
              <a:endPara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algn="r" eaLnBrk="1" hangingPunct="1">
                <a:spcBef>
                  <a:spcPts val="450"/>
                </a:spcBef>
              </a:pPr>
              <a:endPara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eaLnBrk="1" hangingPunct="1">
                <a:spcBef>
                  <a:spcPts val="450"/>
                </a:spcBef>
              </a:pPr>
              <a:endPara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eaLnBrk="1" hangingPunct="1">
                <a:spcBef>
                  <a:spcPts val="413"/>
                </a:spcBef>
                <a:buClr>
                  <a:srgbClr val="000000"/>
                </a:buClr>
                <a:buSzPct val="100000"/>
                <a:buFont typeface="Arial" pitchFamily="34" charset="0"/>
                <a:buChar char="•"/>
              </a:pPr>
              <a:r>
                <a:rPr lang="en-US" altLang="en-US" sz="18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The projection matrix models the cumulative effect of all parameters</a:t>
              </a:r>
            </a:p>
            <a:p>
              <a:pPr eaLnBrk="1" hangingPunct="1">
                <a:spcBef>
                  <a:spcPts val="413"/>
                </a:spcBef>
                <a:buClr>
                  <a:srgbClr val="000000"/>
                </a:buClr>
                <a:buSzPct val="100000"/>
                <a:buFont typeface="Arial" pitchFamily="34" charset="0"/>
                <a:buChar char="•"/>
              </a:pPr>
              <a:r>
                <a:rPr lang="en-US" altLang="en-US" sz="18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Useful to decompose into a series of operations</a:t>
              </a:r>
            </a:p>
          </p:txBody>
        </p:sp>
        <p:sp>
          <p:nvSpPr>
            <p:cNvPr id="69652" name="Rectangle 19"/>
            <p:cNvSpPr>
              <a:spLocks/>
            </p:cNvSpPr>
            <p:nvPr/>
          </p:nvSpPr>
          <p:spPr bwMode="auto">
            <a:xfrm>
              <a:off x="1837" y="2016"/>
              <a:ext cx="5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endParaRPr lang="en-US" altLang="en-US" sz="14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69653" name="Rectangle 20"/>
            <p:cNvSpPr>
              <a:spLocks/>
            </p:cNvSpPr>
            <p:nvPr/>
          </p:nvSpPr>
          <p:spPr bwMode="auto">
            <a:xfrm>
              <a:off x="1117" y="2016"/>
              <a:ext cx="5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endParaRPr lang="en-US" altLang="en-US" sz="14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69654" name="Rectangle 21"/>
            <p:cNvSpPr>
              <a:spLocks/>
            </p:cNvSpPr>
            <p:nvPr/>
          </p:nvSpPr>
          <p:spPr bwMode="auto">
            <a:xfrm>
              <a:off x="2640" y="2016"/>
              <a:ext cx="5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endParaRPr lang="en-US" alt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69655" name="Rectangle 22"/>
            <p:cNvSpPr>
              <a:spLocks/>
            </p:cNvSpPr>
            <p:nvPr/>
          </p:nvSpPr>
          <p:spPr bwMode="auto">
            <a:xfrm>
              <a:off x="3277" y="2016"/>
              <a:ext cx="51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endParaRPr lang="en-US" altLang="en-US" sz="14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</p:txBody>
        </p:sp>
        <p:sp>
          <p:nvSpPr>
            <p:cNvPr id="69656" name="Rectangle 23"/>
            <p:cNvSpPr>
              <a:spLocks/>
            </p:cNvSpPr>
            <p:nvPr/>
          </p:nvSpPr>
          <p:spPr bwMode="auto">
            <a:xfrm>
              <a:off x="4271" y="1248"/>
              <a:ext cx="51" cy="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algn="ctr" eaLnBrk="1" hangingPunct="1"/>
              <a:endPara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</p:txBody>
        </p:sp>
        <p:pic>
          <p:nvPicPr>
            <p:cNvPr id="69658" name="Picture 25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" y="248"/>
              <a:ext cx="2625" cy="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9659" name="Rectangle 26"/>
            <p:cNvSpPr>
              <a:spLocks/>
            </p:cNvSpPr>
            <p:nvPr/>
          </p:nvSpPr>
          <p:spPr bwMode="auto">
            <a:xfrm>
              <a:off x="416" y="1576"/>
              <a:ext cx="376" cy="30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>
                  <a:alpha val="0"/>
                </a:schemeClr>
              </a:solidFill>
              <a:round/>
              <a:headEnd/>
              <a:tailEnd/>
            </a:ln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DE3F30D-2FE5-4C5B-8D0A-363D38A05605}"/>
                  </a:ext>
                </a:extLst>
              </p14:cNvPr>
              <p14:cNvContentPartPr/>
              <p14:nvPr/>
            </p14:nvContentPartPr>
            <p14:xfrm>
              <a:off x="2359080" y="2662560"/>
              <a:ext cx="3512160" cy="14562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DE3F30D-2FE5-4C5B-8D0A-363D38A0560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49720" y="2653200"/>
                <a:ext cx="3530880" cy="1474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5402395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“Us” Data Set (subset)</a:t>
            </a:r>
          </a:p>
        </p:txBody>
      </p:sp>
      <p:pic>
        <p:nvPicPr>
          <p:cNvPr id="37890" name="Picture 2" descr="C:\Users\shapiro\Desktop\sample2D\lind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295401"/>
            <a:ext cx="1447800" cy="218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Picture 3" descr="C:\Users\shapiro\Desktop\sample2D\kas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274" y="1295400"/>
            <a:ext cx="1538028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C:\Users\shapiro\Desktop\sample2D\xia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95401"/>
            <a:ext cx="1676400" cy="211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3" name="Picture 5" descr="C:\Users\shapiro\Desktop\sample2D\steve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1286435"/>
            <a:ext cx="1497273" cy="210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6" descr="C:\Users\shapiro\Desktop\sample2D\eri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38282"/>
            <a:ext cx="1539699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5" name="Picture 7" descr="C:\Users\shapiro\Desktop\sample2D\indri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445" y="3738282"/>
            <a:ext cx="1601976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6" name="Picture 8" descr="C:\Users\shapiro\Desktop\sample2D\sarah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900" y="3767779"/>
            <a:ext cx="1587500" cy="215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7" name="Picture 9" descr="C:\Users\shapiro\Desktop\sample2D\carri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3767780"/>
            <a:ext cx="1600200" cy="2072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628ABB46-9473-4612-BCDC-EAFB27C5D820}"/>
                  </a:ext>
                </a:extLst>
              </p14:cNvPr>
              <p14:cNvContentPartPr/>
              <p14:nvPr/>
            </p14:nvContentPartPr>
            <p14:xfrm>
              <a:off x="714600" y="700200"/>
              <a:ext cx="7832880" cy="5587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628ABB46-9473-4612-BCDC-EAFB27C5D82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05240" y="690840"/>
                <a:ext cx="7851600" cy="57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24084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3d shape from photographs</a:t>
            </a:r>
          </a:p>
        </p:txBody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00125" y="1743075"/>
            <a:ext cx="6781800" cy="1373188"/>
          </a:xfrm>
          <a:noFill/>
          <a:ln/>
        </p:spPr>
        <p:txBody>
          <a:bodyPr/>
          <a:lstStyle/>
          <a:p>
            <a:pPr indent="20638" algn="ctr">
              <a:lnSpc>
                <a:spcPct val="80000"/>
              </a:lnSpc>
              <a:buFontTx/>
              <a:buNone/>
            </a:pPr>
            <a:r>
              <a:rPr lang="en-GB" sz="2400" i="1" dirty="0">
                <a:latin typeface="Arial" pitchFamily="34" charset="0"/>
                <a:cs typeface="Arial" pitchFamily="34" charset="0"/>
              </a:rPr>
              <a:t>“Estimate a 3d shape that would generate the input photographs given the same material, viewpoints and illumination”</a:t>
            </a:r>
          </a:p>
        </p:txBody>
      </p:sp>
      <p:sp>
        <p:nvSpPr>
          <p:cNvPr id="866313" name="AutoShape 9"/>
          <p:cNvSpPr>
            <a:spLocks noChangeArrowheads="1"/>
          </p:cNvSpPr>
          <p:nvPr/>
        </p:nvSpPr>
        <p:spPr bwMode="auto">
          <a:xfrm flipH="1">
            <a:off x="4346575" y="4329113"/>
            <a:ext cx="674688" cy="676275"/>
          </a:xfrm>
          <a:prstGeom prst="flowChartSummingJunction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6314" name="AutoShape 10"/>
          <p:cNvSpPr>
            <a:spLocks noChangeArrowheads="1"/>
          </p:cNvSpPr>
          <p:nvPr/>
        </p:nvSpPr>
        <p:spPr bwMode="auto">
          <a:xfrm flipH="1">
            <a:off x="3538538" y="4419600"/>
            <a:ext cx="584200" cy="404813"/>
          </a:xfrm>
          <a:prstGeom prst="leftArrow">
            <a:avLst>
              <a:gd name="adj1" fmla="val 50000"/>
              <a:gd name="adj2" fmla="val 36078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6318" name="AutoShape 14"/>
          <p:cNvSpPr>
            <a:spLocks noChangeArrowheads="1"/>
          </p:cNvSpPr>
          <p:nvPr/>
        </p:nvSpPr>
        <p:spPr bwMode="auto">
          <a:xfrm>
            <a:off x="5157788" y="4419600"/>
            <a:ext cx="854075" cy="45085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3162300" y="5049838"/>
            <a:ext cx="1319213" cy="1038225"/>
            <a:chOff x="1992" y="3181"/>
            <a:chExt cx="831" cy="654"/>
          </a:xfrm>
        </p:grpSpPr>
        <p:sp>
          <p:nvSpPr>
            <p:cNvPr id="866316" name="AutoShape 12"/>
            <p:cNvSpPr>
              <a:spLocks noChangeArrowheads="1"/>
            </p:cNvSpPr>
            <p:nvPr/>
          </p:nvSpPr>
          <p:spPr bwMode="auto">
            <a:xfrm rot="17998004" flipH="1">
              <a:off x="2512" y="3237"/>
              <a:ext cx="368" cy="255"/>
            </a:xfrm>
            <a:prstGeom prst="leftArrow">
              <a:avLst>
                <a:gd name="adj1" fmla="val 50000"/>
                <a:gd name="adj2" fmla="val 36078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  <a:cs typeface="Arial" pitchFamily="34" charset="0"/>
              </a:endParaRPr>
            </a:p>
          </p:txBody>
        </p:sp>
        <p:sp>
          <p:nvSpPr>
            <p:cNvPr id="866319" name="Text Box 15"/>
            <p:cNvSpPr txBox="1">
              <a:spLocks noChangeArrowheads="1"/>
            </p:cNvSpPr>
            <p:nvPr/>
          </p:nvSpPr>
          <p:spPr bwMode="auto">
            <a:xfrm flipH="1">
              <a:off x="1992" y="3602"/>
              <a:ext cx="633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material</a:t>
              </a:r>
            </a:p>
          </p:txBody>
        </p:sp>
      </p:grpSp>
      <p:grpSp>
        <p:nvGrpSpPr>
          <p:cNvPr id="3" name="Group 27"/>
          <p:cNvGrpSpPr>
            <a:grpSpLocks/>
          </p:cNvGrpSpPr>
          <p:nvPr/>
        </p:nvGrpSpPr>
        <p:grpSpPr bwMode="auto">
          <a:xfrm>
            <a:off x="4748215" y="5094288"/>
            <a:ext cx="1338263" cy="993775"/>
            <a:chOff x="2991" y="3209"/>
            <a:chExt cx="843" cy="626"/>
          </a:xfrm>
        </p:grpSpPr>
        <p:sp>
          <p:nvSpPr>
            <p:cNvPr id="866317" name="AutoShape 13"/>
            <p:cNvSpPr>
              <a:spLocks noChangeArrowheads="1"/>
            </p:cNvSpPr>
            <p:nvPr/>
          </p:nvSpPr>
          <p:spPr bwMode="auto">
            <a:xfrm rot="14348698" flipH="1">
              <a:off x="2994" y="3265"/>
              <a:ext cx="368" cy="255"/>
            </a:xfrm>
            <a:prstGeom prst="leftArrow">
              <a:avLst>
                <a:gd name="adj1" fmla="val 50000"/>
                <a:gd name="adj2" fmla="val 36078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  <a:cs typeface="Arial" pitchFamily="34" charset="0"/>
              </a:endParaRPr>
            </a:p>
          </p:txBody>
        </p:sp>
        <p:sp>
          <p:nvSpPr>
            <p:cNvPr id="866320" name="Text Box 16"/>
            <p:cNvSpPr txBox="1">
              <a:spLocks noChangeArrowheads="1"/>
            </p:cNvSpPr>
            <p:nvPr/>
          </p:nvSpPr>
          <p:spPr bwMode="auto">
            <a:xfrm flipH="1">
              <a:off x="2991" y="3602"/>
              <a:ext cx="843" cy="233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illumination</a:t>
              </a:r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4105275" y="3203575"/>
            <a:ext cx="1187450" cy="1035050"/>
            <a:chOff x="2586" y="2018"/>
            <a:chExt cx="748" cy="652"/>
          </a:xfrm>
        </p:grpSpPr>
        <p:sp>
          <p:nvSpPr>
            <p:cNvPr id="866315" name="AutoShape 11"/>
            <p:cNvSpPr>
              <a:spLocks noChangeArrowheads="1"/>
            </p:cNvSpPr>
            <p:nvPr/>
          </p:nvSpPr>
          <p:spPr bwMode="auto">
            <a:xfrm rot="5400000" flipH="1">
              <a:off x="2768" y="2358"/>
              <a:ext cx="368" cy="255"/>
            </a:xfrm>
            <a:prstGeom prst="leftArrow">
              <a:avLst>
                <a:gd name="adj1" fmla="val 50000"/>
                <a:gd name="adj2" fmla="val 36078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black"/>
                </a:solidFill>
                <a:latin typeface="Calibri"/>
                <a:cs typeface="Arial" pitchFamily="34" charset="0"/>
              </a:endParaRPr>
            </a:p>
          </p:txBody>
        </p:sp>
        <p:sp>
          <p:nvSpPr>
            <p:cNvPr id="866321" name="Text Box 17"/>
            <p:cNvSpPr txBox="1">
              <a:spLocks noChangeArrowheads="1"/>
            </p:cNvSpPr>
            <p:nvPr/>
          </p:nvSpPr>
          <p:spPr bwMode="auto">
            <a:xfrm flipH="1">
              <a:off x="2586" y="2018"/>
              <a:ext cx="748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viewpoint</a:t>
              </a:r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609600" y="3471863"/>
            <a:ext cx="2522538" cy="2522537"/>
            <a:chOff x="556" y="2187"/>
            <a:chExt cx="1589" cy="1589"/>
          </a:xfrm>
        </p:grpSpPr>
        <p:pic>
          <p:nvPicPr>
            <p:cNvPr id="866312" name="Picture 8" descr="house_new_A_recon"/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0000"/>
                </a:clrFrom>
                <a:clrTo>
                  <a:srgbClr val="FF0000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56" y="2187"/>
              <a:ext cx="1589" cy="15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66322" name="Text Box 18"/>
            <p:cNvSpPr txBox="1">
              <a:spLocks noChangeArrowheads="1"/>
            </p:cNvSpPr>
            <p:nvPr/>
          </p:nvSpPr>
          <p:spPr bwMode="auto">
            <a:xfrm flipH="1">
              <a:off x="909" y="3545"/>
              <a:ext cx="727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geometry</a:t>
              </a:r>
            </a:p>
          </p:txBody>
        </p:sp>
      </p:grpSp>
      <p:grpSp>
        <p:nvGrpSpPr>
          <p:cNvPr id="6" name="Group 24"/>
          <p:cNvGrpSpPr>
            <a:grpSpLocks/>
          </p:cNvGrpSpPr>
          <p:nvPr/>
        </p:nvGrpSpPr>
        <p:grpSpPr bwMode="auto">
          <a:xfrm>
            <a:off x="6281738" y="3563938"/>
            <a:ext cx="2339975" cy="2436812"/>
            <a:chOff x="3957" y="2245"/>
            <a:chExt cx="1474" cy="1535"/>
          </a:xfrm>
        </p:grpSpPr>
        <p:pic>
          <p:nvPicPr>
            <p:cNvPr id="866308" name="Picture 4" descr="house_new_A_input"/>
            <p:cNvPicPr>
              <a:picLocks noChangeAspect="1" noChangeArrowheads="1"/>
            </p:cNvPicPr>
            <p:nvPr/>
          </p:nvPicPr>
          <p:blipFill>
            <a:blip r:embed="rId4"/>
            <a:srcRect r="4430" b="17717"/>
            <a:stretch>
              <a:fillRect/>
            </a:stretch>
          </p:blipFill>
          <p:spPr bwMode="auto">
            <a:xfrm>
              <a:off x="3957" y="2245"/>
              <a:ext cx="1474" cy="126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866323" name="Text Box 19"/>
            <p:cNvSpPr txBox="1">
              <a:spLocks noChangeArrowheads="1"/>
            </p:cNvSpPr>
            <p:nvPr/>
          </p:nvSpPr>
          <p:spPr bwMode="auto">
            <a:xfrm flipH="1">
              <a:off x="4299" y="3549"/>
              <a:ext cx="633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dirty="0">
                  <a:solidFill>
                    <a:prstClr val="black"/>
                  </a:solidFill>
                  <a:latin typeface="Calibri"/>
                  <a:cs typeface="Arial" pitchFamily="34" charset="0"/>
                </a:rPr>
                <a:t>   image</a:t>
              </a:r>
            </a:p>
          </p:txBody>
        </p:sp>
      </p:grpSp>
      <p:sp>
        <p:nvSpPr>
          <p:cNvPr id="866325" name="AutoShape 21"/>
          <p:cNvSpPr>
            <a:spLocks noChangeArrowheads="1"/>
          </p:cNvSpPr>
          <p:nvPr/>
        </p:nvSpPr>
        <p:spPr bwMode="auto">
          <a:xfrm flipH="1">
            <a:off x="2681288" y="6084888"/>
            <a:ext cx="4310062" cy="536575"/>
          </a:xfrm>
          <a:prstGeom prst="rightArrow">
            <a:avLst>
              <a:gd name="adj1" fmla="val 49704"/>
              <a:gd name="adj2" fmla="val 76941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lIns="90000" tIns="46800" rIns="90000" bIns="46800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66332" name="Text Box 28"/>
          <p:cNvSpPr txBox="1">
            <a:spLocks noChangeArrowheads="1"/>
          </p:cNvSpPr>
          <p:nvPr/>
        </p:nvSpPr>
        <p:spPr bwMode="auto">
          <a:xfrm>
            <a:off x="1482725" y="3405188"/>
            <a:ext cx="1187450" cy="22558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32861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GB" sz="14200">
                <a:solidFill>
                  <a:srgbClr val="CC0000"/>
                </a:solidFill>
                <a:latin typeface="Calibri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8638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86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6325" grpId="0" animBg="1"/>
      <p:bldP spid="86633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Photometric Stereo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Estimate the surface </a:t>
            </a:r>
            <a:r>
              <a:rPr lang="en-US" dirty="0" err="1"/>
              <a:t>normals</a:t>
            </a:r>
            <a:r>
              <a:rPr lang="en-US" dirty="0"/>
              <a:t> of a given scene given multiple 2D images taken from the </a:t>
            </a:r>
            <a:r>
              <a:rPr lang="en-US" i="1" dirty="0"/>
              <a:t>same </a:t>
            </a:r>
            <a:r>
              <a:rPr lang="en-US" dirty="0"/>
              <a:t>viewpoint, but under </a:t>
            </a:r>
            <a:r>
              <a:rPr lang="en-US" i="1" dirty="0"/>
              <a:t>different lighting </a:t>
            </a:r>
            <a:r>
              <a:rPr lang="en-US" dirty="0"/>
              <a:t>conditions.</a:t>
            </a:r>
          </a:p>
          <a:p>
            <a:r>
              <a:rPr lang="en-US" dirty="0">
                <a:solidFill>
                  <a:srgbClr val="C00000"/>
                </a:solidFill>
              </a:rPr>
              <a:t>Basic photometric stereo </a:t>
            </a:r>
            <a:r>
              <a:rPr lang="en-US" dirty="0"/>
              <a:t>required a </a:t>
            </a:r>
            <a:r>
              <a:rPr lang="en-US" dirty="0" err="1"/>
              <a:t>Lambertian</a:t>
            </a:r>
            <a:r>
              <a:rPr lang="en-US" dirty="0"/>
              <a:t> reflectance model: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</a:rPr>
              <a:t>            I = </a:t>
            </a:r>
            <a:r>
              <a:rPr lang="en-US" dirty="0">
                <a:solidFill>
                  <a:srgbClr val="0000FF"/>
                </a:solidFill>
                <a:sym typeface="Symbol"/>
              </a:rPr>
              <a:t> </a:t>
            </a:r>
            <a:r>
              <a:rPr lang="en-US" b="1" dirty="0">
                <a:solidFill>
                  <a:srgbClr val="0000FF"/>
                </a:solidFill>
                <a:sym typeface="Symbol"/>
              </a:rPr>
              <a:t>n</a:t>
            </a:r>
            <a:r>
              <a:rPr lang="en-US" dirty="0">
                <a:solidFill>
                  <a:srgbClr val="0000FF"/>
                </a:solidFill>
                <a:sym typeface="Symbol"/>
              </a:rPr>
              <a:t> · </a:t>
            </a:r>
            <a:r>
              <a:rPr lang="en-US" b="1" dirty="0">
                <a:solidFill>
                  <a:srgbClr val="0000FF"/>
                </a:solidFill>
                <a:sym typeface="Symbol"/>
              </a:rPr>
              <a:t>v</a:t>
            </a:r>
          </a:p>
          <a:p>
            <a:pPr marL="0" indent="0">
              <a:buNone/>
            </a:pPr>
            <a:r>
              <a:rPr lang="en-US" dirty="0">
                <a:sym typeface="Symbol"/>
              </a:rPr>
              <a:t>where I is pixel </a:t>
            </a:r>
            <a:r>
              <a:rPr lang="en-US" dirty="0">
                <a:solidFill>
                  <a:schemeClr val="accent6"/>
                </a:solidFill>
                <a:sym typeface="Symbol"/>
              </a:rPr>
              <a:t>intensity</a:t>
            </a:r>
            <a:r>
              <a:rPr lang="en-US" dirty="0">
                <a:sym typeface="Symbol"/>
              </a:rPr>
              <a:t>, </a:t>
            </a:r>
            <a:r>
              <a:rPr lang="en-US" b="1" dirty="0">
                <a:sym typeface="Symbol"/>
              </a:rPr>
              <a:t>n</a:t>
            </a:r>
            <a:r>
              <a:rPr lang="en-US" dirty="0">
                <a:sym typeface="Symbol"/>
              </a:rPr>
              <a:t> is the </a:t>
            </a:r>
            <a:r>
              <a:rPr lang="en-US" dirty="0">
                <a:solidFill>
                  <a:srgbClr val="0000FF"/>
                </a:solidFill>
                <a:sym typeface="Symbol"/>
              </a:rPr>
              <a:t>normal</a:t>
            </a:r>
            <a:r>
              <a:rPr lang="en-US" dirty="0">
                <a:sym typeface="Symbol"/>
              </a:rPr>
              <a:t>, </a:t>
            </a:r>
            <a:r>
              <a:rPr lang="en-US" b="1" dirty="0">
                <a:sym typeface="Symbol"/>
              </a:rPr>
              <a:t>v</a:t>
            </a:r>
            <a:r>
              <a:rPr lang="en-US" dirty="0">
                <a:sym typeface="Symbol"/>
              </a:rPr>
              <a:t> is the </a:t>
            </a:r>
            <a:r>
              <a:rPr lang="en-US" dirty="0">
                <a:solidFill>
                  <a:srgbClr val="0000FF"/>
                </a:solidFill>
                <a:sym typeface="Symbol"/>
              </a:rPr>
              <a:t>lighting direction</a:t>
            </a:r>
            <a:r>
              <a:rPr lang="en-US" dirty="0">
                <a:sym typeface="Symbol"/>
              </a:rPr>
              <a:t>, and  is diffuse albedo constant, which is a reflection coefficient.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ACE8519-6B9A-4E48-ABFD-4E94351A4CF2}"/>
                  </a:ext>
                </a:extLst>
              </p14:cNvPr>
              <p14:cNvContentPartPr/>
              <p14:nvPr/>
            </p14:nvContentPartPr>
            <p14:xfrm>
              <a:off x="1440360" y="2978280"/>
              <a:ext cx="6831000" cy="18072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ACE8519-6B9A-4E48-ABFD-4E94351A4CF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31000" y="2968920"/>
                <a:ext cx="6849720" cy="18259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091891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Photometric Stereo</a:t>
            </a:r>
          </a:p>
        </p:txBody>
      </p:sp>
      <p:pic>
        <p:nvPicPr>
          <p:cNvPr id="36866" name="Picture 2" descr="Image result for photometric stereo setup with ligh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828800"/>
            <a:ext cx="665287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741612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Photometric Stereo</a:t>
            </a:r>
          </a:p>
        </p:txBody>
      </p:sp>
      <p:pic>
        <p:nvPicPr>
          <p:cNvPr id="35844" name="Picture 4" descr="Image result for photometric stereo setup with light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22046"/>
            <a:ext cx="6039528" cy="402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28999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Photometric Stereo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K</a:t>
            </a:r>
            <a:r>
              <a:rPr lang="en-US" dirty="0"/>
              <a:t> light sources</a:t>
            </a:r>
          </a:p>
          <a:p>
            <a:r>
              <a:rPr lang="en-US" dirty="0"/>
              <a:t>Lead to </a:t>
            </a:r>
            <a:r>
              <a:rPr lang="en-US" dirty="0">
                <a:solidFill>
                  <a:srgbClr val="FF0000"/>
                </a:solidFill>
              </a:rPr>
              <a:t>K images R</a:t>
            </a:r>
            <a:r>
              <a:rPr lang="en-US" baseline="-25000" dirty="0">
                <a:solidFill>
                  <a:srgbClr val="FF0000"/>
                </a:solidFill>
              </a:rPr>
              <a:t>1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p,q</a:t>
            </a:r>
            <a:r>
              <a:rPr lang="en-US" dirty="0">
                <a:solidFill>
                  <a:srgbClr val="FF0000"/>
                </a:solidFill>
              </a:rPr>
              <a:t>), ...,R</a:t>
            </a:r>
            <a:r>
              <a:rPr lang="en-US" baseline="-25000" dirty="0">
                <a:solidFill>
                  <a:srgbClr val="FF0000"/>
                </a:solidFill>
              </a:rPr>
              <a:t>K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p,q</a:t>
            </a:r>
            <a:r>
              <a:rPr lang="en-US" dirty="0">
                <a:solidFill>
                  <a:srgbClr val="FF0000"/>
                </a:solidFill>
              </a:rPr>
              <a:t>) </a:t>
            </a:r>
            <a:r>
              <a:rPr lang="en-US" dirty="0"/>
              <a:t>each from just one of the light sources being on</a:t>
            </a:r>
          </a:p>
          <a:p>
            <a:r>
              <a:rPr lang="en-US" dirty="0"/>
              <a:t>For any (</a:t>
            </a:r>
            <a:r>
              <a:rPr lang="en-US" dirty="0" err="1"/>
              <a:t>p,q</a:t>
            </a:r>
            <a:r>
              <a:rPr lang="en-US" dirty="0"/>
              <a:t>), we get </a:t>
            </a:r>
            <a:r>
              <a:rPr lang="en-US" dirty="0">
                <a:solidFill>
                  <a:srgbClr val="FF0000"/>
                </a:solidFill>
              </a:rPr>
              <a:t>K intensities I</a:t>
            </a:r>
            <a:r>
              <a:rPr lang="en-US" baseline="-25000" dirty="0">
                <a:solidFill>
                  <a:srgbClr val="FF0000"/>
                </a:solidFill>
              </a:rPr>
              <a:t>1</a:t>
            </a:r>
            <a:r>
              <a:rPr lang="en-US" dirty="0">
                <a:solidFill>
                  <a:srgbClr val="FF0000"/>
                </a:solidFill>
              </a:rPr>
              <a:t>,...I</a:t>
            </a:r>
            <a:r>
              <a:rPr lang="en-US" baseline="-25000" dirty="0">
                <a:solidFill>
                  <a:srgbClr val="FF0000"/>
                </a:solidFill>
              </a:rPr>
              <a:t>K</a:t>
            </a:r>
          </a:p>
          <a:p>
            <a:r>
              <a:rPr lang="en-US" dirty="0"/>
              <a:t>Leads to a set of </a:t>
            </a:r>
            <a:r>
              <a:rPr lang="en-US" dirty="0">
                <a:solidFill>
                  <a:srgbClr val="0000FF"/>
                </a:solidFill>
              </a:rPr>
              <a:t>linear equations </a:t>
            </a:r>
            <a:r>
              <a:rPr lang="en-US" dirty="0"/>
              <a:t>of the form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err="1">
                <a:solidFill>
                  <a:srgbClr val="FF0000"/>
                </a:solidFill>
              </a:rPr>
              <a:t>I</a:t>
            </a:r>
            <a:r>
              <a:rPr lang="en-US" baseline="-25000" dirty="0" err="1">
                <a:solidFill>
                  <a:srgbClr val="FF0000"/>
                </a:solidFill>
              </a:rPr>
              <a:t>k</a:t>
            </a:r>
            <a:r>
              <a:rPr lang="en-US" dirty="0">
                <a:solidFill>
                  <a:srgbClr val="FF0000"/>
                </a:solidFill>
              </a:rPr>
              <a:t> = </a:t>
            </a:r>
            <a:r>
              <a:rPr lang="en-US" dirty="0">
                <a:solidFill>
                  <a:srgbClr val="FF0000"/>
                </a:solidFill>
                <a:sym typeface="Symbol"/>
              </a:rPr>
              <a:t></a:t>
            </a:r>
            <a:r>
              <a:rPr lang="en-US" b="1" dirty="0" err="1">
                <a:solidFill>
                  <a:srgbClr val="FF0000"/>
                </a:solidFill>
                <a:sym typeface="Symbol"/>
              </a:rPr>
              <a:t>n</a:t>
            </a:r>
            <a:r>
              <a:rPr lang="en-US" dirty="0" err="1">
                <a:solidFill>
                  <a:srgbClr val="FF0000"/>
                </a:solidFill>
                <a:sym typeface="Symbol"/>
              </a:rPr>
              <a:t></a:t>
            </a:r>
            <a:r>
              <a:rPr lang="en-US" b="1" dirty="0" err="1">
                <a:solidFill>
                  <a:srgbClr val="FF0000"/>
                </a:solidFill>
                <a:sym typeface="Symbol"/>
              </a:rPr>
              <a:t>v</a:t>
            </a:r>
            <a:r>
              <a:rPr lang="en-US" baseline="-25000" dirty="0" err="1">
                <a:solidFill>
                  <a:srgbClr val="FF0000"/>
                </a:solidFill>
                <a:sym typeface="Symbol"/>
              </a:rPr>
              <a:t>k</a:t>
            </a:r>
            <a:endParaRPr lang="en-US" baseline="-25000" dirty="0"/>
          </a:p>
          <a:p>
            <a:r>
              <a:rPr lang="en-US" dirty="0"/>
              <a:t>Solving leads to a </a:t>
            </a:r>
            <a:r>
              <a:rPr lang="en-US" dirty="0">
                <a:solidFill>
                  <a:srgbClr val="0000FF"/>
                </a:solidFill>
              </a:rPr>
              <a:t>surface normal map</a:t>
            </a:r>
            <a:r>
              <a:rPr lang="en-US" dirty="0"/>
              <a:t>.</a:t>
            </a:r>
          </a:p>
          <a:p>
            <a:endParaRPr lang="en-US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30ED147-1911-4677-9E2D-317CDB56BEAC}"/>
                  </a:ext>
                </a:extLst>
              </p14:cNvPr>
              <p14:cNvContentPartPr/>
              <p14:nvPr/>
            </p14:nvContentPartPr>
            <p14:xfrm>
              <a:off x="2153880" y="3803040"/>
              <a:ext cx="5283360" cy="1346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30ED147-1911-4677-9E2D-317CDB56BEA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44520" y="3793680"/>
                <a:ext cx="5302080" cy="153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290752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Photometric Stereo</a:t>
            </a:r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1524000"/>
            <a:ext cx="4495800" cy="3389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85800" y="1905000"/>
            <a:ext cx="176041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Inputs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3D </a:t>
            </a:r>
            <a:r>
              <a:rPr lang="en-US" dirty="0" err="1"/>
              <a:t>normals</a:t>
            </a:r>
            <a:endParaRPr lang="en-US" dirty="0"/>
          </a:p>
        </p:txBody>
      </p:sp>
      <p:pic>
        <p:nvPicPr>
          <p:cNvPr id="37890" name="Picture 2" descr="Image result for surface normal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3232942"/>
            <a:ext cx="2171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0122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en-GB" dirty="0">
                <a:latin typeface="Arial" pitchFamily="34" charset="0"/>
                <a:cs typeface="Arial" pitchFamily="34" charset="0"/>
              </a:rPr>
              <a:t>Photograph based 3d reconstruction is:</a:t>
            </a:r>
            <a:br>
              <a:rPr lang="en-GB" dirty="0">
                <a:latin typeface="Arial" pitchFamily="34" charset="0"/>
                <a:cs typeface="Arial" pitchFamily="34" charset="0"/>
              </a:rPr>
            </a:br>
            <a:endParaRPr lang="en-GB" dirty="0">
              <a:latin typeface="Arial" pitchFamily="34" charset="0"/>
              <a:cs typeface="Arial" pitchFamily="34" charset="0"/>
            </a:endParaRP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practical</a:t>
            </a: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fast</a:t>
            </a: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non-intrusive</a:t>
            </a:r>
            <a:endParaRPr lang="en-GB" sz="3600" dirty="0">
              <a:latin typeface="Arial" pitchFamily="34" charset="0"/>
              <a:cs typeface="Arial" pitchFamily="34" charset="0"/>
            </a:endParaRP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solidFill>
                  <a:srgbClr val="00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low cost</a:t>
            </a:r>
          </a:p>
          <a:p>
            <a:pPr lvl="1">
              <a:buClr>
                <a:srgbClr val="00FF00"/>
              </a:buClr>
              <a:buFont typeface="Wingdings 2" pitchFamily="18" charset="2"/>
              <a:buChar char="P"/>
            </a:pPr>
            <a:r>
              <a:rPr lang="en-GB" dirty="0">
                <a:latin typeface="Arial" pitchFamily="34" charset="0"/>
                <a:cs typeface="Arial" pitchFamily="34" charset="0"/>
              </a:rPr>
              <a:t> Easily deployable outdoors</a:t>
            </a:r>
          </a:p>
          <a:p>
            <a:pPr lvl="1">
              <a:buClr>
                <a:srgbClr val="FF0000"/>
              </a:buClr>
              <a:buFont typeface="Wingdings 2" pitchFamily="18" charset="2"/>
              <a:buChar char="O"/>
            </a:pPr>
            <a:r>
              <a:rPr lang="en-GB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“low” accuracy</a:t>
            </a:r>
          </a:p>
          <a:p>
            <a:pPr lvl="1">
              <a:buClr>
                <a:srgbClr val="FF0000"/>
              </a:buClr>
              <a:buFont typeface="Wingdings 2" pitchFamily="18" charset="2"/>
              <a:buChar char="O"/>
            </a:pPr>
            <a:r>
              <a:rPr lang="en-GB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>
                <a:latin typeface="Arial" pitchFamily="34" charset="0"/>
                <a:cs typeface="Arial" pitchFamily="34" charset="0"/>
              </a:rPr>
              <a:t>Results depend on material properties</a:t>
            </a:r>
          </a:p>
        </p:txBody>
      </p:sp>
      <p:sp>
        <p:nvSpPr>
          <p:cNvPr id="1165322" name="Rectangle 10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r>
              <a:rPr lang="en-GB"/>
              <a:t>3d shape from photographs</a:t>
            </a:r>
          </a:p>
        </p:txBody>
      </p:sp>
    </p:spTree>
    <p:extLst>
      <p:ext uri="{BB962C8B-B14F-4D97-AF65-F5344CB8AC3E}">
        <p14:creationId xmlns:p14="http://schemas.microsoft.com/office/powerpoint/2010/main" val="1537145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Reconstruction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001000" cy="52578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/>
              <a:t>Generic problem formulation: given several images of the same object or scene, compute a representation of its 3D shape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</p:txBody>
      </p:sp>
      <p:pic>
        <p:nvPicPr>
          <p:cNvPr id="2458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11850" y="2514600"/>
            <a:ext cx="2360613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2438400"/>
            <a:ext cx="2401888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76613" y="2438400"/>
            <a:ext cx="22002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023192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386080" y="318"/>
            <a:ext cx="8229600" cy="1143000"/>
          </a:xfrm>
        </p:spPr>
        <p:txBody>
          <a:bodyPr/>
          <a:lstStyle/>
          <a:p>
            <a:r>
              <a:rPr lang="en-US" dirty="0"/>
              <a:t>Reconstruction</a:t>
            </a:r>
          </a:p>
        </p:txBody>
      </p:sp>
      <p:sp>
        <p:nvSpPr>
          <p:cNvPr id="71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14400"/>
            <a:ext cx="8229600" cy="5943600"/>
          </a:xfrm>
        </p:spPr>
        <p:txBody>
          <a:bodyPr>
            <a:normAutofit fontScale="85000" lnSpcReduction="20000"/>
          </a:bodyPr>
          <a:lstStyle/>
          <a:p>
            <a:pPr>
              <a:buFontTx/>
              <a:buChar char="•"/>
            </a:pPr>
            <a:r>
              <a:rPr lang="en-US" dirty="0">
                <a:solidFill>
                  <a:srgbClr val="0000FF"/>
                </a:solidFill>
              </a:rPr>
              <a:t>Generic problem formulation: </a:t>
            </a:r>
            <a:r>
              <a:rPr lang="en-US" dirty="0"/>
              <a:t>given several images of the same object or scene, compute a representation of its 3D shape</a:t>
            </a:r>
          </a:p>
          <a:p>
            <a:pPr>
              <a:buFontTx/>
              <a:buChar char="•"/>
            </a:pPr>
            <a:r>
              <a:rPr lang="en-US" dirty="0">
                <a:solidFill>
                  <a:srgbClr val="0000FF"/>
                </a:solidFill>
              </a:rPr>
              <a:t>“Images of the same object or scene”</a:t>
            </a:r>
          </a:p>
          <a:p>
            <a:pPr lvl="1"/>
            <a:r>
              <a:rPr lang="en-US" dirty="0"/>
              <a:t>Arbitrary number of images (from two to thousands)</a:t>
            </a:r>
          </a:p>
          <a:p>
            <a:pPr lvl="1"/>
            <a:r>
              <a:rPr lang="en-US" dirty="0"/>
              <a:t>Arbitrary camera positions (camera network or video sequence)</a:t>
            </a:r>
          </a:p>
          <a:p>
            <a:pPr lvl="1"/>
            <a:r>
              <a:rPr lang="en-US" dirty="0"/>
              <a:t>Calibration may be initially unknown </a:t>
            </a:r>
          </a:p>
          <a:p>
            <a:pPr>
              <a:buFontTx/>
              <a:buChar char="•"/>
            </a:pPr>
            <a:r>
              <a:rPr lang="en-US" dirty="0">
                <a:solidFill>
                  <a:srgbClr val="0000FF"/>
                </a:solidFill>
              </a:rPr>
              <a:t>“Representation of 3D shape”</a:t>
            </a:r>
          </a:p>
          <a:p>
            <a:pPr lvl="1"/>
            <a:r>
              <a:rPr lang="en-US" dirty="0"/>
              <a:t>Depth maps</a:t>
            </a:r>
          </a:p>
          <a:p>
            <a:pPr lvl="1"/>
            <a:r>
              <a:rPr lang="en-US" dirty="0"/>
              <a:t>Meshes</a:t>
            </a:r>
          </a:p>
          <a:p>
            <a:pPr lvl="1"/>
            <a:r>
              <a:rPr lang="en-US" dirty="0"/>
              <a:t>Point clouds</a:t>
            </a:r>
          </a:p>
          <a:p>
            <a:pPr lvl="1"/>
            <a:r>
              <a:rPr lang="en-US" dirty="0"/>
              <a:t>Patch clouds</a:t>
            </a:r>
          </a:p>
          <a:p>
            <a:pPr lvl="1"/>
            <a:r>
              <a:rPr lang="en-US" dirty="0"/>
              <a:t>Volumetric models</a:t>
            </a:r>
          </a:p>
          <a:p>
            <a:pPr lvl="1"/>
            <a:r>
              <a:rPr lang="en-US" dirty="0"/>
              <a:t>Layered models</a:t>
            </a:r>
          </a:p>
        </p:txBody>
      </p:sp>
    </p:spTree>
    <p:extLst>
      <p:ext uri="{BB962C8B-B14F-4D97-AF65-F5344CB8AC3E}">
        <p14:creationId xmlns:p14="http://schemas.microsoft.com/office/powerpoint/2010/main" val="481691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4755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Line 1"/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3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825" y="3429000"/>
            <a:ext cx="612775" cy="21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138" y="3886200"/>
            <a:ext cx="201612" cy="227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Rectangle 4"/>
          <p:cNvSpPr>
            <a:spLocks noGrp="1" noChangeArrowheads="1"/>
          </p:cNvSpPr>
          <p:nvPr>
            <p:ph type="title"/>
          </p:nvPr>
        </p:nvSpPr>
        <p:spPr>
          <a:xfrm>
            <a:off x="528320" y="-15081"/>
            <a:ext cx="8229600" cy="1143000"/>
          </a:xfrm>
        </p:spPr>
        <p:txBody>
          <a:bodyPr rIns="132080"/>
          <a:lstStyle/>
          <a:p>
            <a:pPr indent="0" eaLnBrk="1" hangingPunct="1"/>
            <a:r>
              <a:rPr lang="en-US" altLang="en-US" dirty="0"/>
              <a:t>Camera Parameters</a:t>
            </a:r>
          </a:p>
        </p:txBody>
      </p:sp>
      <p:sp>
        <p:nvSpPr>
          <p:cNvPr id="69637" name="Rectangle 5"/>
          <p:cNvSpPr>
            <a:spLocks/>
          </p:cNvSpPr>
          <p:nvPr/>
        </p:nvSpPr>
        <p:spPr bwMode="auto">
          <a:xfrm>
            <a:off x="685800" y="914400"/>
            <a:ext cx="8166100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82588" indent="-3429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450"/>
              </a:spcBef>
            </a:pPr>
            <a:r>
              <a: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A camera is described by several parameters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Translation </a:t>
            </a:r>
            <a:r>
              <a:rPr lang="en-US" alt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of the optical center from the origin of world </a:t>
            </a:r>
            <a:r>
              <a:rPr lang="en-US" altLang="en-US" sz="18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coords</a:t>
            </a:r>
            <a:endParaRPr lang="en-US" alt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Rotation </a:t>
            </a:r>
            <a:r>
              <a:rPr lang="en-US" altLang="en-US" sz="1800" dirty="0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R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of the image plane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focal length </a:t>
            </a:r>
            <a:r>
              <a:rPr lang="en-US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f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principal point </a:t>
            </a:r>
            <a:r>
              <a:rPr lang="en-US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(x</a:t>
            </a:r>
            <a:r>
              <a:rPr lang="ja-JP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’</a:t>
            </a:r>
            <a:r>
              <a:rPr lang="en-US" altLang="ja-JP" sz="18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y</a:t>
            </a:r>
            <a:r>
              <a:rPr lang="ja-JP" altLang="en-US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’</a:t>
            </a:r>
            <a:r>
              <a:rPr lang="en-US" altLang="ja-JP" sz="1800" baseline="-250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c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)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pixel size 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(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s</a:t>
            </a:r>
            <a:r>
              <a:rPr lang="en-US" altLang="ja-JP" sz="1800" baseline="-25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x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 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s</a:t>
            </a:r>
            <a:r>
              <a:rPr lang="en-US" altLang="ja-JP" sz="1800" baseline="-250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y</a:t>
            </a:r>
            <a:r>
              <a:rPr lang="en-US" altLang="ja-JP" sz="1800" dirty="0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)</a:t>
            </a:r>
          </a:p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blue parameters are called 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“</a:t>
            </a:r>
            <a:r>
              <a:rPr lang="en-US" altLang="ja-JP" sz="1800" dirty="0" err="1">
                <a:solidFill>
                  <a:srgbClr val="0000FF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extrinsics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,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”</a:t>
            </a:r>
            <a:r>
              <a:rPr lang="en-US" altLang="ja-JP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 red are 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“</a:t>
            </a:r>
            <a:r>
              <a:rPr lang="en-US" altLang="ja-JP" sz="1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intrinsics</a:t>
            </a:r>
            <a:r>
              <a:rPr lang="ja-JP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”</a:t>
            </a:r>
            <a:endParaRPr lang="en-US" altLang="en-US" sz="1800" dirty="0">
              <a:solidFill>
                <a:schemeClr val="tx1"/>
              </a:solidFill>
              <a:latin typeface="Arial" pitchFamily="34" charset="0"/>
              <a:cs typeface="Arial" pitchFamily="34" charset="0"/>
              <a:sym typeface="Arial" pitchFamily="34" charset="0"/>
            </a:endParaRPr>
          </a:p>
        </p:txBody>
      </p:sp>
      <p:sp>
        <p:nvSpPr>
          <p:cNvPr id="32774" name="Rectangle 6"/>
          <p:cNvSpPr>
            <a:spLocks/>
          </p:cNvSpPr>
          <p:nvPr/>
        </p:nvSpPr>
        <p:spPr bwMode="auto">
          <a:xfrm>
            <a:off x="685800" y="6172200"/>
            <a:ext cx="81661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782638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>
              <a:spcBef>
                <a:spcPts val="413"/>
              </a:spcBef>
              <a:buClr>
                <a:srgbClr val="000000"/>
              </a:buClr>
              <a:buSzPct val="100000"/>
              <a:buFont typeface="Arial" pitchFamily="34" charset="0"/>
              <a:buChar char="•"/>
            </a:pP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The definitions of these parameters are </a:t>
            </a:r>
            <a:r>
              <a:rPr lang="en-US" altLang="en-US" sz="1800" dirty="0">
                <a:solidFill>
                  <a:schemeClr val="tx1"/>
                </a:solidFill>
                <a:latin typeface="Arial Bold" pitchFamily="-84" charset="0"/>
                <a:sym typeface="Arial Bold" pitchFamily="-84" charset="0"/>
              </a:rPr>
              <a:t>not</a:t>
            </a:r>
            <a:r>
              <a: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 completely standardized</a:t>
            </a:r>
          </a:p>
          <a:p>
            <a:pPr eaLnBrk="1" hangingPunct="1">
              <a:spcBef>
                <a:spcPts val="350"/>
              </a:spcBef>
              <a:buClr>
                <a:srgbClr val="000000"/>
              </a:buClr>
              <a:buSzPct val="100000"/>
              <a:buFont typeface="Arial" pitchFamily="34" charset="0"/>
              <a:buChar char="–"/>
            </a:pP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especially </a:t>
            </a:r>
            <a:r>
              <a:rPr lang="en-US" altLang="en-US" sz="1600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intrinsics</a:t>
            </a:r>
            <a:r>
              <a:rPr lang="en-US" altLang="en-US" sz="16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rPr>
              <a:t>—varies from one book to another</a:t>
            </a:r>
          </a:p>
        </p:txBody>
      </p:sp>
      <p:sp>
        <p:nvSpPr>
          <p:cNvPr id="69639" name="Rectangle 7"/>
          <p:cNvSpPr>
            <a:spLocks/>
          </p:cNvSpPr>
          <p:nvPr/>
        </p:nvSpPr>
        <p:spPr bwMode="auto">
          <a:xfrm>
            <a:off x="6781800" y="2743200"/>
            <a:ext cx="1447800" cy="11430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0" name="Line 8"/>
          <p:cNvSpPr>
            <a:spLocks noChangeShapeType="1"/>
          </p:cNvSpPr>
          <p:nvPr/>
        </p:nvSpPr>
        <p:spPr bwMode="auto">
          <a:xfrm rot="10800000" flipH="1">
            <a:off x="7467600" y="2743200"/>
            <a:ext cx="1588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9641" name="Line 9"/>
          <p:cNvSpPr>
            <a:spLocks noChangeShapeType="1"/>
          </p:cNvSpPr>
          <p:nvPr/>
        </p:nvSpPr>
        <p:spPr bwMode="auto">
          <a:xfrm>
            <a:off x="7467600" y="3351213"/>
            <a:ext cx="6096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42" name="Picture 10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900" y="3276600"/>
            <a:ext cx="2159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43" name="Picture 11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9150" y="2868613"/>
            <a:ext cx="190500" cy="17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4" name="Line 12"/>
          <p:cNvSpPr>
            <a:spLocks noChangeShapeType="1"/>
          </p:cNvSpPr>
          <p:nvPr/>
        </p:nvSpPr>
        <p:spPr bwMode="auto">
          <a:xfrm rot="10800000" flipH="1">
            <a:off x="6699250" y="3276600"/>
            <a:ext cx="1588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9645" name="Line 13"/>
          <p:cNvSpPr>
            <a:spLocks noChangeShapeType="1"/>
          </p:cNvSpPr>
          <p:nvPr/>
        </p:nvSpPr>
        <p:spPr bwMode="auto">
          <a:xfrm>
            <a:off x="6781800" y="3960813"/>
            <a:ext cx="609600" cy="1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69646" name="Picture 14"/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3276600"/>
            <a:ext cx="19050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47" name="Oval 15"/>
          <p:cNvSpPr>
            <a:spLocks/>
          </p:cNvSpPr>
          <p:nvPr/>
        </p:nvSpPr>
        <p:spPr bwMode="auto">
          <a:xfrm>
            <a:off x="7424738" y="3309938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lIns="0" tIns="0" rIns="0" bIns="0"/>
          <a:lstStyle>
            <a:lvl1pPr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00"/>
                </a:solidFill>
                <a:latin typeface="Times New Roman" pitchFamily="18" charset="0"/>
                <a:ea typeface="ヒラギノ明朝 ProN W3" pitchFamily="-84" charset="-128"/>
                <a:sym typeface="Times New Roman" pitchFamily="18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69648" name="Freeform 16"/>
          <p:cNvSpPr>
            <a:spLocks/>
          </p:cNvSpPr>
          <p:nvPr/>
        </p:nvSpPr>
        <p:spPr bwMode="auto">
          <a:xfrm>
            <a:off x="5027613" y="1674813"/>
            <a:ext cx="3125787" cy="1601787"/>
          </a:xfrm>
          <a:custGeom>
            <a:avLst/>
            <a:gdLst>
              <a:gd name="T0" fmla="*/ 0 w 21515"/>
              <a:gd name="T1" fmla="*/ 2147483647 h 21442"/>
              <a:gd name="T2" fmla="*/ 2147483647 w 21515"/>
              <a:gd name="T3" fmla="*/ 373530199 h 21442"/>
              <a:gd name="T4" fmla="*/ 2147483647 w 21515"/>
              <a:gd name="T5" fmla="*/ 2147483647 h 21442"/>
              <a:gd name="T6" fmla="*/ 2147483647 w 21515"/>
              <a:gd name="T7" fmla="*/ 2147483647 h 21442"/>
              <a:gd name="T8" fmla="*/ 2147483647 w 21515"/>
              <a:gd name="T9" fmla="*/ 2147483647 h 2144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1515"/>
              <a:gd name="T16" fmla="*/ 0 h 21442"/>
              <a:gd name="T17" fmla="*/ 21515 w 21515"/>
              <a:gd name="T18" fmla="*/ 21442 h 21442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1515" h="21442">
                <a:moveTo>
                  <a:pt x="0" y="3073"/>
                </a:moveTo>
                <a:cubicBezTo>
                  <a:pt x="3585" y="1458"/>
                  <a:pt x="7171" y="-158"/>
                  <a:pt x="9969" y="12"/>
                </a:cubicBezTo>
                <a:cubicBezTo>
                  <a:pt x="12768" y="182"/>
                  <a:pt x="14866" y="1883"/>
                  <a:pt x="16790" y="4094"/>
                </a:cubicBezTo>
                <a:cubicBezTo>
                  <a:pt x="18714" y="6305"/>
                  <a:pt x="21425" y="10387"/>
                  <a:pt x="21513" y="13278"/>
                </a:cubicBezTo>
                <a:cubicBezTo>
                  <a:pt x="21600" y="16170"/>
                  <a:pt x="19457" y="18806"/>
                  <a:pt x="17315" y="2144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685800" y="2667000"/>
            <a:ext cx="8166100" cy="3505200"/>
            <a:chOff x="0" y="0"/>
            <a:chExt cx="5144" cy="2208"/>
          </a:xfrm>
        </p:grpSpPr>
        <p:sp>
          <p:nvSpPr>
            <p:cNvPr id="69650" name="Rectangle 17"/>
            <p:cNvSpPr>
              <a:spLocks/>
            </p:cNvSpPr>
            <p:nvPr/>
          </p:nvSpPr>
          <p:spPr bwMode="auto">
            <a:xfrm>
              <a:off x="0" y="0"/>
              <a:ext cx="5144" cy="1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40639" bIns="0"/>
            <a:lstStyle>
              <a:lvl1pPr marL="382588" indent="-3429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>
                <a:spcBef>
                  <a:spcPts val="450"/>
                </a:spcBef>
              </a:pPr>
              <a:r>
                <a:rPr lang="en-US" altLang="en-US" sz="2000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Projection equation</a:t>
              </a:r>
            </a:p>
            <a:p>
              <a:pPr eaLnBrk="1" hangingPunct="1">
                <a:spcBef>
                  <a:spcPts val="450"/>
                </a:spcBef>
              </a:pPr>
              <a:endPara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algn="r" eaLnBrk="1" hangingPunct="1">
                <a:spcBef>
                  <a:spcPts val="450"/>
                </a:spcBef>
              </a:pPr>
              <a:endPara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eaLnBrk="1" hangingPunct="1">
                <a:spcBef>
                  <a:spcPts val="450"/>
                </a:spcBef>
              </a:pPr>
              <a:endParaRPr lang="en-US" altLang="en-US" sz="20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eaLnBrk="1" hangingPunct="1">
                <a:spcBef>
                  <a:spcPts val="413"/>
                </a:spcBef>
                <a:buClr>
                  <a:srgbClr val="000000"/>
                </a:buClr>
                <a:buSzPct val="100000"/>
                <a:buFont typeface="Arial" pitchFamily="34" charset="0"/>
                <a:buChar char="•"/>
              </a:pPr>
              <a:endParaRPr lang="en-US" altLang="en-US" sz="1800" dirty="0">
                <a:solidFill>
                  <a:schemeClr val="tx1"/>
                </a:solidFill>
                <a:latin typeface="Arial" pitchFamily="34" charset="0"/>
                <a:cs typeface="Arial" pitchFamily="34" charset="0"/>
                <a:sym typeface="Arial" pitchFamily="34" charset="0"/>
              </a:endParaRPr>
            </a:p>
            <a:p>
              <a:pPr eaLnBrk="1" hangingPunct="1">
                <a:spcBef>
                  <a:spcPts val="413"/>
                </a:spcBef>
                <a:buClr>
                  <a:srgbClr val="000000"/>
                </a:buClr>
                <a:buSzPct val="100000"/>
                <a:buFont typeface="Arial" pitchFamily="34" charset="0"/>
                <a:buChar char="•"/>
              </a:pPr>
              <a:r>
                <a:rPr lang="en-US" altLang="en-US" sz="18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Useful to decompose into a series of operations</a:t>
              </a:r>
            </a:p>
          </p:txBody>
        </p:sp>
        <p:pic>
          <p:nvPicPr>
            <p:cNvPr id="69651" name="Picture 18"/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" y="1440"/>
              <a:ext cx="3392" cy="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9652" name="Rectangle 19"/>
            <p:cNvSpPr>
              <a:spLocks/>
            </p:cNvSpPr>
            <p:nvPr/>
          </p:nvSpPr>
          <p:spPr bwMode="auto">
            <a:xfrm>
              <a:off x="1837" y="2016"/>
              <a:ext cx="58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projection</a:t>
              </a:r>
            </a:p>
          </p:txBody>
        </p:sp>
        <p:sp>
          <p:nvSpPr>
            <p:cNvPr id="69653" name="Rectangle 20"/>
            <p:cNvSpPr>
              <a:spLocks/>
            </p:cNvSpPr>
            <p:nvPr/>
          </p:nvSpPr>
          <p:spPr bwMode="auto">
            <a:xfrm>
              <a:off x="1117" y="2016"/>
              <a:ext cx="533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rgbClr val="FF0000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intrinsics</a:t>
              </a:r>
            </a:p>
          </p:txBody>
        </p:sp>
        <p:sp>
          <p:nvSpPr>
            <p:cNvPr id="69654" name="Rectangle 21"/>
            <p:cNvSpPr>
              <a:spLocks/>
            </p:cNvSpPr>
            <p:nvPr/>
          </p:nvSpPr>
          <p:spPr bwMode="auto">
            <a:xfrm>
              <a:off x="2640" y="2016"/>
              <a:ext cx="47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rgbClr val="0000FF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rotation</a:t>
              </a:r>
            </a:p>
          </p:txBody>
        </p:sp>
        <p:sp>
          <p:nvSpPr>
            <p:cNvPr id="69655" name="Rectangle 22"/>
            <p:cNvSpPr>
              <a:spLocks/>
            </p:cNvSpPr>
            <p:nvPr/>
          </p:nvSpPr>
          <p:spPr bwMode="auto">
            <a:xfrm>
              <a:off x="3277" y="2016"/>
              <a:ext cx="614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r>
                <a:rPr lang="en-US" altLang="en-US" sz="1400">
                  <a:solidFill>
                    <a:srgbClr val="0000FF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translation</a:t>
              </a:r>
            </a:p>
          </p:txBody>
        </p:sp>
        <p:sp>
          <p:nvSpPr>
            <p:cNvPr id="69656" name="Rectangle 23"/>
            <p:cNvSpPr>
              <a:spLocks/>
            </p:cNvSpPr>
            <p:nvPr/>
          </p:nvSpPr>
          <p:spPr bwMode="auto">
            <a:xfrm>
              <a:off x="3853" y="1248"/>
              <a:ext cx="887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40639" bIns="0">
              <a:spAutoFit/>
            </a:bodyPr>
            <a:lstStyle>
              <a:lvl1pPr marL="39688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algn="ctr" eaLnBrk="1" hangingPunct="1"/>
              <a:r>
                <a:rPr lang="en-US" altLang="en-US" sz="160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Arial" pitchFamily="34" charset="0"/>
                </a:rPr>
                <a:t>identity matrix</a:t>
              </a:r>
            </a:p>
          </p:txBody>
        </p:sp>
        <p:sp>
          <p:nvSpPr>
            <p:cNvPr id="69657" name="Line 24"/>
            <p:cNvSpPr>
              <a:spLocks noChangeShapeType="1"/>
            </p:cNvSpPr>
            <p:nvPr/>
          </p:nvSpPr>
          <p:spPr bwMode="auto">
            <a:xfrm flipH="1">
              <a:off x="3408" y="1392"/>
              <a:ext cx="432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69658" name="Picture 2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" y="248"/>
              <a:ext cx="2625" cy="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69659" name="Rectangle 26"/>
            <p:cNvSpPr>
              <a:spLocks/>
            </p:cNvSpPr>
            <p:nvPr/>
          </p:nvSpPr>
          <p:spPr bwMode="auto">
            <a:xfrm>
              <a:off x="416" y="1576"/>
              <a:ext cx="376" cy="30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chemeClr val="tx1">
                  <a:alpha val="0"/>
                </a:schemeClr>
              </a:solidFill>
              <a:round/>
              <a:headEnd/>
              <a:tailEnd/>
            </a:ln>
          </p:spPr>
          <p:txBody>
            <a:bodyPr lIns="0" tIns="0" rIns="0" bIns="0"/>
            <a:lstStyle>
              <a:lvl1pPr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1pPr>
              <a:lvl2pPr marL="742950" indent="-28575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2pPr>
              <a:lvl3pPr marL="11430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3pPr>
              <a:lvl4pPr marL="16002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4pPr>
              <a:lvl5pPr marL="2057400" indent="-228600" eaLnBrk="0" hangingPunct="0"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rgbClr val="000000"/>
                  </a:solidFill>
                  <a:latin typeface="Times New Roman" pitchFamily="18" charset="0"/>
                  <a:ea typeface="ヒラギノ明朝 ProN W3" pitchFamily="-84" charset="-128"/>
                  <a:sym typeface="Times New Roman" pitchFamily="18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pic>
          <p:nvPicPr>
            <p:cNvPr id="69660" name="Picture 2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" y="1616"/>
              <a:ext cx="280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28BAD-4FF9-4326-B3FA-847EDC5D27C2}" type="slidenum">
              <a:rPr lang="en-US" altLang="en-US" smtClean="0"/>
              <a:pPr/>
              <a:t>5</a:t>
            </a:fld>
            <a:endParaRPr lang="en-US" altLang="en-US"/>
          </a:p>
        </p:txBody>
      </p:sp>
      <p:sp>
        <p:nvSpPr>
          <p:cNvPr id="4" name="TextBox 3"/>
          <p:cNvSpPr txBox="1"/>
          <p:nvPr/>
        </p:nvSpPr>
        <p:spPr>
          <a:xfrm>
            <a:off x="7391400" y="5181600"/>
            <a:ext cx="15015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[</a:t>
            </a:r>
            <a:r>
              <a:rPr lang="en-US" dirty="0" err="1"/>
              <a:t>tx</a:t>
            </a:r>
            <a:r>
              <a:rPr lang="en-US" dirty="0"/>
              <a:t>, ty, </a:t>
            </a:r>
            <a:r>
              <a:rPr lang="en-US" dirty="0" err="1"/>
              <a:t>tz</a:t>
            </a:r>
            <a:r>
              <a:rPr lang="en-US" dirty="0"/>
              <a:t>]</a:t>
            </a:r>
            <a:r>
              <a:rPr lang="en-US" baseline="30000" dirty="0"/>
              <a:t>T</a:t>
            </a:r>
          </a:p>
        </p:txBody>
      </p:sp>
      <p:cxnSp>
        <p:nvCxnSpPr>
          <p:cNvPr id="6" name="Straight Arrow Connector 5"/>
          <p:cNvCxnSpPr>
            <a:stCxn id="4" idx="1"/>
            <a:endCxn id="69651" idx="3"/>
          </p:cNvCxnSpPr>
          <p:nvPr/>
        </p:nvCxnSpPr>
        <p:spPr bwMode="auto">
          <a:xfrm flipH="1">
            <a:off x="7064375" y="5412433"/>
            <a:ext cx="327025" cy="3324"/>
          </a:xfrm>
          <a:prstGeom prst="straightConnector1">
            <a:avLst/>
          </a:prstGeom>
          <a:solidFill>
            <a:srgbClr val="00CC99"/>
          </a:solidFill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C1D8822-56DA-4208-A510-0D8D3F1C0853}"/>
                  </a:ext>
                </a:extLst>
              </p14:cNvPr>
              <p14:cNvContentPartPr/>
              <p14:nvPr/>
            </p14:nvContentPartPr>
            <p14:xfrm>
              <a:off x="4916880" y="4834800"/>
              <a:ext cx="2050920" cy="75924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C1D8822-56DA-4208-A510-0D8D3F1C085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907520" y="4825440"/>
                <a:ext cx="2069640" cy="777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142830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13"/>
          <p:cNvGrpSpPr>
            <a:grpSpLocks/>
          </p:cNvGrpSpPr>
          <p:nvPr/>
        </p:nvGrpSpPr>
        <p:grpSpPr bwMode="auto">
          <a:xfrm>
            <a:off x="1066800" y="1143000"/>
            <a:ext cx="7010400" cy="4953000"/>
            <a:chOff x="134" y="192"/>
            <a:chExt cx="5482" cy="3887"/>
          </a:xfrm>
        </p:grpSpPr>
        <p:pic>
          <p:nvPicPr>
            <p:cNvPr id="28677" name="Picture 2" descr="mbase1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24" y="1920"/>
              <a:ext cx="2126" cy="2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78" name="Picture 3" descr="town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4" y="192"/>
              <a:ext cx="1536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79" name="Picture 4" descr="town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824" y="192"/>
              <a:ext cx="1536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0" name="Picture 5" descr="town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080" y="192"/>
              <a:ext cx="1536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81" name="AutoShape 6"/>
            <p:cNvSpPr>
              <a:spLocks noChangeArrowheads="1"/>
            </p:cNvSpPr>
            <p:nvPr/>
          </p:nvSpPr>
          <p:spPr bwMode="auto">
            <a:xfrm>
              <a:off x="3408" y="768"/>
              <a:ext cx="624" cy="28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58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2" name="AutoShape 7"/>
            <p:cNvSpPr>
              <a:spLocks noChangeArrowheads="1"/>
            </p:cNvSpPr>
            <p:nvPr/>
          </p:nvSpPr>
          <p:spPr bwMode="auto">
            <a:xfrm rot="2347618">
              <a:off x="1008" y="2112"/>
              <a:ext cx="576" cy="336"/>
            </a:xfrm>
            <a:prstGeom prst="rightArrow">
              <a:avLst>
                <a:gd name="adj1" fmla="val 50000"/>
                <a:gd name="adj2" fmla="val 4285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3" name="AutoShape 8"/>
            <p:cNvSpPr>
              <a:spLocks noChangeArrowheads="1"/>
            </p:cNvSpPr>
            <p:nvPr/>
          </p:nvSpPr>
          <p:spPr bwMode="auto">
            <a:xfrm rot="19252382" flipH="1">
              <a:off x="4176" y="2112"/>
              <a:ext cx="576" cy="336"/>
            </a:xfrm>
            <a:prstGeom prst="rightArrow">
              <a:avLst>
                <a:gd name="adj1" fmla="val 50000"/>
                <a:gd name="adj2" fmla="val 4285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684" name="Text Box 9"/>
            <p:cNvSpPr txBox="1">
              <a:spLocks noChangeArrowheads="1"/>
            </p:cNvSpPr>
            <p:nvPr/>
          </p:nvSpPr>
          <p:spPr bwMode="auto">
            <a:xfrm>
              <a:off x="134" y="1631"/>
              <a:ext cx="343" cy="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itchFamily="18" charset="0"/>
                </a:rPr>
                <a:t>I1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28685" name="Text Box 10"/>
            <p:cNvSpPr txBox="1">
              <a:spLocks noChangeArrowheads="1"/>
            </p:cNvSpPr>
            <p:nvPr/>
          </p:nvSpPr>
          <p:spPr bwMode="auto">
            <a:xfrm>
              <a:off x="1814" y="1631"/>
              <a:ext cx="342" cy="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itchFamily="18" charset="0"/>
                </a:rPr>
                <a:t>I2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28686" name="Text Box 11"/>
            <p:cNvSpPr txBox="1">
              <a:spLocks noChangeArrowheads="1"/>
            </p:cNvSpPr>
            <p:nvPr/>
          </p:nvSpPr>
          <p:spPr bwMode="auto">
            <a:xfrm>
              <a:off x="4070" y="1631"/>
              <a:ext cx="462" cy="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Times New Roman" pitchFamily="18" charset="0"/>
                </a:rPr>
                <a:t>I10</a:t>
              </a:r>
              <a:endParaRPr lang="en-US">
                <a:latin typeface="Times New Roman" pitchFamily="18" charset="0"/>
              </a:endParaRPr>
            </a:p>
          </p:txBody>
        </p:sp>
      </p:grpSp>
      <p:sp>
        <p:nvSpPr>
          <p:cNvPr id="28675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Multiple-baseline stereo</a:t>
            </a:r>
          </a:p>
        </p:txBody>
      </p:sp>
      <p:sp>
        <p:nvSpPr>
          <p:cNvPr id="28676" name="Text Box 15"/>
          <p:cNvSpPr txBox="1">
            <a:spLocks noChangeArrowheads="1"/>
          </p:cNvSpPr>
          <p:nvPr/>
        </p:nvSpPr>
        <p:spPr bwMode="auto">
          <a:xfrm>
            <a:off x="228600" y="6140450"/>
            <a:ext cx="86868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dirty="0"/>
              <a:t>M. </a:t>
            </a:r>
            <a:r>
              <a:rPr lang="en-US" sz="1800" dirty="0" err="1"/>
              <a:t>Okutomi</a:t>
            </a:r>
            <a:r>
              <a:rPr lang="en-US" sz="1800" dirty="0"/>
              <a:t> and T. </a:t>
            </a:r>
            <a:r>
              <a:rPr lang="en-US" sz="1800" dirty="0" err="1"/>
              <a:t>Kanade</a:t>
            </a:r>
            <a:r>
              <a:rPr lang="en-US" sz="1800" dirty="0"/>
              <a:t>, </a:t>
            </a:r>
            <a:r>
              <a:rPr lang="en-US" sz="1800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“A Multiple-Baseline Stereo System,”</a:t>
            </a:r>
            <a:r>
              <a:rPr lang="en-US" sz="1800" dirty="0"/>
              <a:t>  IEEE Trans. on Pattern Analysis and Machine Intelligence,  15(4):353-363 (1993). </a:t>
            </a:r>
          </a:p>
        </p:txBody>
      </p:sp>
    </p:spTree>
    <p:extLst>
      <p:ext uri="{BB962C8B-B14F-4D97-AF65-F5344CB8AC3E}">
        <p14:creationId xmlns:p14="http://schemas.microsoft.com/office/powerpoint/2010/main" val="22467045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Reconstruction from silhouettes</a:t>
            </a:r>
          </a:p>
        </p:txBody>
      </p:sp>
      <p:sp>
        <p:nvSpPr>
          <p:cNvPr id="318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342900" indent="-342900"/>
            <a:r>
              <a:rPr lang="en-US" dirty="0"/>
              <a:t>Can be computed robustly</a:t>
            </a:r>
          </a:p>
          <a:p>
            <a:pPr marL="342900" indent="-342900"/>
            <a:r>
              <a:rPr lang="en-US" dirty="0"/>
              <a:t>Can be computed efficiently</a:t>
            </a:r>
          </a:p>
          <a:p>
            <a:pPr marL="342900" indent="-342900"/>
            <a:endParaRPr lang="en-US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801813" y="3906838"/>
            <a:ext cx="5867400" cy="2200275"/>
            <a:chOff x="240" y="2742"/>
            <a:chExt cx="3696" cy="1386"/>
          </a:xfrm>
        </p:grpSpPr>
        <p:pic>
          <p:nvPicPr>
            <p:cNvPr id="318469" name="Picture 5" descr="chris_and_b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0" y="2742"/>
              <a:ext cx="941" cy="1386"/>
            </a:xfrm>
            <a:prstGeom prst="rect">
              <a:avLst/>
            </a:prstGeom>
            <a:noFill/>
          </p:spPr>
        </p:pic>
        <p:pic>
          <p:nvPicPr>
            <p:cNvPr id="318470" name="Picture 6" descr="nochris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635" y="2742"/>
              <a:ext cx="941" cy="1386"/>
            </a:xfrm>
            <a:prstGeom prst="rect">
              <a:avLst/>
            </a:prstGeom>
            <a:noFill/>
          </p:spPr>
        </p:pic>
        <p:pic>
          <p:nvPicPr>
            <p:cNvPr id="318471" name="Picture 7" descr="chris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95" y="2742"/>
              <a:ext cx="941" cy="1386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318472" name="Text Box 8"/>
            <p:cNvSpPr txBox="1">
              <a:spLocks noChangeAspect="1" noChangeArrowheads="1"/>
            </p:cNvSpPr>
            <p:nvPr/>
          </p:nvSpPr>
          <p:spPr bwMode="auto">
            <a:xfrm>
              <a:off x="1320" y="3127"/>
              <a:ext cx="245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/>
                <a:t>-</a:t>
              </a:r>
              <a:endParaRPr lang="en-US" sz="6000" b="1">
                <a:solidFill>
                  <a:schemeClr val="bg1"/>
                </a:solidFill>
              </a:endParaRPr>
            </a:p>
          </p:txBody>
        </p:sp>
        <p:sp>
          <p:nvSpPr>
            <p:cNvPr id="318473" name="Text Box 9"/>
            <p:cNvSpPr txBox="1">
              <a:spLocks noChangeAspect="1" noChangeArrowheads="1"/>
            </p:cNvSpPr>
            <p:nvPr/>
          </p:nvSpPr>
          <p:spPr bwMode="auto">
            <a:xfrm>
              <a:off x="2647" y="3166"/>
              <a:ext cx="244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200" b="1"/>
                <a:t>=</a:t>
              </a:r>
              <a:endParaRPr lang="en-US" sz="6000" b="1">
                <a:solidFill>
                  <a:schemeClr val="bg1"/>
                </a:solidFill>
              </a:endParaRPr>
            </a:p>
          </p:txBody>
        </p:sp>
        <p:sp>
          <p:nvSpPr>
            <p:cNvPr id="318474" name="Text Box 10"/>
            <p:cNvSpPr txBox="1">
              <a:spLocks noChangeAspect="1" noChangeArrowheads="1"/>
            </p:cNvSpPr>
            <p:nvPr/>
          </p:nvSpPr>
          <p:spPr bwMode="auto">
            <a:xfrm>
              <a:off x="310" y="2742"/>
              <a:ext cx="810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background </a:t>
              </a:r>
            </a:p>
            <a:p>
              <a:pPr algn="ctr"/>
              <a:r>
                <a: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+ </a:t>
              </a:r>
            </a:p>
            <a:p>
              <a:pPr algn="ctr"/>
              <a:r>
                <a: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foreground</a:t>
              </a:r>
            </a:p>
          </p:txBody>
        </p:sp>
        <p:sp>
          <p:nvSpPr>
            <p:cNvPr id="318475" name="Text Box 11"/>
            <p:cNvSpPr txBox="1">
              <a:spLocks noChangeAspect="1" noChangeArrowheads="1"/>
            </p:cNvSpPr>
            <p:nvPr/>
          </p:nvSpPr>
          <p:spPr bwMode="auto">
            <a:xfrm>
              <a:off x="1704" y="2742"/>
              <a:ext cx="81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background</a:t>
              </a:r>
              <a:r>
                <a:rPr lang="en-US" sz="80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 </a:t>
              </a:r>
              <a:endParaRPr lang="en-US" sz="160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endParaRPr>
            </a:p>
          </p:txBody>
        </p:sp>
        <p:sp>
          <p:nvSpPr>
            <p:cNvPr id="318476" name="Text Box 12"/>
            <p:cNvSpPr txBox="1">
              <a:spLocks noChangeAspect="1" noChangeArrowheads="1"/>
            </p:cNvSpPr>
            <p:nvPr/>
          </p:nvSpPr>
          <p:spPr bwMode="auto">
            <a:xfrm>
              <a:off x="3064" y="2742"/>
              <a:ext cx="81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12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foreground </a:t>
              </a: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6369050" y="1590675"/>
            <a:ext cx="2362200" cy="1905000"/>
            <a:chOff x="3936" y="1002"/>
            <a:chExt cx="1488" cy="1200"/>
          </a:xfrm>
        </p:grpSpPr>
        <p:pic>
          <p:nvPicPr>
            <p:cNvPr id="318478" name="Picture 14" descr="bunny1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936" y="1003"/>
              <a:ext cx="705" cy="555"/>
            </a:xfrm>
            <a:prstGeom prst="rect">
              <a:avLst/>
            </a:prstGeom>
            <a:noFill/>
          </p:spPr>
        </p:pic>
        <p:graphicFrame>
          <p:nvGraphicFramePr>
            <p:cNvPr id="318479" name="Object 15"/>
            <p:cNvGraphicFramePr>
              <a:graphicFrameLocks noChangeAspect="1"/>
            </p:cNvGraphicFramePr>
            <p:nvPr/>
          </p:nvGraphicFramePr>
          <p:xfrm>
            <a:off x="4719" y="1002"/>
            <a:ext cx="705" cy="5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58" name="Document" r:id="rId8" imgW="3192840" imgH="2400480" progId="Word.Document.8">
                    <p:embed/>
                  </p:oleObj>
                </mc:Choice>
                <mc:Fallback>
                  <p:oleObj name="Document" r:id="rId8" imgW="3192840" imgH="2400480" progId="Word.Document.8">
                    <p:embed/>
                    <p:pic>
                      <p:nvPicPr>
                        <p:cNvPr id="318479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19" y="1002"/>
                          <a:ext cx="705" cy="5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18480" name="Picture 16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719" y="1648"/>
              <a:ext cx="705" cy="55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  <p:pic>
          <p:nvPicPr>
            <p:cNvPr id="318481" name="Picture 17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3936" y="1648"/>
              <a:ext cx="705" cy="55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152022489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Reconstruction from Silhouettes</a:t>
            </a:r>
          </a:p>
        </p:txBody>
      </p:sp>
      <p:grpSp>
        <p:nvGrpSpPr>
          <p:cNvPr id="37891" name="Group 3"/>
          <p:cNvGrpSpPr>
            <a:grpSpLocks/>
          </p:cNvGrpSpPr>
          <p:nvPr/>
        </p:nvGrpSpPr>
        <p:grpSpPr bwMode="auto">
          <a:xfrm>
            <a:off x="7010400" y="4038600"/>
            <a:ext cx="533400" cy="381000"/>
            <a:chOff x="3648" y="2448"/>
            <a:chExt cx="336" cy="240"/>
          </a:xfrm>
        </p:grpSpPr>
        <p:sp>
          <p:nvSpPr>
            <p:cNvPr id="37908" name="Oval 4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7909" name="Rectangle 5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7892" name="Rectangle 6"/>
          <p:cNvSpPr>
            <a:spLocks noChangeArrowheads="1"/>
          </p:cNvSpPr>
          <p:nvPr/>
        </p:nvSpPr>
        <p:spPr bwMode="auto">
          <a:xfrm>
            <a:off x="6172200" y="3505200"/>
            <a:ext cx="990600" cy="6858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400000" lon="18300000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7893" name="Rectangle 7"/>
          <p:cNvSpPr>
            <a:spLocks noChangeArrowheads="1"/>
          </p:cNvSpPr>
          <p:nvPr/>
        </p:nvSpPr>
        <p:spPr bwMode="auto">
          <a:xfrm>
            <a:off x="5257800" y="3886200"/>
            <a:ext cx="990600" cy="7620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700000" lon="20099989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7894" name="Rectangle 8"/>
          <p:cNvSpPr>
            <a:spLocks noChangeArrowheads="1"/>
          </p:cNvSpPr>
          <p:nvPr/>
        </p:nvSpPr>
        <p:spPr bwMode="auto">
          <a:xfrm>
            <a:off x="4038600" y="4038600"/>
            <a:ext cx="990600" cy="7620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400000" lon="1200000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909321" name="Text Box 9"/>
          <p:cNvSpPr txBox="1">
            <a:spLocks noChangeArrowheads="1"/>
          </p:cNvSpPr>
          <p:nvPr/>
        </p:nvSpPr>
        <p:spPr bwMode="auto">
          <a:xfrm>
            <a:off x="788988" y="4323476"/>
            <a:ext cx="1954212" cy="427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Binary Images</a:t>
            </a:r>
          </a:p>
        </p:txBody>
      </p:sp>
      <p:sp>
        <p:nvSpPr>
          <p:cNvPr id="37896" name="Line 10"/>
          <p:cNvSpPr>
            <a:spLocks noChangeShapeType="1"/>
          </p:cNvSpPr>
          <p:nvPr/>
        </p:nvSpPr>
        <p:spPr bwMode="auto">
          <a:xfrm flipV="1">
            <a:off x="2895600" y="4546600"/>
            <a:ext cx="609600" cy="0"/>
          </a:xfrm>
          <a:prstGeom prst="line">
            <a:avLst/>
          </a:prstGeom>
          <a:noFill/>
          <a:ln w="57150">
            <a:solidFill>
              <a:schemeClr val="accent1"/>
            </a:solidFill>
            <a:miter lim="800000"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7" name="Freeform 11"/>
          <p:cNvSpPr>
            <a:spLocks/>
          </p:cNvSpPr>
          <p:nvPr/>
        </p:nvSpPr>
        <p:spPr bwMode="auto">
          <a:xfrm>
            <a:off x="4495800" y="2286000"/>
            <a:ext cx="1181100" cy="1270000"/>
          </a:xfrm>
          <a:custGeom>
            <a:avLst/>
            <a:gdLst>
              <a:gd name="T0" fmla="*/ 2147483647 w 744"/>
              <a:gd name="T1" fmla="*/ 2147483647 h 800"/>
              <a:gd name="T2" fmla="*/ 2147483647 w 744"/>
              <a:gd name="T3" fmla="*/ 2147483647 h 800"/>
              <a:gd name="T4" fmla="*/ 2147483647 w 744"/>
              <a:gd name="T5" fmla="*/ 2147483647 h 800"/>
              <a:gd name="T6" fmla="*/ 2147483647 w 744"/>
              <a:gd name="T7" fmla="*/ 2147483647 h 800"/>
              <a:gd name="T8" fmla="*/ 2147483647 w 744"/>
              <a:gd name="T9" fmla="*/ 2147483647 h 800"/>
              <a:gd name="T10" fmla="*/ 2147483647 w 744"/>
              <a:gd name="T11" fmla="*/ 2147483647 h 800"/>
              <a:gd name="T12" fmla="*/ 2147483647 w 744"/>
              <a:gd name="T13" fmla="*/ 2147483647 h 800"/>
              <a:gd name="T14" fmla="*/ 2147483647 w 744"/>
              <a:gd name="T15" fmla="*/ 2147483647 h 800"/>
              <a:gd name="T16" fmla="*/ 2147483647 w 744"/>
              <a:gd name="T17" fmla="*/ 2147483647 h 800"/>
              <a:gd name="T18" fmla="*/ 2147483647 w 744"/>
              <a:gd name="T19" fmla="*/ 2147483647 h 800"/>
              <a:gd name="T20" fmla="*/ 2147483647 w 744"/>
              <a:gd name="T21" fmla="*/ 2147483647 h 800"/>
              <a:gd name="T22" fmla="*/ 2147483647 w 744"/>
              <a:gd name="T23" fmla="*/ 2147483647 h 800"/>
              <a:gd name="T24" fmla="*/ 2147483647 w 744"/>
              <a:gd name="T25" fmla="*/ 2147483647 h 800"/>
              <a:gd name="T26" fmla="*/ 2147483647 w 744"/>
              <a:gd name="T27" fmla="*/ 2147483647 h 8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44"/>
              <a:gd name="T43" fmla="*/ 0 h 800"/>
              <a:gd name="T44" fmla="*/ 744 w 744"/>
              <a:gd name="T45" fmla="*/ 800 h 8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44" h="800">
                <a:moveTo>
                  <a:pt x="248" y="32"/>
                </a:moveTo>
                <a:cubicBezTo>
                  <a:pt x="224" y="64"/>
                  <a:pt x="232" y="184"/>
                  <a:pt x="200" y="224"/>
                </a:cubicBezTo>
                <a:cubicBezTo>
                  <a:pt x="168" y="264"/>
                  <a:pt x="88" y="232"/>
                  <a:pt x="56" y="272"/>
                </a:cubicBezTo>
                <a:cubicBezTo>
                  <a:pt x="24" y="312"/>
                  <a:pt x="0" y="392"/>
                  <a:pt x="8" y="464"/>
                </a:cubicBezTo>
                <a:cubicBezTo>
                  <a:pt x="16" y="536"/>
                  <a:pt x="64" y="664"/>
                  <a:pt x="104" y="704"/>
                </a:cubicBezTo>
                <a:cubicBezTo>
                  <a:pt x="144" y="744"/>
                  <a:pt x="192" y="688"/>
                  <a:pt x="248" y="704"/>
                </a:cubicBezTo>
                <a:cubicBezTo>
                  <a:pt x="304" y="720"/>
                  <a:pt x="384" y="800"/>
                  <a:pt x="440" y="800"/>
                </a:cubicBezTo>
                <a:cubicBezTo>
                  <a:pt x="496" y="800"/>
                  <a:pt x="536" y="736"/>
                  <a:pt x="584" y="704"/>
                </a:cubicBezTo>
                <a:cubicBezTo>
                  <a:pt x="632" y="672"/>
                  <a:pt x="712" y="672"/>
                  <a:pt x="728" y="608"/>
                </a:cubicBezTo>
                <a:cubicBezTo>
                  <a:pt x="744" y="544"/>
                  <a:pt x="704" y="400"/>
                  <a:pt x="680" y="320"/>
                </a:cubicBezTo>
                <a:cubicBezTo>
                  <a:pt x="656" y="240"/>
                  <a:pt x="624" y="168"/>
                  <a:pt x="584" y="128"/>
                </a:cubicBezTo>
                <a:cubicBezTo>
                  <a:pt x="544" y="88"/>
                  <a:pt x="480" y="96"/>
                  <a:pt x="440" y="80"/>
                </a:cubicBezTo>
                <a:cubicBezTo>
                  <a:pt x="400" y="64"/>
                  <a:pt x="376" y="40"/>
                  <a:pt x="344" y="32"/>
                </a:cubicBezTo>
                <a:cubicBezTo>
                  <a:pt x="312" y="24"/>
                  <a:pt x="272" y="0"/>
                  <a:pt x="248" y="32"/>
                </a:cubicBezTo>
                <a:close/>
              </a:path>
            </a:pathLst>
          </a:custGeom>
          <a:gradFill rotWithShape="0">
            <a:gsLst>
              <a:gs pos="0">
                <a:srgbClr val="000000"/>
              </a:gs>
              <a:gs pos="100000">
                <a:srgbClr val="FF99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898" name="Freeform 12"/>
          <p:cNvSpPr>
            <a:spLocks/>
          </p:cNvSpPr>
          <p:nvPr/>
        </p:nvSpPr>
        <p:spPr bwMode="auto">
          <a:xfrm>
            <a:off x="4267200" y="4178300"/>
            <a:ext cx="393700" cy="419100"/>
          </a:xfrm>
          <a:custGeom>
            <a:avLst/>
            <a:gdLst>
              <a:gd name="T0" fmla="*/ 2147483647 w 248"/>
              <a:gd name="T1" fmla="*/ 2147483647 h 264"/>
              <a:gd name="T2" fmla="*/ 2147483647 w 248"/>
              <a:gd name="T3" fmla="*/ 2147483647 h 264"/>
              <a:gd name="T4" fmla="*/ 2147483647 w 248"/>
              <a:gd name="T5" fmla="*/ 2147483647 h 264"/>
              <a:gd name="T6" fmla="*/ 2147483647 w 248"/>
              <a:gd name="T7" fmla="*/ 2147483647 h 264"/>
              <a:gd name="T8" fmla="*/ 0 w 248"/>
              <a:gd name="T9" fmla="*/ 2147483647 h 264"/>
              <a:gd name="T10" fmla="*/ 2147483647 w 248"/>
              <a:gd name="T11" fmla="*/ 2147483647 h 264"/>
              <a:gd name="T12" fmla="*/ 2147483647 w 248"/>
              <a:gd name="T13" fmla="*/ 2147483647 h 264"/>
              <a:gd name="T14" fmla="*/ 2147483647 w 248"/>
              <a:gd name="T15" fmla="*/ 2147483647 h 264"/>
              <a:gd name="T16" fmla="*/ 2147483647 w 248"/>
              <a:gd name="T17" fmla="*/ 2147483647 h 264"/>
              <a:gd name="T18" fmla="*/ 2147483647 w 248"/>
              <a:gd name="T19" fmla="*/ 2147483647 h 2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48"/>
              <a:gd name="T31" fmla="*/ 0 h 264"/>
              <a:gd name="T32" fmla="*/ 248 w 248"/>
              <a:gd name="T33" fmla="*/ 264 h 26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48" h="264">
                <a:moveTo>
                  <a:pt x="192" y="56"/>
                </a:moveTo>
                <a:cubicBezTo>
                  <a:pt x="184" y="40"/>
                  <a:pt x="168" y="64"/>
                  <a:pt x="144" y="56"/>
                </a:cubicBezTo>
                <a:cubicBezTo>
                  <a:pt x="120" y="48"/>
                  <a:pt x="64" y="0"/>
                  <a:pt x="48" y="8"/>
                </a:cubicBezTo>
                <a:cubicBezTo>
                  <a:pt x="32" y="16"/>
                  <a:pt x="56" y="80"/>
                  <a:pt x="48" y="104"/>
                </a:cubicBezTo>
                <a:cubicBezTo>
                  <a:pt x="40" y="128"/>
                  <a:pt x="0" y="128"/>
                  <a:pt x="0" y="152"/>
                </a:cubicBezTo>
                <a:cubicBezTo>
                  <a:pt x="0" y="176"/>
                  <a:pt x="24" y="232"/>
                  <a:pt x="48" y="248"/>
                </a:cubicBezTo>
                <a:cubicBezTo>
                  <a:pt x="72" y="264"/>
                  <a:pt x="112" y="248"/>
                  <a:pt x="144" y="248"/>
                </a:cubicBezTo>
                <a:cubicBezTo>
                  <a:pt x="176" y="248"/>
                  <a:pt x="232" y="264"/>
                  <a:pt x="240" y="248"/>
                </a:cubicBezTo>
                <a:cubicBezTo>
                  <a:pt x="248" y="232"/>
                  <a:pt x="200" y="184"/>
                  <a:pt x="192" y="152"/>
                </a:cubicBezTo>
                <a:cubicBezTo>
                  <a:pt x="184" y="120"/>
                  <a:pt x="200" y="72"/>
                  <a:pt x="192" y="56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7899" name="Group 13"/>
          <p:cNvGrpSpPr>
            <a:grpSpLocks/>
          </p:cNvGrpSpPr>
          <p:nvPr/>
        </p:nvGrpSpPr>
        <p:grpSpPr bwMode="auto">
          <a:xfrm>
            <a:off x="4114800" y="4724400"/>
            <a:ext cx="533400" cy="381000"/>
            <a:chOff x="3648" y="2448"/>
            <a:chExt cx="336" cy="240"/>
          </a:xfrm>
        </p:grpSpPr>
        <p:sp>
          <p:nvSpPr>
            <p:cNvPr id="37906" name="Oval 14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7907" name="Rectangle 15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7900" name="Freeform 16"/>
          <p:cNvSpPr>
            <a:spLocks/>
          </p:cNvSpPr>
          <p:nvPr/>
        </p:nvSpPr>
        <p:spPr bwMode="auto">
          <a:xfrm rot="4098212">
            <a:off x="5546725" y="4122738"/>
            <a:ext cx="419100" cy="374650"/>
          </a:xfrm>
          <a:custGeom>
            <a:avLst/>
            <a:gdLst>
              <a:gd name="T0" fmla="*/ 2147483647 w 264"/>
              <a:gd name="T1" fmla="*/ 2147483647 h 256"/>
              <a:gd name="T2" fmla="*/ 2147483647 w 264"/>
              <a:gd name="T3" fmla="*/ 2147483647 h 256"/>
              <a:gd name="T4" fmla="*/ 2147483647 w 264"/>
              <a:gd name="T5" fmla="*/ 2147483647 h 256"/>
              <a:gd name="T6" fmla="*/ 0 w 264"/>
              <a:gd name="T7" fmla="*/ 2147483647 h 256"/>
              <a:gd name="T8" fmla="*/ 2147483647 w 264"/>
              <a:gd name="T9" fmla="*/ 2147483647 h 256"/>
              <a:gd name="T10" fmla="*/ 2147483647 w 264"/>
              <a:gd name="T11" fmla="*/ 2147483647 h 256"/>
              <a:gd name="T12" fmla="*/ 2147483647 w 264"/>
              <a:gd name="T13" fmla="*/ 2147483647 h 256"/>
              <a:gd name="T14" fmla="*/ 2147483647 w 264"/>
              <a:gd name="T15" fmla="*/ 2147483647 h 256"/>
              <a:gd name="T16" fmla="*/ 2147483647 w 264"/>
              <a:gd name="T17" fmla="*/ 2147483647 h 2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64"/>
              <a:gd name="T28" fmla="*/ 0 h 256"/>
              <a:gd name="T29" fmla="*/ 264 w 264"/>
              <a:gd name="T30" fmla="*/ 256 h 25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64" h="256">
                <a:moveTo>
                  <a:pt x="192" y="8"/>
                </a:moveTo>
                <a:cubicBezTo>
                  <a:pt x="168" y="0"/>
                  <a:pt x="120" y="0"/>
                  <a:pt x="96" y="8"/>
                </a:cubicBezTo>
                <a:cubicBezTo>
                  <a:pt x="72" y="16"/>
                  <a:pt x="64" y="40"/>
                  <a:pt x="48" y="56"/>
                </a:cubicBezTo>
                <a:cubicBezTo>
                  <a:pt x="32" y="72"/>
                  <a:pt x="0" y="88"/>
                  <a:pt x="0" y="104"/>
                </a:cubicBezTo>
                <a:cubicBezTo>
                  <a:pt x="0" y="120"/>
                  <a:pt x="32" y="128"/>
                  <a:pt x="48" y="152"/>
                </a:cubicBezTo>
                <a:cubicBezTo>
                  <a:pt x="64" y="176"/>
                  <a:pt x="64" y="240"/>
                  <a:pt x="96" y="248"/>
                </a:cubicBezTo>
                <a:cubicBezTo>
                  <a:pt x="128" y="256"/>
                  <a:pt x="216" y="232"/>
                  <a:pt x="240" y="200"/>
                </a:cubicBezTo>
                <a:cubicBezTo>
                  <a:pt x="264" y="168"/>
                  <a:pt x="248" y="88"/>
                  <a:pt x="240" y="56"/>
                </a:cubicBezTo>
                <a:cubicBezTo>
                  <a:pt x="232" y="24"/>
                  <a:pt x="216" y="16"/>
                  <a:pt x="192" y="8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7901" name="Group 17"/>
          <p:cNvGrpSpPr>
            <a:grpSpLocks/>
          </p:cNvGrpSpPr>
          <p:nvPr/>
        </p:nvGrpSpPr>
        <p:grpSpPr bwMode="auto">
          <a:xfrm>
            <a:off x="5715000" y="4572000"/>
            <a:ext cx="533400" cy="381000"/>
            <a:chOff x="3648" y="2448"/>
            <a:chExt cx="336" cy="240"/>
          </a:xfrm>
        </p:grpSpPr>
        <p:sp>
          <p:nvSpPr>
            <p:cNvPr id="37904" name="Oval 18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0099989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7905" name="Rectangle 19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0099989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7902" name="Freeform 20"/>
          <p:cNvSpPr>
            <a:spLocks/>
          </p:cNvSpPr>
          <p:nvPr/>
        </p:nvSpPr>
        <p:spPr bwMode="auto">
          <a:xfrm>
            <a:off x="6527800" y="3632200"/>
            <a:ext cx="254000" cy="419100"/>
          </a:xfrm>
          <a:custGeom>
            <a:avLst/>
            <a:gdLst>
              <a:gd name="T0" fmla="*/ 2147483647 w 208"/>
              <a:gd name="T1" fmla="*/ 2147483647 h 264"/>
              <a:gd name="T2" fmla="*/ 2147483647 w 208"/>
              <a:gd name="T3" fmla="*/ 2147483647 h 264"/>
              <a:gd name="T4" fmla="*/ 2147483647 w 208"/>
              <a:gd name="T5" fmla="*/ 2147483647 h 264"/>
              <a:gd name="T6" fmla="*/ 2147483647 w 208"/>
              <a:gd name="T7" fmla="*/ 2147483647 h 264"/>
              <a:gd name="T8" fmla="*/ 2147483647 w 208"/>
              <a:gd name="T9" fmla="*/ 2147483647 h 264"/>
              <a:gd name="T10" fmla="*/ 2147483647 w 208"/>
              <a:gd name="T11" fmla="*/ 2147483647 h 264"/>
              <a:gd name="T12" fmla="*/ 2147483647 w 208"/>
              <a:gd name="T13" fmla="*/ 2147483647 h 264"/>
              <a:gd name="T14" fmla="*/ 2147483647 w 208"/>
              <a:gd name="T15" fmla="*/ 2147483647 h 264"/>
              <a:gd name="T16" fmla="*/ 2147483647 w 208"/>
              <a:gd name="T17" fmla="*/ 2147483647 h 26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08"/>
              <a:gd name="T28" fmla="*/ 0 h 264"/>
              <a:gd name="T29" fmla="*/ 208 w 208"/>
              <a:gd name="T30" fmla="*/ 264 h 26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08" h="264">
                <a:moveTo>
                  <a:pt x="160" y="16"/>
                </a:moveTo>
                <a:cubicBezTo>
                  <a:pt x="144" y="0"/>
                  <a:pt x="128" y="8"/>
                  <a:pt x="112" y="16"/>
                </a:cubicBezTo>
                <a:cubicBezTo>
                  <a:pt x="96" y="24"/>
                  <a:pt x="80" y="56"/>
                  <a:pt x="64" y="64"/>
                </a:cubicBezTo>
                <a:cubicBezTo>
                  <a:pt x="48" y="72"/>
                  <a:pt x="24" y="48"/>
                  <a:pt x="16" y="64"/>
                </a:cubicBezTo>
                <a:cubicBezTo>
                  <a:pt x="8" y="80"/>
                  <a:pt x="0" y="128"/>
                  <a:pt x="16" y="160"/>
                </a:cubicBezTo>
                <a:cubicBezTo>
                  <a:pt x="32" y="192"/>
                  <a:pt x="88" y="248"/>
                  <a:pt x="112" y="256"/>
                </a:cubicBezTo>
                <a:cubicBezTo>
                  <a:pt x="136" y="264"/>
                  <a:pt x="144" y="232"/>
                  <a:pt x="160" y="208"/>
                </a:cubicBezTo>
                <a:cubicBezTo>
                  <a:pt x="176" y="184"/>
                  <a:pt x="208" y="144"/>
                  <a:pt x="208" y="112"/>
                </a:cubicBezTo>
                <a:cubicBezTo>
                  <a:pt x="208" y="80"/>
                  <a:pt x="176" y="32"/>
                  <a:pt x="160" y="16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7903" name="Rectangle 25"/>
          <p:cNvSpPr>
            <a:spLocks noGrp="1" noChangeArrowheads="1"/>
          </p:cNvSpPr>
          <p:nvPr>
            <p:ph type="body" idx="1"/>
          </p:nvPr>
        </p:nvSpPr>
        <p:spPr>
          <a:xfrm>
            <a:off x="533400" y="1163001"/>
            <a:ext cx="8229600" cy="4525963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The case of binary images: a voxel is </a:t>
            </a:r>
            <a:r>
              <a:rPr lang="en-US" dirty="0">
                <a:solidFill>
                  <a:srgbClr val="FF0000"/>
                </a:solidFill>
              </a:rPr>
              <a:t>photo-consistent </a:t>
            </a:r>
            <a:r>
              <a:rPr lang="en-US" dirty="0"/>
              <a:t>if it lies inside the object’s silhouette in </a:t>
            </a:r>
            <a:r>
              <a:rPr lang="en-US" b="1" dirty="0">
                <a:solidFill>
                  <a:srgbClr val="FF0000"/>
                </a:solidFill>
              </a:rPr>
              <a:t>all </a:t>
            </a:r>
            <a:r>
              <a:rPr lang="en-US" dirty="0"/>
              <a:t>views</a:t>
            </a:r>
          </a:p>
        </p:txBody>
      </p:sp>
    </p:spTree>
    <p:extLst>
      <p:ext uri="{BB962C8B-B14F-4D97-AF65-F5344CB8AC3E}">
        <p14:creationId xmlns:p14="http://schemas.microsoft.com/office/powerpoint/2010/main" val="102842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23863" y="81599"/>
            <a:ext cx="8229600" cy="1143000"/>
          </a:xfrm>
        </p:spPr>
        <p:txBody>
          <a:bodyPr/>
          <a:lstStyle/>
          <a:p>
            <a:r>
              <a:rPr lang="en-US" sz="3200" dirty="0"/>
              <a:t>Reconstruction from Silhouettes</a:t>
            </a:r>
          </a:p>
        </p:txBody>
      </p:sp>
      <p:grpSp>
        <p:nvGrpSpPr>
          <p:cNvPr id="38915" name="Group 3"/>
          <p:cNvGrpSpPr>
            <a:grpSpLocks/>
          </p:cNvGrpSpPr>
          <p:nvPr/>
        </p:nvGrpSpPr>
        <p:grpSpPr bwMode="auto">
          <a:xfrm>
            <a:off x="7010400" y="4038600"/>
            <a:ext cx="533400" cy="381000"/>
            <a:chOff x="3648" y="2448"/>
            <a:chExt cx="336" cy="240"/>
          </a:xfrm>
        </p:grpSpPr>
        <p:sp>
          <p:nvSpPr>
            <p:cNvPr id="38945" name="Oval 4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8946" name="Rectangle 5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83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8916" name="Rectangle 6"/>
          <p:cNvSpPr>
            <a:spLocks noChangeArrowheads="1"/>
          </p:cNvSpPr>
          <p:nvPr/>
        </p:nvSpPr>
        <p:spPr bwMode="auto">
          <a:xfrm>
            <a:off x="6172200" y="3505200"/>
            <a:ext cx="990600" cy="6858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400000" lon="18300000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8917" name="Rectangle 7"/>
          <p:cNvSpPr>
            <a:spLocks noChangeArrowheads="1"/>
          </p:cNvSpPr>
          <p:nvPr/>
        </p:nvSpPr>
        <p:spPr bwMode="auto">
          <a:xfrm>
            <a:off x="5257800" y="3886200"/>
            <a:ext cx="990600" cy="7620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700000" lon="20099989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38918" name="Rectangle 8"/>
          <p:cNvSpPr>
            <a:spLocks noChangeArrowheads="1"/>
          </p:cNvSpPr>
          <p:nvPr/>
        </p:nvSpPr>
        <p:spPr bwMode="auto">
          <a:xfrm>
            <a:off x="4038600" y="4038600"/>
            <a:ext cx="990600" cy="762000"/>
          </a:xfrm>
          <a:prstGeom prst="rect">
            <a:avLst/>
          </a:prstGeom>
          <a:solidFill>
            <a:schemeClr val="folHlink"/>
          </a:solidFill>
          <a:ln w="9525">
            <a:miter lim="800000"/>
            <a:headEnd/>
            <a:tailEnd/>
          </a:ln>
          <a:scene3d>
            <a:camera prst="legacyPerspectiveFront">
              <a:rot lat="2400000" lon="1200000" rev="0"/>
            </a:camera>
            <a:lightRig rig="legacyFlat4" dir="t"/>
          </a:scene3d>
          <a:sp3d prstMaterial="legacyMatte">
            <a:bevelT w="13500" h="13500" prst="angle"/>
            <a:bevelB w="13500" h="13500" prst="angle"/>
            <a:extrusionClr>
              <a:schemeClr val="folHlink"/>
            </a:extrusionClr>
          </a:sp3d>
        </p:spPr>
        <p:txBody>
          <a:bodyPr wrap="none" anchor="ctr">
            <a:flatTx/>
          </a:bodyPr>
          <a:lstStyle/>
          <a:p>
            <a:endParaRPr lang="en-US"/>
          </a:p>
        </p:txBody>
      </p:sp>
      <p:sp>
        <p:nvSpPr>
          <p:cNvPr id="913417" name="Text Box 9"/>
          <p:cNvSpPr txBox="1">
            <a:spLocks noChangeArrowheads="1"/>
          </p:cNvSpPr>
          <p:nvPr/>
        </p:nvSpPr>
        <p:spPr bwMode="auto">
          <a:xfrm>
            <a:off x="919163" y="4297363"/>
            <a:ext cx="1954212" cy="427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20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Binary Images</a:t>
            </a:r>
          </a:p>
        </p:txBody>
      </p:sp>
      <p:sp>
        <p:nvSpPr>
          <p:cNvPr id="38920" name="Line 10"/>
          <p:cNvSpPr>
            <a:spLocks noChangeShapeType="1"/>
          </p:cNvSpPr>
          <p:nvPr/>
        </p:nvSpPr>
        <p:spPr bwMode="auto">
          <a:xfrm flipV="1">
            <a:off x="2895600" y="4546600"/>
            <a:ext cx="609600" cy="0"/>
          </a:xfrm>
          <a:prstGeom prst="line">
            <a:avLst/>
          </a:prstGeom>
          <a:noFill/>
          <a:ln w="57150">
            <a:solidFill>
              <a:srgbClr val="FF0000"/>
            </a:solidFill>
            <a:miter lim="800000"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1" name="Freeform 11"/>
          <p:cNvSpPr>
            <a:spLocks/>
          </p:cNvSpPr>
          <p:nvPr/>
        </p:nvSpPr>
        <p:spPr bwMode="auto">
          <a:xfrm>
            <a:off x="4495800" y="2286000"/>
            <a:ext cx="1181100" cy="1270000"/>
          </a:xfrm>
          <a:custGeom>
            <a:avLst/>
            <a:gdLst>
              <a:gd name="T0" fmla="*/ 2147483647 w 744"/>
              <a:gd name="T1" fmla="*/ 2147483647 h 800"/>
              <a:gd name="T2" fmla="*/ 2147483647 w 744"/>
              <a:gd name="T3" fmla="*/ 2147483647 h 800"/>
              <a:gd name="T4" fmla="*/ 2147483647 w 744"/>
              <a:gd name="T5" fmla="*/ 2147483647 h 800"/>
              <a:gd name="T6" fmla="*/ 2147483647 w 744"/>
              <a:gd name="T7" fmla="*/ 2147483647 h 800"/>
              <a:gd name="T8" fmla="*/ 2147483647 w 744"/>
              <a:gd name="T9" fmla="*/ 2147483647 h 800"/>
              <a:gd name="T10" fmla="*/ 2147483647 w 744"/>
              <a:gd name="T11" fmla="*/ 2147483647 h 800"/>
              <a:gd name="T12" fmla="*/ 2147483647 w 744"/>
              <a:gd name="T13" fmla="*/ 2147483647 h 800"/>
              <a:gd name="T14" fmla="*/ 2147483647 w 744"/>
              <a:gd name="T15" fmla="*/ 2147483647 h 800"/>
              <a:gd name="T16" fmla="*/ 2147483647 w 744"/>
              <a:gd name="T17" fmla="*/ 2147483647 h 800"/>
              <a:gd name="T18" fmla="*/ 2147483647 w 744"/>
              <a:gd name="T19" fmla="*/ 2147483647 h 800"/>
              <a:gd name="T20" fmla="*/ 2147483647 w 744"/>
              <a:gd name="T21" fmla="*/ 2147483647 h 800"/>
              <a:gd name="T22" fmla="*/ 2147483647 w 744"/>
              <a:gd name="T23" fmla="*/ 2147483647 h 800"/>
              <a:gd name="T24" fmla="*/ 2147483647 w 744"/>
              <a:gd name="T25" fmla="*/ 2147483647 h 800"/>
              <a:gd name="T26" fmla="*/ 2147483647 w 744"/>
              <a:gd name="T27" fmla="*/ 2147483647 h 800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744"/>
              <a:gd name="T43" fmla="*/ 0 h 800"/>
              <a:gd name="T44" fmla="*/ 744 w 744"/>
              <a:gd name="T45" fmla="*/ 800 h 800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744" h="800">
                <a:moveTo>
                  <a:pt x="248" y="32"/>
                </a:moveTo>
                <a:cubicBezTo>
                  <a:pt x="224" y="64"/>
                  <a:pt x="232" y="184"/>
                  <a:pt x="200" y="224"/>
                </a:cubicBezTo>
                <a:cubicBezTo>
                  <a:pt x="168" y="264"/>
                  <a:pt x="88" y="232"/>
                  <a:pt x="56" y="272"/>
                </a:cubicBezTo>
                <a:cubicBezTo>
                  <a:pt x="24" y="312"/>
                  <a:pt x="0" y="392"/>
                  <a:pt x="8" y="464"/>
                </a:cubicBezTo>
                <a:cubicBezTo>
                  <a:pt x="16" y="536"/>
                  <a:pt x="64" y="664"/>
                  <a:pt x="104" y="704"/>
                </a:cubicBezTo>
                <a:cubicBezTo>
                  <a:pt x="144" y="744"/>
                  <a:pt x="192" y="688"/>
                  <a:pt x="248" y="704"/>
                </a:cubicBezTo>
                <a:cubicBezTo>
                  <a:pt x="304" y="720"/>
                  <a:pt x="384" y="800"/>
                  <a:pt x="440" y="800"/>
                </a:cubicBezTo>
                <a:cubicBezTo>
                  <a:pt x="496" y="800"/>
                  <a:pt x="536" y="736"/>
                  <a:pt x="584" y="704"/>
                </a:cubicBezTo>
                <a:cubicBezTo>
                  <a:pt x="632" y="672"/>
                  <a:pt x="712" y="672"/>
                  <a:pt x="728" y="608"/>
                </a:cubicBezTo>
                <a:cubicBezTo>
                  <a:pt x="744" y="544"/>
                  <a:pt x="704" y="400"/>
                  <a:pt x="680" y="320"/>
                </a:cubicBezTo>
                <a:cubicBezTo>
                  <a:pt x="656" y="240"/>
                  <a:pt x="624" y="168"/>
                  <a:pt x="584" y="128"/>
                </a:cubicBezTo>
                <a:cubicBezTo>
                  <a:pt x="544" y="88"/>
                  <a:pt x="480" y="96"/>
                  <a:pt x="440" y="80"/>
                </a:cubicBezTo>
                <a:cubicBezTo>
                  <a:pt x="400" y="64"/>
                  <a:pt x="376" y="40"/>
                  <a:pt x="344" y="32"/>
                </a:cubicBezTo>
                <a:cubicBezTo>
                  <a:pt x="312" y="24"/>
                  <a:pt x="272" y="0"/>
                  <a:pt x="248" y="32"/>
                </a:cubicBezTo>
                <a:close/>
              </a:path>
            </a:pathLst>
          </a:custGeom>
          <a:gradFill rotWithShape="0">
            <a:gsLst>
              <a:gs pos="0">
                <a:srgbClr val="000000"/>
              </a:gs>
              <a:gs pos="100000">
                <a:srgbClr val="FF9900"/>
              </a:gs>
            </a:gsLst>
            <a:lin ang="18900000" scaled="1"/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2" name="Freeform 12"/>
          <p:cNvSpPr>
            <a:spLocks/>
          </p:cNvSpPr>
          <p:nvPr/>
        </p:nvSpPr>
        <p:spPr bwMode="auto">
          <a:xfrm>
            <a:off x="4267200" y="4178300"/>
            <a:ext cx="393700" cy="419100"/>
          </a:xfrm>
          <a:custGeom>
            <a:avLst/>
            <a:gdLst>
              <a:gd name="T0" fmla="*/ 2147483647 w 248"/>
              <a:gd name="T1" fmla="*/ 2147483647 h 264"/>
              <a:gd name="T2" fmla="*/ 2147483647 w 248"/>
              <a:gd name="T3" fmla="*/ 2147483647 h 264"/>
              <a:gd name="T4" fmla="*/ 2147483647 w 248"/>
              <a:gd name="T5" fmla="*/ 2147483647 h 264"/>
              <a:gd name="T6" fmla="*/ 2147483647 w 248"/>
              <a:gd name="T7" fmla="*/ 2147483647 h 264"/>
              <a:gd name="T8" fmla="*/ 0 w 248"/>
              <a:gd name="T9" fmla="*/ 2147483647 h 264"/>
              <a:gd name="T10" fmla="*/ 2147483647 w 248"/>
              <a:gd name="T11" fmla="*/ 2147483647 h 264"/>
              <a:gd name="T12" fmla="*/ 2147483647 w 248"/>
              <a:gd name="T13" fmla="*/ 2147483647 h 264"/>
              <a:gd name="T14" fmla="*/ 2147483647 w 248"/>
              <a:gd name="T15" fmla="*/ 2147483647 h 264"/>
              <a:gd name="T16" fmla="*/ 2147483647 w 248"/>
              <a:gd name="T17" fmla="*/ 2147483647 h 264"/>
              <a:gd name="T18" fmla="*/ 2147483647 w 248"/>
              <a:gd name="T19" fmla="*/ 2147483647 h 26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48"/>
              <a:gd name="T31" fmla="*/ 0 h 264"/>
              <a:gd name="T32" fmla="*/ 248 w 248"/>
              <a:gd name="T33" fmla="*/ 264 h 26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48" h="264">
                <a:moveTo>
                  <a:pt x="192" y="56"/>
                </a:moveTo>
                <a:cubicBezTo>
                  <a:pt x="184" y="40"/>
                  <a:pt x="168" y="64"/>
                  <a:pt x="144" y="56"/>
                </a:cubicBezTo>
                <a:cubicBezTo>
                  <a:pt x="120" y="48"/>
                  <a:pt x="64" y="0"/>
                  <a:pt x="48" y="8"/>
                </a:cubicBezTo>
                <a:cubicBezTo>
                  <a:pt x="32" y="16"/>
                  <a:pt x="56" y="80"/>
                  <a:pt x="48" y="104"/>
                </a:cubicBezTo>
                <a:cubicBezTo>
                  <a:pt x="40" y="128"/>
                  <a:pt x="0" y="128"/>
                  <a:pt x="0" y="152"/>
                </a:cubicBezTo>
                <a:cubicBezTo>
                  <a:pt x="0" y="176"/>
                  <a:pt x="24" y="232"/>
                  <a:pt x="48" y="248"/>
                </a:cubicBezTo>
                <a:cubicBezTo>
                  <a:pt x="72" y="264"/>
                  <a:pt x="112" y="248"/>
                  <a:pt x="144" y="248"/>
                </a:cubicBezTo>
                <a:cubicBezTo>
                  <a:pt x="176" y="248"/>
                  <a:pt x="232" y="264"/>
                  <a:pt x="240" y="248"/>
                </a:cubicBezTo>
                <a:cubicBezTo>
                  <a:pt x="248" y="232"/>
                  <a:pt x="200" y="184"/>
                  <a:pt x="192" y="152"/>
                </a:cubicBezTo>
                <a:cubicBezTo>
                  <a:pt x="184" y="120"/>
                  <a:pt x="200" y="72"/>
                  <a:pt x="192" y="56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8923" name="Group 13"/>
          <p:cNvGrpSpPr>
            <a:grpSpLocks/>
          </p:cNvGrpSpPr>
          <p:nvPr/>
        </p:nvGrpSpPr>
        <p:grpSpPr bwMode="auto">
          <a:xfrm>
            <a:off x="4114800" y="4724400"/>
            <a:ext cx="533400" cy="381000"/>
            <a:chOff x="3648" y="2448"/>
            <a:chExt cx="336" cy="240"/>
          </a:xfrm>
        </p:grpSpPr>
        <p:sp>
          <p:nvSpPr>
            <p:cNvPr id="38943" name="Oval 14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8944" name="Rectangle 15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400000" lon="1200000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8924" name="Freeform 16"/>
          <p:cNvSpPr>
            <a:spLocks/>
          </p:cNvSpPr>
          <p:nvPr/>
        </p:nvSpPr>
        <p:spPr bwMode="auto">
          <a:xfrm rot="4098212">
            <a:off x="5546725" y="4122738"/>
            <a:ext cx="419100" cy="374650"/>
          </a:xfrm>
          <a:custGeom>
            <a:avLst/>
            <a:gdLst>
              <a:gd name="T0" fmla="*/ 2147483647 w 264"/>
              <a:gd name="T1" fmla="*/ 2147483647 h 256"/>
              <a:gd name="T2" fmla="*/ 2147483647 w 264"/>
              <a:gd name="T3" fmla="*/ 2147483647 h 256"/>
              <a:gd name="T4" fmla="*/ 2147483647 w 264"/>
              <a:gd name="T5" fmla="*/ 2147483647 h 256"/>
              <a:gd name="T6" fmla="*/ 0 w 264"/>
              <a:gd name="T7" fmla="*/ 2147483647 h 256"/>
              <a:gd name="T8" fmla="*/ 2147483647 w 264"/>
              <a:gd name="T9" fmla="*/ 2147483647 h 256"/>
              <a:gd name="T10" fmla="*/ 2147483647 w 264"/>
              <a:gd name="T11" fmla="*/ 2147483647 h 256"/>
              <a:gd name="T12" fmla="*/ 2147483647 w 264"/>
              <a:gd name="T13" fmla="*/ 2147483647 h 256"/>
              <a:gd name="T14" fmla="*/ 2147483647 w 264"/>
              <a:gd name="T15" fmla="*/ 2147483647 h 256"/>
              <a:gd name="T16" fmla="*/ 2147483647 w 264"/>
              <a:gd name="T17" fmla="*/ 2147483647 h 25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64"/>
              <a:gd name="T28" fmla="*/ 0 h 256"/>
              <a:gd name="T29" fmla="*/ 264 w 264"/>
              <a:gd name="T30" fmla="*/ 256 h 25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64" h="256">
                <a:moveTo>
                  <a:pt x="192" y="8"/>
                </a:moveTo>
                <a:cubicBezTo>
                  <a:pt x="168" y="0"/>
                  <a:pt x="120" y="0"/>
                  <a:pt x="96" y="8"/>
                </a:cubicBezTo>
                <a:cubicBezTo>
                  <a:pt x="72" y="16"/>
                  <a:pt x="64" y="40"/>
                  <a:pt x="48" y="56"/>
                </a:cubicBezTo>
                <a:cubicBezTo>
                  <a:pt x="32" y="72"/>
                  <a:pt x="0" y="88"/>
                  <a:pt x="0" y="104"/>
                </a:cubicBezTo>
                <a:cubicBezTo>
                  <a:pt x="0" y="120"/>
                  <a:pt x="32" y="128"/>
                  <a:pt x="48" y="152"/>
                </a:cubicBezTo>
                <a:cubicBezTo>
                  <a:pt x="64" y="176"/>
                  <a:pt x="64" y="240"/>
                  <a:pt x="96" y="248"/>
                </a:cubicBezTo>
                <a:cubicBezTo>
                  <a:pt x="128" y="256"/>
                  <a:pt x="216" y="232"/>
                  <a:pt x="240" y="200"/>
                </a:cubicBezTo>
                <a:cubicBezTo>
                  <a:pt x="264" y="168"/>
                  <a:pt x="248" y="88"/>
                  <a:pt x="240" y="56"/>
                </a:cubicBezTo>
                <a:cubicBezTo>
                  <a:pt x="232" y="24"/>
                  <a:pt x="216" y="16"/>
                  <a:pt x="192" y="8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8925" name="Group 17"/>
          <p:cNvGrpSpPr>
            <a:grpSpLocks/>
          </p:cNvGrpSpPr>
          <p:nvPr/>
        </p:nvGrpSpPr>
        <p:grpSpPr bwMode="auto">
          <a:xfrm>
            <a:off x="5715000" y="4572000"/>
            <a:ext cx="533400" cy="381000"/>
            <a:chOff x="3648" y="2448"/>
            <a:chExt cx="336" cy="240"/>
          </a:xfrm>
        </p:grpSpPr>
        <p:sp>
          <p:nvSpPr>
            <p:cNvPr id="38941" name="Oval 18"/>
            <p:cNvSpPr>
              <a:spLocks noChangeArrowheads="1"/>
            </p:cNvSpPr>
            <p:nvPr/>
          </p:nvSpPr>
          <p:spPr bwMode="auto">
            <a:xfrm>
              <a:off x="3744" y="2496"/>
              <a:ext cx="144" cy="144"/>
            </a:xfrm>
            <a:prstGeom prst="ellipse">
              <a:avLst/>
            </a:prstGeom>
            <a:solidFill>
              <a:schemeClr val="accent1"/>
            </a:solidFill>
            <a:ln w="9525">
              <a:round/>
              <a:headEnd/>
              <a:tailEnd/>
            </a:ln>
            <a:scene3d>
              <a:camera prst="legacyPerspectiveFront">
                <a:rot lat="2700000" lon="20099989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  <p:sp>
          <p:nvSpPr>
            <p:cNvPr id="38942" name="Rectangle 19"/>
            <p:cNvSpPr>
              <a:spLocks noChangeArrowheads="1"/>
            </p:cNvSpPr>
            <p:nvPr/>
          </p:nvSpPr>
          <p:spPr bwMode="auto">
            <a:xfrm>
              <a:off x="3648" y="2448"/>
              <a:ext cx="336" cy="240"/>
            </a:xfrm>
            <a:prstGeom prst="rect">
              <a:avLst/>
            </a:prstGeom>
            <a:solidFill>
              <a:schemeClr val="accent1"/>
            </a:solidFill>
            <a:ln w="9525">
              <a:miter lim="800000"/>
              <a:headEnd/>
              <a:tailEnd/>
            </a:ln>
            <a:scene3d>
              <a:camera prst="legacyPerspectiveFront">
                <a:rot lat="2700000" lon="20099989" rev="0"/>
              </a:camera>
              <a:lightRig rig="legacyFlat4" dir="t"/>
            </a:scene3d>
            <a:sp3d extrusionH="163500" prstMaterial="legacyMatte">
              <a:bevelT w="13500" h="13500" prst="angle"/>
              <a:bevelB w="13500" h="13500" prst="angle"/>
              <a:extrusionClr>
                <a:schemeClr val="accent1"/>
              </a:extrusionClr>
            </a:sp3d>
          </p:spPr>
          <p:txBody>
            <a:bodyPr wrap="none" anchor="ctr">
              <a:flatTx/>
            </a:bodyPr>
            <a:lstStyle/>
            <a:p>
              <a:endParaRPr lang="en-US"/>
            </a:p>
          </p:txBody>
        </p:sp>
      </p:grpSp>
      <p:sp>
        <p:nvSpPr>
          <p:cNvPr id="38926" name="Freeform 20"/>
          <p:cNvSpPr>
            <a:spLocks/>
          </p:cNvSpPr>
          <p:nvPr/>
        </p:nvSpPr>
        <p:spPr bwMode="auto">
          <a:xfrm>
            <a:off x="6527800" y="3632200"/>
            <a:ext cx="254000" cy="419100"/>
          </a:xfrm>
          <a:custGeom>
            <a:avLst/>
            <a:gdLst>
              <a:gd name="T0" fmla="*/ 2147483647 w 208"/>
              <a:gd name="T1" fmla="*/ 2147483647 h 264"/>
              <a:gd name="T2" fmla="*/ 2147483647 w 208"/>
              <a:gd name="T3" fmla="*/ 2147483647 h 264"/>
              <a:gd name="T4" fmla="*/ 2147483647 w 208"/>
              <a:gd name="T5" fmla="*/ 2147483647 h 264"/>
              <a:gd name="T6" fmla="*/ 2147483647 w 208"/>
              <a:gd name="T7" fmla="*/ 2147483647 h 264"/>
              <a:gd name="T8" fmla="*/ 2147483647 w 208"/>
              <a:gd name="T9" fmla="*/ 2147483647 h 264"/>
              <a:gd name="T10" fmla="*/ 2147483647 w 208"/>
              <a:gd name="T11" fmla="*/ 2147483647 h 264"/>
              <a:gd name="T12" fmla="*/ 2147483647 w 208"/>
              <a:gd name="T13" fmla="*/ 2147483647 h 264"/>
              <a:gd name="T14" fmla="*/ 2147483647 w 208"/>
              <a:gd name="T15" fmla="*/ 2147483647 h 264"/>
              <a:gd name="T16" fmla="*/ 2147483647 w 208"/>
              <a:gd name="T17" fmla="*/ 2147483647 h 26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08"/>
              <a:gd name="T28" fmla="*/ 0 h 264"/>
              <a:gd name="T29" fmla="*/ 208 w 208"/>
              <a:gd name="T30" fmla="*/ 264 h 264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08" h="264">
                <a:moveTo>
                  <a:pt x="160" y="16"/>
                </a:moveTo>
                <a:cubicBezTo>
                  <a:pt x="144" y="0"/>
                  <a:pt x="128" y="8"/>
                  <a:pt x="112" y="16"/>
                </a:cubicBezTo>
                <a:cubicBezTo>
                  <a:pt x="96" y="24"/>
                  <a:pt x="80" y="56"/>
                  <a:pt x="64" y="64"/>
                </a:cubicBezTo>
                <a:cubicBezTo>
                  <a:pt x="48" y="72"/>
                  <a:pt x="24" y="48"/>
                  <a:pt x="16" y="64"/>
                </a:cubicBezTo>
                <a:cubicBezTo>
                  <a:pt x="8" y="80"/>
                  <a:pt x="0" y="128"/>
                  <a:pt x="16" y="160"/>
                </a:cubicBezTo>
                <a:cubicBezTo>
                  <a:pt x="32" y="192"/>
                  <a:pt x="88" y="248"/>
                  <a:pt x="112" y="256"/>
                </a:cubicBezTo>
                <a:cubicBezTo>
                  <a:pt x="136" y="264"/>
                  <a:pt x="144" y="232"/>
                  <a:pt x="160" y="208"/>
                </a:cubicBezTo>
                <a:cubicBezTo>
                  <a:pt x="176" y="184"/>
                  <a:pt x="208" y="144"/>
                  <a:pt x="208" y="112"/>
                </a:cubicBezTo>
                <a:cubicBezTo>
                  <a:pt x="208" y="80"/>
                  <a:pt x="176" y="32"/>
                  <a:pt x="160" y="16"/>
                </a:cubicBez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" name="Group 21"/>
          <p:cNvGrpSpPr>
            <a:grpSpLocks/>
          </p:cNvGrpSpPr>
          <p:nvPr/>
        </p:nvGrpSpPr>
        <p:grpSpPr bwMode="auto">
          <a:xfrm>
            <a:off x="4538663" y="2314575"/>
            <a:ext cx="1400175" cy="2062163"/>
            <a:chOff x="2859" y="1458"/>
            <a:chExt cx="882" cy="1299"/>
          </a:xfrm>
        </p:grpSpPr>
        <p:sp>
          <p:nvSpPr>
            <p:cNvPr id="38938" name="Freeform 22"/>
            <p:cNvSpPr>
              <a:spLocks/>
            </p:cNvSpPr>
            <p:nvPr/>
          </p:nvSpPr>
          <p:spPr bwMode="auto">
            <a:xfrm>
              <a:off x="3105" y="1458"/>
              <a:ext cx="495" cy="1135"/>
            </a:xfrm>
            <a:custGeom>
              <a:avLst/>
              <a:gdLst>
                <a:gd name="T0" fmla="*/ 495 w 495"/>
                <a:gd name="T1" fmla="*/ 1135 h 1135"/>
                <a:gd name="T2" fmla="*/ 0 w 495"/>
                <a:gd name="T3" fmla="*/ 0 h 1135"/>
                <a:gd name="T4" fmla="*/ 0 60000 65536"/>
                <a:gd name="T5" fmla="*/ 0 60000 65536"/>
                <a:gd name="T6" fmla="*/ 0 w 495"/>
                <a:gd name="T7" fmla="*/ 0 h 1135"/>
                <a:gd name="T8" fmla="*/ 495 w 495"/>
                <a:gd name="T9" fmla="*/ 1135 h 113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95" h="1135">
                  <a:moveTo>
                    <a:pt x="495" y="1135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9" name="Freeform 23"/>
            <p:cNvSpPr>
              <a:spLocks/>
            </p:cNvSpPr>
            <p:nvPr/>
          </p:nvSpPr>
          <p:spPr bwMode="auto">
            <a:xfrm>
              <a:off x="2859" y="1989"/>
              <a:ext cx="675" cy="768"/>
            </a:xfrm>
            <a:custGeom>
              <a:avLst/>
              <a:gdLst>
                <a:gd name="T0" fmla="*/ 675 w 675"/>
                <a:gd name="T1" fmla="*/ 768 h 768"/>
                <a:gd name="T2" fmla="*/ 0 w 675"/>
                <a:gd name="T3" fmla="*/ 0 h 768"/>
                <a:gd name="T4" fmla="*/ 0 60000 65536"/>
                <a:gd name="T5" fmla="*/ 0 60000 65536"/>
                <a:gd name="T6" fmla="*/ 0 w 675"/>
                <a:gd name="T7" fmla="*/ 0 h 768"/>
                <a:gd name="T8" fmla="*/ 675 w 675"/>
                <a:gd name="T9" fmla="*/ 768 h 768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75" h="768">
                  <a:moveTo>
                    <a:pt x="675" y="768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40" name="Freeform 24"/>
            <p:cNvSpPr>
              <a:spLocks/>
            </p:cNvSpPr>
            <p:nvPr/>
          </p:nvSpPr>
          <p:spPr bwMode="auto">
            <a:xfrm>
              <a:off x="3549" y="1908"/>
              <a:ext cx="192" cy="813"/>
            </a:xfrm>
            <a:custGeom>
              <a:avLst/>
              <a:gdLst>
                <a:gd name="T0" fmla="*/ 192 w 192"/>
                <a:gd name="T1" fmla="*/ 813 h 813"/>
                <a:gd name="T2" fmla="*/ 0 w 192"/>
                <a:gd name="T3" fmla="*/ 0 h 813"/>
                <a:gd name="T4" fmla="*/ 0 60000 65536"/>
                <a:gd name="T5" fmla="*/ 0 60000 65536"/>
                <a:gd name="T6" fmla="*/ 0 w 192"/>
                <a:gd name="T7" fmla="*/ 0 h 813"/>
                <a:gd name="T8" fmla="*/ 192 w 192"/>
                <a:gd name="T9" fmla="*/ 813 h 81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92" h="813">
                  <a:moveTo>
                    <a:pt x="192" y="813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8928" name="Rectangle 25"/>
          <p:cNvSpPr>
            <a:spLocks noChangeArrowheads="1"/>
          </p:cNvSpPr>
          <p:nvPr/>
        </p:nvSpPr>
        <p:spPr bwMode="auto">
          <a:xfrm>
            <a:off x="685800" y="5334000"/>
            <a:ext cx="7772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dirty="0"/>
              <a:t>Finding the silhouette-consistent shape (</a:t>
            </a:r>
            <a:r>
              <a:rPr lang="en-US" i="1" dirty="0"/>
              <a:t>visual hull</a:t>
            </a:r>
            <a:r>
              <a:rPr lang="en-US" dirty="0"/>
              <a:t>):  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i="1" dirty="0" err="1"/>
              <a:t>Backproject</a:t>
            </a:r>
            <a:r>
              <a:rPr lang="en-US" sz="2000" dirty="0"/>
              <a:t> each silhouette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 dirty="0"/>
              <a:t>Intersect </a:t>
            </a:r>
            <a:r>
              <a:rPr lang="en-US" sz="2000" dirty="0" err="1"/>
              <a:t>backprojected</a:t>
            </a:r>
            <a:r>
              <a:rPr lang="en-US" sz="2000" dirty="0"/>
              <a:t> volumes</a:t>
            </a:r>
          </a:p>
        </p:txBody>
      </p:sp>
      <p:sp>
        <p:nvSpPr>
          <p:cNvPr id="38929" name="Rectangle 26"/>
          <p:cNvSpPr>
            <a:spLocks noGrp="1" noChangeArrowheads="1"/>
          </p:cNvSpPr>
          <p:nvPr>
            <p:ph type="body" idx="1"/>
          </p:nvPr>
        </p:nvSpPr>
        <p:spPr>
          <a:xfrm>
            <a:off x="533400" y="808356"/>
            <a:ext cx="8229600" cy="4525963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The case of binary images: a voxel is </a:t>
            </a:r>
            <a:r>
              <a:rPr lang="en-US" dirty="0">
                <a:solidFill>
                  <a:srgbClr val="FF0000"/>
                </a:solidFill>
              </a:rPr>
              <a:t>photo-consistent </a:t>
            </a:r>
            <a:r>
              <a:rPr lang="en-US" dirty="0"/>
              <a:t>if it lies inside the object’s silhouette</a:t>
            </a:r>
            <a:r>
              <a:rPr lang="en-US" i="1" dirty="0"/>
              <a:t> </a:t>
            </a:r>
            <a:r>
              <a:rPr lang="en-US" dirty="0"/>
              <a:t>in </a:t>
            </a:r>
            <a:r>
              <a:rPr lang="en-US" dirty="0">
                <a:solidFill>
                  <a:srgbClr val="FF0000"/>
                </a:solidFill>
              </a:rPr>
              <a:t>all views</a:t>
            </a:r>
          </a:p>
        </p:txBody>
      </p:sp>
      <p:grpSp>
        <p:nvGrpSpPr>
          <p:cNvPr id="6" name="Group 27"/>
          <p:cNvGrpSpPr>
            <a:grpSpLocks/>
          </p:cNvGrpSpPr>
          <p:nvPr/>
        </p:nvGrpSpPr>
        <p:grpSpPr bwMode="auto">
          <a:xfrm>
            <a:off x="4291013" y="2409825"/>
            <a:ext cx="1338262" cy="2162175"/>
            <a:chOff x="2703" y="1518"/>
            <a:chExt cx="843" cy="1362"/>
          </a:xfrm>
        </p:grpSpPr>
        <p:sp>
          <p:nvSpPr>
            <p:cNvPr id="38935" name="Freeform 28"/>
            <p:cNvSpPr>
              <a:spLocks/>
            </p:cNvSpPr>
            <p:nvPr/>
          </p:nvSpPr>
          <p:spPr bwMode="auto">
            <a:xfrm>
              <a:off x="2703" y="1809"/>
              <a:ext cx="138" cy="975"/>
            </a:xfrm>
            <a:custGeom>
              <a:avLst/>
              <a:gdLst>
                <a:gd name="T0" fmla="*/ 0 w 138"/>
                <a:gd name="T1" fmla="*/ 975 h 975"/>
                <a:gd name="T2" fmla="*/ 138 w 138"/>
                <a:gd name="T3" fmla="*/ 0 h 975"/>
                <a:gd name="T4" fmla="*/ 0 60000 65536"/>
                <a:gd name="T5" fmla="*/ 0 60000 65536"/>
                <a:gd name="T6" fmla="*/ 0 w 138"/>
                <a:gd name="T7" fmla="*/ 0 h 975"/>
                <a:gd name="T8" fmla="*/ 138 w 138"/>
                <a:gd name="T9" fmla="*/ 975 h 975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38" h="975">
                  <a:moveTo>
                    <a:pt x="0" y="975"/>
                  </a:moveTo>
                  <a:lnTo>
                    <a:pt x="138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6" name="Freeform 29"/>
            <p:cNvSpPr>
              <a:spLocks/>
            </p:cNvSpPr>
            <p:nvPr/>
          </p:nvSpPr>
          <p:spPr bwMode="auto">
            <a:xfrm>
              <a:off x="2832" y="1518"/>
              <a:ext cx="429" cy="1170"/>
            </a:xfrm>
            <a:custGeom>
              <a:avLst/>
              <a:gdLst>
                <a:gd name="T0" fmla="*/ 0 w 429"/>
                <a:gd name="T1" fmla="*/ 1170 h 1170"/>
                <a:gd name="T2" fmla="*/ 429 w 429"/>
                <a:gd name="T3" fmla="*/ 0 h 1170"/>
                <a:gd name="T4" fmla="*/ 0 60000 65536"/>
                <a:gd name="T5" fmla="*/ 0 60000 65536"/>
                <a:gd name="T6" fmla="*/ 0 w 429"/>
                <a:gd name="T7" fmla="*/ 0 h 1170"/>
                <a:gd name="T8" fmla="*/ 429 w 429"/>
                <a:gd name="T9" fmla="*/ 1170 h 1170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429" h="1170">
                  <a:moveTo>
                    <a:pt x="0" y="1170"/>
                  </a:moveTo>
                  <a:lnTo>
                    <a:pt x="429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7" name="Freeform 30"/>
            <p:cNvSpPr>
              <a:spLocks/>
            </p:cNvSpPr>
            <p:nvPr/>
          </p:nvSpPr>
          <p:spPr bwMode="auto">
            <a:xfrm>
              <a:off x="2928" y="2073"/>
              <a:ext cx="618" cy="807"/>
            </a:xfrm>
            <a:custGeom>
              <a:avLst/>
              <a:gdLst>
                <a:gd name="T0" fmla="*/ 0 w 618"/>
                <a:gd name="T1" fmla="*/ 807 h 807"/>
                <a:gd name="T2" fmla="*/ 618 w 618"/>
                <a:gd name="T3" fmla="*/ 0 h 807"/>
                <a:gd name="T4" fmla="*/ 0 60000 65536"/>
                <a:gd name="T5" fmla="*/ 0 60000 65536"/>
                <a:gd name="T6" fmla="*/ 0 w 618"/>
                <a:gd name="T7" fmla="*/ 0 h 807"/>
                <a:gd name="T8" fmla="*/ 618 w 618"/>
                <a:gd name="T9" fmla="*/ 807 h 80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18" h="807">
                  <a:moveTo>
                    <a:pt x="0" y="807"/>
                  </a:moveTo>
                  <a:lnTo>
                    <a:pt x="618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7" name="Group 31"/>
          <p:cNvGrpSpPr>
            <a:grpSpLocks/>
          </p:cNvGrpSpPr>
          <p:nvPr/>
        </p:nvGrpSpPr>
        <p:grpSpPr bwMode="auto">
          <a:xfrm>
            <a:off x="4724400" y="2471738"/>
            <a:ext cx="1981200" cy="1571625"/>
            <a:chOff x="2976" y="1557"/>
            <a:chExt cx="1248" cy="990"/>
          </a:xfrm>
        </p:grpSpPr>
        <p:sp>
          <p:nvSpPr>
            <p:cNvPr id="38932" name="Freeform 32"/>
            <p:cNvSpPr>
              <a:spLocks/>
            </p:cNvSpPr>
            <p:nvPr/>
          </p:nvSpPr>
          <p:spPr bwMode="auto">
            <a:xfrm>
              <a:off x="2976" y="2160"/>
              <a:ext cx="1233" cy="387"/>
            </a:xfrm>
            <a:custGeom>
              <a:avLst/>
              <a:gdLst>
                <a:gd name="T0" fmla="*/ 1233 w 1233"/>
                <a:gd name="T1" fmla="*/ 387 h 387"/>
                <a:gd name="T2" fmla="*/ 0 w 1233"/>
                <a:gd name="T3" fmla="*/ 0 h 387"/>
                <a:gd name="T4" fmla="*/ 0 60000 65536"/>
                <a:gd name="T5" fmla="*/ 0 60000 65536"/>
                <a:gd name="T6" fmla="*/ 0 w 1233"/>
                <a:gd name="T7" fmla="*/ 0 h 387"/>
                <a:gd name="T8" fmla="*/ 1233 w 1233"/>
                <a:gd name="T9" fmla="*/ 387 h 38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33" h="387">
                  <a:moveTo>
                    <a:pt x="1233" y="387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3" name="Freeform 33"/>
            <p:cNvSpPr>
              <a:spLocks/>
            </p:cNvSpPr>
            <p:nvPr/>
          </p:nvSpPr>
          <p:spPr bwMode="auto">
            <a:xfrm>
              <a:off x="3408" y="1557"/>
              <a:ext cx="816" cy="747"/>
            </a:xfrm>
            <a:custGeom>
              <a:avLst/>
              <a:gdLst>
                <a:gd name="T0" fmla="*/ 816 w 816"/>
                <a:gd name="T1" fmla="*/ 747 h 747"/>
                <a:gd name="T2" fmla="*/ 0 w 816"/>
                <a:gd name="T3" fmla="*/ 0 h 747"/>
                <a:gd name="T4" fmla="*/ 0 60000 65536"/>
                <a:gd name="T5" fmla="*/ 0 60000 65536"/>
                <a:gd name="T6" fmla="*/ 0 w 816"/>
                <a:gd name="T7" fmla="*/ 0 h 747"/>
                <a:gd name="T8" fmla="*/ 816 w 816"/>
                <a:gd name="T9" fmla="*/ 747 h 747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816" h="747">
                  <a:moveTo>
                    <a:pt x="816" y="747"/>
                  </a:moveTo>
                  <a:lnTo>
                    <a:pt x="0" y="0"/>
                  </a:lnTo>
                </a:path>
              </a:pathLst>
            </a:cu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934" name="Line 34"/>
            <p:cNvSpPr>
              <a:spLocks noChangeShapeType="1"/>
            </p:cNvSpPr>
            <p:nvPr/>
          </p:nvSpPr>
          <p:spPr bwMode="auto">
            <a:xfrm flipH="1" flipV="1">
              <a:off x="3024" y="1680"/>
              <a:ext cx="1152" cy="720"/>
            </a:xfrm>
            <a:prstGeom prst="line">
              <a:avLst/>
            </a:prstGeom>
            <a:noFill/>
            <a:ln w="1905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981700" y="2209800"/>
            <a:ext cx="1811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voxel space</a:t>
            </a:r>
          </a:p>
        </p:txBody>
      </p:sp>
    </p:spTree>
    <p:extLst>
      <p:ext uri="{BB962C8B-B14F-4D97-AF65-F5344CB8AC3E}">
        <p14:creationId xmlns:p14="http://schemas.microsoft.com/office/powerpoint/2010/main" val="106329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Calibrated Image Acquisition</a:t>
            </a:r>
          </a:p>
        </p:txBody>
      </p:sp>
      <p:pic>
        <p:nvPicPr>
          <p:cNvPr id="37890" name="Picture 3" descr="acqui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05000"/>
            <a:ext cx="37338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4" descr="dino-244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295400"/>
            <a:ext cx="15430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5" descr="dino24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1295400"/>
            <a:ext cx="154305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6" descr="flowy12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4038600"/>
            <a:ext cx="15684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4" name="Picture 7" descr="flowy-244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038600"/>
            <a:ext cx="15684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5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85800" y="4876800"/>
            <a:ext cx="3886200" cy="914400"/>
          </a:xfrm>
          <a:noFill/>
        </p:spPr>
        <p:txBody>
          <a:bodyPr>
            <a:normAutofit lnSpcReduction="10000"/>
          </a:bodyPr>
          <a:lstStyle/>
          <a:p>
            <a:pPr marL="0" indent="0" algn="ctr">
              <a:buFontTx/>
              <a:buNone/>
            </a:pPr>
            <a:r>
              <a:rPr lang="en-US" i="1">
                <a:latin typeface="Arial" charset="0"/>
              </a:rPr>
              <a:t>Calibrated Turntable</a:t>
            </a:r>
          </a:p>
          <a:p>
            <a:pPr marL="0" indent="0" algn="ctr">
              <a:buFontTx/>
              <a:buNone/>
            </a:pPr>
            <a:r>
              <a:rPr lang="en-US" sz="2200" i="1">
                <a:solidFill>
                  <a:srgbClr val="FFFFFF"/>
                </a:solidFill>
                <a:latin typeface="Arial" charset="0"/>
              </a:rPr>
              <a:t>360° rotation (21 images)</a:t>
            </a:r>
          </a:p>
        </p:txBody>
      </p:sp>
      <p:sp>
        <p:nvSpPr>
          <p:cNvPr id="26633" name="Rectangle 9"/>
          <p:cNvSpPr>
            <a:spLocks noChangeArrowheads="1"/>
          </p:cNvSpPr>
          <p:nvPr/>
        </p:nvSpPr>
        <p:spPr bwMode="auto">
          <a:xfrm>
            <a:off x="4876800" y="3429000"/>
            <a:ext cx="3667125" cy="427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Selected Dinosaur Images</a:t>
            </a:r>
            <a:endParaRPr lang="en-US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6634" name="Rectangle 10"/>
          <p:cNvSpPr>
            <a:spLocks noChangeArrowheads="1"/>
          </p:cNvSpPr>
          <p:nvPr/>
        </p:nvSpPr>
        <p:spPr bwMode="auto">
          <a:xfrm>
            <a:off x="5032375" y="6019800"/>
            <a:ext cx="3355975" cy="427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rPr>
              <a:t>Selected Flower Images</a:t>
            </a:r>
            <a:endParaRPr lang="en-US" i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96715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Space Carving in General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3410729"/>
            <a:ext cx="7924800" cy="533400"/>
          </a:xfrm>
        </p:spPr>
        <p:txBody>
          <a:bodyPr>
            <a:normAutofit lnSpcReduction="10000"/>
          </a:bodyPr>
          <a:lstStyle/>
          <a:p>
            <a:pPr marL="0" indent="0"/>
            <a:r>
              <a:rPr lang="en-US" dirty="0"/>
              <a:t> Space Carving Algorithm</a:t>
            </a:r>
          </a:p>
        </p:txBody>
      </p:sp>
      <p:sp>
        <p:nvSpPr>
          <p:cNvPr id="34820" name="Freeform 4"/>
          <p:cNvSpPr>
            <a:spLocks/>
          </p:cNvSpPr>
          <p:nvPr/>
        </p:nvSpPr>
        <p:spPr bwMode="auto">
          <a:xfrm>
            <a:off x="1719263" y="1781175"/>
            <a:ext cx="990600" cy="1524000"/>
          </a:xfrm>
          <a:custGeom>
            <a:avLst/>
            <a:gdLst>
              <a:gd name="T0" fmla="*/ 2147483647 w 624"/>
              <a:gd name="T1" fmla="*/ 2147483647 h 960"/>
              <a:gd name="T2" fmla="*/ 2147483647 w 624"/>
              <a:gd name="T3" fmla="*/ 2147483647 h 960"/>
              <a:gd name="T4" fmla="*/ 0 w 624"/>
              <a:gd name="T5" fmla="*/ 0 h 960"/>
              <a:gd name="T6" fmla="*/ 0 w 624"/>
              <a:gd name="T7" fmla="*/ 2147483647 h 960"/>
              <a:gd name="T8" fmla="*/ 2147483647 w 624"/>
              <a:gd name="T9" fmla="*/ 2147483647 h 9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4"/>
              <a:gd name="T16" fmla="*/ 0 h 960"/>
              <a:gd name="T17" fmla="*/ 624 w 624"/>
              <a:gd name="T18" fmla="*/ 960 h 9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4" h="960">
                <a:moveTo>
                  <a:pt x="624" y="960"/>
                </a:moveTo>
                <a:lnTo>
                  <a:pt x="624" y="384"/>
                </a:lnTo>
                <a:lnTo>
                  <a:pt x="0" y="0"/>
                </a:lnTo>
                <a:lnTo>
                  <a:pt x="0" y="576"/>
                </a:lnTo>
                <a:lnTo>
                  <a:pt x="624" y="960"/>
                </a:lnTo>
                <a:close/>
              </a:path>
            </a:pathLst>
          </a:cu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1" name="Freeform 5"/>
          <p:cNvSpPr>
            <a:spLocks/>
          </p:cNvSpPr>
          <p:nvPr/>
        </p:nvSpPr>
        <p:spPr bwMode="auto">
          <a:xfrm flipH="1">
            <a:off x="6443663" y="1933575"/>
            <a:ext cx="990600" cy="1524000"/>
          </a:xfrm>
          <a:custGeom>
            <a:avLst/>
            <a:gdLst>
              <a:gd name="T0" fmla="*/ 2147483647 w 624"/>
              <a:gd name="T1" fmla="*/ 2147483647 h 960"/>
              <a:gd name="T2" fmla="*/ 2147483647 w 624"/>
              <a:gd name="T3" fmla="*/ 2147483647 h 960"/>
              <a:gd name="T4" fmla="*/ 0 w 624"/>
              <a:gd name="T5" fmla="*/ 0 h 960"/>
              <a:gd name="T6" fmla="*/ 0 w 624"/>
              <a:gd name="T7" fmla="*/ 2147483647 h 960"/>
              <a:gd name="T8" fmla="*/ 2147483647 w 624"/>
              <a:gd name="T9" fmla="*/ 2147483647 h 9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624"/>
              <a:gd name="T16" fmla="*/ 0 h 960"/>
              <a:gd name="T17" fmla="*/ 624 w 624"/>
              <a:gd name="T18" fmla="*/ 960 h 96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624" h="960">
                <a:moveTo>
                  <a:pt x="624" y="960"/>
                </a:moveTo>
                <a:lnTo>
                  <a:pt x="624" y="384"/>
                </a:lnTo>
                <a:lnTo>
                  <a:pt x="0" y="0"/>
                </a:lnTo>
                <a:lnTo>
                  <a:pt x="0" y="576"/>
                </a:lnTo>
                <a:lnTo>
                  <a:pt x="624" y="960"/>
                </a:lnTo>
                <a:close/>
              </a:path>
            </a:pathLst>
          </a:custGeom>
          <a:noFill/>
          <a:ln w="19050">
            <a:solidFill>
              <a:schemeClr val="tx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4822" name="Text Box 6"/>
          <p:cNvSpPr txBox="1">
            <a:spLocks noChangeArrowheads="1"/>
          </p:cNvSpPr>
          <p:nvPr/>
        </p:nvSpPr>
        <p:spPr bwMode="auto">
          <a:xfrm>
            <a:off x="317152" y="2144683"/>
            <a:ext cx="1011302" cy="400110"/>
          </a:xfrm>
          <a:prstGeom prst="rect">
            <a:avLst/>
          </a:prstGeom>
          <a:noFill/>
          <a:ln w="127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Image 1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34823" name="Text Box 7"/>
          <p:cNvSpPr txBox="1">
            <a:spLocks noChangeArrowheads="1"/>
          </p:cNvSpPr>
          <p:nvPr/>
        </p:nvSpPr>
        <p:spPr bwMode="auto">
          <a:xfrm>
            <a:off x="7584078" y="2239933"/>
            <a:ext cx="1046569" cy="40011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</a:rPr>
              <a:t>Image N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34824" name="Text Box 8"/>
          <p:cNvSpPr txBox="1">
            <a:spLocks noChangeArrowheads="1"/>
          </p:cNvSpPr>
          <p:nvPr/>
        </p:nvSpPr>
        <p:spPr bwMode="auto">
          <a:xfrm>
            <a:off x="4353762" y="2855397"/>
            <a:ext cx="516488" cy="3693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…...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649288" y="1295400"/>
            <a:ext cx="7924800" cy="3171825"/>
            <a:chOff x="409" y="960"/>
            <a:chExt cx="4992" cy="1998"/>
          </a:xfrm>
        </p:grpSpPr>
        <p:grpSp>
          <p:nvGrpSpPr>
            <p:cNvPr id="34893" name="Group 10"/>
            <p:cNvGrpSpPr>
              <a:grpSpLocks/>
            </p:cNvGrpSpPr>
            <p:nvPr/>
          </p:nvGrpSpPr>
          <p:grpSpPr bwMode="auto">
            <a:xfrm>
              <a:off x="2431" y="960"/>
              <a:ext cx="905" cy="807"/>
              <a:chOff x="2431" y="960"/>
              <a:chExt cx="905" cy="807"/>
            </a:xfrm>
          </p:grpSpPr>
          <p:sp>
            <p:nvSpPr>
              <p:cNvPr id="34895" name="Rectangle 11"/>
              <p:cNvSpPr>
                <a:spLocks noChangeArrowheads="1"/>
              </p:cNvSpPr>
              <p:nvPr/>
            </p:nvSpPr>
            <p:spPr bwMode="auto">
              <a:xfrm>
                <a:off x="2682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96" name="Rectangle 12"/>
              <p:cNvSpPr>
                <a:spLocks noChangeArrowheads="1"/>
              </p:cNvSpPr>
              <p:nvPr/>
            </p:nvSpPr>
            <p:spPr bwMode="auto">
              <a:xfrm>
                <a:off x="2598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97" name="Rectangle 13"/>
              <p:cNvSpPr>
                <a:spLocks noChangeArrowheads="1"/>
              </p:cNvSpPr>
              <p:nvPr/>
            </p:nvSpPr>
            <p:spPr bwMode="auto">
              <a:xfrm>
                <a:off x="2682" y="127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98" name="Rectangle 14"/>
              <p:cNvSpPr>
                <a:spLocks noChangeArrowheads="1"/>
              </p:cNvSpPr>
              <p:nvPr/>
            </p:nvSpPr>
            <p:spPr bwMode="auto">
              <a:xfrm>
                <a:off x="2598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99" name="Rectangle 15"/>
              <p:cNvSpPr>
                <a:spLocks noChangeArrowheads="1"/>
              </p:cNvSpPr>
              <p:nvPr/>
            </p:nvSpPr>
            <p:spPr bwMode="auto">
              <a:xfrm>
                <a:off x="2515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0" name="Rectangle 16"/>
              <p:cNvSpPr>
                <a:spLocks noChangeArrowheads="1"/>
              </p:cNvSpPr>
              <p:nvPr/>
            </p:nvSpPr>
            <p:spPr bwMode="auto">
              <a:xfrm>
                <a:off x="2682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1" name="Rectangle 17"/>
              <p:cNvSpPr>
                <a:spLocks noChangeArrowheads="1"/>
              </p:cNvSpPr>
              <p:nvPr/>
            </p:nvSpPr>
            <p:spPr bwMode="auto">
              <a:xfrm>
                <a:off x="2598" y="1204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2" name="Rectangle 18"/>
              <p:cNvSpPr>
                <a:spLocks noChangeArrowheads="1"/>
              </p:cNvSpPr>
              <p:nvPr/>
            </p:nvSpPr>
            <p:spPr bwMode="auto">
              <a:xfrm>
                <a:off x="2515" y="128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3" name="Rectangle 19"/>
              <p:cNvSpPr>
                <a:spLocks noChangeArrowheads="1"/>
              </p:cNvSpPr>
              <p:nvPr/>
            </p:nvSpPr>
            <p:spPr bwMode="auto">
              <a:xfrm>
                <a:off x="2431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4" name="Rectangle 20"/>
              <p:cNvSpPr>
                <a:spLocks noChangeArrowheads="1"/>
              </p:cNvSpPr>
              <p:nvPr/>
            </p:nvSpPr>
            <p:spPr bwMode="auto">
              <a:xfrm>
                <a:off x="2598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5" name="Rectangle 21"/>
              <p:cNvSpPr>
                <a:spLocks noChangeArrowheads="1"/>
              </p:cNvSpPr>
              <p:nvPr/>
            </p:nvSpPr>
            <p:spPr bwMode="auto">
              <a:xfrm>
                <a:off x="2515" y="1128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6" name="Rectangle 22"/>
              <p:cNvSpPr>
                <a:spLocks noChangeArrowheads="1"/>
              </p:cNvSpPr>
              <p:nvPr/>
            </p:nvSpPr>
            <p:spPr bwMode="auto">
              <a:xfrm>
                <a:off x="2431" y="1212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7" name="Rectangle 23"/>
              <p:cNvSpPr>
                <a:spLocks noChangeArrowheads="1"/>
              </p:cNvSpPr>
              <p:nvPr/>
            </p:nvSpPr>
            <p:spPr bwMode="auto">
              <a:xfrm>
                <a:off x="2846" y="1439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8" name="Rectangle 24"/>
              <p:cNvSpPr>
                <a:spLocks noChangeArrowheads="1"/>
              </p:cNvSpPr>
              <p:nvPr/>
            </p:nvSpPr>
            <p:spPr bwMode="auto">
              <a:xfrm>
                <a:off x="2763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09" name="Rectangle 25"/>
              <p:cNvSpPr>
                <a:spLocks noChangeArrowheads="1"/>
              </p:cNvSpPr>
              <p:nvPr/>
            </p:nvSpPr>
            <p:spPr bwMode="auto">
              <a:xfrm>
                <a:off x="2679" y="1607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0" name="Rectangle 26"/>
              <p:cNvSpPr>
                <a:spLocks noChangeArrowheads="1"/>
              </p:cNvSpPr>
              <p:nvPr/>
            </p:nvSpPr>
            <p:spPr bwMode="auto">
              <a:xfrm>
                <a:off x="2846" y="1278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1" name="Rectangle 27"/>
              <p:cNvSpPr>
                <a:spLocks noChangeArrowheads="1"/>
              </p:cNvSpPr>
              <p:nvPr/>
            </p:nvSpPr>
            <p:spPr bwMode="auto">
              <a:xfrm>
                <a:off x="2763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2" name="Rectangle 28"/>
              <p:cNvSpPr>
                <a:spLocks noChangeArrowheads="1"/>
              </p:cNvSpPr>
              <p:nvPr/>
            </p:nvSpPr>
            <p:spPr bwMode="auto">
              <a:xfrm>
                <a:off x="2679" y="1446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3" name="Rectangle 29"/>
              <p:cNvSpPr>
                <a:spLocks noChangeArrowheads="1"/>
              </p:cNvSpPr>
              <p:nvPr/>
            </p:nvSpPr>
            <p:spPr bwMode="auto">
              <a:xfrm>
                <a:off x="2596" y="153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4" name="Rectangle 30"/>
              <p:cNvSpPr>
                <a:spLocks noChangeArrowheads="1"/>
              </p:cNvSpPr>
              <p:nvPr/>
            </p:nvSpPr>
            <p:spPr bwMode="auto">
              <a:xfrm>
                <a:off x="2846" y="1120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5" name="Rectangle 31"/>
              <p:cNvSpPr>
                <a:spLocks noChangeArrowheads="1"/>
              </p:cNvSpPr>
              <p:nvPr/>
            </p:nvSpPr>
            <p:spPr bwMode="auto">
              <a:xfrm>
                <a:off x="2763" y="1204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6" name="Rectangle 32"/>
              <p:cNvSpPr>
                <a:spLocks noChangeArrowheads="1"/>
              </p:cNvSpPr>
              <p:nvPr/>
            </p:nvSpPr>
            <p:spPr bwMode="auto">
              <a:xfrm>
                <a:off x="2679" y="1288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7" name="Rectangle 33"/>
              <p:cNvSpPr>
                <a:spLocks noChangeArrowheads="1"/>
              </p:cNvSpPr>
              <p:nvPr/>
            </p:nvSpPr>
            <p:spPr bwMode="auto">
              <a:xfrm>
                <a:off x="2596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8" name="Rectangle 34"/>
              <p:cNvSpPr>
                <a:spLocks noChangeArrowheads="1"/>
              </p:cNvSpPr>
              <p:nvPr/>
            </p:nvSpPr>
            <p:spPr bwMode="auto">
              <a:xfrm>
                <a:off x="2846" y="960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19" name="Rectangle 35"/>
              <p:cNvSpPr>
                <a:spLocks noChangeArrowheads="1"/>
              </p:cNvSpPr>
              <p:nvPr/>
            </p:nvSpPr>
            <p:spPr bwMode="auto">
              <a:xfrm>
                <a:off x="2763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0" name="Rectangle 36"/>
              <p:cNvSpPr>
                <a:spLocks noChangeArrowheads="1"/>
              </p:cNvSpPr>
              <p:nvPr/>
            </p:nvSpPr>
            <p:spPr bwMode="auto">
              <a:xfrm>
                <a:off x="2679" y="1128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1" name="Rectangle 37"/>
              <p:cNvSpPr>
                <a:spLocks noChangeArrowheads="1"/>
              </p:cNvSpPr>
              <p:nvPr/>
            </p:nvSpPr>
            <p:spPr bwMode="auto">
              <a:xfrm>
                <a:off x="3011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2" name="Rectangle 38"/>
              <p:cNvSpPr>
                <a:spLocks noChangeArrowheads="1"/>
              </p:cNvSpPr>
              <p:nvPr/>
            </p:nvSpPr>
            <p:spPr bwMode="auto">
              <a:xfrm>
                <a:off x="2927" y="1523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3" name="Rectangle 39"/>
              <p:cNvSpPr>
                <a:spLocks noChangeArrowheads="1"/>
              </p:cNvSpPr>
              <p:nvPr/>
            </p:nvSpPr>
            <p:spPr bwMode="auto">
              <a:xfrm>
                <a:off x="2844" y="1607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4" name="Rectangle 40"/>
              <p:cNvSpPr>
                <a:spLocks noChangeArrowheads="1"/>
              </p:cNvSpPr>
              <p:nvPr/>
            </p:nvSpPr>
            <p:spPr bwMode="auto">
              <a:xfrm>
                <a:off x="3011" y="127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5" name="Rectangle 41"/>
              <p:cNvSpPr>
                <a:spLocks noChangeArrowheads="1"/>
              </p:cNvSpPr>
              <p:nvPr/>
            </p:nvSpPr>
            <p:spPr bwMode="auto">
              <a:xfrm>
                <a:off x="2927" y="1362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6" name="Rectangle 42"/>
              <p:cNvSpPr>
                <a:spLocks noChangeArrowheads="1"/>
              </p:cNvSpPr>
              <p:nvPr/>
            </p:nvSpPr>
            <p:spPr bwMode="auto">
              <a:xfrm>
                <a:off x="2844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7" name="Rectangle 43"/>
              <p:cNvSpPr>
                <a:spLocks noChangeArrowheads="1"/>
              </p:cNvSpPr>
              <p:nvPr/>
            </p:nvSpPr>
            <p:spPr bwMode="auto">
              <a:xfrm>
                <a:off x="3011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8" name="Rectangle 44"/>
              <p:cNvSpPr>
                <a:spLocks noChangeArrowheads="1"/>
              </p:cNvSpPr>
              <p:nvPr/>
            </p:nvSpPr>
            <p:spPr bwMode="auto">
              <a:xfrm>
                <a:off x="2927" y="1204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29" name="Rectangle 45"/>
              <p:cNvSpPr>
                <a:spLocks noChangeArrowheads="1"/>
              </p:cNvSpPr>
              <p:nvPr/>
            </p:nvSpPr>
            <p:spPr bwMode="auto">
              <a:xfrm>
                <a:off x="2844" y="128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0" name="Rectangle 46"/>
              <p:cNvSpPr>
                <a:spLocks noChangeArrowheads="1"/>
              </p:cNvSpPr>
              <p:nvPr/>
            </p:nvSpPr>
            <p:spPr bwMode="auto">
              <a:xfrm>
                <a:off x="2760" y="1372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1" name="Rectangle 47"/>
              <p:cNvSpPr>
                <a:spLocks noChangeArrowheads="1"/>
              </p:cNvSpPr>
              <p:nvPr/>
            </p:nvSpPr>
            <p:spPr bwMode="auto">
              <a:xfrm>
                <a:off x="3011" y="960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2" name="Rectangle 48"/>
              <p:cNvSpPr>
                <a:spLocks noChangeArrowheads="1"/>
              </p:cNvSpPr>
              <p:nvPr/>
            </p:nvSpPr>
            <p:spPr bwMode="auto">
              <a:xfrm>
                <a:off x="2844" y="1128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3" name="Rectangle 49"/>
              <p:cNvSpPr>
                <a:spLocks noChangeArrowheads="1"/>
              </p:cNvSpPr>
              <p:nvPr/>
            </p:nvSpPr>
            <p:spPr bwMode="auto">
              <a:xfrm>
                <a:off x="3176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4" name="Rectangle 50"/>
              <p:cNvSpPr>
                <a:spLocks noChangeArrowheads="1"/>
              </p:cNvSpPr>
              <p:nvPr/>
            </p:nvSpPr>
            <p:spPr bwMode="auto">
              <a:xfrm>
                <a:off x="3092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5" name="Rectangle 51"/>
              <p:cNvSpPr>
                <a:spLocks noChangeArrowheads="1"/>
              </p:cNvSpPr>
              <p:nvPr/>
            </p:nvSpPr>
            <p:spPr bwMode="auto">
              <a:xfrm>
                <a:off x="3009" y="1607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6" name="Rectangle 52"/>
              <p:cNvSpPr>
                <a:spLocks noChangeArrowheads="1"/>
              </p:cNvSpPr>
              <p:nvPr/>
            </p:nvSpPr>
            <p:spPr bwMode="auto">
              <a:xfrm>
                <a:off x="3092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7" name="Rectangle 53"/>
              <p:cNvSpPr>
                <a:spLocks noChangeArrowheads="1"/>
              </p:cNvSpPr>
              <p:nvPr/>
            </p:nvSpPr>
            <p:spPr bwMode="auto">
              <a:xfrm>
                <a:off x="3009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8" name="Rectangle 54"/>
              <p:cNvSpPr>
                <a:spLocks noChangeArrowheads="1"/>
              </p:cNvSpPr>
              <p:nvPr/>
            </p:nvSpPr>
            <p:spPr bwMode="auto">
              <a:xfrm>
                <a:off x="2925" y="153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39" name="Rectangle 55"/>
              <p:cNvSpPr>
                <a:spLocks noChangeArrowheads="1"/>
              </p:cNvSpPr>
              <p:nvPr/>
            </p:nvSpPr>
            <p:spPr bwMode="auto">
              <a:xfrm>
                <a:off x="3176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40" name="Rectangle 56"/>
              <p:cNvSpPr>
                <a:spLocks noChangeArrowheads="1"/>
              </p:cNvSpPr>
              <p:nvPr/>
            </p:nvSpPr>
            <p:spPr bwMode="auto">
              <a:xfrm>
                <a:off x="3176" y="960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41" name="Rectangle 57"/>
              <p:cNvSpPr>
                <a:spLocks noChangeArrowheads="1"/>
              </p:cNvSpPr>
              <p:nvPr/>
            </p:nvSpPr>
            <p:spPr bwMode="auto">
              <a:xfrm>
                <a:off x="3092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42" name="Rectangle 58"/>
              <p:cNvSpPr>
                <a:spLocks noChangeArrowheads="1"/>
              </p:cNvSpPr>
              <p:nvPr/>
            </p:nvSpPr>
            <p:spPr bwMode="auto">
              <a:xfrm>
                <a:off x="2925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943" name="Rectangle 59"/>
              <p:cNvSpPr>
                <a:spLocks noChangeArrowheads="1"/>
              </p:cNvSpPr>
              <p:nvPr/>
            </p:nvSpPr>
            <p:spPr bwMode="auto">
              <a:xfrm>
                <a:off x="2760" y="1212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</p:grpSp>
        <p:sp>
          <p:nvSpPr>
            <p:cNvPr id="34894" name="Rectangle 60"/>
            <p:cNvSpPr>
              <a:spLocks noChangeArrowheads="1"/>
            </p:cNvSpPr>
            <p:nvPr/>
          </p:nvSpPr>
          <p:spPr bwMode="auto">
            <a:xfrm>
              <a:off x="409" y="2670"/>
              <a:ext cx="49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lvl="1" indent="-285750">
                <a:spcBef>
                  <a:spcPct val="25000"/>
                </a:spcBef>
                <a:buClr>
                  <a:schemeClr val="bg2"/>
                </a:buClr>
                <a:buFontTx/>
                <a:buChar char="•"/>
              </a:pPr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</a:rPr>
                <a:t>Initialize to a volume V containing the true scene</a:t>
              </a:r>
            </a:p>
          </p:txBody>
        </p:sp>
      </p:grpSp>
      <p:grpSp>
        <p:nvGrpSpPr>
          <p:cNvPr id="5" name="Group 64"/>
          <p:cNvGrpSpPr>
            <a:grpSpLocks/>
          </p:cNvGrpSpPr>
          <p:nvPr/>
        </p:nvGrpSpPr>
        <p:grpSpPr bwMode="auto">
          <a:xfrm>
            <a:off x="685800" y="1943100"/>
            <a:ext cx="7924800" cy="3086100"/>
            <a:chOff x="432" y="1368"/>
            <a:chExt cx="4992" cy="1944"/>
          </a:xfrm>
        </p:grpSpPr>
        <p:sp>
          <p:nvSpPr>
            <p:cNvPr id="34889" name="Rectangle 65"/>
            <p:cNvSpPr>
              <a:spLocks noChangeArrowheads="1"/>
            </p:cNvSpPr>
            <p:nvPr/>
          </p:nvSpPr>
          <p:spPr bwMode="auto">
            <a:xfrm>
              <a:off x="432" y="2921"/>
              <a:ext cx="4992" cy="3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lvl="1" indent="-285750">
                <a:spcBef>
                  <a:spcPct val="25000"/>
                </a:spcBef>
                <a:buClr>
                  <a:schemeClr val="bg2"/>
                </a:buClr>
                <a:buFontTx/>
                <a:buChar char="•"/>
              </a:pPr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</a:rPr>
                <a:t>Choose a </a:t>
              </a:r>
              <a:r>
                <a:rPr lang="en-US" sz="2000" dirty="0" err="1">
                  <a:solidFill>
                    <a:schemeClr val="accent6">
                      <a:lumMod val="75000"/>
                    </a:schemeClr>
                  </a:solidFill>
                </a:rPr>
                <a:t>voxel</a:t>
              </a:r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</a:rPr>
                <a:t> on the outside of the volume</a:t>
              </a:r>
            </a:p>
          </p:txBody>
        </p:sp>
        <p:sp>
          <p:nvSpPr>
            <p:cNvPr id="34890" name="Rectangle 66"/>
            <p:cNvSpPr>
              <a:spLocks noChangeArrowheads="1"/>
            </p:cNvSpPr>
            <p:nvPr/>
          </p:nvSpPr>
          <p:spPr bwMode="auto">
            <a:xfrm>
              <a:off x="2756" y="1368"/>
              <a:ext cx="164" cy="164"/>
            </a:xfrm>
            <a:prstGeom prst="rect">
              <a:avLst/>
            </a:prstGeom>
            <a:solidFill>
              <a:schemeClr val="hlink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67"/>
          <p:cNvGrpSpPr>
            <a:grpSpLocks/>
          </p:cNvGrpSpPr>
          <p:nvPr/>
        </p:nvGrpSpPr>
        <p:grpSpPr bwMode="auto">
          <a:xfrm>
            <a:off x="666750" y="1295400"/>
            <a:ext cx="7924800" cy="4367213"/>
            <a:chOff x="420" y="960"/>
            <a:chExt cx="4992" cy="2751"/>
          </a:xfrm>
        </p:grpSpPr>
        <p:sp>
          <p:nvSpPr>
            <p:cNvPr id="34839" name="Rectangle 68"/>
            <p:cNvSpPr>
              <a:spLocks noChangeArrowheads="1"/>
            </p:cNvSpPr>
            <p:nvPr/>
          </p:nvSpPr>
          <p:spPr bwMode="auto">
            <a:xfrm>
              <a:off x="420" y="3423"/>
              <a:ext cx="49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lvl="1" indent="-285750">
                <a:spcBef>
                  <a:spcPct val="25000"/>
                </a:spcBef>
                <a:buClr>
                  <a:schemeClr val="bg2"/>
                </a:buClr>
                <a:buFontTx/>
                <a:buChar char="•"/>
              </a:pPr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</a:rPr>
                <a:t>Carve if not photo-consistent (inside object’s silhouette)</a:t>
              </a:r>
            </a:p>
          </p:txBody>
        </p:sp>
        <p:grpSp>
          <p:nvGrpSpPr>
            <p:cNvPr id="34840" name="Group 69"/>
            <p:cNvGrpSpPr>
              <a:grpSpLocks/>
            </p:cNvGrpSpPr>
            <p:nvPr/>
          </p:nvGrpSpPr>
          <p:grpSpPr bwMode="auto">
            <a:xfrm>
              <a:off x="2430" y="960"/>
              <a:ext cx="905" cy="807"/>
              <a:chOff x="3847" y="960"/>
              <a:chExt cx="905" cy="807"/>
            </a:xfrm>
          </p:grpSpPr>
          <p:sp>
            <p:nvSpPr>
              <p:cNvPr id="34841" name="Rectangle 70"/>
              <p:cNvSpPr>
                <a:spLocks noChangeArrowheads="1"/>
              </p:cNvSpPr>
              <p:nvPr/>
            </p:nvSpPr>
            <p:spPr bwMode="auto">
              <a:xfrm>
                <a:off x="4098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2" name="Rectangle 71"/>
              <p:cNvSpPr>
                <a:spLocks noChangeArrowheads="1"/>
              </p:cNvSpPr>
              <p:nvPr/>
            </p:nvSpPr>
            <p:spPr bwMode="auto">
              <a:xfrm>
                <a:off x="4014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3" name="Rectangle 72"/>
              <p:cNvSpPr>
                <a:spLocks noChangeArrowheads="1"/>
              </p:cNvSpPr>
              <p:nvPr/>
            </p:nvSpPr>
            <p:spPr bwMode="auto">
              <a:xfrm>
                <a:off x="4098" y="127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4" name="Rectangle 73"/>
              <p:cNvSpPr>
                <a:spLocks noChangeArrowheads="1"/>
              </p:cNvSpPr>
              <p:nvPr/>
            </p:nvSpPr>
            <p:spPr bwMode="auto">
              <a:xfrm>
                <a:off x="4014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5" name="Rectangle 74"/>
              <p:cNvSpPr>
                <a:spLocks noChangeArrowheads="1"/>
              </p:cNvSpPr>
              <p:nvPr/>
            </p:nvSpPr>
            <p:spPr bwMode="auto">
              <a:xfrm>
                <a:off x="3931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6" name="Rectangle 75"/>
              <p:cNvSpPr>
                <a:spLocks noChangeArrowheads="1"/>
              </p:cNvSpPr>
              <p:nvPr/>
            </p:nvSpPr>
            <p:spPr bwMode="auto">
              <a:xfrm>
                <a:off x="4098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7" name="Rectangle 76"/>
              <p:cNvSpPr>
                <a:spLocks noChangeArrowheads="1"/>
              </p:cNvSpPr>
              <p:nvPr/>
            </p:nvSpPr>
            <p:spPr bwMode="auto">
              <a:xfrm>
                <a:off x="4014" y="1204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8" name="Rectangle 77"/>
              <p:cNvSpPr>
                <a:spLocks noChangeArrowheads="1"/>
              </p:cNvSpPr>
              <p:nvPr/>
            </p:nvSpPr>
            <p:spPr bwMode="auto">
              <a:xfrm>
                <a:off x="3931" y="128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49" name="Rectangle 78"/>
              <p:cNvSpPr>
                <a:spLocks noChangeArrowheads="1"/>
              </p:cNvSpPr>
              <p:nvPr/>
            </p:nvSpPr>
            <p:spPr bwMode="auto">
              <a:xfrm>
                <a:off x="3847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0" name="Rectangle 79"/>
              <p:cNvSpPr>
                <a:spLocks noChangeArrowheads="1"/>
              </p:cNvSpPr>
              <p:nvPr/>
            </p:nvSpPr>
            <p:spPr bwMode="auto">
              <a:xfrm>
                <a:off x="4014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1" name="Rectangle 80"/>
              <p:cNvSpPr>
                <a:spLocks noChangeArrowheads="1"/>
              </p:cNvSpPr>
              <p:nvPr/>
            </p:nvSpPr>
            <p:spPr bwMode="auto">
              <a:xfrm>
                <a:off x="3931" y="1128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2" name="Rectangle 81"/>
              <p:cNvSpPr>
                <a:spLocks noChangeArrowheads="1"/>
              </p:cNvSpPr>
              <p:nvPr/>
            </p:nvSpPr>
            <p:spPr bwMode="auto">
              <a:xfrm>
                <a:off x="3847" y="1212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3" name="Rectangle 82"/>
              <p:cNvSpPr>
                <a:spLocks noChangeArrowheads="1"/>
              </p:cNvSpPr>
              <p:nvPr/>
            </p:nvSpPr>
            <p:spPr bwMode="auto">
              <a:xfrm>
                <a:off x="4262" y="1439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4" name="Rectangle 83"/>
              <p:cNvSpPr>
                <a:spLocks noChangeArrowheads="1"/>
              </p:cNvSpPr>
              <p:nvPr/>
            </p:nvSpPr>
            <p:spPr bwMode="auto">
              <a:xfrm>
                <a:off x="4179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5" name="Rectangle 84"/>
              <p:cNvSpPr>
                <a:spLocks noChangeArrowheads="1"/>
              </p:cNvSpPr>
              <p:nvPr/>
            </p:nvSpPr>
            <p:spPr bwMode="auto">
              <a:xfrm>
                <a:off x="4095" y="1607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6" name="Rectangle 85"/>
              <p:cNvSpPr>
                <a:spLocks noChangeArrowheads="1"/>
              </p:cNvSpPr>
              <p:nvPr/>
            </p:nvSpPr>
            <p:spPr bwMode="auto">
              <a:xfrm>
                <a:off x="4262" y="1278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7" name="Rectangle 86"/>
              <p:cNvSpPr>
                <a:spLocks noChangeArrowheads="1"/>
              </p:cNvSpPr>
              <p:nvPr/>
            </p:nvSpPr>
            <p:spPr bwMode="auto">
              <a:xfrm>
                <a:off x="4179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8" name="Rectangle 87"/>
              <p:cNvSpPr>
                <a:spLocks noChangeArrowheads="1"/>
              </p:cNvSpPr>
              <p:nvPr/>
            </p:nvSpPr>
            <p:spPr bwMode="auto">
              <a:xfrm>
                <a:off x="4095" y="1446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59" name="Rectangle 88"/>
              <p:cNvSpPr>
                <a:spLocks noChangeArrowheads="1"/>
              </p:cNvSpPr>
              <p:nvPr/>
            </p:nvSpPr>
            <p:spPr bwMode="auto">
              <a:xfrm>
                <a:off x="4012" y="153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0" name="Rectangle 89"/>
              <p:cNvSpPr>
                <a:spLocks noChangeArrowheads="1"/>
              </p:cNvSpPr>
              <p:nvPr/>
            </p:nvSpPr>
            <p:spPr bwMode="auto">
              <a:xfrm>
                <a:off x="4262" y="1120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1" name="Rectangle 90"/>
              <p:cNvSpPr>
                <a:spLocks noChangeArrowheads="1"/>
              </p:cNvSpPr>
              <p:nvPr/>
            </p:nvSpPr>
            <p:spPr bwMode="auto">
              <a:xfrm>
                <a:off x="4179" y="1204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2" name="Rectangle 91"/>
              <p:cNvSpPr>
                <a:spLocks noChangeArrowheads="1"/>
              </p:cNvSpPr>
              <p:nvPr/>
            </p:nvSpPr>
            <p:spPr bwMode="auto">
              <a:xfrm>
                <a:off x="4095" y="1288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3" name="Rectangle 92"/>
              <p:cNvSpPr>
                <a:spLocks noChangeArrowheads="1"/>
              </p:cNvSpPr>
              <p:nvPr/>
            </p:nvSpPr>
            <p:spPr bwMode="auto">
              <a:xfrm>
                <a:off x="4012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4" name="Rectangle 93"/>
              <p:cNvSpPr>
                <a:spLocks noChangeArrowheads="1"/>
              </p:cNvSpPr>
              <p:nvPr/>
            </p:nvSpPr>
            <p:spPr bwMode="auto">
              <a:xfrm>
                <a:off x="4262" y="960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5" name="Rectangle 94"/>
              <p:cNvSpPr>
                <a:spLocks noChangeArrowheads="1"/>
              </p:cNvSpPr>
              <p:nvPr/>
            </p:nvSpPr>
            <p:spPr bwMode="auto">
              <a:xfrm>
                <a:off x="4179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6" name="Rectangle 95"/>
              <p:cNvSpPr>
                <a:spLocks noChangeArrowheads="1"/>
              </p:cNvSpPr>
              <p:nvPr/>
            </p:nvSpPr>
            <p:spPr bwMode="auto">
              <a:xfrm>
                <a:off x="4095" y="1128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7" name="Rectangle 96"/>
              <p:cNvSpPr>
                <a:spLocks noChangeArrowheads="1"/>
              </p:cNvSpPr>
              <p:nvPr/>
            </p:nvSpPr>
            <p:spPr bwMode="auto">
              <a:xfrm>
                <a:off x="4427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8" name="Rectangle 97"/>
              <p:cNvSpPr>
                <a:spLocks noChangeArrowheads="1"/>
              </p:cNvSpPr>
              <p:nvPr/>
            </p:nvSpPr>
            <p:spPr bwMode="auto">
              <a:xfrm>
                <a:off x="4343" y="1523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69" name="Rectangle 98"/>
              <p:cNvSpPr>
                <a:spLocks noChangeArrowheads="1"/>
              </p:cNvSpPr>
              <p:nvPr/>
            </p:nvSpPr>
            <p:spPr bwMode="auto">
              <a:xfrm>
                <a:off x="4260" y="1607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0" name="Rectangle 99"/>
              <p:cNvSpPr>
                <a:spLocks noChangeArrowheads="1"/>
              </p:cNvSpPr>
              <p:nvPr/>
            </p:nvSpPr>
            <p:spPr bwMode="auto">
              <a:xfrm>
                <a:off x="4427" y="127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1" name="Rectangle 100"/>
              <p:cNvSpPr>
                <a:spLocks noChangeArrowheads="1"/>
              </p:cNvSpPr>
              <p:nvPr/>
            </p:nvSpPr>
            <p:spPr bwMode="auto">
              <a:xfrm>
                <a:off x="4343" y="1362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2" name="Rectangle 101"/>
              <p:cNvSpPr>
                <a:spLocks noChangeArrowheads="1"/>
              </p:cNvSpPr>
              <p:nvPr/>
            </p:nvSpPr>
            <p:spPr bwMode="auto">
              <a:xfrm>
                <a:off x="4260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3" name="Rectangle 102"/>
              <p:cNvSpPr>
                <a:spLocks noChangeArrowheads="1"/>
              </p:cNvSpPr>
              <p:nvPr/>
            </p:nvSpPr>
            <p:spPr bwMode="auto">
              <a:xfrm>
                <a:off x="4427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4" name="Rectangle 103"/>
              <p:cNvSpPr>
                <a:spLocks noChangeArrowheads="1"/>
              </p:cNvSpPr>
              <p:nvPr/>
            </p:nvSpPr>
            <p:spPr bwMode="auto">
              <a:xfrm>
                <a:off x="4343" y="1204"/>
                <a:ext cx="161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5" name="Rectangle 104"/>
              <p:cNvSpPr>
                <a:spLocks noChangeArrowheads="1"/>
              </p:cNvSpPr>
              <p:nvPr/>
            </p:nvSpPr>
            <p:spPr bwMode="auto">
              <a:xfrm>
                <a:off x="4260" y="1288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6" name="Rectangle 105"/>
              <p:cNvSpPr>
                <a:spLocks noChangeArrowheads="1"/>
              </p:cNvSpPr>
              <p:nvPr/>
            </p:nvSpPr>
            <p:spPr bwMode="auto">
              <a:xfrm>
                <a:off x="4427" y="960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7" name="Rectangle 106"/>
              <p:cNvSpPr>
                <a:spLocks noChangeArrowheads="1"/>
              </p:cNvSpPr>
              <p:nvPr/>
            </p:nvSpPr>
            <p:spPr bwMode="auto">
              <a:xfrm>
                <a:off x="4260" y="1128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8" name="Rectangle 107"/>
              <p:cNvSpPr>
                <a:spLocks noChangeArrowheads="1"/>
              </p:cNvSpPr>
              <p:nvPr/>
            </p:nvSpPr>
            <p:spPr bwMode="auto">
              <a:xfrm>
                <a:off x="4592" y="1439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79" name="Rectangle 108"/>
              <p:cNvSpPr>
                <a:spLocks noChangeArrowheads="1"/>
              </p:cNvSpPr>
              <p:nvPr/>
            </p:nvSpPr>
            <p:spPr bwMode="auto">
              <a:xfrm>
                <a:off x="4508" y="1523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0" name="Rectangle 109"/>
              <p:cNvSpPr>
                <a:spLocks noChangeArrowheads="1"/>
              </p:cNvSpPr>
              <p:nvPr/>
            </p:nvSpPr>
            <p:spPr bwMode="auto">
              <a:xfrm>
                <a:off x="4425" y="1607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1" name="Rectangle 110"/>
              <p:cNvSpPr>
                <a:spLocks noChangeArrowheads="1"/>
              </p:cNvSpPr>
              <p:nvPr/>
            </p:nvSpPr>
            <p:spPr bwMode="auto">
              <a:xfrm>
                <a:off x="4508" y="136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2" name="Rectangle 111"/>
              <p:cNvSpPr>
                <a:spLocks noChangeArrowheads="1"/>
              </p:cNvSpPr>
              <p:nvPr/>
            </p:nvSpPr>
            <p:spPr bwMode="auto">
              <a:xfrm>
                <a:off x="4425" y="1446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3" name="Rectangle 112"/>
              <p:cNvSpPr>
                <a:spLocks noChangeArrowheads="1"/>
              </p:cNvSpPr>
              <p:nvPr/>
            </p:nvSpPr>
            <p:spPr bwMode="auto">
              <a:xfrm>
                <a:off x="4341" y="153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4" name="Rectangle 113"/>
              <p:cNvSpPr>
                <a:spLocks noChangeArrowheads="1"/>
              </p:cNvSpPr>
              <p:nvPr/>
            </p:nvSpPr>
            <p:spPr bwMode="auto">
              <a:xfrm>
                <a:off x="4592" y="1120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5" name="Rectangle 114"/>
              <p:cNvSpPr>
                <a:spLocks noChangeArrowheads="1"/>
              </p:cNvSpPr>
              <p:nvPr/>
            </p:nvSpPr>
            <p:spPr bwMode="auto">
              <a:xfrm>
                <a:off x="4592" y="960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6" name="Rectangle 115"/>
              <p:cNvSpPr>
                <a:spLocks noChangeArrowheads="1"/>
              </p:cNvSpPr>
              <p:nvPr/>
            </p:nvSpPr>
            <p:spPr bwMode="auto">
              <a:xfrm>
                <a:off x="4508" y="1044"/>
                <a:ext cx="160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7" name="Rectangle 116"/>
              <p:cNvSpPr>
                <a:spLocks noChangeArrowheads="1"/>
              </p:cNvSpPr>
              <p:nvPr/>
            </p:nvSpPr>
            <p:spPr bwMode="auto">
              <a:xfrm>
                <a:off x="4341" y="1372"/>
                <a:ext cx="160" cy="161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  <p:sp>
            <p:nvSpPr>
              <p:cNvPr id="34888" name="Rectangle 117"/>
              <p:cNvSpPr>
                <a:spLocks noChangeArrowheads="1"/>
              </p:cNvSpPr>
              <p:nvPr/>
            </p:nvSpPr>
            <p:spPr bwMode="auto">
              <a:xfrm>
                <a:off x="4176" y="1212"/>
                <a:ext cx="161" cy="160"/>
              </a:xfrm>
              <a:prstGeom prst="rect">
                <a:avLst/>
              </a:prstGeom>
              <a:solidFill>
                <a:schemeClr val="tx1"/>
              </a:solidFill>
              <a:ln w="9525">
                <a:miter lim="800000"/>
                <a:headEnd/>
                <a:tailEnd/>
              </a:ln>
              <a:scene3d>
                <a:camera prst="legacyObliqueTopRight"/>
                <a:lightRig rig="legacyFlat3" dir="b"/>
              </a:scene3d>
              <a:sp3d extrusionH="430200" prstMaterial="legacyPlastic">
                <a:bevelT w="13500" h="13500" prst="angle"/>
                <a:bevelB w="13500" h="13500" prst="angle"/>
                <a:extrusionClr>
                  <a:schemeClr val="tx1"/>
                </a:extrusionClr>
              </a:sp3d>
            </p:spPr>
            <p:txBody>
              <a:bodyPr wrap="none" anchor="ctr">
                <a:flatTx/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8" name="Group 118"/>
          <p:cNvGrpSpPr>
            <a:grpSpLocks/>
          </p:cNvGrpSpPr>
          <p:nvPr/>
        </p:nvGrpSpPr>
        <p:grpSpPr bwMode="auto">
          <a:xfrm>
            <a:off x="646431" y="2043113"/>
            <a:ext cx="7924800" cy="3254375"/>
            <a:chOff x="430" y="1456"/>
            <a:chExt cx="4992" cy="2050"/>
          </a:xfrm>
        </p:grpSpPr>
        <p:sp>
          <p:nvSpPr>
            <p:cNvPr id="34831" name="Rectangle 119"/>
            <p:cNvSpPr>
              <a:spLocks noChangeArrowheads="1"/>
            </p:cNvSpPr>
            <p:nvPr/>
          </p:nvSpPr>
          <p:spPr bwMode="auto">
            <a:xfrm>
              <a:off x="430" y="3218"/>
              <a:ext cx="499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742950" lvl="1" indent="-285750">
                <a:spcBef>
                  <a:spcPct val="25000"/>
                </a:spcBef>
                <a:buClr>
                  <a:schemeClr val="bg2"/>
                </a:buClr>
                <a:buFontTx/>
                <a:buChar char="•"/>
              </a:pPr>
              <a:r>
                <a:rPr lang="en-US" sz="2000" dirty="0">
                  <a:solidFill>
                    <a:schemeClr val="accent6">
                      <a:lumMod val="75000"/>
                    </a:schemeClr>
                  </a:solidFill>
                </a:rPr>
                <a:t>Project to visible input images</a:t>
              </a:r>
            </a:p>
          </p:txBody>
        </p:sp>
        <p:grpSp>
          <p:nvGrpSpPr>
            <p:cNvPr id="34832" name="Group 120"/>
            <p:cNvGrpSpPr>
              <a:grpSpLocks/>
            </p:cNvGrpSpPr>
            <p:nvPr/>
          </p:nvGrpSpPr>
          <p:grpSpPr bwMode="auto">
            <a:xfrm>
              <a:off x="489" y="1456"/>
              <a:ext cx="4728" cy="688"/>
              <a:chOff x="489" y="1456"/>
              <a:chExt cx="4728" cy="688"/>
            </a:xfrm>
          </p:grpSpPr>
          <p:grpSp>
            <p:nvGrpSpPr>
              <p:cNvPr id="34833" name="Group 121"/>
              <p:cNvGrpSpPr>
                <a:grpSpLocks/>
              </p:cNvGrpSpPr>
              <p:nvPr/>
            </p:nvGrpSpPr>
            <p:grpSpPr bwMode="auto">
              <a:xfrm>
                <a:off x="489" y="1456"/>
                <a:ext cx="2374" cy="534"/>
                <a:chOff x="504" y="2471"/>
                <a:chExt cx="2374" cy="534"/>
              </a:xfrm>
            </p:grpSpPr>
            <p:sp>
              <p:nvSpPr>
                <p:cNvPr id="34837" name="Line 122"/>
                <p:cNvSpPr>
                  <a:spLocks noChangeShapeType="1"/>
                </p:cNvSpPr>
                <p:nvPr/>
              </p:nvSpPr>
              <p:spPr bwMode="auto">
                <a:xfrm flipH="1">
                  <a:off x="1719" y="2471"/>
                  <a:ext cx="1159" cy="262"/>
                </a:xfrm>
                <a:prstGeom prst="line">
                  <a:avLst/>
                </a:prstGeom>
                <a:noFill/>
                <a:ln w="28575">
                  <a:solidFill>
                    <a:srgbClr val="FF99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38" name="Line 123"/>
                <p:cNvSpPr>
                  <a:spLocks noChangeShapeType="1"/>
                </p:cNvSpPr>
                <p:nvPr/>
              </p:nvSpPr>
              <p:spPr bwMode="auto">
                <a:xfrm flipH="1">
                  <a:off x="504" y="2805"/>
                  <a:ext cx="903" cy="200"/>
                </a:xfrm>
                <a:prstGeom prst="line">
                  <a:avLst/>
                </a:prstGeom>
                <a:noFill/>
                <a:ln w="28575">
                  <a:solidFill>
                    <a:srgbClr val="FF99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grpSp>
            <p:nvGrpSpPr>
              <p:cNvPr id="34834" name="Group 124"/>
              <p:cNvGrpSpPr>
                <a:grpSpLocks/>
              </p:cNvGrpSpPr>
              <p:nvPr/>
            </p:nvGrpSpPr>
            <p:grpSpPr bwMode="auto">
              <a:xfrm>
                <a:off x="2857" y="1456"/>
                <a:ext cx="2360" cy="688"/>
                <a:chOff x="2872" y="2471"/>
                <a:chExt cx="2360" cy="688"/>
              </a:xfrm>
            </p:grpSpPr>
            <p:sp>
              <p:nvSpPr>
                <p:cNvPr id="34835" name="Line 125"/>
                <p:cNvSpPr>
                  <a:spLocks noChangeShapeType="1"/>
                </p:cNvSpPr>
                <p:nvPr/>
              </p:nvSpPr>
              <p:spPr bwMode="auto">
                <a:xfrm>
                  <a:off x="2872" y="2471"/>
                  <a:ext cx="1195" cy="349"/>
                </a:xfrm>
                <a:prstGeom prst="line">
                  <a:avLst/>
                </a:prstGeom>
                <a:noFill/>
                <a:ln w="28575">
                  <a:solidFill>
                    <a:srgbClr val="FF99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4836" name="Line 126"/>
                <p:cNvSpPr>
                  <a:spLocks noChangeShapeType="1"/>
                </p:cNvSpPr>
                <p:nvPr/>
              </p:nvSpPr>
              <p:spPr bwMode="auto">
                <a:xfrm>
                  <a:off x="4437" y="2923"/>
                  <a:ext cx="795" cy="236"/>
                </a:xfrm>
                <a:prstGeom prst="line">
                  <a:avLst/>
                </a:prstGeom>
                <a:noFill/>
                <a:ln w="28575">
                  <a:solidFill>
                    <a:srgbClr val="FF9933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34830" name="Rectangle 127"/>
          <p:cNvSpPr>
            <a:spLocks noChangeArrowheads="1"/>
          </p:cNvSpPr>
          <p:nvPr/>
        </p:nvSpPr>
        <p:spPr bwMode="auto">
          <a:xfrm>
            <a:off x="36831" y="6027738"/>
            <a:ext cx="914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sz="1800" dirty="0">
                <a:solidFill>
                  <a:srgbClr val="0000FF"/>
                </a:solidFill>
              </a:rPr>
              <a:t>K. N. </a:t>
            </a:r>
            <a:r>
              <a:rPr lang="en-US" sz="1800" dirty="0" err="1">
                <a:solidFill>
                  <a:srgbClr val="0000FF"/>
                </a:solidFill>
              </a:rPr>
              <a:t>Kutulakos</a:t>
            </a:r>
            <a:r>
              <a:rPr lang="en-US" sz="1800" dirty="0">
                <a:solidFill>
                  <a:srgbClr val="0000FF"/>
                </a:solidFill>
              </a:rPr>
              <a:t> and S. M. Seitz, </a:t>
            </a:r>
            <a:r>
              <a:rPr lang="en-US" sz="1800" b="1" dirty="0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 Theory of Shape by Space Carving</a:t>
            </a:r>
            <a:r>
              <a:rPr lang="en-US" sz="1800" dirty="0">
                <a:solidFill>
                  <a:srgbClr val="0000FF"/>
                </a:solidFill>
              </a:rPr>
              <a:t>, </a:t>
            </a:r>
            <a:r>
              <a:rPr lang="en-US" sz="1800" i="1" dirty="0">
                <a:solidFill>
                  <a:srgbClr val="0000FF"/>
                </a:solidFill>
              </a:rPr>
              <a:t>ICCV</a:t>
            </a:r>
            <a:r>
              <a:rPr lang="en-US" sz="1800" dirty="0">
                <a:solidFill>
                  <a:srgbClr val="0000FF"/>
                </a:solidFill>
              </a:rPr>
              <a:t> 1999</a:t>
            </a:r>
          </a:p>
        </p:txBody>
      </p:sp>
    </p:spTree>
    <p:extLst>
      <p:ext uri="{BB962C8B-B14F-4D97-AF65-F5344CB8AC3E}">
        <p14:creationId xmlns:p14="http://schemas.microsoft.com/office/powerpoint/2010/main" val="3552085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52388"/>
            <a:ext cx="8637588" cy="14319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en-US" dirty="0"/>
              <a:t>Our 4-camera light-striping stereo system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5" t="35938" r="28749" b="24219"/>
          <a:stretch>
            <a:fillRect/>
          </a:stretch>
        </p:blipFill>
        <p:spPr bwMode="auto">
          <a:xfrm>
            <a:off x="1981200" y="2057400"/>
            <a:ext cx="51054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4267200" y="3325813"/>
            <a:ext cx="10985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000" baseline="0">
                <a:solidFill>
                  <a:schemeClr val="bg1"/>
                </a:solidFill>
                <a:latin typeface="Times New Roman" pitchFamily="18" charset="0"/>
              </a:rPr>
              <a:t>projector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4343400" y="4572000"/>
            <a:ext cx="9715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000" baseline="0">
                <a:solidFill>
                  <a:schemeClr val="bg1"/>
                </a:solidFill>
                <a:latin typeface="Times New Roman" pitchFamily="18" charset="0"/>
              </a:rPr>
              <a:t>rotation</a:t>
            </a:r>
          </a:p>
          <a:p>
            <a:pPr algn="ctr" eaLnBrk="1" hangingPunct="1"/>
            <a:r>
              <a:rPr lang="en-US" altLang="en-US" sz="2000" baseline="0">
                <a:solidFill>
                  <a:schemeClr val="bg1"/>
                </a:solidFill>
                <a:latin typeface="Times New Roman" pitchFamily="18" charset="0"/>
              </a:rPr>
              <a:t>table</a:t>
            </a: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4784725" y="2022475"/>
            <a:ext cx="11811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aseline="0">
                <a:solidFill>
                  <a:schemeClr val="bg1"/>
                </a:solidFill>
                <a:latin typeface="Times New Roman" pitchFamily="18" charset="0"/>
              </a:rPr>
              <a:t>cameras</a:t>
            </a:r>
          </a:p>
        </p:txBody>
      </p:sp>
      <p:sp>
        <p:nvSpPr>
          <p:cNvPr id="7175" name="Text Box 7"/>
          <p:cNvSpPr txBox="1">
            <a:spLocks noChangeArrowheads="1"/>
          </p:cNvSpPr>
          <p:nvPr/>
        </p:nvSpPr>
        <p:spPr bwMode="auto">
          <a:xfrm>
            <a:off x="1139115" y="5638800"/>
            <a:ext cx="93487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 baseline="0" dirty="0">
                <a:solidFill>
                  <a:srgbClr val="0000FF"/>
                </a:solidFill>
                <a:latin typeface="Times New Roman" pitchFamily="18" charset="0"/>
              </a:rPr>
              <a:t>3D</a:t>
            </a:r>
          </a:p>
          <a:p>
            <a:pPr algn="ctr" eaLnBrk="1" hangingPunct="1"/>
            <a:r>
              <a:rPr lang="en-US" altLang="en-US" sz="2400" baseline="0" dirty="0">
                <a:solidFill>
                  <a:srgbClr val="0000FF"/>
                </a:solidFill>
                <a:latin typeface="Times New Roman" pitchFamily="18" charset="0"/>
              </a:rPr>
              <a:t>object</a:t>
            </a:r>
          </a:p>
        </p:txBody>
      </p:sp>
      <p:sp>
        <p:nvSpPr>
          <p:cNvPr id="7176" name="Freeform 8"/>
          <p:cNvSpPr>
            <a:spLocks/>
          </p:cNvSpPr>
          <p:nvPr/>
        </p:nvSpPr>
        <p:spPr bwMode="auto">
          <a:xfrm>
            <a:off x="948531" y="5387975"/>
            <a:ext cx="1316037" cy="1165225"/>
          </a:xfrm>
          <a:custGeom>
            <a:avLst/>
            <a:gdLst>
              <a:gd name="T0" fmla="*/ 825500 w 829"/>
              <a:gd name="T1" fmla="*/ 26988 h 734"/>
              <a:gd name="T2" fmla="*/ 434975 w 829"/>
              <a:gd name="T3" fmla="*/ 26988 h 734"/>
              <a:gd name="T4" fmla="*/ 323850 w 829"/>
              <a:gd name="T5" fmla="*/ 82550 h 734"/>
              <a:gd name="T6" fmla="*/ 266700 w 829"/>
              <a:gd name="T7" fmla="*/ 138113 h 734"/>
              <a:gd name="T8" fmla="*/ 222250 w 829"/>
              <a:gd name="T9" fmla="*/ 204788 h 734"/>
              <a:gd name="T10" fmla="*/ 166687 w 829"/>
              <a:gd name="T11" fmla="*/ 261938 h 734"/>
              <a:gd name="T12" fmla="*/ 77787 w 829"/>
              <a:gd name="T13" fmla="*/ 450850 h 734"/>
              <a:gd name="T14" fmla="*/ 33337 w 829"/>
              <a:gd name="T15" fmla="*/ 584200 h 734"/>
              <a:gd name="T16" fmla="*/ 0 w 829"/>
              <a:gd name="T17" fmla="*/ 708025 h 734"/>
              <a:gd name="T18" fmla="*/ 177800 w 829"/>
              <a:gd name="T19" fmla="*/ 1063625 h 734"/>
              <a:gd name="T20" fmla="*/ 346075 w 829"/>
              <a:gd name="T21" fmla="*/ 1143000 h 734"/>
              <a:gd name="T22" fmla="*/ 412750 w 829"/>
              <a:gd name="T23" fmla="*/ 1165225 h 734"/>
              <a:gd name="T24" fmla="*/ 836612 w 829"/>
              <a:gd name="T25" fmla="*/ 1096963 h 734"/>
              <a:gd name="T26" fmla="*/ 1125537 w 829"/>
              <a:gd name="T27" fmla="*/ 1063625 h 734"/>
              <a:gd name="T28" fmla="*/ 1316037 w 829"/>
              <a:gd name="T29" fmla="*/ 908050 h 734"/>
              <a:gd name="T30" fmla="*/ 1181100 w 829"/>
              <a:gd name="T31" fmla="*/ 584200 h 734"/>
              <a:gd name="T32" fmla="*/ 992187 w 829"/>
              <a:gd name="T33" fmla="*/ 484188 h 734"/>
              <a:gd name="T34" fmla="*/ 825500 w 829"/>
              <a:gd name="T35" fmla="*/ 26988 h 734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0" t="0" r="r" b="b"/>
            <a:pathLst>
              <a:path w="829" h="734">
                <a:moveTo>
                  <a:pt x="520" y="17"/>
                </a:moveTo>
                <a:cubicBezTo>
                  <a:pt x="433" y="11"/>
                  <a:pt x="359" y="0"/>
                  <a:pt x="274" y="17"/>
                </a:cubicBezTo>
                <a:cubicBezTo>
                  <a:pt x="250" y="29"/>
                  <a:pt x="229" y="44"/>
                  <a:pt x="204" y="52"/>
                </a:cubicBezTo>
                <a:cubicBezTo>
                  <a:pt x="192" y="64"/>
                  <a:pt x="177" y="73"/>
                  <a:pt x="168" y="87"/>
                </a:cubicBezTo>
                <a:cubicBezTo>
                  <a:pt x="159" y="101"/>
                  <a:pt x="152" y="117"/>
                  <a:pt x="140" y="129"/>
                </a:cubicBezTo>
                <a:cubicBezTo>
                  <a:pt x="128" y="141"/>
                  <a:pt x="112" y="150"/>
                  <a:pt x="105" y="165"/>
                </a:cubicBezTo>
                <a:cubicBezTo>
                  <a:pt x="84" y="208"/>
                  <a:pt x="76" y="243"/>
                  <a:pt x="49" y="284"/>
                </a:cubicBezTo>
                <a:cubicBezTo>
                  <a:pt x="41" y="315"/>
                  <a:pt x="39" y="341"/>
                  <a:pt x="21" y="368"/>
                </a:cubicBezTo>
                <a:cubicBezTo>
                  <a:pt x="14" y="394"/>
                  <a:pt x="6" y="420"/>
                  <a:pt x="0" y="446"/>
                </a:cubicBezTo>
                <a:cubicBezTo>
                  <a:pt x="25" y="565"/>
                  <a:pt x="21" y="607"/>
                  <a:pt x="112" y="670"/>
                </a:cubicBezTo>
                <a:cubicBezTo>
                  <a:pt x="167" y="708"/>
                  <a:pt x="146" y="696"/>
                  <a:pt x="218" y="720"/>
                </a:cubicBezTo>
                <a:cubicBezTo>
                  <a:pt x="232" y="725"/>
                  <a:pt x="260" y="734"/>
                  <a:pt x="260" y="734"/>
                </a:cubicBezTo>
                <a:cubicBezTo>
                  <a:pt x="351" y="725"/>
                  <a:pt x="436" y="700"/>
                  <a:pt x="527" y="691"/>
                </a:cubicBezTo>
                <a:cubicBezTo>
                  <a:pt x="624" y="667"/>
                  <a:pt x="564" y="678"/>
                  <a:pt x="709" y="670"/>
                </a:cubicBezTo>
                <a:cubicBezTo>
                  <a:pt x="762" y="652"/>
                  <a:pt x="804" y="622"/>
                  <a:pt x="829" y="572"/>
                </a:cubicBezTo>
                <a:cubicBezTo>
                  <a:pt x="825" y="510"/>
                  <a:pt x="821" y="393"/>
                  <a:pt x="744" y="368"/>
                </a:cubicBezTo>
                <a:cubicBezTo>
                  <a:pt x="705" y="329"/>
                  <a:pt x="677" y="315"/>
                  <a:pt x="625" y="305"/>
                </a:cubicBezTo>
                <a:cubicBezTo>
                  <a:pt x="575" y="206"/>
                  <a:pt x="658" y="58"/>
                  <a:pt x="520" y="17"/>
                </a:cubicBezTo>
              </a:path>
            </a:pathLst>
          </a:cu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177" name="Freeform 9"/>
          <p:cNvSpPr>
            <a:spLocks/>
          </p:cNvSpPr>
          <p:nvPr/>
        </p:nvSpPr>
        <p:spPr bwMode="auto">
          <a:xfrm>
            <a:off x="1139115" y="5440680"/>
            <a:ext cx="609600" cy="990600"/>
          </a:xfrm>
          <a:custGeom>
            <a:avLst/>
            <a:gdLst>
              <a:gd name="T0" fmla="*/ 609600 w 384"/>
              <a:gd name="T1" fmla="*/ 0 h 624"/>
              <a:gd name="T2" fmla="*/ 381000 w 384"/>
              <a:gd name="T3" fmla="*/ 76200 h 624"/>
              <a:gd name="T4" fmla="*/ 228600 w 384"/>
              <a:gd name="T5" fmla="*/ 304800 h 624"/>
              <a:gd name="T6" fmla="*/ 76200 w 384"/>
              <a:gd name="T7" fmla="*/ 685800 h 624"/>
              <a:gd name="T8" fmla="*/ 0 w 384"/>
              <a:gd name="T9" fmla="*/ 990600 h 6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384" h="624">
                <a:moveTo>
                  <a:pt x="384" y="0"/>
                </a:moveTo>
                <a:cubicBezTo>
                  <a:pt x="332" y="8"/>
                  <a:pt x="280" y="16"/>
                  <a:pt x="240" y="48"/>
                </a:cubicBezTo>
                <a:cubicBezTo>
                  <a:pt x="200" y="80"/>
                  <a:pt x="176" y="128"/>
                  <a:pt x="144" y="192"/>
                </a:cubicBezTo>
                <a:cubicBezTo>
                  <a:pt x="112" y="256"/>
                  <a:pt x="72" y="360"/>
                  <a:pt x="48" y="432"/>
                </a:cubicBezTo>
                <a:cubicBezTo>
                  <a:pt x="24" y="504"/>
                  <a:pt x="12" y="564"/>
                  <a:pt x="0" y="62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09600" y="1447800"/>
            <a:ext cx="1674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(now deceased)</a:t>
            </a:r>
          </a:p>
        </p:txBody>
      </p:sp>
    </p:spTree>
    <p:extLst>
      <p:ext uri="{BB962C8B-B14F-4D97-AF65-F5344CB8AC3E}">
        <p14:creationId xmlns:p14="http://schemas.microsoft.com/office/powerpoint/2010/main" val="9613719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Calibration Object</a:t>
            </a: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9" t="21094" r="38126" b="45313"/>
          <a:stretch>
            <a:fillRect/>
          </a:stretch>
        </p:blipFill>
        <p:spPr bwMode="auto">
          <a:xfrm>
            <a:off x="5029200" y="2286000"/>
            <a:ext cx="26670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316" name="Text Box 4"/>
          <p:cNvSpPr txBox="1">
            <a:spLocks noChangeArrowheads="1"/>
          </p:cNvSpPr>
          <p:nvPr/>
        </p:nvSpPr>
        <p:spPr bwMode="auto">
          <a:xfrm>
            <a:off x="1676400" y="2895600"/>
            <a:ext cx="263726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aseline="0" dirty="0">
                <a:latin typeface="Times New Roman" pitchFamily="18" charset="0"/>
              </a:rPr>
              <a:t>The idea is to snap</a:t>
            </a:r>
          </a:p>
          <a:p>
            <a:pPr eaLnBrk="1" hangingPunct="1"/>
            <a:r>
              <a:rPr lang="en-US" altLang="en-US" sz="2400" baseline="0" dirty="0">
                <a:latin typeface="Times New Roman" pitchFamily="18" charset="0"/>
              </a:rPr>
              <a:t>images at different</a:t>
            </a:r>
          </a:p>
          <a:p>
            <a:pPr eaLnBrk="1" hangingPunct="1"/>
            <a:r>
              <a:rPr lang="en-US" altLang="en-US" sz="2400" baseline="0" dirty="0">
                <a:latin typeface="Times New Roman" pitchFamily="18" charset="0"/>
              </a:rPr>
              <a:t>depths and get a</a:t>
            </a:r>
          </a:p>
          <a:p>
            <a:pPr eaLnBrk="1" hangingPunct="1"/>
            <a:r>
              <a:rPr lang="en-US" altLang="en-US" sz="2400" baseline="0" dirty="0">
                <a:latin typeface="Times New Roman" pitchFamily="18" charset="0"/>
              </a:rPr>
              <a:t>lot of  </a:t>
            </a:r>
            <a:r>
              <a:rPr lang="en-US" altLang="en-US" sz="2400" baseline="0" dirty="0">
                <a:solidFill>
                  <a:srgbClr val="FF0000"/>
                </a:solidFill>
                <a:latin typeface="Times New Roman" pitchFamily="18" charset="0"/>
              </a:rPr>
              <a:t>2D-3D  point</a:t>
            </a:r>
          </a:p>
          <a:p>
            <a:pPr eaLnBrk="1" hangingPunct="1"/>
            <a:r>
              <a:rPr lang="en-US" altLang="en-US" sz="2400" baseline="0" dirty="0">
                <a:solidFill>
                  <a:srgbClr val="FF0000"/>
                </a:solidFill>
                <a:latin typeface="Times New Roman" pitchFamily="18" charset="0"/>
              </a:rPr>
              <a:t>correspondences.</a:t>
            </a:r>
          </a:p>
        </p:txBody>
      </p:sp>
    </p:spTree>
    <p:extLst>
      <p:ext uri="{BB962C8B-B14F-4D97-AF65-F5344CB8AC3E}">
        <p14:creationId xmlns:p14="http://schemas.microsoft.com/office/powerpoint/2010/main" val="34723040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S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" y="514350"/>
            <a:ext cx="7353300" cy="568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5-Point Star 1"/>
          <p:cNvSpPr/>
          <p:nvPr/>
        </p:nvSpPr>
        <p:spPr bwMode="auto">
          <a:xfrm>
            <a:off x="1905000" y="2362200"/>
            <a:ext cx="457200" cy="533400"/>
          </a:xfrm>
          <a:prstGeom prst="star5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9029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S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4663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+mn-lt"/>
                <a:ea typeface="+mj-ea"/>
                <a:cs typeface="Kalinga" pitchFamily="34" charset="0"/>
              </a:rPr>
              <a:t>Stereo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2667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>
              <a:ea typeface="+mn-ea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000" dirty="0">
              <a:ea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56155-94F9-4E4E-97D3-68C234BB7AA4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250401"/>
      </p:ext>
    </p:extLst>
  </p:cSld>
  <p:clrMapOvr>
    <a:masterClrMapping/>
  </p:clrMapOvr>
  <p:transition spd="slow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S00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72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958893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S0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572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5903044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ube 1"/>
          <p:cNvSpPr>
            <a:spLocks noChangeArrowheads="1"/>
          </p:cNvSpPr>
          <p:nvPr/>
        </p:nvSpPr>
        <p:spPr bwMode="auto">
          <a:xfrm>
            <a:off x="5713413" y="3813175"/>
            <a:ext cx="1216025" cy="1216025"/>
          </a:xfrm>
          <a:prstGeom prst="cube">
            <a:avLst>
              <a:gd name="adj" fmla="val 25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/>
          </a:p>
        </p:txBody>
      </p:sp>
      <p:cxnSp>
        <p:nvCxnSpPr>
          <p:cNvPr id="31747" name="Straight Connector 6"/>
          <p:cNvCxnSpPr>
            <a:cxnSpLocks noChangeShapeType="1"/>
          </p:cNvCxnSpPr>
          <p:nvPr/>
        </p:nvCxnSpPr>
        <p:spPr bwMode="auto">
          <a:xfrm>
            <a:off x="2982726" y="2214096"/>
            <a:ext cx="871538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48" name="Straight Connector 12"/>
          <p:cNvCxnSpPr>
            <a:cxnSpLocks noChangeShapeType="1"/>
          </p:cNvCxnSpPr>
          <p:nvPr/>
        </p:nvCxnSpPr>
        <p:spPr bwMode="auto">
          <a:xfrm>
            <a:off x="3854264" y="2170953"/>
            <a:ext cx="0" cy="987425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49" name="Straight Connector 14"/>
          <p:cNvCxnSpPr>
            <a:cxnSpLocks noChangeShapeType="1"/>
          </p:cNvCxnSpPr>
          <p:nvPr/>
        </p:nvCxnSpPr>
        <p:spPr bwMode="auto">
          <a:xfrm flipH="1">
            <a:off x="3581400" y="3158378"/>
            <a:ext cx="261938" cy="22860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0" name="Straight Connector 16"/>
          <p:cNvCxnSpPr>
            <a:cxnSpLocks noChangeShapeType="1"/>
          </p:cNvCxnSpPr>
          <p:nvPr/>
        </p:nvCxnSpPr>
        <p:spPr bwMode="auto">
          <a:xfrm flipH="1">
            <a:off x="2615827" y="2214096"/>
            <a:ext cx="344487" cy="301625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1" name="Straight Connector 18"/>
          <p:cNvCxnSpPr>
            <a:cxnSpLocks noChangeShapeType="1"/>
          </p:cNvCxnSpPr>
          <p:nvPr/>
        </p:nvCxnSpPr>
        <p:spPr bwMode="auto">
          <a:xfrm>
            <a:off x="2627313" y="2515721"/>
            <a:ext cx="0" cy="91440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2" name="Straight Connector 20"/>
          <p:cNvCxnSpPr>
            <a:cxnSpLocks noChangeShapeType="1"/>
          </p:cNvCxnSpPr>
          <p:nvPr/>
        </p:nvCxnSpPr>
        <p:spPr bwMode="auto">
          <a:xfrm>
            <a:off x="2627313" y="3430121"/>
            <a:ext cx="954087" cy="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3" name="Straight Connector 22"/>
          <p:cNvCxnSpPr>
            <a:cxnSpLocks noChangeShapeType="1"/>
          </p:cNvCxnSpPr>
          <p:nvPr/>
        </p:nvCxnSpPr>
        <p:spPr bwMode="auto">
          <a:xfrm flipV="1">
            <a:off x="798979" y="1203044"/>
            <a:ext cx="4038600" cy="993775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4" name="Straight Connector 24"/>
          <p:cNvCxnSpPr>
            <a:cxnSpLocks noChangeShapeType="1"/>
          </p:cNvCxnSpPr>
          <p:nvPr/>
        </p:nvCxnSpPr>
        <p:spPr bwMode="auto">
          <a:xfrm flipV="1">
            <a:off x="866775" y="3430121"/>
            <a:ext cx="4038600" cy="993775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5" name="Straight Connector 25"/>
          <p:cNvCxnSpPr>
            <a:cxnSpLocks noChangeShapeType="1"/>
          </p:cNvCxnSpPr>
          <p:nvPr/>
        </p:nvCxnSpPr>
        <p:spPr bwMode="auto">
          <a:xfrm>
            <a:off x="4819650" y="1239371"/>
            <a:ext cx="57150" cy="219075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756" name="Straight Connector 27"/>
          <p:cNvCxnSpPr>
            <a:cxnSpLocks noChangeShapeType="1"/>
          </p:cNvCxnSpPr>
          <p:nvPr/>
        </p:nvCxnSpPr>
        <p:spPr bwMode="auto">
          <a:xfrm>
            <a:off x="866775" y="2177303"/>
            <a:ext cx="57150" cy="2190750"/>
          </a:xfrm>
          <a:prstGeom prst="lin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1757" name="TextBox 28"/>
          <p:cNvSpPr txBox="1">
            <a:spLocks noChangeArrowheads="1"/>
          </p:cNvSpPr>
          <p:nvPr/>
        </p:nvSpPr>
        <p:spPr bwMode="auto">
          <a:xfrm>
            <a:off x="4933950" y="1348488"/>
            <a:ext cx="1675459" cy="748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dirty="0"/>
              <a:t>image plane</a:t>
            </a:r>
          </a:p>
          <a:p>
            <a:pPr eaLnBrk="1" hangingPunct="1"/>
            <a:r>
              <a:rPr lang="en-US" altLang="en-US" sz="3200" dirty="0"/>
              <a:t>depth map</a:t>
            </a:r>
          </a:p>
        </p:txBody>
      </p:sp>
      <p:sp>
        <p:nvSpPr>
          <p:cNvPr id="31758" name="TextBox 29"/>
          <p:cNvSpPr txBox="1">
            <a:spLocks noChangeArrowheads="1"/>
          </p:cNvSpPr>
          <p:nvPr/>
        </p:nvSpPr>
        <p:spPr bwMode="auto">
          <a:xfrm>
            <a:off x="2578474" y="1754188"/>
            <a:ext cx="844975" cy="379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800" dirty="0"/>
              <a:t>(</a:t>
            </a:r>
            <a:r>
              <a:rPr lang="en-US" altLang="en-US" sz="2800" dirty="0" err="1"/>
              <a:t>u,v,d</a:t>
            </a:r>
            <a:r>
              <a:rPr lang="en-US" altLang="en-US" sz="2800" dirty="0"/>
              <a:t>)</a:t>
            </a:r>
          </a:p>
        </p:txBody>
      </p:sp>
      <p:sp>
        <p:nvSpPr>
          <p:cNvPr id="31760" name="TextBox 58367"/>
          <p:cNvSpPr txBox="1">
            <a:spLocks noChangeArrowheads="1"/>
          </p:cNvSpPr>
          <p:nvPr/>
        </p:nvSpPr>
        <p:spPr bwMode="auto">
          <a:xfrm>
            <a:off x="1066800" y="5486400"/>
            <a:ext cx="1703388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4000" dirty="0"/>
              <a:t>OUTSIDE</a:t>
            </a:r>
          </a:p>
        </p:txBody>
      </p:sp>
      <p:sp>
        <p:nvSpPr>
          <p:cNvPr id="31761" name="TextBox 58368"/>
          <p:cNvSpPr txBox="1">
            <a:spLocks noChangeArrowheads="1"/>
          </p:cNvSpPr>
          <p:nvPr/>
        </p:nvSpPr>
        <p:spPr bwMode="auto">
          <a:xfrm>
            <a:off x="5683250" y="5321300"/>
            <a:ext cx="3100529" cy="748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200" dirty="0"/>
              <a:t>one of many cubes</a:t>
            </a:r>
          </a:p>
          <a:p>
            <a:pPr eaLnBrk="1" hangingPunct="1"/>
            <a:r>
              <a:rPr lang="en-US" altLang="en-US" sz="3200" dirty="0"/>
              <a:t>in virtual 3D cube space</a:t>
            </a:r>
          </a:p>
        </p:txBody>
      </p:sp>
      <p:sp>
        <p:nvSpPr>
          <p:cNvPr id="31762" name="TextBox 58370"/>
          <p:cNvSpPr txBox="1">
            <a:spLocks noChangeArrowheads="1"/>
          </p:cNvSpPr>
          <p:nvPr/>
        </p:nvSpPr>
        <p:spPr bwMode="auto">
          <a:xfrm>
            <a:off x="457200" y="114300"/>
            <a:ext cx="77771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aseline="-25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aseline="-25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aseline="-25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600" baseline="0" dirty="0"/>
              <a:t>3D space is made up of many cubes.</a:t>
            </a:r>
            <a:endParaRPr lang="en-US" altLang="en-US" sz="3600" dirty="0"/>
          </a:p>
        </p:txBody>
      </p:sp>
      <p:sp>
        <p:nvSpPr>
          <p:cNvPr id="2" name="TextBox 1"/>
          <p:cNvSpPr txBox="1"/>
          <p:nvPr/>
        </p:nvSpPr>
        <p:spPr>
          <a:xfrm>
            <a:off x="5410200" y="3316261"/>
            <a:ext cx="13742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</a:t>
            </a:r>
            <a:r>
              <a:rPr lang="en-US" dirty="0" err="1"/>
              <a:t>x,y,z</a:t>
            </a:r>
            <a:r>
              <a:rPr lang="en-US" dirty="0"/>
              <a:t>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86600" y="1699931"/>
            <a:ext cx="287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DCA019E-3E8C-4274-9691-9419B74C2958}"/>
                  </a:ext>
                </a:extLst>
              </p14:cNvPr>
              <p14:cNvContentPartPr/>
              <p14:nvPr/>
            </p14:nvContentPartPr>
            <p14:xfrm>
              <a:off x="2674440" y="1686600"/>
              <a:ext cx="3405240" cy="21592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DCA019E-3E8C-4274-9691-9419B74C295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65080" y="1677240"/>
                <a:ext cx="3423960" cy="217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363908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S0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79683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S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145933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S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766760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S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572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04840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S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304971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S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880306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S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70955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053" r="35135" b="13116"/>
          <a:stretch/>
        </p:blipFill>
        <p:spPr>
          <a:xfrm>
            <a:off x="304800" y="1752600"/>
            <a:ext cx="8508772" cy="3810000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 bwMode="auto">
          <a:xfrm flipH="1">
            <a:off x="6248400" y="3581400"/>
            <a:ext cx="3048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" name="Straight Arrow Connector 5"/>
          <p:cNvCxnSpPr/>
          <p:nvPr/>
        </p:nvCxnSpPr>
        <p:spPr bwMode="auto">
          <a:xfrm flipH="1">
            <a:off x="5791200" y="4876800"/>
            <a:ext cx="6096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/>
          <p:nvPr/>
        </p:nvCxnSpPr>
        <p:spPr bwMode="auto">
          <a:xfrm flipH="1">
            <a:off x="7391400" y="2667000"/>
            <a:ext cx="216408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06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S02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1000"/>
            <a:ext cx="7543800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245885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More: Space Carving Results:  African Violet</a:t>
            </a:r>
          </a:p>
        </p:txBody>
      </p:sp>
      <p:pic>
        <p:nvPicPr>
          <p:cNvPr id="35843" name="Picture 3" descr="fviole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7800" y="1066800"/>
            <a:ext cx="2871788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4" descr="fviole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0638" y="1066800"/>
            <a:ext cx="2747962" cy="237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5" descr="violet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2988" y="3962400"/>
            <a:ext cx="3148012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6" descr="violet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47800" y="4006850"/>
            <a:ext cx="2943225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Text Box 7"/>
          <p:cNvSpPr txBox="1">
            <a:spLocks noChangeArrowheads="1"/>
          </p:cNvSpPr>
          <p:nvPr/>
        </p:nvSpPr>
        <p:spPr bwMode="auto">
          <a:xfrm>
            <a:off x="1184275" y="3429000"/>
            <a:ext cx="336073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Input Image (1 of 45) 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5848" name="Text Box 8"/>
          <p:cNvSpPr txBox="1">
            <a:spLocks noChangeArrowheads="1"/>
          </p:cNvSpPr>
          <p:nvPr/>
        </p:nvSpPr>
        <p:spPr bwMode="auto">
          <a:xfrm>
            <a:off x="5294313" y="3429000"/>
            <a:ext cx="23145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Reconstruction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5305425" y="6324600"/>
            <a:ext cx="23145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Reconstruction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5850" name="Text Box 10"/>
          <p:cNvSpPr txBox="1">
            <a:spLocks noChangeArrowheads="1"/>
          </p:cNvSpPr>
          <p:nvPr/>
        </p:nvSpPr>
        <p:spPr bwMode="auto">
          <a:xfrm>
            <a:off x="1828800" y="6324600"/>
            <a:ext cx="231457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Reconstruction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5851" name="Text Box 11"/>
          <p:cNvSpPr txBox="1">
            <a:spLocks noChangeArrowheads="1"/>
          </p:cNvSpPr>
          <p:nvPr/>
        </p:nvSpPr>
        <p:spPr bwMode="auto">
          <a:xfrm>
            <a:off x="7772400" y="6507163"/>
            <a:ext cx="1276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/>
              <a:t>Source: S. Seitz</a:t>
            </a:r>
          </a:p>
        </p:txBody>
      </p:sp>
    </p:spTree>
    <p:extLst>
      <p:ext uri="{BB962C8B-B14F-4D97-AF65-F5344CB8AC3E}">
        <p14:creationId xmlns:p14="http://schemas.microsoft.com/office/powerpoint/2010/main" val="1646619510"/>
      </p:ext>
    </p:extLst>
  </p:cSld>
  <p:clrMapOvr>
    <a:masterClrMapping/>
  </p:clrMapOvr>
  <p:transition advTm="29024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More: Space Carving Results:  Hand</a:t>
            </a: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1641475" y="4648200"/>
            <a:ext cx="19637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Input Image</a:t>
            </a:r>
          </a:p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(1 of 100) 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4672013" y="6324600"/>
            <a:ext cx="3592512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200" b="1">
                <a:solidFill>
                  <a:schemeClr val="bg2"/>
                </a:solidFill>
                <a:latin typeface="Tahoma" pitchFamily="34" charset="0"/>
              </a:rPr>
              <a:t>Views of Reconstruction</a:t>
            </a:r>
            <a:endParaRPr lang="en-US" b="1">
              <a:solidFill>
                <a:schemeClr val="bg2"/>
              </a:solidFill>
              <a:latin typeface="Times New Roman" pitchFamily="18" charset="0"/>
            </a:endParaRPr>
          </a:p>
        </p:txBody>
      </p:sp>
      <p:pic>
        <p:nvPicPr>
          <p:cNvPr id="36869" name="Picture 5" descr="fsarah-la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2266950"/>
            <a:ext cx="36576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6" descr="hand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81575" y="1100138"/>
            <a:ext cx="3095625" cy="255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7" descr="hand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3716338"/>
            <a:ext cx="3124200" cy="260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32559925"/>
      </p:ext>
    </p:extLst>
  </p:cSld>
  <p:clrMapOvr>
    <a:masterClrMapping/>
  </p:clrMapOvr>
  <p:transition advTm="29024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en-US" sz="3000" dirty="0"/>
              <a:t>Stereo from community photo collections</a:t>
            </a:r>
          </a:p>
        </p:txBody>
      </p:sp>
      <p:sp>
        <p:nvSpPr>
          <p:cNvPr id="47107" name="AutoShape 3"/>
          <p:cNvSpPr>
            <a:spLocks noGrp="1" noChangeAspect="1" noChangeArrowheads="1"/>
          </p:cNvSpPr>
          <p:nvPr>
            <p:ph type="body" idx="1"/>
          </p:nvPr>
        </p:nvSpPr>
        <p:spPr>
          <a:xfrm>
            <a:off x="726510" y="785018"/>
            <a:ext cx="8229600" cy="4525963"/>
          </a:xfrm>
        </p:spPr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sz="2400" dirty="0"/>
              <a:t>Up to now, we’ve always assumed that camera calibration is known</a:t>
            </a:r>
          </a:p>
          <a:p>
            <a:pPr>
              <a:buFontTx/>
              <a:buChar char="•"/>
            </a:pPr>
            <a:r>
              <a:rPr lang="en-US" sz="2400" dirty="0"/>
              <a:t>For photos taken from the Internet, we need </a:t>
            </a:r>
            <a:r>
              <a:rPr lang="en-US" sz="2400" i="1" dirty="0">
                <a:solidFill>
                  <a:srgbClr val="FF0000"/>
                </a:solidFill>
              </a:rPr>
              <a:t>structure from motion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techniques to reconstruct both camera positions and 3D points.</a:t>
            </a:r>
          </a:p>
        </p:txBody>
      </p:sp>
      <p:pic>
        <p:nvPicPr>
          <p:cNvPr id="5" name="Picture 4" descr="liberty-close.jpg"/>
          <p:cNvPicPr>
            <a:picLocks noChangeAspect="1"/>
          </p:cNvPicPr>
          <p:nvPr/>
        </p:nvPicPr>
        <p:blipFill>
          <a:blip r:embed="rId3" cstate="print"/>
          <a:srcRect r="30034"/>
          <a:stretch>
            <a:fillRect/>
          </a:stretch>
        </p:blipFill>
        <p:spPr>
          <a:xfrm>
            <a:off x="4419600" y="3048000"/>
            <a:ext cx="4260675" cy="3429000"/>
          </a:xfrm>
          <a:prstGeom prst="rect">
            <a:avLst/>
          </a:prstGeom>
        </p:spPr>
      </p:pic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9650" y="2895600"/>
            <a:ext cx="434855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75253959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77962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505860" name="Picture 4" descr="http://grail.cs.washington.edu/software/pmvs/images/col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2562"/>
            <a:ext cx="4645516" cy="3245210"/>
          </a:xfrm>
          <a:prstGeom prst="rect">
            <a:avLst/>
          </a:prstGeom>
          <a:noFill/>
        </p:spPr>
      </p:pic>
      <p:pic>
        <p:nvPicPr>
          <p:cNvPr id="505862" name="Picture 6" descr="http://grail.cs.washington.edu/software/pmvs/images/col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82562"/>
            <a:ext cx="4572000" cy="3154190"/>
          </a:xfrm>
          <a:prstGeom prst="rect">
            <a:avLst/>
          </a:prstGeom>
          <a:noFill/>
        </p:spPr>
      </p:pic>
      <p:pic>
        <p:nvPicPr>
          <p:cNvPr id="505858" name="Picture 2" descr="http://grail.cs.washington.edu/software/pmvs/images/henry-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" y="3306762"/>
            <a:ext cx="9144001" cy="28388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97989053"/>
      </p:ext>
    </p:extLst>
  </p:cSld>
  <p:clrMapOvr>
    <a:masterClrMapping/>
  </p:clrMapOvr>
  <p:transition advTm="29093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Head Reconstruction from Uncalibrated Internet Photos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46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/>
              <a:t>Input: Internet photos</a:t>
            </a:r>
            <a:r>
              <a:rPr lang="zh-CN" altLang="en-US" sz="2400" dirty="0"/>
              <a:t> </a:t>
            </a:r>
            <a:r>
              <a:rPr lang="en-US" altLang="zh-CN" sz="2400" dirty="0"/>
              <a:t>in</a:t>
            </a:r>
            <a:r>
              <a:rPr lang="zh-CN" altLang="en-US" sz="2400" dirty="0"/>
              <a:t> </a:t>
            </a:r>
            <a:r>
              <a:rPr lang="en-US" altLang="zh-CN" sz="2400" dirty="0"/>
              <a:t>different</a:t>
            </a:r>
            <a:r>
              <a:rPr lang="zh-CN" altLang="en-US" sz="2400" dirty="0"/>
              <a:t> </a:t>
            </a:r>
            <a:r>
              <a:rPr lang="en-US" altLang="zh-CN" sz="2400" dirty="0"/>
              <a:t>poses</a:t>
            </a:r>
            <a:r>
              <a:rPr lang="zh-CN" altLang="en-US" sz="2400" dirty="0"/>
              <a:t> </a:t>
            </a:r>
            <a:r>
              <a:rPr lang="en-US" altLang="zh-CN" sz="2400" dirty="0"/>
              <a:t>and</a:t>
            </a:r>
            <a:r>
              <a:rPr lang="zh-CN" altLang="en-US" sz="2400" dirty="0"/>
              <a:t> </a:t>
            </a:r>
            <a:r>
              <a:rPr lang="en-US" altLang="zh-CN" sz="2400" dirty="0"/>
              <a:t>expressions</a:t>
            </a:r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Output: 3D model of </a:t>
            </a:r>
            <a:r>
              <a:rPr lang="en-US" sz="2800" dirty="0"/>
              <a:t>the head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28" t="19502" r="10487" b="65796"/>
          <a:stretch/>
        </p:blipFill>
        <p:spPr>
          <a:xfrm>
            <a:off x="1469571" y="4800600"/>
            <a:ext cx="5687881" cy="15881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119" y="1828800"/>
            <a:ext cx="4511355" cy="24694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57452" y="5943600"/>
            <a:ext cx="15728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work of</a:t>
            </a:r>
          </a:p>
          <a:p>
            <a:r>
              <a:rPr lang="en-US" dirty="0">
                <a:solidFill>
                  <a:schemeClr val="accent6"/>
                </a:solidFill>
              </a:rPr>
              <a:t>Shu Liang</a:t>
            </a:r>
          </a:p>
        </p:txBody>
      </p:sp>
    </p:spTree>
    <p:extLst>
      <p:ext uri="{BB962C8B-B14F-4D97-AF65-F5344CB8AC3E}">
        <p14:creationId xmlns:p14="http://schemas.microsoft.com/office/powerpoint/2010/main" val="317447410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>
                <a:latin typeface="Comic Sans MS" panose="030F0702030302020204" pitchFamily="66" charset="0"/>
              </a:rPr>
              <a:t>Recognizing Deformable Shapes</a:t>
            </a:r>
            <a:r>
              <a:rPr lang="en-US" altLang="en-US"/>
              <a:t>	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>
                <a:latin typeface="Comic Sans MS" panose="030F0702030302020204" pitchFamily="66" charset="0"/>
              </a:rPr>
              <a:t>Salvador Ruiz Correa</a:t>
            </a:r>
          </a:p>
          <a:p>
            <a:pPr eaLnBrk="1" hangingPunct="1">
              <a:defRPr/>
            </a:pPr>
            <a:r>
              <a:rPr lang="en-US" altLang="en-US">
                <a:latin typeface="Comic Sans MS" panose="030F0702030302020204" pitchFamily="66" charset="0"/>
              </a:rPr>
              <a:t>(CSE/EE576 Computer Vision I)</a:t>
            </a:r>
          </a:p>
        </p:txBody>
      </p:sp>
    </p:spTree>
    <p:extLst>
      <p:ext uri="{BB962C8B-B14F-4D97-AF65-F5344CB8AC3E}">
        <p14:creationId xmlns:p14="http://schemas.microsoft.com/office/powerpoint/2010/main" val="56948592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>
                <a:latin typeface="Comic Sans MS" panose="030F0702030302020204" pitchFamily="66" charset="0"/>
              </a:rPr>
              <a:t>Goal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295400"/>
            <a:ext cx="8229600" cy="16764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2600">
                <a:latin typeface="Comic Sans MS" panose="030F0702030302020204" pitchFamily="66" charset="0"/>
              </a:rPr>
              <a:t>We are interested in  developing algorithms for recognizing and classifying deformable object shapes from range data.</a:t>
            </a:r>
          </a:p>
        </p:txBody>
      </p:sp>
      <p:pic>
        <p:nvPicPr>
          <p:cNvPr id="5124" name="Picture 5" descr="jul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3276600"/>
            <a:ext cx="1538288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222" name="Text Box 6"/>
          <p:cNvSpPr txBox="1">
            <a:spLocks noChangeArrowheads="1"/>
          </p:cNvSpPr>
          <p:nvPr/>
        </p:nvSpPr>
        <p:spPr bwMode="auto">
          <a:xfrm>
            <a:off x="7239000" y="2590800"/>
            <a:ext cx="1828800" cy="642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3-D Output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Surface Mesh</a:t>
            </a:r>
          </a:p>
        </p:txBody>
      </p:sp>
      <p:pic>
        <p:nvPicPr>
          <p:cNvPr id="5126" name="Picture 7" descr="P002959"/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352800"/>
            <a:ext cx="2514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1082675" y="2895600"/>
            <a:ext cx="24018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3-D Laser Scanner</a:t>
            </a: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-152400" y="4038600"/>
            <a:ext cx="1295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Input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3-D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Object</a:t>
            </a:r>
          </a:p>
        </p:txBody>
      </p:sp>
      <p:sp>
        <p:nvSpPr>
          <p:cNvPr id="9226" name="Line 10"/>
          <p:cNvSpPr>
            <a:spLocks noChangeShapeType="1"/>
          </p:cNvSpPr>
          <p:nvPr/>
        </p:nvSpPr>
        <p:spPr bwMode="auto">
          <a:xfrm flipV="1">
            <a:off x="914400" y="4038600"/>
            <a:ext cx="914400" cy="2286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29" name="Rectangle 13"/>
          <p:cNvSpPr>
            <a:spLocks noChangeArrowheads="1"/>
          </p:cNvSpPr>
          <p:nvPr/>
        </p:nvSpPr>
        <p:spPr bwMode="auto">
          <a:xfrm>
            <a:off x="685800" y="5510213"/>
            <a:ext cx="815340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lang="en-US" altLang="en-US" sz="28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altLang="en-US" sz="26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This is a  difficult problem that is relevant in several application fields.</a:t>
            </a:r>
          </a:p>
        </p:txBody>
      </p:sp>
      <p:sp>
        <p:nvSpPr>
          <p:cNvPr id="9230" name="Line 14"/>
          <p:cNvSpPr>
            <a:spLocks noChangeShapeType="1"/>
          </p:cNvSpPr>
          <p:nvPr/>
        </p:nvSpPr>
        <p:spPr bwMode="auto">
          <a:xfrm>
            <a:off x="2209800" y="3276600"/>
            <a:ext cx="5334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31" name="Line 15"/>
          <p:cNvSpPr>
            <a:spLocks noChangeShapeType="1"/>
          </p:cNvSpPr>
          <p:nvPr/>
        </p:nvSpPr>
        <p:spPr bwMode="auto">
          <a:xfrm flipV="1">
            <a:off x="4038600" y="4114800"/>
            <a:ext cx="6858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32" name="Text Box 16"/>
          <p:cNvSpPr txBox="1">
            <a:spLocks noChangeArrowheads="1"/>
          </p:cNvSpPr>
          <p:nvPr/>
        </p:nvSpPr>
        <p:spPr bwMode="auto">
          <a:xfrm>
            <a:off x="3962400" y="3276600"/>
            <a:ext cx="8826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Range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data</a:t>
            </a:r>
          </a:p>
        </p:txBody>
      </p:sp>
      <p:sp>
        <p:nvSpPr>
          <p:cNvPr id="9233" name="Text Box 17"/>
          <p:cNvSpPr txBox="1">
            <a:spLocks noChangeArrowheads="1"/>
          </p:cNvSpPr>
          <p:nvPr/>
        </p:nvSpPr>
        <p:spPr bwMode="auto">
          <a:xfrm>
            <a:off x="3657600" y="4267200"/>
            <a:ext cx="15160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(Cloud of 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3-D points)</a:t>
            </a:r>
          </a:p>
        </p:txBody>
      </p:sp>
      <p:sp>
        <p:nvSpPr>
          <p:cNvPr id="9234" name="Rectangle 18"/>
          <p:cNvSpPr>
            <a:spLocks noChangeArrowheads="1"/>
          </p:cNvSpPr>
          <p:nvPr/>
        </p:nvSpPr>
        <p:spPr bwMode="auto">
          <a:xfrm>
            <a:off x="5181600" y="3657600"/>
            <a:ext cx="1371600" cy="914400"/>
          </a:xfrm>
          <a:prstGeom prst="rect">
            <a:avLst/>
          </a:prstGeom>
          <a:noFill/>
          <a:ln w="381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35" name="Line 19"/>
          <p:cNvSpPr>
            <a:spLocks noChangeShapeType="1"/>
          </p:cNvSpPr>
          <p:nvPr/>
        </p:nvSpPr>
        <p:spPr bwMode="auto">
          <a:xfrm flipV="1">
            <a:off x="6629400" y="4114800"/>
            <a:ext cx="685800" cy="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237" name="Rectangle 21"/>
          <p:cNvSpPr>
            <a:spLocks noChangeArrowheads="1"/>
          </p:cNvSpPr>
          <p:nvPr/>
        </p:nvSpPr>
        <p:spPr bwMode="auto">
          <a:xfrm>
            <a:off x="5164138" y="3733800"/>
            <a:ext cx="130492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Post-</a:t>
            </a:r>
          </a:p>
          <a:p>
            <a:pPr algn="ctr" eaLnBrk="1" hangingPunct="1">
              <a:defRPr/>
            </a:pPr>
            <a:r>
              <a:rPr lang="en-US" altLang="en-US" sz="18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processing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B39076F-9188-4F0B-8665-22BA9AE12C54}"/>
                  </a:ext>
                </a:extLst>
              </p14:cNvPr>
              <p14:cNvContentPartPr/>
              <p14:nvPr/>
            </p14:nvContentPartPr>
            <p14:xfrm>
              <a:off x="7445880" y="5293080"/>
              <a:ext cx="531000" cy="4010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B39076F-9188-4F0B-8665-22BA9AE12C5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36520" y="5283720"/>
                <a:ext cx="549720" cy="419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6146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9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3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What Kind Of Deformations?</a:t>
            </a: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6019800" y="4038600"/>
            <a:ext cx="18272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Toy animals</a:t>
            </a:r>
          </a:p>
        </p:txBody>
      </p:sp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1447800" y="4953000"/>
            <a:ext cx="1620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3-D Faces</a:t>
            </a:r>
          </a:p>
        </p:txBody>
      </p:sp>
      <p:pic>
        <p:nvPicPr>
          <p:cNvPr id="9221" name="Picture 5" descr="tr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410200"/>
            <a:ext cx="101123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 descr="tr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5410200"/>
            <a:ext cx="10429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 descr="tr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410200"/>
            <a:ext cx="97948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2667000" y="60007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en-US" altLang="en-US" sz="2400">
              <a:solidFill>
                <a:schemeClr val="bg1"/>
              </a:solidFill>
            </a:endParaRPr>
          </a:p>
        </p:txBody>
      </p:sp>
      <p:sp>
        <p:nvSpPr>
          <p:cNvPr id="9225" name="Text Box 9"/>
          <p:cNvSpPr txBox="1">
            <a:spLocks noChangeArrowheads="1"/>
          </p:cNvSpPr>
          <p:nvPr/>
        </p:nvSpPr>
        <p:spPr bwMode="auto">
          <a:xfrm>
            <a:off x="5029200" y="2133600"/>
            <a:ext cx="9286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bg1"/>
                </a:solidFill>
              </a:rPr>
              <a:t>Normal </a:t>
            </a:r>
          </a:p>
        </p:txBody>
      </p:sp>
      <p:pic>
        <p:nvPicPr>
          <p:cNvPr id="9226" name="Picture 10" descr="m2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657600"/>
            <a:ext cx="10668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1" descr="m3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657600"/>
            <a:ext cx="9144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12" descr="m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505200"/>
            <a:ext cx="877888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Text Box 13"/>
          <p:cNvSpPr txBox="1">
            <a:spLocks noChangeArrowheads="1"/>
          </p:cNvSpPr>
          <p:nvPr/>
        </p:nvSpPr>
        <p:spPr bwMode="auto">
          <a:xfrm>
            <a:off x="1676400" y="3200400"/>
            <a:ext cx="16144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Mandibles</a:t>
            </a:r>
          </a:p>
        </p:txBody>
      </p:sp>
      <p:pic>
        <p:nvPicPr>
          <p:cNvPr id="9230" name="Picture 14" descr="head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1092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1" name="Picture 15" descr="head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52600"/>
            <a:ext cx="9826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2" name="Picture 16" descr="head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828800"/>
            <a:ext cx="100012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3" name="Picture 17" descr="head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752600"/>
            <a:ext cx="990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4" name="Picture 18" descr="d1leftsid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2438400"/>
            <a:ext cx="1600200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Picture 19" descr="d0_d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362200"/>
            <a:ext cx="13716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6" name="Picture 20" descr="d0lside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438400"/>
            <a:ext cx="1295400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7" name="Text Box 21"/>
          <p:cNvSpPr txBox="1">
            <a:spLocks noChangeArrowheads="1"/>
          </p:cNvSpPr>
          <p:nvPr/>
        </p:nvSpPr>
        <p:spPr bwMode="auto">
          <a:xfrm>
            <a:off x="5867400" y="1828800"/>
            <a:ext cx="243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Neurocranium</a:t>
            </a:r>
          </a:p>
        </p:txBody>
      </p:sp>
      <p:sp>
        <p:nvSpPr>
          <p:cNvPr id="9238" name="Text Box 22"/>
          <p:cNvSpPr txBox="1">
            <a:spLocks noChangeArrowheads="1"/>
          </p:cNvSpPr>
          <p:nvPr/>
        </p:nvSpPr>
        <p:spPr bwMode="auto">
          <a:xfrm>
            <a:off x="533400" y="3733800"/>
            <a:ext cx="936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bg1"/>
                </a:solidFill>
              </a:rPr>
              <a:t>Normal</a:t>
            </a:r>
            <a:r>
              <a:rPr lang="en-US" altLang="en-US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9239" name="Picture 23" descr="tiger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572000"/>
            <a:ext cx="1295400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0" name="Picture 24" descr="lepard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572000"/>
            <a:ext cx="11430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1" name="Picture 25" descr="lion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4495800"/>
            <a:ext cx="1219200" cy="117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42" name="Text Box 28"/>
          <p:cNvSpPr txBox="1">
            <a:spLocks noChangeArrowheads="1"/>
          </p:cNvSpPr>
          <p:nvPr/>
        </p:nvSpPr>
        <p:spPr bwMode="auto">
          <a:xfrm>
            <a:off x="2209800" y="4419600"/>
            <a:ext cx="11509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bg1"/>
                </a:solidFill>
              </a:rPr>
              <a:t>Abnormal</a:t>
            </a:r>
            <a:r>
              <a:rPr lang="en-US" altLang="en-US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243" name="Text Box 29"/>
          <p:cNvSpPr txBox="1">
            <a:spLocks noChangeArrowheads="1"/>
          </p:cNvSpPr>
          <p:nvPr/>
        </p:nvSpPr>
        <p:spPr bwMode="auto">
          <a:xfrm>
            <a:off x="7162800" y="3429000"/>
            <a:ext cx="11509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1600">
                <a:solidFill>
                  <a:schemeClr val="bg1"/>
                </a:solidFill>
              </a:rPr>
              <a:t>Abnormal</a:t>
            </a:r>
            <a:r>
              <a:rPr lang="en-US" altLang="en-US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9244" name="Text Box 30"/>
          <p:cNvSpPr txBox="1">
            <a:spLocks noChangeArrowheads="1"/>
          </p:cNvSpPr>
          <p:nvPr/>
        </p:nvSpPr>
        <p:spPr bwMode="auto">
          <a:xfrm>
            <a:off x="5181600" y="5791200"/>
            <a:ext cx="35893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Shape classes: significant</a:t>
            </a:r>
          </a:p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amount of intra-class variability</a:t>
            </a:r>
          </a:p>
        </p:txBody>
      </p:sp>
    </p:spTree>
    <p:extLst>
      <p:ext uri="{BB962C8B-B14F-4D97-AF65-F5344CB8AC3E}">
        <p14:creationId xmlns:p14="http://schemas.microsoft.com/office/powerpoint/2010/main" val="202885328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000" dirty="0">
                <a:latin typeface="Comic Sans MS" panose="030F0702030302020204" pitchFamily="66" charset="0"/>
              </a:rPr>
              <a:t>Component-Based Methodology</a:t>
            </a:r>
            <a:br>
              <a:rPr lang="en-US" altLang="en-US" sz="4000" dirty="0">
                <a:latin typeface="Comic Sans MS" panose="030F0702030302020204" pitchFamily="66" charset="0"/>
              </a:rPr>
            </a:br>
            <a:endParaRPr lang="en-US" altLang="en-US" sz="4000" dirty="0">
              <a:latin typeface="Comic Sans MS" panose="030F0702030302020204" pitchFamily="66" charset="0"/>
            </a:endParaRPr>
          </a:p>
        </p:txBody>
      </p:sp>
      <p:sp>
        <p:nvSpPr>
          <p:cNvPr id="23555" name="Line 3"/>
          <p:cNvSpPr>
            <a:spLocks noChangeShapeType="1"/>
          </p:cNvSpPr>
          <p:nvPr/>
        </p:nvSpPr>
        <p:spPr bwMode="auto">
          <a:xfrm>
            <a:off x="3511550" y="3976688"/>
            <a:ext cx="358775" cy="4572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1752600" y="1600200"/>
            <a:ext cx="1539875" cy="1227138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Numeric</a:t>
            </a:r>
          </a:p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1752600" y="3236913"/>
            <a:ext cx="1557338" cy="1182687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Components</a:t>
            </a:r>
          </a:p>
        </p:txBody>
      </p:sp>
      <p:sp>
        <p:nvSpPr>
          <p:cNvPr id="23559" name="Line 7"/>
          <p:cNvSpPr>
            <a:spLocks noChangeShapeType="1"/>
          </p:cNvSpPr>
          <p:nvPr/>
        </p:nvSpPr>
        <p:spPr bwMode="auto">
          <a:xfrm>
            <a:off x="2549525" y="2827338"/>
            <a:ext cx="0" cy="409575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1752600" y="4876800"/>
            <a:ext cx="1495425" cy="123825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Symbolic</a:t>
            </a:r>
          </a:p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5029200" y="4191000"/>
            <a:ext cx="1447800" cy="1052513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Architecture</a:t>
            </a:r>
          </a:p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of </a:t>
            </a:r>
          </a:p>
          <a:p>
            <a:pPr algn="ctr" eaLnBrk="1" hangingPunct="1">
              <a:defRPr/>
            </a:pPr>
            <a:r>
              <a:rPr lang="en-US" altLang="en-US" sz="2000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Classifiers</a:t>
            </a:r>
          </a:p>
        </p:txBody>
      </p:sp>
      <p:sp>
        <p:nvSpPr>
          <p:cNvPr id="23562" name="Line 10"/>
          <p:cNvSpPr>
            <a:spLocks noChangeShapeType="1"/>
          </p:cNvSpPr>
          <p:nvPr/>
        </p:nvSpPr>
        <p:spPr bwMode="auto">
          <a:xfrm flipV="1">
            <a:off x="3511550" y="5119688"/>
            <a:ext cx="358775" cy="4572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63" name="Oval 11"/>
          <p:cNvSpPr>
            <a:spLocks noChangeArrowheads="1"/>
          </p:cNvSpPr>
          <p:nvPr/>
        </p:nvSpPr>
        <p:spPr bwMode="auto">
          <a:xfrm>
            <a:off x="3886200" y="4495800"/>
            <a:ext cx="457200" cy="457200"/>
          </a:xfrm>
          <a:prstGeom prst="ellipse">
            <a:avLst/>
          </a:prstGeom>
          <a:noFill/>
          <a:ln w="12700" algn="ctr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b="1">
                <a:effectLst>
                  <a:outerShdw blurRad="38100" dist="38100" dir="2700000" algn="tl">
                    <a:srgbClr val="000000"/>
                  </a:outerShdw>
                </a:effectLst>
              </a:rPr>
              <a:t>+</a:t>
            </a:r>
          </a:p>
        </p:txBody>
      </p:sp>
      <p:sp>
        <p:nvSpPr>
          <p:cNvPr id="23564" name="Line 12"/>
          <p:cNvSpPr>
            <a:spLocks noChangeShapeType="1"/>
          </p:cNvSpPr>
          <p:nvPr/>
        </p:nvSpPr>
        <p:spPr bwMode="auto">
          <a:xfrm>
            <a:off x="4419600" y="4724400"/>
            <a:ext cx="5334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65" name="Rectangle 13"/>
          <p:cNvSpPr>
            <a:spLocks noChangeArrowheads="1"/>
          </p:cNvSpPr>
          <p:nvPr/>
        </p:nvSpPr>
        <p:spPr bwMode="auto">
          <a:xfrm>
            <a:off x="6858000" y="4267200"/>
            <a:ext cx="2286000" cy="868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1700">
                <a:effectLst>
                  <a:outerShdw blurRad="38100" dist="38100" dir="2700000" algn="tl">
                    <a:srgbClr val="000000"/>
                  </a:outerShdw>
                </a:effectLst>
              </a:rPr>
              <a:t>Recognition And Classification Of</a:t>
            </a:r>
          </a:p>
          <a:p>
            <a:pPr algn="ctr" eaLnBrk="1" hangingPunct="1">
              <a:defRPr/>
            </a:pPr>
            <a:r>
              <a:rPr lang="en-US" altLang="en-US" sz="1700">
                <a:effectLst>
                  <a:outerShdw blurRad="38100" dist="38100" dir="2700000" algn="tl">
                    <a:srgbClr val="000000"/>
                  </a:outerShdw>
                </a:effectLst>
              </a:rPr>
              <a:t>Deformable Shapes </a:t>
            </a:r>
          </a:p>
        </p:txBody>
      </p:sp>
      <p:sp>
        <p:nvSpPr>
          <p:cNvPr id="23566" name="Line 14"/>
          <p:cNvSpPr>
            <a:spLocks noChangeShapeType="1"/>
          </p:cNvSpPr>
          <p:nvPr/>
        </p:nvSpPr>
        <p:spPr bwMode="auto">
          <a:xfrm>
            <a:off x="6553200" y="4724400"/>
            <a:ext cx="533400" cy="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67" name="Text Box 15"/>
          <p:cNvSpPr txBox="1">
            <a:spLocks noChangeArrowheads="1"/>
          </p:cNvSpPr>
          <p:nvPr/>
        </p:nvSpPr>
        <p:spPr bwMode="auto">
          <a:xfrm>
            <a:off x="4246563" y="1957388"/>
            <a:ext cx="36131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Overcomes the limitations</a:t>
            </a:r>
          </a:p>
          <a:p>
            <a:pPr algn="ctr" eaLnBrk="1" hangingPunct="1">
              <a:defRPr/>
            </a:pPr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of the alignment-verification</a:t>
            </a:r>
          </a:p>
          <a:p>
            <a:pPr algn="ctr" eaLnBrk="1" hangingPunct="1">
              <a:defRPr/>
            </a:pPr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approach</a:t>
            </a:r>
          </a:p>
        </p:txBody>
      </p:sp>
      <p:sp>
        <p:nvSpPr>
          <p:cNvPr id="15375" name="Text Box 23"/>
          <p:cNvSpPr txBox="1">
            <a:spLocks noChangeArrowheads="1"/>
          </p:cNvSpPr>
          <p:nvPr/>
        </p:nvSpPr>
        <p:spPr bwMode="auto">
          <a:xfrm>
            <a:off x="2844800" y="2884488"/>
            <a:ext cx="868363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1800">
                <a:solidFill>
                  <a:schemeClr val="tx2"/>
                </a:solidFill>
                <a:latin typeface="Comic Sans MS" panose="030F0702030302020204" pitchFamily="66" charset="0"/>
              </a:rPr>
              <a:t>define</a:t>
            </a:r>
          </a:p>
        </p:txBody>
      </p:sp>
      <p:sp>
        <p:nvSpPr>
          <p:cNvPr id="23576" name="Text Box 24"/>
          <p:cNvSpPr txBox="1">
            <a:spLocks noChangeArrowheads="1"/>
          </p:cNvSpPr>
          <p:nvPr/>
        </p:nvSpPr>
        <p:spPr bwMode="auto">
          <a:xfrm>
            <a:off x="-87314" y="4114800"/>
            <a:ext cx="1773242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Describe 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spatial 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 dirty="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configuration</a:t>
            </a:r>
          </a:p>
        </p:txBody>
      </p:sp>
      <p:sp>
        <p:nvSpPr>
          <p:cNvPr id="23578" name="Line 26"/>
          <p:cNvSpPr>
            <a:spLocks noChangeShapeType="1"/>
          </p:cNvSpPr>
          <p:nvPr/>
        </p:nvSpPr>
        <p:spPr bwMode="auto">
          <a:xfrm flipV="1">
            <a:off x="2514600" y="4419600"/>
            <a:ext cx="0" cy="4572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579" name="Text Box 27"/>
          <p:cNvSpPr txBox="1">
            <a:spLocks noChangeArrowheads="1"/>
          </p:cNvSpPr>
          <p:nvPr/>
        </p:nvSpPr>
        <p:spPr bwMode="auto">
          <a:xfrm>
            <a:off x="1685925" y="1565275"/>
            <a:ext cx="2873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15379" name="Text Box 29"/>
          <p:cNvSpPr txBox="1">
            <a:spLocks noChangeArrowheads="1"/>
          </p:cNvSpPr>
          <p:nvPr/>
        </p:nvSpPr>
        <p:spPr bwMode="auto">
          <a:xfrm>
            <a:off x="1676400" y="320040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/>
              <a:t>2</a:t>
            </a:r>
          </a:p>
        </p:txBody>
      </p:sp>
      <p:sp>
        <p:nvSpPr>
          <p:cNvPr id="15380" name="Text Box 30"/>
          <p:cNvSpPr txBox="1">
            <a:spLocks noChangeArrowheads="1"/>
          </p:cNvSpPr>
          <p:nvPr/>
        </p:nvSpPr>
        <p:spPr bwMode="auto">
          <a:xfrm>
            <a:off x="1676400" y="487680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/>
              <a:t>3</a:t>
            </a:r>
          </a:p>
        </p:txBody>
      </p:sp>
      <p:sp>
        <p:nvSpPr>
          <p:cNvPr id="15381" name="Text Box 31"/>
          <p:cNvSpPr txBox="1">
            <a:spLocks noChangeArrowheads="1"/>
          </p:cNvSpPr>
          <p:nvPr/>
        </p:nvSpPr>
        <p:spPr bwMode="auto">
          <a:xfrm>
            <a:off x="6172200" y="3719513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628082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Amount of horizontal movement is 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b="13116"/>
          <a:stretch/>
        </p:blipFill>
        <p:spPr>
          <a:xfrm>
            <a:off x="228600" y="2590800"/>
            <a:ext cx="8458200" cy="23410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1600200"/>
            <a:ext cx="7543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…inversely proportional to the distance from the camera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CA7CF4-79CC-6A48-A466-8C20EA113E48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43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58511"/>
            <a:ext cx="8229600" cy="109378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 dirty="0">
                <a:latin typeface="Comic Sans MS" panose="030F0702030302020204" pitchFamily="66" charset="0"/>
              </a:rPr>
              <a:t>Numeric Signatures</a:t>
            </a: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6477000" y="4267200"/>
            <a:ext cx="1676400" cy="10668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Architecture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 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Classifiers</a:t>
            </a:r>
          </a:p>
        </p:txBody>
      </p:sp>
      <p:sp>
        <p:nvSpPr>
          <p:cNvPr id="30729" name="Rectangle 9"/>
          <p:cNvSpPr>
            <a:spLocks noChangeArrowheads="1"/>
          </p:cNvSpPr>
          <p:nvPr/>
        </p:nvSpPr>
        <p:spPr bwMode="auto">
          <a:xfrm>
            <a:off x="1752600" y="1447800"/>
            <a:ext cx="1981200" cy="10668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Numeric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1752600" y="3200400"/>
            <a:ext cx="2057400" cy="12192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Components</a:t>
            </a:r>
          </a:p>
        </p:txBody>
      </p:sp>
      <p:sp>
        <p:nvSpPr>
          <p:cNvPr id="30735" name="Line 15"/>
          <p:cNvSpPr>
            <a:spLocks noChangeShapeType="1"/>
          </p:cNvSpPr>
          <p:nvPr/>
        </p:nvSpPr>
        <p:spPr bwMode="auto">
          <a:xfrm>
            <a:off x="2819400" y="2514600"/>
            <a:ext cx="0" cy="685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36" name="Rectangle 16"/>
          <p:cNvSpPr>
            <a:spLocks noChangeArrowheads="1"/>
          </p:cNvSpPr>
          <p:nvPr/>
        </p:nvSpPr>
        <p:spPr bwMode="auto">
          <a:xfrm>
            <a:off x="1752600" y="5029200"/>
            <a:ext cx="2057400" cy="12192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Symbolic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30742" name="Text Box 22"/>
          <p:cNvSpPr txBox="1">
            <a:spLocks noChangeArrowheads="1"/>
          </p:cNvSpPr>
          <p:nvPr/>
        </p:nvSpPr>
        <p:spPr bwMode="auto">
          <a:xfrm>
            <a:off x="7772400" y="38100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</a:t>
            </a:r>
          </a:p>
        </p:txBody>
      </p:sp>
      <p:grpSp>
        <p:nvGrpSpPr>
          <p:cNvPr id="23561" name="Group 24"/>
          <p:cNvGrpSpPr>
            <a:grpSpLocks/>
          </p:cNvGrpSpPr>
          <p:nvPr/>
        </p:nvGrpSpPr>
        <p:grpSpPr bwMode="auto">
          <a:xfrm>
            <a:off x="4343400" y="3962400"/>
            <a:ext cx="1905000" cy="1828800"/>
            <a:chOff x="3024" y="2112"/>
            <a:chExt cx="1200" cy="1152"/>
          </a:xfrm>
        </p:grpSpPr>
        <p:sp>
          <p:nvSpPr>
            <p:cNvPr id="30745" name="Line 25"/>
            <p:cNvSpPr>
              <a:spLocks noChangeShapeType="1"/>
            </p:cNvSpPr>
            <p:nvPr/>
          </p:nvSpPr>
          <p:spPr bwMode="auto">
            <a:xfrm>
              <a:off x="3024" y="2112"/>
              <a:ext cx="384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746" name="Line 26"/>
            <p:cNvSpPr>
              <a:spLocks noChangeShapeType="1"/>
            </p:cNvSpPr>
            <p:nvPr/>
          </p:nvSpPr>
          <p:spPr bwMode="auto">
            <a:xfrm flipV="1">
              <a:off x="3072" y="2928"/>
              <a:ext cx="336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747" name="Oval 27"/>
            <p:cNvSpPr>
              <a:spLocks noChangeArrowheads="1"/>
            </p:cNvSpPr>
            <p:nvPr/>
          </p:nvSpPr>
          <p:spPr bwMode="auto">
            <a:xfrm>
              <a:off x="3456" y="2496"/>
              <a:ext cx="336" cy="336"/>
            </a:xfrm>
            <a:prstGeom prst="ellipse">
              <a:avLst/>
            </a:prstGeom>
            <a:noFill/>
            <a:ln w="12700" algn="ctr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altLang="en-US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+</a:t>
              </a:r>
            </a:p>
          </p:txBody>
        </p:sp>
        <p:sp>
          <p:nvSpPr>
            <p:cNvPr id="30748" name="Line 28"/>
            <p:cNvSpPr>
              <a:spLocks noChangeShapeType="1"/>
            </p:cNvSpPr>
            <p:nvPr/>
          </p:nvSpPr>
          <p:spPr bwMode="auto">
            <a:xfrm flipV="1">
              <a:off x="3888" y="2640"/>
              <a:ext cx="336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0752" name="Text Box 32"/>
          <p:cNvSpPr txBox="1">
            <a:spLocks noChangeArrowheads="1"/>
          </p:cNvSpPr>
          <p:nvPr/>
        </p:nvSpPr>
        <p:spPr bwMode="auto">
          <a:xfrm>
            <a:off x="1773238" y="1447800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30753" name="Text Box 33"/>
          <p:cNvSpPr txBox="1">
            <a:spLocks noChangeArrowheads="1"/>
          </p:cNvSpPr>
          <p:nvPr/>
        </p:nvSpPr>
        <p:spPr bwMode="auto">
          <a:xfrm>
            <a:off x="1752600" y="32004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30754" name="Text Box 34"/>
          <p:cNvSpPr txBox="1">
            <a:spLocks noChangeArrowheads="1"/>
          </p:cNvSpPr>
          <p:nvPr/>
        </p:nvSpPr>
        <p:spPr bwMode="auto">
          <a:xfrm>
            <a:off x="1752600" y="50292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</a:p>
        </p:txBody>
      </p:sp>
      <p:sp>
        <p:nvSpPr>
          <p:cNvPr id="30732" name="Text Box 12"/>
          <p:cNvSpPr txBox="1">
            <a:spLocks noChangeArrowheads="1"/>
          </p:cNvSpPr>
          <p:nvPr/>
        </p:nvSpPr>
        <p:spPr bwMode="auto">
          <a:xfrm>
            <a:off x="4191000" y="1524000"/>
            <a:ext cx="2667000" cy="120032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Encode Local </a:t>
            </a:r>
          </a:p>
          <a:p>
            <a:pPr algn="ctr" eaLnBrk="1" hangingPunct="1">
              <a:defRPr/>
            </a:pPr>
            <a:r>
              <a:rPr lang="en-US" alt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Surface Geometry  of an Object</a:t>
            </a:r>
          </a:p>
        </p:txBody>
      </p:sp>
    </p:spTree>
    <p:extLst>
      <p:ext uri="{BB962C8B-B14F-4D97-AF65-F5344CB8AC3E}">
        <p14:creationId xmlns:p14="http://schemas.microsoft.com/office/powerpoint/2010/main" val="319628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2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000">
                <a:latin typeface="Comic Sans MS" panose="030F0702030302020204" pitchFamily="66" charset="0"/>
              </a:rPr>
              <a:t>The Spin Image Signature</a:t>
            </a:r>
          </a:p>
        </p:txBody>
      </p:sp>
      <p:sp>
        <p:nvSpPr>
          <p:cNvPr id="24579" name="AutoShape 3"/>
          <p:cNvSpPr>
            <a:spLocks noChangeArrowheads="1"/>
          </p:cNvSpPr>
          <p:nvPr/>
        </p:nvSpPr>
        <p:spPr bwMode="auto">
          <a:xfrm>
            <a:off x="2895600" y="3657600"/>
            <a:ext cx="3276600" cy="1143000"/>
          </a:xfrm>
          <a:prstGeom prst="parallelogram">
            <a:avLst>
              <a:gd name="adj" fmla="val 71667"/>
            </a:avLst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en-US" altLang="en-US" sz="240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1076" name="Line 4"/>
          <p:cNvSpPr>
            <a:spLocks noChangeShapeType="1"/>
          </p:cNvSpPr>
          <p:nvPr/>
        </p:nvSpPr>
        <p:spPr bwMode="auto">
          <a:xfrm flipV="1">
            <a:off x="4495800" y="3200400"/>
            <a:ext cx="0" cy="990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1077" name="Oval 5"/>
          <p:cNvSpPr>
            <a:spLocks noChangeArrowheads="1"/>
          </p:cNvSpPr>
          <p:nvPr/>
        </p:nvSpPr>
        <p:spPr bwMode="auto">
          <a:xfrm>
            <a:off x="4419600" y="4114800"/>
            <a:ext cx="152400" cy="152400"/>
          </a:xfrm>
          <a:prstGeom prst="ellipse">
            <a:avLst/>
          </a:prstGeom>
          <a:solidFill>
            <a:srgbClr val="663300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1078" name="Oval 6"/>
          <p:cNvSpPr>
            <a:spLocks noChangeArrowheads="1"/>
          </p:cNvSpPr>
          <p:nvPr/>
        </p:nvSpPr>
        <p:spPr bwMode="auto">
          <a:xfrm>
            <a:off x="5334000" y="304800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583" name="Text Box 7"/>
          <p:cNvSpPr txBox="1">
            <a:spLocks noChangeArrowheads="1"/>
          </p:cNvSpPr>
          <p:nvPr/>
        </p:nvSpPr>
        <p:spPr bwMode="auto">
          <a:xfrm>
            <a:off x="4038600" y="4038600"/>
            <a:ext cx="3698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</a:rPr>
              <a:t>P</a:t>
            </a:r>
          </a:p>
        </p:txBody>
      </p:sp>
      <p:sp>
        <p:nvSpPr>
          <p:cNvPr id="24584" name="Text Box 8"/>
          <p:cNvSpPr txBox="1">
            <a:spLocks noChangeArrowheads="1"/>
          </p:cNvSpPr>
          <p:nvPr/>
        </p:nvSpPr>
        <p:spPr bwMode="auto">
          <a:xfrm>
            <a:off x="5486400" y="26670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400" b="1">
                <a:solidFill>
                  <a:schemeClr val="tx1"/>
                </a:solidFill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131081" name="Line 9"/>
          <p:cNvSpPr>
            <a:spLocks noChangeShapeType="1"/>
          </p:cNvSpPr>
          <p:nvPr/>
        </p:nvSpPr>
        <p:spPr bwMode="auto">
          <a:xfrm>
            <a:off x="5410200" y="3124200"/>
            <a:ext cx="0" cy="838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1082" name="Line 10"/>
          <p:cNvSpPr>
            <a:spLocks noChangeShapeType="1"/>
          </p:cNvSpPr>
          <p:nvPr/>
        </p:nvSpPr>
        <p:spPr bwMode="auto">
          <a:xfrm flipV="1">
            <a:off x="4495800" y="3962400"/>
            <a:ext cx="914400" cy="2286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587" name="Text Box 11"/>
          <p:cNvSpPr txBox="1">
            <a:spLocks noChangeArrowheads="1"/>
          </p:cNvSpPr>
          <p:nvPr/>
        </p:nvSpPr>
        <p:spPr bwMode="auto">
          <a:xfrm>
            <a:off x="4098925" y="2936875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400" b="1">
                <a:solidFill>
                  <a:schemeClr val="tx1"/>
                </a:solidFill>
                <a:latin typeface="Times New Roman" panose="02020603050405020304" pitchFamily="18" charset="0"/>
              </a:rPr>
              <a:t>n</a:t>
            </a:r>
          </a:p>
        </p:txBody>
      </p:sp>
      <p:sp>
        <p:nvSpPr>
          <p:cNvPr id="24588" name="Text Box 12"/>
          <p:cNvSpPr txBox="1">
            <a:spLocks noChangeArrowheads="1"/>
          </p:cNvSpPr>
          <p:nvPr/>
        </p:nvSpPr>
        <p:spPr bwMode="auto">
          <a:xfrm>
            <a:off x="4860925" y="3997325"/>
            <a:ext cx="3762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400" b="1">
                <a:solidFill>
                  <a:schemeClr val="bg1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</a:t>
            </a:r>
            <a:endParaRPr lang="en-US" altLang="en-US" sz="2400" b="1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89" name="Text Box 13"/>
          <p:cNvSpPr txBox="1">
            <a:spLocks noChangeArrowheads="1"/>
          </p:cNvSpPr>
          <p:nvPr/>
        </p:nvSpPr>
        <p:spPr bwMode="auto">
          <a:xfrm>
            <a:off x="5029200" y="3276600"/>
            <a:ext cx="3508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400" b="1">
                <a:solidFill>
                  <a:schemeClr val="tx1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</a:t>
            </a:r>
            <a:endParaRPr lang="en-US" altLang="en-US" sz="2400" b="1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4590" name="Text Box 14"/>
          <p:cNvSpPr txBox="1">
            <a:spLocks noChangeArrowheads="1"/>
          </p:cNvSpPr>
          <p:nvPr/>
        </p:nvSpPr>
        <p:spPr bwMode="auto">
          <a:xfrm>
            <a:off x="381000" y="2185988"/>
            <a:ext cx="8026400" cy="3749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P is the selected vertex.</a:t>
            </a:r>
          </a:p>
          <a:p>
            <a:pPr algn="l" eaLnBrk="1" hangingPunct="1"/>
            <a:endParaRPr lang="en-US" altLang="en-US" sz="2000">
              <a:solidFill>
                <a:schemeClr val="tx1"/>
              </a:solidFill>
            </a:endParaRP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X is a contributing point</a:t>
            </a: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    of the mesh.</a:t>
            </a:r>
          </a:p>
          <a:p>
            <a:pPr algn="l" eaLnBrk="1" hangingPunct="1"/>
            <a:endParaRPr lang="en-US" altLang="en-US" sz="2000">
              <a:solidFill>
                <a:schemeClr val="tx1"/>
              </a:solidFill>
            </a:endParaRPr>
          </a:p>
          <a:p>
            <a:pPr algn="l" eaLnBrk="1" hangingPunct="1"/>
            <a:endParaRPr lang="en-US" altLang="en-US" sz="2000">
              <a:solidFill>
                <a:schemeClr val="tx1"/>
              </a:solidFill>
            </a:endParaRPr>
          </a:p>
          <a:p>
            <a:pPr algn="l" eaLnBrk="1" hangingPunct="1"/>
            <a:endParaRPr lang="en-US" altLang="en-US" sz="2000">
              <a:solidFill>
                <a:schemeClr val="tx1"/>
              </a:solidFill>
            </a:endParaRPr>
          </a:p>
          <a:p>
            <a:pPr algn="l" eaLnBrk="1" hangingPunct="1"/>
            <a:endParaRPr lang="en-US" altLang="en-US" sz="2000">
              <a:solidFill>
                <a:schemeClr val="tx1"/>
              </a:solidFill>
            </a:endParaRPr>
          </a:p>
          <a:p>
            <a:pPr algn="l" eaLnBrk="1" hangingPunct="1"/>
            <a:endParaRPr lang="en-US" altLang="en-US" sz="2000">
              <a:solidFill>
                <a:schemeClr val="tx1"/>
              </a:solidFill>
              <a:sym typeface="Symbol" panose="05050102010706020507" pitchFamily="18" charset="2"/>
            </a:endParaRP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 is the perpendicular distance from X to P’s surface normal.</a:t>
            </a:r>
          </a:p>
          <a:p>
            <a:pPr algn="l" eaLnBrk="1" hangingPunct="1"/>
            <a:endParaRPr lang="en-US" altLang="en-US" sz="2000">
              <a:solidFill>
                <a:schemeClr val="tx1"/>
              </a:solidFill>
              <a:sym typeface="Symbol" panose="05050102010706020507" pitchFamily="18" charset="2"/>
            </a:endParaRP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 is the signed perpendicular distance from X to P’s tangent plane.</a:t>
            </a:r>
            <a:endParaRPr lang="en-US" altLang="en-US" sz="2000">
              <a:solidFill>
                <a:schemeClr val="tx1"/>
              </a:solidFill>
            </a:endParaRPr>
          </a:p>
        </p:txBody>
      </p:sp>
      <p:sp>
        <p:nvSpPr>
          <p:cNvPr id="24591" name="Text Box 15"/>
          <p:cNvSpPr txBox="1">
            <a:spLocks noChangeArrowheads="1"/>
          </p:cNvSpPr>
          <p:nvPr/>
        </p:nvSpPr>
        <p:spPr bwMode="auto">
          <a:xfrm>
            <a:off x="5927725" y="3979863"/>
            <a:ext cx="231298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tangent plane at P</a:t>
            </a:r>
          </a:p>
        </p:txBody>
      </p:sp>
    </p:spTree>
    <p:extLst>
      <p:ext uri="{BB962C8B-B14F-4D97-AF65-F5344CB8AC3E}">
        <p14:creationId xmlns:p14="http://schemas.microsoft.com/office/powerpoint/2010/main" val="374537229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000">
                <a:latin typeface="Comic Sans MS" panose="030F0702030302020204" pitchFamily="66" charset="0"/>
              </a:rPr>
              <a:t>Spin Image Construction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914400" y="2138363"/>
            <a:ext cx="7673975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>
              <a:buFontTx/>
              <a:buChar char="•"/>
            </a:pPr>
            <a:r>
              <a:rPr lang="en-US" altLang="en-US" sz="2400">
                <a:solidFill>
                  <a:schemeClr val="tx1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000">
                <a:solidFill>
                  <a:schemeClr val="tx1"/>
                </a:solidFill>
              </a:rPr>
              <a:t>A spin image is constructed</a:t>
            </a: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    - about a specified oriented point o of the object surface</a:t>
            </a: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    -  with respect to a set of contributing points C, which is</a:t>
            </a: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</a:rPr>
              <a:t>       controlled by maximum distance and angle from o.</a:t>
            </a:r>
          </a:p>
          <a:p>
            <a:pPr algn="l" eaLnBrk="1" hangingPunct="1"/>
            <a:endParaRPr lang="en-US" altLang="en-US" sz="2000">
              <a:solidFill>
                <a:schemeClr val="tx1"/>
              </a:solidFill>
            </a:endParaRPr>
          </a:p>
          <a:p>
            <a:pPr algn="l" eaLnBrk="1" hangingPunct="1"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</a:rPr>
              <a:t>  It is stored as an array of accumulators S(</a:t>
            </a:r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,) computed via:</a:t>
            </a:r>
          </a:p>
          <a:p>
            <a:pPr algn="l" eaLnBrk="1" hangingPunct="1"/>
            <a:endParaRPr lang="en-US" altLang="en-US" sz="2000">
              <a:solidFill>
                <a:schemeClr val="tx1"/>
              </a:solidFill>
              <a:sym typeface="Symbol" panose="05050102010706020507" pitchFamily="18" charset="2"/>
            </a:endParaRPr>
          </a:p>
          <a:p>
            <a:pPr algn="l" eaLnBrk="1" hangingPunct="1">
              <a:buFontTx/>
              <a:buChar char="•"/>
            </a:pPr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  For each point c in C(o)</a:t>
            </a:r>
          </a:p>
          <a:p>
            <a:pPr algn="l" eaLnBrk="1" hangingPunct="1"/>
            <a:endParaRPr lang="en-US" altLang="en-US" sz="2000">
              <a:solidFill>
                <a:schemeClr val="tx1"/>
              </a:solidFill>
              <a:sym typeface="Symbol" panose="05050102010706020507" pitchFamily="18" charset="2"/>
            </a:endParaRP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    1. compute  and  for c.</a:t>
            </a:r>
          </a:p>
          <a:p>
            <a:pPr algn="l" eaLnBrk="1" hangingPunct="1"/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    2. increment S </a:t>
            </a:r>
            <a:r>
              <a:rPr lang="en-US" altLang="en-US" sz="2000">
                <a:solidFill>
                  <a:schemeClr val="tx1"/>
                </a:solidFill>
              </a:rPr>
              <a:t>(</a:t>
            </a:r>
            <a:r>
              <a:rPr lang="en-US" altLang="en-US" sz="2000">
                <a:solidFill>
                  <a:schemeClr val="tx1"/>
                </a:solidFill>
                <a:sym typeface="Symbol" panose="05050102010706020507" pitchFamily="18" charset="2"/>
              </a:rPr>
              <a:t>,) </a:t>
            </a:r>
          </a:p>
        </p:txBody>
      </p:sp>
      <p:sp>
        <p:nvSpPr>
          <p:cNvPr id="132100" name="Arc 4"/>
          <p:cNvSpPr>
            <a:spLocks/>
          </p:cNvSpPr>
          <p:nvPr/>
        </p:nvSpPr>
        <p:spPr bwMode="auto">
          <a:xfrm>
            <a:off x="5867400" y="47244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1" name="Arc 5"/>
          <p:cNvSpPr>
            <a:spLocks/>
          </p:cNvSpPr>
          <p:nvPr/>
        </p:nvSpPr>
        <p:spPr bwMode="auto">
          <a:xfrm>
            <a:off x="5791200" y="50292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2" name="Arc 6"/>
          <p:cNvSpPr>
            <a:spLocks/>
          </p:cNvSpPr>
          <p:nvPr/>
        </p:nvSpPr>
        <p:spPr bwMode="auto">
          <a:xfrm>
            <a:off x="5638800" y="53340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3" name="Arc 7"/>
          <p:cNvSpPr>
            <a:spLocks/>
          </p:cNvSpPr>
          <p:nvPr/>
        </p:nvSpPr>
        <p:spPr bwMode="auto">
          <a:xfrm rot="6070738">
            <a:off x="6057900" y="52197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4" name="Arc 8"/>
          <p:cNvSpPr>
            <a:spLocks/>
          </p:cNvSpPr>
          <p:nvPr/>
        </p:nvSpPr>
        <p:spPr bwMode="auto">
          <a:xfrm rot="6070738">
            <a:off x="5753100" y="50673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5" name="Arc 9"/>
          <p:cNvSpPr>
            <a:spLocks/>
          </p:cNvSpPr>
          <p:nvPr/>
        </p:nvSpPr>
        <p:spPr bwMode="auto">
          <a:xfrm rot="6070738">
            <a:off x="5448300" y="49149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6" name="Arc 10"/>
          <p:cNvSpPr>
            <a:spLocks/>
          </p:cNvSpPr>
          <p:nvPr/>
        </p:nvSpPr>
        <p:spPr bwMode="auto">
          <a:xfrm rot="6070738">
            <a:off x="5143500" y="47625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7" name="Arc 11"/>
          <p:cNvSpPr>
            <a:spLocks/>
          </p:cNvSpPr>
          <p:nvPr/>
        </p:nvSpPr>
        <p:spPr bwMode="auto">
          <a:xfrm rot="6070738">
            <a:off x="4838700" y="46101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8" name="Arc 12"/>
          <p:cNvSpPr>
            <a:spLocks/>
          </p:cNvSpPr>
          <p:nvPr/>
        </p:nvSpPr>
        <p:spPr bwMode="auto">
          <a:xfrm>
            <a:off x="5410200" y="5562600"/>
            <a:ext cx="1447800" cy="7620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2109" name="Line 13"/>
          <p:cNvSpPr>
            <a:spLocks noChangeShapeType="1"/>
          </p:cNvSpPr>
          <p:nvPr/>
        </p:nvSpPr>
        <p:spPr bwMode="auto">
          <a:xfrm flipV="1">
            <a:off x="6400800" y="4648200"/>
            <a:ext cx="0" cy="762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triangl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614" name="Text Box 14"/>
          <p:cNvSpPr txBox="1">
            <a:spLocks noChangeArrowheads="1"/>
          </p:cNvSpPr>
          <p:nvPr/>
        </p:nvSpPr>
        <p:spPr bwMode="auto">
          <a:xfrm>
            <a:off x="6400800" y="51054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sz="2400">
                <a:solidFill>
                  <a:schemeClr val="tx1"/>
                </a:solidFill>
                <a:latin typeface="Times New Roman" panose="02020603050405020304" pitchFamily="18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89219533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81000" y="228600"/>
            <a:ext cx="8229600" cy="113982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3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Numeric Signatures: Spin Images</a:t>
            </a:r>
            <a:br>
              <a:rPr lang="en-US" altLang="en-US" sz="36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endParaRPr lang="en-US" altLang="en-US" sz="36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7200" y="4343400"/>
            <a:ext cx="8382000" cy="23622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495300" indent="-495300" eaLnBrk="1" hangingPunct="1">
              <a:lnSpc>
                <a:spcPct val="80000"/>
              </a:lnSpc>
              <a:defRPr/>
            </a:pPr>
            <a:endParaRPr lang="en-US" altLang="en-US" sz="16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marL="495300" indent="-495300" eaLnBrk="1" hangingPunct="1">
              <a:lnSpc>
                <a:spcPct val="80000"/>
              </a:lnSpc>
              <a:defRPr/>
            </a:pPr>
            <a:r>
              <a:rPr lang="en-US" altLang="en-US" sz="2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Rich set of surface shape descriptors.</a:t>
            </a:r>
          </a:p>
          <a:p>
            <a:pPr marL="495300" indent="-495300" eaLnBrk="1" hangingPunct="1">
              <a:lnSpc>
                <a:spcPct val="80000"/>
              </a:lnSpc>
              <a:defRPr/>
            </a:pPr>
            <a:endParaRPr lang="en-US" altLang="en-US" sz="22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marL="495300" indent="-495300" eaLnBrk="1" hangingPunct="1">
              <a:lnSpc>
                <a:spcPct val="80000"/>
              </a:lnSpc>
              <a:defRPr/>
            </a:pPr>
            <a:r>
              <a:rPr lang="en-US" altLang="en-US" sz="2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Their spatial scale can be modified  to include local and non-local surface  features. </a:t>
            </a:r>
          </a:p>
          <a:p>
            <a:pPr marL="495300" indent="-495300" eaLnBrk="1" hangingPunct="1">
              <a:lnSpc>
                <a:spcPct val="80000"/>
              </a:lnSpc>
              <a:defRPr/>
            </a:pPr>
            <a:endParaRPr lang="en-US" altLang="en-US" sz="22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  <a:p>
            <a:pPr marL="495300" indent="-495300" eaLnBrk="1" hangingPunct="1">
              <a:lnSpc>
                <a:spcPct val="80000"/>
              </a:lnSpc>
              <a:defRPr/>
            </a:pPr>
            <a:r>
              <a:rPr lang="en-US" altLang="en-US" sz="2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Representation is robust to scene clutter and occlusions.</a:t>
            </a:r>
          </a:p>
        </p:txBody>
      </p:sp>
      <p:pic>
        <p:nvPicPr>
          <p:cNvPr id="26628" name="Picture 5" descr="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88" y="1492250"/>
            <a:ext cx="1076325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6" descr="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8913" y="1492250"/>
            <a:ext cx="968375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7" descr="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450" y="1371600"/>
            <a:ext cx="1062038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8" descr="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00" y="1552575"/>
            <a:ext cx="985838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9" descr="train_02463_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2765425"/>
            <a:ext cx="989013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10" descr="train_03500_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2765425"/>
            <a:ext cx="974725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11" descr="train_03523_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825750"/>
            <a:ext cx="922338" cy="9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5" name="Picture 12" descr="train_03714_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513" y="2825750"/>
            <a:ext cx="874712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6" name="Picture 13" descr="train_03767_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950" y="2765425"/>
            <a:ext cx="97790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7" name="Picture 14" descr="1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1552575"/>
            <a:ext cx="906463" cy="103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9" name="Rectangle 15"/>
          <p:cNvSpPr>
            <a:spLocks noChangeArrowheads="1"/>
          </p:cNvSpPr>
          <p:nvPr/>
        </p:nvSpPr>
        <p:spPr bwMode="auto">
          <a:xfrm>
            <a:off x="1219200" y="2765425"/>
            <a:ext cx="1035050" cy="968375"/>
          </a:xfrm>
          <a:prstGeom prst="rect">
            <a:avLst/>
          </a:prstGeom>
          <a:noFill/>
          <a:ln w="254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0" name="Rectangle 16"/>
          <p:cNvSpPr>
            <a:spLocks noChangeArrowheads="1"/>
          </p:cNvSpPr>
          <p:nvPr/>
        </p:nvSpPr>
        <p:spPr bwMode="auto">
          <a:xfrm>
            <a:off x="2576513" y="2765425"/>
            <a:ext cx="1035050" cy="968375"/>
          </a:xfrm>
          <a:prstGeom prst="rect">
            <a:avLst/>
          </a:prstGeom>
          <a:noFill/>
          <a:ln w="254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1" name="Rectangle 17"/>
          <p:cNvSpPr>
            <a:spLocks noChangeArrowheads="1"/>
          </p:cNvSpPr>
          <p:nvPr/>
        </p:nvSpPr>
        <p:spPr bwMode="auto">
          <a:xfrm>
            <a:off x="3935413" y="2765425"/>
            <a:ext cx="1033462" cy="968375"/>
          </a:xfrm>
          <a:prstGeom prst="rect">
            <a:avLst/>
          </a:prstGeom>
          <a:noFill/>
          <a:ln w="254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2" name="Rectangle 18"/>
          <p:cNvSpPr>
            <a:spLocks noChangeArrowheads="1"/>
          </p:cNvSpPr>
          <p:nvPr/>
        </p:nvSpPr>
        <p:spPr bwMode="auto">
          <a:xfrm>
            <a:off x="5292725" y="2765425"/>
            <a:ext cx="1033463" cy="968375"/>
          </a:xfrm>
          <a:prstGeom prst="rect">
            <a:avLst/>
          </a:prstGeom>
          <a:noFill/>
          <a:ln w="254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6584950" y="2765425"/>
            <a:ext cx="1035050" cy="968375"/>
          </a:xfrm>
          <a:prstGeom prst="rect">
            <a:avLst/>
          </a:prstGeom>
          <a:noFill/>
          <a:ln w="254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4" name="Line 20"/>
          <p:cNvSpPr>
            <a:spLocks noChangeShapeType="1"/>
          </p:cNvSpPr>
          <p:nvPr/>
        </p:nvSpPr>
        <p:spPr bwMode="auto">
          <a:xfrm flipV="1">
            <a:off x="762000" y="1752600"/>
            <a:ext cx="609600" cy="228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5" name="Oval 21"/>
          <p:cNvSpPr>
            <a:spLocks noChangeArrowheads="1"/>
          </p:cNvSpPr>
          <p:nvPr/>
        </p:nvSpPr>
        <p:spPr bwMode="auto">
          <a:xfrm>
            <a:off x="1676400" y="1600200"/>
            <a:ext cx="76200" cy="76200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645" name="Text Box 22"/>
          <p:cNvSpPr txBox="1">
            <a:spLocks noChangeArrowheads="1"/>
          </p:cNvSpPr>
          <p:nvPr/>
        </p:nvSpPr>
        <p:spPr bwMode="auto">
          <a:xfrm>
            <a:off x="228600" y="1828800"/>
            <a:ext cx="4222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26646" name="Text Box 23"/>
          <p:cNvSpPr txBox="1">
            <a:spLocks noChangeArrowheads="1"/>
          </p:cNvSpPr>
          <p:nvPr/>
        </p:nvSpPr>
        <p:spPr bwMode="auto">
          <a:xfrm>
            <a:off x="2819400" y="3810000"/>
            <a:ext cx="345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Spin images for point </a:t>
            </a:r>
            <a:r>
              <a:rPr lang="en-US" altLang="en-US" sz="2400" i="1">
                <a:solidFill>
                  <a:schemeClr val="bg1"/>
                </a:solidFill>
              </a:rPr>
              <a:t>P</a:t>
            </a:r>
          </a:p>
        </p:txBody>
      </p:sp>
      <p:sp>
        <p:nvSpPr>
          <p:cNvPr id="31768" name="Oval 24"/>
          <p:cNvSpPr>
            <a:spLocks noChangeArrowheads="1"/>
          </p:cNvSpPr>
          <p:nvPr/>
        </p:nvSpPr>
        <p:spPr bwMode="auto">
          <a:xfrm>
            <a:off x="5562600" y="1676400"/>
            <a:ext cx="76200" cy="76200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69" name="Oval 25"/>
          <p:cNvSpPr>
            <a:spLocks noChangeArrowheads="1"/>
          </p:cNvSpPr>
          <p:nvPr/>
        </p:nvSpPr>
        <p:spPr bwMode="auto">
          <a:xfrm>
            <a:off x="4343400" y="1676400"/>
            <a:ext cx="76200" cy="76200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70" name="Oval 26"/>
          <p:cNvSpPr>
            <a:spLocks noChangeArrowheads="1"/>
          </p:cNvSpPr>
          <p:nvPr/>
        </p:nvSpPr>
        <p:spPr bwMode="auto">
          <a:xfrm>
            <a:off x="2895600" y="1676400"/>
            <a:ext cx="76200" cy="76200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771" name="Oval 27"/>
          <p:cNvSpPr>
            <a:spLocks noChangeArrowheads="1"/>
          </p:cNvSpPr>
          <p:nvPr/>
        </p:nvSpPr>
        <p:spPr bwMode="auto">
          <a:xfrm>
            <a:off x="6858000" y="1524000"/>
            <a:ext cx="76200" cy="76200"/>
          </a:xfrm>
          <a:prstGeom prst="ellipse">
            <a:avLst/>
          </a:prstGeom>
          <a:solidFill>
            <a:schemeClr val="bg1"/>
          </a:solidFill>
          <a:ln w="12700" algn="ctr">
            <a:solidFill>
              <a:schemeClr val="hlink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651" name="Text Box 28"/>
          <p:cNvSpPr txBox="1">
            <a:spLocks noChangeArrowheads="1"/>
          </p:cNvSpPr>
          <p:nvPr/>
        </p:nvSpPr>
        <p:spPr bwMode="auto">
          <a:xfrm>
            <a:off x="7553325" y="1752600"/>
            <a:ext cx="15906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3-D faces</a:t>
            </a:r>
          </a:p>
        </p:txBody>
      </p:sp>
    </p:spTree>
    <p:extLst>
      <p:ext uri="{BB962C8B-B14F-4D97-AF65-F5344CB8AC3E}">
        <p14:creationId xmlns:p14="http://schemas.microsoft.com/office/powerpoint/2010/main" val="52677039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09378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>
                <a:latin typeface="Comic Sans MS" panose="030F0702030302020204" pitchFamily="66" charset="0"/>
              </a:rPr>
              <a:t>Components</a:t>
            </a:r>
          </a:p>
        </p:txBody>
      </p:sp>
      <p:sp>
        <p:nvSpPr>
          <p:cNvPr id="93188" name="Rectangle 4"/>
          <p:cNvSpPr>
            <a:spLocks noChangeArrowheads="1"/>
          </p:cNvSpPr>
          <p:nvPr/>
        </p:nvSpPr>
        <p:spPr bwMode="auto">
          <a:xfrm>
            <a:off x="228600" y="1524000"/>
            <a:ext cx="1981200" cy="10668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Numeric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93189" name="Rectangle 5"/>
          <p:cNvSpPr>
            <a:spLocks noChangeArrowheads="1"/>
          </p:cNvSpPr>
          <p:nvPr/>
        </p:nvSpPr>
        <p:spPr bwMode="auto">
          <a:xfrm>
            <a:off x="228600" y="3276600"/>
            <a:ext cx="2057400" cy="12192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Components</a:t>
            </a:r>
          </a:p>
        </p:txBody>
      </p:sp>
      <p:sp>
        <p:nvSpPr>
          <p:cNvPr id="93190" name="Line 6"/>
          <p:cNvSpPr>
            <a:spLocks noChangeShapeType="1"/>
          </p:cNvSpPr>
          <p:nvPr/>
        </p:nvSpPr>
        <p:spPr bwMode="auto">
          <a:xfrm>
            <a:off x="1295400" y="2590800"/>
            <a:ext cx="0" cy="685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3191" name="Rectangle 7"/>
          <p:cNvSpPr>
            <a:spLocks noChangeArrowheads="1"/>
          </p:cNvSpPr>
          <p:nvPr/>
        </p:nvSpPr>
        <p:spPr bwMode="auto">
          <a:xfrm>
            <a:off x="228600" y="5105400"/>
            <a:ext cx="2057400" cy="12192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Symbolic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grpSp>
        <p:nvGrpSpPr>
          <p:cNvPr id="27655" name="Group 21"/>
          <p:cNvGrpSpPr>
            <a:grpSpLocks/>
          </p:cNvGrpSpPr>
          <p:nvPr/>
        </p:nvGrpSpPr>
        <p:grpSpPr bwMode="auto">
          <a:xfrm>
            <a:off x="7239000" y="3886200"/>
            <a:ext cx="1676400" cy="1524000"/>
            <a:chOff x="3312" y="2448"/>
            <a:chExt cx="1056" cy="960"/>
          </a:xfrm>
        </p:grpSpPr>
        <p:sp>
          <p:nvSpPr>
            <p:cNvPr id="93187" name="Rectangle 3"/>
            <p:cNvSpPr>
              <a:spLocks noChangeArrowheads="1"/>
            </p:cNvSpPr>
            <p:nvPr/>
          </p:nvSpPr>
          <p:spPr bwMode="auto">
            <a:xfrm>
              <a:off x="3312" y="2736"/>
              <a:ext cx="1056" cy="672"/>
            </a:xfrm>
            <a:prstGeom prst="rect">
              <a:avLst/>
            </a:prstGeom>
            <a:noFill/>
            <a:ln w="1270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altLang="en-US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Architecture</a:t>
              </a:r>
            </a:p>
            <a:p>
              <a:pPr algn="ctr" eaLnBrk="1" hangingPunct="1">
                <a:defRPr/>
              </a:pPr>
              <a:r>
                <a:rPr lang="en-US" altLang="en-US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of </a:t>
              </a:r>
            </a:p>
            <a:p>
              <a:pPr algn="ctr" eaLnBrk="1" hangingPunct="1">
                <a:defRPr/>
              </a:pPr>
              <a:r>
                <a:rPr lang="en-US" altLang="en-US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Classifiers</a:t>
              </a:r>
            </a:p>
          </p:txBody>
        </p:sp>
        <p:sp>
          <p:nvSpPr>
            <p:cNvPr id="93192" name="Text Box 8"/>
            <p:cNvSpPr txBox="1">
              <a:spLocks noChangeArrowheads="1"/>
            </p:cNvSpPr>
            <p:nvPr/>
          </p:nvSpPr>
          <p:spPr bwMode="auto">
            <a:xfrm>
              <a:off x="4128" y="2448"/>
              <a:ext cx="21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en-US" altLang="en-US" sz="2000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4</a:t>
              </a:r>
            </a:p>
          </p:txBody>
        </p:sp>
      </p:grpSp>
      <p:grpSp>
        <p:nvGrpSpPr>
          <p:cNvPr id="27656" name="Group 9"/>
          <p:cNvGrpSpPr>
            <a:grpSpLocks/>
          </p:cNvGrpSpPr>
          <p:nvPr/>
        </p:nvGrpSpPr>
        <p:grpSpPr bwMode="auto">
          <a:xfrm>
            <a:off x="5181600" y="4038600"/>
            <a:ext cx="1905000" cy="1828800"/>
            <a:chOff x="3024" y="2112"/>
            <a:chExt cx="1200" cy="1152"/>
          </a:xfrm>
        </p:grpSpPr>
        <p:sp>
          <p:nvSpPr>
            <p:cNvPr id="93194" name="Line 10"/>
            <p:cNvSpPr>
              <a:spLocks noChangeShapeType="1"/>
            </p:cNvSpPr>
            <p:nvPr/>
          </p:nvSpPr>
          <p:spPr bwMode="auto">
            <a:xfrm>
              <a:off x="3024" y="2112"/>
              <a:ext cx="384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3195" name="Line 11"/>
            <p:cNvSpPr>
              <a:spLocks noChangeShapeType="1"/>
            </p:cNvSpPr>
            <p:nvPr/>
          </p:nvSpPr>
          <p:spPr bwMode="auto">
            <a:xfrm flipV="1">
              <a:off x="3072" y="2928"/>
              <a:ext cx="336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3196" name="Oval 12"/>
            <p:cNvSpPr>
              <a:spLocks noChangeArrowheads="1"/>
            </p:cNvSpPr>
            <p:nvPr/>
          </p:nvSpPr>
          <p:spPr bwMode="auto">
            <a:xfrm>
              <a:off x="3456" y="2496"/>
              <a:ext cx="336" cy="336"/>
            </a:xfrm>
            <a:prstGeom prst="ellipse">
              <a:avLst/>
            </a:prstGeom>
            <a:noFill/>
            <a:ln w="12700" algn="ctr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en-US" altLang="en-US" sz="2400" b="1">
                  <a:solidFill>
                    <a:schemeClr val="tx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+</a:t>
              </a:r>
            </a:p>
          </p:txBody>
        </p:sp>
        <p:sp>
          <p:nvSpPr>
            <p:cNvPr id="93197" name="Line 13"/>
            <p:cNvSpPr>
              <a:spLocks noChangeShapeType="1"/>
            </p:cNvSpPr>
            <p:nvPr/>
          </p:nvSpPr>
          <p:spPr bwMode="auto">
            <a:xfrm flipV="1">
              <a:off x="3888" y="2640"/>
              <a:ext cx="336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93199" name="Text Box 15"/>
          <p:cNvSpPr txBox="1">
            <a:spLocks noChangeArrowheads="1"/>
          </p:cNvSpPr>
          <p:nvPr/>
        </p:nvSpPr>
        <p:spPr bwMode="auto">
          <a:xfrm>
            <a:off x="249238" y="1524000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93200" name="Text Box 16"/>
          <p:cNvSpPr txBox="1">
            <a:spLocks noChangeArrowheads="1"/>
          </p:cNvSpPr>
          <p:nvPr/>
        </p:nvSpPr>
        <p:spPr bwMode="auto">
          <a:xfrm>
            <a:off x="228600" y="32766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93201" name="Text Box 17"/>
          <p:cNvSpPr txBox="1">
            <a:spLocks noChangeArrowheads="1"/>
          </p:cNvSpPr>
          <p:nvPr/>
        </p:nvSpPr>
        <p:spPr bwMode="auto">
          <a:xfrm>
            <a:off x="228600" y="51054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</a:p>
        </p:txBody>
      </p:sp>
      <p:sp>
        <p:nvSpPr>
          <p:cNvPr id="93203" name="Text Box 19"/>
          <p:cNvSpPr txBox="1">
            <a:spLocks noChangeArrowheads="1"/>
          </p:cNvSpPr>
          <p:nvPr/>
        </p:nvSpPr>
        <p:spPr bwMode="auto">
          <a:xfrm>
            <a:off x="2438400" y="3276600"/>
            <a:ext cx="2711116" cy="2308324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Equivalent Numeric Signatures: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Encode Local Geometry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of a Shape Class</a:t>
            </a:r>
          </a:p>
        </p:txBody>
      </p:sp>
      <p:sp>
        <p:nvSpPr>
          <p:cNvPr id="93206" name="Text Box 22"/>
          <p:cNvSpPr txBox="1">
            <a:spLocks noChangeArrowheads="1"/>
          </p:cNvSpPr>
          <p:nvPr/>
        </p:nvSpPr>
        <p:spPr bwMode="auto">
          <a:xfrm>
            <a:off x="1524000" y="2743200"/>
            <a:ext cx="8683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define</a:t>
            </a:r>
          </a:p>
        </p:txBody>
      </p:sp>
    </p:spTree>
    <p:extLst>
      <p:ext uri="{BB962C8B-B14F-4D97-AF65-F5344CB8AC3E}">
        <p14:creationId xmlns:p14="http://schemas.microsoft.com/office/powerpoint/2010/main" val="124302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3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3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203" grpId="0" animBg="1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458200" cy="132238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How To Extract Shape Class Components?</a:t>
            </a:r>
            <a:br>
              <a:rPr lang="en-US" altLang="en-US" sz="32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endParaRPr lang="en-US" altLang="en-US" sz="32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28675" name="Group 4"/>
          <p:cNvGrpSpPr>
            <a:grpSpLocks/>
          </p:cNvGrpSpPr>
          <p:nvPr/>
        </p:nvGrpSpPr>
        <p:grpSpPr bwMode="auto">
          <a:xfrm>
            <a:off x="3124200" y="990600"/>
            <a:ext cx="5789613" cy="2016125"/>
            <a:chOff x="1019" y="384"/>
            <a:chExt cx="3647" cy="1270"/>
          </a:xfrm>
        </p:grpSpPr>
        <p:sp>
          <p:nvSpPr>
            <p:cNvPr id="33797" name="Text Box 5"/>
            <p:cNvSpPr txBox="1">
              <a:spLocks noChangeArrowheads="1"/>
            </p:cNvSpPr>
            <p:nvPr/>
          </p:nvSpPr>
          <p:spPr bwMode="auto">
            <a:xfrm>
              <a:off x="3120" y="384"/>
              <a:ext cx="1034" cy="10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1" hangingPunct="1">
                <a:defRPr/>
              </a:pPr>
              <a:r>
                <a:rPr lang="en-US" altLang="en-US" sz="1000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…</a:t>
              </a:r>
            </a:p>
          </p:txBody>
        </p:sp>
        <p:pic>
          <p:nvPicPr>
            <p:cNvPr id="28698" name="Picture 6" descr="2h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720"/>
              <a:ext cx="682" cy="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9" name="Picture 7" descr="2h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2" y="790"/>
              <a:ext cx="678" cy="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00" name="Picture 8" descr="2h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9" y="761"/>
              <a:ext cx="660" cy="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701" name="Picture 9" descr="2h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6" y="761"/>
              <a:ext cx="692" cy="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2" name="Oval 10"/>
            <p:cNvSpPr>
              <a:spLocks noChangeArrowheads="1"/>
            </p:cNvSpPr>
            <p:nvPr/>
          </p:nvSpPr>
          <p:spPr bwMode="auto">
            <a:xfrm>
              <a:off x="1306" y="905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803" name="Oval 11"/>
            <p:cNvSpPr>
              <a:spLocks noChangeArrowheads="1"/>
            </p:cNvSpPr>
            <p:nvPr/>
          </p:nvSpPr>
          <p:spPr bwMode="auto">
            <a:xfrm>
              <a:off x="2064" y="912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804" name="Oval 12"/>
            <p:cNvSpPr>
              <a:spLocks noChangeArrowheads="1"/>
            </p:cNvSpPr>
            <p:nvPr/>
          </p:nvSpPr>
          <p:spPr bwMode="auto">
            <a:xfrm>
              <a:off x="2890" y="905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805" name="Oval 13"/>
            <p:cNvSpPr>
              <a:spLocks noChangeArrowheads="1"/>
            </p:cNvSpPr>
            <p:nvPr/>
          </p:nvSpPr>
          <p:spPr bwMode="auto">
            <a:xfrm>
              <a:off x="4272" y="864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8676" name="Group 14"/>
          <p:cNvGrpSpPr>
            <a:grpSpLocks/>
          </p:cNvGrpSpPr>
          <p:nvPr/>
        </p:nvGrpSpPr>
        <p:grpSpPr bwMode="auto">
          <a:xfrm>
            <a:off x="2895600" y="4918075"/>
            <a:ext cx="6034088" cy="1558925"/>
            <a:chOff x="961" y="3386"/>
            <a:chExt cx="3753" cy="934"/>
          </a:xfrm>
        </p:grpSpPr>
        <p:pic>
          <p:nvPicPr>
            <p:cNvPr id="28689" name="Picture 15" descr="2h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2" y="3386"/>
              <a:ext cx="682" cy="9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0" name="Picture 16" descr="2h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6" y="3434"/>
              <a:ext cx="678" cy="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1" name="Picture 17" descr="2h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1" y="3405"/>
              <a:ext cx="660" cy="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692" name="Picture 18" descr="2h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0" y="3386"/>
              <a:ext cx="692" cy="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11" name="Freeform 19"/>
            <p:cNvSpPr>
              <a:spLocks/>
            </p:cNvSpPr>
            <p:nvPr/>
          </p:nvSpPr>
          <p:spPr bwMode="auto">
            <a:xfrm>
              <a:off x="1200" y="3482"/>
              <a:ext cx="144" cy="144"/>
            </a:xfrm>
            <a:custGeom>
              <a:avLst/>
              <a:gdLst>
                <a:gd name="T0" fmla="*/ 0 w 144"/>
                <a:gd name="T1" fmla="*/ 48 h 144"/>
                <a:gd name="T2" fmla="*/ 96 w 144"/>
                <a:gd name="T3" fmla="*/ 0 h 144"/>
                <a:gd name="T4" fmla="*/ 144 w 144"/>
                <a:gd name="T5" fmla="*/ 48 h 144"/>
                <a:gd name="T6" fmla="*/ 96 w 144"/>
                <a:gd name="T7" fmla="*/ 144 h 144"/>
                <a:gd name="T8" fmla="*/ 0 w 144"/>
                <a:gd name="T9" fmla="*/ 96 h 144"/>
                <a:gd name="T10" fmla="*/ 0 w 144"/>
                <a:gd name="T11" fmla="*/ 4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144">
                  <a:moveTo>
                    <a:pt x="0" y="48"/>
                  </a:moveTo>
                  <a:lnTo>
                    <a:pt x="96" y="0"/>
                  </a:lnTo>
                  <a:lnTo>
                    <a:pt x="144" y="48"/>
                  </a:lnTo>
                  <a:lnTo>
                    <a:pt x="96" y="144"/>
                  </a:lnTo>
                  <a:lnTo>
                    <a:pt x="0" y="96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hlink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812" name="Freeform 20"/>
            <p:cNvSpPr>
              <a:spLocks/>
            </p:cNvSpPr>
            <p:nvPr/>
          </p:nvSpPr>
          <p:spPr bwMode="auto">
            <a:xfrm>
              <a:off x="1920" y="3482"/>
              <a:ext cx="144" cy="144"/>
            </a:xfrm>
            <a:custGeom>
              <a:avLst/>
              <a:gdLst>
                <a:gd name="T0" fmla="*/ 0 w 144"/>
                <a:gd name="T1" fmla="*/ 48 h 144"/>
                <a:gd name="T2" fmla="*/ 96 w 144"/>
                <a:gd name="T3" fmla="*/ 0 h 144"/>
                <a:gd name="T4" fmla="*/ 144 w 144"/>
                <a:gd name="T5" fmla="*/ 48 h 144"/>
                <a:gd name="T6" fmla="*/ 96 w 144"/>
                <a:gd name="T7" fmla="*/ 144 h 144"/>
                <a:gd name="T8" fmla="*/ 0 w 144"/>
                <a:gd name="T9" fmla="*/ 96 h 144"/>
                <a:gd name="T10" fmla="*/ 0 w 144"/>
                <a:gd name="T11" fmla="*/ 4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144">
                  <a:moveTo>
                    <a:pt x="0" y="48"/>
                  </a:moveTo>
                  <a:lnTo>
                    <a:pt x="96" y="0"/>
                  </a:lnTo>
                  <a:lnTo>
                    <a:pt x="144" y="48"/>
                  </a:lnTo>
                  <a:lnTo>
                    <a:pt x="96" y="144"/>
                  </a:lnTo>
                  <a:lnTo>
                    <a:pt x="0" y="96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hlink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813" name="Freeform 21"/>
            <p:cNvSpPr>
              <a:spLocks/>
            </p:cNvSpPr>
            <p:nvPr/>
          </p:nvSpPr>
          <p:spPr bwMode="auto">
            <a:xfrm>
              <a:off x="2736" y="3482"/>
              <a:ext cx="144" cy="144"/>
            </a:xfrm>
            <a:custGeom>
              <a:avLst/>
              <a:gdLst>
                <a:gd name="T0" fmla="*/ 0 w 144"/>
                <a:gd name="T1" fmla="*/ 48 h 144"/>
                <a:gd name="T2" fmla="*/ 96 w 144"/>
                <a:gd name="T3" fmla="*/ 0 h 144"/>
                <a:gd name="T4" fmla="*/ 144 w 144"/>
                <a:gd name="T5" fmla="*/ 48 h 144"/>
                <a:gd name="T6" fmla="*/ 96 w 144"/>
                <a:gd name="T7" fmla="*/ 144 h 144"/>
                <a:gd name="T8" fmla="*/ 0 w 144"/>
                <a:gd name="T9" fmla="*/ 96 h 144"/>
                <a:gd name="T10" fmla="*/ 0 w 144"/>
                <a:gd name="T11" fmla="*/ 4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144">
                  <a:moveTo>
                    <a:pt x="0" y="48"/>
                  </a:moveTo>
                  <a:lnTo>
                    <a:pt x="96" y="0"/>
                  </a:lnTo>
                  <a:lnTo>
                    <a:pt x="144" y="48"/>
                  </a:lnTo>
                  <a:lnTo>
                    <a:pt x="96" y="144"/>
                  </a:lnTo>
                  <a:lnTo>
                    <a:pt x="0" y="96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hlink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3814" name="Freeform 22"/>
            <p:cNvSpPr>
              <a:spLocks/>
            </p:cNvSpPr>
            <p:nvPr/>
          </p:nvSpPr>
          <p:spPr bwMode="auto">
            <a:xfrm>
              <a:off x="4272" y="3482"/>
              <a:ext cx="144" cy="144"/>
            </a:xfrm>
            <a:custGeom>
              <a:avLst/>
              <a:gdLst>
                <a:gd name="T0" fmla="*/ 0 w 144"/>
                <a:gd name="T1" fmla="*/ 48 h 144"/>
                <a:gd name="T2" fmla="*/ 96 w 144"/>
                <a:gd name="T3" fmla="*/ 0 h 144"/>
                <a:gd name="T4" fmla="*/ 144 w 144"/>
                <a:gd name="T5" fmla="*/ 48 h 144"/>
                <a:gd name="T6" fmla="*/ 96 w 144"/>
                <a:gd name="T7" fmla="*/ 144 h 144"/>
                <a:gd name="T8" fmla="*/ 0 w 144"/>
                <a:gd name="T9" fmla="*/ 96 h 144"/>
                <a:gd name="T10" fmla="*/ 0 w 144"/>
                <a:gd name="T11" fmla="*/ 4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4" h="144">
                  <a:moveTo>
                    <a:pt x="0" y="48"/>
                  </a:moveTo>
                  <a:lnTo>
                    <a:pt x="96" y="0"/>
                  </a:lnTo>
                  <a:lnTo>
                    <a:pt x="144" y="48"/>
                  </a:lnTo>
                  <a:lnTo>
                    <a:pt x="96" y="144"/>
                  </a:lnTo>
                  <a:lnTo>
                    <a:pt x="0" y="96"/>
                  </a:lnTo>
                  <a:lnTo>
                    <a:pt x="0" y="48"/>
                  </a:lnTo>
                  <a:close/>
                </a:path>
              </a:pathLst>
            </a:custGeom>
            <a:solidFill>
              <a:schemeClr val="accent1"/>
            </a:solidFill>
            <a:ln w="12700" cap="flat" cmpd="sng">
              <a:solidFill>
                <a:schemeClr val="hlink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3815" name="Text Box 23"/>
          <p:cNvSpPr txBox="1">
            <a:spLocks noChangeArrowheads="1"/>
          </p:cNvSpPr>
          <p:nvPr/>
        </p:nvSpPr>
        <p:spPr bwMode="auto">
          <a:xfrm>
            <a:off x="6248400" y="4800600"/>
            <a:ext cx="164147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100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…</a:t>
            </a:r>
          </a:p>
        </p:txBody>
      </p:sp>
      <p:sp>
        <p:nvSpPr>
          <p:cNvPr id="33816" name="Text Box 24"/>
          <p:cNvSpPr txBox="1">
            <a:spLocks noChangeArrowheads="1"/>
          </p:cNvSpPr>
          <p:nvPr/>
        </p:nvSpPr>
        <p:spPr bwMode="auto">
          <a:xfrm>
            <a:off x="5105400" y="3505200"/>
            <a:ext cx="2590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Component</a:t>
            </a:r>
          </a:p>
          <a:p>
            <a:pPr algn="ctr" eaLnBrk="1" hangingPunct="1"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Detector</a:t>
            </a:r>
            <a:endParaRPr lang="en-US" altLang="en-US" sz="30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3817" name="Rectangle 25"/>
          <p:cNvSpPr>
            <a:spLocks noChangeArrowheads="1"/>
          </p:cNvSpPr>
          <p:nvPr/>
        </p:nvSpPr>
        <p:spPr bwMode="auto">
          <a:xfrm>
            <a:off x="609600" y="3317875"/>
            <a:ext cx="1676400" cy="1143000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Compute</a:t>
            </a:r>
          </a:p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Numeric</a:t>
            </a:r>
          </a:p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33818" name="Text Box 26"/>
          <p:cNvSpPr txBox="1">
            <a:spLocks noChangeArrowheads="1"/>
          </p:cNvSpPr>
          <p:nvPr/>
        </p:nvSpPr>
        <p:spPr bwMode="auto">
          <a:xfrm>
            <a:off x="6310905" y="1066800"/>
            <a:ext cx="18339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Training Set</a:t>
            </a:r>
          </a:p>
        </p:txBody>
      </p:sp>
      <p:sp>
        <p:nvSpPr>
          <p:cNvPr id="33819" name="Rectangle 27"/>
          <p:cNvSpPr>
            <a:spLocks noChangeArrowheads="1"/>
          </p:cNvSpPr>
          <p:nvPr/>
        </p:nvSpPr>
        <p:spPr bwMode="auto">
          <a:xfrm>
            <a:off x="609600" y="1641475"/>
            <a:ext cx="1676400" cy="1143000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Select</a:t>
            </a:r>
          </a:p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Seed</a:t>
            </a:r>
          </a:p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Points</a:t>
            </a:r>
          </a:p>
        </p:txBody>
      </p:sp>
      <p:sp>
        <p:nvSpPr>
          <p:cNvPr id="33820" name="Rectangle 28"/>
          <p:cNvSpPr>
            <a:spLocks noChangeArrowheads="1"/>
          </p:cNvSpPr>
          <p:nvPr/>
        </p:nvSpPr>
        <p:spPr bwMode="auto">
          <a:xfrm>
            <a:off x="2819400" y="3394075"/>
            <a:ext cx="1676400" cy="1143000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Region</a:t>
            </a:r>
          </a:p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Growing</a:t>
            </a:r>
          </a:p>
          <a:p>
            <a:pPr algn="ctr" eaLnBrk="1" hangingPunct="1">
              <a:defRPr/>
            </a:pPr>
            <a:r>
              <a:rPr lang="en-US" alt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Algorithm</a:t>
            </a:r>
          </a:p>
        </p:txBody>
      </p:sp>
      <p:sp>
        <p:nvSpPr>
          <p:cNvPr id="33823" name="AutoShape 31"/>
          <p:cNvSpPr>
            <a:spLocks noChangeArrowheads="1"/>
          </p:cNvSpPr>
          <p:nvPr/>
        </p:nvSpPr>
        <p:spPr bwMode="auto">
          <a:xfrm>
            <a:off x="2362200" y="3775075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824" name="AutoShape 32"/>
          <p:cNvSpPr>
            <a:spLocks noChangeArrowheads="1"/>
          </p:cNvSpPr>
          <p:nvPr/>
        </p:nvSpPr>
        <p:spPr bwMode="auto">
          <a:xfrm rot="5400000">
            <a:off x="1257300" y="2898775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825" name="AutoShape 33"/>
          <p:cNvSpPr>
            <a:spLocks noChangeArrowheads="1"/>
          </p:cNvSpPr>
          <p:nvPr/>
        </p:nvSpPr>
        <p:spPr bwMode="auto">
          <a:xfrm rot="10800000">
            <a:off x="2438400" y="2098675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826" name="AutoShape 34"/>
          <p:cNvSpPr>
            <a:spLocks noChangeArrowheads="1"/>
          </p:cNvSpPr>
          <p:nvPr/>
        </p:nvSpPr>
        <p:spPr bwMode="auto">
          <a:xfrm>
            <a:off x="4572000" y="3851275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827" name="AutoShape 35"/>
          <p:cNvSpPr>
            <a:spLocks noChangeArrowheads="1"/>
          </p:cNvSpPr>
          <p:nvPr/>
        </p:nvSpPr>
        <p:spPr bwMode="auto">
          <a:xfrm rot="5400000">
            <a:off x="6324600" y="4537075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829" name="Text Box 37"/>
          <p:cNvSpPr txBox="1">
            <a:spLocks noChangeArrowheads="1"/>
          </p:cNvSpPr>
          <p:nvPr/>
        </p:nvSpPr>
        <p:spPr bwMode="auto">
          <a:xfrm>
            <a:off x="31278" y="5334000"/>
            <a:ext cx="285526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Grown components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around seeds</a:t>
            </a:r>
          </a:p>
        </p:txBody>
      </p:sp>
    </p:spTree>
    <p:extLst>
      <p:ext uri="{BB962C8B-B14F-4D97-AF65-F5344CB8AC3E}">
        <p14:creationId xmlns:p14="http://schemas.microsoft.com/office/powerpoint/2010/main" val="364324383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1371600" y="2590800"/>
            <a:ext cx="2057400" cy="2613025"/>
            <a:chOff x="768" y="1810"/>
            <a:chExt cx="1145" cy="1425"/>
          </a:xfrm>
        </p:grpSpPr>
        <p:pic>
          <p:nvPicPr>
            <p:cNvPr id="29707" name="Picture 3" descr="tt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1810"/>
              <a:ext cx="1145" cy="1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34820" name="Oval 4"/>
            <p:cNvSpPr>
              <a:spLocks noChangeArrowheads="1"/>
            </p:cNvSpPr>
            <p:nvPr/>
          </p:nvSpPr>
          <p:spPr bwMode="auto">
            <a:xfrm>
              <a:off x="1488" y="2112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1" name="Oval 5"/>
            <p:cNvSpPr>
              <a:spLocks noChangeArrowheads="1"/>
            </p:cNvSpPr>
            <p:nvPr/>
          </p:nvSpPr>
          <p:spPr bwMode="auto">
            <a:xfrm>
              <a:off x="1296" y="2160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2" name="Oval 6"/>
            <p:cNvSpPr>
              <a:spLocks noChangeArrowheads="1"/>
            </p:cNvSpPr>
            <p:nvPr/>
          </p:nvSpPr>
          <p:spPr bwMode="auto">
            <a:xfrm>
              <a:off x="1584" y="3024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3" name="Oval 7"/>
            <p:cNvSpPr>
              <a:spLocks noChangeArrowheads="1"/>
            </p:cNvSpPr>
            <p:nvPr/>
          </p:nvSpPr>
          <p:spPr bwMode="auto">
            <a:xfrm>
              <a:off x="1392" y="3024"/>
              <a:ext cx="49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4" name="Oval 8"/>
            <p:cNvSpPr>
              <a:spLocks noChangeArrowheads="1"/>
            </p:cNvSpPr>
            <p:nvPr/>
          </p:nvSpPr>
          <p:spPr bwMode="auto">
            <a:xfrm>
              <a:off x="1200" y="2976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5" name="Oval 9"/>
            <p:cNvSpPr>
              <a:spLocks noChangeArrowheads="1"/>
            </p:cNvSpPr>
            <p:nvPr/>
          </p:nvSpPr>
          <p:spPr bwMode="auto">
            <a:xfrm>
              <a:off x="1248" y="2592"/>
              <a:ext cx="49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6" name="Oval 10"/>
            <p:cNvSpPr>
              <a:spLocks noChangeArrowheads="1"/>
            </p:cNvSpPr>
            <p:nvPr/>
          </p:nvSpPr>
          <p:spPr bwMode="auto">
            <a:xfrm>
              <a:off x="1200" y="2784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4827" name="Oval 11"/>
            <p:cNvSpPr>
              <a:spLocks noChangeArrowheads="1"/>
            </p:cNvSpPr>
            <p:nvPr/>
          </p:nvSpPr>
          <p:spPr bwMode="auto">
            <a:xfrm>
              <a:off x="1056" y="2640"/>
              <a:ext cx="48" cy="48"/>
            </a:xfrm>
            <a:prstGeom prst="ellipse">
              <a:avLst/>
            </a:prstGeom>
            <a:solidFill>
              <a:schemeClr val="accent1"/>
            </a:solidFill>
            <a:ln w="12700" algn="ctr">
              <a:solidFill>
                <a:schemeClr val="hlink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29699" name="Picture 12" descr="figSymbolicSi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56313" y="2547938"/>
            <a:ext cx="2082800" cy="27003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9" name="Text Box 13"/>
          <p:cNvSpPr txBox="1">
            <a:spLocks noChangeArrowheads="1"/>
          </p:cNvSpPr>
          <p:nvPr/>
        </p:nvSpPr>
        <p:spPr bwMode="auto">
          <a:xfrm>
            <a:off x="5370513" y="1633538"/>
            <a:ext cx="3429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Labeled </a:t>
            </a:r>
          </a:p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Surface Mesh</a:t>
            </a:r>
          </a:p>
        </p:txBody>
      </p:sp>
      <p:sp>
        <p:nvSpPr>
          <p:cNvPr id="34830" name="Text Box 14"/>
          <p:cNvSpPr txBox="1">
            <a:spLocks noChangeArrowheads="1"/>
          </p:cNvSpPr>
          <p:nvPr/>
        </p:nvSpPr>
        <p:spPr bwMode="auto">
          <a:xfrm>
            <a:off x="1143000" y="1676400"/>
            <a:ext cx="24860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Selected 8 seed</a:t>
            </a:r>
          </a:p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points by hand</a:t>
            </a:r>
          </a:p>
        </p:txBody>
      </p:sp>
      <p:sp>
        <p:nvSpPr>
          <p:cNvPr id="34831" name="Rectangle 15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000">
                <a:latin typeface="Comic Sans MS" panose="030F0702030302020204" pitchFamily="66" charset="0"/>
              </a:rPr>
              <a:t>Component Extraction Example</a:t>
            </a:r>
          </a:p>
        </p:txBody>
      </p:sp>
      <p:sp>
        <p:nvSpPr>
          <p:cNvPr id="34832" name="Line 16"/>
          <p:cNvSpPr>
            <a:spLocks noChangeShapeType="1"/>
          </p:cNvSpPr>
          <p:nvPr/>
        </p:nvSpPr>
        <p:spPr bwMode="auto">
          <a:xfrm>
            <a:off x="4419600" y="4267200"/>
            <a:ext cx="765175" cy="1588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833" name="Text Box 17"/>
          <p:cNvSpPr txBox="1">
            <a:spLocks noChangeArrowheads="1"/>
          </p:cNvSpPr>
          <p:nvPr/>
        </p:nvSpPr>
        <p:spPr bwMode="auto">
          <a:xfrm>
            <a:off x="4191000" y="3276600"/>
            <a:ext cx="13144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Region </a:t>
            </a:r>
          </a:p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Growing</a:t>
            </a:r>
          </a:p>
        </p:txBody>
      </p:sp>
      <p:sp>
        <p:nvSpPr>
          <p:cNvPr id="34834" name="Text Box 18"/>
          <p:cNvSpPr txBox="1">
            <a:spLocks noChangeArrowheads="1"/>
          </p:cNvSpPr>
          <p:nvPr/>
        </p:nvSpPr>
        <p:spPr bwMode="auto">
          <a:xfrm>
            <a:off x="685800" y="5334000"/>
            <a:ext cx="3565525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Grow one region at the time </a:t>
            </a:r>
          </a:p>
          <a:p>
            <a:pPr algn="ctr" eaLnBrk="1" hangingPunct="1">
              <a:defRPr/>
            </a:pPr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(get one detector</a:t>
            </a:r>
          </a:p>
          <a:p>
            <a:pPr algn="ctr" eaLnBrk="1" hangingPunct="1">
              <a:defRPr/>
            </a:pPr>
            <a:r>
              <a:rPr lang="en-US" altLang="en-US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per component)</a:t>
            </a:r>
          </a:p>
        </p:txBody>
      </p:sp>
      <p:sp>
        <p:nvSpPr>
          <p:cNvPr id="34837" name="Text Box 21"/>
          <p:cNvSpPr txBox="1">
            <a:spLocks noChangeArrowheads="1"/>
          </p:cNvSpPr>
          <p:nvPr/>
        </p:nvSpPr>
        <p:spPr bwMode="auto">
          <a:xfrm>
            <a:off x="6172200" y="5257800"/>
            <a:ext cx="2112963" cy="103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Detected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components on a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training sample</a:t>
            </a:r>
          </a:p>
        </p:txBody>
      </p:sp>
    </p:spTree>
    <p:extLst>
      <p:ext uri="{BB962C8B-B14F-4D97-AF65-F5344CB8AC3E}">
        <p14:creationId xmlns:p14="http://schemas.microsoft.com/office/powerpoint/2010/main" val="272724766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77813"/>
            <a:ext cx="8458200" cy="1322387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How To Combine Component Information?</a:t>
            </a:r>
            <a:br>
              <a:rPr lang="en-US" altLang="en-US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br>
              <a:rPr lang="en-US" altLang="en-US" sz="32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endParaRPr lang="en-US" altLang="en-US" sz="3200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5410200" y="2247900"/>
            <a:ext cx="13716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10000">
                <a:solidFill>
                  <a:schemeClr val="bg1"/>
                </a:solidFill>
              </a:rPr>
              <a:t>…</a:t>
            </a:r>
          </a:p>
        </p:txBody>
      </p:sp>
      <p:pic>
        <p:nvPicPr>
          <p:cNvPr id="30724" name="Picture 4" descr="2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200" y="2124075"/>
            <a:ext cx="1701800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 descr="2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2247900"/>
            <a:ext cx="1730375" cy="221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 descr="2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25" y="2247900"/>
            <a:ext cx="1652588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7" descr="2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98675"/>
            <a:ext cx="1711325" cy="233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1600200" y="4610100"/>
            <a:ext cx="5562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bg1"/>
                </a:solidFill>
              </a:rPr>
              <a:t>Extracted components on test samples</a:t>
            </a:r>
          </a:p>
        </p:txBody>
      </p:sp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8223250" y="24082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0730" name="Text Box 10"/>
          <p:cNvSpPr txBox="1">
            <a:spLocks noChangeArrowheads="1"/>
          </p:cNvSpPr>
          <p:nvPr/>
        </p:nvSpPr>
        <p:spPr bwMode="auto">
          <a:xfrm>
            <a:off x="7842250" y="24844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31" name="Text Box 11"/>
          <p:cNvSpPr txBox="1">
            <a:spLocks noChangeArrowheads="1"/>
          </p:cNvSpPr>
          <p:nvPr/>
        </p:nvSpPr>
        <p:spPr bwMode="auto">
          <a:xfrm>
            <a:off x="7689850" y="32464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30732" name="Text Box 12"/>
          <p:cNvSpPr txBox="1">
            <a:spLocks noChangeArrowheads="1"/>
          </p:cNvSpPr>
          <p:nvPr/>
        </p:nvSpPr>
        <p:spPr bwMode="auto">
          <a:xfrm>
            <a:off x="8147050" y="38560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30733" name="Text Box 13"/>
          <p:cNvSpPr txBox="1">
            <a:spLocks noChangeArrowheads="1"/>
          </p:cNvSpPr>
          <p:nvPr/>
        </p:nvSpPr>
        <p:spPr bwMode="auto">
          <a:xfrm>
            <a:off x="7918450" y="37798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30734" name="Text Box 14"/>
          <p:cNvSpPr txBox="1">
            <a:spLocks noChangeArrowheads="1"/>
          </p:cNvSpPr>
          <p:nvPr/>
        </p:nvSpPr>
        <p:spPr bwMode="auto">
          <a:xfrm>
            <a:off x="6927850" y="32464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0735" name="Text Box 15"/>
          <p:cNvSpPr txBox="1">
            <a:spLocks noChangeArrowheads="1"/>
          </p:cNvSpPr>
          <p:nvPr/>
        </p:nvSpPr>
        <p:spPr bwMode="auto">
          <a:xfrm>
            <a:off x="7080250" y="41608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30736" name="Text Box 16"/>
          <p:cNvSpPr txBox="1">
            <a:spLocks noChangeArrowheads="1"/>
          </p:cNvSpPr>
          <p:nvPr/>
        </p:nvSpPr>
        <p:spPr bwMode="auto">
          <a:xfrm>
            <a:off x="7004050" y="3703638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35857" name="Line 17"/>
          <p:cNvSpPr>
            <a:spLocks noChangeShapeType="1"/>
          </p:cNvSpPr>
          <p:nvPr/>
        </p:nvSpPr>
        <p:spPr bwMode="auto">
          <a:xfrm>
            <a:off x="7315200" y="3470275"/>
            <a:ext cx="304800" cy="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858" name="Line 18"/>
          <p:cNvSpPr>
            <a:spLocks noChangeShapeType="1"/>
          </p:cNvSpPr>
          <p:nvPr/>
        </p:nvSpPr>
        <p:spPr bwMode="auto">
          <a:xfrm flipV="1">
            <a:off x="7315200" y="3775075"/>
            <a:ext cx="381000" cy="152400"/>
          </a:xfrm>
          <a:prstGeom prst="line">
            <a:avLst/>
          </a:prstGeom>
          <a:noFill/>
          <a:ln w="25400">
            <a:solidFill>
              <a:srgbClr val="008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859" name="Line 19"/>
          <p:cNvSpPr>
            <a:spLocks noChangeShapeType="1"/>
          </p:cNvSpPr>
          <p:nvPr/>
        </p:nvSpPr>
        <p:spPr bwMode="auto">
          <a:xfrm flipV="1">
            <a:off x="7467600" y="3851275"/>
            <a:ext cx="381000" cy="381000"/>
          </a:xfrm>
          <a:prstGeom prst="line">
            <a:avLst/>
          </a:prstGeom>
          <a:noFill/>
          <a:ln w="25400">
            <a:solidFill>
              <a:schemeClr val="tx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740" name="Text Box 20"/>
          <p:cNvSpPr txBox="1">
            <a:spLocks noChangeArrowheads="1"/>
          </p:cNvSpPr>
          <p:nvPr/>
        </p:nvSpPr>
        <p:spPr bwMode="auto">
          <a:xfrm>
            <a:off x="4184650" y="24050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0741" name="Text Box 21"/>
          <p:cNvSpPr txBox="1">
            <a:spLocks noChangeArrowheads="1"/>
          </p:cNvSpPr>
          <p:nvPr/>
        </p:nvSpPr>
        <p:spPr bwMode="auto">
          <a:xfrm>
            <a:off x="2508250" y="24050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0742" name="Text Box 22"/>
          <p:cNvSpPr txBox="1">
            <a:spLocks noChangeArrowheads="1"/>
          </p:cNvSpPr>
          <p:nvPr/>
        </p:nvSpPr>
        <p:spPr bwMode="auto">
          <a:xfrm>
            <a:off x="755650" y="23288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30743" name="Text Box 23"/>
          <p:cNvSpPr txBox="1">
            <a:spLocks noChangeArrowheads="1"/>
          </p:cNvSpPr>
          <p:nvPr/>
        </p:nvSpPr>
        <p:spPr bwMode="auto">
          <a:xfrm>
            <a:off x="450850" y="24050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44" name="Text Box 24"/>
          <p:cNvSpPr txBox="1">
            <a:spLocks noChangeArrowheads="1"/>
          </p:cNvSpPr>
          <p:nvPr/>
        </p:nvSpPr>
        <p:spPr bwMode="auto">
          <a:xfrm>
            <a:off x="2279650" y="24812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45" name="Text Box 25"/>
          <p:cNvSpPr txBox="1">
            <a:spLocks noChangeArrowheads="1"/>
          </p:cNvSpPr>
          <p:nvPr/>
        </p:nvSpPr>
        <p:spPr bwMode="auto">
          <a:xfrm>
            <a:off x="3879850" y="24812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46" name="Text Box 26"/>
          <p:cNvSpPr txBox="1">
            <a:spLocks noChangeArrowheads="1"/>
          </p:cNvSpPr>
          <p:nvPr/>
        </p:nvSpPr>
        <p:spPr bwMode="auto">
          <a:xfrm>
            <a:off x="2889250" y="24812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47" name="Text Box 27"/>
          <p:cNvSpPr txBox="1">
            <a:spLocks noChangeArrowheads="1"/>
          </p:cNvSpPr>
          <p:nvPr/>
        </p:nvSpPr>
        <p:spPr bwMode="auto">
          <a:xfrm>
            <a:off x="1060450" y="24050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48" name="Text Box 28"/>
          <p:cNvSpPr txBox="1">
            <a:spLocks noChangeArrowheads="1"/>
          </p:cNvSpPr>
          <p:nvPr/>
        </p:nvSpPr>
        <p:spPr bwMode="auto">
          <a:xfrm>
            <a:off x="4565650" y="2481263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b="1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30749" name="Text Box 29"/>
          <p:cNvSpPr txBox="1">
            <a:spLocks noChangeArrowheads="1"/>
          </p:cNvSpPr>
          <p:nvPr/>
        </p:nvSpPr>
        <p:spPr bwMode="auto">
          <a:xfrm>
            <a:off x="766763" y="5638800"/>
            <a:ext cx="73009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 dirty="0">
                <a:solidFill>
                  <a:schemeClr val="bg1"/>
                </a:solidFill>
              </a:rPr>
              <a:t>Note: Numeric signatures are invariant to mirror symmetry;</a:t>
            </a:r>
          </a:p>
          <a:p>
            <a:pPr eaLnBrk="1" hangingPunct="1"/>
            <a:r>
              <a:rPr lang="en-US" altLang="en-US" sz="2000" dirty="0">
                <a:solidFill>
                  <a:schemeClr val="bg1"/>
                </a:solidFill>
              </a:rPr>
              <a:t>our approach preserves such an invariance.</a:t>
            </a:r>
          </a:p>
        </p:txBody>
      </p:sp>
    </p:spTree>
    <p:extLst>
      <p:ext uri="{BB962C8B-B14F-4D97-AF65-F5344CB8AC3E}">
        <p14:creationId xmlns:p14="http://schemas.microsoft.com/office/powerpoint/2010/main" val="227199897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09378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>
                <a:latin typeface="Comic Sans MS" panose="030F0702030302020204" pitchFamily="66" charset="0"/>
              </a:rPr>
              <a:t>Symbolic Signatures</a:t>
            </a:r>
          </a:p>
        </p:txBody>
      </p:sp>
      <p:sp>
        <p:nvSpPr>
          <p:cNvPr id="94211" name="Rectangle 3"/>
          <p:cNvSpPr>
            <a:spLocks noChangeArrowheads="1"/>
          </p:cNvSpPr>
          <p:nvPr/>
        </p:nvSpPr>
        <p:spPr bwMode="auto">
          <a:xfrm>
            <a:off x="228600" y="1524000"/>
            <a:ext cx="1981200" cy="10668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Numeric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228600" y="3276600"/>
            <a:ext cx="2057400" cy="12192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Components</a:t>
            </a:r>
          </a:p>
        </p:txBody>
      </p:sp>
      <p:sp>
        <p:nvSpPr>
          <p:cNvPr id="94213" name="Line 5"/>
          <p:cNvSpPr>
            <a:spLocks noChangeShapeType="1"/>
          </p:cNvSpPr>
          <p:nvPr/>
        </p:nvSpPr>
        <p:spPr bwMode="auto">
          <a:xfrm>
            <a:off x="1295400" y="2590800"/>
            <a:ext cx="0" cy="685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4214" name="Rectangle 6"/>
          <p:cNvSpPr>
            <a:spLocks noChangeArrowheads="1"/>
          </p:cNvSpPr>
          <p:nvPr/>
        </p:nvSpPr>
        <p:spPr bwMode="auto">
          <a:xfrm>
            <a:off x="228600" y="5105400"/>
            <a:ext cx="2057400" cy="121920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Symbolic</a:t>
            </a:r>
          </a:p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grpSp>
        <p:nvGrpSpPr>
          <p:cNvPr id="31751" name="Group 7"/>
          <p:cNvGrpSpPr>
            <a:grpSpLocks/>
          </p:cNvGrpSpPr>
          <p:nvPr/>
        </p:nvGrpSpPr>
        <p:grpSpPr bwMode="auto">
          <a:xfrm>
            <a:off x="7086600" y="3886200"/>
            <a:ext cx="1676400" cy="1524000"/>
            <a:chOff x="3312" y="2448"/>
            <a:chExt cx="1056" cy="960"/>
          </a:xfrm>
        </p:grpSpPr>
        <p:sp>
          <p:nvSpPr>
            <p:cNvPr id="31761" name="Rectangle 8"/>
            <p:cNvSpPr>
              <a:spLocks noChangeArrowheads="1"/>
            </p:cNvSpPr>
            <p:nvPr/>
          </p:nvSpPr>
          <p:spPr bwMode="auto">
            <a:xfrm>
              <a:off x="3312" y="2736"/>
              <a:ext cx="1056" cy="672"/>
            </a:xfrm>
            <a:prstGeom prst="rect">
              <a:avLst/>
            </a:prstGeom>
            <a:noFill/>
            <a:ln w="1270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chemeClr val="tx1"/>
                  </a:solidFill>
                </a:rPr>
                <a:t>Architecture</a:t>
              </a:r>
            </a:p>
            <a:p>
              <a:pPr eaLnBrk="1" hangingPunct="1"/>
              <a:r>
                <a:rPr lang="en-US" altLang="en-US" sz="2000">
                  <a:solidFill>
                    <a:schemeClr val="tx1"/>
                  </a:solidFill>
                </a:rPr>
                <a:t>of </a:t>
              </a:r>
            </a:p>
            <a:p>
              <a:pPr eaLnBrk="1" hangingPunct="1"/>
              <a:r>
                <a:rPr lang="en-US" altLang="en-US" sz="2000">
                  <a:solidFill>
                    <a:schemeClr val="tx1"/>
                  </a:solidFill>
                </a:rPr>
                <a:t>Classifiers</a:t>
              </a:r>
            </a:p>
          </p:txBody>
        </p:sp>
        <p:sp>
          <p:nvSpPr>
            <p:cNvPr id="31762" name="Text Box 9"/>
            <p:cNvSpPr txBox="1">
              <a:spLocks noChangeArrowheads="1"/>
            </p:cNvSpPr>
            <p:nvPr/>
          </p:nvSpPr>
          <p:spPr bwMode="auto">
            <a:xfrm>
              <a:off x="4128" y="2448"/>
              <a:ext cx="21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31752" name="Group 10"/>
          <p:cNvGrpSpPr>
            <a:grpSpLocks/>
          </p:cNvGrpSpPr>
          <p:nvPr/>
        </p:nvGrpSpPr>
        <p:grpSpPr bwMode="auto">
          <a:xfrm>
            <a:off x="5410200" y="4038600"/>
            <a:ext cx="1905000" cy="1828800"/>
            <a:chOff x="3024" y="2112"/>
            <a:chExt cx="1200" cy="1152"/>
          </a:xfrm>
        </p:grpSpPr>
        <p:sp>
          <p:nvSpPr>
            <p:cNvPr id="94219" name="Line 11"/>
            <p:cNvSpPr>
              <a:spLocks noChangeShapeType="1"/>
            </p:cNvSpPr>
            <p:nvPr/>
          </p:nvSpPr>
          <p:spPr bwMode="auto">
            <a:xfrm>
              <a:off x="3024" y="2112"/>
              <a:ext cx="384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4220" name="Line 12"/>
            <p:cNvSpPr>
              <a:spLocks noChangeShapeType="1"/>
            </p:cNvSpPr>
            <p:nvPr/>
          </p:nvSpPr>
          <p:spPr bwMode="auto">
            <a:xfrm flipV="1">
              <a:off x="3072" y="2928"/>
              <a:ext cx="336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759" name="Oval 13"/>
            <p:cNvSpPr>
              <a:spLocks noChangeArrowheads="1"/>
            </p:cNvSpPr>
            <p:nvPr/>
          </p:nvSpPr>
          <p:spPr bwMode="auto">
            <a:xfrm>
              <a:off x="3456" y="2496"/>
              <a:ext cx="336" cy="336"/>
            </a:xfrm>
            <a:prstGeom prst="ellipse">
              <a:avLst/>
            </a:prstGeom>
            <a:noFill/>
            <a:ln w="12700" algn="ctr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400" b="1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94222" name="Line 14"/>
            <p:cNvSpPr>
              <a:spLocks noChangeShapeType="1"/>
            </p:cNvSpPr>
            <p:nvPr/>
          </p:nvSpPr>
          <p:spPr bwMode="auto">
            <a:xfrm flipV="1">
              <a:off x="3888" y="2640"/>
              <a:ext cx="336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94223" name="Text Box 15"/>
          <p:cNvSpPr txBox="1">
            <a:spLocks noChangeArrowheads="1"/>
          </p:cNvSpPr>
          <p:nvPr/>
        </p:nvSpPr>
        <p:spPr bwMode="auto">
          <a:xfrm>
            <a:off x="249238" y="1524000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</a:t>
            </a:r>
          </a:p>
        </p:txBody>
      </p:sp>
      <p:sp>
        <p:nvSpPr>
          <p:cNvPr id="94224" name="Text Box 16"/>
          <p:cNvSpPr txBox="1">
            <a:spLocks noChangeArrowheads="1"/>
          </p:cNvSpPr>
          <p:nvPr/>
        </p:nvSpPr>
        <p:spPr bwMode="auto">
          <a:xfrm>
            <a:off x="228600" y="32766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</p:txBody>
      </p:sp>
      <p:sp>
        <p:nvSpPr>
          <p:cNvPr id="94225" name="Text Box 17"/>
          <p:cNvSpPr txBox="1">
            <a:spLocks noChangeArrowheads="1"/>
          </p:cNvSpPr>
          <p:nvPr/>
        </p:nvSpPr>
        <p:spPr bwMode="auto">
          <a:xfrm>
            <a:off x="228600" y="51054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</a:p>
        </p:txBody>
      </p:sp>
      <p:sp>
        <p:nvSpPr>
          <p:cNvPr id="94226" name="Text Box 18"/>
          <p:cNvSpPr txBox="1">
            <a:spLocks noChangeArrowheads="1"/>
          </p:cNvSpPr>
          <p:nvPr/>
        </p:nvSpPr>
        <p:spPr bwMode="auto">
          <a:xfrm>
            <a:off x="2438400" y="4746874"/>
            <a:ext cx="2743200" cy="193899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Encode Geometrical 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Relationships 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Among Components</a:t>
            </a:r>
          </a:p>
        </p:txBody>
      </p:sp>
    </p:spTree>
    <p:extLst>
      <p:ext uri="{BB962C8B-B14F-4D97-AF65-F5344CB8AC3E}">
        <p14:creationId xmlns:p14="http://schemas.microsoft.com/office/powerpoint/2010/main" val="224670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4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4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26" grpId="0" animBg="1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200" dirty="0">
                <a:latin typeface="Comic Sans MS" panose="030F0702030302020204" pitchFamily="66" charset="0"/>
              </a:rPr>
              <a:t>Symbolic Signature</a:t>
            </a:r>
            <a:br>
              <a:rPr lang="en-US" altLang="en-US" sz="4200" dirty="0">
                <a:latin typeface="Comic Sans MS" panose="030F0702030302020204" pitchFamily="66" charset="0"/>
              </a:rPr>
            </a:br>
            <a:endParaRPr lang="en-US" altLang="en-US" sz="4200" dirty="0">
              <a:latin typeface="Comic Sans MS" panose="030F0702030302020204" pitchFamily="66" charset="0"/>
            </a:endParaRP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6400800" y="2438400"/>
            <a:ext cx="22098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200">
                <a:effectLst>
                  <a:outerShdw blurRad="38100" dist="38100" dir="2700000" algn="tl">
                    <a:srgbClr val="000000"/>
                  </a:outerShdw>
                </a:effectLst>
              </a:rPr>
              <a:t>Symbolic </a:t>
            </a:r>
          </a:p>
          <a:p>
            <a:pPr algn="ctr" eaLnBrk="1" hangingPunct="1">
              <a:defRPr/>
            </a:pPr>
            <a:r>
              <a:rPr lang="en-US" altLang="en-US" sz="2200">
                <a:effectLst>
                  <a:outerShdw blurRad="38100" dist="38100" dir="2700000" algn="tl">
                    <a:srgbClr val="000000"/>
                  </a:outerShdw>
                </a:effectLst>
              </a:rPr>
              <a:t>Signature at P</a:t>
            </a:r>
            <a:endParaRPr lang="en-US" altLang="en-US" sz="2200" i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2772" name="Picture 12" descr="figSymbolicSi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1600" y="2743200"/>
            <a:ext cx="2371725" cy="31956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901" name="Oval 13"/>
          <p:cNvSpPr>
            <a:spLocks noChangeArrowheads="1"/>
          </p:cNvSpPr>
          <p:nvPr/>
        </p:nvSpPr>
        <p:spPr bwMode="auto">
          <a:xfrm>
            <a:off x="2087563" y="4505325"/>
            <a:ext cx="152400" cy="152400"/>
          </a:xfrm>
          <a:prstGeom prst="ellipse">
            <a:avLst/>
          </a:prstGeom>
          <a:solidFill>
            <a:srgbClr val="FF0000"/>
          </a:solidFill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902" name="Line 14"/>
          <p:cNvSpPr>
            <a:spLocks noChangeShapeType="1"/>
          </p:cNvSpPr>
          <p:nvPr/>
        </p:nvSpPr>
        <p:spPr bwMode="auto">
          <a:xfrm>
            <a:off x="1143000" y="3962400"/>
            <a:ext cx="838200" cy="542925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2775" name="Group 24"/>
          <p:cNvGrpSpPr>
            <a:grpSpLocks/>
          </p:cNvGrpSpPr>
          <p:nvPr/>
        </p:nvGrpSpPr>
        <p:grpSpPr bwMode="auto">
          <a:xfrm>
            <a:off x="6705600" y="3352800"/>
            <a:ext cx="1676400" cy="1828800"/>
            <a:chOff x="4224" y="2112"/>
            <a:chExt cx="1056" cy="1152"/>
          </a:xfrm>
        </p:grpSpPr>
        <p:sp>
          <p:nvSpPr>
            <p:cNvPr id="37893" name="Rectangle 5"/>
            <p:cNvSpPr>
              <a:spLocks noChangeArrowheads="1"/>
            </p:cNvSpPr>
            <p:nvPr/>
          </p:nvSpPr>
          <p:spPr bwMode="auto">
            <a:xfrm>
              <a:off x="4224" y="2112"/>
              <a:ext cx="1056" cy="115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8100" algn="ctr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32782" name="Group 23"/>
            <p:cNvGrpSpPr>
              <a:grpSpLocks/>
            </p:cNvGrpSpPr>
            <p:nvPr/>
          </p:nvGrpSpPr>
          <p:grpSpPr bwMode="auto">
            <a:xfrm>
              <a:off x="4272" y="2160"/>
              <a:ext cx="928" cy="1065"/>
              <a:chOff x="3984" y="1727"/>
              <a:chExt cx="928" cy="1065"/>
            </a:xfrm>
          </p:grpSpPr>
          <p:pic>
            <p:nvPicPr>
              <p:cNvPr id="32783" name="Picture 4" descr="2h10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84" y="1727"/>
                <a:ext cx="928" cy="10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37894" name="Text Box 6"/>
              <p:cNvSpPr txBox="1">
                <a:spLocks noChangeArrowheads="1"/>
              </p:cNvSpPr>
              <p:nvPr/>
            </p:nvSpPr>
            <p:spPr bwMode="auto">
              <a:xfrm>
                <a:off x="4458" y="1828"/>
                <a:ext cx="262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altLang="en-US" sz="3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3</a:t>
                </a:r>
              </a:p>
            </p:txBody>
          </p:sp>
          <p:sp>
            <p:nvSpPr>
              <p:cNvPr id="37895" name="Text Box 7"/>
              <p:cNvSpPr txBox="1">
                <a:spLocks noChangeArrowheads="1"/>
              </p:cNvSpPr>
              <p:nvPr/>
            </p:nvSpPr>
            <p:spPr bwMode="auto">
              <a:xfrm>
                <a:off x="4225" y="1893"/>
                <a:ext cx="262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altLang="en-US" sz="3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4</a:t>
                </a:r>
              </a:p>
            </p:txBody>
          </p:sp>
          <p:sp>
            <p:nvSpPr>
              <p:cNvPr id="37896" name="Text Box 8"/>
              <p:cNvSpPr txBox="1">
                <a:spLocks noChangeArrowheads="1"/>
              </p:cNvSpPr>
              <p:nvPr/>
            </p:nvSpPr>
            <p:spPr bwMode="auto">
              <a:xfrm>
                <a:off x="4368" y="2112"/>
                <a:ext cx="262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altLang="en-US" sz="3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5</a:t>
                </a:r>
              </a:p>
            </p:txBody>
          </p:sp>
          <p:sp>
            <p:nvSpPr>
              <p:cNvPr id="37897" name="Text Box 9"/>
              <p:cNvSpPr txBox="1">
                <a:spLocks noChangeArrowheads="1"/>
              </p:cNvSpPr>
              <p:nvPr/>
            </p:nvSpPr>
            <p:spPr bwMode="auto">
              <a:xfrm>
                <a:off x="4444" y="2446"/>
                <a:ext cx="262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altLang="en-US" sz="3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6</a:t>
                </a:r>
              </a:p>
            </p:txBody>
          </p:sp>
          <p:sp>
            <p:nvSpPr>
              <p:cNvPr id="37898" name="Text Box 10"/>
              <p:cNvSpPr txBox="1">
                <a:spLocks noChangeArrowheads="1"/>
              </p:cNvSpPr>
              <p:nvPr/>
            </p:nvSpPr>
            <p:spPr bwMode="auto">
              <a:xfrm>
                <a:off x="4225" y="2327"/>
                <a:ext cx="262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altLang="en-US" sz="3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8</a:t>
                </a:r>
              </a:p>
            </p:txBody>
          </p:sp>
          <p:sp>
            <p:nvSpPr>
              <p:cNvPr id="37899" name="Text Box 11"/>
              <p:cNvSpPr txBox="1">
                <a:spLocks noChangeArrowheads="1"/>
              </p:cNvSpPr>
              <p:nvPr/>
            </p:nvSpPr>
            <p:spPr bwMode="auto">
              <a:xfrm>
                <a:off x="4608" y="2400"/>
                <a:ext cx="262" cy="3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en-US" altLang="en-US" sz="3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7</a:t>
                </a:r>
              </a:p>
            </p:txBody>
          </p:sp>
          <p:sp>
            <p:nvSpPr>
              <p:cNvPr id="37903" name="Text Box 15"/>
              <p:cNvSpPr txBox="1">
                <a:spLocks noChangeArrowheads="1"/>
              </p:cNvSpPr>
              <p:nvPr/>
            </p:nvSpPr>
            <p:spPr bwMode="auto">
              <a:xfrm>
                <a:off x="4723" y="2500"/>
                <a:ext cx="116" cy="2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 eaLnBrk="1" hangingPunct="1">
                  <a:defRPr/>
                </a:pPr>
                <a:endParaRPr lang="en-US" altLang="en-US" sz="2000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</p:grpSp>
      </p:grpSp>
      <p:sp>
        <p:nvSpPr>
          <p:cNvPr id="37904" name="Text Box 16"/>
          <p:cNvSpPr txBox="1">
            <a:spLocks noChangeArrowheads="1"/>
          </p:cNvSpPr>
          <p:nvPr/>
        </p:nvSpPr>
        <p:spPr bwMode="auto">
          <a:xfrm>
            <a:off x="990600" y="1905000"/>
            <a:ext cx="32004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Labeled </a:t>
            </a:r>
          </a:p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Surface Mesh</a:t>
            </a:r>
          </a:p>
        </p:txBody>
      </p:sp>
      <p:sp>
        <p:nvSpPr>
          <p:cNvPr id="37905" name="Text Box 17"/>
          <p:cNvSpPr txBox="1">
            <a:spLocks noChangeArrowheads="1"/>
          </p:cNvSpPr>
          <p:nvPr/>
        </p:nvSpPr>
        <p:spPr bwMode="auto">
          <a:xfrm>
            <a:off x="6248400" y="5181600"/>
            <a:ext cx="2895600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200">
                <a:effectLst>
                  <a:outerShdw blurRad="38100" dist="38100" dir="2700000" algn="tl">
                    <a:srgbClr val="000000"/>
                  </a:outerShdw>
                </a:effectLst>
              </a:rPr>
              <a:t>Matrix storing component</a:t>
            </a:r>
          </a:p>
          <a:p>
            <a:pPr algn="ctr" eaLnBrk="1" hangingPunct="1">
              <a:defRPr/>
            </a:pPr>
            <a:r>
              <a:rPr lang="en-US" altLang="en-US" sz="2200">
                <a:effectLst>
                  <a:outerShdw blurRad="38100" dist="38100" dir="2700000" algn="tl">
                    <a:srgbClr val="000000"/>
                  </a:outerShdw>
                </a:effectLst>
              </a:rPr>
              <a:t>labels</a:t>
            </a:r>
          </a:p>
        </p:txBody>
      </p:sp>
      <p:sp>
        <p:nvSpPr>
          <p:cNvPr id="37906" name="AutoShape 18"/>
          <p:cNvSpPr>
            <a:spLocks noChangeArrowheads="1"/>
          </p:cNvSpPr>
          <p:nvPr/>
        </p:nvSpPr>
        <p:spPr bwMode="auto">
          <a:xfrm>
            <a:off x="4953000" y="4648200"/>
            <a:ext cx="685800" cy="457200"/>
          </a:xfrm>
          <a:prstGeom prst="rightArrow">
            <a:avLst>
              <a:gd name="adj1" fmla="val 50000"/>
              <a:gd name="adj2" fmla="val 37500"/>
            </a:avLst>
          </a:prstGeom>
          <a:solidFill>
            <a:schemeClr val="accent1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907" name="Text Box 19"/>
          <p:cNvSpPr txBox="1">
            <a:spLocks noChangeArrowheads="1"/>
          </p:cNvSpPr>
          <p:nvPr/>
        </p:nvSpPr>
        <p:spPr bwMode="auto">
          <a:xfrm>
            <a:off x="4191000" y="3200400"/>
            <a:ext cx="210185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Encode</a:t>
            </a:r>
          </a:p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Geometric</a:t>
            </a:r>
          </a:p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Configuration</a:t>
            </a:r>
          </a:p>
        </p:txBody>
      </p:sp>
      <p:sp>
        <p:nvSpPr>
          <p:cNvPr id="32780" name="Text Box 20"/>
          <p:cNvSpPr txBox="1">
            <a:spLocks noChangeArrowheads="1"/>
          </p:cNvSpPr>
          <p:nvPr/>
        </p:nvSpPr>
        <p:spPr bwMode="auto">
          <a:xfrm>
            <a:off x="0" y="3048000"/>
            <a:ext cx="153035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F0000"/>
                </a:solidFill>
              </a:rPr>
              <a:t>Critical</a:t>
            </a:r>
          </a:p>
          <a:p>
            <a:pPr eaLnBrk="1" hangingPunct="1"/>
            <a:r>
              <a:rPr lang="en-US" altLang="en-US" sz="2400">
                <a:solidFill>
                  <a:srgbClr val="FF0000"/>
                </a:solidFill>
              </a:rPr>
              <a:t> Point P</a:t>
            </a:r>
          </a:p>
        </p:txBody>
      </p:sp>
    </p:spTree>
    <p:extLst>
      <p:ext uri="{BB962C8B-B14F-4D97-AF65-F5344CB8AC3E}">
        <p14:creationId xmlns:p14="http://schemas.microsoft.com/office/powerpoint/2010/main" val="32452861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Depth from Stereo</a:t>
            </a:r>
          </a:p>
        </p:txBody>
      </p:sp>
      <p:sp>
        <p:nvSpPr>
          <p:cNvPr id="53" name="Content Placeholder 5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Goal: recover depth by finding image coordinate x’ that corresponds to x</a:t>
            </a:r>
          </a:p>
        </p:txBody>
      </p:sp>
      <p:grpSp>
        <p:nvGrpSpPr>
          <p:cNvPr id="24" name="Group 47"/>
          <p:cNvGrpSpPr>
            <a:grpSpLocks noChangeAspect="1"/>
          </p:cNvGrpSpPr>
          <p:nvPr/>
        </p:nvGrpSpPr>
        <p:grpSpPr bwMode="auto">
          <a:xfrm>
            <a:off x="4648200" y="2684426"/>
            <a:ext cx="3823231" cy="3487774"/>
            <a:chOff x="432" y="1264"/>
            <a:chExt cx="2296" cy="2065"/>
          </a:xfrm>
        </p:grpSpPr>
        <p:sp>
          <p:nvSpPr>
            <p:cNvPr id="25" name="Oval 5"/>
            <p:cNvSpPr>
              <a:spLocks noChangeArrowheads="1"/>
            </p:cNvSpPr>
            <p:nvPr/>
          </p:nvSpPr>
          <p:spPr bwMode="auto">
            <a:xfrm>
              <a:off x="720" y="288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6" name="Oval 6"/>
            <p:cNvSpPr>
              <a:spLocks noChangeArrowheads="1"/>
            </p:cNvSpPr>
            <p:nvPr/>
          </p:nvSpPr>
          <p:spPr bwMode="auto">
            <a:xfrm>
              <a:off x="2016" y="2880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7" name="Line 7"/>
            <p:cNvSpPr>
              <a:spLocks noChangeShapeType="1"/>
            </p:cNvSpPr>
            <p:nvPr/>
          </p:nvSpPr>
          <p:spPr bwMode="auto">
            <a:xfrm>
              <a:off x="432" y="254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8" name="Line 8"/>
            <p:cNvSpPr>
              <a:spLocks noChangeShapeType="1"/>
            </p:cNvSpPr>
            <p:nvPr/>
          </p:nvSpPr>
          <p:spPr bwMode="auto">
            <a:xfrm>
              <a:off x="1728" y="2544"/>
              <a:ext cx="62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29" name="Oval 9"/>
            <p:cNvSpPr>
              <a:spLocks noChangeArrowheads="1"/>
            </p:cNvSpPr>
            <p:nvPr/>
          </p:nvSpPr>
          <p:spPr bwMode="auto">
            <a:xfrm>
              <a:off x="1324" y="1515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0" name="Line 10"/>
            <p:cNvSpPr>
              <a:spLocks noChangeShapeType="1"/>
            </p:cNvSpPr>
            <p:nvPr/>
          </p:nvSpPr>
          <p:spPr bwMode="auto">
            <a:xfrm flipV="1">
              <a:off x="768" y="1536"/>
              <a:ext cx="576" cy="13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1" name="Line 11"/>
            <p:cNvSpPr>
              <a:spLocks noChangeShapeType="1"/>
            </p:cNvSpPr>
            <p:nvPr/>
          </p:nvSpPr>
          <p:spPr bwMode="auto">
            <a:xfrm flipH="1" flipV="1">
              <a:off x="1344" y="1536"/>
              <a:ext cx="72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2" name="Line 12"/>
            <p:cNvSpPr>
              <a:spLocks noChangeShapeType="1"/>
            </p:cNvSpPr>
            <p:nvPr/>
          </p:nvSpPr>
          <p:spPr bwMode="auto">
            <a:xfrm flipV="1">
              <a:off x="748" y="254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3" name="Text Box 13"/>
            <p:cNvSpPr txBox="1">
              <a:spLocks noChangeArrowheads="1"/>
            </p:cNvSpPr>
            <p:nvPr/>
          </p:nvSpPr>
          <p:spPr bwMode="auto">
            <a:xfrm>
              <a:off x="609" y="2607"/>
              <a:ext cx="15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f</a:t>
              </a:r>
            </a:p>
          </p:txBody>
        </p:sp>
        <p:sp>
          <p:nvSpPr>
            <p:cNvPr id="34" name="Oval 14"/>
            <p:cNvSpPr>
              <a:spLocks noChangeArrowheads="1"/>
            </p:cNvSpPr>
            <p:nvPr/>
          </p:nvSpPr>
          <p:spPr bwMode="auto">
            <a:xfrm>
              <a:off x="892" y="251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5" name="Oval 15"/>
            <p:cNvSpPr>
              <a:spLocks noChangeArrowheads="1"/>
            </p:cNvSpPr>
            <p:nvPr/>
          </p:nvSpPr>
          <p:spPr bwMode="auto">
            <a:xfrm>
              <a:off x="1845" y="2517"/>
              <a:ext cx="48" cy="48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6" name="Line 16"/>
            <p:cNvSpPr>
              <a:spLocks noChangeShapeType="1"/>
            </p:cNvSpPr>
            <p:nvPr/>
          </p:nvSpPr>
          <p:spPr bwMode="auto">
            <a:xfrm flipV="1">
              <a:off x="2043" y="2544"/>
              <a:ext cx="0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7" name="Line 17"/>
            <p:cNvSpPr>
              <a:spLocks noChangeShapeType="1"/>
            </p:cNvSpPr>
            <p:nvPr/>
          </p:nvSpPr>
          <p:spPr bwMode="auto">
            <a:xfrm>
              <a:off x="720" y="2496"/>
              <a:ext cx="19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med" len="sm"/>
              <a:tailEnd type="arrow" w="med" len="sm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38" name="Text Box 18"/>
            <p:cNvSpPr txBox="1">
              <a:spLocks noChangeArrowheads="1"/>
            </p:cNvSpPr>
            <p:nvPr/>
          </p:nvSpPr>
          <p:spPr bwMode="auto">
            <a:xfrm>
              <a:off x="736" y="2272"/>
              <a:ext cx="188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x</a:t>
              </a:r>
            </a:p>
          </p:txBody>
        </p:sp>
        <p:sp>
          <p:nvSpPr>
            <p:cNvPr id="39" name="Line 19"/>
            <p:cNvSpPr>
              <a:spLocks noChangeShapeType="1"/>
            </p:cNvSpPr>
            <p:nvPr/>
          </p:nvSpPr>
          <p:spPr bwMode="auto">
            <a:xfrm>
              <a:off x="1872" y="2496"/>
              <a:ext cx="1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arrow" w="med" len="sm"/>
              <a:tailEnd type="none" w="med" len="sm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0" name="Text Box 20"/>
            <p:cNvSpPr txBox="1">
              <a:spLocks noChangeArrowheads="1"/>
            </p:cNvSpPr>
            <p:nvPr/>
          </p:nvSpPr>
          <p:spPr bwMode="auto">
            <a:xfrm>
              <a:off x="1851" y="2272"/>
              <a:ext cx="22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x’</a:t>
              </a:r>
            </a:p>
          </p:txBody>
        </p:sp>
        <p:sp>
          <p:nvSpPr>
            <p:cNvPr id="41" name="Text Box 21"/>
            <p:cNvSpPr txBox="1">
              <a:spLocks noChangeArrowheads="1"/>
            </p:cNvSpPr>
            <p:nvPr/>
          </p:nvSpPr>
          <p:spPr bwMode="auto">
            <a:xfrm>
              <a:off x="1036" y="2910"/>
              <a:ext cx="703" cy="41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Baseline</a:t>
              </a:r>
              <a:br>
                <a:rPr lang="en-US" sz="2000"/>
              </a:br>
              <a:r>
                <a:rPr lang="en-US" sz="2000"/>
                <a:t>B</a:t>
              </a:r>
            </a:p>
          </p:txBody>
        </p:sp>
        <p:sp>
          <p:nvSpPr>
            <p:cNvPr id="42" name="Line 22"/>
            <p:cNvSpPr>
              <a:spLocks noChangeShapeType="1"/>
            </p:cNvSpPr>
            <p:nvPr/>
          </p:nvSpPr>
          <p:spPr bwMode="auto">
            <a:xfrm flipV="1">
              <a:off x="2496" y="1536"/>
              <a:ext cx="0" cy="13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3" name="Text Box 23"/>
            <p:cNvSpPr txBox="1">
              <a:spLocks noChangeArrowheads="1"/>
            </p:cNvSpPr>
            <p:nvPr/>
          </p:nvSpPr>
          <p:spPr bwMode="auto">
            <a:xfrm>
              <a:off x="2540" y="2031"/>
              <a:ext cx="188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z</a:t>
              </a:r>
            </a:p>
          </p:txBody>
        </p:sp>
        <p:sp>
          <p:nvSpPr>
            <p:cNvPr id="44" name="Text Box 24"/>
            <p:cNvSpPr txBox="1">
              <a:spLocks noChangeArrowheads="1"/>
            </p:cNvSpPr>
            <p:nvPr/>
          </p:nvSpPr>
          <p:spPr bwMode="auto">
            <a:xfrm>
              <a:off x="508" y="2915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C</a:t>
              </a:r>
              <a:endParaRPr lang="en-US" sz="2000" baseline="-25000" dirty="0"/>
            </a:p>
          </p:txBody>
        </p:sp>
        <p:sp>
          <p:nvSpPr>
            <p:cNvPr id="45" name="Text Box 25"/>
            <p:cNvSpPr txBox="1">
              <a:spLocks noChangeArrowheads="1"/>
            </p:cNvSpPr>
            <p:nvPr/>
          </p:nvSpPr>
          <p:spPr bwMode="auto">
            <a:xfrm>
              <a:off x="1824" y="2915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C’</a:t>
              </a:r>
              <a:endParaRPr lang="en-US" sz="2000" baseline="-25000" dirty="0"/>
            </a:p>
          </p:txBody>
        </p:sp>
        <p:sp>
          <p:nvSpPr>
            <p:cNvPr id="46" name="Text Box 26"/>
            <p:cNvSpPr txBox="1">
              <a:spLocks noChangeArrowheads="1"/>
            </p:cNvSpPr>
            <p:nvPr/>
          </p:nvSpPr>
          <p:spPr bwMode="auto">
            <a:xfrm>
              <a:off x="1104" y="1264"/>
              <a:ext cx="486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47" name="Line 27"/>
            <p:cNvSpPr>
              <a:spLocks noChangeShapeType="1"/>
            </p:cNvSpPr>
            <p:nvPr/>
          </p:nvSpPr>
          <p:spPr bwMode="auto">
            <a:xfrm>
              <a:off x="796" y="2901"/>
              <a:ext cx="1200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US" sz="1600"/>
            </a:p>
          </p:txBody>
        </p:sp>
        <p:sp>
          <p:nvSpPr>
            <p:cNvPr id="48" name="Text Box 28"/>
            <p:cNvSpPr txBox="1">
              <a:spLocks noChangeArrowheads="1"/>
            </p:cNvSpPr>
            <p:nvPr/>
          </p:nvSpPr>
          <p:spPr bwMode="auto">
            <a:xfrm>
              <a:off x="2022" y="2608"/>
              <a:ext cx="153" cy="23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/>
                <a:t>f</a:t>
              </a:r>
            </a:p>
          </p:txBody>
        </p:sp>
      </p:grpSp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1105828" y="2362200"/>
            <a:ext cx="2856572" cy="3795508"/>
            <a:chOff x="609600" y="753824"/>
            <a:chExt cx="3905925" cy="5189776"/>
          </a:xfrm>
        </p:grpSpPr>
        <p:grpSp>
          <p:nvGrpSpPr>
            <p:cNvPr id="49" name="Group 48"/>
            <p:cNvGrpSpPr>
              <a:grpSpLocks noChangeAspect="1"/>
            </p:cNvGrpSpPr>
            <p:nvPr/>
          </p:nvGrpSpPr>
          <p:grpSpPr>
            <a:xfrm>
              <a:off x="609600" y="1143000"/>
              <a:ext cx="3905925" cy="4800600"/>
              <a:chOff x="533400" y="957263"/>
              <a:chExt cx="4491038" cy="5519737"/>
            </a:xfrm>
          </p:grpSpPr>
          <p:sp>
            <p:nvSpPr>
              <p:cNvPr id="4" name="Freeform 4"/>
              <p:cNvSpPr>
                <a:spLocks/>
              </p:cNvSpPr>
              <p:nvPr/>
            </p:nvSpPr>
            <p:spPr bwMode="auto">
              <a:xfrm>
                <a:off x="3481388" y="957263"/>
                <a:ext cx="1220787" cy="839787"/>
              </a:xfrm>
              <a:custGeom>
                <a:avLst/>
                <a:gdLst>
                  <a:gd name="T0" fmla="*/ 2147483647 w 865"/>
                  <a:gd name="T1" fmla="*/ 0 h 529"/>
                  <a:gd name="T2" fmla="*/ 2147483647 w 865"/>
                  <a:gd name="T3" fmla="*/ 2147483647 h 529"/>
                  <a:gd name="T4" fmla="*/ 2147483647 w 865"/>
                  <a:gd name="T5" fmla="*/ 2147483647 h 529"/>
                  <a:gd name="T6" fmla="*/ 2147483647 w 865"/>
                  <a:gd name="T7" fmla="*/ 2147483647 h 529"/>
                  <a:gd name="T8" fmla="*/ 2147483647 w 865"/>
                  <a:gd name="T9" fmla="*/ 2147483647 h 529"/>
                  <a:gd name="T10" fmla="*/ 2147483647 w 865"/>
                  <a:gd name="T11" fmla="*/ 2147483647 h 529"/>
                  <a:gd name="T12" fmla="*/ 2147483647 w 865"/>
                  <a:gd name="T13" fmla="*/ 2147483647 h 529"/>
                  <a:gd name="T14" fmla="*/ 2147483647 w 865"/>
                  <a:gd name="T15" fmla="*/ 2147483647 h 529"/>
                  <a:gd name="T16" fmla="*/ 2147483647 w 865"/>
                  <a:gd name="T17" fmla="*/ 2147483647 h 529"/>
                  <a:gd name="T18" fmla="*/ 0 w 865"/>
                  <a:gd name="T19" fmla="*/ 2147483647 h 529"/>
                  <a:gd name="T20" fmla="*/ 0 w 865"/>
                  <a:gd name="T21" fmla="*/ 2147483647 h 529"/>
                  <a:gd name="T22" fmla="*/ 0 w 865"/>
                  <a:gd name="T23" fmla="*/ 2147483647 h 529"/>
                  <a:gd name="T24" fmla="*/ 2147483647 w 865"/>
                  <a:gd name="T25" fmla="*/ 2147483647 h 529"/>
                  <a:gd name="T26" fmla="*/ 2147483647 w 865"/>
                  <a:gd name="T27" fmla="*/ 2147483647 h 529"/>
                  <a:gd name="T28" fmla="*/ 2147483647 w 865"/>
                  <a:gd name="T29" fmla="*/ 2147483647 h 529"/>
                  <a:gd name="T30" fmla="*/ 2147483647 w 865"/>
                  <a:gd name="T31" fmla="*/ 2147483647 h 529"/>
                  <a:gd name="T32" fmla="*/ 2147483647 w 865"/>
                  <a:gd name="T33" fmla="*/ 2147483647 h 529"/>
                  <a:gd name="T34" fmla="*/ 2147483647 w 865"/>
                  <a:gd name="T35" fmla="*/ 2147483647 h 529"/>
                  <a:gd name="T36" fmla="*/ 2147483647 w 865"/>
                  <a:gd name="T37" fmla="*/ 2147483647 h 529"/>
                  <a:gd name="T38" fmla="*/ 2147483647 w 865"/>
                  <a:gd name="T39" fmla="*/ 2147483647 h 529"/>
                  <a:gd name="T40" fmla="*/ 2147483647 w 865"/>
                  <a:gd name="T41" fmla="*/ 2147483647 h 529"/>
                  <a:gd name="T42" fmla="*/ 2147483647 w 865"/>
                  <a:gd name="T43" fmla="*/ 2147483647 h 529"/>
                  <a:gd name="T44" fmla="*/ 2147483647 w 865"/>
                  <a:gd name="T45" fmla="*/ 2147483647 h 529"/>
                  <a:gd name="T46" fmla="*/ 2147483647 w 865"/>
                  <a:gd name="T47" fmla="*/ 2147483647 h 529"/>
                  <a:gd name="T48" fmla="*/ 2147483647 w 865"/>
                  <a:gd name="T49" fmla="*/ 2147483647 h 529"/>
                  <a:gd name="T50" fmla="*/ 2147483647 w 865"/>
                  <a:gd name="T51" fmla="*/ 2147483647 h 529"/>
                  <a:gd name="T52" fmla="*/ 2147483647 w 865"/>
                  <a:gd name="T53" fmla="*/ 2147483647 h 529"/>
                  <a:gd name="T54" fmla="*/ 2147483647 w 865"/>
                  <a:gd name="T55" fmla="*/ 2147483647 h 529"/>
                  <a:gd name="T56" fmla="*/ 2147483647 w 865"/>
                  <a:gd name="T57" fmla="*/ 2147483647 h 529"/>
                  <a:gd name="T58" fmla="*/ 2147483647 w 865"/>
                  <a:gd name="T59" fmla="*/ 2147483647 h 529"/>
                  <a:gd name="T60" fmla="*/ 2147483647 w 865"/>
                  <a:gd name="T61" fmla="*/ 2147483647 h 529"/>
                  <a:gd name="T62" fmla="*/ 2147483647 w 865"/>
                  <a:gd name="T63" fmla="*/ 2147483647 h 529"/>
                  <a:gd name="T64" fmla="*/ 2147483647 w 865"/>
                  <a:gd name="T65" fmla="*/ 2147483647 h 529"/>
                  <a:gd name="T66" fmla="*/ 2147483647 w 865"/>
                  <a:gd name="T67" fmla="*/ 2147483647 h 529"/>
                  <a:gd name="T68" fmla="*/ 2147483647 w 865"/>
                  <a:gd name="T69" fmla="*/ 2147483647 h 529"/>
                  <a:gd name="T70" fmla="*/ 2147483647 w 865"/>
                  <a:gd name="T71" fmla="*/ 2147483647 h 529"/>
                  <a:gd name="T72" fmla="*/ 2147483647 w 865"/>
                  <a:gd name="T73" fmla="*/ 2147483647 h 529"/>
                  <a:gd name="T74" fmla="*/ 2147483647 w 865"/>
                  <a:gd name="T75" fmla="*/ 2147483647 h 529"/>
                  <a:gd name="T76" fmla="*/ 2147483647 w 865"/>
                  <a:gd name="T77" fmla="*/ 2147483647 h 529"/>
                  <a:gd name="T78" fmla="*/ 2147483647 w 865"/>
                  <a:gd name="T79" fmla="*/ 0 h 52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w 865"/>
                  <a:gd name="T121" fmla="*/ 0 h 529"/>
                  <a:gd name="T122" fmla="*/ 865 w 865"/>
                  <a:gd name="T123" fmla="*/ 529 h 529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T120" t="T121" r="T122" b="T123"/>
                <a:pathLst>
                  <a:path w="865" h="529">
                    <a:moveTo>
                      <a:pt x="84" y="0"/>
                    </a:moveTo>
                    <a:lnTo>
                      <a:pt x="72" y="24"/>
                    </a:lnTo>
                    <a:lnTo>
                      <a:pt x="72" y="48"/>
                    </a:lnTo>
                    <a:lnTo>
                      <a:pt x="48" y="72"/>
                    </a:lnTo>
                    <a:lnTo>
                      <a:pt x="36" y="96"/>
                    </a:lnTo>
                    <a:lnTo>
                      <a:pt x="36" y="120"/>
                    </a:lnTo>
                    <a:lnTo>
                      <a:pt x="36" y="144"/>
                    </a:lnTo>
                    <a:lnTo>
                      <a:pt x="24" y="168"/>
                    </a:lnTo>
                    <a:lnTo>
                      <a:pt x="12" y="192"/>
                    </a:lnTo>
                    <a:lnTo>
                      <a:pt x="0" y="216"/>
                    </a:lnTo>
                    <a:lnTo>
                      <a:pt x="0" y="240"/>
                    </a:lnTo>
                    <a:lnTo>
                      <a:pt x="0" y="264"/>
                    </a:lnTo>
                    <a:lnTo>
                      <a:pt x="12" y="288"/>
                    </a:lnTo>
                    <a:lnTo>
                      <a:pt x="12" y="312"/>
                    </a:lnTo>
                    <a:lnTo>
                      <a:pt x="24" y="336"/>
                    </a:lnTo>
                    <a:lnTo>
                      <a:pt x="24" y="360"/>
                    </a:lnTo>
                    <a:lnTo>
                      <a:pt x="36" y="384"/>
                    </a:lnTo>
                    <a:lnTo>
                      <a:pt x="36" y="408"/>
                    </a:lnTo>
                    <a:lnTo>
                      <a:pt x="48" y="432"/>
                    </a:lnTo>
                    <a:lnTo>
                      <a:pt x="60" y="456"/>
                    </a:lnTo>
                    <a:lnTo>
                      <a:pt x="852" y="528"/>
                    </a:lnTo>
                    <a:lnTo>
                      <a:pt x="804" y="480"/>
                    </a:lnTo>
                    <a:lnTo>
                      <a:pt x="792" y="456"/>
                    </a:lnTo>
                    <a:lnTo>
                      <a:pt x="780" y="420"/>
                    </a:lnTo>
                    <a:lnTo>
                      <a:pt x="768" y="396"/>
                    </a:lnTo>
                    <a:lnTo>
                      <a:pt x="756" y="372"/>
                    </a:lnTo>
                    <a:lnTo>
                      <a:pt x="744" y="348"/>
                    </a:lnTo>
                    <a:lnTo>
                      <a:pt x="744" y="324"/>
                    </a:lnTo>
                    <a:lnTo>
                      <a:pt x="744" y="288"/>
                    </a:lnTo>
                    <a:lnTo>
                      <a:pt x="744" y="264"/>
                    </a:lnTo>
                    <a:lnTo>
                      <a:pt x="744" y="240"/>
                    </a:lnTo>
                    <a:lnTo>
                      <a:pt x="768" y="216"/>
                    </a:lnTo>
                    <a:lnTo>
                      <a:pt x="768" y="192"/>
                    </a:lnTo>
                    <a:lnTo>
                      <a:pt x="780" y="168"/>
                    </a:lnTo>
                    <a:lnTo>
                      <a:pt x="804" y="156"/>
                    </a:lnTo>
                    <a:lnTo>
                      <a:pt x="804" y="132"/>
                    </a:lnTo>
                    <a:lnTo>
                      <a:pt x="828" y="108"/>
                    </a:lnTo>
                    <a:lnTo>
                      <a:pt x="852" y="96"/>
                    </a:lnTo>
                    <a:lnTo>
                      <a:pt x="864" y="72"/>
                    </a:lnTo>
                    <a:lnTo>
                      <a:pt x="84" y="0"/>
                    </a:lnTo>
                  </a:path>
                </a:pathLst>
              </a:custGeom>
              <a:gradFill rotWithShape="0">
                <a:gsLst>
                  <a:gs pos="0">
                    <a:srgbClr val="012501"/>
                  </a:gs>
                  <a:gs pos="100000">
                    <a:srgbClr val="037C03"/>
                  </a:gs>
                </a:gsLst>
                <a:lin ang="18900000" scaled="1"/>
              </a:grad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5" name="Line 5"/>
              <p:cNvSpPr>
                <a:spLocks noChangeShapeType="1"/>
              </p:cNvSpPr>
              <p:nvPr/>
            </p:nvSpPr>
            <p:spPr bwMode="auto">
              <a:xfrm>
                <a:off x="890588" y="4310063"/>
                <a:ext cx="3251200" cy="182880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6" name="Freeform 9"/>
              <p:cNvSpPr>
                <a:spLocks/>
              </p:cNvSpPr>
              <p:nvPr/>
            </p:nvSpPr>
            <p:spPr bwMode="auto">
              <a:xfrm>
                <a:off x="1533525" y="1219200"/>
                <a:ext cx="2471738" cy="2462213"/>
              </a:xfrm>
              <a:custGeom>
                <a:avLst/>
                <a:gdLst>
                  <a:gd name="T0" fmla="*/ 0 w 1557"/>
                  <a:gd name="T1" fmla="*/ 2147483647 h 1551"/>
                  <a:gd name="T2" fmla="*/ 2147483647 w 1557"/>
                  <a:gd name="T3" fmla="*/ 0 h 1551"/>
                  <a:gd name="T4" fmla="*/ 0 60000 65536"/>
                  <a:gd name="T5" fmla="*/ 0 60000 65536"/>
                  <a:gd name="T6" fmla="*/ 0 w 1557"/>
                  <a:gd name="T7" fmla="*/ 0 h 1551"/>
                  <a:gd name="T8" fmla="*/ 1557 w 1557"/>
                  <a:gd name="T9" fmla="*/ 1551 h 1551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557" h="1551">
                    <a:moveTo>
                      <a:pt x="0" y="1551"/>
                    </a:moveTo>
                    <a:lnTo>
                      <a:pt x="1557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7" name="Freeform 10"/>
              <p:cNvSpPr>
                <a:spLocks/>
              </p:cNvSpPr>
              <p:nvPr/>
            </p:nvSpPr>
            <p:spPr bwMode="auto">
              <a:xfrm>
                <a:off x="687388" y="2490788"/>
                <a:ext cx="1220787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8" name="Freeform 12"/>
              <p:cNvSpPr>
                <a:spLocks/>
              </p:cNvSpPr>
              <p:nvPr/>
            </p:nvSpPr>
            <p:spPr bwMode="auto">
              <a:xfrm>
                <a:off x="3990975" y="1219200"/>
                <a:ext cx="117475" cy="3910013"/>
              </a:xfrm>
              <a:custGeom>
                <a:avLst/>
                <a:gdLst>
                  <a:gd name="T0" fmla="*/ 2147483647 w 74"/>
                  <a:gd name="T1" fmla="*/ 2147483647 h 2463"/>
                  <a:gd name="T2" fmla="*/ 0 w 74"/>
                  <a:gd name="T3" fmla="*/ 0 h 2463"/>
                  <a:gd name="T4" fmla="*/ 0 60000 65536"/>
                  <a:gd name="T5" fmla="*/ 0 60000 65536"/>
                  <a:gd name="T6" fmla="*/ 0 w 74"/>
                  <a:gd name="T7" fmla="*/ 0 h 2463"/>
                  <a:gd name="T8" fmla="*/ 74 w 74"/>
                  <a:gd name="T9" fmla="*/ 2463 h 2463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74" h="2463">
                    <a:moveTo>
                      <a:pt x="74" y="2463"/>
                    </a:moveTo>
                    <a:lnTo>
                      <a:pt x="0" y="0"/>
                    </a:lnTo>
                  </a:path>
                </a:pathLst>
              </a:cu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9" name="Freeform 13"/>
              <p:cNvSpPr>
                <a:spLocks/>
              </p:cNvSpPr>
              <p:nvPr/>
            </p:nvSpPr>
            <p:spPr bwMode="auto">
              <a:xfrm>
                <a:off x="3803650" y="4208463"/>
                <a:ext cx="1220788" cy="2001837"/>
              </a:xfrm>
              <a:custGeom>
                <a:avLst/>
                <a:gdLst>
                  <a:gd name="T0" fmla="*/ 0 w 865"/>
                  <a:gd name="T1" fmla="*/ 2147483647 h 1261"/>
                  <a:gd name="T2" fmla="*/ 2147483647 w 865"/>
                  <a:gd name="T3" fmla="*/ 2147483647 h 1261"/>
                  <a:gd name="T4" fmla="*/ 2147483647 w 865"/>
                  <a:gd name="T5" fmla="*/ 2147483647 h 1261"/>
                  <a:gd name="T6" fmla="*/ 0 w 865"/>
                  <a:gd name="T7" fmla="*/ 0 h 1261"/>
                  <a:gd name="T8" fmla="*/ 0 w 865"/>
                  <a:gd name="T9" fmla="*/ 2147483647 h 1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5"/>
                  <a:gd name="T16" fmla="*/ 0 h 1261"/>
                  <a:gd name="T17" fmla="*/ 865 w 865"/>
                  <a:gd name="T18" fmla="*/ 1261 h 126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5" h="1261">
                    <a:moveTo>
                      <a:pt x="0" y="828"/>
                    </a:moveTo>
                    <a:lnTo>
                      <a:pt x="864" y="1260"/>
                    </a:lnTo>
                    <a:lnTo>
                      <a:pt x="864" y="414"/>
                    </a:lnTo>
                    <a:lnTo>
                      <a:pt x="0" y="0"/>
                    </a:lnTo>
                    <a:lnTo>
                      <a:pt x="0" y="828"/>
                    </a:lnTo>
                  </a:path>
                </a:pathLst>
              </a:custGeom>
              <a:solidFill>
                <a:srgbClr val="FEBF02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0" name="Line 14"/>
              <p:cNvSpPr>
                <a:spLocks noChangeShapeType="1"/>
              </p:cNvSpPr>
              <p:nvPr/>
            </p:nvSpPr>
            <p:spPr bwMode="auto">
              <a:xfrm flipV="1">
                <a:off x="890588" y="3681413"/>
                <a:ext cx="642937" cy="628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1" name="Line 15"/>
              <p:cNvSpPr>
                <a:spLocks noChangeShapeType="1"/>
              </p:cNvSpPr>
              <p:nvPr/>
            </p:nvSpPr>
            <p:spPr bwMode="auto">
              <a:xfrm flipH="1" flipV="1">
                <a:off x="4108450" y="5129213"/>
                <a:ext cx="33338" cy="100965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2" name="Freeform 18"/>
              <p:cNvSpPr>
                <a:spLocks/>
              </p:cNvSpPr>
              <p:nvPr/>
            </p:nvSpPr>
            <p:spPr bwMode="auto">
              <a:xfrm>
                <a:off x="533400" y="42608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3" name="Arc 19"/>
              <p:cNvSpPr>
                <a:spLocks/>
              </p:cNvSpPr>
              <p:nvPr/>
            </p:nvSpPr>
            <p:spPr bwMode="auto">
              <a:xfrm rot="720000">
                <a:off x="733425" y="42767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4" name="Line 20"/>
              <p:cNvSpPr>
                <a:spLocks noChangeShapeType="1"/>
              </p:cNvSpPr>
              <p:nvPr/>
            </p:nvSpPr>
            <p:spPr bwMode="auto">
              <a:xfrm flipH="1">
                <a:off x="533400" y="40957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5" name="Oval 21"/>
              <p:cNvSpPr>
                <a:spLocks noChangeArrowheads="1"/>
              </p:cNvSpPr>
              <p:nvPr/>
            </p:nvSpPr>
            <p:spPr bwMode="auto">
              <a:xfrm rot="19740000">
                <a:off x="811213" y="42814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6" name="Line 22"/>
              <p:cNvSpPr>
                <a:spLocks noChangeShapeType="1"/>
              </p:cNvSpPr>
              <p:nvPr/>
            </p:nvSpPr>
            <p:spPr bwMode="auto">
              <a:xfrm flipV="1">
                <a:off x="533400" y="45021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7" name="Freeform 23"/>
              <p:cNvSpPr>
                <a:spLocks/>
              </p:cNvSpPr>
              <p:nvPr/>
            </p:nvSpPr>
            <p:spPr bwMode="auto">
              <a:xfrm>
                <a:off x="3784600" y="6089650"/>
                <a:ext cx="393700" cy="387350"/>
              </a:xfrm>
              <a:custGeom>
                <a:avLst/>
                <a:gdLst>
                  <a:gd name="T0" fmla="*/ 0 w 279"/>
                  <a:gd name="T1" fmla="*/ 2147483647 h 244"/>
                  <a:gd name="T2" fmla="*/ 2147483647 w 279"/>
                  <a:gd name="T3" fmla="*/ 2147483647 h 244"/>
                  <a:gd name="T4" fmla="*/ 2147483647 w 279"/>
                  <a:gd name="T5" fmla="*/ 0 h 244"/>
                  <a:gd name="T6" fmla="*/ 2147483647 w 279"/>
                  <a:gd name="T7" fmla="*/ 2147483647 h 244"/>
                  <a:gd name="T8" fmla="*/ 2147483647 w 279"/>
                  <a:gd name="T9" fmla="*/ 2147483647 h 244"/>
                  <a:gd name="T10" fmla="*/ 2147483647 w 279"/>
                  <a:gd name="T11" fmla="*/ 2147483647 h 244"/>
                  <a:gd name="T12" fmla="*/ 2147483647 w 279"/>
                  <a:gd name="T13" fmla="*/ 2147483647 h 244"/>
                  <a:gd name="T14" fmla="*/ 2147483647 w 279"/>
                  <a:gd name="T15" fmla="*/ 2147483647 h 244"/>
                  <a:gd name="T16" fmla="*/ 2147483647 w 279"/>
                  <a:gd name="T17" fmla="*/ 2147483647 h 244"/>
                  <a:gd name="T18" fmla="*/ 2147483647 w 279"/>
                  <a:gd name="T19" fmla="*/ 2147483647 h 244"/>
                  <a:gd name="T20" fmla="*/ 2147483647 w 279"/>
                  <a:gd name="T21" fmla="*/ 2147483647 h 244"/>
                  <a:gd name="T22" fmla="*/ 2147483647 w 279"/>
                  <a:gd name="T23" fmla="*/ 2147483647 h 244"/>
                  <a:gd name="T24" fmla="*/ 2147483647 w 279"/>
                  <a:gd name="T25" fmla="*/ 2147483647 h 244"/>
                  <a:gd name="T26" fmla="*/ 2147483647 w 279"/>
                  <a:gd name="T27" fmla="*/ 2147483647 h 244"/>
                  <a:gd name="T28" fmla="*/ 2147483647 w 279"/>
                  <a:gd name="T29" fmla="*/ 2147483647 h 244"/>
                  <a:gd name="T30" fmla="*/ 2147483647 w 279"/>
                  <a:gd name="T31" fmla="*/ 2147483647 h 244"/>
                  <a:gd name="T32" fmla="*/ 2147483647 w 279"/>
                  <a:gd name="T33" fmla="*/ 2147483647 h 244"/>
                  <a:gd name="T34" fmla="*/ 2147483647 w 279"/>
                  <a:gd name="T35" fmla="*/ 2147483647 h 244"/>
                  <a:gd name="T36" fmla="*/ 2147483647 w 279"/>
                  <a:gd name="T37" fmla="*/ 2147483647 h 244"/>
                  <a:gd name="T38" fmla="*/ 2147483647 w 279"/>
                  <a:gd name="T39" fmla="*/ 2147483647 h 244"/>
                  <a:gd name="T40" fmla="*/ 2147483647 w 279"/>
                  <a:gd name="T41" fmla="*/ 2147483647 h 244"/>
                  <a:gd name="T42" fmla="*/ 2147483647 w 279"/>
                  <a:gd name="T43" fmla="*/ 2147483647 h 244"/>
                  <a:gd name="T44" fmla="*/ 2147483647 w 279"/>
                  <a:gd name="T45" fmla="*/ 2147483647 h 244"/>
                  <a:gd name="T46" fmla="*/ 2147483647 w 279"/>
                  <a:gd name="T47" fmla="*/ 2147483647 h 244"/>
                  <a:gd name="T48" fmla="*/ 2147483647 w 279"/>
                  <a:gd name="T49" fmla="*/ 2147483647 h 244"/>
                  <a:gd name="T50" fmla="*/ 2147483647 w 279"/>
                  <a:gd name="T51" fmla="*/ 2147483647 h 244"/>
                  <a:gd name="T52" fmla="*/ 2147483647 w 279"/>
                  <a:gd name="T53" fmla="*/ 2147483647 h 244"/>
                  <a:gd name="T54" fmla="*/ 2147483647 w 279"/>
                  <a:gd name="T55" fmla="*/ 2147483647 h 244"/>
                  <a:gd name="T56" fmla="*/ 2147483647 w 279"/>
                  <a:gd name="T57" fmla="*/ 2147483647 h 244"/>
                  <a:gd name="T58" fmla="*/ 2147483647 w 279"/>
                  <a:gd name="T59" fmla="*/ 2147483647 h 244"/>
                  <a:gd name="T60" fmla="*/ 2147483647 w 279"/>
                  <a:gd name="T61" fmla="*/ 2147483647 h 244"/>
                  <a:gd name="T62" fmla="*/ 2147483647 w 279"/>
                  <a:gd name="T63" fmla="*/ 2147483647 h 244"/>
                  <a:gd name="T64" fmla="*/ 2147483647 w 279"/>
                  <a:gd name="T65" fmla="*/ 2147483647 h 244"/>
                  <a:gd name="T66" fmla="*/ 2147483647 w 279"/>
                  <a:gd name="T67" fmla="*/ 2147483647 h 244"/>
                  <a:gd name="T68" fmla="*/ 2147483647 w 279"/>
                  <a:gd name="T69" fmla="*/ 2147483647 h 244"/>
                  <a:gd name="T70" fmla="*/ 2147483647 w 279"/>
                  <a:gd name="T71" fmla="*/ 2147483647 h 244"/>
                  <a:gd name="T72" fmla="*/ 2147483647 w 279"/>
                  <a:gd name="T73" fmla="*/ 2147483647 h 244"/>
                  <a:gd name="T74" fmla="*/ 2147483647 w 279"/>
                  <a:gd name="T75" fmla="*/ 2147483647 h 244"/>
                  <a:gd name="T76" fmla="*/ 2147483647 w 279"/>
                  <a:gd name="T77" fmla="*/ 2147483647 h 244"/>
                  <a:gd name="T78" fmla="*/ 2147483647 w 279"/>
                  <a:gd name="T79" fmla="*/ 2147483647 h 244"/>
                  <a:gd name="T80" fmla="*/ 2147483647 w 279"/>
                  <a:gd name="T81" fmla="*/ 2147483647 h 244"/>
                  <a:gd name="T82" fmla="*/ 2147483647 w 279"/>
                  <a:gd name="T83" fmla="*/ 2147483647 h 244"/>
                  <a:gd name="T84" fmla="*/ 2147483647 w 279"/>
                  <a:gd name="T85" fmla="*/ 2147483647 h 244"/>
                  <a:gd name="T86" fmla="*/ 2147483647 w 279"/>
                  <a:gd name="T87" fmla="*/ 2147483647 h 244"/>
                  <a:gd name="T88" fmla="*/ 2147483647 w 279"/>
                  <a:gd name="T89" fmla="*/ 2147483647 h 244"/>
                  <a:gd name="T90" fmla="*/ 2147483647 w 279"/>
                  <a:gd name="T91" fmla="*/ 2147483647 h 244"/>
                  <a:gd name="T92" fmla="*/ 2147483647 w 279"/>
                  <a:gd name="T93" fmla="*/ 2147483647 h 244"/>
                  <a:gd name="T94" fmla="*/ 2147483647 w 279"/>
                  <a:gd name="T95" fmla="*/ 2147483647 h 244"/>
                  <a:gd name="T96" fmla="*/ 2147483647 w 279"/>
                  <a:gd name="T97" fmla="*/ 2147483647 h 244"/>
                  <a:gd name="T98" fmla="*/ 0 w 279"/>
                  <a:gd name="T99" fmla="*/ 2147483647 h 24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79"/>
                  <a:gd name="T151" fmla="*/ 0 h 244"/>
                  <a:gd name="T152" fmla="*/ 279 w 279"/>
                  <a:gd name="T153" fmla="*/ 244 h 24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79" h="244">
                    <a:moveTo>
                      <a:pt x="0" y="243"/>
                    </a:moveTo>
                    <a:lnTo>
                      <a:pt x="148" y="1"/>
                    </a:lnTo>
                    <a:lnTo>
                      <a:pt x="160" y="0"/>
                    </a:lnTo>
                    <a:lnTo>
                      <a:pt x="167" y="3"/>
                    </a:lnTo>
                    <a:lnTo>
                      <a:pt x="168" y="6"/>
                    </a:lnTo>
                    <a:lnTo>
                      <a:pt x="173" y="5"/>
                    </a:lnTo>
                    <a:lnTo>
                      <a:pt x="177" y="9"/>
                    </a:lnTo>
                    <a:lnTo>
                      <a:pt x="182" y="7"/>
                    </a:lnTo>
                    <a:lnTo>
                      <a:pt x="184" y="12"/>
                    </a:lnTo>
                    <a:lnTo>
                      <a:pt x="190" y="13"/>
                    </a:lnTo>
                    <a:lnTo>
                      <a:pt x="196" y="14"/>
                    </a:lnTo>
                    <a:lnTo>
                      <a:pt x="201" y="15"/>
                    </a:lnTo>
                    <a:lnTo>
                      <a:pt x="205" y="19"/>
                    </a:lnTo>
                    <a:lnTo>
                      <a:pt x="210" y="20"/>
                    </a:lnTo>
                    <a:lnTo>
                      <a:pt x="215" y="23"/>
                    </a:lnTo>
                    <a:lnTo>
                      <a:pt x="222" y="25"/>
                    </a:lnTo>
                    <a:lnTo>
                      <a:pt x="226" y="29"/>
                    </a:lnTo>
                    <a:lnTo>
                      <a:pt x="229" y="32"/>
                    </a:lnTo>
                    <a:lnTo>
                      <a:pt x="231" y="36"/>
                    </a:lnTo>
                    <a:lnTo>
                      <a:pt x="235" y="39"/>
                    </a:lnTo>
                    <a:lnTo>
                      <a:pt x="238" y="45"/>
                    </a:lnTo>
                    <a:lnTo>
                      <a:pt x="242" y="46"/>
                    </a:lnTo>
                    <a:lnTo>
                      <a:pt x="248" y="55"/>
                    </a:lnTo>
                    <a:lnTo>
                      <a:pt x="249" y="58"/>
                    </a:lnTo>
                    <a:lnTo>
                      <a:pt x="255" y="63"/>
                    </a:lnTo>
                    <a:lnTo>
                      <a:pt x="256" y="67"/>
                    </a:lnTo>
                    <a:lnTo>
                      <a:pt x="261" y="71"/>
                    </a:lnTo>
                    <a:lnTo>
                      <a:pt x="261" y="75"/>
                    </a:lnTo>
                    <a:lnTo>
                      <a:pt x="264" y="81"/>
                    </a:lnTo>
                    <a:lnTo>
                      <a:pt x="264" y="86"/>
                    </a:lnTo>
                    <a:lnTo>
                      <a:pt x="266" y="90"/>
                    </a:lnTo>
                    <a:lnTo>
                      <a:pt x="266" y="95"/>
                    </a:lnTo>
                    <a:lnTo>
                      <a:pt x="268" y="99"/>
                    </a:lnTo>
                    <a:lnTo>
                      <a:pt x="267" y="103"/>
                    </a:lnTo>
                    <a:lnTo>
                      <a:pt x="268" y="109"/>
                    </a:lnTo>
                    <a:lnTo>
                      <a:pt x="269" y="113"/>
                    </a:lnTo>
                    <a:lnTo>
                      <a:pt x="273" y="119"/>
                    </a:lnTo>
                    <a:lnTo>
                      <a:pt x="274" y="124"/>
                    </a:lnTo>
                    <a:lnTo>
                      <a:pt x="275" y="128"/>
                    </a:lnTo>
                    <a:lnTo>
                      <a:pt x="276" y="134"/>
                    </a:lnTo>
                    <a:lnTo>
                      <a:pt x="277" y="138"/>
                    </a:lnTo>
                    <a:lnTo>
                      <a:pt x="277" y="143"/>
                    </a:lnTo>
                    <a:lnTo>
                      <a:pt x="277" y="147"/>
                    </a:lnTo>
                    <a:lnTo>
                      <a:pt x="274" y="153"/>
                    </a:lnTo>
                    <a:lnTo>
                      <a:pt x="276" y="156"/>
                    </a:lnTo>
                    <a:lnTo>
                      <a:pt x="277" y="162"/>
                    </a:lnTo>
                    <a:lnTo>
                      <a:pt x="278" y="167"/>
                    </a:lnTo>
                    <a:lnTo>
                      <a:pt x="275" y="172"/>
                    </a:lnTo>
                    <a:lnTo>
                      <a:pt x="271" y="181"/>
                    </a:lnTo>
                    <a:lnTo>
                      <a:pt x="0" y="243"/>
                    </a:lnTo>
                  </a:path>
                </a:pathLst>
              </a:custGeom>
              <a:noFill/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 sz="1600"/>
              </a:p>
            </p:txBody>
          </p:sp>
          <p:sp>
            <p:nvSpPr>
              <p:cNvPr id="18" name="Arc 24"/>
              <p:cNvSpPr>
                <a:spLocks/>
              </p:cNvSpPr>
              <p:nvPr/>
            </p:nvSpPr>
            <p:spPr bwMode="auto">
              <a:xfrm rot="720000">
                <a:off x="3984625" y="6105525"/>
                <a:ext cx="211138" cy="236538"/>
              </a:xfrm>
              <a:custGeom>
                <a:avLst/>
                <a:gdLst>
                  <a:gd name="T0" fmla="*/ 0 w 21745"/>
                  <a:gd name="T1" fmla="*/ 0 h 21600"/>
                  <a:gd name="T2" fmla="*/ 2147483647 w 21745"/>
                  <a:gd name="T3" fmla="*/ 2147483647 h 21600"/>
                  <a:gd name="T4" fmla="*/ 1179876122 w 21745"/>
                  <a:gd name="T5" fmla="*/ 2147483647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19" name="Line 25"/>
              <p:cNvSpPr>
                <a:spLocks noChangeShapeType="1"/>
              </p:cNvSpPr>
              <p:nvPr/>
            </p:nvSpPr>
            <p:spPr bwMode="auto">
              <a:xfrm flipH="1">
                <a:off x="3784600" y="5924550"/>
                <a:ext cx="303213" cy="5508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0" name="Oval 26"/>
              <p:cNvSpPr>
                <a:spLocks noChangeArrowheads="1"/>
              </p:cNvSpPr>
              <p:nvPr/>
            </p:nvSpPr>
            <p:spPr bwMode="auto">
              <a:xfrm rot="19740000">
                <a:off x="4062413" y="6110288"/>
                <a:ext cx="100012" cy="198437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1" name="Line 27"/>
              <p:cNvSpPr>
                <a:spLocks noChangeShapeType="1"/>
              </p:cNvSpPr>
              <p:nvPr/>
            </p:nvSpPr>
            <p:spPr bwMode="auto">
              <a:xfrm flipV="1">
                <a:off x="3784600" y="6330950"/>
                <a:ext cx="555625" cy="144463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2" name="Oval 33"/>
              <p:cNvSpPr>
                <a:spLocks noChangeArrowheads="1"/>
              </p:cNvSpPr>
              <p:nvPr/>
            </p:nvSpPr>
            <p:spPr bwMode="auto">
              <a:xfrm>
                <a:off x="4079875" y="5081588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  <p:sp>
            <p:nvSpPr>
              <p:cNvPr id="23" name="Oval 34"/>
              <p:cNvSpPr>
                <a:spLocks noChangeArrowheads="1"/>
              </p:cNvSpPr>
              <p:nvPr/>
            </p:nvSpPr>
            <p:spPr bwMode="auto">
              <a:xfrm>
                <a:off x="1504950" y="3649663"/>
                <a:ext cx="57150" cy="63500"/>
              </a:xfrm>
              <a:prstGeom prst="ellipse">
                <a:avLst/>
              </a:prstGeom>
              <a:solidFill>
                <a:srgbClr val="037C03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600"/>
              </a:p>
            </p:txBody>
          </p:sp>
        </p:grpSp>
        <p:sp>
          <p:nvSpPr>
            <p:cNvPr id="50" name="Text Box 26"/>
            <p:cNvSpPr txBox="1">
              <a:spLocks noChangeArrowheads="1"/>
            </p:cNvSpPr>
            <p:nvPr/>
          </p:nvSpPr>
          <p:spPr bwMode="auto">
            <a:xfrm>
              <a:off x="3657600" y="753824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51" name="Text Box 26"/>
            <p:cNvSpPr txBox="1">
              <a:spLocks noChangeArrowheads="1"/>
            </p:cNvSpPr>
            <p:nvPr/>
          </p:nvSpPr>
          <p:spPr bwMode="auto">
            <a:xfrm>
              <a:off x="867127" y="309241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</a:t>
              </a:r>
              <a:endParaRPr lang="en-US" sz="2000" baseline="-25000" dirty="0"/>
            </a:p>
          </p:txBody>
        </p:sp>
        <p:sp>
          <p:nvSpPr>
            <p:cNvPr id="52" name="Text Box 26"/>
            <p:cNvSpPr txBox="1">
              <a:spLocks noChangeArrowheads="1"/>
            </p:cNvSpPr>
            <p:nvPr/>
          </p:nvSpPr>
          <p:spPr bwMode="auto">
            <a:xfrm>
              <a:off x="3520189" y="4479002"/>
              <a:ext cx="809272" cy="547089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spcBef>
                  <a:spcPct val="20000"/>
                </a:spcBef>
              </a:pPr>
              <a:r>
                <a:rPr lang="en-US" sz="2000" dirty="0"/>
                <a:t>x'</a:t>
              </a:r>
              <a:endParaRPr lang="en-US" sz="2000" baseline="-25000" dirty="0"/>
            </a:p>
          </p:txBody>
        </p:sp>
      </p:grp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59B69-6083-0D46-8CBF-CC33D581A354}" type="slidenum">
              <a:rPr lang="en-US" smtClean="0"/>
              <a:pPr/>
              <a:t>9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307D5A68-52B4-4DF4-A5F4-B24B39A42C91}"/>
                  </a:ext>
                </a:extLst>
              </p14:cNvPr>
              <p14:cNvContentPartPr/>
              <p14:nvPr/>
            </p14:nvContentPartPr>
            <p14:xfrm>
              <a:off x="5674320" y="2559240"/>
              <a:ext cx="1649520" cy="275040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307D5A68-52B4-4DF4-A5F4-B24B39A42C91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64960" y="2549880"/>
                <a:ext cx="1668240" cy="2769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8853565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Symbolic Signatures Are Robust </a:t>
            </a:r>
            <a:br>
              <a:rPr lang="en-US" altLang="en-US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r>
              <a:rPr lang="en-US" altLang="en-US" sz="28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To Deformations</a:t>
            </a:r>
          </a:p>
        </p:txBody>
      </p:sp>
      <p:pic>
        <p:nvPicPr>
          <p:cNvPr id="34819" name="Picture 6" descr="2h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3429000"/>
            <a:ext cx="1320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3" name="Rectangle 7"/>
          <p:cNvSpPr>
            <a:spLocks noChangeArrowheads="1"/>
          </p:cNvSpPr>
          <p:nvPr/>
        </p:nvSpPr>
        <p:spPr bwMode="auto">
          <a:xfrm>
            <a:off x="27432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21" name="Picture 8" descr="2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676400"/>
            <a:ext cx="133032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9" descr="2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752600"/>
            <a:ext cx="136366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10" descr="2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676400"/>
            <a:ext cx="14351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11" descr="2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752600"/>
            <a:ext cx="130333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5" name="Picture 12" descr="2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1676400"/>
            <a:ext cx="127476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6" name="Picture 14" descr="2h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581400"/>
            <a:ext cx="1185863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1" name="Rectangle 15"/>
          <p:cNvSpPr>
            <a:spLocks noChangeArrowheads="1"/>
          </p:cNvSpPr>
          <p:nvPr/>
        </p:nvSpPr>
        <p:spPr bwMode="auto">
          <a:xfrm>
            <a:off x="12954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28" name="Picture 17" descr="2h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429000"/>
            <a:ext cx="1219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4" name="Rectangle 18"/>
          <p:cNvSpPr>
            <a:spLocks noChangeArrowheads="1"/>
          </p:cNvSpPr>
          <p:nvPr/>
        </p:nvSpPr>
        <p:spPr bwMode="auto">
          <a:xfrm>
            <a:off x="41910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30" name="Picture 20" descr="2h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81400"/>
            <a:ext cx="1135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57" name="Rectangle 21"/>
          <p:cNvSpPr>
            <a:spLocks noChangeArrowheads="1"/>
          </p:cNvSpPr>
          <p:nvPr/>
        </p:nvSpPr>
        <p:spPr bwMode="auto">
          <a:xfrm>
            <a:off x="56388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4832" name="Picture 23" descr="2h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505200"/>
            <a:ext cx="11652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60" name="Rectangle 24"/>
          <p:cNvSpPr>
            <a:spLocks noChangeArrowheads="1"/>
          </p:cNvSpPr>
          <p:nvPr/>
        </p:nvSpPr>
        <p:spPr bwMode="auto">
          <a:xfrm>
            <a:off x="70866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1" name="Oval 25"/>
          <p:cNvSpPr>
            <a:spLocks noChangeArrowheads="1"/>
          </p:cNvSpPr>
          <p:nvPr/>
        </p:nvSpPr>
        <p:spPr bwMode="auto">
          <a:xfrm>
            <a:off x="1447800" y="2743200"/>
            <a:ext cx="76200" cy="76200"/>
          </a:xfrm>
          <a:prstGeom prst="ellipse">
            <a:avLst/>
          </a:prstGeom>
          <a:solidFill>
            <a:srgbClr val="FF0000"/>
          </a:solidFill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2" name="Oval 26"/>
          <p:cNvSpPr>
            <a:spLocks noChangeArrowheads="1"/>
          </p:cNvSpPr>
          <p:nvPr/>
        </p:nvSpPr>
        <p:spPr bwMode="auto">
          <a:xfrm>
            <a:off x="2895600" y="2667000"/>
            <a:ext cx="76200" cy="76200"/>
          </a:xfrm>
          <a:prstGeom prst="ellipse">
            <a:avLst/>
          </a:prstGeom>
          <a:solidFill>
            <a:srgbClr val="FF0000"/>
          </a:solidFill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3" name="Oval 27"/>
          <p:cNvSpPr>
            <a:spLocks noChangeArrowheads="1"/>
          </p:cNvSpPr>
          <p:nvPr/>
        </p:nvSpPr>
        <p:spPr bwMode="auto">
          <a:xfrm>
            <a:off x="4343400" y="2819400"/>
            <a:ext cx="76200" cy="76200"/>
          </a:xfrm>
          <a:prstGeom prst="ellipse">
            <a:avLst/>
          </a:prstGeom>
          <a:solidFill>
            <a:srgbClr val="FF0000"/>
          </a:solidFill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4" name="Oval 28"/>
          <p:cNvSpPr>
            <a:spLocks noChangeArrowheads="1"/>
          </p:cNvSpPr>
          <p:nvPr/>
        </p:nvSpPr>
        <p:spPr bwMode="auto">
          <a:xfrm>
            <a:off x="5791200" y="2743200"/>
            <a:ext cx="76200" cy="76200"/>
          </a:xfrm>
          <a:prstGeom prst="ellipse">
            <a:avLst/>
          </a:prstGeom>
          <a:solidFill>
            <a:srgbClr val="FF0000"/>
          </a:solidFill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5" name="Oval 29"/>
          <p:cNvSpPr>
            <a:spLocks noChangeArrowheads="1"/>
          </p:cNvSpPr>
          <p:nvPr/>
        </p:nvSpPr>
        <p:spPr bwMode="auto">
          <a:xfrm>
            <a:off x="7315200" y="2819400"/>
            <a:ext cx="76200" cy="76200"/>
          </a:xfrm>
          <a:prstGeom prst="ellipse">
            <a:avLst/>
          </a:prstGeom>
          <a:solidFill>
            <a:srgbClr val="FF0000"/>
          </a:solidFill>
          <a:ln w="12700" algn="ctr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6" name="Line 30"/>
          <p:cNvSpPr>
            <a:spLocks noChangeShapeType="1"/>
          </p:cNvSpPr>
          <p:nvPr/>
        </p:nvSpPr>
        <p:spPr bwMode="auto">
          <a:xfrm flipV="1">
            <a:off x="990600" y="2895600"/>
            <a:ext cx="381000" cy="381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7" name="Line 31"/>
          <p:cNvSpPr>
            <a:spLocks noChangeShapeType="1"/>
          </p:cNvSpPr>
          <p:nvPr/>
        </p:nvSpPr>
        <p:spPr bwMode="auto">
          <a:xfrm flipV="1">
            <a:off x="2438400" y="2819400"/>
            <a:ext cx="381000" cy="381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8" name="Line 32"/>
          <p:cNvSpPr>
            <a:spLocks noChangeShapeType="1"/>
          </p:cNvSpPr>
          <p:nvPr/>
        </p:nvSpPr>
        <p:spPr bwMode="auto">
          <a:xfrm flipV="1">
            <a:off x="3886200" y="2895600"/>
            <a:ext cx="381000" cy="381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69" name="Line 33"/>
          <p:cNvSpPr>
            <a:spLocks noChangeShapeType="1"/>
          </p:cNvSpPr>
          <p:nvPr/>
        </p:nvSpPr>
        <p:spPr bwMode="auto">
          <a:xfrm flipV="1">
            <a:off x="5334000" y="2895600"/>
            <a:ext cx="381000" cy="381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70" name="Line 34"/>
          <p:cNvSpPr>
            <a:spLocks noChangeShapeType="1"/>
          </p:cNvSpPr>
          <p:nvPr/>
        </p:nvSpPr>
        <p:spPr bwMode="auto">
          <a:xfrm flipV="1">
            <a:off x="6858000" y="2895600"/>
            <a:ext cx="381000" cy="381000"/>
          </a:xfrm>
          <a:prstGeom prst="line">
            <a:avLst/>
          </a:prstGeom>
          <a:noFill/>
          <a:ln w="50800">
            <a:solidFill>
              <a:srgbClr val="FF0000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971" name="Text Box 35"/>
          <p:cNvSpPr txBox="1">
            <a:spLocks noChangeArrowheads="1"/>
          </p:cNvSpPr>
          <p:nvPr/>
        </p:nvSpPr>
        <p:spPr bwMode="auto">
          <a:xfrm>
            <a:off x="457200" y="3124200"/>
            <a:ext cx="457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400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</a:t>
            </a:r>
          </a:p>
        </p:txBody>
      </p:sp>
      <p:sp>
        <p:nvSpPr>
          <p:cNvPr id="39972" name="Text Box 36"/>
          <p:cNvSpPr txBox="1">
            <a:spLocks noChangeArrowheads="1"/>
          </p:cNvSpPr>
          <p:nvPr/>
        </p:nvSpPr>
        <p:spPr bwMode="auto">
          <a:xfrm>
            <a:off x="1898650" y="37401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39973" name="Text Box 37"/>
          <p:cNvSpPr txBox="1">
            <a:spLocks noChangeArrowheads="1"/>
          </p:cNvSpPr>
          <p:nvPr/>
        </p:nvSpPr>
        <p:spPr bwMode="auto">
          <a:xfrm>
            <a:off x="1593850" y="37401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sp>
        <p:nvSpPr>
          <p:cNvPr id="39974" name="Text Box 38"/>
          <p:cNvSpPr txBox="1">
            <a:spLocks noChangeArrowheads="1"/>
          </p:cNvSpPr>
          <p:nvPr/>
        </p:nvSpPr>
        <p:spPr bwMode="auto">
          <a:xfrm>
            <a:off x="1746250" y="4044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</a:t>
            </a:r>
          </a:p>
        </p:txBody>
      </p:sp>
      <p:sp>
        <p:nvSpPr>
          <p:cNvPr id="39975" name="Text Box 39"/>
          <p:cNvSpPr txBox="1">
            <a:spLocks noChangeArrowheads="1"/>
          </p:cNvSpPr>
          <p:nvPr/>
        </p:nvSpPr>
        <p:spPr bwMode="auto">
          <a:xfrm>
            <a:off x="1822450" y="4425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</a:p>
        </p:txBody>
      </p:sp>
      <p:sp>
        <p:nvSpPr>
          <p:cNvPr id="39976" name="Text Box 40"/>
          <p:cNvSpPr txBox="1">
            <a:spLocks noChangeArrowheads="1"/>
          </p:cNvSpPr>
          <p:nvPr/>
        </p:nvSpPr>
        <p:spPr bwMode="auto">
          <a:xfrm>
            <a:off x="2051050" y="4425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</a:t>
            </a:r>
          </a:p>
        </p:txBody>
      </p:sp>
      <p:sp>
        <p:nvSpPr>
          <p:cNvPr id="39977" name="Text Box 41"/>
          <p:cNvSpPr txBox="1">
            <a:spLocks noChangeArrowheads="1"/>
          </p:cNvSpPr>
          <p:nvPr/>
        </p:nvSpPr>
        <p:spPr bwMode="auto">
          <a:xfrm>
            <a:off x="1593850" y="42735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</a:t>
            </a:r>
          </a:p>
        </p:txBody>
      </p:sp>
      <p:sp>
        <p:nvSpPr>
          <p:cNvPr id="39978" name="Text Box 42"/>
          <p:cNvSpPr txBox="1">
            <a:spLocks noChangeArrowheads="1"/>
          </p:cNvSpPr>
          <p:nvPr/>
        </p:nvSpPr>
        <p:spPr bwMode="auto">
          <a:xfrm>
            <a:off x="6242050" y="3663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39979" name="Text Box 43"/>
          <p:cNvSpPr txBox="1">
            <a:spLocks noChangeArrowheads="1"/>
          </p:cNvSpPr>
          <p:nvPr/>
        </p:nvSpPr>
        <p:spPr bwMode="auto">
          <a:xfrm>
            <a:off x="3270250" y="3587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39980" name="Text Box 44"/>
          <p:cNvSpPr txBox="1">
            <a:spLocks noChangeArrowheads="1"/>
          </p:cNvSpPr>
          <p:nvPr/>
        </p:nvSpPr>
        <p:spPr bwMode="auto">
          <a:xfrm>
            <a:off x="4718050" y="3587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39981" name="Text Box 45"/>
          <p:cNvSpPr txBox="1">
            <a:spLocks noChangeArrowheads="1"/>
          </p:cNvSpPr>
          <p:nvPr/>
        </p:nvSpPr>
        <p:spPr bwMode="auto">
          <a:xfrm>
            <a:off x="7613650" y="3663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</a:t>
            </a:r>
          </a:p>
        </p:txBody>
      </p:sp>
      <p:sp>
        <p:nvSpPr>
          <p:cNvPr id="39982" name="Text Box 46"/>
          <p:cNvSpPr txBox="1">
            <a:spLocks noChangeArrowheads="1"/>
          </p:cNvSpPr>
          <p:nvPr/>
        </p:nvSpPr>
        <p:spPr bwMode="auto">
          <a:xfrm>
            <a:off x="2889250" y="3587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sp>
        <p:nvSpPr>
          <p:cNvPr id="39983" name="Text Box 47"/>
          <p:cNvSpPr txBox="1">
            <a:spLocks noChangeArrowheads="1"/>
          </p:cNvSpPr>
          <p:nvPr/>
        </p:nvSpPr>
        <p:spPr bwMode="auto">
          <a:xfrm>
            <a:off x="4413250" y="3663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sp>
        <p:nvSpPr>
          <p:cNvPr id="39984" name="Text Box 48"/>
          <p:cNvSpPr txBox="1">
            <a:spLocks noChangeArrowheads="1"/>
          </p:cNvSpPr>
          <p:nvPr/>
        </p:nvSpPr>
        <p:spPr bwMode="auto">
          <a:xfrm>
            <a:off x="5937250" y="37401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sp>
        <p:nvSpPr>
          <p:cNvPr id="39985" name="Text Box 49"/>
          <p:cNvSpPr txBox="1">
            <a:spLocks noChangeArrowheads="1"/>
          </p:cNvSpPr>
          <p:nvPr/>
        </p:nvSpPr>
        <p:spPr bwMode="auto">
          <a:xfrm>
            <a:off x="7308850" y="37401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4</a:t>
            </a:r>
          </a:p>
        </p:txBody>
      </p:sp>
      <p:sp>
        <p:nvSpPr>
          <p:cNvPr id="39986" name="Text Box 50"/>
          <p:cNvSpPr txBox="1">
            <a:spLocks noChangeArrowheads="1"/>
          </p:cNvSpPr>
          <p:nvPr/>
        </p:nvSpPr>
        <p:spPr bwMode="auto">
          <a:xfrm>
            <a:off x="2889250" y="42735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</a:t>
            </a:r>
          </a:p>
        </p:txBody>
      </p:sp>
      <p:sp>
        <p:nvSpPr>
          <p:cNvPr id="39987" name="Text Box 51"/>
          <p:cNvSpPr txBox="1">
            <a:spLocks noChangeArrowheads="1"/>
          </p:cNvSpPr>
          <p:nvPr/>
        </p:nvSpPr>
        <p:spPr bwMode="auto">
          <a:xfrm>
            <a:off x="4413250" y="41973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</a:t>
            </a:r>
          </a:p>
        </p:txBody>
      </p:sp>
      <p:sp>
        <p:nvSpPr>
          <p:cNvPr id="39988" name="Text Box 52"/>
          <p:cNvSpPr txBox="1">
            <a:spLocks noChangeArrowheads="1"/>
          </p:cNvSpPr>
          <p:nvPr/>
        </p:nvSpPr>
        <p:spPr bwMode="auto">
          <a:xfrm>
            <a:off x="5937250" y="41973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</a:t>
            </a:r>
          </a:p>
        </p:txBody>
      </p:sp>
      <p:sp>
        <p:nvSpPr>
          <p:cNvPr id="39989" name="Text Box 53"/>
          <p:cNvSpPr txBox="1">
            <a:spLocks noChangeArrowheads="1"/>
          </p:cNvSpPr>
          <p:nvPr/>
        </p:nvSpPr>
        <p:spPr bwMode="auto">
          <a:xfrm>
            <a:off x="7308850" y="41973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8</a:t>
            </a:r>
          </a:p>
        </p:txBody>
      </p:sp>
      <p:sp>
        <p:nvSpPr>
          <p:cNvPr id="39990" name="Text Box 54"/>
          <p:cNvSpPr txBox="1">
            <a:spLocks noChangeArrowheads="1"/>
          </p:cNvSpPr>
          <p:nvPr/>
        </p:nvSpPr>
        <p:spPr bwMode="auto">
          <a:xfrm>
            <a:off x="3194050" y="3968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</a:t>
            </a:r>
          </a:p>
        </p:txBody>
      </p:sp>
      <p:sp>
        <p:nvSpPr>
          <p:cNvPr id="39991" name="Text Box 55"/>
          <p:cNvSpPr txBox="1">
            <a:spLocks noChangeArrowheads="1"/>
          </p:cNvSpPr>
          <p:nvPr/>
        </p:nvSpPr>
        <p:spPr bwMode="auto">
          <a:xfrm>
            <a:off x="4641850" y="3968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</a:t>
            </a:r>
          </a:p>
        </p:txBody>
      </p:sp>
      <p:sp>
        <p:nvSpPr>
          <p:cNvPr id="39992" name="Text Box 56"/>
          <p:cNvSpPr txBox="1">
            <a:spLocks noChangeArrowheads="1"/>
          </p:cNvSpPr>
          <p:nvPr/>
        </p:nvSpPr>
        <p:spPr bwMode="auto">
          <a:xfrm>
            <a:off x="6165850" y="3968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</a:t>
            </a:r>
          </a:p>
        </p:txBody>
      </p:sp>
      <p:sp>
        <p:nvSpPr>
          <p:cNvPr id="39993" name="Text Box 57"/>
          <p:cNvSpPr txBox="1">
            <a:spLocks noChangeArrowheads="1"/>
          </p:cNvSpPr>
          <p:nvPr/>
        </p:nvSpPr>
        <p:spPr bwMode="auto">
          <a:xfrm>
            <a:off x="7537450" y="3968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5</a:t>
            </a:r>
          </a:p>
        </p:txBody>
      </p:sp>
      <p:sp>
        <p:nvSpPr>
          <p:cNvPr id="39994" name="Text Box 58"/>
          <p:cNvSpPr txBox="1">
            <a:spLocks noChangeArrowheads="1"/>
          </p:cNvSpPr>
          <p:nvPr/>
        </p:nvSpPr>
        <p:spPr bwMode="auto">
          <a:xfrm>
            <a:off x="7613650" y="4349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</a:p>
        </p:txBody>
      </p:sp>
      <p:sp>
        <p:nvSpPr>
          <p:cNvPr id="39995" name="Text Box 59"/>
          <p:cNvSpPr txBox="1">
            <a:spLocks noChangeArrowheads="1"/>
          </p:cNvSpPr>
          <p:nvPr/>
        </p:nvSpPr>
        <p:spPr bwMode="auto">
          <a:xfrm>
            <a:off x="4641850" y="4425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</a:p>
        </p:txBody>
      </p:sp>
      <p:sp>
        <p:nvSpPr>
          <p:cNvPr id="39996" name="Text Box 60"/>
          <p:cNvSpPr txBox="1">
            <a:spLocks noChangeArrowheads="1"/>
          </p:cNvSpPr>
          <p:nvPr/>
        </p:nvSpPr>
        <p:spPr bwMode="auto">
          <a:xfrm>
            <a:off x="3194050" y="4425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</a:p>
        </p:txBody>
      </p:sp>
      <p:sp>
        <p:nvSpPr>
          <p:cNvPr id="39997" name="Text Box 61"/>
          <p:cNvSpPr txBox="1">
            <a:spLocks noChangeArrowheads="1"/>
          </p:cNvSpPr>
          <p:nvPr/>
        </p:nvSpPr>
        <p:spPr bwMode="auto">
          <a:xfrm>
            <a:off x="3575050" y="4425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</a:t>
            </a:r>
          </a:p>
        </p:txBody>
      </p:sp>
      <p:sp>
        <p:nvSpPr>
          <p:cNvPr id="39998" name="Text Box 62"/>
          <p:cNvSpPr txBox="1">
            <a:spLocks noChangeArrowheads="1"/>
          </p:cNvSpPr>
          <p:nvPr/>
        </p:nvSpPr>
        <p:spPr bwMode="auto">
          <a:xfrm>
            <a:off x="4946650" y="44259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</a:t>
            </a:r>
          </a:p>
        </p:txBody>
      </p:sp>
      <p:sp>
        <p:nvSpPr>
          <p:cNvPr id="39999" name="Text Box 63"/>
          <p:cNvSpPr txBox="1">
            <a:spLocks noChangeArrowheads="1"/>
          </p:cNvSpPr>
          <p:nvPr/>
        </p:nvSpPr>
        <p:spPr bwMode="auto">
          <a:xfrm>
            <a:off x="6470650" y="4349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</a:t>
            </a:r>
          </a:p>
        </p:txBody>
      </p:sp>
      <p:sp>
        <p:nvSpPr>
          <p:cNvPr id="40000" name="Text Box 64"/>
          <p:cNvSpPr txBox="1">
            <a:spLocks noChangeArrowheads="1"/>
          </p:cNvSpPr>
          <p:nvPr/>
        </p:nvSpPr>
        <p:spPr bwMode="auto">
          <a:xfrm>
            <a:off x="7918450" y="4349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7</a:t>
            </a:r>
          </a:p>
        </p:txBody>
      </p:sp>
      <p:sp>
        <p:nvSpPr>
          <p:cNvPr id="40001" name="Text Box 65"/>
          <p:cNvSpPr txBox="1">
            <a:spLocks noChangeArrowheads="1"/>
          </p:cNvSpPr>
          <p:nvPr/>
        </p:nvSpPr>
        <p:spPr bwMode="auto">
          <a:xfrm>
            <a:off x="6242050" y="434975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6</a:t>
            </a:r>
          </a:p>
        </p:txBody>
      </p:sp>
      <p:sp>
        <p:nvSpPr>
          <p:cNvPr id="40002" name="Text Box 66"/>
          <p:cNvSpPr txBox="1">
            <a:spLocks noChangeArrowheads="1"/>
          </p:cNvSpPr>
          <p:nvPr/>
        </p:nvSpPr>
        <p:spPr bwMode="auto">
          <a:xfrm>
            <a:off x="2514600" y="5029200"/>
            <a:ext cx="4691063" cy="114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300" i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Relative position of components is  stable across deformations: experimental evidence</a:t>
            </a:r>
          </a:p>
        </p:txBody>
      </p:sp>
      <p:sp>
        <p:nvSpPr>
          <p:cNvPr id="40005" name="Rectangle 69"/>
          <p:cNvSpPr>
            <a:spLocks noChangeArrowheads="1"/>
          </p:cNvSpPr>
          <p:nvPr/>
        </p:nvSpPr>
        <p:spPr bwMode="auto">
          <a:xfrm>
            <a:off x="56388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006" name="Rectangle 70"/>
          <p:cNvSpPr>
            <a:spLocks noChangeArrowheads="1"/>
          </p:cNvSpPr>
          <p:nvPr/>
        </p:nvSpPr>
        <p:spPr bwMode="auto">
          <a:xfrm>
            <a:off x="41910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007" name="Rectangle 71"/>
          <p:cNvSpPr>
            <a:spLocks noChangeArrowheads="1"/>
          </p:cNvSpPr>
          <p:nvPr/>
        </p:nvSpPr>
        <p:spPr bwMode="auto">
          <a:xfrm>
            <a:off x="27432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008" name="Rectangle 72"/>
          <p:cNvSpPr>
            <a:spLocks noChangeArrowheads="1"/>
          </p:cNvSpPr>
          <p:nvPr/>
        </p:nvSpPr>
        <p:spPr bwMode="auto">
          <a:xfrm>
            <a:off x="1295400" y="3505200"/>
            <a:ext cx="1219200" cy="1371600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7351750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152400"/>
            <a:ext cx="8229600" cy="109378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sz="4000">
                <a:latin typeface="Comic Sans MS" panose="030F0702030302020204" pitchFamily="66" charset="0"/>
              </a:rPr>
              <a:t>Architecture of Classifiers</a:t>
            </a: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2209800" y="1524000"/>
            <a:ext cx="1981200" cy="10668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Numeric</a:t>
            </a:r>
          </a:p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Signatures</a:t>
            </a: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2209800" y="3276600"/>
            <a:ext cx="2057400" cy="12192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Components</a:t>
            </a:r>
          </a:p>
        </p:txBody>
      </p:sp>
      <p:sp>
        <p:nvSpPr>
          <p:cNvPr id="95237" name="Line 5"/>
          <p:cNvSpPr>
            <a:spLocks noChangeShapeType="1"/>
          </p:cNvSpPr>
          <p:nvPr/>
        </p:nvSpPr>
        <p:spPr bwMode="auto">
          <a:xfrm>
            <a:off x="3276600" y="2590800"/>
            <a:ext cx="0" cy="685800"/>
          </a:xfrm>
          <a:prstGeom prst="line">
            <a:avLst/>
          </a:prstGeom>
          <a:noFill/>
          <a:ln w="381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846" name="Rectangle 6"/>
          <p:cNvSpPr>
            <a:spLocks noChangeArrowheads="1"/>
          </p:cNvSpPr>
          <p:nvPr/>
        </p:nvSpPr>
        <p:spPr bwMode="auto">
          <a:xfrm>
            <a:off x="2209800" y="5105400"/>
            <a:ext cx="2057400" cy="1219200"/>
          </a:xfrm>
          <a:prstGeom prst="rect">
            <a:avLst/>
          </a:prstGeom>
          <a:noFill/>
          <a:ln w="12700">
            <a:solidFill>
              <a:schemeClr val="hlink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Symbolic</a:t>
            </a:r>
          </a:p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Signatures</a:t>
            </a:r>
          </a:p>
        </p:txBody>
      </p:sp>
      <p:grpSp>
        <p:nvGrpSpPr>
          <p:cNvPr id="35847" name="Group 7"/>
          <p:cNvGrpSpPr>
            <a:grpSpLocks/>
          </p:cNvGrpSpPr>
          <p:nvPr/>
        </p:nvGrpSpPr>
        <p:grpSpPr bwMode="auto">
          <a:xfrm>
            <a:off x="6664326" y="3657601"/>
            <a:ext cx="1676400" cy="2141538"/>
            <a:chOff x="3286" y="2448"/>
            <a:chExt cx="1056" cy="1349"/>
          </a:xfrm>
        </p:grpSpPr>
        <p:sp>
          <p:nvSpPr>
            <p:cNvPr id="35857" name="Rectangle 8"/>
            <p:cNvSpPr>
              <a:spLocks noChangeArrowheads="1"/>
            </p:cNvSpPr>
            <p:nvPr/>
          </p:nvSpPr>
          <p:spPr bwMode="auto">
            <a:xfrm>
              <a:off x="3286" y="3125"/>
              <a:ext cx="1056" cy="67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hlink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000" dirty="0">
                  <a:solidFill>
                    <a:schemeClr val="tx1"/>
                  </a:solidFill>
                </a:rPr>
                <a:t>Architecture</a:t>
              </a:r>
            </a:p>
            <a:p>
              <a:pPr eaLnBrk="1" hangingPunct="1"/>
              <a:r>
                <a:rPr lang="en-US" altLang="en-US" sz="2000" dirty="0">
                  <a:solidFill>
                    <a:schemeClr val="tx1"/>
                  </a:solidFill>
                </a:rPr>
                <a:t>of </a:t>
              </a:r>
            </a:p>
            <a:p>
              <a:pPr eaLnBrk="1" hangingPunct="1"/>
              <a:r>
                <a:rPr lang="en-US" altLang="en-US" sz="2000" dirty="0">
                  <a:solidFill>
                    <a:schemeClr val="tx1"/>
                  </a:solidFill>
                </a:rPr>
                <a:t>Classifiers</a:t>
              </a:r>
            </a:p>
          </p:txBody>
        </p:sp>
        <p:sp>
          <p:nvSpPr>
            <p:cNvPr id="35858" name="Text Box 9"/>
            <p:cNvSpPr txBox="1">
              <a:spLocks noChangeArrowheads="1"/>
            </p:cNvSpPr>
            <p:nvPr/>
          </p:nvSpPr>
          <p:spPr bwMode="auto">
            <a:xfrm>
              <a:off x="4128" y="2448"/>
              <a:ext cx="214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00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35848" name="Group 10"/>
          <p:cNvGrpSpPr>
            <a:grpSpLocks/>
          </p:cNvGrpSpPr>
          <p:nvPr/>
        </p:nvGrpSpPr>
        <p:grpSpPr bwMode="auto">
          <a:xfrm>
            <a:off x="4648200" y="3886200"/>
            <a:ext cx="1905000" cy="1828800"/>
            <a:chOff x="3024" y="2112"/>
            <a:chExt cx="1200" cy="1152"/>
          </a:xfrm>
        </p:grpSpPr>
        <p:sp>
          <p:nvSpPr>
            <p:cNvPr id="95243" name="Line 11"/>
            <p:cNvSpPr>
              <a:spLocks noChangeShapeType="1"/>
            </p:cNvSpPr>
            <p:nvPr/>
          </p:nvSpPr>
          <p:spPr bwMode="auto">
            <a:xfrm>
              <a:off x="3024" y="2112"/>
              <a:ext cx="384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95244" name="Line 12"/>
            <p:cNvSpPr>
              <a:spLocks noChangeShapeType="1"/>
            </p:cNvSpPr>
            <p:nvPr/>
          </p:nvSpPr>
          <p:spPr bwMode="auto">
            <a:xfrm flipV="1">
              <a:off x="3072" y="2928"/>
              <a:ext cx="336" cy="336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5855" name="Oval 13"/>
            <p:cNvSpPr>
              <a:spLocks noChangeArrowheads="1"/>
            </p:cNvSpPr>
            <p:nvPr/>
          </p:nvSpPr>
          <p:spPr bwMode="auto">
            <a:xfrm>
              <a:off x="3456" y="2496"/>
              <a:ext cx="336" cy="336"/>
            </a:xfrm>
            <a:prstGeom prst="ellipse">
              <a:avLst/>
            </a:prstGeom>
            <a:noFill/>
            <a:ln w="12700" algn="ctr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400" b="1">
                  <a:solidFill>
                    <a:schemeClr val="tx1"/>
                  </a:solidFill>
                </a:rPr>
                <a:t>+</a:t>
              </a:r>
            </a:p>
          </p:txBody>
        </p:sp>
        <p:sp>
          <p:nvSpPr>
            <p:cNvPr id="95246" name="Line 14"/>
            <p:cNvSpPr>
              <a:spLocks noChangeShapeType="1"/>
            </p:cNvSpPr>
            <p:nvPr/>
          </p:nvSpPr>
          <p:spPr bwMode="auto">
            <a:xfrm flipV="1">
              <a:off x="3888" y="2640"/>
              <a:ext cx="336" cy="0"/>
            </a:xfrm>
            <a:prstGeom prst="line">
              <a:avLst/>
            </a:prstGeom>
            <a:noFill/>
            <a:ln w="38100">
              <a:solidFill>
                <a:schemeClr val="accent1"/>
              </a:solidFill>
              <a:round/>
              <a:headEnd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35849" name="Text Box 15"/>
          <p:cNvSpPr txBox="1">
            <a:spLocks noChangeArrowheads="1"/>
          </p:cNvSpPr>
          <p:nvPr/>
        </p:nvSpPr>
        <p:spPr bwMode="auto">
          <a:xfrm>
            <a:off x="2230438" y="1524000"/>
            <a:ext cx="298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5850" name="Text Box 16"/>
          <p:cNvSpPr txBox="1">
            <a:spLocks noChangeArrowheads="1"/>
          </p:cNvSpPr>
          <p:nvPr/>
        </p:nvSpPr>
        <p:spPr bwMode="auto">
          <a:xfrm>
            <a:off x="2209800" y="32766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5851" name="Text Box 17"/>
          <p:cNvSpPr txBox="1">
            <a:spLocks noChangeArrowheads="1"/>
          </p:cNvSpPr>
          <p:nvPr/>
        </p:nvSpPr>
        <p:spPr bwMode="auto">
          <a:xfrm>
            <a:off x="2209800" y="5105400"/>
            <a:ext cx="339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95250" name="Text Box 18"/>
          <p:cNvSpPr txBox="1">
            <a:spLocks noChangeArrowheads="1"/>
          </p:cNvSpPr>
          <p:nvPr/>
        </p:nvSpPr>
        <p:spPr bwMode="auto">
          <a:xfrm>
            <a:off x="6055894" y="2446922"/>
            <a:ext cx="2783305" cy="193899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Learns Components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And Their</a:t>
            </a:r>
          </a:p>
          <a:p>
            <a:pPr algn="ctr"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000000"/>
                  </a:outerShdw>
                </a:effectLst>
              </a:rPr>
              <a:t>Geometric Relationships</a:t>
            </a:r>
          </a:p>
        </p:txBody>
      </p:sp>
    </p:spTree>
    <p:extLst>
      <p:ext uri="{BB962C8B-B14F-4D97-AF65-F5344CB8AC3E}">
        <p14:creationId xmlns:p14="http://schemas.microsoft.com/office/powerpoint/2010/main" val="143843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5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5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50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sz="4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Proposed Architecture</a:t>
            </a:r>
            <a:br>
              <a:rPr lang="en-US" altLang="en-US" sz="4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</a:br>
            <a:endParaRPr lang="en-US" altLang="en-US" sz="4000" dirty="0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152400" y="2743200"/>
            <a:ext cx="1219200" cy="47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5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Input</a:t>
            </a:r>
          </a:p>
        </p:txBody>
      </p:sp>
      <p:sp>
        <p:nvSpPr>
          <p:cNvPr id="41988" name="AutoShape 4"/>
          <p:cNvSpPr>
            <a:spLocks noChangeArrowheads="1"/>
          </p:cNvSpPr>
          <p:nvPr/>
        </p:nvSpPr>
        <p:spPr bwMode="auto">
          <a:xfrm>
            <a:off x="1447800" y="2895600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hlink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6869" name="Picture 7" descr="abnorm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352800"/>
            <a:ext cx="1382713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992" name="Text Box 8"/>
          <p:cNvSpPr txBox="1">
            <a:spLocks noChangeArrowheads="1"/>
          </p:cNvSpPr>
          <p:nvPr/>
        </p:nvSpPr>
        <p:spPr bwMode="auto">
          <a:xfrm>
            <a:off x="3962400" y="3429000"/>
            <a:ext cx="13716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Labeled</a:t>
            </a:r>
          </a:p>
          <a:p>
            <a:pPr algn="ctr" eaLnBrk="1" hangingPunct="1">
              <a:defRPr/>
            </a:pPr>
            <a:r>
              <a:rPr lang="en-US" altLang="en-US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Mesh</a:t>
            </a:r>
          </a:p>
        </p:txBody>
      </p:sp>
      <p:sp>
        <p:nvSpPr>
          <p:cNvPr id="41993" name="Text Box 9"/>
          <p:cNvSpPr txBox="1">
            <a:spLocks noChangeArrowheads="1"/>
          </p:cNvSpPr>
          <p:nvPr/>
        </p:nvSpPr>
        <p:spPr bwMode="auto">
          <a:xfrm>
            <a:off x="8001000" y="2667000"/>
            <a:ext cx="990600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25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Class</a:t>
            </a:r>
          </a:p>
          <a:p>
            <a:pPr algn="ctr" eaLnBrk="1" hangingPunct="1">
              <a:defRPr/>
            </a:pPr>
            <a:r>
              <a:rPr lang="en-US" altLang="en-US" sz="25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Label</a:t>
            </a:r>
          </a:p>
        </p:txBody>
      </p:sp>
      <p:sp>
        <p:nvSpPr>
          <p:cNvPr id="41994" name="AutoShape 10"/>
          <p:cNvSpPr>
            <a:spLocks noChangeArrowheads="1"/>
          </p:cNvSpPr>
          <p:nvPr/>
        </p:nvSpPr>
        <p:spPr bwMode="auto">
          <a:xfrm>
            <a:off x="7543800" y="2971800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12700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endParaRPr lang="en-US" altLang="en-US" sz="240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1995" name="AutoShape 11"/>
          <p:cNvSpPr>
            <a:spLocks noChangeArrowheads="1"/>
          </p:cNvSpPr>
          <p:nvPr/>
        </p:nvSpPr>
        <p:spPr bwMode="auto">
          <a:xfrm>
            <a:off x="4419600" y="2971800"/>
            <a:ext cx="381000" cy="3048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hlink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996" name="Text Box 12"/>
          <p:cNvSpPr txBox="1">
            <a:spLocks noChangeArrowheads="1"/>
          </p:cNvSpPr>
          <p:nvPr/>
        </p:nvSpPr>
        <p:spPr bwMode="auto">
          <a:xfrm>
            <a:off x="7696200" y="4191000"/>
            <a:ext cx="1295400" cy="823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altLang="en-US" sz="32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-1</a:t>
            </a:r>
          </a:p>
          <a:p>
            <a:pPr algn="ctr" eaLnBrk="1" hangingPunct="1">
              <a:defRPr/>
            </a:pPr>
            <a:r>
              <a:rPr lang="en-US" altLang="en-US" sz="16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(Abnormal)</a:t>
            </a:r>
          </a:p>
        </p:txBody>
      </p:sp>
      <p:sp>
        <p:nvSpPr>
          <p:cNvPr id="36875" name="Text Box 13"/>
          <p:cNvSpPr txBox="1">
            <a:spLocks noChangeArrowheads="1"/>
          </p:cNvSpPr>
          <p:nvPr/>
        </p:nvSpPr>
        <p:spPr bwMode="auto">
          <a:xfrm>
            <a:off x="4495800" y="1295400"/>
            <a:ext cx="35814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2000">
                <a:solidFill>
                  <a:schemeClr val="folHlink"/>
                </a:solidFill>
                <a:latin typeface="Comic Sans MS" panose="030F0702030302020204" pitchFamily="66" charset="0"/>
              </a:rPr>
              <a:t>Verify spatial configuration</a:t>
            </a:r>
          </a:p>
          <a:p>
            <a:pPr algn="ctr" eaLnBrk="1" hangingPunct="1">
              <a:lnSpc>
                <a:spcPct val="90000"/>
              </a:lnSpc>
              <a:buClr>
                <a:schemeClr val="accent1"/>
              </a:buClr>
              <a:buSzPct val="65000"/>
              <a:buFont typeface="Wingdings" panose="05000000000000000000" pitchFamily="2" charset="2"/>
              <a:buNone/>
            </a:pPr>
            <a:r>
              <a:rPr lang="en-US" altLang="en-US" sz="2000">
                <a:solidFill>
                  <a:schemeClr val="folHlink"/>
                </a:solidFill>
                <a:latin typeface="Comic Sans MS" panose="030F0702030302020204" pitchFamily="66" charset="0"/>
              </a:rPr>
              <a:t>of the components </a:t>
            </a:r>
          </a:p>
        </p:txBody>
      </p:sp>
      <p:sp>
        <p:nvSpPr>
          <p:cNvPr id="41998" name="Rectangle 14"/>
          <p:cNvSpPr>
            <a:spLocks noChangeArrowheads="1"/>
          </p:cNvSpPr>
          <p:nvPr/>
        </p:nvSpPr>
        <p:spPr bwMode="auto">
          <a:xfrm>
            <a:off x="5257800" y="2362200"/>
            <a:ext cx="2133600" cy="1600200"/>
          </a:xfrm>
          <a:prstGeom prst="rect">
            <a:avLst/>
          </a:prstGeom>
          <a:solidFill>
            <a:schemeClr val="accent1"/>
          </a:solidFill>
          <a:ln w="12700" algn="ctr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3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Identify</a:t>
            </a:r>
          </a:p>
          <a:p>
            <a:pPr algn="ctr" eaLnBrk="1" hangingPunct="1">
              <a:defRPr/>
            </a:pPr>
            <a:r>
              <a:rPr lang="en-US" altLang="en-US" sz="3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Symbolic</a:t>
            </a:r>
          </a:p>
          <a:p>
            <a:pPr algn="ctr" eaLnBrk="1" hangingPunct="1">
              <a:defRPr/>
            </a:pPr>
            <a:r>
              <a:rPr lang="en-US" altLang="en-US" sz="3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Signatures</a:t>
            </a:r>
          </a:p>
        </p:txBody>
      </p:sp>
      <p:sp>
        <p:nvSpPr>
          <p:cNvPr id="41999" name="Rectangle 15"/>
          <p:cNvSpPr>
            <a:spLocks noChangeArrowheads="1"/>
          </p:cNvSpPr>
          <p:nvPr/>
        </p:nvSpPr>
        <p:spPr bwMode="auto">
          <a:xfrm>
            <a:off x="1905000" y="2286000"/>
            <a:ext cx="2133600" cy="1600200"/>
          </a:xfrm>
          <a:prstGeom prst="rect">
            <a:avLst/>
          </a:prstGeom>
          <a:solidFill>
            <a:schemeClr val="hlink"/>
          </a:solidFill>
          <a:ln w="12700" algn="ctr">
            <a:solidFill>
              <a:schemeClr val="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r>
              <a:rPr lang="en-US" altLang="en-US" sz="3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Identify</a:t>
            </a:r>
          </a:p>
          <a:p>
            <a:pPr algn="ctr" eaLnBrk="1" hangingPunct="1">
              <a:defRPr/>
            </a:pPr>
            <a:r>
              <a:rPr lang="en-US" altLang="en-US" sz="30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Components</a:t>
            </a:r>
          </a:p>
        </p:txBody>
      </p:sp>
      <p:sp>
        <p:nvSpPr>
          <p:cNvPr id="42000" name="Text Box 16"/>
          <p:cNvSpPr txBox="1">
            <a:spLocks noChangeArrowheads="1"/>
          </p:cNvSpPr>
          <p:nvPr/>
        </p:nvSpPr>
        <p:spPr bwMode="auto">
          <a:xfrm>
            <a:off x="3048000" y="5334000"/>
            <a:ext cx="3962400" cy="420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4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Two classification stages</a:t>
            </a:r>
          </a:p>
        </p:txBody>
      </p:sp>
      <p:sp>
        <p:nvSpPr>
          <p:cNvPr id="42001" name="Rectangle 17"/>
          <p:cNvSpPr>
            <a:spLocks noChangeArrowheads="1"/>
          </p:cNvSpPr>
          <p:nvPr/>
        </p:nvSpPr>
        <p:spPr bwMode="auto">
          <a:xfrm>
            <a:off x="152400" y="5410200"/>
            <a:ext cx="1524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Surface 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None/>
              <a:defRPr/>
            </a:pPr>
            <a:r>
              <a:rPr lang="en-US" altLang="en-US" sz="20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rPr>
              <a:t>Mesh</a:t>
            </a:r>
          </a:p>
        </p:txBody>
      </p:sp>
      <p:sp>
        <p:nvSpPr>
          <p:cNvPr id="42002" name="AutoShape 18"/>
          <p:cNvSpPr>
            <a:spLocks/>
          </p:cNvSpPr>
          <p:nvPr/>
        </p:nvSpPr>
        <p:spPr bwMode="auto">
          <a:xfrm rot="5400000">
            <a:off x="6172200" y="1143000"/>
            <a:ext cx="228600" cy="2057400"/>
          </a:xfrm>
          <a:prstGeom prst="leftBrace">
            <a:avLst>
              <a:gd name="adj1" fmla="val 75000"/>
              <a:gd name="adj2" fmla="val 50000"/>
            </a:avLst>
          </a:prstGeom>
          <a:noFill/>
          <a:ln w="952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6973141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Rectangle 3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altLang="en-US" dirty="0">
                <a:latin typeface="Comic Sans MS" panose="030F0702030302020204" pitchFamily="66" charset="0"/>
              </a:rPr>
              <a:t>Experimental Validation</a:t>
            </a:r>
            <a:br>
              <a:rPr lang="en-US" altLang="en-US" dirty="0">
                <a:latin typeface="Comic Sans MS" panose="030F0702030302020204" pitchFamily="66" charset="0"/>
              </a:rPr>
            </a:br>
            <a:endParaRPr lang="en-US" altLang="en-US" dirty="0">
              <a:latin typeface="Comic Sans MS" panose="030F0702030302020204" pitchFamily="66" charset="0"/>
            </a:endParaRPr>
          </a:p>
        </p:txBody>
      </p:sp>
      <p:sp>
        <p:nvSpPr>
          <p:cNvPr id="96260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600200"/>
            <a:ext cx="8305800" cy="1905000"/>
          </a:xfrm>
        </p:spPr>
        <p:txBody>
          <a:bodyPr/>
          <a:lstStyle/>
          <a:p>
            <a:pPr marL="571500" indent="-571500" algn="ctr"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2800">
                <a:latin typeface="Comic Sans MS" panose="030F0702030302020204" pitchFamily="66" charset="0"/>
              </a:rPr>
              <a:t>Recognition Tasks: 4 (T1 - T4)</a:t>
            </a:r>
          </a:p>
          <a:p>
            <a:pPr marL="571500" indent="-571500" algn="ctr"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2800">
                <a:latin typeface="Comic Sans MS" panose="030F0702030302020204" pitchFamily="66" charset="0"/>
              </a:rPr>
              <a:t>Classification Tasks: 3 (T5 – T7)</a:t>
            </a:r>
          </a:p>
          <a:p>
            <a:pPr marL="571500" indent="-571500" algn="ctr" eaLnBrk="1" hangingPunct="1">
              <a:buFont typeface="Wingdings" panose="05000000000000000000" pitchFamily="2" charset="2"/>
              <a:buNone/>
              <a:defRPr/>
            </a:pPr>
            <a:r>
              <a:rPr lang="en-US" altLang="en-US" sz="2800">
                <a:latin typeface="Comic Sans MS" panose="030F0702030302020204" pitchFamily="66" charset="0"/>
              </a:rPr>
              <a:t>No. Experiments: 5470 </a:t>
            </a:r>
          </a:p>
        </p:txBody>
      </p:sp>
      <p:pic>
        <p:nvPicPr>
          <p:cNvPr id="41988" name="Picture 14" descr="P00295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4038600"/>
            <a:ext cx="2895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15" descr="P00294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038600"/>
            <a:ext cx="28956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72" name="Text Box 16"/>
          <p:cNvSpPr txBox="1">
            <a:spLocks noChangeArrowheads="1"/>
          </p:cNvSpPr>
          <p:nvPr/>
        </p:nvSpPr>
        <p:spPr bwMode="auto">
          <a:xfrm>
            <a:off x="3962400" y="3352800"/>
            <a:ext cx="130968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Setup</a:t>
            </a:r>
          </a:p>
        </p:txBody>
      </p:sp>
      <p:sp>
        <p:nvSpPr>
          <p:cNvPr id="96273" name="Text Box 17"/>
          <p:cNvSpPr txBox="1">
            <a:spLocks noChangeArrowheads="1"/>
          </p:cNvSpPr>
          <p:nvPr/>
        </p:nvSpPr>
        <p:spPr bwMode="auto">
          <a:xfrm>
            <a:off x="1600200" y="6248400"/>
            <a:ext cx="1908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Recognition </a:t>
            </a:r>
          </a:p>
        </p:txBody>
      </p:sp>
      <p:sp>
        <p:nvSpPr>
          <p:cNvPr id="96274" name="Text Box 18"/>
          <p:cNvSpPr txBox="1">
            <a:spLocks noChangeArrowheads="1"/>
          </p:cNvSpPr>
          <p:nvPr/>
        </p:nvSpPr>
        <p:spPr bwMode="auto">
          <a:xfrm>
            <a:off x="5562600" y="6248400"/>
            <a:ext cx="2182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Classification </a:t>
            </a:r>
          </a:p>
        </p:txBody>
      </p:sp>
      <p:sp>
        <p:nvSpPr>
          <p:cNvPr id="96275" name="Text Box 19"/>
          <p:cNvSpPr txBox="1">
            <a:spLocks noChangeArrowheads="1"/>
          </p:cNvSpPr>
          <p:nvPr/>
        </p:nvSpPr>
        <p:spPr bwMode="auto">
          <a:xfrm>
            <a:off x="7115175" y="3429000"/>
            <a:ext cx="968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Laser</a:t>
            </a:r>
          </a:p>
        </p:txBody>
      </p:sp>
      <p:sp>
        <p:nvSpPr>
          <p:cNvPr id="96276" name="Line 20"/>
          <p:cNvSpPr>
            <a:spLocks noChangeShapeType="1"/>
          </p:cNvSpPr>
          <p:nvPr/>
        </p:nvSpPr>
        <p:spPr bwMode="auto">
          <a:xfrm flipH="1">
            <a:off x="7086600" y="3810000"/>
            <a:ext cx="381000" cy="7620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6277" name="Text Box 21"/>
          <p:cNvSpPr txBox="1">
            <a:spLocks noChangeArrowheads="1"/>
          </p:cNvSpPr>
          <p:nvPr/>
        </p:nvSpPr>
        <p:spPr bwMode="auto">
          <a:xfrm>
            <a:off x="152400" y="3429000"/>
            <a:ext cx="20256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2400">
                <a:effectLst>
                  <a:outerShdw blurRad="38100" dist="38100" dir="2700000" algn="tl">
                    <a:srgbClr val="000000"/>
                  </a:outerShdw>
                </a:effectLst>
              </a:rPr>
              <a:t>Rotary Table</a:t>
            </a:r>
          </a:p>
        </p:txBody>
      </p:sp>
      <p:sp>
        <p:nvSpPr>
          <p:cNvPr id="96279" name="Line 23"/>
          <p:cNvSpPr>
            <a:spLocks noChangeShapeType="1"/>
          </p:cNvSpPr>
          <p:nvPr/>
        </p:nvSpPr>
        <p:spPr bwMode="auto">
          <a:xfrm>
            <a:off x="762000" y="4038600"/>
            <a:ext cx="533400" cy="8382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7557023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3800">
                <a:latin typeface="Comic Sans MS" panose="030F0702030302020204" pitchFamily="66" charset="0"/>
              </a:rPr>
              <a:t>Shape Classes</a:t>
            </a:r>
          </a:p>
        </p:txBody>
      </p:sp>
      <p:pic>
        <p:nvPicPr>
          <p:cNvPr id="43011" name="Picture 3" descr="class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8839200" cy="4173538"/>
          </a:xfrm>
          <a:prstGeom prst="rect">
            <a:avLst/>
          </a:prstGeom>
          <a:noFill/>
          <a:ln w="15875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879953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ChangeArrowheads="1"/>
          </p:cNvSpPr>
          <p:nvPr/>
        </p:nvSpPr>
        <p:spPr bwMode="auto">
          <a:xfrm>
            <a:off x="457200" y="277813"/>
            <a:ext cx="8458200" cy="636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1pPr>
            <a:lvl2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2pPr>
            <a:lvl3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3pPr>
            <a:lvl4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4pPr>
            <a:lvl5pPr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aramond" panose="02020404030301010803" pitchFamily="18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3300">
                <a:latin typeface="Comic Sans MS" panose="030F0702030302020204" pitchFamily="66" charset="0"/>
              </a:rPr>
              <a:t>Enlarging  Training Sets Using Virtual Samples</a:t>
            </a:r>
          </a:p>
        </p:txBody>
      </p:sp>
      <p:sp>
        <p:nvSpPr>
          <p:cNvPr id="44035" name="Text Box 3"/>
          <p:cNvSpPr txBox="1">
            <a:spLocks noChangeArrowheads="1"/>
          </p:cNvSpPr>
          <p:nvPr/>
        </p:nvSpPr>
        <p:spPr bwMode="auto">
          <a:xfrm>
            <a:off x="7848600" y="838200"/>
            <a:ext cx="12192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1000">
                <a:solidFill>
                  <a:srgbClr val="FF0000"/>
                </a:solidFill>
              </a:rPr>
              <a:t>Displacement</a:t>
            </a:r>
          </a:p>
          <a:p>
            <a:pPr eaLnBrk="1" hangingPunct="1"/>
            <a:r>
              <a:rPr lang="en-US" altLang="en-US" sz="1000">
                <a:solidFill>
                  <a:srgbClr val="FF0000"/>
                </a:solidFill>
              </a:rPr>
              <a:t>Vectors</a:t>
            </a:r>
          </a:p>
        </p:txBody>
      </p:sp>
      <p:grpSp>
        <p:nvGrpSpPr>
          <p:cNvPr id="44036" name="Group 4"/>
          <p:cNvGrpSpPr>
            <a:grpSpLocks/>
          </p:cNvGrpSpPr>
          <p:nvPr/>
        </p:nvGrpSpPr>
        <p:grpSpPr bwMode="auto">
          <a:xfrm>
            <a:off x="5181600" y="1143000"/>
            <a:ext cx="3411538" cy="3810000"/>
            <a:chOff x="3323" y="624"/>
            <a:chExt cx="2149" cy="2400"/>
          </a:xfrm>
        </p:grpSpPr>
        <p:sp>
          <p:nvSpPr>
            <p:cNvPr id="44053" name="Text Box 5"/>
            <p:cNvSpPr txBox="1">
              <a:spLocks noChangeArrowheads="1"/>
            </p:cNvSpPr>
            <p:nvPr/>
          </p:nvSpPr>
          <p:spPr bwMode="auto">
            <a:xfrm>
              <a:off x="3323" y="1770"/>
              <a:ext cx="91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algn="ctr">
                  <a:solidFill>
                    <a:schemeClr val="hlink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1pPr>
              <a:lvl2pPr marL="742950" indent="-28575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2pPr>
              <a:lvl3pPr marL="11430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3pPr>
              <a:lvl4pPr marL="16002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4pPr>
              <a:lvl5pPr marL="2057400" indent="-228600" algn="ctr"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2"/>
                  </a:solidFill>
                  <a:latin typeface="Comic Sans MS" panose="030F0702030302020204" pitchFamily="66" charset="0"/>
                </a:defRPr>
              </a:lvl9pPr>
            </a:lstStyle>
            <a:p>
              <a:pPr eaLnBrk="1" hangingPunct="1"/>
              <a:r>
                <a:rPr lang="en-US" altLang="en-US" sz="2400"/>
                <a:t>Originals</a:t>
              </a:r>
              <a:endParaRPr lang="en-US" altLang="en-US" sz="2400">
                <a:solidFill>
                  <a:schemeClr val="tx1"/>
                </a:solidFill>
              </a:endParaRPr>
            </a:p>
          </p:txBody>
        </p:sp>
        <p:grpSp>
          <p:nvGrpSpPr>
            <p:cNvPr id="44054" name="Group 6"/>
            <p:cNvGrpSpPr>
              <a:grpSpLocks/>
            </p:cNvGrpSpPr>
            <p:nvPr/>
          </p:nvGrpSpPr>
          <p:grpSpPr bwMode="auto">
            <a:xfrm>
              <a:off x="3408" y="624"/>
              <a:ext cx="2064" cy="2400"/>
              <a:chOff x="192" y="768"/>
              <a:chExt cx="2064" cy="2400"/>
            </a:xfrm>
          </p:grpSpPr>
          <p:grpSp>
            <p:nvGrpSpPr>
              <p:cNvPr id="44055" name="Group 7"/>
              <p:cNvGrpSpPr>
                <a:grpSpLocks/>
              </p:cNvGrpSpPr>
              <p:nvPr/>
            </p:nvGrpSpPr>
            <p:grpSpPr bwMode="auto">
              <a:xfrm>
                <a:off x="202" y="768"/>
                <a:ext cx="2054" cy="1056"/>
                <a:chOff x="202" y="768"/>
                <a:chExt cx="2788" cy="1392"/>
              </a:xfrm>
            </p:grpSpPr>
            <p:pic>
              <p:nvPicPr>
                <p:cNvPr id="44066" name="Picture 8" descr="2h2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02" y="1152"/>
                  <a:ext cx="800" cy="100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9033" name="Line 9"/>
                <p:cNvSpPr>
                  <a:spLocks noChangeShapeType="1"/>
                </p:cNvSpPr>
                <p:nvPr/>
              </p:nvSpPr>
              <p:spPr bwMode="auto">
                <a:xfrm>
                  <a:off x="1152" y="1631"/>
                  <a:ext cx="481" cy="0"/>
                </a:xfrm>
                <a:prstGeom prst="line">
                  <a:avLst/>
                </a:prstGeom>
                <a:noFill/>
                <a:ln w="50800">
                  <a:solidFill>
                    <a:schemeClr val="accent1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pic>
              <p:nvPicPr>
                <p:cNvPr id="44068" name="Picture 10" descr="2h2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968" y="1152"/>
                  <a:ext cx="708" cy="9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9035" name="Line 11"/>
                <p:cNvSpPr>
                  <a:spLocks noChangeShapeType="1"/>
                </p:cNvSpPr>
                <p:nvPr/>
              </p:nvSpPr>
              <p:spPr bwMode="auto">
                <a:xfrm>
                  <a:off x="1857" y="966"/>
                  <a:ext cx="204" cy="206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36" name="Line 12"/>
                <p:cNvSpPr>
                  <a:spLocks noChangeShapeType="1"/>
                </p:cNvSpPr>
                <p:nvPr/>
              </p:nvSpPr>
              <p:spPr bwMode="auto">
                <a:xfrm flipH="1">
                  <a:off x="2481" y="966"/>
                  <a:ext cx="204" cy="206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37" name="Line 13"/>
                <p:cNvSpPr>
                  <a:spLocks noChangeShapeType="1"/>
                </p:cNvSpPr>
                <p:nvPr/>
              </p:nvSpPr>
              <p:spPr bwMode="auto">
                <a:xfrm>
                  <a:off x="2290" y="768"/>
                  <a:ext cx="0" cy="308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38" name="Line 14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254" cy="1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39" name="Line 15"/>
                <p:cNvSpPr>
                  <a:spLocks noChangeShapeType="1"/>
                </p:cNvSpPr>
                <p:nvPr/>
              </p:nvSpPr>
              <p:spPr bwMode="auto">
                <a:xfrm flipH="1">
                  <a:off x="1665" y="1660"/>
                  <a:ext cx="254" cy="1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grpSp>
            <p:nvGrpSpPr>
              <p:cNvPr id="44056" name="Group 16"/>
              <p:cNvGrpSpPr>
                <a:grpSpLocks/>
              </p:cNvGrpSpPr>
              <p:nvPr/>
            </p:nvGrpSpPr>
            <p:grpSpPr bwMode="auto">
              <a:xfrm>
                <a:off x="192" y="2112"/>
                <a:ext cx="2064" cy="1056"/>
                <a:chOff x="2328" y="2256"/>
                <a:chExt cx="2788" cy="1440"/>
              </a:xfrm>
            </p:grpSpPr>
            <p:pic>
              <p:nvPicPr>
                <p:cNvPr id="44058" name="Picture 17" descr="he"/>
                <p:cNvPicPr>
                  <a:picLocks noChangeAspect="1" noChangeArrowheads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80" y="2400"/>
                  <a:ext cx="915" cy="11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4059" name="Picture 18" descr="hd"/>
                <p:cNvPicPr>
                  <a:picLocks noChangeAspect="1" noChangeArrowheads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328" y="2544"/>
                  <a:ext cx="916" cy="9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29043" name="Line 19"/>
                <p:cNvSpPr>
                  <a:spLocks noChangeShapeType="1"/>
                </p:cNvSpPr>
                <p:nvPr/>
              </p:nvSpPr>
              <p:spPr bwMode="auto">
                <a:xfrm>
                  <a:off x="3340" y="2976"/>
                  <a:ext cx="481" cy="0"/>
                </a:xfrm>
                <a:prstGeom prst="line">
                  <a:avLst/>
                </a:prstGeom>
                <a:noFill/>
                <a:ln w="50800">
                  <a:solidFill>
                    <a:schemeClr val="accent1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44" name="Line 20"/>
                <p:cNvSpPr>
                  <a:spLocks noChangeShapeType="1"/>
                </p:cNvSpPr>
                <p:nvPr/>
              </p:nvSpPr>
              <p:spPr bwMode="auto">
                <a:xfrm flipV="1">
                  <a:off x="4924" y="2641"/>
                  <a:ext cx="192" cy="191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45" name="Line 21"/>
                <p:cNvSpPr>
                  <a:spLocks noChangeShapeType="1"/>
                </p:cNvSpPr>
                <p:nvPr/>
              </p:nvSpPr>
              <p:spPr bwMode="auto">
                <a:xfrm flipH="1" flipV="1">
                  <a:off x="3917" y="2256"/>
                  <a:ext cx="239" cy="288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46" name="Line 22"/>
                <p:cNvSpPr>
                  <a:spLocks noChangeShapeType="1"/>
                </p:cNvSpPr>
                <p:nvPr/>
              </p:nvSpPr>
              <p:spPr bwMode="auto">
                <a:xfrm>
                  <a:off x="4828" y="3408"/>
                  <a:ext cx="192" cy="288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47" name="Line 23"/>
                <p:cNvSpPr>
                  <a:spLocks noChangeShapeType="1"/>
                </p:cNvSpPr>
                <p:nvPr/>
              </p:nvSpPr>
              <p:spPr bwMode="auto">
                <a:xfrm>
                  <a:off x="3821" y="2831"/>
                  <a:ext cx="239" cy="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129048" name="Line 24"/>
                <p:cNvSpPr>
                  <a:spLocks noChangeShapeType="1"/>
                </p:cNvSpPr>
                <p:nvPr/>
              </p:nvSpPr>
              <p:spPr bwMode="auto">
                <a:xfrm flipV="1">
                  <a:off x="4753" y="2304"/>
                  <a:ext cx="143" cy="240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lg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ctr" eaLnBrk="1" hangingPunct="1">
                    <a:defRPr/>
                  </a:pPr>
                  <a:endParaRPr lang="en-US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endParaRPr>
                </a:p>
              </p:txBody>
            </p:sp>
          </p:grpSp>
          <p:sp>
            <p:nvSpPr>
              <p:cNvPr id="44057" name="Text Box 25"/>
              <p:cNvSpPr txBox="1">
                <a:spLocks noChangeArrowheads="1"/>
              </p:cNvSpPr>
              <p:nvPr/>
            </p:nvSpPr>
            <p:spPr bwMode="auto">
              <a:xfrm>
                <a:off x="1412" y="1866"/>
                <a:ext cx="786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 algn="ctr">
                    <a:solidFill>
                      <a:schemeClr val="hlink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 algn="ctr"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1pPr>
                <a:lvl2pPr marL="742950" indent="-285750" algn="ctr"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2pPr>
                <a:lvl3pPr marL="1143000" indent="-228600" algn="ctr"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3pPr>
                <a:lvl4pPr marL="1600200" indent="-228600" algn="ctr"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4pPr>
                <a:lvl5pPr marL="2057400" indent="-228600" algn="ctr"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2"/>
                    </a:solidFill>
                    <a:latin typeface="Comic Sans MS" panose="030F0702030302020204" pitchFamily="66" charset="0"/>
                  </a:defRPr>
                </a:lvl9pPr>
              </a:lstStyle>
              <a:p>
                <a:pPr eaLnBrk="1" hangingPunct="1"/>
                <a:r>
                  <a:rPr lang="en-US" altLang="en-US" sz="2400"/>
                  <a:t>Morphs</a:t>
                </a:r>
                <a:endParaRPr lang="en-US" altLang="en-US" sz="2400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44037" name="Picture 26" descr="sm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2862263"/>
            <a:ext cx="733425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27" descr="sm11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1997075"/>
            <a:ext cx="847725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Picture 28" descr="sm11c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788" y="3195638"/>
            <a:ext cx="741362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53" name="Line 29"/>
          <p:cNvSpPr>
            <a:spLocks noChangeShapeType="1"/>
          </p:cNvSpPr>
          <p:nvPr/>
        </p:nvSpPr>
        <p:spPr bwMode="auto">
          <a:xfrm flipV="1">
            <a:off x="1330325" y="2662238"/>
            <a:ext cx="509588" cy="533400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9054" name="Line 30"/>
          <p:cNvSpPr>
            <a:spLocks noChangeShapeType="1"/>
          </p:cNvSpPr>
          <p:nvPr/>
        </p:nvSpPr>
        <p:spPr bwMode="auto">
          <a:xfrm>
            <a:off x="1387475" y="3727450"/>
            <a:ext cx="622300" cy="331788"/>
          </a:xfrm>
          <a:prstGeom prst="line">
            <a:avLst/>
          </a:prstGeom>
          <a:noFill/>
          <a:ln w="50800">
            <a:solidFill>
              <a:schemeClr val="accent1"/>
            </a:solidFill>
            <a:round/>
            <a:headEnd/>
            <a:tailEnd type="triangle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042" name="Text Box 31"/>
          <p:cNvSpPr txBox="1">
            <a:spLocks noChangeArrowheads="1"/>
          </p:cNvSpPr>
          <p:nvPr/>
        </p:nvSpPr>
        <p:spPr bwMode="auto">
          <a:xfrm>
            <a:off x="3062288" y="2320925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44043" name="Text Box 32"/>
          <p:cNvSpPr txBox="1">
            <a:spLocks noChangeArrowheads="1"/>
          </p:cNvSpPr>
          <p:nvPr/>
        </p:nvSpPr>
        <p:spPr bwMode="auto">
          <a:xfrm>
            <a:off x="2603500" y="1897063"/>
            <a:ext cx="2176463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000"/>
              <a:t>Twist (5deg)</a:t>
            </a:r>
          </a:p>
          <a:p>
            <a:pPr eaLnBrk="1" hangingPunct="1"/>
            <a:r>
              <a:rPr lang="en-US" altLang="en-US" sz="2000"/>
              <a:t>+ Taper</a:t>
            </a:r>
          </a:p>
          <a:p>
            <a:pPr eaLnBrk="1" hangingPunct="1"/>
            <a:r>
              <a:rPr lang="en-US" altLang="en-US" sz="2000"/>
              <a:t>- Push</a:t>
            </a:r>
          </a:p>
          <a:p>
            <a:pPr eaLnBrk="1" hangingPunct="1"/>
            <a:r>
              <a:rPr lang="en-US" altLang="en-US" sz="2000"/>
              <a:t>+ Spherify (10</a:t>
            </a:r>
            <a:r>
              <a:rPr lang="en-US" altLang="en-US" sz="2000">
                <a:solidFill>
                  <a:schemeClr val="tx1"/>
                </a:solidFill>
              </a:rPr>
              <a:t>%)</a:t>
            </a:r>
          </a:p>
        </p:txBody>
      </p:sp>
      <p:sp>
        <p:nvSpPr>
          <p:cNvPr id="44044" name="Text Box 33"/>
          <p:cNvSpPr txBox="1">
            <a:spLocks noChangeArrowheads="1"/>
          </p:cNvSpPr>
          <p:nvPr/>
        </p:nvSpPr>
        <p:spPr bwMode="auto">
          <a:xfrm>
            <a:off x="2625725" y="3405188"/>
            <a:ext cx="2176463" cy="109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200"/>
              <a:t>Push </a:t>
            </a:r>
          </a:p>
          <a:p>
            <a:pPr eaLnBrk="1" hangingPunct="1"/>
            <a:r>
              <a:rPr lang="en-US" altLang="en-US" sz="2200"/>
              <a:t>+Twist (10 deg)</a:t>
            </a:r>
          </a:p>
          <a:p>
            <a:pPr eaLnBrk="1" hangingPunct="1"/>
            <a:r>
              <a:rPr lang="en-US" altLang="en-US" sz="2200"/>
              <a:t>+Scale (1.2</a:t>
            </a:r>
            <a:r>
              <a:rPr lang="en-US" altLang="en-US" sz="220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44045" name="Text Box 34"/>
          <p:cNvSpPr txBox="1">
            <a:spLocks noChangeArrowheads="1"/>
          </p:cNvSpPr>
          <p:nvPr/>
        </p:nvSpPr>
        <p:spPr bwMode="auto">
          <a:xfrm>
            <a:off x="150813" y="1971675"/>
            <a:ext cx="13065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/>
              <a:t>Original</a:t>
            </a:r>
          </a:p>
        </p:txBody>
      </p:sp>
      <p:sp>
        <p:nvSpPr>
          <p:cNvPr id="44046" name="Text Box 35"/>
          <p:cNvSpPr txBox="1">
            <a:spLocks noChangeArrowheads="1"/>
          </p:cNvSpPr>
          <p:nvPr/>
        </p:nvSpPr>
        <p:spPr bwMode="auto">
          <a:xfrm>
            <a:off x="577850" y="4714875"/>
            <a:ext cx="247173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/>
              <a:t>Global Morphing</a:t>
            </a:r>
          </a:p>
          <a:p>
            <a:pPr eaLnBrk="1" hangingPunct="1"/>
            <a:r>
              <a:rPr lang="en-US" altLang="en-US" sz="2400"/>
              <a:t> Operators</a:t>
            </a:r>
          </a:p>
        </p:txBody>
      </p:sp>
      <p:sp>
        <p:nvSpPr>
          <p:cNvPr id="44047" name="Text Box 36"/>
          <p:cNvSpPr txBox="1">
            <a:spLocks noChangeArrowheads="1"/>
          </p:cNvSpPr>
          <p:nvPr/>
        </p:nvSpPr>
        <p:spPr bwMode="auto">
          <a:xfrm>
            <a:off x="1916113" y="1362075"/>
            <a:ext cx="12477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/>
              <a:t>Morphs</a:t>
            </a:r>
          </a:p>
        </p:txBody>
      </p:sp>
      <p:sp>
        <p:nvSpPr>
          <p:cNvPr id="44048" name="Text Box 37"/>
          <p:cNvSpPr txBox="1">
            <a:spLocks noChangeArrowheads="1"/>
          </p:cNvSpPr>
          <p:nvPr/>
        </p:nvSpPr>
        <p:spPr bwMode="auto">
          <a:xfrm>
            <a:off x="5927725" y="5151438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en-US" altLang="en-US" sz="2400">
              <a:solidFill>
                <a:schemeClr val="tx1"/>
              </a:solidFill>
            </a:endParaRPr>
          </a:p>
        </p:txBody>
      </p:sp>
      <p:sp>
        <p:nvSpPr>
          <p:cNvPr id="44049" name="Text Box 38"/>
          <p:cNvSpPr txBox="1">
            <a:spLocks noChangeArrowheads="1"/>
          </p:cNvSpPr>
          <p:nvPr/>
        </p:nvSpPr>
        <p:spPr bwMode="auto">
          <a:xfrm>
            <a:off x="5626100" y="4867275"/>
            <a:ext cx="266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/>
              <a:t>Physical Modeling</a:t>
            </a:r>
          </a:p>
        </p:txBody>
      </p:sp>
      <p:sp>
        <p:nvSpPr>
          <p:cNvPr id="44050" name="Text Box 39"/>
          <p:cNvSpPr txBox="1">
            <a:spLocks noChangeArrowheads="1"/>
          </p:cNvSpPr>
          <p:nvPr/>
        </p:nvSpPr>
        <p:spPr bwMode="auto">
          <a:xfrm>
            <a:off x="328613" y="4105275"/>
            <a:ext cx="7286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400"/>
              <a:t>(14)</a:t>
            </a:r>
          </a:p>
        </p:txBody>
      </p:sp>
      <p:sp>
        <p:nvSpPr>
          <p:cNvPr id="44051" name="Text Box 40"/>
          <p:cNvSpPr txBox="1">
            <a:spLocks noChangeArrowheads="1"/>
          </p:cNvSpPr>
          <p:nvPr/>
        </p:nvSpPr>
        <p:spPr bwMode="auto">
          <a:xfrm>
            <a:off x="5053329" y="6273670"/>
            <a:ext cx="29051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 dirty="0">
                <a:solidFill>
                  <a:schemeClr val="accent1"/>
                </a:solidFill>
              </a:rPr>
              <a:t>University of Washington</a:t>
            </a:r>
          </a:p>
        </p:txBody>
      </p:sp>
      <p:sp>
        <p:nvSpPr>
          <p:cNvPr id="44052" name="Text Box 41"/>
          <p:cNvSpPr txBox="1">
            <a:spLocks noChangeArrowheads="1"/>
          </p:cNvSpPr>
          <p:nvPr/>
        </p:nvSpPr>
        <p:spPr bwMode="auto">
          <a:xfrm>
            <a:off x="457200" y="6248400"/>
            <a:ext cx="25066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1pPr>
            <a:lvl2pPr marL="742950" indent="-28575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2pPr>
            <a:lvl3pPr marL="11430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3pPr>
            <a:lvl4pPr marL="16002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4pPr>
            <a:lvl5pPr marL="2057400" indent="-228600" algn="ctr"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2"/>
                </a:solidFill>
                <a:latin typeface="Comic Sans MS" panose="030F0702030302020204" pitchFamily="66" charset="0"/>
              </a:defRPr>
            </a:lvl9pPr>
          </a:lstStyle>
          <a:p>
            <a:pPr algn="l" eaLnBrk="1" hangingPunct="1"/>
            <a:r>
              <a:rPr lang="en-US" altLang="en-US">
                <a:solidFill>
                  <a:schemeClr val="accent1"/>
                </a:solidFill>
              </a:rPr>
              <a:t>Electrical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322380166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3200" dirty="0">
                <a:latin typeface="Comic Sans MS" panose="030F0702030302020204" pitchFamily="66" charset="0"/>
              </a:rPr>
              <a:t>Task 1: Recognizing Single  Objects (1)</a:t>
            </a:r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No. Shape classes: 9.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Training set size: 400 meshes.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Testing set size: 200 meshes.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No. Experiments: 1960.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No. Component detectors:3.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No. Symbolic signature detectors: 1.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Numeric signature size: 40x40.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Symbolic signature size: 20x20.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No clutter and occlusion.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en-US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45243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3200" dirty="0">
                <a:latin typeface="Comic Sans MS" panose="030F0702030302020204" pitchFamily="66" charset="0"/>
              </a:rPr>
              <a:t>Task 1: Recognizing Single  Objects (2)</a:t>
            </a:r>
          </a:p>
        </p:txBody>
      </p:sp>
      <p:sp>
        <p:nvSpPr>
          <p:cNvPr id="98309" name="Rectangle 5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Snowman: 93%.</a:t>
            </a:r>
          </a:p>
          <a:p>
            <a:pPr eaLnBrk="1" hangingPunct="1"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Rabbit: 92%.</a:t>
            </a:r>
          </a:p>
          <a:p>
            <a:pPr eaLnBrk="1" hangingPunct="1"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Dog: 89%.</a:t>
            </a:r>
          </a:p>
          <a:p>
            <a:pPr eaLnBrk="1" hangingPunct="1"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Cat: 85.5%.</a:t>
            </a:r>
          </a:p>
          <a:p>
            <a:pPr eaLnBrk="1" hangingPunct="1"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Cow: 92%.</a:t>
            </a:r>
          </a:p>
          <a:p>
            <a:pPr eaLnBrk="1" hangingPunct="1"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Bear: 94%.</a:t>
            </a:r>
          </a:p>
          <a:p>
            <a:pPr eaLnBrk="1" hangingPunct="1">
              <a:defRPr/>
            </a:pPr>
            <a:r>
              <a:rPr lang="en-US" altLang="en-US" sz="2800" dirty="0">
                <a:latin typeface="Comic Sans MS" panose="030F0702030302020204" pitchFamily="66" charset="0"/>
              </a:rPr>
              <a:t>Horse: 92.7%.</a:t>
            </a:r>
          </a:p>
          <a:p>
            <a:pPr eaLnBrk="1" hangingPunct="1">
              <a:defRPr/>
            </a:pPr>
            <a:endParaRPr lang="en-US" altLang="en-US" sz="2800" dirty="0">
              <a:latin typeface="Comic Sans MS" panose="030F0702030302020204" pitchFamily="66" charset="0"/>
            </a:endParaRPr>
          </a:p>
        </p:txBody>
      </p:sp>
      <p:sp>
        <p:nvSpPr>
          <p:cNvPr id="98310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2800">
                <a:latin typeface="Comic Sans MS" panose="030F0702030302020204" pitchFamily="66" charset="0"/>
              </a:rPr>
              <a:t>Human head: 97.7%.</a:t>
            </a:r>
          </a:p>
          <a:p>
            <a:pPr eaLnBrk="1" hangingPunct="1">
              <a:defRPr/>
            </a:pPr>
            <a:r>
              <a:rPr lang="en-US" altLang="en-US" sz="2800">
                <a:solidFill>
                  <a:srgbClr val="FF3300"/>
                </a:solidFill>
                <a:latin typeface="Comic Sans MS" panose="030F0702030302020204" pitchFamily="66" charset="0"/>
              </a:rPr>
              <a:t>Human face: 76%.</a:t>
            </a:r>
          </a:p>
        </p:txBody>
      </p:sp>
      <p:sp>
        <p:nvSpPr>
          <p:cNvPr id="98311" name="Text Box 7"/>
          <p:cNvSpPr txBox="1">
            <a:spLocks noChangeArrowheads="1"/>
          </p:cNvSpPr>
          <p:nvPr/>
        </p:nvSpPr>
        <p:spPr bwMode="auto">
          <a:xfrm>
            <a:off x="1427163" y="5546725"/>
            <a:ext cx="6534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Recognition rates (true positives)</a:t>
            </a:r>
          </a:p>
        </p:txBody>
      </p:sp>
      <p:pic>
        <p:nvPicPr>
          <p:cNvPr id="46086" name="Picture 8" descr="va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895600"/>
            <a:ext cx="14160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Picture 9" descr="caball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013" y="2895600"/>
            <a:ext cx="1249362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Picture 10" descr="le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895600"/>
            <a:ext cx="1163638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5" name="Rectangle 11"/>
          <p:cNvSpPr>
            <a:spLocks noChangeArrowheads="1"/>
          </p:cNvSpPr>
          <p:nvPr/>
        </p:nvSpPr>
        <p:spPr bwMode="auto">
          <a:xfrm>
            <a:off x="4191000" y="3200400"/>
            <a:ext cx="169863" cy="195263"/>
          </a:xfrm>
          <a:prstGeom prst="rect">
            <a:avLst/>
          </a:prstGeom>
          <a:noFill/>
          <a:ln w="38100" algn="ctr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8316" name="Rectangle 12"/>
          <p:cNvSpPr>
            <a:spLocks noChangeArrowheads="1"/>
          </p:cNvSpPr>
          <p:nvPr/>
        </p:nvSpPr>
        <p:spPr bwMode="auto">
          <a:xfrm>
            <a:off x="6629400" y="3048000"/>
            <a:ext cx="169863" cy="195263"/>
          </a:xfrm>
          <a:prstGeom prst="rect">
            <a:avLst/>
          </a:prstGeom>
          <a:noFill/>
          <a:ln w="38100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8317" name="Rectangle 13"/>
          <p:cNvSpPr>
            <a:spLocks noChangeArrowheads="1"/>
          </p:cNvSpPr>
          <p:nvPr/>
        </p:nvSpPr>
        <p:spPr bwMode="auto">
          <a:xfrm>
            <a:off x="8229600" y="3200400"/>
            <a:ext cx="169863" cy="195263"/>
          </a:xfrm>
          <a:prstGeom prst="rect">
            <a:avLst/>
          </a:prstGeom>
          <a:noFill/>
          <a:ln w="38100" algn="ctr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8319" name="Text Box 15"/>
          <p:cNvSpPr txBox="1">
            <a:spLocks noChangeArrowheads="1"/>
          </p:cNvSpPr>
          <p:nvPr/>
        </p:nvSpPr>
        <p:spPr bwMode="auto">
          <a:xfrm>
            <a:off x="2362200" y="6172200"/>
            <a:ext cx="47545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chemeClr val="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000000"/>
                  </a:outerShdw>
                </a:effectLst>
              </a:rPr>
              <a:t>(No clutter, no occlusion, complete models)</a:t>
            </a:r>
          </a:p>
        </p:txBody>
      </p:sp>
    </p:spTree>
    <p:extLst>
      <p:ext uri="{BB962C8B-B14F-4D97-AF65-F5344CB8AC3E}">
        <p14:creationId xmlns:p14="http://schemas.microsoft.com/office/powerpoint/2010/main" val="393328552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4200">
                <a:latin typeface="Comic Sans MS" panose="030F0702030302020204" pitchFamily="66" charset="0"/>
              </a:rPr>
              <a:t>Main Contributions (2)</a:t>
            </a:r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600200"/>
            <a:ext cx="8839200" cy="5257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  <a:defRPr/>
            </a:pPr>
            <a:endParaRPr lang="en-US" altLang="en-US">
              <a:latin typeface="Comic Sans MS" panose="030F0702030302020204" pitchFamily="66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>
                <a:latin typeface="Comic Sans MS" panose="030F0702030302020204" pitchFamily="66" charset="0"/>
              </a:rPr>
              <a:t>A </a:t>
            </a:r>
            <a:r>
              <a:rPr lang="en-US" altLang="en-US">
                <a:solidFill>
                  <a:schemeClr val="hlink"/>
                </a:solidFill>
                <a:latin typeface="Comic Sans MS" panose="030F0702030302020204" pitchFamily="66" charset="0"/>
              </a:rPr>
              <a:t>region growing</a:t>
            </a:r>
            <a:r>
              <a:rPr lang="en-US" altLang="en-US">
                <a:latin typeface="Comic Sans MS" panose="030F0702030302020204" pitchFamily="66" charset="0"/>
              </a:rPr>
              <a:t> algorithm for learning shape class components. 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>
              <a:latin typeface="Comic Sans MS" panose="030F0702030302020204" pitchFamily="66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>
                <a:latin typeface="Comic Sans MS" panose="030F0702030302020204" pitchFamily="66" charset="0"/>
              </a:rPr>
              <a:t>A novel </a:t>
            </a:r>
            <a:r>
              <a:rPr lang="en-US" altLang="en-US">
                <a:solidFill>
                  <a:schemeClr val="hlink"/>
                </a:solidFill>
                <a:latin typeface="Comic Sans MS" panose="030F0702030302020204" pitchFamily="66" charset="0"/>
              </a:rPr>
              <a:t>architecture of classifiers</a:t>
            </a:r>
            <a:r>
              <a:rPr lang="en-US" altLang="en-US">
                <a:latin typeface="Comic Sans MS" panose="030F0702030302020204" pitchFamily="66" charset="0"/>
              </a:rPr>
              <a:t> for abstracting the geometry of a shape class.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>
              <a:latin typeface="Comic Sans MS" panose="030F0702030302020204" pitchFamily="66" charset="0"/>
            </a:endParaRPr>
          </a:p>
          <a:p>
            <a:pPr eaLnBrk="1" hangingPunct="1">
              <a:lnSpc>
                <a:spcPct val="80000"/>
              </a:lnSpc>
              <a:defRPr/>
            </a:pPr>
            <a:r>
              <a:rPr lang="en-US" altLang="en-US"/>
              <a:t> </a:t>
            </a:r>
            <a:r>
              <a:rPr lang="en-US" altLang="en-US">
                <a:latin typeface="Comic Sans MS" panose="030F0702030302020204" pitchFamily="66" charset="0"/>
              </a:rPr>
              <a:t>A validation of our methodology in a set of </a:t>
            </a:r>
            <a:r>
              <a:rPr lang="en-US" altLang="en-US">
                <a:solidFill>
                  <a:schemeClr val="hlink"/>
                </a:solidFill>
                <a:latin typeface="Comic Sans MS" panose="030F0702030302020204" pitchFamily="66" charset="0"/>
              </a:rPr>
              <a:t>large scale</a:t>
            </a:r>
            <a:r>
              <a:rPr lang="en-US" altLang="en-US">
                <a:latin typeface="Comic Sans MS" panose="030F0702030302020204" pitchFamily="66" charset="0"/>
              </a:rPr>
              <a:t> recognition and classification experiments aimed at applications in scene analysis and medical diagnosis.</a:t>
            </a:r>
          </a:p>
          <a:p>
            <a:pPr eaLnBrk="1" hangingPunct="1">
              <a:lnSpc>
                <a:spcPct val="80000"/>
              </a:lnSpc>
              <a:defRPr/>
            </a:pPr>
            <a:endParaRPr lang="en-US" altLang="en-US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79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8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98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5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3108</TotalTime>
  <Words>3037</Words>
  <Application>Microsoft Office PowerPoint</Application>
  <PresentationFormat>On-screen Show (4:3)</PresentationFormat>
  <Paragraphs>798</Paragraphs>
  <Slides>98</Slides>
  <Notes>33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98</vt:i4>
      </vt:variant>
    </vt:vector>
  </HeadingPairs>
  <TitlesOfParts>
    <vt:vector size="112" baseType="lpstr">
      <vt:lpstr>Arial</vt:lpstr>
      <vt:lpstr>Arial Bold</vt:lpstr>
      <vt:lpstr>Calibri</vt:lpstr>
      <vt:lpstr>Comic Sans MS</vt:lpstr>
      <vt:lpstr>Tahoma</vt:lpstr>
      <vt:lpstr>Times New Roman</vt:lpstr>
      <vt:lpstr>Trebuchet MS</vt:lpstr>
      <vt:lpstr>Verdana</vt:lpstr>
      <vt:lpstr>Wingdings</vt:lpstr>
      <vt:lpstr>Wingdings 2</vt:lpstr>
      <vt:lpstr>Office Theme</vt:lpstr>
      <vt:lpstr>Equation</vt:lpstr>
      <vt:lpstr>Image</vt:lpstr>
      <vt:lpstr>Document</vt:lpstr>
      <vt:lpstr>  Computer Vision   CSE 455 Stereo and 3D  Linda Shapiro Professor of Computer Science &amp; Engineering Professor of Electrical Engineering</vt:lpstr>
      <vt:lpstr>Camera Calibration</vt:lpstr>
      <vt:lpstr>Camera Parameters</vt:lpstr>
      <vt:lpstr>Camera Parameters</vt:lpstr>
      <vt:lpstr>Camera Parameters</vt:lpstr>
      <vt:lpstr>Stereo</vt:lpstr>
      <vt:lpstr>PowerPoint Presentation</vt:lpstr>
      <vt:lpstr>Amount of horizontal movement is …</vt:lpstr>
      <vt:lpstr>Depth from Stereo</vt:lpstr>
      <vt:lpstr>Depth from disparity</vt:lpstr>
      <vt:lpstr>Depth from Stereo</vt:lpstr>
      <vt:lpstr>Correspondence Problem</vt:lpstr>
      <vt:lpstr>Key idea: Epipolar constraint</vt:lpstr>
      <vt:lpstr>Epipolar geometry: notation</vt:lpstr>
      <vt:lpstr>Epipolar geometry: notation</vt:lpstr>
      <vt:lpstr>Example: Converging cameras</vt:lpstr>
      <vt:lpstr>Example: Motion parallel to image plane</vt:lpstr>
      <vt:lpstr>Epipolar constraint: Calibrated case</vt:lpstr>
      <vt:lpstr>Simplified Matrices for the 2 Cameras</vt:lpstr>
      <vt:lpstr>Epipolar constraint: Calibrated case</vt:lpstr>
      <vt:lpstr>Epipolar constraint: Calibrated case</vt:lpstr>
      <vt:lpstr>Epipolar constraint: Calibrated case</vt:lpstr>
      <vt:lpstr>Moving on to stereo…</vt:lpstr>
      <vt:lpstr>Stereo image rectification</vt:lpstr>
      <vt:lpstr>Example</vt:lpstr>
      <vt:lpstr>PowerPoint Presentation</vt:lpstr>
      <vt:lpstr>Correspondence search</vt:lpstr>
      <vt:lpstr>Results with window search</vt:lpstr>
      <vt:lpstr>Using more than two images</vt:lpstr>
      <vt:lpstr>3D model</vt:lpstr>
      <vt:lpstr>Applications: cultural heritage</vt:lpstr>
      <vt:lpstr>Applications: art</vt:lpstr>
      <vt:lpstr>Applications: structure engineering</vt:lpstr>
      <vt:lpstr>Applications: 3D indexation</vt:lpstr>
      <vt:lpstr>Applications: archaeology</vt:lpstr>
      <vt:lpstr>Applications: large scale modelling</vt:lpstr>
      <vt:lpstr>Applications: Medicine</vt:lpstr>
      <vt:lpstr>Scanning technologies</vt:lpstr>
      <vt:lpstr>Medical Scanning System</vt:lpstr>
      <vt:lpstr>The “Us” Data Set (subset)</vt:lpstr>
      <vt:lpstr>3d shape from photographs</vt:lpstr>
      <vt:lpstr>Photometric Stereo</vt:lpstr>
      <vt:lpstr>Basic Photometric Stereo</vt:lpstr>
      <vt:lpstr>Basic Photometric Stereo</vt:lpstr>
      <vt:lpstr>Basic Photometric Stereo</vt:lpstr>
      <vt:lpstr>Photometric Stereo</vt:lpstr>
      <vt:lpstr>3d shape from photographs</vt:lpstr>
      <vt:lpstr>Reconstruction</vt:lpstr>
      <vt:lpstr>Reconstruction</vt:lpstr>
      <vt:lpstr>Multiple-baseline stereo</vt:lpstr>
      <vt:lpstr>Reconstruction from silhouettes</vt:lpstr>
      <vt:lpstr>Reconstruction from Silhouettes</vt:lpstr>
      <vt:lpstr>Reconstruction from Silhouettes</vt:lpstr>
      <vt:lpstr>Calibrated Image Acquisition</vt:lpstr>
      <vt:lpstr>Space Carving in General</vt:lpstr>
      <vt:lpstr>Our 4-camera light-striping stereo system</vt:lpstr>
      <vt:lpstr>Calibration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More: Space Carving Results:  African Violet</vt:lpstr>
      <vt:lpstr>More: Space Carving Results:  Hand</vt:lpstr>
      <vt:lpstr>Stereo from community photo collections</vt:lpstr>
      <vt:lpstr>PowerPoint Presentation</vt:lpstr>
      <vt:lpstr>Head Reconstruction from Uncalibrated Internet Photos</vt:lpstr>
      <vt:lpstr>Recognizing Deformable Shapes </vt:lpstr>
      <vt:lpstr>Goal</vt:lpstr>
      <vt:lpstr>What Kind Of Deformations?</vt:lpstr>
      <vt:lpstr>Component-Based Methodology </vt:lpstr>
      <vt:lpstr>Numeric Signatures</vt:lpstr>
      <vt:lpstr>The Spin Image Signature</vt:lpstr>
      <vt:lpstr>Spin Image Construction</vt:lpstr>
      <vt:lpstr>Numeric Signatures: Spin Images </vt:lpstr>
      <vt:lpstr>Components</vt:lpstr>
      <vt:lpstr>How To Extract Shape Class Components? </vt:lpstr>
      <vt:lpstr>Component Extraction Example</vt:lpstr>
      <vt:lpstr>How To Combine Component Information?  </vt:lpstr>
      <vt:lpstr>Symbolic Signatures</vt:lpstr>
      <vt:lpstr>Symbolic Signature </vt:lpstr>
      <vt:lpstr>Symbolic Signatures Are Robust  To Deformations</vt:lpstr>
      <vt:lpstr>Architecture of Classifiers</vt:lpstr>
      <vt:lpstr>Proposed Architecture </vt:lpstr>
      <vt:lpstr>Experimental Validation </vt:lpstr>
      <vt:lpstr>Shape Classes</vt:lpstr>
      <vt:lpstr>PowerPoint Presentation</vt:lpstr>
      <vt:lpstr>Task 1: Recognizing Single  Objects (1)</vt:lpstr>
      <vt:lpstr>Task 1: Recognizing Single  Objects (2)</vt:lpstr>
      <vt:lpstr>Main Contributions (2)</vt:lpstr>
    </vt:vector>
  </TitlesOfParts>
  <Company>University of Illinois Computer Science Dept.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Visual Recognition and Learning</dc:title>
  <dc:creator>David Forsyth</dc:creator>
  <cp:lastModifiedBy>shapiro</cp:lastModifiedBy>
  <cp:revision>300</cp:revision>
  <dcterms:created xsi:type="dcterms:W3CDTF">2013-01-06T19:09:38Z</dcterms:created>
  <dcterms:modified xsi:type="dcterms:W3CDTF">2024-03-05T18:52:51Z</dcterms:modified>
</cp:coreProperties>
</file>