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584"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35" r:id="rId82"/>
    <p:sldId id="290" r:id="rId83"/>
    <p:sldId id="371" r:id="rId84"/>
    <p:sldId id="372" r:id="rId85"/>
    <p:sldId id="336" r:id="rId86"/>
    <p:sldId id="337" r:id="rId87"/>
    <p:sldId id="338" r:id="rId88"/>
    <p:sldId id="375" r:id="rId89"/>
    <p:sldId id="376" r:id="rId90"/>
    <p:sldId id="377" r:id="rId91"/>
    <p:sldId id="378" r:id="rId92"/>
    <p:sldId id="379" r:id="rId93"/>
    <p:sldId id="380" r:id="rId94"/>
    <p:sldId id="381" r:id="rId95"/>
    <p:sldId id="382" r:id="rId96"/>
    <p:sldId id="383" r:id="rId97"/>
    <p:sldId id="384" r:id="rId98"/>
    <p:sldId id="385" r:id="rId99"/>
    <p:sldId id="37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486" y="102"/>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EC9-4AFD-99C5-C53E62332D9D}"/>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41C1-44A0-BB6A-704AD644F98F}"/>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AC87-4288-8D9B-B437F7FB03F0}"/>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32A-4894-8806-382C36EDCA0D}"/>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D87-4396-89BD-C99004C4754B}"/>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2/6/2024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2/6/2024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5.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2.emf"/></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43050"/>
            <a:ext cx="6858000" cy="4301728"/>
          </a:xfrm>
        </p:spPr>
        <p:txBody>
          <a:bodyPr>
            <a:noAutofit/>
          </a:bodyPr>
          <a:lstStyle/>
          <a:p>
            <a:r>
              <a:rPr lang="en-US" dirty="0">
                <a:cs typeface="Arial Rounded MT Bold"/>
              </a:rPr>
              <a:t/>
            </a:r>
            <a:br>
              <a:rPr lang="en-US" dirty="0">
                <a:cs typeface="Arial Rounded MT Bold"/>
              </a:rPr>
            </a:br>
            <a:r>
              <a:rPr lang="en-US" dirty="0">
                <a:cs typeface="Arial Rounded MT Bold"/>
              </a:rPr>
              <a:t/>
            </a:r>
            <a:br>
              <a:rPr lang="en-US" dirty="0">
                <a:cs typeface="Arial Rounded MT Bold"/>
              </a:rPr>
            </a:br>
            <a:r>
              <a:rPr lang="en-US" dirty="0">
                <a:cs typeface="Arial Rounded MT Bold"/>
              </a:rPr>
              <a:t>Computer Vision</a:t>
            </a:r>
            <a:br>
              <a:rPr lang="en-US" dirty="0">
                <a:cs typeface="Arial Rounded MT Bold"/>
              </a:rPr>
            </a:br>
            <a:r>
              <a:rPr lang="en-US" dirty="0">
                <a:cs typeface="Arial Rounded MT Bold"/>
              </a:rPr>
              <a:t/>
            </a:r>
            <a:br>
              <a:rPr lang="en-US" dirty="0">
                <a:cs typeface="Arial Rounded MT Bold"/>
              </a:rPr>
            </a:br>
            <a:r>
              <a:rPr lang="en-US" dirty="0" smtClean="0">
                <a:cs typeface="Arial Rounded MT Bold"/>
              </a:rPr>
              <a:t>CSE 455</a:t>
            </a:r>
            <a:r>
              <a:rPr lang="en-US" dirty="0">
                <a:cs typeface="Arial Rounded MT Bold"/>
              </a:rPr>
              <a:t/>
            </a:r>
            <a:br>
              <a:rPr lang="en-US" dirty="0">
                <a:cs typeface="Arial Rounded MT Bold"/>
              </a:rPr>
            </a:br>
            <a:r>
              <a:rPr lang="en-US" dirty="0">
                <a:cs typeface="Arial Rounded MT Bold"/>
              </a:rPr>
              <a:t>Object Recognition</a:t>
            </a:r>
            <a:r>
              <a:rPr lang="en-US" sz="2700" dirty="0">
                <a:cs typeface="Arial Rounded MT Bold"/>
              </a:rPr>
              <a:t/>
            </a:r>
            <a:br>
              <a:rPr lang="en-US" sz="2700" dirty="0">
                <a:cs typeface="Arial Rounded MT Bold"/>
              </a:rPr>
            </a:br>
            <a:r>
              <a:rPr lang="en-US" sz="2700" dirty="0">
                <a:cs typeface="Arial Rounded MT Bold"/>
              </a:rPr>
              <a:t/>
            </a:r>
            <a:br>
              <a:rPr lang="en-US" sz="2700" dirty="0">
                <a:cs typeface="Arial Rounded MT Bold"/>
              </a:rPr>
            </a:br>
            <a:r>
              <a:rPr lang="en-US" sz="2700" dirty="0">
                <a:cs typeface="Arial Rounded MT Bold"/>
              </a:rPr>
              <a:t>Linda Shapiro</a:t>
            </a:r>
            <a:br>
              <a:rPr lang="en-US" sz="2700" dirty="0">
                <a:cs typeface="Arial Rounded MT Bold"/>
              </a:rPr>
            </a:br>
            <a:r>
              <a:rPr lang="en-US" sz="2100" dirty="0">
                <a:cs typeface="Arial Rounded MT Bold"/>
              </a:rPr>
              <a:t>Professor of Computer Science &amp; Engineering</a:t>
            </a:r>
            <a:br>
              <a:rPr lang="en-US" sz="2100" dirty="0">
                <a:cs typeface="Arial Rounded MT Bold"/>
              </a:rPr>
            </a:br>
            <a:r>
              <a:rPr lang="en-US" sz="2100" dirty="0">
                <a:cs typeface="Arial Rounded MT Bold"/>
              </a:rPr>
              <a:t>Professor of Electrical &amp; Computer Engineering</a:t>
            </a:r>
          </a:p>
        </p:txBody>
      </p:sp>
      <p:sp>
        <p:nvSpPr>
          <p:cNvPr id="4" name="TextBox 3"/>
          <p:cNvSpPr txBox="1"/>
          <p:nvPr/>
        </p:nvSpPr>
        <p:spPr>
          <a:xfrm>
            <a:off x="5943601" y="1543050"/>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2282126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r>
              <a:rPr lang="en-US" sz="2953" dirty="0">
                <a:solidFill>
                  <a:schemeClr val="accent6"/>
                </a:solidFill>
              </a:rPr>
              <a:t> </a:t>
            </a:r>
            <a:r>
              <a:rPr lang="en-US" sz="2953" dirty="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a:solidFill>
                  <a:srgbClr val="FF0000"/>
                </a:solidFill>
              </a:rPr>
              <a:t>X</a:t>
            </a: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0%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Pedestrians</a:t>
            </a:r>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a:p>
            <a:endParaRPr lang="en-US" dirty="0"/>
          </a:p>
          <a:p>
            <a:r>
              <a:rPr lang="en-US" dirty="0"/>
              <a:t>AP ~77%</a:t>
            </a:r>
          </a:p>
          <a:p>
            <a:r>
              <a:rPr lang="en-US" dirty="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a:t>                   </a:t>
            </a:r>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a:t>(a) average gradient image over training examples</a:t>
            </a:r>
          </a:p>
          <a:p>
            <a:r>
              <a:rPr lang="en-US" dirty="0"/>
              <a:t>(b) each “pixel” shows max positive SVM weight in the block centered on that pixel</a:t>
            </a:r>
          </a:p>
          <a:p>
            <a:r>
              <a:rPr lang="en-US" dirty="0"/>
              <a:t>(c) same as (b) for negative SVM weights</a:t>
            </a:r>
          </a:p>
          <a:p>
            <a:r>
              <a:rPr lang="en-US" dirty="0"/>
              <a:t>(d) test image</a:t>
            </a:r>
          </a:p>
          <a:p>
            <a:r>
              <a:rPr lang="en-US" dirty="0"/>
              <a:t>(e) its R-HOG descriptor</a:t>
            </a:r>
          </a:p>
          <a:p>
            <a:r>
              <a:rPr lang="en-US" dirty="0"/>
              <a:t>(f) R-HOG descriptor weighted by positive SVM weights</a:t>
            </a:r>
          </a:p>
          <a:p>
            <a:r>
              <a:rPr lang="en-US" dirty="0"/>
              <a:t>(g) R-HOG 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Overview of HOG Method </a:t>
            </a: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a:t>1. </a:t>
            </a:r>
            <a:r>
              <a:rPr lang="en-US" sz="2400" dirty="0">
                <a:solidFill>
                  <a:srgbClr val="FF0000"/>
                </a:solidFill>
              </a:rPr>
              <a:t>Compute gradients </a:t>
            </a:r>
            <a:r>
              <a:rPr lang="en-US" sz="2400" dirty="0"/>
              <a:t>in the region to be described</a:t>
            </a:r>
          </a:p>
          <a:p>
            <a:pPr>
              <a:spcAft>
                <a:spcPts val="1200"/>
              </a:spcAft>
            </a:pPr>
            <a:r>
              <a:rPr lang="en-US" sz="2400" dirty="0"/>
              <a:t>2. Put them in </a:t>
            </a:r>
            <a:r>
              <a:rPr lang="en-US" sz="2400" dirty="0">
                <a:solidFill>
                  <a:srgbClr val="FF0000"/>
                </a:solidFill>
              </a:rPr>
              <a:t>bins</a:t>
            </a:r>
            <a:r>
              <a:rPr lang="en-US" sz="2400" dirty="0"/>
              <a:t> according to orientation</a:t>
            </a:r>
          </a:p>
          <a:p>
            <a:pPr>
              <a:spcAft>
                <a:spcPts val="1200"/>
              </a:spcAft>
            </a:pPr>
            <a:r>
              <a:rPr lang="en-US" sz="2400" dirty="0"/>
              <a:t>3. </a:t>
            </a:r>
            <a:r>
              <a:rPr lang="en-US" sz="2400" dirty="0">
                <a:solidFill>
                  <a:srgbClr val="FF0000"/>
                </a:solidFill>
              </a:rPr>
              <a:t>Group</a:t>
            </a:r>
            <a:r>
              <a:rPr lang="en-US" sz="2400" dirty="0"/>
              <a:t> the cells into </a:t>
            </a:r>
            <a:r>
              <a:rPr lang="en-US" sz="2400" dirty="0">
                <a:solidFill>
                  <a:srgbClr val="FF0000"/>
                </a:solidFill>
              </a:rPr>
              <a:t>large blocks</a:t>
            </a:r>
          </a:p>
          <a:p>
            <a:pPr>
              <a:spcAft>
                <a:spcPts val="1200"/>
              </a:spcAft>
            </a:pPr>
            <a:r>
              <a:rPr lang="en-US" sz="2400" dirty="0"/>
              <a:t>4. </a:t>
            </a:r>
            <a:r>
              <a:rPr lang="en-US" sz="2400" dirty="0">
                <a:solidFill>
                  <a:srgbClr val="FF0000"/>
                </a:solidFill>
              </a:rPr>
              <a:t>Normalize</a:t>
            </a:r>
            <a:r>
              <a:rPr lang="en-US" sz="2400" dirty="0"/>
              <a:t> each block</a:t>
            </a:r>
          </a:p>
          <a:p>
            <a:pPr>
              <a:spcAft>
                <a:spcPts val="1200"/>
              </a:spcAft>
            </a:pPr>
            <a:r>
              <a:rPr lang="en-US" sz="2400" dirty="0"/>
              <a:t>5. </a:t>
            </a:r>
            <a:r>
              <a:rPr lang="en-US" sz="2400" dirty="0">
                <a:solidFill>
                  <a:srgbClr val="FF0000"/>
                </a:solidFill>
              </a:rPr>
              <a:t>Train classifiers </a:t>
            </a:r>
            <a:r>
              <a:rPr lang="en-US" sz="2400" dirty="0"/>
              <a:t>to decide if these are parts of a human</a:t>
            </a:r>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a:t> </a:t>
            </a:r>
            <a:r>
              <a:rPr lang="en-US" sz="2800" dirty="0">
                <a:solidFill>
                  <a:srgbClr val="FF0000"/>
                </a:solidFill>
              </a:rPr>
              <a:t>Gradients</a:t>
            </a:r>
          </a:p>
          <a:p>
            <a:r>
              <a:rPr lang="en-US" sz="2400" dirty="0"/>
              <a:t>   [-1 0 1] and [-1 0 1]</a:t>
            </a:r>
            <a:r>
              <a:rPr lang="en-US" sz="2400" baseline="30000" dirty="0"/>
              <a:t>T </a:t>
            </a:r>
            <a:r>
              <a:rPr lang="en-US" sz="2400" dirty="0"/>
              <a:t> were good enough filters.</a:t>
            </a:r>
          </a:p>
          <a:p>
            <a:endParaRPr lang="en-US" sz="2400" baseline="30000" dirty="0"/>
          </a:p>
          <a:p>
            <a:pPr>
              <a:buFont typeface="Arial" pitchFamily="34" charset="0"/>
              <a:buChar char="•"/>
            </a:pPr>
            <a:r>
              <a:rPr lang="en-US" sz="2400" dirty="0"/>
              <a:t> </a:t>
            </a:r>
            <a:r>
              <a:rPr lang="en-US" sz="2800" dirty="0">
                <a:solidFill>
                  <a:srgbClr val="FF0000"/>
                </a:solidFill>
              </a:rPr>
              <a:t>Cell Histograms</a:t>
            </a:r>
          </a:p>
          <a:p>
            <a:r>
              <a:rPr lang="en-US" sz="2400" dirty="0"/>
              <a:t>   Each pixel within the cell casts a weighted vote for an </a:t>
            </a:r>
          </a:p>
          <a:p>
            <a:r>
              <a:rPr lang="en-US" sz="2400" dirty="0"/>
              <a:t>   orientation-based histogram channel based on the values </a:t>
            </a:r>
          </a:p>
          <a:p>
            <a:r>
              <a:rPr lang="en-US" sz="2400" dirty="0"/>
              <a:t>   found in the gradient computation. (9 channels worked)</a:t>
            </a:r>
          </a:p>
          <a:p>
            <a:endParaRPr lang="en-US" sz="2400" dirty="0"/>
          </a:p>
          <a:p>
            <a:pPr>
              <a:buFont typeface="Arial" pitchFamily="34" charset="0"/>
              <a:buChar char="•"/>
            </a:pPr>
            <a:r>
              <a:rPr lang="en-US" sz="2400" dirty="0"/>
              <a:t> </a:t>
            </a:r>
            <a:r>
              <a:rPr lang="en-US" sz="2800" dirty="0">
                <a:solidFill>
                  <a:srgbClr val="FF0000"/>
                </a:solidFill>
              </a:rPr>
              <a:t>Blocks</a:t>
            </a:r>
          </a:p>
          <a:p>
            <a:r>
              <a:rPr lang="en-US" sz="2400" dirty="0"/>
              <a:t>   Group the cells together into larger blocks, either </a:t>
            </a:r>
            <a:r>
              <a:rPr lang="en-US" sz="2400" dirty="0">
                <a:solidFill>
                  <a:srgbClr val="7030A0"/>
                </a:solidFill>
              </a:rPr>
              <a:t>R-HOG</a:t>
            </a:r>
          </a:p>
          <a:p>
            <a:r>
              <a:rPr lang="en-US" sz="2400" dirty="0"/>
              <a:t>   blocks (rectangular) or </a:t>
            </a:r>
            <a:r>
              <a:rPr lang="en-US" sz="2400" dirty="0">
                <a:solidFill>
                  <a:srgbClr val="7030A0"/>
                </a:solidFill>
              </a:rPr>
              <a:t>C-HOG</a:t>
            </a:r>
            <a:r>
              <a:rPr lang="en-US" sz="2400" dirty="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a:t>
            </a:r>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a:t> </a:t>
            </a:r>
            <a:r>
              <a:rPr lang="en-US" sz="2800" dirty="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If you think of the block as a vector </a:t>
            </a:r>
            <a:r>
              <a:rPr lang="en-US" sz="2800" b="1" dirty="0">
                <a:solidFill>
                  <a:srgbClr val="FF0000"/>
                </a:solidFill>
              </a:rPr>
              <a:t>v</a:t>
            </a:r>
            <a:r>
              <a:rPr lang="en-US" sz="2800" dirty="0">
                <a:solidFill>
                  <a:srgbClr val="FF0000"/>
                </a:solidFill>
              </a:rPr>
              <a:t>, then the </a:t>
            </a:r>
          </a:p>
          <a:p>
            <a:r>
              <a:rPr lang="en-US" sz="2800" dirty="0">
                <a:solidFill>
                  <a:srgbClr val="FF0000"/>
                </a:solidFill>
              </a:rPr>
              <a:t>   normalized block is </a:t>
            </a:r>
            <a:r>
              <a:rPr lang="en-US" sz="2800" b="1" dirty="0">
                <a:solidFill>
                  <a:srgbClr val="FF0000"/>
                </a:solidFill>
              </a:rPr>
              <a:t>v</a:t>
            </a:r>
            <a:r>
              <a:rPr lang="en-US" sz="2800" dirty="0">
                <a:solidFill>
                  <a:srgbClr val="FF0000"/>
                </a:solidFill>
              </a:rPr>
              <a:t>/norm(</a:t>
            </a:r>
            <a:r>
              <a:rPr lang="en-US" sz="2800" b="1" dirty="0">
                <a:solidFill>
                  <a:srgbClr val="FF0000"/>
                </a:solidFill>
              </a:rPr>
              <a:t>v</a:t>
            </a:r>
            <a:r>
              <a:rPr lang="en-US" sz="2800" dirty="0">
                <a:solidFill>
                  <a:srgbClr val="FF0000"/>
                </a:solidFill>
              </a:rPr>
              <a:t>)</a:t>
            </a: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a:t>They tried 4 different kinds of normalization.</a:t>
            </a:r>
          </a:p>
          <a:p>
            <a:endParaRPr lang="en-US" dirty="0"/>
          </a:p>
          <a:p>
            <a:pPr marL="285750" indent="-285750">
              <a:buFont typeface="Arial" panose="020B0604020202020204" pitchFamily="34" charset="0"/>
              <a:buChar char="•"/>
            </a:pPr>
            <a:r>
              <a:rPr lang="en-US" dirty="0"/>
              <a:t>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sqrt</a:t>
            </a:r>
            <a:r>
              <a:rPr lang="en-US" dirty="0"/>
              <a:t> of 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 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a:t>Extract fixed-sized </a:t>
            </a:r>
            <a:r>
              <a:rPr lang="en-US" dirty="0">
                <a:solidFill>
                  <a:srgbClr val="FF0000"/>
                </a:solidFill>
              </a:rPr>
              <a:t>(64x128 pixel) </a:t>
            </a:r>
            <a:r>
              <a:rPr lang="en-US" dirty="0"/>
              <a:t>window at each position and scale</a:t>
            </a:r>
          </a:p>
          <a:p>
            <a:pPr marL="514350" indent="-514350">
              <a:buFont typeface="+mj-lt"/>
              <a:buAutoNum type="arabicPeriod"/>
            </a:pPr>
            <a:r>
              <a:rPr lang="en-US" dirty="0"/>
              <a:t>Compute HOG (histogram of gradient) features within each window</a:t>
            </a:r>
          </a:p>
          <a:p>
            <a:pPr marL="514350" indent="-514350">
              <a:buFont typeface="+mj-lt"/>
              <a:buAutoNum type="arabicPeriod"/>
            </a:pPr>
            <a:r>
              <a:rPr lang="en-US" dirty="0"/>
              <a:t>Score the window with a </a:t>
            </a:r>
            <a:r>
              <a:rPr lang="en-US" dirty="0">
                <a:solidFill>
                  <a:srgbClr val="FF0000"/>
                </a:solidFill>
              </a:rPr>
              <a:t>linear SVM </a:t>
            </a:r>
            <a:r>
              <a:rPr lang="en-US" dirty="0"/>
              <a:t>classifier</a:t>
            </a:r>
          </a:p>
          <a:p>
            <a:pPr marL="514350" indent="-514350">
              <a:buFont typeface="+mj-lt"/>
              <a:buAutoNum type="arabicPeriod"/>
            </a:pPr>
            <a:r>
              <a:rPr lang="en-US" dirty="0"/>
              <a:t>Perform </a:t>
            </a:r>
            <a:r>
              <a:rPr lang="en-US" dirty="0">
                <a:solidFill>
                  <a:srgbClr val="0000FF"/>
                </a:solidFill>
              </a:rPr>
              <a:t>non-maxima suppression </a:t>
            </a:r>
            <a:r>
              <a:rPr lang="en-US" dirty="0"/>
              <a:t>to remove overlapping detections with lower scores</a:t>
            </a:r>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Object detection</a:t>
            </a:r>
          </a:p>
          <a:p>
            <a:pPr lvl="1"/>
            <a:r>
              <a:rPr lang="en-US" dirty="0">
                <a:solidFill>
                  <a:srgbClr val="C00000"/>
                </a:solidFill>
              </a:rPr>
              <a:t>the task, evaluation, datasets</a:t>
            </a:r>
          </a:p>
          <a:p>
            <a:pPr lvl="1"/>
            <a:endParaRPr lang="en-US" dirty="0">
              <a:solidFill>
                <a:srgbClr val="C00000"/>
              </a:solidFill>
            </a:endParaRPr>
          </a:p>
          <a:p>
            <a:r>
              <a:rPr lang="en-US" dirty="0"/>
              <a:t>Convolutional Neural Networks (CNNs)</a:t>
            </a:r>
          </a:p>
          <a:p>
            <a:pPr lvl="1"/>
            <a:r>
              <a:rPr lang="en-US" dirty="0">
                <a:solidFill>
                  <a:srgbClr val="C00000"/>
                </a:solidFill>
              </a:rPr>
              <a:t>overview and history</a:t>
            </a:r>
          </a:p>
          <a:p>
            <a:pPr lvl="1"/>
            <a:endParaRPr lang="en-US" dirty="0">
              <a:solidFill>
                <a:srgbClr val="C00000"/>
              </a:solidFill>
            </a:endParaRPr>
          </a:p>
          <a:p>
            <a:r>
              <a:rPr lang="en-US" dirty="0"/>
              <a:t>Region-based Convolutional Networks (R-CNNs)</a:t>
            </a:r>
          </a:p>
          <a:p>
            <a:endParaRPr lang="en-US" dirty="0"/>
          </a:p>
          <a:p>
            <a:r>
              <a:rPr lang="en-US" dirty="0"/>
              <a:t>You Only Look Once (YOLO)</a:t>
            </a:r>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a:solidFill>
                  <a:srgbClr val="FF0000"/>
                </a:solidFill>
              </a:rPr>
              <a:t>Outperforms</a:t>
            </a: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a:t>Orientation: 9 bins (for unsigned angles)</a:t>
            </a:r>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a:t>Histograms in 8x8 pixel cells</a:t>
            </a:r>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a:t>Normalize with respect to surrounding cells</a:t>
            </a:r>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a:t># features = 15 x 7 x 9 x 4 = 3780 </a:t>
            </a:r>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a:t># cells</a:t>
            </a:r>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a:t># orientations</a:t>
            </a:r>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a:t># normalizations by neighboring cells</a:t>
            </a:r>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a:t>pos</a:t>
            </a:r>
            <a:r>
              <a:rPr lang="en-US" dirty="0"/>
              <a:t> w</a:t>
            </a:r>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a:t>neg</a:t>
            </a:r>
            <a:r>
              <a:rPr lang="en-US" dirty="0"/>
              <a:t> w</a:t>
            </a:r>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a:t> classes</a:t>
                </a:r>
              </a:p>
              <a:p>
                <a:r>
                  <a:rPr lang="en-US" dirty="0"/>
                  <a:t>Task: assign correct class label to the whole image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a:t>Digit classification (MNIST)</a:t>
            </a:r>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a:t>Object recognition (Caltech-101)</a:t>
            </a:r>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Deformable Parts Model</a:t>
            </a:r>
          </a:p>
        </p:txBody>
      </p:sp>
      <p:sp>
        <p:nvSpPr>
          <p:cNvPr id="3" name="Content Placeholder 2"/>
          <p:cNvSpPr>
            <a:spLocks noGrp="1"/>
          </p:cNvSpPr>
          <p:nvPr>
            <p:ph idx="1"/>
          </p:nvPr>
        </p:nvSpPr>
        <p:spPr/>
        <p:txBody>
          <a:bodyPr/>
          <a:lstStyle/>
          <a:p>
            <a:r>
              <a:rPr lang="en-US" dirty="0"/>
              <a:t>Takes the idea a little further</a:t>
            </a:r>
          </a:p>
          <a:p>
            <a:r>
              <a:rPr lang="en-US" dirty="0">
                <a:solidFill>
                  <a:srgbClr val="FF0000"/>
                </a:solidFill>
              </a:rPr>
              <a:t>Instead of one rigid HOG model, we have multiple HOG models in a spatial arrangement</a:t>
            </a:r>
          </a:p>
          <a:p>
            <a:r>
              <a:rPr lang="en-US" dirty="0"/>
              <a:t>One root part to find first and multiple other parts in a tree structure.</a:t>
            </a:r>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a:t>Articulated parts model</a:t>
            </a:r>
          </a:p>
          <a:p>
            <a:pPr marL="914400" lvl="1" indent="-514350"/>
            <a:r>
              <a:rPr lang="en-US" dirty="0"/>
              <a:t>Object is configuration of parts</a:t>
            </a:r>
          </a:p>
          <a:p>
            <a:pPr marL="914400" lvl="1" indent="-514350"/>
            <a:r>
              <a:rPr lang="en-US" dirty="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Deformable objects</a:t>
            </a:r>
          </a:p>
        </p:txBody>
      </p:sp>
      <p:sp>
        <p:nvSpPr>
          <p:cNvPr id="24579" name="Content Placeholder 2"/>
          <p:cNvSpPr>
            <a:spLocks noGrp="1"/>
          </p:cNvSpPr>
          <p:nvPr>
            <p:ph idx="1"/>
          </p:nvPr>
        </p:nvSpPr>
        <p:spPr/>
        <p:txBody>
          <a:bodyPr/>
          <a:lstStyle/>
          <a:p>
            <a:endParaRPr lang="en-US"/>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a:t>Deformable objects</a:t>
            </a:r>
          </a:p>
        </p:txBody>
      </p:sp>
      <p:sp>
        <p:nvSpPr>
          <p:cNvPr id="25603" name="Content Placeholder 8"/>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p:spTree>
    <p:extLst>
      <p:ext uri="{BB962C8B-B14F-4D97-AF65-F5344CB8AC3E}">
        <p14:creationId xmlns:p14="http://schemas.microsoft.com/office/powerpoint/2010/main" val="42261033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vs. Detection</a:t>
            </a:r>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FF0000"/>
                  </a:solidFill>
                  <a:latin typeface="Segoe UI" panose="020B0502040204020203" pitchFamily="34" charset="0"/>
                  <a:cs typeface="Segoe UI" panose="020B0502040204020203" pitchFamily="34" charset="0"/>
                </a:rPr>
                <a:t>Dog</a:t>
              </a: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a:latin typeface="Calibri" charset="0"/>
              </a:rPr>
              <a:t>2012 State-of-the-art 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rPr>
              <a:t>Why did gradient-based models work?</a:t>
            </a: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a:t>Average gradient image</a:t>
            </a:r>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br>
              <a:rPr lang="en-US" dirty="0"/>
            </a:br>
            <a:r>
              <a:rPr lang="en-US" sz="3200" dirty="0">
                <a:solidFill>
                  <a:srgbClr val="C00000"/>
                </a:solidFill>
              </a:rPr>
              <a:t>Why doesn’t this work (as well)?</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a:solidFill>
                  <a:srgbClr val="C00000"/>
                </a:solidFill>
              </a:rPr>
              <a:t>Quiz time</a:t>
            </a:r>
            <a:br>
              <a:rPr lang="en-US" dirty="0">
                <a:solidFill>
                  <a:srgbClr val="C00000"/>
                </a:solidFill>
              </a:rPr>
            </a:br>
            <a:r>
              <a:rPr lang="en-US" dirty="0">
                <a:solidFill>
                  <a:srgbClr val="C00000"/>
                </a:solidFill>
              </a:rPr>
              <a:t>(Back to </a:t>
            </a:r>
            <a:r>
              <a:rPr lang="en-US" dirty="0" err="1">
                <a:solidFill>
                  <a:srgbClr val="C00000"/>
                </a:solidFill>
              </a:rPr>
              <a:t>Girshick</a:t>
            </a:r>
            <a:r>
              <a:rPr lang="en-US" dirty="0">
                <a:solidFill>
                  <a:srgbClr val="C00000"/>
                </a:solidFill>
              </a:rPr>
              <a:t>)</a:t>
            </a: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a:solidFill>
                  <a:srgbClr val="C00000"/>
                </a:solidFill>
              </a:rPr>
              <a:t>This is an average image of which object class?</a:t>
            </a: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a:t>pedestrian</a:t>
            </a:r>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a:t>?</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airplane, bicycle, bus, car, cat, chair, cow, dog, dining table</a:t>
            </a:r>
            <a:r>
              <a:rPr lang="en-US" sz="2200" dirty="0"/>
              <a:t> </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bicycle (PASCAL)</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a:t>?</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white blob on a green background</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a:t>sheep (PASCAL)</a:t>
            </a:r>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a:t>?</a:t>
            </a:r>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a:t>dog (PASCAL)</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a:t>dog (PASCAL)</a:t>
            </a:r>
          </a:p>
          <a:p>
            <a:pPr algn="ctr"/>
            <a:r>
              <a:rPr lang="en-US" sz="2200" dirty="0">
                <a:solidFill>
                  <a:srgbClr val="C00000"/>
                </a:solidFill>
              </a:rPr>
              <a:t>Why does the mean look like this?</a:t>
            </a:r>
          </a:p>
          <a:p>
            <a:pPr algn="ctr"/>
            <a:r>
              <a:rPr lang="en-US" sz="2200" dirty="0">
                <a:solidFill>
                  <a:srgbClr val="C00000"/>
                </a:solidFill>
              </a:rPr>
              <a:t>There’s no alignment between the examples!</a:t>
            </a:r>
          </a:p>
          <a:p>
            <a:pPr algn="ctr"/>
            <a:r>
              <a:rPr lang="en-US" sz="2200" dirty="0">
                <a:solidFill>
                  <a:srgbClr val="C00000"/>
                </a:solidFill>
              </a:rPr>
              <a:t>How do we combat this?</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PASCAL VOC detection history</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Part-based models &amp; multiple features (MKL)</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Kitchen-sink approaches</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Region-based Convolutional Networks (R-CNNs)</a:t>
            </a:r>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53</a:t>
            </a:r>
            <a:r>
              <a:rPr sz="2200" b="1" dirty="0"/>
              <a:t>%</a:t>
            </a:r>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62</a:t>
            </a:r>
            <a:r>
              <a:rPr sz="2200" b="1" dirty="0"/>
              <a:t>%</a:t>
            </a:r>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a:t>~1 year</a:t>
            </a:r>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a:t>~5 years</a:t>
            </a:r>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r>
              <a:rPr lang="en-US" dirty="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Neural Networks</a:t>
            </a:r>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a:t>“Fully connected”</a:t>
            </a:r>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NNs to Convolutional NNs</a:t>
            </a:r>
          </a:p>
        </p:txBody>
      </p:sp>
      <p:sp>
        <p:nvSpPr>
          <p:cNvPr id="3" name="Content Placeholder 2"/>
          <p:cNvSpPr>
            <a:spLocks noGrp="1"/>
          </p:cNvSpPr>
          <p:nvPr>
            <p:ph idx="1"/>
          </p:nvPr>
        </p:nvSpPr>
        <p:spPr/>
        <p:txBody>
          <a:bodyPr/>
          <a:lstStyle/>
          <a:p>
            <a:r>
              <a:rPr lang="en-US" dirty="0"/>
              <a:t>Local connectivity</a:t>
            </a:r>
          </a:p>
          <a:p>
            <a:r>
              <a:rPr lang="en-US" dirty="0"/>
              <a:t>Shared (“tied”) weights</a:t>
            </a:r>
          </a:p>
          <a:p>
            <a:r>
              <a:rPr lang="en-US" dirty="0"/>
              <a:t>Multiple feature maps</a:t>
            </a:r>
          </a:p>
          <a:p>
            <a:r>
              <a:rPr lang="en-US" dirty="0"/>
              <a:t>Pooling</a:t>
            </a:r>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a:t>Each green unit is only connected to (3)</a:t>
            </a:r>
            <a:br>
              <a:rPr lang="en-US" sz="2200" dirty="0"/>
            </a:br>
            <a:r>
              <a:rPr lang="en-US" sz="2200" b="1" dirty="0"/>
              <a:t>neighboring </a:t>
            </a:r>
            <a:r>
              <a:rPr lang="en-US" sz="2200" dirty="0"/>
              <a:t>blue units</a:t>
            </a:r>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a:t>compare</a:t>
            </a:r>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a:t>All orange units compute the </a:t>
            </a:r>
            <a:r>
              <a:rPr lang="en-US" sz="2200" b="1" dirty="0"/>
              <a:t>same function</a:t>
            </a:r>
            <a:r>
              <a:rPr lang="en-US" sz="2200" dirty="0"/>
              <a:t/>
            </a:r>
            <a:br>
              <a:rPr lang="en-US" sz="2200" dirty="0"/>
            </a:br>
            <a:r>
              <a:rPr lang="en-US" sz="2200" dirty="0"/>
              <a:t>but with a </a:t>
            </a:r>
            <a:r>
              <a:rPr lang="en-US" sz="2200" b="1" dirty="0"/>
              <a:t>different input windows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Orange and green units </a:t>
            </a:r>
            <a:r>
              <a:rPr lang="en-US" sz="2200" b="1" dirty="0"/>
              <a:t>compute </a:t>
            </a:r>
            <a:br>
              <a:rPr lang="en-US" sz="2200" b="1" dirty="0"/>
            </a:br>
            <a:r>
              <a:rPr lang="en-US" sz="2200" b="1" dirty="0"/>
              <a:t>different functions</a:t>
            </a:r>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a:solidFill>
                  <a:srgbClr val="C00000"/>
                </a:solidFill>
              </a:rPr>
              <a:t>Feature map 1</a:t>
            </a:r>
          </a:p>
          <a:p>
            <a:r>
              <a:rPr lang="en-US" dirty="0"/>
              <a:t>(array of green</a:t>
            </a:r>
          </a:p>
          <a:p>
            <a:r>
              <a:rPr lang="en-US" dirty="0"/>
              <a:t> units)</a:t>
            </a:r>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a:solidFill>
                  <a:srgbClr val="C00000"/>
                </a:solidFill>
              </a:rPr>
              <a:t>Feature map 2</a:t>
            </a:r>
          </a:p>
          <a:p>
            <a:r>
              <a:rPr lang="en-US" dirty="0"/>
              <a:t>(array of orange</a:t>
            </a:r>
          </a:p>
          <a:p>
            <a:r>
              <a:rPr lang="en-US" dirty="0"/>
              <a:t> units)</a:t>
            </a:r>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Pooling (</a:t>
            </a:r>
            <a:r>
              <a:rPr lang="en-US" dirty="0">
                <a:solidFill>
                  <a:srgbClr val="C00000"/>
                </a:solidFill>
              </a:rPr>
              <a:t>max</a:t>
            </a:r>
            <a:r>
              <a:rPr lang="en-US" dirty="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4283993" cy="1477328"/>
          </a:xfrm>
          <a:prstGeom prst="rect">
            <a:avLst/>
          </a:prstGeom>
          <a:noFill/>
        </p:spPr>
        <p:txBody>
          <a:bodyPr wrap="none" rtlCol="0">
            <a:spAutoFit/>
          </a:bodyPr>
          <a:lstStyle/>
          <a:p>
            <a:pPr marL="285750" indent="-285750">
              <a:buFont typeface="Arial" panose="020B0604020202020204" pitchFamily="34" charset="0"/>
              <a:buChar char="•"/>
            </a:pPr>
            <a:r>
              <a:rPr lang="en-US" dirty="0"/>
              <a:t>Pooling area (how much to pool): 2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Pooling stride (how far to move): 2 units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Subsamples </a:t>
            </a:r>
            <a:r>
              <a:rPr lang="en-US" dirty="0"/>
              <a:t>feature maps</a:t>
            </a:r>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Image</a:t>
            </a: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Pooling</a:t>
              </a: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Convolution</a:t>
              </a: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a:t>2D input</a:t>
            </a:r>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a:t>Hubel and Wiesel</a:t>
            </a:r>
          </a:p>
          <a:p>
            <a:r>
              <a:rPr lang="en-US" dirty="0"/>
              <a:t>1962</a:t>
            </a:r>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a:solidFill>
                  <a:srgbClr val="C00000"/>
                </a:solidFill>
              </a:rPr>
              <a:t>Included basic ingredients of </a:t>
            </a:r>
            <a:r>
              <a:rPr lang="en-US" sz="2200" dirty="0" err="1">
                <a:solidFill>
                  <a:srgbClr val="C00000"/>
                </a:solidFill>
              </a:rPr>
              <a:t>ConvNets</a:t>
            </a:r>
            <a:r>
              <a:rPr lang="en-US" sz="2200" dirty="0">
                <a:solidFill>
                  <a:srgbClr val="C00000"/>
                </a:solidFill>
              </a:rPr>
              <a:t>, but no supervised learning algorithm</a:t>
            </a:r>
          </a:p>
        </p:txBody>
      </p:sp>
      <p:sp>
        <p:nvSpPr>
          <p:cNvPr id="4" name="Slide Number Placeholder 3"/>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14845441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a:t>
            </a:r>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a:solidFill>
                  <a:srgbClr val="C00000"/>
                </a:solidFill>
              </a:rPr>
              <a:t>Early demonstration that error </a:t>
            </a:r>
            <a:r>
              <a:rPr lang="en-US" sz="2200" dirty="0" err="1">
                <a:solidFill>
                  <a:srgbClr val="C00000"/>
                </a:solidFill>
              </a:rPr>
              <a:t>backpropagation</a:t>
            </a:r>
            <a:r>
              <a:rPr lang="en-US" sz="2200" dirty="0">
                <a:solidFill>
                  <a:srgbClr val="C00000"/>
                </a:solidFill>
              </a:rPr>
              <a:t> can be used</a:t>
            </a:r>
          </a:p>
          <a:p>
            <a:r>
              <a:rPr lang="en-US" sz="2200" dirty="0">
                <a:solidFill>
                  <a:srgbClr val="C00000"/>
                </a:solidFill>
              </a:rPr>
              <a:t>for supervised training of neural nets (including </a:t>
            </a:r>
            <a:r>
              <a:rPr lang="en-US" sz="2200" dirty="0" err="1">
                <a:solidFill>
                  <a:srgbClr val="C00000"/>
                </a:solidFill>
              </a:rPr>
              <a:t>ConvNets</a:t>
            </a:r>
            <a:r>
              <a:rPr lang="en-US" sz="2200" dirty="0">
                <a:solidFill>
                  <a:srgbClr val="C00000"/>
                </a:solidFill>
              </a:rPr>
              <a:t>)</a:t>
            </a: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a:t>Gradient descent training with error </a:t>
            </a:r>
            <a:r>
              <a:rPr lang="en-US" sz="2200" dirty="0" err="1"/>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77</a:t>
            </a:fld>
            <a:endParaRPr lang="en-US"/>
          </a:p>
        </p:txBody>
      </p:sp>
    </p:spTree>
    <p:extLst>
      <p:ext uri="{BB962C8B-B14F-4D97-AF65-F5344CB8AC3E}">
        <p14:creationId xmlns:p14="http://schemas.microsoft.com/office/powerpoint/2010/main" val="7686968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a:t>1989</a:t>
            </a:r>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a:t>Backpropagation</a:t>
            </a:r>
            <a:r>
              <a:rPr lang="en-US" sz="2000" b="1" dirty="0"/>
              <a:t> applied to handwritten zip code recognition</a:t>
            </a:r>
            <a:r>
              <a:rPr lang="en-US" dirty="0"/>
              <a:t>, </a:t>
            </a:r>
            <a:r>
              <a:rPr lang="en-US" dirty="0" err="1"/>
              <a:t>Lecun</a:t>
            </a:r>
            <a:r>
              <a:rPr lang="en-US" dirty="0"/>
              <a:t> et al., 1989</a:t>
            </a:r>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78</a:t>
            </a:fld>
            <a:endParaRPr lang="en-US"/>
          </a:p>
        </p:txBody>
      </p:sp>
    </p:spTree>
    <p:extLst>
      <p:ext uri="{BB962C8B-B14F-4D97-AF65-F5344CB8AC3E}">
        <p14:creationId xmlns:p14="http://schemas.microsoft.com/office/powerpoint/2010/main" val="41571109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err="1"/>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a:t>Gradient-Based Learning Applied to Document Recognition</a:t>
            </a:r>
            <a:r>
              <a:rPr lang="en-US" dirty="0"/>
              <a:t>, </a:t>
            </a:r>
          </a:p>
          <a:p>
            <a:r>
              <a:rPr lang="en-US" dirty="0" err="1"/>
              <a:t>Lecun</a:t>
            </a:r>
            <a:r>
              <a:rPr lang="en-US" dirty="0"/>
              <a:t> et al., 1998</a:t>
            </a:r>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252396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idea of “deep learning”</a:t>
            </a:r>
          </a:p>
        </p:txBody>
      </p:sp>
      <p:sp>
        <p:nvSpPr>
          <p:cNvPr id="3" name="Content Placeholder 2"/>
          <p:cNvSpPr>
            <a:spLocks noGrp="1"/>
          </p:cNvSpPr>
          <p:nvPr>
            <p:ph idx="1"/>
          </p:nvPr>
        </p:nvSpPr>
        <p:spPr/>
        <p:txBody>
          <a:bodyPr/>
          <a:lstStyle/>
          <a:p>
            <a:r>
              <a:rPr lang="en-US" dirty="0"/>
              <a:t>Input: the “</a:t>
            </a:r>
            <a:r>
              <a:rPr lang="en-US" i="1" dirty="0"/>
              <a:t>raw</a:t>
            </a:r>
            <a:r>
              <a:rPr lang="en-US" dirty="0"/>
              <a:t>” signal (image, waveform, …)</a:t>
            </a:r>
          </a:p>
          <a:p>
            <a:endParaRPr lang="en-US" dirty="0"/>
          </a:p>
          <a:p>
            <a:r>
              <a:rPr lang="en-US" dirty="0"/>
              <a:t>Features: hierarchy of features is </a:t>
            </a:r>
            <a:r>
              <a:rPr lang="en-US" i="1" dirty="0"/>
              <a:t>learned </a:t>
            </a:r>
            <a:r>
              <a:rPr lang="en-US" dirty="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since the 1980s?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solidFill>
                      <a:srgbClr val="C00000"/>
                    </a:solidFill>
                  </a:rPr>
                  <a:t>More layers</a:t>
                </a:r>
              </a:p>
              <a:p>
                <a:pPr lvl="1"/>
                <a:r>
                  <a:rPr lang="en-US" dirty="0"/>
                  <a:t>LeNet-3 and LeNet-5 had 3 and 5 learnable layers</a:t>
                </a:r>
              </a:p>
              <a:p>
                <a:pPr lvl="1"/>
                <a:r>
                  <a:rPr lang="en-US" dirty="0"/>
                  <a:t>Current models have 8 – 20+</a:t>
                </a:r>
              </a:p>
              <a:p>
                <a:r>
                  <a:rPr lang="en-US" dirty="0"/>
                  <a:t>“</a:t>
                </a:r>
                <a:r>
                  <a:rPr lang="en-US" dirty="0" err="1">
                    <a:solidFill>
                      <a:srgbClr val="C00000"/>
                    </a:solidFill>
                  </a:rPr>
                  <a:t>ReLU</a:t>
                </a:r>
                <a:r>
                  <a:rPr lang="en-US" dirty="0"/>
                  <a:t>” non-</a:t>
                </a:r>
                <a:r>
                  <a:rPr lang="en-US" dirty="0" err="1"/>
                  <a:t>linearities</a:t>
                </a:r>
                <a:r>
                  <a:rPr lang="en-US" dirty="0"/>
                  <a:t> (Rectified Linear Unit)</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a:p>
              <a:p>
                <a:pPr lvl="1"/>
                <a:r>
                  <a:rPr lang="en-US" dirty="0"/>
                  <a:t>Gradient doesn’t vanish</a:t>
                </a:r>
              </a:p>
              <a:p>
                <a:r>
                  <a:rPr lang="en-US" dirty="0"/>
                  <a:t>“</a:t>
                </a:r>
                <a:r>
                  <a:rPr lang="en-US" dirty="0">
                    <a:solidFill>
                      <a:srgbClr val="C00000"/>
                    </a:solidFill>
                  </a:rPr>
                  <a:t>Dropout</a:t>
                </a:r>
                <a:r>
                  <a:rPr lang="en-US" dirty="0"/>
                  <a:t>” regularization (randomly selects neurons to remove during training epochs, reduces overfitting)</a:t>
                </a:r>
              </a:p>
              <a:p>
                <a:r>
                  <a:rPr lang="en-US" dirty="0">
                    <a:solidFill>
                      <a:srgbClr val="C00000"/>
                    </a:solidFill>
                  </a:rPr>
                  <a:t>Fast GPU implementations</a:t>
                </a:r>
              </a:p>
              <a:p>
                <a:r>
                  <a:rPr lang="en-US" dirty="0">
                    <a:solidFill>
                      <a:srgbClr val="C00000"/>
                    </a:solidFill>
                  </a:rPr>
                  <a:t>More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Libraries</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r>
              <a:rPr lang="en-US" dirty="0" err="1"/>
              <a:t>Caffe</a:t>
            </a:r>
            <a:r>
              <a:rPr lang="en-US" dirty="0"/>
              <a:t> (C++, python, </a:t>
            </a:r>
            <a:r>
              <a:rPr lang="en-US" dirty="0" err="1"/>
              <a:t>matlab</a:t>
            </a:r>
            <a:r>
              <a:rPr lang="en-US" dirty="0"/>
              <a:t>)</a:t>
            </a:r>
          </a:p>
          <a:p>
            <a:r>
              <a:rPr lang="en-US" dirty="0"/>
              <a:t>Torch7 (C++, </a:t>
            </a:r>
            <a:r>
              <a:rPr lang="en-US" dirty="0" err="1"/>
              <a:t>lua</a:t>
            </a:r>
            <a:r>
              <a:rPr lang="en-US" dirty="0"/>
              <a:t>)</a:t>
            </a:r>
          </a:p>
          <a:p>
            <a:r>
              <a:rPr lang="en-US" dirty="0" err="1"/>
              <a:t>Theano</a:t>
            </a:r>
            <a:r>
              <a:rPr lang="en-US" dirty="0"/>
              <a:t> (python</a:t>
            </a:r>
            <a:r>
              <a:rPr lang="en-US" dirty="0" smtClean="0"/>
              <a:t>)</a:t>
            </a:r>
          </a:p>
          <a:p>
            <a:r>
              <a:rPr lang="en-US" dirty="0" err="1" smtClean="0">
                <a:solidFill>
                  <a:srgbClr val="FF0000"/>
                </a:solidFill>
              </a:rPr>
              <a:t>PyTorch</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p:spTree>
    <p:extLst>
      <p:ext uri="{BB962C8B-B14F-4D97-AF65-F5344CB8AC3E}">
        <p14:creationId xmlns:p14="http://schemas.microsoft.com/office/powerpoint/2010/main" val="4160418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a:t>What else? </a:t>
            </a:r>
            <a:r>
              <a:rPr lang="en-US" dirty="0">
                <a:solidFill>
                  <a:srgbClr val="C00000"/>
                </a:solidFill>
              </a:rPr>
              <a:t>Object Proposals</a:t>
            </a:r>
          </a:p>
        </p:txBody>
      </p:sp>
      <p:sp>
        <p:nvSpPr>
          <p:cNvPr id="3" name="Content Placeholder 2"/>
          <p:cNvSpPr>
            <a:spLocks noGrp="1"/>
          </p:cNvSpPr>
          <p:nvPr>
            <p:ph idx="1"/>
          </p:nvPr>
        </p:nvSpPr>
        <p:spPr>
          <a:xfrm>
            <a:off x="628650" y="1058702"/>
            <a:ext cx="7886700" cy="5519079"/>
          </a:xfrm>
        </p:spPr>
        <p:txBody>
          <a:bodyPr>
            <a:normAutofit/>
          </a:bodyPr>
          <a:lstStyle/>
          <a:p>
            <a:r>
              <a:rPr lang="en-US" dirty="0"/>
              <a:t>Sliding window based object detection</a:t>
            </a:r>
          </a:p>
          <a:p>
            <a:endParaRPr lang="en-US" dirty="0"/>
          </a:p>
          <a:p>
            <a:endParaRPr lang="en-US" dirty="0"/>
          </a:p>
          <a:p>
            <a:endParaRPr lang="en-US" dirty="0"/>
          </a:p>
          <a:p>
            <a:endParaRPr lang="en-US" dirty="0"/>
          </a:p>
          <a:p>
            <a:r>
              <a:rPr lang="en-US" dirty="0"/>
              <a:t>Object proposals</a:t>
            </a:r>
          </a:p>
          <a:p>
            <a:pPr lvl="1"/>
            <a:r>
              <a:rPr lang="en-US" dirty="0"/>
              <a:t>Fast execution</a:t>
            </a:r>
          </a:p>
          <a:p>
            <a:pPr lvl="1"/>
            <a:r>
              <a:rPr lang="en-US" dirty="0"/>
              <a:t>High recall with low # of candidate boxes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a:t>Iterate 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The number </a:t>
            </a:r>
            <a:r>
              <a:rPr lang="en-US"/>
              <a:t>of contours wholly </a:t>
            </a:r>
            <a:r>
              <a:rPr lang="en-US" dirty="0"/>
              <a:t>enclosed by a bounding box is indicative of </a:t>
            </a:r>
          </a:p>
          <a:p>
            <a:r>
              <a:rPr lang="en-US" dirty="0"/>
              <a:t>the likelihood of the box containing 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Ross’s Own System: Region CNNs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Competitive Results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Regions for Six Object Classes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came Next?</a:t>
            </a:r>
          </a:p>
        </p:txBody>
      </p:sp>
      <p:sp>
        <p:nvSpPr>
          <p:cNvPr id="3" name="Content Placeholder 2"/>
          <p:cNvSpPr>
            <a:spLocks noGrp="1"/>
          </p:cNvSpPr>
          <p:nvPr>
            <p:ph idx="1"/>
          </p:nvPr>
        </p:nvSpPr>
        <p:spPr/>
        <p:txBody>
          <a:bodyPr/>
          <a:lstStyle/>
          <a:p>
            <a:r>
              <a:rPr lang="en-US" dirty="0"/>
              <a:t>Faster R-CNN (</a:t>
            </a:r>
            <a:r>
              <a:rPr lang="en-US" dirty="0" err="1"/>
              <a:t>Girshick</a:t>
            </a:r>
            <a:r>
              <a:rPr lang="en-US" dirty="0"/>
              <a:t>, 2016)</a:t>
            </a:r>
          </a:p>
          <a:p>
            <a:r>
              <a:rPr lang="en-US" dirty="0"/>
              <a:t>YOLO (</a:t>
            </a:r>
            <a:r>
              <a:rPr lang="en-US" dirty="0" err="1"/>
              <a:t>Redmon</a:t>
            </a:r>
            <a:r>
              <a:rPr lang="en-US" dirty="0"/>
              <a:t>, </a:t>
            </a:r>
            <a:r>
              <a:rPr lang="en-US" dirty="0" err="1"/>
              <a:t>Girshick</a:t>
            </a:r>
            <a:r>
              <a:rPr lang="en-US" dirty="0"/>
              <a:t>, </a:t>
            </a:r>
            <a:r>
              <a:rPr lang="en-US" dirty="0" err="1"/>
              <a:t>Divvala</a:t>
            </a:r>
            <a:r>
              <a:rPr lang="en-US" dirty="0"/>
              <a:t>, </a:t>
            </a:r>
            <a:r>
              <a:rPr lang="en-US" dirty="0" err="1"/>
              <a:t>Farhadi</a:t>
            </a:r>
            <a:r>
              <a:rPr lang="en-US" dirty="0"/>
              <a:t>, 2016)</a:t>
            </a:r>
          </a:p>
          <a:p>
            <a:pPr marL="0" indent="0">
              <a:buNone/>
            </a:pPr>
            <a:r>
              <a:rPr lang="en-US" dirty="0"/>
              <a:t>   </a:t>
            </a:r>
            <a:r>
              <a:rPr lang="en-US" dirty="0">
                <a:solidFill>
                  <a:srgbClr val="FF0000"/>
                </a:solidFill>
              </a:rPr>
              <a:t>You Only Look Once </a:t>
            </a:r>
            <a:r>
              <a:rPr lang="en-US" dirty="0"/>
              <a:t>(People’s Choice Award)</a:t>
            </a:r>
          </a:p>
          <a:p>
            <a:r>
              <a:rPr lang="en-US" dirty="0"/>
              <a:t>YOLO9000: Better, Faster, Stronger (</a:t>
            </a:r>
            <a:r>
              <a:rPr lang="en-US" dirty="0" err="1"/>
              <a:t>Redmon</a:t>
            </a:r>
            <a:r>
              <a:rPr lang="en-US" dirty="0"/>
              <a:t>, </a:t>
            </a:r>
            <a:r>
              <a:rPr lang="en-US" dirty="0" err="1"/>
              <a:t>Farhadi</a:t>
            </a:r>
            <a:r>
              <a:rPr lang="en-US" dirty="0"/>
              <a:t>, CVPR 2017) Runner up for Best Paper</a:t>
            </a:r>
          </a:p>
          <a:p>
            <a:r>
              <a:rPr lang="en-US" dirty="0"/>
              <a:t>YOLOv3: more improvements</a:t>
            </a:r>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29612336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700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40695943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7051664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p:spTree>
    <p:extLst>
      <p:ext uri="{BB962C8B-B14F-4D97-AF65-F5344CB8AC3E}">
        <p14:creationId xmlns:p14="http://schemas.microsoft.com/office/powerpoint/2010/main" val="17028452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30179591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21996782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37870786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p:sp>
        <p:nvSpPr>
          <p:cNvPr id="4" name="Oval 3">
            <a:extLst>
              <a:ext uri="{FF2B5EF4-FFF2-40B4-BE49-F238E27FC236}">
                <a16:creationId xmlns:a16="http://schemas.microsoft.com/office/drawing/2014/main" id="{ED0205DC-A1DD-489A-AFAB-27818586EC47}"/>
              </a:ext>
            </a:extLst>
          </p:cNvPr>
          <p:cNvSpPr/>
          <p:nvPr/>
        </p:nvSpPr>
        <p:spPr>
          <a:xfrm>
            <a:off x="375920" y="4795520"/>
            <a:ext cx="311912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2862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21949648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YOLO (second paper)</a:t>
            </a:r>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p>
          <a:p>
            <a:r>
              <a:rPr lang="en-US" dirty="0">
                <a:solidFill>
                  <a:srgbClr val="0000FF"/>
                </a:solidFill>
              </a:rPr>
              <a:t>At  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significantly faster</a:t>
            </a:r>
          </a:p>
          <a:p>
            <a:r>
              <a:rPr lang="en-US" dirty="0"/>
              <a:t> A new methodology that jointly trains for detection and classification produced YOLO9000.</a:t>
            </a:r>
          </a:p>
          <a:p>
            <a:r>
              <a:rPr lang="en-US" dirty="0">
                <a:solidFill>
                  <a:srgbClr val="FF0000"/>
                </a:solidFill>
              </a:rPr>
              <a:t>YOLO9000 can detect more than 9000 object categories in real time.</a:t>
            </a:r>
          </a:p>
          <a:p>
            <a:r>
              <a:rPr lang="en-US" dirty="0"/>
              <a:t>And YOLOv3 has come out.</a:t>
            </a:r>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p:spTree>
    <p:extLst>
      <p:ext uri="{BB962C8B-B14F-4D97-AF65-F5344CB8AC3E}">
        <p14:creationId xmlns:p14="http://schemas.microsoft.com/office/powerpoint/2010/main" val="326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Finale</a:t>
            </a:r>
          </a:p>
        </p:txBody>
      </p:sp>
      <p:sp>
        <p:nvSpPr>
          <p:cNvPr id="3" name="Content Placeholder 2"/>
          <p:cNvSpPr>
            <a:spLocks noGrp="1"/>
          </p:cNvSpPr>
          <p:nvPr>
            <p:ph idx="1"/>
          </p:nvPr>
        </p:nvSpPr>
        <p:spPr/>
        <p:txBody>
          <a:bodyPr>
            <a:normAutofit fontScale="92500" lnSpcReduction="10000"/>
          </a:bodyPr>
          <a:lstStyle/>
          <a:p>
            <a:r>
              <a:rPr lang="en-US" dirty="0"/>
              <a:t>Object recognition has moved rapidly in the last 12 years to becoming very appearance based.</a:t>
            </a:r>
          </a:p>
          <a:p>
            <a:r>
              <a:rPr lang="en-US" dirty="0"/>
              <a:t>The HOG descriptor lead to fast recognition of specific views of generic objects, starting with pedestrians and using SVMs.</a:t>
            </a:r>
          </a:p>
          <a:p>
            <a:r>
              <a:rPr lang="en-US" dirty="0"/>
              <a:t>Deformable parts models extended that to allow more objects with articulated limbs, but still specific views.</a:t>
            </a:r>
          </a:p>
          <a:p>
            <a:r>
              <a:rPr lang="en-US" dirty="0">
                <a:solidFill>
                  <a:srgbClr val="FF0000"/>
                </a:solidFill>
              </a:rPr>
              <a:t>CNNs have become the method of choice</a:t>
            </a:r>
            <a:r>
              <a:rPr lang="en-US" dirty="0"/>
              <a:t>; they learn from huge amounts of data and can learn multiple views of each object class.</a:t>
            </a:r>
          </a:p>
          <a:p>
            <a:r>
              <a:rPr lang="en-US" dirty="0">
                <a:solidFill>
                  <a:srgbClr val="0000FF"/>
                </a:solidFill>
              </a:rPr>
              <a:t>YOLO is one of the best</a:t>
            </a:r>
            <a:r>
              <a:rPr lang="en-US" dirty="0"/>
              <a:t>.</a:t>
            </a:r>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p:spTree>
    <p:extLst>
      <p:ext uri="{BB962C8B-B14F-4D97-AF65-F5344CB8AC3E}">
        <p14:creationId xmlns:p14="http://schemas.microsoft.com/office/powerpoint/2010/main" val="385933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1675</TotalTime>
  <Words>2726</Words>
  <Application>Microsoft Office PowerPoint</Application>
  <PresentationFormat>On-screen Show (4:3)</PresentationFormat>
  <Paragraphs>674</Paragraphs>
  <Slides>99</Slides>
  <Notes>16</Notes>
  <HiddenSlides>2</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99</vt:i4>
      </vt:variant>
    </vt:vector>
  </HeadingPairs>
  <TitlesOfParts>
    <vt:vector size="113" baseType="lpstr">
      <vt:lpstr>ＭＳ Ｐゴシック</vt:lpstr>
      <vt:lpstr>Arial</vt:lpstr>
      <vt:lpstr>Arial Rounded MT Bold</vt:lpstr>
      <vt:lpstr>Calibri</vt:lpstr>
      <vt:lpstr>Calibri Light</vt:lpstr>
      <vt:lpstr>Cambria Math</vt:lpstr>
      <vt:lpstr>Gill Sans</vt:lpstr>
      <vt:lpstr>Helvetica</vt:lpstr>
      <vt:lpstr>Segoe UI</vt:lpstr>
      <vt:lpstr>Segoe UI Semilight</vt:lpstr>
      <vt:lpstr>SourceSansPro-Regular</vt:lpstr>
      <vt:lpstr>SourceSansPro-Semibold</vt:lpstr>
      <vt:lpstr>Wingdings</vt:lpstr>
      <vt:lpstr>Office Theme</vt:lpstr>
      <vt:lpstr>  Computer Vision  CSE 455 Object Recognition  Linda Shapiro Professor of Computer Science &amp; Engineering Professor of Electrical &amp; Computer Engineering</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Software Libraries</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Linda Shapiro</cp:lastModifiedBy>
  <cp:revision>155</cp:revision>
  <dcterms:created xsi:type="dcterms:W3CDTF">2014-11-24T16:45:48Z</dcterms:created>
  <dcterms:modified xsi:type="dcterms:W3CDTF">2024-02-06T22:21:51Z</dcterms:modified>
</cp:coreProperties>
</file>