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84.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88.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Lst>
  <p:sldSz cy="6858000" cx="12192000"/>
  <p:notesSz cx="6858000" cy="9144000"/>
  <p:embeddedFontLst>
    <p:embeddedFont>
      <p:font typeface="Inter"/>
      <p:regular r:id="rId97"/>
      <p:bold r:id="rId9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99" roundtripDataSignature="AMtx7misdv2y3IkEI7SH3khx7h3QdcpoQ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65EA3BE-3667-4E2D-9201-F5A8711881DC}">
  <a:tblStyle styleId="{065EA3BE-3667-4E2D-9201-F5A8711881DC}"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95" Type="http://schemas.openxmlformats.org/officeDocument/2006/relationships/slide" Target="slides/slide90.xml"/><Relationship Id="rId94" Type="http://schemas.openxmlformats.org/officeDocument/2006/relationships/slide" Target="slides/slide89.xml"/><Relationship Id="rId97" Type="http://schemas.openxmlformats.org/officeDocument/2006/relationships/font" Target="fonts/Inter-regular.fntdata"/><Relationship Id="rId96" Type="http://schemas.openxmlformats.org/officeDocument/2006/relationships/slide" Target="slides/slide91.xml"/><Relationship Id="rId11" Type="http://schemas.openxmlformats.org/officeDocument/2006/relationships/slide" Target="slides/slide6.xml"/><Relationship Id="rId99" Type="http://customschemas.google.com/relationships/presentationmetadata" Target="metadata"/><Relationship Id="rId10" Type="http://schemas.openxmlformats.org/officeDocument/2006/relationships/slide" Target="slides/slide5.xml"/><Relationship Id="rId98" Type="http://schemas.openxmlformats.org/officeDocument/2006/relationships/font" Target="fonts/Inter-bold.fntdata"/><Relationship Id="rId13" Type="http://schemas.openxmlformats.org/officeDocument/2006/relationships/slide" Target="slides/slide8.xml"/><Relationship Id="rId12" Type="http://schemas.openxmlformats.org/officeDocument/2006/relationships/slide" Target="slides/slide7.xml"/><Relationship Id="rId91" Type="http://schemas.openxmlformats.org/officeDocument/2006/relationships/slide" Target="slides/slide86.xml"/><Relationship Id="rId90" Type="http://schemas.openxmlformats.org/officeDocument/2006/relationships/slide" Target="slides/slide85.xml"/><Relationship Id="rId93" Type="http://schemas.openxmlformats.org/officeDocument/2006/relationships/slide" Target="slides/slide88.xml"/><Relationship Id="rId92" Type="http://schemas.openxmlformats.org/officeDocument/2006/relationships/slide" Target="slides/slide8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87" Type="http://schemas.openxmlformats.org/officeDocument/2006/relationships/slide" Target="slides/slide82.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65" Type="http://schemas.openxmlformats.org/officeDocument/2006/relationships/slide" Target="slides/slide60.xml"/><Relationship Id="rId68" Type="http://schemas.openxmlformats.org/officeDocument/2006/relationships/slide" Target="slides/slide63.xml"/><Relationship Id="rId67" Type="http://schemas.openxmlformats.org/officeDocument/2006/relationships/slide" Target="slides/slide62.xml"/><Relationship Id="rId60" Type="http://schemas.openxmlformats.org/officeDocument/2006/relationships/slide" Target="slides/slide55.xml"/><Relationship Id="rId69" Type="http://schemas.openxmlformats.org/officeDocument/2006/relationships/slide" Target="slides/slide6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54" Type="http://schemas.openxmlformats.org/officeDocument/2006/relationships/slide" Target="slides/slide49.xml"/><Relationship Id="rId57" Type="http://schemas.openxmlformats.org/officeDocument/2006/relationships/slide" Target="slides/slide52.xml"/><Relationship Id="rId56" Type="http://schemas.openxmlformats.org/officeDocument/2006/relationships/slide" Target="slides/slide51.xml"/><Relationship Id="rId59" Type="http://schemas.openxmlformats.org/officeDocument/2006/relationships/slide" Target="slides/slide54.xml"/><Relationship Id="rId58"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v7labs.com/blog/pytorch-loss-functions" TargetMode="Externa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 name="Google Shape;9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So now you’ve just learned about binary classification, but in hw4 you will be working on a multi-class problem. </a:t>
            </a:r>
            <a:endParaRPr/>
          </a:p>
        </p:txBody>
      </p:sp>
      <p:sp>
        <p:nvSpPr>
          <p:cNvPr id="97" name="Google Shape;9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1" name="Google Shape;30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8" name="Google Shape;33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3" name="Google Shape;38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8" name="Google Shape;42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2" name="Google Shape;48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4" name="Google Shape;54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g2b7aa389cc3_0_4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65" name="Google Shape;565;g2b7aa389cc3_0_41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6" name="Google Shape;566;g2b7aa389cc3_0_41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g2b7aa389cc3_0_4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71" name="Google Shape;571;g2b7aa389cc3_0_43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2" name="Google Shape;572;g2b7aa389cc3_0_43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g2b891ad0c23_0_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78" name="Google Shape;578;g2b891ad0c23_0_7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9" name="Google Shape;579;g2b891ad0c23_0_7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So usually, you can easily solve the multi-class problem (let’s say for SVM) using 1 vs other method, but the problem is that it’s too slow and performance is usually not great because error would accumulate and also the data can easily become very imbalanced.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With neural network, we can solve this multi-class problem using n output neurons corresponding to n classes. Compared to 1 vs other, this is easy, fast and more robust. But how do we model the probability? The values output from neurons are not limited to between 0 and 1. A simple solution is we normalize the output value using the sum of output, but it’s still hard to account for negative values. </a:t>
            </a:r>
            <a:endParaRPr/>
          </a:p>
        </p:txBody>
      </p:sp>
      <p:sp>
        <p:nvSpPr>
          <p:cNvPr id="104" name="Google Shape;104;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g2b891ad0c23_0_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86" name="Google Shape;586;g2b891ad0c23_0_4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7" name="Google Shape;587;g2b891ad0c23_0_4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g2b891ad0c23_0_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94" name="Google Shape;594;g2b891ad0c23_0_4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5" name="Google Shape;595;g2b891ad0c23_0_4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g2b891ad0c23_0_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02" name="Google Shape;602;g2b891ad0c23_0_5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3" name="Google Shape;603;g2b891ad0c23_0_5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g2b891ad0c23_0_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10" name="Google Shape;610;g2b891ad0c23_0_8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1" name="Google Shape;611;g2b891ad0c23_0_8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g2b891ad0c23_0_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18" name="Google Shape;618;g2b891ad0c23_0_8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9" name="Google Shape;619;g2b891ad0c23_0_8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g2b891ad0c23_0_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26" name="Google Shape;626;g2b891ad0c23_0_9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7" name="Google Shape;627;g2b891ad0c23_0_9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g2b891ad0c23_0_1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34" name="Google Shape;634;g2b891ad0c23_0_10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5" name="Google Shape;635;g2b891ad0c23_0_10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g2b891ad0c23_0_1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42" name="Google Shape;642;g2b891ad0c23_0_10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3" name="Google Shape;643;g2b891ad0c23_0_10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g2b891ad0c23_0_1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50" name="Google Shape;650;g2b891ad0c23_0_1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1" name="Google Shape;651;g2b891ad0c23_0_11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g2b891ad0c23_0_1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58" name="Google Shape;658;g2b891ad0c23_0_1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9" name="Google Shape;659;g2b891ad0c23_0_11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rPr lang="en-US"/>
              <a:t>To solve this problem, we use softmax function, which is essentially an exponential normalization function that converts neuron output to probability distribution.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g2b891ad0c23_0_1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66" name="Google Shape;666;g2b891ad0c23_0_12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7" name="Google Shape;667;g2b891ad0c23_0_12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g2b891ad0c23_0_1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74" name="Google Shape;674;g2b891ad0c23_0_13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5" name="Google Shape;675;g2b891ad0c23_0_13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g2b891ad0c23_0_1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82" name="Google Shape;682;g2b891ad0c23_0_14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3" name="Google Shape;683;g2b891ad0c23_0_14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g2b891ad0c23_0_1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90" name="Google Shape;690;g2b891ad0c23_0_15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1" name="Google Shape;691;g2b891ad0c23_0_15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 name="Shape 696"/>
        <p:cNvGrpSpPr/>
        <p:nvPr/>
      </p:nvGrpSpPr>
      <p:grpSpPr>
        <a:xfrm>
          <a:off x="0" y="0"/>
          <a:ext cx="0" cy="0"/>
          <a:chOff x="0" y="0"/>
          <a:chExt cx="0" cy="0"/>
        </a:xfrm>
      </p:grpSpPr>
      <p:sp>
        <p:nvSpPr>
          <p:cNvPr id="697" name="Google Shape;697;g2b891ad0c23_0_1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98" name="Google Shape;698;g2b891ad0c23_0_15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9" name="Google Shape;699;g2b891ad0c23_0_15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g2b7aa389cc3_0_2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06" name="Google Shape;706;g2b7aa389cc3_0_26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7" name="Google Shape;707;g2b7aa389cc3_0_26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g2b7aa389cc3_0_2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15" name="Google Shape;715;g2b7aa389cc3_0_27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6" name="Google Shape;716;g2b7aa389cc3_0_27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1" name="Shape 721"/>
        <p:cNvGrpSpPr/>
        <p:nvPr/>
      </p:nvGrpSpPr>
      <p:grpSpPr>
        <a:xfrm>
          <a:off x="0" y="0"/>
          <a:ext cx="0" cy="0"/>
          <a:chOff x="0" y="0"/>
          <a:chExt cx="0" cy="0"/>
        </a:xfrm>
      </p:grpSpPr>
      <p:sp>
        <p:nvSpPr>
          <p:cNvPr id="722" name="Google Shape;722;g2b7aa389cc3_0_2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23" name="Google Shape;723;g2b7aa389cc3_0_28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4" name="Google Shape;724;g2b7aa389cc3_0_28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g2b7aa389cc3_0_2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31" name="Google Shape;731;g2b7aa389cc3_0_29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Gradient of itself is always 1</a:t>
            </a:r>
            <a:endParaRPr/>
          </a:p>
        </p:txBody>
      </p:sp>
      <p:sp>
        <p:nvSpPr>
          <p:cNvPr id="732" name="Google Shape;732;g2b7aa389cc3_0_29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 name="Shape 737"/>
        <p:cNvGrpSpPr/>
        <p:nvPr/>
      </p:nvGrpSpPr>
      <p:grpSpPr>
        <a:xfrm>
          <a:off x="0" y="0"/>
          <a:ext cx="0" cy="0"/>
          <a:chOff x="0" y="0"/>
          <a:chExt cx="0" cy="0"/>
        </a:xfrm>
      </p:grpSpPr>
      <p:sp>
        <p:nvSpPr>
          <p:cNvPr id="738" name="Google Shape;738;g2b7aa389cc3_0_2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39" name="Google Shape;739;g2b7aa389cc3_0_29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0" name="Google Shape;740;g2b7aa389cc3_0_29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5" name="Shape 745"/>
        <p:cNvGrpSpPr/>
        <p:nvPr/>
      </p:nvGrpSpPr>
      <p:grpSpPr>
        <a:xfrm>
          <a:off x="0" y="0"/>
          <a:ext cx="0" cy="0"/>
          <a:chOff x="0" y="0"/>
          <a:chExt cx="0" cy="0"/>
        </a:xfrm>
      </p:grpSpPr>
      <p:sp>
        <p:nvSpPr>
          <p:cNvPr id="746" name="Google Shape;746;g2b7aa389cc3_0_3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47" name="Google Shape;747;g2b7aa389cc3_0_30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8" name="Google Shape;748;g2b7aa389cc3_0_30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 name="Shape 753"/>
        <p:cNvGrpSpPr/>
        <p:nvPr/>
      </p:nvGrpSpPr>
      <p:grpSpPr>
        <a:xfrm>
          <a:off x="0" y="0"/>
          <a:ext cx="0" cy="0"/>
          <a:chOff x="0" y="0"/>
          <a:chExt cx="0" cy="0"/>
        </a:xfrm>
      </p:grpSpPr>
      <p:sp>
        <p:nvSpPr>
          <p:cNvPr id="754" name="Google Shape;754;g2b7aa389cc3_0_3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55" name="Google Shape;755;g2b7aa389cc3_0_3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6" name="Google Shape;756;g2b7aa389cc3_0_31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1" name="Shape 761"/>
        <p:cNvGrpSpPr/>
        <p:nvPr/>
      </p:nvGrpSpPr>
      <p:grpSpPr>
        <a:xfrm>
          <a:off x="0" y="0"/>
          <a:ext cx="0" cy="0"/>
          <a:chOff x="0" y="0"/>
          <a:chExt cx="0" cy="0"/>
        </a:xfrm>
      </p:grpSpPr>
      <p:sp>
        <p:nvSpPr>
          <p:cNvPr id="762" name="Google Shape;762;g2b7aa389cc3_0_3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63" name="Google Shape;763;g2b7aa389cc3_0_3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4" name="Google Shape;764;g2b7aa389cc3_0_32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9" name="Shape 769"/>
        <p:cNvGrpSpPr/>
        <p:nvPr/>
      </p:nvGrpSpPr>
      <p:grpSpPr>
        <a:xfrm>
          <a:off x="0" y="0"/>
          <a:ext cx="0" cy="0"/>
          <a:chOff x="0" y="0"/>
          <a:chExt cx="0" cy="0"/>
        </a:xfrm>
      </p:grpSpPr>
      <p:sp>
        <p:nvSpPr>
          <p:cNvPr id="770" name="Google Shape;770;g2b891ad0c2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71" name="Google Shape;771;g2b891ad0c23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2" name="Google Shape;772;g2b891ad0c23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7" name="Shape 777"/>
        <p:cNvGrpSpPr/>
        <p:nvPr/>
      </p:nvGrpSpPr>
      <p:grpSpPr>
        <a:xfrm>
          <a:off x="0" y="0"/>
          <a:ext cx="0" cy="0"/>
          <a:chOff x="0" y="0"/>
          <a:chExt cx="0" cy="0"/>
        </a:xfrm>
      </p:grpSpPr>
      <p:sp>
        <p:nvSpPr>
          <p:cNvPr id="778" name="Google Shape;778;g2b891ad0c23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79" name="Google Shape;779;g2b891ad0c23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0" name="Google Shape;780;g2b891ad0c23_0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5" name="Shape 785"/>
        <p:cNvGrpSpPr/>
        <p:nvPr/>
      </p:nvGrpSpPr>
      <p:grpSpPr>
        <a:xfrm>
          <a:off x="0" y="0"/>
          <a:ext cx="0" cy="0"/>
          <a:chOff x="0" y="0"/>
          <a:chExt cx="0" cy="0"/>
        </a:xfrm>
      </p:grpSpPr>
      <p:sp>
        <p:nvSpPr>
          <p:cNvPr id="786" name="Google Shape;786;g2b891ad0c23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87" name="Google Shape;787;g2b891ad0c23_0_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8" name="Google Shape;788;g2b891ad0c23_0_1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3" name="Shape 793"/>
        <p:cNvGrpSpPr/>
        <p:nvPr/>
      </p:nvGrpSpPr>
      <p:grpSpPr>
        <a:xfrm>
          <a:off x="0" y="0"/>
          <a:ext cx="0" cy="0"/>
          <a:chOff x="0" y="0"/>
          <a:chExt cx="0" cy="0"/>
        </a:xfrm>
      </p:grpSpPr>
      <p:sp>
        <p:nvSpPr>
          <p:cNvPr id="794" name="Google Shape;794;g2b891ad0c23_0_1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95" name="Google Shape;795;g2b891ad0c23_0_18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6" name="Google Shape;796;g2b891ad0c23_0_18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9" name="Shape 799"/>
        <p:cNvGrpSpPr/>
        <p:nvPr/>
      </p:nvGrpSpPr>
      <p:grpSpPr>
        <a:xfrm>
          <a:off x="0" y="0"/>
          <a:ext cx="0" cy="0"/>
          <a:chOff x="0" y="0"/>
          <a:chExt cx="0" cy="0"/>
        </a:xfrm>
      </p:grpSpPr>
      <p:sp>
        <p:nvSpPr>
          <p:cNvPr id="800" name="Google Shape;800;g2b7aa389cc3_0_32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1" name="Google Shape;801;g2b7aa389cc3_0_3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0" name="Shape 820"/>
        <p:cNvGrpSpPr/>
        <p:nvPr/>
      </p:nvGrpSpPr>
      <p:grpSpPr>
        <a:xfrm>
          <a:off x="0" y="0"/>
          <a:ext cx="0" cy="0"/>
          <a:chOff x="0" y="0"/>
          <a:chExt cx="0" cy="0"/>
        </a:xfrm>
      </p:grpSpPr>
      <p:sp>
        <p:nvSpPr>
          <p:cNvPr id="821" name="Google Shape;821;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Now we found Delta W2, which is the gradient to change W2 weights. This tells us how much we should nudge W2 weights to make the loss go down, which means in this example to make the distribution fitting to [1,0] output vector from our [0.61, 0.39]</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Now let’s do for W1</a:t>
            </a:r>
            <a:endParaRPr/>
          </a:p>
        </p:txBody>
      </p:sp>
      <p:sp>
        <p:nvSpPr>
          <p:cNvPr id="822" name="Google Shape;822;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7" name="Shape 877"/>
        <p:cNvGrpSpPr/>
        <p:nvPr/>
      </p:nvGrpSpPr>
      <p:grpSpPr>
        <a:xfrm>
          <a:off x="0" y="0"/>
          <a:ext cx="0" cy="0"/>
          <a:chOff x="0" y="0"/>
          <a:chExt cx="0" cy="0"/>
        </a:xfrm>
      </p:grpSpPr>
      <p:sp>
        <p:nvSpPr>
          <p:cNvPr id="878" name="Google Shape;878;g2b7aa389cc3_0_35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9" name="Google Shape;879;g2b7aa389cc3_0_3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8" name="Shape 938"/>
        <p:cNvGrpSpPr/>
        <p:nvPr/>
      </p:nvGrpSpPr>
      <p:grpSpPr>
        <a:xfrm>
          <a:off x="0" y="0"/>
          <a:ext cx="0" cy="0"/>
          <a:chOff x="0" y="0"/>
          <a:chExt cx="0" cy="0"/>
        </a:xfrm>
      </p:grpSpPr>
      <p:sp>
        <p:nvSpPr>
          <p:cNvPr id="939" name="Google Shape;939;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0" name="Google Shape;940;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1" name="Shape 981"/>
        <p:cNvGrpSpPr/>
        <p:nvPr/>
      </p:nvGrpSpPr>
      <p:grpSpPr>
        <a:xfrm>
          <a:off x="0" y="0"/>
          <a:ext cx="0" cy="0"/>
          <a:chOff x="0" y="0"/>
          <a:chExt cx="0" cy="0"/>
        </a:xfrm>
      </p:grpSpPr>
      <p:sp>
        <p:nvSpPr>
          <p:cNvPr id="982" name="Google Shape;982;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3" name="Google Shape;983;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3" name="Shape 1033"/>
        <p:cNvGrpSpPr/>
        <p:nvPr/>
      </p:nvGrpSpPr>
      <p:grpSpPr>
        <a:xfrm>
          <a:off x="0" y="0"/>
          <a:ext cx="0" cy="0"/>
          <a:chOff x="0" y="0"/>
          <a:chExt cx="0" cy="0"/>
        </a:xfrm>
      </p:grpSpPr>
      <p:sp>
        <p:nvSpPr>
          <p:cNvPr id="1034" name="Google Shape;1034;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5" name="Google Shape;1035;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8" name="Shape 1038"/>
        <p:cNvGrpSpPr/>
        <p:nvPr/>
      </p:nvGrpSpPr>
      <p:grpSpPr>
        <a:xfrm>
          <a:off x="0" y="0"/>
          <a:ext cx="0" cy="0"/>
          <a:chOff x="0" y="0"/>
          <a:chExt cx="0" cy="0"/>
        </a:xfrm>
      </p:grpSpPr>
      <p:sp>
        <p:nvSpPr>
          <p:cNvPr id="1039" name="Google Shape;1039;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0" name="Google Shape;1040;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7" name="Shape 1047"/>
        <p:cNvGrpSpPr/>
        <p:nvPr/>
      </p:nvGrpSpPr>
      <p:grpSpPr>
        <a:xfrm>
          <a:off x="0" y="0"/>
          <a:ext cx="0" cy="0"/>
          <a:chOff x="0" y="0"/>
          <a:chExt cx="0" cy="0"/>
        </a:xfrm>
      </p:grpSpPr>
      <p:sp>
        <p:nvSpPr>
          <p:cNvPr id="1048" name="Google Shape;1048;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9" name="Google Shape;1049;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7" name="Shape 1057"/>
        <p:cNvGrpSpPr/>
        <p:nvPr/>
      </p:nvGrpSpPr>
      <p:grpSpPr>
        <a:xfrm>
          <a:off x="0" y="0"/>
          <a:ext cx="0" cy="0"/>
          <a:chOff x="0" y="0"/>
          <a:chExt cx="0" cy="0"/>
        </a:xfrm>
      </p:grpSpPr>
      <p:sp>
        <p:nvSpPr>
          <p:cNvPr id="1058" name="Google Shape;1058;g2b7aa389cc3_0_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9" name="Google Shape;1059;g2b7aa389cc3_0_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5" name="Shape 1065"/>
        <p:cNvGrpSpPr/>
        <p:nvPr/>
      </p:nvGrpSpPr>
      <p:grpSpPr>
        <a:xfrm>
          <a:off x="0" y="0"/>
          <a:ext cx="0" cy="0"/>
          <a:chOff x="0" y="0"/>
          <a:chExt cx="0" cy="0"/>
        </a:xfrm>
      </p:grpSpPr>
      <p:sp>
        <p:nvSpPr>
          <p:cNvPr id="1066" name="Google Shape;1066;g2b7aa389cc3_0_8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7" name="Google Shape;1067;g2b7aa389cc3_0_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0" name="Shape 1080"/>
        <p:cNvGrpSpPr/>
        <p:nvPr/>
      </p:nvGrpSpPr>
      <p:grpSpPr>
        <a:xfrm>
          <a:off x="0" y="0"/>
          <a:ext cx="0" cy="0"/>
          <a:chOff x="0" y="0"/>
          <a:chExt cx="0" cy="0"/>
        </a:xfrm>
      </p:grpSpPr>
      <p:sp>
        <p:nvSpPr>
          <p:cNvPr id="1081" name="Google Shape;1081;g2b7aa389cc3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2" name="Google Shape;1082;g2b7aa389cc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rPr lang="en-US"/>
              <a:t>What does this achieve?</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US"/>
              <a:t>Does this </a:t>
            </a:r>
            <a:r>
              <a:rPr lang="en-US"/>
              <a:t>increase</a:t>
            </a:r>
            <a:r>
              <a:rPr lang="en-US"/>
              <a:t> the variance, or bias?</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6" name="Shape 1086"/>
        <p:cNvGrpSpPr/>
        <p:nvPr/>
      </p:nvGrpSpPr>
      <p:grpSpPr>
        <a:xfrm>
          <a:off x="0" y="0"/>
          <a:ext cx="0" cy="0"/>
          <a:chOff x="0" y="0"/>
          <a:chExt cx="0" cy="0"/>
        </a:xfrm>
      </p:grpSpPr>
      <p:sp>
        <p:nvSpPr>
          <p:cNvPr id="1087" name="Google Shape;1087;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8" name="Google Shape;1088;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080A13"/>
                </a:solidFill>
                <a:latin typeface="Arial"/>
                <a:ea typeface="Arial"/>
                <a:cs typeface="Arial"/>
                <a:sym typeface="Arial"/>
              </a:rPr>
              <a:t>An Activation Function</a:t>
            </a:r>
            <a:r>
              <a:rPr lang="en-US" sz="1800">
                <a:solidFill>
                  <a:srgbClr val="080A13"/>
                </a:solidFill>
                <a:latin typeface="Arial"/>
                <a:ea typeface="Arial"/>
                <a:cs typeface="Arial"/>
                <a:sym typeface="Arial"/>
              </a:rPr>
              <a:t> decides whether a neuron should be activated or not.</a:t>
            </a:r>
            <a:endParaRPr sz="1800">
              <a:latin typeface="Calibri"/>
              <a:ea typeface="Calibri"/>
              <a:cs typeface="Calibri"/>
              <a:sym typeface="Calibri"/>
            </a:endParaRPr>
          </a:p>
          <a:p>
            <a:pPr indent="0" lvl="0" marL="0" marR="0" rtl="0" algn="l">
              <a:spcBef>
                <a:spcPts val="0"/>
              </a:spcBef>
              <a:spcAft>
                <a:spcPts val="0"/>
              </a:spcAft>
              <a:buNone/>
            </a:pPr>
            <a:r>
              <a:rPr lang="en-US" sz="1800">
                <a:solidFill>
                  <a:srgbClr val="080A13"/>
                </a:solidFill>
                <a:latin typeface="Arial"/>
                <a:ea typeface="Arial"/>
                <a:cs typeface="Arial"/>
                <a:sym typeface="Arial"/>
              </a:rPr>
              <a:t> </a:t>
            </a:r>
            <a:endParaRPr sz="1800">
              <a:latin typeface="Calibri"/>
              <a:ea typeface="Calibri"/>
              <a:cs typeface="Calibri"/>
              <a:sym typeface="Calibri"/>
            </a:endParaRPr>
          </a:p>
          <a:p>
            <a:pPr indent="0" lvl="0" marL="0" marR="0" rtl="0" algn="l">
              <a:spcBef>
                <a:spcPts val="0"/>
              </a:spcBef>
              <a:spcAft>
                <a:spcPts val="0"/>
              </a:spcAft>
              <a:buNone/>
            </a:pPr>
            <a:r>
              <a:rPr lang="en-US" sz="1800">
                <a:solidFill>
                  <a:srgbClr val="080A13"/>
                </a:solidFill>
                <a:latin typeface="Arial"/>
                <a:ea typeface="Arial"/>
                <a:cs typeface="Arial"/>
                <a:sym typeface="Arial"/>
              </a:rPr>
              <a:t>The purpose of an activation function is to add non-linearity to the neural network.</a:t>
            </a:r>
            <a:endParaRPr sz="1800">
              <a:latin typeface="Calibri"/>
              <a:ea typeface="Calibri"/>
              <a:cs typeface="Calibri"/>
              <a:sym typeface="Calibri"/>
            </a:endParaRPr>
          </a:p>
          <a:p>
            <a:pPr indent="0" lvl="0" marL="0" rtl="0" algn="l">
              <a:spcBef>
                <a:spcPts val="0"/>
              </a:spcBef>
              <a:spcAft>
                <a:spcPts val="0"/>
              </a:spcAft>
              <a:buNone/>
            </a:pPr>
            <a:r>
              <a:t/>
            </a:r>
            <a:endParaRPr/>
          </a:p>
        </p:txBody>
      </p:sp>
      <p:sp>
        <p:nvSpPr>
          <p:cNvPr id="1089" name="Google Shape;1089;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2" name="Shape 1092"/>
        <p:cNvGrpSpPr/>
        <p:nvPr/>
      </p:nvGrpSpPr>
      <p:grpSpPr>
        <a:xfrm>
          <a:off x="0" y="0"/>
          <a:ext cx="0" cy="0"/>
          <a:chOff x="0" y="0"/>
          <a:chExt cx="0" cy="0"/>
        </a:xfrm>
      </p:grpSpPr>
      <p:sp>
        <p:nvSpPr>
          <p:cNvPr id="1093" name="Google Shape;1093;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4" name="Google Shape;1094;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58333"/>
              </a:lnSpc>
              <a:spcBef>
                <a:spcPts val="1200"/>
              </a:spcBef>
              <a:spcAft>
                <a:spcPts val="0"/>
              </a:spcAft>
              <a:buNone/>
            </a:pPr>
            <a:r>
              <a:rPr lang="en-US" sz="1800">
                <a:solidFill>
                  <a:srgbClr val="1F1F1F"/>
                </a:solidFill>
                <a:latin typeface="Arial"/>
                <a:ea typeface="Arial"/>
                <a:cs typeface="Arial"/>
                <a:sym typeface="Arial"/>
              </a:rPr>
              <a:t>Linear Activation Function</a:t>
            </a:r>
            <a:endParaRPr sz="1800">
              <a:latin typeface="Calibri"/>
              <a:ea typeface="Calibri"/>
              <a:cs typeface="Calibri"/>
              <a:sym typeface="Calibri"/>
            </a:endParaRPr>
          </a:p>
          <a:p>
            <a:pPr indent="0" lvl="0" marL="0" marR="0" rtl="0" algn="l">
              <a:lnSpc>
                <a:spcPct val="129166"/>
              </a:lnSpc>
              <a:spcBef>
                <a:spcPts val="1200"/>
              </a:spcBef>
              <a:spcAft>
                <a:spcPts val="0"/>
              </a:spcAft>
              <a:buNone/>
            </a:pPr>
            <a:r>
              <a:rPr lang="en-US" sz="1800">
                <a:solidFill>
                  <a:srgbClr val="080A13"/>
                </a:solidFill>
                <a:latin typeface="Arial"/>
                <a:ea typeface="Arial"/>
                <a:cs typeface="Arial"/>
                <a:sym typeface="Arial"/>
              </a:rPr>
              <a:t>The linear activation function, also known as "no activation," or "identity function" (multiplied x1.0), is where the activation is proportional to the input.</a:t>
            </a:r>
            <a:endParaRPr sz="1800">
              <a:latin typeface="Calibri"/>
              <a:ea typeface="Calibri"/>
              <a:cs typeface="Calibri"/>
              <a:sym typeface="Calibri"/>
            </a:endParaRPr>
          </a:p>
          <a:p>
            <a:pPr indent="0" lvl="0" marL="0" marR="0" rtl="0" algn="l">
              <a:lnSpc>
                <a:spcPct val="129166"/>
              </a:lnSpc>
              <a:spcBef>
                <a:spcPts val="1200"/>
              </a:spcBef>
              <a:spcAft>
                <a:spcPts val="0"/>
              </a:spcAft>
              <a:buNone/>
            </a:pPr>
            <a:r>
              <a:rPr lang="en-US" sz="1800">
                <a:solidFill>
                  <a:srgbClr val="080A13"/>
                </a:solidFill>
                <a:latin typeface="Arial"/>
                <a:ea typeface="Arial"/>
                <a:cs typeface="Arial"/>
                <a:sym typeface="Arial"/>
              </a:rPr>
              <a:t>The function doesn't do anything to the weighted sum of the input, it simply spits out the value it was given.</a:t>
            </a:r>
            <a:endParaRPr sz="1800">
              <a:latin typeface="Calibri"/>
              <a:ea typeface="Calibri"/>
              <a:cs typeface="Calibri"/>
              <a:sym typeface="Calibri"/>
            </a:endParaRPr>
          </a:p>
          <a:p>
            <a:pPr indent="0" lvl="0" marL="0" rtl="0" algn="l">
              <a:spcBef>
                <a:spcPts val="600"/>
              </a:spcBef>
              <a:spcAft>
                <a:spcPts val="0"/>
              </a:spcAft>
              <a:buClr>
                <a:schemeClr val="dk1"/>
              </a:buClr>
              <a:buSzPts val="1200"/>
              <a:buFont typeface="Calibri"/>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9" name="Shape 1099"/>
        <p:cNvGrpSpPr/>
        <p:nvPr/>
      </p:nvGrpSpPr>
      <p:grpSpPr>
        <a:xfrm>
          <a:off x="0" y="0"/>
          <a:ext cx="0" cy="0"/>
          <a:chOff x="0" y="0"/>
          <a:chExt cx="0" cy="0"/>
        </a:xfrm>
      </p:grpSpPr>
      <p:sp>
        <p:nvSpPr>
          <p:cNvPr id="1100" name="Google Shape;1100;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1" name="Google Shape;1101;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16666"/>
              </a:lnSpc>
              <a:spcBef>
                <a:spcPts val="600"/>
              </a:spcBef>
              <a:spcAft>
                <a:spcPts val="0"/>
              </a:spcAft>
              <a:buNone/>
            </a:pPr>
            <a:r>
              <a:rPr b="0" i="1" lang="en-US" sz="1800">
                <a:solidFill>
                  <a:srgbClr val="272F40"/>
                </a:solidFill>
                <a:latin typeface="Arial"/>
                <a:ea typeface="Arial"/>
                <a:cs typeface="Arial"/>
                <a:sym typeface="Arial"/>
              </a:rPr>
              <a:t>Sigmoid / Logistic Activation Function </a:t>
            </a:r>
            <a:endParaRPr b="1" i="1" sz="1800">
              <a:solidFill>
                <a:srgbClr val="2F5496"/>
              </a:solidFill>
              <a:latin typeface="Calibri"/>
              <a:ea typeface="Calibri"/>
              <a:cs typeface="Calibri"/>
              <a:sym typeface="Calibri"/>
            </a:endParaRPr>
          </a:p>
          <a:p>
            <a:pPr indent="0" lvl="0" marL="0" marR="0" rtl="0" algn="l">
              <a:lnSpc>
                <a:spcPct val="129166"/>
              </a:lnSpc>
              <a:spcBef>
                <a:spcPts val="1200"/>
              </a:spcBef>
              <a:spcAft>
                <a:spcPts val="0"/>
              </a:spcAft>
              <a:buNone/>
            </a:pPr>
            <a:r>
              <a:rPr lang="en-US" sz="1800">
                <a:solidFill>
                  <a:srgbClr val="080A13"/>
                </a:solidFill>
                <a:latin typeface="Arial"/>
                <a:ea typeface="Arial"/>
                <a:cs typeface="Arial"/>
                <a:sym typeface="Arial"/>
              </a:rPr>
              <a:t>This function takes any real value as input and outputs values in the range of 0 to 1.</a:t>
            </a:r>
            <a:endParaRPr sz="1800">
              <a:latin typeface="Times New Roman"/>
              <a:ea typeface="Times New Roman"/>
              <a:cs typeface="Times New Roman"/>
              <a:sym typeface="Times New Roman"/>
            </a:endParaRPr>
          </a:p>
          <a:p>
            <a:pPr indent="0" lvl="0" marL="0" marR="0" rtl="0" algn="l">
              <a:lnSpc>
                <a:spcPct val="129166"/>
              </a:lnSpc>
              <a:spcBef>
                <a:spcPts val="1200"/>
              </a:spcBef>
              <a:spcAft>
                <a:spcPts val="0"/>
              </a:spcAft>
              <a:buNone/>
            </a:pPr>
            <a:r>
              <a:rPr lang="en-US" sz="1800">
                <a:solidFill>
                  <a:srgbClr val="080A13"/>
                </a:solidFill>
                <a:latin typeface="Arial"/>
                <a:ea typeface="Arial"/>
                <a:cs typeface="Arial"/>
                <a:sym typeface="Arial"/>
              </a:rPr>
              <a:t>The larger the input (more positive), the closer the output value will be to 1.0, whereas the smaller the input (more negative), the closer the output will be to 0.0, as shown below.</a:t>
            </a:r>
            <a:endParaRPr sz="1800">
              <a:latin typeface="Times New Roman"/>
              <a:ea typeface="Times New Roman"/>
              <a:cs typeface="Times New Roman"/>
              <a:sym typeface="Times New Roman"/>
            </a:endParaRPr>
          </a:p>
          <a:p>
            <a:pPr indent="0" lvl="0" marL="0" rtl="0" algn="l">
              <a:spcBef>
                <a:spcPts val="600"/>
              </a:spcBef>
              <a:spcAft>
                <a:spcPts val="0"/>
              </a:spcAft>
              <a:buClr>
                <a:schemeClr val="dk1"/>
              </a:buClr>
              <a:buSzPts val="1200"/>
              <a:buFont typeface="Calibri"/>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7" name="Shape 1107"/>
        <p:cNvGrpSpPr/>
        <p:nvPr/>
      </p:nvGrpSpPr>
      <p:grpSpPr>
        <a:xfrm>
          <a:off x="0" y="0"/>
          <a:ext cx="0" cy="0"/>
          <a:chOff x="0" y="0"/>
          <a:chExt cx="0" cy="0"/>
        </a:xfrm>
      </p:grpSpPr>
      <p:sp>
        <p:nvSpPr>
          <p:cNvPr id="1108" name="Google Shape;1108;g2b7aa389cc3_0_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09" name="Google Shape;1109;g2b7aa389cc3_0_5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Squishing gradients between 0 and 1 diminishes the gradients in large neural networks (you multiply a bunch of values between 0 and 1)</a:t>
            </a:r>
            <a:endParaRPr/>
          </a:p>
        </p:txBody>
      </p:sp>
      <p:sp>
        <p:nvSpPr>
          <p:cNvPr id="1110" name="Google Shape;1110;g2b7aa389cc3_0_5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3" name="Shape 1113"/>
        <p:cNvGrpSpPr/>
        <p:nvPr/>
      </p:nvGrpSpPr>
      <p:grpSpPr>
        <a:xfrm>
          <a:off x="0" y="0"/>
          <a:ext cx="0" cy="0"/>
          <a:chOff x="0" y="0"/>
          <a:chExt cx="0" cy="0"/>
        </a:xfrm>
      </p:grpSpPr>
      <p:sp>
        <p:nvSpPr>
          <p:cNvPr id="1114" name="Google Shape;1114;g2b7aa389cc3_0_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15" name="Google Shape;1115;g2b7aa389cc3_0_5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Squishing gradients between 0 and 1 diminishes the gradients in large neural networks (you multiply a bunch of values between 0 and 1)</a:t>
            </a:r>
            <a:endParaRPr/>
          </a:p>
        </p:txBody>
      </p:sp>
      <p:sp>
        <p:nvSpPr>
          <p:cNvPr id="1116" name="Google Shape;1116;g2b7aa389cc3_0_5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0" name="Shape 1120"/>
        <p:cNvGrpSpPr/>
        <p:nvPr/>
      </p:nvGrpSpPr>
      <p:grpSpPr>
        <a:xfrm>
          <a:off x="0" y="0"/>
          <a:ext cx="0" cy="0"/>
          <a:chOff x="0" y="0"/>
          <a:chExt cx="0" cy="0"/>
        </a:xfrm>
      </p:grpSpPr>
      <p:sp>
        <p:nvSpPr>
          <p:cNvPr id="1121" name="Google Shape;1121;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2" name="Google Shape;1122;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29166"/>
              </a:lnSpc>
              <a:spcBef>
                <a:spcPts val="600"/>
              </a:spcBef>
              <a:spcAft>
                <a:spcPts val="0"/>
              </a:spcAft>
              <a:buNone/>
            </a:pPr>
            <a:r>
              <a:rPr lang="en-US" sz="1800">
                <a:solidFill>
                  <a:srgbClr val="080A13"/>
                </a:solidFill>
                <a:latin typeface="Arial"/>
                <a:ea typeface="Arial"/>
                <a:cs typeface="Arial"/>
                <a:sym typeface="Arial"/>
              </a:rPr>
              <a:t> </a:t>
            </a:r>
            <a:endParaRPr sz="1800">
              <a:latin typeface="Times New Roman"/>
              <a:ea typeface="Times New Roman"/>
              <a:cs typeface="Times New Roman"/>
              <a:sym typeface="Times New Roman"/>
            </a:endParaRPr>
          </a:p>
          <a:p>
            <a:pPr indent="0" lvl="0" marL="0" marR="0" rtl="0" algn="l">
              <a:lnSpc>
                <a:spcPct val="116666"/>
              </a:lnSpc>
              <a:spcBef>
                <a:spcPts val="1200"/>
              </a:spcBef>
              <a:spcAft>
                <a:spcPts val="0"/>
              </a:spcAft>
              <a:buNone/>
            </a:pPr>
            <a:r>
              <a:rPr b="0" i="1" lang="en-US" sz="1800">
                <a:solidFill>
                  <a:srgbClr val="272F40"/>
                </a:solidFill>
                <a:latin typeface="Arial"/>
                <a:ea typeface="Arial"/>
                <a:cs typeface="Arial"/>
                <a:sym typeface="Arial"/>
              </a:rPr>
              <a:t>ReLU Function</a:t>
            </a:r>
            <a:endParaRPr b="1" i="1" sz="1800">
              <a:solidFill>
                <a:srgbClr val="2F5496"/>
              </a:solidFill>
              <a:latin typeface="Calibri"/>
              <a:ea typeface="Calibri"/>
              <a:cs typeface="Calibri"/>
              <a:sym typeface="Calibri"/>
            </a:endParaRPr>
          </a:p>
          <a:p>
            <a:pPr indent="0" lvl="0" marL="0" marR="0" rtl="0" algn="l">
              <a:lnSpc>
                <a:spcPct val="129166"/>
              </a:lnSpc>
              <a:spcBef>
                <a:spcPts val="1200"/>
              </a:spcBef>
              <a:spcAft>
                <a:spcPts val="0"/>
              </a:spcAft>
              <a:buNone/>
            </a:pPr>
            <a:r>
              <a:rPr lang="en-US" sz="1800">
                <a:solidFill>
                  <a:srgbClr val="080A13"/>
                </a:solidFill>
                <a:latin typeface="Arial"/>
                <a:ea typeface="Arial"/>
                <a:cs typeface="Arial"/>
                <a:sym typeface="Arial"/>
              </a:rPr>
              <a:t>ReLU stands for Rectified Linear Unit. </a:t>
            </a:r>
            <a:endParaRPr sz="1800">
              <a:latin typeface="Times New Roman"/>
              <a:ea typeface="Times New Roman"/>
              <a:cs typeface="Times New Roman"/>
              <a:sym typeface="Times New Roman"/>
            </a:endParaRPr>
          </a:p>
          <a:p>
            <a:pPr indent="0" lvl="0" marL="0" marR="0" rtl="0" algn="l">
              <a:lnSpc>
                <a:spcPct val="129166"/>
              </a:lnSpc>
              <a:spcBef>
                <a:spcPts val="1200"/>
              </a:spcBef>
              <a:spcAft>
                <a:spcPts val="0"/>
              </a:spcAft>
              <a:buNone/>
            </a:pPr>
            <a:r>
              <a:rPr lang="en-US" sz="1800">
                <a:solidFill>
                  <a:srgbClr val="080A13"/>
                </a:solidFill>
                <a:latin typeface="Arial"/>
                <a:ea typeface="Arial"/>
                <a:cs typeface="Arial"/>
                <a:sym typeface="Arial"/>
              </a:rPr>
              <a:t>Although it gives an impression of a linear function, ReLU has a derivative function and allows for backpropagation while simultaneously making it computationally efficient. </a:t>
            </a:r>
            <a:endParaRPr sz="1800">
              <a:latin typeface="Times New Roman"/>
              <a:ea typeface="Times New Roman"/>
              <a:cs typeface="Times New Roman"/>
              <a:sym typeface="Times New Roman"/>
            </a:endParaRPr>
          </a:p>
          <a:p>
            <a:pPr indent="0" lvl="0" marL="0" marR="0" rtl="0" algn="l">
              <a:lnSpc>
                <a:spcPct val="129166"/>
              </a:lnSpc>
              <a:spcBef>
                <a:spcPts val="1200"/>
              </a:spcBef>
              <a:spcAft>
                <a:spcPts val="0"/>
              </a:spcAft>
              <a:buNone/>
            </a:pPr>
            <a:r>
              <a:rPr lang="en-US" sz="1800">
                <a:solidFill>
                  <a:srgbClr val="080A13"/>
                </a:solidFill>
                <a:latin typeface="Arial"/>
                <a:ea typeface="Arial"/>
                <a:cs typeface="Arial"/>
                <a:sym typeface="Arial"/>
              </a:rPr>
              <a:t>The main catch here is that the ReLU function does not activate all the neurons at the same time. The neurons will only be deactivated if the output of the linear transformation is less than 0.</a:t>
            </a:r>
            <a:endParaRPr sz="1800">
              <a:latin typeface="Times New Roman"/>
              <a:ea typeface="Times New Roman"/>
              <a:cs typeface="Times New Roman"/>
              <a:sym typeface="Times New Roman"/>
            </a:endParaRPr>
          </a:p>
          <a:p>
            <a:pPr indent="0" lvl="0" marL="0" marR="0" rtl="0" algn="l">
              <a:lnSpc>
                <a:spcPct val="129166"/>
              </a:lnSpc>
              <a:spcBef>
                <a:spcPts val="1200"/>
              </a:spcBef>
              <a:spcAft>
                <a:spcPts val="0"/>
              </a:spcAft>
              <a:buNone/>
            </a:pPr>
            <a:r>
              <a:rPr lang="en-US" sz="1800">
                <a:solidFill>
                  <a:srgbClr val="080A13"/>
                </a:solidFill>
                <a:latin typeface="Arial"/>
                <a:ea typeface="Arial"/>
                <a:cs typeface="Arial"/>
                <a:sym typeface="Arial"/>
              </a:rPr>
              <a:t>The advantages of using ReLU as an activation function are as follows:</a:t>
            </a:r>
            <a:endParaRPr sz="1800">
              <a:latin typeface="Calibri"/>
              <a:ea typeface="Calibri"/>
              <a:cs typeface="Calibri"/>
              <a:sym typeface="Calibri"/>
            </a:endParaRPr>
          </a:p>
          <a:p>
            <a:pPr indent="-342900" lvl="0" marL="342900" marR="0" rtl="0" algn="l">
              <a:lnSpc>
                <a:spcPct val="104166"/>
              </a:lnSpc>
              <a:spcBef>
                <a:spcPts val="1350"/>
              </a:spcBef>
              <a:spcAft>
                <a:spcPts val="0"/>
              </a:spcAft>
              <a:buClr>
                <a:srgbClr val="080A13"/>
              </a:buClr>
              <a:buSzPts val="1000"/>
              <a:buFont typeface="Noto Sans Symbols"/>
              <a:buChar char="∙"/>
            </a:pPr>
            <a:r>
              <a:rPr lang="en-US" sz="1800">
                <a:solidFill>
                  <a:srgbClr val="080A13"/>
                </a:solidFill>
                <a:latin typeface="Arial"/>
                <a:ea typeface="Arial"/>
                <a:cs typeface="Arial"/>
                <a:sym typeface="Arial"/>
              </a:rPr>
              <a:t>Since only a certain number of neurons are activated, the ReLU function is far more computationally efficient when compared to the sigmoid and tanh functions.</a:t>
            </a:r>
            <a:endParaRPr sz="1800">
              <a:solidFill>
                <a:srgbClr val="080A13"/>
              </a:solidFill>
              <a:latin typeface="Calibri"/>
              <a:ea typeface="Calibri"/>
              <a:cs typeface="Calibri"/>
              <a:sym typeface="Calibri"/>
            </a:endParaRPr>
          </a:p>
          <a:p>
            <a:pPr indent="0" lvl="0" marL="0" rtl="0" algn="l">
              <a:spcBef>
                <a:spcPts val="750"/>
              </a:spcBef>
              <a:spcAft>
                <a:spcPts val="0"/>
              </a:spcAft>
              <a:buClr>
                <a:schemeClr val="dk1"/>
              </a:buClr>
              <a:buSzPts val="1200"/>
              <a:buFont typeface="Calibri"/>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8" name="Shape 1128"/>
        <p:cNvGrpSpPr/>
        <p:nvPr/>
      </p:nvGrpSpPr>
      <p:grpSpPr>
        <a:xfrm>
          <a:off x="0" y="0"/>
          <a:ext cx="0" cy="0"/>
          <a:chOff x="0" y="0"/>
          <a:chExt cx="0" cy="0"/>
        </a:xfrm>
      </p:grpSpPr>
      <p:sp>
        <p:nvSpPr>
          <p:cNvPr id="1129" name="Google Shape;1129;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0" name="Google Shape;1130;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80A13"/>
              </a:buClr>
              <a:buSzPts val="1200"/>
              <a:buFont typeface="Arial"/>
              <a:buNone/>
            </a:pPr>
            <a:r>
              <a:rPr lang="en-US" sz="1200">
                <a:solidFill>
                  <a:srgbClr val="080A13"/>
                </a:solidFill>
                <a:latin typeface="Arial"/>
                <a:ea typeface="Arial"/>
                <a:cs typeface="Arial"/>
                <a:sym typeface="Arial"/>
              </a:rPr>
              <a:t>ReLU accelerates the convergence of gradient descent towards the global minimum of the </a:t>
            </a:r>
            <a:r>
              <a:rPr lang="en-US" sz="1200" u="sng">
                <a:solidFill>
                  <a:srgbClr val="1064FE"/>
                </a:solidFill>
                <a:latin typeface="Arial"/>
                <a:ea typeface="Arial"/>
                <a:cs typeface="Arial"/>
                <a:sym typeface="Arial"/>
                <a:hlinkClick r:id="rId2">
                  <a:extLst>
                    <a:ext uri="{A12FA001-AC4F-418D-AE19-62706E023703}">
                      <ahyp:hlinkClr val="tx"/>
                    </a:ext>
                  </a:extLst>
                </a:hlinkClick>
              </a:rPr>
              <a:t>loss function</a:t>
            </a:r>
            <a:r>
              <a:rPr lang="en-US" sz="1200">
                <a:solidFill>
                  <a:srgbClr val="080A13"/>
                </a:solidFill>
                <a:latin typeface="Arial"/>
                <a:ea typeface="Arial"/>
                <a:cs typeface="Arial"/>
                <a:sym typeface="Arial"/>
              </a:rPr>
              <a:t> due to its linear, non-saturating property.</a:t>
            </a:r>
            <a:endParaRPr sz="1200">
              <a:solidFill>
                <a:srgbClr val="080A13"/>
              </a:solidFill>
              <a:latin typeface="Calibri"/>
              <a:ea typeface="Calibri"/>
              <a:cs typeface="Calibri"/>
              <a:sym typeface="Calibri"/>
            </a:endParaRPr>
          </a:p>
          <a:p>
            <a:pPr indent="0" lvl="0" marL="0" rtl="0" algn="l">
              <a:spcBef>
                <a:spcPts val="0"/>
              </a:spcBef>
              <a:spcAft>
                <a:spcPts val="0"/>
              </a:spcAft>
              <a:buNone/>
            </a:pPr>
            <a:r>
              <a:t/>
            </a:r>
            <a:endParaRPr/>
          </a:p>
        </p:txBody>
      </p:sp>
      <p:sp>
        <p:nvSpPr>
          <p:cNvPr id="1131" name="Google Shape;1131;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6" name="Shape 1136"/>
        <p:cNvGrpSpPr/>
        <p:nvPr/>
      </p:nvGrpSpPr>
      <p:grpSpPr>
        <a:xfrm>
          <a:off x="0" y="0"/>
          <a:ext cx="0" cy="0"/>
          <a:chOff x="0" y="0"/>
          <a:chExt cx="0" cy="0"/>
        </a:xfrm>
      </p:grpSpPr>
      <p:sp>
        <p:nvSpPr>
          <p:cNvPr id="1137" name="Google Shape;1137;g2b7aa389cc3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38" name="Google Shape;1138;g2b7aa389cc3_0_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9" name="Google Shape;1139;g2b7aa389cc3_0_1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4" name="Shape 1144"/>
        <p:cNvGrpSpPr/>
        <p:nvPr/>
      </p:nvGrpSpPr>
      <p:grpSpPr>
        <a:xfrm>
          <a:off x="0" y="0"/>
          <a:ext cx="0" cy="0"/>
          <a:chOff x="0" y="0"/>
          <a:chExt cx="0" cy="0"/>
        </a:xfrm>
      </p:grpSpPr>
      <p:sp>
        <p:nvSpPr>
          <p:cNvPr id="1145" name="Google Shape;1145;g2b7aa389cc3_0_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46" name="Google Shape;1146;g2b7aa389cc3_0_4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It does not hold the additivity principle. F(-5 + 3) != F(-5) + F(3)</a:t>
            </a:r>
            <a:endParaRPr/>
          </a:p>
        </p:txBody>
      </p:sp>
      <p:sp>
        <p:nvSpPr>
          <p:cNvPr id="1147" name="Google Shape;1147;g2b7aa389cc3_0_4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2" name="Shape 1152"/>
        <p:cNvGrpSpPr/>
        <p:nvPr/>
      </p:nvGrpSpPr>
      <p:grpSpPr>
        <a:xfrm>
          <a:off x="0" y="0"/>
          <a:ext cx="0" cy="0"/>
          <a:chOff x="0" y="0"/>
          <a:chExt cx="0" cy="0"/>
        </a:xfrm>
      </p:grpSpPr>
      <p:sp>
        <p:nvSpPr>
          <p:cNvPr id="1153" name="Google Shape;1153;g2b7aa389cc3_0_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54" name="Google Shape;1154;g2b7aa389cc3_0_3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5" name="Google Shape;1155;g2b7aa389cc3_0_3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0" name="Shape 1160"/>
        <p:cNvGrpSpPr/>
        <p:nvPr/>
      </p:nvGrpSpPr>
      <p:grpSpPr>
        <a:xfrm>
          <a:off x="0" y="0"/>
          <a:ext cx="0" cy="0"/>
          <a:chOff x="0" y="0"/>
          <a:chExt cx="0" cy="0"/>
        </a:xfrm>
      </p:grpSpPr>
      <p:sp>
        <p:nvSpPr>
          <p:cNvPr id="1161" name="Google Shape;1161;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2" name="Google Shape;1162;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93750"/>
              </a:lnSpc>
              <a:spcBef>
                <a:spcPts val="0"/>
              </a:spcBef>
              <a:spcAft>
                <a:spcPts val="0"/>
              </a:spcAft>
              <a:buNone/>
            </a:pPr>
            <a:r>
              <a:rPr lang="en-US" sz="1200">
                <a:solidFill>
                  <a:srgbClr val="080A13"/>
                </a:solidFill>
                <a:latin typeface="Arial"/>
                <a:ea typeface="Arial"/>
                <a:cs typeface="Arial"/>
                <a:sym typeface="Arial"/>
              </a:rPr>
              <a:t>The limitations faced by this function are:</a:t>
            </a:r>
            <a:endParaRPr sz="1200">
              <a:latin typeface="Calibri"/>
              <a:ea typeface="Calibri"/>
              <a:cs typeface="Calibri"/>
              <a:sym typeface="Calibri"/>
            </a:endParaRPr>
          </a:p>
          <a:p>
            <a:pPr indent="-342900" lvl="0" marL="342900" marR="0" rtl="0" algn="l">
              <a:lnSpc>
                <a:spcPct val="156250"/>
              </a:lnSpc>
              <a:spcBef>
                <a:spcPts val="1350"/>
              </a:spcBef>
              <a:spcAft>
                <a:spcPts val="0"/>
              </a:spcAft>
              <a:buClr>
                <a:srgbClr val="080A13"/>
              </a:buClr>
              <a:buSzPts val="1000"/>
              <a:buFont typeface="Noto Sans Symbols"/>
              <a:buChar char="∙"/>
            </a:pPr>
            <a:r>
              <a:rPr lang="en-US" sz="1200">
                <a:solidFill>
                  <a:srgbClr val="080A13"/>
                </a:solidFill>
                <a:latin typeface="Arial"/>
                <a:ea typeface="Arial"/>
                <a:cs typeface="Arial"/>
                <a:sym typeface="Arial"/>
              </a:rPr>
              <a:t>The Dying ReLU problem, which I explained below.</a:t>
            </a:r>
            <a:endParaRPr sz="1200">
              <a:solidFill>
                <a:srgbClr val="080A13"/>
              </a:solidFill>
              <a:latin typeface="Calibri"/>
              <a:ea typeface="Calibri"/>
              <a:cs typeface="Calibri"/>
              <a:sym typeface="Calibri"/>
            </a:endParaRPr>
          </a:p>
          <a:p>
            <a:pPr indent="0" lvl="0" marL="0" rtl="0" algn="l">
              <a:spcBef>
                <a:spcPts val="750"/>
              </a:spcBef>
              <a:spcAft>
                <a:spcPts val="0"/>
              </a:spcAft>
              <a:buNone/>
            </a:pPr>
            <a:r>
              <a:t/>
            </a:r>
            <a:endParaRPr/>
          </a:p>
        </p:txBody>
      </p:sp>
      <p:sp>
        <p:nvSpPr>
          <p:cNvPr id="1163" name="Google Shape;1163;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7" name="Shape 1167"/>
        <p:cNvGrpSpPr/>
        <p:nvPr/>
      </p:nvGrpSpPr>
      <p:grpSpPr>
        <a:xfrm>
          <a:off x="0" y="0"/>
          <a:ext cx="0" cy="0"/>
          <a:chOff x="0" y="0"/>
          <a:chExt cx="0" cy="0"/>
        </a:xfrm>
      </p:grpSpPr>
      <p:sp>
        <p:nvSpPr>
          <p:cNvPr id="1168" name="Google Shape;1168;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9" name="Google Shape;1169;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0" i="0" lang="en-US">
                <a:solidFill>
                  <a:srgbClr val="080A13"/>
                </a:solidFill>
                <a:latin typeface="Inter"/>
                <a:ea typeface="Inter"/>
                <a:cs typeface="Inter"/>
                <a:sym typeface="Inter"/>
              </a:rPr>
              <a:t>Leaky ReLU is an improved version of ReLU function to solve the Dying ReLU problem as it has a small positive slope in the negative area.</a:t>
            </a:r>
            <a:endParaRPr/>
          </a:p>
          <a:p>
            <a:pPr indent="0" lvl="0" marL="0" rtl="0" algn="l">
              <a:spcBef>
                <a:spcPts val="0"/>
              </a:spcBef>
              <a:spcAft>
                <a:spcPts val="0"/>
              </a:spcAft>
              <a:buNone/>
            </a:pPr>
            <a:r>
              <a:rPr b="0" i="0" lang="en-US">
                <a:solidFill>
                  <a:srgbClr val="080A13"/>
                </a:solidFill>
                <a:latin typeface="Inter"/>
                <a:ea typeface="Inter"/>
                <a:cs typeface="Inter"/>
                <a:sym typeface="Inter"/>
              </a:rPr>
              <a:t>The advantages of Leaky ReLU are same as that of ReLU, in addition to the fact that it does enable backpropagation, even for negative input values. </a:t>
            </a:r>
            <a:endParaRPr/>
          </a:p>
          <a:p>
            <a:pPr indent="0" lvl="0" marL="0" rtl="0" algn="l">
              <a:spcBef>
                <a:spcPts val="0"/>
              </a:spcBef>
              <a:spcAft>
                <a:spcPts val="0"/>
              </a:spcAft>
              <a:buNone/>
            </a:pPr>
            <a:r>
              <a:rPr b="0" i="0" lang="en-US">
                <a:solidFill>
                  <a:srgbClr val="080A13"/>
                </a:solidFill>
                <a:latin typeface="Inter"/>
                <a:ea typeface="Inter"/>
                <a:cs typeface="Inter"/>
                <a:sym typeface="Inter"/>
              </a:rPr>
              <a:t>By making this minor modification for negative input values, the gradient of the left side of the graph comes out to be a non-zero value. Therefore, we would no longer encounter dead neurons in that region. </a:t>
            </a:r>
            <a:endParaRPr/>
          </a:p>
          <a:p>
            <a:pPr indent="0" lvl="0" marL="0" rtl="0" algn="l">
              <a:spcBef>
                <a:spcPts val="0"/>
              </a:spcBef>
              <a:spcAft>
                <a:spcPts val="0"/>
              </a:spcAft>
              <a:buNone/>
            </a:pPr>
            <a:r>
              <a:t/>
            </a:r>
            <a:endParaRPr b="0" i="0">
              <a:solidFill>
                <a:srgbClr val="080A13"/>
              </a:solidFill>
              <a:latin typeface="Inter"/>
              <a:ea typeface="Inter"/>
              <a:cs typeface="Inter"/>
              <a:sym typeface="Inter"/>
            </a:endParaRPr>
          </a:p>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b891ad0c23_0_23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g2b891ad0c23_0_2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4" name="Shape 1174"/>
        <p:cNvGrpSpPr/>
        <p:nvPr/>
      </p:nvGrpSpPr>
      <p:grpSpPr>
        <a:xfrm>
          <a:off x="0" y="0"/>
          <a:ext cx="0" cy="0"/>
          <a:chOff x="0" y="0"/>
          <a:chExt cx="0" cy="0"/>
        </a:xfrm>
      </p:grpSpPr>
      <p:sp>
        <p:nvSpPr>
          <p:cNvPr id="1175" name="Google Shape;1175;g2b7aa389cc3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76" name="Google Shape;1176;g2b7aa389cc3_0_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7" name="Google Shape;1177;g2b7aa389cc3_0_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1" name="Shape 1181"/>
        <p:cNvGrpSpPr/>
        <p:nvPr/>
      </p:nvGrpSpPr>
      <p:grpSpPr>
        <a:xfrm>
          <a:off x="0" y="0"/>
          <a:ext cx="0" cy="0"/>
          <a:chOff x="0" y="0"/>
          <a:chExt cx="0" cy="0"/>
        </a:xfrm>
      </p:grpSpPr>
      <p:sp>
        <p:nvSpPr>
          <p:cNvPr id="1182" name="Google Shape;1182;g2b7aa389cc3_0_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83" name="Google Shape;1183;g2b7aa389cc3_0_6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4" name="Google Shape;1184;g2b7aa389cc3_0_6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8" name="Shape 1188"/>
        <p:cNvGrpSpPr/>
        <p:nvPr/>
      </p:nvGrpSpPr>
      <p:grpSpPr>
        <a:xfrm>
          <a:off x="0" y="0"/>
          <a:ext cx="0" cy="0"/>
          <a:chOff x="0" y="0"/>
          <a:chExt cx="0" cy="0"/>
        </a:xfrm>
      </p:grpSpPr>
      <p:sp>
        <p:nvSpPr>
          <p:cNvPr id="1189" name="Google Shape;1189;g2b7aa389cc3_0_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90" name="Google Shape;1190;g2b7aa389cc3_0_7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1" name="Google Shape;1191;g2b7aa389cc3_0_7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5" name="Shape 1195"/>
        <p:cNvGrpSpPr/>
        <p:nvPr/>
      </p:nvGrpSpPr>
      <p:grpSpPr>
        <a:xfrm>
          <a:off x="0" y="0"/>
          <a:ext cx="0" cy="0"/>
          <a:chOff x="0" y="0"/>
          <a:chExt cx="0" cy="0"/>
        </a:xfrm>
      </p:grpSpPr>
      <p:sp>
        <p:nvSpPr>
          <p:cNvPr id="1196" name="Google Shape;1196;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7" name="Google Shape;1197;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0" name="Shape 1200"/>
        <p:cNvGrpSpPr/>
        <p:nvPr/>
      </p:nvGrpSpPr>
      <p:grpSpPr>
        <a:xfrm>
          <a:off x="0" y="0"/>
          <a:ext cx="0" cy="0"/>
          <a:chOff x="0" y="0"/>
          <a:chExt cx="0" cy="0"/>
        </a:xfrm>
      </p:grpSpPr>
      <p:sp>
        <p:nvSpPr>
          <p:cNvPr id="1201" name="Google Shape;1201;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2" name="Google Shape;1202;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7" name="Shape 1207"/>
        <p:cNvGrpSpPr/>
        <p:nvPr/>
      </p:nvGrpSpPr>
      <p:grpSpPr>
        <a:xfrm>
          <a:off x="0" y="0"/>
          <a:ext cx="0" cy="0"/>
          <a:chOff x="0" y="0"/>
          <a:chExt cx="0" cy="0"/>
        </a:xfrm>
      </p:grpSpPr>
      <p:sp>
        <p:nvSpPr>
          <p:cNvPr id="1208" name="Google Shape;1208;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9" name="Google Shape;1209;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3" name="Shape 1213"/>
        <p:cNvGrpSpPr/>
        <p:nvPr/>
      </p:nvGrpSpPr>
      <p:grpSpPr>
        <a:xfrm>
          <a:off x="0" y="0"/>
          <a:ext cx="0" cy="0"/>
          <a:chOff x="0" y="0"/>
          <a:chExt cx="0" cy="0"/>
        </a:xfrm>
      </p:grpSpPr>
      <p:sp>
        <p:nvSpPr>
          <p:cNvPr id="1214" name="Google Shape;1214;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5" name="Google Shape;1215;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9" name="Shape 1219"/>
        <p:cNvGrpSpPr/>
        <p:nvPr/>
      </p:nvGrpSpPr>
      <p:grpSpPr>
        <a:xfrm>
          <a:off x="0" y="0"/>
          <a:ext cx="0" cy="0"/>
          <a:chOff x="0" y="0"/>
          <a:chExt cx="0" cy="0"/>
        </a:xfrm>
      </p:grpSpPr>
      <p:sp>
        <p:nvSpPr>
          <p:cNvPr id="1220" name="Google Shape;1220;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1" name="Google Shape;1221;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5" name="Shape 1225"/>
        <p:cNvGrpSpPr/>
        <p:nvPr/>
      </p:nvGrpSpPr>
      <p:grpSpPr>
        <a:xfrm>
          <a:off x="0" y="0"/>
          <a:ext cx="0" cy="0"/>
          <a:chOff x="0" y="0"/>
          <a:chExt cx="0" cy="0"/>
        </a:xfrm>
      </p:grpSpPr>
      <p:sp>
        <p:nvSpPr>
          <p:cNvPr id="1226" name="Google Shape;1226;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7" name="Google Shape;1227;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7" name="Shape 1247"/>
        <p:cNvGrpSpPr/>
        <p:nvPr/>
      </p:nvGrpSpPr>
      <p:grpSpPr>
        <a:xfrm>
          <a:off x="0" y="0"/>
          <a:ext cx="0" cy="0"/>
          <a:chOff x="0" y="0"/>
          <a:chExt cx="0" cy="0"/>
        </a:xfrm>
      </p:grpSpPr>
      <p:sp>
        <p:nvSpPr>
          <p:cNvPr id="1248" name="Google Shape;1248;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9" name="Google Shape;1249;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0" name="Google Shape;1250;p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2" name="Shape 1272"/>
        <p:cNvGrpSpPr/>
        <p:nvPr/>
      </p:nvGrpSpPr>
      <p:grpSpPr>
        <a:xfrm>
          <a:off x="0" y="0"/>
          <a:ext cx="0" cy="0"/>
          <a:chOff x="0" y="0"/>
          <a:chExt cx="0" cy="0"/>
        </a:xfrm>
      </p:grpSpPr>
      <p:sp>
        <p:nvSpPr>
          <p:cNvPr id="1273" name="Google Shape;1273;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4" name="Google Shape;1274;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3" name="Shape 1293"/>
        <p:cNvGrpSpPr/>
        <p:nvPr/>
      </p:nvGrpSpPr>
      <p:grpSpPr>
        <a:xfrm>
          <a:off x="0" y="0"/>
          <a:ext cx="0" cy="0"/>
          <a:chOff x="0" y="0"/>
          <a:chExt cx="0" cy="0"/>
        </a:xfrm>
      </p:grpSpPr>
      <p:sp>
        <p:nvSpPr>
          <p:cNvPr id="1294" name="Google Shape;1294;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5" name="Google Shape;1295;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0" name="Shape 1300"/>
        <p:cNvGrpSpPr/>
        <p:nvPr/>
      </p:nvGrpSpPr>
      <p:grpSpPr>
        <a:xfrm>
          <a:off x="0" y="0"/>
          <a:ext cx="0" cy="0"/>
          <a:chOff x="0" y="0"/>
          <a:chExt cx="0" cy="0"/>
        </a:xfrm>
      </p:grpSpPr>
      <p:sp>
        <p:nvSpPr>
          <p:cNvPr id="1301" name="Google Shape;1301;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2" name="Google Shape;1302;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1F2328"/>
              </a:buClr>
              <a:buSzPts val="1200"/>
              <a:buFont typeface="Arial"/>
              <a:buNone/>
            </a:pPr>
            <a:r>
              <a:rPr b="0" i="0" lang="en-US">
                <a:solidFill>
                  <a:srgbClr val="1F2328"/>
                </a:solidFill>
                <a:latin typeface="Arial"/>
                <a:ea typeface="Arial"/>
                <a:cs typeface="Arial"/>
                <a:sym typeface="Arial"/>
              </a:rPr>
              <a:t>As we are calculating the partial derivatives for the weights of our model we have to remember to factor in the gradient from our activation function at every layer.</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7" name="Shape 1307"/>
        <p:cNvGrpSpPr/>
        <p:nvPr/>
      </p:nvGrpSpPr>
      <p:grpSpPr>
        <a:xfrm>
          <a:off x="0" y="0"/>
          <a:ext cx="0" cy="0"/>
          <a:chOff x="0" y="0"/>
          <a:chExt cx="0" cy="0"/>
        </a:xfrm>
      </p:grpSpPr>
      <p:sp>
        <p:nvSpPr>
          <p:cNvPr id="1308" name="Google Shape;1308;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9" name="Google Shape;1309;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4" name="Shape 1314"/>
        <p:cNvGrpSpPr/>
        <p:nvPr/>
      </p:nvGrpSpPr>
      <p:grpSpPr>
        <a:xfrm>
          <a:off x="0" y="0"/>
          <a:ext cx="0" cy="0"/>
          <a:chOff x="0" y="0"/>
          <a:chExt cx="0" cy="0"/>
        </a:xfrm>
      </p:grpSpPr>
      <p:sp>
        <p:nvSpPr>
          <p:cNvPr id="1315" name="Google Shape;1315;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6" name="Google Shape;1316;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1F2328"/>
              </a:buClr>
              <a:buSzPts val="1200"/>
              <a:buFont typeface="Arial"/>
              <a:buNone/>
            </a:pPr>
            <a:r>
              <a:rPr b="0" i="0" lang="en-US">
                <a:solidFill>
                  <a:srgbClr val="1F2328"/>
                </a:solidFill>
                <a:latin typeface="Arial"/>
                <a:ea typeface="Arial"/>
                <a:cs typeface="Arial"/>
                <a:sym typeface="Arial"/>
              </a:rPr>
              <a:t>First we need to calculate </a:t>
            </a:r>
            <a:r>
              <a:rPr lang="en-US"/>
              <a:t>delta </a:t>
            </a:r>
            <a:r>
              <a:rPr b="0" i="0" lang="en-US">
                <a:solidFill>
                  <a:srgbClr val="1F2328"/>
                </a:solidFill>
                <a:latin typeface="Arial"/>
                <a:ea typeface="Arial"/>
                <a:cs typeface="Arial"/>
                <a:sym typeface="Arial"/>
              </a:rPr>
              <a:t>using the gradient of our activation function.</a:t>
            </a:r>
            <a:endParaRPr/>
          </a:p>
          <a:p>
            <a:pPr indent="0" lvl="0" marL="0" rtl="0" algn="l">
              <a:spcBef>
                <a:spcPts val="0"/>
              </a:spcBef>
              <a:spcAft>
                <a:spcPts val="0"/>
              </a:spcAft>
              <a:buClr>
                <a:srgbClr val="1F2328"/>
              </a:buClr>
              <a:buSzPts val="1200"/>
              <a:buFont typeface="Arial"/>
              <a:buNone/>
            </a:pPr>
            <a:r>
              <a:rPr b="0" i="0" lang="en-US">
                <a:solidFill>
                  <a:srgbClr val="1F2328"/>
                </a:solidFill>
                <a:latin typeface="Arial"/>
                <a:ea typeface="Arial"/>
                <a:cs typeface="Arial"/>
                <a:sym typeface="Arial"/>
              </a:rPr>
              <a:t>Next we want to calculate the derivative with respect to our weights,</a:t>
            </a:r>
            <a:endParaRPr/>
          </a:p>
          <a:p>
            <a:pPr indent="0" lvl="0" marL="0" rtl="0" algn="l">
              <a:spcBef>
                <a:spcPts val="0"/>
              </a:spcBef>
              <a:spcAft>
                <a:spcPts val="0"/>
              </a:spcAft>
              <a:buClr>
                <a:srgbClr val="1F2328"/>
              </a:buClr>
              <a:buSzPts val="1200"/>
              <a:buFont typeface="Arial"/>
              <a:buNone/>
            </a:pPr>
            <a:r>
              <a:rPr b="0" i="0" lang="en-US">
                <a:solidFill>
                  <a:srgbClr val="1F2328"/>
                </a:solidFill>
                <a:latin typeface="Arial"/>
                <a:ea typeface="Arial"/>
                <a:cs typeface="Arial"/>
                <a:sym typeface="Arial"/>
              </a:rPr>
              <a:t>Next we want to calculate the derivative wit</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1" name="Shape 1321"/>
        <p:cNvGrpSpPr/>
        <p:nvPr/>
      </p:nvGrpSpPr>
      <p:grpSpPr>
        <a:xfrm>
          <a:off x="0" y="0"/>
          <a:ext cx="0" cy="0"/>
          <a:chOff x="0" y="0"/>
          <a:chExt cx="0" cy="0"/>
        </a:xfrm>
      </p:grpSpPr>
      <p:sp>
        <p:nvSpPr>
          <p:cNvPr id="1322" name="Google Shape;1322;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3" name="Google Shape;1323;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1F2328"/>
              </a:buClr>
              <a:buSzPts val="1200"/>
              <a:buFont typeface="Arial"/>
              <a:buNone/>
            </a:pPr>
            <a:r>
              <a:rPr b="0" i="0" lang="en-US">
                <a:solidFill>
                  <a:srgbClr val="1F2328"/>
                </a:solidFill>
                <a:latin typeface="Arial"/>
                <a:ea typeface="Arial"/>
                <a:cs typeface="Arial"/>
                <a:sym typeface="Arial"/>
              </a:rPr>
              <a:t>After we've performed a round of forward and backward propagation we want to update our weights. Remember from last class we talked about the formula for weight update with momentum and decay.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8" name="Shape 1328"/>
        <p:cNvGrpSpPr/>
        <p:nvPr/>
      </p:nvGrpSpPr>
      <p:grpSpPr>
        <a:xfrm>
          <a:off x="0" y="0"/>
          <a:ext cx="0" cy="0"/>
          <a:chOff x="0" y="0"/>
          <a:chExt cx="0" cy="0"/>
        </a:xfrm>
      </p:grpSpPr>
      <p:sp>
        <p:nvSpPr>
          <p:cNvPr id="1329" name="Google Shape;1329;p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0" name="Google Shape;1330;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4" name="Shape 1334"/>
        <p:cNvGrpSpPr/>
        <p:nvPr/>
      </p:nvGrpSpPr>
      <p:grpSpPr>
        <a:xfrm>
          <a:off x="0" y="0"/>
          <a:ext cx="0" cy="0"/>
          <a:chOff x="0" y="0"/>
          <a:chExt cx="0" cy="0"/>
        </a:xfrm>
      </p:grpSpPr>
      <p:sp>
        <p:nvSpPr>
          <p:cNvPr id="1335" name="Google Shape;1335;p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6" name="Google Shape;1336;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0" name="Shape 1340"/>
        <p:cNvGrpSpPr/>
        <p:nvPr/>
      </p:nvGrpSpPr>
      <p:grpSpPr>
        <a:xfrm>
          <a:off x="0" y="0"/>
          <a:ext cx="0" cy="0"/>
          <a:chOff x="0" y="0"/>
          <a:chExt cx="0" cy="0"/>
        </a:xfrm>
      </p:grpSpPr>
      <p:sp>
        <p:nvSpPr>
          <p:cNvPr id="1341" name="Google Shape;1341;p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2" name="Google Shape;1342;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6" name="Shape 1346"/>
        <p:cNvGrpSpPr/>
        <p:nvPr/>
      </p:nvGrpSpPr>
      <p:grpSpPr>
        <a:xfrm>
          <a:off x="0" y="0"/>
          <a:ext cx="0" cy="0"/>
          <a:chOff x="0" y="0"/>
          <a:chExt cx="0" cy="0"/>
        </a:xfrm>
      </p:grpSpPr>
      <p:sp>
        <p:nvSpPr>
          <p:cNvPr id="1347" name="Google Shape;1347;g2b891ad0c23_0_1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48" name="Google Shape;1348;g2b891ad0c23_0_17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9" name="Google Shape;1349;g2b891ad0c23_0_17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4" name="Shape 1354"/>
        <p:cNvGrpSpPr/>
        <p:nvPr/>
      </p:nvGrpSpPr>
      <p:grpSpPr>
        <a:xfrm>
          <a:off x="0" y="0"/>
          <a:ext cx="0" cy="0"/>
          <a:chOff x="0" y="0"/>
          <a:chExt cx="0" cy="0"/>
        </a:xfrm>
      </p:grpSpPr>
      <p:sp>
        <p:nvSpPr>
          <p:cNvPr id="1355" name="Google Shape;1355;g2b891ad0c23_0_28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6" name="Google Shape;1356;g2b891ad0c23_0_2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8" name="Shape 1378"/>
        <p:cNvGrpSpPr/>
        <p:nvPr/>
      </p:nvGrpSpPr>
      <p:grpSpPr>
        <a:xfrm>
          <a:off x="0" y="0"/>
          <a:ext cx="0" cy="0"/>
          <a:chOff x="0" y="0"/>
          <a:chExt cx="0" cy="0"/>
        </a:xfrm>
      </p:grpSpPr>
      <p:sp>
        <p:nvSpPr>
          <p:cNvPr id="1379" name="Google Shape;1379;g2b891ad0c23_0_30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0" name="Google Shape;1380;g2b891ad0c23_0_3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5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5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8" name="Google Shape;18;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8" name="Shape 68"/>
        <p:cNvGrpSpPr/>
        <p:nvPr/>
      </p:nvGrpSpPr>
      <p:grpSpPr>
        <a:xfrm>
          <a:off x="0" y="0"/>
          <a:ext cx="0" cy="0"/>
          <a:chOff x="0" y="0"/>
          <a:chExt cx="0" cy="0"/>
        </a:xfrm>
      </p:grpSpPr>
      <p:sp>
        <p:nvSpPr>
          <p:cNvPr id="69" name="Google Shape;69;p6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6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1" name="Google Shape;71;p6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2" name="Google Shape;72;p6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6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6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5" name="Shape 75"/>
        <p:cNvGrpSpPr/>
        <p:nvPr/>
      </p:nvGrpSpPr>
      <p:grpSpPr>
        <a:xfrm>
          <a:off x="0" y="0"/>
          <a:ext cx="0" cy="0"/>
          <a:chOff x="0" y="0"/>
          <a:chExt cx="0" cy="0"/>
        </a:xfrm>
      </p:grpSpPr>
      <p:sp>
        <p:nvSpPr>
          <p:cNvPr id="76" name="Google Shape;76;p6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61"/>
          <p:cNvSpPr/>
          <p:nvPr>
            <p:ph idx="2" type="pic"/>
          </p:nvPr>
        </p:nvSpPr>
        <p:spPr>
          <a:xfrm>
            <a:off x="5183188" y="987425"/>
            <a:ext cx="6172200" cy="4873625"/>
          </a:xfrm>
          <a:prstGeom prst="rect">
            <a:avLst/>
          </a:prstGeom>
          <a:noFill/>
          <a:ln>
            <a:noFill/>
          </a:ln>
        </p:spPr>
      </p:sp>
      <p:sp>
        <p:nvSpPr>
          <p:cNvPr id="78" name="Google Shape;78;p6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9" name="Google Shape;79;p6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6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6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2" name="Shape 82"/>
        <p:cNvGrpSpPr/>
        <p:nvPr/>
      </p:nvGrpSpPr>
      <p:grpSpPr>
        <a:xfrm>
          <a:off x="0" y="0"/>
          <a:ext cx="0" cy="0"/>
          <a:chOff x="0" y="0"/>
          <a:chExt cx="0" cy="0"/>
        </a:xfrm>
      </p:grpSpPr>
      <p:sp>
        <p:nvSpPr>
          <p:cNvPr id="83" name="Google Shape;83;p6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6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 name="Google Shape;85;p6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6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6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8" name="Shape 88"/>
        <p:cNvGrpSpPr/>
        <p:nvPr/>
      </p:nvGrpSpPr>
      <p:grpSpPr>
        <a:xfrm>
          <a:off x="0" y="0"/>
          <a:ext cx="0" cy="0"/>
          <a:chOff x="0" y="0"/>
          <a:chExt cx="0" cy="0"/>
        </a:xfrm>
      </p:grpSpPr>
      <p:sp>
        <p:nvSpPr>
          <p:cNvPr id="89" name="Google Shape;89;p6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 name="Google Shape;90;p6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1" name="Google Shape;91;p6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6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6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5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5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7" name="Shape 27"/>
        <p:cNvGrpSpPr/>
        <p:nvPr/>
      </p:nvGrpSpPr>
      <p:grpSpPr>
        <a:xfrm>
          <a:off x="0" y="0"/>
          <a:ext cx="0" cy="0"/>
          <a:chOff x="0" y="0"/>
          <a:chExt cx="0" cy="0"/>
        </a:xfrm>
      </p:grpSpPr>
      <p:sp>
        <p:nvSpPr>
          <p:cNvPr id="28" name="Google Shape;28;p53"/>
          <p:cNvSpPr txBox="1"/>
          <p:nvPr>
            <p:ph type="title"/>
          </p:nvPr>
        </p:nvSpPr>
        <p:spPr>
          <a:xfrm>
            <a:off x="170600" y="256233"/>
            <a:ext cx="11850800" cy="763600"/>
          </a:xfrm>
          <a:prstGeom prst="rect">
            <a:avLst/>
          </a:prstGeom>
          <a:noFill/>
          <a:ln>
            <a:noFill/>
          </a:ln>
        </p:spPr>
        <p:txBody>
          <a:bodyPr anchorCtr="0" anchor="b" bIns="91425" lIns="91425" spcFirstLastPara="1" rIns="91425" wrap="square" tIns="91425">
            <a:noAutofit/>
          </a:bodyPr>
          <a:lstStyle>
            <a:lvl1pPr lvl="0" algn="l">
              <a:lnSpc>
                <a:spcPct val="90000"/>
              </a:lnSpc>
              <a:spcBef>
                <a:spcPts val="0"/>
              </a:spcBef>
              <a:spcAft>
                <a:spcPts val="0"/>
              </a:spcAft>
              <a:buClr>
                <a:schemeClr val="dk1"/>
              </a:buClr>
              <a:buSzPts val="3600"/>
              <a:buFont typeface="Calibri"/>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9" name="Google Shape;29;p53"/>
          <p:cNvSpPr txBox="1"/>
          <p:nvPr>
            <p:ph idx="1" type="body"/>
          </p:nvPr>
        </p:nvSpPr>
        <p:spPr>
          <a:xfrm>
            <a:off x="298400" y="1019833"/>
            <a:ext cx="11595200" cy="5674400"/>
          </a:xfrm>
          <a:prstGeom prst="rect">
            <a:avLst/>
          </a:prstGeom>
          <a:solidFill>
            <a:srgbClr val="FFFFFF">
              <a:alpha val="60000"/>
            </a:srgbClr>
          </a:solidFill>
          <a:ln>
            <a:noFill/>
          </a:ln>
        </p:spPr>
        <p:txBody>
          <a:bodyPr anchorCtr="0" anchor="t" bIns="91425" lIns="91425" spcFirstLastPara="1" rIns="91425" wrap="square" tIns="91425">
            <a:noAutofit/>
          </a:bodyPr>
          <a:lstStyle>
            <a:lvl1pPr indent="-381000" lvl="0" marL="457200" algn="l">
              <a:lnSpc>
                <a:spcPct val="90000"/>
              </a:lnSpc>
              <a:spcBef>
                <a:spcPts val="0"/>
              </a:spcBef>
              <a:spcAft>
                <a:spcPts val="0"/>
              </a:spcAft>
              <a:buClr>
                <a:srgbClr val="000000"/>
              </a:buClr>
              <a:buSzPts val="2400"/>
              <a:buChar char="●"/>
              <a:defRPr sz="3200">
                <a:solidFill>
                  <a:srgbClr val="000000"/>
                </a:solidFill>
              </a:defRPr>
            </a:lvl1pPr>
            <a:lvl2pPr indent="-342900" lvl="1" marL="914400" algn="l">
              <a:lnSpc>
                <a:spcPct val="90000"/>
              </a:lnSpc>
              <a:spcBef>
                <a:spcPts val="2133"/>
              </a:spcBef>
              <a:spcAft>
                <a:spcPts val="0"/>
              </a:spcAft>
              <a:buClr>
                <a:srgbClr val="000000"/>
              </a:buClr>
              <a:buSzPts val="1800"/>
              <a:buChar char="○"/>
              <a:defRPr sz="2400">
                <a:solidFill>
                  <a:srgbClr val="000000"/>
                </a:solidFill>
              </a:defRPr>
            </a:lvl2pPr>
            <a:lvl3pPr indent="-317500" lvl="2" marL="1371600" algn="l">
              <a:lnSpc>
                <a:spcPct val="90000"/>
              </a:lnSpc>
              <a:spcBef>
                <a:spcPts val="2133"/>
              </a:spcBef>
              <a:spcAft>
                <a:spcPts val="0"/>
              </a:spcAft>
              <a:buClr>
                <a:srgbClr val="000000"/>
              </a:buClr>
              <a:buSzPts val="1400"/>
              <a:buChar char="■"/>
              <a:defRPr>
                <a:solidFill>
                  <a:srgbClr val="000000"/>
                </a:solidFill>
              </a:defRPr>
            </a:lvl3pPr>
            <a:lvl4pPr indent="-317500" lvl="3" marL="1828800" algn="l">
              <a:lnSpc>
                <a:spcPct val="90000"/>
              </a:lnSpc>
              <a:spcBef>
                <a:spcPts val="2133"/>
              </a:spcBef>
              <a:spcAft>
                <a:spcPts val="0"/>
              </a:spcAft>
              <a:buClr>
                <a:srgbClr val="000000"/>
              </a:buClr>
              <a:buSzPts val="1400"/>
              <a:buChar char="●"/>
              <a:defRPr>
                <a:solidFill>
                  <a:srgbClr val="000000"/>
                </a:solidFill>
              </a:defRPr>
            </a:lvl4pPr>
            <a:lvl5pPr indent="-317500" lvl="4" marL="2286000" algn="l">
              <a:lnSpc>
                <a:spcPct val="90000"/>
              </a:lnSpc>
              <a:spcBef>
                <a:spcPts val="2133"/>
              </a:spcBef>
              <a:spcAft>
                <a:spcPts val="0"/>
              </a:spcAft>
              <a:buClr>
                <a:srgbClr val="000000"/>
              </a:buClr>
              <a:buSzPts val="1400"/>
              <a:buChar char="○"/>
              <a:defRPr>
                <a:solidFill>
                  <a:srgbClr val="000000"/>
                </a:solidFill>
              </a:defRPr>
            </a:lvl5pPr>
            <a:lvl6pPr indent="-317500" lvl="5" marL="2743200" algn="l">
              <a:lnSpc>
                <a:spcPct val="90000"/>
              </a:lnSpc>
              <a:spcBef>
                <a:spcPts val="2133"/>
              </a:spcBef>
              <a:spcAft>
                <a:spcPts val="0"/>
              </a:spcAft>
              <a:buClr>
                <a:srgbClr val="000000"/>
              </a:buClr>
              <a:buSzPts val="1400"/>
              <a:buChar char="■"/>
              <a:defRPr>
                <a:solidFill>
                  <a:srgbClr val="000000"/>
                </a:solidFill>
              </a:defRPr>
            </a:lvl6pPr>
            <a:lvl7pPr indent="-317500" lvl="6" marL="3200400" algn="l">
              <a:lnSpc>
                <a:spcPct val="90000"/>
              </a:lnSpc>
              <a:spcBef>
                <a:spcPts val="2133"/>
              </a:spcBef>
              <a:spcAft>
                <a:spcPts val="0"/>
              </a:spcAft>
              <a:buClr>
                <a:srgbClr val="000000"/>
              </a:buClr>
              <a:buSzPts val="1400"/>
              <a:buChar char="●"/>
              <a:defRPr>
                <a:solidFill>
                  <a:srgbClr val="000000"/>
                </a:solidFill>
              </a:defRPr>
            </a:lvl7pPr>
            <a:lvl8pPr indent="-317500" lvl="7" marL="3657600" algn="l">
              <a:lnSpc>
                <a:spcPct val="90000"/>
              </a:lnSpc>
              <a:spcBef>
                <a:spcPts val="2133"/>
              </a:spcBef>
              <a:spcAft>
                <a:spcPts val="0"/>
              </a:spcAft>
              <a:buClr>
                <a:srgbClr val="000000"/>
              </a:buClr>
              <a:buSzPts val="1400"/>
              <a:buChar char="○"/>
              <a:defRPr>
                <a:solidFill>
                  <a:srgbClr val="000000"/>
                </a:solidFill>
              </a:defRPr>
            </a:lvl8pPr>
            <a:lvl9pPr indent="-317500" lvl="8" marL="4114800" algn="l">
              <a:lnSpc>
                <a:spcPct val="90000"/>
              </a:lnSpc>
              <a:spcBef>
                <a:spcPts val="2133"/>
              </a:spcBef>
              <a:spcAft>
                <a:spcPts val="2133"/>
              </a:spcAft>
              <a:buClr>
                <a:srgbClr val="000000"/>
              </a:buClr>
              <a:buSzPts val="1400"/>
              <a:buChar char="■"/>
              <a:defRPr>
                <a:solidFill>
                  <a:srgbClr val="000000"/>
                </a:solidFill>
              </a:defRPr>
            </a:lvl9pPr>
          </a:lstStyle>
          <a:p/>
        </p:txBody>
      </p:sp>
      <p:sp>
        <p:nvSpPr>
          <p:cNvPr id="30" name="Google Shape;30;p53"/>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marR="0" algn="l">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l">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l">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l">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l">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l">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l">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l">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l">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cxnSp>
        <p:nvCxnSpPr>
          <p:cNvPr id="31" name="Google Shape;31;p53"/>
          <p:cNvCxnSpPr/>
          <p:nvPr/>
        </p:nvCxnSpPr>
        <p:spPr>
          <a:xfrm>
            <a:off x="298401" y="897915"/>
            <a:ext cx="11595200" cy="0"/>
          </a:xfrm>
          <a:prstGeom prst="straightConnector1">
            <a:avLst/>
          </a:prstGeom>
          <a:noFill/>
          <a:ln cap="flat" cmpd="sng" w="28575">
            <a:solidFill>
              <a:srgbClr val="000000"/>
            </a:solidFill>
            <a:prstDash val="solid"/>
            <a:round/>
            <a:headEnd len="sm" w="sm" type="none"/>
            <a:tailEnd len="sm" w="sm" type="none"/>
          </a:ln>
        </p:spPr>
      </p:cxnSp>
      <p:sp>
        <p:nvSpPr>
          <p:cNvPr id="32" name="Google Shape;32;p53"/>
          <p:cNvSpPr txBox="1"/>
          <p:nvPr>
            <p:ph idx="2" type="title"/>
          </p:nvPr>
        </p:nvSpPr>
        <p:spPr>
          <a:xfrm>
            <a:off x="298400" y="6381033"/>
            <a:ext cx="11595200" cy="313200"/>
          </a:xfrm>
          <a:prstGeom prst="rect">
            <a:avLst/>
          </a:prstGeom>
          <a:noFill/>
          <a:ln>
            <a:noFill/>
          </a:ln>
        </p:spPr>
        <p:txBody>
          <a:bodyPr anchorCtr="0" anchor="t" bIns="91425" lIns="91425" spcFirstLastPara="1" rIns="91425" wrap="square" tIns="91425">
            <a:noAutofit/>
          </a:bodyPr>
          <a:lstStyle>
            <a:lvl1pPr lvl="0" algn="l">
              <a:lnSpc>
                <a:spcPct val="90000"/>
              </a:lnSpc>
              <a:spcBef>
                <a:spcPts val="0"/>
              </a:spcBef>
              <a:spcAft>
                <a:spcPts val="0"/>
              </a:spcAft>
              <a:buClr>
                <a:schemeClr val="dk1"/>
              </a:buClr>
              <a:buSzPts val="1067"/>
              <a:buFont typeface="Calibri"/>
              <a:buNone/>
              <a:defRPr sz="1067"/>
            </a:lvl1pPr>
            <a:lvl2pPr lvl="1">
              <a:spcBef>
                <a:spcPts val="0"/>
              </a:spcBef>
              <a:spcAft>
                <a:spcPts val="0"/>
              </a:spcAft>
              <a:buSzPts val="1067"/>
              <a:buNone/>
              <a:defRPr sz="1067"/>
            </a:lvl2pPr>
            <a:lvl3pPr lvl="2">
              <a:spcBef>
                <a:spcPts val="0"/>
              </a:spcBef>
              <a:spcAft>
                <a:spcPts val="0"/>
              </a:spcAft>
              <a:buSzPts val="1067"/>
              <a:buNone/>
              <a:defRPr sz="1067"/>
            </a:lvl3pPr>
            <a:lvl4pPr lvl="3">
              <a:spcBef>
                <a:spcPts val="0"/>
              </a:spcBef>
              <a:spcAft>
                <a:spcPts val="0"/>
              </a:spcAft>
              <a:buSzPts val="1067"/>
              <a:buNone/>
              <a:defRPr sz="1067"/>
            </a:lvl4pPr>
            <a:lvl5pPr lvl="4">
              <a:spcBef>
                <a:spcPts val="0"/>
              </a:spcBef>
              <a:spcAft>
                <a:spcPts val="0"/>
              </a:spcAft>
              <a:buSzPts val="1067"/>
              <a:buNone/>
              <a:defRPr sz="1067"/>
            </a:lvl5pPr>
            <a:lvl6pPr lvl="5">
              <a:spcBef>
                <a:spcPts val="0"/>
              </a:spcBef>
              <a:spcAft>
                <a:spcPts val="0"/>
              </a:spcAft>
              <a:buSzPts val="1067"/>
              <a:buNone/>
              <a:defRPr sz="1067"/>
            </a:lvl6pPr>
            <a:lvl7pPr lvl="6">
              <a:spcBef>
                <a:spcPts val="0"/>
              </a:spcBef>
              <a:spcAft>
                <a:spcPts val="0"/>
              </a:spcAft>
              <a:buSzPts val="1067"/>
              <a:buNone/>
              <a:defRPr sz="1067"/>
            </a:lvl7pPr>
            <a:lvl8pPr lvl="7">
              <a:spcBef>
                <a:spcPts val="0"/>
              </a:spcBef>
              <a:spcAft>
                <a:spcPts val="0"/>
              </a:spcAft>
              <a:buSzPts val="1067"/>
              <a:buNone/>
              <a:defRPr sz="1067"/>
            </a:lvl8pPr>
            <a:lvl9pPr lvl="8">
              <a:spcBef>
                <a:spcPts val="0"/>
              </a:spcBef>
              <a:spcAft>
                <a:spcPts val="0"/>
              </a:spcAft>
              <a:buSzPts val="1067"/>
              <a:buNone/>
              <a:defRPr sz="1067"/>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1_Title and body">
    <p:spTree>
      <p:nvGrpSpPr>
        <p:cNvPr id="33" name="Shape 33"/>
        <p:cNvGrpSpPr/>
        <p:nvPr/>
      </p:nvGrpSpPr>
      <p:grpSpPr>
        <a:xfrm>
          <a:off x="0" y="0"/>
          <a:ext cx="0" cy="0"/>
          <a:chOff x="0" y="0"/>
          <a:chExt cx="0" cy="0"/>
        </a:xfrm>
      </p:grpSpPr>
      <p:sp>
        <p:nvSpPr>
          <p:cNvPr id="34" name="Google Shape;34;p54"/>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lvl1pPr lvl="0" algn="l">
              <a:lnSpc>
                <a:spcPct val="90000"/>
              </a:lnSpc>
              <a:spcBef>
                <a:spcPts val="0"/>
              </a:spcBef>
              <a:spcAft>
                <a:spcPts val="0"/>
              </a:spcAft>
              <a:buClr>
                <a:schemeClr val="dk1"/>
              </a:buClr>
              <a:buSzPts val="2800"/>
              <a:buFont typeface="Calibri"/>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5" name="Google Shape;35;p54"/>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Autofit/>
          </a:bodyPr>
          <a:lstStyle>
            <a:lvl1pPr indent="-342900" lvl="0" marL="457200" algn="l">
              <a:lnSpc>
                <a:spcPct val="90000"/>
              </a:lnSpc>
              <a:spcBef>
                <a:spcPts val="0"/>
              </a:spcBef>
              <a:spcAft>
                <a:spcPts val="0"/>
              </a:spcAft>
              <a:buClr>
                <a:schemeClr val="dk1"/>
              </a:buClr>
              <a:buSzPts val="1800"/>
              <a:buChar char="●"/>
              <a:defRPr/>
            </a:lvl1pPr>
            <a:lvl2pPr indent="-317500" lvl="1" marL="914400" algn="l">
              <a:lnSpc>
                <a:spcPct val="90000"/>
              </a:lnSpc>
              <a:spcBef>
                <a:spcPts val="2133"/>
              </a:spcBef>
              <a:spcAft>
                <a:spcPts val="0"/>
              </a:spcAft>
              <a:buClr>
                <a:schemeClr val="dk1"/>
              </a:buClr>
              <a:buSzPts val="1400"/>
              <a:buChar char="○"/>
              <a:defRPr/>
            </a:lvl2pPr>
            <a:lvl3pPr indent="-317500" lvl="2" marL="1371600" algn="l">
              <a:lnSpc>
                <a:spcPct val="90000"/>
              </a:lnSpc>
              <a:spcBef>
                <a:spcPts val="2133"/>
              </a:spcBef>
              <a:spcAft>
                <a:spcPts val="0"/>
              </a:spcAft>
              <a:buClr>
                <a:schemeClr val="dk1"/>
              </a:buClr>
              <a:buSzPts val="1400"/>
              <a:buChar char="■"/>
              <a:defRPr/>
            </a:lvl3pPr>
            <a:lvl4pPr indent="-317500" lvl="3" marL="1828800" algn="l">
              <a:lnSpc>
                <a:spcPct val="90000"/>
              </a:lnSpc>
              <a:spcBef>
                <a:spcPts val="2133"/>
              </a:spcBef>
              <a:spcAft>
                <a:spcPts val="0"/>
              </a:spcAft>
              <a:buClr>
                <a:schemeClr val="dk1"/>
              </a:buClr>
              <a:buSzPts val="1400"/>
              <a:buChar char="●"/>
              <a:defRPr/>
            </a:lvl4pPr>
            <a:lvl5pPr indent="-317500" lvl="4" marL="2286000" algn="l">
              <a:lnSpc>
                <a:spcPct val="90000"/>
              </a:lnSpc>
              <a:spcBef>
                <a:spcPts val="2133"/>
              </a:spcBef>
              <a:spcAft>
                <a:spcPts val="0"/>
              </a:spcAft>
              <a:buClr>
                <a:schemeClr val="dk1"/>
              </a:buClr>
              <a:buSzPts val="1400"/>
              <a:buChar char="○"/>
              <a:defRPr/>
            </a:lvl5pPr>
            <a:lvl6pPr indent="-317500" lvl="5" marL="2743200" algn="l">
              <a:lnSpc>
                <a:spcPct val="90000"/>
              </a:lnSpc>
              <a:spcBef>
                <a:spcPts val="2133"/>
              </a:spcBef>
              <a:spcAft>
                <a:spcPts val="0"/>
              </a:spcAft>
              <a:buClr>
                <a:schemeClr val="dk1"/>
              </a:buClr>
              <a:buSzPts val="1400"/>
              <a:buChar char="■"/>
              <a:defRPr/>
            </a:lvl6pPr>
            <a:lvl7pPr indent="-317500" lvl="6" marL="3200400" algn="l">
              <a:lnSpc>
                <a:spcPct val="90000"/>
              </a:lnSpc>
              <a:spcBef>
                <a:spcPts val="2133"/>
              </a:spcBef>
              <a:spcAft>
                <a:spcPts val="0"/>
              </a:spcAft>
              <a:buClr>
                <a:schemeClr val="dk1"/>
              </a:buClr>
              <a:buSzPts val="1400"/>
              <a:buChar char="●"/>
              <a:defRPr/>
            </a:lvl7pPr>
            <a:lvl8pPr indent="-317500" lvl="7" marL="3657600" algn="l">
              <a:lnSpc>
                <a:spcPct val="90000"/>
              </a:lnSpc>
              <a:spcBef>
                <a:spcPts val="2133"/>
              </a:spcBef>
              <a:spcAft>
                <a:spcPts val="0"/>
              </a:spcAft>
              <a:buClr>
                <a:schemeClr val="dk1"/>
              </a:buClr>
              <a:buSzPts val="1400"/>
              <a:buChar char="○"/>
              <a:defRPr/>
            </a:lvl8pPr>
            <a:lvl9pPr indent="-317500" lvl="8" marL="4114800" algn="l">
              <a:lnSpc>
                <a:spcPct val="90000"/>
              </a:lnSpc>
              <a:spcBef>
                <a:spcPts val="2133"/>
              </a:spcBef>
              <a:spcAft>
                <a:spcPts val="2133"/>
              </a:spcAft>
              <a:buClr>
                <a:schemeClr val="dk1"/>
              </a:buClr>
              <a:buSzPts val="1400"/>
              <a:buChar char="■"/>
              <a:defRPr/>
            </a:lvl9pPr>
          </a:lstStyle>
          <a:p/>
        </p:txBody>
      </p:sp>
      <p:sp>
        <p:nvSpPr>
          <p:cNvPr id="36" name="Google Shape;36;p54"/>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rgbClr val="888888"/>
              </a:buClr>
              <a:buSzPts val="1200"/>
              <a:buFont typeface="Calibri"/>
              <a:buNone/>
              <a:defRPr sz="1200">
                <a:solidFill>
                  <a:srgbClr val="888888"/>
                </a:solidFill>
                <a:latin typeface="Calibri"/>
                <a:ea typeface="Calibri"/>
                <a:cs typeface="Calibri"/>
                <a:sym typeface="Calibri"/>
              </a:defRPr>
            </a:lvl1pPr>
            <a:lvl2pPr indent="0" lvl="1" marL="0" algn="r">
              <a:buClr>
                <a:srgbClr val="888888"/>
              </a:buClr>
              <a:buSzPts val="1200"/>
              <a:buFont typeface="Calibri"/>
              <a:buNone/>
              <a:defRPr sz="1200">
                <a:solidFill>
                  <a:srgbClr val="888888"/>
                </a:solidFill>
                <a:latin typeface="Calibri"/>
                <a:ea typeface="Calibri"/>
                <a:cs typeface="Calibri"/>
                <a:sym typeface="Calibri"/>
              </a:defRPr>
            </a:lvl2pPr>
            <a:lvl3pPr indent="0" lvl="2" marL="0" algn="r">
              <a:buClr>
                <a:srgbClr val="888888"/>
              </a:buClr>
              <a:buSzPts val="1200"/>
              <a:buFont typeface="Calibri"/>
              <a:buNone/>
              <a:defRPr sz="1200">
                <a:solidFill>
                  <a:srgbClr val="888888"/>
                </a:solidFill>
                <a:latin typeface="Calibri"/>
                <a:ea typeface="Calibri"/>
                <a:cs typeface="Calibri"/>
                <a:sym typeface="Calibri"/>
              </a:defRPr>
            </a:lvl3pPr>
            <a:lvl4pPr indent="0" lvl="3" marL="0" algn="r">
              <a:buClr>
                <a:srgbClr val="888888"/>
              </a:buClr>
              <a:buSzPts val="1200"/>
              <a:buFont typeface="Calibri"/>
              <a:buNone/>
              <a:defRPr sz="1200">
                <a:solidFill>
                  <a:srgbClr val="888888"/>
                </a:solidFill>
                <a:latin typeface="Calibri"/>
                <a:ea typeface="Calibri"/>
                <a:cs typeface="Calibri"/>
                <a:sym typeface="Calibri"/>
              </a:defRPr>
            </a:lvl4pPr>
            <a:lvl5pPr indent="0" lvl="4" marL="0" algn="r">
              <a:buClr>
                <a:srgbClr val="888888"/>
              </a:buClr>
              <a:buSzPts val="1200"/>
              <a:buFont typeface="Calibri"/>
              <a:buNone/>
              <a:defRPr sz="1200">
                <a:solidFill>
                  <a:srgbClr val="888888"/>
                </a:solidFill>
                <a:latin typeface="Calibri"/>
                <a:ea typeface="Calibri"/>
                <a:cs typeface="Calibri"/>
                <a:sym typeface="Calibri"/>
              </a:defRPr>
            </a:lvl5pPr>
            <a:lvl6pPr indent="0" lvl="5" marL="0" algn="r">
              <a:buClr>
                <a:srgbClr val="888888"/>
              </a:buClr>
              <a:buSzPts val="1200"/>
              <a:buFont typeface="Calibri"/>
              <a:buNone/>
              <a:defRPr sz="1200">
                <a:solidFill>
                  <a:srgbClr val="888888"/>
                </a:solidFill>
                <a:latin typeface="Calibri"/>
                <a:ea typeface="Calibri"/>
                <a:cs typeface="Calibri"/>
                <a:sym typeface="Calibri"/>
              </a:defRPr>
            </a:lvl6pPr>
            <a:lvl7pPr indent="0" lvl="6" marL="0" algn="r">
              <a:buClr>
                <a:srgbClr val="888888"/>
              </a:buClr>
              <a:buSzPts val="1200"/>
              <a:buFont typeface="Calibri"/>
              <a:buNone/>
              <a:defRPr sz="1200">
                <a:solidFill>
                  <a:srgbClr val="888888"/>
                </a:solidFill>
                <a:latin typeface="Calibri"/>
                <a:ea typeface="Calibri"/>
                <a:cs typeface="Calibri"/>
                <a:sym typeface="Calibri"/>
              </a:defRPr>
            </a:lvl7pPr>
            <a:lvl8pPr indent="0" lvl="7" marL="0" algn="r">
              <a:buClr>
                <a:srgbClr val="888888"/>
              </a:buClr>
              <a:buSzPts val="1200"/>
              <a:buFont typeface="Calibri"/>
              <a:buNone/>
              <a:defRPr sz="1200">
                <a:solidFill>
                  <a:srgbClr val="888888"/>
                </a:solidFill>
                <a:latin typeface="Calibri"/>
                <a:ea typeface="Calibri"/>
                <a:cs typeface="Calibri"/>
                <a:sym typeface="Calibri"/>
              </a:defRPr>
            </a:lvl8pPr>
            <a:lvl9pPr indent="0" lvl="8" marL="0" algn="r">
              <a:buClr>
                <a:srgbClr val="888888"/>
              </a:buClr>
              <a:buSzPts val="1200"/>
              <a:buFont typeface="Calibri"/>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7" name="Shape 37"/>
        <p:cNvGrpSpPr/>
        <p:nvPr/>
      </p:nvGrpSpPr>
      <p:grpSpPr>
        <a:xfrm>
          <a:off x="0" y="0"/>
          <a:ext cx="0" cy="0"/>
          <a:chOff x="0" y="0"/>
          <a:chExt cx="0" cy="0"/>
        </a:xfrm>
      </p:grpSpPr>
      <p:sp>
        <p:nvSpPr>
          <p:cNvPr id="38" name="Google Shape;38;p5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5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40" name="Google Shape;40;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3" name="Shape 43"/>
        <p:cNvGrpSpPr/>
        <p:nvPr/>
      </p:nvGrpSpPr>
      <p:grpSpPr>
        <a:xfrm>
          <a:off x="0" y="0"/>
          <a:ext cx="0" cy="0"/>
          <a:chOff x="0" y="0"/>
          <a:chExt cx="0" cy="0"/>
        </a:xfrm>
      </p:grpSpPr>
      <p:sp>
        <p:nvSpPr>
          <p:cNvPr id="44" name="Google Shape;44;p5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5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5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0" name="Shape 50"/>
        <p:cNvGrpSpPr/>
        <p:nvPr/>
      </p:nvGrpSpPr>
      <p:grpSpPr>
        <a:xfrm>
          <a:off x="0" y="0"/>
          <a:ext cx="0" cy="0"/>
          <a:chOff x="0" y="0"/>
          <a:chExt cx="0" cy="0"/>
        </a:xfrm>
      </p:grpSpPr>
      <p:sp>
        <p:nvSpPr>
          <p:cNvPr id="51" name="Google Shape;51;p5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5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3" name="Google Shape;53;p5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5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5" name="Google Shape;55;p5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9" name="Shape 59"/>
        <p:cNvGrpSpPr/>
        <p:nvPr/>
      </p:nvGrpSpPr>
      <p:grpSpPr>
        <a:xfrm>
          <a:off x="0" y="0"/>
          <a:ext cx="0" cy="0"/>
          <a:chOff x="0" y="0"/>
          <a:chExt cx="0" cy="0"/>
        </a:xfrm>
      </p:grpSpPr>
      <p:sp>
        <p:nvSpPr>
          <p:cNvPr id="60" name="Google Shape;60;p5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5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5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4" name="Shape 64"/>
        <p:cNvGrpSpPr/>
        <p:nvPr/>
      </p:nvGrpSpPr>
      <p:grpSpPr>
        <a:xfrm>
          <a:off x="0" y="0"/>
          <a:ext cx="0" cy="0"/>
          <a:chOff x="0" y="0"/>
          <a:chExt cx="0" cy="0"/>
        </a:xfrm>
      </p:grpSpPr>
      <p:sp>
        <p:nvSpPr>
          <p:cNvPr id="65" name="Google Shape;65;p5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5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5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5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5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1.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3.png"/><Relationship Id="rId4" Type="http://schemas.openxmlformats.org/officeDocument/2006/relationships/image" Target="../media/image12.png"/><Relationship Id="rId5" Type="http://schemas.openxmlformats.org/officeDocument/2006/relationships/image" Target="../media/image10.png"/><Relationship Id="rId6" Type="http://schemas.openxmlformats.org/officeDocument/2006/relationships/image" Target="../media/image7.png"/><Relationship Id="rId7"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3.png"/><Relationship Id="rId4" Type="http://schemas.openxmlformats.org/officeDocument/2006/relationships/image" Target="../media/image15.png"/><Relationship Id="rId5" Type="http://schemas.openxmlformats.org/officeDocument/2006/relationships/image" Target="../media/image3.png"/><Relationship Id="rId6" Type="http://schemas.openxmlformats.org/officeDocument/2006/relationships/image" Target="../media/image17.png"/><Relationship Id="rId7" Type="http://schemas.openxmlformats.org/officeDocument/2006/relationships/image" Target="../media/image16.png"/></Relationships>
</file>

<file path=ppt/slides/_rels/slide15.xml.rels><?xml version="1.0" encoding="UTF-8" standalone="yes"?><Relationships xmlns="http://schemas.openxmlformats.org/package/2006/relationships"><Relationship Id="rId10"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png"/><Relationship Id="rId4" Type="http://schemas.openxmlformats.org/officeDocument/2006/relationships/image" Target="../media/image15.png"/><Relationship Id="rId9" Type="http://schemas.openxmlformats.org/officeDocument/2006/relationships/image" Target="../media/image27.png"/><Relationship Id="rId5" Type="http://schemas.openxmlformats.org/officeDocument/2006/relationships/image" Target="../media/image3.png"/><Relationship Id="rId6" Type="http://schemas.openxmlformats.org/officeDocument/2006/relationships/image" Target="../media/image17.png"/><Relationship Id="rId7" Type="http://schemas.openxmlformats.org/officeDocument/2006/relationships/image" Target="../media/image16.png"/><Relationship Id="rId8"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3.png"/><Relationship Id="rId4" Type="http://schemas.openxmlformats.org/officeDocument/2006/relationships/image" Target="../media/image27.png"/><Relationship Id="rId5" Type="http://schemas.openxmlformats.org/officeDocument/2006/relationships/image" Target="../media/image25.png"/><Relationship Id="rId6" Type="http://schemas.openxmlformats.org/officeDocument/2006/relationships/image" Target="../media/image29.png"/><Relationship Id="rId7" Type="http://schemas.openxmlformats.org/officeDocument/2006/relationships/image" Target="../media/image28.png"/><Relationship Id="rId8" Type="http://schemas.openxmlformats.org/officeDocument/2006/relationships/image" Target="../media/image3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5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5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4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4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2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5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4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6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5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8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53.png"/><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5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0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0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1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0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8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11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10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8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23.png"/><Relationship Id="rId4" Type="http://schemas.openxmlformats.org/officeDocument/2006/relationships/image" Target="../media/image27.png"/><Relationship Id="rId5" Type="http://schemas.openxmlformats.org/officeDocument/2006/relationships/image" Target="../media/image25.png"/><Relationship Id="rId6" Type="http://schemas.openxmlformats.org/officeDocument/2006/relationships/image" Target="../media/image29.png"/><Relationship Id="rId7" Type="http://schemas.openxmlformats.org/officeDocument/2006/relationships/image" Target="../media/image28.png"/><Relationship Id="rId8" Type="http://schemas.openxmlformats.org/officeDocument/2006/relationships/image" Target="../media/image34.png"/></Relationships>
</file>

<file path=ppt/slides/_rels/slide48.xml.rels><?xml version="1.0" encoding="UTF-8" standalone="yes"?><Relationships xmlns="http://schemas.openxmlformats.org/package/2006/relationships"><Relationship Id="rId10" Type="http://schemas.openxmlformats.org/officeDocument/2006/relationships/image" Target="../media/image63.png"/><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47.png"/><Relationship Id="rId4" Type="http://schemas.openxmlformats.org/officeDocument/2006/relationships/image" Target="../media/image48.png"/><Relationship Id="rId9" Type="http://schemas.openxmlformats.org/officeDocument/2006/relationships/image" Target="../media/image16.png"/><Relationship Id="rId5" Type="http://schemas.openxmlformats.org/officeDocument/2006/relationships/image" Target="../media/image13.png"/><Relationship Id="rId6" Type="http://schemas.openxmlformats.org/officeDocument/2006/relationships/image" Target="../media/image15.png"/><Relationship Id="rId7" Type="http://schemas.openxmlformats.org/officeDocument/2006/relationships/image" Target="../media/image3.png"/><Relationship Id="rId8" Type="http://schemas.openxmlformats.org/officeDocument/2006/relationships/image" Target="../media/image17.png"/></Relationships>
</file>

<file path=ppt/slides/_rels/slide49.xml.rels><?xml version="1.0" encoding="UTF-8" standalone="yes"?><Relationships xmlns="http://schemas.openxmlformats.org/package/2006/relationships"><Relationship Id="rId11" Type="http://schemas.openxmlformats.org/officeDocument/2006/relationships/image" Target="../media/image17.png"/><Relationship Id="rId10" Type="http://schemas.openxmlformats.org/officeDocument/2006/relationships/image" Target="../media/image3.png"/><Relationship Id="rId12"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54.png"/><Relationship Id="rId4" Type="http://schemas.openxmlformats.org/officeDocument/2006/relationships/image" Target="../media/image52.png"/><Relationship Id="rId9" Type="http://schemas.openxmlformats.org/officeDocument/2006/relationships/image" Target="../media/image15.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63.png"/><Relationship Id="rId8"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57.png"/><Relationship Id="rId4" Type="http://schemas.openxmlformats.org/officeDocument/2006/relationships/image" Target="../media/image58.png"/><Relationship Id="rId5" Type="http://schemas.openxmlformats.org/officeDocument/2006/relationships/image" Target="../media/image60.png"/><Relationship Id="rId6" Type="http://schemas.openxmlformats.org/officeDocument/2006/relationships/image" Target="../media/image61.png"/><Relationship Id="rId7" Type="http://schemas.openxmlformats.org/officeDocument/2006/relationships/image" Target="../media/image6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57.png"/><Relationship Id="rId4" Type="http://schemas.openxmlformats.org/officeDocument/2006/relationships/image" Target="../media/image58.png"/><Relationship Id="rId5" Type="http://schemas.openxmlformats.org/officeDocument/2006/relationships/image" Target="../media/image6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66.png"/><Relationship Id="rId4" Type="http://schemas.openxmlformats.org/officeDocument/2006/relationships/image" Target="../media/image65.png"/><Relationship Id="rId5" Type="http://schemas.openxmlformats.org/officeDocument/2006/relationships/image" Target="../media/image6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image" Target="../media/image70.png"/><Relationship Id="rId4" Type="http://schemas.openxmlformats.org/officeDocument/2006/relationships/image" Target="../media/image7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69.jpg"/><Relationship Id="rId4" Type="http://schemas.openxmlformats.org/officeDocument/2006/relationships/image" Target="../media/image7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9.xml"/><Relationship Id="rId3" Type="http://schemas.openxmlformats.org/officeDocument/2006/relationships/image" Target="../media/image72.png"/><Relationship Id="rId4" Type="http://schemas.openxmlformats.org/officeDocument/2006/relationships/image" Target="../media/image7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0.xml"/><Relationship Id="rId3" Type="http://schemas.openxmlformats.org/officeDocument/2006/relationships/image" Target="../media/image76.png"/><Relationship Id="rId4" Type="http://schemas.openxmlformats.org/officeDocument/2006/relationships/image" Target="../media/image73.png"/><Relationship Id="rId5" Type="http://schemas.openxmlformats.org/officeDocument/2006/relationships/image" Target="../media/image78.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3.xml"/><Relationship Id="rId3" Type="http://schemas.openxmlformats.org/officeDocument/2006/relationships/image" Target="../media/image75.png"/><Relationship Id="rId4" Type="http://schemas.openxmlformats.org/officeDocument/2006/relationships/image" Target="../media/image73.png"/><Relationship Id="rId5" Type="http://schemas.openxmlformats.org/officeDocument/2006/relationships/image" Target="../media/image81.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4.xml"/><Relationship Id="rId3" Type="http://schemas.openxmlformats.org/officeDocument/2006/relationships/hyperlink" Target="https://www.youtube.com/channel/UCYO_jab_esuFRV4b17AJtAw" TargetMode="External"/><Relationship Id="rId4" Type="http://schemas.openxmlformats.org/officeDocument/2006/relationships/image" Target="../media/image96.gi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5.xml"/><Relationship Id="rId3" Type="http://schemas.openxmlformats.org/officeDocument/2006/relationships/image" Target="../media/image73.png"/><Relationship Id="rId4" Type="http://schemas.openxmlformats.org/officeDocument/2006/relationships/image" Target="../media/image100.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6.xml"/><Relationship Id="rId3" Type="http://schemas.openxmlformats.org/officeDocument/2006/relationships/image" Target="../media/image73.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7.xml"/><Relationship Id="rId3" Type="http://schemas.openxmlformats.org/officeDocument/2006/relationships/image" Target="../media/image100.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8.xml"/><Relationship Id="rId3" Type="http://schemas.openxmlformats.org/officeDocument/2006/relationships/image" Target="../media/image86.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9.xml"/><Relationship Id="rId3" Type="http://schemas.openxmlformats.org/officeDocument/2006/relationships/image" Target="../media/image7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0.xml"/><Relationship Id="rId3" Type="http://schemas.openxmlformats.org/officeDocument/2006/relationships/image" Target="../media/image73.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 Id="rId3" Type="http://schemas.openxmlformats.org/officeDocument/2006/relationships/image" Target="../media/image82.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9.xml"/><Relationship Id="rId3" Type="http://schemas.openxmlformats.org/officeDocument/2006/relationships/image" Target="../media/image84.png"/><Relationship Id="rId4" Type="http://schemas.openxmlformats.org/officeDocument/2006/relationships/image" Target="../media/image105.png"/><Relationship Id="rId5" Type="http://schemas.openxmlformats.org/officeDocument/2006/relationships/image" Target="../media/image8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8.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0.xml"/><Relationship Id="rId3" Type="http://schemas.openxmlformats.org/officeDocument/2006/relationships/image" Target="../media/image89.png"/><Relationship Id="rId4" Type="http://schemas.openxmlformats.org/officeDocument/2006/relationships/image" Target="../media/image110.png"/><Relationship Id="rId5" Type="http://schemas.openxmlformats.org/officeDocument/2006/relationships/image" Target="../media/image95.png"/><Relationship Id="rId6" Type="http://schemas.openxmlformats.org/officeDocument/2006/relationships/image" Target="../media/image91.png"/><Relationship Id="rId7" Type="http://schemas.openxmlformats.org/officeDocument/2006/relationships/image" Target="../media/image92.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2.xml"/><Relationship Id="rId3" Type="http://schemas.openxmlformats.org/officeDocument/2006/relationships/image" Target="../media/image90.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4.xml"/><Relationship Id="rId3" Type="http://schemas.openxmlformats.org/officeDocument/2006/relationships/image" Target="../media/image93.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 Id="rId3" Type="http://schemas.openxmlformats.org/officeDocument/2006/relationships/image" Target="../media/image1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30.png"/><Relationship Id="rId5" Type="http://schemas.openxmlformats.org/officeDocument/2006/relationships/image" Target="../media/image7.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 Id="rId3" Type="http://schemas.openxmlformats.org/officeDocument/2006/relationships/image" Target="../media/image23.png"/><Relationship Id="rId4" Type="http://schemas.openxmlformats.org/officeDocument/2006/relationships/image" Target="../media/image27.png"/><Relationship Id="rId5" Type="http://schemas.openxmlformats.org/officeDocument/2006/relationships/image" Target="../media/image25.png"/><Relationship Id="rId6" Type="http://schemas.openxmlformats.org/officeDocument/2006/relationships/image" Target="../media/image28.png"/><Relationship Id="rId7" Type="http://schemas.openxmlformats.org/officeDocument/2006/relationships/image" Target="../media/image104.png"/><Relationship Id="rId8" Type="http://schemas.openxmlformats.org/officeDocument/2006/relationships/image" Target="../media/image99.png"/></Relationships>
</file>

<file path=ppt/slides/_rels/slide91.xml.rels><?xml version="1.0" encoding="UTF-8" standalone="yes"?><Relationships xmlns="http://schemas.openxmlformats.org/package/2006/relationships"><Relationship Id="rId11" Type="http://schemas.openxmlformats.org/officeDocument/2006/relationships/image" Target="../media/image101.png"/><Relationship Id="rId10" Type="http://schemas.openxmlformats.org/officeDocument/2006/relationships/image" Target="../media/image102.png"/><Relationship Id="rId1" Type="http://schemas.openxmlformats.org/officeDocument/2006/relationships/slideLayout" Target="../slideLayouts/slideLayout2.xml"/><Relationship Id="rId2" Type="http://schemas.openxmlformats.org/officeDocument/2006/relationships/notesSlide" Target="../notesSlides/notesSlide91.xml"/><Relationship Id="rId3" Type="http://schemas.openxmlformats.org/officeDocument/2006/relationships/image" Target="../media/image23.png"/><Relationship Id="rId4" Type="http://schemas.openxmlformats.org/officeDocument/2006/relationships/image" Target="../media/image27.png"/><Relationship Id="rId9" Type="http://schemas.openxmlformats.org/officeDocument/2006/relationships/image" Target="../media/image103.png"/><Relationship Id="rId5" Type="http://schemas.openxmlformats.org/officeDocument/2006/relationships/image" Target="../media/image25.png"/><Relationship Id="rId6" Type="http://schemas.openxmlformats.org/officeDocument/2006/relationships/image" Target="../media/image28.png"/><Relationship Id="rId7" Type="http://schemas.openxmlformats.org/officeDocument/2006/relationships/image" Target="../media/image98.png"/><Relationship Id="rId8" Type="http://schemas.openxmlformats.org/officeDocument/2006/relationships/image" Target="../media/image9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
          <p:cNvSpPr txBox="1"/>
          <p:nvPr>
            <p:ph type="title"/>
          </p:nvPr>
        </p:nvSpPr>
        <p:spPr>
          <a:xfrm>
            <a:off x="588010" y="226378"/>
            <a:ext cx="10515600" cy="285273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Calibri"/>
              <a:buNone/>
            </a:pPr>
            <a:r>
              <a:rPr lang="en-US"/>
              <a:t>Multi-Class Classification</a:t>
            </a:r>
            <a:endParaRPr/>
          </a:p>
        </p:txBody>
      </p:sp>
      <p:sp>
        <p:nvSpPr>
          <p:cNvPr id="100" name="Google Shape;100;p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888888"/>
              </a:buClr>
              <a:buSzPts val="24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10"/>
          <p:cNvSpPr/>
          <p:nvPr/>
        </p:nvSpPr>
        <p:spPr>
          <a:xfrm>
            <a:off x="2688259" y="1942607"/>
            <a:ext cx="694310" cy="694944"/>
          </a:xfrm>
          <a:prstGeom prst="flowChartConnector">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3</a:t>
            </a:r>
            <a:endParaRPr/>
          </a:p>
        </p:txBody>
      </p:sp>
      <p:sp>
        <p:nvSpPr>
          <p:cNvPr id="282" name="Google Shape;282;p10"/>
          <p:cNvSpPr/>
          <p:nvPr/>
        </p:nvSpPr>
        <p:spPr>
          <a:xfrm>
            <a:off x="2688259" y="2856026"/>
            <a:ext cx="694310" cy="694944"/>
          </a:xfrm>
          <a:prstGeom prst="flowChartConnector">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2</a:t>
            </a:r>
            <a:endParaRPr/>
          </a:p>
        </p:txBody>
      </p:sp>
      <p:sp>
        <p:nvSpPr>
          <p:cNvPr id="283" name="Google Shape;283;p10"/>
          <p:cNvSpPr/>
          <p:nvPr/>
        </p:nvSpPr>
        <p:spPr>
          <a:xfrm>
            <a:off x="2688259" y="3841877"/>
            <a:ext cx="694310" cy="694944"/>
          </a:xfrm>
          <a:prstGeom prst="flowChartConnector">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4</a:t>
            </a:r>
            <a:endParaRPr/>
          </a:p>
        </p:txBody>
      </p:sp>
      <p:sp>
        <p:nvSpPr>
          <p:cNvPr id="284" name="Google Shape;284;p10"/>
          <p:cNvSpPr/>
          <p:nvPr/>
        </p:nvSpPr>
        <p:spPr>
          <a:xfrm>
            <a:off x="5332198" y="1350393"/>
            <a:ext cx="694310" cy="694944"/>
          </a:xfrm>
          <a:prstGeom prst="flowChartConnector">
            <a:avLst/>
          </a:prstGeom>
          <a:gradFill>
            <a:gsLst>
              <a:gs pos="0">
                <a:srgbClr val="B0CAE9"/>
              </a:gs>
              <a:gs pos="50000">
                <a:srgbClr val="A1C1E4"/>
              </a:gs>
              <a:gs pos="100000">
                <a:srgbClr val="90B8E4"/>
              </a:gs>
            </a:gsLst>
            <a:lin ang="5400000" scaled="0"/>
          </a:gradFill>
          <a:ln cap="flat" cmpd="sng" w="9525">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285" name="Google Shape;285;p10"/>
          <p:cNvCxnSpPr>
            <a:stCxn id="281" idx="6"/>
            <a:endCxn id="284" idx="2"/>
          </p:cNvCxnSpPr>
          <p:nvPr/>
        </p:nvCxnSpPr>
        <p:spPr>
          <a:xfrm flipH="1" rot="10800000">
            <a:off x="3382569" y="1697879"/>
            <a:ext cx="1949700" cy="592200"/>
          </a:xfrm>
          <a:prstGeom prst="straightConnector1">
            <a:avLst/>
          </a:prstGeom>
          <a:noFill/>
          <a:ln cap="flat" cmpd="sng" w="9525">
            <a:solidFill>
              <a:schemeClr val="accent1"/>
            </a:solidFill>
            <a:prstDash val="solid"/>
            <a:miter lim="800000"/>
            <a:headEnd len="sm" w="sm" type="none"/>
            <a:tailEnd len="med" w="med" type="triangle"/>
          </a:ln>
        </p:spPr>
      </p:cxnSp>
      <p:sp>
        <p:nvSpPr>
          <p:cNvPr id="286" name="Google Shape;286;p10"/>
          <p:cNvSpPr txBox="1"/>
          <p:nvPr/>
        </p:nvSpPr>
        <p:spPr>
          <a:xfrm>
            <a:off x="4143308" y="1669051"/>
            <a:ext cx="30168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accent1"/>
                </a:solidFill>
                <a:latin typeface="Calibri"/>
                <a:ea typeface="Calibri"/>
                <a:cs typeface="Calibri"/>
                <a:sym typeface="Calibri"/>
              </a:rPr>
              <a:t>1</a:t>
            </a:r>
            <a:endParaRPr/>
          </a:p>
        </p:txBody>
      </p:sp>
      <p:cxnSp>
        <p:nvCxnSpPr>
          <p:cNvPr id="287" name="Google Shape;287;p10"/>
          <p:cNvCxnSpPr>
            <a:stCxn id="282" idx="6"/>
            <a:endCxn id="284" idx="2"/>
          </p:cNvCxnSpPr>
          <p:nvPr/>
        </p:nvCxnSpPr>
        <p:spPr>
          <a:xfrm flipH="1" rot="10800000">
            <a:off x="3382569" y="1697798"/>
            <a:ext cx="1949700" cy="1505700"/>
          </a:xfrm>
          <a:prstGeom prst="straightConnector1">
            <a:avLst/>
          </a:prstGeom>
          <a:noFill/>
          <a:ln cap="flat" cmpd="sng" w="9525">
            <a:solidFill>
              <a:schemeClr val="accent1"/>
            </a:solidFill>
            <a:prstDash val="solid"/>
            <a:miter lim="800000"/>
            <a:headEnd len="sm" w="sm" type="none"/>
            <a:tailEnd len="med" w="med" type="triangle"/>
          </a:ln>
        </p:spPr>
      </p:cxnSp>
      <p:cxnSp>
        <p:nvCxnSpPr>
          <p:cNvPr id="288" name="Google Shape;288;p10"/>
          <p:cNvCxnSpPr>
            <a:stCxn id="283" idx="6"/>
            <a:endCxn id="284" idx="2"/>
          </p:cNvCxnSpPr>
          <p:nvPr/>
        </p:nvCxnSpPr>
        <p:spPr>
          <a:xfrm flipH="1" rot="10800000">
            <a:off x="3382569" y="1697849"/>
            <a:ext cx="1949700" cy="2491500"/>
          </a:xfrm>
          <a:prstGeom prst="straightConnector1">
            <a:avLst/>
          </a:prstGeom>
          <a:noFill/>
          <a:ln cap="flat" cmpd="sng" w="9525">
            <a:solidFill>
              <a:schemeClr val="accent1"/>
            </a:solidFill>
            <a:prstDash val="solid"/>
            <a:miter lim="800000"/>
            <a:headEnd len="sm" w="sm" type="none"/>
            <a:tailEnd len="med" w="med" type="triangle"/>
          </a:ln>
        </p:spPr>
      </p:cxnSp>
      <p:sp>
        <p:nvSpPr>
          <p:cNvPr id="289" name="Google Shape;289;p10"/>
          <p:cNvSpPr txBox="1"/>
          <p:nvPr/>
        </p:nvSpPr>
        <p:spPr>
          <a:xfrm>
            <a:off x="4055945" y="2097550"/>
            <a:ext cx="47641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accent1"/>
                </a:solidFill>
                <a:latin typeface="Calibri"/>
                <a:ea typeface="Calibri"/>
                <a:cs typeface="Calibri"/>
                <a:sym typeface="Calibri"/>
              </a:rPr>
              <a:t>0.1</a:t>
            </a:r>
            <a:endParaRPr/>
          </a:p>
        </p:txBody>
      </p:sp>
      <p:sp>
        <p:nvSpPr>
          <p:cNvPr id="290" name="Google Shape;290;p10"/>
          <p:cNvSpPr txBox="1"/>
          <p:nvPr/>
        </p:nvSpPr>
        <p:spPr>
          <a:xfrm>
            <a:off x="4588121" y="2320999"/>
            <a:ext cx="54694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accent1"/>
                </a:solidFill>
                <a:latin typeface="Calibri"/>
                <a:ea typeface="Calibri"/>
                <a:cs typeface="Calibri"/>
                <a:sym typeface="Calibri"/>
              </a:rPr>
              <a:t>-2.3</a:t>
            </a:r>
            <a:endParaRPr/>
          </a:p>
        </p:txBody>
      </p:sp>
      <p:sp>
        <p:nvSpPr>
          <p:cNvPr id="291" name="Google Shape;291;p10"/>
          <p:cNvSpPr txBox="1"/>
          <p:nvPr/>
        </p:nvSpPr>
        <p:spPr>
          <a:xfrm>
            <a:off x="1306434" y="2070567"/>
            <a:ext cx="135394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First pixel</a:t>
            </a:r>
            <a:endParaRPr/>
          </a:p>
        </p:txBody>
      </p:sp>
      <p:sp>
        <p:nvSpPr>
          <p:cNvPr id="292" name="Google Shape;292;p10"/>
          <p:cNvSpPr txBox="1"/>
          <p:nvPr/>
        </p:nvSpPr>
        <p:spPr>
          <a:xfrm>
            <a:off x="1334316" y="3058878"/>
            <a:ext cx="135394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Second pixel</a:t>
            </a:r>
            <a:endParaRPr/>
          </a:p>
        </p:txBody>
      </p:sp>
      <p:sp>
        <p:nvSpPr>
          <p:cNvPr id="293" name="Google Shape;293;p10"/>
          <p:cNvSpPr txBox="1"/>
          <p:nvPr/>
        </p:nvSpPr>
        <p:spPr>
          <a:xfrm>
            <a:off x="1334673" y="4029740"/>
            <a:ext cx="135394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Third pixel</a:t>
            </a:r>
            <a:endParaRPr/>
          </a:p>
        </p:txBody>
      </p:sp>
      <p:sp>
        <p:nvSpPr>
          <p:cNvPr id="294" name="Google Shape;294;p10"/>
          <p:cNvSpPr txBox="1"/>
          <p:nvPr/>
        </p:nvSpPr>
        <p:spPr>
          <a:xfrm>
            <a:off x="5523008" y="1506022"/>
            <a:ext cx="47641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a:t>
            </a:r>
            <a:endParaRPr/>
          </a:p>
        </p:txBody>
      </p:sp>
      <p:sp>
        <p:nvSpPr>
          <p:cNvPr id="295" name="Google Shape;295;p10"/>
          <p:cNvSpPr txBox="1"/>
          <p:nvPr/>
        </p:nvSpPr>
        <p:spPr>
          <a:xfrm>
            <a:off x="5523008" y="2637551"/>
            <a:ext cx="6089872" cy="646331"/>
          </a:xfrm>
          <a:prstGeom prst="rect">
            <a:avLst/>
          </a:prstGeom>
          <a:blipFill rotWithShape="1">
            <a:blip r:embed="rId3">
              <a:alphaModFix/>
            </a:blip>
            <a:stretch>
              <a:fillRect b="-9613"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296" name="Google Shape;296;p10"/>
          <p:cNvSpPr txBox="1"/>
          <p:nvPr/>
        </p:nvSpPr>
        <p:spPr>
          <a:xfrm>
            <a:off x="8815802" y="6138618"/>
            <a:ext cx="182781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RELU</a:t>
            </a:r>
            <a:endParaRPr/>
          </a:p>
        </p:txBody>
      </p:sp>
      <p:pic>
        <p:nvPicPr>
          <p:cNvPr descr="Why is the ReLU function not differentiable at x=0?" id="297" name="Google Shape;297;p10"/>
          <p:cNvPicPr preferRelativeResize="0"/>
          <p:nvPr/>
        </p:nvPicPr>
        <p:blipFill rotWithShape="1">
          <a:blip r:embed="rId4">
            <a:alphaModFix/>
          </a:blip>
          <a:srcRect b="0" l="0" r="0" t="0"/>
          <a:stretch/>
        </p:blipFill>
        <p:spPr>
          <a:xfrm>
            <a:off x="7485019" y="3574119"/>
            <a:ext cx="3312722" cy="2458928"/>
          </a:xfrm>
          <a:prstGeom prst="rect">
            <a:avLst/>
          </a:prstGeom>
          <a:noFill/>
          <a:ln>
            <a:noFill/>
          </a:ln>
        </p:spPr>
      </p:pic>
      <p:sp>
        <p:nvSpPr>
          <p:cNvPr id="298" name="Google Shape;298;p10"/>
          <p:cNvSpPr txBox="1"/>
          <p:nvPr/>
        </p:nvSpPr>
        <p:spPr>
          <a:xfrm>
            <a:off x="4207227" y="755632"/>
            <a:ext cx="310797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1st</a:t>
            </a:r>
            <a:r>
              <a:rPr lang="en-US" sz="2400">
                <a:solidFill>
                  <a:schemeClr val="dk1"/>
                </a:solidFill>
                <a:latin typeface="Calibri"/>
                <a:ea typeface="Calibri"/>
                <a:cs typeface="Calibri"/>
                <a:sym typeface="Calibri"/>
              </a:rPr>
              <a:t> Layer  with ReLU</a:t>
            </a:r>
            <a:endParaRPr sz="24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Neural Network Easy Example</a:t>
            </a:r>
            <a:endParaRPr/>
          </a:p>
        </p:txBody>
      </p:sp>
      <p:sp>
        <p:nvSpPr>
          <p:cNvPr id="304" name="Google Shape;304;p11"/>
          <p:cNvSpPr/>
          <p:nvPr/>
        </p:nvSpPr>
        <p:spPr>
          <a:xfrm>
            <a:off x="2688259" y="1942607"/>
            <a:ext cx="694310" cy="694944"/>
          </a:xfrm>
          <a:prstGeom prst="flowChartConnector">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3</a:t>
            </a:r>
            <a:endParaRPr/>
          </a:p>
        </p:txBody>
      </p:sp>
      <p:sp>
        <p:nvSpPr>
          <p:cNvPr id="305" name="Google Shape;305;p11"/>
          <p:cNvSpPr/>
          <p:nvPr/>
        </p:nvSpPr>
        <p:spPr>
          <a:xfrm>
            <a:off x="2688259" y="2856026"/>
            <a:ext cx="694310" cy="694944"/>
          </a:xfrm>
          <a:prstGeom prst="flowChartConnector">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2</a:t>
            </a:r>
            <a:endParaRPr/>
          </a:p>
        </p:txBody>
      </p:sp>
      <p:sp>
        <p:nvSpPr>
          <p:cNvPr id="306" name="Google Shape;306;p11"/>
          <p:cNvSpPr/>
          <p:nvPr/>
        </p:nvSpPr>
        <p:spPr>
          <a:xfrm>
            <a:off x="2688259" y="3841877"/>
            <a:ext cx="694310" cy="694944"/>
          </a:xfrm>
          <a:prstGeom prst="flowChartConnector">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4</a:t>
            </a:r>
            <a:endParaRPr/>
          </a:p>
        </p:txBody>
      </p:sp>
      <p:sp>
        <p:nvSpPr>
          <p:cNvPr id="307" name="Google Shape;307;p11"/>
          <p:cNvSpPr/>
          <p:nvPr/>
        </p:nvSpPr>
        <p:spPr>
          <a:xfrm>
            <a:off x="5332198" y="1350393"/>
            <a:ext cx="694310" cy="694944"/>
          </a:xfrm>
          <a:prstGeom prst="flowChartConnector">
            <a:avLst/>
          </a:prstGeom>
          <a:gradFill>
            <a:gsLst>
              <a:gs pos="0">
                <a:srgbClr val="B0CAE9"/>
              </a:gs>
              <a:gs pos="50000">
                <a:srgbClr val="A1C1E4"/>
              </a:gs>
              <a:gs pos="100000">
                <a:srgbClr val="90B8E4"/>
              </a:gs>
            </a:gsLst>
            <a:lin ang="5400000" scaled="0"/>
          </a:gradFill>
          <a:ln cap="flat" cmpd="sng" w="9525">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08" name="Google Shape;308;p11"/>
          <p:cNvSpPr/>
          <p:nvPr/>
        </p:nvSpPr>
        <p:spPr>
          <a:xfrm>
            <a:off x="5345283" y="4226557"/>
            <a:ext cx="694310" cy="694944"/>
          </a:xfrm>
          <a:prstGeom prst="flowChartConnector">
            <a:avLst/>
          </a:prstGeom>
          <a:gradFill>
            <a:gsLst>
              <a:gs pos="0">
                <a:srgbClr val="F7BCA2"/>
              </a:gs>
              <a:gs pos="50000">
                <a:srgbClr val="F4B093"/>
              </a:gs>
              <a:gs pos="100000">
                <a:srgbClr val="F7A47F"/>
              </a:gs>
            </a:gsLst>
            <a:lin ang="5400000" scaled="0"/>
          </a:gradFill>
          <a:ln cap="flat" cmpd="sng" w="952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309" name="Google Shape;309;p11"/>
          <p:cNvCxnSpPr>
            <a:stCxn id="304" idx="6"/>
            <a:endCxn id="307" idx="2"/>
          </p:cNvCxnSpPr>
          <p:nvPr/>
        </p:nvCxnSpPr>
        <p:spPr>
          <a:xfrm flipH="1" rot="10800000">
            <a:off x="3382569" y="1697879"/>
            <a:ext cx="1949700" cy="592200"/>
          </a:xfrm>
          <a:prstGeom prst="straightConnector1">
            <a:avLst/>
          </a:prstGeom>
          <a:noFill/>
          <a:ln cap="flat" cmpd="sng" w="9525">
            <a:solidFill>
              <a:schemeClr val="accent1"/>
            </a:solidFill>
            <a:prstDash val="solid"/>
            <a:miter lim="800000"/>
            <a:headEnd len="sm" w="sm" type="none"/>
            <a:tailEnd len="med" w="med" type="triangle"/>
          </a:ln>
        </p:spPr>
      </p:cxnSp>
      <p:sp>
        <p:nvSpPr>
          <p:cNvPr id="310" name="Google Shape;310;p11"/>
          <p:cNvSpPr txBox="1"/>
          <p:nvPr/>
        </p:nvSpPr>
        <p:spPr>
          <a:xfrm>
            <a:off x="4143308" y="1669051"/>
            <a:ext cx="30168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accent1"/>
                </a:solidFill>
                <a:latin typeface="Calibri"/>
                <a:ea typeface="Calibri"/>
                <a:cs typeface="Calibri"/>
                <a:sym typeface="Calibri"/>
              </a:rPr>
              <a:t>1</a:t>
            </a:r>
            <a:endParaRPr/>
          </a:p>
        </p:txBody>
      </p:sp>
      <p:cxnSp>
        <p:nvCxnSpPr>
          <p:cNvPr id="311" name="Google Shape;311;p11"/>
          <p:cNvCxnSpPr>
            <a:stCxn id="305" idx="6"/>
            <a:endCxn id="307" idx="2"/>
          </p:cNvCxnSpPr>
          <p:nvPr/>
        </p:nvCxnSpPr>
        <p:spPr>
          <a:xfrm flipH="1" rot="10800000">
            <a:off x="3382569" y="1697798"/>
            <a:ext cx="1949700" cy="1505700"/>
          </a:xfrm>
          <a:prstGeom prst="straightConnector1">
            <a:avLst/>
          </a:prstGeom>
          <a:noFill/>
          <a:ln cap="flat" cmpd="sng" w="9525">
            <a:solidFill>
              <a:schemeClr val="accent1"/>
            </a:solidFill>
            <a:prstDash val="solid"/>
            <a:miter lim="800000"/>
            <a:headEnd len="sm" w="sm" type="none"/>
            <a:tailEnd len="med" w="med" type="triangle"/>
          </a:ln>
        </p:spPr>
      </p:cxnSp>
      <p:cxnSp>
        <p:nvCxnSpPr>
          <p:cNvPr id="312" name="Google Shape;312;p11"/>
          <p:cNvCxnSpPr>
            <a:stCxn id="306" idx="6"/>
            <a:endCxn id="307" idx="2"/>
          </p:cNvCxnSpPr>
          <p:nvPr/>
        </p:nvCxnSpPr>
        <p:spPr>
          <a:xfrm flipH="1" rot="10800000">
            <a:off x="3382569" y="1697849"/>
            <a:ext cx="1949700" cy="2491500"/>
          </a:xfrm>
          <a:prstGeom prst="straightConnector1">
            <a:avLst/>
          </a:prstGeom>
          <a:noFill/>
          <a:ln cap="flat" cmpd="sng" w="9525">
            <a:solidFill>
              <a:schemeClr val="accent1"/>
            </a:solidFill>
            <a:prstDash val="solid"/>
            <a:miter lim="800000"/>
            <a:headEnd len="sm" w="sm" type="none"/>
            <a:tailEnd len="med" w="med" type="triangle"/>
          </a:ln>
        </p:spPr>
      </p:cxnSp>
      <p:sp>
        <p:nvSpPr>
          <p:cNvPr id="313" name="Google Shape;313;p11"/>
          <p:cNvSpPr txBox="1"/>
          <p:nvPr/>
        </p:nvSpPr>
        <p:spPr>
          <a:xfrm>
            <a:off x="4055945" y="2097550"/>
            <a:ext cx="47641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accent1"/>
                </a:solidFill>
                <a:latin typeface="Calibri"/>
                <a:ea typeface="Calibri"/>
                <a:cs typeface="Calibri"/>
                <a:sym typeface="Calibri"/>
              </a:rPr>
              <a:t>0.1</a:t>
            </a:r>
            <a:endParaRPr/>
          </a:p>
        </p:txBody>
      </p:sp>
      <p:sp>
        <p:nvSpPr>
          <p:cNvPr id="314" name="Google Shape;314;p11"/>
          <p:cNvSpPr txBox="1"/>
          <p:nvPr/>
        </p:nvSpPr>
        <p:spPr>
          <a:xfrm>
            <a:off x="4588121" y="2320999"/>
            <a:ext cx="54694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accent1"/>
                </a:solidFill>
                <a:latin typeface="Calibri"/>
                <a:ea typeface="Calibri"/>
                <a:cs typeface="Calibri"/>
                <a:sym typeface="Calibri"/>
              </a:rPr>
              <a:t>-2.3</a:t>
            </a:r>
            <a:endParaRPr/>
          </a:p>
        </p:txBody>
      </p:sp>
      <p:cxnSp>
        <p:nvCxnSpPr>
          <p:cNvPr id="315" name="Google Shape;315;p11"/>
          <p:cNvCxnSpPr>
            <a:stCxn id="304" idx="6"/>
            <a:endCxn id="308" idx="2"/>
          </p:cNvCxnSpPr>
          <p:nvPr/>
        </p:nvCxnSpPr>
        <p:spPr>
          <a:xfrm>
            <a:off x="3382569" y="2290079"/>
            <a:ext cx="1962600" cy="2283900"/>
          </a:xfrm>
          <a:prstGeom prst="straightConnector1">
            <a:avLst/>
          </a:prstGeom>
          <a:noFill/>
          <a:ln cap="flat" cmpd="sng" w="9525">
            <a:solidFill>
              <a:schemeClr val="accent2"/>
            </a:solidFill>
            <a:prstDash val="solid"/>
            <a:miter lim="800000"/>
            <a:headEnd len="sm" w="sm" type="none"/>
            <a:tailEnd len="med" w="med" type="triangle"/>
          </a:ln>
        </p:spPr>
      </p:cxnSp>
      <p:cxnSp>
        <p:nvCxnSpPr>
          <p:cNvPr id="316" name="Google Shape;316;p11"/>
          <p:cNvCxnSpPr>
            <a:stCxn id="305" idx="6"/>
            <a:endCxn id="308" idx="2"/>
          </p:cNvCxnSpPr>
          <p:nvPr/>
        </p:nvCxnSpPr>
        <p:spPr>
          <a:xfrm>
            <a:off x="3382569" y="3203498"/>
            <a:ext cx="1962600" cy="1370400"/>
          </a:xfrm>
          <a:prstGeom prst="straightConnector1">
            <a:avLst/>
          </a:prstGeom>
          <a:noFill/>
          <a:ln cap="flat" cmpd="sng" w="9525">
            <a:solidFill>
              <a:schemeClr val="accent2"/>
            </a:solidFill>
            <a:prstDash val="solid"/>
            <a:miter lim="800000"/>
            <a:headEnd len="sm" w="sm" type="none"/>
            <a:tailEnd len="med" w="med" type="triangle"/>
          </a:ln>
        </p:spPr>
      </p:cxnSp>
      <p:cxnSp>
        <p:nvCxnSpPr>
          <p:cNvPr id="317" name="Google Shape;317;p11"/>
          <p:cNvCxnSpPr>
            <a:stCxn id="306" idx="6"/>
            <a:endCxn id="308" idx="2"/>
          </p:cNvCxnSpPr>
          <p:nvPr/>
        </p:nvCxnSpPr>
        <p:spPr>
          <a:xfrm>
            <a:off x="3382569" y="4189349"/>
            <a:ext cx="1962600" cy="384600"/>
          </a:xfrm>
          <a:prstGeom prst="straightConnector1">
            <a:avLst/>
          </a:prstGeom>
          <a:noFill/>
          <a:ln cap="flat" cmpd="sng" w="9525">
            <a:solidFill>
              <a:schemeClr val="accent2"/>
            </a:solidFill>
            <a:prstDash val="solid"/>
            <a:miter lim="800000"/>
            <a:headEnd len="sm" w="sm" type="none"/>
            <a:tailEnd len="med" w="med" type="triangle"/>
          </a:ln>
        </p:spPr>
      </p:cxnSp>
      <p:sp>
        <p:nvSpPr>
          <p:cNvPr id="318" name="Google Shape;318;p11"/>
          <p:cNvSpPr txBox="1"/>
          <p:nvPr/>
        </p:nvSpPr>
        <p:spPr>
          <a:xfrm>
            <a:off x="4722647" y="3647882"/>
            <a:ext cx="47641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accent2"/>
                </a:solidFill>
                <a:latin typeface="Calibri"/>
                <a:ea typeface="Calibri"/>
                <a:cs typeface="Calibri"/>
                <a:sym typeface="Calibri"/>
              </a:rPr>
              <a:t>0.5</a:t>
            </a:r>
            <a:endParaRPr/>
          </a:p>
        </p:txBody>
      </p:sp>
      <p:sp>
        <p:nvSpPr>
          <p:cNvPr id="319" name="Google Shape;319;p11"/>
          <p:cNvSpPr txBox="1"/>
          <p:nvPr/>
        </p:nvSpPr>
        <p:spPr>
          <a:xfrm>
            <a:off x="4478581" y="3933033"/>
            <a:ext cx="30168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accent2"/>
                </a:solidFill>
                <a:latin typeface="Calibri"/>
                <a:ea typeface="Calibri"/>
                <a:cs typeface="Calibri"/>
                <a:sym typeface="Calibri"/>
              </a:rPr>
              <a:t>1</a:t>
            </a:r>
            <a:endParaRPr/>
          </a:p>
        </p:txBody>
      </p:sp>
      <p:sp>
        <p:nvSpPr>
          <p:cNvPr id="320" name="Google Shape;320;p11"/>
          <p:cNvSpPr txBox="1"/>
          <p:nvPr/>
        </p:nvSpPr>
        <p:spPr>
          <a:xfrm>
            <a:off x="4205109" y="4399072"/>
            <a:ext cx="54694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accent2"/>
                </a:solidFill>
                <a:latin typeface="Calibri"/>
                <a:ea typeface="Calibri"/>
                <a:cs typeface="Calibri"/>
                <a:sym typeface="Calibri"/>
              </a:rPr>
              <a:t>-0.5</a:t>
            </a:r>
            <a:endParaRPr/>
          </a:p>
        </p:txBody>
      </p:sp>
      <p:sp>
        <p:nvSpPr>
          <p:cNvPr id="321" name="Google Shape;321;p11"/>
          <p:cNvSpPr txBox="1"/>
          <p:nvPr/>
        </p:nvSpPr>
        <p:spPr>
          <a:xfrm>
            <a:off x="1306434" y="2070567"/>
            <a:ext cx="135394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First pixel</a:t>
            </a:r>
            <a:endParaRPr/>
          </a:p>
        </p:txBody>
      </p:sp>
      <p:sp>
        <p:nvSpPr>
          <p:cNvPr id="322" name="Google Shape;322;p11"/>
          <p:cNvSpPr txBox="1"/>
          <p:nvPr/>
        </p:nvSpPr>
        <p:spPr>
          <a:xfrm>
            <a:off x="1334316" y="3058878"/>
            <a:ext cx="135394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Second pixel</a:t>
            </a:r>
            <a:endParaRPr/>
          </a:p>
        </p:txBody>
      </p:sp>
      <p:sp>
        <p:nvSpPr>
          <p:cNvPr id="323" name="Google Shape;323;p11"/>
          <p:cNvSpPr txBox="1"/>
          <p:nvPr/>
        </p:nvSpPr>
        <p:spPr>
          <a:xfrm>
            <a:off x="1334673" y="4029740"/>
            <a:ext cx="135394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Third pixel</a:t>
            </a:r>
            <a:endParaRPr/>
          </a:p>
        </p:txBody>
      </p:sp>
      <p:sp>
        <p:nvSpPr>
          <p:cNvPr id="324" name="Google Shape;324;p11"/>
          <p:cNvSpPr txBox="1"/>
          <p:nvPr/>
        </p:nvSpPr>
        <p:spPr>
          <a:xfrm>
            <a:off x="5523008" y="1506022"/>
            <a:ext cx="47641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a:t>
            </a:r>
            <a:endParaRPr/>
          </a:p>
        </p:txBody>
      </p:sp>
      <p:sp>
        <p:nvSpPr>
          <p:cNvPr id="325" name="Google Shape;325;p11"/>
          <p:cNvSpPr txBox="1"/>
          <p:nvPr/>
        </p:nvSpPr>
        <p:spPr>
          <a:xfrm>
            <a:off x="5518216" y="4401619"/>
            <a:ext cx="47641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B</a:t>
            </a:r>
            <a:endParaRPr/>
          </a:p>
        </p:txBody>
      </p:sp>
      <p:sp>
        <p:nvSpPr>
          <p:cNvPr id="326" name="Google Shape;326;p11"/>
          <p:cNvSpPr txBox="1"/>
          <p:nvPr/>
        </p:nvSpPr>
        <p:spPr>
          <a:xfrm>
            <a:off x="5513832" y="4476894"/>
            <a:ext cx="6089872" cy="369332"/>
          </a:xfrm>
          <a:prstGeom prst="rect">
            <a:avLst/>
          </a:prstGeom>
          <a:blipFill rotWithShape="1">
            <a:blip r:embed="rId3">
              <a:alphaModFix/>
            </a:blip>
            <a:stretch>
              <a:fillRect b="-16665"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327" name="Google Shape;327;p11"/>
          <p:cNvSpPr txBox="1"/>
          <p:nvPr/>
        </p:nvSpPr>
        <p:spPr>
          <a:xfrm>
            <a:off x="5513832" y="1506022"/>
            <a:ext cx="6099048" cy="369332"/>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328" name="Google Shape;328;p11"/>
          <p:cNvSpPr txBox="1"/>
          <p:nvPr/>
        </p:nvSpPr>
        <p:spPr>
          <a:xfrm>
            <a:off x="6753737" y="5623597"/>
            <a:ext cx="523589" cy="646331"/>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graphicFrame>
        <p:nvGraphicFramePr>
          <p:cNvPr id="329" name="Google Shape;329;p11"/>
          <p:cNvGraphicFramePr/>
          <p:nvPr/>
        </p:nvGraphicFramePr>
        <p:xfrm>
          <a:off x="7377880" y="5029835"/>
          <a:ext cx="3000000" cy="3000000"/>
        </p:xfrm>
        <a:graphic>
          <a:graphicData uri="http://schemas.openxmlformats.org/drawingml/2006/table">
            <a:tbl>
              <a:tblPr bandRow="1" firstRow="1">
                <a:noFill/>
                <a:tableStyleId>{065EA3BE-3667-4E2D-9201-F5A8711881DC}</a:tableStyleId>
              </a:tblPr>
              <a:tblGrid>
                <a:gridCol w="590450"/>
                <a:gridCol w="590450"/>
              </a:tblGrid>
              <a:tr h="232500">
                <a:tc>
                  <a:txBody>
                    <a:bodyPr/>
                    <a:lstStyle/>
                    <a:p>
                      <a:pPr indent="0" lvl="0" marL="0" marR="0" rtl="0" algn="l">
                        <a:spcBef>
                          <a:spcPts val="0"/>
                        </a:spcBef>
                        <a:spcAft>
                          <a:spcPts val="0"/>
                        </a:spcAft>
                        <a:buNone/>
                      </a:pPr>
                      <a:r>
                        <a:rPr b="0" lang="en-US" sz="1800">
                          <a:solidFill>
                            <a:schemeClr val="dk1"/>
                          </a:solidFill>
                          <a:latin typeface="Calibri"/>
                          <a:ea typeface="Calibri"/>
                          <a:cs typeface="Calibri"/>
                          <a:sym typeface="Calibri"/>
                        </a:rPr>
                        <a:t>0</a:t>
                      </a:r>
                      <a:endParaRPr/>
                    </a:p>
                  </a:txBody>
                  <a:tcPr marT="45725" marB="45725" marR="91450" marL="91450">
                    <a:lnB cap="flat" cmpd="sng" w="9525">
                      <a:solidFill>
                        <a:srgbClr val="000000">
                          <a:alpha val="0"/>
                        </a:srgbClr>
                      </a:solidFill>
                      <a:prstDash val="solid"/>
                      <a:round/>
                      <a:headEnd len="sm" w="sm" type="none"/>
                      <a:tailEnd len="sm" w="sm" type="none"/>
                    </a:lnB>
                    <a:solidFill>
                      <a:srgbClr val="B3C6E7"/>
                    </a:solidFill>
                  </a:tcPr>
                </a:tc>
                <a:tc>
                  <a:txBody>
                    <a:bodyPr/>
                    <a:lstStyle/>
                    <a:p>
                      <a:pPr indent="0" lvl="0" marL="0" marR="0" rtl="0" algn="l">
                        <a:spcBef>
                          <a:spcPts val="0"/>
                        </a:spcBef>
                        <a:spcAft>
                          <a:spcPts val="0"/>
                        </a:spcAft>
                        <a:buNone/>
                      </a:pPr>
                      <a:r>
                        <a:rPr b="0" lang="en-US" sz="1800"/>
                        <a:t>1.5</a:t>
                      </a:r>
                      <a:endParaRPr/>
                    </a:p>
                  </a:txBody>
                  <a:tcPr marT="45725" marB="45725" marR="91450" marL="91450">
                    <a:lnB cap="flat" cmpd="sng" w="9525">
                      <a:solidFill>
                        <a:srgbClr val="000000">
                          <a:alpha val="0"/>
                        </a:srgbClr>
                      </a:solidFill>
                      <a:prstDash val="solid"/>
                      <a:round/>
                      <a:headEnd len="sm" w="sm" type="none"/>
                      <a:tailEnd len="sm" w="sm" type="none"/>
                    </a:lnB>
                    <a:solidFill>
                      <a:srgbClr val="F7CAAC"/>
                    </a:solidFill>
                  </a:tcPr>
                </a:tc>
              </a:tr>
              <a:tr h="242200">
                <a:tc>
                  <a:txBody>
                    <a:bodyPr/>
                    <a:lstStyle/>
                    <a:p>
                      <a:pPr indent="0" lvl="0" marL="0" marR="0" rtl="0" algn="l">
                        <a:spcBef>
                          <a:spcPts val="0"/>
                        </a:spcBef>
                        <a:spcAft>
                          <a:spcPts val="0"/>
                        </a:spcAft>
                        <a:buNone/>
                      </a:pPr>
                      <a:r>
                        <a:rPr b="0" lang="en-US" sz="1800">
                          <a:solidFill>
                            <a:schemeClr val="dk1"/>
                          </a:solidFill>
                          <a:latin typeface="Calibri"/>
                          <a:ea typeface="Calibri"/>
                          <a:cs typeface="Calibri"/>
                          <a:sym typeface="Calibri"/>
                        </a:rPr>
                        <a:t>.</a:t>
                      </a:r>
                      <a:endParaRPr/>
                    </a:p>
                  </a:txBody>
                  <a:tcPr marT="45725" marB="45725" marR="91450" marL="91450">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3C6E7"/>
                    </a:solidFill>
                  </a:tcPr>
                </a:tc>
                <a:tc>
                  <a:txBody>
                    <a:bodyPr/>
                    <a:lstStyle/>
                    <a:p>
                      <a:pPr indent="0" lvl="0" marL="0" marR="0" rtl="0" algn="l">
                        <a:spcBef>
                          <a:spcPts val="0"/>
                        </a:spcBef>
                        <a:spcAft>
                          <a:spcPts val="0"/>
                        </a:spcAft>
                        <a:buNone/>
                      </a:pPr>
                      <a:r>
                        <a:rPr b="0" lang="en-US" sz="1800"/>
                        <a:t>.</a:t>
                      </a:r>
                      <a:endParaRPr/>
                    </a:p>
                  </a:txBody>
                  <a:tcPr marT="45725" marB="45725" marR="91450" marL="91450">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7CAAC"/>
                    </a:solidFill>
                  </a:tcPr>
                </a:tc>
              </a:tr>
              <a:tr h="242200">
                <a:tc>
                  <a:txBody>
                    <a:bodyPr/>
                    <a:lstStyle/>
                    <a:p>
                      <a:pPr indent="0" lvl="0" marL="0" marR="0" rtl="0" algn="l">
                        <a:spcBef>
                          <a:spcPts val="0"/>
                        </a:spcBef>
                        <a:spcAft>
                          <a:spcPts val="0"/>
                        </a:spcAft>
                        <a:buNone/>
                      </a:pPr>
                      <a:r>
                        <a:t/>
                      </a:r>
                      <a:endParaRPr b="0" sz="1800">
                        <a:solidFill>
                          <a:schemeClr val="dk1"/>
                        </a:solidFill>
                        <a:latin typeface="Calibri"/>
                        <a:ea typeface="Calibri"/>
                        <a:cs typeface="Calibri"/>
                        <a:sym typeface="Calibri"/>
                      </a:endParaRPr>
                    </a:p>
                  </a:txBody>
                  <a:tcPr marT="45725" marB="45725" marR="91450" marL="91450">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3C6E7"/>
                    </a:solidFill>
                  </a:tcPr>
                </a:tc>
                <a:tc>
                  <a:txBody>
                    <a:bodyPr/>
                    <a:lstStyle/>
                    <a:p>
                      <a:pPr indent="0" lvl="0" marL="0" marR="0" rtl="0" algn="l">
                        <a:spcBef>
                          <a:spcPts val="0"/>
                        </a:spcBef>
                        <a:spcAft>
                          <a:spcPts val="0"/>
                        </a:spcAft>
                        <a:buNone/>
                      </a:pPr>
                      <a:r>
                        <a:t/>
                      </a:r>
                      <a:endParaRPr b="0" sz="1800"/>
                    </a:p>
                  </a:txBody>
                  <a:tcPr marT="45725" marB="45725" marR="91450" marL="91450">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7CAAC"/>
                    </a:solidFill>
                  </a:tcPr>
                </a:tc>
              </a:tr>
              <a:tr h="242200">
                <a:tc>
                  <a:txBody>
                    <a:bodyPr/>
                    <a:lstStyle/>
                    <a:p>
                      <a:pPr indent="0" lvl="0" marL="0" marR="0" rtl="0" algn="l">
                        <a:spcBef>
                          <a:spcPts val="0"/>
                        </a:spcBef>
                        <a:spcAft>
                          <a:spcPts val="0"/>
                        </a:spcAft>
                        <a:buNone/>
                      </a:pPr>
                      <a:r>
                        <a:rPr b="0" lang="en-US" sz="1800">
                          <a:solidFill>
                            <a:schemeClr val="dk1"/>
                          </a:solidFill>
                          <a:latin typeface="Calibri"/>
                          <a:ea typeface="Calibri"/>
                          <a:cs typeface="Calibri"/>
                          <a:sym typeface="Calibri"/>
                        </a:rPr>
                        <a:t>.</a:t>
                      </a:r>
                      <a:endParaRPr/>
                    </a:p>
                  </a:txBody>
                  <a:tcPr marT="45725" marB="45725" marR="91450" marL="91450">
                    <a:lnT cap="flat" cmpd="sng" w="9525">
                      <a:solidFill>
                        <a:srgbClr val="000000">
                          <a:alpha val="0"/>
                        </a:srgbClr>
                      </a:solidFill>
                      <a:prstDash val="solid"/>
                      <a:round/>
                      <a:headEnd len="sm" w="sm" type="none"/>
                      <a:tailEnd len="sm" w="sm" type="none"/>
                    </a:lnT>
                    <a:solidFill>
                      <a:srgbClr val="B3C6E7"/>
                    </a:solidFill>
                  </a:tcPr>
                </a:tc>
                <a:tc>
                  <a:txBody>
                    <a:bodyPr/>
                    <a:lstStyle/>
                    <a:p>
                      <a:pPr indent="0" lvl="0" marL="0" marR="0" rtl="0" algn="l">
                        <a:spcBef>
                          <a:spcPts val="0"/>
                        </a:spcBef>
                        <a:spcAft>
                          <a:spcPts val="0"/>
                        </a:spcAft>
                        <a:buNone/>
                      </a:pPr>
                      <a:r>
                        <a:rPr b="0" lang="en-US" sz="1800"/>
                        <a:t>.</a:t>
                      </a:r>
                      <a:endParaRPr/>
                    </a:p>
                  </a:txBody>
                  <a:tcPr marT="45725" marB="45725" marR="91450" marL="91450">
                    <a:lnT cap="flat" cmpd="sng" w="9525">
                      <a:solidFill>
                        <a:srgbClr val="000000">
                          <a:alpha val="0"/>
                        </a:srgbClr>
                      </a:solidFill>
                      <a:prstDash val="solid"/>
                      <a:round/>
                      <a:headEnd len="sm" w="sm" type="none"/>
                      <a:tailEnd len="sm" w="sm" type="none"/>
                    </a:lnT>
                    <a:solidFill>
                      <a:srgbClr val="F7CAAC"/>
                    </a:solidFill>
                  </a:tcPr>
                </a:tc>
              </a:tr>
            </a:tbl>
          </a:graphicData>
        </a:graphic>
      </p:graphicFrame>
      <p:sp>
        <p:nvSpPr>
          <p:cNvPr id="330" name="Google Shape;330;p11"/>
          <p:cNvSpPr txBox="1"/>
          <p:nvPr/>
        </p:nvSpPr>
        <p:spPr>
          <a:xfrm>
            <a:off x="4997755" y="5015386"/>
            <a:ext cx="182781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1-st Layer (ReLU)</a:t>
            </a:r>
            <a:endParaRPr/>
          </a:p>
        </p:txBody>
      </p:sp>
      <p:graphicFrame>
        <p:nvGraphicFramePr>
          <p:cNvPr id="331" name="Google Shape;331;p11"/>
          <p:cNvGraphicFramePr/>
          <p:nvPr/>
        </p:nvGraphicFramePr>
        <p:xfrm>
          <a:off x="5199059" y="5388402"/>
          <a:ext cx="3000000" cy="3000000"/>
        </p:xfrm>
        <a:graphic>
          <a:graphicData uri="http://schemas.openxmlformats.org/drawingml/2006/table">
            <a:tbl>
              <a:tblPr bandRow="1" firstRow="1">
                <a:noFill/>
                <a:tableStyleId>{065EA3BE-3667-4E2D-9201-F5A8711881DC}</a:tableStyleId>
              </a:tblPr>
              <a:tblGrid>
                <a:gridCol w="590450"/>
                <a:gridCol w="590450"/>
              </a:tblGrid>
              <a:tr h="232500">
                <a:tc>
                  <a:txBody>
                    <a:bodyPr/>
                    <a:lstStyle/>
                    <a:p>
                      <a:pPr indent="0" lvl="0" marL="0" marR="0" rtl="0" algn="l">
                        <a:spcBef>
                          <a:spcPts val="0"/>
                        </a:spcBef>
                        <a:spcAft>
                          <a:spcPts val="0"/>
                        </a:spcAft>
                        <a:buNone/>
                      </a:pPr>
                      <a:r>
                        <a:rPr b="0" lang="en-US" sz="1800"/>
                        <a:t>1</a:t>
                      </a:r>
                      <a:endParaRPr/>
                    </a:p>
                  </a:txBody>
                  <a:tcPr marT="45725" marB="45725" marR="91450" marL="91450">
                    <a:lnB cap="flat" cmpd="sng" w="9525">
                      <a:solidFill>
                        <a:srgbClr val="000000">
                          <a:alpha val="0"/>
                        </a:srgbClr>
                      </a:solidFill>
                      <a:prstDash val="solid"/>
                      <a:round/>
                      <a:headEnd len="sm" w="sm" type="none"/>
                      <a:tailEnd len="sm" w="sm" type="none"/>
                    </a:lnB>
                    <a:solidFill>
                      <a:srgbClr val="B3C6E7"/>
                    </a:solidFill>
                  </a:tcPr>
                </a:tc>
                <a:tc>
                  <a:txBody>
                    <a:bodyPr/>
                    <a:lstStyle/>
                    <a:p>
                      <a:pPr indent="0" lvl="0" marL="0" marR="0" rtl="0" algn="l">
                        <a:spcBef>
                          <a:spcPts val="0"/>
                        </a:spcBef>
                        <a:spcAft>
                          <a:spcPts val="0"/>
                        </a:spcAft>
                        <a:buNone/>
                      </a:pPr>
                      <a:r>
                        <a:rPr b="0" lang="en-US" sz="1800"/>
                        <a:t>0.5</a:t>
                      </a:r>
                      <a:endParaRPr/>
                    </a:p>
                  </a:txBody>
                  <a:tcPr marT="45725" marB="45725" marR="91450" marL="91450">
                    <a:lnB cap="flat" cmpd="sng" w="9525">
                      <a:solidFill>
                        <a:srgbClr val="000000">
                          <a:alpha val="0"/>
                        </a:srgbClr>
                      </a:solidFill>
                      <a:prstDash val="solid"/>
                      <a:round/>
                      <a:headEnd len="sm" w="sm" type="none"/>
                      <a:tailEnd len="sm" w="sm" type="none"/>
                    </a:lnB>
                    <a:solidFill>
                      <a:srgbClr val="F7CAAC"/>
                    </a:solidFill>
                  </a:tcPr>
                </a:tc>
              </a:tr>
              <a:tr h="242200">
                <a:tc>
                  <a:txBody>
                    <a:bodyPr/>
                    <a:lstStyle/>
                    <a:p>
                      <a:pPr indent="0" lvl="0" marL="0" marR="0" rtl="0" algn="l">
                        <a:spcBef>
                          <a:spcPts val="0"/>
                        </a:spcBef>
                        <a:spcAft>
                          <a:spcPts val="0"/>
                        </a:spcAft>
                        <a:buNone/>
                      </a:pPr>
                      <a:r>
                        <a:rPr b="0" lang="en-US" sz="1800"/>
                        <a:t>0.1</a:t>
                      </a:r>
                      <a:endParaRPr/>
                    </a:p>
                  </a:txBody>
                  <a:tcPr marT="45725" marB="45725" marR="91450" marL="91450">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3C6E7"/>
                    </a:solidFill>
                  </a:tcPr>
                </a:tc>
                <a:tc>
                  <a:txBody>
                    <a:bodyPr/>
                    <a:lstStyle/>
                    <a:p>
                      <a:pPr indent="0" lvl="0" marL="0" marR="0" rtl="0" algn="l">
                        <a:spcBef>
                          <a:spcPts val="0"/>
                        </a:spcBef>
                        <a:spcAft>
                          <a:spcPts val="0"/>
                        </a:spcAft>
                        <a:buNone/>
                      </a:pPr>
                      <a:r>
                        <a:rPr b="0" lang="en-US" sz="1800"/>
                        <a:t>1</a:t>
                      </a:r>
                      <a:endParaRPr/>
                    </a:p>
                  </a:txBody>
                  <a:tcPr marT="45725" marB="45725" marR="91450" marL="91450">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7CAAC"/>
                    </a:solidFill>
                  </a:tcPr>
                </a:tc>
              </a:tr>
              <a:tr h="242200">
                <a:tc>
                  <a:txBody>
                    <a:bodyPr/>
                    <a:lstStyle/>
                    <a:p>
                      <a:pPr indent="0" lvl="0" marL="0" marR="0" rtl="0" algn="l">
                        <a:spcBef>
                          <a:spcPts val="0"/>
                        </a:spcBef>
                        <a:spcAft>
                          <a:spcPts val="0"/>
                        </a:spcAft>
                        <a:buNone/>
                      </a:pPr>
                      <a:r>
                        <a:rPr b="0" lang="en-US" sz="1800"/>
                        <a:t>-2.3</a:t>
                      </a:r>
                      <a:endParaRPr/>
                    </a:p>
                  </a:txBody>
                  <a:tcPr marT="45725" marB="45725" marR="91450" marL="91450">
                    <a:lnT cap="flat" cmpd="sng" w="9525">
                      <a:solidFill>
                        <a:srgbClr val="000000">
                          <a:alpha val="0"/>
                        </a:srgbClr>
                      </a:solidFill>
                      <a:prstDash val="solid"/>
                      <a:round/>
                      <a:headEnd len="sm" w="sm" type="none"/>
                      <a:tailEnd len="sm" w="sm" type="none"/>
                    </a:lnT>
                    <a:solidFill>
                      <a:srgbClr val="B3C6E7"/>
                    </a:solidFill>
                  </a:tcPr>
                </a:tc>
                <a:tc>
                  <a:txBody>
                    <a:bodyPr/>
                    <a:lstStyle/>
                    <a:p>
                      <a:pPr indent="0" lvl="0" marL="0" marR="0" rtl="0" algn="l">
                        <a:spcBef>
                          <a:spcPts val="0"/>
                        </a:spcBef>
                        <a:spcAft>
                          <a:spcPts val="0"/>
                        </a:spcAft>
                        <a:buNone/>
                      </a:pPr>
                      <a:r>
                        <a:rPr b="0" lang="en-US" sz="1800"/>
                        <a:t>-0.5</a:t>
                      </a:r>
                      <a:endParaRPr/>
                    </a:p>
                  </a:txBody>
                  <a:tcPr marT="45725" marB="45725" marR="91450" marL="91450">
                    <a:lnT cap="flat" cmpd="sng" w="9525">
                      <a:solidFill>
                        <a:srgbClr val="000000">
                          <a:alpha val="0"/>
                        </a:srgbClr>
                      </a:solidFill>
                      <a:prstDash val="solid"/>
                      <a:round/>
                      <a:headEnd len="sm" w="sm" type="none"/>
                      <a:tailEnd len="sm" w="sm" type="none"/>
                    </a:lnT>
                    <a:solidFill>
                      <a:srgbClr val="F7CAAC"/>
                    </a:solidFill>
                  </a:tcPr>
                </a:tc>
              </a:tr>
            </a:tbl>
          </a:graphicData>
        </a:graphic>
      </p:graphicFrame>
      <p:sp>
        <p:nvSpPr>
          <p:cNvPr id="332" name="Google Shape;332;p11"/>
          <p:cNvSpPr txBox="1"/>
          <p:nvPr/>
        </p:nvSpPr>
        <p:spPr>
          <a:xfrm>
            <a:off x="2394915" y="4755296"/>
            <a:ext cx="1255828"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Input</a:t>
            </a:r>
            <a:endParaRPr/>
          </a:p>
        </p:txBody>
      </p:sp>
      <p:graphicFrame>
        <p:nvGraphicFramePr>
          <p:cNvPr id="333" name="Google Shape;333;p11"/>
          <p:cNvGraphicFramePr/>
          <p:nvPr/>
        </p:nvGraphicFramePr>
        <p:xfrm>
          <a:off x="2137163" y="5095314"/>
          <a:ext cx="3000000" cy="3000000"/>
        </p:xfrm>
        <a:graphic>
          <a:graphicData uri="http://schemas.openxmlformats.org/drawingml/2006/table">
            <a:tbl>
              <a:tblPr bandRow="1" firstRow="1">
                <a:noFill/>
                <a:tableStyleId>{065EA3BE-3667-4E2D-9201-F5A8711881DC}</a:tableStyleId>
              </a:tblPr>
              <a:tblGrid>
                <a:gridCol w="590450"/>
                <a:gridCol w="590450"/>
                <a:gridCol w="590450"/>
              </a:tblGrid>
              <a:tr h="232500">
                <a:tc>
                  <a:txBody>
                    <a:bodyPr/>
                    <a:lstStyle/>
                    <a:p>
                      <a:pPr indent="0" lvl="0" marL="0" marR="0" rtl="0" algn="l">
                        <a:spcBef>
                          <a:spcPts val="0"/>
                        </a:spcBef>
                        <a:spcAft>
                          <a:spcPts val="0"/>
                        </a:spcAft>
                        <a:buNone/>
                      </a:pPr>
                      <a:r>
                        <a:rPr b="0" lang="en-US" sz="1800"/>
                        <a:t>3</a:t>
                      </a:r>
                      <a:endParaRPr/>
                    </a:p>
                  </a:txBody>
                  <a:tcPr marT="45725" marB="45725" marR="91450" marL="91450"/>
                </a:tc>
                <a:tc>
                  <a:txBody>
                    <a:bodyPr/>
                    <a:lstStyle/>
                    <a:p>
                      <a:pPr indent="0" lvl="0" marL="0" marR="0" rtl="0" algn="l">
                        <a:spcBef>
                          <a:spcPts val="0"/>
                        </a:spcBef>
                        <a:spcAft>
                          <a:spcPts val="0"/>
                        </a:spcAft>
                        <a:buNone/>
                      </a:pPr>
                      <a:r>
                        <a:rPr b="0" lang="en-US" sz="1800"/>
                        <a:t>2</a:t>
                      </a:r>
                      <a:endParaRPr/>
                    </a:p>
                  </a:txBody>
                  <a:tcPr marT="45725" marB="45725" marR="91450" marL="91450"/>
                </a:tc>
                <a:tc>
                  <a:txBody>
                    <a:bodyPr/>
                    <a:lstStyle/>
                    <a:p>
                      <a:pPr indent="0" lvl="0" marL="0" marR="0" rtl="0" algn="l">
                        <a:spcBef>
                          <a:spcPts val="0"/>
                        </a:spcBef>
                        <a:spcAft>
                          <a:spcPts val="0"/>
                        </a:spcAft>
                        <a:buNone/>
                      </a:pPr>
                      <a:r>
                        <a:rPr b="0" lang="en-US" sz="1800"/>
                        <a:t>4</a:t>
                      </a:r>
                      <a:endParaRPr/>
                    </a:p>
                  </a:txBody>
                  <a:tcPr marT="45725" marB="45725" marR="91450" marL="91450"/>
                </a:tc>
              </a:tr>
              <a:tr h="242200">
                <a:tc>
                  <a:txBody>
                    <a:bodyPr/>
                    <a:lstStyle/>
                    <a:p>
                      <a:pPr indent="0" lvl="0" marL="0" marR="0" rtl="0" algn="l">
                        <a:spcBef>
                          <a:spcPts val="0"/>
                        </a:spcBef>
                        <a:spcAft>
                          <a:spcPts val="0"/>
                        </a:spcAft>
                        <a:buNone/>
                      </a:pPr>
                      <a:r>
                        <a:rPr b="0" lang="en-US" sz="1800"/>
                        <a:t>.</a:t>
                      </a:r>
                      <a:endParaRPr/>
                    </a:p>
                  </a:txBody>
                  <a:tcPr marT="45725" marB="45725" marR="91450" marL="91450"/>
                </a:tc>
                <a:tc>
                  <a:txBody>
                    <a:bodyPr/>
                    <a:lstStyle/>
                    <a:p>
                      <a:pPr indent="0" lvl="0" marL="0" marR="0" rtl="0" algn="l">
                        <a:spcBef>
                          <a:spcPts val="0"/>
                        </a:spcBef>
                        <a:spcAft>
                          <a:spcPts val="0"/>
                        </a:spcAft>
                        <a:buNone/>
                      </a:pPr>
                      <a:r>
                        <a:rPr b="0" lang="en-US" sz="1800"/>
                        <a:t>.</a:t>
                      </a:r>
                      <a:endParaRPr/>
                    </a:p>
                  </a:txBody>
                  <a:tcPr marT="45725" marB="45725" marR="91450" marL="91450"/>
                </a:tc>
                <a:tc>
                  <a:txBody>
                    <a:bodyPr/>
                    <a:lstStyle/>
                    <a:p>
                      <a:pPr indent="0" lvl="0" marL="0" marR="0" rtl="0" algn="l">
                        <a:spcBef>
                          <a:spcPts val="0"/>
                        </a:spcBef>
                        <a:spcAft>
                          <a:spcPts val="0"/>
                        </a:spcAft>
                        <a:buNone/>
                      </a:pPr>
                      <a:r>
                        <a:rPr b="0" lang="en-US" sz="1800"/>
                        <a:t>.</a:t>
                      </a:r>
                      <a:endParaRPr/>
                    </a:p>
                  </a:txBody>
                  <a:tcPr marT="45725" marB="45725" marR="91450" marL="91450"/>
                </a:tc>
              </a:tr>
              <a:tr h="242200">
                <a:tc>
                  <a:txBody>
                    <a:bodyPr/>
                    <a:lstStyle/>
                    <a:p>
                      <a:pPr indent="0" lvl="0" marL="0" marR="0" rtl="0" algn="l">
                        <a:spcBef>
                          <a:spcPts val="0"/>
                        </a:spcBef>
                        <a:spcAft>
                          <a:spcPts val="0"/>
                        </a:spcAft>
                        <a:buNone/>
                      </a:pPr>
                      <a:r>
                        <a:t/>
                      </a:r>
                      <a:endParaRPr b="0" sz="1800"/>
                    </a:p>
                  </a:txBody>
                  <a:tcPr marT="45725" marB="45725" marR="91450" marL="91450"/>
                </a:tc>
                <a:tc>
                  <a:txBody>
                    <a:bodyPr/>
                    <a:lstStyle/>
                    <a:p>
                      <a:pPr indent="0" lvl="0" marL="0" marR="0" rtl="0" algn="l">
                        <a:spcBef>
                          <a:spcPts val="0"/>
                        </a:spcBef>
                        <a:spcAft>
                          <a:spcPts val="0"/>
                        </a:spcAft>
                        <a:buNone/>
                      </a:pPr>
                      <a:r>
                        <a:t/>
                      </a:r>
                      <a:endParaRPr b="0" sz="1800"/>
                    </a:p>
                  </a:txBody>
                  <a:tcPr marT="45725" marB="45725" marR="91450" marL="91450"/>
                </a:tc>
                <a:tc>
                  <a:txBody>
                    <a:bodyPr/>
                    <a:lstStyle/>
                    <a:p>
                      <a:pPr indent="0" lvl="0" marL="0" marR="0" rtl="0" algn="l">
                        <a:spcBef>
                          <a:spcPts val="0"/>
                        </a:spcBef>
                        <a:spcAft>
                          <a:spcPts val="0"/>
                        </a:spcAft>
                        <a:buNone/>
                      </a:pPr>
                      <a:r>
                        <a:t/>
                      </a:r>
                      <a:endParaRPr b="0" sz="1800"/>
                    </a:p>
                  </a:txBody>
                  <a:tcPr marT="45725" marB="45725" marR="91450" marL="91450"/>
                </a:tc>
              </a:tr>
              <a:tr h="242200">
                <a:tc>
                  <a:txBody>
                    <a:bodyPr/>
                    <a:lstStyle/>
                    <a:p>
                      <a:pPr indent="0" lvl="0" marL="0" marR="0" rtl="0" algn="l">
                        <a:spcBef>
                          <a:spcPts val="0"/>
                        </a:spcBef>
                        <a:spcAft>
                          <a:spcPts val="0"/>
                        </a:spcAft>
                        <a:buNone/>
                      </a:pPr>
                      <a:r>
                        <a:rPr b="0" lang="en-US" sz="1800"/>
                        <a:t>.</a:t>
                      </a:r>
                      <a:endParaRPr/>
                    </a:p>
                  </a:txBody>
                  <a:tcPr marT="45725" marB="45725" marR="91450" marL="91450"/>
                </a:tc>
                <a:tc>
                  <a:txBody>
                    <a:bodyPr/>
                    <a:lstStyle/>
                    <a:p>
                      <a:pPr indent="0" lvl="0" marL="0" marR="0" rtl="0" algn="l">
                        <a:spcBef>
                          <a:spcPts val="0"/>
                        </a:spcBef>
                        <a:spcAft>
                          <a:spcPts val="0"/>
                        </a:spcAft>
                        <a:buNone/>
                      </a:pPr>
                      <a:r>
                        <a:rPr b="0" lang="en-US" sz="1800"/>
                        <a:t>.</a:t>
                      </a:r>
                      <a:endParaRPr/>
                    </a:p>
                  </a:txBody>
                  <a:tcPr marT="45725" marB="45725" marR="91450" marL="91450"/>
                </a:tc>
                <a:tc>
                  <a:txBody>
                    <a:bodyPr/>
                    <a:lstStyle/>
                    <a:p>
                      <a:pPr indent="0" lvl="0" marL="0" marR="0" rtl="0" algn="l">
                        <a:spcBef>
                          <a:spcPts val="0"/>
                        </a:spcBef>
                        <a:spcAft>
                          <a:spcPts val="0"/>
                        </a:spcAft>
                        <a:buNone/>
                      </a:pPr>
                      <a:r>
                        <a:rPr b="0" lang="en-US" sz="1800"/>
                        <a:t>.</a:t>
                      </a:r>
                      <a:endParaRPr/>
                    </a:p>
                  </a:txBody>
                  <a:tcPr marT="45725" marB="45725" marR="91450" marL="91450"/>
                </a:tc>
              </a:tr>
            </a:tbl>
          </a:graphicData>
        </a:graphic>
      </p:graphicFrame>
      <p:sp>
        <p:nvSpPr>
          <p:cNvPr id="334" name="Google Shape;334;p11"/>
          <p:cNvSpPr txBox="1"/>
          <p:nvPr/>
        </p:nvSpPr>
        <p:spPr>
          <a:xfrm>
            <a:off x="1583178" y="5710023"/>
            <a:ext cx="523589" cy="646331"/>
          </a:xfrm>
          <a:prstGeom prst="rect">
            <a:avLst/>
          </a:pr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335" name="Google Shape;335;p11"/>
          <p:cNvSpPr txBox="1"/>
          <p:nvPr/>
        </p:nvSpPr>
        <p:spPr>
          <a:xfrm>
            <a:off x="4588121" y="5613876"/>
            <a:ext cx="523589" cy="646331"/>
          </a:xfrm>
          <a:prstGeom prst="rect">
            <a:avLst/>
          </a:pr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Neural Network Easy Example</a:t>
            </a:r>
            <a:endParaRPr/>
          </a:p>
        </p:txBody>
      </p:sp>
      <p:sp>
        <p:nvSpPr>
          <p:cNvPr id="341" name="Google Shape;341;p12"/>
          <p:cNvSpPr/>
          <p:nvPr/>
        </p:nvSpPr>
        <p:spPr>
          <a:xfrm>
            <a:off x="1147882" y="2185407"/>
            <a:ext cx="694310" cy="694944"/>
          </a:xfrm>
          <a:prstGeom prst="flowChartConnector">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3</a:t>
            </a:r>
            <a:endParaRPr/>
          </a:p>
        </p:txBody>
      </p:sp>
      <p:sp>
        <p:nvSpPr>
          <p:cNvPr id="342" name="Google Shape;342;p12"/>
          <p:cNvSpPr/>
          <p:nvPr/>
        </p:nvSpPr>
        <p:spPr>
          <a:xfrm>
            <a:off x="1147882" y="3098826"/>
            <a:ext cx="694310" cy="694944"/>
          </a:xfrm>
          <a:prstGeom prst="flowChartConnector">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2</a:t>
            </a:r>
            <a:endParaRPr/>
          </a:p>
        </p:txBody>
      </p:sp>
      <p:sp>
        <p:nvSpPr>
          <p:cNvPr id="343" name="Google Shape;343;p12"/>
          <p:cNvSpPr/>
          <p:nvPr/>
        </p:nvSpPr>
        <p:spPr>
          <a:xfrm>
            <a:off x="1147882" y="4084677"/>
            <a:ext cx="694310" cy="694944"/>
          </a:xfrm>
          <a:prstGeom prst="flowChartConnector">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4</a:t>
            </a:r>
            <a:endParaRPr/>
          </a:p>
        </p:txBody>
      </p:sp>
      <p:sp>
        <p:nvSpPr>
          <p:cNvPr id="344" name="Google Shape;344;p12"/>
          <p:cNvSpPr/>
          <p:nvPr/>
        </p:nvSpPr>
        <p:spPr>
          <a:xfrm>
            <a:off x="3791821" y="1593193"/>
            <a:ext cx="694310" cy="694944"/>
          </a:xfrm>
          <a:prstGeom prst="flowChartConnector">
            <a:avLst/>
          </a:prstGeom>
          <a:gradFill>
            <a:gsLst>
              <a:gs pos="0">
                <a:srgbClr val="B0CAE9"/>
              </a:gs>
              <a:gs pos="50000">
                <a:srgbClr val="A1C1E4"/>
              </a:gs>
              <a:gs pos="100000">
                <a:srgbClr val="90B8E4"/>
              </a:gs>
            </a:gsLst>
            <a:lin ang="5400000" scaled="0"/>
          </a:gradFill>
          <a:ln cap="flat" cmpd="sng" w="9525">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45" name="Google Shape;345;p12"/>
          <p:cNvSpPr/>
          <p:nvPr/>
        </p:nvSpPr>
        <p:spPr>
          <a:xfrm>
            <a:off x="3804906" y="4469357"/>
            <a:ext cx="694310" cy="694944"/>
          </a:xfrm>
          <a:prstGeom prst="flowChartConnector">
            <a:avLst/>
          </a:prstGeom>
          <a:gradFill>
            <a:gsLst>
              <a:gs pos="0">
                <a:srgbClr val="F7BCA2"/>
              </a:gs>
              <a:gs pos="50000">
                <a:srgbClr val="F4B093"/>
              </a:gs>
              <a:gs pos="100000">
                <a:srgbClr val="F7A47F"/>
              </a:gs>
            </a:gsLst>
            <a:lin ang="5400000" scaled="0"/>
          </a:gradFill>
          <a:ln cap="flat" cmpd="sng" w="952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46" name="Google Shape;346;p12"/>
          <p:cNvSpPr/>
          <p:nvPr/>
        </p:nvSpPr>
        <p:spPr>
          <a:xfrm>
            <a:off x="6732714" y="1805563"/>
            <a:ext cx="694310" cy="694944"/>
          </a:xfrm>
          <a:prstGeom prst="flowChartConnector">
            <a:avLst/>
          </a:prstGeom>
          <a:solidFill>
            <a:srgbClr val="942092">
              <a:alpha val="57647"/>
            </a:srgbClr>
          </a:solidFill>
          <a:ln cap="flat" cmpd="sng" w="19050">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12"/>
          <p:cNvSpPr/>
          <p:nvPr/>
        </p:nvSpPr>
        <p:spPr>
          <a:xfrm>
            <a:off x="6745799" y="3890955"/>
            <a:ext cx="694310" cy="694944"/>
          </a:xfrm>
          <a:prstGeom prst="flowChartConnector">
            <a:avLst/>
          </a:prstGeom>
          <a:gradFill>
            <a:gsLst>
              <a:gs pos="0">
                <a:srgbClr val="7FB75F"/>
              </a:gs>
              <a:gs pos="50000">
                <a:srgbClr val="6EB141"/>
              </a:gs>
              <a:gs pos="100000">
                <a:srgbClr val="5FA134"/>
              </a:gs>
            </a:gsLst>
            <a:lin ang="5400000" scaled="0"/>
          </a:gradFill>
          <a:ln cap="flat" cmpd="sng" w="9525">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348" name="Google Shape;348;p12"/>
          <p:cNvCxnSpPr>
            <a:stCxn id="341" idx="6"/>
            <a:endCxn id="344" idx="2"/>
          </p:cNvCxnSpPr>
          <p:nvPr/>
        </p:nvCxnSpPr>
        <p:spPr>
          <a:xfrm flipH="1" rot="10800000">
            <a:off x="1842192" y="1940679"/>
            <a:ext cx="1949700" cy="592200"/>
          </a:xfrm>
          <a:prstGeom prst="straightConnector1">
            <a:avLst/>
          </a:prstGeom>
          <a:noFill/>
          <a:ln cap="flat" cmpd="sng" w="9525">
            <a:solidFill>
              <a:schemeClr val="accent1"/>
            </a:solidFill>
            <a:prstDash val="solid"/>
            <a:miter lim="800000"/>
            <a:headEnd len="sm" w="sm" type="none"/>
            <a:tailEnd len="med" w="med" type="triangle"/>
          </a:ln>
        </p:spPr>
      </p:cxnSp>
      <p:sp>
        <p:nvSpPr>
          <p:cNvPr id="349" name="Google Shape;349;p12"/>
          <p:cNvSpPr txBox="1"/>
          <p:nvPr/>
        </p:nvSpPr>
        <p:spPr>
          <a:xfrm>
            <a:off x="2602931" y="1911851"/>
            <a:ext cx="30168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accent1"/>
                </a:solidFill>
                <a:latin typeface="Calibri"/>
                <a:ea typeface="Calibri"/>
                <a:cs typeface="Calibri"/>
                <a:sym typeface="Calibri"/>
              </a:rPr>
              <a:t>1</a:t>
            </a:r>
            <a:endParaRPr/>
          </a:p>
        </p:txBody>
      </p:sp>
      <p:cxnSp>
        <p:nvCxnSpPr>
          <p:cNvPr id="350" name="Google Shape;350;p12"/>
          <p:cNvCxnSpPr>
            <a:stCxn id="342" idx="6"/>
            <a:endCxn id="344" idx="2"/>
          </p:cNvCxnSpPr>
          <p:nvPr/>
        </p:nvCxnSpPr>
        <p:spPr>
          <a:xfrm flipH="1" rot="10800000">
            <a:off x="1842192" y="1940598"/>
            <a:ext cx="1949700" cy="1505700"/>
          </a:xfrm>
          <a:prstGeom prst="straightConnector1">
            <a:avLst/>
          </a:prstGeom>
          <a:noFill/>
          <a:ln cap="flat" cmpd="sng" w="9525">
            <a:solidFill>
              <a:schemeClr val="accent1"/>
            </a:solidFill>
            <a:prstDash val="solid"/>
            <a:miter lim="800000"/>
            <a:headEnd len="sm" w="sm" type="none"/>
            <a:tailEnd len="med" w="med" type="triangle"/>
          </a:ln>
        </p:spPr>
      </p:cxnSp>
      <p:cxnSp>
        <p:nvCxnSpPr>
          <p:cNvPr id="351" name="Google Shape;351;p12"/>
          <p:cNvCxnSpPr>
            <a:stCxn id="343" idx="6"/>
            <a:endCxn id="344" idx="2"/>
          </p:cNvCxnSpPr>
          <p:nvPr/>
        </p:nvCxnSpPr>
        <p:spPr>
          <a:xfrm flipH="1" rot="10800000">
            <a:off x="1842192" y="1940649"/>
            <a:ext cx="1949700" cy="2491500"/>
          </a:xfrm>
          <a:prstGeom prst="straightConnector1">
            <a:avLst/>
          </a:prstGeom>
          <a:noFill/>
          <a:ln cap="flat" cmpd="sng" w="9525">
            <a:solidFill>
              <a:schemeClr val="accent1"/>
            </a:solidFill>
            <a:prstDash val="solid"/>
            <a:miter lim="800000"/>
            <a:headEnd len="sm" w="sm" type="none"/>
            <a:tailEnd len="med" w="med" type="triangle"/>
          </a:ln>
        </p:spPr>
      </p:cxnSp>
      <p:sp>
        <p:nvSpPr>
          <p:cNvPr id="352" name="Google Shape;352;p12"/>
          <p:cNvSpPr txBox="1"/>
          <p:nvPr/>
        </p:nvSpPr>
        <p:spPr>
          <a:xfrm>
            <a:off x="2515568" y="2340350"/>
            <a:ext cx="47641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accent1"/>
                </a:solidFill>
                <a:latin typeface="Calibri"/>
                <a:ea typeface="Calibri"/>
                <a:cs typeface="Calibri"/>
                <a:sym typeface="Calibri"/>
              </a:rPr>
              <a:t>0.1</a:t>
            </a:r>
            <a:endParaRPr/>
          </a:p>
        </p:txBody>
      </p:sp>
      <p:sp>
        <p:nvSpPr>
          <p:cNvPr id="353" name="Google Shape;353;p12"/>
          <p:cNvSpPr txBox="1"/>
          <p:nvPr/>
        </p:nvSpPr>
        <p:spPr>
          <a:xfrm>
            <a:off x="3047744" y="2563799"/>
            <a:ext cx="54694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accent1"/>
                </a:solidFill>
                <a:latin typeface="Calibri"/>
                <a:ea typeface="Calibri"/>
                <a:cs typeface="Calibri"/>
                <a:sym typeface="Calibri"/>
              </a:rPr>
              <a:t>-2.3</a:t>
            </a:r>
            <a:endParaRPr/>
          </a:p>
        </p:txBody>
      </p:sp>
      <p:cxnSp>
        <p:nvCxnSpPr>
          <p:cNvPr id="354" name="Google Shape;354;p12"/>
          <p:cNvCxnSpPr>
            <a:stCxn id="341" idx="6"/>
            <a:endCxn id="345" idx="2"/>
          </p:cNvCxnSpPr>
          <p:nvPr/>
        </p:nvCxnSpPr>
        <p:spPr>
          <a:xfrm>
            <a:off x="1842192" y="2532879"/>
            <a:ext cx="1962600" cy="2283900"/>
          </a:xfrm>
          <a:prstGeom prst="straightConnector1">
            <a:avLst/>
          </a:prstGeom>
          <a:noFill/>
          <a:ln cap="flat" cmpd="sng" w="9525">
            <a:solidFill>
              <a:schemeClr val="accent2"/>
            </a:solidFill>
            <a:prstDash val="solid"/>
            <a:miter lim="800000"/>
            <a:headEnd len="sm" w="sm" type="none"/>
            <a:tailEnd len="med" w="med" type="triangle"/>
          </a:ln>
        </p:spPr>
      </p:cxnSp>
      <p:cxnSp>
        <p:nvCxnSpPr>
          <p:cNvPr id="355" name="Google Shape;355;p12"/>
          <p:cNvCxnSpPr>
            <a:stCxn id="342" idx="6"/>
            <a:endCxn id="345" idx="2"/>
          </p:cNvCxnSpPr>
          <p:nvPr/>
        </p:nvCxnSpPr>
        <p:spPr>
          <a:xfrm>
            <a:off x="1842192" y="3446298"/>
            <a:ext cx="1962600" cy="1370400"/>
          </a:xfrm>
          <a:prstGeom prst="straightConnector1">
            <a:avLst/>
          </a:prstGeom>
          <a:noFill/>
          <a:ln cap="flat" cmpd="sng" w="9525">
            <a:solidFill>
              <a:schemeClr val="accent2"/>
            </a:solidFill>
            <a:prstDash val="solid"/>
            <a:miter lim="800000"/>
            <a:headEnd len="sm" w="sm" type="none"/>
            <a:tailEnd len="med" w="med" type="triangle"/>
          </a:ln>
        </p:spPr>
      </p:cxnSp>
      <p:cxnSp>
        <p:nvCxnSpPr>
          <p:cNvPr id="356" name="Google Shape;356;p12"/>
          <p:cNvCxnSpPr>
            <a:stCxn id="343" idx="6"/>
            <a:endCxn id="345" idx="2"/>
          </p:cNvCxnSpPr>
          <p:nvPr/>
        </p:nvCxnSpPr>
        <p:spPr>
          <a:xfrm>
            <a:off x="1842192" y="4432149"/>
            <a:ext cx="1962600" cy="384600"/>
          </a:xfrm>
          <a:prstGeom prst="straightConnector1">
            <a:avLst/>
          </a:prstGeom>
          <a:noFill/>
          <a:ln cap="flat" cmpd="sng" w="9525">
            <a:solidFill>
              <a:schemeClr val="accent2"/>
            </a:solidFill>
            <a:prstDash val="solid"/>
            <a:miter lim="800000"/>
            <a:headEnd len="sm" w="sm" type="none"/>
            <a:tailEnd len="med" w="med" type="triangle"/>
          </a:ln>
        </p:spPr>
      </p:cxnSp>
      <p:sp>
        <p:nvSpPr>
          <p:cNvPr id="357" name="Google Shape;357;p12"/>
          <p:cNvSpPr txBox="1"/>
          <p:nvPr/>
        </p:nvSpPr>
        <p:spPr>
          <a:xfrm>
            <a:off x="3182270" y="3890682"/>
            <a:ext cx="47641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accent2"/>
                </a:solidFill>
                <a:latin typeface="Calibri"/>
                <a:ea typeface="Calibri"/>
                <a:cs typeface="Calibri"/>
                <a:sym typeface="Calibri"/>
              </a:rPr>
              <a:t>0.5</a:t>
            </a:r>
            <a:endParaRPr/>
          </a:p>
        </p:txBody>
      </p:sp>
      <p:sp>
        <p:nvSpPr>
          <p:cNvPr id="358" name="Google Shape;358;p12"/>
          <p:cNvSpPr txBox="1"/>
          <p:nvPr/>
        </p:nvSpPr>
        <p:spPr>
          <a:xfrm>
            <a:off x="2938204" y="4175833"/>
            <a:ext cx="30168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accent2"/>
                </a:solidFill>
                <a:latin typeface="Calibri"/>
                <a:ea typeface="Calibri"/>
                <a:cs typeface="Calibri"/>
                <a:sym typeface="Calibri"/>
              </a:rPr>
              <a:t>1</a:t>
            </a:r>
            <a:endParaRPr/>
          </a:p>
        </p:txBody>
      </p:sp>
      <p:sp>
        <p:nvSpPr>
          <p:cNvPr id="359" name="Google Shape;359;p12"/>
          <p:cNvSpPr txBox="1"/>
          <p:nvPr/>
        </p:nvSpPr>
        <p:spPr>
          <a:xfrm>
            <a:off x="2664732" y="4641872"/>
            <a:ext cx="54694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accent2"/>
                </a:solidFill>
                <a:latin typeface="Calibri"/>
                <a:ea typeface="Calibri"/>
                <a:cs typeface="Calibri"/>
                <a:sym typeface="Calibri"/>
              </a:rPr>
              <a:t>-0.5</a:t>
            </a:r>
            <a:endParaRPr/>
          </a:p>
        </p:txBody>
      </p:sp>
      <p:cxnSp>
        <p:nvCxnSpPr>
          <p:cNvPr id="360" name="Google Shape;360;p12"/>
          <p:cNvCxnSpPr>
            <a:stCxn id="344" idx="6"/>
            <a:endCxn id="346" idx="2"/>
          </p:cNvCxnSpPr>
          <p:nvPr/>
        </p:nvCxnSpPr>
        <p:spPr>
          <a:xfrm>
            <a:off x="4486131" y="1940665"/>
            <a:ext cx="2246700" cy="212400"/>
          </a:xfrm>
          <a:prstGeom prst="straightConnector1">
            <a:avLst/>
          </a:prstGeom>
          <a:noFill/>
          <a:ln cap="flat" cmpd="sng" w="9525">
            <a:solidFill>
              <a:srgbClr val="7030A0"/>
            </a:solidFill>
            <a:prstDash val="solid"/>
            <a:miter lim="800000"/>
            <a:headEnd len="sm" w="sm" type="none"/>
            <a:tailEnd len="med" w="med" type="triangle"/>
          </a:ln>
        </p:spPr>
      </p:cxnSp>
      <p:cxnSp>
        <p:nvCxnSpPr>
          <p:cNvPr id="361" name="Google Shape;361;p12"/>
          <p:cNvCxnSpPr>
            <a:stCxn id="345" idx="6"/>
            <a:endCxn id="346" idx="2"/>
          </p:cNvCxnSpPr>
          <p:nvPr/>
        </p:nvCxnSpPr>
        <p:spPr>
          <a:xfrm flipH="1" rot="10800000">
            <a:off x="4499216" y="2153129"/>
            <a:ext cx="2233500" cy="2663700"/>
          </a:xfrm>
          <a:prstGeom prst="straightConnector1">
            <a:avLst/>
          </a:prstGeom>
          <a:noFill/>
          <a:ln cap="flat" cmpd="sng" w="9525">
            <a:solidFill>
              <a:srgbClr val="7030A0"/>
            </a:solidFill>
            <a:prstDash val="solid"/>
            <a:miter lim="800000"/>
            <a:headEnd len="sm" w="sm" type="none"/>
            <a:tailEnd len="med" w="med" type="triangle"/>
          </a:ln>
        </p:spPr>
      </p:cxnSp>
      <p:cxnSp>
        <p:nvCxnSpPr>
          <p:cNvPr id="362" name="Google Shape;362;p12"/>
          <p:cNvCxnSpPr>
            <a:stCxn id="344" idx="6"/>
            <a:endCxn id="347" idx="2"/>
          </p:cNvCxnSpPr>
          <p:nvPr/>
        </p:nvCxnSpPr>
        <p:spPr>
          <a:xfrm>
            <a:off x="4486131" y="1940665"/>
            <a:ext cx="2259600" cy="2297700"/>
          </a:xfrm>
          <a:prstGeom prst="straightConnector1">
            <a:avLst/>
          </a:prstGeom>
          <a:gradFill>
            <a:gsLst>
              <a:gs pos="0">
                <a:srgbClr val="7FB75F"/>
              </a:gs>
              <a:gs pos="50000">
                <a:srgbClr val="6EB141"/>
              </a:gs>
              <a:gs pos="100000">
                <a:srgbClr val="5FA134"/>
              </a:gs>
            </a:gsLst>
            <a:lin ang="5400000" scaled="0"/>
          </a:gradFill>
          <a:ln cap="flat" cmpd="sng" w="9525">
            <a:solidFill>
              <a:schemeClr val="accent6"/>
            </a:solidFill>
            <a:prstDash val="solid"/>
            <a:miter lim="800000"/>
            <a:headEnd len="sm" w="sm" type="none"/>
            <a:tailEnd len="med" w="med" type="triangle"/>
          </a:ln>
        </p:spPr>
      </p:cxnSp>
      <p:cxnSp>
        <p:nvCxnSpPr>
          <p:cNvPr id="363" name="Google Shape;363;p12"/>
          <p:cNvCxnSpPr>
            <a:stCxn id="345" idx="6"/>
            <a:endCxn id="347" idx="2"/>
          </p:cNvCxnSpPr>
          <p:nvPr/>
        </p:nvCxnSpPr>
        <p:spPr>
          <a:xfrm flipH="1" rot="10800000">
            <a:off x="4499216" y="4238429"/>
            <a:ext cx="2246700" cy="578400"/>
          </a:xfrm>
          <a:prstGeom prst="straightConnector1">
            <a:avLst/>
          </a:prstGeom>
          <a:gradFill>
            <a:gsLst>
              <a:gs pos="0">
                <a:srgbClr val="7FB75F"/>
              </a:gs>
              <a:gs pos="50000">
                <a:srgbClr val="6EB141"/>
              </a:gs>
              <a:gs pos="100000">
                <a:srgbClr val="5FA134"/>
              </a:gs>
            </a:gsLst>
            <a:lin ang="5400000" scaled="0"/>
          </a:gradFill>
          <a:ln cap="flat" cmpd="sng" w="9525">
            <a:solidFill>
              <a:schemeClr val="accent6"/>
            </a:solidFill>
            <a:prstDash val="solid"/>
            <a:miter lim="800000"/>
            <a:headEnd len="sm" w="sm" type="none"/>
            <a:tailEnd len="med" w="med" type="triangle"/>
          </a:ln>
        </p:spPr>
      </p:cxnSp>
      <p:sp>
        <p:nvSpPr>
          <p:cNvPr id="364" name="Google Shape;364;p12"/>
          <p:cNvSpPr txBox="1"/>
          <p:nvPr/>
        </p:nvSpPr>
        <p:spPr>
          <a:xfrm>
            <a:off x="5979181" y="1805563"/>
            <a:ext cx="47641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7030A0"/>
                </a:solidFill>
                <a:latin typeface="Calibri"/>
                <a:ea typeface="Calibri"/>
                <a:cs typeface="Calibri"/>
                <a:sym typeface="Calibri"/>
              </a:rPr>
              <a:t>0.7</a:t>
            </a:r>
            <a:endParaRPr/>
          </a:p>
        </p:txBody>
      </p:sp>
      <p:sp>
        <p:nvSpPr>
          <p:cNvPr id="365" name="Google Shape;365;p12"/>
          <p:cNvSpPr txBox="1"/>
          <p:nvPr/>
        </p:nvSpPr>
        <p:spPr>
          <a:xfrm>
            <a:off x="5849293" y="3727144"/>
            <a:ext cx="54694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92D050"/>
                </a:solidFill>
                <a:latin typeface="Calibri"/>
                <a:ea typeface="Calibri"/>
                <a:cs typeface="Calibri"/>
                <a:sym typeface="Calibri"/>
              </a:rPr>
              <a:t>-2.1</a:t>
            </a:r>
            <a:endParaRPr/>
          </a:p>
        </p:txBody>
      </p:sp>
      <p:sp>
        <p:nvSpPr>
          <p:cNvPr id="366" name="Google Shape;366;p12"/>
          <p:cNvSpPr txBox="1"/>
          <p:nvPr/>
        </p:nvSpPr>
        <p:spPr>
          <a:xfrm>
            <a:off x="5849293" y="4395690"/>
            <a:ext cx="54694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92D050"/>
                </a:solidFill>
                <a:latin typeface="Calibri"/>
                <a:ea typeface="Calibri"/>
                <a:cs typeface="Calibri"/>
                <a:sym typeface="Calibri"/>
              </a:rPr>
              <a:t>-0.2</a:t>
            </a:r>
            <a:endParaRPr/>
          </a:p>
        </p:txBody>
      </p:sp>
      <p:sp>
        <p:nvSpPr>
          <p:cNvPr id="367" name="Google Shape;367;p12"/>
          <p:cNvSpPr txBox="1"/>
          <p:nvPr/>
        </p:nvSpPr>
        <p:spPr>
          <a:xfrm>
            <a:off x="5838739" y="2465448"/>
            <a:ext cx="56805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7030A0"/>
                </a:solidFill>
                <a:latin typeface="Calibri"/>
                <a:ea typeface="Calibri"/>
                <a:cs typeface="Calibri"/>
                <a:sym typeface="Calibri"/>
              </a:rPr>
              <a:t>0.1</a:t>
            </a:r>
            <a:endParaRPr/>
          </a:p>
        </p:txBody>
      </p:sp>
      <p:sp>
        <p:nvSpPr>
          <p:cNvPr id="368" name="Google Shape;368;p12"/>
          <p:cNvSpPr txBox="1"/>
          <p:nvPr/>
        </p:nvSpPr>
        <p:spPr>
          <a:xfrm>
            <a:off x="3982631" y="1748822"/>
            <a:ext cx="47641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a:t>
            </a:r>
            <a:endParaRPr/>
          </a:p>
        </p:txBody>
      </p:sp>
      <p:sp>
        <p:nvSpPr>
          <p:cNvPr id="369" name="Google Shape;369;p12"/>
          <p:cNvSpPr txBox="1"/>
          <p:nvPr/>
        </p:nvSpPr>
        <p:spPr>
          <a:xfrm>
            <a:off x="3989033" y="4641872"/>
            <a:ext cx="47641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B</a:t>
            </a:r>
            <a:endParaRPr/>
          </a:p>
        </p:txBody>
      </p:sp>
      <p:sp>
        <p:nvSpPr>
          <p:cNvPr id="370" name="Google Shape;370;p12"/>
          <p:cNvSpPr txBox="1"/>
          <p:nvPr/>
        </p:nvSpPr>
        <p:spPr>
          <a:xfrm>
            <a:off x="6914005" y="1974857"/>
            <a:ext cx="47641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C</a:t>
            </a:r>
            <a:endParaRPr/>
          </a:p>
        </p:txBody>
      </p:sp>
      <p:sp>
        <p:nvSpPr>
          <p:cNvPr id="371" name="Google Shape;371;p12"/>
          <p:cNvSpPr txBox="1"/>
          <p:nvPr/>
        </p:nvSpPr>
        <p:spPr>
          <a:xfrm>
            <a:off x="6917038" y="4077895"/>
            <a:ext cx="47641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D</a:t>
            </a:r>
            <a:endParaRPr/>
          </a:p>
        </p:txBody>
      </p:sp>
      <p:sp>
        <p:nvSpPr>
          <p:cNvPr id="372" name="Google Shape;372;p12"/>
          <p:cNvSpPr txBox="1"/>
          <p:nvPr/>
        </p:nvSpPr>
        <p:spPr>
          <a:xfrm>
            <a:off x="3895111" y="2324149"/>
            <a:ext cx="68249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C00000"/>
                </a:solidFill>
                <a:latin typeface="Calibri"/>
                <a:ea typeface="Calibri"/>
                <a:cs typeface="Calibri"/>
                <a:sym typeface="Calibri"/>
              </a:rPr>
              <a:t>0</a:t>
            </a:r>
            <a:endParaRPr/>
          </a:p>
        </p:txBody>
      </p:sp>
      <p:sp>
        <p:nvSpPr>
          <p:cNvPr id="373" name="Google Shape;373;p12"/>
          <p:cNvSpPr txBox="1"/>
          <p:nvPr/>
        </p:nvSpPr>
        <p:spPr>
          <a:xfrm>
            <a:off x="3880061" y="4050077"/>
            <a:ext cx="68249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C00000"/>
                </a:solidFill>
                <a:latin typeface="Calibri"/>
                <a:ea typeface="Calibri"/>
                <a:cs typeface="Calibri"/>
                <a:sym typeface="Calibri"/>
              </a:rPr>
              <a:t>1.5</a:t>
            </a:r>
            <a:endParaRPr/>
          </a:p>
        </p:txBody>
      </p:sp>
      <p:sp>
        <p:nvSpPr>
          <p:cNvPr id="374" name="Google Shape;374;p12"/>
          <p:cNvSpPr txBox="1"/>
          <p:nvPr/>
        </p:nvSpPr>
        <p:spPr>
          <a:xfrm>
            <a:off x="6772887" y="2511019"/>
            <a:ext cx="68249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C00000"/>
                </a:solidFill>
                <a:latin typeface="Calibri"/>
                <a:ea typeface="Calibri"/>
                <a:cs typeface="Calibri"/>
                <a:sym typeface="Calibri"/>
              </a:rPr>
              <a:t>0.15</a:t>
            </a:r>
            <a:endParaRPr/>
          </a:p>
        </p:txBody>
      </p:sp>
      <p:sp>
        <p:nvSpPr>
          <p:cNvPr id="375" name="Google Shape;375;p12"/>
          <p:cNvSpPr txBox="1"/>
          <p:nvPr/>
        </p:nvSpPr>
        <p:spPr>
          <a:xfrm>
            <a:off x="6798436" y="3521350"/>
            <a:ext cx="68249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C00000"/>
                </a:solidFill>
                <a:latin typeface="Calibri"/>
                <a:ea typeface="Calibri"/>
                <a:cs typeface="Calibri"/>
                <a:sym typeface="Calibri"/>
              </a:rPr>
              <a:t>-0.3</a:t>
            </a:r>
            <a:endParaRPr/>
          </a:p>
        </p:txBody>
      </p:sp>
      <p:sp>
        <p:nvSpPr>
          <p:cNvPr id="376" name="Google Shape;376;p12"/>
          <p:cNvSpPr txBox="1"/>
          <p:nvPr/>
        </p:nvSpPr>
        <p:spPr>
          <a:xfrm>
            <a:off x="3441040" y="5247278"/>
            <a:ext cx="182781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1-st Layer (ReLU)</a:t>
            </a:r>
            <a:endParaRPr/>
          </a:p>
        </p:txBody>
      </p:sp>
      <p:sp>
        <p:nvSpPr>
          <p:cNvPr id="377" name="Google Shape;377;p12"/>
          <p:cNvSpPr txBox="1"/>
          <p:nvPr/>
        </p:nvSpPr>
        <p:spPr>
          <a:xfrm>
            <a:off x="6286323" y="5111465"/>
            <a:ext cx="155441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Output Layer</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with Softmax</a:t>
            </a:r>
            <a:endParaRPr sz="1800">
              <a:solidFill>
                <a:schemeClr val="dk1"/>
              </a:solidFill>
              <a:latin typeface="Calibri"/>
              <a:ea typeface="Calibri"/>
              <a:cs typeface="Calibri"/>
              <a:sym typeface="Calibri"/>
            </a:endParaRPr>
          </a:p>
        </p:txBody>
      </p:sp>
      <p:sp>
        <p:nvSpPr>
          <p:cNvPr id="378" name="Google Shape;378;p12"/>
          <p:cNvSpPr txBox="1"/>
          <p:nvPr/>
        </p:nvSpPr>
        <p:spPr>
          <a:xfrm>
            <a:off x="838200" y="4987188"/>
            <a:ext cx="1255828"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Input</a:t>
            </a:r>
            <a:endParaRPr/>
          </a:p>
        </p:txBody>
      </p:sp>
      <p:sp>
        <p:nvSpPr>
          <p:cNvPr id="379" name="Google Shape;379;p12"/>
          <p:cNvSpPr txBox="1"/>
          <p:nvPr/>
        </p:nvSpPr>
        <p:spPr>
          <a:xfrm>
            <a:off x="7840738" y="1896548"/>
            <a:ext cx="4227536" cy="841321"/>
          </a:xfrm>
          <a:prstGeom prst="rect">
            <a:avLst/>
          </a:prstGeom>
          <a:blipFill rotWithShape="1">
            <a:blip r:embed="rId3">
              <a:alphaModFix/>
            </a:blip>
            <a:stretch>
              <a:fillRect b="-1492"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380" name="Google Shape;380;p12"/>
          <p:cNvSpPr txBox="1"/>
          <p:nvPr/>
        </p:nvSpPr>
        <p:spPr>
          <a:xfrm>
            <a:off x="8032535" y="4162068"/>
            <a:ext cx="4035739" cy="837409"/>
          </a:xfrm>
          <a:prstGeom prst="rect">
            <a:avLst/>
          </a:prstGeom>
          <a:blipFill rotWithShape="1">
            <a:blip r:embed="rId4">
              <a:alphaModFix/>
            </a:blip>
            <a:stretch>
              <a:fillRect b="-2983"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Neural Network Easy Example</a:t>
            </a:r>
            <a:endParaRPr/>
          </a:p>
        </p:txBody>
      </p:sp>
      <p:sp>
        <p:nvSpPr>
          <p:cNvPr id="386" name="Google Shape;386;p13"/>
          <p:cNvSpPr/>
          <p:nvPr/>
        </p:nvSpPr>
        <p:spPr>
          <a:xfrm>
            <a:off x="1147882" y="2185407"/>
            <a:ext cx="694310" cy="694944"/>
          </a:xfrm>
          <a:prstGeom prst="flowChartConnector">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3</a:t>
            </a:r>
            <a:endParaRPr/>
          </a:p>
        </p:txBody>
      </p:sp>
      <p:sp>
        <p:nvSpPr>
          <p:cNvPr id="387" name="Google Shape;387;p13"/>
          <p:cNvSpPr/>
          <p:nvPr/>
        </p:nvSpPr>
        <p:spPr>
          <a:xfrm>
            <a:off x="1147882" y="3098826"/>
            <a:ext cx="694310" cy="694944"/>
          </a:xfrm>
          <a:prstGeom prst="flowChartConnector">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2</a:t>
            </a:r>
            <a:endParaRPr/>
          </a:p>
        </p:txBody>
      </p:sp>
      <p:sp>
        <p:nvSpPr>
          <p:cNvPr id="388" name="Google Shape;388;p13"/>
          <p:cNvSpPr/>
          <p:nvPr/>
        </p:nvSpPr>
        <p:spPr>
          <a:xfrm>
            <a:off x="1147882" y="4084677"/>
            <a:ext cx="694310" cy="694944"/>
          </a:xfrm>
          <a:prstGeom prst="flowChartConnector">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4</a:t>
            </a:r>
            <a:endParaRPr/>
          </a:p>
        </p:txBody>
      </p:sp>
      <p:sp>
        <p:nvSpPr>
          <p:cNvPr id="389" name="Google Shape;389;p13"/>
          <p:cNvSpPr/>
          <p:nvPr/>
        </p:nvSpPr>
        <p:spPr>
          <a:xfrm>
            <a:off x="3791821" y="1593193"/>
            <a:ext cx="694310" cy="694944"/>
          </a:xfrm>
          <a:prstGeom prst="flowChartConnector">
            <a:avLst/>
          </a:prstGeom>
          <a:gradFill>
            <a:gsLst>
              <a:gs pos="0">
                <a:srgbClr val="B0CAE9"/>
              </a:gs>
              <a:gs pos="50000">
                <a:srgbClr val="A1C1E4"/>
              </a:gs>
              <a:gs pos="100000">
                <a:srgbClr val="90B8E4"/>
              </a:gs>
            </a:gsLst>
            <a:lin ang="5400000" scaled="0"/>
          </a:gradFill>
          <a:ln cap="flat" cmpd="sng" w="9525">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90" name="Google Shape;390;p13"/>
          <p:cNvSpPr/>
          <p:nvPr/>
        </p:nvSpPr>
        <p:spPr>
          <a:xfrm>
            <a:off x="3804906" y="4469357"/>
            <a:ext cx="694310" cy="694944"/>
          </a:xfrm>
          <a:prstGeom prst="flowChartConnector">
            <a:avLst/>
          </a:prstGeom>
          <a:gradFill>
            <a:gsLst>
              <a:gs pos="0">
                <a:srgbClr val="F7BCA2"/>
              </a:gs>
              <a:gs pos="50000">
                <a:srgbClr val="F4B093"/>
              </a:gs>
              <a:gs pos="100000">
                <a:srgbClr val="F7A47F"/>
              </a:gs>
            </a:gsLst>
            <a:lin ang="5400000" scaled="0"/>
          </a:gradFill>
          <a:ln cap="flat" cmpd="sng" w="952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91" name="Google Shape;391;p13"/>
          <p:cNvSpPr/>
          <p:nvPr/>
        </p:nvSpPr>
        <p:spPr>
          <a:xfrm>
            <a:off x="6732714" y="1805563"/>
            <a:ext cx="694310" cy="694944"/>
          </a:xfrm>
          <a:prstGeom prst="flowChartConnector">
            <a:avLst/>
          </a:prstGeom>
          <a:solidFill>
            <a:srgbClr val="942092">
              <a:alpha val="57647"/>
            </a:srgbClr>
          </a:solidFill>
          <a:ln cap="flat" cmpd="sng" w="19050">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13"/>
          <p:cNvSpPr/>
          <p:nvPr/>
        </p:nvSpPr>
        <p:spPr>
          <a:xfrm>
            <a:off x="6745799" y="3890955"/>
            <a:ext cx="694310" cy="694944"/>
          </a:xfrm>
          <a:prstGeom prst="flowChartConnector">
            <a:avLst/>
          </a:prstGeom>
          <a:gradFill>
            <a:gsLst>
              <a:gs pos="0">
                <a:srgbClr val="7FB75F"/>
              </a:gs>
              <a:gs pos="50000">
                <a:srgbClr val="6EB141"/>
              </a:gs>
              <a:gs pos="100000">
                <a:srgbClr val="5FA134"/>
              </a:gs>
            </a:gsLst>
            <a:lin ang="5400000" scaled="0"/>
          </a:gradFill>
          <a:ln cap="flat" cmpd="sng" w="9525">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393" name="Google Shape;393;p13"/>
          <p:cNvCxnSpPr>
            <a:stCxn id="386" idx="6"/>
            <a:endCxn id="389" idx="2"/>
          </p:cNvCxnSpPr>
          <p:nvPr/>
        </p:nvCxnSpPr>
        <p:spPr>
          <a:xfrm flipH="1" rot="10800000">
            <a:off x="1842192" y="1940679"/>
            <a:ext cx="1949700" cy="592200"/>
          </a:xfrm>
          <a:prstGeom prst="straightConnector1">
            <a:avLst/>
          </a:prstGeom>
          <a:noFill/>
          <a:ln cap="flat" cmpd="sng" w="9525">
            <a:solidFill>
              <a:schemeClr val="accent1"/>
            </a:solidFill>
            <a:prstDash val="solid"/>
            <a:miter lim="800000"/>
            <a:headEnd len="sm" w="sm" type="none"/>
            <a:tailEnd len="med" w="med" type="triangle"/>
          </a:ln>
        </p:spPr>
      </p:cxnSp>
      <p:sp>
        <p:nvSpPr>
          <p:cNvPr id="394" name="Google Shape;394;p13"/>
          <p:cNvSpPr txBox="1"/>
          <p:nvPr/>
        </p:nvSpPr>
        <p:spPr>
          <a:xfrm>
            <a:off x="2602931" y="1911851"/>
            <a:ext cx="30168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accent1"/>
                </a:solidFill>
                <a:latin typeface="Calibri"/>
                <a:ea typeface="Calibri"/>
                <a:cs typeface="Calibri"/>
                <a:sym typeface="Calibri"/>
              </a:rPr>
              <a:t>1</a:t>
            </a:r>
            <a:endParaRPr/>
          </a:p>
        </p:txBody>
      </p:sp>
      <p:cxnSp>
        <p:nvCxnSpPr>
          <p:cNvPr id="395" name="Google Shape;395;p13"/>
          <p:cNvCxnSpPr>
            <a:stCxn id="387" idx="6"/>
            <a:endCxn id="389" idx="2"/>
          </p:cNvCxnSpPr>
          <p:nvPr/>
        </p:nvCxnSpPr>
        <p:spPr>
          <a:xfrm flipH="1" rot="10800000">
            <a:off x="1842192" y="1940598"/>
            <a:ext cx="1949700" cy="1505700"/>
          </a:xfrm>
          <a:prstGeom prst="straightConnector1">
            <a:avLst/>
          </a:prstGeom>
          <a:noFill/>
          <a:ln cap="flat" cmpd="sng" w="9525">
            <a:solidFill>
              <a:schemeClr val="accent1"/>
            </a:solidFill>
            <a:prstDash val="solid"/>
            <a:miter lim="800000"/>
            <a:headEnd len="sm" w="sm" type="none"/>
            <a:tailEnd len="med" w="med" type="triangle"/>
          </a:ln>
        </p:spPr>
      </p:cxnSp>
      <p:cxnSp>
        <p:nvCxnSpPr>
          <p:cNvPr id="396" name="Google Shape;396;p13"/>
          <p:cNvCxnSpPr>
            <a:stCxn id="388" idx="6"/>
            <a:endCxn id="389" idx="2"/>
          </p:cNvCxnSpPr>
          <p:nvPr/>
        </p:nvCxnSpPr>
        <p:spPr>
          <a:xfrm flipH="1" rot="10800000">
            <a:off x="1842192" y="1940649"/>
            <a:ext cx="1949700" cy="2491500"/>
          </a:xfrm>
          <a:prstGeom prst="straightConnector1">
            <a:avLst/>
          </a:prstGeom>
          <a:noFill/>
          <a:ln cap="flat" cmpd="sng" w="9525">
            <a:solidFill>
              <a:schemeClr val="accent1"/>
            </a:solidFill>
            <a:prstDash val="solid"/>
            <a:miter lim="800000"/>
            <a:headEnd len="sm" w="sm" type="none"/>
            <a:tailEnd len="med" w="med" type="triangle"/>
          </a:ln>
        </p:spPr>
      </p:cxnSp>
      <p:sp>
        <p:nvSpPr>
          <p:cNvPr id="397" name="Google Shape;397;p13"/>
          <p:cNvSpPr txBox="1"/>
          <p:nvPr/>
        </p:nvSpPr>
        <p:spPr>
          <a:xfrm>
            <a:off x="2515568" y="2340350"/>
            <a:ext cx="47641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accent1"/>
                </a:solidFill>
                <a:latin typeface="Calibri"/>
                <a:ea typeface="Calibri"/>
                <a:cs typeface="Calibri"/>
                <a:sym typeface="Calibri"/>
              </a:rPr>
              <a:t>0.1</a:t>
            </a:r>
            <a:endParaRPr/>
          </a:p>
        </p:txBody>
      </p:sp>
      <p:sp>
        <p:nvSpPr>
          <p:cNvPr id="398" name="Google Shape;398;p13"/>
          <p:cNvSpPr txBox="1"/>
          <p:nvPr/>
        </p:nvSpPr>
        <p:spPr>
          <a:xfrm>
            <a:off x="3047744" y="2563799"/>
            <a:ext cx="54694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accent1"/>
                </a:solidFill>
                <a:latin typeface="Calibri"/>
                <a:ea typeface="Calibri"/>
                <a:cs typeface="Calibri"/>
                <a:sym typeface="Calibri"/>
              </a:rPr>
              <a:t>-2.3</a:t>
            </a:r>
            <a:endParaRPr/>
          </a:p>
        </p:txBody>
      </p:sp>
      <p:cxnSp>
        <p:nvCxnSpPr>
          <p:cNvPr id="399" name="Google Shape;399;p13"/>
          <p:cNvCxnSpPr>
            <a:stCxn id="386" idx="6"/>
            <a:endCxn id="390" idx="2"/>
          </p:cNvCxnSpPr>
          <p:nvPr/>
        </p:nvCxnSpPr>
        <p:spPr>
          <a:xfrm>
            <a:off x="1842192" y="2532879"/>
            <a:ext cx="1962600" cy="2283900"/>
          </a:xfrm>
          <a:prstGeom prst="straightConnector1">
            <a:avLst/>
          </a:prstGeom>
          <a:noFill/>
          <a:ln cap="flat" cmpd="sng" w="9525">
            <a:solidFill>
              <a:schemeClr val="accent2"/>
            </a:solidFill>
            <a:prstDash val="solid"/>
            <a:miter lim="800000"/>
            <a:headEnd len="sm" w="sm" type="none"/>
            <a:tailEnd len="med" w="med" type="triangle"/>
          </a:ln>
        </p:spPr>
      </p:cxnSp>
      <p:cxnSp>
        <p:nvCxnSpPr>
          <p:cNvPr id="400" name="Google Shape;400;p13"/>
          <p:cNvCxnSpPr>
            <a:stCxn id="387" idx="6"/>
            <a:endCxn id="390" idx="2"/>
          </p:cNvCxnSpPr>
          <p:nvPr/>
        </p:nvCxnSpPr>
        <p:spPr>
          <a:xfrm>
            <a:off x="1842192" y="3446298"/>
            <a:ext cx="1962600" cy="1370400"/>
          </a:xfrm>
          <a:prstGeom prst="straightConnector1">
            <a:avLst/>
          </a:prstGeom>
          <a:noFill/>
          <a:ln cap="flat" cmpd="sng" w="9525">
            <a:solidFill>
              <a:schemeClr val="accent2"/>
            </a:solidFill>
            <a:prstDash val="solid"/>
            <a:miter lim="800000"/>
            <a:headEnd len="sm" w="sm" type="none"/>
            <a:tailEnd len="med" w="med" type="triangle"/>
          </a:ln>
        </p:spPr>
      </p:cxnSp>
      <p:cxnSp>
        <p:nvCxnSpPr>
          <p:cNvPr id="401" name="Google Shape;401;p13"/>
          <p:cNvCxnSpPr>
            <a:stCxn id="388" idx="6"/>
            <a:endCxn id="390" idx="2"/>
          </p:cNvCxnSpPr>
          <p:nvPr/>
        </p:nvCxnSpPr>
        <p:spPr>
          <a:xfrm>
            <a:off x="1842192" y="4432149"/>
            <a:ext cx="1962600" cy="384600"/>
          </a:xfrm>
          <a:prstGeom prst="straightConnector1">
            <a:avLst/>
          </a:prstGeom>
          <a:noFill/>
          <a:ln cap="flat" cmpd="sng" w="9525">
            <a:solidFill>
              <a:schemeClr val="accent2"/>
            </a:solidFill>
            <a:prstDash val="solid"/>
            <a:miter lim="800000"/>
            <a:headEnd len="sm" w="sm" type="none"/>
            <a:tailEnd len="med" w="med" type="triangle"/>
          </a:ln>
        </p:spPr>
      </p:cxnSp>
      <p:sp>
        <p:nvSpPr>
          <p:cNvPr id="402" name="Google Shape;402;p13"/>
          <p:cNvSpPr txBox="1"/>
          <p:nvPr/>
        </p:nvSpPr>
        <p:spPr>
          <a:xfrm>
            <a:off x="3182270" y="3890682"/>
            <a:ext cx="47641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accent2"/>
                </a:solidFill>
                <a:latin typeface="Calibri"/>
                <a:ea typeface="Calibri"/>
                <a:cs typeface="Calibri"/>
                <a:sym typeface="Calibri"/>
              </a:rPr>
              <a:t>0.5</a:t>
            </a:r>
            <a:endParaRPr/>
          </a:p>
        </p:txBody>
      </p:sp>
      <p:sp>
        <p:nvSpPr>
          <p:cNvPr id="403" name="Google Shape;403;p13"/>
          <p:cNvSpPr txBox="1"/>
          <p:nvPr/>
        </p:nvSpPr>
        <p:spPr>
          <a:xfrm>
            <a:off x="2938204" y="4175833"/>
            <a:ext cx="30168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accent2"/>
                </a:solidFill>
                <a:latin typeface="Calibri"/>
                <a:ea typeface="Calibri"/>
                <a:cs typeface="Calibri"/>
                <a:sym typeface="Calibri"/>
              </a:rPr>
              <a:t>1</a:t>
            </a:r>
            <a:endParaRPr/>
          </a:p>
        </p:txBody>
      </p:sp>
      <p:sp>
        <p:nvSpPr>
          <p:cNvPr id="404" name="Google Shape;404;p13"/>
          <p:cNvSpPr txBox="1"/>
          <p:nvPr/>
        </p:nvSpPr>
        <p:spPr>
          <a:xfrm>
            <a:off x="2664732" y="4641872"/>
            <a:ext cx="54694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accent2"/>
                </a:solidFill>
                <a:latin typeface="Calibri"/>
                <a:ea typeface="Calibri"/>
                <a:cs typeface="Calibri"/>
                <a:sym typeface="Calibri"/>
              </a:rPr>
              <a:t>-0.5</a:t>
            </a:r>
            <a:endParaRPr/>
          </a:p>
        </p:txBody>
      </p:sp>
      <p:cxnSp>
        <p:nvCxnSpPr>
          <p:cNvPr id="405" name="Google Shape;405;p13"/>
          <p:cNvCxnSpPr>
            <a:stCxn id="389" idx="6"/>
            <a:endCxn id="391" idx="2"/>
          </p:cNvCxnSpPr>
          <p:nvPr/>
        </p:nvCxnSpPr>
        <p:spPr>
          <a:xfrm>
            <a:off x="4486131" y="1940665"/>
            <a:ext cx="2246700" cy="212400"/>
          </a:xfrm>
          <a:prstGeom prst="straightConnector1">
            <a:avLst/>
          </a:prstGeom>
          <a:noFill/>
          <a:ln cap="flat" cmpd="sng" w="9525">
            <a:solidFill>
              <a:srgbClr val="7030A0"/>
            </a:solidFill>
            <a:prstDash val="solid"/>
            <a:miter lim="800000"/>
            <a:headEnd len="sm" w="sm" type="none"/>
            <a:tailEnd len="med" w="med" type="triangle"/>
          </a:ln>
        </p:spPr>
      </p:cxnSp>
      <p:cxnSp>
        <p:nvCxnSpPr>
          <p:cNvPr id="406" name="Google Shape;406;p13"/>
          <p:cNvCxnSpPr>
            <a:stCxn id="390" idx="6"/>
            <a:endCxn id="391" idx="2"/>
          </p:cNvCxnSpPr>
          <p:nvPr/>
        </p:nvCxnSpPr>
        <p:spPr>
          <a:xfrm flipH="1" rot="10800000">
            <a:off x="4499216" y="2153129"/>
            <a:ext cx="2233500" cy="2663700"/>
          </a:xfrm>
          <a:prstGeom prst="straightConnector1">
            <a:avLst/>
          </a:prstGeom>
          <a:noFill/>
          <a:ln cap="flat" cmpd="sng" w="9525">
            <a:solidFill>
              <a:srgbClr val="7030A0"/>
            </a:solidFill>
            <a:prstDash val="solid"/>
            <a:miter lim="800000"/>
            <a:headEnd len="sm" w="sm" type="none"/>
            <a:tailEnd len="med" w="med" type="triangle"/>
          </a:ln>
        </p:spPr>
      </p:cxnSp>
      <p:cxnSp>
        <p:nvCxnSpPr>
          <p:cNvPr id="407" name="Google Shape;407;p13"/>
          <p:cNvCxnSpPr>
            <a:stCxn id="389" idx="6"/>
            <a:endCxn id="392" idx="2"/>
          </p:cNvCxnSpPr>
          <p:nvPr/>
        </p:nvCxnSpPr>
        <p:spPr>
          <a:xfrm>
            <a:off x="4486131" y="1940665"/>
            <a:ext cx="2259600" cy="2297700"/>
          </a:xfrm>
          <a:prstGeom prst="straightConnector1">
            <a:avLst/>
          </a:prstGeom>
          <a:gradFill>
            <a:gsLst>
              <a:gs pos="0">
                <a:srgbClr val="7FB75F"/>
              </a:gs>
              <a:gs pos="50000">
                <a:srgbClr val="6EB141"/>
              </a:gs>
              <a:gs pos="100000">
                <a:srgbClr val="5FA134"/>
              </a:gs>
            </a:gsLst>
            <a:lin ang="5400000" scaled="0"/>
          </a:gradFill>
          <a:ln cap="flat" cmpd="sng" w="9525">
            <a:solidFill>
              <a:schemeClr val="accent6"/>
            </a:solidFill>
            <a:prstDash val="solid"/>
            <a:miter lim="800000"/>
            <a:headEnd len="sm" w="sm" type="none"/>
            <a:tailEnd len="med" w="med" type="triangle"/>
          </a:ln>
        </p:spPr>
      </p:cxnSp>
      <p:cxnSp>
        <p:nvCxnSpPr>
          <p:cNvPr id="408" name="Google Shape;408;p13"/>
          <p:cNvCxnSpPr>
            <a:stCxn id="390" idx="6"/>
            <a:endCxn id="392" idx="2"/>
          </p:cNvCxnSpPr>
          <p:nvPr/>
        </p:nvCxnSpPr>
        <p:spPr>
          <a:xfrm flipH="1" rot="10800000">
            <a:off x="4499216" y="4238429"/>
            <a:ext cx="2246700" cy="578400"/>
          </a:xfrm>
          <a:prstGeom prst="straightConnector1">
            <a:avLst/>
          </a:prstGeom>
          <a:gradFill>
            <a:gsLst>
              <a:gs pos="0">
                <a:srgbClr val="7FB75F"/>
              </a:gs>
              <a:gs pos="50000">
                <a:srgbClr val="6EB141"/>
              </a:gs>
              <a:gs pos="100000">
                <a:srgbClr val="5FA134"/>
              </a:gs>
            </a:gsLst>
            <a:lin ang="5400000" scaled="0"/>
          </a:gradFill>
          <a:ln cap="flat" cmpd="sng" w="9525">
            <a:solidFill>
              <a:schemeClr val="accent6"/>
            </a:solidFill>
            <a:prstDash val="solid"/>
            <a:miter lim="800000"/>
            <a:headEnd len="sm" w="sm" type="none"/>
            <a:tailEnd len="med" w="med" type="triangle"/>
          </a:ln>
        </p:spPr>
      </p:cxnSp>
      <p:sp>
        <p:nvSpPr>
          <p:cNvPr id="409" name="Google Shape;409;p13"/>
          <p:cNvSpPr txBox="1"/>
          <p:nvPr/>
        </p:nvSpPr>
        <p:spPr>
          <a:xfrm>
            <a:off x="5979181" y="1805563"/>
            <a:ext cx="47641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7030A0"/>
                </a:solidFill>
                <a:latin typeface="Calibri"/>
                <a:ea typeface="Calibri"/>
                <a:cs typeface="Calibri"/>
                <a:sym typeface="Calibri"/>
              </a:rPr>
              <a:t>0.7</a:t>
            </a:r>
            <a:endParaRPr/>
          </a:p>
        </p:txBody>
      </p:sp>
      <p:sp>
        <p:nvSpPr>
          <p:cNvPr id="410" name="Google Shape;410;p13"/>
          <p:cNvSpPr txBox="1"/>
          <p:nvPr/>
        </p:nvSpPr>
        <p:spPr>
          <a:xfrm>
            <a:off x="5849293" y="3727144"/>
            <a:ext cx="54694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92D050"/>
                </a:solidFill>
                <a:latin typeface="Calibri"/>
                <a:ea typeface="Calibri"/>
                <a:cs typeface="Calibri"/>
                <a:sym typeface="Calibri"/>
              </a:rPr>
              <a:t>-2.1</a:t>
            </a:r>
            <a:endParaRPr/>
          </a:p>
        </p:txBody>
      </p:sp>
      <p:sp>
        <p:nvSpPr>
          <p:cNvPr id="411" name="Google Shape;411;p13"/>
          <p:cNvSpPr txBox="1"/>
          <p:nvPr/>
        </p:nvSpPr>
        <p:spPr>
          <a:xfrm>
            <a:off x="5849293" y="4395690"/>
            <a:ext cx="54694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92D050"/>
                </a:solidFill>
                <a:latin typeface="Calibri"/>
                <a:ea typeface="Calibri"/>
                <a:cs typeface="Calibri"/>
                <a:sym typeface="Calibri"/>
              </a:rPr>
              <a:t>-0.2</a:t>
            </a:r>
            <a:endParaRPr/>
          </a:p>
        </p:txBody>
      </p:sp>
      <p:sp>
        <p:nvSpPr>
          <p:cNvPr id="412" name="Google Shape;412;p13"/>
          <p:cNvSpPr txBox="1"/>
          <p:nvPr/>
        </p:nvSpPr>
        <p:spPr>
          <a:xfrm>
            <a:off x="5838739" y="2465448"/>
            <a:ext cx="56805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7030A0"/>
                </a:solidFill>
                <a:latin typeface="Calibri"/>
                <a:ea typeface="Calibri"/>
                <a:cs typeface="Calibri"/>
                <a:sym typeface="Calibri"/>
              </a:rPr>
              <a:t>0.1</a:t>
            </a:r>
            <a:endParaRPr/>
          </a:p>
        </p:txBody>
      </p:sp>
      <p:sp>
        <p:nvSpPr>
          <p:cNvPr id="413" name="Google Shape;413;p13"/>
          <p:cNvSpPr txBox="1"/>
          <p:nvPr/>
        </p:nvSpPr>
        <p:spPr>
          <a:xfrm>
            <a:off x="3982631" y="1748822"/>
            <a:ext cx="47641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a:t>
            </a:r>
            <a:endParaRPr/>
          </a:p>
        </p:txBody>
      </p:sp>
      <p:sp>
        <p:nvSpPr>
          <p:cNvPr id="414" name="Google Shape;414;p13"/>
          <p:cNvSpPr txBox="1"/>
          <p:nvPr/>
        </p:nvSpPr>
        <p:spPr>
          <a:xfrm>
            <a:off x="3989033" y="4641872"/>
            <a:ext cx="47641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B</a:t>
            </a:r>
            <a:endParaRPr/>
          </a:p>
        </p:txBody>
      </p:sp>
      <p:sp>
        <p:nvSpPr>
          <p:cNvPr id="415" name="Google Shape;415;p13"/>
          <p:cNvSpPr txBox="1"/>
          <p:nvPr/>
        </p:nvSpPr>
        <p:spPr>
          <a:xfrm>
            <a:off x="6914005" y="1974857"/>
            <a:ext cx="47641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C</a:t>
            </a:r>
            <a:endParaRPr/>
          </a:p>
        </p:txBody>
      </p:sp>
      <p:sp>
        <p:nvSpPr>
          <p:cNvPr id="416" name="Google Shape;416;p13"/>
          <p:cNvSpPr txBox="1"/>
          <p:nvPr/>
        </p:nvSpPr>
        <p:spPr>
          <a:xfrm>
            <a:off x="6917038" y="4077895"/>
            <a:ext cx="47641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D</a:t>
            </a:r>
            <a:endParaRPr/>
          </a:p>
        </p:txBody>
      </p:sp>
      <p:sp>
        <p:nvSpPr>
          <p:cNvPr id="417" name="Google Shape;417;p13"/>
          <p:cNvSpPr txBox="1"/>
          <p:nvPr/>
        </p:nvSpPr>
        <p:spPr>
          <a:xfrm>
            <a:off x="3895111" y="2324149"/>
            <a:ext cx="68249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C00000"/>
                </a:solidFill>
                <a:latin typeface="Calibri"/>
                <a:ea typeface="Calibri"/>
                <a:cs typeface="Calibri"/>
                <a:sym typeface="Calibri"/>
              </a:rPr>
              <a:t>0</a:t>
            </a:r>
            <a:endParaRPr/>
          </a:p>
        </p:txBody>
      </p:sp>
      <p:sp>
        <p:nvSpPr>
          <p:cNvPr id="418" name="Google Shape;418;p13"/>
          <p:cNvSpPr txBox="1"/>
          <p:nvPr/>
        </p:nvSpPr>
        <p:spPr>
          <a:xfrm>
            <a:off x="3880061" y="4050077"/>
            <a:ext cx="68249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C00000"/>
                </a:solidFill>
                <a:latin typeface="Calibri"/>
                <a:ea typeface="Calibri"/>
                <a:cs typeface="Calibri"/>
                <a:sym typeface="Calibri"/>
              </a:rPr>
              <a:t>1.5</a:t>
            </a:r>
            <a:endParaRPr/>
          </a:p>
        </p:txBody>
      </p:sp>
      <p:sp>
        <p:nvSpPr>
          <p:cNvPr id="419" name="Google Shape;419;p13"/>
          <p:cNvSpPr txBox="1"/>
          <p:nvPr/>
        </p:nvSpPr>
        <p:spPr>
          <a:xfrm>
            <a:off x="6772887" y="2511019"/>
            <a:ext cx="68249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C00000"/>
                </a:solidFill>
                <a:latin typeface="Calibri"/>
                <a:ea typeface="Calibri"/>
                <a:cs typeface="Calibri"/>
                <a:sym typeface="Calibri"/>
              </a:rPr>
              <a:t>0.15</a:t>
            </a:r>
            <a:endParaRPr/>
          </a:p>
        </p:txBody>
      </p:sp>
      <p:sp>
        <p:nvSpPr>
          <p:cNvPr id="420" name="Google Shape;420;p13"/>
          <p:cNvSpPr txBox="1"/>
          <p:nvPr/>
        </p:nvSpPr>
        <p:spPr>
          <a:xfrm>
            <a:off x="6798436" y="3521350"/>
            <a:ext cx="68249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C00000"/>
                </a:solidFill>
                <a:latin typeface="Calibri"/>
                <a:ea typeface="Calibri"/>
                <a:cs typeface="Calibri"/>
                <a:sym typeface="Calibri"/>
              </a:rPr>
              <a:t>-0.3</a:t>
            </a:r>
            <a:endParaRPr/>
          </a:p>
        </p:txBody>
      </p:sp>
      <p:sp>
        <p:nvSpPr>
          <p:cNvPr id="421" name="Google Shape;421;p13"/>
          <p:cNvSpPr txBox="1"/>
          <p:nvPr/>
        </p:nvSpPr>
        <p:spPr>
          <a:xfrm>
            <a:off x="3441040" y="5247278"/>
            <a:ext cx="182781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1-st Layer (ReLU)</a:t>
            </a:r>
            <a:endParaRPr/>
          </a:p>
        </p:txBody>
      </p:sp>
      <p:sp>
        <p:nvSpPr>
          <p:cNvPr id="422" name="Google Shape;422;p13"/>
          <p:cNvSpPr txBox="1"/>
          <p:nvPr/>
        </p:nvSpPr>
        <p:spPr>
          <a:xfrm>
            <a:off x="6286323" y="5111465"/>
            <a:ext cx="155441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Output Layer</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with Softmax</a:t>
            </a:r>
            <a:endParaRPr sz="1800">
              <a:solidFill>
                <a:schemeClr val="dk1"/>
              </a:solidFill>
              <a:latin typeface="Calibri"/>
              <a:ea typeface="Calibri"/>
              <a:cs typeface="Calibri"/>
              <a:sym typeface="Calibri"/>
            </a:endParaRPr>
          </a:p>
        </p:txBody>
      </p:sp>
      <p:sp>
        <p:nvSpPr>
          <p:cNvPr id="423" name="Google Shape;423;p13"/>
          <p:cNvSpPr txBox="1"/>
          <p:nvPr/>
        </p:nvSpPr>
        <p:spPr>
          <a:xfrm>
            <a:off x="838200" y="4987188"/>
            <a:ext cx="1255828"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Input</a:t>
            </a:r>
            <a:endParaRPr/>
          </a:p>
        </p:txBody>
      </p:sp>
      <p:sp>
        <p:nvSpPr>
          <p:cNvPr id="424" name="Google Shape;424;p13"/>
          <p:cNvSpPr txBox="1"/>
          <p:nvPr/>
        </p:nvSpPr>
        <p:spPr>
          <a:xfrm>
            <a:off x="8450438" y="3890682"/>
            <a:ext cx="523589" cy="646331"/>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graphicFrame>
        <p:nvGraphicFramePr>
          <p:cNvPr id="425" name="Google Shape;425;p13"/>
          <p:cNvGraphicFramePr/>
          <p:nvPr/>
        </p:nvGraphicFramePr>
        <p:xfrm>
          <a:off x="8928599" y="3503250"/>
          <a:ext cx="3000000" cy="3000000"/>
        </p:xfrm>
        <a:graphic>
          <a:graphicData uri="http://schemas.openxmlformats.org/drawingml/2006/table">
            <a:tbl>
              <a:tblPr bandRow="1" firstRow="1">
                <a:noFill/>
                <a:tableStyleId>{065EA3BE-3667-4E2D-9201-F5A8711881DC}</a:tableStyleId>
              </a:tblPr>
              <a:tblGrid>
                <a:gridCol w="843075"/>
                <a:gridCol w="843075"/>
              </a:tblGrid>
              <a:tr h="232500">
                <a:tc>
                  <a:txBody>
                    <a:bodyPr/>
                    <a:lstStyle/>
                    <a:p>
                      <a:pPr indent="0" lvl="0" marL="0" marR="0" rtl="0" algn="l">
                        <a:spcBef>
                          <a:spcPts val="0"/>
                        </a:spcBef>
                        <a:spcAft>
                          <a:spcPts val="0"/>
                        </a:spcAft>
                        <a:buNone/>
                      </a:pPr>
                      <a:r>
                        <a:rPr b="0" lang="en-US" sz="1800"/>
                        <a:t>0.61</a:t>
                      </a:r>
                      <a:endParaRPr/>
                    </a:p>
                  </a:txBody>
                  <a:tcPr marT="45725" marB="45725" marR="91450" marL="91450">
                    <a:lnB cap="flat" cmpd="sng" w="9525">
                      <a:solidFill>
                        <a:srgbClr val="000000">
                          <a:alpha val="0"/>
                        </a:srgbClr>
                      </a:solidFill>
                      <a:prstDash val="solid"/>
                      <a:round/>
                      <a:headEnd len="sm" w="sm" type="none"/>
                      <a:tailEnd len="sm" w="sm" type="none"/>
                    </a:lnB>
                    <a:solidFill>
                      <a:srgbClr val="942092">
                        <a:alpha val="50196"/>
                      </a:srgbClr>
                    </a:solidFill>
                  </a:tcPr>
                </a:tc>
                <a:tc>
                  <a:txBody>
                    <a:bodyPr/>
                    <a:lstStyle/>
                    <a:p>
                      <a:pPr indent="0" lvl="0" marL="0" marR="0" rtl="0" algn="l">
                        <a:spcBef>
                          <a:spcPts val="0"/>
                        </a:spcBef>
                        <a:spcAft>
                          <a:spcPts val="0"/>
                        </a:spcAft>
                        <a:buNone/>
                      </a:pPr>
                      <a:r>
                        <a:rPr b="0" lang="en-US" sz="1800"/>
                        <a:t>0.39</a:t>
                      </a:r>
                      <a:endParaRPr/>
                    </a:p>
                  </a:txBody>
                  <a:tcPr marT="45725" marB="45725" marR="91450" marL="91450">
                    <a:lnB cap="flat" cmpd="sng" w="9525">
                      <a:solidFill>
                        <a:srgbClr val="000000">
                          <a:alpha val="0"/>
                        </a:srgbClr>
                      </a:solidFill>
                      <a:prstDash val="solid"/>
                      <a:round/>
                      <a:headEnd len="sm" w="sm" type="none"/>
                      <a:tailEnd len="sm" w="sm" type="none"/>
                    </a:lnB>
                    <a:solidFill>
                      <a:srgbClr val="A8D08C"/>
                    </a:solidFill>
                  </a:tcPr>
                </a:tc>
              </a:tr>
              <a:tr h="242200">
                <a:tc>
                  <a:txBody>
                    <a:bodyPr/>
                    <a:lstStyle/>
                    <a:p>
                      <a:pPr indent="0" lvl="0" marL="0" marR="0" rtl="0" algn="l">
                        <a:spcBef>
                          <a:spcPts val="0"/>
                        </a:spcBef>
                        <a:spcAft>
                          <a:spcPts val="0"/>
                        </a:spcAft>
                        <a:buNone/>
                      </a:pPr>
                      <a:r>
                        <a:rPr b="0" lang="en-US" sz="1800"/>
                        <a:t>.</a:t>
                      </a:r>
                      <a:endParaRPr/>
                    </a:p>
                  </a:txBody>
                  <a:tcPr marT="45725" marB="45725" marR="91450" marL="91450">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942092">
                        <a:alpha val="50196"/>
                      </a:srgbClr>
                    </a:solidFill>
                  </a:tcPr>
                </a:tc>
                <a:tc>
                  <a:txBody>
                    <a:bodyPr/>
                    <a:lstStyle/>
                    <a:p>
                      <a:pPr indent="0" lvl="0" marL="0" marR="0" rtl="0" algn="l">
                        <a:spcBef>
                          <a:spcPts val="0"/>
                        </a:spcBef>
                        <a:spcAft>
                          <a:spcPts val="0"/>
                        </a:spcAft>
                        <a:buNone/>
                      </a:pPr>
                      <a:r>
                        <a:rPr b="0" lang="en-US" sz="1800"/>
                        <a:t>.</a:t>
                      </a:r>
                      <a:endParaRPr/>
                    </a:p>
                  </a:txBody>
                  <a:tcPr marT="45725" marB="45725" marR="91450" marL="91450">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8D08C"/>
                    </a:solidFill>
                  </a:tcPr>
                </a:tc>
              </a:tr>
              <a:tr h="242200">
                <a:tc>
                  <a:txBody>
                    <a:bodyPr/>
                    <a:lstStyle/>
                    <a:p>
                      <a:pPr indent="0" lvl="0" marL="0" marR="0" rtl="0" algn="l">
                        <a:spcBef>
                          <a:spcPts val="0"/>
                        </a:spcBef>
                        <a:spcAft>
                          <a:spcPts val="0"/>
                        </a:spcAft>
                        <a:buNone/>
                      </a:pPr>
                      <a:r>
                        <a:t/>
                      </a:r>
                      <a:endParaRPr b="0" sz="1800"/>
                    </a:p>
                  </a:txBody>
                  <a:tcPr marT="45725" marB="45725" marR="91450" marL="91450">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942092">
                        <a:alpha val="50196"/>
                      </a:srgbClr>
                    </a:solidFill>
                  </a:tcPr>
                </a:tc>
                <a:tc>
                  <a:txBody>
                    <a:bodyPr/>
                    <a:lstStyle/>
                    <a:p>
                      <a:pPr indent="0" lvl="0" marL="0" marR="0" rtl="0" algn="l">
                        <a:spcBef>
                          <a:spcPts val="0"/>
                        </a:spcBef>
                        <a:spcAft>
                          <a:spcPts val="0"/>
                        </a:spcAft>
                        <a:buNone/>
                      </a:pPr>
                      <a:r>
                        <a:t/>
                      </a:r>
                      <a:endParaRPr b="0" sz="1800"/>
                    </a:p>
                  </a:txBody>
                  <a:tcPr marT="45725" marB="45725" marR="91450" marL="91450">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8D08C"/>
                    </a:solidFill>
                  </a:tcPr>
                </a:tc>
              </a:tr>
              <a:tr h="242200">
                <a:tc>
                  <a:txBody>
                    <a:bodyPr/>
                    <a:lstStyle/>
                    <a:p>
                      <a:pPr indent="0" lvl="0" marL="0" marR="0" rtl="0" algn="l">
                        <a:spcBef>
                          <a:spcPts val="0"/>
                        </a:spcBef>
                        <a:spcAft>
                          <a:spcPts val="0"/>
                        </a:spcAft>
                        <a:buNone/>
                      </a:pPr>
                      <a:r>
                        <a:rPr b="0" lang="en-US" sz="1800"/>
                        <a:t>.</a:t>
                      </a:r>
                      <a:endParaRPr/>
                    </a:p>
                  </a:txBody>
                  <a:tcPr marT="45725" marB="45725" marR="91450" marL="91450">
                    <a:lnT cap="flat" cmpd="sng" w="9525">
                      <a:solidFill>
                        <a:srgbClr val="000000">
                          <a:alpha val="0"/>
                        </a:srgbClr>
                      </a:solidFill>
                      <a:prstDash val="solid"/>
                      <a:round/>
                      <a:headEnd len="sm" w="sm" type="none"/>
                      <a:tailEnd len="sm" w="sm" type="none"/>
                    </a:lnT>
                    <a:solidFill>
                      <a:srgbClr val="942092">
                        <a:alpha val="50196"/>
                      </a:srgbClr>
                    </a:solidFill>
                  </a:tcPr>
                </a:tc>
                <a:tc>
                  <a:txBody>
                    <a:bodyPr/>
                    <a:lstStyle/>
                    <a:p>
                      <a:pPr indent="0" lvl="0" marL="0" marR="0" rtl="0" algn="l">
                        <a:spcBef>
                          <a:spcPts val="0"/>
                        </a:spcBef>
                        <a:spcAft>
                          <a:spcPts val="0"/>
                        </a:spcAft>
                        <a:buNone/>
                      </a:pPr>
                      <a:r>
                        <a:rPr b="0" lang="en-US" sz="1800"/>
                        <a:t>.</a:t>
                      </a:r>
                      <a:endParaRPr/>
                    </a:p>
                  </a:txBody>
                  <a:tcPr marT="45725" marB="45725" marR="91450" marL="91450">
                    <a:lnT cap="flat" cmpd="sng" w="9525">
                      <a:solidFill>
                        <a:srgbClr val="000000">
                          <a:alpha val="0"/>
                        </a:srgbClr>
                      </a:solidFill>
                      <a:prstDash val="solid"/>
                      <a:round/>
                      <a:headEnd len="sm" w="sm" type="none"/>
                      <a:tailEnd len="sm" w="sm" type="none"/>
                    </a:lnT>
                    <a:solidFill>
                      <a:srgbClr val="A8D08C"/>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Neural Network Easy Example</a:t>
            </a:r>
            <a:endParaRPr/>
          </a:p>
        </p:txBody>
      </p:sp>
      <p:sp>
        <p:nvSpPr>
          <p:cNvPr id="431" name="Google Shape;431;p14"/>
          <p:cNvSpPr/>
          <p:nvPr/>
        </p:nvSpPr>
        <p:spPr>
          <a:xfrm>
            <a:off x="2688259" y="1942607"/>
            <a:ext cx="694310" cy="694944"/>
          </a:xfrm>
          <a:prstGeom prst="flowChartConnector">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3</a:t>
            </a:r>
            <a:endParaRPr/>
          </a:p>
        </p:txBody>
      </p:sp>
      <p:sp>
        <p:nvSpPr>
          <p:cNvPr id="432" name="Google Shape;432;p14"/>
          <p:cNvSpPr/>
          <p:nvPr/>
        </p:nvSpPr>
        <p:spPr>
          <a:xfrm>
            <a:off x="2688259" y="2856026"/>
            <a:ext cx="694310" cy="694944"/>
          </a:xfrm>
          <a:prstGeom prst="flowChartConnector">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2</a:t>
            </a:r>
            <a:endParaRPr/>
          </a:p>
        </p:txBody>
      </p:sp>
      <p:sp>
        <p:nvSpPr>
          <p:cNvPr id="433" name="Google Shape;433;p14"/>
          <p:cNvSpPr/>
          <p:nvPr/>
        </p:nvSpPr>
        <p:spPr>
          <a:xfrm>
            <a:off x="2688259" y="3841877"/>
            <a:ext cx="694310" cy="694944"/>
          </a:xfrm>
          <a:prstGeom prst="flowChartConnector">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4</a:t>
            </a:r>
            <a:endParaRPr/>
          </a:p>
        </p:txBody>
      </p:sp>
      <p:sp>
        <p:nvSpPr>
          <p:cNvPr id="434" name="Google Shape;434;p14"/>
          <p:cNvSpPr/>
          <p:nvPr/>
        </p:nvSpPr>
        <p:spPr>
          <a:xfrm>
            <a:off x="5332198" y="1350393"/>
            <a:ext cx="694310" cy="694944"/>
          </a:xfrm>
          <a:prstGeom prst="flowChartConnector">
            <a:avLst/>
          </a:prstGeom>
          <a:gradFill>
            <a:gsLst>
              <a:gs pos="0">
                <a:srgbClr val="B0CAE9"/>
              </a:gs>
              <a:gs pos="50000">
                <a:srgbClr val="A1C1E4"/>
              </a:gs>
              <a:gs pos="100000">
                <a:srgbClr val="90B8E4"/>
              </a:gs>
            </a:gsLst>
            <a:lin ang="5400000" scaled="0"/>
          </a:gradFill>
          <a:ln cap="flat" cmpd="sng" w="9525">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35" name="Google Shape;435;p14"/>
          <p:cNvSpPr/>
          <p:nvPr/>
        </p:nvSpPr>
        <p:spPr>
          <a:xfrm>
            <a:off x="5345283" y="4226557"/>
            <a:ext cx="694310" cy="694944"/>
          </a:xfrm>
          <a:prstGeom prst="flowChartConnector">
            <a:avLst/>
          </a:prstGeom>
          <a:gradFill>
            <a:gsLst>
              <a:gs pos="0">
                <a:srgbClr val="F7BCA2"/>
              </a:gs>
              <a:gs pos="50000">
                <a:srgbClr val="F4B093"/>
              </a:gs>
              <a:gs pos="100000">
                <a:srgbClr val="F7A47F"/>
              </a:gs>
            </a:gsLst>
            <a:lin ang="5400000" scaled="0"/>
          </a:gradFill>
          <a:ln cap="flat" cmpd="sng" w="952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36" name="Google Shape;436;p14"/>
          <p:cNvSpPr/>
          <p:nvPr/>
        </p:nvSpPr>
        <p:spPr>
          <a:xfrm>
            <a:off x="8273091" y="1562763"/>
            <a:ext cx="694310" cy="694944"/>
          </a:xfrm>
          <a:prstGeom prst="flowChartConnector">
            <a:avLst/>
          </a:prstGeom>
          <a:solidFill>
            <a:srgbClr val="942092">
              <a:alpha val="57647"/>
            </a:srgbClr>
          </a:solidFill>
          <a:ln cap="flat" cmpd="sng" w="19050">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14"/>
          <p:cNvSpPr/>
          <p:nvPr/>
        </p:nvSpPr>
        <p:spPr>
          <a:xfrm>
            <a:off x="8286176" y="3648155"/>
            <a:ext cx="694310" cy="694944"/>
          </a:xfrm>
          <a:prstGeom prst="flowChartConnector">
            <a:avLst/>
          </a:prstGeom>
          <a:gradFill>
            <a:gsLst>
              <a:gs pos="0">
                <a:srgbClr val="7FB75F"/>
              </a:gs>
              <a:gs pos="50000">
                <a:srgbClr val="6EB141"/>
              </a:gs>
              <a:gs pos="100000">
                <a:srgbClr val="5FA134"/>
              </a:gs>
            </a:gsLst>
            <a:lin ang="5400000" scaled="0"/>
          </a:gradFill>
          <a:ln cap="flat" cmpd="sng" w="9525">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14"/>
          <p:cNvSpPr txBox="1"/>
          <p:nvPr/>
        </p:nvSpPr>
        <p:spPr>
          <a:xfrm>
            <a:off x="3838146" y="5015386"/>
            <a:ext cx="182781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1-st Layer (ReLU)</a:t>
            </a:r>
            <a:endParaRPr/>
          </a:p>
        </p:txBody>
      </p:sp>
      <p:sp>
        <p:nvSpPr>
          <p:cNvPr id="439" name="Google Shape;439;p14"/>
          <p:cNvSpPr txBox="1"/>
          <p:nvPr/>
        </p:nvSpPr>
        <p:spPr>
          <a:xfrm>
            <a:off x="7843038" y="4879573"/>
            <a:ext cx="155441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Output Layer</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with Softmax</a:t>
            </a:r>
            <a:endParaRPr sz="1800">
              <a:solidFill>
                <a:schemeClr val="dk1"/>
              </a:solidFill>
              <a:latin typeface="Calibri"/>
              <a:ea typeface="Calibri"/>
              <a:cs typeface="Calibri"/>
              <a:sym typeface="Calibri"/>
            </a:endParaRPr>
          </a:p>
        </p:txBody>
      </p:sp>
      <p:cxnSp>
        <p:nvCxnSpPr>
          <p:cNvPr id="440" name="Google Shape;440;p14"/>
          <p:cNvCxnSpPr>
            <a:stCxn id="431" idx="6"/>
            <a:endCxn id="434" idx="2"/>
          </p:cNvCxnSpPr>
          <p:nvPr/>
        </p:nvCxnSpPr>
        <p:spPr>
          <a:xfrm flipH="1" rot="10800000">
            <a:off x="3382569" y="1697879"/>
            <a:ext cx="1949700" cy="592200"/>
          </a:xfrm>
          <a:prstGeom prst="straightConnector1">
            <a:avLst/>
          </a:prstGeom>
          <a:noFill/>
          <a:ln cap="flat" cmpd="sng" w="9525">
            <a:solidFill>
              <a:schemeClr val="accent1"/>
            </a:solidFill>
            <a:prstDash val="solid"/>
            <a:miter lim="800000"/>
            <a:headEnd len="sm" w="sm" type="none"/>
            <a:tailEnd len="med" w="med" type="triangle"/>
          </a:ln>
        </p:spPr>
      </p:cxnSp>
      <p:sp>
        <p:nvSpPr>
          <p:cNvPr id="441" name="Google Shape;441;p14"/>
          <p:cNvSpPr txBox="1"/>
          <p:nvPr/>
        </p:nvSpPr>
        <p:spPr>
          <a:xfrm>
            <a:off x="4143308" y="1669051"/>
            <a:ext cx="30168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accent1"/>
                </a:solidFill>
                <a:latin typeface="Calibri"/>
                <a:ea typeface="Calibri"/>
                <a:cs typeface="Calibri"/>
                <a:sym typeface="Calibri"/>
              </a:rPr>
              <a:t>1</a:t>
            </a:r>
            <a:endParaRPr/>
          </a:p>
        </p:txBody>
      </p:sp>
      <p:cxnSp>
        <p:nvCxnSpPr>
          <p:cNvPr id="442" name="Google Shape;442;p14"/>
          <p:cNvCxnSpPr>
            <a:stCxn id="432" idx="6"/>
            <a:endCxn id="434" idx="2"/>
          </p:cNvCxnSpPr>
          <p:nvPr/>
        </p:nvCxnSpPr>
        <p:spPr>
          <a:xfrm flipH="1" rot="10800000">
            <a:off x="3382569" y="1697798"/>
            <a:ext cx="1949700" cy="1505700"/>
          </a:xfrm>
          <a:prstGeom prst="straightConnector1">
            <a:avLst/>
          </a:prstGeom>
          <a:noFill/>
          <a:ln cap="flat" cmpd="sng" w="9525">
            <a:solidFill>
              <a:schemeClr val="accent1"/>
            </a:solidFill>
            <a:prstDash val="solid"/>
            <a:miter lim="800000"/>
            <a:headEnd len="sm" w="sm" type="none"/>
            <a:tailEnd len="med" w="med" type="triangle"/>
          </a:ln>
        </p:spPr>
      </p:cxnSp>
      <p:cxnSp>
        <p:nvCxnSpPr>
          <p:cNvPr id="443" name="Google Shape;443;p14"/>
          <p:cNvCxnSpPr>
            <a:stCxn id="433" idx="6"/>
            <a:endCxn id="434" idx="2"/>
          </p:cNvCxnSpPr>
          <p:nvPr/>
        </p:nvCxnSpPr>
        <p:spPr>
          <a:xfrm flipH="1" rot="10800000">
            <a:off x="3382569" y="1697849"/>
            <a:ext cx="1949700" cy="2491500"/>
          </a:xfrm>
          <a:prstGeom prst="straightConnector1">
            <a:avLst/>
          </a:prstGeom>
          <a:noFill/>
          <a:ln cap="flat" cmpd="sng" w="9525">
            <a:solidFill>
              <a:schemeClr val="accent1"/>
            </a:solidFill>
            <a:prstDash val="solid"/>
            <a:miter lim="800000"/>
            <a:headEnd len="sm" w="sm" type="none"/>
            <a:tailEnd len="med" w="med" type="triangle"/>
          </a:ln>
        </p:spPr>
      </p:cxnSp>
      <p:sp>
        <p:nvSpPr>
          <p:cNvPr id="444" name="Google Shape;444;p14"/>
          <p:cNvSpPr txBox="1"/>
          <p:nvPr/>
        </p:nvSpPr>
        <p:spPr>
          <a:xfrm>
            <a:off x="4055945" y="2097550"/>
            <a:ext cx="47641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accent1"/>
                </a:solidFill>
                <a:latin typeface="Calibri"/>
                <a:ea typeface="Calibri"/>
                <a:cs typeface="Calibri"/>
                <a:sym typeface="Calibri"/>
              </a:rPr>
              <a:t>0.1</a:t>
            </a:r>
            <a:endParaRPr/>
          </a:p>
        </p:txBody>
      </p:sp>
      <p:sp>
        <p:nvSpPr>
          <p:cNvPr id="445" name="Google Shape;445;p14"/>
          <p:cNvSpPr txBox="1"/>
          <p:nvPr/>
        </p:nvSpPr>
        <p:spPr>
          <a:xfrm>
            <a:off x="4588121" y="2320999"/>
            <a:ext cx="54694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accent1"/>
                </a:solidFill>
                <a:latin typeface="Calibri"/>
                <a:ea typeface="Calibri"/>
                <a:cs typeface="Calibri"/>
                <a:sym typeface="Calibri"/>
              </a:rPr>
              <a:t>-2.3</a:t>
            </a:r>
            <a:endParaRPr/>
          </a:p>
        </p:txBody>
      </p:sp>
      <p:cxnSp>
        <p:nvCxnSpPr>
          <p:cNvPr id="446" name="Google Shape;446;p14"/>
          <p:cNvCxnSpPr>
            <a:stCxn id="431" idx="6"/>
            <a:endCxn id="435" idx="2"/>
          </p:cNvCxnSpPr>
          <p:nvPr/>
        </p:nvCxnSpPr>
        <p:spPr>
          <a:xfrm>
            <a:off x="3382569" y="2290079"/>
            <a:ext cx="1962600" cy="2283900"/>
          </a:xfrm>
          <a:prstGeom prst="straightConnector1">
            <a:avLst/>
          </a:prstGeom>
          <a:noFill/>
          <a:ln cap="flat" cmpd="sng" w="9525">
            <a:solidFill>
              <a:schemeClr val="accent2"/>
            </a:solidFill>
            <a:prstDash val="solid"/>
            <a:miter lim="800000"/>
            <a:headEnd len="sm" w="sm" type="none"/>
            <a:tailEnd len="med" w="med" type="triangle"/>
          </a:ln>
        </p:spPr>
      </p:cxnSp>
      <p:cxnSp>
        <p:nvCxnSpPr>
          <p:cNvPr id="447" name="Google Shape;447;p14"/>
          <p:cNvCxnSpPr>
            <a:stCxn id="432" idx="6"/>
            <a:endCxn id="435" idx="2"/>
          </p:cNvCxnSpPr>
          <p:nvPr/>
        </p:nvCxnSpPr>
        <p:spPr>
          <a:xfrm>
            <a:off x="3382569" y="3203498"/>
            <a:ext cx="1962600" cy="1370400"/>
          </a:xfrm>
          <a:prstGeom prst="straightConnector1">
            <a:avLst/>
          </a:prstGeom>
          <a:noFill/>
          <a:ln cap="flat" cmpd="sng" w="9525">
            <a:solidFill>
              <a:schemeClr val="accent2"/>
            </a:solidFill>
            <a:prstDash val="solid"/>
            <a:miter lim="800000"/>
            <a:headEnd len="sm" w="sm" type="none"/>
            <a:tailEnd len="med" w="med" type="triangle"/>
          </a:ln>
        </p:spPr>
      </p:cxnSp>
      <p:cxnSp>
        <p:nvCxnSpPr>
          <p:cNvPr id="448" name="Google Shape;448;p14"/>
          <p:cNvCxnSpPr>
            <a:stCxn id="433" idx="6"/>
            <a:endCxn id="435" idx="2"/>
          </p:cNvCxnSpPr>
          <p:nvPr/>
        </p:nvCxnSpPr>
        <p:spPr>
          <a:xfrm>
            <a:off x="3382569" y="4189349"/>
            <a:ext cx="1962600" cy="384600"/>
          </a:xfrm>
          <a:prstGeom prst="straightConnector1">
            <a:avLst/>
          </a:prstGeom>
          <a:noFill/>
          <a:ln cap="flat" cmpd="sng" w="9525">
            <a:solidFill>
              <a:schemeClr val="accent2"/>
            </a:solidFill>
            <a:prstDash val="solid"/>
            <a:miter lim="800000"/>
            <a:headEnd len="sm" w="sm" type="none"/>
            <a:tailEnd len="med" w="med" type="triangle"/>
          </a:ln>
        </p:spPr>
      </p:cxnSp>
      <p:sp>
        <p:nvSpPr>
          <p:cNvPr id="449" name="Google Shape;449;p14"/>
          <p:cNvSpPr txBox="1"/>
          <p:nvPr/>
        </p:nvSpPr>
        <p:spPr>
          <a:xfrm>
            <a:off x="4722647" y="3647882"/>
            <a:ext cx="47641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accent2"/>
                </a:solidFill>
                <a:latin typeface="Calibri"/>
                <a:ea typeface="Calibri"/>
                <a:cs typeface="Calibri"/>
                <a:sym typeface="Calibri"/>
              </a:rPr>
              <a:t>0.5</a:t>
            </a:r>
            <a:endParaRPr/>
          </a:p>
        </p:txBody>
      </p:sp>
      <p:sp>
        <p:nvSpPr>
          <p:cNvPr id="450" name="Google Shape;450;p14"/>
          <p:cNvSpPr txBox="1"/>
          <p:nvPr/>
        </p:nvSpPr>
        <p:spPr>
          <a:xfrm>
            <a:off x="4478581" y="3933033"/>
            <a:ext cx="30168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accent2"/>
                </a:solidFill>
                <a:latin typeface="Calibri"/>
                <a:ea typeface="Calibri"/>
                <a:cs typeface="Calibri"/>
                <a:sym typeface="Calibri"/>
              </a:rPr>
              <a:t>1</a:t>
            </a:r>
            <a:endParaRPr/>
          </a:p>
        </p:txBody>
      </p:sp>
      <p:sp>
        <p:nvSpPr>
          <p:cNvPr id="451" name="Google Shape;451;p14"/>
          <p:cNvSpPr txBox="1"/>
          <p:nvPr/>
        </p:nvSpPr>
        <p:spPr>
          <a:xfrm>
            <a:off x="4205109" y="4399072"/>
            <a:ext cx="54694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accent2"/>
                </a:solidFill>
                <a:latin typeface="Calibri"/>
                <a:ea typeface="Calibri"/>
                <a:cs typeface="Calibri"/>
                <a:sym typeface="Calibri"/>
              </a:rPr>
              <a:t>-0.5</a:t>
            </a:r>
            <a:endParaRPr/>
          </a:p>
        </p:txBody>
      </p:sp>
      <p:cxnSp>
        <p:nvCxnSpPr>
          <p:cNvPr id="452" name="Google Shape;452;p14"/>
          <p:cNvCxnSpPr>
            <a:stCxn id="434" idx="6"/>
            <a:endCxn id="436" idx="2"/>
          </p:cNvCxnSpPr>
          <p:nvPr/>
        </p:nvCxnSpPr>
        <p:spPr>
          <a:xfrm>
            <a:off x="6026508" y="1697865"/>
            <a:ext cx="2246700" cy="212400"/>
          </a:xfrm>
          <a:prstGeom prst="straightConnector1">
            <a:avLst/>
          </a:prstGeom>
          <a:noFill/>
          <a:ln cap="flat" cmpd="sng" w="9525">
            <a:solidFill>
              <a:srgbClr val="7030A0"/>
            </a:solidFill>
            <a:prstDash val="solid"/>
            <a:miter lim="800000"/>
            <a:headEnd len="sm" w="sm" type="none"/>
            <a:tailEnd len="med" w="med" type="triangle"/>
          </a:ln>
        </p:spPr>
      </p:cxnSp>
      <p:cxnSp>
        <p:nvCxnSpPr>
          <p:cNvPr id="453" name="Google Shape;453;p14"/>
          <p:cNvCxnSpPr>
            <a:stCxn id="435" idx="6"/>
            <a:endCxn id="436" idx="2"/>
          </p:cNvCxnSpPr>
          <p:nvPr/>
        </p:nvCxnSpPr>
        <p:spPr>
          <a:xfrm flipH="1" rot="10800000">
            <a:off x="6039593" y="1910329"/>
            <a:ext cx="2233500" cy="2663700"/>
          </a:xfrm>
          <a:prstGeom prst="straightConnector1">
            <a:avLst/>
          </a:prstGeom>
          <a:noFill/>
          <a:ln cap="flat" cmpd="sng" w="9525">
            <a:solidFill>
              <a:srgbClr val="7030A0"/>
            </a:solidFill>
            <a:prstDash val="solid"/>
            <a:miter lim="800000"/>
            <a:headEnd len="sm" w="sm" type="none"/>
            <a:tailEnd len="med" w="med" type="triangle"/>
          </a:ln>
        </p:spPr>
      </p:cxnSp>
      <p:cxnSp>
        <p:nvCxnSpPr>
          <p:cNvPr id="454" name="Google Shape;454;p14"/>
          <p:cNvCxnSpPr>
            <a:stCxn id="434" idx="6"/>
            <a:endCxn id="437" idx="2"/>
          </p:cNvCxnSpPr>
          <p:nvPr/>
        </p:nvCxnSpPr>
        <p:spPr>
          <a:xfrm>
            <a:off x="6026508" y="1697865"/>
            <a:ext cx="2259600" cy="2297700"/>
          </a:xfrm>
          <a:prstGeom prst="straightConnector1">
            <a:avLst/>
          </a:prstGeom>
          <a:gradFill>
            <a:gsLst>
              <a:gs pos="0">
                <a:srgbClr val="7FB75F"/>
              </a:gs>
              <a:gs pos="50000">
                <a:srgbClr val="6EB141"/>
              </a:gs>
              <a:gs pos="100000">
                <a:srgbClr val="5FA134"/>
              </a:gs>
            </a:gsLst>
            <a:lin ang="5400000" scaled="0"/>
          </a:gradFill>
          <a:ln cap="flat" cmpd="sng" w="9525">
            <a:solidFill>
              <a:schemeClr val="accent6"/>
            </a:solidFill>
            <a:prstDash val="solid"/>
            <a:miter lim="800000"/>
            <a:headEnd len="sm" w="sm" type="none"/>
            <a:tailEnd len="med" w="med" type="triangle"/>
          </a:ln>
        </p:spPr>
      </p:cxnSp>
      <p:cxnSp>
        <p:nvCxnSpPr>
          <p:cNvPr id="455" name="Google Shape;455;p14"/>
          <p:cNvCxnSpPr>
            <a:stCxn id="435" idx="6"/>
            <a:endCxn id="437" idx="2"/>
          </p:cNvCxnSpPr>
          <p:nvPr/>
        </p:nvCxnSpPr>
        <p:spPr>
          <a:xfrm flipH="1" rot="10800000">
            <a:off x="6039593" y="3995629"/>
            <a:ext cx="2246700" cy="578400"/>
          </a:xfrm>
          <a:prstGeom prst="straightConnector1">
            <a:avLst/>
          </a:prstGeom>
          <a:gradFill>
            <a:gsLst>
              <a:gs pos="0">
                <a:srgbClr val="7FB75F"/>
              </a:gs>
              <a:gs pos="50000">
                <a:srgbClr val="6EB141"/>
              </a:gs>
              <a:gs pos="100000">
                <a:srgbClr val="5FA134"/>
              </a:gs>
            </a:gsLst>
            <a:lin ang="5400000" scaled="0"/>
          </a:gradFill>
          <a:ln cap="flat" cmpd="sng" w="9525">
            <a:solidFill>
              <a:schemeClr val="accent6"/>
            </a:solidFill>
            <a:prstDash val="solid"/>
            <a:miter lim="800000"/>
            <a:headEnd len="sm" w="sm" type="none"/>
            <a:tailEnd len="med" w="med" type="triangle"/>
          </a:ln>
        </p:spPr>
      </p:cxnSp>
      <p:sp>
        <p:nvSpPr>
          <p:cNvPr id="456" name="Google Shape;456;p14"/>
          <p:cNvSpPr txBox="1"/>
          <p:nvPr/>
        </p:nvSpPr>
        <p:spPr>
          <a:xfrm>
            <a:off x="7519558" y="1562763"/>
            <a:ext cx="47641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7030A0"/>
                </a:solidFill>
                <a:latin typeface="Calibri"/>
                <a:ea typeface="Calibri"/>
                <a:cs typeface="Calibri"/>
                <a:sym typeface="Calibri"/>
              </a:rPr>
              <a:t>0.7</a:t>
            </a:r>
            <a:endParaRPr/>
          </a:p>
        </p:txBody>
      </p:sp>
      <p:sp>
        <p:nvSpPr>
          <p:cNvPr id="457" name="Google Shape;457;p14"/>
          <p:cNvSpPr txBox="1"/>
          <p:nvPr/>
        </p:nvSpPr>
        <p:spPr>
          <a:xfrm>
            <a:off x="7389670" y="3484344"/>
            <a:ext cx="54694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92D050"/>
                </a:solidFill>
                <a:latin typeface="Calibri"/>
                <a:ea typeface="Calibri"/>
                <a:cs typeface="Calibri"/>
                <a:sym typeface="Calibri"/>
              </a:rPr>
              <a:t>-2.1</a:t>
            </a:r>
            <a:endParaRPr/>
          </a:p>
        </p:txBody>
      </p:sp>
      <p:sp>
        <p:nvSpPr>
          <p:cNvPr id="458" name="Google Shape;458;p14"/>
          <p:cNvSpPr txBox="1"/>
          <p:nvPr/>
        </p:nvSpPr>
        <p:spPr>
          <a:xfrm>
            <a:off x="7389670" y="4152890"/>
            <a:ext cx="54694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92D050"/>
                </a:solidFill>
                <a:latin typeface="Calibri"/>
                <a:ea typeface="Calibri"/>
                <a:cs typeface="Calibri"/>
                <a:sym typeface="Calibri"/>
              </a:rPr>
              <a:t>-0.2</a:t>
            </a:r>
            <a:endParaRPr/>
          </a:p>
        </p:txBody>
      </p:sp>
      <p:sp>
        <p:nvSpPr>
          <p:cNvPr id="459" name="Google Shape;459;p14"/>
          <p:cNvSpPr txBox="1"/>
          <p:nvPr/>
        </p:nvSpPr>
        <p:spPr>
          <a:xfrm>
            <a:off x="7613047" y="5885165"/>
            <a:ext cx="523589" cy="646331"/>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graphicFrame>
        <p:nvGraphicFramePr>
          <p:cNvPr id="460" name="Google Shape;460;p14"/>
          <p:cNvGraphicFramePr/>
          <p:nvPr/>
        </p:nvGraphicFramePr>
        <p:xfrm>
          <a:off x="8071631" y="5725383"/>
          <a:ext cx="3000000" cy="3000000"/>
        </p:xfrm>
        <a:graphic>
          <a:graphicData uri="http://schemas.openxmlformats.org/drawingml/2006/table">
            <a:tbl>
              <a:tblPr bandRow="1" firstRow="1">
                <a:noFill/>
                <a:tableStyleId>{065EA3BE-3667-4E2D-9201-F5A8711881DC}</a:tableStyleId>
              </a:tblPr>
              <a:tblGrid>
                <a:gridCol w="590450"/>
                <a:gridCol w="590450"/>
              </a:tblGrid>
              <a:tr h="232500">
                <a:tc>
                  <a:txBody>
                    <a:bodyPr/>
                    <a:lstStyle/>
                    <a:p>
                      <a:pPr indent="0" lvl="0" marL="0" marR="0" rtl="0" algn="l">
                        <a:spcBef>
                          <a:spcPts val="0"/>
                        </a:spcBef>
                        <a:spcAft>
                          <a:spcPts val="0"/>
                        </a:spcAft>
                        <a:buNone/>
                      </a:pPr>
                      <a:r>
                        <a:rPr b="0" lang="en-US" sz="1800"/>
                        <a:t>0.7</a:t>
                      </a:r>
                      <a:endParaRPr/>
                    </a:p>
                  </a:txBody>
                  <a:tcPr marT="45725" marB="45725" marR="91450" marL="91450">
                    <a:lnB cap="flat" cmpd="sng" w="9525">
                      <a:solidFill>
                        <a:srgbClr val="000000">
                          <a:alpha val="0"/>
                        </a:srgbClr>
                      </a:solidFill>
                      <a:prstDash val="solid"/>
                      <a:round/>
                      <a:headEnd len="sm" w="sm" type="none"/>
                      <a:tailEnd len="sm" w="sm" type="none"/>
                    </a:lnB>
                    <a:solidFill>
                      <a:srgbClr val="942092">
                        <a:alpha val="57254"/>
                      </a:srgbClr>
                    </a:solidFill>
                  </a:tcPr>
                </a:tc>
                <a:tc>
                  <a:txBody>
                    <a:bodyPr/>
                    <a:lstStyle/>
                    <a:p>
                      <a:pPr indent="0" lvl="0" marL="0" marR="0" rtl="0" algn="l">
                        <a:spcBef>
                          <a:spcPts val="0"/>
                        </a:spcBef>
                        <a:spcAft>
                          <a:spcPts val="0"/>
                        </a:spcAft>
                        <a:buNone/>
                      </a:pPr>
                      <a:r>
                        <a:rPr b="0" lang="en-US" sz="1800"/>
                        <a:t>-2.1</a:t>
                      </a:r>
                      <a:endParaRPr/>
                    </a:p>
                  </a:txBody>
                  <a:tcPr marT="45725" marB="45725" marR="91450" marL="91450">
                    <a:lnB cap="flat" cmpd="sng" w="9525">
                      <a:solidFill>
                        <a:srgbClr val="000000">
                          <a:alpha val="0"/>
                        </a:srgbClr>
                      </a:solidFill>
                      <a:prstDash val="solid"/>
                      <a:round/>
                      <a:headEnd len="sm" w="sm" type="none"/>
                      <a:tailEnd len="sm" w="sm" type="none"/>
                    </a:lnB>
                    <a:solidFill>
                      <a:srgbClr val="A8D08C"/>
                    </a:solidFill>
                  </a:tcPr>
                </a:tc>
              </a:tr>
              <a:tr h="242200">
                <a:tc>
                  <a:txBody>
                    <a:bodyPr/>
                    <a:lstStyle/>
                    <a:p>
                      <a:pPr indent="0" lvl="0" marL="0" marR="0" rtl="0" algn="l">
                        <a:spcBef>
                          <a:spcPts val="0"/>
                        </a:spcBef>
                        <a:spcAft>
                          <a:spcPts val="0"/>
                        </a:spcAft>
                        <a:buNone/>
                      </a:pPr>
                      <a:r>
                        <a:rPr b="0" lang="en-US" sz="1800"/>
                        <a:t>0.1</a:t>
                      </a:r>
                      <a:endParaRPr/>
                    </a:p>
                  </a:txBody>
                  <a:tcPr marT="45725" marB="45725" marR="91450" marL="91450">
                    <a:lnT cap="flat" cmpd="sng" w="9525">
                      <a:solidFill>
                        <a:srgbClr val="000000">
                          <a:alpha val="0"/>
                        </a:srgbClr>
                      </a:solidFill>
                      <a:prstDash val="solid"/>
                      <a:round/>
                      <a:headEnd len="sm" w="sm" type="none"/>
                      <a:tailEnd len="sm" w="sm" type="none"/>
                    </a:lnT>
                    <a:solidFill>
                      <a:srgbClr val="942092">
                        <a:alpha val="57254"/>
                      </a:srgbClr>
                    </a:solidFill>
                  </a:tcPr>
                </a:tc>
                <a:tc>
                  <a:txBody>
                    <a:bodyPr/>
                    <a:lstStyle/>
                    <a:p>
                      <a:pPr indent="0" lvl="0" marL="0" marR="0" rtl="0" algn="l">
                        <a:spcBef>
                          <a:spcPts val="0"/>
                        </a:spcBef>
                        <a:spcAft>
                          <a:spcPts val="0"/>
                        </a:spcAft>
                        <a:buNone/>
                      </a:pPr>
                      <a:r>
                        <a:rPr b="0" lang="en-US" sz="1800"/>
                        <a:t>-0.2</a:t>
                      </a:r>
                      <a:endParaRPr/>
                    </a:p>
                  </a:txBody>
                  <a:tcPr marT="45725" marB="45725" marR="91450" marL="91450">
                    <a:lnT cap="flat" cmpd="sng" w="9525">
                      <a:solidFill>
                        <a:srgbClr val="000000">
                          <a:alpha val="0"/>
                        </a:srgbClr>
                      </a:solidFill>
                      <a:prstDash val="solid"/>
                      <a:round/>
                      <a:headEnd len="sm" w="sm" type="none"/>
                      <a:tailEnd len="sm" w="sm" type="none"/>
                    </a:lnT>
                    <a:solidFill>
                      <a:srgbClr val="A8D08C"/>
                    </a:solidFill>
                  </a:tcPr>
                </a:tc>
              </a:tr>
            </a:tbl>
          </a:graphicData>
        </a:graphic>
      </p:graphicFrame>
      <p:sp>
        <p:nvSpPr>
          <p:cNvPr id="461" name="Google Shape;461;p14"/>
          <p:cNvSpPr txBox="1"/>
          <p:nvPr/>
        </p:nvSpPr>
        <p:spPr>
          <a:xfrm>
            <a:off x="7379116" y="2222648"/>
            <a:ext cx="56805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7030A0"/>
                </a:solidFill>
                <a:latin typeface="Calibri"/>
                <a:ea typeface="Calibri"/>
                <a:cs typeface="Calibri"/>
                <a:sym typeface="Calibri"/>
              </a:rPr>
              <a:t>0.1</a:t>
            </a:r>
            <a:endParaRPr/>
          </a:p>
        </p:txBody>
      </p:sp>
      <p:sp>
        <p:nvSpPr>
          <p:cNvPr id="462" name="Google Shape;462;p14"/>
          <p:cNvSpPr txBox="1"/>
          <p:nvPr/>
        </p:nvSpPr>
        <p:spPr>
          <a:xfrm>
            <a:off x="1306434" y="2070567"/>
            <a:ext cx="135394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First pixel</a:t>
            </a:r>
            <a:endParaRPr/>
          </a:p>
        </p:txBody>
      </p:sp>
      <p:sp>
        <p:nvSpPr>
          <p:cNvPr id="463" name="Google Shape;463;p14"/>
          <p:cNvSpPr txBox="1"/>
          <p:nvPr/>
        </p:nvSpPr>
        <p:spPr>
          <a:xfrm>
            <a:off x="1334316" y="3058878"/>
            <a:ext cx="135394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Second pixel</a:t>
            </a:r>
            <a:endParaRPr/>
          </a:p>
        </p:txBody>
      </p:sp>
      <p:sp>
        <p:nvSpPr>
          <p:cNvPr id="464" name="Google Shape;464;p14"/>
          <p:cNvSpPr txBox="1"/>
          <p:nvPr/>
        </p:nvSpPr>
        <p:spPr>
          <a:xfrm>
            <a:off x="1334673" y="4029740"/>
            <a:ext cx="135394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Third pixel</a:t>
            </a:r>
            <a:endParaRPr/>
          </a:p>
        </p:txBody>
      </p:sp>
      <p:graphicFrame>
        <p:nvGraphicFramePr>
          <p:cNvPr id="465" name="Google Shape;465;p14"/>
          <p:cNvGraphicFramePr/>
          <p:nvPr/>
        </p:nvGraphicFramePr>
        <p:xfrm>
          <a:off x="4039450" y="5388402"/>
          <a:ext cx="3000000" cy="3000000"/>
        </p:xfrm>
        <a:graphic>
          <a:graphicData uri="http://schemas.openxmlformats.org/drawingml/2006/table">
            <a:tbl>
              <a:tblPr bandRow="1" firstRow="1">
                <a:noFill/>
                <a:tableStyleId>{065EA3BE-3667-4E2D-9201-F5A8711881DC}</a:tableStyleId>
              </a:tblPr>
              <a:tblGrid>
                <a:gridCol w="590450"/>
                <a:gridCol w="590450"/>
              </a:tblGrid>
              <a:tr h="232500">
                <a:tc>
                  <a:txBody>
                    <a:bodyPr/>
                    <a:lstStyle/>
                    <a:p>
                      <a:pPr indent="0" lvl="0" marL="0" marR="0" rtl="0" algn="l">
                        <a:spcBef>
                          <a:spcPts val="0"/>
                        </a:spcBef>
                        <a:spcAft>
                          <a:spcPts val="0"/>
                        </a:spcAft>
                        <a:buNone/>
                      </a:pPr>
                      <a:r>
                        <a:rPr b="0" lang="en-US" sz="1800"/>
                        <a:t>1</a:t>
                      </a:r>
                      <a:endParaRPr/>
                    </a:p>
                  </a:txBody>
                  <a:tcPr marT="45725" marB="45725" marR="91450" marL="91450">
                    <a:lnB cap="flat" cmpd="sng" w="9525">
                      <a:solidFill>
                        <a:srgbClr val="000000">
                          <a:alpha val="0"/>
                        </a:srgbClr>
                      </a:solidFill>
                      <a:prstDash val="solid"/>
                      <a:round/>
                      <a:headEnd len="sm" w="sm" type="none"/>
                      <a:tailEnd len="sm" w="sm" type="none"/>
                    </a:lnB>
                    <a:solidFill>
                      <a:srgbClr val="B3C6E7"/>
                    </a:solidFill>
                  </a:tcPr>
                </a:tc>
                <a:tc>
                  <a:txBody>
                    <a:bodyPr/>
                    <a:lstStyle/>
                    <a:p>
                      <a:pPr indent="0" lvl="0" marL="0" marR="0" rtl="0" algn="l">
                        <a:spcBef>
                          <a:spcPts val="0"/>
                        </a:spcBef>
                        <a:spcAft>
                          <a:spcPts val="0"/>
                        </a:spcAft>
                        <a:buNone/>
                      </a:pPr>
                      <a:r>
                        <a:rPr b="0" lang="en-US" sz="1800"/>
                        <a:t>0.5</a:t>
                      </a:r>
                      <a:endParaRPr/>
                    </a:p>
                  </a:txBody>
                  <a:tcPr marT="45725" marB="45725" marR="91450" marL="91450">
                    <a:lnB cap="flat" cmpd="sng" w="9525">
                      <a:solidFill>
                        <a:srgbClr val="000000">
                          <a:alpha val="0"/>
                        </a:srgbClr>
                      </a:solidFill>
                      <a:prstDash val="solid"/>
                      <a:round/>
                      <a:headEnd len="sm" w="sm" type="none"/>
                      <a:tailEnd len="sm" w="sm" type="none"/>
                    </a:lnB>
                    <a:solidFill>
                      <a:srgbClr val="F7CAAC"/>
                    </a:solidFill>
                  </a:tcPr>
                </a:tc>
              </a:tr>
              <a:tr h="242200">
                <a:tc>
                  <a:txBody>
                    <a:bodyPr/>
                    <a:lstStyle/>
                    <a:p>
                      <a:pPr indent="0" lvl="0" marL="0" marR="0" rtl="0" algn="l">
                        <a:spcBef>
                          <a:spcPts val="0"/>
                        </a:spcBef>
                        <a:spcAft>
                          <a:spcPts val="0"/>
                        </a:spcAft>
                        <a:buNone/>
                      </a:pPr>
                      <a:r>
                        <a:rPr b="0" lang="en-US" sz="1800"/>
                        <a:t>0.1</a:t>
                      </a:r>
                      <a:endParaRPr/>
                    </a:p>
                  </a:txBody>
                  <a:tcPr marT="45725" marB="45725" marR="91450" marL="91450">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3C6E7"/>
                    </a:solidFill>
                  </a:tcPr>
                </a:tc>
                <a:tc>
                  <a:txBody>
                    <a:bodyPr/>
                    <a:lstStyle/>
                    <a:p>
                      <a:pPr indent="0" lvl="0" marL="0" marR="0" rtl="0" algn="l">
                        <a:spcBef>
                          <a:spcPts val="0"/>
                        </a:spcBef>
                        <a:spcAft>
                          <a:spcPts val="0"/>
                        </a:spcAft>
                        <a:buNone/>
                      </a:pPr>
                      <a:r>
                        <a:rPr b="0" lang="en-US" sz="1800"/>
                        <a:t>1</a:t>
                      </a:r>
                      <a:endParaRPr/>
                    </a:p>
                  </a:txBody>
                  <a:tcPr marT="45725" marB="45725" marR="91450" marL="91450">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7CAAC"/>
                    </a:solidFill>
                  </a:tcPr>
                </a:tc>
              </a:tr>
              <a:tr h="242200">
                <a:tc>
                  <a:txBody>
                    <a:bodyPr/>
                    <a:lstStyle/>
                    <a:p>
                      <a:pPr indent="0" lvl="0" marL="0" marR="0" rtl="0" algn="l">
                        <a:spcBef>
                          <a:spcPts val="0"/>
                        </a:spcBef>
                        <a:spcAft>
                          <a:spcPts val="0"/>
                        </a:spcAft>
                        <a:buNone/>
                      </a:pPr>
                      <a:r>
                        <a:rPr b="0" lang="en-US" sz="1800"/>
                        <a:t>-2.3</a:t>
                      </a:r>
                      <a:endParaRPr/>
                    </a:p>
                  </a:txBody>
                  <a:tcPr marT="45725" marB="45725" marR="91450" marL="91450">
                    <a:lnT cap="flat" cmpd="sng" w="9525">
                      <a:solidFill>
                        <a:srgbClr val="000000">
                          <a:alpha val="0"/>
                        </a:srgbClr>
                      </a:solidFill>
                      <a:prstDash val="solid"/>
                      <a:round/>
                      <a:headEnd len="sm" w="sm" type="none"/>
                      <a:tailEnd len="sm" w="sm" type="none"/>
                    </a:lnT>
                    <a:solidFill>
                      <a:srgbClr val="B3C6E7"/>
                    </a:solidFill>
                  </a:tcPr>
                </a:tc>
                <a:tc>
                  <a:txBody>
                    <a:bodyPr/>
                    <a:lstStyle/>
                    <a:p>
                      <a:pPr indent="0" lvl="0" marL="0" marR="0" rtl="0" algn="l">
                        <a:spcBef>
                          <a:spcPts val="0"/>
                        </a:spcBef>
                        <a:spcAft>
                          <a:spcPts val="0"/>
                        </a:spcAft>
                        <a:buNone/>
                      </a:pPr>
                      <a:r>
                        <a:rPr b="0" lang="en-US" sz="1800"/>
                        <a:t>-0.5</a:t>
                      </a:r>
                      <a:endParaRPr/>
                    </a:p>
                  </a:txBody>
                  <a:tcPr marT="45725" marB="45725" marR="91450" marL="91450">
                    <a:lnT cap="flat" cmpd="sng" w="9525">
                      <a:solidFill>
                        <a:srgbClr val="000000">
                          <a:alpha val="0"/>
                        </a:srgbClr>
                      </a:solidFill>
                      <a:prstDash val="solid"/>
                      <a:round/>
                      <a:headEnd len="sm" w="sm" type="none"/>
                      <a:tailEnd len="sm" w="sm" type="none"/>
                    </a:lnT>
                    <a:solidFill>
                      <a:srgbClr val="F7CAAC"/>
                    </a:solidFill>
                  </a:tcPr>
                </a:tc>
              </a:tr>
            </a:tbl>
          </a:graphicData>
        </a:graphic>
      </p:graphicFrame>
      <p:sp>
        <p:nvSpPr>
          <p:cNvPr id="466" name="Google Shape;466;p14"/>
          <p:cNvSpPr txBox="1"/>
          <p:nvPr/>
        </p:nvSpPr>
        <p:spPr>
          <a:xfrm>
            <a:off x="3428512" y="5613876"/>
            <a:ext cx="523589" cy="646331"/>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467" name="Google Shape;467;p14"/>
          <p:cNvSpPr txBox="1"/>
          <p:nvPr/>
        </p:nvSpPr>
        <p:spPr>
          <a:xfrm>
            <a:off x="1513930" y="4731138"/>
            <a:ext cx="1255828"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Input</a:t>
            </a:r>
            <a:endParaRPr/>
          </a:p>
        </p:txBody>
      </p:sp>
      <p:graphicFrame>
        <p:nvGraphicFramePr>
          <p:cNvPr id="468" name="Google Shape;468;p14"/>
          <p:cNvGraphicFramePr/>
          <p:nvPr/>
        </p:nvGraphicFramePr>
        <p:xfrm>
          <a:off x="1256178" y="5071156"/>
          <a:ext cx="3000000" cy="3000000"/>
        </p:xfrm>
        <a:graphic>
          <a:graphicData uri="http://schemas.openxmlformats.org/drawingml/2006/table">
            <a:tbl>
              <a:tblPr bandRow="1" firstRow="1">
                <a:noFill/>
                <a:tableStyleId>{065EA3BE-3667-4E2D-9201-F5A8711881DC}</a:tableStyleId>
              </a:tblPr>
              <a:tblGrid>
                <a:gridCol w="590450"/>
                <a:gridCol w="590450"/>
                <a:gridCol w="590450"/>
              </a:tblGrid>
              <a:tr h="232500">
                <a:tc>
                  <a:txBody>
                    <a:bodyPr/>
                    <a:lstStyle/>
                    <a:p>
                      <a:pPr indent="0" lvl="0" marL="0" marR="0" rtl="0" algn="l">
                        <a:spcBef>
                          <a:spcPts val="0"/>
                        </a:spcBef>
                        <a:spcAft>
                          <a:spcPts val="0"/>
                        </a:spcAft>
                        <a:buNone/>
                      </a:pPr>
                      <a:r>
                        <a:rPr b="0" lang="en-US" sz="1800"/>
                        <a:t>3</a:t>
                      </a:r>
                      <a:endParaRPr/>
                    </a:p>
                  </a:txBody>
                  <a:tcPr marT="45725" marB="45725" marR="91450" marL="91450"/>
                </a:tc>
                <a:tc>
                  <a:txBody>
                    <a:bodyPr/>
                    <a:lstStyle/>
                    <a:p>
                      <a:pPr indent="0" lvl="0" marL="0" marR="0" rtl="0" algn="l">
                        <a:spcBef>
                          <a:spcPts val="0"/>
                        </a:spcBef>
                        <a:spcAft>
                          <a:spcPts val="0"/>
                        </a:spcAft>
                        <a:buNone/>
                      </a:pPr>
                      <a:r>
                        <a:rPr b="0" lang="en-US" sz="1800"/>
                        <a:t>2</a:t>
                      </a:r>
                      <a:endParaRPr/>
                    </a:p>
                  </a:txBody>
                  <a:tcPr marT="45725" marB="45725" marR="91450" marL="91450"/>
                </a:tc>
                <a:tc>
                  <a:txBody>
                    <a:bodyPr/>
                    <a:lstStyle/>
                    <a:p>
                      <a:pPr indent="0" lvl="0" marL="0" marR="0" rtl="0" algn="l">
                        <a:spcBef>
                          <a:spcPts val="0"/>
                        </a:spcBef>
                        <a:spcAft>
                          <a:spcPts val="0"/>
                        </a:spcAft>
                        <a:buNone/>
                      </a:pPr>
                      <a:r>
                        <a:rPr b="0" lang="en-US" sz="1800"/>
                        <a:t>4</a:t>
                      </a:r>
                      <a:endParaRPr/>
                    </a:p>
                  </a:txBody>
                  <a:tcPr marT="45725" marB="45725" marR="91450" marL="91450"/>
                </a:tc>
              </a:tr>
              <a:tr h="242200">
                <a:tc>
                  <a:txBody>
                    <a:bodyPr/>
                    <a:lstStyle/>
                    <a:p>
                      <a:pPr indent="0" lvl="0" marL="0" marR="0" rtl="0" algn="l">
                        <a:spcBef>
                          <a:spcPts val="0"/>
                        </a:spcBef>
                        <a:spcAft>
                          <a:spcPts val="0"/>
                        </a:spcAft>
                        <a:buNone/>
                      </a:pPr>
                      <a:r>
                        <a:rPr b="0" lang="en-US" sz="1800"/>
                        <a:t>.</a:t>
                      </a:r>
                      <a:endParaRPr/>
                    </a:p>
                  </a:txBody>
                  <a:tcPr marT="45725" marB="45725" marR="91450" marL="91450"/>
                </a:tc>
                <a:tc>
                  <a:txBody>
                    <a:bodyPr/>
                    <a:lstStyle/>
                    <a:p>
                      <a:pPr indent="0" lvl="0" marL="0" marR="0" rtl="0" algn="l">
                        <a:spcBef>
                          <a:spcPts val="0"/>
                        </a:spcBef>
                        <a:spcAft>
                          <a:spcPts val="0"/>
                        </a:spcAft>
                        <a:buNone/>
                      </a:pPr>
                      <a:r>
                        <a:rPr b="0" lang="en-US" sz="1800"/>
                        <a:t>.</a:t>
                      </a:r>
                      <a:endParaRPr/>
                    </a:p>
                  </a:txBody>
                  <a:tcPr marT="45725" marB="45725" marR="91450" marL="91450"/>
                </a:tc>
                <a:tc>
                  <a:txBody>
                    <a:bodyPr/>
                    <a:lstStyle/>
                    <a:p>
                      <a:pPr indent="0" lvl="0" marL="0" marR="0" rtl="0" algn="l">
                        <a:spcBef>
                          <a:spcPts val="0"/>
                        </a:spcBef>
                        <a:spcAft>
                          <a:spcPts val="0"/>
                        </a:spcAft>
                        <a:buNone/>
                      </a:pPr>
                      <a:r>
                        <a:rPr b="0" lang="en-US" sz="1800"/>
                        <a:t>.</a:t>
                      </a:r>
                      <a:endParaRPr/>
                    </a:p>
                  </a:txBody>
                  <a:tcPr marT="45725" marB="45725" marR="91450" marL="91450"/>
                </a:tc>
              </a:tr>
              <a:tr h="242200">
                <a:tc>
                  <a:txBody>
                    <a:bodyPr/>
                    <a:lstStyle/>
                    <a:p>
                      <a:pPr indent="0" lvl="0" marL="0" marR="0" rtl="0" algn="l">
                        <a:spcBef>
                          <a:spcPts val="0"/>
                        </a:spcBef>
                        <a:spcAft>
                          <a:spcPts val="0"/>
                        </a:spcAft>
                        <a:buNone/>
                      </a:pPr>
                      <a:r>
                        <a:t/>
                      </a:r>
                      <a:endParaRPr b="0" sz="1800"/>
                    </a:p>
                  </a:txBody>
                  <a:tcPr marT="45725" marB="45725" marR="91450" marL="91450"/>
                </a:tc>
                <a:tc>
                  <a:txBody>
                    <a:bodyPr/>
                    <a:lstStyle/>
                    <a:p>
                      <a:pPr indent="0" lvl="0" marL="0" marR="0" rtl="0" algn="l">
                        <a:spcBef>
                          <a:spcPts val="0"/>
                        </a:spcBef>
                        <a:spcAft>
                          <a:spcPts val="0"/>
                        </a:spcAft>
                        <a:buNone/>
                      </a:pPr>
                      <a:r>
                        <a:t/>
                      </a:r>
                      <a:endParaRPr b="0" sz="1800"/>
                    </a:p>
                  </a:txBody>
                  <a:tcPr marT="45725" marB="45725" marR="91450" marL="91450"/>
                </a:tc>
                <a:tc>
                  <a:txBody>
                    <a:bodyPr/>
                    <a:lstStyle/>
                    <a:p>
                      <a:pPr indent="0" lvl="0" marL="0" marR="0" rtl="0" algn="l">
                        <a:spcBef>
                          <a:spcPts val="0"/>
                        </a:spcBef>
                        <a:spcAft>
                          <a:spcPts val="0"/>
                        </a:spcAft>
                        <a:buNone/>
                      </a:pPr>
                      <a:r>
                        <a:t/>
                      </a:r>
                      <a:endParaRPr b="0" sz="1800"/>
                    </a:p>
                  </a:txBody>
                  <a:tcPr marT="45725" marB="45725" marR="91450" marL="91450"/>
                </a:tc>
              </a:tr>
              <a:tr h="242200">
                <a:tc>
                  <a:txBody>
                    <a:bodyPr/>
                    <a:lstStyle/>
                    <a:p>
                      <a:pPr indent="0" lvl="0" marL="0" marR="0" rtl="0" algn="l">
                        <a:spcBef>
                          <a:spcPts val="0"/>
                        </a:spcBef>
                        <a:spcAft>
                          <a:spcPts val="0"/>
                        </a:spcAft>
                        <a:buNone/>
                      </a:pPr>
                      <a:r>
                        <a:rPr b="0" lang="en-US" sz="1800"/>
                        <a:t>.</a:t>
                      </a:r>
                      <a:endParaRPr/>
                    </a:p>
                  </a:txBody>
                  <a:tcPr marT="45725" marB="45725" marR="91450" marL="91450"/>
                </a:tc>
                <a:tc>
                  <a:txBody>
                    <a:bodyPr/>
                    <a:lstStyle/>
                    <a:p>
                      <a:pPr indent="0" lvl="0" marL="0" marR="0" rtl="0" algn="l">
                        <a:spcBef>
                          <a:spcPts val="0"/>
                        </a:spcBef>
                        <a:spcAft>
                          <a:spcPts val="0"/>
                        </a:spcAft>
                        <a:buNone/>
                      </a:pPr>
                      <a:r>
                        <a:rPr b="0" lang="en-US" sz="1800"/>
                        <a:t>.</a:t>
                      </a:r>
                      <a:endParaRPr/>
                    </a:p>
                  </a:txBody>
                  <a:tcPr marT="45725" marB="45725" marR="91450" marL="91450"/>
                </a:tc>
                <a:tc>
                  <a:txBody>
                    <a:bodyPr/>
                    <a:lstStyle/>
                    <a:p>
                      <a:pPr indent="0" lvl="0" marL="0" marR="0" rtl="0" algn="l">
                        <a:spcBef>
                          <a:spcPts val="0"/>
                        </a:spcBef>
                        <a:spcAft>
                          <a:spcPts val="0"/>
                        </a:spcAft>
                        <a:buNone/>
                      </a:pPr>
                      <a:r>
                        <a:rPr b="0" lang="en-US" sz="1800"/>
                        <a:t>.</a:t>
                      </a:r>
                      <a:endParaRPr/>
                    </a:p>
                  </a:txBody>
                  <a:tcPr marT="45725" marB="45725" marR="91450" marL="91450"/>
                </a:tc>
              </a:tr>
            </a:tbl>
          </a:graphicData>
        </a:graphic>
      </p:graphicFrame>
      <p:sp>
        <p:nvSpPr>
          <p:cNvPr id="469" name="Google Shape;469;p14"/>
          <p:cNvSpPr txBox="1"/>
          <p:nvPr/>
        </p:nvSpPr>
        <p:spPr>
          <a:xfrm>
            <a:off x="702193" y="5685865"/>
            <a:ext cx="523589" cy="646331"/>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470" name="Google Shape;470;p14"/>
          <p:cNvSpPr txBox="1"/>
          <p:nvPr/>
        </p:nvSpPr>
        <p:spPr>
          <a:xfrm>
            <a:off x="5523008" y="1506022"/>
            <a:ext cx="47641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a:t>
            </a:r>
            <a:endParaRPr/>
          </a:p>
        </p:txBody>
      </p:sp>
      <p:sp>
        <p:nvSpPr>
          <p:cNvPr id="471" name="Google Shape;471;p14"/>
          <p:cNvSpPr txBox="1"/>
          <p:nvPr/>
        </p:nvSpPr>
        <p:spPr>
          <a:xfrm>
            <a:off x="5529410" y="4399072"/>
            <a:ext cx="47641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B</a:t>
            </a:r>
            <a:endParaRPr/>
          </a:p>
        </p:txBody>
      </p:sp>
      <p:sp>
        <p:nvSpPr>
          <p:cNvPr id="472" name="Google Shape;472;p14"/>
          <p:cNvSpPr txBox="1"/>
          <p:nvPr/>
        </p:nvSpPr>
        <p:spPr>
          <a:xfrm>
            <a:off x="8454382" y="1732057"/>
            <a:ext cx="47641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C</a:t>
            </a:r>
            <a:endParaRPr/>
          </a:p>
        </p:txBody>
      </p:sp>
      <p:sp>
        <p:nvSpPr>
          <p:cNvPr id="473" name="Google Shape;473;p14"/>
          <p:cNvSpPr txBox="1"/>
          <p:nvPr/>
        </p:nvSpPr>
        <p:spPr>
          <a:xfrm>
            <a:off x="8457415" y="3835095"/>
            <a:ext cx="47641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D</a:t>
            </a:r>
            <a:endParaRPr/>
          </a:p>
        </p:txBody>
      </p:sp>
      <p:sp>
        <p:nvSpPr>
          <p:cNvPr id="474" name="Google Shape;474;p14"/>
          <p:cNvSpPr txBox="1"/>
          <p:nvPr/>
        </p:nvSpPr>
        <p:spPr>
          <a:xfrm>
            <a:off x="5417127" y="5621394"/>
            <a:ext cx="523589" cy="646331"/>
          </a:xfrm>
          <a:prstGeom prst="rect">
            <a:avLst/>
          </a:pr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graphicFrame>
        <p:nvGraphicFramePr>
          <p:cNvPr id="475" name="Google Shape;475;p14"/>
          <p:cNvGraphicFramePr/>
          <p:nvPr/>
        </p:nvGraphicFramePr>
        <p:xfrm>
          <a:off x="5878803" y="5029835"/>
          <a:ext cx="3000000" cy="3000000"/>
        </p:xfrm>
        <a:graphic>
          <a:graphicData uri="http://schemas.openxmlformats.org/drawingml/2006/table">
            <a:tbl>
              <a:tblPr bandRow="1" firstRow="1">
                <a:noFill/>
                <a:tableStyleId>{065EA3BE-3667-4E2D-9201-F5A8711881DC}</a:tableStyleId>
              </a:tblPr>
              <a:tblGrid>
                <a:gridCol w="590450"/>
                <a:gridCol w="590450"/>
              </a:tblGrid>
              <a:tr h="232500">
                <a:tc>
                  <a:txBody>
                    <a:bodyPr/>
                    <a:lstStyle/>
                    <a:p>
                      <a:pPr indent="0" lvl="0" marL="0" marR="0" rtl="0" algn="l">
                        <a:spcBef>
                          <a:spcPts val="0"/>
                        </a:spcBef>
                        <a:spcAft>
                          <a:spcPts val="0"/>
                        </a:spcAft>
                        <a:buNone/>
                      </a:pPr>
                      <a:r>
                        <a:rPr b="0" lang="en-US" sz="1800">
                          <a:solidFill>
                            <a:schemeClr val="dk1"/>
                          </a:solidFill>
                          <a:latin typeface="Calibri"/>
                          <a:ea typeface="Calibri"/>
                          <a:cs typeface="Calibri"/>
                          <a:sym typeface="Calibri"/>
                        </a:rPr>
                        <a:t>0</a:t>
                      </a:r>
                      <a:endParaRPr/>
                    </a:p>
                  </a:txBody>
                  <a:tcPr marT="45725" marB="45725" marR="91450" marL="91450">
                    <a:lnB cap="flat" cmpd="sng" w="9525">
                      <a:solidFill>
                        <a:srgbClr val="000000">
                          <a:alpha val="0"/>
                        </a:srgbClr>
                      </a:solidFill>
                      <a:prstDash val="solid"/>
                      <a:round/>
                      <a:headEnd len="sm" w="sm" type="none"/>
                      <a:tailEnd len="sm" w="sm" type="none"/>
                    </a:lnB>
                    <a:solidFill>
                      <a:srgbClr val="B3C6E7"/>
                    </a:solidFill>
                  </a:tcPr>
                </a:tc>
                <a:tc>
                  <a:txBody>
                    <a:bodyPr/>
                    <a:lstStyle/>
                    <a:p>
                      <a:pPr indent="0" lvl="0" marL="0" marR="0" rtl="0" algn="l">
                        <a:spcBef>
                          <a:spcPts val="0"/>
                        </a:spcBef>
                        <a:spcAft>
                          <a:spcPts val="0"/>
                        </a:spcAft>
                        <a:buNone/>
                      </a:pPr>
                      <a:r>
                        <a:rPr b="0" lang="en-US" sz="1800"/>
                        <a:t>1.5</a:t>
                      </a:r>
                      <a:endParaRPr/>
                    </a:p>
                  </a:txBody>
                  <a:tcPr marT="45725" marB="45725" marR="91450" marL="91450">
                    <a:lnB cap="flat" cmpd="sng" w="9525">
                      <a:solidFill>
                        <a:srgbClr val="000000">
                          <a:alpha val="0"/>
                        </a:srgbClr>
                      </a:solidFill>
                      <a:prstDash val="solid"/>
                      <a:round/>
                      <a:headEnd len="sm" w="sm" type="none"/>
                      <a:tailEnd len="sm" w="sm" type="none"/>
                    </a:lnB>
                    <a:solidFill>
                      <a:srgbClr val="F7CAAC"/>
                    </a:solidFill>
                  </a:tcPr>
                </a:tc>
              </a:tr>
              <a:tr h="242200">
                <a:tc>
                  <a:txBody>
                    <a:bodyPr/>
                    <a:lstStyle/>
                    <a:p>
                      <a:pPr indent="0" lvl="0" marL="0" marR="0" rtl="0" algn="l">
                        <a:spcBef>
                          <a:spcPts val="0"/>
                        </a:spcBef>
                        <a:spcAft>
                          <a:spcPts val="0"/>
                        </a:spcAft>
                        <a:buNone/>
                      </a:pPr>
                      <a:r>
                        <a:rPr b="0" lang="en-US" sz="1800">
                          <a:solidFill>
                            <a:schemeClr val="dk1"/>
                          </a:solidFill>
                          <a:latin typeface="Calibri"/>
                          <a:ea typeface="Calibri"/>
                          <a:cs typeface="Calibri"/>
                          <a:sym typeface="Calibri"/>
                        </a:rPr>
                        <a:t>.</a:t>
                      </a:r>
                      <a:endParaRPr/>
                    </a:p>
                  </a:txBody>
                  <a:tcPr marT="45725" marB="45725" marR="91450" marL="91450">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3C6E7"/>
                    </a:solidFill>
                  </a:tcPr>
                </a:tc>
                <a:tc>
                  <a:txBody>
                    <a:bodyPr/>
                    <a:lstStyle/>
                    <a:p>
                      <a:pPr indent="0" lvl="0" marL="0" marR="0" rtl="0" algn="l">
                        <a:spcBef>
                          <a:spcPts val="0"/>
                        </a:spcBef>
                        <a:spcAft>
                          <a:spcPts val="0"/>
                        </a:spcAft>
                        <a:buNone/>
                      </a:pPr>
                      <a:r>
                        <a:rPr b="0" lang="en-US" sz="1800"/>
                        <a:t>.</a:t>
                      </a:r>
                      <a:endParaRPr/>
                    </a:p>
                  </a:txBody>
                  <a:tcPr marT="45725" marB="45725" marR="91450" marL="91450">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7CAAC"/>
                    </a:solidFill>
                  </a:tcPr>
                </a:tc>
              </a:tr>
              <a:tr h="242200">
                <a:tc>
                  <a:txBody>
                    <a:bodyPr/>
                    <a:lstStyle/>
                    <a:p>
                      <a:pPr indent="0" lvl="0" marL="0" marR="0" rtl="0" algn="l">
                        <a:spcBef>
                          <a:spcPts val="0"/>
                        </a:spcBef>
                        <a:spcAft>
                          <a:spcPts val="0"/>
                        </a:spcAft>
                        <a:buNone/>
                      </a:pPr>
                      <a:r>
                        <a:t/>
                      </a:r>
                      <a:endParaRPr b="0" sz="1800">
                        <a:solidFill>
                          <a:schemeClr val="dk1"/>
                        </a:solidFill>
                        <a:latin typeface="Calibri"/>
                        <a:ea typeface="Calibri"/>
                        <a:cs typeface="Calibri"/>
                        <a:sym typeface="Calibri"/>
                      </a:endParaRPr>
                    </a:p>
                  </a:txBody>
                  <a:tcPr marT="45725" marB="45725" marR="91450" marL="91450">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3C6E7"/>
                    </a:solidFill>
                  </a:tcPr>
                </a:tc>
                <a:tc>
                  <a:txBody>
                    <a:bodyPr/>
                    <a:lstStyle/>
                    <a:p>
                      <a:pPr indent="0" lvl="0" marL="0" marR="0" rtl="0" algn="l">
                        <a:spcBef>
                          <a:spcPts val="0"/>
                        </a:spcBef>
                        <a:spcAft>
                          <a:spcPts val="0"/>
                        </a:spcAft>
                        <a:buNone/>
                      </a:pPr>
                      <a:r>
                        <a:t/>
                      </a:r>
                      <a:endParaRPr b="0" sz="1800"/>
                    </a:p>
                  </a:txBody>
                  <a:tcPr marT="45725" marB="45725" marR="91450" marL="91450">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7CAAC"/>
                    </a:solidFill>
                  </a:tcPr>
                </a:tc>
              </a:tr>
              <a:tr h="242200">
                <a:tc>
                  <a:txBody>
                    <a:bodyPr/>
                    <a:lstStyle/>
                    <a:p>
                      <a:pPr indent="0" lvl="0" marL="0" marR="0" rtl="0" algn="l">
                        <a:spcBef>
                          <a:spcPts val="0"/>
                        </a:spcBef>
                        <a:spcAft>
                          <a:spcPts val="0"/>
                        </a:spcAft>
                        <a:buNone/>
                      </a:pPr>
                      <a:r>
                        <a:rPr b="0" lang="en-US" sz="1800">
                          <a:solidFill>
                            <a:schemeClr val="dk1"/>
                          </a:solidFill>
                          <a:latin typeface="Calibri"/>
                          <a:ea typeface="Calibri"/>
                          <a:cs typeface="Calibri"/>
                          <a:sym typeface="Calibri"/>
                        </a:rPr>
                        <a:t>.</a:t>
                      </a:r>
                      <a:endParaRPr/>
                    </a:p>
                  </a:txBody>
                  <a:tcPr marT="45725" marB="45725" marR="91450" marL="91450">
                    <a:lnT cap="flat" cmpd="sng" w="9525">
                      <a:solidFill>
                        <a:srgbClr val="000000">
                          <a:alpha val="0"/>
                        </a:srgbClr>
                      </a:solidFill>
                      <a:prstDash val="solid"/>
                      <a:round/>
                      <a:headEnd len="sm" w="sm" type="none"/>
                      <a:tailEnd len="sm" w="sm" type="none"/>
                    </a:lnT>
                    <a:solidFill>
                      <a:srgbClr val="B3C6E7"/>
                    </a:solidFill>
                  </a:tcPr>
                </a:tc>
                <a:tc>
                  <a:txBody>
                    <a:bodyPr/>
                    <a:lstStyle/>
                    <a:p>
                      <a:pPr indent="0" lvl="0" marL="0" marR="0" rtl="0" algn="l">
                        <a:spcBef>
                          <a:spcPts val="0"/>
                        </a:spcBef>
                        <a:spcAft>
                          <a:spcPts val="0"/>
                        </a:spcAft>
                        <a:buNone/>
                      </a:pPr>
                      <a:r>
                        <a:rPr b="0" lang="en-US" sz="1800"/>
                        <a:t>.</a:t>
                      </a:r>
                      <a:endParaRPr/>
                    </a:p>
                  </a:txBody>
                  <a:tcPr marT="45725" marB="45725" marR="91450" marL="91450">
                    <a:lnT cap="flat" cmpd="sng" w="9525">
                      <a:solidFill>
                        <a:srgbClr val="000000">
                          <a:alpha val="0"/>
                        </a:srgbClr>
                      </a:solidFill>
                      <a:prstDash val="solid"/>
                      <a:round/>
                      <a:headEnd len="sm" w="sm" type="none"/>
                      <a:tailEnd len="sm" w="sm" type="none"/>
                    </a:lnT>
                    <a:solidFill>
                      <a:srgbClr val="F7CAAC"/>
                    </a:solidFill>
                  </a:tcPr>
                </a:tc>
              </a:tr>
            </a:tbl>
          </a:graphicData>
        </a:graphic>
      </p:graphicFrame>
      <p:sp>
        <p:nvSpPr>
          <p:cNvPr id="476" name="Google Shape;476;p14"/>
          <p:cNvSpPr txBox="1"/>
          <p:nvPr/>
        </p:nvSpPr>
        <p:spPr>
          <a:xfrm>
            <a:off x="9268548" y="5854963"/>
            <a:ext cx="523589" cy="646331"/>
          </a:xfrm>
          <a:prstGeom prst="rect">
            <a:avLst/>
          </a:pr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graphicFrame>
        <p:nvGraphicFramePr>
          <p:cNvPr id="477" name="Google Shape;477;p14"/>
          <p:cNvGraphicFramePr/>
          <p:nvPr/>
        </p:nvGraphicFramePr>
        <p:xfrm>
          <a:off x="9754934" y="5123443"/>
          <a:ext cx="3000000" cy="3000000"/>
        </p:xfrm>
        <a:graphic>
          <a:graphicData uri="http://schemas.openxmlformats.org/drawingml/2006/table">
            <a:tbl>
              <a:tblPr bandRow="1" firstRow="1">
                <a:noFill/>
                <a:tableStyleId>{065EA3BE-3667-4E2D-9201-F5A8711881DC}</a:tableStyleId>
              </a:tblPr>
              <a:tblGrid>
                <a:gridCol w="885675"/>
                <a:gridCol w="885675"/>
              </a:tblGrid>
              <a:tr h="232500">
                <a:tc>
                  <a:txBody>
                    <a:bodyPr/>
                    <a:lstStyle/>
                    <a:p>
                      <a:pPr indent="0" lvl="0" marL="0" marR="0" rtl="0" algn="l">
                        <a:spcBef>
                          <a:spcPts val="0"/>
                        </a:spcBef>
                        <a:spcAft>
                          <a:spcPts val="0"/>
                        </a:spcAft>
                        <a:buNone/>
                      </a:pPr>
                      <a:r>
                        <a:rPr b="0" lang="en-US" sz="1800"/>
                        <a:t>0.61</a:t>
                      </a:r>
                      <a:endParaRPr/>
                    </a:p>
                  </a:txBody>
                  <a:tcPr marT="45725" marB="45725" marR="91450" marL="91450">
                    <a:lnB cap="flat" cmpd="sng" w="9525">
                      <a:solidFill>
                        <a:srgbClr val="000000">
                          <a:alpha val="0"/>
                        </a:srgbClr>
                      </a:solidFill>
                      <a:prstDash val="solid"/>
                      <a:round/>
                      <a:headEnd len="sm" w="sm" type="none"/>
                      <a:tailEnd len="sm" w="sm" type="none"/>
                    </a:lnB>
                    <a:solidFill>
                      <a:srgbClr val="942092">
                        <a:alpha val="50196"/>
                      </a:srgbClr>
                    </a:solidFill>
                  </a:tcPr>
                </a:tc>
                <a:tc>
                  <a:txBody>
                    <a:bodyPr/>
                    <a:lstStyle/>
                    <a:p>
                      <a:pPr indent="0" lvl="0" marL="0" marR="0" rtl="0" algn="l">
                        <a:spcBef>
                          <a:spcPts val="0"/>
                        </a:spcBef>
                        <a:spcAft>
                          <a:spcPts val="0"/>
                        </a:spcAft>
                        <a:buNone/>
                      </a:pPr>
                      <a:r>
                        <a:rPr b="0" lang="en-US" sz="1800"/>
                        <a:t>0.39</a:t>
                      </a:r>
                      <a:endParaRPr/>
                    </a:p>
                  </a:txBody>
                  <a:tcPr marT="45725" marB="45725" marR="91450" marL="91450">
                    <a:lnB cap="flat" cmpd="sng" w="9525">
                      <a:solidFill>
                        <a:srgbClr val="000000">
                          <a:alpha val="0"/>
                        </a:srgbClr>
                      </a:solidFill>
                      <a:prstDash val="solid"/>
                      <a:round/>
                      <a:headEnd len="sm" w="sm" type="none"/>
                      <a:tailEnd len="sm" w="sm" type="none"/>
                    </a:lnB>
                    <a:solidFill>
                      <a:srgbClr val="A8D08C"/>
                    </a:solidFill>
                  </a:tcPr>
                </a:tc>
              </a:tr>
              <a:tr h="242200">
                <a:tc>
                  <a:txBody>
                    <a:bodyPr/>
                    <a:lstStyle/>
                    <a:p>
                      <a:pPr indent="0" lvl="0" marL="0" marR="0" rtl="0" algn="l">
                        <a:spcBef>
                          <a:spcPts val="0"/>
                        </a:spcBef>
                        <a:spcAft>
                          <a:spcPts val="0"/>
                        </a:spcAft>
                        <a:buNone/>
                      </a:pPr>
                      <a:r>
                        <a:rPr b="0" lang="en-US" sz="1800"/>
                        <a:t>.</a:t>
                      </a:r>
                      <a:endParaRPr/>
                    </a:p>
                  </a:txBody>
                  <a:tcPr marT="45725" marB="45725" marR="91450" marL="91450">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942092">
                        <a:alpha val="50196"/>
                      </a:srgbClr>
                    </a:solidFill>
                  </a:tcPr>
                </a:tc>
                <a:tc>
                  <a:txBody>
                    <a:bodyPr/>
                    <a:lstStyle/>
                    <a:p>
                      <a:pPr indent="0" lvl="0" marL="0" marR="0" rtl="0" algn="l">
                        <a:spcBef>
                          <a:spcPts val="0"/>
                        </a:spcBef>
                        <a:spcAft>
                          <a:spcPts val="0"/>
                        </a:spcAft>
                        <a:buNone/>
                      </a:pPr>
                      <a:r>
                        <a:rPr b="0" lang="en-US" sz="1800"/>
                        <a:t>.</a:t>
                      </a:r>
                      <a:endParaRPr/>
                    </a:p>
                  </a:txBody>
                  <a:tcPr marT="45725" marB="45725" marR="91450" marL="91450">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8D08C"/>
                    </a:solidFill>
                  </a:tcPr>
                </a:tc>
              </a:tr>
              <a:tr h="242200">
                <a:tc>
                  <a:txBody>
                    <a:bodyPr/>
                    <a:lstStyle/>
                    <a:p>
                      <a:pPr indent="0" lvl="0" marL="0" marR="0" rtl="0" algn="l">
                        <a:spcBef>
                          <a:spcPts val="0"/>
                        </a:spcBef>
                        <a:spcAft>
                          <a:spcPts val="0"/>
                        </a:spcAft>
                        <a:buNone/>
                      </a:pPr>
                      <a:r>
                        <a:t/>
                      </a:r>
                      <a:endParaRPr b="0" sz="1800"/>
                    </a:p>
                  </a:txBody>
                  <a:tcPr marT="45725" marB="45725" marR="91450" marL="91450">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942092">
                        <a:alpha val="50196"/>
                      </a:srgbClr>
                    </a:solidFill>
                  </a:tcPr>
                </a:tc>
                <a:tc>
                  <a:txBody>
                    <a:bodyPr/>
                    <a:lstStyle/>
                    <a:p>
                      <a:pPr indent="0" lvl="0" marL="0" marR="0" rtl="0" algn="l">
                        <a:spcBef>
                          <a:spcPts val="0"/>
                        </a:spcBef>
                        <a:spcAft>
                          <a:spcPts val="0"/>
                        </a:spcAft>
                        <a:buNone/>
                      </a:pPr>
                      <a:r>
                        <a:t/>
                      </a:r>
                      <a:endParaRPr b="0" sz="1800"/>
                    </a:p>
                  </a:txBody>
                  <a:tcPr marT="45725" marB="45725" marR="91450" marL="91450">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8D08C"/>
                    </a:solidFill>
                  </a:tcPr>
                </a:tc>
              </a:tr>
              <a:tr h="242200">
                <a:tc>
                  <a:txBody>
                    <a:bodyPr/>
                    <a:lstStyle/>
                    <a:p>
                      <a:pPr indent="0" lvl="0" marL="0" marR="0" rtl="0" algn="l">
                        <a:spcBef>
                          <a:spcPts val="0"/>
                        </a:spcBef>
                        <a:spcAft>
                          <a:spcPts val="0"/>
                        </a:spcAft>
                        <a:buNone/>
                      </a:pPr>
                      <a:r>
                        <a:rPr b="0" lang="en-US" sz="1800"/>
                        <a:t>.</a:t>
                      </a:r>
                      <a:endParaRPr/>
                    </a:p>
                  </a:txBody>
                  <a:tcPr marT="45725" marB="45725" marR="91450" marL="91450">
                    <a:lnT cap="flat" cmpd="sng" w="9525">
                      <a:solidFill>
                        <a:srgbClr val="000000">
                          <a:alpha val="0"/>
                        </a:srgbClr>
                      </a:solidFill>
                      <a:prstDash val="solid"/>
                      <a:round/>
                      <a:headEnd len="sm" w="sm" type="none"/>
                      <a:tailEnd len="sm" w="sm" type="none"/>
                    </a:lnT>
                    <a:solidFill>
                      <a:srgbClr val="942092">
                        <a:alpha val="50196"/>
                      </a:srgbClr>
                    </a:solidFill>
                  </a:tcPr>
                </a:tc>
                <a:tc>
                  <a:txBody>
                    <a:bodyPr/>
                    <a:lstStyle/>
                    <a:p>
                      <a:pPr indent="0" lvl="0" marL="0" marR="0" rtl="0" algn="l">
                        <a:spcBef>
                          <a:spcPts val="0"/>
                        </a:spcBef>
                        <a:spcAft>
                          <a:spcPts val="0"/>
                        </a:spcAft>
                        <a:buNone/>
                      </a:pPr>
                      <a:r>
                        <a:rPr b="0" lang="en-US" sz="1800"/>
                        <a:t>.</a:t>
                      </a:r>
                      <a:endParaRPr/>
                    </a:p>
                  </a:txBody>
                  <a:tcPr marT="45725" marB="45725" marR="91450" marL="91450">
                    <a:lnT cap="flat" cmpd="sng" w="9525">
                      <a:solidFill>
                        <a:srgbClr val="000000">
                          <a:alpha val="0"/>
                        </a:srgbClr>
                      </a:solidFill>
                      <a:prstDash val="solid"/>
                      <a:round/>
                      <a:headEnd len="sm" w="sm" type="none"/>
                      <a:tailEnd len="sm" w="sm" type="none"/>
                    </a:lnT>
                    <a:solidFill>
                      <a:srgbClr val="A8D08C"/>
                    </a:solidFill>
                  </a:tcPr>
                </a:tc>
              </a:tr>
            </a:tbl>
          </a:graphicData>
        </a:graphic>
      </p:graphicFrame>
      <p:sp>
        <p:nvSpPr>
          <p:cNvPr id="478" name="Google Shape;478;p14"/>
          <p:cNvSpPr txBox="1"/>
          <p:nvPr/>
        </p:nvSpPr>
        <p:spPr>
          <a:xfrm>
            <a:off x="5486599" y="2038374"/>
            <a:ext cx="6825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C00000"/>
                </a:solidFill>
                <a:latin typeface="Calibri"/>
                <a:ea typeface="Calibri"/>
                <a:cs typeface="Calibri"/>
                <a:sym typeface="Calibri"/>
              </a:rPr>
              <a:t>0</a:t>
            </a:r>
            <a:endParaRPr/>
          </a:p>
        </p:txBody>
      </p:sp>
      <p:sp>
        <p:nvSpPr>
          <p:cNvPr id="479" name="Google Shape;479;p14"/>
          <p:cNvSpPr txBox="1"/>
          <p:nvPr/>
        </p:nvSpPr>
        <p:spPr>
          <a:xfrm>
            <a:off x="5493124" y="3829877"/>
            <a:ext cx="6825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C00000"/>
                </a:solidFill>
                <a:latin typeface="Calibri"/>
                <a:ea typeface="Calibri"/>
                <a:cs typeface="Calibri"/>
                <a:sym typeface="Calibri"/>
              </a:rPr>
              <a:t>1.5</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Neural Network Easy Example</a:t>
            </a:r>
            <a:endParaRPr/>
          </a:p>
        </p:txBody>
      </p:sp>
      <p:sp>
        <p:nvSpPr>
          <p:cNvPr id="485" name="Google Shape;485;p15"/>
          <p:cNvSpPr/>
          <p:nvPr/>
        </p:nvSpPr>
        <p:spPr>
          <a:xfrm>
            <a:off x="2688259" y="1942607"/>
            <a:ext cx="694310" cy="694944"/>
          </a:xfrm>
          <a:prstGeom prst="flowChartConnector">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3</a:t>
            </a:r>
            <a:endParaRPr/>
          </a:p>
        </p:txBody>
      </p:sp>
      <p:sp>
        <p:nvSpPr>
          <p:cNvPr id="486" name="Google Shape;486;p15"/>
          <p:cNvSpPr/>
          <p:nvPr/>
        </p:nvSpPr>
        <p:spPr>
          <a:xfrm>
            <a:off x="2688259" y="2856026"/>
            <a:ext cx="694310" cy="694944"/>
          </a:xfrm>
          <a:prstGeom prst="flowChartConnector">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2</a:t>
            </a:r>
            <a:endParaRPr/>
          </a:p>
        </p:txBody>
      </p:sp>
      <p:sp>
        <p:nvSpPr>
          <p:cNvPr id="487" name="Google Shape;487;p15"/>
          <p:cNvSpPr/>
          <p:nvPr/>
        </p:nvSpPr>
        <p:spPr>
          <a:xfrm>
            <a:off x="2688259" y="3841877"/>
            <a:ext cx="694310" cy="694944"/>
          </a:xfrm>
          <a:prstGeom prst="flowChartConnector">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4</a:t>
            </a:r>
            <a:endParaRPr/>
          </a:p>
        </p:txBody>
      </p:sp>
      <p:sp>
        <p:nvSpPr>
          <p:cNvPr id="488" name="Google Shape;488;p15"/>
          <p:cNvSpPr/>
          <p:nvPr/>
        </p:nvSpPr>
        <p:spPr>
          <a:xfrm>
            <a:off x="5332198" y="1350393"/>
            <a:ext cx="694310" cy="694944"/>
          </a:xfrm>
          <a:prstGeom prst="flowChartConnector">
            <a:avLst/>
          </a:prstGeom>
          <a:gradFill>
            <a:gsLst>
              <a:gs pos="0">
                <a:srgbClr val="B0CAE9"/>
              </a:gs>
              <a:gs pos="50000">
                <a:srgbClr val="A1C1E4"/>
              </a:gs>
              <a:gs pos="100000">
                <a:srgbClr val="90B8E4"/>
              </a:gs>
            </a:gsLst>
            <a:lin ang="5400000" scaled="0"/>
          </a:gradFill>
          <a:ln cap="flat" cmpd="sng" w="9525">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89" name="Google Shape;489;p15"/>
          <p:cNvSpPr/>
          <p:nvPr/>
        </p:nvSpPr>
        <p:spPr>
          <a:xfrm>
            <a:off x="5345283" y="4226557"/>
            <a:ext cx="694310" cy="694944"/>
          </a:xfrm>
          <a:prstGeom prst="flowChartConnector">
            <a:avLst/>
          </a:prstGeom>
          <a:gradFill>
            <a:gsLst>
              <a:gs pos="0">
                <a:srgbClr val="F7BCA2"/>
              </a:gs>
              <a:gs pos="50000">
                <a:srgbClr val="F4B093"/>
              </a:gs>
              <a:gs pos="100000">
                <a:srgbClr val="F7A47F"/>
              </a:gs>
            </a:gsLst>
            <a:lin ang="5400000" scaled="0"/>
          </a:gradFill>
          <a:ln cap="flat" cmpd="sng" w="952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90" name="Google Shape;490;p15"/>
          <p:cNvSpPr/>
          <p:nvPr/>
        </p:nvSpPr>
        <p:spPr>
          <a:xfrm>
            <a:off x="8273091" y="1562763"/>
            <a:ext cx="694310" cy="694944"/>
          </a:xfrm>
          <a:prstGeom prst="flowChartConnector">
            <a:avLst/>
          </a:prstGeom>
          <a:solidFill>
            <a:srgbClr val="942092">
              <a:alpha val="57647"/>
            </a:srgbClr>
          </a:solidFill>
          <a:ln cap="flat" cmpd="sng" w="19050">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1" name="Google Shape;491;p15"/>
          <p:cNvSpPr/>
          <p:nvPr/>
        </p:nvSpPr>
        <p:spPr>
          <a:xfrm>
            <a:off x="8286176" y="3648155"/>
            <a:ext cx="694310" cy="694944"/>
          </a:xfrm>
          <a:prstGeom prst="flowChartConnector">
            <a:avLst/>
          </a:prstGeom>
          <a:gradFill>
            <a:gsLst>
              <a:gs pos="0">
                <a:srgbClr val="7FB75F"/>
              </a:gs>
              <a:gs pos="50000">
                <a:srgbClr val="6EB141"/>
              </a:gs>
              <a:gs pos="100000">
                <a:srgbClr val="5FA134"/>
              </a:gs>
            </a:gsLst>
            <a:lin ang="5400000" scaled="0"/>
          </a:gradFill>
          <a:ln cap="flat" cmpd="sng" w="9525">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2" name="Google Shape;492;p15"/>
          <p:cNvSpPr txBox="1"/>
          <p:nvPr/>
        </p:nvSpPr>
        <p:spPr>
          <a:xfrm>
            <a:off x="3838146" y="5015386"/>
            <a:ext cx="182781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1-st Layer (ReLU)</a:t>
            </a:r>
            <a:endParaRPr/>
          </a:p>
        </p:txBody>
      </p:sp>
      <p:sp>
        <p:nvSpPr>
          <p:cNvPr id="493" name="Google Shape;493;p15"/>
          <p:cNvSpPr txBox="1"/>
          <p:nvPr/>
        </p:nvSpPr>
        <p:spPr>
          <a:xfrm>
            <a:off x="7843038" y="4879573"/>
            <a:ext cx="155441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Output Layer</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with Softmax</a:t>
            </a:r>
            <a:endParaRPr sz="1800">
              <a:solidFill>
                <a:schemeClr val="dk1"/>
              </a:solidFill>
              <a:latin typeface="Calibri"/>
              <a:ea typeface="Calibri"/>
              <a:cs typeface="Calibri"/>
              <a:sym typeface="Calibri"/>
            </a:endParaRPr>
          </a:p>
        </p:txBody>
      </p:sp>
      <p:cxnSp>
        <p:nvCxnSpPr>
          <p:cNvPr id="494" name="Google Shape;494;p15"/>
          <p:cNvCxnSpPr>
            <a:stCxn id="485" idx="6"/>
            <a:endCxn id="488" idx="2"/>
          </p:cNvCxnSpPr>
          <p:nvPr/>
        </p:nvCxnSpPr>
        <p:spPr>
          <a:xfrm flipH="1" rot="10800000">
            <a:off x="3382569" y="1697879"/>
            <a:ext cx="1949700" cy="592200"/>
          </a:xfrm>
          <a:prstGeom prst="straightConnector1">
            <a:avLst/>
          </a:prstGeom>
          <a:noFill/>
          <a:ln cap="flat" cmpd="sng" w="9525">
            <a:solidFill>
              <a:schemeClr val="accent1"/>
            </a:solidFill>
            <a:prstDash val="solid"/>
            <a:miter lim="800000"/>
            <a:headEnd len="sm" w="sm" type="none"/>
            <a:tailEnd len="med" w="med" type="triangle"/>
          </a:ln>
        </p:spPr>
      </p:cxnSp>
      <p:sp>
        <p:nvSpPr>
          <p:cNvPr id="495" name="Google Shape;495;p15"/>
          <p:cNvSpPr txBox="1"/>
          <p:nvPr/>
        </p:nvSpPr>
        <p:spPr>
          <a:xfrm>
            <a:off x="4143308" y="1669051"/>
            <a:ext cx="30168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accent1"/>
                </a:solidFill>
                <a:latin typeface="Calibri"/>
                <a:ea typeface="Calibri"/>
                <a:cs typeface="Calibri"/>
                <a:sym typeface="Calibri"/>
              </a:rPr>
              <a:t>1</a:t>
            </a:r>
            <a:endParaRPr/>
          </a:p>
        </p:txBody>
      </p:sp>
      <p:cxnSp>
        <p:nvCxnSpPr>
          <p:cNvPr id="496" name="Google Shape;496;p15"/>
          <p:cNvCxnSpPr>
            <a:stCxn id="486" idx="6"/>
            <a:endCxn id="488" idx="2"/>
          </p:cNvCxnSpPr>
          <p:nvPr/>
        </p:nvCxnSpPr>
        <p:spPr>
          <a:xfrm flipH="1" rot="10800000">
            <a:off x="3382569" y="1697798"/>
            <a:ext cx="1949700" cy="1505700"/>
          </a:xfrm>
          <a:prstGeom prst="straightConnector1">
            <a:avLst/>
          </a:prstGeom>
          <a:noFill/>
          <a:ln cap="flat" cmpd="sng" w="9525">
            <a:solidFill>
              <a:schemeClr val="accent1"/>
            </a:solidFill>
            <a:prstDash val="solid"/>
            <a:miter lim="800000"/>
            <a:headEnd len="sm" w="sm" type="none"/>
            <a:tailEnd len="med" w="med" type="triangle"/>
          </a:ln>
        </p:spPr>
      </p:cxnSp>
      <p:cxnSp>
        <p:nvCxnSpPr>
          <p:cNvPr id="497" name="Google Shape;497;p15"/>
          <p:cNvCxnSpPr>
            <a:stCxn id="487" idx="6"/>
            <a:endCxn id="488" idx="2"/>
          </p:cNvCxnSpPr>
          <p:nvPr/>
        </p:nvCxnSpPr>
        <p:spPr>
          <a:xfrm flipH="1" rot="10800000">
            <a:off x="3382569" y="1697849"/>
            <a:ext cx="1949700" cy="2491500"/>
          </a:xfrm>
          <a:prstGeom prst="straightConnector1">
            <a:avLst/>
          </a:prstGeom>
          <a:noFill/>
          <a:ln cap="flat" cmpd="sng" w="9525">
            <a:solidFill>
              <a:schemeClr val="accent1"/>
            </a:solidFill>
            <a:prstDash val="solid"/>
            <a:miter lim="800000"/>
            <a:headEnd len="sm" w="sm" type="none"/>
            <a:tailEnd len="med" w="med" type="triangle"/>
          </a:ln>
        </p:spPr>
      </p:cxnSp>
      <p:sp>
        <p:nvSpPr>
          <p:cNvPr id="498" name="Google Shape;498;p15"/>
          <p:cNvSpPr txBox="1"/>
          <p:nvPr/>
        </p:nvSpPr>
        <p:spPr>
          <a:xfrm>
            <a:off x="4055945" y="2097550"/>
            <a:ext cx="47641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accent1"/>
                </a:solidFill>
                <a:latin typeface="Calibri"/>
                <a:ea typeface="Calibri"/>
                <a:cs typeface="Calibri"/>
                <a:sym typeface="Calibri"/>
              </a:rPr>
              <a:t>0.1</a:t>
            </a:r>
            <a:endParaRPr/>
          </a:p>
        </p:txBody>
      </p:sp>
      <p:sp>
        <p:nvSpPr>
          <p:cNvPr id="499" name="Google Shape;499;p15"/>
          <p:cNvSpPr txBox="1"/>
          <p:nvPr/>
        </p:nvSpPr>
        <p:spPr>
          <a:xfrm>
            <a:off x="4588121" y="2320999"/>
            <a:ext cx="54694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accent1"/>
                </a:solidFill>
                <a:latin typeface="Calibri"/>
                <a:ea typeface="Calibri"/>
                <a:cs typeface="Calibri"/>
                <a:sym typeface="Calibri"/>
              </a:rPr>
              <a:t>-2.3</a:t>
            </a:r>
            <a:endParaRPr/>
          </a:p>
        </p:txBody>
      </p:sp>
      <p:cxnSp>
        <p:nvCxnSpPr>
          <p:cNvPr id="500" name="Google Shape;500;p15"/>
          <p:cNvCxnSpPr>
            <a:stCxn id="485" idx="6"/>
            <a:endCxn id="489" idx="2"/>
          </p:cNvCxnSpPr>
          <p:nvPr/>
        </p:nvCxnSpPr>
        <p:spPr>
          <a:xfrm>
            <a:off x="3382569" y="2290079"/>
            <a:ext cx="1962600" cy="2283900"/>
          </a:xfrm>
          <a:prstGeom prst="straightConnector1">
            <a:avLst/>
          </a:prstGeom>
          <a:noFill/>
          <a:ln cap="flat" cmpd="sng" w="9525">
            <a:solidFill>
              <a:schemeClr val="accent2"/>
            </a:solidFill>
            <a:prstDash val="solid"/>
            <a:miter lim="800000"/>
            <a:headEnd len="sm" w="sm" type="none"/>
            <a:tailEnd len="med" w="med" type="triangle"/>
          </a:ln>
        </p:spPr>
      </p:cxnSp>
      <p:cxnSp>
        <p:nvCxnSpPr>
          <p:cNvPr id="501" name="Google Shape;501;p15"/>
          <p:cNvCxnSpPr>
            <a:stCxn id="486" idx="6"/>
            <a:endCxn id="489" idx="2"/>
          </p:cNvCxnSpPr>
          <p:nvPr/>
        </p:nvCxnSpPr>
        <p:spPr>
          <a:xfrm>
            <a:off x="3382569" y="3203498"/>
            <a:ext cx="1962600" cy="1370400"/>
          </a:xfrm>
          <a:prstGeom prst="straightConnector1">
            <a:avLst/>
          </a:prstGeom>
          <a:noFill/>
          <a:ln cap="flat" cmpd="sng" w="9525">
            <a:solidFill>
              <a:schemeClr val="accent2"/>
            </a:solidFill>
            <a:prstDash val="solid"/>
            <a:miter lim="800000"/>
            <a:headEnd len="sm" w="sm" type="none"/>
            <a:tailEnd len="med" w="med" type="triangle"/>
          </a:ln>
        </p:spPr>
      </p:cxnSp>
      <p:cxnSp>
        <p:nvCxnSpPr>
          <p:cNvPr id="502" name="Google Shape;502;p15"/>
          <p:cNvCxnSpPr>
            <a:stCxn id="487" idx="6"/>
            <a:endCxn id="489" idx="2"/>
          </p:cNvCxnSpPr>
          <p:nvPr/>
        </p:nvCxnSpPr>
        <p:spPr>
          <a:xfrm>
            <a:off x="3382569" y="4189349"/>
            <a:ext cx="1962600" cy="384600"/>
          </a:xfrm>
          <a:prstGeom prst="straightConnector1">
            <a:avLst/>
          </a:prstGeom>
          <a:noFill/>
          <a:ln cap="flat" cmpd="sng" w="9525">
            <a:solidFill>
              <a:schemeClr val="accent2"/>
            </a:solidFill>
            <a:prstDash val="solid"/>
            <a:miter lim="800000"/>
            <a:headEnd len="sm" w="sm" type="none"/>
            <a:tailEnd len="med" w="med" type="triangle"/>
          </a:ln>
        </p:spPr>
      </p:cxnSp>
      <p:sp>
        <p:nvSpPr>
          <p:cNvPr id="503" name="Google Shape;503;p15"/>
          <p:cNvSpPr txBox="1"/>
          <p:nvPr/>
        </p:nvSpPr>
        <p:spPr>
          <a:xfrm>
            <a:off x="4722647" y="3647882"/>
            <a:ext cx="47641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accent2"/>
                </a:solidFill>
                <a:latin typeface="Calibri"/>
                <a:ea typeface="Calibri"/>
                <a:cs typeface="Calibri"/>
                <a:sym typeface="Calibri"/>
              </a:rPr>
              <a:t>0.5</a:t>
            </a:r>
            <a:endParaRPr/>
          </a:p>
        </p:txBody>
      </p:sp>
      <p:sp>
        <p:nvSpPr>
          <p:cNvPr id="504" name="Google Shape;504;p15"/>
          <p:cNvSpPr txBox="1"/>
          <p:nvPr/>
        </p:nvSpPr>
        <p:spPr>
          <a:xfrm>
            <a:off x="4478581" y="3933033"/>
            <a:ext cx="30168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accent2"/>
                </a:solidFill>
                <a:latin typeface="Calibri"/>
                <a:ea typeface="Calibri"/>
                <a:cs typeface="Calibri"/>
                <a:sym typeface="Calibri"/>
              </a:rPr>
              <a:t>1</a:t>
            </a:r>
            <a:endParaRPr/>
          </a:p>
        </p:txBody>
      </p:sp>
      <p:sp>
        <p:nvSpPr>
          <p:cNvPr id="505" name="Google Shape;505;p15"/>
          <p:cNvSpPr txBox="1"/>
          <p:nvPr/>
        </p:nvSpPr>
        <p:spPr>
          <a:xfrm>
            <a:off x="4205109" y="4399072"/>
            <a:ext cx="54694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accent2"/>
                </a:solidFill>
                <a:latin typeface="Calibri"/>
                <a:ea typeface="Calibri"/>
                <a:cs typeface="Calibri"/>
                <a:sym typeface="Calibri"/>
              </a:rPr>
              <a:t>-0.5</a:t>
            </a:r>
            <a:endParaRPr/>
          </a:p>
        </p:txBody>
      </p:sp>
      <p:cxnSp>
        <p:nvCxnSpPr>
          <p:cNvPr id="506" name="Google Shape;506;p15"/>
          <p:cNvCxnSpPr>
            <a:stCxn id="488" idx="6"/>
            <a:endCxn id="490" idx="2"/>
          </p:cNvCxnSpPr>
          <p:nvPr/>
        </p:nvCxnSpPr>
        <p:spPr>
          <a:xfrm>
            <a:off x="6026508" y="1697865"/>
            <a:ext cx="2246700" cy="212400"/>
          </a:xfrm>
          <a:prstGeom prst="straightConnector1">
            <a:avLst/>
          </a:prstGeom>
          <a:noFill/>
          <a:ln cap="flat" cmpd="sng" w="9525">
            <a:solidFill>
              <a:srgbClr val="7030A0"/>
            </a:solidFill>
            <a:prstDash val="solid"/>
            <a:miter lim="800000"/>
            <a:headEnd len="sm" w="sm" type="none"/>
            <a:tailEnd len="med" w="med" type="triangle"/>
          </a:ln>
        </p:spPr>
      </p:cxnSp>
      <p:cxnSp>
        <p:nvCxnSpPr>
          <p:cNvPr id="507" name="Google Shape;507;p15"/>
          <p:cNvCxnSpPr>
            <a:stCxn id="489" idx="6"/>
            <a:endCxn id="490" idx="2"/>
          </p:cNvCxnSpPr>
          <p:nvPr/>
        </p:nvCxnSpPr>
        <p:spPr>
          <a:xfrm flipH="1" rot="10800000">
            <a:off x="6039593" y="1910329"/>
            <a:ext cx="2233500" cy="2663700"/>
          </a:xfrm>
          <a:prstGeom prst="straightConnector1">
            <a:avLst/>
          </a:prstGeom>
          <a:noFill/>
          <a:ln cap="flat" cmpd="sng" w="9525">
            <a:solidFill>
              <a:srgbClr val="7030A0"/>
            </a:solidFill>
            <a:prstDash val="solid"/>
            <a:miter lim="800000"/>
            <a:headEnd len="sm" w="sm" type="none"/>
            <a:tailEnd len="med" w="med" type="triangle"/>
          </a:ln>
        </p:spPr>
      </p:cxnSp>
      <p:cxnSp>
        <p:nvCxnSpPr>
          <p:cNvPr id="508" name="Google Shape;508;p15"/>
          <p:cNvCxnSpPr>
            <a:stCxn id="488" idx="6"/>
            <a:endCxn id="491" idx="2"/>
          </p:cNvCxnSpPr>
          <p:nvPr/>
        </p:nvCxnSpPr>
        <p:spPr>
          <a:xfrm>
            <a:off x="6026508" y="1697865"/>
            <a:ext cx="2259600" cy="2297700"/>
          </a:xfrm>
          <a:prstGeom prst="straightConnector1">
            <a:avLst/>
          </a:prstGeom>
          <a:gradFill>
            <a:gsLst>
              <a:gs pos="0">
                <a:srgbClr val="7FB75F"/>
              </a:gs>
              <a:gs pos="50000">
                <a:srgbClr val="6EB141"/>
              </a:gs>
              <a:gs pos="100000">
                <a:srgbClr val="5FA134"/>
              </a:gs>
            </a:gsLst>
            <a:lin ang="5400000" scaled="0"/>
          </a:gradFill>
          <a:ln cap="flat" cmpd="sng" w="9525">
            <a:solidFill>
              <a:schemeClr val="accent6"/>
            </a:solidFill>
            <a:prstDash val="solid"/>
            <a:miter lim="800000"/>
            <a:headEnd len="sm" w="sm" type="none"/>
            <a:tailEnd len="med" w="med" type="triangle"/>
          </a:ln>
        </p:spPr>
      </p:cxnSp>
      <p:cxnSp>
        <p:nvCxnSpPr>
          <p:cNvPr id="509" name="Google Shape;509;p15"/>
          <p:cNvCxnSpPr>
            <a:stCxn id="489" idx="6"/>
            <a:endCxn id="491" idx="2"/>
          </p:cNvCxnSpPr>
          <p:nvPr/>
        </p:nvCxnSpPr>
        <p:spPr>
          <a:xfrm flipH="1" rot="10800000">
            <a:off x="6039593" y="3995629"/>
            <a:ext cx="2246700" cy="578400"/>
          </a:xfrm>
          <a:prstGeom prst="straightConnector1">
            <a:avLst/>
          </a:prstGeom>
          <a:gradFill>
            <a:gsLst>
              <a:gs pos="0">
                <a:srgbClr val="7FB75F"/>
              </a:gs>
              <a:gs pos="50000">
                <a:srgbClr val="6EB141"/>
              </a:gs>
              <a:gs pos="100000">
                <a:srgbClr val="5FA134"/>
              </a:gs>
            </a:gsLst>
            <a:lin ang="5400000" scaled="0"/>
          </a:gradFill>
          <a:ln cap="flat" cmpd="sng" w="9525">
            <a:solidFill>
              <a:schemeClr val="accent6"/>
            </a:solidFill>
            <a:prstDash val="solid"/>
            <a:miter lim="800000"/>
            <a:headEnd len="sm" w="sm" type="none"/>
            <a:tailEnd len="med" w="med" type="triangle"/>
          </a:ln>
        </p:spPr>
      </p:cxnSp>
      <p:sp>
        <p:nvSpPr>
          <p:cNvPr id="510" name="Google Shape;510;p15"/>
          <p:cNvSpPr txBox="1"/>
          <p:nvPr/>
        </p:nvSpPr>
        <p:spPr>
          <a:xfrm>
            <a:off x="7519558" y="1562763"/>
            <a:ext cx="47641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7030A0"/>
                </a:solidFill>
                <a:latin typeface="Calibri"/>
                <a:ea typeface="Calibri"/>
                <a:cs typeface="Calibri"/>
                <a:sym typeface="Calibri"/>
              </a:rPr>
              <a:t>0.7</a:t>
            </a:r>
            <a:endParaRPr/>
          </a:p>
        </p:txBody>
      </p:sp>
      <p:sp>
        <p:nvSpPr>
          <p:cNvPr id="511" name="Google Shape;511;p15"/>
          <p:cNvSpPr txBox="1"/>
          <p:nvPr/>
        </p:nvSpPr>
        <p:spPr>
          <a:xfrm>
            <a:off x="7389670" y="3484344"/>
            <a:ext cx="54694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92D050"/>
                </a:solidFill>
                <a:latin typeface="Calibri"/>
                <a:ea typeface="Calibri"/>
                <a:cs typeface="Calibri"/>
                <a:sym typeface="Calibri"/>
              </a:rPr>
              <a:t>-2.1</a:t>
            </a:r>
            <a:endParaRPr/>
          </a:p>
        </p:txBody>
      </p:sp>
      <p:sp>
        <p:nvSpPr>
          <p:cNvPr id="512" name="Google Shape;512;p15"/>
          <p:cNvSpPr txBox="1"/>
          <p:nvPr/>
        </p:nvSpPr>
        <p:spPr>
          <a:xfrm>
            <a:off x="7389670" y="4152890"/>
            <a:ext cx="54694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92D050"/>
                </a:solidFill>
                <a:latin typeface="Calibri"/>
                <a:ea typeface="Calibri"/>
                <a:cs typeface="Calibri"/>
                <a:sym typeface="Calibri"/>
              </a:rPr>
              <a:t>-0.2</a:t>
            </a:r>
            <a:endParaRPr/>
          </a:p>
        </p:txBody>
      </p:sp>
      <p:sp>
        <p:nvSpPr>
          <p:cNvPr id="513" name="Google Shape;513;p15"/>
          <p:cNvSpPr txBox="1"/>
          <p:nvPr/>
        </p:nvSpPr>
        <p:spPr>
          <a:xfrm>
            <a:off x="7613047" y="5885165"/>
            <a:ext cx="523589" cy="646331"/>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graphicFrame>
        <p:nvGraphicFramePr>
          <p:cNvPr id="514" name="Google Shape;514;p15"/>
          <p:cNvGraphicFramePr/>
          <p:nvPr/>
        </p:nvGraphicFramePr>
        <p:xfrm>
          <a:off x="8071631" y="5725383"/>
          <a:ext cx="3000000" cy="3000000"/>
        </p:xfrm>
        <a:graphic>
          <a:graphicData uri="http://schemas.openxmlformats.org/drawingml/2006/table">
            <a:tbl>
              <a:tblPr bandRow="1" firstRow="1">
                <a:noFill/>
                <a:tableStyleId>{065EA3BE-3667-4E2D-9201-F5A8711881DC}</a:tableStyleId>
              </a:tblPr>
              <a:tblGrid>
                <a:gridCol w="590450"/>
                <a:gridCol w="590450"/>
              </a:tblGrid>
              <a:tr h="232500">
                <a:tc>
                  <a:txBody>
                    <a:bodyPr/>
                    <a:lstStyle/>
                    <a:p>
                      <a:pPr indent="0" lvl="0" marL="0" marR="0" rtl="0" algn="l">
                        <a:spcBef>
                          <a:spcPts val="0"/>
                        </a:spcBef>
                        <a:spcAft>
                          <a:spcPts val="0"/>
                        </a:spcAft>
                        <a:buNone/>
                      </a:pPr>
                      <a:r>
                        <a:rPr b="0" lang="en-US" sz="1800"/>
                        <a:t>0.7</a:t>
                      </a:r>
                      <a:endParaRPr/>
                    </a:p>
                  </a:txBody>
                  <a:tcPr marT="45725" marB="45725" marR="91450" marL="91450">
                    <a:lnB cap="flat" cmpd="sng" w="9525">
                      <a:solidFill>
                        <a:srgbClr val="000000">
                          <a:alpha val="0"/>
                        </a:srgbClr>
                      </a:solidFill>
                      <a:prstDash val="solid"/>
                      <a:round/>
                      <a:headEnd len="sm" w="sm" type="none"/>
                      <a:tailEnd len="sm" w="sm" type="none"/>
                    </a:lnB>
                    <a:solidFill>
                      <a:srgbClr val="942092">
                        <a:alpha val="57254"/>
                      </a:srgbClr>
                    </a:solidFill>
                  </a:tcPr>
                </a:tc>
                <a:tc>
                  <a:txBody>
                    <a:bodyPr/>
                    <a:lstStyle/>
                    <a:p>
                      <a:pPr indent="0" lvl="0" marL="0" marR="0" rtl="0" algn="l">
                        <a:spcBef>
                          <a:spcPts val="0"/>
                        </a:spcBef>
                        <a:spcAft>
                          <a:spcPts val="0"/>
                        </a:spcAft>
                        <a:buNone/>
                      </a:pPr>
                      <a:r>
                        <a:rPr b="0" lang="en-US" sz="1800"/>
                        <a:t>-2.1</a:t>
                      </a:r>
                      <a:endParaRPr/>
                    </a:p>
                  </a:txBody>
                  <a:tcPr marT="45725" marB="45725" marR="91450" marL="91450">
                    <a:lnB cap="flat" cmpd="sng" w="9525">
                      <a:solidFill>
                        <a:srgbClr val="000000">
                          <a:alpha val="0"/>
                        </a:srgbClr>
                      </a:solidFill>
                      <a:prstDash val="solid"/>
                      <a:round/>
                      <a:headEnd len="sm" w="sm" type="none"/>
                      <a:tailEnd len="sm" w="sm" type="none"/>
                    </a:lnB>
                    <a:solidFill>
                      <a:srgbClr val="A8D08C"/>
                    </a:solidFill>
                  </a:tcPr>
                </a:tc>
              </a:tr>
              <a:tr h="242200">
                <a:tc>
                  <a:txBody>
                    <a:bodyPr/>
                    <a:lstStyle/>
                    <a:p>
                      <a:pPr indent="0" lvl="0" marL="0" marR="0" rtl="0" algn="l">
                        <a:spcBef>
                          <a:spcPts val="0"/>
                        </a:spcBef>
                        <a:spcAft>
                          <a:spcPts val="0"/>
                        </a:spcAft>
                        <a:buNone/>
                      </a:pPr>
                      <a:r>
                        <a:rPr b="0" lang="en-US" sz="1800"/>
                        <a:t>0.1</a:t>
                      </a:r>
                      <a:endParaRPr/>
                    </a:p>
                  </a:txBody>
                  <a:tcPr marT="45725" marB="45725" marR="91450" marL="91450">
                    <a:lnT cap="flat" cmpd="sng" w="9525">
                      <a:solidFill>
                        <a:srgbClr val="000000">
                          <a:alpha val="0"/>
                        </a:srgbClr>
                      </a:solidFill>
                      <a:prstDash val="solid"/>
                      <a:round/>
                      <a:headEnd len="sm" w="sm" type="none"/>
                      <a:tailEnd len="sm" w="sm" type="none"/>
                    </a:lnT>
                    <a:solidFill>
                      <a:srgbClr val="942092">
                        <a:alpha val="57254"/>
                      </a:srgbClr>
                    </a:solidFill>
                  </a:tcPr>
                </a:tc>
                <a:tc>
                  <a:txBody>
                    <a:bodyPr/>
                    <a:lstStyle/>
                    <a:p>
                      <a:pPr indent="0" lvl="0" marL="0" marR="0" rtl="0" algn="l">
                        <a:spcBef>
                          <a:spcPts val="0"/>
                        </a:spcBef>
                        <a:spcAft>
                          <a:spcPts val="0"/>
                        </a:spcAft>
                        <a:buNone/>
                      </a:pPr>
                      <a:r>
                        <a:rPr b="0" lang="en-US" sz="1800"/>
                        <a:t>-0.2</a:t>
                      </a:r>
                      <a:endParaRPr/>
                    </a:p>
                  </a:txBody>
                  <a:tcPr marT="45725" marB="45725" marR="91450" marL="91450">
                    <a:lnT cap="flat" cmpd="sng" w="9525">
                      <a:solidFill>
                        <a:srgbClr val="000000">
                          <a:alpha val="0"/>
                        </a:srgbClr>
                      </a:solidFill>
                      <a:prstDash val="solid"/>
                      <a:round/>
                      <a:headEnd len="sm" w="sm" type="none"/>
                      <a:tailEnd len="sm" w="sm" type="none"/>
                    </a:lnT>
                    <a:solidFill>
                      <a:srgbClr val="A8D08C"/>
                    </a:solidFill>
                  </a:tcPr>
                </a:tc>
              </a:tr>
            </a:tbl>
          </a:graphicData>
        </a:graphic>
      </p:graphicFrame>
      <p:sp>
        <p:nvSpPr>
          <p:cNvPr id="515" name="Google Shape;515;p15"/>
          <p:cNvSpPr txBox="1"/>
          <p:nvPr/>
        </p:nvSpPr>
        <p:spPr>
          <a:xfrm>
            <a:off x="7379116" y="2222648"/>
            <a:ext cx="56805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7030A0"/>
                </a:solidFill>
                <a:latin typeface="Calibri"/>
                <a:ea typeface="Calibri"/>
                <a:cs typeface="Calibri"/>
                <a:sym typeface="Calibri"/>
              </a:rPr>
              <a:t>0.1</a:t>
            </a:r>
            <a:endParaRPr/>
          </a:p>
        </p:txBody>
      </p:sp>
      <p:sp>
        <p:nvSpPr>
          <p:cNvPr id="516" name="Google Shape;516;p15"/>
          <p:cNvSpPr txBox="1"/>
          <p:nvPr/>
        </p:nvSpPr>
        <p:spPr>
          <a:xfrm>
            <a:off x="1306434" y="2070567"/>
            <a:ext cx="135394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First pixel</a:t>
            </a:r>
            <a:endParaRPr/>
          </a:p>
        </p:txBody>
      </p:sp>
      <p:sp>
        <p:nvSpPr>
          <p:cNvPr id="517" name="Google Shape;517;p15"/>
          <p:cNvSpPr txBox="1"/>
          <p:nvPr/>
        </p:nvSpPr>
        <p:spPr>
          <a:xfrm>
            <a:off x="1334316" y="3058878"/>
            <a:ext cx="135394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Second pixel</a:t>
            </a:r>
            <a:endParaRPr/>
          </a:p>
        </p:txBody>
      </p:sp>
      <p:sp>
        <p:nvSpPr>
          <p:cNvPr id="518" name="Google Shape;518;p15"/>
          <p:cNvSpPr txBox="1"/>
          <p:nvPr/>
        </p:nvSpPr>
        <p:spPr>
          <a:xfrm>
            <a:off x="1334673" y="4029740"/>
            <a:ext cx="135394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Third pixel</a:t>
            </a:r>
            <a:endParaRPr/>
          </a:p>
        </p:txBody>
      </p:sp>
      <p:graphicFrame>
        <p:nvGraphicFramePr>
          <p:cNvPr id="519" name="Google Shape;519;p15"/>
          <p:cNvGraphicFramePr/>
          <p:nvPr/>
        </p:nvGraphicFramePr>
        <p:xfrm>
          <a:off x="4039450" y="5388402"/>
          <a:ext cx="3000000" cy="3000000"/>
        </p:xfrm>
        <a:graphic>
          <a:graphicData uri="http://schemas.openxmlformats.org/drawingml/2006/table">
            <a:tbl>
              <a:tblPr bandRow="1" firstRow="1">
                <a:noFill/>
                <a:tableStyleId>{065EA3BE-3667-4E2D-9201-F5A8711881DC}</a:tableStyleId>
              </a:tblPr>
              <a:tblGrid>
                <a:gridCol w="590450"/>
                <a:gridCol w="590450"/>
              </a:tblGrid>
              <a:tr h="232500">
                <a:tc>
                  <a:txBody>
                    <a:bodyPr/>
                    <a:lstStyle/>
                    <a:p>
                      <a:pPr indent="0" lvl="0" marL="0" marR="0" rtl="0" algn="l">
                        <a:spcBef>
                          <a:spcPts val="0"/>
                        </a:spcBef>
                        <a:spcAft>
                          <a:spcPts val="0"/>
                        </a:spcAft>
                        <a:buNone/>
                      </a:pPr>
                      <a:r>
                        <a:rPr b="0" lang="en-US" sz="1800"/>
                        <a:t>1</a:t>
                      </a:r>
                      <a:endParaRPr/>
                    </a:p>
                  </a:txBody>
                  <a:tcPr marT="45725" marB="45725" marR="91450" marL="91450">
                    <a:lnB cap="flat" cmpd="sng" w="9525">
                      <a:solidFill>
                        <a:srgbClr val="000000">
                          <a:alpha val="0"/>
                        </a:srgbClr>
                      </a:solidFill>
                      <a:prstDash val="solid"/>
                      <a:round/>
                      <a:headEnd len="sm" w="sm" type="none"/>
                      <a:tailEnd len="sm" w="sm" type="none"/>
                    </a:lnB>
                    <a:solidFill>
                      <a:srgbClr val="B3C6E7"/>
                    </a:solidFill>
                  </a:tcPr>
                </a:tc>
                <a:tc>
                  <a:txBody>
                    <a:bodyPr/>
                    <a:lstStyle/>
                    <a:p>
                      <a:pPr indent="0" lvl="0" marL="0" marR="0" rtl="0" algn="l">
                        <a:spcBef>
                          <a:spcPts val="0"/>
                        </a:spcBef>
                        <a:spcAft>
                          <a:spcPts val="0"/>
                        </a:spcAft>
                        <a:buNone/>
                      </a:pPr>
                      <a:r>
                        <a:rPr b="0" lang="en-US" sz="1800"/>
                        <a:t>0.5</a:t>
                      </a:r>
                      <a:endParaRPr/>
                    </a:p>
                  </a:txBody>
                  <a:tcPr marT="45725" marB="45725" marR="91450" marL="91450">
                    <a:lnB cap="flat" cmpd="sng" w="9525">
                      <a:solidFill>
                        <a:srgbClr val="000000">
                          <a:alpha val="0"/>
                        </a:srgbClr>
                      </a:solidFill>
                      <a:prstDash val="solid"/>
                      <a:round/>
                      <a:headEnd len="sm" w="sm" type="none"/>
                      <a:tailEnd len="sm" w="sm" type="none"/>
                    </a:lnB>
                    <a:solidFill>
                      <a:srgbClr val="F7CAAC"/>
                    </a:solidFill>
                  </a:tcPr>
                </a:tc>
              </a:tr>
              <a:tr h="242200">
                <a:tc>
                  <a:txBody>
                    <a:bodyPr/>
                    <a:lstStyle/>
                    <a:p>
                      <a:pPr indent="0" lvl="0" marL="0" marR="0" rtl="0" algn="l">
                        <a:spcBef>
                          <a:spcPts val="0"/>
                        </a:spcBef>
                        <a:spcAft>
                          <a:spcPts val="0"/>
                        </a:spcAft>
                        <a:buNone/>
                      </a:pPr>
                      <a:r>
                        <a:rPr b="0" lang="en-US" sz="1800"/>
                        <a:t>0.1</a:t>
                      </a:r>
                      <a:endParaRPr/>
                    </a:p>
                  </a:txBody>
                  <a:tcPr marT="45725" marB="45725" marR="91450" marL="91450">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3C6E7"/>
                    </a:solidFill>
                  </a:tcPr>
                </a:tc>
                <a:tc>
                  <a:txBody>
                    <a:bodyPr/>
                    <a:lstStyle/>
                    <a:p>
                      <a:pPr indent="0" lvl="0" marL="0" marR="0" rtl="0" algn="l">
                        <a:spcBef>
                          <a:spcPts val="0"/>
                        </a:spcBef>
                        <a:spcAft>
                          <a:spcPts val="0"/>
                        </a:spcAft>
                        <a:buNone/>
                      </a:pPr>
                      <a:r>
                        <a:rPr b="0" lang="en-US" sz="1800"/>
                        <a:t>1</a:t>
                      </a:r>
                      <a:endParaRPr/>
                    </a:p>
                  </a:txBody>
                  <a:tcPr marT="45725" marB="45725" marR="91450" marL="91450">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7CAAC"/>
                    </a:solidFill>
                  </a:tcPr>
                </a:tc>
              </a:tr>
              <a:tr h="242200">
                <a:tc>
                  <a:txBody>
                    <a:bodyPr/>
                    <a:lstStyle/>
                    <a:p>
                      <a:pPr indent="0" lvl="0" marL="0" marR="0" rtl="0" algn="l">
                        <a:spcBef>
                          <a:spcPts val="0"/>
                        </a:spcBef>
                        <a:spcAft>
                          <a:spcPts val="0"/>
                        </a:spcAft>
                        <a:buNone/>
                      </a:pPr>
                      <a:r>
                        <a:rPr b="0" lang="en-US" sz="1800"/>
                        <a:t>-2.3</a:t>
                      </a:r>
                      <a:endParaRPr/>
                    </a:p>
                  </a:txBody>
                  <a:tcPr marT="45725" marB="45725" marR="91450" marL="91450">
                    <a:lnT cap="flat" cmpd="sng" w="9525">
                      <a:solidFill>
                        <a:srgbClr val="000000">
                          <a:alpha val="0"/>
                        </a:srgbClr>
                      </a:solidFill>
                      <a:prstDash val="solid"/>
                      <a:round/>
                      <a:headEnd len="sm" w="sm" type="none"/>
                      <a:tailEnd len="sm" w="sm" type="none"/>
                    </a:lnT>
                    <a:solidFill>
                      <a:srgbClr val="B3C6E7"/>
                    </a:solidFill>
                  </a:tcPr>
                </a:tc>
                <a:tc>
                  <a:txBody>
                    <a:bodyPr/>
                    <a:lstStyle/>
                    <a:p>
                      <a:pPr indent="0" lvl="0" marL="0" marR="0" rtl="0" algn="l">
                        <a:spcBef>
                          <a:spcPts val="0"/>
                        </a:spcBef>
                        <a:spcAft>
                          <a:spcPts val="0"/>
                        </a:spcAft>
                        <a:buNone/>
                      </a:pPr>
                      <a:r>
                        <a:rPr b="0" lang="en-US" sz="1800"/>
                        <a:t>-0.5</a:t>
                      </a:r>
                      <a:endParaRPr/>
                    </a:p>
                  </a:txBody>
                  <a:tcPr marT="45725" marB="45725" marR="91450" marL="91450">
                    <a:lnT cap="flat" cmpd="sng" w="9525">
                      <a:solidFill>
                        <a:srgbClr val="000000">
                          <a:alpha val="0"/>
                        </a:srgbClr>
                      </a:solidFill>
                      <a:prstDash val="solid"/>
                      <a:round/>
                      <a:headEnd len="sm" w="sm" type="none"/>
                      <a:tailEnd len="sm" w="sm" type="none"/>
                    </a:lnT>
                    <a:solidFill>
                      <a:srgbClr val="F7CAAC"/>
                    </a:solidFill>
                  </a:tcPr>
                </a:tc>
              </a:tr>
            </a:tbl>
          </a:graphicData>
        </a:graphic>
      </p:graphicFrame>
      <p:sp>
        <p:nvSpPr>
          <p:cNvPr id="520" name="Google Shape;520;p15"/>
          <p:cNvSpPr txBox="1"/>
          <p:nvPr/>
        </p:nvSpPr>
        <p:spPr>
          <a:xfrm>
            <a:off x="3428512" y="5613876"/>
            <a:ext cx="523589" cy="646331"/>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521" name="Google Shape;521;p15"/>
          <p:cNvSpPr txBox="1"/>
          <p:nvPr/>
        </p:nvSpPr>
        <p:spPr>
          <a:xfrm>
            <a:off x="1513930" y="4731138"/>
            <a:ext cx="1255828"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Input</a:t>
            </a:r>
            <a:endParaRPr/>
          </a:p>
        </p:txBody>
      </p:sp>
      <p:graphicFrame>
        <p:nvGraphicFramePr>
          <p:cNvPr id="522" name="Google Shape;522;p15"/>
          <p:cNvGraphicFramePr/>
          <p:nvPr/>
        </p:nvGraphicFramePr>
        <p:xfrm>
          <a:off x="1256178" y="5071156"/>
          <a:ext cx="3000000" cy="3000000"/>
        </p:xfrm>
        <a:graphic>
          <a:graphicData uri="http://schemas.openxmlformats.org/drawingml/2006/table">
            <a:tbl>
              <a:tblPr bandRow="1" firstRow="1">
                <a:noFill/>
                <a:tableStyleId>{065EA3BE-3667-4E2D-9201-F5A8711881DC}</a:tableStyleId>
              </a:tblPr>
              <a:tblGrid>
                <a:gridCol w="590450"/>
                <a:gridCol w="590450"/>
                <a:gridCol w="590450"/>
              </a:tblGrid>
              <a:tr h="232500">
                <a:tc>
                  <a:txBody>
                    <a:bodyPr/>
                    <a:lstStyle/>
                    <a:p>
                      <a:pPr indent="0" lvl="0" marL="0" marR="0" rtl="0" algn="l">
                        <a:spcBef>
                          <a:spcPts val="0"/>
                        </a:spcBef>
                        <a:spcAft>
                          <a:spcPts val="0"/>
                        </a:spcAft>
                        <a:buNone/>
                      </a:pPr>
                      <a:r>
                        <a:rPr b="0" lang="en-US" sz="1800"/>
                        <a:t>3</a:t>
                      </a:r>
                      <a:endParaRPr/>
                    </a:p>
                  </a:txBody>
                  <a:tcPr marT="45725" marB="45725" marR="91450" marL="91450"/>
                </a:tc>
                <a:tc>
                  <a:txBody>
                    <a:bodyPr/>
                    <a:lstStyle/>
                    <a:p>
                      <a:pPr indent="0" lvl="0" marL="0" marR="0" rtl="0" algn="l">
                        <a:spcBef>
                          <a:spcPts val="0"/>
                        </a:spcBef>
                        <a:spcAft>
                          <a:spcPts val="0"/>
                        </a:spcAft>
                        <a:buNone/>
                      </a:pPr>
                      <a:r>
                        <a:rPr b="0" lang="en-US" sz="1800"/>
                        <a:t>2</a:t>
                      </a:r>
                      <a:endParaRPr/>
                    </a:p>
                  </a:txBody>
                  <a:tcPr marT="45725" marB="45725" marR="91450" marL="91450"/>
                </a:tc>
                <a:tc>
                  <a:txBody>
                    <a:bodyPr/>
                    <a:lstStyle/>
                    <a:p>
                      <a:pPr indent="0" lvl="0" marL="0" marR="0" rtl="0" algn="l">
                        <a:spcBef>
                          <a:spcPts val="0"/>
                        </a:spcBef>
                        <a:spcAft>
                          <a:spcPts val="0"/>
                        </a:spcAft>
                        <a:buNone/>
                      </a:pPr>
                      <a:r>
                        <a:rPr b="0" lang="en-US" sz="1800"/>
                        <a:t>4</a:t>
                      </a:r>
                      <a:endParaRPr/>
                    </a:p>
                  </a:txBody>
                  <a:tcPr marT="45725" marB="45725" marR="91450" marL="91450"/>
                </a:tc>
              </a:tr>
              <a:tr h="242200">
                <a:tc>
                  <a:txBody>
                    <a:bodyPr/>
                    <a:lstStyle/>
                    <a:p>
                      <a:pPr indent="0" lvl="0" marL="0" marR="0" rtl="0" algn="l">
                        <a:spcBef>
                          <a:spcPts val="0"/>
                        </a:spcBef>
                        <a:spcAft>
                          <a:spcPts val="0"/>
                        </a:spcAft>
                        <a:buNone/>
                      </a:pPr>
                      <a:r>
                        <a:rPr b="0" lang="en-US" sz="1800"/>
                        <a:t>.</a:t>
                      </a:r>
                      <a:endParaRPr/>
                    </a:p>
                  </a:txBody>
                  <a:tcPr marT="45725" marB="45725" marR="91450" marL="91450"/>
                </a:tc>
                <a:tc>
                  <a:txBody>
                    <a:bodyPr/>
                    <a:lstStyle/>
                    <a:p>
                      <a:pPr indent="0" lvl="0" marL="0" marR="0" rtl="0" algn="l">
                        <a:spcBef>
                          <a:spcPts val="0"/>
                        </a:spcBef>
                        <a:spcAft>
                          <a:spcPts val="0"/>
                        </a:spcAft>
                        <a:buNone/>
                      </a:pPr>
                      <a:r>
                        <a:rPr b="0" lang="en-US" sz="1800"/>
                        <a:t>.</a:t>
                      </a:r>
                      <a:endParaRPr/>
                    </a:p>
                  </a:txBody>
                  <a:tcPr marT="45725" marB="45725" marR="91450" marL="91450"/>
                </a:tc>
                <a:tc>
                  <a:txBody>
                    <a:bodyPr/>
                    <a:lstStyle/>
                    <a:p>
                      <a:pPr indent="0" lvl="0" marL="0" marR="0" rtl="0" algn="l">
                        <a:spcBef>
                          <a:spcPts val="0"/>
                        </a:spcBef>
                        <a:spcAft>
                          <a:spcPts val="0"/>
                        </a:spcAft>
                        <a:buNone/>
                      </a:pPr>
                      <a:r>
                        <a:rPr b="0" lang="en-US" sz="1800"/>
                        <a:t>.</a:t>
                      </a:r>
                      <a:endParaRPr/>
                    </a:p>
                  </a:txBody>
                  <a:tcPr marT="45725" marB="45725" marR="91450" marL="91450"/>
                </a:tc>
              </a:tr>
              <a:tr h="242200">
                <a:tc>
                  <a:txBody>
                    <a:bodyPr/>
                    <a:lstStyle/>
                    <a:p>
                      <a:pPr indent="0" lvl="0" marL="0" marR="0" rtl="0" algn="l">
                        <a:spcBef>
                          <a:spcPts val="0"/>
                        </a:spcBef>
                        <a:spcAft>
                          <a:spcPts val="0"/>
                        </a:spcAft>
                        <a:buNone/>
                      </a:pPr>
                      <a:r>
                        <a:t/>
                      </a:r>
                      <a:endParaRPr b="0" sz="1800"/>
                    </a:p>
                  </a:txBody>
                  <a:tcPr marT="45725" marB="45725" marR="91450" marL="91450"/>
                </a:tc>
                <a:tc>
                  <a:txBody>
                    <a:bodyPr/>
                    <a:lstStyle/>
                    <a:p>
                      <a:pPr indent="0" lvl="0" marL="0" marR="0" rtl="0" algn="l">
                        <a:spcBef>
                          <a:spcPts val="0"/>
                        </a:spcBef>
                        <a:spcAft>
                          <a:spcPts val="0"/>
                        </a:spcAft>
                        <a:buNone/>
                      </a:pPr>
                      <a:r>
                        <a:t/>
                      </a:r>
                      <a:endParaRPr b="0" sz="1800"/>
                    </a:p>
                  </a:txBody>
                  <a:tcPr marT="45725" marB="45725" marR="91450" marL="91450"/>
                </a:tc>
                <a:tc>
                  <a:txBody>
                    <a:bodyPr/>
                    <a:lstStyle/>
                    <a:p>
                      <a:pPr indent="0" lvl="0" marL="0" marR="0" rtl="0" algn="l">
                        <a:spcBef>
                          <a:spcPts val="0"/>
                        </a:spcBef>
                        <a:spcAft>
                          <a:spcPts val="0"/>
                        </a:spcAft>
                        <a:buNone/>
                      </a:pPr>
                      <a:r>
                        <a:t/>
                      </a:r>
                      <a:endParaRPr b="0" sz="1800"/>
                    </a:p>
                  </a:txBody>
                  <a:tcPr marT="45725" marB="45725" marR="91450" marL="91450"/>
                </a:tc>
              </a:tr>
              <a:tr h="242200">
                <a:tc>
                  <a:txBody>
                    <a:bodyPr/>
                    <a:lstStyle/>
                    <a:p>
                      <a:pPr indent="0" lvl="0" marL="0" marR="0" rtl="0" algn="l">
                        <a:spcBef>
                          <a:spcPts val="0"/>
                        </a:spcBef>
                        <a:spcAft>
                          <a:spcPts val="0"/>
                        </a:spcAft>
                        <a:buNone/>
                      </a:pPr>
                      <a:r>
                        <a:rPr b="0" lang="en-US" sz="1800"/>
                        <a:t>.</a:t>
                      </a:r>
                      <a:endParaRPr/>
                    </a:p>
                  </a:txBody>
                  <a:tcPr marT="45725" marB="45725" marR="91450" marL="91450"/>
                </a:tc>
                <a:tc>
                  <a:txBody>
                    <a:bodyPr/>
                    <a:lstStyle/>
                    <a:p>
                      <a:pPr indent="0" lvl="0" marL="0" marR="0" rtl="0" algn="l">
                        <a:spcBef>
                          <a:spcPts val="0"/>
                        </a:spcBef>
                        <a:spcAft>
                          <a:spcPts val="0"/>
                        </a:spcAft>
                        <a:buNone/>
                      </a:pPr>
                      <a:r>
                        <a:rPr b="0" lang="en-US" sz="1800"/>
                        <a:t>.</a:t>
                      </a:r>
                      <a:endParaRPr/>
                    </a:p>
                  </a:txBody>
                  <a:tcPr marT="45725" marB="45725" marR="91450" marL="91450"/>
                </a:tc>
                <a:tc>
                  <a:txBody>
                    <a:bodyPr/>
                    <a:lstStyle/>
                    <a:p>
                      <a:pPr indent="0" lvl="0" marL="0" marR="0" rtl="0" algn="l">
                        <a:spcBef>
                          <a:spcPts val="0"/>
                        </a:spcBef>
                        <a:spcAft>
                          <a:spcPts val="0"/>
                        </a:spcAft>
                        <a:buNone/>
                      </a:pPr>
                      <a:r>
                        <a:rPr b="0" lang="en-US" sz="1800"/>
                        <a:t>.</a:t>
                      </a:r>
                      <a:endParaRPr/>
                    </a:p>
                  </a:txBody>
                  <a:tcPr marT="45725" marB="45725" marR="91450" marL="91450"/>
                </a:tc>
              </a:tr>
            </a:tbl>
          </a:graphicData>
        </a:graphic>
      </p:graphicFrame>
      <p:sp>
        <p:nvSpPr>
          <p:cNvPr id="523" name="Google Shape;523;p15"/>
          <p:cNvSpPr txBox="1"/>
          <p:nvPr/>
        </p:nvSpPr>
        <p:spPr>
          <a:xfrm>
            <a:off x="702193" y="5685865"/>
            <a:ext cx="523589" cy="646331"/>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524" name="Google Shape;524;p15"/>
          <p:cNvSpPr txBox="1"/>
          <p:nvPr/>
        </p:nvSpPr>
        <p:spPr>
          <a:xfrm>
            <a:off x="5523008" y="1506022"/>
            <a:ext cx="47641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a:t>
            </a:r>
            <a:endParaRPr/>
          </a:p>
        </p:txBody>
      </p:sp>
      <p:sp>
        <p:nvSpPr>
          <p:cNvPr id="525" name="Google Shape;525;p15"/>
          <p:cNvSpPr txBox="1"/>
          <p:nvPr/>
        </p:nvSpPr>
        <p:spPr>
          <a:xfrm>
            <a:off x="5529410" y="4399072"/>
            <a:ext cx="47641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B</a:t>
            </a:r>
            <a:endParaRPr/>
          </a:p>
        </p:txBody>
      </p:sp>
      <p:sp>
        <p:nvSpPr>
          <p:cNvPr id="526" name="Google Shape;526;p15"/>
          <p:cNvSpPr txBox="1"/>
          <p:nvPr/>
        </p:nvSpPr>
        <p:spPr>
          <a:xfrm>
            <a:off x="8454382" y="1732057"/>
            <a:ext cx="47641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C</a:t>
            </a:r>
            <a:endParaRPr/>
          </a:p>
        </p:txBody>
      </p:sp>
      <p:sp>
        <p:nvSpPr>
          <p:cNvPr id="527" name="Google Shape;527;p15"/>
          <p:cNvSpPr txBox="1"/>
          <p:nvPr/>
        </p:nvSpPr>
        <p:spPr>
          <a:xfrm>
            <a:off x="8457415" y="3835095"/>
            <a:ext cx="47641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D</a:t>
            </a:r>
            <a:endParaRPr/>
          </a:p>
        </p:txBody>
      </p:sp>
      <p:sp>
        <p:nvSpPr>
          <p:cNvPr id="528" name="Google Shape;528;p15"/>
          <p:cNvSpPr txBox="1"/>
          <p:nvPr/>
        </p:nvSpPr>
        <p:spPr>
          <a:xfrm>
            <a:off x="5417127" y="5621394"/>
            <a:ext cx="523589" cy="646331"/>
          </a:xfrm>
          <a:prstGeom prst="rect">
            <a:avLst/>
          </a:pr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graphicFrame>
        <p:nvGraphicFramePr>
          <p:cNvPr id="529" name="Google Shape;529;p15"/>
          <p:cNvGraphicFramePr/>
          <p:nvPr/>
        </p:nvGraphicFramePr>
        <p:xfrm>
          <a:off x="5878803" y="5029835"/>
          <a:ext cx="3000000" cy="3000000"/>
        </p:xfrm>
        <a:graphic>
          <a:graphicData uri="http://schemas.openxmlformats.org/drawingml/2006/table">
            <a:tbl>
              <a:tblPr bandRow="1" firstRow="1">
                <a:noFill/>
                <a:tableStyleId>{065EA3BE-3667-4E2D-9201-F5A8711881DC}</a:tableStyleId>
              </a:tblPr>
              <a:tblGrid>
                <a:gridCol w="590450"/>
                <a:gridCol w="590450"/>
              </a:tblGrid>
              <a:tr h="232500">
                <a:tc>
                  <a:txBody>
                    <a:bodyPr/>
                    <a:lstStyle/>
                    <a:p>
                      <a:pPr indent="0" lvl="0" marL="0" marR="0" rtl="0" algn="l">
                        <a:spcBef>
                          <a:spcPts val="0"/>
                        </a:spcBef>
                        <a:spcAft>
                          <a:spcPts val="0"/>
                        </a:spcAft>
                        <a:buNone/>
                      </a:pPr>
                      <a:r>
                        <a:rPr b="0" lang="en-US" sz="1800">
                          <a:solidFill>
                            <a:schemeClr val="dk1"/>
                          </a:solidFill>
                          <a:latin typeface="Calibri"/>
                          <a:ea typeface="Calibri"/>
                          <a:cs typeface="Calibri"/>
                          <a:sym typeface="Calibri"/>
                        </a:rPr>
                        <a:t>0</a:t>
                      </a:r>
                      <a:endParaRPr/>
                    </a:p>
                  </a:txBody>
                  <a:tcPr marT="45725" marB="45725" marR="91450" marL="91450">
                    <a:lnB cap="flat" cmpd="sng" w="9525">
                      <a:solidFill>
                        <a:srgbClr val="000000">
                          <a:alpha val="0"/>
                        </a:srgbClr>
                      </a:solidFill>
                      <a:prstDash val="solid"/>
                      <a:round/>
                      <a:headEnd len="sm" w="sm" type="none"/>
                      <a:tailEnd len="sm" w="sm" type="none"/>
                    </a:lnB>
                    <a:solidFill>
                      <a:srgbClr val="B3C6E7"/>
                    </a:solidFill>
                  </a:tcPr>
                </a:tc>
                <a:tc>
                  <a:txBody>
                    <a:bodyPr/>
                    <a:lstStyle/>
                    <a:p>
                      <a:pPr indent="0" lvl="0" marL="0" marR="0" rtl="0" algn="l">
                        <a:spcBef>
                          <a:spcPts val="0"/>
                        </a:spcBef>
                        <a:spcAft>
                          <a:spcPts val="0"/>
                        </a:spcAft>
                        <a:buNone/>
                      </a:pPr>
                      <a:r>
                        <a:rPr b="0" lang="en-US" sz="1800"/>
                        <a:t>1.5</a:t>
                      </a:r>
                      <a:endParaRPr/>
                    </a:p>
                  </a:txBody>
                  <a:tcPr marT="45725" marB="45725" marR="91450" marL="91450">
                    <a:lnB cap="flat" cmpd="sng" w="9525">
                      <a:solidFill>
                        <a:srgbClr val="000000">
                          <a:alpha val="0"/>
                        </a:srgbClr>
                      </a:solidFill>
                      <a:prstDash val="solid"/>
                      <a:round/>
                      <a:headEnd len="sm" w="sm" type="none"/>
                      <a:tailEnd len="sm" w="sm" type="none"/>
                    </a:lnB>
                    <a:solidFill>
                      <a:srgbClr val="F7CAAC"/>
                    </a:solidFill>
                  </a:tcPr>
                </a:tc>
              </a:tr>
              <a:tr h="242200">
                <a:tc>
                  <a:txBody>
                    <a:bodyPr/>
                    <a:lstStyle/>
                    <a:p>
                      <a:pPr indent="0" lvl="0" marL="0" marR="0" rtl="0" algn="l">
                        <a:spcBef>
                          <a:spcPts val="0"/>
                        </a:spcBef>
                        <a:spcAft>
                          <a:spcPts val="0"/>
                        </a:spcAft>
                        <a:buNone/>
                      </a:pPr>
                      <a:r>
                        <a:rPr b="0" lang="en-US" sz="1800">
                          <a:solidFill>
                            <a:schemeClr val="dk1"/>
                          </a:solidFill>
                          <a:latin typeface="Calibri"/>
                          <a:ea typeface="Calibri"/>
                          <a:cs typeface="Calibri"/>
                          <a:sym typeface="Calibri"/>
                        </a:rPr>
                        <a:t>.</a:t>
                      </a:r>
                      <a:endParaRPr/>
                    </a:p>
                  </a:txBody>
                  <a:tcPr marT="45725" marB="45725" marR="91450" marL="91450">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3C6E7"/>
                    </a:solidFill>
                  </a:tcPr>
                </a:tc>
                <a:tc>
                  <a:txBody>
                    <a:bodyPr/>
                    <a:lstStyle/>
                    <a:p>
                      <a:pPr indent="0" lvl="0" marL="0" marR="0" rtl="0" algn="l">
                        <a:spcBef>
                          <a:spcPts val="0"/>
                        </a:spcBef>
                        <a:spcAft>
                          <a:spcPts val="0"/>
                        </a:spcAft>
                        <a:buNone/>
                      </a:pPr>
                      <a:r>
                        <a:rPr b="0" lang="en-US" sz="1800"/>
                        <a:t>.</a:t>
                      </a:r>
                      <a:endParaRPr/>
                    </a:p>
                  </a:txBody>
                  <a:tcPr marT="45725" marB="45725" marR="91450" marL="91450">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7CAAC"/>
                    </a:solidFill>
                  </a:tcPr>
                </a:tc>
              </a:tr>
              <a:tr h="242200">
                <a:tc>
                  <a:txBody>
                    <a:bodyPr/>
                    <a:lstStyle/>
                    <a:p>
                      <a:pPr indent="0" lvl="0" marL="0" marR="0" rtl="0" algn="l">
                        <a:spcBef>
                          <a:spcPts val="0"/>
                        </a:spcBef>
                        <a:spcAft>
                          <a:spcPts val="0"/>
                        </a:spcAft>
                        <a:buNone/>
                      </a:pPr>
                      <a:r>
                        <a:t/>
                      </a:r>
                      <a:endParaRPr b="0" sz="1800">
                        <a:solidFill>
                          <a:schemeClr val="dk1"/>
                        </a:solidFill>
                        <a:latin typeface="Calibri"/>
                        <a:ea typeface="Calibri"/>
                        <a:cs typeface="Calibri"/>
                        <a:sym typeface="Calibri"/>
                      </a:endParaRPr>
                    </a:p>
                  </a:txBody>
                  <a:tcPr marT="45725" marB="45725" marR="91450" marL="91450">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3C6E7"/>
                    </a:solidFill>
                  </a:tcPr>
                </a:tc>
                <a:tc>
                  <a:txBody>
                    <a:bodyPr/>
                    <a:lstStyle/>
                    <a:p>
                      <a:pPr indent="0" lvl="0" marL="0" marR="0" rtl="0" algn="l">
                        <a:spcBef>
                          <a:spcPts val="0"/>
                        </a:spcBef>
                        <a:spcAft>
                          <a:spcPts val="0"/>
                        </a:spcAft>
                        <a:buNone/>
                      </a:pPr>
                      <a:r>
                        <a:t/>
                      </a:r>
                      <a:endParaRPr b="0" sz="1800"/>
                    </a:p>
                  </a:txBody>
                  <a:tcPr marT="45725" marB="45725" marR="91450" marL="91450">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7CAAC"/>
                    </a:solidFill>
                  </a:tcPr>
                </a:tc>
              </a:tr>
              <a:tr h="242200">
                <a:tc>
                  <a:txBody>
                    <a:bodyPr/>
                    <a:lstStyle/>
                    <a:p>
                      <a:pPr indent="0" lvl="0" marL="0" marR="0" rtl="0" algn="l">
                        <a:spcBef>
                          <a:spcPts val="0"/>
                        </a:spcBef>
                        <a:spcAft>
                          <a:spcPts val="0"/>
                        </a:spcAft>
                        <a:buNone/>
                      </a:pPr>
                      <a:r>
                        <a:rPr b="0" lang="en-US" sz="1800">
                          <a:solidFill>
                            <a:schemeClr val="dk1"/>
                          </a:solidFill>
                          <a:latin typeface="Calibri"/>
                          <a:ea typeface="Calibri"/>
                          <a:cs typeface="Calibri"/>
                          <a:sym typeface="Calibri"/>
                        </a:rPr>
                        <a:t>.</a:t>
                      </a:r>
                      <a:endParaRPr/>
                    </a:p>
                  </a:txBody>
                  <a:tcPr marT="45725" marB="45725" marR="91450" marL="91450">
                    <a:lnT cap="flat" cmpd="sng" w="9525">
                      <a:solidFill>
                        <a:srgbClr val="000000">
                          <a:alpha val="0"/>
                        </a:srgbClr>
                      </a:solidFill>
                      <a:prstDash val="solid"/>
                      <a:round/>
                      <a:headEnd len="sm" w="sm" type="none"/>
                      <a:tailEnd len="sm" w="sm" type="none"/>
                    </a:lnT>
                    <a:solidFill>
                      <a:srgbClr val="B3C6E7"/>
                    </a:solidFill>
                  </a:tcPr>
                </a:tc>
                <a:tc>
                  <a:txBody>
                    <a:bodyPr/>
                    <a:lstStyle/>
                    <a:p>
                      <a:pPr indent="0" lvl="0" marL="0" marR="0" rtl="0" algn="l">
                        <a:spcBef>
                          <a:spcPts val="0"/>
                        </a:spcBef>
                        <a:spcAft>
                          <a:spcPts val="0"/>
                        </a:spcAft>
                        <a:buNone/>
                      </a:pPr>
                      <a:r>
                        <a:rPr b="0" lang="en-US" sz="1800"/>
                        <a:t>.</a:t>
                      </a:r>
                      <a:endParaRPr/>
                    </a:p>
                  </a:txBody>
                  <a:tcPr marT="45725" marB="45725" marR="91450" marL="91450">
                    <a:lnT cap="flat" cmpd="sng" w="9525">
                      <a:solidFill>
                        <a:srgbClr val="000000">
                          <a:alpha val="0"/>
                        </a:srgbClr>
                      </a:solidFill>
                      <a:prstDash val="solid"/>
                      <a:round/>
                      <a:headEnd len="sm" w="sm" type="none"/>
                      <a:tailEnd len="sm" w="sm" type="none"/>
                    </a:lnT>
                    <a:solidFill>
                      <a:srgbClr val="F7CAAC"/>
                    </a:solidFill>
                  </a:tcPr>
                </a:tc>
              </a:tr>
            </a:tbl>
          </a:graphicData>
        </a:graphic>
      </p:graphicFrame>
      <p:sp>
        <p:nvSpPr>
          <p:cNvPr id="530" name="Google Shape;530;p15"/>
          <p:cNvSpPr txBox="1"/>
          <p:nvPr/>
        </p:nvSpPr>
        <p:spPr>
          <a:xfrm>
            <a:off x="9268548" y="5854963"/>
            <a:ext cx="523589" cy="646331"/>
          </a:xfrm>
          <a:prstGeom prst="rect">
            <a:avLst/>
          </a:pr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graphicFrame>
        <p:nvGraphicFramePr>
          <p:cNvPr id="531" name="Google Shape;531;p15"/>
          <p:cNvGraphicFramePr/>
          <p:nvPr/>
        </p:nvGraphicFramePr>
        <p:xfrm>
          <a:off x="9754934" y="5123443"/>
          <a:ext cx="3000000" cy="3000000"/>
        </p:xfrm>
        <a:graphic>
          <a:graphicData uri="http://schemas.openxmlformats.org/drawingml/2006/table">
            <a:tbl>
              <a:tblPr bandRow="1" firstRow="1">
                <a:noFill/>
                <a:tableStyleId>{065EA3BE-3667-4E2D-9201-F5A8711881DC}</a:tableStyleId>
              </a:tblPr>
              <a:tblGrid>
                <a:gridCol w="692300"/>
                <a:gridCol w="692300"/>
              </a:tblGrid>
              <a:tr h="232500">
                <a:tc>
                  <a:txBody>
                    <a:bodyPr/>
                    <a:lstStyle/>
                    <a:p>
                      <a:pPr indent="0" lvl="0" marL="0" marR="0" rtl="0" algn="l">
                        <a:spcBef>
                          <a:spcPts val="0"/>
                        </a:spcBef>
                        <a:spcAft>
                          <a:spcPts val="0"/>
                        </a:spcAft>
                        <a:buNone/>
                      </a:pPr>
                      <a:r>
                        <a:rPr b="0" lang="en-US" sz="1800"/>
                        <a:t>0.61</a:t>
                      </a:r>
                      <a:endParaRPr/>
                    </a:p>
                  </a:txBody>
                  <a:tcPr marT="45725" marB="45725" marR="91450" marL="91450">
                    <a:lnB cap="flat" cmpd="sng" w="9525">
                      <a:solidFill>
                        <a:srgbClr val="000000">
                          <a:alpha val="0"/>
                        </a:srgbClr>
                      </a:solidFill>
                      <a:prstDash val="solid"/>
                      <a:round/>
                      <a:headEnd len="sm" w="sm" type="none"/>
                      <a:tailEnd len="sm" w="sm" type="none"/>
                    </a:lnB>
                    <a:solidFill>
                      <a:srgbClr val="942092">
                        <a:alpha val="50196"/>
                      </a:srgbClr>
                    </a:solidFill>
                  </a:tcPr>
                </a:tc>
                <a:tc>
                  <a:txBody>
                    <a:bodyPr/>
                    <a:lstStyle/>
                    <a:p>
                      <a:pPr indent="0" lvl="0" marL="0" marR="0" rtl="0" algn="l">
                        <a:spcBef>
                          <a:spcPts val="0"/>
                        </a:spcBef>
                        <a:spcAft>
                          <a:spcPts val="0"/>
                        </a:spcAft>
                        <a:buNone/>
                      </a:pPr>
                      <a:r>
                        <a:rPr b="0" lang="en-US" sz="1800"/>
                        <a:t>0.39</a:t>
                      </a:r>
                      <a:endParaRPr/>
                    </a:p>
                  </a:txBody>
                  <a:tcPr marT="45725" marB="45725" marR="91450" marL="91450">
                    <a:lnB cap="flat" cmpd="sng" w="9525">
                      <a:solidFill>
                        <a:srgbClr val="000000">
                          <a:alpha val="0"/>
                        </a:srgbClr>
                      </a:solidFill>
                      <a:prstDash val="solid"/>
                      <a:round/>
                      <a:headEnd len="sm" w="sm" type="none"/>
                      <a:tailEnd len="sm" w="sm" type="none"/>
                    </a:lnB>
                    <a:solidFill>
                      <a:srgbClr val="A8D08C"/>
                    </a:solidFill>
                  </a:tcPr>
                </a:tc>
              </a:tr>
              <a:tr h="242200">
                <a:tc>
                  <a:txBody>
                    <a:bodyPr/>
                    <a:lstStyle/>
                    <a:p>
                      <a:pPr indent="0" lvl="0" marL="0" marR="0" rtl="0" algn="l">
                        <a:spcBef>
                          <a:spcPts val="0"/>
                        </a:spcBef>
                        <a:spcAft>
                          <a:spcPts val="0"/>
                        </a:spcAft>
                        <a:buNone/>
                      </a:pPr>
                      <a:r>
                        <a:rPr b="0" lang="en-US" sz="1800"/>
                        <a:t>.</a:t>
                      </a:r>
                      <a:endParaRPr/>
                    </a:p>
                  </a:txBody>
                  <a:tcPr marT="45725" marB="45725" marR="91450" marL="91450">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942092">
                        <a:alpha val="50196"/>
                      </a:srgbClr>
                    </a:solidFill>
                  </a:tcPr>
                </a:tc>
                <a:tc>
                  <a:txBody>
                    <a:bodyPr/>
                    <a:lstStyle/>
                    <a:p>
                      <a:pPr indent="0" lvl="0" marL="0" marR="0" rtl="0" algn="l">
                        <a:spcBef>
                          <a:spcPts val="0"/>
                        </a:spcBef>
                        <a:spcAft>
                          <a:spcPts val="0"/>
                        </a:spcAft>
                        <a:buNone/>
                      </a:pPr>
                      <a:r>
                        <a:rPr b="0" lang="en-US" sz="1800"/>
                        <a:t>.</a:t>
                      </a:r>
                      <a:endParaRPr/>
                    </a:p>
                  </a:txBody>
                  <a:tcPr marT="45725" marB="45725" marR="91450" marL="91450">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8D08C"/>
                    </a:solidFill>
                  </a:tcPr>
                </a:tc>
              </a:tr>
              <a:tr h="242200">
                <a:tc>
                  <a:txBody>
                    <a:bodyPr/>
                    <a:lstStyle/>
                    <a:p>
                      <a:pPr indent="0" lvl="0" marL="0" marR="0" rtl="0" algn="l">
                        <a:spcBef>
                          <a:spcPts val="0"/>
                        </a:spcBef>
                        <a:spcAft>
                          <a:spcPts val="0"/>
                        </a:spcAft>
                        <a:buNone/>
                      </a:pPr>
                      <a:r>
                        <a:t/>
                      </a:r>
                      <a:endParaRPr b="0" sz="1800"/>
                    </a:p>
                  </a:txBody>
                  <a:tcPr marT="45725" marB="45725" marR="91450" marL="91450">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942092">
                        <a:alpha val="50196"/>
                      </a:srgbClr>
                    </a:solidFill>
                  </a:tcPr>
                </a:tc>
                <a:tc>
                  <a:txBody>
                    <a:bodyPr/>
                    <a:lstStyle/>
                    <a:p>
                      <a:pPr indent="0" lvl="0" marL="0" marR="0" rtl="0" algn="l">
                        <a:spcBef>
                          <a:spcPts val="0"/>
                        </a:spcBef>
                        <a:spcAft>
                          <a:spcPts val="0"/>
                        </a:spcAft>
                        <a:buNone/>
                      </a:pPr>
                      <a:r>
                        <a:t/>
                      </a:r>
                      <a:endParaRPr b="0" sz="1800"/>
                    </a:p>
                  </a:txBody>
                  <a:tcPr marT="45725" marB="45725" marR="91450" marL="91450">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8D08C"/>
                    </a:solidFill>
                  </a:tcPr>
                </a:tc>
              </a:tr>
              <a:tr h="242200">
                <a:tc>
                  <a:txBody>
                    <a:bodyPr/>
                    <a:lstStyle/>
                    <a:p>
                      <a:pPr indent="0" lvl="0" marL="0" marR="0" rtl="0" algn="l">
                        <a:spcBef>
                          <a:spcPts val="0"/>
                        </a:spcBef>
                        <a:spcAft>
                          <a:spcPts val="0"/>
                        </a:spcAft>
                        <a:buNone/>
                      </a:pPr>
                      <a:r>
                        <a:rPr b="0" lang="en-US" sz="1800"/>
                        <a:t>.</a:t>
                      </a:r>
                      <a:endParaRPr/>
                    </a:p>
                  </a:txBody>
                  <a:tcPr marT="45725" marB="45725" marR="91450" marL="91450">
                    <a:lnT cap="flat" cmpd="sng" w="9525">
                      <a:solidFill>
                        <a:srgbClr val="000000">
                          <a:alpha val="0"/>
                        </a:srgbClr>
                      </a:solidFill>
                      <a:prstDash val="solid"/>
                      <a:round/>
                      <a:headEnd len="sm" w="sm" type="none"/>
                      <a:tailEnd len="sm" w="sm" type="none"/>
                    </a:lnT>
                    <a:solidFill>
                      <a:srgbClr val="942092">
                        <a:alpha val="50196"/>
                      </a:srgbClr>
                    </a:solidFill>
                  </a:tcPr>
                </a:tc>
                <a:tc>
                  <a:txBody>
                    <a:bodyPr/>
                    <a:lstStyle/>
                    <a:p>
                      <a:pPr indent="0" lvl="0" marL="0" marR="0" rtl="0" algn="l">
                        <a:spcBef>
                          <a:spcPts val="0"/>
                        </a:spcBef>
                        <a:spcAft>
                          <a:spcPts val="0"/>
                        </a:spcAft>
                        <a:buNone/>
                      </a:pPr>
                      <a:r>
                        <a:rPr b="0" lang="en-US" sz="1800"/>
                        <a:t>.</a:t>
                      </a:r>
                      <a:endParaRPr/>
                    </a:p>
                  </a:txBody>
                  <a:tcPr marT="45725" marB="45725" marR="91450" marL="91450">
                    <a:lnT cap="flat" cmpd="sng" w="9525">
                      <a:solidFill>
                        <a:srgbClr val="000000">
                          <a:alpha val="0"/>
                        </a:srgbClr>
                      </a:solidFill>
                      <a:prstDash val="solid"/>
                      <a:round/>
                      <a:headEnd len="sm" w="sm" type="none"/>
                      <a:tailEnd len="sm" w="sm" type="none"/>
                    </a:lnT>
                    <a:solidFill>
                      <a:srgbClr val="A8D08C"/>
                    </a:solidFill>
                  </a:tcPr>
                </a:tc>
              </a:tr>
            </a:tbl>
          </a:graphicData>
        </a:graphic>
      </p:graphicFrame>
      <p:sp>
        <p:nvSpPr>
          <p:cNvPr id="532" name="Google Shape;532;p15"/>
          <p:cNvSpPr/>
          <p:nvPr/>
        </p:nvSpPr>
        <p:spPr>
          <a:xfrm>
            <a:off x="10193795" y="1595135"/>
            <a:ext cx="694310" cy="694944"/>
          </a:xfrm>
          <a:prstGeom prst="flowChartConnector">
            <a:avLst/>
          </a:prstGeom>
          <a:gradFill>
            <a:gsLst>
              <a:gs pos="0">
                <a:schemeClr val="dk1"/>
              </a:gs>
              <a:gs pos="48000">
                <a:srgbClr val="070707"/>
              </a:gs>
              <a:gs pos="100000">
                <a:srgbClr val="666666"/>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1</a:t>
            </a:r>
            <a:endParaRPr/>
          </a:p>
        </p:txBody>
      </p:sp>
      <p:sp>
        <p:nvSpPr>
          <p:cNvPr id="533" name="Google Shape;533;p15"/>
          <p:cNvSpPr/>
          <p:nvPr/>
        </p:nvSpPr>
        <p:spPr>
          <a:xfrm>
            <a:off x="10228461" y="3642612"/>
            <a:ext cx="694310" cy="694944"/>
          </a:xfrm>
          <a:prstGeom prst="flowChartConnector">
            <a:avLst/>
          </a:prstGeom>
          <a:gradFill>
            <a:gsLst>
              <a:gs pos="0">
                <a:schemeClr val="dk1"/>
              </a:gs>
              <a:gs pos="48000">
                <a:srgbClr val="070707"/>
              </a:gs>
              <a:gs pos="100000">
                <a:srgbClr val="666666"/>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0</a:t>
            </a:r>
            <a:endParaRPr/>
          </a:p>
        </p:txBody>
      </p:sp>
      <p:sp>
        <p:nvSpPr>
          <p:cNvPr id="534" name="Google Shape;534;p15"/>
          <p:cNvSpPr txBox="1"/>
          <p:nvPr/>
        </p:nvSpPr>
        <p:spPr>
          <a:xfrm>
            <a:off x="9799385" y="965851"/>
            <a:ext cx="1554415" cy="369332"/>
          </a:xfrm>
          <a:prstGeom prst="rect">
            <a:avLst/>
          </a:prstGeom>
          <a:gradFill>
            <a:gsLst>
              <a:gs pos="0">
                <a:schemeClr val="dk1"/>
              </a:gs>
              <a:gs pos="48000">
                <a:srgbClr val="070707"/>
              </a:gs>
              <a:gs pos="100000">
                <a:srgbClr val="666666"/>
              </a:gs>
            </a:gsLst>
            <a:lin ang="16200000" scaled="0"/>
          </a:gra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Ground Truth</a:t>
            </a:r>
            <a:endParaRPr/>
          </a:p>
        </p:txBody>
      </p:sp>
      <p:sp>
        <p:nvSpPr>
          <p:cNvPr id="535" name="Google Shape;535;p15"/>
          <p:cNvSpPr txBox="1"/>
          <p:nvPr/>
        </p:nvSpPr>
        <p:spPr>
          <a:xfrm>
            <a:off x="9263943" y="1735380"/>
            <a:ext cx="611226" cy="369332"/>
          </a:xfrm>
          <a:prstGeom prst="rect">
            <a:avLst/>
          </a:pr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536" name="Google Shape;536;p15"/>
          <p:cNvSpPr txBox="1"/>
          <p:nvPr/>
        </p:nvSpPr>
        <p:spPr>
          <a:xfrm flipH="1">
            <a:off x="9312410" y="3783934"/>
            <a:ext cx="523587" cy="369332"/>
          </a:xfrm>
          <a:prstGeom prst="rect">
            <a:avLst/>
          </a:pr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cxnSp>
        <p:nvCxnSpPr>
          <p:cNvPr id="537" name="Google Shape;537;p15"/>
          <p:cNvCxnSpPr>
            <a:stCxn id="535" idx="2"/>
            <a:endCxn id="538" idx="1"/>
          </p:cNvCxnSpPr>
          <p:nvPr/>
        </p:nvCxnSpPr>
        <p:spPr>
          <a:xfrm>
            <a:off x="9569556" y="2104712"/>
            <a:ext cx="442200" cy="818100"/>
          </a:xfrm>
          <a:prstGeom prst="straightConnector1">
            <a:avLst/>
          </a:prstGeom>
          <a:noFill/>
          <a:ln cap="flat" cmpd="sng" w="9525">
            <a:solidFill>
              <a:schemeClr val="accent1"/>
            </a:solidFill>
            <a:prstDash val="solid"/>
            <a:miter lim="800000"/>
            <a:headEnd len="sm" w="sm" type="none"/>
            <a:tailEnd len="med" w="med" type="triangle"/>
          </a:ln>
        </p:spPr>
      </p:cxnSp>
      <p:cxnSp>
        <p:nvCxnSpPr>
          <p:cNvPr id="539" name="Google Shape;539;p15"/>
          <p:cNvCxnSpPr>
            <a:stCxn id="536" idx="0"/>
            <a:endCxn id="538" idx="1"/>
          </p:cNvCxnSpPr>
          <p:nvPr/>
        </p:nvCxnSpPr>
        <p:spPr>
          <a:xfrm flipH="1" rot="10800000">
            <a:off x="9574204" y="2922634"/>
            <a:ext cx="437400" cy="861300"/>
          </a:xfrm>
          <a:prstGeom prst="straightConnector1">
            <a:avLst/>
          </a:prstGeom>
          <a:noFill/>
          <a:ln cap="flat" cmpd="sng" w="9525">
            <a:solidFill>
              <a:schemeClr val="accent1"/>
            </a:solidFill>
            <a:prstDash val="solid"/>
            <a:miter lim="800000"/>
            <a:headEnd len="sm" w="sm" type="none"/>
            <a:tailEnd len="med" w="med" type="triangle"/>
          </a:ln>
        </p:spPr>
      </p:cxnSp>
      <p:sp>
        <p:nvSpPr>
          <p:cNvPr id="538" name="Google Shape;538;p15"/>
          <p:cNvSpPr txBox="1"/>
          <p:nvPr/>
        </p:nvSpPr>
        <p:spPr>
          <a:xfrm>
            <a:off x="10011736" y="2738038"/>
            <a:ext cx="1127760" cy="369332"/>
          </a:xfrm>
          <a:prstGeom prst="rect">
            <a:avLst/>
          </a:pr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540" name="Google Shape;540;p15"/>
          <p:cNvSpPr txBox="1"/>
          <p:nvPr/>
        </p:nvSpPr>
        <p:spPr>
          <a:xfrm>
            <a:off x="5486599" y="2070587"/>
            <a:ext cx="6825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C00000"/>
                </a:solidFill>
                <a:latin typeface="Calibri"/>
                <a:ea typeface="Calibri"/>
                <a:cs typeface="Calibri"/>
                <a:sym typeface="Calibri"/>
              </a:rPr>
              <a:t>0</a:t>
            </a:r>
            <a:endParaRPr/>
          </a:p>
        </p:txBody>
      </p:sp>
      <p:sp>
        <p:nvSpPr>
          <p:cNvPr id="541" name="Google Shape;541;p15"/>
          <p:cNvSpPr txBox="1"/>
          <p:nvPr/>
        </p:nvSpPr>
        <p:spPr>
          <a:xfrm>
            <a:off x="5419961" y="3845990"/>
            <a:ext cx="6825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C00000"/>
                </a:solidFill>
                <a:latin typeface="Calibri"/>
                <a:ea typeface="Calibri"/>
                <a:cs typeface="Calibri"/>
                <a:sym typeface="Calibri"/>
              </a:rPr>
              <a:t>1.5</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Neural Network Easy Example</a:t>
            </a:r>
            <a:endParaRPr/>
          </a:p>
        </p:txBody>
      </p:sp>
      <p:sp>
        <p:nvSpPr>
          <p:cNvPr id="547" name="Google Shape;547;p16"/>
          <p:cNvSpPr/>
          <p:nvPr/>
        </p:nvSpPr>
        <p:spPr>
          <a:xfrm>
            <a:off x="8273091" y="1562763"/>
            <a:ext cx="694310" cy="694944"/>
          </a:xfrm>
          <a:prstGeom prst="flowChartConnector">
            <a:avLst/>
          </a:prstGeom>
          <a:solidFill>
            <a:srgbClr val="942092">
              <a:alpha val="57647"/>
            </a:srgbClr>
          </a:solidFill>
          <a:ln cap="flat" cmpd="sng" w="19050">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8" name="Google Shape;548;p16"/>
          <p:cNvSpPr/>
          <p:nvPr/>
        </p:nvSpPr>
        <p:spPr>
          <a:xfrm>
            <a:off x="8286176" y="3648155"/>
            <a:ext cx="694310" cy="694944"/>
          </a:xfrm>
          <a:prstGeom prst="flowChartConnector">
            <a:avLst/>
          </a:prstGeom>
          <a:gradFill>
            <a:gsLst>
              <a:gs pos="0">
                <a:srgbClr val="7FB75F"/>
              </a:gs>
              <a:gs pos="50000">
                <a:srgbClr val="6EB141"/>
              </a:gs>
              <a:gs pos="100000">
                <a:srgbClr val="5FA134"/>
              </a:gs>
            </a:gsLst>
            <a:lin ang="5400000" scaled="0"/>
          </a:gradFill>
          <a:ln cap="flat" cmpd="sng" w="9525">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9" name="Google Shape;549;p16"/>
          <p:cNvSpPr txBox="1"/>
          <p:nvPr/>
        </p:nvSpPr>
        <p:spPr>
          <a:xfrm>
            <a:off x="8454382" y="1732057"/>
            <a:ext cx="47641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C</a:t>
            </a:r>
            <a:endParaRPr/>
          </a:p>
        </p:txBody>
      </p:sp>
      <p:sp>
        <p:nvSpPr>
          <p:cNvPr id="550" name="Google Shape;550;p16"/>
          <p:cNvSpPr txBox="1"/>
          <p:nvPr/>
        </p:nvSpPr>
        <p:spPr>
          <a:xfrm>
            <a:off x="8457415" y="3835095"/>
            <a:ext cx="47641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D</a:t>
            </a:r>
            <a:endParaRPr/>
          </a:p>
        </p:txBody>
      </p:sp>
      <p:sp>
        <p:nvSpPr>
          <p:cNvPr id="551" name="Google Shape;551;p16"/>
          <p:cNvSpPr/>
          <p:nvPr/>
        </p:nvSpPr>
        <p:spPr>
          <a:xfrm>
            <a:off x="10193795" y="1595135"/>
            <a:ext cx="694310" cy="694944"/>
          </a:xfrm>
          <a:prstGeom prst="flowChartConnector">
            <a:avLst/>
          </a:prstGeom>
          <a:gradFill>
            <a:gsLst>
              <a:gs pos="0">
                <a:schemeClr val="dk1"/>
              </a:gs>
              <a:gs pos="48000">
                <a:srgbClr val="070707"/>
              </a:gs>
              <a:gs pos="100000">
                <a:srgbClr val="666666"/>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1</a:t>
            </a:r>
            <a:endParaRPr/>
          </a:p>
        </p:txBody>
      </p:sp>
      <p:sp>
        <p:nvSpPr>
          <p:cNvPr id="552" name="Google Shape;552;p16"/>
          <p:cNvSpPr/>
          <p:nvPr/>
        </p:nvSpPr>
        <p:spPr>
          <a:xfrm>
            <a:off x="10228461" y="3642612"/>
            <a:ext cx="694310" cy="694944"/>
          </a:xfrm>
          <a:prstGeom prst="flowChartConnector">
            <a:avLst/>
          </a:prstGeom>
          <a:gradFill>
            <a:gsLst>
              <a:gs pos="0">
                <a:schemeClr val="dk1"/>
              </a:gs>
              <a:gs pos="48000">
                <a:srgbClr val="070707"/>
              </a:gs>
              <a:gs pos="100000">
                <a:srgbClr val="666666"/>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0</a:t>
            </a:r>
            <a:endParaRPr/>
          </a:p>
        </p:txBody>
      </p:sp>
      <p:sp>
        <p:nvSpPr>
          <p:cNvPr id="553" name="Google Shape;553;p16"/>
          <p:cNvSpPr txBox="1"/>
          <p:nvPr/>
        </p:nvSpPr>
        <p:spPr>
          <a:xfrm>
            <a:off x="9799385" y="965851"/>
            <a:ext cx="1554415" cy="369332"/>
          </a:xfrm>
          <a:prstGeom prst="rect">
            <a:avLst/>
          </a:prstGeom>
          <a:gradFill>
            <a:gsLst>
              <a:gs pos="0">
                <a:schemeClr val="dk1"/>
              </a:gs>
              <a:gs pos="48000">
                <a:srgbClr val="070707"/>
              </a:gs>
              <a:gs pos="100000">
                <a:srgbClr val="666666"/>
              </a:gs>
            </a:gsLst>
            <a:lin ang="16200000" scaled="0"/>
          </a:gra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Ground Truth</a:t>
            </a:r>
            <a:endParaRPr/>
          </a:p>
        </p:txBody>
      </p:sp>
      <p:sp>
        <p:nvSpPr>
          <p:cNvPr id="554" name="Google Shape;554;p16"/>
          <p:cNvSpPr txBox="1"/>
          <p:nvPr/>
        </p:nvSpPr>
        <p:spPr>
          <a:xfrm>
            <a:off x="9263943" y="1735380"/>
            <a:ext cx="611226" cy="369332"/>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555" name="Google Shape;555;p16"/>
          <p:cNvSpPr txBox="1"/>
          <p:nvPr/>
        </p:nvSpPr>
        <p:spPr>
          <a:xfrm flipH="1">
            <a:off x="9312410" y="3783934"/>
            <a:ext cx="523587" cy="369332"/>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cxnSp>
        <p:nvCxnSpPr>
          <p:cNvPr id="556" name="Google Shape;556;p16"/>
          <p:cNvCxnSpPr>
            <a:stCxn id="554" idx="2"/>
            <a:endCxn id="557" idx="1"/>
          </p:cNvCxnSpPr>
          <p:nvPr/>
        </p:nvCxnSpPr>
        <p:spPr>
          <a:xfrm>
            <a:off x="9569556" y="2104712"/>
            <a:ext cx="442200" cy="818100"/>
          </a:xfrm>
          <a:prstGeom prst="straightConnector1">
            <a:avLst/>
          </a:prstGeom>
          <a:noFill/>
          <a:ln cap="flat" cmpd="sng" w="9525">
            <a:solidFill>
              <a:schemeClr val="accent1"/>
            </a:solidFill>
            <a:prstDash val="solid"/>
            <a:miter lim="800000"/>
            <a:headEnd len="sm" w="sm" type="none"/>
            <a:tailEnd len="med" w="med" type="triangle"/>
          </a:ln>
        </p:spPr>
      </p:cxnSp>
      <p:cxnSp>
        <p:nvCxnSpPr>
          <p:cNvPr id="558" name="Google Shape;558;p16"/>
          <p:cNvCxnSpPr>
            <a:stCxn id="555" idx="0"/>
            <a:endCxn id="557" idx="1"/>
          </p:cNvCxnSpPr>
          <p:nvPr/>
        </p:nvCxnSpPr>
        <p:spPr>
          <a:xfrm flipH="1" rot="10800000">
            <a:off x="9574204" y="2922634"/>
            <a:ext cx="437400" cy="861300"/>
          </a:xfrm>
          <a:prstGeom prst="straightConnector1">
            <a:avLst/>
          </a:prstGeom>
          <a:noFill/>
          <a:ln cap="flat" cmpd="sng" w="9525">
            <a:solidFill>
              <a:schemeClr val="accent1"/>
            </a:solidFill>
            <a:prstDash val="solid"/>
            <a:miter lim="800000"/>
            <a:headEnd len="sm" w="sm" type="none"/>
            <a:tailEnd len="med" w="med" type="triangle"/>
          </a:ln>
        </p:spPr>
      </p:cxnSp>
      <p:sp>
        <p:nvSpPr>
          <p:cNvPr id="557" name="Google Shape;557;p16"/>
          <p:cNvSpPr txBox="1"/>
          <p:nvPr/>
        </p:nvSpPr>
        <p:spPr>
          <a:xfrm>
            <a:off x="10011736" y="2738038"/>
            <a:ext cx="1127760" cy="369332"/>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559" name="Google Shape;559;p16"/>
          <p:cNvSpPr/>
          <p:nvPr/>
        </p:nvSpPr>
        <p:spPr>
          <a:xfrm>
            <a:off x="5886692" y="1695396"/>
            <a:ext cx="2076429" cy="405993"/>
          </a:xfrm>
          <a:prstGeom prst="snip2DiagRect">
            <a:avLst>
              <a:gd fmla="val 0" name="adj1"/>
              <a:gd fmla="val 16667" name="adj2"/>
            </a:avLst>
          </a:prstGeom>
          <a:blipFill rotWithShape="1">
            <a:blip r:embed="rId6">
              <a:alphaModFix/>
            </a:blip>
            <a:stretch>
              <a:fillRect b="-14285"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560" name="Google Shape;560;p16"/>
          <p:cNvSpPr txBox="1"/>
          <p:nvPr/>
        </p:nvSpPr>
        <p:spPr>
          <a:xfrm>
            <a:off x="7902282" y="5887347"/>
            <a:ext cx="523589" cy="646331"/>
          </a:xfrm>
          <a:prstGeom prst="rect">
            <a:avLst/>
          </a:pr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graphicFrame>
        <p:nvGraphicFramePr>
          <p:cNvPr id="561" name="Google Shape;561;p16"/>
          <p:cNvGraphicFramePr/>
          <p:nvPr/>
        </p:nvGraphicFramePr>
        <p:xfrm>
          <a:off x="8388668" y="5155827"/>
          <a:ext cx="3000000" cy="3000000"/>
        </p:xfrm>
        <a:graphic>
          <a:graphicData uri="http://schemas.openxmlformats.org/drawingml/2006/table">
            <a:tbl>
              <a:tblPr bandRow="1" firstRow="1">
                <a:noFill/>
                <a:tableStyleId>{065EA3BE-3667-4E2D-9201-F5A8711881DC}</a:tableStyleId>
              </a:tblPr>
              <a:tblGrid>
                <a:gridCol w="723675"/>
                <a:gridCol w="723675"/>
              </a:tblGrid>
              <a:tr h="232500">
                <a:tc>
                  <a:txBody>
                    <a:bodyPr/>
                    <a:lstStyle/>
                    <a:p>
                      <a:pPr indent="0" lvl="0" marL="0" marR="0" rtl="0" algn="l">
                        <a:spcBef>
                          <a:spcPts val="0"/>
                        </a:spcBef>
                        <a:spcAft>
                          <a:spcPts val="0"/>
                        </a:spcAft>
                        <a:buNone/>
                      </a:pPr>
                      <a:r>
                        <a:rPr b="0" lang="en-US" sz="1800"/>
                        <a:t>0.61</a:t>
                      </a:r>
                      <a:endParaRPr/>
                    </a:p>
                  </a:txBody>
                  <a:tcPr marT="45725" marB="45725" marR="91450" marL="91450">
                    <a:lnB cap="flat" cmpd="sng" w="9525">
                      <a:solidFill>
                        <a:srgbClr val="000000">
                          <a:alpha val="0"/>
                        </a:srgbClr>
                      </a:solidFill>
                      <a:prstDash val="solid"/>
                      <a:round/>
                      <a:headEnd len="sm" w="sm" type="none"/>
                      <a:tailEnd len="sm" w="sm" type="none"/>
                    </a:lnB>
                    <a:solidFill>
                      <a:srgbClr val="942092">
                        <a:alpha val="50196"/>
                      </a:srgbClr>
                    </a:solidFill>
                  </a:tcPr>
                </a:tc>
                <a:tc>
                  <a:txBody>
                    <a:bodyPr/>
                    <a:lstStyle/>
                    <a:p>
                      <a:pPr indent="0" lvl="0" marL="0" marR="0" rtl="0" algn="l">
                        <a:spcBef>
                          <a:spcPts val="0"/>
                        </a:spcBef>
                        <a:spcAft>
                          <a:spcPts val="0"/>
                        </a:spcAft>
                        <a:buNone/>
                      </a:pPr>
                      <a:r>
                        <a:rPr b="0" lang="en-US" sz="1800"/>
                        <a:t>0.39</a:t>
                      </a:r>
                      <a:endParaRPr/>
                    </a:p>
                  </a:txBody>
                  <a:tcPr marT="45725" marB="45725" marR="91450" marL="91450">
                    <a:lnB cap="flat" cmpd="sng" w="9525">
                      <a:solidFill>
                        <a:srgbClr val="000000">
                          <a:alpha val="0"/>
                        </a:srgbClr>
                      </a:solidFill>
                      <a:prstDash val="solid"/>
                      <a:round/>
                      <a:headEnd len="sm" w="sm" type="none"/>
                      <a:tailEnd len="sm" w="sm" type="none"/>
                    </a:lnB>
                    <a:solidFill>
                      <a:srgbClr val="A8D08C"/>
                    </a:solidFill>
                  </a:tcPr>
                </a:tc>
              </a:tr>
              <a:tr h="242200">
                <a:tc>
                  <a:txBody>
                    <a:bodyPr/>
                    <a:lstStyle/>
                    <a:p>
                      <a:pPr indent="0" lvl="0" marL="0" marR="0" rtl="0" algn="l">
                        <a:spcBef>
                          <a:spcPts val="0"/>
                        </a:spcBef>
                        <a:spcAft>
                          <a:spcPts val="0"/>
                        </a:spcAft>
                        <a:buNone/>
                      </a:pPr>
                      <a:r>
                        <a:rPr b="0" lang="en-US" sz="1800"/>
                        <a:t>.</a:t>
                      </a:r>
                      <a:endParaRPr/>
                    </a:p>
                  </a:txBody>
                  <a:tcPr marT="45725" marB="45725" marR="91450" marL="91450">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942092">
                        <a:alpha val="50196"/>
                      </a:srgbClr>
                    </a:solidFill>
                  </a:tcPr>
                </a:tc>
                <a:tc>
                  <a:txBody>
                    <a:bodyPr/>
                    <a:lstStyle/>
                    <a:p>
                      <a:pPr indent="0" lvl="0" marL="0" marR="0" rtl="0" algn="l">
                        <a:spcBef>
                          <a:spcPts val="0"/>
                        </a:spcBef>
                        <a:spcAft>
                          <a:spcPts val="0"/>
                        </a:spcAft>
                        <a:buNone/>
                      </a:pPr>
                      <a:r>
                        <a:rPr b="0" lang="en-US" sz="1800"/>
                        <a:t>.</a:t>
                      </a:r>
                      <a:endParaRPr/>
                    </a:p>
                  </a:txBody>
                  <a:tcPr marT="45725" marB="45725" marR="91450" marL="91450">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8D08C"/>
                    </a:solidFill>
                  </a:tcPr>
                </a:tc>
              </a:tr>
              <a:tr h="242200">
                <a:tc>
                  <a:txBody>
                    <a:bodyPr/>
                    <a:lstStyle/>
                    <a:p>
                      <a:pPr indent="0" lvl="0" marL="0" marR="0" rtl="0" algn="l">
                        <a:spcBef>
                          <a:spcPts val="0"/>
                        </a:spcBef>
                        <a:spcAft>
                          <a:spcPts val="0"/>
                        </a:spcAft>
                        <a:buNone/>
                      </a:pPr>
                      <a:r>
                        <a:t/>
                      </a:r>
                      <a:endParaRPr b="0" sz="1800"/>
                    </a:p>
                  </a:txBody>
                  <a:tcPr marT="45725" marB="45725" marR="91450" marL="91450">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942092">
                        <a:alpha val="50196"/>
                      </a:srgbClr>
                    </a:solidFill>
                  </a:tcPr>
                </a:tc>
                <a:tc>
                  <a:txBody>
                    <a:bodyPr/>
                    <a:lstStyle/>
                    <a:p>
                      <a:pPr indent="0" lvl="0" marL="0" marR="0" rtl="0" algn="l">
                        <a:spcBef>
                          <a:spcPts val="0"/>
                        </a:spcBef>
                        <a:spcAft>
                          <a:spcPts val="0"/>
                        </a:spcAft>
                        <a:buNone/>
                      </a:pPr>
                      <a:r>
                        <a:t/>
                      </a:r>
                      <a:endParaRPr b="0" sz="1800"/>
                    </a:p>
                  </a:txBody>
                  <a:tcPr marT="45725" marB="45725" marR="91450" marL="91450">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8D08C"/>
                    </a:solidFill>
                  </a:tcPr>
                </a:tc>
              </a:tr>
              <a:tr h="242200">
                <a:tc>
                  <a:txBody>
                    <a:bodyPr/>
                    <a:lstStyle/>
                    <a:p>
                      <a:pPr indent="0" lvl="0" marL="0" marR="0" rtl="0" algn="l">
                        <a:spcBef>
                          <a:spcPts val="0"/>
                        </a:spcBef>
                        <a:spcAft>
                          <a:spcPts val="0"/>
                        </a:spcAft>
                        <a:buNone/>
                      </a:pPr>
                      <a:r>
                        <a:rPr b="0" lang="en-US" sz="1800"/>
                        <a:t>.</a:t>
                      </a:r>
                      <a:endParaRPr/>
                    </a:p>
                  </a:txBody>
                  <a:tcPr marT="45725" marB="45725" marR="91450" marL="91450">
                    <a:lnT cap="flat" cmpd="sng" w="9525">
                      <a:solidFill>
                        <a:srgbClr val="000000">
                          <a:alpha val="0"/>
                        </a:srgbClr>
                      </a:solidFill>
                      <a:prstDash val="solid"/>
                      <a:round/>
                      <a:headEnd len="sm" w="sm" type="none"/>
                      <a:tailEnd len="sm" w="sm" type="none"/>
                    </a:lnT>
                    <a:solidFill>
                      <a:srgbClr val="942092">
                        <a:alpha val="50196"/>
                      </a:srgbClr>
                    </a:solidFill>
                  </a:tcPr>
                </a:tc>
                <a:tc>
                  <a:txBody>
                    <a:bodyPr/>
                    <a:lstStyle/>
                    <a:p>
                      <a:pPr indent="0" lvl="0" marL="0" marR="0" rtl="0" algn="l">
                        <a:spcBef>
                          <a:spcPts val="0"/>
                        </a:spcBef>
                        <a:spcAft>
                          <a:spcPts val="0"/>
                        </a:spcAft>
                        <a:buNone/>
                      </a:pPr>
                      <a:r>
                        <a:rPr b="0" lang="en-US" sz="1800"/>
                        <a:t>.</a:t>
                      </a:r>
                      <a:endParaRPr/>
                    </a:p>
                  </a:txBody>
                  <a:tcPr marT="45725" marB="45725" marR="91450" marL="91450">
                    <a:lnT cap="flat" cmpd="sng" w="9525">
                      <a:solidFill>
                        <a:srgbClr val="000000">
                          <a:alpha val="0"/>
                        </a:srgbClr>
                      </a:solidFill>
                      <a:prstDash val="solid"/>
                      <a:round/>
                      <a:headEnd len="sm" w="sm" type="none"/>
                      <a:tailEnd len="sm" w="sm" type="none"/>
                    </a:lnT>
                    <a:solidFill>
                      <a:srgbClr val="A8D08C"/>
                    </a:solidFill>
                  </a:tcPr>
                </a:tc>
              </a:tr>
            </a:tbl>
          </a:graphicData>
        </a:graphic>
      </p:graphicFrame>
      <p:sp>
        <p:nvSpPr>
          <p:cNvPr id="562" name="Google Shape;562;p16"/>
          <p:cNvSpPr/>
          <p:nvPr/>
        </p:nvSpPr>
        <p:spPr>
          <a:xfrm>
            <a:off x="5897029" y="3787087"/>
            <a:ext cx="2076429" cy="405993"/>
          </a:xfrm>
          <a:prstGeom prst="snip2DiagRect">
            <a:avLst>
              <a:gd fmla="val 0" name="adj1"/>
              <a:gd fmla="val 16667" name="adj2"/>
            </a:avLst>
          </a:prstGeom>
          <a:blipFill rotWithShape="1">
            <a:blip r:embed="rId8">
              <a:alphaModFix/>
            </a:blip>
            <a:stretch>
              <a:fillRect b="-17644"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g2b7aa389cc3_0_419"/>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What to do with this error?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g2b7aa389cc3_0_431"/>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What to do with this error? </a:t>
            </a:r>
            <a:endParaRPr/>
          </a:p>
        </p:txBody>
      </p:sp>
      <p:sp>
        <p:nvSpPr>
          <p:cNvPr id="575" name="Google Shape;575;g2b7aa389cc3_0_431"/>
          <p:cNvSpPr txBox="1"/>
          <p:nvPr/>
        </p:nvSpPr>
        <p:spPr>
          <a:xfrm>
            <a:off x="838200" y="2068275"/>
            <a:ext cx="105156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800">
                <a:solidFill>
                  <a:schemeClr val="dk1"/>
                </a:solidFill>
                <a:latin typeface="Calibri"/>
                <a:ea typeface="Calibri"/>
                <a:cs typeface="Calibri"/>
                <a:sym typeface="Calibri"/>
              </a:rPr>
              <a:t>Backpropagate it to update the weights!</a:t>
            </a:r>
            <a:endParaRPr sz="2800">
              <a:solidFill>
                <a:schemeClr val="dk1"/>
              </a:solidFill>
              <a:latin typeface="Calibri"/>
              <a:ea typeface="Calibri"/>
              <a:cs typeface="Calibri"/>
              <a:sym typeface="Calibri"/>
            </a:endParaRPr>
          </a:p>
          <a:p>
            <a:pPr indent="0" lvl="0" marL="0" rtl="0" algn="l">
              <a:spcBef>
                <a:spcPts val="0"/>
              </a:spcBef>
              <a:spcAft>
                <a:spcPts val="0"/>
              </a:spcAft>
              <a:buNone/>
            </a:pPr>
            <a:r>
              <a:t/>
            </a:r>
            <a:endParaRPr sz="2800">
              <a:solidFill>
                <a:schemeClr val="dk1"/>
              </a:solidFill>
              <a:latin typeface="Calibri"/>
              <a:ea typeface="Calibri"/>
              <a:cs typeface="Calibri"/>
              <a:sym typeface="Calibri"/>
            </a:endParaRPr>
          </a:p>
          <a:p>
            <a:pPr indent="0" lvl="0" marL="0" rtl="0" algn="l">
              <a:spcBef>
                <a:spcPts val="0"/>
              </a:spcBef>
              <a:spcAft>
                <a:spcPts val="0"/>
              </a:spcAft>
              <a:buNone/>
            </a:pPr>
            <a:r>
              <a:t/>
            </a:r>
            <a:endParaRPr sz="2800">
              <a:solidFill>
                <a:schemeClr val="dk1"/>
              </a:solidFill>
              <a:latin typeface="Calibri"/>
              <a:ea typeface="Calibri"/>
              <a:cs typeface="Calibri"/>
              <a:sym typeface="Calibri"/>
            </a:endParaRPr>
          </a:p>
          <a:p>
            <a:pPr indent="0" lvl="0" marL="0" rtl="0" algn="l">
              <a:spcBef>
                <a:spcPts val="0"/>
              </a:spcBef>
              <a:spcAft>
                <a:spcPts val="0"/>
              </a:spcAft>
              <a:buNone/>
            </a:pPr>
            <a:r>
              <a:rPr lang="en-US" sz="2800">
                <a:solidFill>
                  <a:schemeClr val="dk1"/>
                </a:solidFill>
                <a:latin typeface="Calibri"/>
                <a:ea typeface="Calibri"/>
                <a:cs typeface="Calibri"/>
                <a:sym typeface="Calibri"/>
              </a:rPr>
              <a:t>How?</a:t>
            </a:r>
            <a:endParaRPr sz="28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sp>
        <p:nvSpPr>
          <p:cNvPr id="581" name="Google Shape;581;g2b891ad0c23_0_73"/>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A Computational Graph Perspective</a:t>
            </a:r>
            <a:endParaRPr/>
          </a:p>
        </p:txBody>
      </p:sp>
      <p:sp>
        <p:nvSpPr>
          <p:cNvPr id="582" name="Google Shape;582;g2b891ad0c23_0_73"/>
          <p:cNvSpPr txBox="1"/>
          <p:nvPr/>
        </p:nvSpPr>
        <p:spPr>
          <a:xfrm>
            <a:off x="1318300" y="5595800"/>
            <a:ext cx="80781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700">
                <a:solidFill>
                  <a:schemeClr val="dk1"/>
                </a:solidFill>
                <a:latin typeface="Calibri"/>
                <a:ea typeface="Calibri"/>
                <a:cs typeface="Calibri"/>
                <a:sym typeface="Calibri"/>
              </a:rPr>
              <a:t>Figure taken from Ranjay Krishna’s course CSE493</a:t>
            </a:r>
            <a:endParaRPr sz="1700">
              <a:solidFill>
                <a:schemeClr val="dk1"/>
              </a:solidFill>
              <a:latin typeface="Calibri"/>
              <a:ea typeface="Calibri"/>
              <a:cs typeface="Calibri"/>
              <a:sym typeface="Calibri"/>
            </a:endParaRPr>
          </a:p>
        </p:txBody>
      </p:sp>
      <p:pic>
        <p:nvPicPr>
          <p:cNvPr id="583" name="Google Shape;583;g2b891ad0c23_0_73"/>
          <p:cNvPicPr preferRelativeResize="0"/>
          <p:nvPr/>
        </p:nvPicPr>
        <p:blipFill>
          <a:blip r:embed="rId3">
            <a:alphaModFix/>
          </a:blip>
          <a:stretch>
            <a:fillRect/>
          </a:stretch>
        </p:blipFill>
        <p:spPr>
          <a:xfrm>
            <a:off x="907275" y="1752400"/>
            <a:ext cx="8614032" cy="36001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Solution</a:t>
            </a:r>
            <a:endParaRPr/>
          </a:p>
        </p:txBody>
      </p:sp>
      <p:sp>
        <p:nvSpPr>
          <p:cNvPr id="107" name="Google Shape;107;p2"/>
          <p:cNvSpPr txBox="1"/>
          <p:nvPr>
            <p:ph idx="1" type="body"/>
          </p:nvPr>
        </p:nvSpPr>
        <p:spPr>
          <a:xfrm>
            <a:off x="838200" y="1775791"/>
            <a:ext cx="6035261" cy="4401172"/>
          </a:xfrm>
          <a:prstGeom prst="rect">
            <a:avLst/>
          </a:prstGeom>
          <a:noFill/>
          <a:ln>
            <a:noFill/>
          </a:ln>
        </p:spPr>
        <p:txBody>
          <a:bodyPr anchorCtr="0" anchor="t" bIns="45700" lIns="91425" spcFirstLastPara="1" rIns="91425" wrap="square" tIns="45700">
            <a:normAutofit fontScale="92500"/>
          </a:bodyPr>
          <a:lstStyle/>
          <a:p>
            <a:pPr indent="-228600" lvl="0" marL="228600" rtl="0" algn="l">
              <a:lnSpc>
                <a:spcPct val="90000"/>
              </a:lnSpc>
              <a:spcBef>
                <a:spcPts val="0"/>
              </a:spcBef>
              <a:spcAft>
                <a:spcPts val="0"/>
              </a:spcAft>
              <a:buClr>
                <a:schemeClr val="dk1"/>
              </a:buClr>
              <a:buSzPct val="100000"/>
              <a:buChar char="•"/>
            </a:pPr>
            <a:r>
              <a:rPr lang="en-US"/>
              <a:t>Traditional Method: 1-vs-other method</a:t>
            </a:r>
            <a:endParaRPr/>
          </a:p>
          <a:p>
            <a:pPr indent="-228600" lvl="1" marL="685800" rtl="0" algn="l">
              <a:lnSpc>
                <a:spcPct val="90000"/>
              </a:lnSpc>
              <a:spcBef>
                <a:spcPts val="500"/>
              </a:spcBef>
              <a:spcAft>
                <a:spcPts val="0"/>
              </a:spcAft>
              <a:buClr>
                <a:schemeClr val="dk1"/>
              </a:buClr>
              <a:buSzPct val="100000"/>
              <a:buChar char="•"/>
            </a:pPr>
            <a:r>
              <a:rPr lang="en-US"/>
              <a:t>Too slow. If we have n-classes, we need to train n models</a:t>
            </a:r>
            <a:endParaRPr/>
          </a:p>
          <a:p>
            <a:pPr indent="-228600" lvl="1" marL="685800" rtl="0" algn="l">
              <a:lnSpc>
                <a:spcPct val="90000"/>
              </a:lnSpc>
              <a:spcBef>
                <a:spcPts val="500"/>
              </a:spcBef>
              <a:spcAft>
                <a:spcPts val="0"/>
              </a:spcAft>
              <a:buClr>
                <a:schemeClr val="dk1"/>
              </a:buClr>
              <a:buSzPct val="100000"/>
              <a:buChar char="•"/>
            </a:pPr>
            <a:r>
              <a:rPr lang="en-US"/>
              <a:t>Performance is not great, because the sample size is different for positive and negative classes</a:t>
            </a:r>
            <a:endParaRPr/>
          </a:p>
          <a:p>
            <a:pPr indent="-228600" lvl="0" marL="228600" rtl="0" algn="l">
              <a:lnSpc>
                <a:spcPct val="90000"/>
              </a:lnSpc>
              <a:spcBef>
                <a:spcPts val="1000"/>
              </a:spcBef>
              <a:spcAft>
                <a:spcPts val="0"/>
              </a:spcAft>
              <a:buClr>
                <a:schemeClr val="dk1"/>
              </a:buClr>
              <a:buSzPct val="100000"/>
              <a:buChar char="•"/>
            </a:pPr>
            <a:r>
              <a:rPr lang="en-US"/>
              <a:t>Multiple Neurons</a:t>
            </a:r>
            <a:endParaRPr/>
          </a:p>
          <a:p>
            <a:pPr indent="-228600" lvl="1" marL="685800" rtl="0" algn="l">
              <a:lnSpc>
                <a:spcPct val="90000"/>
              </a:lnSpc>
              <a:spcBef>
                <a:spcPts val="500"/>
              </a:spcBef>
              <a:spcAft>
                <a:spcPts val="0"/>
              </a:spcAft>
              <a:buClr>
                <a:srgbClr val="0000FF"/>
              </a:buClr>
              <a:buSzPct val="100000"/>
              <a:buChar char="•"/>
            </a:pPr>
            <a:r>
              <a:rPr lang="en-US">
                <a:solidFill>
                  <a:srgbClr val="0000FF"/>
                </a:solidFill>
              </a:rPr>
              <a:t>Use n output neuron to correspond n classes.</a:t>
            </a:r>
            <a:endParaRPr/>
          </a:p>
          <a:p>
            <a:pPr indent="-228600" lvl="1" marL="685800" rtl="0" algn="l">
              <a:lnSpc>
                <a:spcPct val="90000"/>
              </a:lnSpc>
              <a:spcBef>
                <a:spcPts val="500"/>
              </a:spcBef>
              <a:spcAft>
                <a:spcPts val="0"/>
              </a:spcAft>
              <a:buClr>
                <a:schemeClr val="dk1"/>
              </a:buClr>
              <a:buSzPct val="100000"/>
              <a:buChar char="•"/>
            </a:pPr>
            <a:r>
              <a:rPr lang="en-US"/>
              <a:t>Easy, fast, and robust</a:t>
            </a:r>
            <a:endParaRPr/>
          </a:p>
          <a:p>
            <a:pPr indent="-228600" lvl="1" marL="685800" rtl="0" algn="l">
              <a:lnSpc>
                <a:spcPct val="90000"/>
              </a:lnSpc>
              <a:spcBef>
                <a:spcPts val="500"/>
              </a:spcBef>
              <a:spcAft>
                <a:spcPts val="0"/>
              </a:spcAft>
              <a:buClr>
                <a:schemeClr val="dk1"/>
              </a:buClr>
              <a:buSzPct val="100000"/>
              <a:buChar char="•"/>
            </a:pPr>
            <a:r>
              <a:rPr lang="en-US"/>
              <a:t>Problem: how to model the probability? The values in the neural network can be negative or greater than 1.</a:t>
            </a:r>
            <a:endParaRPr/>
          </a:p>
        </p:txBody>
      </p:sp>
      <p:pic>
        <p:nvPicPr>
          <p:cNvPr descr="Classify Sentences via a Multilayer Perceptron (MLP) - Austin G ..." id="108" name="Google Shape;108;p2"/>
          <p:cNvPicPr preferRelativeResize="0"/>
          <p:nvPr/>
        </p:nvPicPr>
        <p:blipFill rotWithShape="1">
          <a:blip r:embed="rId3">
            <a:alphaModFix/>
          </a:blip>
          <a:srcRect b="0" l="0" r="0" t="0"/>
          <a:stretch/>
        </p:blipFill>
        <p:spPr>
          <a:xfrm>
            <a:off x="7933819" y="1487488"/>
            <a:ext cx="3828520" cy="434374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sp>
        <p:nvSpPr>
          <p:cNvPr id="589" name="Google Shape;589;g2b891ad0c23_0_43"/>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A Computational Graph Perspective</a:t>
            </a:r>
            <a:endParaRPr/>
          </a:p>
        </p:txBody>
      </p:sp>
      <p:sp>
        <p:nvSpPr>
          <p:cNvPr id="590" name="Google Shape;590;g2b891ad0c23_0_43"/>
          <p:cNvSpPr txBox="1"/>
          <p:nvPr/>
        </p:nvSpPr>
        <p:spPr>
          <a:xfrm>
            <a:off x="1318300" y="5595800"/>
            <a:ext cx="80781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700">
                <a:solidFill>
                  <a:schemeClr val="dk1"/>
                </a:solidFill>
                <a:latin typeface="Calibri"/>
                <a:ea typeface="Calibri"/>
                <a:cs typeface="Calibri"/>
                <a:sym typeface="Calibri"/>
              </a:rPr>
              <a:t>Figure taken from Ranjay Krishna’s course CSE493</a:t>
            </a:r>
            <a:endParaRPr sz="1700">
              <a:solidFill>
                <a:schemeClr val="dk1"/>
              </a:solidFill>
              <a:latin typeface="Calibri"/>
              <a:ea typeface="Calibri"/>
              <a:cs typeface="Calibri"/>
              <a:sym typeface="Calibri"/>
            </a:endParaRPr>
          </a:p>
        </p:txBody>
      </p:sp>
      <p:pic>
        <p:nvPicPr>
          <p:cNvPr id="591" name="Google Shape;591;g2b891ad0c23_0_43"/>
          <p:cNvPicPr preferRelativeResize="0"/>
          <p:nvPr/>
        </p:nvPicPr>
        <p:blipFill>
          <a:blip r:embed="rId3">
            <a:alphaModFix/>
          </a:blip>
          <a:stretch>
            <a:fillRect/>
          </a:stretch>
        </p:blipFill>
        <p:spPr>
          <a:xfrm>
            <a:off x="838200" y="1776513"/>
            <a:ext cx="7821070" cy="36001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sp>
        <p:nvSpPr>
          <p:cNvPr id="597" name="Google Shape;597;g2b891ad0c23_0_49"/>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A Computational Graph Perspective</a:t>
            </a:r>
            <a:endParaRPr/>
          </a:p>
        </p:txBody>
      </p:sp>
      <p:sp>
        <p:nvSpPr>
          <p:cNvPr id="598" name="Google Shape;598;g2b891ad0c23_0_49"/>
          <p:cNvSpPr txBox="1"/>
          <p:nvPr/>
        </p:nvSpPr>
        <p:spPr>
          <a:xfrm>
            <a:off x="674700" y="6186225"/>
            <a:ext cx="80781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700">
                <a:solidFill>
                  <a:schemeClr val="dk1"/>
                </a:solidFill>
                <a:latin typeface="Calibri"/>
                <a:ea typeface="Calibri"/>
                <a:cs typeface="Calibri"/>
                <a:sym typeface="Calibri"/>
              </a:rPr>
              <a:t>Figure taken from Ranjay Krishna’s course CSE493</a:t>
            </a:r>
            <a:endParaRPr sz="1700">
              <a:solidFill>
                <a:schemeClr val="dk1"/>
              </a:solidFill>
              <a:latin typeface="Calibri"/>
              <a:ea typeface="Calibri"/>
              <a:cs typeface="Calibri"/>
              <a:sym typeface="Calibri"/>
            </a:endParaRPr>
          </a:p>
        </p:txBody>
      </p:sp>
      <p:pic>
        <p:nvPicPr>
          <p:cNvPr id="599" name="Google Shape;599;g2b891ad0c23_0_49"/>
          <p:cNvPicPr preferRelativeResize="0"/>
          <p:nvPr/>
        </p:nvPicPr>
        <p:blipFill>
          <a:blip r:embed="rId3">
            <a:alphaModFix/>
          </a:blip>
          <a:stretch>
            <a:fillRect/>
          </a:stretch>
        </p:blipFill>
        <p:spPr>
          <a:xfrm>
            <a:off x="674700" y="1570725"/>
            <a:ext cx="9373849" cy="42689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sp>
        <p:nvSpPr>
          <p:cNvPr id="605" name="Google Shape;605;g2b891ad0c23_0_55"/>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A Computational Graph Perspective</a:t>
            </a:r>
            <a:endParaRPr/>
          </a:p>
        </p:txBody>
      </p:sp>
      <p:sp>
        <p:nvSpPr>
          <p:cNvPr id="606" name="Google Shape;606;g2b891ad0c23_0_55"/>
          <p:cNvSpPr txBox="1"/>
          <p:nvPr/>
        </p:nvSpPr>
        <p:spPr>
          <a:xfrm>
            <a:off x="838200" y="6174875"/>
            <a:ext cx="80781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700">
                <a:solidFill>
                  <a:schemeClr val="dk1"/>
                </a:solidFill>
                <a:latin typeface="Calibri"/>
                <a:ea typeface="Calibri"/>
                <a:cs typeface="Calibri"/>
                <a:sym typeface="Calibri"/>
              </a:rPr>
              <a:t>Figure taken from Ranjay Krishna’s course CSE493</a:t>
            </a:r>
            <a:endParaRPr sz="1700">
              <a:solidFill>
                <a:schemeClr val="dk1"/>
              </a:solidFill>
              <a:latin typeface="Calibri"/>
              <a:ea typeface="Calibri"/>
              <a:cs typeface="Calibri"/>
              <a:sym typeface="Calibri"/>
            </a:endParaRPr>
          </a:p>
        </p:txBody>
      </p:sp>
      <p:pic>
        <p:nvPicPr>
          <p:cNvPr id="607" name="Google Shape;607;g2b891ad0c23_0_55"/>
          <p:cNvPicPr preferRelativeResize="0"/>
          <p:nvPr/>
        </p:nvPicPr>
        <p:blipFill>
          <a:blip r:embed="rId3">
            <a:alphaModFix/>
          </a:blip>
          <a:stretch>
            <a:fillRect/>
          </a:stretch>
        </p:blipFill>
        <p:spPr>
          <a:xfrm>
            <a:off x="549800" y="1604775"/>
            <a:ext cx="11484799" cy="44924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sp>
        <p:nvSpPr>
          <p:cNvPr id="613" name="Google Shape;613;g2b891ad0c23_0_82"/>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A Computational Graph Perspective</a:t>
            </a:r>
            <a:endParaRPr/>
          </a:p>
        </p:txBody>
      </p:sp>
      <p:sp>
        <p:nvSpPr>
          <p:cNvPr id="614" name="Google Shape;614;g2b891ad0c23_0_82"/>
          <p:cNvSpPr txBox="1"/>
          <p:nvPr/>
        </p:nvSpPr>
        <p:spPr>
          <a:xfrm>
            <a:off x="838200" y="6174875"/>
            <a:ext cx="80781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700">
                <a:solidFill>
                  <a:schemeClr val="dk1"/>
                </a:solidFill>
                <a:latin typeface="Calibri"/>
                <a:ea typeface="Calibri"/>
                <a:cs typeface="Calibri"/>
                <a:sym typeface="Calibri"/>
              </a:rPr>
              <a:t>Figure taken from Ranjay Krishna’s course CSE493</a:t>
            </a:r>
            <a:endParaRPr sz="1700">
              <a:solidFill>
                <a:schemeClr val="dk1"/>
              </a:solidFill>
              <a:latin typeface="Calibri"/>
              <a:ea typeface="Calibri"/>
              <a:cs typeface="Calibri"/>
              <a:sym typeface="Calibri"/>
            </a:endParaRPr>
          </a:p>
        </p:txBody>
      </p:sp>
      <p:pic>
        <p:nvPicPr>
          <p:cNvPr id="615" name="Google Shape;615;g2b891ad0c23_0_82"/>
          <p:cNvPicPr preferRelativeResize="0"/>
          <p:nvPr/>
        </p:nvPicPr>
        <p:blipFill>
          <a:blip r:embed="rId3">
            <a:alphaModFix/>
          </a:blip>
          <a:stretch>
            <a:fillRect/>
          </a:stretch>
        </p:blipFill>
        <p:spPr>
          <a:xfrm>
            <a:off x="754175" y="1468525"/>
            <a:ext cx="10692875" cy="43221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g2b891ad0c23_0_88"/>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A Computational Graph Perspective</a:t>
            </a:r>
            <a:endParaRPr/>
          </a:p>
        </p:txBody>
      </p:sp>
      <p:sp>
        <p:nvSpPr>
          <p:cNvPr id="622" name="Google Shape;622;g2b891ad0c23_0_88"/>
          <p:cNvSpPr txBox="1"/>
          <p:nvPr/>
        </p:nvSpPr>
        <p:spPr>
          <a:xfrm>
            <a:off x="838200" y="6174875"/>
            <a:ext cx="80781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700">
                <a:solidFill>
                  <a:schemeClr val="dk1"/>
                </a:solidFill>
                <a:latin typeface="Calibri"/>
                <a:ea typeface="Calibri"/>
                <a:cs typeface="Calibri"/>
                <a:sym typeface="Calibri"/>
              </a:rPr>
              <a:t>Figure taken from Ranjay Krishna’s course CSE493</a:t>
            </a:r>
            <a:endParaRPr sz="1700">
              <a:solidFill>
                <a:schemeClr val="dk1"/>
              </a:solidFill>
              <a:latin typeface="Calibri"/>
              <a:ea typeface="Calibri"/>
              <a:cs typeface="Calibri"/>
              <a:sym typeface="Calibri"/>
            </a:endParaRPr>
          </a:p>
        </p:txBody>
      </p:sp>
      <p:pic>
        <p:nvPicPr>
          <p:cNvPr id="623" name="Google Shape;623;g2b891ad0c23_0_88"/>
          <p:cNvPicPr preferRelativeResize="0"/>
          <p:nvPr/>
        </p:nvPicPr>
        <p:blipFill>
          <a:blip r:embed="rId3">
            <a:alphaModFix/>
          </a:blip>
          <a:stretch>
            <a:fillRect/>
          </a:stretch>
        </p:blipFill>
        <p:spPr>
          <a:xfrm>
            <a:off x="838200" y="1411775"/>
            <a:ext cx="9731061" cy="47631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sp>
        <p:nvSpPr>
          <p:cNvPr id="629" name="Google Shape;629;g2b891ad0c23_0_94"/>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A Computational Graph Perspective</a:t>
            </a:r>
            <a:endParaRPr/>
          </a:p>
        </p:txBody>
      </p:sp>
      <p:sp>
        <p:nvSpPr>
          <p:cNvPr id="630" name="Google Shape;630;g2b891ad0c23_0_94"/>
          <p:cNvSpPr txBox="1"/>
          <p:nvPr/>
        </p:nvSpPr>
        <p:spPr>
          <a:xfrm>
            <a:off x="838200" y="6174875"/>
            <a:ext cx="80781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700">
                <a:solidFill>
                  <a:schemeClr val="dk1"/>
                </a:solidFill>
                <a:latin typeface="Calibri"/>
                <a:ea typeface="Calibri"/>
                <a:cs typeface="Calibri"/>
                <a:sym typeface="Calibri"/>
              </a:rPr>
              <a:t>Figure taken from Ranjay Krishna’s course CSE493</a:t>
            </a:r>
            <a:endParaRPr sz="1700">
              <a:solidFill>
                <a:schemeClr val="dk1"/>
              </a:solidFill>
              <a:latin typeface="Calibri"/>
              <a:ea typeface="Calibri"/>
              <a:cs typeface="Calibri"/>
              <a:sym typeface="Calibri"/>
            </a:endParaRPr>
          </a:p>
        </p:txBody>
      </p:sp>
      <p:pic>
        <p:nvPicPr>
          <p:cNvPr id="631" name="Google Shape;631;g2b891ad0c23_0_94"/>
          <p:cNvPicPr preferRelativeResize="0"/>
          <p:nvPr/>
        </p:nvPicPr>
        <p:blipFill>
          <a:blip r:embed="rId3">
            <a:alphaModFix/>
          </a:blip>
          <a:stretch>
            <a:fillRect/>
          </a:stretch>
        </p:blipFill>
        <p:spPr>
          <a:xfrm>
            <a:off x="838200" y="1445825"/>
            <a:ext cx="9339881" cy="47290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sp>
        <p:nvSpPr>
          <p:cNvPr id="637" name="Google Shape;637;g2b891ad0c23_0_10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A Computational Graph Perspective</a:t>
            </a:r>
            <a:endParaRPr/>
          </a:p>
        </p:txBody>
      </p:sp>
      <p:sp>
        <p:nvSpPr>
          <p:cNvPr id="638" name="Google Shape;638;g2b891ad0c23_0_100"/>
          <p:cNvSpPr txBox="1"/>
          <p:nvPr/>
        </p:nvSpPr>
        <p:spPr>
          <a:xfrm>
            <a:off x="838200" y="6174875"/>
            <a:ext cx="80781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700">
                <a:solidFill>
                  <a:schemeClr val="dk1"/>
                </a:solidFill>
                <a:latin typeface="Calibri"/>
                <a:ea typeface="Calibri"/>
                <a:cs typeface="Calibri"/>
                <a:sym typeface="Calibri"/>
              </a:rPr>
              <a:t>Figure taken from Ranjay Krishna’s course CSE493</a:t>
            </a:r>
            <a:endParaRPr sz="1700">
              <a:solidFill>
                <a:schemeClr val="dk1"/>
              </a:solidFill>
              <a:latin typeface="Calibri"/>
              <a:ea typeface="Calibri"/>
              <a:cs typeface="Calibri"/>
              <a:sym typeface="Calibri"/>
            </a:endParaRPr>
          </a:p>
        </p:txBody>
      </p:sp>
      <p:pic>
        <p:nvPicPr>
          <p:cNvPr id="639" name="Google Shape;639;g2b891ad0c23_0_100"/>
          <p:cNvPicPr preferRelativeResize="0"/>
          <p:nvPr/>
        </p:nvPicPr>
        <p:blipFill>
          <a:blip r:embed="rId3">
            <a:alphaModFix/>
          </a:blip>
          <a:stretch>
            <a:fillRect/>
          </a:stretch>
        </p:blipFill>
        <p:spPr>
          <a:xfrm>
            <a:off x="765525" y="1457175"/>
            <a:ext cx="9839400" cy="46662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sp>
        <p:nvSpPr>
          <p:cNvPr id="645" name="Google Shape;645;g2b891ad0c23_0_106"/>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A Computational Graph Perspective</a:t>
            </a:r>
            <a:endParaRPr/>
          </a:p>
        </p:txBody>
      </p:sp>
      <p:sp>
        <p:nvSpPr>
          <p:cNvPr id="646" name="Google Shape;646;g2b891ad0c23_0_106"/>
          <p:cNvSpPr txBox="1"/>
          <p:nvPr/>
        </p:nvSpPr>
        <p:spPr>
          <a:xfrm>
            <a:off x="838200" y="6174875"/>
            <a:ext cx="80781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700">
                <a:solidFill>
                  <a:schemeClr val="dk1"/>
                </a:solidFill>
                <a:latin typeface="Calibri"/>
                <a:ea typeface="Calibri"/>
                <a:cs typeface="Calibri"/>
                <a:sym typeface="Calibri"/>
              </a:rPr>
              <a:t>Figure taken from Ranjay Krishna’s course CSE493</a:t>
            </a:r>
            <a:endParaRPr sz="1700">
              <a:solidFill>
                <a:schemeClr val="dk1"/>
              </a:solidFill>
              <a:latin typeface="Calibri"/>
              <a:ea typeface="Calibri"/>
              <a:cs typeface="Calibri"/>
              <a:sym typeface="Calibri"/>
            </a:endParaRPr>
          </a:p>
        </p:txBody>
      </p:sp>
      <p:pic>
        <p:nvPicPr>
          <p:cNvPr id="647" name="Google Shape;647;g2b891ad0c23_0_106"/>
          <p:cNvPicPr preferRelativeResize="0"/>
          <p:nvPr/>
        </p:nvPicPr>
        <p:blipFill>
          <a:blip r:embed="rId3">
            <a:alphaModFix/>
          </a:blip>
          <a:stretch>
            <a:fillRect/>
          </a:stretch>
        </p:blipFill>
        <p:spPr>
          <a:xfrm>
            <a:off x="766600" y="1411750"/>
            <a:ext cx="9134350" cy="46008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 name="Shape 652"/>
        <p:cNvGrpSpPr/>
        <p:nvPr/>
      </p:nvGrpSpPr>
      <p:grpSpPr>
        <a:xfrm>
          <a:off x="0" y="0"/>
          <a:ext cx="0" cy="0"/>
          <a:chOff x="0" y="0"/>
          <a:chExt cx="0" cy="0"/>
        </a:xfrm>
      </p:grpSpPr>
      <p:sp>
        <p:nvSpPr>
          <p:cNvPr id="653" name="Google Shape;653;g2b891ad0c23_0_112"/>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A Computational Graph Perspective</a:t>
            </a:r>
            <a:endParaRPr/>
          </a:p>
        </p:txBody>
      </p:sp>
      <p:sp>
        <p:nvSpPr>
          <p:cNvPr id="654" name="Google Shape;654;g2b891ad0c23_0_112"/>
          <p:cNvSpPr txBox="1"/>
          <p:nvPr/>
        </p:nvSpPr>
        <p:spPr>
          <a:xfrm>
            <a:off x="838200" y="6174875"/>
            <a:ext cx="80781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700">
                <a:solidFill>
                  <a:schemeClr val="dk1"/>
                </a:solidFill>
                <a:latin typeface="Calibri"/>
                <a:ea typeface="Calibri"/>
                <a:cs typeface="Calibri"/>
                <a:sym typeface="Calibri"/>
              </a:rPr>
              <a:t>Figure taken from Ranjay Krishna’s course CSE493</a:t>
            </a:r>
            <a:endParaRPr sz="1700">
              <a:solidFill>
                <a:schemeClr val="dk1"/>
              </a:solidFill>
              <a:latin typeface="Calibri"/>
              <a:ea typeface="Calibri"/>
              <a:cs typeface="Calibri"/>
              <a:sym typeface="Calibri"/>
            </a:endParaRPr>
          </a:p>
        </p:txBody>
      </p:sp>
      <p:pic>
        <p:nvPicPr>
          <p:cNvPr id="655" name="Google Shape;655;g2b891ad0c23_0_112"/>
          <p:cNvPicPr preferRelativeResize="0"/>
          <p:nvPr/>
        </p:nvPicPr>
        <p:blipFill>
          <a:blip r:embed="rId3">
            <a:alphaModFix/>
          </a:blip>
          <a:stretch>
            <a:fillRect/>
          </a:stretch>
        </p:blipFill>
        <p:spPr>
          <a:xfrm>
            <a:off x="838200" y="1411775"/>
            <a:ext cx="9687250" cy="46555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0" name="Shape 660"/>
        <p:cNvGrpSpPr/>
        <p:nvPr/>
      </p:nvGrpSpPr>
      <p:grpSpPr>
        <a:xfrm>
          <a:off x="0" y="0"/>
          <a:ext cx="0" cy="0"/>
          <a:chOff x="0" y="0"/>
          <a:chExt cx="0" cy="0"/>
        </a:xfrm>
      </p:grpSpPr>
      <p:sp>
        <p:nvSpPr>
          <p:cNvPr id="661" name="Google Shape;661;g2b891ad0c23_0_118"/>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A Computational Graph Perspective</a:t>
            </a:r>
            <a:endParaRPr/>
          </a:p>
        </p:txBody>
      </p:sp>
      <p:sp>
        <p:nvSpPr>
          <p:cNvPr id="662" name="Google Shape;662;g2b891ad0c23_0_118"/>
          <p:cNvSpPr txBox="1"/>
          <p:nvPr/>
        </p:nvSpPr>
        <p:spPr>
          <a:xfrm>
            <a:off x="838200" y="6174875"/>
            <a:ext cx="80781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700">
                <a:solidFill>
                  <a:schemeClr val="dk1"/>
                </a:solidFill>
                <a:latin typeface="Calibri"/>
                <a:ea typeface="Calibri"/>
                <a:cs typeface="Calibri"/>
                <a:sym typeface="Calibri"/>
              </a:rPr>
              <a:t>Figure taken from Ranjay Krishna’s course CSE493</a:t>
            </a:r>
            <a:endParaRPr sz="1700">
              <a:solidFill>
                <a:schemeClr val="dk1"/>
              </a:solidFill>
              <a:latin typeface="Calibri"/>
              <a:ea typeface="Calibri"/>
              <a:cs typeface="Calibri"/>
              <a:sym typeface="Calibri"/>
            </a:endParaRPr>
          </a:p>
        </p:txBody>
      </p:sp>
      <p:pic>
        <p:nvPicPr>
          <p:cNvPr id="663" name="Google Shape;663;g2b891ad0c23_0_118"/>
          <p:cNvPicPr preferRelativeResize="0"/>
          <p:nvPr/>
        </p:nvPicPr>
        <p:blipFill>
          <a:blip r:embed="rId3">
            <a:alphaModFix/>
          </a:blip>
          <a:stretch>
            <a:fillRect/>
          </a:stretch>
        </p:blipFill>
        <p:spPr>
          <a:xfrm>
            <a:off x="838200" y="1513950"/>
            <a:ext cx="9698600" cy="45989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3"/>
          <p:cNvSpPr txBox="1"/>
          <p:nvPr>
            <p:ph type="title"/>
          </p:nvPr>
        </p:nvSpPr>
        <p:spPr>
          <a:xfrm>
            <a:off x="170600" y="256233"/>
            <a:ext cx="11850800" cy="763600"/>
          </a:xfrm>
          <a:prstGeom prst="rect">
            <a:avLst/>
          </a:prstGeom>
          <a:noFill/>
          <a:ln>
            <a:noFill/>
          </a:ln>
        </p:spPr>
        <p:txBody>
          <a:bodyPr anchorCtr="0" anchor="b" bIns="121900" lIns="121900" spcFirstLastPara="1" rIns="121900" wrap="square" tIns="121900">
            <a:noAutofit/>
          </a:bodyPr>
          <a:lstStyle/>
          <a:p>
            <a:pPr indent="0" lvl="0" marL="0" rtl="0" algn="l">
              <a:lnSpc>
                <a:spcPct val="90000"/>
              </a:lnSpc>
              <a:spcBef>
                <a:spcPts val="0"/>
              </a:spcBef>
              <a:spcAft>
                <a:spcPts val="0"/>
              </a:spcAft>
              <a:buClr>
                <a:schemeClr val="dk1"/>
              </a:buClr>
              <a:buSzPts val="3600"/>
              <a:buFont typeface="Calibri"/>
              <a:buNone/>
            </a:pPr>
            <a:r>
              <a:rPr lang="en-US"/>
              <a:t>Softmax: normalized exponential</a:t>
            </a:r>
            <a:endParaRPr sz="3200"/>
          </a:p>
        </p:txBody>
      </p:sp>
      <p:sp>
        <p:nvSpPr>
          <p:cNvPr id="114" name="Google Shape;114;p3"/>
          <p:cNvSpPr txBox="1"/>
          <p:nvPr>
            <p:ph idx="1" type="body"/>
          </p:nvPr>
        </p:nvSpPr>
        <p:spPr>
          <a:xfrm>
            <a:off x="298400" y="1019833"/>
            <a:ext cx="11595200" cy="5674400"/>
          </a:xfrm>
          <a:prstGeom prst="rect">
            <a:avLst/>
          </a:prstGeom>
          <a:solidFill>
            <a:srgbClr val="FFFFFF">
              <a:alpha val="60000"/>
            </a:srgbClr>
          </a:solidFill>
          <a:ln>
            <a:noFill/>
          </a:ln>
        </p:spPr>
        <p:txBody>
          <a:bodyPr anchorCtr="0" anchor="t" bIns="121900" lIns="121900" spcFirstLastPara="1" rIns="121900" wrap="square" tIns="121900">
            <a:noAutofit/>
          </a:bodyPr>
          <a:lstStyle/>
          <a:p>
            <a:pPr indent="0" lvl="0" marL="0" rtl="0" algn="l">
              <a:lnSpc>
                <a:spcPct val="115000"/>
              </a:lnSpc>
              <a:spcBef>
                <a:spcPts val="2133"/>
              </a:spcBef>
              <a:spcAft>
                <a:spcPts val="0"/>
              </a:spcAft>
              <a:buSzPts val="2400"/>
              <a:buNone/>
            </a:pPr>
            <a:r>
              <a:t/>
            </a:r>
            <a:endParaRPr>
              <a:solidFill>
                <a:schemeClr val="dk1"/>
              </a:solidFill>
            </a:endParaRPr>
          </a:p>
          <a:p>
            <a:pPr indent="0" lvl="0" marL="0" rtl="0" algn="l">
              <a:lnSpc>
                <a:spcPct val="115000"/>
              </a:lnSpc>
              <a:spcBef>
                <a:spcPts val="2133"/>
              </a:spcBef>
              <a:spcAft>
                <a:spcPts val="0"/>
              </a:spcAft>
              <a:buSzPts val="2400"/>
              <a:buNone/>
            </a:pPr>
            <a:r>
              <a:rPr lang="en-US">
                <a:solidFill>
                  <a:schemeClr val="dk1"/>
                </a:solidFill>
              </a:rPr>
              <a:t>Input: vector of reals</a:t>
            </a:r>
            <a:br>
              <a:rPr lang="en-US">
                <a:solidFill>
                  <a:schemeClr val="dk1"/>
                </a:solidFill>
              </a:rPr>
            </a:br>
            <a:r>
              <a:rPr lang="en-US">
                <a:solidFill>
                  <a:schemeClr val="dk1"/>
                </a:solidFill>
              </a:rPr>
              <a:t>Output: </a:t>
            </a:r>
            <a:r>
              <a:rPr b="1" lang="en-US">
                <a:solidFill>
                  <a:schemeClr val="dk1"/>
                </a:solidFill>
              </a:rPr>
              <a:t>probability</a:t>
            </a:r>
            <a:r>
              <a:rPr lang="en-US">
                <a:solidFill>
                  <a:schemeClr val="dk1"/>
                </a:solidFill>
              </a:rPr>
              <a:t> distribution</a:t>
            </a:r>
            <a:endParaRPr>
              <a:solidFill>
                <a:schemeClr val="dk1"/>
              </a:solidFill>
            </a:endParaRPr>
          </a:p>
          <a:p>
            <a:pPr indent="0" lvl="0" marL="0" rtl="0" algn="l">
              <a:lnSpc>
                <a:spcPct val="115000"/>
              </a:lnSpc>
              <a:spcBef>
                <a:spcPts val="2133"/>
              </a:spcBef>
              <a:spcAft>
                <a:spcPts val="0"/>
              </a:spcAft>
              <a:buSzPts val="2400"/>
              <a:buNone/>
            </a:pPr>
            <a:r>
              <a:rPr lang="en-US">
                <a:solidFill>
                  <a:schemeClr val="dk1"/>
                </a:solidFill>
              </a:rPr>
              <a:t>softmax([1,2,7,3,2]):</a:t>
            </a:r>
            <a:br>
              <a:rPr lang="en-US" sz="2400">
                <a:solidFill>
                  <a:schemeClr val="dk1"/>
                </a:solidFill>
              </a:rPr>
            </a:br>
            <a:r>
              <a:rPr lang="en-US" sz="2400">
                <a:solidFill>
                  <a:schemeClr val="dk1"/>
                </a:solidFill>
              </a:rPr>
              <a:t>	Calculate e</a:t>
            </a:r>
            <a:r>
              <a:rPr baseline="30000" lang="en-US" sz="2400">
                <a:solidFill>
                  <a:schemeClr val="dk1"/>
                </a:solidFill>
              </a:rPr>
              <a:t>x</a:t>
            </a:r>
            <a:r>
              <a:rPr lang="en-US" sz="2400">
                <a:solidFill>
                  <a:schemeClr val="dk1"/>
                </a:solidFill>
              </a:rPr>
              <a:t>: [2.72, 7.39, 1096.63, 20.09, 7.39]</a:t>
            </a:r>
            <a:br>
              <a:rPr lang="en-US" sz="2400">
                <a:solidFill>
                  <a:schemeClr val="dk1"/>
                </a:solidFill>
              </a:rPr>
            </a:br>
            <a:r>
              <a:rPr lang="en-US" sz="2400">
                <a:solidFill>
                  <a:schemeClr val="dk1"/>
                </a:solidFill>
              </a:rPr>
              <a:t>	Calculate sum(e</a:t>
            </a:r>
            <a:r>
              <a:rPr baseline="30000" lang="en-US" sz="2400">
                <a:solidFill>
                  <a:schemeClr val="dk1"/>
                </a:solidFill>
              </a:rPr>
              <a:t>x</a:t>
            </a:r>
            <a:r>
              <a:rPr lang="en-US" sz="2400">
                <a:solidFill>
                  <a:schemeClr val="dk1"/>
                </a:solidFill>
              </a:rPr>
              <a:t>): 2.72+7.39+1096.63+20.09+7.39 = 1134.22</a:t>
            </a:r>
            <a:br>
              <a:rPr lang="en-US" sz="2400">
                <a:solidFill>
                  <a:schemeClr val="dk1"/>
                </a:solidFill>
              </a:rPr>
            </a:br>
            <a:r>
              <a:rPr lang="en-US" sz="2400">
                <a:solidFill>
                  <a:schemeClr val="dk1"/>
                </a:solidFill>
              </a:rPr>
              <a:t>	Normalize: e</a:t>
            </a:r>
            <a:r>
              <a:rPr baseline="30000" lang="en-US" sz="2400">
                <a:solidFill>
                  <a:schemeClr val="dk1"/>
                </a:solidFill>
              </a:rPr>
              <a:t>x</a:t>
            </a:r>
            <a:r>
              <a:rPr lang="en-US" sz="2400">
                <a:solidFill>
                  <a:schemeClr val="dk1"/>
                </a:solidFill>
              </a:rPr>
              <a:t>/sum(e</a:t>
            </a:r>
            <a:r>
              <a:rPr baseline="30000" lang="en-US" sz="2400">
                <a:solidFill>
                  <a:schemeClr val="dk1"/>
                </a:solidFill>
              </a:rPr>
              <a:t>x</a:t>
            </a:r>
            <a:r>
              <a:rPr lang="en-US" sz="2400">
                <a:solidFill>
                  <a:schemeClr val="dk1"/>
                </a:solidFill>
              </a:rPr>
              <a:t>) = [0.002, 0.007, 0.967, 0.017, 0.007]</a:t>
            </a:r>
            <a:endParaRPr/>
          </a:p>
          <a:p>
            <a:pPr indent="0" lvl="0" marL="0" rtl="0" algn="l">
              <a:lnSpc>
                <a:spcPct val="115000"/>
              </a:lnSpc>
              <a:spcBef>
                <a:spcPts val="2133"/>
              </a:spcBef>
              <a:spcAft>
                <a:spcPts val="0"/>
              </a:spcAft>
              <a:buSzPts val="2400"/>
              <a:buNone/>
            </a:pPr>
            <a:r>
              <a:rPr lang="en-US" sz="2400">
                <a:solidFill>
                  <a:schemeClr val="dk1"/>
                </a:solidFill>
              </a:rPr>
              <a:t>              </a:t>
            </a:r>
            <a:r>
              <a:rPr lang="en-US" sz="2400">
                <a:solidFill>
                  <a:srgbClr val="FF0000"/>
                </a:solidFill>
              </a:rPr>
              <a:t>Result is a vector of reals.</a:t>
            </a:r>
            <a:br>
              <a:rPr lang="en-US" sz="2400">
                <a:solidFill>
                  <a:srgbClr val="FF0000"/>
                </a:solidFill>
              </a:rPr>
            </a:br>
            <a:br>
              <a:rPr lang="en-US" sz="2400">
                <a:solidFill>
                  <a:schemeClr val="dk1"/>
                </a:solidFill>
              </a:rPr>
            </a:br>
            <a:endParaRPr sz="2400">
              <a:solidFill>
                <a:schemeClr val="dk1"/>
              </a:solidFill>
            </a:endParaRPr>
          </a:p>
          <a:p>
            <a:pPr indent="0" lvl="0" marL="0" rtl="0" algn="l">
              <a:lnSpc>
                <a:spcPct val="115000"/>
              </a:lnSpc>
              <a:spcBef>
                <a:spcPts val="2133"/>
              </a:spcBef>
              <a:spcAft>
                <a:spcPts val="2133"/>
              </a:spcAft>
              <a:buSzPts val="2400"/>
              <a:buNone/>
            </a:pPr>
            <a:r>
              <a:t/>
            </a:r>
            <a:endParaRPr>
              <a:solidFill>
                <a:schemeClr val="dk1"/>
              </a:solidFill>
            </a:endParaRPr>
          </a:p>
        </p:txBody>
      </p:sp>
      <p:sp>
        <p:nvSpPr>
          <p:cNvPr id="115" name="Google Shape;115;p3"/>
          <p:cNvSpPr txBox="1"/>
          <p:nvPr>
            <p:ph idx="2" type="title"/>
          </p:nvPr>
        </p:nvSpPr>
        <p:spPr>
          <a:xfrm>
            <a:off x="298400" y="6381033"/>
            <a:ext cx="11595200" cy="313200"/>
          </a:xfrm>
          <a:prstGeom prst="rect">
            <a:avLst/>
          </a:prstGeom>
          <a:noFill/>
          <a:ln>
            <a:noFill/>
          </a:ln>
        </p:spPr>
        <p:txBody>
          <a:bodyPr anchorCtr="0" anchor="t" bIns="121900" lIns="121900" spcFirstLastPara="1" rIns="121900" wrap="square" tIns="121900">
            <a:noAutofit/>
          </a:bodyPr>
          <a:lstStyle/>
          <a:p>
            <a:pPr indent="0" lvl="0" marL="0" rtl="0" algn="l">
              <a:lnSpc>
                <a:spcPct val="90000"/>
              </a:lnSpc>
              <a:spcBef>
                <a:spcPts val="0"/>
              </a:spcBef>
              <a:spcAft>
                <a:spcPts val="0"/>
              </a:spcAft>
              <a:buClr>
                <a:schemeClr val="dk1"/>
              </a:buClr>
              <a:buSzPts val="1067"/>
              <a:buFont typeface="Calibri"/>
              <a:buNone/>
            </a:pPr>
            <a:r>
              <a:t/>
            </a:r>
            <a:endParaRPr/>
          </a:p>
        </p:txBody>
      </p:sp>
      <p:pic>
        <p:nvPicPr>
          <p:cNvPr id="116" name="Google Shape;116;p3"/>
          <p:cNvPicPr preferRelativeResize="0"/>
          <p:nvPr/>
        </p:nvPicPr>
        <p:blipFill rotWithShape="1">
          <a:blip r:embed="rId3">
            <a:alphaModFix/>
          </a:blip>
          <a:srcRect b="0" l="0" r="0" t="0"/>
          <a:stretch/>
        </p:blipFill>
        <p:spPr>
          <a:xfrm>
            <a:off x="6813969" y="1178435"/>
            <a:ext cx="4927659" cy="1689869"/>
          </a:xfrm>
          <a:prstGeom prst="rect">
            <a:avLst/>
          </a:prstGeom>
          <a:noFill/>
          <a:ln>
            <a:noFill/>
          </a:ln>
        </p:spPr>
      </p:pic>
      <p:pic>
        <p:nvPicPr>
          <p:cNvPr descr="Graphic representation of the softmax activation function | Download  Scientific Diagram" id="117" name="Google Shape;117;p3"/>
          <p:cNvPicPr preferRelativeResize="0"/>
          <p:nvPr/>
        </p:nvPicPr>
        <p:blipFill rotWithShape="1">
          <a:blip r:embed="rId4">
            <a:alphaModFix/>
          </a:blip>
          <a:srcRect b="0" l="0" r="0" t="0"/>
          <a:stretch/>
        </p:blipFill>
        <p:spPr>
          <a:xfrm>
            <a:off x="9146568" y="4157753"/>
            <a:ext cx="2747032" cy="184847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g2b891ad0c23_0_124"/>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A Computational Graph Perspective</a:t>
            </a:r>
            <a:endParaRPr/>
          </a:p>
        </p:txBody>
      </p:sp>
      <p:sp>
        <p:nvSpPr>
          <p:cNvPr id="670" name="Google Shape;670;g2b891ad0c23_0_124"/>
          <p:cNvSpPr txBox="1"/>
          <p:nvPr/>
        </p:nvSpPr>
        <p:spPr>
          <a:xfrm>
            <a:off x="838200" y="6174875"/>
            <a:ext cx="80781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700">
                <a:solidFill>
                  <a:schemeClr val="dk1"/>
                </a:solidFill>
                <a:latin typeface="Calibri"/>
                <a:ea typeface="Calibri"/>
                <a:cs typeface="Calibri"/>
                <a:sym typeface="Calibri"/>
              </a:rPr>
              <a:t>Figure taken from Ranjay Krishna’s course CSE493</a:t>
            </a:r>
            <a:endParaRPr sz="1700">
              <a:solidFill>
                <a:schemeClr val="dk1"/>
              </a:solidFill>
              <a:latin typeface="Calibri"/>
              <a:ea typeface="Calibri"/>
              <a:cs typeface="Calibri"/>
              <a:sym typeface="Calibri"/>
            </a:endParaRPr>
          </a:p>
        </p:txBody>
      </p:sp>
      <p:pic>
        <p:nvPicPr>
          <p:cNvPr id="671" name="Google Shape;671;g2b891ad0c23_0_124"/>
          <p:cNvPicPr preferRelativeResize="0"/>
          <p:nvPr/>
        </p:nvPicPr>
        <p:blipFill>
          <a:blip r:embed="rId3">
            <a:alphaModFix/>
          </a:blip>
          <a:stretch>
            <a:fillRect/>
          </a:stretch>
        </p:blipFill>
        <p:spPr>
          <a:xfrm>
            <a:off x="838200" y="1479875"/>
            <a:ext cx="9782097" cy="469500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6" name="Shape 676"/>
        <p:cNvGrpSpPr/>
        <p:nvPr/>
      </p:nvGrpSpPr>
      <p:grpSpPr>
        <a:xfrm>
          <a:off x="0" y="0"/>
          <a:ext cx="0" cy="0"/>
          <a:chOff x="0" y="0"/>
          <a:chExt cx="0" cy="0"/>
        </a:xfrm>
      </p:grpSpPr>
      <p:sp>
        <p:nvSpPr>
          <p:cNvPr id="677" name="Google Shape;677;g2b891ad0c23_0_138"/>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A Computational Graph Perspective</a:t>
            </a:r>
            <a:endParaRPr/>
          </a:p>
        </p:txBody>
      </p:sp>
      <p:sp>
        <p:nvSpPr>
          <p:cNvPr id="678" name="Google Shape;678;g2b891ad0c23_0_138"/>
          <p:cNvSpPr txBox="1"/>
          <p:nvPr/>
        </p:nvSpPr>
        <p:spPr>
          <a:xfrm>
            <a:off x="838200" y="6174875"/>
            <a:ext cx="80781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700">
                <a:solidFill>
                  <a:schemeClr val="dk1"/>
                </a:solidFill>
                <a:latin typeface="Calibri"/>
                <a:ea typeface="Calibri"/>
                <a:cs typeface="Calibri"/>
                <a:sym typeface="Calibri"/>
              </a:rPr>
              <a:t>Figure taken from Ranjay Krishna’s course CSE493</a:t>
            </a:r>
            <a:endParaRPr sz="1700">
              <a:solidFill>
                <a:schemeClr val="dk1"/>
              </a:solidFill>
              <a:latin typeface="Calibri"/>
              <a:ea typeface="Calibri"/>
              <a:cs typeface="Calibri"/>
              <a:sym typeface="Calibri"/>
            </a:endParaRPr>
          </a:p>
        </p:txBody>
      </p:sp>
      <p:pic>
        <p:nvPicPr>
          <p:cNvPr id="679" name="Google Shape;679;g2b891ad0c23_0_138"/>
          <p:cNvPicPr preferRelativeResize="0"/>
          <p:nvPr/>
        </p:nvPicPr>
        <p:blipFill>
          <a:blip r:embed="rId3">
            <a:alphaModFix/>
          </a:blip>
          <a:stretch>
            <a:fillRect/>
          </a:stretch>
        </p:blipFill>
        <p:spPr>
          <a:xfrm>
            <a:off x="838200" y="1400425"/>
            <a:ext cx="9346601" cy="4712826"/>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sp>
        <p:nvSpPr>
          <p:cNvPr id="685" name="Google Shape;685;g2b891ad0c23_0_144"/>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A Computational Graph Perspective</a:t>
            </a:r>
            <a:endParaRPr/>
          </a:p>
        </p:txBody>
      </p:sp>
      <p:sp>
        <p:nvSpPr>
          <p:cNvPr id="686" name="Google Shape;686;g2b891ad0c23_0_144"/>
          <p:cNvSpPr txBox="1"/>
          <p:nvPr/>
        </p:nvSpPr>
        <p:spPr>
          <a:xfrm>
            <a:off x="838200" y="6174875"/>
            <a:ext cx="80781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700">
                <a:solidFill>
                  <a:schemeClr val="dk1"/>
                </a:solidFill>
                <a:latin typeface="Calibri"/>
                <a:ea typeface="Calibri"/>
                <a:cs typeface="Calibri"/>
                <a:sym typeface="Calibri"/>
              </a:rPr>
              <a:t>Figure taken from Ranjay Krishna’s course CSE493</a:t>
            </a:r>
            <a:endParaRPr sz="1700">
              <a:solidFill>
                <a:schemeClr val="dk1"/>
              </a:solidFill>
              <a:latin typeface="Calibri"/>
              <a:ea typeface="Calibri"/>
              <a:cs typeface="Calibri"/>
              <a:sym typeface="Calibri"/>
            </a:endParaRPr>
          </a:p>
        </p:txBody>
      </p:sp>
      <p:pic>
        <p:nvPicPr>
          <p:cNvPr id="687" name="Google Shape;687;g2b891ad0c23_0_144"/>
          <p:cNvPicPr preferRelativeResize="0"/>
          <p:nvPr/>
        </p:nvPicPr>
        <p:blipFill>
          <a:blip r:embed="rId3">
            <a:alphaModFix/>
          </a:blip>
          <a:stretch>
            <a:fillRect/>
          </a:stretch>
        </p:blipFill>
        <p:spPr>
          <a:xfrm>
            <a:off x="722200" y="1339375"/>
            <a:ext cx="9576149" cy="48841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2" name="Shape 692"/>
        <p:cNvGrpSpPr/>
        <p:nvPr/>
      </p:nvGrpSpPr>
      <p:grpSpPr>
        <a:xfrm>
          <a:off x="0" y="0"/>
          <a:ext cx="0" cy="0"/>
          <a:chOff x="0" y="0"/>
          <a:chExt cx="0" cy="0"/>
        </a:xfrm>
      </p:grpSpPr>
      <p:sp>
        <p:nvSpPr>
          <p:cNvPr id="693" name="Google Shape;693;g2b891ad0c23_0_15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A Computational Graph Perspective</a:t>
            </a:r>
            <a:endParaRPr/>
          </a:p>
        </p:txBody>
      </p:sp>
      <p:sp>
        <p:nvSpPr>
          <p:cNvPr id="694" name="Google Shape;694;g2b891ad0c23_0_150"/>
          <p:cNvSpPr txBox="1"/>
          <p:nvPr/>
        </p:nvSpPr>
        <p:spPr>
          <a:xfrm>
            <a:off x="838200" y="6174875"/>
            <a:ext cx="80781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700">
                <a:solidFill>
                  <a:schemeClr val="dk1"/>
                </a:solidFill>
                <a:latin typeface="Calibri"/>
                <a:ea typeface="Calibri"/>
                <a:cs typeface="Calibri"/>
                <a:sym typeface="Calibri"/>
              </a:rPr>
              <a:t>Figure taken from Ranjay Krishna’s course CSE493</a:t>
            </a:r>
            <a:endParaRPr sz="1700">
              <a:solidFill>
                <a:schemeClr val="dk1"/>
              </a:solidFill>
              <a:latin typeface="Calibri"/>
              <a:ea typeface="Calibri"/>
              <a:cs typeface="Calibri"/>
              <a:sym typeface="Calibri"/>
            </a:endParaRPr>
          </a:p>
        </p:txBody>
      </p:sp>
      <p:pic>
        <p:nvPicPr>
          <p:cNvPr id="695" name="Google Shape;695;g2b891ad0c23_0_150"/>
          <p:cNvPicPr preferRelativeResize="0"/>
          <p:nvPr/>
        </p:nvPicPr>
        <p:blipFill>
          <a:blip r:embed="rId3">
            <a:alphaModFix/>
          </a:blip>
          <a:stretch>
            <a:fillRect/>
          </a:stretch>
        </p:blipFill>
        <p:spPr>
          <a:xfrm>
            <a:off x="838200" y="1423125"/>
            <a:ext cx="9255774" cy="46424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 name="Shape 700"/>
        <p:cNvGrpSpPr/>
        <p:nvPr/>
      </p:nvGrpSpPr>
      <p:grpSpPr>
        <a:xfrm>
          <a:off x="0" y="0"/>
          <a:ext cx="0" cy="0"/>
          <a:chOff x="0" y="0"/>
          <a:chExt cx="0" cy="0"/>
        </a:xfrm>
      </p:grpSpPr>
      <p:sp>
        <p:nvSpPr>
          <p:cNvPr id="701" name="Google Shape;701;g2b891ad0c23_0_159"/>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A Computational Graph Perspective</a:t>
            </a:r>
            <a:endParaRPr/>
          </a:p>
        </p:txBody>
      </p:sp>
      <p:sp>
        <p:nvSpPr>
          <p:cNvPr id="702" name="Google Shape;702;g2b891ad0c23_0_159"/>
          <p:cNvSpPr txBox="1"/>
          <p:nvPr/>
        </p:nvSpPr>
        <p:spPr>
          <a:xfrm>
            <a:off x="838200" y="6174875"/>
            <a:ext cx="80781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700">
                <a:solidFill>
                  <a:schemeClr val="dk1"/>
                </a:solidFill>
                <a:latin typeface="Calibri"/>
                <a:ea typeface="Calibri"/>
                <a:cs typeface="Calibri"/>
                <a:sym typeface="Calibri"/>
              </a:rPr>
              <a:t>Figure taken from Ranjay Krishna’s course CSE493</a:t>
            </a:r>
            <a:endParaRPr sz="1700">
              <a:solidFill>
                <a:schemeClr val="dk1"/>
              </a:solidFill>
              <a:latin typeface="Calibri"/>
              <a:ea typeface="Calibri"/>
              <a:cs typeface="Calibri"/>
              <a:sym typeface="Calibri"/>
            </a:endParaRPr>
          </a:p>
        </p:txBody>
      </p:sp>
      <p:pic>
        <p:nvPicPr>
          <p:cNvPr id="703" name="Google Shape;703;g2b891ad0c23_0_159"/>
          <p:cNvPicPr preferRelativeResize="0"/>
          <p:nvPr/>
        </p:nvPicPr>
        <p:blipFill>
          <a:blip r:embed="rId3">
            <a:alphaModFix/>
          </a:blip>
          <a:stretch>
            <a:fillRect/>
          </a:stretch>
        </p:blipFill>
        <p:spPr>
          <a:xfrm>
            <a:off x="838200" y="1445825"/>
            <a:ext cx="9310940" cy="47290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8" name="Shape 708"/>
        <p:cNvGrpSpPr/>
        <p:nvPr/>
      </p:nvGrpSpPr>
      <p:grpSpPr>
        <a:xfrm>
          <a:off x="0" y="0"/>
          <a:ext cx="0" cy="0"/>
          <a:chOff x="0" y="0"/>
          <a:chExt cx="0" cy="0"/>
        </a:xfrm>
      </p:grpSpPr>
      <p:sp>
        <p:nvSpPr>
          <p:cNvPr id="709" name="Google Shape;709;g2b7aa389cc3_0_268"/>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One more example</a:t>
            </a:r>
            <a:endParaRPr/>
          </a:p>
        </p:txBody>
      </p:sp>
      <p:pic>
        <p:nvPicPr>
          <p:cNvPr id="710" name="Google Shape;710;g2b7aa389cc3_0_268"/>
          <p:cNvPicPr preferRelativeResize="0"/>
          <p:nvPr/>
        </p:nvPicPr>
        <p:blipFill>
          <a:blip r:embed="rId3">
            <a:alphaModFix/>
          </a:blip>
          <a:stretch>
            <a:fillRect/>
          </a:stretch>
        </p:blipFill>
        <p:spPr>
          <a:xfrm>
            <a:off x="1049975" y="2207700"/>
            <a:ext cx="9768615" cy="3698500"/>
          </a:xfrm>
          <a:prstGeom prst="rect">
            <a:avLst/>
          </a:prstGeom>
          <a:noFill/>
          <a:ln>
            <a:noFill/>
          </a:ln>
        </p:spPr>
      </p:pic>
      <p:pic>
        <p:nvPicPr>
          <p:cNvPr id="711" name="Google Shape;711;g2b7aa389cc3_0_268"/>
          <p:cNvPicPr preferRelativeResize="0"/>
          <p:nvPr/>
        </p:nvPicPr>
        <p:blipFill>
          <a:blip r:embed="rId4">
            <a:alphaModFix/>
          </a:blip>
          <a:stretch>
            <a:fillRect/>
          </a:stretch>
        </p:blipFill>
        <p:spPr>
          <a:xfrm>
            <a:off x="5316225" y="1811750"/>
            <a:ext cx="5791200" cy="1295400"/>
          </a:xfrm>
          <a:prstGeom prst="rect">
            <a:avLst/>
          </a:prstGeom>
          <a:noFill/>
          <a:ln>
            <a:noFill/>
          </a:ln>
        </p:spPr>
      </p:pic>
      <p:sp>
        <p:nvSpPr>
          <p:cNvPr id="712" name="Google Shape;712;g2b7aa389cc3_0_268"/>
          <p:cNvSpPr txBox="1"/>
          <p:nvPr/>
        </p:nvSpPr>
        <p:spPr>
          <a:xfrm>
            <a:off x="1225150" y="5906200"/>
            <a:ext cx="80781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700">
                <a:solidFill>
                  <a:schemeClr val="dk1"/>
                </a:solidFill>
                <a:latin typeface="Calibri"/>
                <a:ea typeface="Calibri"/>
                <a:cs typeface="Calibri"/>
                <a:sym typeface="Calibri"/>
              </a:rPr>
              <a:t>Figure taken from Ranjay Krishna’s course CSE493</a:t>
            </a:r>
            <a:endParaRPr sz="1700">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7" name="Shape 717"/>
        <p:cNvGrpSpPr/>
        <p:nvPr/>
      </p:nvGrpSpPr>
      <p:grpSpPr>
        <a:xfrm>
          <a:off x="0" y="0"/>
          <a:ext cx="0" cy="0"/>
          <a:chOff x="0" y="0"/>
          <a:chExt cx="0" cy="0"/>
        </a:xfrm>
      </p:grpSpPr>
      <p:sp>
        <p:nvSpPr>
          <p:cNvPr id="718" name="Google Shape;718;g2b7aa389cc3_0_277"/>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lang="en-US"/>
              <a:t>One more example</a:t>
            </a:r>
            <a:endParaRPr/>
          </a:p>
          <a:p>
            <a:pPr indent="0" lvl="0" marL="0" rtl="0" algn="l">
              <a:spcBef>
                <a:spcPts val="0"/>
              </a:spcBef>
              <a:spcAft>
                <a:spcPts val="0"/>
              </a:spcAft>
              <a:buNone/>
            </a:pPr>
            <a:r>
              <a:t/>
            </a:r>
            <a:endParaRPr/>
          </a:p>
        </p:txBody>
      </p:sp>
      <p:pic>
        <p:nvPicPr>
          <p:cNvPr id="719" name="Google Shape;719;g2b7aa389cc3_0_277"/>
          <p:cNvPicPr preferRelativeResize="0"/>
          <p:nvPr/>
        </p:nvPicPr>
        <p:blipFill>
          <a:blip r:embed="rId3">
            <a:alphaModFix/>
          </a:blip>
          <a:stretch>
            <a:fillRect/>
          </a:stretch>
        </p:blipFill>
        <p:spPr>
          <a:xfrm>
            <a:off x="757326" y="1825624"/>
            <a:ext cx="11223524" cy="4088525"/>
          </a:xfrm>
          <a:prstGeom prst="rect">
            <a:avLst/>
          </a:prstGeom>
          <a:noFill/>
          <a:ln>
            <a:noFill/>
          </a:ln>
        </p:spPr>
      </p:pic>
      <p:sp>
        <p:nvSpPr>
          <p:cNvPr id="720" name="Google Shape;720;g2b7aa389cc3_0_277"/>
          <p:cNvSpPr txBox="1"/>
          <p:nvPr/>
        </p:nvSpPr>
        <p:spPr>
          <a:xfrm>
            <a:off x="1225150" y="5906200"/>
            <a:ext cx="80781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700">
                <a:solidFill>
                  <a:schemeClr val="dk1"/>
                </a:solidFill>
                <a:latin typeface="Calibri"/>
                <a:ea typeface="Calibri"/>
                <a:cs typeface="Calibri"/>
                <a:sym typeface="Calibri"/>
              </a:rPr>
              <a:t>Figure taken from Ranjay Krishna’s course CSE493</a:t>
            </a:r>
            <a:endParaRPr sz="1700">
              <a:solidFill>
                <a:schemeClr val="dk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5" name="Shape 725"/>
        <p:cNvGrpSpPr/>
        <p:nvPr/>
      </p:nvGrpSpPr>
      <p:grpSpPr>
        <a:xfrm>
          <a:off x="0" y="0"/>
          <a:ext cx="0" cy="0"/>
          <a:chOff x="0" y="0"/>
          <a:chExt cx="0" cy="0"/>
        </a:xfrm>
      </p:grpSpPr>
      <p:sp>
        <p:nvSpPr>
          <p:cNvPr id="726" name="Google Shape;726;g2b7aa389cc3_0_285"/>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lang="en-US"/>
              <a:t>One more example</a:t>
            </a:r>
            <a:endParaRPr/>
          </a:p>
          <a:p>
            <a:pPr indent="0" lvl="0" marL="0" rtl="0" algn="l">
              <a:spcBef>
                <a:spcPts val="0"/>
              </a:spcBef>
              <a:spcAft>
                <a:spcPts val="0"/>
              </a:spcAft>
              <a:buNone/>
            </a:pPr>
            <a:r>
              <a:t/>
            </a:r>
            <a:endParaRPr/>
          </a:p>
        </p:txBody>
      </p:sp>
      <p:pic>
        <p:nvPicPr>
          <p:cNvPr id="727" name="Google Shape;727;g2b7aa389cc3_0_285"/>
          <p:cNvPicPr preferRelativeResize="0"/>
          <p:nvPr/>
        </p:nvPicPr>
        <p:blipFill>
          <a:blip r:embed="rId3">
            <a:alphaModFix/>
          </a:blip>
          <a:stretch>
            <a:fillRect/>
          </a:stretch>
        </p:blipFill>
        <p:spPr>
          <a:xfrm>
            <a:off x="715262" y="1825626"/>
            <a:ext cx="10761477" cy="4653775"/>
          </a:xfrm>
          <a:prstGeom prst="rect">
            <a:avLst/>
          </a:prstGeom>
          <a:noFill/>
          <a:ln>
            <a:noFill/>
          </a:ln>
        </p:spPr>
      </p:pic>
      <p:sp>
        <p:nvSpPr>
          <p:cNvPr id="728" name="Google Shape;728;g2b7aa389cc3_0_285"/>
          <p:cNvSpPr txBox="1"/>
          <p:nvPr/>
        </p:nvSpPr>
        <p:spPr>
          <a:xfrm>
            <a:off x="920350" y="6287200"/>
            <a:ext cx="80781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700">
                <a:solidFill>
                  <a:schemeClr val="dk1"/>
                </a:solidFill>
                <a:latin typeface="Calibri"/>
                <a:ea typeface="Calibri"/>
                <a:cs typeface="Calibri"/>
                <a:sym typeface="Calibri"/>
              </a:rPr>
              <a:t>Figure taken from Ranjay Krishna’s course CSE493</a:t>
            </a:r>
            <a:endParaRPr sz="1700">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3" name="Shape 733"/>
        <p:cNvGrpSpPr/>
        <p:nvPr/>
      </p:nvGrpSpPr>
      <p:grpSpPr>
        <a:xfrm>
          <a:off x="0" y="0"/>
          <a:ext cx="0" cy="0"/>
          <a:chOff x="0" y="0"/>
          <a:chExt cx="0" cy="0"/>
        </a:xfrm>
      </p:grpSpPr>
      <p:sp>
        <p:nvSpPr>
          <p:cNvPr id="734" name="Google Shape;734;g2b7aa389cc3_0_292"/>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lang="en-US"/>
              <a:t>One more example</a:t>
            </a:r>
            <a:endParaRPr/>
          </a:p>
          <a:p>
            <a:pPr indent="0" lvl="0" marL="0" rtl="0" algn="l">
              <a:spcBef>
                <a:spcPts val="0"/>
              </a:spcBef>
              <a:spcAft>
                <a:spcPts val="0"/>
              </a:spcAft>
              <a:buNone/>
            </a:pPr>
            <a:r>
              <a:t/>
            </a:r>
            <a:endParaRPr/>
          </a:p>
        </p:txBody>
      </p:sp>
      <p:pic>
        <p:nvPicPr>
          <p:cNvPr id="735" name="Google Shape;735;g2b7aa389cc3_0_292"/>
          <p:cNvPicPr preferRelativeResize="0"/>
          <p:nvPr/>
        </p:nvPicPr>
        <p:blipFill>
          <a:blip r:embed="rId3">
            <a:alphaModFix/>
          </a:blip>
          <a:stretch>
            <a:fillRect/>
          </a:stretch>
        </p:blipFill>
        <p:spPr>
          <a:xfrm>
            <a:off x="838200" y="1825625"/>
            <a:ext cx="10858747" cy="4351201"/>
          </a:xfrm>
          <a:prstGeom prst="rect">
            <a:avLst/>
          </a:prstGeom>
          <a:noFill/>
          <a:ln>
            <a:noFill/>
          </a:ln>
        </p:spPr>
      </p:pic>
      <p:sp>
        <p:nvSpPr>
          <p:cNvPr id="736" name="Google Shape;736;g2b7aa389cc3_0_292"/>
          <p:cNvSpPr txBox="1"/>
          <p:nvPr/>
        </p:nvSpPr>
        <p:spPr>
          <a:xfrm>
            <a:off x="996550" y="6227925"/>
            <a:ext cx="80781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700">
                <a:solidFill>
                  <a:schemeClr val="dk1"/>
                </a:solidFill>
                <a:latin typeface="Calibri"/>
                <a:ea typeface="Calibri"/>
                <a:cs typeface="Calibri"/>
                <a:sym typeface="Calibri"/>
              </a:rPr>
              <a:t>Figure taken from Ranjay Krishna’s course CSE493</a:t>
            </a:r>
            <a:endParaRPr sz="1700">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1" name="Shape 741"/>
        <p:cNvGrpSpPr/>
        <p:nvPr/>
      </p:nvGrpSpPr>
      <p:grpSpPr>
        <a:xfrm>
          <a:off x="0" y="0"/>
          <a:ext cx="0" cy="0"/>
          <a:chOff x="0" y="0"/>
          <a:chExt cx="0" cy="0"/>
        </a:xfrm>
      </p:grpSpPr>
      <p:sp>
        <p:nvSpPr>
          <p:cNvPr id="742" name="Google Shape;742;g2b7aa389cc3_0_298"/>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lang="en-US"/>
              <a:t>One more example</a:t>
            </a:r>
            <a:endParaRPr/>
          </a:p>
          <a:p>
            <a:pPr indent="0" lvl="0" marL="0" rtl="0" algn="l">
              <a:spcBef>
                <a:spcPts val="0"/>
              </a:spcBef>
              <a:spcAft>
                <a:spcPts val="0"/>
              </a:spcAft>
              <a:buNone/>
            </a:pPr>
            <a:r>
              <a:t/>
            </a:r>
            <a:endParaRPr/>
          </a:p>
        </p:txBody>
      </p:sp>
      <p:pic>
        <p:nvPicPr>
          <p:cNvPr id="743" name="Google Shape;743;g2b7aa389cc3_0_298"/>
          <p:cNvPicPr preferRelativeResize="0"/>
          <p:nvPr/>
        </p:nvPicPr>
        <p:blipFill>
          <a:blip r:embed="rId3">
            <a:alphaModFix/>
          </a:blip>
          <a:stretch>
            <a:fillRect/>
          </a:stretch>
        </p:blipFill>
        <p:spPr>
          <a:xfrm>
            <a:off x="838200" y="1825625"/>
            <a:ext cx="10515601" cy="4310083"/>
          </a:xfrm>
          <a:prstGeom prst="rect">
            <a:avLst/>
          </a:prstGeom>
          <a:noFill/>
          <a:ln>
            <a:noFill/>
          </a:ln>
        </p:spPr>
      </p:pic>
      <p:sp>
        <p:nvSpPr>
          <p:cNvPr id="744" name="Google Shape;744;g2b7aa389cc3_0_298"/>
          <p:cNvSpPr txBox="1"/>
          <p:nvPr/>
        </p:nvSpPr>
        <p:spPr>
          <a:xfrm>
            <a:off x="1072750" y="6058600"/>
            <a:ext cx="80781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700">
                <a:solidFill>
                  <a:schemeClr val="dk1"/>
                </a:solidFill>
                <a:latin typeface="Calibri"/>
                <a:ea typeface="Calibri"/>
                <a:cs typeface="Calibri"/>
                <a:sym typeface="Calibri"/>
              </a:rPr>
              <a:t>Figure taken from Ranjay Krishna’s course CSE493</a:t>
            </a:r>
            <a:endParaRPr sz="17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4"/>
          <p:cNvSpPr txBox="1"/>
          <p:nvPr>
            <p:ph type="title"/>
          </p:nvPr>
        </p:nvSpPr>
        <p:spPr>
          <a:xfrm>
            <a:off x="831850" y="927418"/>
            <a:ext cx="10515600" cy="285273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Calibri"/>
              <a:buNone/>
            </a:pPr>
            <a:r>
              <a:rPr lang="en-US"/>
              <a:t>A Simple Example</a:t>
            </a:r>
            <a:endParaRPr/>
          </a:p>
        </p:txBody>
      </p:sp>
      <p:sp>
        <p:nvSpPr>
          <p:cNvPr id="123" name="Google Shape;123;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888888"/>
              </a:buClr>
              <a:buSzPts val="2400"/>
              <a:buNone/>
            </a:pPr>
            <a:r>
              <a:rPr lang="en-US"/>
              <a:t>Here, we will go over a simple 2-layer neural network (no bias).</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9" name="Shape 749"/>
        <p:cNvGrpSpPr/>
        <p:nvPr/>
      </p:nvGrpSpPr>
      <p:grpSpPr>
        <a:xfrm>
          <a:off x="0" y="0"/>
          <a:ext cx="0" cy="0"/>
          <a:chOff x="0" y="0"/>
          <a:chExt cx="0" cy="0"/>
        </a:xfrm>
      </p:grpSpPr>
      <p:sp>
        <p:nvSpPr>
          <p:cNvPr id="750" name="Google Shape;750;g2b7aa389cc3_0_306"/>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lang="en-US"/>
              <a:t>One more example</a:t>
            </a:r>
            <a:endParaRPr/>
          </a:p>
          <a:p>
            <a:pPr indent="0" lvl="0" marL="0" rtl="0" algn="l">
              <a:spcBef>
                <a:spcPts val="0"/>
              </a:spcBef>
              <a:spcAft>
                <a:spcPts val="0"/>
              </a:spcAft>
              <a:buNone/>
            </a:pPr>
            <a:r>
              <a:t/>
            </a:r>
            <a:endParaRPr/>
          </a:p>
        </p:txBody>
      </p:sp>
      <p:pic>
        <p:nvPicPr>
          <p:cNvPr id="751" name="Google Shape;751;g2b7aa389cc3_0_306"/>
          <p:cNvPicPr preferRelativeResize="0"/>
          <p:nvPr/>
        </p:nvPicPr>
        <p:blipFill>
          <a:blip r:embed="rId3">
            <a:alphaModFix/>
          </a:blip>
          <a:stretch>
            <a:fillRect/>
          </a:stretch>
        </p:blipFill>
        <p:spPr>
          <a:xfrm>
            <a:off x="838200" y="1838788"/>
            <a:ext cx="10515601" cy="4172477"/>
          </a:xfrm>
          <a:prstGeom prst="rect">
            <a:avLst/>
          </a:prstGeom>
          <a:noFill/>
          <a:ln>
            <a:noFill/>
          </a:ln>
        </p:spPr>
      </p:pic>
      <p:sp>
        <p:nvSpPr>
          <p:cNvPr id="752" name="Google Shape;752;g2b7aa389cc3_0_306"/>
          <p:cNvSpPr txBox="1"/>
          <p:nvPr/>
        </p:nvSpPr>
        <p:spPr>
          <a:xfrm>
            <a:off x="1038875" y="6117850"/>
            <a:ext cx="80781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700">
                <a:solidFill>
                  <a:schemeClr val="dk1"/>
                </a:solidFill>
                <a:latin typeface="Calibri"/>
                <a:ea typeface="Calibri"/>
                <a:cs typeface="Calibri"/>
                <a:sym typeface="Calibri"/>
              </a:rPr>
              <a:t>Figure taken from Ranjay Krishna’s course CSE493</a:t>
            </a:r>
            <a:endParaRPr sz="1700">
              <a:solidFill>
                <a:schemeClr val="dk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7" name="Shape 757"/>
        <p:cNvGrpSpPr/>
        <p:nvPr/>
      </p:nvGrpSpPr>
      <p:grpSpPr>
        <a:xfrm>
          <a:off x="0" y="0"/>
          <a:ext cx="0" cy="0"/>
          <a:chOff x="0" y="0"/>
          <a:chExt cx="0" cy="0"/>
        </a:xfrm>
      </p:grpSpPr>
      <p:sp>
        <p:nvSpPr>
          <p:cNvPr id="758" name="Google Shape;758;g2b7aa389cc3_0_313"/>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lang="en-US"/>
              <a:t>One more example</a:t>
            </a:r>
            <a:endParaRPr/>
          </a:p>
          <a:p>
            <a:pPr indent="0" lvl="0" marL="0" rtl="0" algn="l">
              <a:spcBef>
                <a:spcPts val="0"/>
              </a:spcBef>
              <a:spcAft>
                <a:spcPts val="0"/>
              </a:spcAft>
              <a:buNone/>
            </a:pPr>
            <a:r>
              <a:t/>
            </a:r>
            <a:endParaRPr/>
          </a:p>
        </p:txBody>
      </p:sp>
      <p:pic>
        <p:nvPicPr>
          <p:cNvPr id="759" name="Google Shape;759;g2b7aa389cc3_0_313"/>
          <p:cNvPicPr preferRelativeResize="0"/>
          <p:nvPr/>
        </p:nvPicPr>
        <p:blipFill>
          <a:blip r:embed="rId3">
            <a:alphaModFix/>
          </a:blip>
          <a:stretch>
            <a:fillRect/>
          </a:stretch>
        </p:blipFill>
        <p:spPr>
          <a:xfrm>
            <a:off x="838200" y="1830522"/>
            <a:ext cx="10515599" cy="4631670"/>
          </a:xfrm>
          <a:prstGeom prst="rect">
            <a:avLst/>
          </a:prstGeom>
          <a:noFill/>
          <a:ln>
            <a:noFill/>
          </a:ln>
        </p:spPr>
      </p:pic>
      <p:sp>
        <p:nvSpPr>
          <p:cNvPr id="760" name="Google Shape;760;g2b7aa389cc3_0_313"/>
          <p:cNvSpPr txBox="1"/>
          <p:nvPr/>
        </p:nvSpPr>
        <p:spPr>
          <a:xfrm>
            <a:off x="1072750" y="6185600"/>
            <a:ext cx="80781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700">
                <a:solidFill>
                  <a:schemeClr val="dk1"/>
                </a:solidFill>
                <a:latin typeface="Calibri"/>
                <a:ea typeface="Calibri"/>
                <a:cs typeface="Calibri"/>
                <a:sym typeface="Calibri"/>
              </a:rPr>
              <a:t>Figure taken from Ranjay Krishna’s course CSE493</a:t>
            </a:r>
            <a:endParaRPr sz="1700">
              <a:solidFill>
                <a:schemeClr val="dk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5" name="Shape 765"/>
        <p:cNvGrpSpPr/>
        <p:nvPr/>
      </p:nvGrpSpPr>
      <p:grpSpPr>
        <a:xfrm>
          <a:off x="0" y="0"/>
          <a:ext cx="0" cy="0"/>
          <a:chOff x="0" y="0"/>
          <a:chExt cx="0" cy="0"/>
        </a:xfrm>
      </p:grpSpPr>
      <p:sp>
        <p:nvSpPr>
          <p:cNvPr id="766" name="Google Shape;766;g2b7aa389cc3_0_32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lang="en-US"/>
              <a:t>One more example</a:t>
            </a:r>
            <a:endParaRPr/>
          </a:p>
          <a:p>
            <a:pPr indent="0" lvl="0" marL="0" rtl="0" algn="l">
              <a:spcBef>
                <a:spcPts val="0"/>
              </a:spcBef>
              <a:spcAft>
                <a:spcPts val="0"/>
              </a:spcAft>
              <a:buNone/>
            </a:pPr>
            <a:r>
              <a:t/>
            </a:r>
            <a:endParaRPr/>
          </a:p>
        </p:txBody>
      </p:sp>
      <p:pic>
        <p:nvPicPr>
          <p:cNvPr id="767" name="Google Shape;767;g2b7aa389cc3_0_320"/>
          <p:cNvPicPr preferRelativeResize="0"/>
          <p:nvPr/>
        </p:nvPicPr>
        <p:blipFill>
          <a:blip r:embed="rId3">
            <a:alphaModFix/>
          </a:blip>
          <a:stretch>
            <a:fillRect/>
          </a:stretch>
        </p:blipFill>
        <p:spPr>
          <a:xfrm>
            <a:off x="491050" y="1572275"/>
            <a:ext cx="11039154" cy="4862375"/>
          </a:xfrm>
          <a:prstGeom prst="rect">
            <a:avLst/>
          </a:prstGeom>
          <a:noFill/>
          <a:ln>
            <a:noFill/>
          </a:ln>
        </p:spPr>
      </p:pic>
      <p:sp>
        <p:nvSpPr>
          <p:cNvPr id="768" name="Google Shape;768;g2b7aa389cc3_0_320"/>
          <p:cNvSpPr txBox="1"/>
          <p:nvPr/>
        </p:nvSpPr>
        <p:spPr>
          <a:xfrm>
            <a:off x="838200" y="6329525"/>
            <a:ext cx="80781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700">
                <a:solidFill>
                  <a:schemeClr val="dk1"/>
                </a:solidFill>
                <a:latin typeface="Calibri"/>
                <a:ea typeface="Calibri"/>
                <a:cs typeface="Calibri"/>
                <a:sym typeface="Calibri"/>
              </a:rPr>
              <a:t>Figure taken from Ranjay Krishna’s course CSE493</a:t>
            </a:r>
            <a:endParaRPr sz="1700">
              <a:solidFill>
                <a:schemeClr val="dk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3" name="Shape 773"/>
        <p:cNvGrpSpPr/>
        <p:nvPr/>
      </p:nvGrpSpPr>
      <p:grpSpPr>
        <a:xfrm>
          <a:off x="0" y="0"/>
          <a:ext cx="0" cy="0"/>
          <a:chOff x="0" y="0"/>
          <a:chExt cx="0" cy="0"/>
        </a:xfrm>
      </p:grpSpPr>
      <p:sp>
        <p:nvSpPr>
          <p:cNvPr id="774" name="Google Shape;774;g2b891ad0c23_0_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One more example</a:t>
            </a:r>
            <a:endParaRPr/>
          </a:p>
        </p:txBody>
      </p:sp>
      <p:pic>
        <p:nvPicPr>
          <p:cNvPr id="775" name="Google Shape;775;g2b891ad0c23_0_0"/>
          <p:cNvPicPr preferRelativeResize="0"/>
          <p:nvPr/>
        </p:nvPicPr>
        <p:blipFill>
          <a:blip r:embed="rId3">
            <a:alphaModFix/>
          </a:blip>
          <a:stretch>
            <a:fillRect/>
          </a:stretch>
        </p:blipFill>
        <p:spPr>
          <a:xfrm>
            <a:off x="838200" y="1546500"/>
            <a:ext cx="9937027" cy="4947326"/>
          </a:xfrm>
          <a:prstGeom prst="rect">
            <a:avLst/>
          </a:prstGeom>
          <a:noFill/>
          <a:ln>
            <a:noFill/>
          </a:ln>
        </p:spPr>
      </p:pic>
      <p:sp>
        <p:nvSpPr>
          <p:cNvPr id="776" name="Google Shape;776;g2b891ad0c23_0_0"/>
          <p:cNvSpPr txBox="1"/>
          <p:nvPr/>
        </p:nvSpPr>
        <p:spPr>
          <a:xfrm>
            <a:off x="838200" y="6329525"/>
            <a:ext cx="80781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700">
                <a:solidFill>
                  <a:schemeClr val="dk1"/>
                </a:solidFill>
                <a:latin typeface="Calibri"/>
                <a:ea typeface="Calibri"/>
                <a:cs typeface="Calibri"/>
                <a:sym typeface="Calibri"/>
              </a:rPr>
              <a:t>Figure taken from Ranjay Krishna’s course CSE493</a:t>
            </a:r>
            <a:endParaRPr sz="1700">
              <a:solidFill>
                <a:schemeClr val="dk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1" name="Shape 781"/>
        <p:cNvGrpSpPr/>
        <p:nvPr/>
      </p:nvGrpSpPr>
      <p:grpSpPr>
        <a:xfrm>
          <a:off x="0" y="0"/>
          <a:ext cx="0" cy="0"/>
          <a:chOff x="0" y="0"/>
          <a:chExt cx="0" cy="0"/>
        </a:xfrm>
      </p:grpSpPr>
      <p:sp>
        <p:nvSpPr>
          <p:cNvPr id="782" name="Google Shape;782;g2b891ad0c23_0_7"/>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One more example</a:t>
            </a:r>
            <a:endParaRPr/>
          </a:p>
        </p:txBody>
      </p:sp>
      <p:pic>
        <p:nvPicPr>
          <p:cNvPr id="783" name="Google Shape;783;g2b891ad0c23_0_7"/>
          <p:cNvPicPr preferRelativeResize="0"/>
          <p:nvPr/>
        </p:nvPicPr>
        <p:blipFill>
          <a:blip r:embed="rId3">
            <a:alphaModFix/>
          </a:blip>
          <a:stretch>
            <a:fillRect/>
          </a:stretch>
        </p:blipFill>
        <p:spPr>
          <a:xfrm>
            <a:off x="838200" y="1528300"/>
            <a:ext cx="9607749" cy="4706250"/>
          </a:xfrm>
          <a:prstGeom prst="rect">
            <a:avLst/>
          </a:prstGeom>
          <a:noFill/>
          <a:ln>
            <a:noFill/>
          </a:ln>
        </p:spPr>
      </p:pic>
      <p:sp>
        <p:nvSpPr>
          <p:cNvPr id="784" name="Google Shape;784;g2b891ad0c23_0_7"/>
          <p:cNvSpPr txBox="1"/>
          <p:nvPr/>
        </p:nvSpPr>
        <p:spPr>
          <a:xfrm>
            <a:off x="838200" y="6329525"/>
            <a:ext cx="80781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700">
                <a:solidFill>
                  <a:schemeClr val="dk1"/>
                </a:solidFill>
                <a:latin typeface="Calibri"/>
                <a:ea typeface="Calibri"/>
                <a:cs typeface="Calibri"/>
                <a:sym typeface="Calibri"/>
              </a:rPr>
              <a:t>Figure taken from Ranjay Krishna’s course CSE493</a:t>
            </a:r>
            <a:endParaRPr sz="1700">
              <a:solidFill>
                <a:schemeClr val="dk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9" name="Shape 789"/>
        <p:cNvGrpSpPr/>
        <p:nvPr/>
      </p:nvGrpSpPr>
      <p:grpSpPr>
        <a:xfrm>
          <a:off x="0" y="0"/>
          <a:ext cx="0" cy="0"/>
          <a:chOff x="0" y="0"/>
          <a:chExt cx="0" cy="0"/>
        </a:xfrm>
      </p:grpSpPr>
      <p:sp>
        <p:nvSpPr>
          <p:cNvPr id="790" name="Google Shape;790;g2b891ad0c23_0_16"/>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One more example</a:t>
            </a:r>
            <a:endParaRPr/>
          </a:p>
        </p:txBody>
      </p:sp>
      <p:pic>
        <p:nvPicPr>
          <p:cNvPr id="791" name="Google Shape;791;g2b891ad0c23_0_16"/>
          <p:cNvPicPr preferRelativeResize="0"/>
          <p:nvPr/>
        </p:nvPicPr>
        <p:blipFill>
          <a:blip r:embed="rId3">
            <a:alphaModFix/>
          </a:blip>
          <a:stretch>
            <a:fillRect/>
          </a:stretch>
        </p:blipFill>
        <p:spPr>
          <a:xfrm>
            <a:off x="838200" y="1476575"/>
            <a:ext cx="9792829" cy="4776750"/>
          </a:xfrm>
          <a:prstGeom prst="rect">
            <a:avLst/>
          </a:prstGeom>
          <a:noFill/>
          <a:ln>
            <a:noFill/>
          </a:ln>
        </p:spPr>
      </p:pic>
      <p:sp>
        <p:nvSpPr>
          <p:cNvPr id="792" name="Google Shape;792;g2b891ad0c23_0_16"/>
          <p:cNvSpPr txBox="1"/>
          <p:nvPr/>
        </p:nvSpPr>
        <p:spPr>
          <a:xfrm>
            <a:off x="838200" y="6329525"/>
            <a:ext cx="80781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700">
                <a:solidFill>
                  <a:schemeClr val="dk1"/>
                </a:solidFill>
                <a:latin typeface="Calibri"/>
                <a:ea typeface="Calibri"/>
                <a:cs typeface="Calibri"/>
                <a:sym typeface="Calibri"/>
              </a:rPr>
              <a:t>Figure taken from Ranjay Krishna’s course CSE493</a:t>
            </a:r>
            <a:endParaRPr sz="1700">
              <a:solidFill>
                <a:schemeClr val="dk1"/>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7" name="Shape 797"/>
        <p:cNvGrpSpPr/>
        <p:nvPr/>
      </p:nvGrpSpPr>
      <p:grpSpPr>
        <a:xfrm>
          <a:off x="0" y="0"/>
          <a:ext cx="0" cy="0"/>
          <a:chOff x="0" y="0"/>
          <a:chExt cx="0" cy="0"/>
        </a:xfrm>
      </p:grpSpPr>
      <p:sp>
        <p:nvSpPr>
          <p:cNvPr id="798" name="Google Shape;798;g2b891ad0c23_0_181"/>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1000"/>
              </a:spcBef>
              <a:spcAft>
                <a:spcPts val="0"/>
              </a:spcAft>
              <a:buNone/>
            </a:pPr>
            <a:r>
              <a:rPr lang="en-US" sz="2800"/>
              <a:t>So far: backprop with scalars, let’s go back to our initial example of vectors</a:t>
            </a:r>
            <a:endParaRPr sz="280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2" name="Shape 802"/>
        <p:cNvGrpSpPr/>
        <p:nvPr/>
      </p:nvGrpSpPr>
      <p:grpSpPr>
        <a:xfrm>
          <a:off x="0" y="0"/>
          <a:ext cx="0" cy="0"/>
          <a:chOff x="0" y="0"/>
          <a:chExt cx="0" cy="0"/>
        </a:xfrm>
      </p:grpSpPr>
      <p:sp>
        <p:nvSpPr>
          <p:cNvPr id="803" name="Google Shape;803;g2b7aa389cc3_0_32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4400"/>
              <a:buFont typeface="Calibri"/>
              <a:buNone/>
            </a:pPr>
            <a:r>
              <a:rPr lang="en-US"/>
              <a:t>Back to our Neural Network Example</a:t>
            </a:r>
            <a:endParaRPr/>
          </a:p>
        </p:txBody>
      </p:sp>
      <p:sp>
        <p:nvSpPr>
          <p:cNvPr id="804" name="Google Shape;804;g2b7aa389cc3_0_327"/>
          <p:cNvSpPr/>
          <p:nvPr/>
        </p:nvSpPr>
        <p:spPr>
          <a:xfrm>
            <a:off x="8273091" y="1562763"/>
            <a:ext cx="694200" cy="694800"/>
          </a:xfrm>
          <a:prstGeom prst="flowChartConnector">
            <a:avLst/>
          </a:prstGeom>
          <a:solidFill>
            <a:srgbClr val="942092">
              <a:alpha val="57650"/>
            </a:srgbClr>
          </a:solidFill>
          <a:ln cap="flat" cmpd="sng" w="19050">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5" name="Google Shape;805;g2b7aa389cc3_0_327"/>
          <p:cNvSpPr/>
          <p:nvPr/>
        </p:nvSpPr>
        <p:spPr>
          <a:xfrm>
            <a:off x="8286176" y="3648155"/>
            <a:ext cx="694200" cy="694800"/>
          </a:xfrm>
          <a:prstGeom prst="flowChartConnector">
            <a:avLst/>
          </a:prstGeom>
          <a:gradFill>
            <a:gsLst>
              <a:gs pos="0">
                <a:srgbClr val="7FB75F"/>
              </a:gs>
              <a:gs pos="50000">
                <a:srgbClr val="6EB141"/>
              </a:gs>
              <a:gs pos="100000">
                <a:srgbClr val="5FA134"/>
              </a:gs>
            </a:gsLst>
            <a:lin ang="5400012" scaled="0"/>
          </a:gradFill>
          <a:ln cap="flat" cmpd="sng" w="9525">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6" name="Google Shape;806;g2b7aa389cc3_0_327"/>
          <p:cNvSpPr txBox="1"/>
          <p:nvPr/>
        </p:nvSpPr>
        <p:spPr>
          <a:xfrm>
            <a:off x="8454382" y="1732057"/>
            <a:ext cx="476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C</a:t>
            </a:r>
            <a:endParaRPr/>
          </a:p>
        </p:txBody>
      </p:sp>
      <p:sp>
        <p:nvSpPr>
          <p:cNvPr id="807" name="Google Shape;807;g2b7aa389cc3_0_327"/>
          <p:cNvSpPr txBox="1"/>
          <p:nvPr/>
        </p:nvSpPr>
        <p:spPr>
          <a:xfrm>
            <a:off x="8457415" y="3835095"/>
            <a:ext cx="476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D</a:t>
            </a:r>
            <a:endParaRPr/>
          </a:p>
        </p:txBody>
      </p:sp>
      <p:sp>
        <p:nvSpPr>
          <p:cNvPr id="808" name="Google Shape;808;g2b7aa389cc3_0_327"/>
          <p:cNvSpPr/>
          <p:nvPr/>
        </p:nvSpPr>
        <p:spPr>
          <a:xfrm>
            <a:off x="10193795" y="1595135"/>
            <a:ext cx="694200" cy="694800"/>
          </a:xfrm>
          <a:prstGeom prst="flowChartConnector">
            <a:avLst/>
          </a:prstGeom>
          <a:gradFill>
            <a:gsLst>
              <a:gs pos="0">
                <a:schemeClr val="dk1"/>
              </a:gs>
              <a:gs pos="48000">
                <a:srgbClr val="070707"/>
              </a:gs>
              <a:gs pos="100000">
                <a:srgbClr val="666666"/>
              </a:gs>
            </a:gsLst>
            <a:lin ang="16200038"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1</a:t>
            </a:r>
            <a:endParaRPr/>
          </a:p>
        </p:txBody>
      </p:sp>
      <p:sp>
        <p:nvSpPr>
          <p:cNvPr id="809" name="Google Shape;809;g2b7aa389cc3_0_327"/>
          <p:cNvSpPr/>
          <p:nvPr/>
        </p:nvSpPr>
        <p:spPr>
          <a:xfrm>
            <a:off x="10228461" y="3642612"/>
            <a:ext cx="694200" cy="694800"/>
          </a:xfrm>
          <a:prstGeom prst="flowChartConnector">
            <a:avLst/>
          </a:prstGeom>
          <a:gradFill>
            <a:gsLst>
              <a:gs pos="0">
                <a:schemeClr val="dk1"/>
              </a:gs>
              <a:gs pos="48000">
                <a:srgbClr val="070707"/>
              </a:gs>
              <a:gs pos="100000">
                <a:srgbClr val="666666"/>
              </a:gs>
            </a:gsLst>
            <a:lin ang="16200038"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0</a:t>
            </a:r>
            <a:endParaRPr/>
          </a:p>
        </p:txBody>
      </p:sp>
      <p:sp>
        <p:nvSpPr>
          <p:cNvPr id="810" name="Google Shape;810;g2b7aa389cc3_0_327"/>
          <p:cNvSpPr txBox="1"/>
          <p:nvPr/>
        </p:nvSpPr>
        <p:spPr>
          <a:xfrm>
            <a:off x="9799385" y="965851"/>
            <a:ext cx="1554300" cy="369300"/>
          </a:xfrm>
          <a:prstGeom prst="rect">
            <a:avLst/>
          </a:prstGeom>
          <a:gradFill>
            <a:gsLst>
              <a:gs pos="0">
                <a:schemeClr val="dk1"/>
              </a:gs>
              <a:gs pos="48000">
                <a:srgbClr val="070707"/>
              </a:gs>
              <a:gs pos="100000">
                <a:srgbClr val="666666"/>
              </a:gs>
            </a:gsLst>
            <a:lin ang="16200038" scaled="0"/>
          </a:gra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Ground Truth</a:t>
            </a:r>
            <a:endParaRPr/>
          </a:p>
        </p:txBody>
      </p:sp>
      <p:sp>
        <p:nvSpPr>
          <p:cNvPr id="811" name="Google Shape;811;g2b7aa389cc3_0_327"/>
          <p:cNvSpPr txBox="1"/>
          <p:nvPr/>
        </p:nvSpPr>
        <p:spPr>
          <a:xfrm>
            <a:off x="9263943" y="1735380"/>
            <a:ext cx="611100" cy="369300"/>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812" name="Google Shape;812;g2b7aa389cc3_0_327"/>
          <p:cNvSpPr txBox="1"/>
          <p:nvPr/>
        </p:nvSpPr>
        <p:spPr>
          <a:xfrm flipH="1">
            <a:off x="9312497" y="3783934"/>
            <a:ext cx="523500" cy="369300"/>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cxnSp>
        <p:nvCxnSpPr>
          <p:cNvPr id="813" name="Google Shape;813;g2b7aa389cc3_0_327"/>
          <p:cNvCxnSpPr>
            <a:stCxn id="811" idx="2"/>
            <a:endCxn id="814" idx="1"/>
          </p:cNvCxnSpPr>
          <p:nvPr/>
        </p:nvCxnSpPr>
        <p:spPr>
          <a:xfrm>
            <a:off x="9569493" y="2104680"/>
            <a:ext cx="442200" cy="818100"/>
          </a:xfrm>
          <a:prstGeom prst="straightConnector1">
            <a:avLst/>
          </a:prstGeom>
          <a:noFill/>
          <a:ln cap="flat" cmpd="sng" w="9525">
            <a:solidFill>
              <a:schemeClr val="accent1"/>
            </a:solidFill>
            <a:prstDash val="solid"/>
            <a:miter lim="800000"/>
            <a:headEnd len="sm" w="sm" type="none"/>
            <a:tailEnd len="med" w="med" type="triangle"/>
          </a:ln>
        </p:spPr>
      </p:cxnSp>
      <p:cxnSp>
        <p:nvCxnSpPr>
          <p:cNvPr id="815" name="Google Shape;815;g2b7aa389cc3_0_327"/>
          <p:cNvCxnSpPr>
            <a:stCxn id="812" idx="0"/>
            <a:endCxn id="814" idx="1"/>
          </p:cNvCxnSpPr>
          <p:nvPr/>
        </p:nvCxnSpPr>
        <p:spPr>
          <a:xfrm flipH="1" rot="10800000">
            <a:off x="9574247" y="2922634"/>
            <a:ext cx="437400" cy="861300"/>
          </a:xfrm>
          <a:prstGeom prst="straightConnector1">
            <a:avLst/>
          </a:prstGeom>
          <a:noFill/>
          <a:ln cap="flat" cmpd="sng" w="9525">
            <a:solidFill>
              <a:schemeClr val="accent1"/>
            </a:solidFill>
            <a:prstDash val="solid"/>
            <a:miter lim="800000"/>
            <a:headEnd len="sm" w="sm" type="none"/>
            <a:tailEnd len="med" w="med" type="triangle"/>
          </a:ln>
        </p:spPr>
      </p:cxnSp>
      <p:sp>
        <p:nvSpPr>
          <p:cNvPr id="814" name="Google Shape;814;g2b7aa389cc3_0_327"/>
          <p:cNvSpPr txBox="1"/>
          <p:nvPr/>
        </p:nvSpPr>
        <p:spPr>
          <a:xfrm>
            <a:off x="10011736" y="2738038"/>
            <a:ext cx="1127700" cy="369300"/>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816" name="Google Shape;816;g2b7aa389cc3_0_327"/>
          <p:cNvSpPr/>
          <p:nvPr/>
        </p:nvSpPr>
        <p:spPr>
          <a:xfrm>
            <a:off x="5886692" y="1695396"/>
            <a:ext cx="2076300" cy="405900"/>
          </a:xfrm>
          <a:prstGeom prst="snip2DiagRect">
            <a:avLst>
              <a:gd fmla="val 0" name="adj1"/>
              <a:gd fmla="val 16667" name="adj2"/>
            </a:avLst>
          </a:prstGeom>
          <a:blipFill rotWithShape="1">
            <a:blip r:embed="rId6">
              <a:alphaModFix/>
            </a:blip>
            <a:stretch>
              <a:fillRect b="-14289"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817" name="Google Shape;817;g2b7aa389cc3_0_327"/>
          <p:cNvSpPr txBox="1"/>
          <p:nvPr/>
        </p:nvSpPr>
        <p:spPr>
          <a:xfrm>
            <a:off x="7902282" y="5887347"/>
            <a:ext cx="523500" cy="646200"/>
          </a:xfrm>
          <a:prstGeom prst="rect">
            <a:avLst/>
          </a:pr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graphicFrame>
        <p:nvGraphicFramePr>
          <p:cNvPr id="818" name="Google Shape;818;g2b7aa389cc3_0_327"/>
          <p:cNvGraphicFramePr/>
          <p:nvPr/>
        </p:nvGraphicFramePr>
        <p:xfrm>
          <a:off x="8388668" y="5155827"/>
          <a:ext cx="3000000" cy="3000000"/>
        </p:xfrm>
        <a:graphic>
          <a:graphicData uri="http://schemas.openxmlformats.org/drawingml/2006/table">
            <a:tbl>
              <a:tblPr bandRow="1" firstRow="1">
                <a:noFill/>
                <a:tableStyleId>{065EA3BE-3667-4E2D-9201-F5A8711881DC}</a:tableStyleId>
              </a:tblPr>
              <a:tblGrid>
                <a:gridCol w="723675"/>
                <a:gridCol w="723675"/>
              </a:tblGrid>
              <a:tr h="232500">
                <a:tc>
                  <a:txBody>
                    <a:bodyPr/>
                    <a:lstStyle/>
                    <a:p>
                      <a:pPr indent="0" lvl="0" marL="0" marR="0" rtl="0" algn="l">
                        <a:spcBef>
                          <a:spcPts val="0"/>
                        </a:spcBef>
                        <a:spcAft>
                          <a:spcPts val="0"/>
                        </a:spcAft>
                        <a:buNone/>
                      </a:pPr>
                      <a:r>
                        <a:rPr b="0" lang="en-US" sz="1800"/>
                        <a:t>0.61</a:t>
                      </a:r>
                      <a:endParaRPr/>
                    </a:p>
                  </a:txBody>
                  <a:tcPr marT="45725" marB="45725" marR="91450" marL="91450">
                    <a:lnB cap="flat" cmpd="sng" w="9525">
                      <a:solidFill>
                        <a:srgbClr val="000000">
                          <a:alpha val="0"/>
                        </a:srgbClr>
                      </a:solidFill>
                      <a:prstDash val="solid"/>
                      <a:round/>
                      <a:headEnd len="sm" w="sm" type="none"/>
                      <a:tailEnd len="sm" w="sm" type="none"/>
                    </a:lnB>
                    <a:solidFill>
                      <a:srgbClr val="942092">
                        <a:alpha val="50199"/>
                      </a:srgbClr>
                    </a:solidFill>
                  </a:tcPr>
                </a:tc>
                <a:tc>
                  <a:txBody>
                    <a:bodyPr/>
                    <a:lstStyle/>
                    <a:p>
                      <a:pPr indent="0" lvl="0" marL="0" marR="0" rtl="0" algn="l">
                        <a:spcBef>
                          <a:spcPts val="0"/>
                        </a:spcBef>
                        <a:spcAft>
                          <a:spcPts val="0"/>
                        </a:spcAft>
                        <a:buNone/>
                      </a:pPr>
                      <a:r>
                        <a:rPr b="0" lang="en-US" sz="1800"/>
                        <a:t>0.39</a:t>
                      </a:r>
                      <a:endParaRPr/>
                    </a:p>
                  </a:txBody>
                  <a:tcPr marT="45725" marB="45725" marR="91450" marL="91450">
                    <a:lnB cap="flat" cmpd="sng" w="9525">
                      <a:solidFill>
                        <a:srgbClr val="000000">
                          <a:alpha val="0"/>
                        </a:srgbClr>
                      </a:solidFill>
                      <a:prstDash val="solid"/>
                      <a:round/>
                      <a:headEnd len="sm" w="sm" type="none"/>
                      <a:tailEnd len="sm" w="sm" type="none"/>
                    </a:lnB>
                    <a:solidFill>
                      <a:srgbClr val="A8D08C"/>
                    </a:solidFill>
                  </a:tcPr>
                </a:tc>
              </a:tr>
              <a:tr h="242200">
                <a:tc>
                  <a:txBody>
                    <a:bodyPr/>
                    <a:lstStyle/>
                    <a:p>
                      <a:pPr indent="0" lvl="0" marL="0" marR="0" rtl="0" algn="l">
                        <a:spcBef>
                          <a:spcPts val="0"/>
                        </a:spcBef>
                        <a:spcAft>
                          <a:spcPts val="0"/>
                        </a:spcAft>
                        <a:buNone/>
                      </a:pPr>
                      <a:r>
                        <a:rPr b="0" lang="en-US" sz="1800"/>
                        <a:t>.</a:t>
                      </a:r>
                      <a:endParaRPr/>
                    </a:p>
                  </a:txBody>
                  <a:tcPr marT="45725" marB="45725" marR="91450" marL="91450">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942092">
                        <a:alpha val="50199"/>
                      </a:srgbClr>
                    </a:solidFill>
                  </a:tcPr>
                </a:tc>
                <a:tc>
                  <a:txBody>
                    <a:bodyPr/>
                    <a:lstStyle/>
                    <a:p>
                      <a:pPr indent="0" lvl="0" marL="0" marR="0" rtl="0" algn="l">
                        <a:spcBef>
                          <a:spcPts val="0"/>
                        </a:spcBef>
                        <a:spcAft>
                          <a:spcPts val="0"/>
                        </a:spcAft>
                        <a:buNone/>
                      </a:pPr>
                      <a:r>
                        <a:rPr b="0" lang="en-US" sz="1800"/>
                        <a:t>.</a:t>
                      </a:r>
                      <a:endParaRPr/>
                    </a:p>
                  </a:txBody>
                  <a:tcPr marT="45725" marB="45725" marR="91450" marL="91450">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8D08C"/>
                    </a:solidFill>
                  </a:tcPr>
                </a:tc>
              </a:tr>
              <a:tr h="242200">
                <a:tc>
                  <a:txBody>
                    <a:bodyPr/>
                    <a:lstStyle/>
                    <a:p>
                      <a:pPr indent="0" lvl="0" marL="0" marR="0" rtl="0" algn="l">
                        <a:spcBef>
                          <a:spcPts val="0"/>
                        </a:spcBef>
                        <a:spcAft>
                          <a:spcPts val="0"/>
                        </a:spcAft>
                        <a:buNone/>
                      </a:pPr>
                      <a:r>
                        <a:t/>
                      </a:r>
                      <a:endParaRPr b="0" sz="1800"/>
                    </a:p>
                  </a:txBody>
                  <a:tcPr marT="45725" marB="45725" marR="91450" marL="91450">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942092">
                        <a:alpha val="50199"/>
                      </a:srgbClr>
                    </a:solidFill>
                  </a:tcPr>
                </a:tc>
                <a:tc>
                  <a:txBody>
                    <a:bodyPr/>
                    <a:lstStyle/>
                    <a:p>
                      <a:pPr indent="0" lvl="0" marL="0" marR="0" rtl="0" algn="l">
                        <a:spcBef>
                          <a:spcPts val="0"/>
                        </a:spcBef>
                        <a:spcAft>
                          <a:spcPts val="0"/>
                        </a:spcAft>
                        <a:buNone/>
                      </a:pPr>
                      <a:r>
                        <a:t/>
                      </a:r>
                      <a:endParaRPr b="0" sz="1800"/>
                    </a:p>
                  </a:txBody>
                  <a:tcPr marT="45725" marB="45725" marR="91450" marL="91450">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8D08C"/>
                    </a:solidFill>
                  </a:tcPr>
                </a:tc>
              </a:tr>
              <a:tr h="242200">
                <a:tc>
                  <a:txBody>
                    <a:bodyPr/>
                    <a:lstStyle/>
                    <a:p>
                      <a:pPr indent="0" lvl="0" marL="0" marR="0" rtl="0" algn="l">
                        <a:spcBef>
                          <a:spcPts val="0"/>
                        </a:spcBef>
                        <a:spcAft>
                          <a:spcPts val="0"/>
                        </a:spcAft>
                        <a:buNone/>
                      </a:pPr>
                      <a:r>
                        <a:rPr b="0" lang="en-US" sz="1800"/>
                        <a:t>.</a:t>
                      </a:r>
                      <a:endParaRPr/>
                    </a:p>
                  </a:txBody>
                  <a:tcPr marT="45725" marB="45725" marR="91450" marL="91450">
                    <a:lnT cap="flat" cmpd="sng" w="9525">
                      <a:solidFill>
                        <a:srgbClr val="000000">
                          <a:alpha val="0"/>
                        </a:srgbClr>
                      </a:solidFill>
                      <a:prstDash val="solid"/>
                      <a:round/>
                      <a:headEnd len="sm" w="sm" type="none"/>
                      <a:tailEnd len="sm" w="sm" type="none"/>
                    </a:lnT>
                    <a:solidFill>
                      <a:srgbClr val="942092">
                        <a:alpha val="50199"/>
                      </a:srgbClr>
                    </a:solidFill>
                  </a:tcPr>
                </a:tc>
                <a:tc>
                  <a:txBody>
                    <a:bodyPr/>
                    <a:lstStyle/>
                    <a:p>
                      <a:pPr indent="0" lvl="0" marL="0" marR="0" rtl="0" algn="l">
                        <a:spcBef>
                          <a:spcPts val="0"/>
                        </a:spcBef>
                        <a:spcAft>
                          <a:spcPts val="0"/>
                        </a:spcAft>
                        <a:buNone/>
                      </a:pPr>
                      <a:r>
                        <a:rPr b="0" lang="en-US" sz="1800"/>
                        <a:t>.</a:t>
                      </a:r>
                      <a:endParaRPr/>
                    </a:p>
                  </a:txBody>
                  <a:tcPr marT="45725" marB="45725" marR="91450" marL="91450">
                    <a:lnT cap="flat" cmpd="sng" w="9525">
                      <a:solidFill>
                        <a:srgbClr val="000000">
                          <a:alpha val="0"/>
                        </a:srgbClr>
                      </a:solidFill>
                      <a:prstDash val="solid"/>
                      <a:round/>
                      <a:headEnd len="sm" w="sm" type="none"/>
                      <a:tailEnd len="sm" w="sm" type="none"/>
                    </a:lnT>
                    <a:solidFill>
                      <a:srgbClr val="A8D08C"/>
                    </a:solidFill>
                  </a:tcPr>
                </a:tc>
              </a:tr>
            </a:tbl>
          </a:graphicData>
        </a:graphic>
      </p:graphicFrame>
      <p:sp>
        <p:nvSpPr>
          <p:cNvPr id="819" name="Google Shape;819;g2b7aa389cc3_0_327"/>
          <p:cNvSpPr/>
          <p:nvPr/>
        </p:nvSpPr>
        <p:spPr>
          <a:xfrm>
            <a:off x="5897029" y="3787087"/>
            <a:ext cx="2076300" cy="405900"/>
          </a:xfrm>
          <a:prstGeom prst="snip2DiagRect">
            <a:avLst>
              <a:gd fmla="val 0" name="adj1"/>
              <a:gd fmla="val 16667" name="adj2"/>
            </a:avLst>
          </a:prstGeom>
          <a:blipFill rotWithShape="1">
            <a:blip r:embed="rId8">
              <a:alphaModFix/>
            </a:blip>
            <a:stretch>
              <a:fillRect b="-17649"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3" name="Shape 823"/>
        <p:cNvGrpSpPr/>
        <p:nvPr/>
      </p:nvGrpSpPr>
      <p:grpSpPr>
        <a:xfrm>
          <a:off x="0" y="0"/>
          <a:ext cx="0" cy="0"/>
          <a:chOff x="0" y="0"/>
          <a:chExt cx="0" cy="0"/>
        </a:xfrm>
      </p:grpSpPr>
      <p:sp>
        <p:nvSpPr>
          <p:cNvPr id="824" name="Google Shape;824;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            Backpropagation [Cont.]</a:t>
            </a:r>
            <a:endParaRPr/>
          </a:p>
        </p:txBody>
      </p:sp>
      <p:sp>
        <p:nvSpPr>
          <p:cNvPr id="825" name="Google Shape;825;p19"/>
          <p:cNvSpPr/>
          <p:nvPr/>
        </p:nvSpPr>
        <p:spPr>
          <a:xfrm>
            <a:off x="2688259" y="1942607"/>
            <a:ext cx="694310" cy="694944"/>
          </a:xfrm>
          <a:prstGeom prst="flowChartConnector">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3</a:t>
            </a:r>
            <a:endParaRPr/>
          </a:p>
        </p:txBody>
      </p:sp>
      <p:sp>
        <p:nvSpPr>
          <p:cNvPr id="826" name="Google Shape;826;p19"/>
          <p:cNvSpPr/>
          <p:nvPr/>
        </p:nvSpPr>
        <p:spPr>
          <a:xfrm>
            <a:off x="2688259" y="2856026"/>
            <a:ext cx="694310" cy="694944"/>
          </a:xfrm>
          <a:prstGeom prst="flowChartConnector">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2</a:t>
            </a:r>
            <a:endParaRPr/>
          </a:p>
        </p:txBody>
      </p:sp>
      <p:sp>
        <p:nvSpPr>
          <p:cNvPr id="827" name="Google Shape;827;p19"/>
          <p:cNvSpPr/>
          <p:nvPr/>
        </p:nvSpPr>
        <p:spPr>
          <a:xfrm>
            <a:off x="2688259" y="3841877"/>
            <a:ext cx="694310" cy="694944"/>
          </a:xfrm>
          <a:prstGeom prst="flowChartConnector">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4</a:t>
            </a:r>
            <a:endParaRPr/>
          </a:p>
        </p:txBody>
      </p:sp>
      <p:sp>
        <p:nvSpPr>
          <p:cNvPr id="828" name="Google Shape;828;p19"/>
          <p:cNvSpPr/>
          <p:nvPr/>
        </p:nvSpPr>
        <p:spPr>
          <a:xfrm>
            <a:off x="5332198" y="1350393"/>
            <a:ext cx="694310" cy="694944"/>
          </a:xfrm>
          <a:prstGeom prst="flowChartConnector">
            <a:avLst/>
          </a:prstGeom>
          <a:gradFill>
            <a:gsLst>
              <a:gs pos="0">
                <a:srgbClr val="B0CAE9"/>
              </a:gs>
              <a:gs pos="50000">
                <a:srgbClr val="A1C1E4"/>
              </a:gs>
              <a:gs pos="100000">
                <a:srgbClr val="90B8E4"/>
              </a:gs>
            </a:gsLst>
            <a:lin ang="5400000" scaled="0"/>
          </a:gradFill>
          <a:ln cap="flat" cmpd="sng" w="9525">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0</a:t>
            </a:r>
            <a:endParaRPr/>
          </a:p>
        </p:txBody>
      </p:sp>
      <p:sp>
        <p:nvSpPr>
          <p:cNvPr id="829" name="Google Shape;829;p19"/>
          <p:cNvSpPr/>
          <p:nvPr/>
        </p:nvSpPr>
        <p:spPr>
          <a:xfrm>
            <a:off x="5345283" y="4226557"/>
            <a:ext cx="694310" cy="694944"/>
          </a:xfrm>
          <a:prstGeom prst="flowChartConnector">
            <a:avLst/>
          </a:prstGeom>
          <a:gradFill>
            <a:gsLst>
              <a:gs pos="0">
                <a:srgbClr val="F7BCA2"/>
              </a:gs>
              <a:gs pos="50000">
                <a:srgbClr val="F4B093"/>
              </a:gs>
              <a:gs pos="100000">
                <a:srgbClr val="F7A47F"/>
              </a:gs>
            </a:gsLst>
            <a:lin ang="5400000" scaled="0"/>
          </a:gradFill>
          <a:ln cap="flat" cmpd="sng" w="952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1.5</a:t>
            </a:r>
            <a:endParaRPr/>
          </a:p>
        </p:txBody>
      </p:sp>
      <p:cxnSp>
        <p:nvCxnSpPr>
          <p:cNvPr id="830" name="Google Shape;830;p19"/>
          <p:cNvCxnSpPr>
            <a:stCxn id="825" idx="6"/>
            <a:endCxn id="828" idx="2"/>
          </p:cNvCxnSpPr>
          <p:nvPr/>
        </p:nvCxnSpPr>
        <p:spPr>
          <a:xfrm flipH="1" rot="10800000">
            <a:off x="3382569" y="1697879"/>
            <a:ext cx="1949700" cy="592200"/>
          </a:xfrm>
          <a:prstGeom prst="straightConnector1">
            <a:avLst/>
          </a:prstGeom>
          <a:noFill/>
          <a:ln cap="flat" cmpd="sng" w="9525">
            <a:solidFill>
              <a:schemeClr val="accent1"/>
            </a:solidFill>
            <a:prstDash val="solid"/>
            <a:miter lim="800000"/>
            <a:headEnd len="sm" w="sm" type="none"/>
            <a:tailEnd len="med" w="med" type="triangle"/>
          </a:ln>
        </p:spPr>
      </p:cxnSp>
      <p:sp>
        <p:nvSpPr>
          <p:cNvPr id="831" name="Google Shape;831;p19"/>
          <p:cNvSpPr txBox="1"/>
          <p:nvPr/>
        </p:nvSpPr>
        <p:spPr>
          <a:xfrm>
            <a:off x="4143308" y="1669051"/>
            <a:ext cx="30168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accent1"/>
                </a:solidFill>
                <a:latin typeface="Calibri"/>
                <a:ea typeface="Calibri"/>
                <a:cs typeface="Calibri"/>
                <a:sym typeface="Calibri"/>
              </a:rPr>
              <a:t>1</a:t>
            </a:r>
            <a:endParaRPr/>
          </a:p>
        </p:txBody>
      </p:sp>
      <p:cxnSp>
        <p:nvCxnSpPr>
          <p:cNvPr id="832" name="Google Shape;832;p19"/>
          <p:cNvCxnSpPr>
            <a:stCxn id="826" idx="6"/>
            <a:endCxn id="828" idx="2"/>
          </p:cNvCxnSpPr>
          <p:nvPr/>
        </p:nvCxnSpPr>
        <p:spPr>
          <a:xfrm flipH="1" rot="10800000">
            <a:off x="3382569" y="1697798"/>
            <a:ext cx="1949700" cy="1505700"/>
          </a:xfrm>
          <a:prstGeom prst="straightConnector1">
            <a:avLst/>
          </a:prstGeom>
          <a:noFill/>
          <a:ln cap="flat" cmpd="sng" w="9525">
            <a:solidFill>
              <a:schemeClr val="accent1"/>
            </a:solidFill>
            <a:prstDash val="solid"/>
            <a:miter lim="800000"/>
            <a:headEnd len="sm" w="sm" type="none"/>
            <a:tailEnd len="med" w="med" type="triangle"/>
          </a:ln>
        </p:spPr>
      </p:cxnSp>
      <p:cxnSp>
        <p:nvCxnSpPr>
          <p:cNvPr id="833" name="Google Shape;833;p19"/>
          <p:cNvCxnSpPr>
            <a:stCxn id="827" idx="6"/>
            <a:endCxn id="828" idx="2"/>
          </p:cNvCxnSpPr>
          <p:nvPr/>
        </p:nvCxnSpPr>
        <p:spPr>
          <a:xfrm flipH="1" rot="10800000">
            <a:off x="3382569" y="1697849"/>
            <a:ext cx="1949700" cy="2491500"/>
          </a:xfrm>
          <a:prstGeom prst="straightConnector1">
            <a:avLst/>
          </a:prstGeom>
          <a:noFill/>
          <a:ln cap="flat" cmpd="sng" w="9525">
            <a:solidFill>
              <a:schemeClr val="accent1"/>
            </a:solidFill>
            <a:prstDash val="solid"/>
            <a:miter lim="800000"/>
            <a:headEnd len="sm" w="sm" type="none"/>
            <a:tailEnd len="med" w="med" type="triangle"/>
          </a:ln>
        </p:spPr>
      </p:cxnSp>
      <p:sp>
        <p:nvSpPr>
          <p:cNvPr id="834" name="Google Shape;834;p19"/>
          <p:cNvSpPr txBox="1"/>
          <p:nvPr/>
        </p:nvSpPr>
        <p:spPr>
          <a:xfrm>
            <a:off x="4055945" y="2097550"/>
            <a:ext cx="47641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accent1"/>
                </a:solidFill>
                <a:latin typeface="Calibri"/>
                <a:ea typeface="Calibri"/>
                <a:cs typeface="Calibri"/>
                <a:sym typeface="Calibri"/>
              </a:rPr>
              <a:t>0.1</a:t>
            </a:r>
            <a:endParaRPr/>
          </a:p>
        </p:txBody>
      </p:sp>
      <p:sp>
        <p:nvSpPr>
          <p:cNvPr id="835" name="Google Shape;835;p19"/>
          <p:cNvSpPr txBox="1"/>
          <p:nvPr/>
        </p:nvSpPr>
        <p:spPr>
          <a:xfrm>
            <a:off x="4588121" y="2320999"/>
            <a:ext cx="54694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accent1"/>
                </a:solidFill>
                <a:latin typeface="Calibri"/>
                <a:ea typeface="Calibri"/>
                <a:cs typeface="Calibri"/>
                <a:sym typeface="Calibri"/>
              </a:rPr>
              <a:t>-2.3</a:t>
            </a:r>
            <a:endParaRPr/>
          </a:p>
        </p:txBody>
      </p:sp>
      <p:cxnSp>
        <p:nvCxnSpPr>
          <p:cNvPr id="836" name="Google Shape;836;p19"/>
          <p:cNvCxnSpPr>
            <a:stCxn id="825" idx="6"/>
            <a:endCxn id="829" idx="2"/>
          </p:cNvCxnSpPr>
          <p:nvPr/>
        </p:nvCxnSpPr>
        <p:spPr>
          <a:xfrm>
            <a:off x="3382569" y="2290079"/>
            <a:ext cx="1962600" cy="2283900"/>
          </a:xfrm>
          <a:prstGeom prst="straightConnector1">
            <a:avLst/>
          </a:prstGeom>
          <a:noFill/>
          <a:ln cap="flat" cmpd="sng" w="9525">
            <a:solidFill>
              <a:schemeClr val="accent2"/>
            </a:solidFill>
            <a:prstDash val="solid"/>
            <a:miter lim="800000"/>
            <a:headEnd len="sm" w="sm" type="none"/>
            <a:tailEnd len="med" w="med" type="triangle"/>
          </a:ln>
        </p:spPr>
      </p:cxnSp>
      <p:cxnSp>
        <p:nvCxnSpPr>
          <p:cNvPr id="837" name="Google Shape;837;p19"/>
          <p:cNvCxnSpPr>
            <a:stCxn id="826" idx="6"/>
            <a:endCxn id="829" idx="2"/>
          </p:cNvCxnSpPr>
          <p:nvPr/>
        </p:nvCxnSpPr>
        <p:spPr>
          <a:xfrm>
            <a:off x="3382569" y="3203498"/>
            <a:ext cx="1962600" cy="1370400"/>
          </a:xfrm>
          <a:prstGeom prst="straightConnector1">
            <a:avLst/>
          </a:prstGeom>
          <a:noFill/>
          <a:ln cap="flat" cmpd="sng" w="9525">
            <a:solidFill>
              <a:schemeClr val="accent2"/>
            </a:solidFill>
            <a:prstDash val="solid"/>
            <a:miter lim="800000"/>
            <a:headEnd len="sm" w="sm" type="none"/>
            <a:tailEnd len="med" w="med" type="triangle"/>
          </a:ln>
        </p:spPr>
      </p:cxnSp>
      <p:cxnSp>
        <p:nvCxnSpPr>
          <p:cNvPr id="838" name="Google Shape;838;p19"/>
          <p:cNvCxnSpPr>
            <a:stCxn id="827" idx="6"/>
            <a:endCxn id="829" idx="2"/>
          </p:cNvCxnSpPr>
          <p:nvPr/>
        </p:nvCxnSpPr>
        <p:spPr>
          <a:xfrm>
            <a:off x="3382569" y="4189349"/>
            <a:ext cx="1962600" cy="384600"/>
          </a:xfrm>
          <a:prstGeom prst="straightConnector1">
            <a:avLst/>
          </a:prstGeom>
          <a:noFill/>
          <a:ln cap="flat" cmpd="sng" w="9525">
            <a:solidFill>
              <a:schemeClr val="accent2"/>
            </a:solidFill>
            <a:prstDash val="solid"/>
            <a:miter lim="800000"/>
            <a:headEnd len="sm" w="sm" type="none"/>
            <a:tailEnd len="med" w="med" type="triangle"/>
          </a:ln>
        </p:spPr>
      </p:cxnSp>
      <p:sp>
        <p:nvSpPr>
          <p:cNvPr id="839" name="Google Shape;839;p19"/>
          <p:cNvSpPr txBox="1"/>
          <p:nvPr/>
        </p:nvSpPr>
        <p:spPr>
          <a:xfrm>
            <a:off x="4722647" y="3647882"/>
            <a:ext cx="47641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accent2"/>
                </a:solidFill>
                <a:latin typeface="Calibri"/>
                <a:ea typeface="Calibri"/>
                <a:cs typeface="Calibri"/>
                <a:sym typeface="Calibri"/>
              </a:rPr>
              <a:t>0.5</a:t>
            </a:r>
            <a:endParaRPr/>
          </a:p>
        </p:txBody>
      </p:sp>
      <p:sp>
        <p:nvSpPr>
          <p:cNvPr id="840" name="Google Shape;840;p19"/>
          <p:cNvSpPr txBox="1"/>
          <p:nvPr/>
        </p:nvSpPr>
        <p:spPr>
          <a:xfrm>
            <a:off x="4478581" y="3933033"/>
            <a:ext cx="30168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accent2"/>
                </a:solidFill>
                <a:latin typeface="Calibri"/>
                <a:ea typeface="Calibri"/>
                <a:cs typeface="Calibri"/>
                <a:sym typeface="Calibri"/>
              </a:rPr>
              <a:t>1</a:t>
            </a:r>
            <a:endParaRPr/>
          </a:p>
        </p:txBody>
      </p:sp>
      <p:sp>
        <p:nvSpPr>
          <p:cNvPr id="841" name="Google Shape;841;p19"/>
          <p:cNvSpPr txBox="1"/>
          <p:nvPr/>
        </p:nvSpPr>
        <p:spPr>
          <a:xfrm>
            <a:off x="4205109" y="4399072"/>
            <a:ext cx="54694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accent2"/>
                </a:solidFill>
                <a:latin typeface="Calibri"/>
                <a:ea typeface="Calibri"/>
                <a:cs typeface="Calibri"/>
                <a:sym typeface="Calibri"/>
              </a:rPr>
              <a:t>-0.5</a:t>
            </a:r>
            <a:endParaRPr/>
          </a:p>
        </p:txBody>
      </p:sp>
      <p:cxnSp>
        <p:nvCxnSpPr>
          <p:cNvPr id="842" name="Google Shape;842;p19"/>
          <p:cNvCxnSpPr>
            <a:stCxn id="828" idx="6"/>
          </p:cNvCxnSpPr>
          <p:nvPr/>
        </p:nvCxnSpPr>
        <p:spPr>
          <a:xfrm>
            <a:off x="6026508" y="1697865"/>
            <a:ext cx="2246700" cy="212400"/>
          </a:xfrm>
          <a:prstGeom prst="straightConnector1">
            <a:avLst/>
          </a:prstGeom>
          <a:noFill/>
          <a:ln cap="flat" cmpd="sng" w="9525">
            <a:solidFill>
              <a:srgbClr val="7030A0"/>
            </a:solidFill>
            <a:prstDash val="solid"/>
            <a:miter lim="800000"/>
            <a:headEnd len="sm" w="sm" type="none"/>
            <a:tailEnd len="med" w="med" type="triangle"/>
          </a:ln>
        </p:spPr>
      </p:cxnSp>
      <p:cxnSp>
        <p:nvCxnSpPr>
          <p:cNvPr id="843" name="Google Shape;843;p19"/>
          <p:cNvCxnSpPr>
            <a:stCxn id="829" idx="6"/>
          </p:cNvCxnSpPr>
          <p:nvPr/>
        </p:nvCxnSpPr>
        <p:spPr>
          <a:xfrm flipH="1" rot="10800000">
            <a:off x="6039593" y="1910329"/>
            <a:ext cx="2233500" cy="2663700"/>
          </a:xfrm>
          <a:prstGeom prst="straightConnector1">
            <a:avLst/>
          </a:prstGeom>
          <a:noFill/>
          <a:ln cap="flat" cmpd="sng" w="9525">
            <a:solidFill>
              <a:srgbClr val="7030A0"/>
            </a:solidFill>
            <a:prstDash val="solid"/>
            <a:miter lim="800000"/>
            <a:headEnd len="sm" w="sm" type="none"/>
            <a:tailEnd len="med" w="med" type="triangle"/>
          </a:ln>
        </p:spPr>
      </p:cxnSp>
      <p:cxnSp>
        <p:nvCxnSpPr>
          <p:cNvPr id="844" name="Google Shape;844;p19"/>
          <p:cNvCxnSpPr>
            <a:stCxn id="828" idx="6"/>
          </p:cNvCxnSpPr>
          <p:nvPr/>
        </p:nvCxnSpPr>
        <p:spPr>
          <a:xfrm>
            <a:off x="6026508" y="1697865"/>
            <a:ext cx="2259600" cy="2297700"/>
          </a:xfrm>
          <a:prstGeom prst="straightConnector1">
            <a:avLst/>
          </a:prstGeom>
          <a:gradFill>
            <a:gsLst>
              <a:gs pos="0">
                <a:srgbClr val="7FB75F"/>
              </a:gs>
              <a:gs pos="50000">
                <a:srgbClr val="6EB141"/>
              </a:gs>
              <a:gs pos="100000">
                <a:srgbClr val="5FA134"/>
              </a:gs>
            </a:gsLst>
            <a:lin ang="5400000" scaled="0"/>
          </a:gradFill>
          <a:ln cap="flat" cmpd="sng" w="9525">
            <a:solidFill>
              <a:schemeClr val="accent6"/>
            </a:solidFill>
            <a:prstDash val="solid"/>
            <a:miter lim="800000"/>
            <a:headEnd len="sm" w="sm" type="none"/>
            <a:tailEnd len="med" w="med" type="triangle"/>
          </a:ln>
        </p:spPr>
      </p:cxnSp>
      <p:cxnSp>
        <p:nvCxnSpPr>
          <p:cNvPr id="845" name="Google Shape;845;p19"/>
          <p:cNvCxnSpPr>
            <a:stCxn id="829" idx="6"/>
          </p:cNvCxnSpPr>
          <p:nvPr/>
        </p:nvCxnSpPr>
        <p:spPr>
          <a:xfrm flipH="1" rot="10800000">
            <a:off x="6039593" y="3995629"/>
            <a:ext cx="2246700" cy="578400"/>
          </a:xfrm>
          <a:prstGeom prst="straightConnector1">
            <a:avLst/>
          </a:prstGeom>
          <a:gradFill>
            <a:gsLst>
              <a:gs pos="0">
                <a:srgbClr val="7FB75F"/>
              </a:gs>
              <a:gs pos="50000">
                <a:srgbClr val="6EB141"/>
              </a:gs>
              <a:gs pos="100000">
                <a:srgbClr val="5FA134"/>
              </a:gs>
            </a:gsLst>
            <a:lin ang="5400000" scaled="0"/>
          </a:gradFill>
          <a:ln cap="flat" cmpd="sng" w="9525">
            <a:solidFill>
              <a:schemeClr val="accent6"/>
            </a:solidFill>
            <a:prstDash val="solid"/>
            <a:miter lim="800000"/>
            <a:headEnd len="sm" w="sm" type="none"/>
            <a:tailEnd len="med" w="med" type="triangle"/>
          </a:ln>
        </p:spPr>
      </p:cxnSp>
      <p:sp>
        <p:nvSpPr>
          <p:cNvPr id="846" name="Google Shape;846;p19"/>
          <p:cNvSpPr txBox="1"/>
          <p:nvPr/>
        </p:nvSpPr>
        <p:spPr>
          <a:xfrm>
            <a:off x="7519558" y="1562763"/>
            <a:ext cx="47641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7030A0"/>
                </a:solidFill>
                <a:latin typeface="Calibri"/>
                <a:ea typeface="Calibri"/>
                <a:cs typeface="Calibri"/>
                <a:sym typeface="Calibri"/>
              </a:rPr>
              <a:t>0.7</a:t>
            </a:r>
            <a:endParaRPr/>
          </a:p>
        </p:txBody>
      </p:sp>
      <p:sp>
        <p:nvSpPr>
          <p:cNvPr id="847" name="Google Shape;847;p19"/>
          <p:cNvSpPr txBox="1"/>
          <p:nvPr/>
        </p:nvSpPr>
        <p:spPr>
          <a:xfrm>
            <a:off x="7389670" y="3484344"/>
            <a:ext cx="54694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92D050"/>
                </a:solidFill>
                <a:latin typeface="Calibri"/>
                <a:ea typeface="Calibri"/>
                <a:cs typeface="Calibri"/>
                <a:sym typeface="Calibri"/>
              </a:rPr>
              <a:t>-2.1</a:t>
            </a:r>
            <a:endParaRPr/>
          </a:p>
        </p:txBody>
      </p:sp>
      <p:sp>
        <p:nvSpPr>
          <p:cNvPr id="848" name="Google Shape;848;p19"/>
          <p:cNvSpPr txBox="1"/>
          <p:nvPr/>
        </p:nvSpPr>
        <p:spPr>
          <a:xfrm>
            <a:off x="7389670" y="4152890"/>
            <a:ext cx="54694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92D050"/>
                </a:solidFill>
                <a:latin typeface="Calibri"/>
                <a:ea typeface="Calibri"/>
                <a:cs typeface="Calibri"/>
                <a:sym typeface="Calibri"/>
              </a:rPr>
              <a:t>-0.2</a:t>
            </a:r>
            <a:endParaRPr/>
          </a:p>
        </p:txBody>
      </p:sp>
      <p:sp>
        <p:nvSpPr>
          <p:cNvPr id="849" name="Google Shape;849;p19"/>
          <p:cNvSpPr/>
          <p:nvPr/>
        </p:nvSpPr>
        <p:spPr>
          <a:xfrm>
            <a:off x="5331844" y="2164513"/>
            <a:ext cx="1292221" cy="302369"/>
          </a:xfrm>
          <a:prstGeom prst="snip2DiagRect">
            <a:avLst>
              <a:gd fmla="val 0" name="adj1"/>
              <a:gd fmla="val 16667" name="adj2"/>
            </a:avLst>
          </a:prstGeom>
          <a:solidFill>
            <a:srgbClr val="9CC2E5"/>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Calibri"/>
                <a:ea typeface="Calibri"/>
                <a:cs typeface="Calibri"/>
                <a:sym typeface="Calibri"/>
              </a:rPr>
              <a:t>1.092</a:t>
            </a:r>
            <a:endParaRPr/>
          </a:p>
        </p:txBody>
      </p:sp>
      <p:sp>
        <p:nvSpPr>
          <p:cNvPr id="850" name="Google Shape;850;p19"/>
          <p:cNvSpPr/>
          <p:nvPr/>
        </p:nvSpPr>
        <p:spPr>
          <a:xfrm>
            <a:off x="5694894" y="4804959"/>
            <a:ext cx="929171" cy="251385"/>
          </a:xfrm>
          <a:prstGeom prst="snip2DiagRect">
            <a:avLst>
              <a:gd fmla="val 0" name="adj1"/>
              <a:gd fmla="val 16667" name="adj2"/>
            </a:avLst>
          </a:prstGeom>
          <a:solidFill>
            <a:srgbClr val="F4B08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0" lang="en-US" sz="1800">
                <a:solidFill>
                  <a:schemeClr val="lt1"/>
                </a:solidFill>
                <a:latin typeface="Calibri"/>
                <a:ea typeface="Calibri"/>
                <a:cs typeface="Calibri"/>
                <a:sym typeface="Calibri"/>
              </a:rPr>
              <a:t>0.117</a:t>
            </a:r>
            <a:endParaRPr/>
          </a:p>
        </p:txBody>
      </p:sp>
      <p:sp>
        <p:nvSpPr>
          <p:cNvPr id="851" name="Google Shape;851;p19"/>
          <p:cNvSpPr/>
          <p:nvPr/>
        </p:nvSpPr>
        <p:spPr>
          <a:xfrm>
            <a:off x="8273091" y="1562763"/>
            <a:ext cx="694310" cy="694944"/>
          </a:xfrm>
          <a:prstGeom prst="flowChartConnector">
            <a:avLst/>
          </a:prstGeom>
          <a:solidFill>
            <a:srgbClr val="7030A0"/>
          </a:solidFill>
          <a:ln cap="flat" cmpd="sng" w="19050">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.61</a:t>
            </a:r>
            <a:endParaRPr/>
          </a:p>
        </p:txBody>
      </p:sp>
      <p:sp>
        <p:nvSpPr>
          <p:cNvPr id="852" name="Google Shape;852;p19"/>
          <p:cNvSpPr/>
          <p:nvPr/>
        </p:nvSpPr>
        <p:spPr>
          <a:xfrm>
            <a:off x="8286176" y="3648155"/>
            <a:ext cx="694310" cy="694944"/>
          </a:xfrm>
          <a:prstGeom prst="flowChartConnector">
            <a:avLst/>
          </a:prstGeom>
          <a:gradFill>
            <a:gsLst>
              <a:gs pos="0">
                <a:srgbClr val="7FB75F"/>
              </a:gs>
              <a:gs pos="50000">
                <a:srgbClr val="6EB141"/>
              </a:gs>
              <a:gs pos="100000">
                <a:srgbClr val="5FA134"/>
              </a:gs>
            </a:gsLst>
            <a:lin ang="5400000" scaled="0"/>
          </a:gradFill>
          <a:ln cap="flat" cmpd="sng" w="9525">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.39</a:t>
            </a:r>
            <a:endParaRPr/>
          </a:p>
        </p:txBody>
      </p:sp>
      <p:sp>
        <p:nvSpPr>
          <p:cNvPr id="853" name="Google Shape;853;p19"/>
          <p:cNvSpPr txBox="1"/>
          <p:nvPr/>
        </p:nvSpPr>
        <p:spPr>
          <a:xfrm>
            <a:off x="8423869" y="1203502"/>
            <a:ext cx="59343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7030A0"/>
                </a:solidFill>
                <a:latin typeface="Calibri"/>
                <a:ea typeface="Calibri"/>
                <a:cs typeface="Calibri"/>
                <a:sym typeface="Calibri"/>
              </a:rPr>
              <a:t>0.15</a:t>
            </a:r>
            <a:endParaRPr/>
          </a:p>
        </p:txBody>
      </p:sp>
      <p:sp>
        <p:nvSpPr>
          <p:cNvPr id="854" name="Google Shape;854;p19"/>
          <p:cNvSpPr txBox="1"/>
          <p:nvPr/>
        </p:nvSpPr>
        <p:spPr>
          <a:xfrm>
            <a:off x="8336094" y="3299678"/>
            <a:ext cx="54694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92D050"/>
                </a:solidFill>
                <a:latin typeface="Calibri"/>
                <a:ea typeface="Calibri"/>
                <a:cs typeface="Calibri"/>
                <a:sym typeface="Calibri"/>
              </a:rPr>
              <a:t>-0.3</a:t>
            </a:r>
            <a:endParaRPr/>
          </a:p>
        </p:txBody>
      </p:sp>
      <p:sp>
        <p:nvSpPr>
          <p:cNvPr id="855" name="Google Shape;855;p19"/>
          <p:cNvSpPr/>
          <p:nvPr/>
        </p:nvSpPr>
        <p:spPr>
          <a:xfrm>
            <a:off x="8231989" y="2313680"/>
            <a:ext cx="816166" cy="251385"/>
          </a:xfrm>
          <a:prstGeom prst="snip2DiagRect">
            <a:avLst>
              <a:gd fmla="val 0" name="adj1"/>
              <a:gd fmla="val 16667" name="adj2"/>
            </a:avLst>
          </a:prstGeom>
          <a:solidFill>
            <a:srgbClr val="7030A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0.39</a:t>
            </a:r>
            <a:endParaRPr/>
          </a:p>
        </p:txBody>
      </p:sp>
      <p:sp>
        <p:nvSpPr>
          <p:cNvPr id="856" name="Google Shape;856;p19"/>
          <p:cNvSpPr/>
          <p:nvPr/>
        </p:nvSpPr>
        <p:spPr>
          <a:xfrm>
            <a:off x="8239839" y="4399072"/>
            <a:ext cx="816166" cy="251385"/>
          </a:xfrm>
          <a:prstGeom prst="snip2DiagRect">
            <a:avLst>
              <a:gd fmla="val 0" name="adj1"/>
              <a:gd fmla="val 16667" name="adj2"/>
            </a:avLst>
          </a:prstGeom>
          <a:solidFill>
            <a:schemeClr val="accent6"/>
          </a:solidFill>
          <a:ln cap="flat" cmpd="sng" w="12700">
            <a:solidFill>
              <a:srgbClr val="517E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-0.39</a:t>
            </a:r>
            <a:endParaRPr/>
          </a:p>
        </p:txBody>
      </p:sp>
      <p:sp>
        <p:nvSpPr>
          <p:cNvPr id="857" name="Google Shape;857;p19"/>
          <p:cNvSpPr txBox="1"/>
          <p:nvPr/>
        </p:nvSpPr>
        <p:spPr>
          <a:xfrm>
            <a:off x="7379116" y="2222648"/>
            <a:ext cx="56805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7030A0"/>
                </a:solidFill>
                <a:latin typeface="Calibri"/>
                <a:ea typeface="Calibri"/>
                <a:cs typeface="Calibri"/>
                <a:sym typeface="Calibri"/>
              </a:rPr>
              <a:t>0.1</a:t>
            </a:r>
            <a:endParaRPr/>
          </a:p>
        </p:txBody>
      </p:sp>
      <p:sp>
        <p:nvSpPr>
          <p:cNvPr id="858" name="Google Shape;858;p19"/>
          <p:cNvSpPr txBox="1"/>
          <p:nvPr/>
        </p:nvSpPr>
        <p:spPr>
          <a:xfrm>
            <a:off x="9599561" y="48679"/>
            <a:ext cx="2421234" cy="584775"/>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graphicFrame>
        <p:nvGraphicFramePr>
          <p:cNvPr id="859" name="Google Shape;859;p19"/>
          <p:cNvGraphicFramePr/>
          <p:nvPr/>
        </p:nvGraphicFramePr>
        <p:xfrm>
          <a:off x="10132239" y="499055"/>
          <a:ext cx="3000000" cy="3000000"/>
        </p:xfrm>
        <a:graphic>
          <a:graphicData uri="http://schemas.openxmlformats.org/drawingml/2006/table">
            <a:tbl>
              <a:tblPr bandRow="1" firstRow="1">
                <a:noFill/>
                <a:tableStyleId>{065EA3BE-3667-4E2D-9201-F5A8711881DC}</a:tableStyleId>
              </a:tblPr>
              <a:tblGrid>
                <a:gridCol w="709000"/>
                <a:gridCol w="765200"/>
              </a:tblGrid>
              <a:tr h="322200">
                <a:tc>
                  <a:txBody>
                    <a:bodyPr/>
                    <a:lstStyle/>
                    <a:p>
                      <a:pPr indent="0" lvl="0" marL="0" marR="0" rtl="0" algn="l">
                        <a:spcBef>
                          <a:spcPts val="0"/>
                        </a:spcBef>
                        <a:spcAft>
                          <a:spcPts val="0"/>
                        </a:spcAft>
                        <a:buNone/>
                      </a:pPr>
                      <a:r>
                        <a:rPr b="0" lang="en-US" sz="1800">
                          <a:solidFill>
                            <a:schemeClr val="dk1"/>
                          </a:solidFill>
                        </a:rPr>
                        <a:t>0.39</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7030A0">
                        <a:alpha val="52549"/>
                      </a:srgbClr>
                    </a:solidFill>
                  </a:tcPr>
                </a:tc>
                <a:tc>
                  <a:txBody>
                    <a:bodyPr/>
                    <a:lstStyle/>
                    <a:p>
                      <a:pPr indent="0" lvl="0" marL="0" marR="0" rtl="0" algn="l">
                        <a:spcBef>
                          <a:spcPts val="0"/>
                        </a:spcBef>
                        <a:spcAft>
                          <a:spcPts val="0"/>
                        </a:spcAft>
                        <a:buNone/>
                      </a:pPr>
                      <a:r>
                        <a:rPr b="0" lang="en-US" sz="1800">
                          <a:solidFill>
                            <a:schemeClr val="dk1"/>
                          </a:solidFill>
                        </a:rPr>
                        <a:t>-0.39</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8D08C"/>
                    </a:solidFill>
                  </a:tcPr>
                </a:tc>
              </a:tr>
              <a:tr h="322200">
                <a:tc>
                  <a:txBody>
                    <a:bodyPr/>
                    <a:lstStyle/>
                    <a:p>
                      <a:pPr indent="0" lvl="0" marL="0" marR="0" rtl="0" algn="l">
                        <a:spcBef>
                          <a:spcPts val="0"/>
                        </a:spcBef>
                        <a:spcAft>
                          <a:spcPts val="0"/>
                        </a:spcAft>
                        <a:buNone/>
                      </a:pPr>
                      <a:r>
                        <a:rPr b="0" lang="en-US" sz="1800"/>
                        <a:t>.</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7030A0">
                        <a:alpha val="52549"/>
                      </a:srgbClr>
                    </a:solidFill>
                  </a:tcPr>
                </a:tc>
                <a:tc>
                  <a:txBody>
                    <a:bodyPr/>
                    <a:lstStyle/>
                    <a:p>
                      <a:pPr indent="0" lvl="0" marL="0" marR="0" rtl="0" algn="l">
                        <a:spcBef>
                          <a:spcPts val="0"/>
                        </a:spcBef>
                        <a:spcAft>
                          <a:spcPts val="0"/>
                        </a:spcAft>
                        <a:buNone/>
                      </a:pPr>
                      <a:r>
                        <a:rPr b="0" lang="en-US" sz="1800"/>
                        <a:t>.</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8D08C"/>
                    </a:solidFill>
                  </a:tcPr>
                </a:tc>
              </a:tr>
              <a:tr h="322200">
                <a:tc>
                  <a:txBody>
                    <a:bodyPr/>
                    <a:lstStyle/>
                    <a:p>
                      <a:pPr indent="0" lvl="0" marL="0" marR="0" rtl="0" algn="l">
                        <a:spcBef>
                          <a:spcPts val="0"/>
                        </a:spcBef>
                        <a:spcAft>
                          <a:spcPts val="0"/>
                        </a:spcAft>
                        <a:buNone/>
                      </a:pPr>
                      <a:r>
                        <a:rPr b="0" lang="en-US" sz="1800"/>
                        <a:t>.</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7030A0">
                        <a:alpha val="52549"/>
                      </a:srgbClr>
                    </a:solidFill>
                  </a:tcPr>
                </a:tc>
                <a:tc>
                  <a:txBody>
                    <a:bodyPr/>
                    <a:lstStyle/>
                    <a:p>
                      <a:pPr indent="0" lvl="0" marL="0" marR="0" rtl="0" algn="l">
                        <a:spcBef>
                          <a:spcPts val="0"/>
                        </a:spcBef>
                        <a:spcAft>
                          <a:spcPts val="0"/>
                        </a:spcAft>
                        <a:buNone/>
                      </a:pPr>
                      <a:r>
                        <a:rPr b="0" lang="en-US" sz="1800"/>
                        <a:t>.</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8D08C"/>
                    </a:solidFill>
                  </a:tcPr>
                </a:tc>
              </a:tr>
              <a:tr h="322200">
                <a:tc>
                  <a:txBody>
                    <a:bodyPr/>
                    <a:lstStyle/>
                    <a:p>
                      <a:pPr indent="0" lvl="0" marL="0" marR="0" rtl="0" algn="l">
                        <a:spcBef>
                          <a:spcPts val="0"/>
                        </a:spcBef>
                        <a:spcAft>
                          <a:spcPts val="0"/>
                        </a:spcAft>
                        <a:buNone/>
                      </a:pPr>
                      <a:r>
                        <a:t/>
                      </a:r>
                      <a:endParaRPr b="0"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7030A0">
                        <a:alpha val="52549"/>
                      </a:srgbClr>
                    </a:solidFill>
                  </a:tcPr>
                </a:tc>
                <a:tc>
                  <a:txBody>
                    <a:bodyPr/>
                    <a:lstStyle/>
                    <a:p>
                      <a:pPr indent="0" lvl="0" marL="0" marR="0" rtl="0" algn="l">
                        <a:spcBef>
                          <a:spcPts val="0"/>
                        </a:spcBef>
                        <a:spcAft>
                          <a:spcPts val="0"/>
                        </a:spcAft>
                        <a:buNone/>
                      </a:pPr>
                      <a:r>
                        <a:t/>
                      </a:r>
                      <a:endParaRPr b="0"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A8D08C"/>
                    </a:solidFill>
                  </a:tcPr>
                </a:tc>
              </a:tr>
            </a:tbl>
          </a:graphicData>
        </a:graphic>
      </p:graphicFrame>
      <p:sp>
        <p:nvSpPr>
          <p:cNvPr id="860" name="Google Shape;860;p19"/>
          <p:cNvSpPr txBox="1"/>
          <p:nvPr/>
        </p:nvSpPr>
        <p:spPr>
          <a:xfrm>
            <a:off x="9833965" y="2013536"/>
            <a:ext cx="2421233" cy="1080232"/>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graphicFrame>
        <p:nvGraphicFramePr>
          <p:cNvPr id="861" name="Google Shape;861;p19"/>
          <p:cNvGraphicFramePr/>
          <p:nvPr/>
        </p:nvGraphicFramePr>
        <p:xfrm>
          <a:off x="10075152" y="2371315"/>
          <a:ext cx="3000000" cy="3000000"/>
        </p:xfrm>
        <a:graphic>
          <a:graphicData uri="http://schemas.openxmlformats.org/drawingml/2006/table">
            <a:tbl>
              <a:tblPr bandRow="1" firstRow="1">
                <a:noFill/>
                <a:tableStyleId>{065EA3BE-3667-4E2D-9201-F5A8711881DC}</a:tableStyleId>
              </a:tblPr>
              <a:tblGrid>
                <a:gridCol w="881125"/>
                <a:gridCol w="881125"/>
              </a:tblGrid>
              <a:tr h="322200">
                <a:tc>
                  <a:txBody>
                    <a:bodyPr/>
                    <a:lstStyle/>
                    <a:p>
                      <a:pPr indent="0" lvl="0" marL="0" marR="0" rtl="0" algn="l">
                        <a:spcBef>
                          <a:spcPts val="0"/>
                        </a:spcBef>
                        <a:spcAft>
                          <a:spcPts val="0"/>
                        </a:spcAft>
                        <a:buNone/>
                      </a:pPr>
                      <a:r>
                        <a:rPr b="0" lang="en-US" sz="1800"/>
                        <a:t>0</a:t>
                      </a:r>
                      <a:endParaRPr/>
                    </a:p>
                  </a:txBody>
                  <a:tcPr marT="45725" marB="45725" marR="91450" marL="91450">
                    <a:lnR cap="flat" cmpd="sng" w="9525">
                      <a:solidFill>
                        <a:srgbClr val="000000">
                          <a:alpha val="0"/>
                        </a:srgbClr>
                      </a:solidFill>
                      <a:prstDash val="solid"/>
                      <a:round/>
                      <a:headEnd len="sm" w="sm" type="none"/>
                      <a:tailEnd len="sm" w="sm" type="none"/>
                    </a:lnR>
                    <a:lnB cap="flat" cmpd="sng" w="9525">
                      <a:solidFill>
                        <a:srgbClr val="000000">
                          <a:alpha val="0"/>
                        </a:srgbClr>
                      </a:solidFill>
                      <a:prstDash val="solid"/>
                      <a:round/>
                      <a:headEnd len="sm" w="sm" type="none"/>
                      <a:tailEnd len="sm" w="sm" type="none"/>
                    </a:lnB>
                    <a:solidFill>
                      <a:srgbClr val="942092">
                        <a:alpha val="52549"/>
                      </a:srgbClr>
                    </a:solidFill>
                  </a:tcPr>
                </a:tc>
                <a:tc>
                  <a:txBody>
                    <a:bodyPr/>
                    <a:lstStyle/>
                    <a:p>
                      <a:pPr indent="0" lvl="0" marL="0" marR="0" rtl="0" algn="l">
                        <a:spcBef>
                          <a:spcPts val="0"/>
                        </a:spcBef>
                        <a:spcAft>
                          <a:spcPts val="0"/>
                        </a:spcAft>
                        <a:buNone/>
                      </a:pPr>
                      <a:r>
                        <a:rPr b="0" lang="en-US" sz="1800"/>
                        <a:t>0</a:t>
                      </a:r>
                      <a:endParaRPr/>
                    </a:p>
                  </a:txBody>
                  <a:tcPr marT="45725" marB="45725" marR="91450" marL="91450">
                    <a:lnL cap="flat" cmpd="sng" w="9525">
                      <a:solidFill>
                        <a:srgbClr val="000000">
                          <a:alpha val="0"/>
                        </a:srgbClr>
                      </a:solidFill>
                      <a:prstDash val="solid"/>
                      <a:round/>
                      <a:headEnd len="sm" w="sm" type="none"/>
                      <a:tailEnd len="sm" w="sm" type="none"/>
                    </a:lnL>
                    <a:lnB cap="flat" cmpd="sng" w="9525">
                      <a:solidFill>
                        <a:srgbClr val="000000">
                          <a:alpha val="0"/>
                        </a:srgbClr>
                      </a:solidFill>
                      <a:prstDash val="solid"/>
                      <a:round/>
                      <a:headEnd len="sm" w="sm" type="none"/>
                      <a:tailEnd len="sm" w="sm" type="none"/>
                    </a:lnB>
                    <a:solidFill>
                      <a:srgbClr val="A8D08C"/>
                    </a:solidFill>
                  </a:tcPr>
                </a:tc>
              </a:tr>
              <a:tr h="334250">
                <a:tc>
                  <a:txBody>
                    <a:bodyPr/>
                    <a:lstStyle/>
                    <a:p>
                      <a:pPr indent="0" lvl="0" marL="0" marR="0" rtl="0" algn="l">
                        <a:spcBef>
                          <a:spcPts val="0"/>
                        </a:spcBef>
                        <a:spcAft>
                          <a:spcPts val="0"/>
                        </a:spcAft>
                        <a:buNone/>
                      </a:pPr>
                      <a:r>
                        <a:rPr b="0" lang="en-US" sz="1800"/>
                        <a:t>0.585</a:t>
                      </a:r>
                      <a:endParaRPr/>
                    </a:p>
                  </a:txBody>
                  <a:tcPr marT="45725" marB="45725" marR="91450" marL="91450">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solidFill>
                      <a:srgbClr val="942092">
                        <a:alpha val="52549"/>
                      </a:srgbClr>
                    </a:solidFill>
                  </a:tcPr>
                </a:tc>
                <a:tc>
                  <a:txBody>
                    <a:bodyPr/>
                    <a:lstStyle/>
                    <a:p>
                      <a:pPr indent="0" lvl="0" marL="0" marR="0" rtl="0" algn="l">
                        <a:spcBef>
                          <a:spcPts val="0"/>
                        </a:spcBef>
                        <a:spcAft>
                          <a:spcPts val="0"/>
                        </a:spcAft>
                        <a:buNone/>
                      </a:pPr>
                      <a:r>
                        <a:rPr b="0" lang="en-US" sz="1800"/>
                        <a:t>-0.585</a:t>
                      </a:r>
                      <a:endParaRPr/>
                    </a:p>
                  </a:txBody>
                  <a:tcPr marT="45725" marB="45725" marR="91450" marL="91450">
                    <a:lnL cap="flat" cmpd="sng" w="9525">
                      <a:solidFill>
                        <a:srgbClr val="000000">
                          <a:alpha val="0"/>
                        </a:srgbClr>
                      </a:solidFill>
                      <a:prstDash val="solid"/>
                      <a:round/>
                      <a:headEnd len="sm" w="sm" type="none"/>
                      <a:tailEnd len="sm" w="sm" type="none"/>
                    </a:lnL>
                    <a:lnT cap="flat" cmpd="sng" w="9525">
                      <a:solidFill>
                        <a:srgbClr val="000000">
                          <a:alpha val="0"/>
                        </a:srgbClr>
                      </a:solidFill>
                      <a:prstDash val="solid"/>
                      <a:round/>
                      <a:headEnd len="sm" w="sm" type="none"/>
                      <a:tailEnd len="sm" w="sm" type="none"/>
                    </a:lnT>
                    <a:solidFill>
                      <a:srgbClr val="A8D08C"/>
                    </a:solidFill>
                  </a:tcPr>
                </a:tc>
              </a:tr>
            </a:tbl>
          </a:graphicData>
        </a:graphic>
      </p:graphicFrame>
      <p:sp>
        <p:nvSpPr>
          <p:cNvPr id="862" name="Google Shape;862;p19"/>
          <p:cNvSpPr txBox="1"/>
          <p:nvPr/>
        </p:nvSpPr>
        <p:spPr>
          <a:xfrm>
            <a:off x="3838146" y="5015386"/>
            <a:ext cx="182781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1-st Layer (ReLU)</a:t>
            </a:r>
            <a:endParaRPr/>
          </a:p>
        </p:txBody>
      </p:sp>
      <p:sp>
        <p:nvSpPr>
          <p:cNvPr id="863" name="Google Shape;863;p19"/>
          <p:cNvSpPr txBox="1"/>
          <p:nvPr/>
        </p:nvSpPr>
        <p:spPr>
          <a:xfrm>
            <a:off x="7943426" y="4617136"/>
            <a:ext cx="15543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Output Layer</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with Softmax</a:t>
            </a:r>
            <a:endParaRPr sz="1800">
              <a:solidFill>
                <a:schemeClr val="dk1"/>
              </a:solidFill>
              <a:latin typeface="Calibri"/>
              <a:ea typeface="Calibri"/>
              <a:cs typeface="Calibri"/>
              <a:sym typeface="Calibri"/>
            </a:endParaRPr>
          </a:p>
        </p:txBody>
      </p:sp>
      <p:sp>
        <p:nvSpPr>
          <p:cNvPr id="864" name="Google Shape;864;p19"/>
          <p:cNvSpPr txBox="1"/>
          <p:nvPr/>
        </p:nvSpPr>
        <p:spPr>
          <a:xfrm>
            <a:off x="7613047" y="5885165"/>
            <a:ext cx="523589" cy="646331"/>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graphicFrame>
        <p:nvGraphicFramePr>
          <p:cNvPr id="865" name="Google Shape;865;p19"/>
          <p:cNvGraphicFramePr/>
          <p:nvPr/>
        </p:nvGraphicFramePr>
        <p:xfrm>
          <a:off x="8071631" y="5725383"/>
          <a:ext cx="3000000" cy="3000000"/>
        </p:xfrm>
        <a:graphic>
          <a:graphicData uri="http://schemas.openxmlformats.org/drawingml/2006/table">
            <a:tbl>
              <a:tblPr bandRow="1" firstRow="1">
                <a:noFill/>
                <a:tableStyleId>{065EA3BE-3667-4E2D-9201-F5A8711881DC}</a:tableStyleId>
              </a:tblPr>
              <a:tblGrid>
                <a:gridCol w="590450"/>
                <a:gridCol w="590450"/>
              </a:tblGrid>
              <a:tr h="232500">
                <a:tc>
                  <a:txBody>
                    <a:bodyPr/>
                    <a:lstStyle/>
                    <a:p>
                      <a:pPr indent="0" lvl="0" marL="0" marR="0" rtl="0" algn="l">
                        <a:spcBef>
                          <a:spcPts val="0"/>
                        </a:spcBef>
                        <a:spcAft>
                          <a:spcPts val="0"/>
                        </a:spcAft>
                        <a:buNone/>
                      </a:pPr>
                      <a:r>
                        <a:rPr b="0" lang="en-US" sz="1400"/>
                        <a:t>0.7</a:t>
                      </a:r>
                      <a:endParaRPr/>
                    </a:p>
                  </a:txBody>
                  <a:tcPr marT="45725" marB="45725" marR="91450" marL="91450">
                    <a:lnB cap="flat" cmpd="sng" w="9525">
                      <a:solidFill>
                        <a:srgbClr val="000000">
                          <a:alpha val="0"/>
                        </a:srgbClr>
                      </a:solidFill>
                      <a:prstDash val="solid"/>
                      <a:round/>
                      <a:headEnd len="sm" w="sm" type="none"/>
                      <a:tailEnd len="sm" w="sm" type="none"/>
                    </a:lnB>
                    <a:solidFill>
                      <a:srgbClr val="942092">
                        <a:alpha val="57254"/>
                      </a:srgbClr>
                    </a:solidFill>
                  </a:tcPr>
                </a:tc>
                <a:tc>
                  <a:txBody>
                    <a:bodyPr/>
                    <a:lstStyle/>
                    <a:p>
                      <a:pPr indent="0" lvl="0" marL="0" marR="0" rtl="0" algn="l">
                        <a:spcBef>
                          <a:spcPts val="0"/>
                        </a:spcBef>
                        <a:spcAft>
                          <a:spcPts val="0"/>
                        </a:spcAft>
                        <a:buNone/>
                      </a:pPr>
                      <a:r>
                        <a:rPr b="0" lang="en-US" sz="1400"/>
                        <a:t>-2.1</a:t>
                      </a:r>
                      <a:endParaRPr/>
                    </a:p>
                  </a:txBody>
                  <a:tcPr marT="45725" marB="45725" marR="91450" marL="91450">
                    <a:lnB cap="flat" cmpd="sng" w="9525">
                      <a:solidFill>
                        <a:srgbClr val="000000">
                          <a:alpha val="0"/>
                        </a:srgbClr>
                      </a:solidFill>
                      <a:prstDash val="solid"/>
                      <a:round/>
                      <a:headEnd len="sm" w="sm" type="none"/>
                      <a:tailEnd len="sm" w="sm" type="none"/>
                    </a:lnB>
                    <a:solidFill>
                      <a:srgbClr val="A8D08C"/>
                    </a:solidFill>
                  </a:tcPr>
                </a:tc>
              </a:tr>
              <a:tr h="242200">
                <a:tc>
                  <a:txBody>
                    <a:bodyPr/>
                    <a:lstStyle/>
                    <a:p>
                      <a:pPr indent="0" lvl="0" marL="0" marR="0" rtl="0" algn="l">
                        <a:spcBef>
                          <a:spcPts val="0"/>
                        </a:spcBef>
                        <a:spcAft>
                          <a:spcPts val="0"/>
                        </a:spcAft>
                        <a:buNone/>
                      </a:pPr>
                      <a:r>
                        <a:rPr b="0" lang="en-US" sz="1400"/>
                        <a:t>0.1</a:t>
                      </a:r>
                      <a:endParaRPr/>
                    </a:p>
                  </a:txBody>
                  <a:tcPr marT="45725" marB="45725" marR="91450" marL="91450">
                    <a:lnT cap="flat" cmpd="sng" w="9525">
                      <a:solidFill>
                        <a:srgbClr val="000000">
                          <a:alpha val="0"/>
                        </a:srgbClr>
                      </a:solidFill>
                      <a:prstDash val="solid"/>
                      <a:round/>
                      <a:headEnd len="sm" w="sm" type="none"/>
                      <a:tailEnd len="sm" w="sm" type="none"/>
                    </a:lnT>
                    <a:solidFill>
                      <a:srgbClr val="942092">
                        <a:alpha val="57254"/>
                      </a:srgbClr>
                    </a:solidFill>
                  </a:tcPr>
                </a:tc>
                <a:tc>
                  <a:txBody>
                    <a:bodyPr/>
                    <a:lstStyle/>
                    <a:p>
                      <a:pPr indent="0" lvl="0" marL="0" marR="0" rtl="0" algn="l">
                        <a:spcBef>
                          <a:spcPts val="0"/>
                        </a:spcBef>
                        <a:spcAft>
                          <a:spcPts val="0"/>
                        </a:spcAft>
                        <a:buNone/>
                      </a:pPr>
                      <a:r>
                        <a:rPr b="0" lang="en-US" sz="1400"/>
                        <a:t>-0.2</a:t>
                      </a:r>
                      <a:endParaRPr/>
                    </a:p>
                  </a:txBody>
                  <a:tcPr marT="45725" marB="45725" marR="91450" marL="91450">
                    <a:lnT cap="flat" cmpd="sng" w="9525">
                      <a:solidFill>
                        <a:srgbClr val="000000">
                          <a:alpha val="0"/>
                        </a:srgbClr>
                      </a:solidFill>
                      <a:prstDash val="solid"/>
                      <a:round/>
                      <a:headEnd len="sm" w="sm" type="none"/>
                      <a:tailEnd len="sm" w="sm" type="none"/>
                    </a:lnT>
                    <a:solidFill>
                      <a:srgbClr val="A8D08C"/>
                    </a:solidFill>
                  </a:tcPr>
                </a:tc>
              </a:tr>
            </a:tbl>
          </a:graphicData>
        </a:graphic>
      </p:graphicFrame>
      <p:graphicFrame>
        <p:nvGraphicFramePr>
          <p:cNvPr id="866" name="Google Shape;866;p19"/>
          <p:cNvGraphicFramePr/>
          <p:nvPr/>
        </p:nvGraphicFramePr>
        <p:xfrm>
          <a:off x="4039450" y="5388402"/>
          <a:ext cx="3000000" cy="3000000"/>
        </p:xfrm>
        <a:graphic>
          <a:graphicData uri="http://schemas.openxmlformats.org/drawingml/2006/table">
            <a:tbl>
              <a:tblPr bandRow="1" firstRow="1">
                <a:noFill/>
                <a:tableStyleId>{065EA3BE-3667-4E2D-9201-F5A8711881DC}</a:tableStyleId>
              </a:tblPr>
              <a:tblGrid>
                <a:gridCol w="590450"/>
                <a:gridCol w="590450"/>
              </a:tblGrid>
              <a:tr h="232500">
                <a:tc>
                  <a:txBody>
                    <a:bodyPr/>
                    <a:lstStyle/>
                    <a:p>
                      <a:pPr indent="0" lvl="0" marL="0" marR="0" rtl="0" algn="l">
                        <a:spcBef>
                          <a:spcPts val="0"/>
                        </a:spcBef>
                        <a:spcAft>
                          <a:spcPts val="0"/>
                        </a:spcAft>
                        <a:buNone/>
                      </a:pPr>
                      <a:r>
                        <a:rPr b="0" lang="en-US" sz="1800"/>
                        <a:t>1</a:t>
                      </a:r>
                      <a:endParaRPr/>
                    </a:p>
                  </a:txBody>
                  <a:tcPr marT="45725" marB="45725" marR="91450" marL="91450">
                    <a:lnB cap="flat" cmpd="sng" w="9525">
                      <a:solidFill>
                        <a:srgbClr val="000000">
                          <a:alpha val="0"/>
                        </a:srgbClr>
                      </a:solidFill>
                      <a:prstDash val="solid"/>
                      <a:round/>
                      <a:headEnd len="sm" w="sm" type="none"/>
                      <a:tailEnd len="sm" w="sm" type="none"/>
                    </a:lnB>
                    <a:solidFill>
                      <a:srgbClr val="B3C6E7"/>
                    </a:solidFill>
                  </a:tcPr>
                </a:tc>
                <a:tc>
                  <a:txBody>
                    <a:bodyPr/>
                    <a:lstStyle/>
                    <a:p>
                      <a:pPr indent="0" lvl="0" marL="0" marR="0" rtl="0" algn="l">
                        <a:spcBef>
                          <a:spcPts val="0"/>
                        </a:spcBef>
                        <a:spcAft>
                          <a:spcPts val="0"/>
                        </a:spcAft>
                        <a:buNone/>
                      </a:pPr>
                      <a:r>
                        <a:rPr b="0" lang="en-US" sz="1400"/>
                        <a:t>0.5</a:t>
                      </a:r>
                      <a:endParaRPr/>
                    </a:p>
                  </a:txBody>
                  <a:tcPr marT="45725" marB="45725" marR="91450" marL="91450">
                    <a:lnB cap="flat" cmpd="sng" w="9525">
                      <a:solidFill>
                        <a:srgbClr val="000000">
                          <a:alpha val="0"/>
                        </a:srgbClr>
                      </a:solidFill>
                      <a:prstDash val="solid"/>
                      <a:round/>
                      <a:headEnd len="sm" w="sm" type="none"/>
                      <a:tailEnd len="sm" w="sm" type="none"/>
                    </a:lnB>
                    <a:solidFill>
                      <a:srgbClr val="F7CAAC"/>
                    </a:solidFill>
                  </a:tcPr>
                </a:tc>
              </a:tr>
              <a:tr h="242200">
                <a:tc>
                  <a:txBody>
                    <a:bodyPr/>
                    <a:lstStyle/>
                    <a:p>
                      <a:pPr indent="0" lvl="0" marL="0" marR="0" rtl="0" algn="l">
                        <a:spcBef>
                          <a:spcPts val="0"/>
                        </a:spcBef>
                        <a:spcAft>
                          <a:spcPts val="0"/>
                        </a:spcAft>
                        <a:buNone/>
                      </a:pPr>
                      <a:r>
                        <a:rPr b="0" lang="en-US" sz="1800"/>
                        <a:t>0.1</a:t>
                      </a:r>
                      <a:endParaRPr/>
                    </a:p>
                  </a:txBody>
                  <a:tcPr marT="45725" marB="45725" marR="91450" marL="91450">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3C6E7"/>
                    </a:solidFill>
                  </a:tcPr>
                </a:tc>
                <a:tc>
                  <a:txBody>
                    <a:bodyPr/>
                    <a:lstStyle/>
                    <a:p>
                      <a:pPr indent="0" lvl="0" marL="0" marR="0" rtl="0" algn="l">
                        <a:spcBef>
                          <a:spcPts val="0"/>
                        </a:spcBef>
                        <a:spcAft>
                          <a:spcPts val="0"/>
                        </a:spcAft>
                        <a:buNone/>
                      </a:pPr>
                      <a:r>
                        <a:rPr b="0" lang="en-US" sz="1400"/>
                        <a:t>1</a:t>
                      </a:r>
                      <a:endParaRPr/>
                    </a:p>
                  </a:txBody>
                  <a:tcPr marT="45725" marB="45725" marR="91450" marL="91450">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7CAAC"/>
                    </a:solidFill>
                  </a:tcPr>
                </a:tc>
              </a:tr>
              <a:tr h="242200">
                <a:tc>
                  <a:txBody>
                    <a:bodyPr/>
                    <a:lstStyle/>
                    <a:p>
                      <a:pPr indent="0" lvl="0" marL="0" marR="0" rtl="0" algn="l">
                        <a:spcBef>
                          <a:spcPts val="0"/>
                        </a:spcBef>
                        <a:spcAft>
                          <a:spcPts val="0"/>
                        </a:spcAft>
                        <a:buNone/>
                      </a:pPr>
                      <a:r>
                        <a:rPr b="0" lang="en-US" sz="1800"/>
                        <a:t>-2.3</a:t>
                      </a:r>
                      <a:endParaRPr/>
                    </a:p>
                  </a:txBody>
                  <a:tcPr marT="45725" marB="45725" marR="91450" marL="91450">
                    <a:lnT cap="flat" cmpd="sng" w="9525">
                      <a:solidFill>
                        <a:srgbClr val="000000">
                          <a:alpha val="0"/>
                        </a:srgbClr>
                      </a:solidFill>
                      <a:prstDash val="solid"/>
                      <a:round/>
                      <a:headEnd len="sm" w="sm" type="none"/>
                      <a:tailEnd len="sm" w="sm" type="none"/>
                    </a:lnT>
                    <a:solidFill>
                      <a:srgbClr val="B3C6E7"/>
                    </a:solidFill>
                  </a:tcPr>
                </a:tc>
                <a:tc>
                  <a:txBody>
                    <a:bodyPr/>
                    <a:lstStyle/>
                    <a:p>
                      <a:pPr indent="0" lvl="0" marL="0" marR="0" rtl="0" algn="l">
                        <a:spcBef>
                          <a:spcPts val="0"/>
                        </a:spcBef>
                        <a:spcAft>
                          <a:spcPts val="0"/>
                        </a:spcAft>
                        <a:buNone/>
                      </a:pPr>
                      <a:r>
                        <a:rPr b="0" lang="en-US" sz="1400"/>
                        <a:t>-0.5</a:t>
                      </a:r>
                      <a:endParaRPr/>
                    </a:p>
                  </a:txBody>
                  <a:tcPr marT="45725" marB="45725" marR="91450" marL="91450">
                    <a:lnT cap="flat" cmpd="sng" w="9525">
                      <a:solidFill>
                        <a:srgbClr val="000000">
                          <a:alpha val="0"/>
                        </a:srgbClr>
                      </a:solidFill>
                      <a:prstDash val="solid"/>
                      <a:round/>
                      <a:headEnd len="sm" w="sm" type="none"/>
                      <a:tailEnd len="sm" w="sm" type="none"/>
                    </a:lnT>
                    <a:solidFill>
                      <a:srgbClr val="F7CAAC"/>
                    </a:solidFill>
                  </a:tcPr>
                </a:tc>
              </a:tr>
            </a:tbl>
          </a:graphicData>
        </a:graphic>
      </p:graphicFrame>
      <p:sp>
        <p:nvSpPr>
          <p:cNvPr id="867" name="Google Shape;867;p19"/>
          <p:cNvSpPr txBox="1"/>
          <p:nvPr/>
        </p:nvSpPr>
        <p:spPr>
          <a:xfrm>
            <a:off x="3428512" y="5613876"/>
            <a:ext cx="523589" cy="646331"/>
          </a:xfrm>
          <a:prstGeom prst="rect">
            <a:avLst/>
          </a:pr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868" name="Google Shape;868;p19"/>
          <p:cNvSpPr txBox="1"/>
          <p:nvPr/>
        </p:nvSpPr>
        <p:spPr>
          <a:xfrm>
            <a:off x="1513930" y="4731138"/>
            <a:ext cx="1255828"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Input</a:t>
            </a:r>
            <a:endParaRPr/>
          </a:p>
        </p:txBody>
      </p:sp>
      <p:graphicFrame>
        <p:nvGraphicFramePr>
          <p:cNvPr id="869" name="Google Shape;869;p19"/>
          <p:cNvGraphicFramePr/>
          <p:nvPr/>
        </p:nvGraphicFramePr>
        <p:xfrm>
          <a:off x="1256178" y="5071156"/>
          <a:ext cx="3000000" cy="3000000"/>
        </p:xfrm>
        <a:graphic>
          <a:graphicData uri="http://schemas.openxmlformats.org/drawingml/2006/table">
            <a:tbl>
              <a:tblPr bandRow="1" firstRow="1">
                <a:noFill/>
                <a:tableStyleId>{065EA3BE-3667-4E2D-9201-F5A8711881DC}</a:tableStyleId>
              </a:tblPr>
              <a:tblGrid>
                <a:gridCol w="590450"/>
                <a:gridCol w="590450"/>
                <a:gridCol w="590450"/>
              </a:tblGrid>
              <a:tr h="232500">
                <a:tc>
                  <a:txBody>
                    <a:bodyPr/>
                    <a:lstStyle/>
                    <a:p>
                      <a:pPr indent="0" lvl="0" marL="0" marR="0" rtl="0" algn="l">
                        <a:spcBef>
                          <a:spcPts val="0"/>
                        </a:spcBef>
                        <a:spcAft>
                          <a:spcPts val="0"/>
                        </a:spcAft>
                        <a:buNone/>
                      </a:pPr>
                      <a:r>
                        <a:rPr b="0" lang="en-US" sz="1400"/>
                        <a:t>3</a:t>
                      </a:r>
                      <a:endParaRPr/>
                    </a:p>
                  </a:txBody>
                  <a:tcPr marT="45725" marB="45725" marR="91450" marL="91450"/>
                </a:tc>
                <a:tc>
                  <a:txBody>
                    <a:bodyPr/>
                    <a:lstStyle/>
                    <a:p>
                      <a:pPr indent="0" lvl="0" marL="0" marR="0" rtl="0" algn="l">
                        <a:spcBef>
                          <a:spcPts val="0"/>
                        </a:spcBef>
                        <a:spcAft>
                          <a:spcPts val="0"/>
                        </a:spcAft>
                        <a:buNone/>
                      </a:pPr>
                      <a:r>
                        <a:rPr b="0" lang="en-US" sz="1400"/>
                        <a:t>2</a:t>
                      </a:r>
                      <a:endParaRPr/>
                    </a:p>
                  </a:txBody>
                  <a:tcPr marT="45725" marB="45725" marR="91450" marL="91450"/>
                </a:tc>
                <a:tc>
                  <a:txBody>
                    <a:bodyPr/>
                    <a:lstStyle/>
                    <a:p>
                      <a:pPr indent="0" lvl="0" marL="0" marR="0" rtl="0" algn="l">
                        <a:spcBef>
                          <a:spcPts val="0"/>
                        </a:spcBef>
                        <a:spcAft>
                          <a:spcPts val="0"/>
                        </a:spcAft>
                        <a:buNone/>
                      </a:pPr>
                      <a:r>
                        <a:rPr b="0" lang="en-US" sz="1400"/>
                        <a:t>4</a:t>
                      </a:r>
                      <a:endParaRPr/>
                    </a:p>
                  </a:txBody>
                  <a:tcPr marT="45725" marB="45725" marR="91450" marL="91450"/>
                </a:tc>
              </a:tr>
              <a:tr h="242200">
                <a:tc>
                  <a:txBody>
                    <a:bodyPr/>
                    <a:lstStyle/>
                    <a:p>
                      <a:pPr indent="0" lvl="0" marL="0" marR="0" rtl="0" algn="l">
                        <a:spcBef>
                          <a:spcPts val="0"/>
                        </a:spcBef>
                        <a:spcAft>
                          <a:spcPts val="0"/>
                        </a:spcAft>
                        <a:buNone/>
                      </a:pPr>
                      <a:r>
                        <a:rPr b="0" lang="en-US" sz="1400"/>
                        <a:t>.</a:t>
                      </a:r>
                      <a:endParaRPr/>
                    </a:p>
                  </a:txBody>
                  <a:tcPr marT="45725" marB="45725" marR="91450" marL="91450"/>
                </a:tc>
                <a:tc>
                  <a:txBody>
                    <a:bodyPr/>
                    <a:lstStyle/>
                    <a:p>
                      <a:pPr indent="0" lvl="0" marL="0" marR="0" rtl="0" algn="l">
                        <a:spcBef>
                          <a:spcPts val="0"/>
                        </a:spcBef>
                        <a:spcAft>
                          <a:spcPts val="0"/>
                        </a:spcAft>
                        <a:buNone/>
                      </a:pPr>
                      <a:r>
                        <a:rPr b="0" lang="en-US" sz="1400"/>
                        <a:t>.</a:t>
                      </a:r>
                      <a:endParaRPr/>
                    </a:p>
                  </a:txBody>
                  <a:tcPr marT="45725" marB="45725" marR="91450" marL="91450"/>
                </a:tc>
                <a:tc>
                  <a:txBody>
                    <a:bodyPr/>
                    <a:lstStyle/>
                    <a:p>
                      <a:pPr indent="0" lvl="0" marL="0" marR="0" rtl="0" algn="l">
                        <a:spcBef>
                          <a:spcPts val="0"/>
                        </a:spcBef>
                        <a:spcAft>
                          <a:spcPts val="0"/>
                        </a:spcAft>
                        <a:buNone/>
                      </a:pPr>
                      <a:r>
                        <a:rPr b="0" lang="en-US" sz="1400"/>
                        <a:t>.</a:t>
                      </a:r>
                      <a:endParaRPr/>
                    </a:p>
                  </a:txBody>
                  <a:tcPr marT="45725" marB="45725" marR="91450" marL="91450"/>
                </a:tc>
              </a:tr>
              <a:tr h="242200">
                <a:tc>
                  <a:txBody>
                    <a:bodyPr/>
                    <a:lstStyle/>
                    <a:p>
                      <a:pPr indent="0" lvl="0" marL="0" marR="0" rtl="0" algn="l">
                        <a:spcBef>
                          <a:spcPts val="0"/>
                        </a:spcBef>
                        <a:spcAft>
                          <a:spcPts val="0"/>
                        </a:spcAft>
                        <a:buNone/>
                      </a:pPr>
                      <a:r>
                        <a:t/>
                      </a:r>
                      <a:endParaRPr b="0" sz="1400"/>
                    </a:p>
                  </a:txBody>
                  <a:tcPr marT="45725" marB="45725" marR="91450" marL="91450"/>
                </a:tc>
                <a:tc>
                  <a:txBody>
                    <a:bodyPr/>
                    <a:lstStyle/>
                    <a:p>
                      <a:pPr indent="0" lvl="0" marL="0" marR="0" rtl="0" algn="l">
                        <a:spcBef>
                          <a:spcPts val="0"/>
                        </a:spcBef>
                        <a:spcAft>
                          <a:spcPts val="0"/>
                        </a:spcAft>
                        <a:buNone/>
                      </a:pPr>
                      <a:r>
                        <a:t/>
                      </a:r>
                      <a:endParaRPr b="0" sz="1400"/>
                    </a:p>
                  </a:txBody>
                  <a:tcPr marT="45725" marB="45725" marR="91450" marL="91450"/>
                </a:tc>
                <a:tc>
                  <a:txBody>
                    <a:bodyPr/>
                    <a:lstStyle/>
                    <a:p>
                      <a:pPr indent="0" lvl="0" marL="0" marR="0" rtl="0" algn="l">
                        <a:spcBef>
                          <a:spcPts val="0"/>
                        </a:spcBef>
                        <a:spcAft>
                          <a:spcPts val="0"/>
                        </a:spcAft>
                        <a:buNone/>
                      </a:pPr>
                      <a:r>
                        <a:t/>
                      </a:r>
                      <a:endParaRPr b="0" sz="1400"/>
                    </a:p>
                  </a:txBody>
                  <a:tcPr marT="45725" marB="45725" marR="91450" marL="91450"/>
                </a:tc>
              </a:tr>
              <a:tr h="242200">
                <a:tc>
                  <a:txBody>
                    <a:bodyPr/>
                    <a:lstStyle/>
                    <a:p>
                      <a:pPr indent="0" lvl="0" marL="0" marR="0" rtl="0" algn="l">
                        <a:spcBef>
                          <a:spcPts val="0"/>
                        </a:spcBef>
                        <a:spcAft>
                          <a:spcPts val="0"/>
                        </a:spcAft>
                        <a:buNone/>
                      </a:pPr>
                      <a:r>
                        <a:rPr b="0" lang="en-US" sz="1400"/>
                        <a:t>.</a:t>
                      </a:r>
                      <a:endParaRPr/>
                    </a:p>
                  </a:txBody>
                  <a:tcPr marT="45725" marB="45725" marR="91450" marL="91450"/>
                </a:tc>
                <a:tc>
                  <a:txBody>
                    <a:bodyPr/>
                    <a:lstStyle/>
                    <a:p>
                      <a:pPr indent="0" lvl="0" marL="0" marR="0" rtl="0" algn="l">
                        <a:spcBef>
                          <a:spcPts val="0"/>
                        </a:spcBef>
                        <a:spcAft>
                          <a:spcPts val="0"/>
                        </a:spcAft>
                        <a:buNone/>
                      </a:pPr>
                      <a:r>
                        <a:rPr b="0" lang="en-US" sz="1400"/>
                        <a:t>.</a:t>
                      </a:r>
                      <a:endParaRPr/>
                    </a:p>
                  </a:txBody>
                  <a:tcPr marT="45725" marB="45725" marR="91450" marL="91450"/>
                </a:tc>
                <a:tc>
                  <a:txBody>
                    <a:bodyPr/>
                    <a:lstStyle/>
                    <a:p>
                      <a:pPr indent="0" lvl="0" marL="0" marR="0" rtl="0" algn="l">
                        <a:spcBef>
                          <a:spcPts val="0"/>
                        </a:spcBef>
                        <a:spcAft>
                          <a:spcPts val="0"/>
                        </a:spcAft>
                        <a:buNone/>
                      </a:pPr>
                      <a:r>
                        <a:rPr b="0" lang="en-US" sz="1400"/>
                        <a:t>.</a:t>
                      </a:r>
                      <a:endParaRPr/>
                    </a:p>
                  </a:txBody>
                  <a:tcPr marT="45725" marB="45725" marR="91450" marL="91450"/>
                </a:tc>
              </a:tr>
            </a:tbl>
          </a:graphicData>
        </a:graphic>
      </p:graphicFrame>
      <p:sp>
        <p:nvSpPr>
          <p:cNvPr id="870" name="Google Shape;870;p19"/>
          <p:cNvSpPr txBox="1"/>
          <p:nvPr/>
        </p:nvSpPr>
        <p:spPr>
          <a:xfrm>
            <a:off x="702193" y="5685865"/>
            <a:ext cx="523589" cy="646331"/>
          </a:xfrm>
          <a:prstGeom prst="rect">
            <a:avLst/>
          </a:pr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871" name="Google Shape;871;p19"/>
          <p:cNvSpPr txBox="1"/>
          <p:nvPr/>
        </p:nvSpPr>
        <p:spPr>
          <a:xfrm>
            <a:off x="5417127" y="5621394"/>
            <a:ext cx="523589" cy="646331"/>
          </a:xfrm>
          <a:prstGeom prst="rect">
            <a:avLst/>
          </a:pr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graphicFrame>
        <p:nvGraphicFramePr>
          <p:cNvPr id="872" name="Google Shape;872;p19"/>
          <p:cNvGraphicFramePr/>
          <p:nvPr/>
        </p:nvGraphicFramePr>
        <p:xfrm>
          <a:off x="5866203" y="5245363"/>
          <a:ext cx="3000000" cy="3000000"/>
        </p:xfrm>
        <a:graphic>
          <a:graphicData uri="http://schemas.openxmlformats.org/drawingml/2006/table">
            <a:tbl>
              <a:tblPr bandRow="1" firstRow="1">
                <a:noFill/>
                <a:tableStyleId>{065EA3BE-3667-4E2D-9201-F5A8711881DC}</a:tableStyleId>
              </a:tblPr>
              <a:tblGrid>
                <a:gridCol w="590450"/>
                <a:gridCol w="590450"/>
              </a:tblGrid>
              <a:tr h="232500">
                <a:tc>
                  <a:txBody>
                    <a:bodyPr/>
                    <a:lstStyle/>
                    <a:p>
                      <a:pPr indent="0" lvl="0" marL="0" marR="0" rtl="0" algn="l">
                        <a:spcBef>
                          <a:spcPts val="0"/>
                        </a:spcBef>
                        <a:spcAft>
                          <a:spcPts val="0"/>
                        </a:spcAft>
                        <a:buNone/>
                      </a:pPr>
                      <a:r>
                        <a:rPr b="0" lang="en-US" sz="1400">
                          <a:solidFill>
                            <a:schemeClr val="dk1"/>
                          </a:solidFill>
                          <a:latin typeface="Calibri"/>
                          <a:ea typeface="Calibri"/>
                          <a:cs typeface="Calibri"/>
                          <a:sym typeface="Calibri"/>
                        </a:rPr>
                        <a:t>0</a:t>
                      </a:r>
                      <a:endParaRPr/>
                    </a:p>
                  </a:txBody>
                  <a:tcPr marT="45725" marB="45725" marR="91450" marL="91450">
                    <a:lnB cap="flat" cmpd="sng" w="9525">
                      <a:solidFill>
                        <a:srgbClr val="000000">
                          <a:alpha val="0"/>
                        </a:srgbClr>
                      </a:solidFill>
                      <a:prstDash val="solid"/>
                      <a:round/>
                      <a:headEnd len="sm" w="sm" type="none"/>
                      <a:tailEnd len="sm" w="sm" type="none"/>
                    </a:lnB>
                    <a:solidFill>
                      <a:srgbClr val="B3C6E7"/>
                    </a:solidFill>
                  </a:tcPr>
                </a:tc>
                <a:tc>
                  <a:txBody>
                    <a:bodyPr/>
                    <a:lstStyle/>
                    <a:p>
                      <a:pPr indent="0" lvl="0" marL="0" marR="0" rtl="0" algn="l">
                        <a:spcBef>
                          <a:spcPts val="0"/>
                        </a:spcBef>
                        <a:spcAft>
                          <a:spcPts val="0"/>
                        </a:spcAft>
                        <a:buNone/>
                      </a:pPr>
                      <a:r>
                        <a:rPr b="0" lang="en-US" sz="1400"/>
                        <a:t>1.5</a:t>
                      </a:r>
                      <a:endParaRPr/>
                    </a:p>
                  </a:txBody>
                  <a:tcPr marT="45725" marB="45725" marR="91450" marL="91450">
                    <a:lnB cap="flat" cmpd="sng" w="9525">
                      <a:solidFill>
                        <a:srgbClr val="000000">
                          <a:alpha val="0"/>
                        </a:srgbClr>
                      </a:solidFill>
                      <a:prstDash val="solid"/>
                      <a:round/>
                      <a:headEnd len="sm" w="sm" type="none"/>
                      <a:tailEnd len="sm" w="sm" type="none"/>
                    </a:lnB>
                    <a:solidFill>
                      <a:srgbClr val="F7CAAC"/>
                    </a:solidFill>
                  </a:tcPr>
                </a:tc>
              </a:tr>
              <a:tr h="242200">
                <a:tc>
                  <a:txBody>
                    <a:bodyPr/>
                    <a:lstStyle/>
                    <a:p>
                      <a:pPr indent="0" lvl="0" marL="0" marR="0" rtl="0" algn="l">
                        <a:spcBef>
                          <a:spcPts val="0"/>
                        </a:spcBef>
                        <a:spcAft>
                          <a:spcPts val="0"/>
                        </a:spcAft>
                        <a:buNone/>
                      </a:pPr>
                      <a:r>
                        <a:rPr b="0" lang="en-US" sz="1400">
                          <a:solidFill>
                            <a:schemeClr val="dk1"/>
                          </a:solidFill>
                          <a:latin typeface="Calibri"/>
                          <a:ea typeface="Calibri"/>
                          <a:cs typeface="Calibri"/>
                          <a:sym typeface="Calibri"/>
                        </a:rPr>
                        <a:t>.</a:t>
                      </a:r>
                      <a:endParaRPr/>
                    </a:p>
                  </a:txBody>
                  <a:tcPr marT="45725" marB="45725" marR="91450" marL="91450">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3C6E7"/>
                    </a:solidFill>
                  </a:tcPr>
                </a:tc>
                <a:tc>
                  <a:txBody>
                    <a:bodyPr/>
                    <a:lstStyle/>
                    <a:p>
                      <a:pPr indent="0" lvl="0" marL="0" marR="0" rtl="0" algn="l">
                        <a:spcBef>
                          <a:spcPts val="0"/>
                        </a:spcBef>
                        <a:spcAft>
                          <a:spcPts val="0"/>
                        </a:spcAft>
                        <a:buNone/>
                      </a:pPr>
                      <a:r>
                        <a:rPr b="0" lang="en-US" sz="1400"/>
                        <a:t>.</a:t>
                      </a:r>
                      <a:endParaRPr/>
                    </a:p>
                  </a:txBody>
                  <a:tcPr marT="45725" marB="45725" marR="91450" marL="91450">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7CAAC"/>
                    </a:solidFill>
                  </a:tcPr>
                </a:tc>
              </a:tr>
              <a:tr h="242200">
                <a:tc>
                  <a:txBody>
                    <a:bodyPr/>
                    <a:lstStyle/>
                    <a:p>
                      <a:pPr indent="0" lvl="0" marL="0" marR="0" rtl="0" algn="l">
                        <a:spcBef>
                          <a:spcPts val="0"/>
                        </a:spcBef>
                        <a:spcAft>
                          <a:spcPts val="0"/>
                        </a:spcAft>
                        <a:buNone/>
                      </a:pPr>
                      <a:r>
                        <a:t/>
                      </a:r>
                      <a:endParaRPr b="0" sz="1400">
                        <a:solidFill>
                          <a:schemeClr val="dk1"/>
                        </a:solidFill>
                        <a:latin typeface="Calibri"/>
                        <a:ea typeface="Calibri"/>
                        <a:cs typeface="Calibri"/>
                        <a:sym typeface="Calibri"/>
                      </a:endParaRPr>
                    </a:p>
                  </a:txBody>
                  <a:tcPr marT="45725" marB="45725" marR="91450" marL="91450">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3C6E7"/>
                    </a:solidFill>
                  </a:tcPr>
                </a:tc>
                <a:tc>
                  <a:txBody>
                    <a:bodyPr/>
                    <a:lstStyle/>
                    <a:p>
                      <a:pPr indent="0" lvl="0" marL="0" marR="0" rtl="0" algn="l">
                        <a:spcBef>
                          <a:spcPts val="0"/>
                        </a:spcBef>
                        <a:spcAft>
                          <a:spcPts val="0"/>
                        </a:spcAft>
                        <a:buNone/>
                      </a:pPr>
                      <a:r>
                        <a:t/>
                      </a:r>
                      <a:endParaRPr b="0" sz="1400"/>
                    </a:p>
                  </a:txBody>
                  <a:tcPr marT="45725" marB="45725" marR="91450" marL="91450">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7CAAC"/>
                    </a:solidFill>
                  </a:tcPr>
                </a:tc>
              </a:tr>
              <a:tr h="242200">
                <a:tc>
                  <a:txBody>
                    <a:bodyPr/>
                    <a:lstStyle/>
                    <a:p>
                      <a:pPr indent="0" lvl="0" marL="0" marR="0" rtl="0" algn="l">
                        <a:spcBef>
                          <a:spcPts val="0"/>
                        </a:spcBef>
                        <a:spcAft>
                          <a:spcPts val="0"/>
                        </a:spcAft>
                        <a:buNone/>
                      </a:pPr>
                      <a:r>
                        <a:rPr b="0" lang="en-US" sz="1400">
                          <a:solidFill>
                            <a:schemeClr val="dk1"/>
                          </a:solidFill>
                          <a:latin typeface="Calibri"/>
                          <a:ea typeface="Calibri"/>
                          <a:cs typeface="Calibri"/>
                          <a:sym typeface="Calibri"/>
                        </a:rPr>
                        <a:t>.</a:t>
                      </a:r>
                      <a:endParaRPr/>
                    </a:p>
                  </a:txBody>
                  <a:tcPr marT="45725" marB="45725" marR="91450" marL="91450">
                    <a:lnT cap="flat" cmpd="sng" w="9525">
                      <a:solidFill>
                        <a:srgbClr val="000000">
                          <a:alpha val="0"/>
                        </a:srgbClr>
                      </a:solidFill>
                      <a:prstDash val="solid"/>
                      <a:round/>
                      <a:headEnd len="sm" w="sm" type="none"/>
                      <a:tailEnd len="sm" w="sm" type="none"/>
                    </a:lnT>
                    <a:solidFill>
                      <a:srgbClr val="B3C6E7"/>
                    </a:solidFill>
                  </a:tcPr>
                </a:tc>
                <a:tc>
                  <a:txBody>
                    <a:bodyPr/>
                    <a:lstStyle/>
                    <a:p>
                      <a:pPr indent="0" lvl="0" marL="0" marR="0" rtl="0" algn="l">
                        <a:spcBef>
                          <a:spcPts val="0"/>
                        </a:spcBef>
                        <a:spcAft>
                          <a:spcPts val="0"/>
                        </a:spcAft>
                        <a:buNone/>
                      </a:pPr>
                      <a:r>
                        <a:rPr b="0" lang="en-US" sz="1400"/>
                        <a:t>.</a:t>
                      </a:r>
                      <a:endParaRPr/>
                    </a:p>
                  </a:txBody>
                  <a:tcPr marT="45725" marB="45725" marR="91450" marL="91450">
                    <a:lnT cap="flat" cmpd="sng" w="9525">
                      <a:solidFill>
                        <a:srgbClr val="000000">
                          <a:alpha val="0"/>
                        </a:srgbClr>
                      </a:solidFill>
                      <a:prstDash val="solid"/>
                      <a:round/>
                      <a:headEnd len="sm" w="sm" type="none"/>
                      <a:tailEnd len="sm" w="sm" type="none"/>
                    </a:lnT>
                    <a:solidFill>
                      <a:srgbClr val="F7CAAC"/>
                    </a:solidFill>
                  </a:tcPr>
                </a:tc>
              </a:tr>
            </a:tbl>
          </a:graphicData>
        </a:graphic>
      </p:graphicFrame>
      <p:sp>
        <p:nvSpPr>
          <p:cNvPr id="873" name="Google Shape;873;p19"/>
          <p:cNvSpPr txBox="1"/>
          <p:nvPr/>
        </p:nvSpPr>
        <p:spPr>
          <a:xfrm>
            <a:off x="9268548" y="5854963"/>
            <a:ext cx="523589" cy="646331"/>
          </a:xfrm>
          <a:prstGeom prst="rect">
            <a:avLst/>
          </a:pr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graphicFrame>
        <p:nvGraphicFramePr>
          <p:cNvPr id="874" name="Google Shape;874;p19"/>
          <p:cNvGraphicFramePr/>
          <p:nvPr/>
        </p:nvGraphicFramePr>
        <p:xfrm>
          <a:off x="9743161" y="5334959"/>
          <a:ext cx="3000000" cy="3000000"/>
        </p:xfrm>
        <a:graphic>
          <a:graphicData uri="http://schemas.openxmlformats.org/drawingml/2006/table">
            <a:tbl>
              <a:tblPr bandRow="1" firstRow="1">
                <a:noFill/>
                <a:tableStyleId>{065EA3BE-3667-4E2D-9201-F5A8711881DC}</a:tableStyleId>
              </a:tblPr>
              <a:tblGrid>
                <a:gridCol w="590450"/>
                <a:gridCol w="590450"/>
              </a:tblGrid>
              <a:tr h="232500">
                <a:tc>
                  <a:txBody>
                    <a:bodyPr/>
                    <a:lstStyle/>
                    <a:p>
                      <a:pPr indent="0" lvl="0" marL="0" marR="0" rtl="0" algn="l">
                        <a:spcBef>
                          <a:spcPts val="0"/>
                        </a:spcBef>
                        <a:spcAft>
                          <a:spcPts val="0"/>
                        </a:spcAft>
                        <a:buNone/>
                      </a:pPr>
                      <a:r>
                        <a:rPr b="0" lang="en-US" sz="1400"/>
                        <a:t>0.61</a:t>
                      </a:r>
                      <a:endParaRPr/>
                    </a:p>
                  </a:txBody>
                  <a:tcPr marT="45725" marB="45725" marR="91450" marL="91450">
                    <a:lnB cap="flat" cmpd="sng" w="9525">
                      <a:solidFill>
                        <a:srgbClr val="000000">
                          <a:alpha val="0"/>
                        </a:srgbClr>
                      </a:solidFill>
                      <a:prstDash val="solid"/>
                      <a:round/>
                      <a:headEnd len="sm" w="sm" type="none"/>
                      <a:tailEnd len="sm" w="sm" type="none"/>
                    </a:lnB>
                    <a:solidFill>
                      <a:srgbClr val="942092">
                        <a:alpha val="50196"/>
                      </a:srgbClr>
                    </a:solidFill>
                  </a:tcPr>
                </a:tc>
                <a:tc>
                  <a:txBody>
                    <a:bodyPr/>
                    <a:lstStyle/>
                    <a:p>
                      <a:pPr indent="0" lvl="0" marL="0" marR="0" rtl="0" algn="l">
                        <a:spcBef>
                          <a:spcPts val="0"/>
                        </a:spcBef>
                        <a:spcAft>
                          <a:spcPts val="0"/>
                        </a:spcAft>
                        <a:buNone/>
                      </a:pPr>
                      <a:r>
                        <a:rPr b="0" lang="en-US" sz="1400"/>
                        <a:t>0.39</a:t>
                      </a:r>
                      <a:endParaRPr/>
                    </a:p>
                  </a:txBody>
                  <a:tcPr marT="45725" marB="45725" marR="91450" marL="91450">
                    <a:lnB cap="flat" cmpd="sng" w="9525">
                      <a:solidFill>
                        <a:srgbClr val="000000">
                          <a:alpha val="0"/>
                        </a:srgbClr>
                      </a:solidFill>
                      <a:prstDash val="solid"/>
                      <a:round/>
                      <a:headEnd len="sm" w="sm" type="none"/>
                      <a:tailEnd len="sm" w="sm" type="none"/>
                    </a:lnB>
                    <a:solidFill>
                      <a:srgbClr val="A8D08C"/>
                    </a:solidFill>
                  </a:tcPr>
                </a:tc>
              </a:tr>
              <a:tr h="242200">
                <a:tc>
                  <a:txBody>
                    <a:bodyPr/>
                    <a:lstStyle/>
                    <a:p>
                      <a:pPr indent="0" lvl="0" marL="0" marR="0" rtl="0" algn="l">
                        <a:spcBef>
                          <a:spcPts val="0"/>
                        </a:spcBef>
                        <a:spcAft>
                          <a:spcPts val="0"/>
                        </a:spcAft>
                        <a:buNone/>
                      </a:pPr>
                      <a:r>
                        <a:rPr b="0" lang="en-US" sz="1400"/>
                        <a:t>.</a:t>
                      </a:r>
                      <a:endParaRPr/>
                    </a:p>
                  </a:txBody>
                  <a:tcPr marT="45725" marB="45725" marR="91450" marL="91450">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942092">
                        <a:alpha val="50196"/>
                      </a:srgbClr>
                    </a:solidFill>
                  </a:tcPr>
                </a:tc>
                <a:tc>
                  <a:txBody>
                    <a:bodyPr/>
                    <a:lstStyle/>
                    <a:p>
                      <a:pPr indent="0" lvl="0" marL="0" marR="0" rtl="0" algn="l">
                        <a:spcBef>
                          <a:spcPts val="0"/>
                        </a:spcBef>
                        <a:spcAft>
                          <a:spcPts val="0"/>
                        </a:spcAft>
                        <a:buNone/>
                      </a:pPr>
                      <a:r>
                        <a:rPr b="0" lang="en-US" sz="1400"/>
                        <a:t>.</a:t>
                      </a:r>
                      <a:endParaRPr/>
                    </a:p>
                  </a:txBody>
                  <a:tcPr marT="45725" marB="45725" marR="91450" marL="91450">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8D08C"/>
                    </a:solidFill>
                  </a:tcPr>
                </a:tc>
              </a:tr>
              <a:tr h="242200">
                <a:tc>
                  <a:txBody>
                    <a:bodyPr/>
                    <a:lstStyle/>
                    <a:p>
                      <a:pPr indent="0" lvl="0" marL="0" marR="0" rtl="0" algn="l">
                        <a:spcBef>
                          <a:spcPts val="0"/>
                        </a:spcBef>
                        <a:spcAft>
                          <a:spcPts val="0"/>
                        </a:spcAft>
                        <a:buNone/>
                      </a:pPr>
                      <a:r>
                        <a:t/>
                      </a:r>
                      <a:endParaRPr b="0" sz="1400"/>
                    </a:p>
                  </a:txBody>
                  <a:tcPr marT="45725" marB="45725" marR="91450" marL="91450">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942092">
                        <a:alpha val="50196"/>
                      </a:srgbClr>
                    </a:solidFill>
                  </a:tcPr>
                </a:tc>
                <a:tc>
                  <a:txBody>
                    <a:bodyPr/>
                    <a:lstStyle/>
                    <a:p>
                      <a:pPr indent="0" lvl="0" marL="0" marR="0" rtl="0" algn="l">
                        <a:spcBef>
                          <a:spcPts val="0"/>
                        </a:spcBef>
                        <a:spcAft>
                          <a:spcPts val="0"/>
                        </a:spcAft>
                        <a:buNone/>
                      </a:pPr>
                      <a:r>
                        <a:t/>
                      </a:r>
                      <a:endParaRPr b="0" sz="1400"/>
                    </a:p>
                  </a:txBody>
                  <a:tcPr marT="45725" marB="45725" marR="91450" marL="91450">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8D08C"/>
                    </a:solidFill>
                  </a:tcPr>
                </a:tc>
              </a:tr>
              <a:tr h="242200">
                <a:tc>
                  <a:txBody>
                    <a:bodyPr/>
                    <a:lstStyle/>
                    <a:p>
                      <a:pPr indent="0" lvl="0" marL="0" marR="0" rtl="0" algn="l">
                        <a:spcBef>
                          <a:spcPts val="0"/>
                        </a:spcBef>
                        <a:spcAft>
                          <a:spcPts val="0"/>
                        </a:spcAft>
                        <a:buNone/>
                      </a:pPr>
                      <a:r>
                        <a:rPr b="0" lang="en-US" sz="1400"/>
                        <a:t>.</a:t>
                      </a:r>
                      <a:endParaRPr/>
                    </a:p>
                  </a:txBody>
                  <a:tcPr marT="45725" marB="45725" marR="91450" marL="91450">
                    <a:lnT cap="flat" cmpd="sng" w="9525">
                      <a:solidFill>
                        <a:srgbClr val="000000">
                          <a:alpha val="0"/>
                        </a:srgbClr>
                      </a:solidFill>
                      <a:prstDash val="solid"/>
                      <a:round/>
                      <a:headEnd len="sm" w="sm" type="none"/>
                      <a:tailEnd len="sm" w="sm" type="none"/>
                    </a:lnT>
                    <a:solidFill>
                      <a:srgbClr val="942092">
                        <a:alpha val="50196"/>
                      </a:srgbClr>
                    </a:solidFill>
                  </a:tcPr>
                </a:tc>
                <a:tc>
                  <a:txBody>
                    <a:bodyPr/>
                    <a:lstStyle/>
                    <a:p>
                      <a:pPr indent="0" lvl="0" marL="0" marR="0" rtl="0" algn="l">
                        <a:spcBef>
                          <a:spcPts val="0"/>
                        </a:spcBef>
                        <a:spcAft>
                          <a:spcPts val="0"/>
                        </a:spcAft>
                        <a:buNone/>
                      </a:pPr>
                      <a:r>
                        <a:rPr b="0" lang="en-US" sz="1400"/>
                        <a:t>.</a:t>
                      </a:r>
                      <a:endParaRPr/>
                    </a:p>
                  </a:txBody>
                  <a:tcPr marT="45725" marB="45725" marR="91450" marL="91450">
                    <a:lnT cap="flat" cmpd="sng" w="9525">
                      <a:solidFill>
                        <a:srgbClr val="000000">
                          <a:alpha val="0"/>
                        </a:srgbClr>
                      </a:solidFill>
                      <a:prstDash val="solid"/>
                      <a:round/>
                      <a:headEnd len="sm" w="sm" type="none"/>
                      <a:tailEnd len="sm" w="sm" type="none"/>
                    </a:lnT>
                    <a:solidFill>
                      <a:srgbClr val="A8D08C"/>
                    </a:solidFill>
                  </a:tcPr>
                </a:tc>
              </a:tr>
            </a:tbl>
          </a:graphicData>
        </a:graphic>
      </p:graphicFrame>
      <p:graphicFrame>
        <p:nvGraphicFramePr>
          <p:cNvPr id="875" name="Google Shape;875;p19"/>
          <p:cNvGraphicFramePr/>
          <p:nvPr/>
        </p:nvGraphicFramePr>
        <p:xfrm>
          <a:off x="10058435" y="3527849"/>
          <a:ext cx="3000000" cy="3000000"/>
        </p:xfrm>
        <a:graphic>
          <a:graphicData uri="http://schemas.openxmlformats.org/drawingml/2006/table">
            <a:tbl>
              <a:tblPr bandRow="1" firstRow="1">
                <a:noFill/>
                <a:tableStyleId>{065EA3BE-3667-4E2D-9201-F5A8711881DC}</a:tableStyleId>
              </a:tblPr>
              <a:tblGrid>
                <a:gridCol w="943275"/>
                <a:gridCol w="943275"/>
              </a:tblGrid>
              <a:tr h="322200">
                <a:tc>
                  <a:txBody>
                    <a:bodyPr/>
                    <a:lstStyle/>
                    <a:p>
                      <a:pPr indent="0" lvl="0" marL="0" marR="0" rtl="0" algn="l">
                        <a:spcBef>
                          <a:spcPts val="0"/>
                        </a:spcBef>
                        <a:spcAft>
                          <a:spcPts val="0"/>
                        </a:spcAft>
                        <a:buNone/>
                      </a:pPr>
                      <a:r>
                        <a:rPr b="0" lang="en-US" sz="1800">
                          <a:solidFill>
                            <a:schemeClr val="dk1"/>
                          </a:solidFill>
                          <a:latin typeface="Calibri"/>
                          <a:ea typeface="Calibri"/>
                          <a:cs typeface="Calibri"/>
                          <a:sym typeface="Calibri"/>
                        </a:rPr>
                        <a:t>1.092</a:t>
                      </a:r>
                      <a:endParaRPr/>
                    </a:p>
                  </a:txBody>
                  <a:tcPr marT="45725" marB="45725" marR="91450" marL="91450">
                    <a:lnR cap="flat" cmpd="sng" w="9525">
                      <a:solidFill>
                        <a:srgbClr val="000000">
                          <a:alpha val="0"/>
                        </a:srgbClr>
                      </a:solidFill>
                      <a:prstDash val="solid"/>
                      <a:round/>
                      <a:headEnd len="sm" w="sm" type="none"/>
                      <a:tailEnd len="sm" w="sm" type="none"/>
                    </a:lnR>
                    <a:lnB cap="flat" cmpd="sng" w="9525">
                      <a:solidFill>
                        <a:srgbClr val="000000">
                          <a:alpha val="0"/>
                        </a:srgbClr>
                      </a:solidFill>
                      <a:prstDash val="solid"/>
                      <a:round/>
                      <a:headEnd len="sm" w="sm" type="none"/>
                      <a:tailEnd len="sm" w="sm" type="none"/>
                    </a:lnB>
                    <a:solidFill>
                      <a:srgbClr val="942092">
                        <a:alpha val="52550"/>
                      </a:srgbClr>
                    </a:solidFill>
                  </a:tcPr>
                </a:tc>
                <a:tc>
                  <a:txBody>
                    <a:bodyPr/>
                    <a:lstStyle/>
                    <a:p>
                      <a:pPr indent="0" lvl="0" marL="0" marR="0" rtl="0" algn="l">
                        <a:spcBef>
                          <a:spcPts val="0"/>
                        </a:spcBef>
                        <a:spcAft>
                          <a:spcPts val="0"/>
                        </a:spcAft>
                        <a:buNone/>
                      </a:pPr>
                      <a:r>
                        <a:rPr b="0" lang="en-US" sz="1800">
                          <a:solidFill>
                            <a:schemeClr val="dk1"/>
                          </a:solidFill>
                          <a:latin typeface="Calibri"/>
                          <a:ea typeface="Calibri"/>
                          <a:cs typeface="Calibri"/>
                          <a:sym typeface="Calibri"/>
                        </a:rPr>
                        <a:t>0.117</a:t>
                      </a:r>
                      <a:endParaRPr/>
                    </a:p>
                  </a:txBody>
                  <a:tcPr marT="45725" marB="45725" marR="91450" marL="91450">
                    <a:lnL cap="flat" cmpd="sng" w="9525">
                      <a:solidFill>
                        <a:srgbClr val="000000">
                          <a:alpha val="0"/>
                        </a:srgbClr>
                      </a:solidFill>
                      <a:prstDash val="solid"/>
                      <a:round/>
                      <a:headEnd len="sm" w="sm" type="none"/>
                      <a:tailEnd len="sm" w="sm" type="none"/>
                    </a:lnL>
                    <a:lnB cap="flat" cmpd="sng" w="9525">
                      <a:solidFill>
                        <a:srgbClr val="000000">
                          <a:alpha val="0"/>
                        </a:srgbClr>
                      </a:solidFill>
                      <a:prstDash val="solid"/>
                      <a:round/>
                      <a:headEnd len="sm" w="sm" type="none"/>
                      <a:tailEnd len="sm" w="sm" type="none"/>
                    </a:lnB>
                    <a:solidFill>
                      <a:srgbClr val="A9D18E"/>
                    </a:solidFill>
                  </a:tcPr>
                </a:tc>
              </a:tr>
              <a:tr h="322200">
                <a:tc>
                  <a:txBody>
                    <a:bodyPr/>
                    <a:lstStyle/>
                    <a:p>
                      <a:pPr indent="0" lvl="0" marL="0" marR="0" rtl="0" algn="l">
                        <a:spcBef>
                          <a:spcPts val="0"/>
                        </a:spcBef>
                        <a:spcAft>
                          <a:spcPts val="0"/>
                        </a:spcAft>
                        <a:buNone/>
                      </a:pPr>
                      <a:r>
                        <a:rPr b="0" lang="en-US" sz="1800">
                          <a:solidFill>
                            <a:schemeClr val="dk1"/>
                          </a:solidFill>
                          <a:latin typeface="Calibri"/>
                          <a:ea typeface="Calibri"/>
                          <a:cs typeface="Calibri"/>
                          <a:sym typeface="Calibri"/>
                        </a:rPr>
                        <a:t>.</a:t>
                      </a:r>
                      <a:endParaRPr/>
                    </a:p>
                  </a:txBody>
                  <a:tcPr marT="45725" marB="45725" marR="91450" marL="91450">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942092">
                        <a:alpha val="52550"/>
                      </a:srgbClr>
                    </a:solidFill>
                  </a:tcPr>
                </a:tc>
                <a:tc>
                  <a:txBody>
                    <a:bodyPr/>
                    <a:lstStyle/>
                    <a:p>
                      <a:pPr indent="0" lvl="0" marL="0" marR="0" rtl="0" algn="l">
                        <a:spcBef>
                          <a:spcPts val="0"/>
                        </a:spcBef>
                        <a:spcAft>
                          <a:spcPts val="0"/>
                        </a:spcAft>
                        <a:buNone/>
                      </a:pPr>
                      <a:r>
                        <a:rPr b="0" lang="en-US" sz="1800">
                          <a:solidFill>
                            <a:schemeClr val="dk1"/>
                          </a:solidFill>
                          <a:latin typeface="Calibri"/>
                          <a:ea typeface="Calibri"/>
                          <a:cs typeface="Calibri"/>
                          <a:sym typeface="Calibri"/>
                        </a:rPr>
                        <a:t>.</a:t>
                      </a:r>
                      <a:endParaRPr/>
                    </a:p>
                  </a:txBody>
                  <a:tcPr marT="45725" marB="45725" marR="91450" marL="91450">
                    <a:lnL cap="flat" cmpd="sng" w="9525">
                      <a:solidFill>
                        <a:srgbClr val="000000">
                          <a:alpha val="0"/>
                        </a:srgbClr>
                      </a:solidFill>
                      <a:prstDash val="solid"/>
                      <a:round/>
                      <a:headEnd len="sm" w="sm" type="none"/>
                      <a:tailEnd len="sm" w="sm" type="none"/>
                    </a:lnL>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9D18E"/>
                    </a:solidFill>
                  </a:tcPr>
                </a:tc>
              </a:tr>
              <a:tr h="322200">
                <a:tc>
                  <a:txBody>
                    <a:bodyPr/>
                    <a:lstStyle/>
                    <a:p>
                      <a:pPr indent="0" lvl="0" marL="0" marR="0" rtl="0" algn="l">
                        <a:spcBef>
                          <a:spcPts val="0"/>
                        </a:spcBef>
                        <a:spcAft>
                          <a:spcPts val="0"/>
                        </a:spcAft>
                        <a:buNone/>
                      </a:pPr>
                      <a:r>
                        <a:rPr b="0" lang="en-US" sz="1800">
                          <a:solidFill>
                            <a:schemeClr val="dk1"/>
                          </a:solidFill>
                          <a:latin typeface="Calibri"/>
                          <a:ea typeface="Calibri"/>
                          <a:cs typeface="Calibri"/>
                          <a:sym typeface="Calibri"/>
                        </a:rPr>
                        <a:t>.</a:t>
                      </a:r>
                      <a:endParaRPr/>
                    </a:p>
                  </a:txBody>
                  <a:tcPr marT="45725" marB="45725" marR="91450" marL="91450">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942092">
                        <a:alpha val="52550"/>
                      </a:srgbClr>
                    </a:solidFill>
                  </a:tcPr>
                </a:tc>
                <a:tc>
                  <a:txBody>
                    <a:bodyPr/>
                    <a:lstStyle/>
                    <a:p>
                      <a:pPr indent="0" lvl="0" marL="0" marR="0" rtl="0" algn="l">
                        <a:spcBef>
                          <a:spcPts val="0"/>
                        </a:spcBef>
                        <a:spcAft>
                          <a:spcPts val="0"/>
                        </a:spcAft>
                        <a:buNone/>
                      </a:pPr>
                      <a:r>
                        <a:rPr b="0" lang="en-US" sz="1800">
                          <a:solidFill>
                            <a:schemeClr val="dk1"/>
                          </a:solidFill>
                          <a:latin typeface="Calibri"/>
                          <a:ea typeface="Calibri"/>
                          <a:cs typeface="Calibri"/>
                          <a:sym typeface="Calibri"/>
                        </a:rPr>
                        <a:t>.</a:t>
                      </a:r>
                      <a:endParaRPr/>
                    </a:p>
                  </a:txBody>
                  <a:tcPr marT="45725" marB="45725" marR="91450" marL="91450">
                    <a:lnL cap="flat" cmpd="sng" w="9525">
                      <a:solidFill>
                        <a:srgbClr val="000000">
                          <a:alpha val="0"/>
                        </a:srgbClr>
                      </a:solidFill>
                      <a:prstDash val="solid"/>
                      <a:round/>
                      <a:headEnd len="sm" w="sm" type="none"/>
                      <a:tailEnd len="sm" w="sm" type="none"/>
                    </a:lnL>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9D18E"/>
                    </a:solidFill>
                  </a:tcPr>
                </a:tc>
              </a:tr>
              <a:tr h="322200">
                <a:tc>
                  <a:txBody>
                    <a:bodyPr/>
                    <a:lstStyle/>
                    <a:p>
                      <a:pPr indent="0" lvl="0" marL="0" marR="0" rtl="0" algn="l">
                        <a:spcBef>
                          <a:spcPts val="0"/>
                        </a:spcBef>
                        <a:spcAft>
                          <a:spcPts val="0"/>
                        </a:spcAft>
                        <a:buNone/>
                      </a:pPr>
                      <a:r>
                        <a:t/>
                      </a:r>
                      <a:endParaRPr b="0" sz="1800">
                        <a:solidFill>
                          <a:schemeClr val="dk1"/>
                        </a:solidFill>
                        <a:latin typeface="Calibri"/>
                        <a:ea typeface="Calibri"/>
                        <a:cs typeface="Calibri"/>
                        <a:sym typeface="Calibri"/>
                      </a:endParaRPr>
                    </a:p>
                  </a:txBody>
                  <a:tcPr marT="45725" marB="45725" marR="91450" marL="91450">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solidFill>
                      <a:srgbClr val="942092">
                        <a:alpha val="52550"/>
                      </a:srgbClr>
                    </a:solidFill>
                  </a:tcPr>
                </a:tc>
                <a:tc>
                  <a:txBody>
                    <a:bodyPr/>
                    <a:lstStyle/>
                    <a:p>
                      <a:pPr indent="0" lvl="0" marL="0" marR="0" rtl="0" algn="l">
                        <a:spcBef>
                          <a:spcPts val="0"/>
                        </a:spcBef>
                        <a:spcAft>
                          <a:spcPts val="0"/>
                        </a:spcAft>
                        <a:buNone/>
                      </a:pPr>
                      <a:r>
                        <a:t/>
                      </a:r>
                      <a:endParaRPr b="0" sz="1800">
                        <a:solidFill>
                          <a:schemeClr val="dk1"/>
                        </a:solidFill>
                        <a:latin typeface="Calibri"/>
                        <a:ea typeface="Calibri"/>
                        <a:cs typeface="Calibri"/>
                        <a:sym typeface="Calibri"/>
                      </a:endParaRPr>
                    </a:p>
                  </a:txBody>
                  <a:tcPr marT="45725" marB="45725" marR="91450" marL="91450">
                    <a:lnL cap="flat" cmpd="sng" w="9525">
                      <a:solidFill>
                        <a:srgbClr val="000000">
                          <a:alpha val="0"/>
                        </a:srgbClr>
                      </a:solidFill>
                      <a:prstDash val="solid"/>
                      <a:round/>
                      <a:headEnd len="sm" w="sm" type="none"/>
                      <a:tailEnd len="sm" w="sm" type="none"/>
                    </a:lnL>
                    <a:lnT cap="flat" cmpd="sng" w="9525">
                      <a:solidFill>
                        <a:srgbClr val="000000">
                          <a:alpha val="0"/>
                        </a:srgbClr>
                      </a:solidFill>
                      <a:prstDash val="solid"/>
                      <a:round/>
                      <a:headEnd len="sm" w="sm" type="none"/>
                      <a:tailEnd len="sm" w="sm" type="none"/>
                    </a:lnT>
                    <a:solidFill>
                      <a:srgbClr val="A9D18E"/>
                    </a:solidFill>
                  </a:tcPr>
                </a:tc>
              </a:tr>
            </a:tbl>
          </a:graphicData>
        </a:graphic>
      </p:graphicFrame>
      <p:sp>
        <p:nvSpPr>
          <p:cNvPr id="876" name="Google Shape;876;p19"/>
          <p:cNvSpPr txBox="1"/>
          <p:nvPr/>
        </p:nvSpPr>
        <p:spPr>
          <a:xfrm>
            <a:off x="9885471" y="3148661"/>
            <a:ext cx="2447700" cy="650100"/>
          </a:xfrm>
          <a:prstGeom prst="rect">
            <a:avLst/>
          </a:pr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85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5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6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6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0" name="Shape 880"/>
        <p:cNvGrpSpPr/>
        <p:nvPr/>
      </p:nvGrpSpPr>
      <p:grpSpPr>
        <a:xfrm>
          <a:off x="0" y="0"/>
          <a:ext cx="0" cy="0"/>
          <a:chOff x="0" y="0"/>
          <a:chExt cx="0" cy="0"/>
        </a:xfrm>
      </p:grpSpPr>
      <p:sp>
        <p:nvSpPr>
          <p:cNvPr id="881" name="Google Shape;881;g2b7aa389cc3_0_35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            Backpropagation [Cont.]</a:t>
            </a:r>
            <a:endParaRPr/>
          </a:p>
        </p:txBody>
      </p:sp>
      <p:sp>
        <p:nvSpPr>
          <p:cNvPr id="882" name="Google Shape;882;g2b7aa389cc3_0_353"/>
          <p:cNvSpPr/>
          <p:nvPr/>
        </p:nvSpPr>
        <p:spPr>
          <a:xfrm>
            <a:off x="2688259" y="1942607"/>
            <a:ext cx="694200" cy="694800"/>
          </a:xfrm>
          <a:prstGeom prst="flowChartConnector">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3</a:t>
            </a:r>
            <a:endParaRPr/>
          </a:p>
        </p:txBody>
      </p:sp>
      <p:sp>
        <p:nvSpPr>
          <p:cNvPr id="883" name="Google Shape;883;g2b7aa389cc3_0_353"/>
          <p:cNvSpPr/>
          <p:nvPr/>
        </p:nvSpPr>
        <p:spPr>
          <a:xfrm>
            <a:off x="2688259" y="2856026"/>
            <a:ext cx="694200" cy="694800"/>
          </a:xfrm>
          <a:prstGeom prst="flowChartConnector">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2</a:t>
            </a:r>
            <a:endParaRPr/>
          </a:p>
        </p:txBody>
      </p:sp>
      <p:sp>
        <p:nvSpPr>
          <p:cNvPr id="884" name="Google Shape;884;g2b7aa389cc3_0_353"/>
          <p:cNvSpPr/>
          <p:nvPr/>
        </p:nvSpPr>
        <p:spPr>
          <a:xfrm>
            <a:off x="2688259" y="3841877"/>
            <a:ext cx="694200" cy="694800"/>
          </a:xfrm>
          <a:prstGeom prst="flowChartConnector">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4</a:t>
            </a:r>
            <a:endParaRPr/>
          </a:p>
        </p:txBody>
      </p:sp>
      <p:sp>
        <p:nvSpPr>
          <p:cNvPr id="885" name="Google Shape;885;g2b7aa389cc3_0_353"/>
          <p:cNvSpPr/>
          <p:nvPr/>
        </p:nvSpPr>
        <p:spPr>
          <a:xfrm>
            <a:off x="5332198" y="1350393"/>
            <a:ext cx="694200" cy="694800"/>
          </a:xfrm>
          <a:prstGeom prst="flowChartConnector">
            <a:avLst/>
          </a:prstGeom>
          <a:gradFill>
            <a:gsLst>
              <a:gs pos="0">
                <a:srgbClr val="B0CAE9"/>
              </a:gs>
              <a:gs pos="50000">
                <a:srgbClr val="A1C1E4"/>
              </a:gs>
              <a:gs pos="100000">
                <a:srgbClr val="90B8E4"/>
              </a:gs>
            </a:gsLst>
            <a:lin ang="5400012" scaled="0"/>
          </a:gradFill>
          <a:ln cap="flat" cmpd="sng" w="9525">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0</a:t>
            </a:r>
            <a:endParaRPr/>
          </a:p>
        </p:txBody>
      </p:sp>
      <p:sp>
        <p:nvSpPr>
          <p:cNvPr id="886" name="Google Shape;886;g2b7aa389cc3_0_353"/>
          <p:cNvSpPr/>
          <p:nvPr/>
        </p:nvSpPr>
        <p:spPr>
          <a:xfrm>
            <a:off x="5345283" y="4226557"/>
            <a:ext cx="694200" cy="694800"/>
          </a:xfrm>
          <a:prstGeom prst="flowChartConnector">
            <a:avLst/>
          </a:prstGeom>
          <a:gradFill>
            <a:gsLst>
              <a:gs pos="0">
                <a:srgbClr val="F7BCA2"/>
              </a:gs>
              <a:gs pos="50000">
                <a:srgbClr val="F4B093"/>
              </a:gs>
              <a:gs pos="100000">
                <a:srgbClr val="F7A47F"/>
              </a:gs>
            </a:gsLst>
            <a:lin ang="5400012" scaled="0"/>
          </a:gradFill>
          <a:ln cap="flat" cmpd="sng" w="952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1.5</a:t>
            </a:r>
            <a:endParaRPr/>
          </a:p>
        </p:txBody>
      </p:sp>
      <p:cxnSp>
        <p:nvCxnSpPr>
          <p:cNvPr id="887" name="Google Shape;887;g2b7aa389cc3_0_353"/>
          <p:cNvCxnSpPr>
            <a:stCxn id="882" idx="6"/>
            <a:endCxn id="885" idx="2"/>
          </p:cNvCxnSpPr>
          <p:nvPr/>
        </p:nvCxnSpPr>
        <p:spPr>
          <a:xfrm flipH="1" rot="10800000">
            <a:off x="3382459" y="1697807"/>
            <a:ext cx="1949700" cy="592200"/>
          </a:xfrm>
          <a:prstGeom prst="straightConnector1">
            <a:avLst/>
          </a:prstGeom>
          <a:noFill/>
          <a:ln cap="flat" cmpd="sng" w="9525">
            <a:solidFill>
              <a:schemeClr val="accent1"/>
            </a:solidFill>
            <a:prstDash val="solid"/>
            <a:miter lim="800000"/>
            <a:headEnd len="sm" w="sm" type="none"/>
            <a:tailEnd len="med" w="med" type="triangle"/>
          </a:ln>
        </p:spPr>
      </p:cxnSp>
      <p:sp>
        <p:nvSpPr>
          <p:cNvPr id="888" name="Google Shape;888;g2b7aa389cc3_0_353"/>
          <p:cNvSpPr txBox="1"/>
          <p:nvPr/>
        </p:nvSpPr>
        <p:spPr>
          <a:xfrm>
            <a:off x="4143308" y="1669051"/>
            <a:ext cx="3018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accent1"/>
                </a:solidFill>
                <a:latin typeface="Calibri"/>
                <a:ea typeface="Calibri"/>
                <a:cs typeface="Calibri"/>
                <a:sym typeface="Calibri"/>
              </a:rPr>
              <a:t>1</a:t>
            </a:r>
            <a:endParaRPr/>
          </a:p>
        </p:txBody>
      </p:sp>
      <p:cxnSp>
        <p:nvCxnSpPr>
          <p:cNvPr id="889" name="Google Shape;889;g2b7aa389cc3_0_353"/>
          <p:cNvCxnSpPr>
            <a:stCxn id="883" idx="6"/>
            <a:endCxn id="885" idx="2"/>
          </p:cNvCxnSpPr>
          <p:nvPr/>
        </p:nvCxnSpPr>
        <p:spPr>
          <a:xfrm flipH="1" rot="10800000">
            <a:off x="3382459" y="1697726"/>
            <a:ext cx="1949700" cy="1505700"/>
          </a:xfrm>
          <a:prstGeom prst="straightConnector1">
            <a:avLst/>
          </a:prstGeom>
          <a:noFill/>
          <a:ln cap="flat" cmpd="sng" w="9525">
            <a:solidFill>
              <a:schemeClr val="accent1"/>
            </a:solidFill>
            <a:prstDash val="solid"/>
            <a:miter lim="800000"/>
            <a:headEnd len="sm" w="sm" type="none"/>
            <a:tailEnd len="med" w="med" type="triangle"/>
          </a:ln>
        </p:spPr>
      </p:cxnSp>
      <p:cxnSp>
        <p:nvCxnSpPr>
          <p:cNvPr id="890" name="Google Shape;890;g2b7aa389cc3_0_353"/>
          <p:cNvCxnSpPr>
            <a:stCxn id="884" idx="6"/>
            <a:endCxn id="885" idx="2"/>
          </p:cNvCxnSpPr>
          <p:nvPr/>
        </p:nvCxnSpPr>
        <p:spPr>
          <a:xfrm flipH="1" rot="10800000">
            <a:off x="3382459" y="1697777"/>
            <a:ext cx="1949700" cy="2491500"/>
          </a:xfrm>
          <a:prstGeom prst="straightConnector1">
            <a:avLst/>
          </a:prstGeom>
          <a:noFill/>
          <a:ln cap="flat" cmpd="sng" w="9525">
            <a:solidFill>
              <a:schemeClr val="accent1"/>
            </a:solidFill>
            <a:prstDash val="solid"/>
            <a:miter lim="800000"/>
            <a:headEnd len="sm" w="sm" type="none"/>
            <a:tailEnd len="med" w="med" type="triangle"/>
          </a:ln>
        </p:spPr>
      </p:cxnSp>
      <p:sp>
        <p:nvSpPr>
          <p:cNvPr id="891" name="Google Shape;891;g2b7aa389cc3_0_353"/>
          <p:cNvSpPr txBox="1"/>
          <p:nvPr/>
        </p:nvSpPr>
        <p:spPr>
          <a:xfrm>
            <a:off x="4055945" y="2097550"/>
            <a:ext cx="476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accent1"/>
                </a:solidFill>
                <a:latin typeface="Calibri"/>
                <a:ea typeface="Calibri"/>
                <a:cs typeface="Calibri"/>
                <a:sym typeface="Calibri"/>
              </a:rPr>
              <a:t>0.1</a:t>
            </a:r>
            <a:endParaRPr/>
          </a:p>
        </p:txBody>
      </p:sp>
      <p:sp>
        <p:nvSpPr>
          <p:cNvPr id="892" name="Google Shape;892;g2b7aa389cc3_0_353"/>
          <p:cNvSpPr txBox="1"/>
          <p:nvPr/>
        </p:nvSpPr>
        <p:spPr>
          <a:xfrm>
            <a:off x="4588121" y="2320999"/>
            <a:ext cx="5469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accent1"/>
                </a:solidFill>
                <a:latin typeface="Calibri"/>
                <a:ea typeface="Calibri"/>
                <a:cs typeface="Calibri"/>
                <a:sym typeface="Calibri"/>
              </a:rPr>
              <a:t>-2.3</a:t>
            </a:r>
            <a:endParaRPr/>
          </a:p>
        </p:txBody>
      </p:sp>
      <p:cxnSp>
        <p:nvCxnSpPr>
          <p:cNvPr id="893" name="Google Shape;893;g2b7aa389cc3_0_353"/>
          <p:cNvCxnSpPr>
            <a:stCxn id="882" idx="6"/>
            <a:endCxn id="886" idx="2"/>
          </p:cNvCxnSpPr>
          <p:nvPr/>
        </p:nvCxnSpPr>
        <p:spPr>
          <a:xfrm>
            <a:off x="3382459" y="2290007"/>
            <a:ext cx="1962900" cy="2283900"/>
          </a:xfrm>
          <a:prstGeom prst="straightConnector1">
            <a:avLst/>
          </a:prstGeom>
          <a:noFill/>
          <a:ln cap="flat" cmpd="sng" w="9525">
            <a:solidFill>
              <a:schemeClr val="accent2"/>
            </a:solidFill>
            <a:prstDash val="solid"/>
            <a:miter lim="800000"/>
            <a:headEnd len="sm" w="sm" type="none"/>
            <a:tailEnd len="med" w="med" type="triangle"/>
          </a:ln>
        </p:spPr>
      </p:cxnSp>
      <p:cxnSp>
        <p:nvCxnSpPr>
          <p:cNvPr id="894" name="Google Shape;894;g2b7aa389cc3_0_353"/>
          <p:cNvCxnSpPr>
            <a:stCxn id="883" idx="6"/>
            <a:endCxn id="886" idx="2"/>
          </p:cNvCxnSpPr>
          <p:nvPr/>
        </p:nvCxnSpPr>
        <p:spPr>
          <a:xfrm>
            <a:off x="3382459" y="3203426"/>
            <a:ext cx="1962900" cy="1370400"/>
          </a:xfrm>
          <a:prstGeom prst="straightConnector1">
            <a:avLst/>
          </a:prstGeom>
          <a:noFill/>
          <a:ln cap="flat" cmpd="sng" w="9525">
            <a:solidFill>
              <a:schemeClr val="accent2"/>
            </a:solidFill>
            <a:prstDash val="solid"/>
            <a:miter lim="800000"/>
            <a:headEnd len="sm" w="sm" type="none"/>
            <a:tailEnd len="med" w="med" type="triangle"/>
          </a:ln>
        </p:spPr>
      </p:cxnSp>
      <p:cxnSp>
        <p:nvCxnSpPr>
          <p:cNvPr id="895" name="Google Shape;895;g2b7aa389cc3_0_353"/>
          <p:cNvCxnSpPr>
            <a:stCxn id="884" idx="6"/>
            <a:endCxn id="886" idx="2"/>
          </p:cNvCxnSpPr>
          <p:nvPr/>
        </p:nvCxnSpPr>
        <p:spPr>
          <a:xfrm>
            <a:off x="3382459" y="4189277"/>
            <a:ext cx="1962900" cy="384600"/>
          </a:xfrm>
          <a:prstGeom prst="straightConnector1">
            <a:avLst/>
          </a:prstGeom>
          <a:noFill/>
          <a:ln cap="flat" cmpd="sng" w="9525">
            <a:solidFill>
              <a:schemeClr val="accent2"/>
            </a:solidFill>
            <a:prstDash val="solid"/>
            <a:miter lim="800000"/>
            <a:headEnd len="sm" w="sm" type="none"/>
            <a:tailEnd len="med" w="med" type="triangle"/>
          </a:ln>
        </p:spPr>
      </p:cxnSp>
      <p:sp>
        <p:nvSpPr>
          <p:cNvPr id="896" name="Google Shape;896;g2b7aa389cc3_0_353"/>
          <p:cNvSpPr txBox="1"/>
          <p:nvPr/>
        </p:nvSpPr>
        <p:spPr>
          <a:xfrm>
            <a:off x="4722647" y="3647882"/>
            <a:ext cx="476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accent2"/>
                </a:solidFill>
                <a:latin typeface="Calibri"/>
                <a:ea typeface="Calibri"/>
                <a:cs typeface="Calibri"/>
                <a:sym typeface="Calibri"/>
              </a:rPr>
              <a:t>0.5</a:t>
            </a:r>
            <a:endParaRPr/>
          </a:p>
        </p:txBody>
      </p:sp>
      <p:sp>
        <p:nvSpPr>
          <p:cNvPr id="897" name="Google Shape;897;g2b7aa389cc3_0_353"/>
          <p:cNvSpPr txBox="1"/>
          <p:nvPr/>
        </p:nvSpPr>
        <p:spPr>
          <a:xfrm>
            <a:off x="4478581" y="3933033"/>
            <a:ext cx="3018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accent2"/>
                </a:solidFill>
                <a:latin typeface="Calibri"/>
                <a:ea typeface="Calibri"/>
                <a:cs typeface="Calibri"/>
                <a:sym typeface="Calibri"/>
              </a:rPr>
              <a:t>1</a:t>
            </a:r>
            <a:endParaRPr/>
          </a:p>
        </p:txBody>
      </p:sp>
      <p:sp>
        <p:nvSpPr>
          <p:cNvPr id="898" name="Google Shape;898;g2b7aa389cc3_0_353"/>
          <p:cNvSpPr txBox="1"/>
          <p:nvPr/>
        </p:nvSpPr>
        <p:spPr>
          <a:xfrm>
            <a:off x="4205109" y="4399072"/>
            <a:ext cx="5469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accent2"/>
                </a:solidFill>
                <a:latin typeface="Calibri"/>
                <a:ea typeface="Calibri"/>
                <a:cs typeface="Calibri"/>
                <a:sym typeface="Calibri"/>
              </a:rPr>
              <a:t>-0.5</a:t>
            </a:r>
            <a:endParaRPr/>
          </a:p>
        </p:txBody>
      </p:sp>
      <p:cxnSp>
        <p:nvCxnSpPr>
          <p:cNvPr id="899" name="Google Shape;899;g2b7aa389cc3_0_353"/>
          <p:cNvCxnSpPr>
            <a:stCxn id="885" idx="6"/>
          </p:cNvCxnSpPr>
          <p:nvPr/>
        </p:nvCxnSpPr>
        <p:spPr>
          <a:xfrm>
            <a:off x="6026398" y="1697793"/>
            <a:ext cx="2246700" cy="212400"/>
          </a:xfrm>
          <a:prstGeom prst="straightConnector1">
            <a:avLst/>
          </a:prstGeom>
          <a:noFill/>
          <a:ln cap="flat" cmpd="sng" w="9525">
            <a:solidFill>
              <a:srgbClr val="7030A0"/>
            </a:solidFill>
            <a:prstDash val="solid"/>
            <a:miter lim="800000"/>
            <a:headEnd len="sm" w="sm" type="none"/>
            <a:tailEnd len="med" w="med" type="triangle"/>
          </a:ln>
        </p:spPr>
      </p:cxnSp>
      <p:cxnSp>
        <p:nvCxnSpPr>
          <p:cNvPr id="900" name="Google Shape;900;g2b7aa389cc3_0_353"/>
          <p:cNvCxnSpPr>
            <a:stCxn id="886" idx="6"/>
          </p:cNvCxnSpPr>
          <p:nvPr/>
        </p:nvCxnSpPr>
        <p:spPr>
          <a:xfrm flipH="1" rot="10800000">
            <a:off x="6039483" y="1910257"/>
            <a:ext cx="2233500" cy="2663700"/>
          </a:xfrm>
          <a:prstGeom prst="straightConnector1">
            <a:avLst/>
          </a:prstGeom>
          <a:noFill/>
          <a:ln cap="flat" cmpd="sng" w="9525">
            <a:solidFill>
              <a:srgbClr val="7030A0"/>
            </a:solidFill>
            <a:prstDash val="solid"/>
            <a:miter lim="800000"/>
            <a:headEnd len="sm" w="sm" type="none"/>
            <a:tailEnd len="med" w="med" type="triangle"/>
          </a:ln>
        </p:spPr>
      </p:cxnSp>
      <p:cxnSp>
        <p:nvCxnSpPr>
          <p:cNvPr id="901" name="Google Shape;901;g2b7aa389cc3_0_353"/>
          <p:cNvCxnSpPr>
            <a:stCxn id="885" idx="6"/>
          </p:cNvCxnSpPr>
          <p:nvPr/>
        </p:nvCxnSpPr>
        <p:spPr>
          <a:xfrm>
            <a:off x="6026398" y="1697793"/>
            <a:ext cx="2259600" cy="2297700"/>
          </a:xfrm>
          <a:prstGeom prst="straightConnector1">
            <a:avLst/>
          </a:prstGeom>
          <a:gradFill>
            <a:gsLst>
              <a:gs pos="0">
                <a:srgbClr val="7FB75F"/>
              </a:gs>
              <a:gs pos="50000">
                <a:srgbClr val="6EB141"/>
              </a:gs>
              <a:gs pos="100000">
                <a:srgbClr val="5FA134"/>
              </a:gs>
            </a:gsLst>
            <a:lin ang="5400012" scaled="0"/>
          </a:gradFill>
          <a:ln cap="flat" cmpd="sng" w="9525">
            <a:solidFill>
              <a:schemeClr val="accent6"/>
            </a:solidFill>
            <a:prstDash val="solid"/>
            <a:miter lim="800000"/>
            <a:headEnd len="sm" w="sm" type="none"/>
            <a:tailEnd len="med" w="med" type="triangle"/>
          </a:ln>
        </p:spPr>
      </p:cxnSp>
      <p:cxnSp>
        <p:nvCxnSpPr>
          <p:cNvPr id="902" name="Google Shape;902;g2b7aa389cc3_0_353"/>
          <p:cNvCxnSpPr>
            <a:stCxn id="886" idx="6"/>
          </p:cNvCxnSpPr>
          <p:nvPr/>
        </p:nvCxnSpPr>
        <p:spPr>
          <a:xfrm flipH="1" rot="10800000">
            <a:off x="6039483" y="3995557"/>
            <a:ext cx="2246700" cy="578400"/>
          </a:xfrm>
          <a:prstGeom prst="straightConnector1">
            <a:avLst/>
          </a:prstGeom>
          <a:gradFill>
            <a:gsLst>
              <a:gs pos="0">
                <a:srgbClr val="7FB75F"/>
              </a:gs>
              <a:gs pos="50000">
                <a:srgbClr val="6EB141"/>
              </a:gs>
              <a:gs pos="100000">
                <a:srgbClr val="5FA134"/>
              </a:gs>
            </a:gsLst>
            <a:lin ang="5400012" scaled="0"/>
          </a:gradFill>
          <a:ln cap="flat" cmpd="sng" w="9525">
            <a:solidFill>
              <a:schemeClr val="accent6"/>
            </a:solidFill>
            <a:prstDash val="solid"/>
            <a:miter lim="800000"/>
            <a:headEnd len="sm" w="sm" type="none"/>
            <a:tailEnd len="med" w="med" type="triangle"/>
          </a:ln>
        </p:spPr>
      </p:cxnSp>
      <p:sp>
        <p:nvSpPr>
          <p:cNvPr id="903" name="Google Shape;903;g2b7aa389cc3_0_353"/>
          <p:cNvSpPr txBox="1"/>
          <p:nvPr/>
        </p:nvSpPr>
        <p:spPr>
          <a:xfrm>
            <a:off x="7519558" y="1562763"/>
            <a:ext cx="476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7030A0"/>
                </a:solidFill>
                <a:latin typeface="Calibri"/>
                <a:ea typeface="Calibri"/>
                <a:cs typeface="Calibri"/>
                <a:sym typeface="Calibri"/>
              </a:rPr>
              <a:t>0.7</a:t>
            </a:r>
            <a:endParaRPr/>
          </a:p>
        </p:txBody>
      </p:sp>
      <p:sp>
        <p:nvSpPr>
          <p:cNvPr id="904" name="Google Shape;904;g2b7aa389cc3_0_353"/>
          <p:cNvSpPr txBox="1"/>
          <p:nvPr/>
        </p:nvSpPr>
        <p:spPr>
          <a:xfrm>
            <a:off x="7389670" y="3484344"/>
            <a:ext cx="5469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92D050"/>
                </a:solidFill>
                <a:latin typeface="Calibri"/>
                <a:ea typeface="Calibri"/>
                <a:cs typeface="Calibri"/>
                <a:sym typeface="Calibri"/>
              </a:rPr>
              <a:t>-2.1</a:t>
            </a:r>
            <a:endParaRPr/>
          </a:p>
        </p:txBody>
      </p:sp>
      <p:sp>
        <p:nvSpPr>
          <p:cNvPr id="905" name="Google Shape;905;g2b7aa389cc3_0_353"/>
          <p:cNvSpPr txBox="1"/>
          <p:nvPr/>
        </p:nvSpPr>
        <p:spPr>
          <a:xfrm>
            <a:off x="7389670" y="4152890"/>
            <a:ext cx="5469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92D050"/>
                </a:solidFill>
                <a:latin typeface="Calibri"/>
                <a:ea typeface="Calibri"/>
                <a:cs typeface="Calibri"/>
                <a:sym typeface="Calibri"/>
              </a:rPr>
              <a:t>-0.2</a:t>
            </a:r>
            <a:endParaRPr/>
          </a:p>
        </p:txBody>
      </p:sp>
      <p:sp>
        <p:nvSpPr>
          <p:cNvPr id="906" name="Google Shape;906;g2b7aa389cc3_0_353"/>
          <p:cNvSpPr/>
          <p:nvPr/>
        </p:nvSpPr>
        <p:spPr>
          <a:xfrm>
            <a:off x="5331844" y="2164513"/>
            <a:ext cx="1292100" cy="302400"/>
          </a:xfrm>
          <a:prstGeom prst="snip2DiagRect">
            <a:avLst>
              <a:gd fmla="val 0" name="adj1"/>
              <a:gd fmla="val 16667" name="adj2"/>
            </a:avLst>
          </a:prstGeom>
          <a:solidFill>
            <a:srgbClr val="9CC2E5"/>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Calibri"/>
                <a:ea typeface="Calibri"/>
                <a:cs typeface="Calibri"/>
                <a:sym typeface="Calibri"/>
              </a:rPr>
              <a:t>1.092</a:t>
            </a:r>
            <a:endParaRPr/>
          </a:p>
        </p:txBody>
      </p:sp>
      <p:sp>
        <p:nvSpPr>
          <p:cNvPr id="907" name="Google Shape;907;g2b7aa389cc3_0_353"/>
          <p:cNvSpPr/>
          <p:nvPr/>
        </p:nvSpPr>
        <p:spPr>
          <a:xfrm>
            <a:off x="5694894" y="4804959"/>
            <a:ext cx="929100" cy="251400"/>
          </a:xfrm>
          <a:prstGeom prst="snip2DiagRect">
            <a:avLst>
              <a:gd fmla="val 0" name="adj1"/>
              <a:gd fmla="val 16667" name="adj2"/>
            </a:avLst>
          </a:prstGeom>
          <a:solidFill>
            <a:srgbClr val="F4B08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0" lang="en-US" sz="1800">
                <a:solidFill>
                  <a:schemeClr val="lt1"/>
                </a:solidFill>
                <a:latin typeface="Calibri"/>
                <a:ea typeface="Calibri"/>
                <a:cs typeface="Calibri"/>
                <a:sym typeface="Calibri"/>
              </a:rPr>
              <a:t>0.117</a:t>
            </a:r>
            <a:endParaRPr/>
          </a:p>
        </p:txBody>
      </p:sp>
      <p:sp>
        <p:nvSpPr>
          <p:cNvPr id="908" name="Google Shape;908;g2b7aa389cc3_0_353"/>
          <p:cNvSpPr txBox="1"/>
          <p:nvPr/>
        </p:nvSpPr>
        <p:spPr>
          <a:xfrm>
            <a:off x="150422" y="1776885"/>
            <a:ext cx="2624400" cy="928800"/>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graphicFrame>
        <p:nvGraphicFramePr>
          <p:cNvPr id="909" name="Google Shape;909;g2b7aa389cc3_0_353"/>
          <p:cNvGraphicFramePr/>
          <p:nvPr/>
        </p:nvGraphicFramePr>
        <p:xfrm>
          <a:off x="401060" y="2169478"/>
          <a:ext cx="3000000" cy="3000000"/>
        </p:xfrm>
        <a:graphic>
          <a:graphicData uri="http://schemas.openxmlformats.org/drawingml/2006/table">
            <a:tbl>
              <a:tblPr bandRow="1" firstRow="1">
                <a:noFill/>
                <a:tableStyleId>{065EA3BE-3667-4E2D-9201-F5A8711881DC}</a:tableStyleId>
              </a:tblPr>
              <a:tblGrid>
                <a:gridCol w="789850"/>
                <a:gridCol w="789850"/>
              </a:tblGrid>
              <a:tr h="232500">
                <a:tc>
                  <a:txBody>
                    <a:bodyPr/>
                    <a:lstStyle/>
                    <a:p>
                      <a:pPr indent="0" lvl="0" marL="0" marR="0" rtl="0" algn="l">
                        <a:spcBef>
                          <a:spcPts val="0"/>
                        </a:spcBef>
                        <a:spcAft>
                          <a:spcPts val="0"/>
                        </a:spcAft>
                        <a:buNone/>
                      </a:pPr>
                      <a:r>
                        <a:rPr b="0" lang="en-US" sz="1400"/>
                        <a:t>0</a:t>
                      </a:r>
                      <a:endParaRPr/>
                    </a:p>
                  </a:txBody>
                  <a:tcPr marT="45725" marB="45725" marR="91450" marL="91450">
                    <a:lnB cap="flat" cmpd="sng" w="9525">
                      <a:solidFill>
                        <a:srgbClr val="000000">
                          <a:alpha val="0"/>
                        </a:srgbClr>
                      </a:solidFill>
                      <a:prstDash val="solid"/>
                      <a:round/>
                      <a:headEnd len="sm" w="sm" type="none"/>
                      <a:tailEnd len="sm" w="sm" type="none"/>
                    </a:lnB>
                    <a:solidFill>
                      <a:srgbClr val="BBD6EE"/>
                    </a:solidFill>
                  </a:tcPr>
                </a:tc>
                <a:tc>
                  <a:txBody>
                    <a:bodyPr/>
                    <a:lstStyle/>
                    <a:p>
                      <a:pPr indent="0" lvl="0" marL="0" marR="0" rtl="0" algn="l">
                        <a:spcBef>
                          <a:spcPts val="0"/>
                        </a:spcBef>
                        <a:spcAft>
                          <a:spcPts val="0"/>
                        </a:spcAft>
                        <a:buNone/>
                      </a:pPr>
                      <a:r>
                        <a:rPr b="0" lang="en-US" sz="1400"/>
                        <a:t>0.351</a:t>
                      </a:r>
                      <a:endParaRPr/>
                    </a:p>
                  </a:txBody>
                  <a:tcPr marT="45725" marB="45725" marR="91450" marL="91450">
                    <a:lnB cap="flat" cmpd="sng" w="9525">
                      <a:solidFill>
                        <a:srgbClr val="000000">
                          <a:alpha val="0"/>
                        </a:srgbClr>
                      </a:solidFill>
                      <a:prstDash val="solid"/>
                      <a:round/>
                      <a:headEnd len="sm" w="sm" type="none"/>
                      <a:tailEnd len="sm" w="sm" type="none"/>
                    </a:lnB>
                    <a:solidFill>
                      <a:srgbClr val="F4B081"/>
                    </a:solidFill>
                  </a:tcPr>
                </a:tc>
              </a:tr>
              <a:tr h="242200">
                <a:tc>
                  <a:txBody>
                    <a:bodyPr/>
                    <a:lstStyle/>
                    <a:p>
                      <a:pPr indent="0" lvl="0" marL="0" marR="0" rtl="0" algn="l">
                        <a:spcBef>
                          <a:spcPts val="0"/>
                        </a:spcBef>
                        <a:spcAft>
                          <a:spcPts val="0"/>
                        </a:spcAft>
                        <a:buNone/>
                      </a:pPr>
                      <a:r>
                        <a:rPr b="0" lang="en-US" sz="1400"/>
                        <a:t>0</a:t>
                      </a:r>
                      <a:endParaRPr/>
                    </a:p>
                  </a:txBody>
                  <a:tcPr marT="45725" marB="45725" marR="91450" marL="91450">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BD6EE"/>
                    </a:solidFill>
                  </a:tcPr>
                </a:tc>
                <a:tc>
                  <a:txBody>
                    <a:bodyPr/>
                    <a:lstStyle/>
                    <a:p>
                      <a:pPr indent="0" lvl="0" marL="0" marR="0" rtl="0" algn="l">
                        <a:spcBef>
                          <a:spcPts val="0"/>
                        </a:spcBef>
                        <a:spcAft>
                          <a:spcPts val="0"/>
                        </a:spcAft>
                        <a:buNone/>
                      </a:pPr>
                      <a:r>
                        <a:rPr b="0" lang="en-US" sz="1400"/>
                        <a:t>0.234</a:t>
                      </a:r>
                      <a:endParaRPr/>
                    </a:p>
                  </a:txBody>
                  <a:tcPr marT="45725" marB="45725" marR="91450" marL="91450">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4B081"/>
                    </a:solidFill>
                  </a:tcPr>
                </a:tc>
              </a:tr>
              <a:tr h="242200">
                <a:tc>
                  <a:txBody>
                    <a:bodyPr/>
                    <a:lstStyle/>
                    <a:p>
                      <a:pPr indent="0" lvl="0" marL="0" marR="0" rtl="0" algn="l">
                        <a:spcBef>
                          <a:spcPts val="0"/>
                        </a:spcBef>
                        <a:spcAft>
                          <a:spcPts val="0"/>
                        </a:spcAft>
                        <a:buNone/>
                      </a:pPr>
                      <a:r>
                        <a:rPr b="0" lang="en-US" sz="1400"/>
                        <a:t>0</a:t>
                      </a:r>
                      <a:endParaRPr/>
                    </a:p>
                  </a:txBody>
                  <a:tcPr marT="45725" marB="45725" marR="91450" marL="91450">
                    <a:lnT cap="flat" cmpd="sng" w="9525">
                      <a:solidFill>
                        <a:srgbClr val="000000">
                          <a:alpha val="0"/>
                        </a:srgbClr>
                      </a:solidFill>
                      <a:prstDash val="solid"/>
                      <a:round/>
                      <a:headEnd len="sm" w="sm" type="none"/>
                      <a:tailEnd len="sm" w="sm" type="none"/>
                    </a:lnT>
                    <a:solidFill>
                      <a:srgbClr val="BBD6EE"/>
                    </a:solidFill>
                  </a:tcPr>
                </a:tc>
                <a:tc>
                  <a:txBody>
                    <a:bodyPr/>
                    <a:lstStyle/>
                    <a:p>
                      <a:pPr indent="0" lvl="0" marL="0" marR="0" rtl="0" algn="l">
                        <a:spcBef>
                          <a:spcPts val="0"/>
                        </a:spcBef>
                        <a:spcAft>
                          <a:spcPts val="0"/>
                        </a:spcAft>
                        <a:buNone/>
                      </a:pPr>
                      <a:r>
                        <a:rPr b="0" lang="en-US" sz="1400"/>
                        <a:t>0.468</a:t>
                      </a:r>
                      <a:endParaRPr/>
                    </a:p>
                  </a:txBody>
                  <a:tcPr marT="45725" marB="45725" marR="91450" marL="91450">
                    <a:lnT cap="flat" cmpd="sng" w="9525">
                      <a:solidFill>
                        <a:srgbClr val="000000">
                          <a:alpha val="0"/>
                        </a:srgbClr>
                      </a:solidFill>
                      <a:prstDash val="solid"/>
                      <a:round/>
                      <a:headEnd len="sm" w="sm" type="none"/>
                      <a:tailEnd len="sm" w="sm" type="none"/>
                    </a:lnT>
                    <a:solidFill>
                      <a:srgbClr val="F4B081"/>
                    </a:solidFill>
                  </a:tcPr>
                </a:tc>
              </a:tr>
            </a:tbl>
          </a:graphicData>
        </a:graphic>
      </p:graphicFrame>
      <p:sp>
        <p:nvSpPr>
          <p:cNvPr id="910" name="Google Shape;910;g2b7aa389cc3_0_353"/>
          <p:cNvSpPr txBox="1"/>
          <p:nvPr/>
        </p:nvSpPr>
        <p:spPr>
          <a:xfrm>
            <a:off x="263110" y="31427"/>
            <a:ext cx="1619400" cy="369300"/>
          </a:xfrm>
          <a:prstGeom prst="rect">
            <a:avLst/>
          </a:prstGeom>
          <a:blipFill rotWithShape="1">
            <a:blip r:embed="rId4">
              <a:alphaModFix/>
            </a:blip>
            <a:stretch>
              <a:fillRect b="-13109"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graphicFrame>
        <p:nvGraphicFramePr>
          <p:cNvPr id="911" name="Google Shape;911;g2b7aa389cc3_0_353"/>
          <p:cNvGraphicFramePr/>
          <p:nvPr/>
        </p:nvGraphicFramePr>
        <p:xfrm>
          <a:off x="423986" y="400759"/>
          <a:ext cx="3000000" cy="3000000"/>
        </p:xfrm>
        <a:graphic>
          <a:graphicData uri="http://schemas.openxmlformats.org/drawingml/2006/table">
            <a:tbl>
              <a:tblPr bandRow="1" firstRow="1">
                <a:noFill/>
                <a:tableStyleId>{065EA3BE-3667-4E2D-9201-F5A8711881DC}</a:tableStyleId>
              </a:tblPr>
              <a:tblGrid>
                <a:gridCol w="705400"/>
                <a:gridCol w="705400"/>
              </a:tblGrid>
              <a:tr h="232500">
                <a:tc>
                  <a:txBody>
                    <a:bodyPr/>
                    <a:lstStyle/>
                    <a:p>
                      <a:pPr indent="0" lvl="0" marL="0" marR="0" rtl="0" algn="l">
                        <a:spcBef>
                          <a:spcPts val="0"/>
                        </a:spcBef>
                        <a:spcAft>
                          <a:spcPts val="0"/>
                        </a:spcAft>
                        <a:buNone/>
                      </a:pPr>
                      <a:r>
                        <a:rPr b="1" lang="en-US" sz="1400"/>
                        <a:t>0</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3C6E7"/>
                    </a:solidFill>
                  </a:tcPr>
                </a:tc>
                <a:tc>
                  <a:txBody>
                    <a:bodyPr/>
                    <a:lstStyle/>
                    <a:p>
                      <a:pPr indent="0" lvl="0" marL="0" marR="0" rtl="0" algn="l">
                        <a:spcBef>
                          <a:spcPts val="0"/>
                        </a:spcBef>
                        <a:spcAft>
                          <a:spcPts val="0"/>
                        </a:spcAft>
                        <a:buNone/>
                      </a:pPr>
                      <a:r>
                        <a:rPr b="0" lang="en-US" sz="1400"/>
                        <a:t>0.117</a:t>
                      </a:r>
                      <a:endParaRPr/>
                    </a:p>
                  </a:txBody>
                  <a:tcPr marT="45725" marB="45725" marR="91450" marL="91450">
                    <a:lnL cap="flat" cmpd="sng" w="12700">
                      <a:solidFill>
                        <a:schemeClr val="dk1"/>
                      </a:solidFill>
                      <a:prstDash val="solid"/>
                      <a:round/>
                      <a:headEnd len="sm" w="sm" type="none"/>
                      <a:tailEnd len="sm" w="sm" type="none"/>
                    </a:lnL>
                    <a:lnB cap="flat" cmpd="sng" w="9525">
                      <a:solidFill>
                        <a:srgbClr val="000000">
                          <a:alpha val="0"/>
                        </a:srgbClr>
                      </a:solidFill>
                      <a:prstDash val="solid"/>
                      <a:round/>
                      <a:headEnd len="sm" w="sm" type="none"/>
                      <a:tailEnd len="sm" w="sm" type="none"/>
                    </a:lnB>
                    <a:solidFill>
                      <a:srgbClr val="F4B081"/>
                    </a:solidFill>
                  </a:tcPr>
                </a:tc>
              </a:tr>
              <a:tr h="242200">
                <a:tc>
                  <a:txBody>
                    <a:bodyPr/>
                    <a:lstStyle/>
                    <a:p>
                      <a:pPr indent="0" lvl="0" marL="0" marR="0" rtl="0" algn="l">
                        <a:spcBef>
                          <a:spcPts val="0"/>
                        </a:spcBef>
                        <a:spcAft>
                          <a:spcPts val="0"/>
                        </a:spcAft>
                        <a:buNone/>
                      </a:pPr>
                      <a:r>
                        <a:rPr b="0" lang="en-US" sz="1400"/>
                        <a:t>.</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3C6E7"/>
                    </a:solidFill>
                  </a:tcPr>
                </a:tc>
                <a:tc>
                  <a:txBody>
                    <a:bodyPr/>
                    <a:lstStyle/>
                    <a:p>
                      <a:pPr indent="0" lvl="0" marL="0" marR="0" rtl="0" algn="l">
                        <a:spcBef>
                          <a:spcPts val="0"/>
                        </a:spcBef>
                        <a:spcAft>
                          <a:spcPts val="0"/>
                        </a:spcAft>
                        <a:buNone/>
                      </a:pPr>
                      <a:r>
                        <a:rPr b="0" lang="en-US" sz="1400"/>
                        <a:t>.</a:t>
                      </a:r>
                      <a:endParaRPr/>
                    </a:p>
                  </a:txBody>
                  <a:tcPr marT="45725" marB="45725" marR="91450" marL="91450">
                    <a:lnL cap="flat" cmpd="sng" w="12700">
                      <a:solidFill>
                        <a:schemeClr val="dk1"/>
                      </a:solidFill>
                      <a:prstDash val="solid"/>
                      <a:round/>
                      <a:headEnd len="sm" w="sm" type="none"/>
                      <a:tailEnd len="sm" w="sm" type="none"/>
                    </a:lnL>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4B081"/>
                    </a:solidFill>
                  </a:tcPr>
                </a:tc>
              </a:tr>
              <a:tr h="242200">
                <a:tc>
                  <a:txBody>
                    <a:bodyPr/>
                    <a:lstStyle/>
                    <a:p>
                      <a:pPr indent="0" lvl="0" marL="0" marR="0" rtl="0" algn="l">
                        <a:spcBef>
                          <a:spcPts val="0"/>
                        </a:spcBef>
                        <a:spcAft>
                          <a:spcPts val="0"/>
                        </a:spcAft>
                        <a:buNone/>
                      </a:pPr>
                      <a:r>
                        <a:rPr b="0" lang="en-US" sz="1400"/>
                        <a:t>.</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3C6E7"/>
                    </a:solidFill>
                  </a:tcPr>
                </a:tc>
                <a:tc>
                  <a:txBody>
                    <a:bodyPr/>
                    <a:lstStyle/>
                    <a:p>
                      <a:pPr indent="0" lvl="0" marL="0" marR="0" rtl="0" algn="l">
                        <a:spcBef>
                          <a:spcPts val="0"/>
                        </a:spcBef>
                        <a:spcAft>
                          <a:spcPts val="0"/>
                        </a:spcAft>
                        <a:buNone/>
                      </a:pPr>
                      <a:r>
                        <a:rPr b="0" lang="en-US" sz="1400"/>
                        <a:t>.</a:t>
                      </a:r>
                      <a:endParaRPr/>
                    </a:p>
                  </a:txBody>
                  <a:tcPr marT="45725" marB="45725" marR="91450" marL="91450">
                    <a:lnL cap="flat" cmpd="sng" w="12700">
                      <a:solidFill>
                        <a:schemeClr val="dk1"/>
                      </a:solidFill>
                      <a:prstDash val="solid"/>
                      <a:round/>
                      <a:headEnd len="sm" w="sm" type="none"/>
                      <a:tailEnd len="sm" w="sm" type="none"/>
                    </a:lnL>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4B081"/>
                    </a:solidFill>
                  </a:tcPr>
                </a:tc>
              </a:tr>
              <a:tr h="242200">
                <a:tc>
                  <a:txBody>
                    <a:bodyPr/>
                    <a:lstStyle/>
                    <a:p>
                      <a:pPr indent="0" lvl="0" marL="0" marR="0" rtl="0" algn="l">
                        <a:spcBef>
                          <a:spcPts val="0"/>
                        </a:spcBef>
                        <a:spcAft>
                          <a:spcPts val="0"/>
                        </a:spcAft>
                        <a:buNone/>
                      </a:pPr>
                      <a:r>
                        <a:t/>
                      </a:r>
                      <a:endParaRPr b="0" sz="14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B3C6E7"/>
                    </a:solidFill>
                  </a:tcPr>
                </a:tc>
                <a:tc>
                  <a:txBody>
                    <a:bodyPr/>
                    <a:lstStyle/>
                    <a:p>
                      <a:pPr indent="0" lvl="0" marL="0" marR="0" rtl="0" algn="l">
                        <a:spcBef>
                          <a:spcPts val="0"/>
                        </a:spcBef>
                        <a:spcAft>
                          <a:spcPts val="0"/>
                        </a:spcAft>
                        <a:buNone/>
                      </a:pPr>
                      <a:r>
                        <a:t/>
                      </a:r>
                      <a:endParaRPr b="0" sz="1400"/>
                    </a:p>
                  </a:txBody>
                  <a:tcPr marT="45725" marB="45725" marR="91450" marL="91450">
                    <a:lnL cap="flat" cmpd="sng" w="12700">
                      <a:solidFill>
                        <a:schemeClr val="dk1"/>
                      </a:solidFill>
                      <a:prstDash val="solid"/>
                      <a:round/>
                      <a:headEnd len="sm" w="sm" type="none"/>
                      <a:tailEnd len="sm" w="sm" type="none"/>
                    </a:lnL>
                    <a:lnT cap="flat" cmpd="sng" w="9525">
                      <a:solidFill>
                        <a:srgbClr val="000000">
                          <a:alpha val="0"/>
                        </a:srgbClr>
                      </a:solidFill>
                      <a:prstDash val="solid"/>
                      <a:round/>
                      <a:headEnd len="sm" w="sm" type="none"/>
                      <a:tailEnd len="sm" w="sm" type="none"/>
                    </a:lnT>
                    <a:solidFill>
                      <a:srgbClr val="F4B081"/>
                    </a:solidFill>
                  </a:tcPr>
                </a:tc>
              </a:tr>
            </a:tbl>
          </a:graphicData>
        </a:graphic>
      </p:graphicFrame>
      <p:sp>
        <p:nvSpPr>
          <p:cNvPr id="912" name="Google Shape;912;g2b7aa389cc3_0_353"/>
          <p:cNvSpPr/>
          <p:nvPr/>
        </p:nvSpPr>
        <p:spPr>
          <a:xfrm>
            <a:off x="8273091" y="1562763"/>
            <a:ext cx="694200" cy="694800"/>
          </a:xfrm>
          <a:prstGeom prst="flowChartConnector">
            <a:avLst/>
          </a:prstGeom>
          <a:solidFill>
            <a:srgbClr val="7030A0"/>
          </a:solidFill>
          <a:ln cap="flat" cmpd="sng" w="19050">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.61</a:t>
            </a:r>
            <a:endParaRPr/>
          </a:p>
        </p:txBody>
      </p:sp>
      <p:sp>
        <p:nvSpPr>
          <p:cNvPr id="913" name="Google Shape;913;g2b7aa389cc3_0_353"/>
          <p:cNvSpPr/>
          <p:nvPr/>
        </p:nvSpPr>
        <p:spPr>
          <a:xfrm>
            <a:off x="8286176" y="3648155"/>
            <a:ext cx="694200" cy="694800"/>
          </a:xfrm>
          <a:prstGeom prst="flowChartConnector">
            <a:avLst/>
          </a:prstGeom>
          <a:gradFill>
            <a:gsLst>
              <a:gs pos="0">
                <a:srgbClr val="7FB75F"/>
              </a:gs>
              <a:gs pos="50000">
                <a:srgbClr val="6EB141"/>
              </a:gs>
              <a:gs pos="100000">
                <a:srgbClr val="5FA134"/>
              </a:gs>
            </a:gsLst>
            <a:lin ang="5400012" scaled="0"/>
          </a:gradFill>
          <a:ln cap="flat" cmpd="sng" w="9525">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.39</a:t>
            </a:r>
            <a:endParaRPr/>
          </a:p>
        </p:txBody>
      </p:sp>
      <p:sp>
        <p:nvSpPr>
          <p:cNvPr id="914" name="Google Shape;914;g2b7aa389cc3_0_353"/>
          <p:cNvSpPr txBox="1"/>
          <p:nvPr/>
        </p:nvSpPr>
        <p:spPr>
          <a:xfrm>
            <a:off x="8423869" y="1203502"/>
            <a:ext cx="593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7030A0"/>
                </a:solidFill>
                <a:latin typeface="Calibri"/>
                <a:ea typeface="Calibri"/>
                <a:cs typeface="Calibri"/>
                <a:sym typeface="Calibri"/>
              </a:rPr>
              <a:t>0.15</a:t>
            </a:r>
            <a:endParaRPr/>
          </a:p>
        </p:txBody>
      </p:sp>
      <p:sp>
        <p:nvSpPr>
          <p:cNvPr id="915" name="Google Shape;915;g2b7aa389cc3_0_353"/>
          <p:cNvSpPr txBox="1"/>
          <p:nvPr/>
        </p:nvSpPr>
        <p:spPr>
          <a:xfrm>
            <a:off x="8336094" y="3299678"/>
            <a:ext cx="5469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92D050"/>
                </a:solidFill>
                <a:latin typeface="Calibri"/>
                <a:ea typeface="Calibri"/>
                <a:cs typeface="Calibri"/>
                <a:sym typeface="Calibri"/>
              </a:rPr>
              <a:t>-0.3</a:t>
            </a:r>
            <a:endParaRPr/>
          </a:p>
        </p:txBody>
      </p:sp>
      <p:sp>
        <p:nvSpPr>
          <p:cNvPr id="916" name="Google Shape;916;g2b7aa389cc3_0_353"/>
          <p:cNvSpPr/>
          <p:nvPr/>
        </p:nvSpPr>
        <p:spPr>
          <a:xfrm>
            <a:off x="8231989" y="2313680"/>
            <a:ext cx="816300" cy="251400"/>
          </a:xfrm>
          <a:prstGeom prst="snip2DiagRect">
            <a:avLst>
              <a:gd fmla="val 0" name="adj1"/>
              <a:gd fmla="val 16667" name="adj2"/>
            </a:avLst>
          </a:prstGeom>
          <a:solidFill>
            <a:srgbClr val="7030A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0.39</a:t>
            </a:r>
            <a:endParaRPr/>
          </a:p>
        </p:txBody>
      </p:sp>
      <p:sp>
        <p:nvSpPr>
          <p:cNvPr id="917" name="Google Shape;917;g2b7aa389cc3_0_353"/>
          <p:cNvSpPr/>
          <p:nvPr/>
        </p:nvSpPr>
        <p:spPr>
          <a:xfrm>
            <a:off x="8239839" y="4399072"/>
            <a:ext cx="816300" cy="251400"/>
          </a:xfrm>
          <a:prstGeom prst="snip2DiagRect">
            <a:avLst>
              <a:gd fmla="val 0" name="adj1"/>
              <a:gd fmla="val 16667" name="adj2"/>
            </a:avLst>
          </a:prstGeom>
          <a:solidFill>
            <a:schemeClr val="accent6"/>
          </a:solidFill>
          <a:ln cap="flat" cmpd="sng" w="12700">
            <a:solidFill>
              <a:srgbClr val="517E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-0.39</a:t>
            </a:r>
            <a:endParaRPr/>
          </a:p>
        </p:txBody>
      </p:sp>
      <p:sp>
        <p:nvSpPr>
          <p:cNvPr id="918" name="Google Shape;918;g2b7aa389cc3_0_353"/>
          <p:cNvSpPr txBox="1"/>
          <p:nvPr/>
        </p:nvSpPr>
        <p:spPr>
          <a:xfrm>
            <a:off x="7379116" y="2222648"/>
            <a:ext cx="5682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7030A0"/>
                </a:solidFill>
                <a:latin typeface="Calibri"/>
                <a:ea typeface="Calibri"/>
                <a:cs typeface="Calibri"/>
                <a:sym typeface="Calibri"/>
              </a:rPr>
              <a:t>0.1</a:t>
            </a:r>
            <a:endParaRPr/>
          </a:p>
        </p:txBody>
      </p:sp>
      <p:sp>
        <p:nvSpPr>
          <p:cNvPr id="919" name="Google Shape;919;g2b7aa389cc3_0_353"/>
          <p:cNvSpPr txBox="1"/>
          <p:nvPr/>
        </p:nvSpPr>
        <p:spPr>
          <a:xfrm>
            <a:off x="9599561" y="48679"/>
            <a:ext cx="2421300" cy="584700"/>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graphicFrame>
        <p:nvGraphicFramePr>
          <p:cNvPr id="920" name="Google Shape;920;g2b7aa389cc3_0_353"/>
          <p:cNvGraphicFramePr/>
          <p:nvPr/>
        </p:nvGraphicFramePr>
        <p:xfrm>
          <a:off x="10132239" y="499055"/>
          <a:ext cx="3000000" cy="3000000"/>
        </p:xfrm>
        <a:graphic>
          <a:graphicData uri="http://schemas.openxmlformats.org/drawingml/2006/table">
            <a:tbl>
              <a:tblPr bandRow="1" firstRow="1">
                <a:noFill/>
                <a:tableStyleId>{065EA3BE-3667-4E2D-9201-F5A8711881DC}</a:tableStyleId>
              </a:tblPr>
              <a:tblGrid>
                <a:gridCol w="709000"/>
                <a:gridCol w="765200"/>
              </a:tblGrid>
              <a:tr h="322200">
                <a:tc>
                  <a:txBody>
                    <a:bodyPr/>
                    <a:lstStyle/>
                    <a:p>
                      <a:pPr indent="0" lvl="0" marL="0" marR="0" rtl="0" algn="l">
                        <a:spcBef>
                          <a:spcPts val="0"/>
                        </a:spcBef>
                        <a:spcAft>
                          <a:spcPts val="0"/>
                        </a:spcAft>
                        <a:buNone/>
                      </a:pPr>
                      <a:r>
                        <a:rPr b="0" lang="en-US" sz="1800">
                          <a:solidFill>
                            <a:schemeClr val="dk1"/>
                          </a:solidFill>
                        </a:rPr>
                        <a:t>0.39</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7030A0">
                        <a:alpha val="52550"/>
                      </a:srgbClr>
                    </a:solidFill>
                  </a:tcPr>
                </a:tc>
                <a:tc>
                  <a:txBody>
                    <a:bodyPr/>
                    <a:lstStyle/>
                    <a:p>
                      <a:pPr indent="0" lvl="0" marL="0" marR="0" rtl="0" algn="l">
                        <a:spcBef>
                          <a:spcPts val="0"/>
                        </a:spcBef>
                        <a:spcAft>
                          <a:spcPts val="0"/>
                        </a:spcAft>
                        <a:buNone/>
                      </a:pPr>
                      <a:r>
                        <a:rPr b="0" lang="en-US" sz="1800">
                          <a:solidFill>
                            <a:schemeClr val="dk1"/>
                          </a:solidFill>
                        </a:rPr>
                        <a:t>-0.39</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8D08C"/>
                    </a:solidFill>
                  </a:tcPr>
                </a:tc>
              </a:tr>
              <a:tr h="322200">
                <a:tc>
                  <a:txBody>
                    <a:bodyPr/>
                    <a:lstStyle/>
                    <a:p>
                      <a:pPr indent="0" lvl="0" marL="0" marR="0" rtl="0" algn="l">
                        <a:spcBef>
                          <a:spcPts val="0"/>
                        </a:spcBef>
                        <a:spcAft>
                          <a:spcPts val="0"/>
                        </a:spcAft>
                        <a:buNone/>
                      </a:pPr>
                      <a:r>
                        <a:rPr b="0" lang="en-US" sz="1800"/>
                        <a:t>.</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7030A0">
                        <a:alpha val="52550"/>
                      </a:srgbClr>
                    </a:solidFill>
                  </a:tcPr>
                </a:tc>
                <a:tc>
                  <a:txBody>
                    <a:bodyPr/>
                    <a:lstStyle/>
                    <a:p>
                      <a:pPr indent="0" lvl="0" marL="0" marR="0" rtl="0" algn="l">
                        <a:spcBef>
                          <a:spcPts val="0"/>
                        </a:spcBef>
                        <a:spcAft>
                          <a:spcPts val="0"/>
                        </a:spcAft>
                        <a:buNone/>
                      </a:pPr>
                      <a:r>
                        <a:rPr b="0" lang="en-US" sz="1800"/>
                        <a:t>.</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8D08C"/>
                    </a:solidFill>
                  </a:tcPr>
                </a:tc>
              </a:tr>
              <a:tr h="322200">
                <a:tc>
                  <a:txBody>
                    <a:bodyPr/>
                    <a:lstStyle/>
                    <a:p>
                      <a:pPr indent="0" lvl="0" marL="0" marR="0" rtl="0" algn="l">
                        <a:spcBef>
                          <a:spcPts val="0"/>
                        </a:spcBef>
                        <a:spcAft>
                          <a:spcPts val="0"/>
                        </a:spcAft>
                        <a:buNone/>
                      </a:pPr>
                      <a:r>
                        <a:rPr b="0" lang="en-US" sz="1800"/>
                        <a:t>.</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7030A0">
                        <a:alpha val="52550"/>
                      </a:srgbClr>
                    </a:solidFill>
                  </a:tcPr>
                </a:tc>
                <a:tc>
                  <a:txBody>
                    <a:bodyPr/>
                    <a:lstStyle/>
                    <a:p>
                      <a:pPr indent="0" lvl="0" marL="0" marR="0" rtl="0" algn="l">
                        <a:spcBef>
                          <a:spcPts val="0"/>
                        </a:spcBef>
                        <a:spcAft>
                          <a:spcPts val="0"/>
                        </a:spcAft>
                        <a:buNone/>
                      </a:pPr>
                      <a:r>
                        <a:rPr b="0" lang="en-US" sz="1800"/>
                        <a:t>.</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8D08C"/>
                    </a:solidFill>
                  </a:tcPr>
                </a:tc>
              </a:tr>
              <a:tr h="322200">
                <a:tc>
                  <a:txBody>
                    <a:bodyPr/>
                    <a:lstStyle/>
                    <a:p>
                      <a:pPr indent="0" lvl="0" marL="0" marR="0" rtl="0" algn="l">
                        <a:spcBef>
                          <a:spcPts val="0"/>
                        </a:spcBef>
                        <a:spcAft>
                          <a:spcPts val="0"/>
                        </a:spcAft>
                        <a:buNone/>
                      </a:pPr>
                      <a:r>
                        <a:t/>
                      </a:r>
                      <a:endParaRPr b="0"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7030A0">
                        <a:alpha val="52550"/>
                      </a:srgbClr>
                    </a:solidFill>
                  </a:tcPr>
                </a:tc>
                <a:tc>
                  <a:txBody>
                    <a:bodyPr/>
                    <a:lstStyle/>
                    <a:p>
                      <a:pPr indent="0" lvl="0" marL="0" marR="0" rtl="0" algn="l">
                        <a:spcBef>
                          <a:spcPts val="0"/>
                        </a:spcBef>
                        <a:spcAft>
                          <a:spcPts val="0"/>
                        </a:spcAft>
                        <a:buNone/>
                      </a:pPr>
                      <a:r>
                        <a:t/>
                      </a:r>
                      <a:endParaRPr b="0"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A8D08C"/>
                    </a:solidFill>
                  </a:tcPr>
                </a:tc>
              </a:tr>
            </a:tbl>
          </a:graphicData>
        </a:graphic>
      </p:graphicFrame>
      <p:sp>
        <p:nvSpPr>
          <p:cNvPr id="921" name="Google Shape;921;g2b7aa389cc3_0_353"/>
          <p:cNvSpPr txBox="1"/>
          <p:nvPr/>
        </p:nvSpPr>
        <p:spPr>
          <a:xfrm>
            <a:off x="9833965" y="2013536"/>
            <a:ext cx="2421300" cy="1080300"/>
          </a:xfrm>
          <a:prstGeom prst="rect">
            <a:avLst/>
          </a:pr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graphicFrame>
        <p:nvGraphicFramePr>
          <p:cNvPr id="922" name="Google Shape;922;g2b7aa389cc3_0_353"/>
          <p:cNvGraphicFramePr/>
          <p:nvPr/>
        </p:nvGraphicFramePr>
        <p:xfrm>
          <a:off x="10075152" y="2371315"/>
          <a:ext cx="3000000" cy="3000000"/>
        </p:xfrm>
        <a:graphic>
          <a:graphicData uri="http://schemas.openxmlformats.org/drawingml/2006/table">
            <a:tbl>
              <a:tblPr bandRow="1" firstRow="1">
                <a:noFill/>
                <a:tableStyleId>{065EA3BE-3667-4E2D-9201-F5A8711881DC}</a:tableStyleId>
              </a:tblPr>
              <a:tblGrid>
                <a:gridCol w="881125"/>
                <a:gridCol w="881125"/>
              </a:tblGrid>
              <a:tr h="322200">
                <a:tc>
                  <a:txBody>
                    <a:bodyPr/>
                    <a:lstStyle/>
                    <a:p>
                      <a:pPr indent="0" lvl="0" marL="0" marR="0" rtl="0" algn="l">
                        <a:spcBef>
                          <a:spcPts val="0"/>
                        </a:spcBef>
                        <a:spcAft>
                          <a:spcPts val="0"/>
                        </a:spcAft>
                        <a:buNone/>
                      </a:pPr>
                      <a:r>
                        <a:rPr b="0" lang="en-US" sz="1800"/>
                        <a:t>0</a:t>
                      </a:r>
                      <a:endParaRPr/>
                    </a:p>
                  </a:txBody>
                  <a:tcPr marT="45725" marB="45725" marR="91450" marL="91450">
                    <a:lnR cap="flat" cmpd="sng" w="9525">
                      <a:solidFill>
                        <a:srgbClr val="000000">
                          <a:alpha val="0"/>
                        </a:srgbClr>
                      </a:solidFill>
                      <a:prstDash val="solid"/>
                      <a:round/>
                      <a:headEnd len="sm" w="sm" type="none"/>
                      <a:tailEnd len="sm" w="sm" type="none"/>
                    </a:lnR>
                    <a:lnB cap="flat" cmpd="sng" w="9525">
                      <a:solidFill>
                        <a:srgbClr val="000000">
                          <a:alpha val="0"/>
                        </a:srgbClr>
                      </a:solidFill>
                      <a:prstDash val="solid"/>
                      <a:round/>
                      <a:headEnd len="sm" w="sm" type="none"/>
                      <a:tailEnd len="sm" w="sm" type="none"/>
                    </a:lnB>
                    <a:solidFill>
                      <a:srgbClr val="942092">
                        <a:alpha val="52550"/>
                      </a:srgbClr>
                    </a:solidFill>
                  </a:tcPr>
                </a:tc>
                <a:tc>
                  <a:txBody>
                    <a:bodyPr/>
                    <a:lstStyle/>
                    <a:p>
                      <a:pPr indent="0" lvl="0" marL="0" marR="0" rtl="0" algn="l">
                        <a:spcBef>
                          <a:spcPts val="0"/>
                        </a:spcBef>
                        <a:spcAft>
                          <a:spcPts val="0"/>
                        </a:spcAft>
                        <a:buNone/>
                      </a:pPr>
                      <a:r>
                        <a:rPr b="0" lang="en-US" sz="1800"/>
                        <a:t>0</a:t>
                      </a:r>
                      <a:endParaRPr/>
                    </a:p>
                  </a:txBody>
                  <a:tcPr marT="45725" marB="45725" marR="91450" marL="91450">
                    <a:lnL cap="flat" cmpd="sng" w="9525">
                      <a:solidFill>
                        <a:srgbClr val="000000">
                          <a:alpha val="0"/>
                        </a:srgbClr>
                      </a:solidFill>
                      <a:prstDash val="solid"/>
                      <a:round/>
                      <a:headEnd len="sm" w="sm" type="none"/>
                      <a:tailEnd len="sm" w="sm" type="none"/>
                    </a:lnL>
                    <a:lnB cap="flat" cmpd="sng" w="9525">
                      <a:solidFill>
                        <a:srgbClr val="000000">
                          <a:alpha val="0"/>
                        </a:srgbClr>
                      </a:solidFill>
                      <a:prstDash val="solid"/>
                      <a:round/>
                      <a:headEnd len="sm" w="sm" type="none"/>
                      <a:tailEnd len="sm" w="sm" type="none"/>
                    </a:lnB>
                    <a:solidFill>
                      <a:srgbClr val="A8D08C"/>
                    </a:solidFill>
                  </a:tcPr>
                </a:tc>
              </a:tr>
              <a:tr h="334250">
                <a:tc>
                  <a:txBody>
                    <a:bodyPr/>
                    <a:lstStyle/>
                    <a:p>
                      <a:pPr indent="0" lvl="0" marL="0" marR="0" rtl="0" algn="l">
                        <a:spcBef>
                          <a:spcPts val="0"/>
                        </a:spcBef>
                        <a:spcAft>
                          <a:spcPts val="0"/>
                        </a:spcAft>
                        <a:buNone/>
                      </a:pPr>
                      <a:r>
                        <a:rPr b="0" lang="en-US" sz="1800"/>
                        <a:t>0.585</a:t>
                      </a:r>
                      <a:endParaRPr/>
                    </a:p>
                  </a:txBody>
                  <a:tcPr marT="45725" marB="45725" marR="91450" marL="91450">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solidFill>
                      <a:srgbClr val="942092">
                        <a:alpha val="52550"/>
                      </a:srgbClr>
                    </a:solidFill>
                  </a:tcPr>
                </a:tc>
                <a:tc>
                  <a:txBody>
                    <a:bodyPr/>
                    <a:lstStyle/>
                    <a:p>
                      <a:pPr indent="0" lvl="0" marL="0" marR="0" rtl="0" algn="l">
                        <a:spcBef>
                          <a:spcPts val="0"/>
                        </a:spcBef>
                        <a:spcAft>
                          <a:spcPts val="0"/>
                        </a:spcAft>
                        <a:buNone/>
                      </a:pPr>
                      <a:r>
                        <a:rPr b="0" lang="en-US" sz="1800"/>
                        <a:t>-0.585</a:t>
                      </a:r>
                      <a:endParaRPr/>
                    </a:p>
                  </a:txBody>
                  <a:tcPr marT="45725" marB="45725" marR="91450" marL="91450">
                    <a:lnL cap="flat" cmpd="sng" w="9525">
                      <a:solidFill>
                        <a:srgbClr val="000000">
                          <a:alpha val="0"/>
                        </a:srgbClr>
                      </a:solidFill>
                      <a:prstDash val="solid"/>
                      <a:round/>
                      <a:headEnd len="sm" w="sm" type="none"/>
                      <a:tailEnd len="sm" w="sm" type="none"/>
                    </a:lnL>
                    <a:lnT cap="flat" cmpd="sng" w="9525">
                      <a:solidFill>
                        <a:srgbClr val="000000">
                          <a:alpha val="0"/>
                        </a:srgbClr>
                      </a:solidFill>
                      <a:prstDash val="solid"/>
                      <a:round/>
                      <a:headEnd len="sm" w="sm" type="none"/>
                      <a:tailEnd len="sm" w="sm" type="none"/>
                    </a:lnT>
                    <a:solidFill>
                      <a:srgbClr val="A8D08C"/>
                    </a:solidFill>
                  </a:tcPr>
                </a:tc>
              </a:tr>
            </a:tbl>
          </a:graphicData>
        </a:graphic>
      </p:graphicFrame>
      <p:sp>
        <p:nvSpPr>
          <p:cNvPr id="923" name="Google Shape;923;g2b7aa389cc3_0_353"/>
          <p:cNvSpPr txBox="1"/>
          <p:nvPr/>
        </p:nvSpPr>
        <p:spPr>
          <a:xfrm>
            <a:off x="9885471" y="3148661"/>
            <a:ext cx="2447700" cy="650100"/>
          </a:xfrm>
          <a:prstGeom prst="rect">
            <a:avLst/>
          </a:pr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graphicFrame>
        <p:nvGraphicFramePr>
          <p:cNvPr id="924" name="Google Shape;924;g2b7aa389cc3_0_353"/>
          <p:cNvGraphicFramePr/>
          <p:nvPr/>
        </p:nvGraphicFramePr>
        <p:xfrm>
          <a:off x="10058435" y="3527849"/>
          <a:ext cx="3000000" cy="3000000"/>
        </p:xfrm>
        <a:graphic>
          <a:graphicData uri="http://schemas.openxmlformats.org/drawingml/2006/table">
            <a:tbl>
              <a:tblPr bandRow="1" firstRow="1">
                <a:noFill/>
                <a:tableStyleId>{065EA3BE-3667-4E2D-9201-F5A8711881DC}</a:tableStyleId>
              </a:tblPr>
              <a:tblGrid>
                <a:gridCol w="943275"/>
                <a:gridCol w="943275"/>
              </a:tblGrid>
              <a:tr h="322200">
                <a:tc>
                  <a:txBody>
                    <a:bodyPr/>
                    <a:lstStyle/>
                    <a:p>
                      <a:pPr indent="0" lvl="0" marL="0" marR="0" rtl="0" algn="l">
                        <a:spcBef>
                          <a:spcPts val="0"/>
                        </a:spcBef>
                        <a:spcAft>
                          <a:spcPts val="0"/>
                        </a:spcAft>
                        <a:buNone/>
                      </a:pPr>
                      <a:r>
                        <a:rPr b="0" lang="en-US" sz="1800">
                          <a:solidFill>
                            <a:schemeClr val="dk1"/>
                          </a:solidFill>
                          <a:latin typeface="Calibri"/>
                          <a:ea typeface="Calibri"/>
                          <a:cs typeface="Calibri"/>
                          <a:sym typeface="Calibri"/>
                        </a:rPr>
                        <a:t>1.092</a:t>
                      </a:r>
                      <a:endParaRPr/>
                    </a:p>
                  </a:txBody>
                  <a:tcPr marT="45725" marB="45725" marR="91450" marL="91450">
                    <a:lnR cap="flat" cmpd="sng" w="9525">
                      <a:solidFill>
                        <a:srgbClr val="000000">
                          <a:alpha val="0"/>
                        </a:srgbClr>
                      </a:solidFill>
                      <a:prstDash val="solid"/>
                      <a:round/>
                      <a:headEnd len="sm" w="sm" type="none"/>
                      <a:tailEnd len="sm" w="sm" type="none"/>
                    </a:lnR>
                    <a:lnB cap="flat" cmpd="sng" w="9525">
                      <a:solidFill>
                        <a:srgbClr val="000000">
                          <a:alpha val="0"/>
                        </a:srgbClr>
                      </a:solidFill>
                      <a:prstDash val="solid"/>
                      <a:round/>
                      <a:headEnd len="sm" w="sm" type="none"/>
                      <a:tailEnd len="sm" w="sm" type="none"/>
                    </a:lnB>
                    <a:solidFill>
                      <a:srgbClr val="942092">
                        <a:alpha val="52550"/>
                      </a:srgbClr>
                    </a:solidFill>
                  </a:tcPr>
                </a:tc>
                <a:tc>
                  <a:txBody>
                    <a:bodyPr/>
                    <a:lstStyle/>
                    <a:p>
                      <a:pPr indent="0" lvl="0" marL="0" marR="0" rtl="0" algn="l">
                        <a:spcBef>
                          <a:spcPts val="0"/>
                        </a:spcBef>
                        <a:spcAft>
                          <a:spcPts val="0"/>
                        </a:spcAft>
                        <a:buNone/>
                      </a:pPr>
                      <a:r>
                        <a:rPr b="0" lang="en-US" sz="1800">
                          <a:solidFill>
                            <a:schemeClr val="dk1"/>
                          </a:solidFill>
                          <a:latin typeface="Calibri"/>
                          <a:ea typeface="Calibri"/>
                          <a:cs typeface="Calibri"/>
                          <a:sym typeface="Calibri"/>
                        </a:rPr>
                        <a:t>0.117</a:t>
                      </a:r>
                      <a:endParaRPr/>
                    </a:p>
                  </a:txBody>
                  <a:tcPr marT="45725" marB="45725" marR="91450" marL="91450">
                    <a:lnL cap="flat" cmpd="sng" w="9525">
                      <a:solidFill>
                        <a:srgbClr val="000000">
                          <a:alpha val="0"/>
                        </a:srgbClr>
                      </a:solidFill>
                      <a:prstDash val="solid"/>
                      <a:round/>
                      <a:headEnd len="sm" w="sm" type="none"/>
                      <a:tailEnd len="sm" w="sm" type="none"/>
                    </a:lnL>
                    <a:lnB cap="flat" cmpd="sng" w="9525">
                      <a:solidFill>
                        <a:srgbClr val="000000">
                          <a:alpha val="0"/>
                        </a:srgbClr>
                      </a:solidFill>
                      <a:prstDash val="solid"/>
                      <a:round/>
                      <a:headEnd len="sm" w="sm" type="none"/>
                      <a:tailEnd len="sm" w="sm" type="none"/>
                    </a:lnB>
                    <a:solidFill>
                      <a:srgbClr val="A9D18E"/>
                    </a:solidFill>
                  </a:tcPr>
                </a:tc>
              </a:tr>
              <a:tr h="322200">
                <a:tc>
                  <a:txBody>
                    <a:bodyPr/>
                    <a:lstStyle/>
                    <a:p>
                      <a:pPr indent="0" lvl="0" marL="0" marR="0" rtl="0" algn="l">
                        <a:spcBef>
                          <a:spcPts val="0"/>
                        </a:spcBef>
                        <a:spcAft>
                          <a:spcPts val="0"/>
                        </a:spcAft>
                        <a:buNone/>
                      </a:pPr>
                      <a:r>
                        <a:rPr b="0" lang="en-US" sz="1800">
                          <a:solidFill>
                            <a:schemeClr val="dk1"/>
                          </a:solidFill>
                          <a:latin typeface="Calibri"/>
                          <a:ea typeface="Calibri"/>
                          <a:cs typeface="Calibri"/>
                          <a:sym typeface="Calibri"/>
                        </a:rPr>
                        <a:t>.</a:t>
                      </a:r>
                      <a:endParaRPr/>
                    </a:p>
                  </a:txBody>
                  <a:tcPr marT="45725" marB="45725" marR="91450" marL="91450">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942092">
                        <a:alpha val="52550"/>
                      </a:srgbClr>
                    </a:solidFill>
                  </a:tcPr>
                </a:tc>
                <a:tc>
                  <a:txBody>
                    <a:bodyPr/>
                    <a:lstStyle/>
                    <a:p>
                      <a:pPr indent="0" lvl="0" marL="0" marR="0" rtl="0" algn="l">
                        <a:spcBef>
                          <a:spcPts val="0"/>
                        </a:spcBef>
                        <a:spcAft>
                          <a:spcPts val="0"/>
                        </a:spcAft>
                        <a:buNone/>
                      </a:pPr>
                      <a:r>
                        <a:rPr b="0" lang="en-US" sz="1800">
                          <a:solidFill>
                            <a:schemeClr val="dk1"/>
                          </a:solidFill>
                          <a:latin typeface="Calibri"/>
                          <a:ea typeface="Calibri"/>
                          <a:cs typeface="Calibri"/>
                          <a:sym typeface="Calibri"/>
                        </a:rPr>
                        <a:t>.</a:t>
                      </a:r>
                      <a:endParaRPr/>
                    </a:p>
                  </a:txBody>
                  <a:tcPr marT="45725" marB="45725" marR="91450" marL="91450">
                    <a:lnL cap="flat" cmpd="sng" w="9525">
                      <a:solidFill>
                        <a:srgbClr val="000000">
                          <a:alpha val="0"/>
                        </a:srgbClr>
                      </a:solidFill>
                      <a:prstDash val="solid"/>
                      <a:round/>
                      <a:headEnd len="sm" w="sm" type="none"/>
                      <a:tailEnd len="sm" w="sm" type="none"/>
                    </a:lnL>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9D18E"/>
                    </a:solidFill>
                  </a:tcPr>
                </a:tc>
              </a:tr>
              <a:tr h="322200">
                <a:tc>
                  <a:txBody>
                    <a:bodyPr/>
                    <a:lstStyle/>
                    <a:p>
                      <a:pPr indent="0" lvl="0" marL="0" marR="0" rtl="0" algn="l">
                        <a:spcBef>
                          <a:spcPts val="0"/>
                        </a:spcBef>
                        <a:spcAft>
                          <a:spcPts val="0"/>
                        </a:spcAft>
                        <a:buNone/>
                      </a:pPr>
                      <a:r>
                        <a:rPr b="0" lang="en-US" sz="1800">
                          <a:solidFill>
                            <a:schemeClr val="dk1"/>
                          </a:solidFill>
                          <a:latin typeface="Calibri"/>
                          <a:ea typeface="Calibri"/>
                          <a:cs typeface="Calibri"/>
                          <a:sym typeface="Calibri"/>
                        </a:rPr>
                        <a:t>.</a:t>
                      </a:r>
                      <a:endParaRPr/>
                    </a:p>
                  </a:txBody>
                  <a:tcPr marT="45725" marB="45725" marR="91450" marL="91450">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942092">
                        <a:alpha val="52550"/>
                      </a:srgbClr>
                    </a:solidFill>
                  </a:tcPr>
                </a:tc>
                <a:tc>
                  <a:txBody>
                    <a:bodyPr/>
                    <a:lstStyle/>
                    <a:p>
                      <a:pPr indent="0" lvl="0" marL="0" marR="0" rtl="0" algn="l">
                        <a:spcBef>
                          <a:spcPts val="0"/>
                        </a:spcBef>
                        <a:spcAft>
                          <a:spcPts val="0"/>
                        </a:spcAft>
                        <a:buNone/>
                      </a:pPr>
                      <a:r>
                        <a:rPr b="0" lang="en-US" sz="1800">
                          <a:solidFill>
                            <a:schemeClr val="dk1"/>
                          </a:solidFill>
                          <a:latin typeface="Calibri"/>
                          <a:ea typeface="Calibri"/>
                          <a:cs typeface="Calibri"/>
                          <a:sym typeface="Calibri"/>
                        </a:rPr>
                        <a:t>.</a:t>
                      </a:r>
                      <a:endParaRPr/>
                    </a:p>
                  </a:txBody>
                  <a:tcPr marT="45725" marB="45725" marR="91450" marL="91450">
                    <a:lnL cap="flat" cmpd="sng" w="9525">
                      <a:solidFill>
                        <a:srgbClr val="000000">
                          <a:alpha val="0"/>
                        </a:srgbClr>
                      </a:solidFill>
                      <a:prstDash val="solid"/>
                      <a:round/>
                      <a:headEnd len="sm" w="sm" type="none"/>
                      <a:tailEnd len="sm" w="sm" type="none"/>
                    </a:lnL>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9D18E"/>
                    </a:solidFill>
                  </a:tcPr>
                </a:tc>
              </a:tr>
              <a:tr h="322200">
                <a:tc>
                  <a:txBody>
                    <a:bodyPr/>
                    <a:lstStyle/>
                    <a:p>
                      <a:pPr indent="0" lvl="0" marL="0" marR="0" rtl="0" algn="l">
                        <a:spcBef>
                          <a:spcPts val="0"/>
                        </a:spcBef>
                        <a:spcAft>
                          <a:spcPts val="0"/>
                        </a:spcAft>
                        <a:buNone/>
                      </a:pPr>
                      <a:r>
                        <a:t/>
                      </a:r>
                      <a:endParaRPr b="0" sz="1800">
                        <a:solidFill>
                          <a:schemeClr val="dk1"/>
                        </a:solidFill>
                        <a:latin typeface="Calibri"/>
                        <a:ea typeface="Calibri"/>
                        <a:cs typeface="Calibri"/>
                        <a:sym typeface="Calibri"/>
                      </a:endParaRPr>
                    </a:p>
                  </a:txBody>
                  <a:tcPr marT="45725" marB="45725" marR="91450" marL="91450">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solidFill>
                      <a:srgbClr val="942092">
                        <a:alpha val="52550"/>
                      </a:srgbClr>
                    </a:solidFill>
                  </a:tcPr>
                </a:tc>
                <a:tc>
                  <a:txBody>
                    <a:bodyPr/>
                    <a:lstStyle/>
                    <a:p>
                      <a:pPr indent="0" lvl="0" marL="0" marR="0" rtl="0" algn="l">
                        <a:spcBef>
                          <a:spcPts val="0"/>
                        </a:spcBef>
                        <a:spcAft>
                          <a:spcPts val="0"/>
                        </a:spcAft>
                        <a:buNone/>
                      </a:pPr>
                      <a:r>
                        <a:t/>
                      </a:r>
                      <a:endParaRPr b="0" sz="1800">
                        <a:solidFill>
                          <a:schemeClr val="dk1"/>
                        </a:solidFill>
                        <a:latin typeface="Calibri"/>
                        <a:ea typeface="Calibri"/>
                        <a:cs typeface="Calibri"/>
                        <a:sym typeface="Calibri"/>
                      </a:endParaRPr>
                    </a:p>
                  </a:txBody>
                  <a:tcPr marT="45725" marB="45725" marR="91450" marL="91450">
                    <a:lnL cap="flat" cmpd="sng" w="9525">
                      <a:solidFill>
                        <a:srgbClr val="000000">
                          <a:alpha val="0"/>
                        </a:srgbClr>
                      </a:solidFill>
                      <a:prstDash val="solid"/>
                      <a:round/>
                      <a:headEnd len="sm" w="sm" type="none"/>
                      <a:tailEnd len="sm" w="sm" type="none"/>
                    </a:lnL>
                    <a:lnT cap="flat" cmpd="sng" w="9525">
                      <a:solidFill>
                        <a:srgbClr val="000000">
                          <a:alpha val="0"/>
                        </a:srgbClr>
                      </a:solidFill>
                      <a:prstDash val="solid"/>
                      <a:round/>
                      <a:headEnd len="sm" w="sm" type="none"/>
                      <a:tailEnd len="sm" w="sm" type="none"/>
                    </a:lnT>
                    <a:solidFill>
                      <a:srgbClr val="A9D18E"/>
                    </a:solidFill>
                  </a:tcPr>
                </a:tc>
              </a:tr>
            </a:tbl>
          </a:graphicData>
        </a:graphic>
      </p:graphicFrame>
      <p:sp>
        <p:nvSpPr>
          <p:cNvPr id="925" name="Google Shape;925;g2b7aa389cc3_0_353"/>
          <p:cNvSpPr txBox="1"/>
          <p:nvPr/>
        </p:nvSpPr>
        <p:spPr>
          <a:xfrm>
            <a:off x="3838146" y="5015386"/>
            <a:ext cx="18279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1-st Layer (ReLU)</a:t>
            </a:r>
            <a:endParaRPr/>
          </a:p>
        </p:txBody>
      </p:sp>
      <p:sp>
        <p:nvSpPr>
          <p:cNvPr id="926" name="Google Shape;926;g2b7aa389cc3_0_353"/>
          <p:cNvSpPr txBox="1"/>
          <p:nvPr/>
        </p:nvSpPr>
        <p:spPr>
          <a:xfrm>
            <a:off x="7943413" y="4601998"/>
            <a:ext cx="15543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Output Layer</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with Softmax</a:t>
            </a:r>
            <a:endParaRPr sz="1800">
              <a:solidFill>
                <a:schemeClr val="dk1"/>
              </a:solidFill>
              <a:latin typeface="Calibri"/>
              <a:ea typeface="Calibri"/>
              <a:cs typeface="Calibri"/>
              <a:sym typeface="Calibri"/>
            </a:endParaRPr>
          </a:p>
        </p:txBody>
      </p:sp>
      <p:sp>
        <p:nvSpPr>
          <p:cNvPr id="927" name="Google Shape;927;g2b7aa389cc3_0_353"/>
          <p:cNvSpPr txBox="1"/>
          <p:nvPr/>
        </p:nvSpPr>
        <p:spPr>
          <a:xfrm>
            <a:off x="7613047" y="5885165"/>
            <a:ext cx="523500" cy="646200"/>
          </a:xfrm>
          <a:prstGeom prst="rect">
            <a:avLst/>
          </a:pr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graphicFrame>
        <p:nvGraphicFramePr>
          <p:cNvPr id="928" name="Google Shape;928;g2b7aa389cc3_0_353"/>
          <p:cNvGraphicFramePr/>
          <p:nvPr/>
        </p:nvGraphicFramePr>
        <p:xfrm>
          <a:off x="8071631" y="5725383"/>
          <a:ext cx="3000000" cy="3000000"/>
        </p:xfrm>
        <a:graphic>
          <a:graphicData uri="http://schemas.openxmlformats.org/drawingml/2006/table">
            <a:tbl>
              <a:tblPr bandRow="1" firstRow="1">
                <a:noFill/>
                <a:tableStyleId>{065EA3BE-3667-4E2D-9201-F5A8711881DC}</a:tableStyleId>
              </a:tblPr>
              <a:tblGrid>
                <a:gridCol w="590450"/>
                <a:gridCol w="590450"/>
              </a:tblGrid>
              <a:tr h="232500">
                <a:tc>
                  <a:txBody>
                    <a:bodyPr/>
                    <a:lstStyle/>
                    <a:p>
                      <a:pPr indent="0" lvl="0" marL="0" marR="0" rtl="0" algn="l">
                        <a:spcBef>
                          <a:spcPts val="0"/>
                        </a:spcBef>
                        <a:spcAft>
                          <a:spcPts val="0"/>
                        </a:spcAft>
                        <a:buNone/>
                      </a:pPr>
                      <a:r>
                        <a:rPr b="0" lang="en-US" sz="1400"/>
                        <a:t>0.7</a:t>
                      </a:r>
                      <a:endParaRPr/>
                    </a:p>
                  </a:txBody>
                  <a:tcPr marT="45725" marB="45725" marR="91450" marL="91450">
                    <a:lnB cap="flat" cmpd="sng" w="9525">
                      <a:solidFill>
                        <a:srgbClr val="000000">
                          <a:alpha val="0"/>
                        </a:srgbClr>
                      </a:solidFill>
                      <a:prstDash val="solid"/>
                      <a:round/>
                      <a:headEnd len="sm" w="sm" type="none"/>
                      <a:tailEnd len="sm" w="sm" type="none"/>
                    </a:lnB>
                    <a:solidFill>
                      <a:srgbClr val="942092">
                        <a:alpha val="57250"/>
                      </a:srgbClr>
                    </a:solidFill>
                  </a:tcPr>
                </a:tc>
                <a:tc>
                  <a:txBody>
                    <a:bodyPr/>
                    <a:lstStyle/>
                    <a:p>
                      <a:pPr indent="0" lvl="0" marL="0" marR="0" rtl="0" algn="l">
                        <a:spcBef>
                          <a:spcPts val="0"/>
                        </a:spcBef>
                        <a:spcAft>
                          <a:spcPts val="0"/>
                        </a:spcAft>
                        <a:buNone/>
                      </a:pPr>
                      <a:r>
                        <a:rPr b="0" lang="en-US" sz="1400"/>
                        <a:t>-2.1</a:t>
                      </a:r>
                      <a:endParaRPr/>
                    </a:p>
                  </a:txBody>
                  <a:tcPr marT="45725" marB="45725" marR="91450" marL="91450">
                    <a:lnB cap="flat" cmpd="sng" w="9525">
                      <a:solidFill>
                        <a:srgbClr val="000000">
                          <a:alpha val="0"/>
                        </a:srgbClr>
                      </a:solidFill>
                      <a:prstDash val="solid"/>
                      <a:round/>
                      <a:headEnd len="sm" w="sm" type="none"/>
                      <a:tailEnd len="sm" w="sm" type="none"/>
                    </a:lnB>
                    <a:solidFill>
                      <a:srgbClr val="A8D08C"/>
                    </a:solidFill>
                  </a:tcPr>
                </a:tc>
              </a:tr>
              <a:tr h="242200">
                <a:tc>
                  <a:txBody>
                    <a:bodyPr/>
                    <a:lstStyle/>
                    <a:p>
                      <a:pPr indent="0" lvl="0" marL="0" marR="0" rtl="0" algn="l">
                        <a:spcBef>
                          <a:spcPts val="0"/>
                        </a:spcBef>
                        <a:spcAft>
                          <a:spcPts val="0"/>
                        </a:spcAft>
                        <a:buNone/>
                      </a:pPr>
                      <a:r>
                        <a:rPr b="0" lang="en-US" sz="1400"/>
                        <a:t>0.1</a:t>
                      </a:r>
                      <a:endParaRPr/>
                    </a:p>
                  </a:txBody>
                  <a:tcPr marT="45725" marB="45725" marR="91450" marL="91450">
                    <a:lnT cap="flat" cmpd="sng" w="9525">
                      <a:solidFill>
                        <a:srgbClr val="000000">
                          <a:alpha val="0"/>
                        </a:srgbClr>
                      </a:solidFill>
                      <a:prstDash val="solid"/>
                      <a:round/>
                      <a:headEnd len="sm" w="sm" type="none"/>
                      <a:tailEnd len="sm" w="sm" type="none"/>
                    </a:lnT>
                    <a:solidFill>
                      <a:srgbClr val="942092">
                        <a:alpha val="57250"/>
                      </a:srgbClr>
                    </a:solidFill>
                  </a:tcPr>
                </a:tc>
                <a:tc>
                  <a:txBody>
                    <a:bodyPr/>
                    <a:lstStyle/>
                    <a:p>
                      <a:pPr indent="0" lvl="0" marL="0" marR="0" rtl="0" algn="l">
                        <a:spcBef>
                          <a:spcPts val="0"/>
                        </a:spcBef>
                        <a:spcAft>
                          <a:spcPts val="0"/>
                        </a:spcAft>
                        <a:buNone/>
                      </a:pPr>
                      <a:r>
                        <a:rPr b="0" lang="en-US" sz="1400"/>
                        <a:t>-0.2</a:t>
                      </a:r>
                      <a:endParaRPr/>
                    </a:p>
                  </a:txBody>
                  <a:tcPr marT="45725" marB="45725" marR="91450" marL="91450">
                    <a:lnT cap="flat" cmpd="sng" w="9525">
                      <a:solidFill>
                        <a:srgbClr val="000000">
                          <a:alpha val="0"/>
                        </a:srgbClr>
                      </a:solidFill>
                      <a:prstDash val="solid"/>
                      <a:round/>
                      <a:headEnd len="sm" w="sm" type="none"/>
                      <a:tailEnd len="sm" w="sm" type="none"/>
                    </a:lnT>
                    <a:solidFill>
                      <a:srgbClr val="A8D08C"/>
                    </a:solidFill>
                  </a:tcPr>
                </a:tc>
              </a:tr>
            </a:tbl>
          </a:graphicData>
        </a:graphic>
      </p:graphicFrame>
      <p:graphicFrame>
        <p:nvGraphicFramePr>
          <p:cNvPr id="929" name="Google Shape;929;g2b7aa389cc3_0_353"/>
          <p:cNvGraphicFramePr/>
          <p:nvPr/>
        </p:nvGraphicFramePr>
        <p:xfrm>
          <a:off x="4039450" y="5388402"/>
          <a:ext cx="3000000" cy="3000000"/>
        </p:xfrm>
        <a:graphic>
          <a:graphicData uri="http://schemas.openxmlformats.org/drawingml/2006/table">
            <a:tbl>
              <a:tblPr bandRow="1" firstRow="1">
                <a:noFill/>
                <a:tableStyleId>{065EA3BE-3667-4E2D-9201-F5A8711881DC}</a:tableStyleId>
              </a:tblPr>
              <a:tblGrid>
                <a:gridCol w="590450"/>
                <a:gridCol w="590450"/>
              </a:tblGrid>
              <a:tr h="232500">
                <a:tc>
                  <a:txBody>
                    <a:bodyPr/>
                    <a:lstStyle/>
                    <a:p>
                      <a:pPr indent="0" lvl="0" marL="0" marR="0" rtl="0" algn="l">
                        <a:spcBef>
                          <a:spcPts val="0"/>
                        </a:spcBef>
                        <a:spcAft>
                          <a:spcPts val="0"/>
                        </a:spcAft>
                        <a:buNone/>
                      </a:pPr>
                      <a:r>
                        <a:rPr b="0" lang="en-US" sz="1800"/>
                        <a:t>1</a:t>
                      </a:r>
                      <a:endParaRPr/>
                    </a:p>
                  </a:txBody>
                  <a:tcPr marT="45725" marB="45725" marR="91450" marL="91450">
                    <a:lnB cap="flat" cmpd="sng" w="9525">
                      <a:solidFill>
                        <a:srgbClr val="000000">
                          <a:alpha val="0"/>
                        </a:srgbClr>
                      </a:solidFill>
                      <a:prstDash val="solid"/>
                      <a:round/>
                      <a:headEnd len="sm" w="sm" type="none"/>
                      <a:tailEnd len="sm" w="sm" type="none"/>
                    </a:lnB>
                    <a:solidFill>
                      <a:srgbClr val="B3C6E7"/>
                    </a:solidFill>
                  </a:tcPr>
                </a:tc>
                <a:tc>
                  <a:txBody>
                    <a:bodyPr/>
                    <a:lstStyle/>
                    <a:p>
                      <a:pPr indent="0" lvl="0" marL="0" marR="0" rtl="0" algn="l">
                        <a:spcBef>
                          <a:spcPts val="0"/>
                        </a:spcBef>
                        <a:spcAft>
                          <a:spcPts val="0"/>
                        </a:spcAft>
                        <a:buNone/>
                      </a:pPr>
                      <a:r>
                        <a:rPr b="0" lang="en-US" sz="1400"/>
                        <a:t>0.5</a:t>
                      </a:r>
                      <a:endParaRPr/>
                    </a:p>
                  </a:txBody>
                  <a:tcPr marT="45725" marB="45725" marR="91450" marL="91450">
                    <a:lnB cap="flat" cmpd="sng" w="9525">
                      <a:solidFill>
                        <a:srgbClr val="000000">
                          <a:alpha val="0"/>
                        </a:srgbClr>
                      </a:solidFill>
                      <a:prstDash val="solid"/>
                      <a:round/>
                      <a:headEnd len="sm" w="sm" type="none"/>
                      <a:tailEnd len="sm" w="sm" type="none"/>
                    </a:lnB>
                    <a:solidFill>
                      <a:srgbClr val="F7CAAC"/>
                    </a:solidFill>
                  </a:tcPr>
                </a:tc>
              </a:tr>
              <a:tr h="242200">
                <a:tc>
                  <a:txBody>
                    <a:bodyPr/>
                    <a:lstStyle/>
                    <a:p>
                      <a:pPr indent="0" lvl="0" marL="0" marR="0" rtl="0" algn="l">
                        <a:spcBef>
                          <a:spcPts val="0"/>
                        </a:spcBef>
                        <a:spcAft>
                          <a:spcPts val="0"/>
                        </a:spcAft>
                        <a:buNone/>
                      </a:pPr>
                      <a:r>
                        <a:rPr b="0" lang="en-US" sz="1800"/>
                        <a:t>0.1</a:t>
                      </a:r>
                      <a:endParaRPr/>
                    </a:p>
                  </a:txBody>
                  <a:tcPr marT="45725" marB="45725" marR="91450" marL="91450">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3C6E7"/>
                    </a:solidFill>
                  </a:tcPr>
                </a:tc>
                <a:tc>
                  <a:txBody>
                    <a:bodyPr/>
                    <a:lstStyle/>
                    <a:p>
                      <a:pPr indent="0" lvl="0" marL="0" marR="0" rtl="0" algn="l">
                        <a:spcBef>
                          <a:spcPts val="0"/>
                        </a:spcBef>
                        <a:spcAft>
                          <a:spcPts val="0"/>
                        </a:spcAft>
                        <a:buNone/>
                      </a:pPr>
                      <a:r>
                        <a:rPr b="0" lang="en-US" sz="1400"/>
                        <a:t>1</a:t>
                      </a:r>
                      <a:endParaRPr/>
                    </a:p>
                  </a:txBody>
                  <a:tcPr marT="45725" marB="45725" marR="91450" marL="91450">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7CAAC"/>
                    </a:solidFill>
                  </a:tcPr>
                </a:tc>
              </a:tr>
              <a:tr h="242200">
                <a:tc>
                  <a:txBody>
                    <a:bodyPr/>
                    <a:lstStyle/>
                    <a:p>
                      <a:pPr indent="0" lvl="0" marL="0" marR="0" rtl="0" algn="l">
                        <a:spcBef>
                          <a:spcPts val="0"/>
                        </a:spcBef>
                        <a:spcAft>
                          <a:spcPts val="0"/>
                        </a:spcAft>
                        <a:buNone/>
                      </a:pPr>
                      <a:r>
                        <a:rPr b="0" lang="en-US" sz="1800"/>
                        <a:t>-2.3</a:t>
                      </a:r>
                      <a:endParaRPr/>
                    </a:p>
                  </a:txBody>
                  <a:tcPr marT="45725" marB="45725" marR="91450" marL="91450">
                    <a:lnT cap="flat" cmpd="sng" w="9525">
                      <a:solidFill>
                        <a:srgbClr val="000000">
                          <a:alpha val="0"/>
                        </a:srgbClr>
                      </a:solidFill>
                      <a:prstDash val="solid"/>
                      <a:round/>
                      <a:headEnd len="sm" w="sm" type="none"/>
                      <a:tailEnd len="sm" w="sm" type="none"/>
                    </a:lnT>
                    <a:solidFill>
                      <a:srgbClr val="B3C6E7"/>
                    </a:solidFill>
                  </a:tcPr>
                </a:tc>
                <a:tc>
                  <a:txBody>
                    <a:bodyPr/>
                    <a:lstStyle/>
                    <a:p>
                      <a:pPr indent="0" lvl="0" marL="0" marR="0" rtl="0" algn="l">
                        <a:spcBef>
                          <a:spcPts val="0"/>
                        </a:spcBef>
                        <a:spcAft>
                          <a:spcPts val="0"/>
                        </a:spcAft>
                        <a:buNone/>
                      </a:pPr>
                      <a:r>
                        <a:rPr b="0" lang="en-US" sz="1400"/>
                        <a:t>-0.5</a:t>
                      </a:r>
                      <a:endParaRPr/>
                    </a:p>
                  </a:txBody>
                  <a:tcPr marT="45725" marB="45725" marR="91450" marL="91450">
                    <a:lnT cap="flat" cmpd="sng" w="9525">
                      <a:solidFill>
                        <a:srgbClr val="000000">
                          <a:alpha val="0"/>
                        </a:srgbClr>
                      </a:solidFill>
                      <a:prstDash val="solid"/>
                      <a:round/>
                      <a:headEnd len="sm" w="sm" type="none"/>
                      <a:tailEnd len="sm" w="sm" type="none"/>
                    </a:lnT>
                    <a:solidFill>
                      <a:srgbClr val="F7CAAC"/>
                    </a:solidFill>
                  </a:tcPr>
                </a:tc>
              </a:tr>
            </a:tbl>
          </a:graphicData>
        </a:graphic>
      </p:graphicFrame>
      <p:sp>
        <p:nvSpPr>
          <p:cNvPr id="930" name="Google Shape;930;g2b7aa389cc3_0_353"/>
          <p:cNvSpPr txBox="1"/>
          <p:nvPr/>
        </p:nvSpPr>
        <p:spPr>
          <a:xfrm>
            <a:off x="3428512" y="5613876"/>
            <a:ext cx="523500" cy="646200"/>
          </a:xfrm>
          <a:prstGeom prst="rect">
            <a:avLst/>
          </a:pr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931" name="Google Shape;931;g2b7aa389cc3_0_353"/>
          <p:cNvSpPr txBox="1"/>
          <p:nvPr/>
        </p:nvSpPr>
        <p:spPr>
          <a:xfrm>
            <a:off x="1513930" y="4731138"/>
            <a:ext cx="12558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Input</a:t>
            </a:r>
            <a:endParaRPr/>
          </a:p>
        </p:txBody>
      </p:sp>
      <p:graphicFrame>
        <p:nvGraphicFramePr>
          <p:cNvPr id="932" name="Google Shape;932;g2b7aa389cc3_0_353"/>
          <p:cNvGraphicFramePr/>
          <p:nvPr/>
        </p:nvGraphicFramePr>
        <p:xfrm>
          <a:off x="1256178" y="5071156"/>
          <a:ext cx="3000000" cy="3000000"/>
        </p:xfrm>
        <a:graphic>
          <a:graphicData uri="http://schemas.openxmlformats.org/drawingml/2006/table">
            <a:tbl>
              <a:tblPr bandRow="1" firstRow="1">
                <a:noFill/>
                <a:tableStyleId>{065EA3BE-3667-4E2D-9201-F5A8711881DC}</a:tableStyleId>
              </a:tblPr>
              <a:tblGrid>
                <a:gridCol w="590450"/>
                <a:gridCol w="590450"/>
                <a:gridCol w="590450"/>
              </a:tblGrid>
              <a:tr h="232500">
                <a:tc>
                  <a:txBody>
                    <a:bodyPr/>
                    <a:lstStyle/>
                    <a:p>
                      <a:pPr indent="0" lvl="0" marL="0" marR="0" rtl="0" algn="l">
                        <a:spcBef>
                          <a:spcPts val="0"/>
                        </a:spcBef>
                        <a:spcAft>
                          <a:spcPts val="0"/>
                        </a:spcAft>
                        <a:buNone/>
                      </a:pPr>
                      <a:r>
                        <a:rPr b="0" lang="en-US" sz="1400"/>
                        <a:t>3</a:t>
                      </a:r>
                      <a:endParaRPr/>
                    </a:p>
                  </a:txBody>
                  <a:tcPr marT="45725" marB="45725" marR="91450" marL="91450"/>
                </a:tc>
                <a:tc>
                  <a:txBody>
                    <a:bodyPr/>
                    <a:lstStyle/>
                    <a:p>
                      <a:pPr indent="0" lvl="0" marL="0" marR="0" rtl="0" algn="l">
                        <a:spcBef>
                          <a:spcPts val="0"/>
                        </a:spcBef>
                        <a:spcAft>
                          <a:spcPts val="0"/>
                        </a:spcAft>
                        <a:buNone/>
                      </a:pPr>
                      <a:r>
                        <a:rPr b="0" lang="en-US" sz="1400"/>
                        <a:t>2</a:t>
                      </a:r>
                      <a:endParaRPr/>
                    </a:p>
                  </a:txBody>
                  <a:tcPr marT="45725" marB="45725" marR="91450" marL="91450"/>
                </a:tc>
                <a:tc>
                  <a:txBody>
                    <a:bodyPr/>
                    <a:lstStyle/>
                    <a:p>
                      <a:pPr indent="0" lvl="0" marL="0" marR="0" rtl="0" algn="l">
                        <a:spcBef>
                          <a:spcPts val="0"/>
                        </a:spcBef>
                        <a:spcAft>
                          <a:spcPts val="0"/>
                        </a:spcAft>
                        <a:buNone/>
                      </a:pPr>
                      <a:r>
                        <a:rPr b="0" lang="en-US" sz="1400"/>
                        <a:t>4</a:t>
                      </a:r>
                      <a:endParaRPr/>
                    </a:p>
                  </a:txBody>
                  <a:tcPr marT="45725" marB="45725" marR="91450" marL="91450"/>
                </a:tc>
              </a:tr>
              <a:tr h="242200">
                <a:tc>
                  <a:txBody>
                    <a:bodyPr/>
                    <a:lstStyle/>
                    <a:p>
                      <a:pPr indent="0" lvl="0" marL="0" marR="0" rtl="0" algn="l">
                        <a:spcBef>
                          <a:spcPts val="0"/>
                        </a:spcBef>
                        <a:spcAft>
                          <a:spcPts val="0"/>
                        </a:spcAft>
                        <a:buNone/>
                      </a:pPr>
                      <a:r>
                        <a:rPr b="0" lang="en-US" sz="1400"/>
                        <a:t>.</a:t>
                      </a:r>
                      <a:endParaRPr/>
                    </a:p>
                  </a:txBody>
                  <a:tcPr marT="45725" marB="45725" marR="91450" marL="91450"/>
                </a:tc>
                <a:tc>
                  <a:txBody>
                    <a:bodyPr/>
                    <a:lstStyle/>
                    <a:p>
                      <a:pPr indent="0" lvl="0" marL="0" marR="0" rtl="0" algn="l">
                        <a:spcBef>
                          <a:spcPts val="0"/>
                        </a:spcBef>
                        <a:spcAft>
                          <a:spcPts val="0"/>
                        </a:spcAft>
                        <a:buNone/>
                      </a:pPr>
                      <a:r>
                        <a:rPr b="0" lang="en-US" sz="1400"/>
                        <a:t>.</a:t>
                      </a:r>
                      <a:endParaRPr/>
                    </a:p>
                  </a:txBody>
                  <a:tcPr marT="45725" marB="45725" marR="91450" marL="91450"/>
                </a:tc>
                <a:tc>
                  <a:txBody>
                    <a:bodyPr/>
                    <a:lstStyle/>
                    <a:p>
                      <a:pPr indent="0" lvl="0" marL="0" marR="0" rtl="0" algn="l">
                        <a:spcBef>
                          <a:spcPts val="0"/>
                        </a:spcBef>
                        <a:spcAft>
                          <a:spcPts val="0"/>
                        </a:spcAft>
                        <a:buNone/>
                      </a:pPr>
                      <a:r>
                        <a:rPr b="0" lang="en-US" sz="1400"/>
                        <a:t>.</a:t>
                      </a:r>
                      <a:endParaRPr/>
                    </a:p>
                  </a:txBody>
                  <a:tcPr marT="45725" marB="45725" marR="91450" marL="91450"/>
                </a:tc>
              </a:tr>
              <a:tr h="242200">
                <a:tc>
                  <a:txBody>
                    <a:bodyPr/>
                    <a:lstStyle/>
                    <a:p>
                      <a:pPr indent="0" lvl="0" marL="0" marR="0" rtl="0" algn="l">
                        <a:spcBef>
                          <a:spcPts val="0"/>
                        </a:spcBef>
                        <a:spcAft>
                          <a:spcPts val="0"/>
                        </a:spcAft>
                        <a:buNone/>
                      </a:pPr>
                      <a:r>
                        <a:t/>
                      </a:r>
                      <a:endParaRPr b="0" sz="1400"/>
                    </a:p>
                  </a:txBody>
                  <a:tcPr marT="45725" marB="45725" marR="91450" marL="91450"/>
                </a:tc>
                <a:tc>
                  <a:txBody>
                    <a:bodyPr/>
                    <a:lstStyle/>
                    <a:p>
                      <a:pPr indent="0" lvl="0" marL="0" marR="0" rtl="0" algn="l">
                        <a:spcBef>
                          <a:spcPts val="0"/>
                        </a:spcBef>
                        <a:spcAft>
                          <a:spcPts val="0"/>
                        </a:spcAft>
                        <a:buNone/>
                      </a:pPr>
                      <a:r>
                        <a:t/>
                      </a:r>
                      <a:endParaRPr b="0" sz="1400"/>
                    </a:p>
                  </a:txBody>
                  <a:tcPr marT="45725" marB="45725" marR="91450" marL="91450"/>
                </a:tc>
                <a:tc>
                  <a:txBody>
                    <a:bodyPr/>
                    <a:lstStyle/>
                    <a:p>
                      <a:pPr indent="0" lvl="0" marL="0" marR="0" rtl="0" algn="l">
                        <a:spcBef>
                          <a:spcPts val="0"/>
                        </a:spcBef>
                        <a:spcAft>
                          <a:spcPts val="0"/>
                        </a:spcAft>
                        <a:buNone/>
                      </a:pPr>
                      <a:r>
                        <a:t/>
                      </a:r>
                      <a:endParaRPr b="0" sz="1400"/>
                    </a:p>
                  </a:txBody>
                  <a:tcPr marT="45725" marB="45725" marR="91450" marL="91450"/>
                </a:tc>
              </a:tr>
              <a:tr h="242200">
                <a:tc>
                  <a:txBody>
                    <a:bodyPr/>
                    <a:lstStyle/>
                    <a:p>
                      <a:pPr indent="0" lvl="0" marL="0" marR="0" rtl="0" algn="l">
                        <a:spcBef>
                          <a:spcPts val="0"/>
                        </a:spcBef>
                        <a:spcAft>
                          <a:spcPts val="0"/>
                        </a:spcAft>
                        <a:buNone/>
                      </a:pPr>
                      <a:r>
                        <a:rPr b="0" lang="en-US" sz="1400"/>
                        <a:t>.</a:t>
                      </a:r>
                      <a:endParaRPr/>
                    </a:p>
                  </a:txBody>
                  <a:tcPr marT="45725" marB="45725" marR="91450" marL="91450"/>
                </a:tc>
                <a:tc>
                  <a:txBody>
                    <a:bodyPr/>
                    <a:lstStyle/>
                    <a:p>
                      <a:pPr indent="0" lvl="0" marL="0" marR="0" rtl="0" algn="l">
                        <a:spcBef>
                          <a:spcPts val="0"/>
                        </a:spcBef>
                        <a:spcAft>
                          <a:spcPts val="0"/>
                        </a:spcAft>
                        <a:buNone/>
                      </a:pPr>
                      <a:r>
                        <a:rPr b="0" lang="en-US" sz="1400"/>
                        <a:t>.</a:t>
                      </a:r>
                      <a:endParaRPr/>
                    </a:p>
                  </a:txBody>
                  <a:tcPr marT="45725" marB="45725" marR="91450" marL="91450"/>
                </a:tc>
                <a:tc>
                  <a:txBody>
                    <a:bodyPr/>
                    <a:lstStyle/>
                    <a:p>
                      <a:pPr indent="0" lvl="0" marL="0" marR="0" rtl="0" algn="l">
                        <a:spcBef>
                          <a:spcPts val="0"/>
                        </a:spcBef>
                        <a:spcAft>
                          <a:spcPts val="0"/>
                        </a:spcAft>
                        <a:buNone/>
                      </a:pPr>
                      <a:r>
                        <a:rPr b="0" lang="en-US" sz="1400"/>
                        <a:t>.</a:t>
                      </a:r>
                      <a:endParaRPr/>
                    </a:p>
                  </a:txBody>
                  <a:tcPr marT="45725" marB="45725" marR="91450" marL="91450"/>
                </a:tc>
              </a:tr>
            </a:tbl>
          </a:graphicData>
        </a:graphic>
      </p:graphicFrame>
      <p:sp>
        <p:nvSpPr>
          <p:cNvPr id="933" name="Google Shape;933;g2b7aa389cc3_0_353"/>
          <p:cNvSpPr txBox="1"/>
          <p:nvPr/>
        </p:nvSpPr>
        <p:spPr>
          <a:xfrm>
            <a:off x="702193" y="5685865"/>
            <a:ext cx="523500" cy="646200"/>
          </a:xfrm>
          <a:prstGeom prst="rect">
            <a:avLst/>
          </a:pr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934" name="Google Shape;934;g2b7aa389cc3_0_353"/>
          <p:cNvSpPr txBox="1"/>
          <p:nvPr/>
        </p:nvSpPr>
        <p:spPr>
          <a:xfrm>
            <a:off x="5417127" y="5621394"/>
            <a:ext cx="523500" cy="646200"/>
          </a:xfrm>
          <a:prstGeom prst="rect">
            <a:avLst/>
          </a:prstGeom>
          <a:blipFill rotWithShape="1">
            <a:blip r:embed="rId11">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graphicFrame>
        <p:nvGraphicFramePr>
          <p:cNvPr id="935" name="Google Shape;935;g2b7aa389cc3_0_353"/>
          <p:cNvGraphicFramePr/>
          <p:nvPr/>
        </p:nvGraphicFramePr>
        <p:xfrm>
          <a:off x="5866203" y="5245363"/>
          <a:ext cx="3000000" cy="3000000"/>
        </p:xfrm>
        <a:graphic>
          <a:graphicData uri="http://schemas.openxmlformats.org/drawingml/2006/table">
            <a:tbl>
              <a:tblPr bandRow="1" firstRow="1">
                <a:noFill/>
                <a:tableStyleId>{065EA3BE-3667-4E2D-9201-F5A8711881DC}</a:tableStyleId>
              </a:tblPr>
              <a:tblGrid>
                <a:gridCol w="590450"/>
                <a:gridCol w="590450"/>
              </a:tblGrid>
              <a:tr h="232500">
                <a:tc>
                  <a:txBody>
                    <a:bodyPr/>
                    <a:lstStyle/>
                    <a:p>
                      <a:pPr indent="0" lvl="0" marL="0" marR="0" rtl="0" algn="l">
                        <a:spcBef>
                          <a:spcPts val="0"/>
                        </a:spcBef>
                        <a:spcAft>
                          <a:spcPts val="0"/>
                        </a:spcAft>
                        <a:buNone/>
                      </a:pPr>
                      <a:r>
                        <a:rPr b="0" lang="en-US" sz="1400">
                          <a:solidFill>
                            <a:schemeClr val="dk1"/>
                          </a:solidFill>
                          <a:latin typeface="Calibri"/>
                          <a:ea typeface="Calibri"/>
                          <a:cs typeface="Calibri"/>
                          <a:sym typeface="Calibri"/>
                        </a:rPr>
                        <a:t>0</a:t>
                      </a:r>
                      <a:endParaRPr/>
                    </a:p>
                  </a:txBody>
                  <a:tcPr marT="45725" marB="45725" marR="91450" marL="91450">
                    <a:lnB cap="flat" cmpd="sng" w="9525">
                      <a:solidFill>
                        <a:srgbClr val="000000">
                          <a:alpha val="0"/>
                        </a:srgbClr>
                      </a:solidFill>
                      <a:prstDash val="solid"/>
                      <a:round/>
                      <a:headEnd len="sm" w="sm" type="none"/>
                      <a:tailEnd len="sm" w="sm" type="none"/>
                    </a:lnB>
                    <a:solidFill>
                      <a:srgbClr val="B3C6E7"/>
                    </a:solidFill>
                  </a:tcPr>
                </a:tc>
                <a:tc>
                  <a:txBody>
                    <a:bodyPr/>
                    <a:lstStyle/>
                    <a:p>
                      <a:pPr indent="0" lvl="0" marL="0" marR="0" rtl="0" algn="l">
                        <a:spcBef>
                          <a:spcPts val="0"/>
                        </a:spcBef>
                        <a:spcAft>
                          <a:spcPts val="0"/>
                        </a:spcAft>
                        <a:buNone/>
                      </a:pPr>
                      <a:r>
                        <a:rPr b="0" lang="en-US" sz="1400"/>
                        <a:t>1.5</a:t>
                      </a:r>
                      <a:endParaRPr/>
                    </a:p>
                  </a:txBody>
                  <a:tcPr marT="45725" marB="45725" marR="91450" marL="91450">
                    <a:lnB cap="flat" cmpd="sng" w="9525">
                      <a:solidFill>
                        <a:srgbClr val="000000">
                          <a:alpha val="0"/>
                        </a:srgbClr>
                      </a:solidFill>
                      <a:prstDash val="solid"/>
                      <a:round/>
                      <a:headEnd len="sm" w="sm" type="none"/>
                      <a:tailEnd len="sm" w="sm" type="none"/>
                    </a:lnB>
                    <a:solidFill>
                      <a:srgbClr val="F7CAAC"/>
                    </a:solidFill>
                  </a:tcPr>
                </a:tc>
              </a:tr>
              <a:tr h="242200">
                <a:tc>
                  <a:txBody>
                    <a:bodyPr/>
                    <a:lstStyle/>
                    <a:p>
                      <a:pPr indent="0" lvl="0" marL="0" marR="0" rtl="0" algn="l">
                        <a:spcBef>
                          <a:spcPts val="0"/>
                        </a:spcBef>
                        <a:spcAft>
                          <a:spcPts val="0"/>
                        </a:spcAft>
                        <a:buNone/>
                      </a:pPr>
                      <a:r>
                        <a:rPr b="0" lang="en-US" sz="1400">
                          <a:solidFill>
                            <a:schemeClr val="dk1"/>
                          </a:solidFill>
                          <a:latin typeface="Calibri"/>
                          <a:ea typeface="Calibri"/>
                          <a:cs typeface="Calibri"/>
                          <a:sym typeface="Calibri"/>
                        </a:rPr>
                        <a:t>.</a:t>
                      </a:r>
                      <a:endParaRPr/>
                    </a:p>
                  </a:txBody>
                  <a:tcPr marT="45725" marB="45725" marR="91450" marL="91450">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3C6E7"/>
                    </a:solidFill>
                  </a:tcPr>
                </a:tc>
                <a:tc>
                  <a:txBody>
                    <a:bodyPr/>
                    <a:lstStyle/>
                    <a:p>
                      <a:pPr indent="0" lvl="0" marL="0" marR="0" rtl="0" algn="l">
                        <a:spcBef>
                          <a:spcPts val="0"/>
                        </a:spcBef>
                        <a:spcAft>
                          <a:spcPts val="0"/>
                        </a:spcAft>
                        <a:buNone/>
                      </a:pPr>
                      <a:r>
                        <a:rPr b="0" lang="en-US" sz="1400"/>
                        <a:t>.</a:t>
                      </a:r>
                      <a:endParaRPr/>
                    </a:p>
                  </a:txBody>
                  <a:tcPr marT="45725" marB="45725" marR="91450" marL="91450">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7CAAC"/>
                    </a:solidFill>
                  </a:tcPr>
                </a:tc>
              </a:tr>
              <a:tr h="242200">
                <a:tc>
                  <a:txBody>
                    <a:bodyPr/>
                    <a:lstStyle/>
                    <a:p>
                      <a:pPr indent="0" lvl="0" marL="0" marR="0" rtl="0" algn="l">
                        <a:spcBef>
                          <a:spcPts val="0"/>
                        </a:spcBef>
                        <a:spcAft>
                          <a:spcPts val="0"/>
                        </a:spcAft>
                        <a:buNone/>
                      </a:pPr>
                      <a:r>
                        <a:t/>
                      </a:r>
                      <a:endParaRPr b="0" sz="1400">
                        <a:solidFill>
                          <a:schemeClr val="dk1"/>
                        </a:solidFill>
                        <a:latin typeface="Calibri"/>
                        <a:ea typeface="Calibri"/>
                        <a:cs typeface="Calibri"/>
                        <a:sym typeface="Calibri"/>
                      </a:endParaRPr>
                    </a:p>
                  </a:txBody>
                  <a:tcPr marT="45725" marB="45725" marR="91450" marL="91450">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3C6E7"/>
                    </a:solidFill>
                  </a:tcPr>
                </a:tc>
                <a:tc>
                  <a:txBody>
                    <a:bodyPr/>
                    <a:lstStyle/>
                    <a:p>
                      <a:pPr indent="0" lvl="0" marL="0" marR="0" rtl="0" algn="l">
                        <a:spcBef>
                          <a:spcPts val="0"/>
                        </a:spcBef>
                        <a:spcAft>
                          <a:spcPts val="0"/>
                        </a:spcAft>
                        <a:buNone/>
                      </a:pPr>
                      <a:r>
                        <a:t/>
                      </a:r>
                      <a:endParaRPr b="0" sz="1400"/>
                    </a:p>
                  </a:txBody>
                  <a:tcPr marT="45725" marB="45725" marR="91450" marL="91450">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7CAAC"/>
                    </a:solidFill>
                  </a:tcPr>
                </a:tc>
              </a:tr>
              <a:tr h="242200">
                <a:tc>
                  <a:txBody>
                    <a:bodyPr/>
                    <a:lstStyle/>
                    <a:p>
                      <a:pPr indent="0" lvl="0" marL="0" marR="0" rtl="0" algn="l">
                        <a:spcBef>
                          <a:spcPts val="0"/>
                        </a:spcBef>
                        <a:spcAft>
                          <a:spcPts val="0"/>
                        </a:spcAft>
                        <a:buNone/>
                      </a:pPr>
                      <a:r>
                        <a:rPr b="0" lang="en-US" sz="1400">
                          <a:solidFill>
                            <a:schemeClr val="dk1"/>
                          </a:solidFill>
                          <a:latin typeface="Calibri"/>
                          <a:ea typeface="Calibri"/>
                          <a:cs typeface="Calibri"/>
                          <a:sym typeface="Calibri"/>
                        </a:rPr>
                        <a:t>.</a:t>
                      </a:r>
                      <a:endParaRPr/>
                    </a:p>
                  </a:txBody>
                  <a:tcPr marT="45725" marB="45725" marR="91450" marL="91450">
                    <a:lnT cap="flat" cmpd="sng" w="9525">
                      <a:solidFill>
                        <a:srgbClr val="000000">
                          <a:alpha val="0"/>
                        </a:srgbClr>
                      </a:solidFill>
                      <a:prstDash val="solid"/>
                      <a:round/>
                      <a:headEnd len="sm" w="sm" type="none"/>
                      <a:tailEnd len="sm" w="sm" type="none"/>
                    </a:lnT>
                    <a:solidFill>
                      <a:srgbClr val="B3C6E7"/>
                    </a:solidFill>
                  </a:tcPr>
                </a:tc>
                <a:tc>
                  <a:txBody>
                    <a:bodyPr/>
                    <a:lstStyle/>
                    <a:p>
                      <a:pPr indent="0" lvl="0" marL="0" marR="0" rtl="0" algn="l">
                        <a:spcBef>
                          <a:spcPts val="0"/>
                        </a:spcBef>
                        <a:spcAft>
                          <a:spcPts val="0"/>
                        </a:spcAft>
                        <a:buNone/>
                      </a:pPr>
                      <a:r>
                        <a:rPr b="0" lang="en-US" sz="1400"/>
                        <a:t>.</a:t>
                      </a:r>
                      <a:endParaRPr/>
                    </a:p>
                  </a:txBody>
                  <a:tcPr marT="45725" marB="45725" marR="91450" marL="91450">
                    <a:lnT cap="flat" cmpd="sng" w="9525">
                      <a:solidFill>
                        <a:srgbClr val="000000">
                          <a:alpha val="0"/>
                        </a:srgbClr>
                      </a:solidFill>
                      <a:prstDash val="solid"/>
                      <a:round/>
                      <a:headEnd len="sm" w="sm" type="none"/>
                      <a:tailEnd len="sm" w="sm" type="none"/>
                    </a:lnT>
                    <a:solidFill>
                      <a:srgbClr val="F7CAAC"/>
                    </a:solidFill>
                  </a:tcPr>
                </a:tc>
              </a:tr>
            </a:tbl>
          </a:graphicData>
        </a:graphic>
      </p:graphicFrame>
      <p:sp>
        <p:nvSpPr>
          <p:cNvPr id="936" name="Google Shape;936;g2b7aa389cc3_0_353"/>
          <p:cNvSpPr txBox="1"/>
          <p:nvPr/>
        </p:nvSpPr>
        <p:spPr>
          <a:xfrm>
            <a:off x="9268548" y="5854963"/>
            <a:ext cx="523500" cy="646200"/>
          </a:xfrm>
          <a:prstGeom prst="rect">
            <a:avLst/>
          </a:prstGeom>
          <a:blipFill rotWithShape="1">
            <a:blip r:embed="rId12">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graphicFrame>
        <p:nvGraphicFramePr>
          <p:cNvPr id="937" name="Google Shape;937;g2b7aa389cc3_0_353"/>
          <p:cNvGraphicFramePr/>
          <p:nvPr/>
        </p:nvGraphicFramePr>
        <p:xfrm>
          <a:off x="9743161" y="5334959"/>
          <a:ext cx="3000000" cy="3000000"/>
        </p:xfrm>
        <a:graphic>
          <a:graphicData uri="http://schemas.openxmlformats.org/drawingml/2006/table">
            <a:tbl>
              <a:tblPr bandRow="1" firstRow="1">
                <a:noFill/>
                <a:tableStyleId>{065EA3BE-3667-4E2D-9201-F5A8711881DC}</a:tableStyleId>
              </a:tblPr>
              <a:tblGrid>
                <a:gridCol w="590450"/>
                <a:gridCol w="590450"/>
              </a:tblGrid>
              <a:tr h="232500">
                <a:tc>
                  <a:txBody>
                    <a:bodyPr/>
                    <a:lstStyle/>
                    <a:p>
                      <a:pPr indent="0" lvl="0" marL="0" marR="0" rtl="0" algn="l">
                        <a:spcBef>
                          <a:spcPts val="0"/>
                        </a:spcBef>
                        <a:spcAft>
                          <a:spcPts val="0"/>
                        </a:spcAft>
                        <a:buNone/>
                      </a:pPr>
                      <a:r>
                        <a:rPr b="0" lang="en-US" sz="1400"/>
                        <a:t>0.61</a:t>
                      </a:r>
                      <a:endParaRPr/>
                    </a:p>
                  </a:txBody>
                  <a:tcPr marT="45725" marB="45725" marR="91450" marL="91450">
                    <a:lnB cap="flat" cmpd="sng" w="9525">
                      <a:solidFill>
                        <a:srgbClr val="000000">
                          <a:alpha val="0"/>
                        </a:srgbClr>
                      </a:solidFill>
                      <a:prstDash val="solid"/>
                      <a:round/>
                      <a:headEnd len="sm" w="sm" type="none"/>
                      <a:tailEnd len="sm" w="sm" type="none"/>
                    </a:lnB>
                    <a:solidFill>
                      <a:srgbClr val="942092">
                        <a:alpha val="50199"/>
                      </a:srgbClr>
                    </a:solidFill>
                  </a:tcPr>
                </a:tc>
                <a:tc>
                  <a:txBody>
                    <a:bodyPr/>
                    <a:lstStyle/>
                    <a:p>
                      <a:pPr indent="0" lvl="0" marL="0" marR="0" rtl="0" algn="l">
                        <a:spcBef>
                          <a:spcPts val="0"/>
                        </a:spcBef>
                        <a:spcAft>
                          <a:spcPts val="0"/>
                        </a:spcAft>
                        <a:buNone/>
                      </a:pPr>
                      <a:r>
                        <a:rPr b="0" lang="en-US" sz="1400"/>
                        <a:t>0.39</a:t>
                      </a:r>
                      <a:endParaRPr/>
                    </a:p>
                  </a:txBody>
                  <a:tcPr marT="45725" marB="45725" marR="91450" marL="91450">
                    <a:lnB cap="flat" cmpd="sng" w="9525">
                      <a:solidFill>
                        <a:srgbClr val="000000">
                          <a:alpha val="0"/>
                        </a:srgbClr>
                      </a:solidFill>
                      <a:prstDash val="solid"/>
                      <a:round/>
                      <a:headEnd len="sm" w="sm" type="none"/>
                      <a:tailEnd len="sm" w="sm" type="none"/>
                    </a:lnB>
                    <a:solidFill>
                      <a:srgbClr val="A8D08C"/>
                    </a:solidFill>
                  </a:tcPr>
                </a:tc>
              </a:tr>
              <a:tr h="242200">
                <a:tc>
                  <a:txBody>
                    <a:bodyPr/>
                    <a:lstStyle/>
                    <a:p>
                      <a:pPr indent="0" lvl="0" marL="0" marR="0" rtl="0" algn="l">
                        <a:spcBef>
                          <a:spcPts val="0"/>
                        </a:spcBef>
                        <a:spcAft>
                          <a:spcPts val="0"/>
                        </a:spcAft>
                        <a:buNone/>
                      </a:pPr>
                      <a:r>
                        <a:rPr b="0" lang="en-US" sz="1400"/>
                        <a:t>.</a:t>
                      </a:r>
                      <a:endParaRPr/>
                    </a:p>
                  </a:txBody>
                  <a:tcPr marT="45725" marB="45725" marR="91450" marL="91450">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942092">
                        <a:alpha val="50199"/>
                      </a:srgbClr>
                    </a:solidFill>
                  </a:tcPr>
                </a:tc>
                <a:tc>
                  <a:txBody>
                    <a:bodyPr/>
                    <a:lstStyle/>
                    <a:p>
                      <a:pPr indent="0" lvl="0" marL="0" marR="0" rtl="0" algn="l">
                        <a:spcBef>
                          <a:spcPts val="0"/>
                        </a:spcBef>
                        <a:spcAft>
                          <a:spcPts val="0"/>
                        </a:spcAft>
                        <a:buNone/>
                      </a:pPr>
                      <a:r>
                        <a:rPr b="0" lang="en-US" sz="1400"/>
                        <a:t>.</a:t>
                      </a:r>
                      <a:endParaRPr/>
                    </a:p>
                  </a:txBody>
                  <a:tcPr marT="45725" marB="45725" marR="91450" marL="91450">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8D08C"/>
                    </a:solidFill>
                  </a:tcPr>
                </a:tc>
              </a:tr>
              <a:tr h="242200">
                <a:tc>
                  <a:txBody>
                    <a:bodyPr/>
                    <a:lstStyle/>
                    <a:p>
                      <a:pPr indent="0" lvl="0" marL="0" marR="0" rtl="0" algn="l">
                        <a:spcBef>
                          <a:spcPts val="0"/>
                        </a:spcBef>
                        <a:spcAft>
                          <a:spcPts val="0"/>
                        </a:spcAft>
                        <a:buNone/>
                      </a:pPr>
                      <a:r>
                        <a:t/>
                      </a:r>
                      <a:endParaRPr b="0" sz="1400"/>
                    </a:p>
                  </a:txBody>
                  <a:tcPr marT="45725" marB="45725" marR="91450" marL="91450">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942092">
                        <a:alpha val="50199"/>
                      </a:srgbClr>
                    </a:solidFill>
                  </a:tcPr>
                </a:tc>
                <a:tc>
                  <a:txBody>
                    <a:bodyPr/>
                    <a:lstStyle/>
                    <a:p>
                      <a:pPr indent="0" lvl="0" marL="0" marR="0" rtl="0" algn="l">
                        <a:spcBef>
                          <a:spcPts val="0"/>
                        </a:spcBef>
                        <a:spcAft>
                          <a:spcPts val="0"/>
                        </a:spcAft>
                        <a:buNone/>
                      </a:pPr>
                      <a:r>
                        <a:t/>
                      </a:r>
                      <a:endParaRPr b="0" sz="1400"/>
                    </a:p>
                  </a:txBody>
                  <a:tcPr marT="45725" marB="45725" marR="91450" marL="91450">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8D08C"/>
                    </a:solidFill>
                  </a:tcPr>
                </a:tc>
              </a:tr>
              <a:tr h="242200">
                <a:tc>
                  <a:txBody>
                    <a:bodyPr/>
                    <a:lstStyle/>
                    <a:p>
                      <a:pPr indent="0" lvl="0" marL="0" marR="0" rtl="0" algn="l">
                        <a:spcBef>
                          <a:spcPts val="0"/>
                        </a:spcBef>
                        <a:spcAft>
                          <a:spcPts val="0"/>
                        </a:spcAft>
                        <a:buNone/>
                      </a:pPr>
                      <a:r>
                        <a:rPr b="0" lang="en-US" sz="1400"/>
                        <a:t>.</a:t>
                      </a:r>
                      <a:endParaRPr/>
                    </a:p>
                  </a:txBody>
                  <a:tcPr marT="45725" marB="45725" marR="91450" marL="91450">
                    <a:lnT cap="flat" cmpd="sng" w="9525">
                      <a:solidFill>
                        <a:srgbClr val="000000">
                          <a:alpha val="0"/>
                        </a:srgbClr>
                      </a:solidFill>
                      <a:prstDash val="solid"/>
                      <a:round/>
                      <a:headEnd len="sm" w="sm" type="none"/>
                      <a:tailEnd len="sm" w="sm" type="none"/>
                    </a:lnT>
                    <a:solidFill>
                      <a:srgbClr val="942092">
                        <a:alpha val="50199"/>
                      </a:srgbClr>
                    </a:solidFill>
                  </a:tcPr>
                </a:tc>
                <a:tc>
                  <a:txBody>
                    <a:bodyPr/>
                    <a:lstStyle/>
                    <a:p>
                      <a:pPr indent="0" lvl="0" marL="0" marR="0" rtl="0" algn="l">
                        <a:spcBef>
                          <a:spcPts val="0"/>
                        </a:spcBef>
                        <a:spcAft>
                          <a:spcPts val="0"/>
                        </a:spcAft>
                        <a:buNone/>
                      </a:pPr>
                      <a:r>
                        <a:rPr b="0" lang="en-US" sz="1400"/>
                        <a:t>.</a:t>
                      </a:r>
                      <a:endParaRPr/>
                    </a:p>
                  </a:txBody>
                  <a:tcPr marT="45725" marB="45725" marR="91450" marL="91450">
                    <a:lnT cap="flat" cmpd="sng" w="9525">
                      <a:solidFill>
                        <a:srgbClr val="000000">
                          <a:alpha val="0"/>
                        </a:srgbClr>
                      </a:solidFill>
                      <a:prstDash val="solid"/>
                      <a:round/>
                      <a:headEnd len="sm" w="sm" type="none"/>
                      <a:tailEnd len="sm" w="sm" type="none"/>
                    </a:lnT>
                    <a:solidFill>
                      <a:srgbClr val="A8D08C"/>
                    </a:solidFill>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9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1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0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0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1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2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2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2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2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Mini-batch for Machine Learning</a:t>
            </a:r>
            <a:endParaRPr/>
          </a:p>
        </p:txBody>
      </p:sp>
      <p:sp>
        <p:nvSpPr>
          <p:cNvPr id="129" name="Google Shape;129;p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000FF"/>
              </a:buClr>
              <a:buSzPts val="2800"/>
              <a:buChar char="•"/>
            </a:pPr>
            <a:r>
              <a:rPr lang="en-US">
                <a:solidFill>
                  <a:srgbClr val="0000FF"/>
                </a:solidFill>
              </a:rPr>
              <a:t>Let’s say we have S images of size 28x28 </a:t>
            </a:r>
            <a:endParaRPr>
              <a:solidFill>
                <a:srgbClr val="0000FF"/>
              </a:solidFill>
            </a:endParaRPr>
          </a:p>
          <a:p>
            <a:pPr indent="-228600" lvl="0" marL="228600" rtl="0" algn="l">
              <a:lnSpc>
                <a:spcPct val="90000"/>
              </a:lnSpc>
              <a:spcBef>
                <a:spcPts val="0"/>
              </a:spcBef>
              <a:spcAft>
                <a:spcPts val="0"/>
              </a:spcAft>
              <a:buClr>
                <a:srgbClr val="0000FF"/>
              </a:buClr>
              <a:buSzPts val="2800"/>
              <a:buChar char="•"/>
            </a:pPr>
            <a:r>
              <a:rPr lang="en-US">
                <a:solidFill>
                  <a:srgbClr val="0000FF"/>
                </a:solidFill>
              </a:rPr>
              <a:t>We use a matrix to represent data. </a:t>
            </a:r>
            <a:endParaRPr/>
          </a:p>
          <a:p>
            <a:pPr indent="-50800" lvl="0" marL="228600" rtl="0" algn="l">
              <a:lnSpc>
                <a:spcPct val="90000"/>
              </a:lnSpc>
              <a:spcBef>
                <a:spcPts val="1000"/>
              </a:spcBef>
              <a:spcAft>
                <a:spcPts val="0"/>
              </a:spcAft>
              <a:buClr>
                <a:schemeClr val="dk1"/>
              </a:buClr>
              <a:buSzPts val="2800"/>
              <a:buNone/>
            </a:pPr>
            <a:r>
              <a:t/>
            </a:r>
            <a:endParaRPr>
              <a:solidFill>
                <a:srgbClr val="0000FF"/>
              </a:solidFill>
            </a:endParaRPr>
          </a:p>
          <a:p>
            <a:pPr indent="-50800" lvl="0" marL="228600" rtl="0" algn="l">
              <a:lnSpc>
                <a:spcPct val="90000"/>
              </a:lnSpc>
              <a:spcBef>
                <a:spcPts val="1000"/>
              </a:spcBef>
              <a:spcAft>
                <a:spcPts val="0"/>
              </a:spcAft>
              <a:buClr>
                <a:schemeClr val="dk1"/>
              </a:buClr>
              <a:buSzPts val="2800"/>
              <a:buNone/>
            </a:pPr>
            <a:r>
              <a:t/>
            </a:r>
            <a:endParaRPr>
              <a:solidFill>
                <a:srgbClr val="0000FF"/>
              </a:solidFill>
            </a:endParaRPr>
          </a:p>
          <a:p>
            <a:pPr indent="0" lvl="0" marL="0" rtl="0" algn="l">
              <a:lnSpc>
                <a:spcPct val="90000"/>
              </a:lnSpc>
              <a:spcBef>
                <a:spcPts val="1000"/>
              </a:spcBef>
              <a:spcAft>
                <a:spcPts val="0"/>
              </a:spcAft>
              <a:buClr>
                <a:schemeClr val="dk1"/>
              </a:buClr>
              <a:buSzPts val="2800"/>
              <a:buNone/>
            </a:pPr>
            <a:r>
              <a:t/>
            </a:r>
            <a:endParaRPr>
              <a:solidFill>
                <a:srgbClr val="0000FF"/>
              </a:solidFill>
            </a:endParaRPr>
          </a:p>
          <a:p>
            <a:pPr indent="-228600" lvl="0" marL="228600" rtl="0" algn="l">
              <a:lnSpc>
                <a:spcPct val="90000"/>
              </a:lnSpc>
              <a:spcBef>
                <a:spcPts val="1000"/>
              </a:spcBef>
              <a:spcAft>
                <a:spcPts val="0"/>
              </a:spcAft>
              <a:buClr>
                <a:srgbClr val="0000FF"/>
              </a:buClr>
              <a:buSzPts val="2800"/>
              <a:buChar char="•"/>
            </a:pPr>
            <a:r>
              <a:rPr lang="en-US">
                <a:solidFill>
                  <a:srgbClr val="0000FF"/>
                </a:solidFill>
              </a:rPr>
              <a:t>When s is very large RAM overload</a:t>
            </a:r>
            <a:endParaRPr>
              <a:solidFill>
                <a:srgbClr val="0000FF"/>
              </a:solidFill>
            </a:endParaRPr>
          </a:p>
          <a:p>
            <a:pPr indent="-228600" lvl="0" marL="228600" rtl="0" algn="l">
              <a:lnSpc>
                <a:spcPct val="90000"/>
              </a:lnSpc>
              <a:spcBef>
                <a:spcPts val="1000"/>
              </a:spcBef>
              <a:spcAft>
                <a:spcPts val="0"/>
              </a:spcAft>
              <a:buClr>
                <a:srgbClr val="0000FF"/>
              </a:buClr>
              <a:buSzPts val="2800"/>
              <a:buChar char="•"/>
            </a:pPr>
            <a:r>
              <a:rPr lang="en-US">
                <a:solidFill>
                  <a:srgbClr val="0000FF"/>
                </a:solidFill>
              </a:rPr>
              <a:t>In HW4, we will </a:t>
            </a:r>
            <a:r>
              <a:rPr lang="en-US">
                <a:solidFill>
                  <a:srgbClr val="0000FF"/>
                </a:solidFill>
              </a:rPr>
              <a:t>use a batch size of 128</a:t>
            </a:r>
            <a:endParaRPr>
              <a:solidFill>
                <a:srgbClr val="0000FF"/>
              </a:solidFill>
            </a:endParaRPr>
          </a:p>
          <a:p>
            <a:pPr indent="-50800" lvl="0" marL="228600" rtl="0" algn="l">
              <a:lnSpc>
                <a:spcPct val="90000"/>
              </a:lnSpc>
              <a:spcBef>
                <a:spcPts val="1000"/>
              </a:spcBef>
              <a:spcAft>
                <a:spcPts val="0"/>
              </a:spcAft>
              <a:buClr>
                <a:schemeClr val="dk1"/>
              </a:buClr>
              <a:buSzPts val="2800"/>
              <a:buNone/>
            </a:pPr>
            <a:r>
              <a:t/>
            </a:r>
            <a:endParaRPr>
              <a:solidFill>
                <a:srgbClr val="0000FF"/>
              </a:solidFill>
            </a:endParaRPr>
          </a:p>
        </p:txBody>
      </p:sp>
      <p:sp>
        <p:nvSpPr>
          <p:cNvPr id="130" name="Google Shape;130;p5"/>
          <p:cNvSpPr/>
          <p:nvPr/>
        </p:nvSpPr>
        <p:spPr>
          <a:xfrm>
            <a:off x="2435624" y="2825976"/>
            <a:ext cx="2252400" cy="156000"/>
          </a:xfrm>
          <a:prstGeom prst="rect">
            <a:avLst/>
          </a:prstGeom>
          <a:solidFill>
            <a:schemeClr val="l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5"/>
          <p:cNvSpPr/>
          <p:nvPr/>
        </p:nvSpPr>
        <p:spPr>
          <a:xfrm>
            <a:off x="2535984" y="2881883"/>
            <a:ext cx="2252400" cy="156000"/>
          </a:xfrm>
          <a:prstGeom prst="rect">
            <a:avLst/>
          </a:prstGeom>
          <a:solidFill>
            <a:schemeClr val="l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5"/>
          <p:cNvSpPr/>
          <p:nvPr/>
        </p:nvSpPr>
        <p:spPr>
          <a:xfrm>
            <a:off x="2636344" y="2958821"/>
            <a:ext cx="2252400" cy="156000"/>
          </a:xfrm>
          <a:prstGeom prst="rect">
            <a:avLst/>
          </a:prstGeom>
          <a:solidFill>
            <a:schemeClr val="l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5"/>
          <p:cNvSpPr/>
          <p:nvPr/>
        </p:nvSpPr>
        <p:spPr>
          <a:xfrm>
            <a:off x="2736704" y="3026287"/>
            <a:ext cx="2252400" cy="156000"/>
          </a:xfrm>
          <a:prstGeom prst="rect">
            <a:avLst/>
          </a:prstGeom>
          <a:solidFill>
            <a:schemeClr val="l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5"/>
          <p:cNvSpPr/>
          <p:nvPr/>
        </p:nvSpPr>
        <p:spPr>
          <a:xfrm>
            <a:off x="2837064" y="3104800"/>
            <a:ext cx="2252400" cy="156000"/>
          </a:xfrm>
          <a:prstGeom prst="rect">
            <a:avLst/>
          </a:prstGeom>
          <a:solidFill>
            <a:schemeClr val="l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5"/>
          <p:cNvSpPr/>
          <p:nvPr/>
        </p:nvSpPr>
        <p:spPr>
          <a:xfrm>
            <a:off x="2937422" y="3184740"/>
            <a:ext cx="2252400" cy="156000"/>
          </a:xfrm>
          <a:prstGeom prst="rect">
            <a:avLst/>
          </a:prstGeom>
          <a:solidFill>
            <a:schemeClr val="l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5"/>
          <p:cNvSpPr/>
          <p:nvPr/>
        </p:nvSpPr>
        <p:spPr>
          <a:xfrm>
            <a:off x="3037780" y="3260918"/>
            <a:ext cx="2252400" cy="156000"/>
          </a:xfrm>
          <a:prstGeom prst="rect">
            <a:avLst/>
          </a:prstGeom>
          <a:solidFill>
            <a:schemeClr val="l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5"/>
          <p:cNvSpPr/>
          <p:nvPr/>
        </p:nvSpPr>
        <p:spPr>
          <a:xfrm>
            <a:off x="3138138" y="3338977"/>
            <a:ext cx="2252400" cy="156000"/>
          </a:xfrm>
          <a:prstGeom prst="rect">
            <a:avLst/>
          </a:prstGeom>
          <a:solidFill>
            <a:schemeClr val="l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5"/>
          <p:cNvSpPr/>
          <p:nvPr/>
        </p:nvSpPr>
        <p:spPr>
          <a:xfrm flipH="1" rot="10800000">
            <a:off x="6972423" y="2644800"/>
            <a:ext cx="2936400" cy="784200"/>
          </a:xfrm>
          <a:prstGeom prst="rect">
            <a:avLst/>
          </a:prstGeom>
          <a:solidFill>
            <a:schemeClr val="l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5"/>
          <p:cNvSpPr/>
          <p:nvPr/>
        </p:nvSpPr>
        <p:spPr>
          <a:xfrm>
            <a:off x="5484524" y="2710856"/>
            <a:ext cx="149700" cy="784200"/>
          </a:xfrm>
          <a:prstGeom prst="rightBrace">
            <a:avLst>
              <a:gd fmla="val 87326" name="adj1"/>
              <a:gd fmla="val 50000" name="adj2"/>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40" name="Google Shape;140;p5"/>
          <p:cNvSpPr txBox="1"/>
          <p:nvPr/>
        </p:nvSpPr>
        <p:spPr>
          <a:xfrm>
            <a:off x="5604072" y="2930273"/>
            <a:ext cx="2862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a:t>
            </a:r>
            <a:endParaRPr/>
          </a:p>
        </p:txBody>
      </p:sp>
      <p:cxnSp>
        <p:nvCxnSpPr>
          <p:cNvPr id="141" name="Google Shape;141;p5"/>
          <p:cNvCxnSpPr/>
          <p:nvPr/>
        </p:nvCxnSpPr>
        <p:spPr>
          <a:xfrm>
            <a:off x="6086678" y="3102975"/>
            <a:ext cx="638100" cy="0"/>
          </a:xfrm>
          <a:prstGeom prst="straightConnector1">
            <a:avLst/>
          </a:prstGeom>
          <a:noFill/>
          <a:ln cap="flat" cmpd="sng" w="9525">
            <a:solidFill>
              <a:schemeClr val="dk1"/>
            </a:solidFill>
            <a:prstDash val="solid"/>
            <a:miter lim="800000"/>
            <a:headEnd len="sm" w="sm" type="none"/>
            <a:tailEnd len="med" w="med" type="triangle"/>
          </a:ln>
        </p:spPr>
      </p:cxnSp>
      <p:sp>
        <p:nvSpPr>
          <p:cNvPr id="142" name="Google Shape;142;p5"/>
          <p:cNvSpPr txBox="1"/>
          <p:nvPr/>
        </p:nvSpPr>
        <p:spPr>
          <a:xfrm>
            <a:off x="3762617" y="3551973"/>
            <a:ext cx="11691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D = 784</a:t>
            </a:r>
            <a:endParaRPr/>
          </a:p>
        </p:txBody>
      </p:sp>
      <p:sp>
        <p:nvSpPr>
          <p:cNvPr id="143" name="Google Shape;143;p5"/>
          <p:cNvSpPr txBox="1"/>
          <p:nvPr/>
        </p:nvSpPr>
        <p:spPr>
          <a:xfrm>
            <a:off x="10013385" y="2852214"/>
            <a:ext cx="2862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a:t>
            </a:r>
            <a:endParaRPr/>
          </a:p>
        </p:txBody>
      </p:sp>
      <p:sp>
        <p:nvSpPr>
          <p:cNvPr id="144" name="Google Shape;144;p5"/>
          <p:cNvSpPr txBox="1"/>
          <p:nvPr/>
        </p:nvSpPr>
        <p:spPr>
          <a:xfrm>
            <a:off x="7856020" y="3500982"/>
            <a:ext cx="11691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D = 784</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1" name="Shape 941"/>
        <p:cNvGrpSpPr/>
        <p:nvPr/>
      </p:nvGrpSpPr>
      <p:grpSpPr>
        <a:xfrm>
          <a:off x="0" y="0"/>
          <a:ext cx="0" cy="0"/>
          <a:chOff x="0" y="0"/>
          <a:chExt cx="0" cy="0"/>
        </a:xfrm>
      </p:grpSpPr>
      <p:sp>
        <p:nvSpPr>
          <p:cNvPr id="942" name="Google Shape;942;p20"/>
          <p:cNvSpPr txBox="1"/>
          <p:nvPr>
            <p:ph type="title"/>
          </p:nvPr>
        </p:nvSpPr>
        <p:spPr>
          <a:xfrm>
            <a:off x="838200" y="365125"/>
            <a:ext cx="1086612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lang="en-US" sz="4000"/>
              <a:t>Now we backpropagate with a learning rate of 0.1</a:t>
            </a:r>
            <a:endParaRPr/>
          </a:p>
        </p:txBody>
      </p:sp>
      <p:sp>
        <p:nvSpPr>
          <p:cNvPr id="943" name="Google Shape;943;p20"/>
          <p:cNvSpPr/>
          <p:nvPr/>
        </p:nvSpPr>
        <p:spPr>
          <a:xfrm>
            <a:off x="2688259" y="1942607"/>
            <a:ext cx="694310" cy="694944"/>
          </a:xfrm>
          <a:prstGeom prst="flowChartConnector">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3</a:t>
            </a:r>
            <a:endParaRPr/>
          </a:p>
        </p:txBody>
      </p:sp>
      <p:sp>
        <p:nvSpPr>
          <p:cNvPr id="944" name="Google Shape;944;p20"/>
          <p:cNvSpPr/>
          <p:nvPr/>
        </p:nvSpPr>
        <p:spPr>
          <a:xfrm>
            <a:off x="2688259" y="2856026"/>
            <a:ext cx="694310" cy="694944"/>
          </a:xfrm>
          <a:prstGeom prst="flowChartConnector">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2</a:t>
            </a:r>
            <a:endParaRPr/>
          </a:p>
        </p:txBody>
      </p:sp>
      <p:sp>
        <p:nvSpPr>
          <p:cNvPr id="945" name="Google Shape;945;p20"/>
          <p:cNvSpPr/>
          <p:nvPr/>
        </p:nvSpPr>
        <p:spPr>
          <a:xfrm>
            <a:off x="2688259" y="3841877"/>
            <a:ext cx="694310" cy="694944"/>
          </a:xfrm>
          <a:prstGeom prst="flowChartConnector">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4</a:t>
            </a:r>
            <a:endParaRPr/>
          </a:p>
        </p:txBody>
      </p:sp>
      <p:sp>
        <p:nvSpPr>
          <p:cNvPr id="946" name="Google Shape;946;p20"/>
          <p:cNvSpPr/>
          <p:nvPr/>
        </p:nvSpPr>
        <p:spPr>
          <a:xfrm>
            <a:off x="5332198" y="1350393"/>
            <a:ext cx="694310" cy="694944"/>
          </a:xfrm>
          <a:prstGeom prst="flowChartConnector">
            <a:avLst/>
          </a:prstGeom>
          <a:gradFill>
            <a:gsLst>
              <a:gs pos="0">
                <a:srgbClr val="B0CAE9"/>
              </a:gs>
              <a:gs pos="50000">
                <a:srgbClr val="A1C1E4"/>
              </a:gs>
              <a:gs pos="100000">
                <a:srgbClr val="90B8E4"/>
              </a:gs>
            </a:gsLst>
            <a:lin ang="5400000" scaled="0"/>
          </a:gradFill>
          <a:ln cap="flat" cmpd="sng" w="9525">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947" name="Google Shape;947;p20"/>
          <p:cNvSpPr/>
          <p:nvPr/>
        </p:nvSpPr>
        <p:spPr>
          <a:xfrm>
            <a:off x="5345283" y="4226557"/>
            <a:ext cx="694310" cy="694944"/>
          </a:xfrm>
          <a:prstGeom prst="flowChartConnector">
            <a:avLst/>
          </a:prstGeom>
          <a:gradFill>
            <a:gsLst>
              <a:gs pos="0">
                <a:srgbClr val="F7BCA2"/>
              </a:gs>
              <a:gs pos="50000">
                <a:srgbClr val="F4B093"/>
              </a:gs>
              <a:gs pos="100000">
                <a:srgbClr val="F7A47F"/>
              </a:gs>
            </a:gsLst>
            <a:lin ang="5400000" scaled="0"/>
          </a:gradFill>
          <a:ln cap="flat" cmpd="sng" w="952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948" name="Google Shape;948;p20"/>
          <p:cNvSpPr/>
          <p:nvPr/>
        </p:nvSpPr>
        <p:spPr>
          <a:xfrm>
            <a:off x="8273091" y="1562763"/>
            <a:ext cx="694310" cy="694944"/>
          </a:xfrm>
          <a:prstGeom prst="flowChartConnector">
            <a:avLst/>
          </a:prstGeom>
          <a:solidFill>
            <a:srgbClr val="7030A0"/>
          </a:solidFill>
          <a:ln cap="flat" cmpd="sng" w="19050">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9" name="Google Shape;949;p20"/>
          <p:cNvSpPr/>
          <p:nvPr/>
        </p:nvSpPr>
        <p:spPr>
          <a:xfrm>
            <a:off x="8286176" y="3648155"/>
            <a:ext cx="694310" cy="694944"/>
          </a:xfrm>
          <a:prstGeom prst="flowChartConnector">
            <a:avLst/>
          </a:prstGeom>
          <a:gradFill>
            <a:gsLst>
              <a:gs pos="0">
                <a:srgbClr val="7FB75F"/>
              </a:gs>
              <a:gs pos="50000">
                <a:srgbClr val="6EB141"/>
              </a:gs>
              <a:gs pos="100000">
                <a:srgbClr val="5FA134"/>
              </a:gs>
            </a:gsLst>
            <a:lin ang="5400000" scaled="0"/>
          </a:gradFill>
          <a:ln cap="flat" cmpd="sng" w="9525">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0" name="Google Shape;950;p20"/>
          <p:cNvSpPr txBox="1"/>
          <p:nvPr/>
        </p:nvSpPr>
        <p:spPr>
          <a:xfrm>
            <a:off x="2403515" y="4843076"/>
            <a:ext cx="125582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Input Layer</a:t>
            </a:r>
            <a:endParaRPr/>
          </a:p>
        </p:txBody>
      </p:sp>
      <p:sp>
        <p:nvSpPr>
          <p:cNvPr id="951" name="Google Shape;951;p20"/>
          <p:cNvSpPr txBox="1"/>
          <p:nvPr/>
        </p:nvSpPr>
        <p:spPr>
          <a:xfrm>
            <a:off x="4997755" y="5015386"/>
            <a:ext cx="182781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1-st Layer (ReLU)</a:t>
            </a:r>
            <a:endParaRPr/>
          </a:p>
        </p:txBody>
      </p:sp>
      <p:sp>
        <p:nvSpPr>
          <p:cNvPr id="952" name="Google Shape;952;p20"/>
          <p:cNvSpPr txBox="1"/>
          <p:nvPr/>
        </p:nvSpPr>
        <p:spPr>
          <a:xfrm>
            <a:off x="7843038" y="4879573"/>
            <a:ext cx="155441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Output Layer</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with Softmax</a:t>
            </a:r>
            <a:endParaRPr sz="1800">
              <a:solidFill>
                <a:schemeClr val="dk1"/>
              </a:solidFill>
              <a:latin typeface="Calibri"/>
              <a:ea typeface="Calibri"/>
              <a:cs typeface="Calibri"/>
              <a:sym typeface="Calibri"/>
            </a:endParaRPr>
          </a:p>
        </p:txBody>
      </p:sp>
      <p:cxnSp>
        <p:nvCxnSpPr>
          <p:cNvPr id="953" name="Google Shape;953;p20"/>
          <p:cNvCxnSpPr>
            <a:stCxn id="943" idx="6"/>
            <a:endCxn id="946" idx="2"/>
          </p:cNvCxnSpPr>
          <p:nvPr/>
        </p:nvCxnSpPr>
        <p:spPr>
          <a:xfrm flipH="1" rot="10800000">
            <a:off x="3382569" y="1697879"/>
            <a:ext cx="1949700" cy="592200"/>
          </a:xfrm>
          <a:prstGeom prst="straightConnector1">
            <a:avLst/>
          </a:prstGeom>
          <a:noFill/>
          <a:ln cap="flat" cmpd="sng" w="9525">
            <a:solidFill>
              <a:schemeClr val="accent1"/>
            </a:solidFill>
            <a:prstDash val="solid"/>
            <a:miter lim="800000"/>
            <a:headEnd len="sm" w="sm" type="none"/>
            <a:tailEnd len="med" w="med" type="triangle"/>
          </a:ln>
        </p:spPr>
      </p:cxnSp>
      <p:sp>
        <p:nvSpPr>
          <p:cNvPr id="954" name="Google Shape;954;p20"/>
          <p:cNvSpPr txBox="1"/>
          <p:nvPr/>
        </p:nvSpPr>
        <p:spPr>
          <a:xfrm>
            <a:off x="4143308" y="1669051"/>
            <a:ext cx="30168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accent1"/>
                </a:solidFill>
                <a:latin typeface="Calibri"/>
                <a:ea typeface="Calibri"/>
                <a:cs typeface="Calibri"/>
                <a:sym typeface="Calibri"/>
              </a:rPr>
              <a:t>1</a:t>
            </a:r>
            <a:endParaRPr/>
          </a:p>
        </p:txBody>
      </p:sp>
      <p:cxnSp>
        <p:nvCxnSpPr>
          <p:cNvPr id="955" name="Google Shape;955;p20"/>
          <p:cNvCxnSpPr>
            <a:stCxn id="944" idx="6"/>
            <a:endCxn id="946" idx="2"/>
          </p:cNvCxnSpPr>
          <p:nvPr/>
        </p:nvCxnSpPr>
        <p:spPr>
          <a:xfrm flipH="1" rot="10800000">
            <a:off x="3382569" y="1697798"/>
            <a:ext cx="1949700" cy="1505700"/>
          </a:xfrm>
          <a:prstGeom prst="straightConnector1">
            <a:avLst/>
          </a:prstGeom>
          <a:noFill/>
          <a:ln cap="flat" cmpd="sng" w="9525">
            <a:solidFill>
              <a:schemeClr val="accent1"/>
            </a:solidFill>
            <a:prstDash val="solid"/>
            <a:miter lim="800000"/>
            <a:headEnd len="sm" w="sm" type="none"/>
            <a:tailEnd len="med" w="med" type="triangle"/>
          </a:ln>
        </p:spPr>
      </p:cxnSp>
      <p:cxnSp>
        <p:nvCxnSpPr>
          <p:cNvPr id="956" name="Google Shape;956;p20"/>
          <p:cNvCxnSpPr>
            <a:stCxn id="945" idx="6"/>
            <a:endCxn id="946" idx="2"/>
          </p:cNvCxnSpPr>
          <p:nvPr/>
        </p:nvCxnSpPr>
        <p:spPr>
          <a:xfrm flipH="1" rot="10800000">
            <a:off x="3382569" y="1697849"/>
            <a:ext cx="1949700" cy="2491500"/>
          </a:xfrm>
          <a:prstGeom prst="straightConnector1">
            <a:avLst/>
          </a:prstGeom>
          <a:noFill/>
          <a:ln cap="flat" cmpd="sng" w="9525">
            <a:solidFill>
              <a:schemeClr val="accent1"/>
            </a:solidFill>
            <a:prstDash val="solid"/>
            <a:miter lim="800000"/>
            <a:headEnd len="sm" w="sm" type="none"/>
            <a:tailEnd len="med" w="med" type="triangle"/>
          </a:ln>
        </p:spPr>
      </p:cxnSp>
      <p:sp>
        <p:nvSpPr>
          <p:cNvPr id="957" name="Google Shape;957;p20"/>
          <p:cNvSpPr txBox="1"/>
          <p:nvPr/>
        </p:nvSpPr>
        <p:spPr>
          <a:xfrm>
            <a:off x="4055945" y="2097550"/>
            <a:ext cx="47641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accent1"/>
                </a:solidFill>
                <a:latin typeface="Calibri"/>
                <a:ea typeface="Calibri"/>
                <a:cs typeface="Calibri"/>
                <a:sym typeface="Calibri"/>
              </a:rPr>
              <a:t>0.1</a:t>
            </a:r>
            <a:endParaRPr/>
          </a:p>
        </p:txBody>
      </p:sp>
      <p:sp>
        <p:nvSpPr>
          <p:cNvPr id="958" name="Google Shape;958;p20"/>
          <p:cNvSpPr txBox="1"/>
          <p:nvPr/>
        </p:nvSpPr>
        <p:spPr>
          <a:xfrm>
            <a:off x="4588121" y="2320999"/>
            <a:ext cx="54694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accent1"/>
                </a:solidFill>
                <a:latin typeface="Calibri"/>
                <a:ea typeface="Calibri"/>
                <a:cs typeface="Calibri"/>
                <a:sym typeface="Calibri"/>
              </a:rPr>
              <a:t>-2.3</a:t>
            </a:r>
            <a:endParaRPr/>
          </a:p>
        </p:txBody>
      </p:sp>
      <p:cxnSp>
        <p:nvCxnSpPr>
          <p:cNvPr id="959" name="Google Shape;959;p20"/>
          <p:cNvCxnSpPr>
            <a:stCxn id="943" idx="6"/>
            <a:endCxn id="947" idx="2"/>
          </p:cNvCxnSpPr>
          <p:nvPr/>
        </p:nvCxnSpPr>
        <p:spPr>
          <a:xfrm>
            <a:off x="3382569" y="2290079"/>
            <a:ext cx="1962600" cy="2283900"/>
          </a:xfrm>
          <a:prstGeom prst="straightConnector1">
            <a:avLst/>
          </a:prstGeom>
          <a:noFill/>
          <a:ln cap="flat" cmpd="sng" w="9525">
            <a:solidFill>
              <a:schemeClr val="accent2"/>
            </a:solidFill>
            <a:prstDash val="solid"/>
            <a:miter lim="800000"/>
            <a:headEnd len="sm" w="sm" type="none"/>
            <a:tailEnd len="med" w="med" type="triangle"/>
          </a:ln>
        </p:spPr>
      </p:cxnSp>
      <p:cxnSp>
        <p:nvCxnSpPr>
          <p:cNvPr id="960" name="Google Shape;960;p20"/>
          <p:cNvCxnSpPr>
            <a:stCxn id="944" idx="6"/>
            <a:endCxn id="947" idx="2"/>
          </p:cNvCxnSpPr>
          <p:nvPr/>
        </p:nvCxnSpPr>
        <p:spPr>
          <a:xfrm>
            <a:off x="3382569" y="3203498"/>
            <a:ext cx="1962600" cy="1370400"/>
          </a:xfrm>
          <a:prstGeom prst="straightConnector1">
            <a:avLst/>
          </a:prstGeom>
          <a:noFill/>
          <a:ln cap="flat" cmpd="sng" w="9525">
            <a:solidFill>
              <a:schemeClr val="accent2"/>
            </a:solidFill>
            <a:prstDash val="solid"/>
            <a:miter lim="800000"/>
            <a:headEnd len="sm" w="sm" type="none"/>
            <a:tailEnd len="med" w="med" type="triangle"/>
          </a:ln>
        </p:spPr>
      </p:cxnSp>
      <p:cxnSp>
        <p:nvCxnSpPr>
          <p:cNvPr id="961" name="Google Shape;961;p20"/>
          <p:cNvCxnSpPr>
            <a:stCxn id="945" idx="6"/>
            <a:endCxn id="947" idx="2"/>
          </p:cNvCxnSpPr>
          <p:nvPr/>
        </p:nvCxnSpPr>
        <p:spPr>
          <a:xfrm>
            <a:off x="3382569" y="4189349"/>
            <a:ext cx="1962600" cy="384600"/>
          </a:xfrm>
          <a:prstGeom prst="straightConnector1">
            <a:avLst/>
          </a:prstGeom>
          <a:noFill/>
          <a:ln cap="flat" cmpd="sng" w="9525">
            <a:solidFill>
              <a:schemeClr val="accent2"/>
            </a:solidFill>
            <a:prstDash val="solid"/>
            <a:miter lim="800000"/>
            <a:headEnd len="sm" w="sm" type="none"/>
            <a:tailEnd len="med" w="med" type="triangle"/>
          </a:ln>
        </p:spPr>
      </p:cxnSp>
      <p:sp>
        <p:nvSpPr>
          <p:cNvPr id="962" name="Google Shape;962;p20"/>
          <p:cNvSpPr txBox="1"/>
          <p:nvPr/>
        </p:nvSpPr>
        <p:spPr>
          <a:xfrm>
            <a:off x="4620219" y="3547974"/>
            <a:ext cx="71045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accent2"/>
                </a:solidFill>
                <a:latin typeface="Calibri"/>
                <a:ea typeface="Calibri"/>
                <a:cs typeface="Calibri"/>
                <a:sym typeface="Calibri"/>
              </a:rPr>
              <a:t>.5351</a:t>
            </a:r>
            <a:endParaRPr/>
          </a:p>
        </p:txBody>
      </p:sp>
      <p:sp>
        <p:nvSpPr>
          <p:cNvPr id="963" name="Google Shape;963;p20"/>
          <p:cNvSpPr txBox="1"/>
          <p:nvPr/>
        </p:nvSpPr>
        <p:spPr>
          <a:xfrm>
            <a:off x="4151142" y="3957715"/>
            <a:ext cx="82747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accent2"/>
                </a:solidFill>
                <a:latin typeface="Calibri"/>
                <a:ea typeface="Calibri"/>
                <a:cs typeface="Calibri"/>
                <a:sym typeface="Calibri"/>
              </a:rPr>
              <a:t>1.0234</a:t>
            </a:r>
            <a:endParaRPr/>
          </a:p>
        </p:txBody>
      </p:sp>
      <p:sp>
        <p:nvSpPr>
          <p:cNvPr id="964" name="Google Shape;964;p20"/>
          <p:cNvSpPr txBox="1"/>
          <p:nvPr/>
        </p:nvSpPr>
        <p:spPr>
          <a:xfrm>
            <a:off x="4100175" y="4414424"/>
            <a:ext cx="89800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accent2"/>
                </a:solidFill>
                <a:latin typeface="Calibri"/>
                <a:ea typeface="Calibri"/>
                <a:cs typeface="Calibri"/>
                <a:sym typeface="Calibri"/>
              </a:rPr>
              <a:t>-0.4532</a:t>
            </a:r>
            <a:endParaRPr/>
          </a:p>
        </p:txBody>
      </p:sp>
      <p:cxnSp>
        <p:nvCxnSpPr>
          <p:cNvPr id="965" name="Google Shape;965;p20"/>
          <p:cNvCxnSpPr>
            <a:stCxn id="946" idx="6"/>
            <a:endCxn id="948" idx="2"/>
          </p:cNvCxnSpPr>
          <p:nvPr/>
        </p:nvCxnSpPr>
        <p:spPr>
          <a:xfrm>
            <a:off x="6026508" y="1697865"/>
            <a:ext cx="2246700" cy="212400"/>
          </a:xfrm>
          <a:prstGeom prst="straightConnector1">
            <a:avLst/>
          </a:prstGeom>
          <a:noFill/>
          <a:ln cap="flat" cmpd="sng" w="9525">
            <a:solidFill>
              <a:srgbClr val="7030A0"/>
            </a:solidFill>
            <a:prstDash val="solid"/>
            <a:miter lim="800000"/>
            <a:headEnd len="sm" w="sm" type="none"/>
            <a:tailEnd len="med" w="med" type="triangle"/>
          </a:ln>
        </p:spPr>
      </p:cxnSp>
      <p:cxnSp>
        <p:nvCxnSpPr>
          <p:cNvPr id="966" name="Google Shape;966;p20"/>
          <p:cNvCxnSpPr>
            <a:stCxn id="947" idx="6"/>
            <a:endCxn id="948" idx="2"/>
          </p:cNvCxnSpPr>
          <p:nvPr/>
        </p:nvCxnSpPr>
        <p:spPr>
          <a:xfrm flipH="1" rot="10800000">
            <a:off x="6039593" y="1910329"/>
            <a:ext cx="2233500" cy="2663700"/>
          </a:xfrm>
          <a:prstGeom prst="straightConnector1">
            <a:avLst/>
          </a:prstGeom>
          <a:noFill/>
          <a:ln cap="flat" cmpd="sng" w="9525">
            <a:solidFill>
              <a:srgbClr val="7030A0"/>
            </a:solidFill>
            <a:prstDash val="solid"/>
            <a:miter lim="800000"/>
            <a:headEnd len="sm" w="sm" type="none"/>
            <a:tailEnd len="med" w="med" type="triangle"/>
          </a:ln>
        </p:spPr>
      </p:cxnSp>
      <p:cxnSp>
        <p:nvCxnSpPr>
          <p:cNvPr id="967" name="Google Shape;967;p20"/>
          <p:cNvCxnSpPr>
            <a:stCxn id="946" idx="6"/>
            <a:endCxn id="949" idx="2"/>
          </p:cNvCxnSpPr>
          <p:nvPr/>
        </p:nvCxnSpPr>
        <p:spPr>
          <a:xfrm>
            <a:off x="6026508" y="1697865"/>
            <a:ext cx="2259600" cy="2297700"/>
          </a:xfrm>
          <a:prstGeom prst="straightConnector1">
            <a:avLst/>
          </a:prstGeom>
          <a:gradFill>
            <a:gsLst>
              <a:gs pos="0">
                <a:srgbClr val="7FB75F"/>
              </a:gs>
              <a:gs pos="50000">
                <a:srgbClr val="6EB141"/>
              </a:gs>
              <a:gs pos="100000">
                <a:srgbClr val="5FA134"/>
              </a:gs>
            </a:gsLst>
            <a:lin ang="5400000" scaled="0"/>
          </a:gradFill>
          <a:ln cap="flat" cmpd="sng" w="9525">
            <a:solidFill>
              <a:schemeClr val="accent6"/>
            </a:solidFill>
            <a:prstDash val="solid"/>
            <a:miter lim="800000"/>
            <a:headEnd len="sm" w="sm" type="none"/>
            <a:tailEnd len="med" w="med" type="triangle"/>
          </a:ln>
        </p:spPr>
      </p:cxnSp>
      <p:cxnSp>
        <p:nvCxnSpPr>
          <p:cNvPr id="968" name="Google Shape;968;p20"/>
          <p:cNvCxnSpPr>
            <a:stCxn id="947" idx="6"/>
            <a:endCxn id="949" idx="2"/>
          </p:cNvCxnSpPr>
          <p:nvPr/>
        </p:nvCxnSpPr>
        <p:spPr>
          <a:xfrm flipH="1" rot="10800000">
            <a:off x="6039593" y="3995629"/>
            <a:ext cx="2246700" cy="578400"/>
          </a:xfrm>
          <a:prstGeom prst="straightConnector1">
            <a:avLst/>
          </a:prstGeom>
          <a:gradFill>
            <a:gsLst>
              <a:gs pos="0">
                <a:srgbClr val="7FB75F"/>
              </a:gs>
              <a:gs pos="50000">
                <a:srgbClr val="6EB141"/>
              </a:gs>
              <a:gs pos="100000">
                <a:srgbClr val="5FA134"/>
              </a:gs>
            </a:gsLst>
            <a:lin ang="5400000" scaled="0"/>
          </a:gradFill>
          <a:ln cap="flat" cmpd="sng" w="9525">
            <a:solidFill>
              <a:schemeClr val="accent6"/>
            </a:solidFill>
            <a:prstDash val="solid"/>
            <a:miter lim="800000"/>
            <a:headEnd len="sm" w="sm" type="none"/>
            <a:tailEnd len="med" w="med" type="triangle"/>
          </a:ln>
        </p:spPr>
      </p:cxnSp>
      <p:sp>
        <p:nvSpPr>
          <p:cNvPr id="969" name="Google Shape;969;p20"/>
          <p:cNvSpPr txBox="1"/>
          <p:nvPr/>
        </p:nvSpPr>
        <p:spPr>
          <a:xfrm>
            <a:off x="7519558" y="1562763"/>
            <a:ext cx="47641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7030A0"/>
                </a:solidFill>
                <a:latin typeface="Calibri"/>
                <a:ea typeface="Calibri"/>
                <a:cs typeface="Calibri"/>
                <a:sym typeface="Calibri"/>
              </a:rPr>
              <a:t>0.7</a:t>
            </a:r>
            <a:endParaRPr/>
          </a:p>
        </p:txBody>
      </p:sp>
      <p:sp>
        <p:nvSpPr>
          <p:cNvPr id="970" name="Google Shape;970;p20"/>
          <p:cNvSpPr txBox="1"/>
          <p:nvPr/>
        </p:nvSpPr>
        <p:spPr>
          <a:xfrm>
            <a:off x="7132886" y="2262043"/>
            <a:ext cx="106829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7030A0"/>
                </a:solidFill>
                <a:latin typeface="Calibri"/>
                <a:ea typeface="Calibri"/>
                <a:cs typeface="Calibri"/>
                <a:sym typeface="Calibri"/>
              </a:rPr>
              <a:t>0.1585</a:t>
            </a:r>
            <a:endParaRPr/>
          </a:p>
        </p:txBody>
      </p:sp>
      <p:sp>
        <p:nvSpPr>
          <p:cNvPr id="971" name="Google Shape;971;p20"/>
          <p:cNvSpPr txBox="1"/>
          <p:nvPr/>
        </p:nvSpPr>
        <p:spPr>
          <a:xfrm>
            <a:off x="7185154" y="3390800"/>
            <a:ext cx="54694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92D050"/>
                </a:solidFill>
                <a:latin typeface="Calibri"/>
                <a:ea typeface="Calibri"/>
                <a:cs typeface="Calibri"/>
                <a:sym typeface="Calibri"/>
              </a:rPr>
              <a:t>-2.1</a:t>
            </a:r>
            <a:endParaRPr/>
          </a:p>
        </p:txBody>
      </p:sp>
      <p:sp>
        <p:nvSpPr>
          <p:cNvPr id="972" name="Google Shape;972;p20"/>
          <p:cNvSpPr txBox="1"/>
          <p:nvPr/>
        </p:nvSpPr>
        <p:spPr>
          <a:xfrm>
            <a:off x="7238633" y="4192375"/>
            <a:ext cx="89800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92D050"/>
                </a:solidFill>
                <a:latin typeface="Calibri"/>
                <a:ea typeface="Calibri"/>
                <a:cs typeface="Calibri"/>
                <a:sym typeface="Calibri"/>
              </a:rPr>
              <a:t>-0.2585</a:t>
            </a:r>
            <a:endParaRPr/>
          </a:p>
        </p:txBody>
      </p:sp>
      <p:sp>
        <p:nvSpPr>
          <p:cNvPr id="973" name="Google Shape;973;p20"/>
          <p:cNvSpPr txBox="1"/>
          <p:nvPr/>
        </p:nvSpPr>
        <p:spPr>
          <a:xfrm>
            <a:off x="1524203" y="5671190"/>
            <a:ext cx="523589" cy="646331"/>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974" name="Google Shape;974;p20"/>
          <p:cNvSpPr txBox="1"/>
          <p:nvPr/>
        </p:nvSpPr>
        <p:spPr>
          <a:xfrm>
            <a:off x="4286132" y="5757852"/>
            <a:ext cx="523589" cy="646331"/>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975" name="Google Shape;975;p20"/>
          <p:cNvSpPr txBox="1"/>
          <p:nvPr/>
        </p:nvSpPr>
        <p:spPr>
          <a:xfrm>
            <a:off x="7405236" y="5757853"/>
            <a:ext cx="523589" cy="646331"/>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graphicFrame>
        <p:nvGraphicFramePr>
          <p:cNvPr id="976" name="Google Shape;976;p20"/>
          <p:cNvGraphicFramePr/>
          <p:nvPr/>
        </p:nvGraphicFramePr>
        <p:xfrm>
          <a:off x="2110057" y="5200052"/>
          <a:ext cx="3000000" cy="3000000"/>
        </p:xfrm>
        <a:graphic>
          <a:graphicData uri="http://schemas.openxmlformats.org/drawingml/2006/table">
            <a:tbl>
              <a:tblPr bandRow="1" firstRow="1">
                <a:noFill/>
                <a:tableStyleId>{065EA3BE-3667-4E2D-9201-F5A8711881DC}</a:tableStyleId>
              </a:tblPr>
              <a:tblGrid>
                <a:gridCol w="590450"/>
                <a:gridCol w="590450"/>
                <a:gridCol w="590450"/>
              </a:tblGrid>
              <a:tr h="232500">
                <a:tc>
                  <a:txBody>
                    <a:bodyPr/>
                    <a:lstStyle/>
                    <a:p>
                      <a:pPr indent="0" lvl="0" marL="0" marR="0" rtl="0" algn="l">
                        <a:spcBef>
                          <a:spcPts val="0"/>
                        </a:spcBef>
                        <a:spcAft>
                          <a:spcPts val="0"/>
                        </a:spcAft>
                        <a:buNone/>
                      </a:pPr>
                      <a:r>
                        <a:rPr b="0" lang="en-US" sz="1800"/>
                        <a:t>3</a:t>
                      </a:r>
                      <a:endParaRPr/>
                    </a:p>
                  </a:txBody>
                  <a:tcPr marT="45725" marB="45725" marR="91450" marL="91450"/>
                </a:tc>
                <a:tc>
                  <a:txBody>
                    <a:bodyPr/>
                    <a:lstStyle/>
                    <a:p>
                      <a:pPr indent="0" lvl="0" marL="0" marR="0" rtl="0" algn="l">
                        <a:spcBef>
                          <a:spcPts val="0"/>
                        </a:spcBef>
                        <a:spcAft>
                          <a:spcPts val="0"/>
                        </a:spcAft>
                        <a:buNone/>
                      </a:pPr>
                      <a:r>
                        <a:rPr b="0" lang="en-US" sz="1800"/>
                        <a:t>2</a:t>
                      </a:r>
                      <a:endParaRPr/>
                    </a:p>
                  </a:txBody>
                  <a:tcPr marT="45725" marB="45725" marR="91450" marL="91450"/>
                </a:tc>
                <a:tc>
                  <a:txBody>
                    <a:bodyPr/>
                    <a:lstStyle/>
                    <a:p>
                      <a:pPr indent="0" lvl="0" marL="0" marR="0" rtl="0" algn="l">
                        <a:spcBef>
                          <a:spcPts val="0"/>
                        </a:spcBef>
                        <a:spcAft>
                          <a:spcPts val="0"/>
                        </a:spcAft>
                        <a:buNone/>
                      </a:pPr>
                      <a:r>
                        <a:rPr b="0" lang="en-US" sz="1800"/>
                        <a:t>4</a:t>
                      </a:r>
                      <a:endParaRPr/>
                    </a:p>
                  </a:txBody>
                  <a:tcPr marT="45725" marB="45725" marR="91450" marL="91450"/>
                </a:tc>
              </a:tr>
              <a:tr h="242200">
                <a:tc>
                  <a:txBody>
                    <a:bodyPr/>
                    <a:lstStyle/>
                    <a:p>
                      <a:pPr indent="0" lvl="0" marL="0" marR="0" rtl="0" algn="l">
                        <a:spcBef>
                          <a:spcPts val="0"/>
                        </a:spcBef>
                        <a:spcAft>
                          <a:spcPts val="0"/>
                        </a:spcAft>
                        <a:buNone/>
                      </a:pPr>
                      <a:r>
                        <a:rPr b="0" lang="en-US" sz="1800"/>
                        <a:t>.</a:t>
                      </a:r>
                      <a:endParaRPr/>
                    </a:p>
                  </a:txBody>
                  <a:tcPr marT="45725" marB="45725" marR="91450" marL="91450"/>
                </a:tc>
                <a:tc>
                  <a:txBody>
                    <a:bodyPr/>
                    <a:lstStyle/>
                    <a:p>
                      <a:pPr indent="0" lvl="0" marL="0" marR="0" rtl="0" algn="l">
                        <a:spcBef>
                          <a:spcPts val="0"/>
                        </a:spcBef>
                        <a:spcAft>
                          <a:spcPts val="0"/>
                        </a:spcAft>
                        <a:buNone/>
                      </a:pPr>
                      <a:r>
                        <a:rPr b="0" lang="en-US" sz="1800"/>
                        <a:t>.</a:t>
                      </a:r>
                      <a:endParaRPr/>
                    </a:p>
                  </a:txBody>
                  <a:tcPr marT="45725" marB="45725" marR="91450" marL="91450"/>
                </a:tc>
                <a:tc>
                  <a:txBody>
                    <a:bodyPr/>
                    <a:lstStyle/>
                    <a:p>
                      <a:pPr indent="0" lvl="0" marL="0" marR="0" rtl="0" algn="l">
                        <a:spcBef>
                          <a:spcPts val="0"/>
                        </a:spcBef>
                        <a:spcAft>
                          <a:spcPts val="0"/>
                        </a:spcAft>
                        <a:buNone/>
                      </a:pPr>
                      <a:r>
                        <a:rPr b="0" lang="en-US" sz="1800"/>
                        <a:t>.</a:t>
                      </a:r>
                      <a:endParaRPr/>
                    </a:p>
                  </a:txBody>
                  <a:tcPr marT="45725" marB="45725" marR="91450" marL="91450"/>
                </a:tc>
              </a:tr>
              <a:tr h="242200">
                <a:tc>
                  <a:txBody>
                    <a:bodyPr/>
                    <a:lstStyle/>
                    <a:p>
                      <a:pPr indent="0" lvl="0" marL="0" marR="0" rtl="0" algn="l">
                        <a:spcBef>
                          <a:spcPts val="0"/>
                        </a:spcBef>
                        <a:spcAft>
                          <a:spcPts val="0"/>
                        </a:spcAft>
                        <a:buNone/>
                      </a:pPr>
                      <a:r>
                        <a:t/>
                      </a:r>
                      <a:endParaRPr b="0" sz="1800"/>
                    </a:p>
                  </a:txBody>
                  <a:tcPr marT="45725" marB="45725" marR="91450" marL="91450"/>
                </a:tc>
                <a:tc>
                  <a:txBody>
                    <a:bodyPr/>
                    <a:lstStyle/>
                    <a:p>
                      <a:pPr indent="0" lvl="0" marL="0" marR="0" rtl="0" algn="l">
                        <a:spcBef>
                          <a:spcPts val="0"/>
                        </a:spcBef>
                        <a:spcAft>
                          <a:spcPts val="0"/>
                        </a:spcAft>
                        <a:buNone/>
                      </a:pPr>
                      <a:r>
                        <a:t/>
                      </a:r>
                      <a:endParaRPr b="0" sz="1800"/>
                    </a:p>
                  </a:txBody>
                  <a:tcPr marT="45725" marB="45725" marR="91450" marL="91450"/>
                </a:tc>
                <a:tc>
                  <a:txBody>
                    <a:bodyPr/>
                    <a:lstStyle/>
                    <a:p>
                      <a:pPr indent="0" lvl="0" marL="0" marR="0" rtl="0" algn="l">
                        <a:spcBef>
                          <a:spcPts val="0"/>
                        </a:spcBef>
                        <a:spcAft>
                          <a:spcPts val="0"/>
                        </a:spcAft>
                        <a:buNone/>
                      </a:pPr>
                      <a:r>
                        <a:t/>
                      </a:r>
                      <a:endParaRPr b="0" sz="1800"/>
                    </a:p>
                  </a:txBody>
                  <a:tcPr marT="45725" marB="45725" marR="91450" marL="91450"/>
                </a:tc>
              </a:tr>
              <a:tr h="242200">
                <a:tc>
                  <a:txBody>
                    <a:bodyPr/>
                    <a:lstStyle/>
                    <a:p>
                      <a:pPr indent="0" lvl="0" marL="0" marR="0" rtl="0" algn="l">
                        <a:spcBef>
                          <a:spcPts val="0"/>
                        </a:spcBef>
                        <a:spcAft>
                          <a:spcPts val="0"/>
                        </a:spcAft>
                        <a:buNone/>
                      </a:pPr>
                      <a:r>
                        <a:rPr b="0" lang="en-US" sz="1800"/>
                        <a:t>.</a:t>
                      </a:r>
                      <a:endParaRPr/>
                    </a:p>
                  </a:txBody>
                  <a:tcPr marT="45725" marB="45725" marR="91450" marL="91450"/>
                </a:tc>
                <a:tc>
                  <a:txBody>
                    <a:bodyPr/>
                    <a:lstStyle/>
                    <a:p>
                      <a:pPr indent="0" lvl="0" marL="0" marR="0" rtl="0" algn="l">
                        <a:spcBef>
                          <a:spcPts val="0"/>
                        </a:spcBef>
                        <a:spcAft>
                          <a:spcPts val="0"/>
                        </a:spcAft>
                        <a:buNone/>
                      </a:pPr>
                      <a:r>
                        <a:rPr b="0" lang="en-US" sz="1800"/>
                        <a:t>.</a:t>
                      </a:r>
                      <a:endParaRPr/>
                    </a:p>
                  </a:txBody>
                  <a:tcPr marT="45725" marB="45725" marR="91450" marL="91450"/>
                </a:tc>
                <a:tc>
                  <a:txBody>
                    <a:bodyPr/>
                    <a:lstStyle/>
                    <a:p>
                      <a:pPr indent="0" lvl="0" marL="0" marR="0" rtl="0" algn="l">
                        <a:spcBef>
                          <a:spcPts val="0"/>
                        </a:spcBef>
                        <a:spcAft>
                          <a:spcPts val="0"/>
                        </a:spcAft>
                        <a:buNone/>
                      </a:pPr>
                      <a:r>
                        <a:rPr b="0" lang="en-US" sz="1800"/>
                        <a:t>.</a:t>
                      </a:r>
                      <a:endParaRPr/>
                    </a:p>
                  </a:txBody>
                  <a:tcPr marT="45725" marB="45725" marR="91450" marL="91450"/>
                </a:tc>
              </a:tr>
            </a:tbl>
          </a:graphicData>
        </a:graphic>
      </p:graphicFrame>
      <p:graphicFrame>
        <p:nvGraphicFramePr>
          <p:cNvPr id="977" name="Google Shape;977;p20"/>
          <p:cNvGraphicFramePr/>
          <p:nvPr/>
        </p:nvGraphicFramePr>
        <p:xfrm>
          <a:off x="7995970" y="5598717"/>
          <a:ext cx="3000000" cy="3000000"/>
        </p:xfrm>
        <a:graphic>
          <a:graphicData uri="http://schemas.openxmlformats.org/drawingml/2006/table">
            <a:tbl>
              <a:tblPr bandRow="1" firstRow="1">
                <a:noFill/>
                <a:tableStyleId>{065EA3BE-3667-4E2D-9201-F5A8711881DC}</a:tableStyleId>
              </a:tblPr>
              <a:tblGrid>
                <a:gridCol w="1009700"/>
                <a:gridCol w="1009700"/>
              </a:tblGrid>
              <a:tr h="232500">
                <a:tc>
                  <a:txBody>
                    <a:bodyPr/>
                    <a:lstStyle/>
                    <a:p>
                      <a:pPr indent="0" lvl="0" marL="0" marR="0" rtl="0" algn="l">
                        <a:spcBef>
                          <a:spcPts val="0"/>
                        </a:spcBef>
                        <a:spcAft>
                          <a:spcPts val="0"/>
                        </a:spcAft>
                        <a:buNone/>
                      </a:pPr>
                      <a:r>
                        <a:rPr b="0" lang="en-US" sz="1800"/>
                        <a:t>0.7</a:t>
                      </a:r>
                      <a:endParaRPr/>
                    </a:p>
                  </a:txBody>
                  <a:tcPr marT="45725" marB="45725" marR="91450" marL="91450">
                    <a:lnB cap="flat" cmpd="sng" w="9525">
                      <a:solidFill>
                        <a:srgbClr val="000000">
                          <a:alpha val="0"/>
                        </a:srgbClr>
                      </a:solidFill>
                      <a:prstDash val="solid"/>
                      <a:round/>
                      <a:headEnd len="sm" w="sm" type="none"/>
                      <a:tailEnd len="sm" w="sm" type="none"/>
                    </a:lnB>
                    <a:solidFill>
                      <a:srgbClr val="942092">
                        <a:alpha val="57254"/>
                      </a:srgbClr>
                    </a:solidFill>
                  </a:tcPr>
                </a:tc>
                <a:tc>
                  <a:txBody>
                    <a:bodyPr/>
                    <a:lstStyle/>
                    <a:p>
                      <a:pPr indent="0" lvl="0" marL="0" marR="0" rtl="0" algn="l">
                        <a:spcBef>
                          <a:spcPts val="0"/>
                        </a:spcBef>
                        <a:spcAft>
                          <a:spcPts val="0"/>
                        </a:spcAft>
                        <a:buNone/>
                      </a:pPr>
                      <a:r>
                        <a:rPr b="0" lang="en-US" sz="1800"/>
                        <a:t>-2.1</a:t>
                      </a:r>
                      <a:endParaRPr/>
                    </a:p>
                  </a:txBody>
                  <a:tcPr marT="45725" marB="45725" marR="91450" marL="91450">
                    <a:lnB cap="flat" cmpd="sng" w="9525">
                      <a:solidFill>
                        <a:srgbClr val="000000">
                          <a:alpha val="0"/>
                        </a:srgbClr>
                      </a:solidFill>
                      <a:prstDash val="solid"/>
                      <a:round/>
                      <a:headEnd len="sm" w="sm" type="none"/>
                      <a:tailEnd len="sm" w="sm" type="none"/>
                    </a:lnB>
                    <a:solidFill>
                      <a:srgbClr val="A8D08C"/>
                    </a:solidFill>
                  </a:tcPr>
                </a:tc>
              </a:tr>
              <a:tr h="242200">
                <a:tc>
                  <a:txBody>
                    <a:bodyPr/>
                    <a:lstStyle/>
                    <a:p>
                      <a:pPr indent="0" lvl="0" marL="0" marR="0" rtl="0" algn="l">
                        <a:spcBef>
                          <a:spcPts val="0"/>
                        </a:spcBef>
                        <a:spcAft>
                          <a:spcPts val="0"/>
                        </a:spcAft>
                        <a:buNone/>
                      </a:pPr>
                      <a:r>
                        <a:rPr b="0" lang="en-US" sz="1800"/>
                        <a:t>0.1585</a:t>
                      </a:r>
                      <a:endParaRPr b="0" sz="1800"/>
                    </a:p>
                  </a:txBody>
                  <a:tcPr marT="45725" marB="45725" marR="91450" marL="91450">
                    <a:lnT cap="flat" cmpd="sng" w="9525">
                      <a:solidFill>
                        <a:srgbClr val="000000">
                          <a:alpha val="0"/>
                        </a:srgbClr>
                      </a:solidFill>
                      <a:prstDash val="solid"/>
                      <a:round/>
                      <a:headEnd len="sm" w="sm" type="none"/>
                      <a:tailEnd len="sm" w="sm" type="none"/>
                    </a:lnT>
                    <a:solidFill>
                      <a:srgbClr val="942092">
                        <a:alpha val="57254"/>
                      </a:srgbClr>
                    </a:solidFill>
                  </a:tcPr>
                </a:tc>
                <a:tc>
                  <a:txBody>
                    <a:bodyPr/>
                    <a:lstStyle/>
                    <a:p>
                      <a:pPr indent="0" lvl="0" marL="0" marR="0" rtl="0" algn="l">
                        <a:spcBef>
                          <a:spcPts val="0"/>
                        </a:spcBef>
                        <a:spcAft>
                          <a:spcPts val="0"/>
                        </a:spcAft>
                        <a:buNone/>
                      </a:pPr>
                      <a:r>
                        <a:rPr b="0" lang="en-US" sz="1800"/>
                        <a:t>-0.2585</a:t>
                      </a:r>
                      <a:endParaRPr b="0" sz="1800"/>
                    </a:p>
                  </a:txBody>
                  <a:tcPr marT="45725" marB="45725" marR="91450" marL="91450">
                    <a:lnT cap="flat" cmpd="sng" w="9525">
                      <a:solidFill>
                        <a:srgbClr val="000000">
                          <a:alpha val="0"/>
                        </a:srgbClr>
                      </a:solidFill>
                      <a:prstDash val="solid"/>
                      <a:round/>
                      <a:headEnd len="sm" w="sm" type="none"/>
                      <a:tailEnd len="sm" w="sm" type="none"/>
                    </a:lnT>
                    <a:solidFill>
                      <a:srgbClr val="A8D08C"/>
                    </a:solidFill>
                  </a:tcPr>
                </a:tc>
              </a:tr>
            </a:tbl>
          </a:graphicData>
        </a:graphic>
      </p:graphicFrame>
      <p:graphicFrame>
        <p:nvGraphicFramePr>
          <p:cNvPr id="978" name="Google Shape;978;p20"/>
          <p:cNvGraphicFramePr/>
          <p:nvPr/>
        </p:nvGraphicFramePr>
        <p:xfrm>
          <a:off x="4883511" y="5445716"/>
          <a:ext cx="3000000" cy="3000000"/>
        </p:xfrm>
        <a:graphic>
          <a:graphicData uri="http://schemas.openxmlformats.org/drawingml/2006/table">
            <a:tbl>
              <a:tblPr bandRow="1" firstRow="1">
                <a:noFill/>
                <a:tableStyleId>{065EA3BE-3667-4E2D-9201-F5A8711881DC}</a:tableStyleId>
              </a:tblPr>
              <a:tblGrid>
                <a:gridCol w="913900"/>
                <a:gridCol w="913900"/>
              </a:tblGrid>
              <a:tr h="232500">
                <a:tc>
                  <a:txBody>
                    <a:bodyPr/>
                    <a:lstStyle/>
                    <a:p>
                      <a:pPr indent="0" lvl="0" marL="0" marR="0" rtl="0" algn="l">
                        <a:spcBef>
                          <a:spcPts val="0"/>
                        </a:spcBef>
                        <a:spcAft>
                          <a:spcPts val="0"/>
                        </a:spcAft>
                        <a:buNone/>
                      </a:pPr>
                      <a:r>
                        <a:rPr b="0" lang="en-US" sz="1800"/>
                        <a:t>1</a:t>
                      </a:r>
                      <a:endParaRPr/>
                    </a:p>
                  </a:txBody>
                  <a:tcPr marT="45725" marB="45725" marR="91450" marL="91450">
                    <a:lnB cap="flat" cmpd="sng" w="9525">
                      <a:solidFill>
                        <a:srgbClr val="000000">
                          <a:alpha val="0"/>
                        </a:srgbClr>
                      </a:solidFill>
                      <a:prstDash val="solid"/>
                      <a:round/>
                      <a:headEnd len="sm" w="sm" type="none"/>
                      <a:tailEnd len="sm" w="sm" type="none"/>
                    </a:lnB>
                    <a:solidFill>
                      <a:srgbClr val="B3C6E7"/>
                    </a:solidFill>
                  </a:tcPr>
                </a:tc>
                <a:tc>
                  <a:txBody>
                    <a:bodyPr/>
                    <a:lstStyle/>
                    <a:p>
                      <a:pPr indent="0" lvl="0" marL="0" marR="0" rtl="0" algn="l">
                        <a:spcBef>
                          <a:spcPts val="0"/>
                        </a:spcBef>
                        <a:spcAft>
                          <a:spcPts val="0"/>
                        </a:spcAft>
                        <a:buNone/>
                      </a:pPr>
                      <a:r>
                        <a:rPr b="0" lang="en-US" sz="1800"/>
                        <a:t>0.5351</a:t>
                      </a:r>
                      <a:endParaRPr b="0" sz="1800"/>
                    </a:p>
                  </a:txBody>
                  <a:tcPr marT="45725" marB="45725" marR="91450" marL="91450">
                    <a:lnB cap="flat" cmpd="sng" w="9525">
                      <a:solidFill>
                        <a:srgbClr val="000000">
                          <a:alpha val="0"/>
                        </a:srgbClr>
                      </a:solidFill>
                      <a:prstDash val="solid"/>
                      <a:round/>
                      <a:headEnd len="sm" w="sm" type="none"/>
                      <a:tailEnd len="sm" w="sm" type="none"/>
                    </a:lnB>
                    <a:solidFill>
                      <a:srgbClr val="F7CAAC"/>
                    </a:solidFill>
                  </a:tcPr>
                </a:tc>
              </a:tr>
              <a:tr h="242200">
                <a:tc>
                  <a:txBody>
                    <a:bodyPr/>
                    <a:lstStyle/>
                    <a:p>
                      <a:pPr indent="0" lvl="0" marL="0" marR="0" rtl="0" algn="l">
                        <a:spcBef>
                          <a:spcPts val="0"/>
                        </a:spcBef>
                        <a:spcAft>
                          <a:spcPts val="0"/>
                        </a:spcAft>
                        <a:buNone/>
                      </a:pPr>
                      <a:r>
                        <a:rPr b="0" lang="en-US" sz="1800"/>
                        <a:t>0.1</a:t>
                      </a:r>
                      <a:endParaRPr/>
                    </a:p>
                  </a:txBody>
                  <a:tcPr marT="45725" marB="45725" marR="91450" marL="91450">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3C6E7"/>
                    </a:solidFill>
                  </a:tcPr>
                </a:tc>
                <a:tc>
                  <a:txBody>
                    <a:bodyPr/>
                    <a:lstStyle/>
                    <a:p>
                      <a:pPr indent="0" lvl="0" marL="0" marR="0" rtl="0" algn="l">
                        <a:spcBef>
                          <a:spcPts val="0"/>
                        </a:spcBef>
                        <a:spcAft>
                          <a:spcPts val="0"/>
                        </a:spcAft>
                        <a:buNone/>
                      </a:pPr>
                      <a:r>
                        <a:rPr b="0" lang="en-US" sz="1800"/>
                        <a:t>1.0234</a:t>
                      </a:r>
                      <a:endParaRPr b="0" sz="1800"/>
                    </a:p>
                  </a:txBody>
                  <a:tcPr marT="45725" marB="45725" marR="91450" marL="91450">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7CAAC"/>
                    </a:solidFill>
                  </a:tcPr>
                </a:tc>
              </a:tr>
              <a:tr h="242200">
                <a:tc>
                  <a:txBody>
                    <a:bodyPr/>
                    <a:lstStyle/>
                    <a:p>
                      <a:pPr indent="0" lvl="0" marL="0" marR="0" rtl="0" algn="l">
                        <a:spcBef>
                          <a:spcPts val="0"/>
                        </a:spcBef>
                        <a:spcAft>
                          <a:spcPts val="0"/>
                        </a:spcAft>
                        <a:buNone/>
                      </a:pPr>
                      <a:r>
                        <a:rPr b="0" lang="en-US" sz="1800"/>
                        <a:t>-2.3</a:t>
                      </a:r>
                      <a:endParaRPr/>
                    </a:p>
                  </a:txBody>
                  <a:tcPr marT="45725" marB="45725" marR="91450" marL="91450">
                    <a:lnT cap="flat" cmpd="sng" w="9525">
                      <a:solidFill>
                        <a:srgbClr val="000000">
                          <a:alpha val="0"/>
                        </a:srgbClr>
                      </a:solidFill>
                      <a:prstDash val="solid"/>
                      <a:round/>
                      <a:headEnd len="sm" w="sm" type="none"/>
                      <a:tailEnd len="sm" w="sm" type="none"/>
                    </a:lnT>
                    <a:solidFill>
                      <a:srgbClr val="B3C6E7"/>
                    </a:solidFill>
                  </a:tcPr>
                </a:tc>
                <a:tc>
                  <a:txBody>
                    <a:bodyPr/>
                    <a:lstStyle/>
                    <a:p>
                      <a:pPr indent="0" lvl="0" marL="0" marR="0" rtl="0" algn="l">
                        <a:spcBef>
                          <a:spcPts val="0"/>
                        </a:spcBef>
                        <a:spcAft>
                          <a:spcPts val="0"/>
                        </a:spcAft>
                        <a:buNone/>
                      </a:pPr>
                      <a:r>
                        <a:rPr b="0" lang="en-US" sz="1800"/>
                        <a:t>-0.4532</a:t>
                      </a:r>
                      <a:endParaRPr b="0" sz="1800"/>
                    </a:p>
                  </a:txBody>
                  <a:tcPr marT="45725" marB="45725" marR="91450" marL="91450">
                    <a:lnT cap="flat" cmpd="sng" w="9525">
                      <a:solidFill>
                        <a:srgbClr val="000000">
                          <a:alpha val="0"/>
                        </a:srgbClr>
                      </a:solidFill>
                      <a:prstDash val="solid"/>
                      <a:round/>
                      <a:headEnd len="sm" w="sm" type="none"/>
                      <a:tailEnd len="sm" w="sm" type="none"/>
                    </a:lnT>
                    <a:solidFill>
                      <a:srgbClr val="F7CAAC"/>
                    </a:solidFill>
                  </a:tcPr>
                </a:tc>
              </a:tr>
            </a:tbl>
          </a:graphicData>
        </a:graphic>
      </p:graphicFrame>
      <p:pic>
        <p:nvPicPr>
          <p:cNvPr id="979" name="Google Shape;979;p20"/>
          <p:cNvPicPr preferRelativeResize="0"/>
          <p:nvPr/>
        </p:nvPicPr>
        <p:blipFill>
          <a:blip r:embed="rId6">
            <a:alphaModFix/>
          </a:blip>
          <a:stretch>
            <a:fillRect/>
          </a:stretch>
        </p:blipFill>
        <p:spPr>
          <a:xfrm>
            <a:off x="9572875" y="2627650"/>
            <a:ext cx="2352675" cy="438150"/>
          </a:xfrm>
          <a:prstGeom prst="rect">
            <a:avLst/>
          </a:prstGeom>
          <a:noFill/>
          <a:ln>
            <a:noFill/>
          </a:ln>
        </p:spPr>
      </p:pic>
      <p:pic>
        <p:nvPicPr>
          <p:cNvPr id="980" name="Google Shape;980;p20"/>
          <p:cNvPicPr preferRelativeResize="0"/>
          <p:nvPr/>
        </p:nvPicPr>
        <p:blipFill>
          <a:blip r:embed="rId7">
            <a:alphaModFix/>
          </a:blip>
          <a:stretch>
            <a:fillRect/>
          </a:stretch>
        </p:blipFill>
        <p:spPr>
          <a:xfrm>
            <a:off x="9615750" y="2038375"/>
            <a:ext cx="2266950" cy="39052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4" name="Shape 984"/>
        <p:cNvGrpSpPr/>
        <p:nvPr/>
      </p:nvGrpSpPr>
      <p:grpSpPr>
        <a:xfrm>
          <a:off x="0" y="0"/>
          <a:ext cx="0" cy="0"/>
          <a:chOff x="0" y="0"/>
          <a:chExt cx="0" cy="0"/>
        </a:xfrm>
      </p:grpSpPr>
      <p:sp>
        <p:nvSpPr>
          <p:cNvPr id="985" name="Google Shape;985;p21"/>
          <p:cNvSpPr txBox="1"/>
          <p:nvPr>
            <p:ph type="title"/>
          </p:nvPr>
        </p:nvSpPr>
        <p:spPr>
          <a:xfrm>
            <a:off x="838200" y="365125"/>
            <a:ext cx="1086612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lang="en-US" sz="4000"/>
              <a:t>Think: What will happen if we go forward again?</a:t>
            </a:r>
            <a:endParaRPr/>
          </a:p>
        </p:txBody>
      </p:sp>
      <p:sp>
        <p:nvSpPr>
          <p:cNvPr id="986" name="Google Shape;986;p21"/>
          <p:cNvSpPr/>
          <p:nvPr/>
        </p:nvSpPr>
        <p:spPr>
          <a:xfrm>
            <a:off x="2688259" y="1942607"/>
            <a:ext cx="694310" cy="694944"/>
          </a:xfrm>
          <a:prstGeom prst="flowChartConnector">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3</a:t>
            </a:r>
            <a:endParaRPr/>
          </a:p>
        </p:txBody>
      </p:sp>
      <p:sp>
        <p:nvSpPr>
          <p:cNvPr id="987" name="Google Shape;987;p21"/>
          <p:cNvSpPr/>
          <p:nvPr/>
        </p:nvSpPr>
        <p:spPr>
          <a:xfrm>
            <a:off x="2688259" y="2856026"/>
            <a:ext cx="694310" cy="694944"/>
          </a:xfrm>
          <a:prstGeom prst="flowChartConnector">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2</a:t>
            </a:r>
            <a:endParaRPr/>
          </a:p>
        </p:txBody>
      </p:sp>
      <p:sp>
        <p:nvSpPr>
          <p:cNvPr id="988" name="Google Shape;988;p21"/>
          <p:cNvSpPr/>
          <p:nvPr/>
        </p:nvSpPr>
        <p:spPr>
          <a:xfrm>
            <a:off x="2688259" y="3841877"/>
            <a:ext cx="694310" cy="694944"/>
          </a:xfrm>
          <a:prstGeom prst="flowChartConnector">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4</a:t>
            </a:r>
            <a:endParaRPr/>
          </a:p>
        </p:txBody>
      </p:sp>
      <p:sp>
        <p:nvSpPr>
          <p:cNvPr id="989" name="Google Shape;989;p21"/>
          <p:cNvSpPr/>
          <p:nvPr/>
        </p:nvSpPr>
        <p:spPr>
          <a:xfrm>
            <a:off x="5332198" y="1350393"/>
            <a:ext cx="694310" cy="694944"/>
          </a:xfrm>
          <a:prstGeom prst="flowChartConnector">
            <a:avLst/>
          </a:prstGeom>
          <a:gradFill>
            <a:gsLst>
              <a:gs pos="0">
                <a:srgbClr val="B0CAE9"/>
              </a:gs>
              <a:gs pos="50000">
                <a:srgbClr val="A1C1E4"/>
              </a:gs>
              <a:gs pos="100000">
                <a:srgbClr val="90B8E4"/>
              </a:gs>
            </a:gsLst>
            <a:lin ang="5400000" scaled="0"/>
          </a:gradFill>
          <a:ln cap="flat" cmpd="sng" w="9525">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0</a:t>
            </a:r>
            <a:endParaRPr sz="1800">
              <a:solidFill>
                <a:schemeClr val="dk1"/>
              </a:solidFill>
              <a:latin typeface="Calibri"/>
              <a:ea typeface="Calibri"/>
              <a:cs typeface="Calibri"/>
              <a:sym typeface="Calibri"/>
            </a:endParaRPr>
          </a:p>
        </p:txBody>
      </p:sp>
      <p:sp>
        <p:nvSpPr>
          <p:cNvPr id="990" name="Google Shape;990;p21"/>
          <p:cNvSpPr/>
          <p:nvPr/>
        </p:nvSpPr>
        <p:spPr>
          <a:xfrm>
            <a:off x="5345283" y="4056625"/>
            <a:ext cx="898003" cy="864876"/>
          </a:xfrm>
          <a:prstGeom prst="flowChartConnector">
            <a:avLst/>
          </a:prstGeom>
          <a:gradFill>
            <a:gsLst>
              <a:gs pos="0">
                <a:srgbClr val="F7BCA2"/>
              </a:gs>
              <a:gs pos="50000">
                <a:srgbClr val="F4B093"/>
              </a:gs>
              <a:gs pos="100000">
                <a:srgbClr val="F7A47F"/>
              </a:gs>
            </a:gsLst>
            <a:lin ang="5400000" scaled="0"/>
          </a:gradFill>
          <a:ln cap="flat" cmpd="sng" w="952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1.84</a:t>
            </a:r>
            <a:endParaRPr sz="1800">
              <a:solidFill>
                <a:schemeClr val="dk1"/>
              </a:solidFill>
              <a:latin typeface="Calibri"/>
              <a:ea typeface="Calibri"/>
              <a:cs typeface="Calibri"/>
              <a:sym typeface="Calibri"/>
            </a:endParaRPr>
          </a:p>
        </p:txBody>
      </p:sp>
      <p:sp>
        <p:nvSpPr>
          <p:cNvPr id="991" name="Google Shape;991;p21"/>
          <p:cNvSpPr/>
          <p:nvPr/>
        </p:nvSpPr>
        <p:spPr>
          <a:xfrm>
            <a:off x="8273091" y="1562763"/>
            <a:ext cx="694310" cy="694944"/>
          </a:xfrm>
          <a:prstGeom prst="flowChartConnector">
            <a:avLst/>
          </a:prstGeom>
          <a:solidFill>
            <a:srgbClr val="7030A0"/>
          </a:solidFill>
          <a:ln cap="flat" cmpd="sng" w="19050">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.68</a:t>
            </a:r>
            <a:endParaRPr sz="1800">
              <a:solidFill>
                <a:schemeClr val="lt1"/>
              </a:solidFill>
              <a:latin typeface="Calibri"/>
              <a:ea typeface="Calibri"/>
              <a:cs typeface="Calibri"/>
              <a:sym typeface="Calibri"/>
            </a:endParaRPr>
          </a:p>
        </p:txBody>
      </p:sp>
      <p:sp>
        <p:nvSpPr>
          <p:cNvPr id="992" name="Google Shape;992;p21"/>
          <p:cNvSpPr/>
          <p:nvPr/>
        </p:nvSpPr>
        <p:spPr>
          <a:xfrm>
            <a:off x="8286176" y="3648155"/>
            <a:ext cx="694310" cy="694944"/>
          </a:xfrm>
          <a:prstGeom prst="flowChartConnector">
            <a:avLst/>
          </a:prstGeom>
          <a:gradFill>
            <a:gsLst>
              <a:gs pos="0">
                <a:srgbClr val="7FB75F"/>
              </a:gs>
              <a:gs pos="50000">
                <a:srgbClr val="6EB141"/>
              </a:gs>
              <a:gs pos="100000">
                <a:srgbClr val="5FA134"/>
              </a:gs>
            </a:gsLst>
            <a:lin ang="5400000" scaled="0"/>
          </a:gradFill>
          <a:ln cap="flat" cmpd="sng" w="9525">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.32</a:t>
            </a:r>
            <a:endParaRPr sz="1800">
              <a:solidFill>
                <a:schemeClr val="lt1"/>
              </a:solidFill>
              <a:latin typeface="Calibri"/>
              <a:ea typeface="Calibri"/>
              <a:cs typeface="Calibri"/>
              <a:sym typeface="Calibri"/>
            </a:endParaRPr>
          </a:p>
        </p:txBody>
      </p:sp>
      <p:sp>
        <p:nvSpPr>
          <p:cNvPr id="993" name="Google Shape;993;p21"/>
          <p:cNvSpPr txBox="1"/>
          <p:nvPr/>
        </p:nvSpPr>
        <p:spPr>
          <a:xfrm>
            <a:off x="2403515" y="4843076"/>
            <a:ext cx="125582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Input Layer</a:t>
            </a:r>
            <a:endParaRPr/>
          </a:p>
        </p:txBody>
      </p:sp>
      <p:sp>
        <p:nvSpPr>
          <p:cNvPr id="994" name="Google Shape;994;p21"/>
          <p:cNvSpPr txBox="1"/>
          <p:nvPr/>
        </p:nvSpPr>
        <p:spPr>
          <a:xfrm>
            <a:off x="4997755" y="5015386"/>
            <a:ext cx="182781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1-st Layer (ReLU)</a:t>
            </a:r>
            <a:endParaRPr/>
          </a:p>
        </p:txBody>
      </p:sp>
      <p:sp>
        <p:nvSpPr>
          <p:cNvPr id="995" name="Google Shape;995;p21"/>
          <p:cNvSpPr txBox="1"/>
          <p:nvPr/>
        </p:nvSpPr>
        <p:spPr>
          <a:xfrm>
            <a:off x="7843038" y="4879573"/>
            <a:ext cx="155441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Output Layer</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with Softmax</a:t>
            </a:r>
            <a:endParaRPr sz="1800">
              <a:solidFill>
                <a:schemeClr val="dk1"/>
              </a:solidFill>
              <a:latin typeface="Calibri"/>
              <a:ea typeface="Calibri"/>
              <a:cs typeface="Calibri"/>
              <a:sym typeface="Calibri"/>
            </a:endParaRPr>
          </a:p>
        </p:txBody>
      </p:sp>
      <p:cxnSp>
        <p:nvCxnSpPr>
          <p:cNvPr id="996" name="Google Shape;996;p21"/>
          <p:cNvCxnSpPr>
            <a:stCxn id="986" idx="6"/>
            <a:endCxn id="989" idx="2"/>
          </p:cNvCxnSpPr>
          <p:nvPr/>
        </p:nvCxnSpPr>
        <p:spPr>
          <a:xfrm flipH="1" rot="10800000">
            <a:off x="3382569" y="1697879"/>
            <a:ext cx="1949700" cy="592200"/>
          </a:xfrm>
          <a:prstGeom prst="straightConnector1">
            <a:avLst/>
          </a:prstGeom>
          <a:noFill/>
          <a:ln cap="flat" cmpd="sng" w="9525">
            <a:solidFill>
              <a:schemeClr val="accent1"/>
            </a:solidFill>
            <a:prstDash val="solid"/>
            <a:miter lim="800000"/>
            <a:headEnd len="sm" w="sm" type="none"/>
            <a:tailEnd len="med" w="med" type="triangle"/>
          </a:ln>
        </p:spPr>
      </p:cxnSp>
      <p:sp>
        <p:nvSpPr>
          <p:cNvPr id="997" name="Google Shape;997;p21"/>
          <p:cNvSpPr txBox="1"/>
          <p:nvPr/>
        </p:nvSpPr>
        <p:spPr>
          <a:xfrm>
            <a:off x="4143308" y="1669051"/>
            <a:ext cx="30168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accent1"/>
                </a:solidFill>
                <a:latin typeface="Calibri"/>
                <a:ea typeface="Calibri"/>
                <a:cs typeface="Calibri"/>
                <a:sym typeface="Calibri"/>
              </a:rPr>
              <a:t>1</a:t>
            </a:r>
            <a:endParaRPr/>
          </a:p>
        </p:txBody>
      </p:sp>
      <p:cxnSp>
        <p:nvCxnSpPr>
          <p:cNvPr id="998" name="Google Shape;998;p21"/>
          <p:cNvCxnSpPr>
            <a:stCxn id="987" idx="6"/>
            <a:endCxn id="989" idx="2"/>
          </p:cNvCxnSpPr>
          <p:nvPr/>
        </p:nvCxnSpPr>
        <p:spPr>
          <a:xfrm flipH="1" rot="10800000">
            <a:off x="3382569" y="1697798"/>
            <a:ext cx="1949700" cy="1505700"/>
          </a:xfrm>
          <a:prstGeom prst="straightConnector1">
            <a:avLst/>
          </a:prstGeom>
          <a:noFill/>
          <a:ln cap="flat" cmpd="sng" w="9525">
            <a:solidFill>
              <a:schemeClr val="accent1"/>
            </a:solidFill>
            <a:prstDash val="solid"/>
            <a:miter lim="800000"/>
            <a:headEnd len="sm" w="sm" type="none"/>
            <a:tailEnd len="med" w="med" type="triangle"/>
          </a:ln>
        </p:spPr>
      </p:cxnSp>
      <p:cxnSp>
        <p:nvCxnSpPr>
          <p:cNvPr id="999" name="Google Shape;999;p21"/>
          <p:cNvCxnSpPr>
            <a:stCxn id="988" idx="6"/>
            <a:endCxn id="989" idx="2"/>
          </p:cNvCxnSpPr>
          <p:nvPr/>
        </p:nvCxnSpPr>
        <p:spPr>
          <a:xfrm flipH="1" rot="10800000">
            <a:off x="3382569" y="1697849"/>
            <a:ext cx="1949700" cy="2491500"/>
          </a:xfrm>
          <a:prstGeom prst="straightConnector1">
            <a:avLst/>
          </a:prstGeom>
          <a:noFill/>
          <a:ln cap="flat" cmpd="sng" w="9525">
            <a:solidFill>
              <a:schemeClr val="accent1"/>
            </a:solidFill>
            <a:prstDash val="solid"/>
            <a:miter lim="800000"/>
            <a:headEnd len="sm" w="sm" type="none"/>
            <a:tailEnd len="med" w="med" type="triangle"/>
          </a:ln>
        </p:spPr>
      </p:cxnSp>
      <p:sp>
        <p:nvSpPr>
          <p:cNvPr id="1000" name="Google Shape;1000;p21"/>
          <p:cNvSpPr txBox="1"/>
          <p:nvPr/>
        </p:nvSpPr>
        <p:spPr>
          <a:xfrm>
            <a:off x="4055945" y="2097550"/>
            <a:ext cx="47641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accent1"/>
                </a:solidFill>
                <a:latin typeface="Calibri"/>
                <a:ea typeface="Calibri"/>
                <a:cs typeface="Calibri"/>
                <a:sym typeface="Calibri"/>
              </a:rPr>
              <a:t>0.1</a:t>
            </a:r>
            <a:endParaRPr/>
          </a:p>
        </p:txBody>
      </p:sp>
      <p:sp>
        <p:nvSpPr>
          <p:cNvPr id="1001" name="Google Shape;1001;p21"/>
          <p:cNvSpPr txBox="1"/>
          <p:nvPr/>
        </p:nvSpPr>
        <p:spPr>
          <a:xfrm>
            <a:off x="4588121" y="2320999"/>
            <a:ext cx="54694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accent1"/>
                </a:solidFill>
                <a:latin typeface="Calibri"/>
                <a:ea typeface="Calibri"/>
                <a:cs typeface="Calibri"/>
                <a:sym typeface="Calibri"/>
              </a:rPr>
              <a:t>-2.3</a:t>
            </a:r>
            <a:endParaRPr/>
          </a:p>
        </p:txBody>
      </p:sp>
      <p:cxnSp>
        <p:nvCxnSpPr>
          <p:cNvPr id="1002" name="Google Shape;1002;p21"/>
          <p:cNvCxnSpPr>
            <a:stCxn id="986" idx="6"/>
            <a:endCxn id="990" idx="2"/>
          </p:cNvCxnSpPr>
          <p:nvPr/>
        </p:nvCxnSpPr>
        <p:spPr>
          <a:xfrm>
            <a:off x="3382569" y="2290079"/>
            <a:ext cx="1962600" cy="2199000"/>
          </a:xfrm>
          <a:prstGeom prst="straightConnector1">
            <a:avLst/>
          </a:prstGeom>
          <a:noFill/>
          <a:ln cap="flat" cmpd="sng" w="9525">
            <a:solidFill>
              <a:schemeClr val="accent2"/>
            </a:solidFill>
            <a:prstDash val="solid"/>
            <a:miter lim="800000"/>
            <a:headEnd len="sm" w="sm" type="none"/>
            <a:tailEnd len="med" w="med" type="triangle"/>
          </a:ln>
        </p:spPr>
      </p:cxnSp>
      <p:cxnSp>
        <p:nvCxnSpPr>
          <p:cNvPr id="1003" name="Google Shape;1003;p21"/>
          <p:cNvCxnSpPr>
            <a:stCxn id="987" idx="6"/>
            <a:endCxn id="990" idx="2"/>
          </p:cNvCxnSpPr>
          <p:nvPr/>
        </p:nvCxnSpPr>
        <p:spPr>
          <a:xfrm>
            <a:off x="3382569" y="3203498"/>
            <a:ext cx="1962600" cy="1285500"/>
          </a:xfrm>
          <a:prstGeom prst="straightConnector1">
            <a:avLst/>
          </a:prstGeom>
          <a:noFill/>
          <a:ln cap="flat" cmpd="sng" w="9525">
            <a:solidFill>
              <a:schemeClr val="accent2"/>
            </a:solidFill>
            <a:prstDash val="solid"/>
            <a:miter lim="800000"/>
            <a:headEnd len="sm" w="sm" type="none"/>
            <a:tailEnd len="med" w="med" type="triangle"/>
          </a:ln>
        </p:spPr>
      </p:cxnSp>
      <p:cxnSp>
        <p:nvCxnSpPr>
          <p:cNvPr id="1004" name="Google Shape;1004;p21"/>
          <p:cNvCxnSpPr>
            <a:stCxn id="988" idx="6"/>
            <a:endCxn id="990" idx="2"/>
          </p:cNvCxnSpPr>
          <p:nvPr/>
        </p:nvCxnSpPr>
        <p:spPr>
          <a:xfrm>
            <a:off x="3382569" y="4189349"/>
            <a:ext cx="1962600" cy="299700"/>
          </a:xfrm>
          <a:prstGeom prst="straightConnector1">
            <a:avLst/>
          </a:prstGeom>
          <a:noFill/>
          <a:ln cap="flat" cmpd="sng" w="9525">
            <a:solidFill>
              <a:schemeClr val="accent2"/>
            </a:solidFill>
            <a:prstDash val="solid"/>
            <a:miter lim="800000"/>
            <a:headEnd len="sm" w="sm" type="none"/>
            <a:tailEnd len="med" w="med" type="triangle"/>
          </a:ln>
        </p:spPr>
      </p:cxnSp>
      <p:sp>
        <p:nvSpPr>
          <p:cNvPr id="1005" name="Google Shape;1005;p21"/>
          <p:cNvSpPr txBox="1"/>
          <p:nvPr/>
        </p:nvSpPr>
        <p:spPr>
          <a:xfrm>
            <a:off x="4620219" y="3547974"/>
            <a:ext cx="71045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accent2"/>
                </a:solidFill>
                <a:latin typeface="Calibri"/>
                <a:ea typeface="Calibri"/>
                <a:cs typeface="Calibri"/>
                <a:sym typeface="Calibri"/>
              </a:rPr>
              <a:t>.5351</a:t>
            </a:r>
            <a:endParaRPr/>
          </a:p>
        </p:txBody>
      </p:sp>
      <p:sp>
        <p:nvSpPr>
          <p:cNvPr id="1006" name="Google Shape;1006;p21"/>
          <p:cNvSpPr txBox="1"/>
          <p:nvPr/>
        </p:nvSpPr>
        <p:spPr>
          <a:xfrm>
            <a:off x="4151142" y="3957715"/>
            <a:ext cx="82747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accent2"/>
                </a:solidFill>
                <a:latin typeface="Calibri"/>
                <a:ea typeface="Calibri"/>
                <a:cs typeface="Calibri"/>
                <a:sym typeface="Calibri"/>
              </a:rPr>
              <a:t>1.0234</a:t>
            </a:r>
            <a:endParaRPr/>
          </a:p>
        </p:txBody>
      </p:sp>
      <p:sp>
        <p:nvSpPr>
          <p:cNvPr id="1007" name="Google Shape;1007;p21"/>
          <p:cNvSpPr txBox="1"/>
          <p:nvPr/>
        </p:nvSpPr>
        <p:spPr>
          <a:xfrm>
            <a:off x="4100175" y="4414424"/>
            <a:ext cx="89800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accent2"/>
                </a:solidFill>
                <a:latin typeface="Calibri"/>
                <a:ea typeface="Calibri"/>
                <a:cs typeface="Calibri"/>
                <a:sym typeface="Calibri"/>
              </a:rPr>
              <a:t>-0.4532</a:t>
            </a:r>
            <a:endParaRPr/>
          </a:p>
        </p:txBody>
      </p:sp>
      <p:cxnSp>
        <p:nvCxnSpPr>
          <p:cNvPr id="1008" name="Google Shape;1008;p21"/>
          <p:cNvCxnSpPr>
            <a:stCxn id="989" idx="6"/>
            <a:endCxn id="991" idx="2"/>
          </p:cNvCxnSpPr>
          <p:nvPr/>
        </p:nvCxnSpPr>
        <p:spPr>
          <a:xfrm>
            <a:off x="6026508" y="1697865"/>
            <a:ext cx="2246700" cy="212400"/>
          </a:xfrm>
          <a:prstGeom prst="straightConnector1">
            <a:avLst/>
          </a:prstGeom>
          <a:noFill/>
          <a:ln cap="flat" cmpd="sng" w="9525">
            <a:solidFill>
              <a:srgbClr val="7030A0"/>
            </a:solidFill>
            <a:prstDash val="solid"/>
            <a:miter lim="800000"/>
            <a:headEnd len="sm" w="sm" type="none"/>
            <a:tailEnd len="med" w="med" type="triangle"/>
          </a:ln>
        </p:spPr>
      </p:cxnSp>
      <p:cxnSp>
        <p:nvCxnSpPr>
          <p:cNvPr id="1009" name="Google Shape;1009;p21"/>
          <p:cNvCxnSpPr>
            <a:stCxn id="990" idx="6"/>
            <a:endCxn id="991" idx="2"/>
          </p:cNvCxnSpPr>
          <p:nvPr/>
        </p:nvCxnSpPr>
        <p:spPr>
          <a:xfrm flipH="1" rot="10800000">
            <a:off x="6243286" y="1910263"/>
            <a:ext cx="2029800" cy="2578800"/>
          </a:xfrm>
          <a:prstGeom prst="straightConnector1">
            <a:avLst/>
          </a:prstGeom>
          <a:noFill/>
          <a:ln cap="flat" cmpd="sng" w="9525">
            <a:solidFill>
              <a:srgbClr val="7030A0"/>
            </a:solidFill>
            <a:prstDash val="solid"/>
            <a:miter lim="800000"/>
            <a:headEnd len="sm" w="sm" type="none"/>
            <a:tailEnd len="med" w="med" type="triangle"/>
          </a:ln>
        </p:spPr>
      </p:cxnSp>
      <p:cxnSp>
        <p:nvCxnSpPr>
          <p:cNvPr id="1010" name="Google Shape;1010;p21"/>
          <p:cNvCxnSpPr>
            <a:stCxn id="989" idx="6"/>
            <a:endCxn id="992" idx="2"/>
          </p:cNvCxnSpPr>
          <p:nvPr/>
        </p:nvCxnSpPr>
        <p:spPr>
          <a:xfrm>
            <a:off x="6026508" y="1697865"/>
            <a:ext cx="2259600" cy="2297700"/>
          </a:xfrm>
          <a:prstGeom prst="straightConnector1">
            <a:avLst/>
          </a:prstGeom>
          <a:gradFill>
            <a:gsLst>
              <a:gs pos="0">
                <a:srgbClr val="7FB75F"/>
              </a:gs>
              <a:gs pos="50000">
                <a:srgbClr val="6EB141"/>
              </a:gs>
              <a:gs pos="100000">
                <a:srgbClr val="5FA134"/>
              </a:gs>
            </a:gsLst>
            <a:lin ang="5400000" scaled="0"/>
          </a:gradFill>
          <a:ln cap="flat" cmpd="sng" w="9525">
            <a:solidFill>
              <a:schemeClr val="accent6"/>
            </a:solidFill>
            <a:prstDash val="solid"/>
            <a:miter lim="800000"/>
            <a:headEnd len="sm" w="sm" type="none"/>
            <a:tailEnd len="med" w="med" type="triangle"/>
          </a:ln>
        </p:spPr>
      </p:cxnSp>
      <p:cxnSp>
        <p:nvCxnSpPr>
          <p:cNvPr id="1011" name="Google Shape;1011;p21"/>
          <p:cNvCxnSpPr>
            <a:stCxn id="990" idx="6"/>
            <a:endCxn id="992" idx="2"/>
          </p:cNvCxnSpPr>
          <p:nvPr/>
        </p:nvCxnSpPr>
        <p:spPr>
          <a:xfrm flipH="1" rot="10800000">
            <a:off x="6243286" y="3995563"/>
            <a:ext cx="2043000" cy="493500"/>
          </a:xfrm>
          <a:prstGeom prst="straightConnector1">
            <a:avLst/>
          </a:prstGeom>
          <a:gradFill>
            <a:gsLst>
              <a:gs pos="0">
                <a:srgbClr val="7FB75F"/>
              </a:gs>
              <a:gs pos="50000">
                <a:srgbClr val="6EB141"/>
              </a:gs>
              <a:gs pos="100000">
                <a:srgbClr val="5FA134"/>
              </a:gs>
            </a:gsLst>
            <a:lin ang="5400000" scaled="0"/>
          </a:gradFill>
          <a:ln cap="flat" cmpd="sng" w="9525">
            <a:solidFill>
              <a:schemeClr val="accent6"/>
            </a:solidFill>
            <a:prstDash val="solid"/>
            <a:miter lim="800000"/>
            <a:headEnd len="sm" w="sm" type="none"/>
            <a:tailEnd len="med" w="med" type="triangle"/>
          </a:ln>
        </p:spPr>
      </p:cxnSp>
      <p:sp>
        <p:nvSpPr>
          <p:cNvPr id="1012" name="Google Shape;1012;p21"/>
          <p:cNvSpPr txBox="1"/>
          <p:nvPr/>
        </p:nvSpPr>
        <p:spPr>
          <a:xfrm>
            <a:off x="7519558" y="1562763"/>
            <a:ext cx="47641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7030A0"/>
                </a:solidFill>
                <a:latin typeface="Calibri"/>
                <a:ea typeface="Calibri"/>
                <a:cs typeface="Calibri"/>
                <a:sym typeface="Calibri"/>
              </a:rPr>
              <a:t>0.7</a:t>
            </a:r>
            <a:endParaRPr/>
          </a:p>
        </p:txBody>
      </p:sp>
      <p:sp>
        <p:nvSpPr>
          <p:cNvPr id="1013" name="Google Shape;1013;p21"/>
          <p:cNvSpPr txBox="1"/>
          <p:nvPr/>
        </p:nvSpPr>
        <p:spPr>
          <a:xfrm>
            <a:off x="7132886" y="2262043"/>
            <a:ext cx="106829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7030A0"/>
                </a:solidFill>
                <a:latin typeface="Calibri"/>
                <a:ea typeface="Calibri"/>
                <a:cs typeface="Calibri"/>
                <a:sym typeface="Calibri"/>
              </a:rPr>
              <a:t>0.1585</a:t>
            </a:r>
            <a:endParaRPr/>
          </a:p>
        </p:txBody>
      </p:sp>
      <p:sp>
        <p:nvSpPr>
          <p:cNvPr id="1014" name="Google Shape;1014;p21"/>
          <p:cNvSpPr txBox="1"/>
          <p:nvPr/>
        </p:nvSpPr>
        <p:spPr>
          <a:xfrm>
            <a:off x="7185154" y="3390800"/>
            <a:ext cx="54694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92D050"/>
                </a:solidFill>
                <a:latin typeface="Calibri"/>
                <a:ea typeface="Calibri"/>
                <a:cs typeface="Calibri"/>
                <a:sym typeface="Calibri"/>
              </a:rPr>
              <a:t>-2.1</a:t>
            </a:r>
            <a:endParaRPr/>
          </a:p>
        </p:txBody>
      </p:sp>
      <p:sp>
        <p:nvSpPr>
          <p:cNvPr id="1015" name="Google Shape;1015;p21"/>
          <p:cNvSpPr txBox="1"/>
          <p:nvPr/>
        </p:nvSpPr>
        <p:spPr>
          <a:xfrm>
            <a:off x="7238633" y="4192375"/>
            <a:ext cx="89800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92D050"/>
                </a:solidFill>
                <a:latin typeface="Calibri"/>
                <a:ea typeface="Calibri"/>
                <a:cs typeface="Calibri"/>
                <a:sym typeface="Calibri"/>
              </a:rPr>
              <a:t>-0.2585</a:t>
            </a:r>
            <a:endParaRPr/>
          </a:p>
        </p:txBody>
      </p:sp>
      <p:sp>
        <p:nvSpPr>
          <p:cNvPr id="1016" name="Google Shape;1016;p21"/>
          <p:cNvSpPr txBox="1"/>
          <p:nvPr/>
        </p:nvSpPr>
        <p:spPr>
          <a:xfrm>
            <a:off x="1524203" y="5671190"/>
            <a:ext cx="523589" cy="646331"/>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1017" name="Google Shape;1017;p21"/>
          <p:cNvSpPr txBox="1"/>
          <p:nvPr/>
        </p:nvSpPr>
        <p:spPr>
          <a:xfrm>
            <a:off x="4286132" y="5757852"/>
            <a:ext cx="523589" cy="646331"/>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1018" name="Google Shape;1018;p21"/>
          <p:cNvSpPr txBox="1"/>
          <p:nvPr/>
        </p:nvSpPr>
        <p:spPr>
          <a:xfrm>
            <a:off x="7405236" y="5757853"/>
            <a:ext cx="523589" cy="646331"/>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graphicFrame>
        <p:nvGraphicFramePr>
          <p:cNvPr id="1019" name="Google Shape;1019;p21"/>
          <p:cNvGraphicFramePr/>
          <p:nvPr/>
        </p:nvGraphicFramePr>
        <p:xfrm>
          <a:off x="2110057" y="5200052"/>
          <a:ext cx="3000000" cy="3000000"/>
        </p:xfrm>
        <a:graphic>
          <a:graphicData uri="http://schemas.openxmlformats.org/drawingml/2006/table">
            <a:tbl>
              <a:tblPr bandRow="1" firstRow="1">
                <a:noFill/>
                <a:tableStyleId>{065EA3BE-3667-4E2D-9201-F5A8711881DC}</a:tableStyleId>
              </a:tblPr>
              <a:tblGrid>
                <a:gridCol w="590450"/>
                <a:gridCol w="590450"/>
                <a:gridCol w="590450"/>
              </a:tblGrid>
              <a:tr h="232500">
                <a:tc>
                  <a:txBody>
                    <a:bodyPr/>
                    <a:lstStyle/>
                    <a:p>
                      <a:pPr indent="0" lvl="0" marL="0" marR="0" rtl="0" algn="l">
                        <a:spcBef>
                          <a:spcPts val="0"/>
                        </a:spcBef>
                        <a:spcAft>
                          <a:spcPts val="0"/>
                        </a:spcAft>
                        <a:buNone/>
                      </a:pPr>
                      <a:r>
                        <a:rPr b="0" lang="en-US" sz="1800"/>
                        <a:t>3</a:t>
                      </a:r>
                      <a:endParaRPr/>
                    </a:p>
                  </a:txBody>
                  <a:tcPr marT="45725" marB="45725" marR="91450" marL="91450"/>
                </a:tc>
                <a:tc>
                  <a:txBody>
                    <a:bodyPr/>
                    <a:lstStyle/>
                    <a:p>
                      <a:pPr indent="0" lvl="0" marL="0" marR="0" rtl="0" algn="l">
                        <a:spcBef>
                          <a:spcPts val="0"/>
                        </a:spcBef>
                        <a:spcAft>
                          <a:spcPts val="0"/>
                        </a:spcAft>
                        <a:buNone/>
                      </a:pPr>
                      <a:r>
                        <a:rPr b="0" lang="en-US" sz="1800"/>
                        <a:t>2</a:t>
                      </a:r>
                      <a:endParaRPr/>
                    </a:p>
                  </a:txBody>
                  <a:tcPr marT="45725" marB="45725" marR="91450" marL="91450"/>
                </a:tc>
                <a:tc>
                  <a:txBody>
                    <a:bodyPr/>
                    <a:lstStyle/>
                    <a:p>
                      <a:pPr indent="0" lvl="0" marL="0" marR="0" rtl="0" algn="l">
                        <a:spcBef>
                          <a:spcPts val="0"/>
                        </a:spcBef>
                        <a:spcAft>
                          <a:spcPts val="0"/>
                        </a:spcAft>
                        <a:buNone/>
                      </a:pPr>
                      <a:r>
                        <a:rPr b="0" lang="en-US" sz="1800"/>
                        <a:t>4</a:t>
                      </a:r>
                      <a:endParaRPr/>
                    </a:p>
                  </a:txBody>
                  <a:tcPr marT="45725" marB="45725" marR="91450" marL="91450"/>
                </a:tc>
              </a:tr>
              <a:tr h="242200">
                <a:tc>
                  <a:txBody>
                    <a:bodyPr/>
                    <a:lstStyle/>
                    <a:p>
                      <a:pPr indent="0" lvl="0" marL="0" marR="0" rtl="0" algn="l">
                        <a:spcBef>
                          <a:spcPts val="0"/>
                        </a:spcBef>
                        <a:spcAft>
                          <a:spcPts val="0"/>
                        </a:spcAft>
                        <a:buNone/>
                      </a:pPr>
                      <a:r>
                        <a:rPr b="0" lang="en-US" sz="1800"/>
                        <a:t>.</a:t>
                      </a:r>
                      <a:endParaRPr/>
                    </a:p>
                  </a:txBody>
                  <a:tcPr marT="45725" marB="45725" marR="91450" marL="91450"/>
                </a:tc>
                <a:tc>
                  <a:txBody>
                    <a:bodyPr/>
                    <a:lstStyle/>
                    <a:p>
                      <a:pPr indent="0" lvl="0" marL="0" marR="0" rtl="0" algn="l">
                        <a:spcBef>
                          <a:spcPts val="0"/>
                        </a:spcBef>
                        <a:spcAft>
                          <a:spcPts val="0"/>
                        </a:spcAft>
                        <a:buNone/>
                      </a:pPr>
                      <a:r>
                        <a:rPr b="0" lang="en-US" sz="1800"/>
                        <a:t>.</a:t>
                      </a:r>
                      <a:endParaRPr/>
                    </a:p>
                  </a:txBody>
                  <a:tcPr marT="45725" marB="45725" marR="91450" marL="91450"/>
                </a:tc>
                <a:tc>
                  <a:txBody>
                    <a:bodyPr/>
                    <a:lstStyle/>
                    <a:p>
                      <a:pPr indent="0" lvl="0" marL="0" marR="0" rtl="0" algn="l">
                        <a:spcBef>
                          <a:spcPts val="0"/>
                        </a:spcBef>
                        <a:spcAft>
                          <a:spcPts val="0"/>
                        </a:spcAft>
                        <a:buNone/>
                      </a:pPr>
                      <a:r>
                        <a:rPr b="0" lang="en-US" sz="1800"/>
                        <a:t>.</a:t>
                      </a:r>
                      <a:endParaRPr/>
                    </a:p>
                  </a:txBody>
                  <a:tcPr marT="45725" marB="45725" marR="91450" marL="91450"/>
                </a:tc>
              </a:tr>
              <a:tr h="242200">
                <a:tc>
                  <a:txBody>
                    <a:bodyPr/>
                    <a:lstStyle/>
                    <a:p>
                      <a:pPr indent="0" lvl="0" marL="0" marR="0" rtl="0" algn="l">
                        <a:spcBef>
                          <a:spcPts val="0"/>
                        </a:spcBef>
                        <a:spcAft>
                          <a:spcPts val="0"/>
                        </a:spcAft>
                        <a:buNone/>
                      </a:pPr>
                      <a:r>
                        <a:t/>
                      </a:r>
                      <a:endParaRPr b="0" sz="1800"/>
                    </a:p>
                  </a:txBody>
                  <a:tcPr marT="45725" marB="45725" marR="91450" marL="91450"/>
                </a:tc>
                <a:tc>
                  <a:txBody>
                    <a:bodyPr/>
                    <a:lstStyle/>
                    <a:p>
                      <a:pPr indent="0" lvl="0" marL="0" marR="0" rtl="0" algn="l">
                        <a:spcBef>
                          <a:spcPts val="0"/>
                        </a:spcBef>
                        <a:spcAft>
                          <a:spcPts val="0"/>
                        </a:spcAft>
                        <a:buNone/>
                      </a:pPr>
                      <a:r>
                        <a:t/>
                      </a:r>
                      <a:endParaRPr b="0" sz="1800"/>
                    </a:p>
                  </a:txBody>
                  <a:tcPr marT="45725" marB="45725" marR="91450" marL="91450"/>
                </a:tc>
                <a:tc>
                  <a:txBody>
                    <a:bodyPr/>
                    <a:lstStyle/>
                    <a:p>
                      <a:pPr indent="0" lvl="0" marL="0" marR="0" rtl="0" algn="l">
                        <a:spcBef>
                          <a:spcPts val="0"/>
                        </a:spcBef>
                        <a:spcAft>
                          <a:spcPts val="0"/>
                        </a:spcAft>
                        <a:buNone/>
                      </a:pPr>
                      <a:r>
                        <a:t/>
                      </a:r>
                      <a:endParaRPr b="0" sz="1800"/>
                    </a:p>
                  </a:txBody>
                  <a:tcPr marT="45725" marB="45725" marR="91450" marL="91450"/>
                </a:tc>
              </a:tr>
              <a:tr h="242200">
                <a:tc>
                  <a:txBody>
                    <a:bodyPr/>
                    <a:lstStyle/>
                    <a:p>
                      <a:pPr indent="0" lvl="0" marL="0" marR="0" rtl="0" algn="l">
                        <a:spcBef>
                          <a:spcPts val="0"/>
                        </a:spcBef>
                        <a:spcAft>
                          <a:spcPts val="0"/>
                        </a:spcAft>
                        <a:buNone/>
                      </a:pPr>
                      <a:r>
                        <a:rPr b="0" lang="en-US" sz="1800"/>
                        <a:t>.</a:t>
                      </a:r>
                      <a:endParaRPr/>
                    </a:p>
                  </a:txBody>
                  <a:tcPr marT="45725" marB="45725" marR="91450" marL="91450"/>
                </a:tc>
                <a:tc>
                  <a:txBody>
                    <a:bodyPr/>
                    <a:lstStyle/>
                    <a:p>
                      <a:pPr indent="0" lvl="0" marL="0" marR="0" rtl="0" algn="l">
                        <a:spcBef>
                          <a:spcPts val="0"/>
                        </a:spcBef>
                        <a:spcAft>
                          <a:spcPts val="0"/>
                        </a:spcAft>
                        <a:buNone/>
                      </a:pPr>
                      <a:r>
                        <a:rPr b="0" lang="en-US" sz="1800"/>
                        <a:t>.</a:t>
                      </a:r>
                      <a:endParaRPr/>
                    </a:p>
                  </a:txBody>
                  <a:tcPr marT="45725" marB="45725" marR="91450" marL="91450"/>
                </a:tc>
                <a:tc>
                  <a:txBody>
                    <a:bodyPr/>
                    <a:lstStyle/>
                    <a:p>
                      <a:pPr indent="0" lvl="0" marL="0" marR="0" rtl="0" algn="l">
                        <a:spcBef>
                          <a:spcPts val="0"/>
                        </a:spcBef>
                        <a:spcAft>
                          <a:spcPts val="0"/>
                        </a:spcAft>
                        <a:buNone/>
                      </a:pPr>
                      <a:r>
                        <a:rPr b="0" lang="en-US" sz="1800"/>
                        <a:t>.</a:t>
                      </a:r>
                      <a:endParaRPr/>
                    </a:p>
                  </a:txBody>
                  <a:tcPr marT="45725" marB="45725" marR="91450" marL="91450"/>
                </a:tc>
              </a:tr>
            </a:tbl>
          </a:graphicData>
        </a:graphic>
      </p:graphicFrame>
      <p:graphicFrame>
        <p:nvGraphicFramePr>
          <p:cNvPr id="1020" name="Google Shape;1020;p21"/>
          <p:cNvGraphicFramePr/>
          <p:nvPr/>
        </p:nvGraphicFramePr>
        <p:xfrm>
          <a:off x="7995970" y="5598717"/>
          <a:ext cx="3000000" cy="3000000"/>
        </p:xfrm>
        <a:graphic>
          <a:graphicData uri="http://schemas.openxmlformats.org/drawingml/2006/table">
            <a:tbl>
              <a:tblPr bandRow="1" firstRow="1">
                <a:noFill/>
                <a:tableStyleId>{065EA3BE-3667-4E2D-9201-F5A8711881DC}</a:tableStyleId>
              </a:tblPr>
              <a:tblGrid>
                <a:gridCol w="1009700"/>
                <a:gridCol w="1009700"/>
              </a:tblGrid>
              <a:tr h="232500">
                <a:tc>
                  <a:txBody>
                    <a:bodyPr/>
                    <a:lstStyle/>
                    <a:p>
                      <a:pPr indent="0" lvl="0" marL="0" marR="0" rtl="0" algn="l">
                        <a:spcBef>
                          <a:spcPts val="0"/>
                        </a:spcBef>
                        <a:spcAft>
                          <a:spcPts val="0"/>
                        </a:spcAft>
                        <a:buNone/>
                      </a:pPr>
                      <a:r>
                        <a:rPr b="0" lang="en-US" sz="1800"/>
                        <a:t>0.7</a:t>
                      </a:r>
                      <a:endParaRPr/>
                    </a:p>
                  </a:txBody>
                  <a:tcPr marT="45725" marB="45725" marR="91450" marL="91450">
                    <a:lnB cap="flat" cmpd="sng" w="9525">
                      <a:solidFill>
                        <a:srgbClr val="000000">
                          <a:alpha val="0"/>
                        </a:srgbClr>
                      </a:solidFill>
                      <a:prstDash val="solid"/>
                      <a:round/>
                      <a:headEnd len="sm" w="sm" type="none"/>
                      <a:tailEnd len="sm" w="sm" type="none"/>
                    </a:lnB>
                    <a:solidFill>
                      <a:srgbClr val="942092">
                        <a:alpha val="57254"/>
                      </a:srgbClr>
                    </a:solidFill>
                  </a:tcPr>
                </a:tc>
                <a:tc>
                  <a:txBody>
                    <a:bodyPr/>
                    <a:lstStyle/>
                    <a:p>
                      <a:pPr indent="0" lvl="0" marL="0" marR="0" rtl="0" algn="l">
                        <a:spcBef>
                          <a:spcPts val="0"/>
                        </a:spcBef>
                        <a:spcAft>
                          <a:spcPts val="0"/>
                        </a:spcAft>
                        <a:buNone/>
                      </a:pPr>
                      <a:r>
                        <a:rPr b="0" lang="en-US" sz="1800"/>
                        <a:t>-2.1</a:t>
                      </a:r>
                      <a:endParaRPr/>
                    </a:p>
                  </a:txBody>
                  <a:tcPr marT="45725" marB="45725" marR="91450" marL="91450">
                    <a:lnB cap="flat" cmpd="sng" w="9525">
                      <a:solidFill>
                        <a:srgbClr val="000000">
                          <a:alpha val="0"/>
                        </a:srgbClr>
                      </a:solidFill>
                      <a:prstDash val="solid"/>
                      <a:round/>
                      <a:headEnd len="sm" w="sm" type="none"/>
                      <a:tailEnd len="sm" w="sm" type="none"/>
                    </a:lnB>
                    <a:solidFill>
                      <a:srgbClr val="A8D08C"/>
                    </a:solidFill>
                  </a:tcPr>
                </a:tc>
              </a:tr>
              <a:tr h="242200">
                <a:tc>
                  <a:txBody>
                    <a:bodyPr/>
                    <a:lstStyle/>
                    <a:p>
                      <a:pPr indent="0" lvl="0" marL="0" marR="0" rtl="0" algn="l">
                        <a:spcBef>
                          <a:spcPts val="0"/>
                        </a:spcBef>
                        <a:spcAft>
                          <a:spcPts val="0"/>
                        </a:spcAft>
                        <a:buNone/>
                      </a:pPr>
                      <a:r>
                        <a:rPr b="0" lang="en-US" sz="1800"/>
                        <a:t>0.1585</a:t>
                      </a:r>
                      <a:endParaRPr b="0" sz="1800"/>
                    </a:p>
                  </a:txBody>
                  <a:tcPr marT="45725" marB="45725" marR="91450" marL="91450">
                    <a:lnT cap="flat" cmpd="sng" w="9525">
                      <a:solidFill>
                        <a:srgbClr val="000000">
                          <a:alpha val="0"/>
                        </a:srgbClr>
                      </a:solidFill>
                      <a:prstDash val="solid"/>
                      <a:round/>
                      <a:headEnd len="sm" w="sm" type="none"/>
                      <a:tailEnd len="sm" w="sm" type="none"/>
                    </a:lnT>
                    <a:solidFill>
                      <a:srgbClr val="942092">
                        <a:alpha val="57254"/>
                      </a:srgbClr>
                    </a:solidFill>
                  </a:tcPr>
                </a:tc>
                <a:tc>
                  <a:txBody>
                    <a:bodyPr/>
                    <a:lstStyle/>
                    <a:p>
                      <a:pPr indent="0" lvl="0" marL="0" marR="0" rtl="0" algn="l">
                        <a:spcBef>
                          <a:spcPts val="0"/>
                        </a:spcBef>
                        <a:spcAft>
                          <a:spcPts val="0"/>
                        </a:spcAft>
                        <a:buNone/>
                      </a:pPr>
                      <a:r>
                        <a:rPr b="0" lang="en-US" sz="1800"/>
                        <a:t>-0.2585</a:t>
                      </a:r>
                      <a:endParaRPr b="0" sz="1800"/>
                    </a:p>
                  </a:txBody>
                  <a:tcPr marT="45725" marB="45725" marR="91450" marL="91450">
                    <a:lnT cap="flat" cmpd="sng" w="9525">
                      <a:solidFill>
                        <a:srgbClr val="000000">
                          <a:alpha val="0"/>
                        </a:srgbClr>
                      </a:solidFill>
                      <a:prstDash val="solid"/>
                      <a:round/>
                      <a:headEnd len="sm" w="sm" type="none"/>
                      <a:tailEnd len="sm" w="sm" type="none"/>
                    </a:lnT>
                    <a:solidFill>
                      <a:srgbClr val="A8D08C"/>
                    </a:solidFill>
                  </a:tcPr>
                </a:tc>
              </a:tr>
            </a:tbl>
          </a:graphicData>
        </a:graphic>
      </p:graphicFrame>
      <p:graphicFrame>
        <p:nvGraphicFramePr>
          <p:cNvPr id="1021" name="Google Shape;1021;p21"/>
          <p:cNvGraphicFramePr/>
          <p:nvPr/>
        </p:nvGraphicFramePr>
        <p:xfrm>
          <a:off x="4883511" y="5445716"/>
          <a:ext cx="3000000" cy="3000000"/>
        </p:xfrm>
        <a:graphic>
          <a:graphicData uri="http://schemas.openxmlformats.org/drawingml/2006/table">
            <a:tbl>
              <a:tblPr bandRow="1" firstRow="1">
                <a:noFill/>
                <a:tableStyleId>{065EA3BE-3667-4E2D-9201-F5A8711881DC}</a:tableStyleId>
              </a:tblPr>
              <a:tblGrid>
                <a:gridCol w="913900"/>
                <a:gridCol w="913900"/>
              </a:tblGrid>
              <a:tr h="232500">
                <a:tc>
                  <a:txBody>
                    <a:bodyPr/>
                    <a:lstStyle/>
                    <a:p>
                      <a:pPr indent="0" lvl="0" marL="0" marR="0" rtl="0" algn="l">
                        <a:spcBef>
                          <a:spcPts val="0"/>
                        </a:spcBef>
                        <a:spcAft>
                          <a:spcPts val="0"/>
                        </a:spcAft>
                        <a:buNone/>
                      </a:pPr>
                      <a:r>
                        <a:rPr b="0" lang="en-US" sz="1800"/>
                        <a:t>1</a:t>
                      </a:r>
                      <a:endParaRPr/>
                    </a:p>
                  </a:txBody>
                  <a:tcPr marT="45725" marB="45725" marR="91450" marL="91450">
                    <a:lnB cap="flat" cmpd="sng" w="9525">
                      <a:solidFill>
                        <a:srgbClr val="000000">
                          <a:alpha val="0"/>
                        </a:srgbClr>
                      </a:solidFill>
                      <a:prstDash val="solid"/>
                      <a:round/>
                      <a:headEnd len="sm" w="sm" type="none"/>
                      <a:tailEnd len="sm" w="sm" type="none"/>
                    </a:lnB>
                    <a:solidFill>
                      <a:srgbClr val="B3C6E7"/>
                    </a:solidFill>
                  </a:tcPr>
                </a:tc>
                <a:tc>
                  <a:txBody>
                    <a:bodyPr/>
                    <a:lstStyle/>
                    <a:p>
                      <a:pPr indent="0" lvl="0" marL="0" marR="0" rtl="0" algn="l">
                        <a:spcBef>
                          <a:spcPts val="0"/>
                        </a:spcBef>
                        <a:spcAft>
                          <a:spcPts val="0"/>
                        </a:spcAft>
                        <a:buNone/>
                      </a:pPr>
                      <a:r>
                        <a:rPr b="0" lang="en-US" sz="1800"/>
                        <a:t>0.5351</a:t>
                      </a:r>
                      <a:endParaRPr b="0" sz="1800"/>
                    </a:p>
                  </a:txBody>
                  <a:tcPr marT="45725" marB="45725" marR="91450" marL="91450">
                    <a:lnB cap="flat" cmpd="sng" w="9525">
                      <a:solidFill>
                        <a:srgbClr val="000000">
                          <a:alpha val="0"/>
                        </a:srgbClr>
                      </a:solidFill>
                      <a:prstDash val="solid"/>
                      <a:round/>
                      <a:headEnd len="sm" w="sm" type="none"/>
                      <a:tailEnd len="sm" w="sm" type="none"/>
                    </a:lnB>
                    <a:solidFill>
                      <a:srgbClr val="F7CAAC"/>
                    </a:solidFill>
                  </a:tcPr>
                </a:tc>
              </a:tr>
              <a:tr h="242200">
                <a:tc>
                  <a:txBody>
                    <a:bodyPr/>
                    <a:lstStyle/>
                    <a:p>
                      <a:pPr indent="0" lvl="0" marL="0" marR="0" rtl="0" algn="l">
                        <a:spcBef>
                          <a:spcPts val="0"/>
                        </a:spcBef>
                        <a:spcAft>
                          <a:spcPts val="0"/>
                        </a:spcAft>
                        <a:buNone/>
                      </a:pPr>
                      <a:r>
                        <a:rPr b="0" lang="en-US" sz="1800"/>
                        <a:t>0.1</a:t>
                      </a:r>
                      <a:endParaRPr/>
                    </a:p>
                  </a:txBody>
                  <a:tcPr marT="45725" marB="45725" marR="91450" marL="91450">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3C6E7"/>
                    </a:solidFill>
                  </a:tcPr>
                </a:tc>
                <a:tc>
                  <a:txBody>
                    <a:bodyPr/>
                    <a:lstStyle/>
                    <a:p>
                      <a:pPr indent="0" lvl="0" marL="0" marR="0" rtl="0" algn="l">
                        <a:spcBef>
                          <a:spcPts val="0"/>
                        </a:spcBef>
                        <a:spcAft>
                          <a:spcPts val="0"/>
                        </a:spcAft>
                        <a:buNone/>
                      </a:pPr>
                      <a:r>
                        <a:rPr b="0" lang="en-US" sz="1800"/>
                        <a:t>1.0234</a:t>
                      </a:r>
                      <a:endParaRPr b="0" sz="1800"/>
                    </a:p>
                  </a:txBody>
                  <a:tcPr marT="45725" marB="45725" marR="91450" marL="91450">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7CAAC"/>
                    </a:solidFill>
                  </a:tcPr>
                </a:tc>
              </a:tr>
              <a:tr h="242200">
                <a:tc>
                  <a:txBody>
                    <a:bodyPr/>
                    <a:lstStyle/>
                    <a:p>
                      <a:pPr indent="0" lvl="0" marL="0" marR="0" rtl="0" algn="l">
                        <a:spcBef>
                          <a:spcPts val="0"/>
                        </a:spcBef>
                        <a:spcAft>
                          <a:spcPts val="0"/>
                        </a:spcAft>
                        <a:buNone/>
                      </a:pPr>
                      <a:r>
                        <a:rPr b="0" lang="en-US" sz="1800"/>
                        <a:t>-2.3</a:t>
                      </a:r>
                      <a:endParaRPr/>
                    </a:p>
                  </a:txBody>
                  <a:tcPr marT="45725" marB="45725" marR="91450" marL="91450">
                    <a:lnT cap="flat" cmpd="sng" w="9525">
                      <a:solidFill>
                        <a:srgbClr val="000000">
                          <a:alpha val="0"/>
                        </a:srgbClr>
                      </a:solidFill>
                      <a:prstDash val="solid"/>
                      <a:round/>
                      <a:headEnd len="sm" w="sm" type="none"/>
                      <a:tailEnd len="sm" w="sm" type="none"/>
                    </a:lnT>
                    <a:solidFill>
                      <a:srgbClr val="B3C6E7"/>
                    </a:solidFill>
                  </a:tcPr>
                </a:tc>
                <a:tc>
                  <a:txBody>
                    <a:bodyPr/>
                    <a:lstStyle/>
                    <a:p>
                      <a:pPr indent="0" lvl="0" marL="0" marR="0" rtl="0" algn="l">
                        <a:spcBef>
                          <a:spcPts val="0"/>
                        </a:spcBef>
                        <a:spcAft>
                          <a:spcPts val="0"/>
                        </a:spcAft>
                        <a:buNone/>
                      </a:pPr>
                      <a:r>
                        <a:rPr b="0" lang="en-US" sz="1800"/>
                        <a:t>-0.4532</a:t>
                      </a:r>
                      <a:endParaRPr b="0" sz="1800"/>
                    </a:p>
                  </a:txBody>
                  <a:tcPr marT="45725" marB="45725" marR="91450" marL="91450">
                    <a:lnT cap="flat" cmpd="sng" w="9525">
                      <a:solidFill>
                        <a:srgbClr val="000000">
                          <a:alpha val="0"/>
                        </a:srgbClr>
                      </a:solidFill>
                      <a:prstDash val="solid"/>
                      <a:round/>
                      <a:headEnd len="sm" w="sm" type="none"/>
                      <a:tailEnd len="sm" w="sm" type="none"/>
                    </a:lnT>
                    <a:solidFill>
                      <a:srgbClr val="F7CAAC"/>
                    </a:solidFill>
                  </a:tcPr>
                </a:tc>
              </a:tr>
            </a:tbl>
          </a:graphicData>
        </a:graphic>
      </p:graphicFrame>
      <p:sp>
        <p:nvSpPr>
          <p:cNvPr id="1022" name="Google Shape;1022;p21"/>
          <p:cNvSpPr txBox="1"/>
          <p:nvPr/>
        </p:nvSpPr>
        <p:spPr>
          <a:xfrm>
            <a:off x="8423869" y="1203502"/>
            <a:ext cx="71045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7030A0"/>
                </a:solidFill>
                <a:latin typeface="Calibri"/>
                <a:ea typeface="Calibri"/>
                <a:cs typeface="Calibri"/>
                <a:sym typeface="Calibri"/>
              </a:rPr>
              <a:t>0.292</a:t>
            </a:r>
            <a:endParaRPr/>
          </a:p>
        </p:txBody>
      </p:sp>
      <p:sp>
        <p:nvSpPr>
          <p:cNvPr id="1023" name="Google Shape;1023;p21"/>
          <p:cNvSpPr txBox="1"/>
          <p:nvPr/>
        </p:nvSpPr>
        <p:spPr>
          <a:xfrm>
            <a:off x="8336094" y="3299678"/>
            <a:ext cx="78098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92D050"/>
                </a:solidFill>
                <a:latin typeface="Calibri"/>
                <a:ea typeface="Calibri"/>
                <a:cs typeface="Calibri"/>
                <a:sym typeface="Calibri"/>
              </a:rPr>
              <a:t>-0.475</a:t>
            </a:r>
            <a:endParaRPr/>
          </a:p>
        </p:txBody>
      </p:sp>
      <p:sp>
        <p:nvSpPr>
          <p:cNvPr id="1024" name="Google Shape;1024;p21"/>
          <p:cNvSpPr/>
          <p:nvPr/>
        </p:nvSpPr>
        <p:spPr>
          <a:xfrm>
            <a:off x="10971883" y="1159202"/>
            <a:ext cx="1090485" cy="3675737"/>
          </a:xfrm>
          <a:prstGeom prst="rect">
            <a:avLst/>
          </a:prstGeom>
          <a:solidFill>
            <a:srgbClr val="D8D8D8"/>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Previous</a:t>
            </a:r>
            <a:endParaRPr/>
          </a:p>
          <a:p>
            <a:pPr indent="0" lvl="0" marL="0" marR="0" rtl="0" algn="ctr">
              <a:spcBef>
                <a:spcPts val="0"/>
              </a:spcBef>
              <a:spcAft>
                <a:spcPts val="0"/>
              </a:spcAft>
              <a:buNone/>
            </a:pPr>
            <a:r>
              <a:rPr lang="en-US" sz="1800">
                <a:solidFill>
                  <a:schemeClr val="dk1"/>
                </a:solidFill>
                <a:latin typeface="Calibri"/>
                <a:ea typeface="Calibri"/>
                <a:cs typeface="Calibri"/>
                <a:sym typeface="Calibri"/>
              </a:rPr>
              <a:t>Output</a:t>
            </a:r>
            <a:endParaRPr/>
          </a:p>
        </p:txBody>
      </p:sp>
      <p:sp>
        <p:nvSpPr>
          <p:cNvPr id="1025" name="Google Shape;1025;p21"/>
          <p:cNvSpPr/>
          <p:nvPr/>
        </p:nvSpPr>
        <p:spPr>
          <a:xfrm>
            <a:off x="11182419" y="1688346"/>
            <a:ext cx="694310" cy="694944"/>
          </a:xfrm>
          <a:prstGeom prst="flowChartConnector">
            <a:avLst/>
          </a:prstGeom>
          <a:solidFill>
            <a:srgbClr val="7030A0"/>
          </a:solidFill>
          <a:ln>
            <a:noFill/>
          </a:ln>
          <a:effectLst>
            <a:outerShdw blurRad="190500" algn="ctr" dir="2700000" dist="228600">
              <a:srgbClr val="000000">
                <a:alpha val="2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.61</a:t>
            </a:r>
            <a:endParaRPr/>
          </a:p>
        </p:txBody>
      </p:sp>
      <p:sp>
        <p:nvSpPr>
          <p:cNvPr id="1026" name="Google Shape;1026;p21"/>
          <p:cNvSpPr/>
          <p:nvPr/>
        </p:nvSpPr>
        <p:spPr>
          <a:xfrm>
            <a:off x="11195504" y="3773738"/>
            <a:ext cx="694310" cy="694944"/>
          </a:xfrm>
          <a:prstGeom prst="flowChartConnector">
            <a:avLst/>
          </a:prstGeom>
          <a:gradFill>
            <a:gsLst>
              <a:gs pos="0">
                <a:srgbClr val="7FB75F"/>
              </a:gs>
              <a:gs pos="50000">
                <a:srgbClr val="6EB141"/>
              </a:gs>
              <a:gs pos="100000">
                <a:srgbClr val="5FA134"/>
              </a:gs>
            </a:gsLst>
            <a:lin ang="5400000" scaled="0"/>
          </a:gradFill>
          <a:ln>
            <a:noFill/>
          </a:ln>
          <a:effectLst>
            <a:outerShdw blurRad="190500" algn="ctr" dir="2700000" dist="228600">
              <a:srgbClr val="000000">
                <a:alpha val="2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.39</a:t>
            </a:r>
            <a:endParaRPr/>
          </a:p>
        </p:txBody>
      </p:sp>
      <p:sp>
        <p:nvSpPr>
          <p:cNvPr id="1027" name="Google Shape;1027;p21"/>
          <p:cNvSpPr txBox="1"/>
          <p:nvPr/>
        </p:nvSpPr>
        <p:spPr>
          <a:xfrm>
            <a:off x="11333197" y="1329085"/>
            <a:ext cx="593432" cy="369332"/>
          </a:xfrm>
          <a:prstGeom prst="rect">
            <a:avLst/>
          </a:prstGeom>
          <a:noFill/>
          <a:ln>
            <a:noFill/>
          </a:ln>
          <a:effectLst>
            <a:outerShdw blurRad="190500" algn="ctr" dir="2700000" dist="228600">
              <a:srgbClr val="000000">
                <a:alpha val="29803"/>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7030A0"/>
                </a:solidFill>
                <a:latin typeface="Calibri"/>
                <a:ea typeface="Calibri"/>
                <a:cs typeface="Calibri"/>
                <a:sym typeface="Calibri"/>
              </a:rPr>
              <a:t>0.15</a:t>
            </a:r>
            <a:endParaRPr/>
          </a:p>
        </p:txBody>
      </p:sp>
      <p:sp>
        <p:nvSpPr>
          <p:cNvPr id="1028" name="Google Shape;1028;p21"/>
          <p:cNvSpPr txBox="1"/>
          <p:nvPr/>
        </p:nvSpPr>
        <p:spPr>
          <a:xfrm>
            <a:off x="11245422" y="3425261"/>
            <a:ext cx="546945" cy="369332"/>
          </a:xfrm>
          <a:prstGeom prst="rect">
            <a:avLst/>
          </a:prstGeom>
          <a:noFill/>
          <a:ln>
            <a:noFill/>
          </a:ln>
          <a:effectLst>
            <a:outerShdw blurRad="190500" algn="ctr" dir="2700000" dist="228600">
              <a:srgbClr val="000000">
                <a:alpha val="29803"/>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92D050"/>
                </a:solidFill>
                <a:latin typeface="Calibri"/>
                <a:ea typeface="Calibri"/>
                <a:cs typeface="Calibri"/>
                <a:sym typeface="Calibri"/>
              </a:rPr>
              <a:t>-0.3</a:t>
            </a:r>
            <a:endParaRPr/>
          </a:p>
        </p:txBody>
      </p:sp>
      <p:sp>
        <p:nvSpPr>
          <p:cNvPr id="1029" name="Google Shape;1029;p21"/>
          <p:cNvSpPr/>
          <p:nvPr/>
        </p:nvSpPr>
        <p:spPr>
          <a:xfrm>
            <a:off x="9737595" y="1554222"/>
            <a:ext cx="694310" cy="694944"/>
          </a:xfrm>
          <a:prstGeom prst="flowChartConnector">
            <a:avLst/>
          </a:prstGeom>
          <a:gradFill>
            <a:gsLst>
              <a:gs pos="0">
                <a:schemeClr val="dk1"/>
              </a:gs>
              <a:gs pos="48000">
                <a:srgbClr val="070707"/>
              </a:gs>
              <a:gs pos="100000">
                <a:srgbClr val="666666"/>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1</a:t>
            </a:r>
            <a:endParaRPr/>
          </a:p>
        </p:txBody>
      </p:sp>
      <p:sp>
        <p:nvSpPr>
          <p:cNvPr id="1030" name="Google Shape;1030;p21"/>
          <p:cNvSpPr/>
          <p:nvPr/>
        </p:nvSpPr>
        <p:spPr>
          <a:xfrm>
            <a:off x="9772261" y="3601699"/>
            <a:ext cx="694310" cy="694944"/>
          </a:xfrm>
          <a:prstGeom prst="flowChartConnector">
            <a:avLst/>
          </a:prstGeom>
          <a:gradFill>
            <a:gsLst>
              <a:gs pos="0">
                <a:schemeClr val="dk1"/>
              </a:gs>
              <a:gs pos="48000">
                <a:srgbClr val="070707"/>
              </a:gs>
              <a:gs pos="100000">
                <a:srgbClr val="666666"/>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0</a:t>
            </a:r>
            <a:endParaRPr/>
          </a:p>
        </p:txBody>
      </p:sp>
      <p:sp>
        <p:nvSpPr>
          <p:cNvPr id="1031" name="Google Shape;1031;p21"/>
          <p:cNvSpPr txBox="1"/>
          <p:nvPr/>
        </p:nvSpPr>
        <p:spPr>
          <a:xfrm>
            <a:off x="8468169" y="2563907"/>
            <a:ext cx="254620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Calibri"/>
                <a:ea typeface="Calibri"/>
                <a:cs typeface="Calibri"/>
                <a:sym typeface="Calibri"/>
              </a:rPr>
              <a:t>The final output is closer to the actual label</a:t>
            </a:r>
            <a:endParaRPr/>
          </a:p>
        </p:txBody>
      </p:sp>
      <p:sp>
        <p:nvSpPr>
          <p:cNvPr id="1032" name="Google Shape;1032;p21"/>
          <p:cNvSpPr txBox="1"/>
          <p:nvPr/>
        </p:nvSpPr>
        <p:spPr>
          <a:xfrm>
            <a:off x="9330136" y="4437428"/>
            <a:ext cx="1554415" cy="369332"/>
          </a:xfrm>
          <a:prstGeom prst="rect">
            <a:avLst/>
          </a:prstGeom>
          <a:gradFill>
            <a:gsLst>
              <a:gs pos="0">
                <a:schemeClr val="dk1"/>
              </a:gs>
              <a:gs pos="48000">
                <a:srgbClr val="070707"/>
              </a:gs>
              <a:gs pos="100000">
                <a:srgbClr val="666666"/>
              </a:gs>
            </a:gsLst>
            <a:lin ang="16200000" scaled="0"/>
          </a:gra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Label</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1">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6" name="Shape 1036"/>
        <p:cNvGrpSpPr/>
        <p:nvPr/>
      </p:nvGrpSpPr>
      <p:grpSpPr>
        <a:xfrm>
          <a:off x="0" y="0"/>
          <a:ext cx="0" cy="0"/>
          <a:chOff x="0" y="0"/>
          <a:chExt cx="0" cy="0"/>
        </a:xfrm>
      </p:grpSpPr>
      <p:sp>
        <p:nvSpPr>
          <p:cNvPr id="1037" name="Google Shape;1037;p22"/>
          <p:cNvSpPr txBox="1"/>
          <p:nvPr>
            <p:ph type="title"/>
          </p:nvPr>
        </p:nvSpPr>
        <p:spPr>
          <a:xfrm>
            <a:off x="933450" y="576263"/>
            <a:ext cx="10515600" cy="285273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Calibri"/>
              <a:buNone/>
            </a:pPr>
            <a:r>
              <a:rPr lang="en-US"/>
              <a:t>Tricks for Training Neural Networks</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1" name="Shape 1041"/>
        <p:cNvGrpSpPr/>
        <p:nvPr/>
      </p:nvGrpSpPr>
      <p:grpSpPr>
        <a:xfrm>
          <a:off x="0" y="0"/>
          <a:ext cx="0" cy="0"/>
          <a:chOff x="0" y="0"/>
          <a:chExt cx="0" cy="0"/>
        </a:xfrm>
      </p:grpSpPr>
      <p:sp>
        <p:nvSpPr>
          <p:cNvPr id="1042" name="Google Shape;1042;p23"/>
          <p:cNvSpPr txBox="1"/>
          <p:nvPr>
            <p:ph type="title"/>
          </p:nvPr>
        </p:nvSpPr>
        <p:spPr>
          <a:xfrm>
            <a:off x="170600" y="256233"/>
            <a:ext cx="11850800" cy="763600"/>
          </a:xfrm>
          <a:prstGeom prst="rect">
            <a:avLst/>
          </a:prstGeom>
          <a:noFill/>
          <a:ln>
            <a:noFill/>
          </a:ln>
        </p:spPr>
        <p:txBody>
          <a:bodyPr anchorCtr="0" anchor="b" bIns="121900" lIns="121900" spcFirstLastPara="1" rIns="121900" wrap="square" tIns="121900">
            <a:noAutofit/>
          </a:bodyPr>
          <a:lstStyle/>
          <a:p>
            <a:pPr indent="0" lvl="0" marL="0" rtl="0" algn="l">
              <a:lnSpc>
                <a:spcPct val="90000"/>
              </a:lnSpc>
              <a:spcBef>
                <a:spcPts val="0"/>
              </a:spcBef>
              <a:spcAft>
                <a:spcPts val="0"/>
              </a:spcAft>
              <a:buClr>
                <a:schemeClr val="dk1"/>
              </a:buClr>
              <a:buSzPts val="3600"/>
              <a:buFont typeface="Calibri"/>
              <a:buNone/>
            </a:pPr>
            <a:r>
              <a:rPr lang="en-US"/>
              <a:t>Problem: Under and Overfitting</a:t>
            </a:r>
            <a:endParaRPr/>
          </a:p>
        </p:txBody>
      </p:sp>
      <p:sp>
        <p:nvSpPr>
          <p:cNvPr id="1043" name="Google Shape;1043;p23"/>
          <p:cNvSpPr txBox="1"/>
          <p:nvPr>
            <p:ph idx="1" type="body"/>
          </p:nvPr>
        </p:nvSpPr>
        <p:spPr>
          <a:xfrm>
            <a:off x="298400" y="1019833"/>
            <a:ext cx="11595200" cy="5674400"/>
          </a:xfrm>
          <a:prstGeom prst="rect">
            <a:avLst/>
          </a:prstGeom>
          <a:solidFill>
            <a:srgbClr val="FFFFFF">
              <a:alpha val="60000"/>
            </a:srgbClr>
          </a:solidFill>
          <a:ln>
            <a:noFill/>
          </a:ln>
        </p:spPr>
        <p:txBody>
          <a:bodyPr anchorCtr="0" anchor="t" bIns="121900" lIns="121900" spcFirstLastPara="1" rIns="121900" wrap="square" tIns="121900">
            <a:noAutofit/>
          </a:bodyPr>
          <a:lstStyle/>
          <a:p>
            <a:pPr indent="0" lvl="0" marL="0" rtl="0" algn="l">
              <a:lnSpc>
                <a:spcPct val="90000"/>
              </a:lnSpc>
              <a:spcBef>
                <a:spcPts val="0"/>
              </a:spcBef>
              <a:spcAft>
                <a:spcPts val="0"/>
              </a:spcAft>
              <a:buSzPts val="2400"/>
              <a:buNone/>
            </a:pPr>
            <a:r>
              <a:rPr lang="en-US"/>
              <a:t>Underfitting: model not powerful enough, too much bias</a:t>
            </a:r>
            <a:endParaRPr/>
          </a:p>
          <a:p>
            <a:pPr indent="0" lvl="0" marL="0" rtl="0" algn="l">
              <a:lnSpc>
                <a:spcPct val="90000"/>
              </a:lnSpc>
              <a:spcBef>
                <a:spcPts val="2133"/>
              </a:spcBef>
              <a:spcAft>
                <a:spcPts val="0"/>
              </a:spcAft>
              <a:buSzPts val="2400"/>
              <a:buNone/>
            </a:pPr>
            <a:r>
              <a:rPr lang="en-US"/>
              <a:t>Overfitting: model too powerful, fits to noise, doesn’t generalize well</a:t>
            </a:r>
            <a:endParaRPr/>
          </a:p>
          <a:p>
            <a:pPr indent="0" lvl="0" marL="0" rtl="0" algn="l">
              <a:lnSpc>
                <a:spcPct val="90000"/>
              </a:lnSpc>
              <a:spcBef>
                <a:spcPts val="2133"/>
              </a:spcBef>
              <a:spcAft>
                <a:spcPts val="2133"/>
              </a:spcAft>
              <a:buSzPts val="2400"/>
              <a:buNone/>
            </a:pPr>
            <a:r>
              <a:t/>
            </a:r>
            <a:endParaRPr/>
          </a:p>
        </p:txBody>
      </p:sp>
      <p:pic>
        <p:nvPicPr>
          <p:cNvPr id="1044" name="Google Shape;1044;p23"/>
          <p:cNvPicPr preferRelativeResize="0"/>
          <p:nvPr/>
        </p:nvPicPr>
        <p:blipFill rotWithShape="1">
          <a:blip r:embed="rId3">
            <a:alphaModFix/>
          </a:blip>
          <a:srcRect b="0" l="0" r="0" t="0"/>
          <a:stretch/>
        </p:blipFill>
        <p:spPr>
          <a:xfrm>
            <a:off x="514334" y="4502233"/>
            <a:ext cx="3340103" cy="1878800"/>
          </a:xfrm>
          <a:prstGeom prst="rect">
            <a:avLst/>
          </a:prstGeom>
          <a:noFill/>
          <a:ln cap="flat" cmpd="sng" w="28575">
            <a:solidFill>
              <a:srgbClr val="000000"/>
            </a:solidFill>
            <a:prstDash val="solid"/>
            <a:round/>
            <a:headEnd len="sm" w="sm" type="none"/>
            <a:tailEnd len="sm" w="sm" type="none"/>
          </a:ln>
        </p:spPr>
      </p:pic>
      <p:pic>
        <p:nvPicPr>
          <p:cNvPr id="1045" name="Google Shape;1045;p23"/>
          <p:cNvPicPr preferRelativeResize="0"/>
          <p:nvPr/>
        </p:nvPicPr>
        <p:blipFill rotWithShape="1">
          <a:blip r:embed="rId4">
            <a:alphaModFix/>
          </a:blip>
          <a:srcRect b="0" l="0" r="0" t="0"/>
          <a:stretch/>
        </p:blipFill>
        <p:spPr>
          <a:xfrm>
            <a:off x="4425951" y="4502233"/>
            <a:ext cx="3340103" cy="1878800"/>
          </a:xfrm>
          <a:prstGeom prst="rect">
            <a:avLst/>
          </a:prstGeom>
          <a:noFill/>
          <a:ln cap="flat" cmpd="sng" w="28575">
            <a:solidFill>
              <a:srgbClr val="000000"/>
            </a:solidFill>
            <a:prstDash val="solid"/>
            <a:round/>
            <a:headEnd len="sm" w="sm" type="none"/>
            <a:tailEnd len="sm" w="sm" type="none"/>
          </a:ln>
        </p:spPr>
      </p:pic>
      <p:pic>
        <p:nvPicPr>
          <p:cNvPr id="1046" name="Google Shape;1046;p23"/>
          <p:cNvPicPr preferRelativeResize="0"/>
          <p:nvPr/>
        </p:nvPicPr>
        <p:blipFill rotWithShape="1">
          <a:blip r:embed="rId5">
            <a:alphaModFix/>
          </a:blip>
          <a:srcRect b="0" l="0" r="0" t="0"/>
          <a:stretch/>
        </p:blipFill>
        <p:spPr>
          <a:xfrm>
            <a:off x="8337601" y="4502233"/>
            <a:ext cx="3340103" cy="1878800"/>
          </a:xfrm>
          <a:prstGeom prst="rect">
            <a:avLst/>
          </a:prstGeom>
          <a:noFill/>
          <a:ln cap="flat" cmpd="sng" w="28575">
            <a:solidFill>
              <a:srgbClr val="000000"/>
            </a:solidFill>
            <a:prstDash val="solid"/>
            <a:round/>
            <a:headEnd len="sm" w="sm" type="none"/>
            <a:tailEnd len="sm" w="sm" type="none"/>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0" name="Shape 1050"/>
        <p:cNvGrpSpPr/>
        <p:nvPr/>
      </p:nvGrpSpPr>
      <p:grpSpPr>
        <a:xfrm>
          <a:off x="0" y="0"/>
          <a:ext cx="0" cy="0"/>
          <a:chOff x="0" y="0"/>
          <a:chExt cx="0" cy="0"/>
        </a:xfrm>
      </p:grpSpPr>
      <p:sp>
        <p:nvSpPr>
          <p:cNvPr id="1051" name="Google Shape;1051;p24"/>
          <p:cNvSpPr txBox="1"/>
          <p:nvPr>
            <p:ph type="title"/>
          </p:nvPr>
        </p:nvSpPr>
        <p:spPr>
          <a:xfrm>
            <a:off x="170600" y="256233"/>
            <a:ext cx="11850800" cy="763600"/>
          </a:xfrm>
          <a:prstGeom prst="rect">
            <a:avLst/>
          </a:prstGeom>
          <a:noFill/>
          <a:ln>
            <a:noFill/>
          </a:ln>
        </p:spPr>
        <p:txBody>
          <a:bodyPr anchorCtr="0" anchor="b" bIns="121900" lIns="121900" spcFirstLastPara="1" rIns="121900" wrap="square" tIns="121900">
            <a:noAutofit/>
          </a:bodyPr>
          <a:lstStyle/>
          <a:p>
            <a:pPr indent="0" lvl="0" marL="0" rtl="0" algn="l">
              <a:lnSpc>
                <a:spcPct val="90000"/>
              </a:lnSpc>
              <a:spcBef>
                <a:spcPts val="0"/>
              </a:spcBef>
              <a:spcAft>
                <a:spcPts val="0"/>
              </a:spcAft>
              <a:buClr>
                <a:schemeClr val="dk1"/>
              </a:buClr>
              <a:buSzPts val="3600"/>
              <a:buFont typeface="Calibri"/>
              <a:buNone/>
            </a:pPr>
            <a:r>
              <a:rPr i="1" lang="en-US" sz="4000"/>
              <a:t>Weight decay</a:t>
            </a:r>
            <a:r>
              <a:rPr lang="en-US" sz="3200"/>
              <a:t>: neural network regularization</a:t>
            </a:r>
            <a:endParaRPr i="1" sz="3200"/>
          </a:p>
        </p:txBody>
      </p:sp>
      <p:sp>
        <p:nvSpPr>
          <p:cNvPr id="1052" name="Google Shape;1052;p24"/>
          <p:cNvSpPr txBox="1"/>
          <p:nvPr>
            <p:ph idx="1" type="body"/>
          </p:nvPr>
        </p:nvSpPr>
        <p:spPr>
          <a:xfrm>
            <a:off x="298400" y="1019832"/>
            <a:ext cx="11723100" cy="5838300"/>
          </a:xfrm>
          <a:prstGeom prst="rect">
            <a:avLst/>
          </a:prstGeom>
          <a:blipFill rotWithShape="1">
            <a:blip r:embed="rId3">
              <a:alphaModFix/>
            </a:blip>
            <a:stretch>
              <a:fillRect b="-419" l="-829" r="0" t="0"/>
            </a:stretch>
          </a:blipFill>
          <a:ln>
            <a:noFill/>
          </a:ln>
        </p:spPr>
        <p:txBody>
          <a:bodyPr anchorCtr="0" anchor="t" bIns="91425" lIns="91425" spcFirstLastPara="1" rIns="91425" wrap="square" tIns="91425">
            <a:noAutofit/>
          </a:bodyPr>
          <a:lstStyle/>
          <a:p>
            <a:pPr indent="0" lvl="0" marL="609584" rtl="0" algn="l">
              <a:lnSpc>
                <a:spcPct val="90000"/>
              </a:lnSpc>
              <a:spcBef>
                <a:spcPts val="0"/>
              </a:spcBef>
              <a:spcAft>
                <a:spcPts val="0"/>
              </a:spcAft>
              <a:buNone/>
            </a:pPr>
            <a:r>
              <a:rPr lang="en-US"/>
              <a:t> </a:t>
            </a:r>
            <a:endParaRPr/>
          </a:p>
        </p:txBody>
      </p:sp>
      <p:sp>
        <p:nvSpPr>
          <p:cNvPr id="1053" name="Google Shape;1053;p24"/>
          <p:cNvSpPr/>
          <p:nvPr/>
        </p:nvSpPr>
        <p:spPr>
          <a:xfrm>
            <a:off x="7705060" y="6100508"/>
            <a:ext cx="1006550" cy="757492"/>
          </a:xfrm>
          <a:custGeom>
            <a:rect b="b" l="l" r="r" t="t"/>
            <a:pathLst>
              <a:path extrusionOk="0" h="23781" w="28582">
                <a:moveTo>
                  <a:pt x="25285" y="358"/>
                </a:moveTo>
                <a:cubicBezTo>
                  <a:pt x="18803" y="358"/>
                  <a:pt x="12049" y="-786"/>
                  <a:pt x="5854" y="1120"/>
                </a:cubicBezTo>
                <a:cubicBezTo>
                  <a:pt x="2270" y="2223"/>
                  <a:pt x="-1157" y="7672"/>
                  <a:pt x="520" y="11026"/>
                </a:cubicBezTo>
                <a:cubicBezTo>
                  <a:pt x="4155" y="18297"/>
                  <a:pt x="14585" y="26472"/>
                  <a:pt x="21856" y="22837"/>
                </a:cubicBezTo>
                <a:cubicBezTo>
                  <a:pt x="26378" y="20576"/>
                  <a:pt x="29325" y="14079"/>
                  <a:pt x="28333" y="9121"/>
                </a:cubicBezTo>
                <a:cubicBezTo>
                  <a:pt x="27675" y="5833"/>
                  <a:pt x="24419" y="3666"/>
                  <a:pt x="22237" y="1120"/>
                </a:cubicBezTo>
              </a:path>
            </a:pathLst>
          </a:custGeom>
          <a:no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24"/>
          <p:cNvSpPr txBox="1"/>
          <p:nvPr/>
        </p:nvSpPr>
        <p:spPr>
          <a:xfrm>
            <a:off x="7538128" y="3721898"/>
            <a:ext cx="4582300" cy="1164800"/>
          </a:xfrm>
          <a:prstGeom prst="rect">
            <a:avLst/>
          </a:prstGeom>
          <a:solidFill>
            <a:srgbClr val="FFFFFF"/>
          </a:solidFill>
          <a:ln cap="flat" cmpd="sng" w="28575">
            <a:solidFill>
              <a:srgbClr val="FF00FF"/>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ctr">
              <a:lnSpc>
                <a:spcPct val="115000"/>
              </a:lnSpc>
              <a:spcBef>
                <a:spcPts val="0"/>
              </a:spcBef>
              <a:spcAft>
                <a:spcPts val="2133"/>
              </a:spcAft>
              <a:buNone/>
            </a:pPr>
            <a:r>
              <a:rPr lang="en-US" sz="2400">
                <a:solidFill>
                  <a:schemeClr val="dk1"/>
                </a:solidFill>
                <a:latin typeface="Consolas"/>
                <a:ea typeface="Consolas"/>
                <a:cs typeface="Consolas"/>
                <a:sym typeface="Consolas"/>
              </a:rPr>
              <a:t>Subtract a little bit of weight every iteration</a:t>
            </a:r>
            <a:endParaRPr sz="2400">
              <a:solidFill>
                <a:schemeClr val="dk1"/>
              </a:solidFill>
              <a:latin typeface="Consolas"/>
              <a:ea typeface="Consolas"/>
              <a:cs typeface="Consolas"/>
              <a:sym typeface="Consolas"/>
            </a:endParaRPr>
          </a:p>
        </p:txBody>
      </p:sp>
      <p:cxnSp>
        <p:nvCxnSpPr>
          <p:cNvPr id="1055" name="Google Shape;1055;p24"/>
          <p:cNvCxnSpPr>
            <a:stCxn id="1054" idx="2"/>
          </p:cNvCxnSpPr>
          <p:nvPr/>
        </p:nvCxnSpPr>
        <p:spPr>
          <a:xfrm rot="5400000">
            <a:off x="8474028" y="5124148"/>
            <a:ext cx="1592700" cy="1117800"/>
          </a:xfrm>
          <a:prstGeom prst="curvedConnector3">
            <a:avLst>
              <a:gd fmla="val 102512" name="adj1"/>
            </a:avLst>
          </a:prstGeom>
          <a:noFill/>
          <a:ln cap="flat" cmpd="sng" w="19050">
            <a:solidFill>
              <a:srgbClr val="CB00D0"/>
            </a:solidFill>
            <a:prstDash val="solid"/>
            <a:miter lim="800000"/>
            <a:headEnd len="sm" w="sm" type="none"/>
            <a:tailEnd len="med" w="med" type="triangle"/>
          </a:ln>
        </p:spPr>
      </p:cxnSp>
      <p:sp>
        <p:nvSpPr>
          <p:cNvPr id="1056" name="Google Shape;1056;p24"/>
          <p:cNvSpPr/>
          <p:nvPr/>
        </p:nvSpPr>
        <p:spPr>
          <a:xfrm>
            <a:off x="7538128" y="983638"/>
            <a:ext cx="4197899" cy="766959"/>
          </a:xfrm>
          <a:prstGeom prst="rect">
            <a:avLst/>
          </a:prstGeom>
          <a:blipFill rotWithShape="1">
            <a:blip r:embed="rId4">
              <a:alphaModFix/>
            </a:blip>
            <a:stretch>
              <a:fillRect b="-3905" l="-434" r="-289" t="0"/>
            </a:stretch>
          </a:blipFill>
          <a:ln cap="flat" cmpd="sng" w="9525">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0" name="Shape 1060"/>
        <p:cNvGrpSpPr/>
        <p:nvPr/>
      </p:nvGrpSpPr>
      <p:grpSpPr>
        <a:xfrm>
          <a:off x="0" y="0"/>
          <a:ext cx="0" cy="0"/>
          <a:chOff x="0" y="0"/>
          <a:chExt cx="0" cy="0"/>
        </a:xfrm>
      </p:grpSpPr>
      <p:sp>
        <p:nvSpPr>
          <p:cNvPr id="1061" name="Google Shape;1061;g2b7aa389cc3_0_79"/>
          <p:cNvSpPr txBox="1"/>
          <p:nvPr>
            <p:ph type="title"/>
          </p:nvPr>
        </p:nvSpPr>
        <p:spPr>
          <a:xfrm>
            <a:off x="170600" y="256233"/>
            <a:ext cx="11850900" cy="763500"/>
          </a:xfrm>
          <a:prstGeom prst="rect">
            <a:avLst/>
          </a:prstGeom>
          <a:noFill/>
          <a:ln>
            <a:noFill/>
          </a:ln>
        </p:spPr>
        <p:txBody>
          <a:bodyPr anchorCtr="0" anchor="b" bIns="121900" lIns="121900" spcFirstLastPara="1" rIns="121900" wrap="square" tIns="121900">
            <a:noAutofit/>
          </a:bodyPr>
          <a:lstStyle/>
          <a:p>
            <a:pPr indent="0" lvl="0" marL="0" rtl="0" algn="l">
              <a:lnSpc>
                <a:spcPct val="90000"/>
              </a:lnSpc>
              <a:spcBef>
                <a:spcPts val="0"/>
              </a:spcBef>
              <a:spcAft>
                <a:spcPts val="0"/>
              </a:spcAft>
              <a:buClr>
                <a:schemeClr val="dk1"/>
              </a:buClr>
              <a:buSzPts val="3600"/>
              <a:buFont typeface="Calibri"/>
              <a:buNone/>
            </a:pPr>
            <a:r>
              <a:rPr lang="en-US" sz="4000"/>
              <a:t>Momentum: speeding up SGD</a:t>
            </a:r>
            <a:endParaRPr i="1" sz="4000"/>
          </a:p>
        </p:txBody>
      </p:sp>
      <p:sp>
        <p:nvSpPr>
          <p:cNvPr id="1062" name="Google Shape;1062;g2b7aa389cc3_0_79"/>
          <p:cNvSpPr txBox="1"/>
          <p:nvPr>
            <p:ph idx="1" type="body"/>
          </p:nvPr>
        </p:nvSpPr>
        <p:spPr>
          <a:xfrm>
            <a:off x="298400" y="1019833"/>
            <a:ext cx="11595300" cy="5674500"/>
          </a:xfrm>
          <a:prstGeom prst="rect">
            <a:avLst/>
          </a:prstGeom>
          <a:solidFill>
            <a:srgbClr val="FFFFFF">
              <a:alpha val="60000"/>
            </a:srgbClr>
          </a:solidFill>
          <a:ln>
            <a:noFill/>
          </a:ln>
        </p:spPr>
        <p:txBody>
          <a:bodyPr anchorCtr="0" anchor="t" bIns="121900" lIns="121900" spcFirstLastPara="1" rIns="121900" wrap="square" tIns="121900">
            <a:noAutofit/>
          </a:bodyPr>
          <a:lstStyle/>
          <a:p>
            <a:pPr indent="0" lvl="0" marL="0" rtl="0" algn="l">
              <a:lnSpc>
                <a:spcPct val="90000"/>
              </a:lnSpc>
              <a:spcBef>
                <a:spcPts val="0"/>
              </a:spcBef>
              <a:spcAft>
                <a:spcPts val="0"/>
              </a:spcAft>
              <a:buSzPts val="2400"/>
              <a:buNone/>
            </a:pPr>
            <a:r>
              <a:rPr lang="en-US">
                <a:solidFill>
                  <a:schemeClr val="dk1"/>
                </a:solidFill>
              </a:rPr>
              <a:t>If we keep moving in same direction we should move further every round</a:t>
            </a:r>
            <a:endParaRPr>
              <a:solidFill>
                <a:schemeClr val="dk1"/>
              </a:solidFill>
            </a:endParaRPr>
          </a:p>
          <a:p>
            <a:pPr indent="0" lvl="0" marL="0" rtl="0" algn="l">
              <a:lnSpc>
                <a:spcPct val="90000"/>
              </a:lnSpc>
              <a:spcBef>
                <a:spcPts val="2133"/>
              </a:spcBef>
              <a:spcAft>
                <a:spcPts val="0"/>
              </a:spcAft>
              <a:buSzPts val="2400"/>
              <a:buNone/>
            </a:pPr>
            <a:r>
              <a:rPr lang="en-US">
                <a:solidFill>
                  <a:schemeClr val="dk1"/>
                </a:solidFill>
              </a:rPr>
              <a:t>Before:</a:t>
            </a:r>
            <a:br>
              <a:rPr lang="en-US">
                <a:solidFill>
                  <a:schemeClr val="dk1"/>
                </a:solidFill>
              </a:rPr>
            </a:br>
            <a:r>
              <a:rPr lang="en-US">
                <a:solidFill>
                  <a:schemeClr val="dk1"/>
                </a:solidFill>
              </a:rPr>
              <a:t>	Δw</a:t>
            </a:r>
            <a:r>
              <a:rPr baseline="-25000" lang="en-US">
                <a:solidFill>
                  <a:schemeClr val="dk1"/>
                </a:solidFill>
              </a:rPr>
              <a:t>t</a:t>
            </a:r>
            <a:r>
              <a:rPr lang="en-US">
                <a:solidFill>
                  <a:schemeClr val="dk1"/>
                </a:solidFill>
              </a:rPr>
              <a:t> = -∂/∂w</a:t>
            </a:r>
            <a:r>
              <a:rPr baseline="-25000" lang="en-US">
                <a:solidFill>
                  <a:schemeClr val="dk1"/>
                </a:solidFill>
              </a:rPr>
              <a:t>t</a:t>
            </a:r>
            <a:r>
              <a:rPr lang="en-US">
                <a:solidFill>
                  <a:schemeClr val="dk1"/>
                </a:solidFill>
              </a:rPr>
              <a:t> L(w</a:t>
            </a:r>
            <a:r>
              <a:rPr baseline="-25000" lang="en-US">
                <a:solidFill>
                  <a:schemeClr val="dk1"/>
                </a:solidFill>
              </a:rPr>
              <a:t>t</a:t>
            </a:r>
            <a:r>
              <a:rPr lang="en-US">
                <a:solidFill>
                  <a:schemeClr val="dk1"/>
                </a:solidFill>
              </a:rPr>
              <a:t>)</a:t>
            </a:r>
            <a:endParaRPr>
              <a:solidFill>
                <a:schemeClr val="dk1"/>
              </a:solidFill>
            </a:endParaRPr>
          </a:p>
          <a:p>
            <a:pPr indent="0" lvl="0" marL="0" rtl="0" algn="l">
              <a:lnSpc>
                <a:spcPct val="90000"/>
              </a:lnSpc>
              <a:spcBef>
                <a:spcPts val="2133"/>
              </a:spcBef>
              <a:spcAft>
                <a:spcPts val="0"/>
              </a:spcAft>
              <a:buSzPts val="2400"/>
              <a:buNone/>
            </a:pPr>
            <a:r>
              <a:rPr lang="en-US">
                <a:solidFill>
                  <a:schemeClr val="dk1"/>
                </a:solidFill>
              </a:rPr>
              <a:t>Now:</a:t>
            </a:r>
            <a:br>
              <a:rPr lang="en-US">
                <a:solidFill>
                  <a:schemeClr val="dk1"/>
                </a:solidFill>
              </a:rPr>
            </a:br>
            <a:r>
              <a:rPr lang="en-US">
                <a:solidFill>
                  <a:schemeClr val="dk1"/>
                </a:solidFill>
              </a:rPr>
              <a:t>	Δw</a:t>
            </a:r>
            <a:r>
              <a:rPr baseline="-25000" lang="en-US">
                <a:solidFill>
                  <a:schemeClr val="dk1"/>
                </a:solidFill>
              </a:rPr>
              <a:t>t</a:t>
            </a:r>
            <a:r>
              <a:rPr lang="en-US">
                <a:solidFill>
                  <a:schemeClr val="dk1"/>
                </a:solidFill>
              </a:rPr>
              <a:t> = -∂/∂w</a:t>
            </a:r>
            <a:r>
              <a:rPr baseline="-25000" lang="en-US">
                <a:solidFill>
                  <a:schemeClr val="dk1"/>
                </a:solidFill>
              </a:rPr>
              <a:t>t</a:t>
            </a:r>
            <a:r>
              <a:rPr lang="en-US">
                <a:solidFill>
                  <a:schemeClr val="dk1"/>
                </a:solidFill>
              </a:rPr>
              <a:t> L(w</a:t>
            </a:r>
            <a:r>
              <a:rPr baseline="-25000" lang="en-US">
                <a:solidFill>
                  <a:schemeClr val="dk1"/>
                </a:solidFill>
              </a:rPr>
              <a:t>t</a:t>
            </a:r>
            <a:r>
              <a:rPr lang="en-US">
                <a:solidFill>
                  <a:schemeClr val="dk1"/>
                </a:solidFill>
              </a:rPr>
              <a:t>) + mΔw</a:t>
            </a:r>
            <a:r>
              <a:rPr baseline="-25000" lang="en-US">
                <a:solidFill>
                  <a:schemeClr val="dk1"/>
                </a:solidFill>
              </a:rPr>
              <a:t>t-1</a:t>
            </a:r>
            <a:endParaRPr>
              <a:solidFill>
                <a:schemeClr val="dk1"/>
              </a:solidFill>
            </a:endParaRPr>
          </a:p>
          <a:p>
            <a:pPr indent="0" lvl="0" marL="0" rtl="0" algn="l">
              <a:lnSpc>
                <a:spcPct val="90000"/>
              </a:lnSpc>
              <a:spcBef>
                <a:spcPts val="2133"/>
              </a:spcBef>
              <a:spcAft>
                <a:spcPts val="0"/>
              </a:spcAft>
              <a:buSzPts val="2400"/>
              <a:buNone/>
            </a:pPr>
            <a:r>
              <a:rPr lang="en-US">
                <a:solidFill>
                  <a:schemeClr val="dk1"/>
                </a:solidFill>
              </a:rPr>
              <a:t>w</a:t>
            </a:r>
            <a:r>
              <a:rPr baseline="-25000" lang="en-US">
                <a:solidFill>
                  <a:schemeClr val="dk1"/>
                </a:solidFill>
              </a:rPr>
              <a:t>t+1</a:t>
            </a:r>
            <a:r>
              <a:rPr lang="en-US">
                <a:solidFill>
                  <a:schemeClr val="dk1"/>
                </a:solidFill>
              </a:rPr>
              <a:t> = w</a:t>
            </a:r>
            <a:r>
              <a:rPr baseline="-25000" lang="en-US">
                <a:solidFill>
                  <a:schemeClr val="dk1"/>
                </a:solidFill>
              </a:rPr>
              <a:t>t</a:t>
            </a:r>
            <a:r>
              <a:rPr lang="en-US">
                <a:solidFill>
                  <a:schemeClr val="dk1"/>
                </a:solidFill>
              </a:rPr>
              <a:t> + </a:t>
            </a:r>
            <a:r>
              <a:rPr lang="en-US">
                <a:solidFill>
                  <a:schemeClr val="dk1"/>
                </a:solidFill>
                <a:latin typeface="Arial"/>
                <a:ea typeface="Arial"/>
                <a:cs typeface="Arial"/>
                <a:sym typeface="Arial"/>
              </a:rPr>
              <a:t>α </a:t>
            </a:r>
            <a:r>
              <a:rPr lang="en-US">
                <a:solidFill>
                  <a:schemeClr val="dk1"/>
                </a:solidFill>
              </a:rPr>
              <a:t>Δw</a:t>
            </a:r>
            <a:r>
              <a:rPr baseline="-25000" lang="en-US">
                <a:solidFill>
                  <a:schemeClr val="dk1"/>
                </a:solidFill>
              </a:rPr>
              <a:t>t</a:t>
            </a:r>
            <a:endParaRPr>
              <a:solidFill>
                <a:schemeClr val="dk1"/>
              </a:solidFill>
            </a:endParaRPr>
          </a:p>
          <a:p>
            <a:pPr indent="0" lvl="0" marL="0" rtl="0" algn="l">
              <a:lnSpc>
                <a:spcPct val="90000"/>
              </a:lnSpc>
              <a:spcBef>
                <a:spcPts val="2133"/>
              </a:spcBef>
              <a:spcAft>
                <a:spcPts val="2133"/>
              </a:spcAft>
              <a:buSzPts val="2400"/>
              <a:buNone/>
            </a:pPr>
            <a:r>
              <a:rPr lang="en-US" sz="1867">
                <a:solidFill>
                  <a:schemeClr val="dk1"/>
                </a:solidFill>
              </a:rPr>
              <a:t>Side effect: </a:t>
            </a:r>
            <a:r>
              <a:rPr b="1" lang="en-US" sz="1867">
                <a:solidFill>
                  <a:schemeClr val="dk1"/>
                </a:solidFill>
              </a:rPr>
              <a:t>smooths</a:t>
            </a:r>
            <a:r>
              <a:rPr lang="en-US" sz="1867">
                <a:solidFill>
                  <a:schemeClr val="dk1"/>
                </a:solidFill>
              </a:rPr>
              <a:t> out updates if gradient is in different directions</a:t>
            </a:r>
            <a:endParaRPr sz="1867">
              <a:solidFill>
                <a:schemeClr val="dk1"/>
              </a:solidFill>
            </a:endParaRPr>
          </a:p>
        </p:txBody>
      </p:sp>
      <p:pic>
        <p:nvPicPr>
          <p:cNvPr descr="Hyper Parameter—Momentum - AI³ | Theory, Practice, Business - Medium" id="1063" name="Google Shape;1063;g2b7aa389cc3_0_79"/>
          <p:cNvPicPr preferRelativeResize="0"/>
          <p:nvPr/>
        </p:nvPicPr>
        <p:blipFill rotWithShape="1">
          <a:blip r:embed="rId3">
            <a:alphaModFix/>
          </a:blip>
          <a:srcRect b="0" l="0" r="0" t="0"/>
          <a:stretch/>
        </p:blipFill>
        <p:spPr>
          <a:xfrm>
            <a:off x="6972300" y="1877322"/>
            <a:ext cx="4719860" cy="3453363"/>
          </a:xfrm>
          <a:prstGeom prst="rect">
            <a:avLst/>
          </a:prstGeom>
          <a:noFill/>
          <a:ln>
            <a:noFill/>
          </a:ln>
        </p:spPr>
      </p:pic>
      <p:sp>
        <p:nvSpPr>
          <p:cNvPr id="1064" name="Google Shape;1064;g2b7aa389cc3_0_79"/>
          <p:cNvSpPr/>
          <p:nvPr/>
        </p:nvSpPr>
        <p:spPr>
          <a:xfrm>
            <a:off x="7697972" y="5472379"/>
            <a:ext cx="3664800" cy="767100"/>
          </a:xfrm>
          <a:prstGeom prst="rect">
            <a:avLst/>
          </a:prstGeom>
          <a:blipFill rotWithShape="1">
            <a:blip r:embed="rId4">
              <a:alphaModFix/>
            </a:blip>
            <a:stretch>
              <a:fillRect b="-3119" l="0" r="0" t="0"/>
            </a:stretch>
          </a:blipFill>
          <a:ln cap="flat" cmpd="sng" w="9525">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8" name="Shape 1068"/>
        <p:cNvGrpSpPr/>
        <p:nvPr/>
      </p:nvGrpSpPr>
      <p:grpSpPr>
        <a:xfrm>
          <a:off x="0" y="0"/>
          <a:ext cx="0" cy="0"/>
          <a:chOff x="0" y="0"/>
          <a:chExt cx="0" cy="0"/>
        </a:xfrm>
      </p:grpSpPr>
      <p:sp>
        <p:nvSpPr>
          <p:cNvPr id="1069" name="Google Shape;1069;g2b7aa389cc3_0_86"/>
          <p:cNvSpPr txBox="1"/>
          <p:nvPr>
            <p:ph type="title"/>
          </p:nvPr>
        </p:nvSpPr>
        <p:spPr>
          <a:xfrm>
            <a:off x="170600" y="256233"/>
            <a:ext cx="11850900" cy="763500"/>
          </a:xfrm>
          <a:prstGeom prst="rect">
            <a:avLst/>
          </a:prstGeom>
          <a:noFill/>
          <a:ln>
            <a:noFill/>
          </a:ln>
        </p:spPr>
        <p:txBody>
          <a:bodyPr anchorCtr="0" anchor="b" bIns="121900" lIns="121900" spcFirstLastPara="1" rIns="121900" wrap="square" tIns="121900">
            <a:noAutofit/>
          </a:bodyPr>
          <a:lstStyle/>
          <a:p>
            <a:pPr indent="0" lvl="0" marL="0" rtl="0" algn="l">
              <a:lnSpc>
                <a:spcPct val="90000"/>
              </a:lnSpc>
              <a:spcBef>
                <a:spcPts val="0"/>
              </a:spcBef>
              <a:spcAft>
                <a:spcPts val="0"/>
              </a:spcAft>
              <a:buClr>
                <a:schemeClr val="dk1"/>
              </a:buClr>
              <a:buSzPts val="3600"/>
              <a:buFont typeface="Calibri"/>
              <a:buNone/>
            </a:pPr>
            <a:r>
              <a:rPr lang="en-US" sz="4000"/>
              <a:t>NN updates with weight decay and momentum</a:t>
            </a:r>
            <a:endParaRPr i="1" sz="4000"/>
          </a:p>
        </p:txBody>
      </p:sp>
      <p:sp>
        <p:nvSpPr>
          <p:cNvPr id="1070" name="Google Shape;1070;g2b7aa389cc3_0_86"/>
          <p:cNvSpPr txBox="1"/>
          <p:nvPr>
            <p:ph idx="1" type="body"/>
          </p:nvPr>
        </p:nvSpPr>
        <p:spPr>
          <a:xfrm>
            <a:off x="298400" y="1019833"/>
            <a:ext cx="11595300" cy="5674500"/>
          </a:xfrm>
          <a:prstGeom prst="rect">
            <a:avLst/>
          </a:prstGeom>
          <a:solidFill>
            <a:srgbClr val="FFFFFF">
              <a:alpha val="60000"/>
            </a:srgbClr>
          </a:solidFill>
          <a:ln>
            <a:noFill/>
          </a:ln>
        </p:spPr>
        <p:txBody>
          <a:bodyPr anchorCtr="0" anchor="t" bIns="121900" lIns="121900" spcFirstLastPara="1" rIns="121900" wrap="square" tIns="121900">
            <a:noAutofit/>
          </a:bodyPr>
          <a:lstStyle/>
          <a:p>
            <a:pPr indent="0" lvl="0" marL="0" rtl="0" algn="l">
              <a:lnSpc>
                <a:spcPct val="90000"/>
              </a:lnSpc>
              <a:spcBef>
                <a:spcPts val="0"/>
              </a:spcBef>
              <a:spcAft>
                <a:spcPts val="0"/>
              </a:spcAft>
              <a:buSzPts val="2400"/>
              <a:buNone/>
            </a:pPr>
            <a:r>
              <a:rPr lang="en-US">
                <a:solidFill>
                  <a:schemeClr val="dk1"/>
                </a:solidFill>
              </a:rPr>
              <a:t>Δw’</a:t>
            </a:r>
            <a:r>
              <a:rPr baseline="-25000" lang="en-US">
                <a:solidFill>
                  <a:schemeClr val="dk1"/>
                </a:solidFill>
              </a:rPr>
              <a:t>t</a:t>
            </a:r>
            <a:r>
              <a:rPr lang="en-US">
                <a:solidFill>
                  <a:schemeClr val="dk1"/>
                </a:solidFill>
              </a:rPr>
              <a:t> = -∂/∂w</a:t>
            </a:r>
            <a:r>
              <a:rPr baseline="-25000" lang="en-US">
                <a:solidFill>
                  <a:schemeClr val="dk1"/>
                </a:solidFill>
              </a:rPr>
              <a:t>t</a:t>
            </a:r>
            <a:r>
              <a:rPr lang="en-US">
                <a:solidFill>
                  <a:schemeClr val="dk1"/>
                </a:solidFill>
              </a:rPr>
              <a:t> L(w</a:t>
            </a:r>
            <a:r>
              <a:rPr baseline="-25000" lang="en-US">
                <a:solidFill>
                  <a:schemeClr val="dk1"/>
                </a:solidFill>
              </a:rPr>
              <a:t>t</a:t>
            </a:r>
            <a:r>
              <a:rPr lang="en-US">
                <a:solidFill>
                  <a:schemeClr val="dk1"/>
                </a:solidFill>
              </a:rPr>
              <a:t>) - λw</a:t>
            </a:r>
            <a:r>
              <a:rPr baseline="-25000" lang="en-US">
                <a:solidFill>
                  <a:schemeClr val="dk1"/>
                </a:solidFill>
              </a:rPr>
              <a:t>t</a:t>
            </a:r>
            <a:r>
              <a:rPr lang="en-US">
                <a:solidFill>
                  <a:schemeClr val="dk1"/>
                </a:solidFill>
              </a:rPr>
              <a:t> + mΔw’</a:t>
            </a:r>
            <a:r>
              <a:rPr baseline="-25000" lang="en-US">
                <a:solidFill>
                  <a:schemeClr val="dk1"/>
                </a:solidFill>
              </a:rPr>
              <a:t>t-1</a:t>
            </a:r>
            <a:endParaRPr>
              <a:solidFill>
                <a:schemeClr val="dk1"/>
              </a:solidFill>
            </a:endParaRPr>
          </a:p>
          <a:p>
            <a:pPr indent="0" lvl="0" marL="0" rtl="0" algn="l">
              <a:lnSpc>
                <a:spcPct val="90000"/>
              </a:lnSpc>
              <a:spcBef>
                <a:spcPts val="2133"/>
              </a:spcBef>
              <a:spcAft>
                <a:spcPts val="0"/>
              </a:spcAft>
              <a:buSzPts val="2400"/>
              <a:buNone/>
            </a:pPr>
            <a:r>
              <a:t/>
            </a:r>
            <a:endParaRPr>
              <a:solidFill>
                <a:schemeClr val="dk1"/>
              </a:solidFill>
            </a:endParaRPr>
          </a:p>
          <a:p>
            <a:pPr indent="0" lvl="0" marL="0" rtl="0" algn="l">
              <a:lnSpc>
                <a:spcPct val="90000"/>
              </a:lnSpc>
              <a:spcBef>
                <a:spcPts val="2133"/>
              </a:spcBef>
              <a:spcAft>
                <a:spcPts val="0"/>
              </a:spcAft>
              <a:buSzPts val="2400"/>
              <a:buNone/>
            </a:pPr>
            <a:r>
              <a:t/>
            </a:r>
            <a:endParaRPr>
              <a:solidFill>
                <a:schemeClr val="dk1"/>
              </a:solidFill>
            </a:endParaRPr>
          </a:p>
          <a:p>
            <a:pPr indent="0" lvl="0" marL="0" rtl="0" algn="l">
              <a:lnSpc>
                <a:spcPct val="90000"/>
              </a:lnSpc>
              <a:spcBef>
                <a:spcPts val="2133"/>
              </a:spcBef>
              <a:spcAft>
                <a:spcPts val="2133"/>
              </a:spcAft>
              <a:buSzPts val="2400"/>
              <a:buNone/>
            </a:pPr>
            <a:r>
              <a:rPr lang="en-US">
                <a:solidFill>
                  <a:schemeClr val="dk1"/>
                </a:solidFill>
              </a:rPr>
              <a:t>w</a:t>
            </a:r>
            <a:r>
              <a:rPr baseline="-25000" lang="en-US">
                <a:solidFill>
                  <a:schemeClr val="dk1"/>
                </a:solidFill>
              </a:rPr>
              <a:t>t+1</a:t>
            </a:r>
            <a:r>
              <a:rPr lang="en-US">
                <a:solidFill>
                  <a:schemeClr val="dk1"/>
                </a:solidFill>
              </a:rPr>
              <a:t> = w</a:t>
            </a:r>
            <a:r>
              <a:rPr baseline="-25000" lang="en-US">
                <a:solidFill>
                  <a:schemeClr val="dk1"/>
                </a:solidFill>
              </a:rPr>
              <a:t>t</a:t>
            </a:r>
            <a:r>
              <a:rPr lang="en-US">
                <a:solidFill>
                  <a:schemeClr val="dk1"/>
                </a:solidFill>
              </a:rPr>
              <a:t> + </a:t>
            </a:r>
            <a:r>
              <a:rPr lang="en-US">
                <a:solidFill>
                  <a:schemeClr val="dk1"/>
                </a:solidFill>
                <a:latin typeface="Arial"/>
                <a:ea typeface="Arial"/>
                <a:cs typeface="Arial"/>
                <a:sym typeface="Arial"/>
              </a:rPr>
              <a:t>α</a:t>
            </a:r>
            <a:r>
              <a:rPr lang="en-US">
                <a:solidFill>
                  <a:srgbClr val="FF0000"/>
                </a:solidFill>
                <a:latin typeface="Arial"/>
                <a:ea typeface="Arial"/>
                <a:cs typeface="Arial"/>
                <a:sym typeface="Arial"/>
              </a:rPr>
              <a:t> </a:t>
            </a:r>
            <a:r>
              <a:rPr lang="en-US">
                <a:solidFill>
                  <a:schemeClr val="dk1"/>
                </a:solidFill>
              </a:rPr>
              <a:t>Δw’</a:t>
            </a:r>
            <a:r>
              <a:rPr baseline="-25000" lang="en-US">
                <a:solidFill>
                  <a:schemeClr val="dk1"/>
                </a:solidFill>
              </a:rPr>
              <a:t>t</a:t>
            </a:r>
            <a:endParaRPr sz="1867">
              <a:solidFill>
                <a:schemeClr val="dk1"/>
              </a:solidFill>
            </a:endParaRPr>
          </a:p>
        </p:txBody>
      </p:sp>
      <p:sp>
        <p:nvSpPr>
          <p:cNvPr id="1071" name="Google Shape;1071;g2b7aa389cc3_0_86"/>
          <p:cNvSpPr txBox="1"/>
          <p:nvPr>
            <p:ph idx="2" type="title"/>
          </p:nvPr>
        </p:nvSpPr>
        <p:spPr>
          <a:xfrm>
            <a:off x="298400" y="6381033"/>
            <a:ext cx="11595300" cy="313200"/>
          </a:xfrm>
          <a:prstGeom prst="rect">
            <a:avLst/>
          </a:prstGeom>
          <a:noFill/>
          <a:ln>
            <a:noFill/>
          </a:ln>
        </p:spPr>
        <p:txBody>
          <a:bodyPr anchorCtr="0" anchor="t" bIns="121900" lIns="121900" spcFirstLastPara="1" rIns="121900" wrap="square" tIns="121900">
            <a:noAutofit/>
          </a:bodyPr>
          <a:lstStyle/>
          <a:p>
            <a:pPr indent="0" lvl="0" marL="0" rtl="0" algn="l">
              <a:lnSpc>
                <a:spcPct val="90000"/>
              </a:lnSpc>
              <a:spcBef>
                <a:spcPts val="0"/>
              </a:spcBef>
              <a:spcAft>
                <a:spcPts val="0"/>
              </a:spcAft>
              <a:buClr>
                <a:schemeClr val="dk1"/>
              </a:buClr>
              <a:buSzPts val="1067"/>
              <a:buFont typeface="Calibri"/>
              <a:buNone/>
            </a:pPr>
            <a:r>
              <a:t/>
            </a:r>
            <a:endParaRPr/>
          </a:p>
        </p:txBody>
      </p:sp>
      <p:sp>
        <p:nvSpPr>
          <p:cNvPr id="1072" name="Google Shape;1072;g2b7aa389cc3_0_86"/>
          <p:cNvSpPr/>
          <p:nvPr/>
        </p:nvSpPr>
        <p:spPr>
          <a:xfrm>
            <a:off x="1349111" y="972248"/>
            <a:ext cx="2111344" cy="853793"/>
          </a:xfrm>
          <a:custGeom>
            <a:rect b="b" l="l" r="r" t="t"/>
            <a:pathLst>
              <a:path extrusionOk="0" h="23889" w="84420">
                <a:moveTo>
                  <a:pt x="36448" y="1589"/>
                </a:moveTo>
                <a:cubicBezTo>
                  <a:pt x="25773" y="1589"/>
                  <a:pt x="14743" y="-77"/>
                  <a:pt x="4444" y="2732"/>
                </a:cubicBezTo>
                <a:cubicBezTo>
                  <a:pt x="489" y="3811"/>
                  <a:pt x="-1134" y="11052"/>
                  <a:pt x="1015" y="14543"/>
                </a:cubicBezTo>
                <a:cubicBezTo>
                  <a:pt x="9189" y="27826"/>
                  <a:pt x="31526" y="22989"/>
                  <a:pt x="47116" y="22544"/>
                </a:cubicBezTo>
                <a:cubicBezTo>
                  <a:pt x="59689" y="22185"/>
                  <a:pt x="81022" y="27127"/>
                  <a:pt x="84073" y="14924"/>
                </a:cubicBezTo>
                <a:cubicBezTo>
                  <a:pt x="88048" y="-974"/>
                  <a:pt x="53597" y="65"/>
                  <a:pt x="37210" y="65"/>
                </a:cubicBezTo>
              </a:path>
            </a:pathLst>
          </a:custGeom>
          <a:noFill/>
          <a:ln cap="flat" cmpd="sng" w="38100">
            <a:solidFill>
              <a:srgbClr val="00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g2b7aa389cc3_0_86"/>
          <p:cNvSpPr/>
          <p:nvPr/>
        </p:nvSpPr>
        <p:spPr>
          <a:xfrm>
            <a:off x="3406439" y="1019833"/>
            <a:ext cx="1040856" cy="797976"/>
          </a:xfrm>
          <a:custGeom>
            <a:rect b="b" l="l" r="r" t="t"/>
            <a:pathLst>
              <a:path extrusionOk="0" h="23649" w="37719">
                <a:moveTo>
                  <a:pt x="22584" y="167"/>
                </a:moveTo>
                <a:cubicBezTo>
                  <a:pt x="15757" y="167"/>
                  <a:pt x="7853" y="-500"/>
                  <a:pt x="2391" y="3596"/>
                </a:cubicBezTo>
                <a:cubicBezTo>
                  <a:pt x="-268" y="5590"/>
                  <a:pt x="-684" y="10797"/>
                  <a:pt x="1248" y="13502"/>
                </a:cubicBezTo>
                <a:cubicBezTo>
                  <a:pt x="8129" y="23135"/>
                  <a:pt x="27929" y="27588"/>
                  <a:pt x="36300" y="19217"/>
                </a:cubicBezTo>
                <a:cubicBezTo>
                  <a:pt x="41785" y="13732"/>
                  <a:pt x="29197" y="1310"/>
                  <a:pt x="21441" y="1310"/>
                </a:cubicBezTo>
              </a:path>
            </a:pathLst>
          </a:custGeom>
          <a:noFill/>
          <a:ln cap="flat" cmpd="sng" w="3810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g2b7aa389cc3_0_86"/>
          <p:cNvSpPr/>
          <p:nvPr/>
        </p:nvSpPr>
        <p:spPr>
          <a:xfrm>
            <a:off x="4638984" y="1019833"/>
            <a:ext cx="1605869" cy="620604"/>
          </a:xfrm>
          <a:custGeom>
            <a:rect b="b" l="l" r="r" t="t"/>
            <a:pathLst>
              <a:path extrusionOk="0" h="23172" w="44816">
                <a:moveTo>
                  <a:pt x="20562" y="466"/>
                </a:moveTo>
                <a:cubicBezTo>
                  <a:pt x="14445" y="466"/>
                  <a:pt x="7461" y="-1252"/>
                  <a:pt x="2274" y="1990"/>
                </a:cubicBezTo>
                <a:cubicBezTo>
                  <a:pt x="-331" y="3618"/>
                  <a:pt x="-573" y="8578"/>
                  <a:pt x="1131" y="11134"/>
                </a:cubicBezTo>
                <a:cubicBezTo>
                  <a:pt x="6599" y="19336"/>
                  <a:pt x="18714" y="21755"/>
                  <a:pt x="28563" y="22183"/>
                </a:cubicBezTo>
                <a:cubicBezTo>
                  <a:pt x="33526" y="22399"/>
                  <a:pt x="40151" y="24779"/>
                  <a:pt x="43422" y="21040"/>
                </a:cubicBezTo>
                <a:cubicBezTo>
                  <a:pt x="50254" y="13232"/>
                  <a:pt x="29261" y="4509"/>
                  <a:pt x="19419" y="1228"/>
                </a:cubicBezTo>
              </a:path>
            </a:pathLst>
          </a:custGeom>
          <a:noFill/>
          <a:ln cap="flat" cmpd="sng" w="381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g2b7aa389cc3_0_86"/>
          <p:cNvSpPr txBox="1"/>
          <p:nvPr/>
        </p:nvSpPr>
        <p:spPr>
          <a:xfrm>
            <a:off x="295434" y="1800366"/>
            <a:ext cx="3213600" cy="707100"/>
          </a:xfrm>
          <a:prstGeom prst="rect">
            <a:avLst/>
          </a:prstGeom>
          <a:solidFill>
            <a:srgbClr val="FFFFFF"/>
          </a:solidFill>
          <a:ln cap="flat" cmpd="sng" w="38100">
            <a:solidFill>
              <a:srgbClr val="00FFFF"/>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ctr">
              <a:lnSpc>
                <a:spcPct val="115000"/>
              </a:lnSpc>
              <a:spcBef>
                <a:spcPts val="0"/>
              </a:spcBef>
              <a:spcAft>
                <a:spcPts val="2133"/>
              </a:spcAft>
              <a:buNone/>
            </a:pPr>
            <a:r>
              <a:rPr lang="en-US" sz="2400">
                <a:solidFill>
                  <a:schemeClr val="dk1"/>
                </a:solidFill>
                <a:latin typeface="Consolas"/>
                <a:ea typeface="Consolas"/>
                <a:cs typeface="Consolas"/>
                <a:sym typeface="Consolas"/>
              </a:rPr>
              <a:t>Gradient of loss</a:t>
            </a:r>
            <a:endParaRPr/>
          </a:p>
        </p:txBody>
      </p:sp>
      <p:sp>
        <p:nvSpPr>
          <p:cNvPr id="1076" name="Google Shape;1076;g2b7aa389cc3_0_86"/>
          <p:cNvSpPr txBox="1"/>
          <p:nvPr/>
        </p:nvSpPr>
        <p:spPr>
          <a:xfrm>
            <a:off x="3700769" y="1800367"/>
            <a:ext cx="1534500" cy="1175700"/>
          </a:xfrm>
          <a:prstGeom prst="rect">
            <a:avLst/>
          </a:prstGeom>
          <a:solidFill>
            <a:srgbClr val="FFFFFF"/>
          </a:solidFill>
          <a:ln cap="flat" cmpd="sng" w="38100">
            <a:solidFill>
              <a:srgbClr val="00FF00"/>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ctr">
              <a:lnSpc>
                <a:spcPct val="115000"/>
              </a:lnSpc>
              <a:spcBef>
                <a:spcPts val="0"/>
              </a:spcBef>
              <a:spcAft>
                <a:spcPts val="2133"/>
              </a:spcAft>
              <a:buNone/>
            </a:pPr>
            <a:r>
              <a:rPr lang="en-US" sz="2400">
                <a:solidFill>
                  <a:schemeClr val="dk1"/>
                </a:solidFill>
                <a:latin typeface="Consolas"/>
                <a:ea typeface="Consolas"/>
                <a:cs typeface="Consolas"/>
                <a:sym typeface="Consolas"/>
              </a:rPr>
              <a:t>Weight decay</a:t>
            </a:r>
            <a:endParaRPr sz="2400">
              <a:solidFill>
                <a:schemeClr val="dk1"/>
              </a:solidFill>
              <a:latin typeface="Consolas"/>
              <a:ea typeface="Consolas"/>
              <a:cs typeface="Consolas"/>
              <a:sym typeface="Consolas"/>
            </a:endParaRPr>
          </a:p>
        </p:txBody>
      </p:sp>
      <p:sp>
        <p:nvSpPr>
          <p:cNvPr id="1077" name="Google Shape;1077;g2b7aa389cc3_0_86"/>
          <p:cNvSpPr txBox="1"/>
          <p:nvPr/>
        </p:nvSpPr>
        <p:spPr>
          <a:xfrm>
            <a:off x="5845548" y="1640427"/>
            <a:ext cx="2004000" cy="541500"/>
          </a:xfrm>
          <a:prstGeom prst="rect">
            <a:avLst/>
          </a:prstGeom>
          <a:solidFill>
            <a:srgbClr val="FFFFFF"/>
          </a:solidFill>
          <a:ln cap="flat" cmpd="sng" w="38100">
            <a:solidFill>
              <a:srgbClr val="FF00FF"/>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ctr">
              <a:lnSpc>
                <a:spcPct val="115000"/>
              </a:lnSpc>
              <a:spcBef>
                <a:spcPts val="0"/>
              </a:spcBef>
              <a:spcAft>
                <a:spcPts val="2133"/>
              </a:spcAft>
              <a:buNone/>
            </a:pPr>
            <a:r>
              <a:rPr lang="en-US" sz="2400">
                <a:solidFill>
                  <a:schemeClr val="dk1"/>
                </a:solidFill>
                <a:latin typeface="Consolas"/>
                <a:ea typeface="Consolas"/>
                <a:cs typeface="Consolas"/>
                <a:sym typeface="Consolas"/>
              </a:rPr>
              <a:t>Momentum</a:t>
            </a:r>
            <a:endParaRPr sz="2400">
              <a:solidFill>
                <a:schemeClr val="dk1"/>
              </a:solidFill>
              <a:latin typeface="Consolas"/>
              <a:ea typeface="Consolas"/>
              <a:cs typeface="Consolas"/>
              <a:sym typeface="Consolas"/>
            </a:endParaRPr>
          </a:p>
        </p:txBody>
      </p:sp>
      <p:sp>
        <p:nvSpPr>
          <p:cNvPr id="1078" name="Google Shape;1078;g2b7aa389cc3_0_86"/>
          <p:cNvSpPr/>
          <p:nvPr/>
        </p:nvSpPr>
        <p:spPr>
          <a:xfrm>
            <a:off x="2170314" y="3181118"/>
            <a:ext cx="382579" cy="707070"/>
          </a:xfrm>
          <a:custGeom>
            <a:rect b="b" l="l" r="r" t="t"/>
            <a:pathLst>
              <a:path extrusionOk="0" h="20720" w="12775">
                <a:moveTo>
                  <a:pt x="7800" y="0"/>
                </a:moveTo>
                <a:cubicBezTo>
                  <a:pt x="4700" y="0"/>
                  <a:pt x="565" y="2257"/>
                  <a:pt x="180" y="5334"/>
                </a:cubicBezTo>
                <a:cubicBezTo>
                  <a:pt x="-539" y="11087"/>
                  <a:pt x="2877" y="19437"/>
                  <a:pt x="8562" y="20574"/>
                </a:cubicBezTo>
                <a:cubicBezTo>
                  <a:pt x="14415" y="21745"/>
                  <a:pt x="13901" y="5336"/>
                  <a:pt x="8562" y="2667"/>
                </a:cubicBezTo>
              </a:path>
            </a:pathLst>
          </a:custGeom>
          <a:noFill/>
          <a:ln cap="flat" cmpd="sng" w="3810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g2b7aa389cc3_0_86"/>
          <p:cNvSpPr txBox="1"/>
          <p:nvPr/>
        </p:nvSpPr>
        <p:spPr>
          <a:xfrm>
            <a:off x="2312295" y="3814257"/>
            <a:ext cx="2296500" cy="1009200"/>
          </a:xfrm>
          <a:prstGeom prst="rect">
            <a:avLst/>
          </a:prstGeom>
          <a:solidFill>
            <a:srgbClr val="FFFFFF"/>
          </a:solidFill>
          <a:ln cap="flat" cmpd="sng" w="38100">
            <a:solidFill>
              <a:srgbClr val="0000FF"/>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ctr">
              <a:lnSpc>
                <a:spcPct val="115000"/>
              </a:lnSpc>
              <a:spcBef>
                <a:spcPts val="0"/>
              </a:spcBef>
              <a:spcAft>
                <a:spcPts val="2133"/>
              </a:spcAft>
              <a:buNone/>
            </a:pPr>
            <a:r>
              <a:rPr lang="en-US" sz="2400">
                <a:solidFill>
                  <a:schemeClr val="dk1"/>
                </a:solidFill>
                <a:latin typeface="Consolas"/>
                <a:ea typeface="Consolas"/>
                <a:cs typeface="Consolas"/>
                <a:sym typeface="Consolas"/>
              </a:rPr>
              <a:t>Learning rate</a:t>
            </a:r>
            <a:endParaRPr sz="2400">
              <a:solidFill>
                <a:schemeClr val="dk1"/>
              </a:solidFill>
              <a:latin typeface="Consolas"/>
              <a:ea typeface="Consolas"/>
              <a:cs typeface="Consolas"/>
              <a:sym typeface="Consola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7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7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7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7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7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7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7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3" name="Shape 1083"/>
        <p:cNvGrpSpPr/>
        <p:nvPr/>
      </p:nvGrpSpPr>
      <p:grpSpPr>
        <a:xfrm>
          <a:off x="0" y="0"/>
          <a:ext cx="0" cy="0"/>
          <a:chOff x="0" y="0"/>
          <a:chExt cx="0" cy="0"/>
        </a:xfrm>
      </p:grpSpPr>
      <p:sp>
        <p:nvSpPr>
          <p:cNvPr id="1084" name="Google Shape;1084;g2b7aa389cc3_0_0"/>
          <p:cNvSpPr txBox="1"/>
          <p:nvPr>
            <p:ph type="title"/>
          </p:nvPr>
        </p:nvSpPr>
        <p:spPr>
          <a:xfrm>
            <a:off x="170600" y="256233"/>
            <a:ext cx="11850900" cy="763500"/>
          </a:xfrm>
          <a:prstGeom prst="rect">
            <a:avLst/>
          </a:prstGeom>
          <a:noFill/>
          <a:ln>
            <a:noFill/>
          </a:ln>
        </p:spPr>
        <p:txBody>
          <a:bodyPr anchorCtr="0" anchor="b" bIns="121900" lIns="121900" spcFirstLastPara="1" rIns="121900" wrap="square" tIns="121900">
            <a:noAutofit/>
          </a:bodyPr>
          <a:lstStyle/>
          <a:p>
            <a:pPr indent="0" lvl="0" marL="0" rtl="0" algn="l">
              <a:lnSpc>
                <a:spcPct val="90000"/>
              </a:lnSpc>
              <a:spcBef>
                <a:spcPts val="0"/>
              </a:spcBef>
              <a:spcAft>
                <a:spcPts val="0"/>
              </a:spcAft>
              <a:buClr>
                <a:schemeClr val="dk1"/>
              </a:buClr>
              <a:buSzPts val="3600"/>
              <a:buFont typeface="Calibri"/>
              <a:buNone/>
            </a:pPr>
            <a:r>
              <a:rPr lang="en-US"/>
              <a:t>Dropout</a:t>
            </a:r>
            <a:endParaRPr/>
          </a:p>
        </p:txBody>
      </p:sp>
      <p:sp>
        <p:nvSpPr>
          <p:cNvPr id="1085" name="Google Shape;1085;g2b7aa389cc3_0_0"/>
          <p:cNvSpPr txBox="1"/>
          <p:nvPr>
            <p:ph idx="1" type="body"/>
          </p:nvPr>
        </p:nvSpPr>
        <p:spPr>
          <a:xfrm>
            <a:off x="298400" y="1019833"/>
            <a:ext cx="11595300" cy="5674500"/>
          </a:xfrm>
          <a:prstGeom prst="rect">
            <a:avLst/>
          </a:prstGeom>
          <a:solidFill>
            <a:srgbClr val="FFFFFF">
              <a:alpha val="60000"/>
            </a:srgbClr>
          </a:solidFill>
          <a:ln>
            <a:noFill/>
          </a:ln>
        </p:spPr>
        <p:txBody>
          <a:bodyPr anchorCtr="0" anchor="t" bIns="121900" lIns="121900" spcFirstLastPara="1" rIns="121900" wrap="square" tIns="121900">
            <a:noAutofit/>
          </a:bodyPr>
          <a:lstStyle/>
          <a:p>
            <a:pPr indent="0" lvl="0" marL="0" rtl="0" algn="l">
              <a:lnSpc>
                <a:spcPct val="90000"/>
              </a:lnSpc>
              <a:spcBef>
                <a:spcPts val="2133"/>
              </a:spcBef>
              <a:spcAft>
                <a:spcPts val="0"/>
              </a:spcAft>
              <a:buSzPts val="2400"/>
              <a:buNone/>
            </a:pPr>
            <a:r>
              <a:rPr lang="en-US"/>
              <a:t>Randomly eliminate some nodes during training</a:t>
            </a:r>
            <a:endParaRPr/>
          </a:p>
          <a:p>
            <a:pPr indent="0" lvl="0" marL="0" rtl="0" algn="l">
              <a:lnSpc>
                <a:spcPct val="90000"/>
              </a:lnSpc>
              <a:spcBef>
                <a:spcPts val="2133"/>
              </a:spcBef>
              <a:spcAft>
                <a:spcPts val="0"/>
              </a:spcAft>
              <a:buSzPts val="2400"/>
              <a:buNone/>
            </a:pPr>
            <a:r>
              <a:t/>
            </a:r>
            <a:endParaRPr/>
          </a:p>
          <a:p>
            <a:pPr indent="0" lvl="0" marL="0" rtl="0" algn="l">
              <a:lnSpc>
                <a:spcPct val="90000"/>
              </a:lnSpc>
              <a:spcBef>
                <a:spcPts val="2133"/>
              </a:spcBef>
              <a:spcAft>
                <a:spcPts val="2133"/>
              </a:spcAft>
              <a:buSzPts val="2400"/>
              <a:buNone/>
            </a:pPr>
            <a:r>
              <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0" name="Shape 1090"/>
        <p:cNvGrpSpPr/>
        <p:nvPr/>
      </p:nvGrpSpPr>
      <p:grpSpPr>
        <a:xfrm>
          <a:off x="0" y="0"/>
          <a:ext cx="0" cy="0"/>
          <a:chOff x="0" y="0"/>
          <a:chExt cx="0" cy="0"/>
        </a:xfrm>
      </p:grpSpPr>
      <p:sp>
        <p:nvSpPr>
          <p:cNvPr id="1091" name="Google Shape;1091;p27"/>
          <p:cNvSpPr txBox="1"/>
          <p:nvPr>
            <p:ph type="title"/>
          </p:nvPr>
        </p:nvSpPr>
        <p:spPr>
          <a:xfrm>
            <a:off x="933450" y="576263"/>
            <a:ext cx="10515600" cy="285273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Calibri"/>
              <a:buNone/>
            </a:pPr>
            <a:r>
              <a:rPr lang="en-US"/>
              <a:t>Activations</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5" name="Shape 1095"/>
        <p:cNvGrpSpPr/>
        <p:nvPr/>
      </p:nvGrpSpPr>
      <p:grpSpPr>
        <a:xfrm>
          <a:off x="0" y="0"/>
          <a:ext cx="0" cy="0"/>
          <a:chOff x="0" y="0"/>
          <a:chExt cx="0" cy="0"/>
        </a:xfrm>
      </p:grpSpPr>
      <p:sp>
        <p:nvSpPr>
          <p:cNvPr id="1096" name="Google Shape;1096;p28"/>
          <p:cNvSpPr txBox="1"/>
          <p:nvPr>
            <p:ph type="title"/>
          </p:nvPr>
        </p:nvSpPr>
        <p:spPr>
          <a:xfrm>
            <a:off x="415600" y="593367"/>
            <a:ext cx="11360800" cy="763600"/>
          </a:xfrm>
          <a:prstGeom prst="rect">
            <a:avLst/>
          </a:prstGeom>
          <a:noFill/>
          <a:ln>
            <a:noFill/>
          </a:ln>
        </p:spPr>
        <p:txBody>
          <a:bodyPr anchorCtr="0" anchor="t" bIns="121900" lIns="121900" spcFirstLastPara="1" rIns="121900" wrap="square" tIns="121900">
            <a:noAutofit/>
          </a:bodyPr>
          <a:lstStyle/>
          <a:p>
            <a:pPr indent="0" lvl="0" marL="0" rtl="0" algn="l">
              <a:lnSpc>
                <a:spcPct val="90000"/>
              </a:lnSpc>
              <a:spcBef>
                <a:spcPts val="0"/>
              </a:spcBef>
              <a:spcAft>
                <a:spcPts val="0"/>
              </a:spcAft>
              <a:buClr>
                <a:schemeClr val="dk1"/>
              </a:buClr>
              <a:buSzPts val="2800"/>
              <a:buFont typeface="Calibri"/>
              <a:buNone/>
            </a:pPr>
            <a:r>
              <a:rPr lang="en-US"/>
              <a:t>Linear Activation</a:t>
            </a:r>
            <a:endParaRPr/>
          </a:p>
        </p:txBody>
      </p:sp>
      <p:sp>
        <p:nvSpPr>
          <p:cNvPr id="1097" name="Google Shape;1097;p28"/>
          <p:cNvSpPr txBox="1"/>
          <p:nvPr>
            <p:ph idx="1" type="body"/>
          </p:nvPr>
        </p:nvSpPr>
        <p:spPr>
          <a:xfrm>
            <a:off x="415600" y="1536633"/>
            <a:ext cx="9307044" cy="4555200"/>
          </a:xfrm>
          <a:prstGeom prst="rect">
            <a:avLst/>
          </a:prstGeom>
          <a:blipFill rotWithShape="1">
            <a:blip r:embed="rId3">
              <a:alphaModFix/>
            </a:blip>
            <a:stretch>
              <a:fillRect b="-1338" l="-64" r="0" t="0"/>
            </a:stretch>
          </a:blipFill>
          <a:ln>
            <a:noFill/>
          </a:ln>
        </p:spPr>
        <p:txBody>
          <a:bodyPr anchorCtr="0" anchor="t" bIns="91425" lIns="91425" spcFirstLastPara="1" rIns="91425" wrap="square" tIns="91425">
            <a:noAutofit/>
          </a:bodyPr>
          <a:lstStyle/>
          <a:p>
            <a:pPr indent="-457188" lvl="0" marL="609585" rtl="0" algn="l">
              <a:lnSpc>
                <a:spcPct val="90000"/>
              </a:lnSpc>
              <a:spcBef>
                <a:spcPts val="0"/>
              </a:spcBef>
              <a:spcAft>
                <a:spcPts val="0"/>
              </a:spcAft>
              <a:buSzPts val="1800"/>
              <a:buChar char="●"/>
            </a:pPr>
            <a:r>
              <a:rPr lang="en-US"/>
              <a:t> </a:t>
            </a:r>
            <a:endParaRPr/>
          </a:p>
        </p:txBody>
      </p:sp>
      <p:pic>
        <p:nvPicPr>
          <p:cNvPr id="1098" name="Google Shape;1098;p28"/>
          <p:cNvPicPr preferRelativeResize="0"/>
          <p:nvPr/>
        </p:nvPicPr>
        <p:blipFill rotWithShape="1">
          <a:blip r:embed="rId4">
            <a:alphaModFix/>
          </a:blip>
          <a:srcRect b="40944" l="6836" r="68283" t="22363"/>
          <a:stretch/>
        </p:blipFill>
        <p:spPr>
          <a:xfrm>
            <a:off x="8200571" y="372683"/>
            <a:ext cx="3483429" cy="286400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Neural Network Easy Example</a:t>
            </a:r>
            <a:endParaRPr/>
          </a:p>
        </p:txBody>
      </p:sp>
      <p:sp>
        <p:nvSpPr>
          <p:cNvPr id="150" name="Google Shape;150;p7"/>
          <p:cNvSpPr/>
          <p:nvPr/>
        </p:nvSpPr>
        <p:spPr>
          <a:xfrm>
            <a:off x="2688259" y="1942607"/>
            <a:ext cx="694310" cy="694944"/>
          </a:xfrm>
          <a:prstGeom prst="flowChartConnector">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3</a:t>
            </a:r>
            <a:endParaRPr/>
          </a:p>
        </p:txBody>
      </p:sp>
      <p:sp>
        <p:nvSpPr>
          <p:cNvPr id="151" name="Google Shape;151;p7"/>
          <p:cNvSpPr/>
          <p:nvPr/>
        </p:nvSpPr>
        <p:spPr>
          <a:xfrm>
            <a:off x="2688259" y="2856026"/>
            <a:ext cx="694310" cy="694944"/>
          </a:xfrm>
          <a:prstGeom prst="flowChartConnector">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2</a:t>
            </a:r>
            <a:endParaRPr/>
          </a:p>
        </p:txBody>
      </p:sp>
      <p:sp>
        <p:nvSpPr>
          <p:cNvPr id="152" name="Google Shape;152;p7"/>
          <p:cNvSpPr/>
          <p:nvPr/>
        </p:nvSpPr>
        <p:spPr>
          <a:xfrm>
            <a:off x="2688259" y="3841877"/>
            <a:ext cx="694310" cy="694944"/>
          </a:xfrm>
          <a:prstGeom prst="flowChartConnector">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4</a:t>
            </a:r>
            <a:endParaRPr/>
          </a:p>
        </p:txBody>
      </p:sp>
      <p:sp>
        <p:nvSpPr>
          <p:cNvPr id="153" name="Google Shape;153;p7"/>
          <p:cNvSpPr txBox="1"/>
          <p:nvPr/>
        </p:nvSpPr>
        <p:spPr>
          <a:xfrm>
            <a:off x="5237933" y="1904025"/>
            <a:ext cx="1255828"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Input</a:t>
            </a:r>
            <a:endParaRPr/>
          </a:p>
        </p:txBody>
      </p:sp>
      <p:graphicFrame>
        <p:nvGraphicFramePr>
          <p:cNvPr id="154" name="Google Shape;154;p7"/>
          <p:cNvGraphicFramePr/>
          <p:nvPr/>
        </p:nvGraphicFramePr>
        <p:xfrm>
          <a:off x="4980181" y="2391324"/>
          <a:ext cx="3000000" cy="3000000"/>
        </p:xfrm>
        <a:graphic>
          <a:graphicData uri="http://schemas.openxmlformats.org/drawingml/2006/table">
            <a:tbl>
              <a:tblPr bandRow="1" firstRow="1">
                <a:noFill/>
                <a:tableStyleId>{065EA3BE-3667-4E2D-9201-F5A8711881DC}</a:tableStyleId>
              </a:tblPr>
              <a:tblGrid>
                <a:gridCol w="590450"/>
                <a:gridCol w="590450"/>
                <a:gridCol w="590450"/>
              </a:tblGrid>
              <a:tr h="232500">
                <a:tc>
                  <a:txBody>
                    <a:bodyPr/>
                    <a:lstStyle/>
                    <a:p>
                      <a:pPr indent="0" lvl="0" marL="0" marR="0" rtl="0" algn="l">
                        <a:spcBef>
                          <a:spcPts val="0"/>
                        </a:spcBef>
                        <a:spcAft>
                          <a:spcPts val="0"/>
                        </a:spcAft>
                        <a:buNone/>
                      </a:pPr>
                      <a:r>
                        <a:rPr b="0" lang="en-US" sz="1800" u="none" cap="none" strike="noStrike"/>
                        <a:t>3</a:t>
                      </a:r>
                      <a:endParaRPr/>
                    </a:p>
                  </a:txBody>
                  <a:tcPr marT="45725" marB="45725" marR="91450" marL="91450"/>
                </a:tc>
                <a:tc>
                  <a:txBody>
                    <a:bodyPr/>
                    <a:lstStyle/>
                    <a:p>
                      <a:pPr indent="0" lvl="0" marL="0" marR="0" rtl="0" algn="l">
                        <a:spcBef>
                          <a:spcPts val="0"/>
                        </a:spcBef>
                        <a:spcAft>
                          <a:spcPts val="0"/>
                        </a:spcAft>
                        <a:buNone/>
                      </a:pPr>
                      <a:r>
                        <a:rPr b="0" lang="en-US" sz="1800"/>
                        <a:t>2</a:t>
                      </a:r>
                      <a:endParaRPr/>
                    </a:p>
                  </a:txBody>
                  <a:tcPr marT="45725" marB="45725" marR="91450" marL="91450"/>
                </a:tc>
                <a:tc>
                  <a:txBody>
                    <a:bodyPr/>
                    <a:lstStyle/>
                    <a:p>
                      <a:pPr indent="0" lvl="0" marL="0" marR="0" rtl="0" algn="l">
                        <a:spcBef>
                          <a:spcPts val="0"/>
                        </a:spcBef>
                        <a:spcAft>
                          <a:spcPts val="0"/>
                        </a:spcAft>
                        <a:buNone/>
                      </a:pPr>
                      <a:r>
                        <a:rPr b="0" lang="en-US" sz="1800"/>
                        <a:t>4</a:t>
                      </a:r>
                      <a:endParaRPr/>
                    </a:p>
                  </a:txBody>
                  <a:tcPr marT="45725" marB="45725" marR="91450" marL="91450"/>
                </a:tc>
              </a:tr>
              <a:tr h="242200">
                <a:tc>
                  <a:txBody>
                    <a:bodyPr/>
                    <a:lstStyle/>
                    <a:p>
                      <a:pPr indent="0" lvl="0" marL="0" marR="0" rtl="0" algn="l">
                        <a:spcBef>
                          <a:spcPts val="0"/>
                        </a:spcBef>
                        <a:spcAft>
                          <a:spcPts val="0"/>
                        </a:spcAft>
                        <a:buNone/>
                      </a:pPr>
                      <a:r>
                        <a:rPr b="0" lang="en-US" sz="1800"/>
                        <a:t>.</a:t>
                      </a:r>
                      <a:endParaRPr/>
                    </a:p>
                  </a:txBody>
                  <a:tcPr marT="45725" marB="45725" marR="91450" marL="91450"/>
                </a:tc>
                <a:tc>
                  <a:txBody>
                    <a:bodyPr/>
                    <a:lstStyle/>
                    <a:p>
                      <a:pPr indent="0" lvl="0" marL="0" marR="0" rtl="0" algn="l">
                        <a:spcBef>
                          <a:spcPts val="0"/>
                        </a:spcBef>
                        <a:spcAft>
                          <a:spcPts val="0"/>
                        </a:spcAft>
                        <a:buNone/>
                      </a:pPr>
                      <a:r>
                        <a:rPr b="0" lang="en-US" sz="1800"/>
                        <a:t>.</a:t>
                      </a:r>
                      <a:endParaRPr/>
                    </a:p>
                  </a:txBody>
                  <a:tcPr marT="45725" marB="45725" marR="91450" marL="91450"/>
                </a:tc>
                <a:tc>
                  <a:txBody>
                    <a:bodyPr/>
                    <a:lstStyle/>
                    <a:p>
                      <a:pPr indent="0" lvl="0" marL="0" marR="0" rtl="0" algn="l">
                        <a:spcBef>
                          <a:spcPts val="0"/>
                        </a:spcBef>
                        <a:spcAft>
                          <a:spcPts val="0"/>
                        </a:spcAft>
                        <a:buNone/>
                      </a:pPr>
                      <a:r>
                        <a:rPr b="0" lang="en-US" sz="1800"/>
                        <a:t>.</a:t>
                      </a:r>
                      <a:endParaRPr/>
                    </a:p>
                  </a:txBody>
                  <a:tcPr marT="45725" marB="45725" marR="91450" marL="91450"/>
                </a:tc>
              </a:tr>
              <a:tr h="242200">
                <a:tc>
                  <a:txBody>
                    <a:bodyPr/>
                    <a:lstStyle/>
                    <a:p>
                      <a:pPr indent="0" lvl="0" marL="0" marR="0" rtl="0" algn="l">
                        <a:spcBef>
                          <a:spcPts val="0"/>
                        </a:spcBef>
                        <a:spcAft>
                          <a:spcPts val="0"/>
                        </a:spcAft>
                        <a:buNone/>
                      </a:pPr>
                      <a:r>
                        <a:t/>
                      </a:r>
                      <a:endParaRPr b="0" sz="1800"/>
                    </a:p>
                  </a:txBody>
                  <a:tcPr marT="45725" marB="45725" marR="91450" marL="91450"/>
                </a:tc>
                <a:tc>
                  <a:txBody>
                    <a:bodyPr/>
                    <a:lstStyle/>
                    <a:p>
                      <a:pPr indent="0" lvl="0" marL="0" marR="0" rtl="0" algn="l">
                        <a:spcBef>
                          <a:spcPts val="0"/>
                        </a:spcBef>
                        <a:spcAft>
                          <a:spcPts val="0"/>
                        </a:spcAft>
                        <a:buNone/>
                      </a:pPr>
                      <a:r>
                        <a:t/>
                      </a:r>
                      <a:endParaRPr b="0" sz="1800"/>
                    </a:p>
                  </a:txBody>
                  <a:tcPr marT="45725" marB="45725" marR="91450" marL="91450"/>
                </a:tc>
                <a:tc>
                  <a:txBody>
                    <a:bodyPr/>
                    <a:lstStyle/>
                    <a:p>
                      <a:pPr indent="0" lvl="0" marL="0" marR="0" rtl="0" algn="l">
                        <a:spcBef>
                          <a:spcPts val="0"/>
                        </a:spcBef>
                        <a:spcAft>
                          <a:spcPts val="0"/>
                        </a:spcAft>
                        <a:buNone/>
                      </a:pPr>
                      <a:r>
                        <a:t/>
                      </a:r>
                      <a:endParaRPr b="0" sz="1800"/>
                    </a:p>
                  </a:txBody>
                  <a:tcPr marT="45725" marB="45725" marR="91450" marL="91450"/>
                </a:tc>
              </a:tr>
              <a:tr h="242200">
                <a:tc>
                  <a:txBody>
                    <a:bodyPr/>
                    <a:lstStyle/>
                    <a:p>
                      <a:pPr indent="0" lvl="0" marL="0" marR="0" rtl="0" algn="l">
                        <a:spcBef>
                          <a:spcPts val="0"/>
                        </a:spcBef>
                        <a:spcAft>
                          <a:spcPts val="0"/>
                        </a:spcAft>
                        <a:buNone/>
                      </a:pPr>
                      <a:r>
                        <a:rPr b="0" lang="en-US" sz="1800"/>
                        <a:t>.</a:t>
                      </a:r>
                      <a:endParaRPr/>
                    </a:p>
                  </a:txBody>
                  <a:tcPr marT="45725" marB="45725" marR="91450" marL="91450"/>
                </a:tc>
                <a:tc>
                  <a:txBody>
                    <a:bodyPr/>
                    <a:lstStyle/>
                    <a:p>
                      <a:pPr indent="0" lvl="0" marL="0" marR="0" rtl="0" algn="l">
                        <a:spcBef>
                          <a:spcPts val="0"/>
                        </a:spcBef>
                        <a:spcAft>
                          <a:spcPts val="0"/>
                        </a:spcAft>
                        <a:buNone/>
                      </a:pPr>
                      <a:r>
                        <a:rPr b="0" lang="en-US" sz="1800"/>
                        <a:t>.</a:t>
                      </a:r>
                      <a:endParaRPr/>
                    </a:p>
                  </a:txBody>
                  <a:tcPr marT="45725" marB="45725" marR="91450" marL="91450"/>
                </a:tc>
                <a:tc>
                  <a:txBody>
                    <a:bodyPr/>
                    <a:lstStyle/>
                    <a:p>
                      <a:pPr indent="0" lvl="0" marL="0" marR="0" rtl="0" algn="l">
                        <a:spcBef>
                          <a:spcPts val="0"/>
                        </a:spcBef>
                        <a:spcAft>
                          <a:spcPts val="0"/>
                        </a:spcAft>
                        <a:buNone/>
                      </a:pPr>
                      <a:r>
                        <a:rPr b="0" lang="en-US" sz="1800"/>
                        <a:t>.</a:t>
                      </a:r>
                      <a:endParaRPr/>
                    </a:p>
                  </a:txBody>
                  <a:tcPr marT="45725" marB="45725" marR="91450" marL="91450"/>
                </a:tc>
              </a:tr>
            </a:tbl>
          </a:graphicData>
        </a:graphic>
      </p:graphicFrame>
      <p:sp>
        <p:nvSpPr>
          <p:cNvPr id="155" name="Google Shape;155;p7"/>
          <p:cNvSpPr txBox="1"/>
          <p:nvPr/>
        </p:nvSpPr>
        <p:spPr>
          <a:xfrm>
            <a:off x="4285284" y="2991774"/>
            <a:ext cx="523589" cy="646331"/>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156" name="Google Shape;156;p7"/>
          <p:cNvSpPr txBox="1"/>
          <p:nvPr/>
        </p:nvSpPr>
        <p:spPr>
          <a:xfrm>
            <a:off x="1306434" y="2070567"/>
            <a:ext cx="135394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First pixel</a:t>
            </a:r>
            <a:endParaRPr/>
          </a:p>
        </p:txBody>
      </p:sp>
      <p:sp>
        <p:nvSpPr>
          <p:cNvPr id="157" name="Google Shape;157;p7"/>
          <p:cNvSpPr txBox="1"/>
          <p:nvPr/>
        </p:nvSpPr>
        <p:spPr>
          <a:xfrm>
            <a:off x="1334316" y="3058878"/>
            <a:ext cx="135394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Second pixel</a:t>
            </a:r>
            <a:endParaRPr/>
          </a:p>
        </p:txBody>
      </p:sp>
      <p:sp>
        <p:nvSpPr>
          <p:cNvPr id="158" name="Google Shape;158;p7"/>
          <p:cNvSpPr txBox="1"/>
          <p:nvPr/>
        </p:nvSpPr>
        <p:spPr>
          <a:xfrm>
            <a:off x="1334673" y="4029740"/>
            <a:ext cx="135394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Third pixel</a:t>
            </a:r>
            <a:endParaRPr/>
          </a:p>
        </p:txBody>
      </p:sp>
      <p:sp>
        <p:nvSpPr>
          <p:cNvPr id="159" name="Google Shape;159;p7"/>
          <p:cNvSpPr/>
          <p:nvPr/>
        </p:nvSpPr>
        <p:spPr>
          <a:xfrm>
            <a:off x="6984763" y="2374163"/>
            <a:ext cx="170476" cy="1480201"/>
          </a:xfrm>
          <a:prstGeom prst="rightBrace">
            <a:avLst>
              <a:gd fmla="val 87326" name="adj1"/>
              <a:gd fmla="val 50000" name="adj2"/>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60" name="Google Shape;160;p7"/>
          <p:cNvSpPr txBox="1"/>
          <p:nvPr/>
        </p:nvSpPr>
        <p:spPr>
          <a:xfrm>
            <a:off x="7155239" y="2929597"/>
            <a:ext cx="85210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Bsz = 3</a:t>
            </a:r>
            <a:endParaRPr/>
          </a:p>
        </p:txBody>
      </p:sp>
      <p:sp>
        <p:nvSpPr>
          <p:cNvPr id="161" name="Google Shape;161;p7"/>
          <p:cNvSpPr txBox="1"/>
          <p:nvPr/>
        </p:nvSpPr>
        <p:spPr>
          <a:xfrm>
            <a:off x="1461120" y="4743643"/>
            <a:ext cx="1574294"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First Batch</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2" name="Shape 1102"/>
        <p:cNvGrpSpPr/>
        <p:nvPr/>
      </p:nvGrpSpPr>
      <p:grpSpPr>
        <a:xfrm>
          <a:off x="0" y="0"/>
          <a:ext cx="0" cy="0"/>
          <a:chOff x="0" y="0"/>
          <a:chExt cx="0" cy="0"/>
        </a:xfrm>
      </p:grpSpPr>
      <p:sp>
        <p:nvSpPr>
          <p:cNvPr id="1103" name="Google Shape;1103;p29"/>
          <p:cNvSpPr txBox="1"/>
          <p:nvPr>
            <p:ph type="title"/>
          </p:nvPr>
        </p:nvSpPr>
        <p:spPr>
          <a:xfrm>
            <a:off x="415600" y="593367"/>
            <a:ext cx="11360800" cy="763600"/>
          </a:xfrm>
          <a:prstGeom prst="rect">
            <a:avLst/>
          </a:prstGeom>
          <a:noFill/>
          <a:ln>
            <a:noFill/>
          </a:ln>
        </p:spPr>
        <p:txBody>
          <a:bodyPr anchorCtr="0" anchor="t" bIns="121900" lIns="121900" spcFirstLastPara="1" rIns="121900" wrap="square" tIns="121900">
            <a:noAutofit/>
          </a:bodyPr>
          <a:lstStyle/>
          <a:p>
            <a:pPr indent="0" lvl="0" marL="0" rtl="0" algn="l">
              <a:lnSpc>
                <a:spcPct val="90000"/>
              </a:lnSpc>
              <a:spcBef>
                <a:spcPts val="0"/>
              </a:spcBef>
              <a:spcAft>
                <a:spcPts val="0"/>
              </a:spcAft>
              <a:buClr>
                <a:schemeClr val="dk1"/>
              </a:buClr>
              <a:buSzPts val="2800"/>
              <a:buFont typeface="Calibri"/>
              <a:buNone/>
            </a:pPr>
            <a:r>
              <a:rPr lang="en-US"/>
              <a:t>Logistic Activation</a:t>
            </a:r>
            <a:endParaRPr/>
          </a:p>
        </p:txBody>
      </p:sp>
      <p:sp>
        <p:nvSpPr>
          <p:cNvPr id="1104" name="Google Shape;1104;p29"/>
          <p:cNvSpPr txBox="1"/>
          <p:nvPr>
            <p:ph idx="1" type="body"/>
          </p:nvPr>
        </p:nvSpPr>
        <p:spPr>
          <a:xfrm>
            <a:off x="415600" y="1536633"/>
            <a:ext cx="8564094" cy="4555200"/>
          </a:xfrm>
          <a:prstGeom prst="rect">
            <a:avLst/>
          </a:prstGeom>
          <a:blipFill rotWithShape="1">
            <a:blip r:embed="rId3">
              <a:alphaModFix/>
            </a:blip>
            <a:stretch>
              <a:fillRect b="0" l="-70" r="0" t="0"/>
            </a:stretch>
          </a:blipFill>
          <a:ln>
            <a:noFill/>
          </a:ln>
        </p:spPr>
        <p:txBody>
          <a:bodyPr anchorCtr="0" anchor="t" bIns="91425" lIns="91425" spcFirstLastPara="1" rIns="91425" wrap="square" tIns="91425">
            <a:noAutofit/>
          </a:bodyPr>
          <a:lstStyle/>
          <a:p>
            <a:pPr indent="-457188" lvl="0" marL="609585" rtl="0" algn="l">
              <a:lnSpc>
                <a:spcPct val="90000"/>
              </a:lnSpc>
              <a:spcBef>
                <a:spcPts val="0"/>
              </a:spcBef>
              <a:spcAft>
                <a:spcPts val="0"/>
              </a:spcAft>
              <a:buSzPts val="1800"/>
              <a:buChar char="●"/>
            </a:pPr>
            <a:r>
              <a:rPr lang="en-US"/>
              <a:t> </a:t>
            </a:r>
            <a:endParaRPr/>
          </a:p>
        </p:txBody>
      </p:sp>
      <p:pic>
        <p:nvPicPr>
          <p:cNvPr id="1105" name="Google Shape;1105;p29"/>
          <p:cNvPicPr preferRelativeResize="0"/>
          <p:nvPr/>
        </p:nvPicPr>
        <p:blipFill rotWithShape="1">
          <a:blip r:embed="rId4">
            <a:alphaModFix/>
          </a:blip>
          <a:srcRect b="62246" l="38050" r="39166" t="1061"/>
          <a:stretch/>
        </p:blipFill>
        <p:spPr>
          <a:xfrm>
            <a:off x="8513136" y="-75035"/>
            <a:ext cx="3189768" cy="2864003"/>
          </a:xfrm>
          <a:prstGeom prst="rect">
            <a:avLst/>
          </a:prstGeom>
          <a:noFill/>
          <a:ln>
            <a:noFill/>
          </a:ln>
        </p:spPr>
      </p:pic>
      <p:pic>
        <p:nvPicPr>
          <p:cNvPr descr="The logistic (sigmoid) curve of population growth over time. The ..." id="1106" name="Google Shape;1106;p29"/>
          <p:cNvPicPr preferRelativeResize="0"/>
          <p:nvPr/>
        </p:nvPicPr>
        <p:blipFill rotWithShape="1">
          <a:blip r:embed="rId5">
            <a:alphaModFix/>
          </a:blip>
          <a:srcRect b="0" l="0" r="0" t="0"/>
          <a:stretch/>
        </p:blipFill>
        <p:spPr>
          <a:xfrm>
            <a:off x="7456993" y="3593806"/>
            <a:ext cx="4545836" cy="3178906"/>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1" name="Shape 1111"/>
        <p:cNvGrpSpPr/>
        <p:nvPr/>
      </p:nvGrpSpPr>
      <p:grpSpPr>
        <a:xfrm>
          <a:off x="0" y="0"/>
          <a:ext cx="0" cy="0"/>
          <a:chOff x="0" y="0"/>
          <a:chExt cx="0" cy="0"/>
        </a:xfrm>
      </p:grpSpPr>
      <p:sp>
        <p:nvSpPr>
          <p:cNvPr id="1112" name="Google Shape;1112;g2b7aa389cc3_0_53"/>
          <p:cNvSpPr txBox="1"/>
          <p:nvPr>
            <p:ph type="title"/>
          </p:nvPr>
        </p:nvSpPr>
        <p:spPr>
          <a:xfrm>
            <a:off x="415600" y="593375"/>
            <a:ext cx="120201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4200"/>
              <a:t>Do you see the problem with Sigmoidal activations?</a:t>
            </a:r>
            <a:endParaRPr sz="4200"/>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7" name="Shape 1117"/>
        <p:cNvGrpSpPr/>
        <p:nvPr/>
      </p:nvGrpSpPr>
      <p:grpSpPr>
        <a:xfrm>
          <a:off x="0" y="0"/>
          <a:ext cx="0" cy="0"/>
          <a:chOff x="0" y="0"/>
          <a:chExt cx="0" cy="0"/>
        </a:xfrm>
      </p:grpSpPr>
      <p:sp>
        <p:nvSpPr>
          <p:cNvPr id="1118" name="Google Shape;1118;g2b7aa389cc3_0_59"/>
          <p:cNvSpPr txBox="1"/>
          <p:nvPr>
            <p:ph type="title"/>
          </p:nvPr>
        </p:nvSpPr>
        <p:spPr>
          <a:xfrm>
            <a:off x="415600" y="593375"/>
            <a:ext cx="120201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4200"/>
              <a:t>Do you see the problem with Sigmoidal activations?</a:t>
            </a:r>
            <a:endParaRPr sz="4200"/>
          </a:p>
        </p:txBody>
      </p:sp>
      <p:sp>
        <p:nvSpPr>
          <p:cNvPr id="1119" name="Google Shape;1119;g2b7aa389cc3_0_59"/>
          <p:cNvSpPr txBox="1"/>
          <p:nvPr>
            <p:ph idx="1" type="body"/>
          </p:nvPr>
        </p:nvSpPr>
        <p:spPr>
          <a:xfrm>
            <a:off x="415600" y="1536633"/>
            <a:ext cx="11360700" cy="455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Vanishing gradients!</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3" name="Shape 1123"/>
        <p:cNvGrpSpPr/>
        <p:nvPr/>
      </p:nvGrpSpPr>
      <p:grpSpPr>
        <a:xfrm>
          <a:off x="0" y="0"/>
          <a:ext cx="0" cy="0"/>
          <a:chOff x="0" y="0"/>
          <a:chExt cx="0" cy="0"/>
        </a:xfrm>
      </p:grpSpPr>
      <p:sp>
        <p:nvSpPr>
          <p:cNvPr id="1124" name="Google Shape;1124;p30"/>
          <p:cNvSpPr txBox="1"/>
          <p:nvPr>
            <p:ph type="title"/>
          </p:nvPr>
        </p:nvSpPr>
        <p:spPr>
          <a:xfrm>
            <a:off x="415600" y="593367"/>
            <a:ext cx="11360800" cy="763600"/>
          </a:xfrm>
          <a:prstGeom prst="rect">
            <a:avLst/>
          </a:prstGeom>
          <a:noFill/>
          <a:ln>
            <a:noFill/>
          </a:ln>
        </p:spPr>
        <p:txBody>
          <a:bodyPr anchorCtr="0" anchor="t" bIns="121900" lIns="121900" spcFirstLastPara="1" rIns="121900" wrap="square" tIns="121900">
            <a:noAutofit/>
          </a:bodyPr>
          <a:lstStyle/>
          <a:p>
            <a:pPr indent="0" lvl="0" marL="0" rtl="0" algn="l">
              <a:lnSpc>
                <a:spcPct val="90000"/>
              </a:lnSpc>
              <a:spcBef>
                <a:spcPts val="0"/>
              </a:spcBef>
              <a:spcAft>
                <a:spcPts val="0"/>
              </a:spcAft>
              <a:buClr>
                <a:schemeClr val="dk1"/>
              </a:buClr>
              <a:buSzPts val="2800"/>
              <a:buFont typeface="Calibri"/>
              <a:buNone/>
            </a:pPr>
            <a:r>
              <a:rPr lang="en-US"/>
              <a:t>ReLU Activation</a:t>
            </a:r>
            <a:endParaRPr/>
          </a:p>
        </p:txBody>
      </p:sp>
      <p:sp>
        <p:nvSpPr>
          <p:cNvPr id="1125" name="Google Shape;1125;p30"/>
          <p:cNvSpPr txBox="1"/>
          <p:nvPr>
            <p:ph idx="1" type="body"/>
          </p:nvPr>
        </p:nvSpPr>
        <p:spPr>
          <a:xfrm>
            <a:off x="415600" y="1536633"/>
            <a:ext cx="8678394" cy="4555200"/>
          </a:xfrm>
          <a:prstGeom prst="rect">
            <a:avLst/>
          </a:prstGeom>
          <a:blipFill rotWithShape="1">
            <a:blip r:embed="rId3">
              <a:alphaModFix/>
            </a:blip>
            <a:stretch>
              <a:fillRect b="0" l="-69" r="0" t="0"/>
            </a:stretch>
          </a:blipFill>
          <a:ln>
            <a:noFill/>
          </a:ln>
        </p:spPr>
        <p:txBody>
          <a:bodyPr anchorCtr="0" anchor="t" bIns="91425" lIns="91425" spcFirstLastPara="1" rIns="91425" wrap="square" tIns="91425">
            <a:noAutofit/>
          </a:bodyPr>
          <a:lstStyle/>
          <a:p>
            <a:pPr indent="-457188" lvl="0" marL="609585" rtl="0" algn="l">
              <a:lnSpc>
                <a:spcPct val="90000"/>
              </a:lnSpc>
              <a:spcBef>
                <a:spcPts val="0"/>
              </a:spcBef>
              <a:spcAft>
                <a:spcPts val="0"/>
              </a:spcAft>
              <a:buSzPts val="1800"/>
              <a:buChar char="●"/>
            </a:pPr>
            <a:r>
              <a:rPr lang="en-US"/>
              <a:t> </a:t>
            </a:r>
            <a:endParaRPr/>
          </a:p>
        </p:txBody>
      </p:sp>
      <p:pic>
        <p:nvPicPr>
          <p:cNvPr id="1126" name="Google Shape;1126;p30"/>
          <p:cNvPicPr preferRelativeResize="0"/>
          <p:nvPr/>
        </p:nvPicPr>
        <p:blipFill rotWithShape="1">
          <a:blip r:embed="rId4">
            <a:alphaModFix/>
          </a:blip>
          <a:srcRect b="-1860" l="18863" r="58354" t="65167"/>
          <a:stretch/>
        </p:blipFill>
        <p:spPr>
          <a:xfrm>
            <a:off x="8513136" y="-75035"/>
            <a:ext cx="3189768" cy="2864003"/>
          </a:xfrm>
          <a:prstGeom prst="rect">
            <a:avLst/>
          </a:prstGeom>
          <a:noFill/>
          <a:ln>
            <a:noFill/>
          </a:ln>
        </p:spPr>
      </p:pic>
      <p:pic>
        <p:nvPicPr>
          <p:cNvPr id="1127" name="Google Shape;1127;p30"/>
          <p:cNvPicPr preferRelativeResize="0"/>
          <p:nvPr/>
        </p:nvPicPr>
        <p:blipFill rotWithShape="1">
          <a:blip r:embed="rId5">
            <a:alphaModFix/>
          </a:blip>
          <a:srcRect b="0" l="0" r="0" t="0"/>
          <a:stretch/>
        </p:blipFill>
        <p:spPr>
          <a:xfrm>
            <a:off x="8739188" y="3690938"/>
            <a:ext cx="2857500" cy="2819400"/>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2" name="Shape 1132"/>
        <p:cNvGrpSpPr/>
        <p:nvPr/>
      </p:nvGrpSpPr>
      <p:grpSpPr>
        <a:xfrm>
          <a:off x="0" y="0"/>
          <a:ext cx="0" cy="0"/>
          <a:chOff x="0" y="0"/>
          <a:chExt cx="0" cy="0"/>
        </a:xfrm>
      </p:grpSpPr>
      <p:sp>
        <p:nvSpPr>
          <p:cNvPr id="1133" name="Google Shape;1133;p31"/>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2800"/>
              <a:buFont typeface="Calibri"/>
              <a:buNone/>
            </a:pPr>
            <a:r>
              <a:rPr lang="en-US"/>
              <a:t>Visualization with ReLU</a:t>
            </a:r>
            <a:endParaRPr/>
          </a:p>
        </p:txBody>
      </p:sp>
      <p:sp>
        <p:nvSpPr>
          <p:cNvPr id="1134" name="Google Shape;1134;p31"/>
          <p:cNvSpPr txBox="1"/>
          <p:nvPr>
            <p:ph idx="1" type="body"/>
          </p:nvPr>
        </p:nvSpPr>
        <p:spPr>
          <a:xfrm>
            <a:off x="415600" y="6478772"/>
            <a:ext cx="11360800" cy="379228"/>
          </a:xfrm>
          <a:prstGeom prst="rect">
            <a:avLst/>
          </a:prstGeom>
          <a:noFill/>
          <a:ln>
            <a:noFill/>
          </a:ln>
        </p:spPr>
        <p:txBody>
          <a:bodyPr anchorCtr="0" anchor="t" bIns="91425" lIns="91425" spcFirstLastPara="1" rIns="91425" wrap="square" tIns="91425">
            <a:noAutofit/>
          </a:bodyPr>
          <a:lstStyle/>
          <a:p>
            <a:pPr indent="0" lvl="0" marL="152396" rtl="0" algn="r">
              <a:lnSpc>
                <a:spcPct val="90000"/>
              </a:lnSpc>
              <a:spcBef>
                <a:spcPts val="0"/>
              </a:spcBef>
              <a:spcAft>
                <a:spcPts val="0"/>
              </a:spcAft>
              <a:buClr>
                <a:schemeClr val="dk1"/>
              </a:buClr>
              <a:buSzPts val="1800"/>
              <a:buNone/>
            </a:pPr>
            <a:r>
              <a:rPr lang="en-US" sz="1600" u="sng">
                <a:solidFill>
                  <a:schemeClr val="hlink"/>
                </a:solidFill>
                <a:hlinkClick r:id="rId3"/>
              </a:rPr>
              <a:t>https://www.youtube.com/channel/UCYO_jab_esuFRV4b17AJtAw</a:t>
            </a:r>
            <a:endParaRPr sz="1600"/>
          </a:p>
        </p:txBody>
      </p:sp>
      <p:pic>
        <p:nvPicPr>
          <p:cNvPr descr="Related image" id="1135" name="Google Shape;1135;p31"/>
          <p:cNvPicPr preferRelativeResize="0"/>
          <p:nvPr/>
        </p:nvPicPr>
        <p:blipFill rotWithShape="1">
          <a:blip r:embed="rId4">
            <a:alphaModFix/>
          </a:blip>
          <a:srcRect b="0" l="0" r="0" t="0"/>
          <a:stretch/>
        </p:blipFill>
        <p:spPr>
          <a:xfrm>
            <a:off x="1837024" y="1536633"/>
            <a:ext cx="8356055" cy="4712815"/>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0" name="Shape 1140"/>
        <p:cNvGrpSpPr/>
        <p:nvPr/>
      </p:nvGrpSpPr>
      <p:grpSpPr>
        <a:xfrm>
          <a:off x="0" y="0"/>
          <a:ext cx="0" cy="0"/>
          <a:chOff x="0" y="0"/>
          <a:chExt cx="0" cy="0"/>
        </a:xfrm>
      </p:grpSpPr>
      <p:sp>
        <p:nvSpPr>
          <p:cNvPr id="1141" name="Google Shape;1141;g2b7aa389cc3_0_15"/>
          <p:cNvSpPr txBox="1"/>
          <p:nvPr>
            <p:ph type="title"/>
          </p:nvPr>
        </p:nvSpPr>
        <p:spPr>
          <a:xfrm>
            <a:off x="415600" y="593367"/>
            <a:ext cx="113607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Why ReLU provides non-linearity?</a:t>
            </a:r>
            <a:endParaRPr/>
          </a:p>
        </p:txBody>
      </p:sp>
      <p:pic>
        <p:nvPicPr>
          <p:cNvPr id="1142" name="Google Shape;1142;g2b7aa389cc3_0_15"/>
          <p:cNvPicPr preferRelativeResize="0"/>
          <p:nvPr/>
        </p:nvPicPr>
        <p:blipFill rotWithShape="1">
          <a:blip r:embed="rId3">
            <a:alphaModFix/>
          </a:blip>
          <a:srcRect b="-1860" l="18862" r="58354" t="65167"/>
          <a:stretch/>
        </p:blipFill>
        <p:spPr>
          <a:xfrm>
            <a:off x="698536" y="1793990"/>
            <a:ext cx="3189768" cy="2864003"/>
          </a:xfrm>
          <a:prstGeom prst="rect">
            <a:avLst/>
          </a:prstGeom>
          <a:noFill/>
          <a:ln>
            <a:noFill/>
          </a:ln>
        </p:spPr>
      </p:pic>
      <p:pic>
        <p:nvPicPr>
          <p:cNvPr id="1143" name="Google Shape;1143;g2b7aa389cc3_0_15"/>
          <p:cNvPicPr preferRelativeResize="0"/>
          <p:nvPr/>
        </p:nvPicPr>
        <p:blipFill>
          <a:blip r:embed="rId4">
            <a:alphaModFix/>
          </a:blip>
          <a:stretch>
            <a:fillRect/>
          </a:stretch>
        </p:blipFill>
        <p:spPr>
          <a:xfrm>
            <a:off x="4827075" y="1492487"/>
            <a:ext cx="5522575" cy="4661575"/>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8" name="Shape 1148"/>
        <p:cNvGrpSpPr/>
        <p:nvPr/>
      </p:nvGrpSpPr>
      <p:grpSpPr>
        <a:xfrm>
          <a:off x="0" y="0"/>
          <a:ext cx="0" cy="0"/>
          <a:chOff x="0" y="0"/>
          <a:chExt cx="0" cy="0"/>
        </a:xfrm>
      </p:grpSpPr>
      <p:sp>
        <p:nvSpPr>
          <p:cNvPr id="1149" name="Google Shape;1149;g2b7aa389cc3_0_43"/>
          <p:cNvSpPr txBox="1"/>
          <p:nvPr>
            <p:ph type="title"/>
          </p:nvPr>
        </p:nvSpPr>
        <p:spPr>
          <a:xfrm>
            <a:off x="415600" y="593367"/>
            <a:ext cx="113607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Why ReLU provides non-linearity?</a:t>
            </a:r>
            <a:endParaRPr/>
          </a:p>
        </p:txBody>
      </p:sp>
      <p:sp>
        <p:nvSpPr>
          <p:cNvPr id="1150" name="Google Shape;1150;g2b7aa389cc3_0_43"/>
          <p:cNvSpPr txBox="1"/>
          <p:nvPr/>
        </p:nvSpPr>
        <p:spPr>
          <a:xfrm>
            <a:off x="490900" y="1883750"/>
            <a:ext cx="8476800" cy="233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800">
                <a:solidFill>
                  <a:schemeClr val="dk1"/>
                </a:solidFill>
                <a:latin typeface="Calibri"/>
                <a:ea typeface="Calibri"/>
                <a:cs typeface="Calibri"/>
                <a:sym typeface="Calibri"/>
              </a:rPr>
              <a:t>The function is not linear if it does not </a:t>
            </a:r>
            <a:r>
              <a:rPr lang="en-US" sz="2800">
                <a:solidFill>
                  <a:schemeClr val="dk1"/>
                </a:solidFill>
                <a:latin typeface="Calibri"/>
                <a:ea typeface="Calibri"/>
                <a:cs typeface="Calibri"/>
                <a:sym typeface="Calibri"/>
              </a:rPr>
              <a:t>satisfy</a:t>
            </a:r>
            <a:r>
              <a:rPr lang="en-US" sz="2800">
                <a:solidFill>
                  <a:schemeClr val="dk1"/>
                </a:solidFill>
                <a:latin typeface="Calibri"/>
                <a:ea typeface="Calibri"/>
                <a:cs typeface="Calibri"/>
                <a:sym typeface="Calibri"/>
              </a:rPr>
              <a:t> the superposition principles: 1) additivity, 2) homogeneity</a:t>
            </a:r>
            <a:endParaRPr sz="2800">
              <a:solidFill>
                <a:schemeClr val="dk1"/>
              </a:solidFill>
              <a:latin typeface="Calibri"/>
              <a:ea typeface="Calibri"/>
              <a:cs typeface="Calibri"/>
              <a:sym typeface="Calibri"/>
            </a:endParaRPr>
          </a:p>
          <a:p>
            <a:pPr indent="0" lvl="0" marL="0" rtl="0" algn="l">
              <a:spcBef>
                <a:spcPts val="0"/>
              </a:spcBef>
              <a:spcAft>
                <a:spcPts val="0"/>
              </a:spcAft>
              <a:buNone/>
            </a:pPr>
            <a:r>
              <a:t/>
            </a:r>
            <a:endParaRPr sz="2800">
              <a:solidFill>
                <a:schemeClr val="dk1"/>
              </a:solidFill>
              <a:latin typeface="Calibri"/>
              <a:ea typeface="Calibri"/>
              <a:cs typeface="Calibri"/>
              <a:sym typeface="Calibri"/>
            </a:endParaRPr>
          </a:p>
          <a:p>
            <a:pPr indent="-406400" lvl="0" marL="457200" rtl="0" algn="l">
              <a:spcBef>
                <a:spcPts val="0"/>
              </a:spcBef>
              <a:spcAft>
                <a:spcPts val="0"/>
              </a:spcAft>
              <a:buClr>
                <a:schemeClr val="dk1"/>
              </a:buClr>
              <a:buSzPts val="2800"/>
              <a:buFont typeface="Calibri"/>
              <a:buAutoNum type="arabicParenR"/>
            </a:pPr>
            <a:r>
              <a:rPr lang="en-US" sz="2800">
                <a:solidFill>
                  <a:schemeClr val="dk1"/>
                </a:solidFill>
                <a:latin typeface="Calibri"/>
                <a:ea typeface="Calibri"/>
                <a:cs typeface="Calibri"/>
                <a:sym typeface="Calibri"/>
              </a:rPr>
              <a:t>F (x1 + x2) = F(x1) + F(x2)</a:t>
            </a:r>
            <a:endParaRPr sz="2800">
              <a:solidFill>
                <a:schemeClr val="dk1"/>
              </a:solidFill>
              <a:latin typeface="Calibri"/>
              <a:ea typeface="Calibri"/>
              <a:cs typeface="Calibri"/>
              <a:sym typeface="Calibri"/>
            </a:endParaRPr>
          </a:p>
          <a:p>
            <a:pPr indent="-406400" lvl="0" marL="457200" rtl="0" algn="l">
              <a:spcBef>
                <a:spcPts val="0"/>
              </a:spcBef>
              <a:spcAft>
                <a:spcPts val="0"/>
              </a:spcAft>
              <a:buClr>
                <a:schemeClr val="dk1"/>
              </a:buClr>
              <a:buSzPts val="2800"/>
              <a:buFont typeface="Calibri"/>
              <a:buAutoNum type="arabicParenR"/>
            </a:pPr>
            <a:r>
              <a:rPr lang="en-US" sz="2800">
                <a:solidFill>
                  <a:schemeClr val="dk1"/>
                </a:solidFill>
                <a:latin typeface="Calibri"/>
                <a:ea typeface="Calibri"/>
                <a:cs typeface="Calibri"/>
                <a:sym typeface="Calibri"/>
              </a:rPr>
              <a:t>F(ax) = aF(x)</a:t>
            </a:r>
            <a:endParaRPr sz="2800">
              <a:solidFill>
                <a:schemeClr val="dk1"/>
              </a:solidFill>
              <a:latin typeface="Calibri"/>
              <a:ea typeface="Calibri"/>
              <a:cs typeface="Calibri"/>
              <a:sym typeface="Calibri"/>
            </a:endParaRPr>
          </a:p>
        </p:txBody>
      </p:sp>
      <p:pic>
        <p:nvPicPr>
          <p:cNvPr id="1151" name="Google Shape;1151;g2b7aa389cc3_0_43"/>
          <p:cNvPicPr preferRelativeResize="0"/>
          <p:nvPr/>
        </p:nvPicPr>
        <p:blipFill rotWithShape="1">
          <a:blip r:embed="rId3">
            <a:alphaModFix/>
          </a:blip>
          <a:srcRect b="-1860" l="18862" r="58354" t="65167"/>
          <a:stretch/>
        </p:blipFill>
        <p:spPr>
          <a:xfrm>
            <a:off x="5916149" y="3206827"/>
            <a:ext cx="3711725" cy="3332650"/>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6" name="Shape 1156"/>
        <p:cNvGrpSpPr/>
        <p:nvPr/>
      </p:nvGrpSpPr>
      <p:grpSpPr>
        <a:xfrm>
          <a:off x="0" y="0"/>
          <a:ext cx="0" cy="0"/>
          <a:chOff x="0" y="0"/>
          <a:chExt cx="0" cy="0"/>
        </a:xfrm>
      </p:grpSpPr>
      <p:sp>
        <p:nvSpPr>
          <p:cNvPr id="1157" name="Google Shape;1157;g2b7aa389cc3_0_33"/>
          <p:cNvSpPr txBox="1"/>
          <p:nvPr>
            <p:ph type="title"/>
          </p:nvPr>
        </p:nvSpPr>
        <p:spPr>
          <a:xfrm>
            <a:off x="415600" y="593367"/>
            <a:ext cx="113607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Why ReLU provides non-linearity?</a:t>
            </a:r>
            <a:endParaRPr/>
          </a:p>
          <a:p>
            <a:pPr indent="0" lvl="0" marL="0" rtl="0" algn="l">
              <a:spcBef>
                <a:spcPts val="0"/>
              </a:spcBef>
              <a:spcAft>
                <a:spcPts val="0"/>
              </a:spcAft>
              <a:buNone/>
            </a:pPr>
            <a:r>
              <a:t/>
            </a:r>
            <a:endParaRPr/>
          </a:p>
        </p:txBody>
      </p:sp>
      <p:pic>
        <p:nvPicPr>
          <p:cNvPr id="1158" name="Google Shape;1158;g2b7aa389cc3_0_33"/>
          <p:cNvPicPr preferRelativeResize="0"/>
          <p:nvPr/>
        </p:nvPicPr>
        <p:blipFill>
          <a:blip r:embed="rId3">
            <a:alphaModFix/>
          </a:blip>
          <a:stretch>
            <a:fillRect/>
          </a:stretch>
        </p:blipFill>
        <p:spPr>
          <a:xfrm>
            <a:off x="2869750" y="1536637"/>
            <a:ext cx="5522575" cy="4661575"/>
          </a:xfrm>
          <a:prstGeom prst="rect">
            <a:avLst/>
          </a:prstGeom>
          <a:noFill/>
          <a:ln>
            <a:noFill/>
          </a:ln>
        </p:spPr>
      </p:pic>
      <p:sp>
        <p:nvSpPr>
          <p:cNvPr id="1159" name="Google Shape;1159;g2b7aa389cc3_0_33"/>
          <p:cNvSpPr txBox="1"/>
          <p:nvPr/>
        </p:nvSpPr>
        <p:spPr>
          <a:xfrm>
            <a:off x="415600" y="6145025"/>
            <a:ext cx="112842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Taken from https://www.blog.dailydoseofds.com/p/a-visual-and-intuitive-guide-to-what#:~:text=The%20core%20point%20to%20understand,of%20a%20non%2Dlinear%20curve.</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4" name="Shape 1164"/>
        <p:cNvGrpSpPr/>
        <p:nvPr/>
      </p:nvGrpSpPr>
      <p:grpSpPr>
        <a:xfrm>
          <a:off x="0" y="0"/>
          <a:ext cx="0" cy="0"/>
          <a:chOff x="0" y="0"/>
          <a:chExt cx="0" cy="0"/>
        </a:xfrm>
      </p:grpSpPr>
      <p:sp>
        <p:nvSpPr>
          <p:cNvPr id="1165" name="Google Shape;1165;p32"/>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2800"/>
              <a:buFont typeface="Calibri"/>
              <a:buNone/>
            </a:pPr>
            <a:r>
              <a:rPr lang="en-US"/>
              <a:t>The Dying ReLU Problem</a:t>
            </a:r>
            <a:endParaRPr/>
          </a:p>
        </p:txBody>
      </p:sp>
      <p:pic>
        <p:nvPicPr>
          <p:cNvPr descr="The Dying ReLU problem" id="1166" name="Google Shape;1166;p32"/>
          <p:cNvPicPr preferRelativeResize="0"/>
          <p:nvPr/>
        </p:nvPicPr>
        <p:blipFill rotWithShape="1">
          <a:blip r:embed="rId3">
            <a:alphaModFix/>
          </a:blip>
          <a:srcRect b="0" l="0" r="0" t="16319"/>
          <a:stretch/>
        </p:blipFill>
        <p:spPr>
          <a:xfrm>
            <a:off x="3338319" y="1774736"/>
            <a:ext cx="5515362" cy="4078994"/>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0" name="Shape 1170"/>
        <p:cNvGrpSpPr/>
        <p:nvPr/>
      </p:nvGrpSpPr>
      <p:grpSpPr>
        <a:xfrm>
          <a:off x="0" y="0"/>
          <a:ext cx="0" cy="0"/>
          <a:chOff x="0" y="0"/>
          <a:chExt cx="0" cy="0"/>
        </a:xfrm>
      </p:grpSpPr>
      <p:sp>
        <p:nvSpPr>
          <p:cNvPr id="1171" name="Google Shape;1171;p33"/>
          <p:cNvSpPr txBox="1"/>
          <p:nvPr>
            <p:ph type="title"/>
          </p:nvPr>
        </p:nvSpPr>
        <p:spPr>
          <a:xfrm>
            <a:off x="415600" y="593367"/>
            <a:ext cx="11360800" cy="763600"/>
          </a:xfrm>
          <a:prstGeom prst="rect">
            <a:avLst/>
          </a:prstGeom>
          <a:noFill/>
          <a:ln>
            <a:noFill/>
          </a:ln>
        </p:spPr>
        <p:txBody>
          <a:bodyPr anchorCtr="0" anchor="t" bIns="121900" lIns="121900" spcFirstLastPara="1" rIns="121900" wrap="square" tIns="121900">
            <a:noAutofit/>
          </a:bodyPr>
          <a:lstStyle/>
          <a:p>
            <a:pPr indent="0" lvl="0" marL="0" rtl="0" algn="l">
              <a:lnSpc>
                <a:spcPct val="90000"/>
              </a:lnSpc>
              <a:spcBef>
                <a:spcPts val="0"/>
              </a:spcBef>
              <a:spcAft>
                <a:spcPts val="0"/>
              </a:spcAft>
              <a:buClr>
                <a:schemeClr val="dk1"/>
              </a:buClr>
              <a:buSzPts val="2800"/>
              <a:buFont typeface="Calibri"/>
              <a:buNone/>
            </a:pPr>
            <a:r>
              <a:rPr lang="en-US"/>
              <a:t>LeakyReLU Activation</a:t>
            </a:r>
            <a:endParaRPr/>
          </a:p>
        </p:txBody>
      </p:sp>
      <p:sp>
        <p:nvSpPr>
          <p:cNvPr id="1172" name="Google Shape;1172;p33"/>
          <p:cNvSpPr txBox="1"/>
          <p:nvPr>
            <p:ph idx="1" type="body"/>
          </p:nvPr>
        </p:nvSpPr>
        <p:spPr>
          <a:xfrm>
            <a:off x="415600" y="1536633"/>
            <a:ext cx="8678394" cy="45552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Clr>
                <a:schemeClr val="dk1"/>
              </a:buClr>
              <a:buSzPts val="1800"/>
              <a:buNone/>
            </a:pPr>
            <a:r>
              <a:t/>
            </a:r>
            <a:endParaRPr/>
          </a:p>
          <a:p>
            <a:pPr indent="-457200" lvl="0" marL="457200" rtl="0" algn="l">
              <a:lnSpc>
                <a:spcPct val="100000"/>
              </a:lnSpc>
              <a:spcBef>
                <a:spcPts val="0"/>
              </a:spcBef>
              <a:spcAft>
                <a:spcPts val="0"/>
              </a:spcAft>
              <a:buClr>
                <a:schemeClr val="dk1"/>
              </a:buClr>
              <a:buSzPts val="1800"/>
              <a:buChar char="●"/>
            </a:pPr>
            <a:r>
              <a:rPr lang="en-US" sz="2400"/>
              <a:t>No information loss (compared to ReLU)</a:t>
            </a:r>
            <a:endParaRPr/>
          </a:p>
          <a:p>
            <a:pPr indent="-457200" lvl="0" marL="457200" rtl="0" algn="l">
              <a:lnSpc>
                <a:spcPct val="100000"/>
              </a:lnSpc>
              <a:spcBef>
                <a:spcPts val="0"/>
              </a:spcBef>
              <a:spcAft>
                <a:spcPts val="0"/>
              </a:spcAft>
              <a:buClr>
                <a:schemeClr val="dk1"/>
              </a:buClr>
              <a:buSzPts val="1800"/>
              <a:buChar char="●"/>
            </a:pPr>
            <a:r>
              <a:rPr lang="en-US" sz="2400"/>
              <a:t>Solves “dying ReLU” problem (i.e. all neurons output 0)</a:t>
            </a:r>
            <a:endParaRPr/>
          </a:p>
          <a:p>
            <a:pPr indent="-457200" lvl="0" marL="457200" rtl="0" algn="l">
              <a:lnSpc>
                <a:spcPct val="100000"/>
              </a:lnSpc>
              <a:spcBef>
                <a:spcPts val="0"/>
              </a:spcBef>
              <a:spcAft>
                <a:spcPts val="0"/>
              </a:spcAft>
              <a:buClr>
                <a:schemeClr val="dk1"/>
              </a:buClr>
              <a:buSzPts val="1800"/>
              <a:buChar char="●"/>
            </a:pPr>
            <a:r>
              <a:rPr lang="en-US" sz="2400"/>
              <a:t>Similar to ReLU, pays less attention to less important neurons</a:t>
            </a:r>
            <a:endParaRPr/>
          </a:p>
          <a:p>
            <a:pPr indent="-457200" lvl="0" marL="457200" rtl="0" algn="l">
              <a:lnSpc>
                <a:spcPct val="100000"/>
              </a:lnSpc>
              <a:spcBef>
                <a:spcPts val="0"/>
              </a:spcBef>
              <a:spcAft>
                <a:spcPts val="0"/>
              </a:spcAft>
              <a:buClr>
                <a:schemeClr val="dk1"/>
              </a:buClr>
              <a:buSzPts val="1800"/>
              <a:buChar char="●"/>
            </a:pPr>
            <a:r>
              <a:rPr lang="en-US" sz="2200"/>
              <a:t>Not always better than ReLU</a:t>
            </a:r>
            <a:endParaRPr sz="2200"/>
          </a:p>
        </p:txBody>
      </p:sp>
      <p:pic>
        <p:nvPicPr>
          <p:cNvPr id="1173" name="Google Shape;1173;p33"/>
          <p:cNvPicPr preferRelativeResize="0"/>
          <p:nvPr/>
        </p:nvPicPr>
        <p:blipFill rotWithShape="1">
          <a:blip r:embed="rId3">
            <a:alphaModFix/>
          </a:blip>
          <a:srcRect b="-2245" l="56455" r="20762" t="65552"/>
          <a:stretch/>
        </p:blipFill>
        <p:spPr>
          <a:xfrm>
            <a:off x="8513136" y="-75035"/>
            <a:ext cx="3189768" cy="286400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g2b891ad0c23_0_23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Neural Network Easy Example</a:t>
            </a:r>
            <a:endParaRPr/>
          </a:p>
        </p:txBody>
      </p:sp>
      <p:sp>
        <p:nvSpPr>
          <p:cNvPr id="167" name="Google Shape;167;g2b891ad0c23_0_231"/>
          <p:cNvSpPr/>
          <p:nvPr/>
        </p:nvSpPr>
        <p:spPr>
          <a:xfrm>
            <a:off x="3221659" y="2476007"/>
            <a:ext cx="694200" cy="694800"/>
          </a:xfrm>
          <a:prstGeom prst="flowChartConnector">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3</a:t>
            </a:r>
            <a:endParaRPr/>
          </a:p>
        </p:txBody>
      </p:sp>
      <p:sp>
        <p:nvSpPr>
          <p:cNvPr id="168" name="Google Shape;168;g2b891ad0c23_0_231"/>
          <p:cNvSpPr/>
          <p:nvPr/>
        </p:nvSpPr>
        <p:spPr>
          <a:xfrm>
            <a:off x="3221659" y="3389426"/>
            <a:ext cx="694200" cy="694800"/>
          </a:xfrm>
          <a:prstGeom prst="flowChartConnector">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2</a:t>
            </a:r>
            <a:endParaRPr/>
          </a:p>
        </p:txBody>
      </p:sp>
      <p:sp>
        <p:nvSpPr>
          <p:cNvPr id="169" name="Google Shape;169;g2b891ad0c23_0_231"/>
          <p:cNvSpPr/>
          <p:nvPr/>
        </p:nvSpPr>
        <p:spPr>
          <a:xfrm>
            <a:off x="3221659" y="4375277"/>
            <a:ext cx="694200" cy="694800"/>
          </a:xfrm>
          <a:prstGeom prst="flowChartConnector">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4</a:t>
            </a:r>
            <a:endParaRPr/>
          </a:p>
        </p:txBody>
      </p:sp>
      <p:sp>
        <p:nvSpPr>
          <p:cNvPr id="170" name="Google Shape;170;g2b891ad0c23_0_231"/>
          <p:cNvSpPr/>
          <p:nvPr/>
        </p:nvSpPr>
        <p:spPr>
          <a:xfrm>
            <a:off x="5865598" y="1883793"/>
            <a:ext cx="694200" cy="694800"/>
          </a:xfrm>
          <a:prstGeom prst="flowChartConnector">
            <a:avLst/>
          </a:prstGeom>
          <a:gradFill>
            <a:gsLst>
              <a:gs pos="0">
                <a:srgbClr val="B0CAE9"/>
              </a:gs>
              <a:gs pos="50000">
                <a:srgbClr val="A1C1E4"/>
              </a:gs>
              <a:gs pos="100000">
                <a:srgbClr val="90B8E4"/>
              </a:gs>
            </a:gsLst>
            <a:lin ang="5400012" scaled="0"/>
          </a:gradFill>
          <a:ln cap="flat" cmpd="sng" w="9525">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71" name="Google Shape;171;g2b891ad0c23_0_231"/>
          <p:cNvSpPr/>
          <p:nvPr/>
        </p:nvSpPr>
        <p:spPr>
          <a:xfrm>
            <a:off x="5878683" y="4759957"/>
            <a:ext cx="694200" cy="694800"/>
          </a:xfrm>
          <a:prstGeom prst="flowChartConnector">
            <a:avLst/>
          </a:prstGeom>
          <a:gradFill>
            <a:gsLst>
              <a:gs pos="0">
                <a:srgbClr val="F7BCA2"/>
              </a:gs>
              <a:gs pos="50000">
                <a:srgbClr val="F4B093"/>
              </a:gs>
              <a:gs pos="100000">
                <a:srgbClr val="F7A47F"/>
              </a:gs>
            </a:gsLst>
            <a:lin ang="5400012" scaled="0"/>
          </a:gradFill>
          <a:ln cap="flat" cmpd="sng" w="952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72" name="Google Shape;172;g2b891ad0c23_0_231"/>
          <p:cNvSpPr/>
          <p:nvPr/>
        </p:nvSpPr>
        <p:spPr>
          <a:xfrm>
            <a:off x="8806491" y="2096163"/>
            <a:ext cx="694200" cy="694800"/>
          </a:xfrm>
          <a:prstGeom prst="flowChartConnector">
            <a:avLst/>
          </a:prstGeom>
          <a:solidFill>
            <a:srgbClr val="942092">
              <a:alpha val="57650"/>
            </a:srgbClr>
          </a:solidFill>
          <a:ln cap="flat" cmpd="sng" w="19050">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g2b891ad0c23_0_231"/>
          <p:cNvSpPr/>
          <p:nvPr/>
        </p:nvSpPr>
        <p:spPr>
          <a:xfrm>
            <a:off x="8819576" y="4181555"/>
            <a:ext cx="694200" cy="694800"/>
          </a:xfrm>
          <a:prstGeom prst="flowChartConnector">
            <a:avLst/>
          </a:prstGeom>
          <a:gradFill>
            <a:gsLst>
              <a:gs pos="0">
                <a:srgbClr val="7FB75F"/>
              </a:gs>
              <a:gs pos="50000">
                <a:srgbClr val="6EB141"/>
              </a:gs>
              <a:gs pos="100000">
                <a:srgbClr val="5FA134"/>
              </a:gs>
            </a:gsLst>
            <a:lin ang="5400012" scaled="0"/>
          </a:gradFill>
          <a:ln cap="flat" cmpd="sng" w="9525">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g2b891ad0c23_0_231"/>
          <p:cNvSpPr txBox="1"/>
          <p:nvPr/>
        </p:nvSpPr>
        <p:spPr>
          <a:xfrm>
            <a:off x="8376438" y="5412973"/>
            <a:ext cx="15543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Output Layer</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with Softmax</a:t>
            </a:r>
            <a:endParaRPr sz="1800">
              <a:solidFill>
                <a:schemeClr val="dk1"/>
              </a:solidFill>
              <a:latin typeface="Calibri"/>
              <a:ea typeface="Calibri"/>
              <a:cs typeface="Calibri"/>
              <a:sym typeface="Calibri"/>
            </a:endParaRPr>
          </a:p>
        </p:txBody>
      </p:sp>
      <p:cxnSp>
        <p:nvCxnSpPr>
          <p:cNvPr id="175" name="Google Shape;175;g2b891ad0c23_0_231"/>
          <p:cNvCxnSpPr>
            <a:stCxn id="167" idx="6"/>
            <a:endCxn id="170" idx="2"/>
          </p:cNvCxnSpPr>
          <p:nvPr/>
        </p:nvCxnSpPr>
        <p:spPr>
          <a:xfrm flipH="1" rot="10800000">
            <a:off x="3915859" y="2231207"/>
            <a:ext cx="1949700" cy="592200"/>
          </a:xfrm>
          <a:prstGeom prst="straightConnector1">
            <a:avLst/>
          </a:prstGeom>
          <a:noFill/>
          <a:ln cap="flat" cmpd="sng" w="9525">
            <a:solidFill>
              <a:schemeClr val="accent1"/>
            </a:solidFill>
            <a:prstDash val="solid"/>
            <a:miter lim="800000"/>
            <a:headEnd len="sm" w="sm" type="none"/>
            <a:tailEnd len="med" w="med" type="triangle"/>
          </a:ln>
        </p:spPr>
      </p:cxnSp>
      <p:cxnSp>
        <p:nvCxnSpPr>
          <p:cNvPr id="176" name="Google Shape;176;g2b891ad0c23_0_231"/>
          <p:cNvCxnSpPr>
            <a:stCxn id="168" idx="6"/>
            <a:endCxn id="170" idx="2"/>
          </p:cNvCxnSpPr>
          <p:nvPr/>
        </p:nvCxnSpPr>
        <p:spPr>
          <a:xfrm flipH="1" rot="10800000">
            <a:off x="3915859" y="2231126"/>
            <a:ext cx="1949700" cy="1505700"/>
          </a:xfrm>
          <a:prstGeom prst="straightConnector1">
            <a:avLst/>
          </a:prstGeom>
          <a:noFill/>
          <a:ln cap="flat" cmpd="sng" w="9525">
            <a:solidFill>
              <a:schemeClr val="accent1"/>
            </a:solidFill>
            <a:prstDash val="solid"/>
            <a:miter lim="800000"/>
            <a:headEnd len="sm" w="sm" type="none"/>
            <a:tailEnd len="med" w="med" type="triangle"/>
          </a:ln>
        </p:spPr>
      </p:cxnSp>
      <p:cxnSp>
        <p:nvCxnSpPr>
          <p:cNvPr id="177" name="Google Shape;177;g2b891ad0c23_0_231"/>
          <p:cNvCxnSpPr>
            <a:stCxn id="169" idx="6"/>
            <a:endCxn id="170" idx="2"/>
          </p:cNvCxnSpPr>
          <p:nvPr/>
        </p:nvCxnSpPr>
        <p:spPr>
          <a:xfrm flipH="1" rot="10800000">
            <a:off x="3915859" y="2231177"/>
            <a:ext cx="1949700" cy="2491500"/>
          </a:xfrm>
          <a:prstGeom prst="straightConnector1">
            <a:avLst/>
          </a:prstGeom>
          <a:noFill/>
          <a:ln cap="flat" cmpd="sng" w="9525">
            <a:solidFill>
              <a:schemeClr val="accent1"/>
            </a:solidFill>
            <a:prstDash val="solid"/>
            <a:miter lim="800000"/>
            <a:headEnd len="sm" w="sm" type="none"/>
            <a:tailEnd len="med" w="med" type="triangle"/>
          </a:ln>
        </p:spPr>
      </p:cxnSp>
      <p:cxnSp>
        <p:nvCxnSpPr>
          <p:cNvPr id="178" name="Google Shape;178;g2b891ad0c23_0_231"/>
          <p:cNvCxnSpPr>
            <a:stCxn id="167" idx="6"/>
            <a:endCxn id="171" idx="2"/>
          </p:cNvCxnSpPr>
          <p:nvPr/>
        </p:nvCxnSpPr>
        <p:spPr>
          <a:xfrm>
            <a:off x="3915859" y="2823407"/>
            <a:ext cx="1962900" cy="2283900"/>
          </a:xfrm>
          <a:prstGeom prst="straightConnector1">
            <a:avLst/>
          </a:prstGeom>
          <a:noFill/>
          <a:ln cap="flat" cmpd="sng" w="9525">
            <a:solidFill>
              <a:schemeClr val="accent2"/>
            </a:solidFill>
            <a:prstDash val="solid"/>
            <a:miter lim="800000"/>
            <a:headEnd len="sm" w="sm" type="none"/>
            <a:tailEnd len="med" w="med" type="triangle"/>
          </a:ln>
        </p:spPr>
      </p:cxnSp>
      <p:cxnSp>
        <p:nvCxnSpPr>
          <p:cNvPr id="179" name="Google Shape;179;g2b891ad0c23_0_231"/>
          <p:cNvCxnSpPr>
            <a:stCxn id="168" idx="6"/>
            <a:endCxn id="171" idx="2"/>
          </p:cNvCxnSpPr>
          <p:nvPr/>
        </p:nvCxnSpPr>
        <p:spPr>
          <a:xfrm>
            <a:off x="3915859" y="3736826"/>
            <a:ext cx="1962900" cy="1370400"/>
          </a:xfrm>
          <a:prstGeom prst="straightConnector1">
            <a:avLst/>
          </a:prstGeom>
          <a:noFill/>
          <a:ln cap="flat" cmpd="sng" w="9525">
            <a:solidFill>
              <a:schemeClr val="accent2"/>
            </a:solidFill>
            <a:prstDash val="solid"/>
            <a:miter lim="800000"/>
            <a:headEnd len="sm" w="sm" type="none"/>
            <a:tailEnd len="med" w="med" type="triangle"/>
          </a:ln>
        </p:spPr>
      </p:cxnSp>
      <p:cxnSp>
        <p:nvCxnSpPr>
          <p:cNvPr id="180" name="Google Shape;180;g2b891ad0c23_0_231"/>
          <p:cNvCxnSpPr>
            <a:stCxn id="169" idx="6"/>
            <a:endCxn id="171" idx="2"/>
          </p:cNvCxnSpPr>
          <p:nvPr/>
        </p:nvCxnSpPr>
        <p:spPr>
          <a:xfrm>
            <a:off x="3915859" y="4722677"/>
            <a:ext cx="1962900" cy="384600"/>
          </a:xfrm>
          <a:prstGeom prst="straightConnector1">
            <a:avLst/>
          </a:prstGeom>
          <a:noFill/>
          <a:ln cap="flat" cmpd="sng" w="9525">
            <a:solidFill>
              <a:schemeClr val="accent2"/>
            </a:solidFill>
            <a:prstDash val="solid"/>
            <a:miter lim="800000"/>
            <a:headEnd len="sm" w="sm" type="none"/>
            <a:tailEnd len="med" w="med" type="triangle"/>
          </a:ln>
        </p:spPr>
      </p:cxnSp>
      <p:cxnSp>
        <p:nvCxnSpPr>
          <p:cNvPr id="181" name="Google Shape;181;g2b891ad0c23_0_231"/>
          <p:cNvCxnSpPr>
            <a:stCxn id="170" idx="6"/>
            <a:endCxn id="172" idx="2"/>
          </p:cNvCxnSpPr>
          <p:nvPr/>
        </p:nvCxnSpPr>
        <p:spPr>
          <a:xfrm>
            <a:off x="6559798" y="2231193"/>
            <a:ext cx="2246700" cy="212400"/>
          </a:xfrm>
          <a:prstGeom prst="straightConnector1">
            <a:avLst/>
          </a:prstGeom>
          <a:noFill/>
          <a:ln cap="flat" cmpd="sng" w="9525">
            <a:solidFill>
              <a:srgbClr val="7030A0"/>
            </a:solidFill>
            <a:prstDash val="solid"/>
            <a:miter lim="800000"/>
            <a:headEnd len="sm" w="sm" type="none"/>
            <a:tailEnd len="med" w="med" type="triangle"/>
          </a:ln>
        </p:spPr>
      </p:cxnSp>
      <p:cxnSp>
        <p:nvCxnSpPr>
          <p:cNvPr id="182" name="Google Shape;182;g2b891ad0c23_0_231"/>
          <p:cNvCxnSpPr>
            <a:stCxn id="171" idx="6"/>
            <a:endCxn id="172" idx="2"/>
          </p:cNvCxnSpPr>
          <p:nvPr/>
        </p:nvCxnSpPr>
        <p:spPr>
          <a:xfrm flipH="1" rot="10800000">
            <a:off x="6572883" y="2443657"/>
            <a:ext cx="2233500" cy="2663700"/>
          </a:xfrm>
          <a:prstGeom prst="straightConnector1">
            <a:avLst/>
          </a:prstGeom>
          <a:noFill/>
          <a:ln cap="flat" cmpd="sng" w="9525">
            <a:solidFill>
              <a:srgbClr val="7030A0"/>
            </a:solidFill>
            <a:prstDash val="solid"/>
            <a:miter lim="800000"/>
            <a:headEnd len="sm" w="sm" type="none"/>
            <a:tailEnd len="med" w="med" type="triangle"/>
          </a:ln>
        </p:spPr>
      </p:cxnSp>
      <p:cxnSp>
        <p:nvCxnSpPr>
          <p:cNvPr id="183" name="Google Shape;183;g2b891ad0c23_0_231"/>
          <p:cNvCxnSpPr>
            <a:stCxn id="170" idx="6"/>
            <a:endCxn id="173" idx="2"/>
          </p:cNvCxnSpPr>
          <p:nvPr/>
        </p:nvCxnSpPr>
        <p:spPr>
          <a:xfrm>
            <a:off x="6559798" y="2231193"/>
            <a:ext cx="2259900" cy="2297700"/>
          </a:xfrm>
          <a:prstGeom prst="straightConnector1">
            <a:avLst/>
          </a:prstGeom>
          <a:gradFill>
            <a:gsLst>
              <a:gs pos="0">
                <a:srgbClr val="7FB75F"/>
              </a:gs>
              <a:gs pos="50000">
                <a:srgbClr val="6EB141"/>
              </a:gs>
              <a:gs pos="100000">
                <a:srgbClr val="5FA134"/>
              </a:gs>
            </a:gsLst>
            <a:lin ang="5400012" scaled="0"/>
          </a:gradFill>
          <a:ln cap="flat" cmpd="sng" w="9525">
            <a:solidFill>
              <a:schemeClr val="accent6"/>
            </a:solidFill>
            <a:prstDash val="solid"/>
            <a:miter lim="800000"/>
            <a:headEnd len="sm" w="sm" type="none"/>
            <a:tailEnd len="med" w="med" type="triangle"/>
          </a:ln>
        </p:spPr>
      </p:cxnSp>
      <p:cxnSp>
        <p:nvCxnSpPr>
          <p:cNvPr id="184" name="Google Shape;184;g2b891ad0c23_0_231"/>
          <p:cNvCxnSpPr>
            <a:stCxn id="171" idx="6"/>
            <a:endCxn id="173" idx="2"/>
          </p:cNvCxnSpPr>
          <p:nvPr/>
        </p:nvCxnSpPr>
        <p:spPr>
          <a:xfrm flipH="1" rot="10800000">
            <a:off x="6572883" y="4528957"/>
            <a:ext cx="2246700" cy="578400"/>
          </a:xfrm>
          <a:prstGeom prst="straightConnector1">
            <a:avLst/>
          </a:prstGeom>
          <a:gradFill>
            <a:gsLst>
              <a:gs pos="0">
                <a:srgbClr val="7FB75F"/>
              </a:gs>
              <a:gs pos="50000">
                <a:srgbClr val="6EB141"/>
              </a:gs>
              <a:gs pos="100000">
                <a:srgbClr val="5FA134"/>
              </a:gs>
            </a:gsLst>
            <a:lin ang="5400012" scaled="0"/>
          </a:gradFill>
          <a:ln cap="flat" cmpd="sng" w="9525">
            <a:solidFill>
              <a:schemeClr val="accent6"/>
            </a:solidFill>
            <a:prstDash val="solid"/>
            <a:miter lim="800000"/>
            <a:headEnd len="sm" w="sm" type="none"/>
            <a:tailEnd len="med" w="med" type="triangle"/>
          </a:ln>
        </p:spPr>
      </p:cxnSp>
      <p:sp>
        <p:nvSpPr>
          <p:cNvPr id="185" name="Google Shape;185;g2b891ad0c23_0_231"/>
          <p:cNvSpPr txBox="1"/>
          <p:nvPr/>
        </p:nvSpPr>
        <p:spPr>
          <a:xfrm>
            <a:off x="1839834" y="2603967"/>
            <a:ext cx="13539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First pixel</a:t>
            </a:r>
            <a:endParaRPr/>
          </a:p>
        </p:txBody>
      </p:sp>
      <p:sp>
        <p:nvSpPr>
          <p:cNvPr id="186" name="Google Shape;186;g2b891ad0c23_0_231"/>
          <p:cNvSpPr txBox="1"/>
          <p:nvPr/>
        </p:nvSpPr>
        <p:spPr>
          <a:xfrm>
            <a:off x="1867716" y="3592278"/>
            <a:ext cx="13539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Second pixel</a:t>
            </a:r>
            <a:endParaRPr/>
          </a:p>
        </p:txBody>
      </p:sp>
      <p:sp>
        <p:nvSpPr>
          <p:cNvPr id="187" name="Google Shape;187;g2b891ad0c23_0_231"/>
          <p:cNvSpPr txBox="1"/>
          <p:nvPr/>
        </p:nvSpPr>
        <p:spPr>
          <a:xfrm>
            <a:off x="1868073" y="4563140"/>
            <a:ext cx="13539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Third pixel</a:t>
            </a:r>
            <a:endParaRPr/>
          </a:p>
        </p:txBody>
      </p:sp>
      <p:sp>
        <p:nvSpPr>
          <p:cNvPr id="188" name="Google Shape;188;g2b891ad0c23_0_231"/>
          <p:cNvSpPr txBox="1"/>
          <p:nvPr/>
        </p:nvSpPr>
        <p:spPr>
          <a:xfrm>
            <a:off x="2928315" y="5288696"/>
            <a:ext cx="12558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Input</a:t>
            </a:r>
            <a:endParaRPr/>
          </a:p>
        </p:txBody>
      </p:sp>
      <p:sp>
        <p:nvSpPr>
          <p:cNvPr id="189" name="Google Shape;189;g2b891ad0c23_0_231"/>
          <p:cNvSpPr txBox="1"/>
          <p:nvPr/>
        </p:nvSpPr>
        <p:spPr>
          <a:xfrm>
            <a:off x="6056408" y="2039422"/>
            <a:ext cx="476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a:t>
            </a:r>
            <a:endParaRPr/>
          </a:p>
        </p:txBody>
      </p:sp>
      <p:sp>
        <p:nvSpPr>
          <p:cNvPr id="190" name="Google Shape;190;g2b891ad0c23_0_231"/>
          <p:cNvSpPr txBox="1"/>
          <p:nvPr/>
        </p:nvSpPr>
        <p:spPr>
          <a:xfrm>
            <a:off x="6062810" y="4932472"/>
            <a:ext cx="476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B</a:t>
            </a:r>
            <a:endParaRPr/>
          </a:p>
        </p:txBody>
      </p:sp>
      <p:sp>
        <p:nvSpPr>
          <p:cNvPr id="191" name="Google Shape;191;g2b891ad0c23_0_231"/>
          <p:cNvSpPr txBox="1"/>
          <p:nvPr/>
        </p:nvSpPr>
        <p:spPr>
          <a:xfrm>
            <a:off x="8987782" y="2265457"/>
            <a:ext cx="476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C</a:t>
            </a:r>
            <a:endParaRPr/>
          </a:p>
        </p:txBody>
      </p:sp>
      <p:sp>
        <p:nvSpPr>
          <p:cNvPr id="192" name="Google Shape;192;g2b891ad0c23_0_231"/>
          <p:cNvSpPr txBox="1"/>
          <p:nvPr/>
        </p:nvSpPr>
        <p:spPr>
          <a:xfrm>
            <a:off x="8990815" y="4368495"/>
            <a:ext cx="476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D</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8" name="Shape 1178"/>
        <p:cNvGrpSpPr/>
        <p:nvPr/>
      </p:nvGrpSpPr>
      <p:grpSpPr>
        <a:xfrm>
          <a:off x="0" y="0"/>
          <a:ext cx="0" cy="0"/>
          <a:chOff x="0" y="0"/>
          <a:chExt cx="0" cy="0"/>
        </a:xfrm>
      </p:grpSpPr>
      <p:sp>
        <p:nvSpPr>
          <p:cNvPr id="1179" name="Google Shape;1179;g2b7aa389cc3_0_9"/>
          <p:cNvSpPr txBox="1"/>
          <p:nvPr>
            <p:ph type="title"/>
          </p:nvPr>
        </p:nvSpPr>
        <p:spPr>
          <a:xfrm>
            <a:off x="415600" y="593367"/>
            <a:ext cx="113607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Do you see any other issues with ReLU?</a:t>
            </a:r>
            <a:endParaRPr/>
          </a:p>
        </p:txBody>
      </p:sp>
      <p:pic>
        <p:nvPicPr>
          <p:cNvPr id="1180" name="Google Shape;1180;g2b7aa389cc3_0_9"/>
          <p:cNvPicPr preferRelativeResize="0"/>
          <p:nvPr/>
        </p:nvPicPr>
        <p:blipFill rotWithShape="1">
          <a:blip r:embed="rId3">
            <a:alphaModFix/>
          </a:blip>
          <a:srcRect b="-1860" l="18862" r="58354" t="65167"/>
          <a:stretch/>
        </p:blipFill>
        <p:spPr>
          <a:xfrm>
            <a:off x="2950300" y="1810150"/>
            <a:ext cx="4849550" cy="4354274"/>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5" name="Shape 1185"/>
        <p:cNvGrpSpPr/>
        <p:nvPr/>
      </p:nvGrpSpPr>
      <p:grpSpPr>
        <a:xfrm>
          <a:off x="0" y="0"/>
          <a:ext cx="0" cy="0"/>
          <a:chOff x="0" y="0"/>
          <a:chExt cx="0" cy="0"/>
        </a:xfrm>
      </p:grpSpPr>
      <p:sp>
        <p:nvSpPr>
          <p:cNvPr id="1186" name="Google Shape;1186;g2b7aa389cc3_0_66"/>
          <p:cNvSpPr txBox="1"/>
          <p:nvPr>
            <p:ph type="title"/>
          </p:nvPr>
        </p:nvSpPr>
        <p:spPr>
          <a:xfrm>
            <a:off x="415600" y="593367"/>
            <a:ext cx="113607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Do you see any other issues with ReLU?</a:t>
            </a:r>
            <a:endParaRPr/>
          </a:p>
        </p:txBody>
      </p:sp>
      <p:sp>
        <p:nvSpPr>
          <p:cNvPr id="1187" name="Google Shape;1187;g2b7aa389cc3_0_66"/>
          <p:cNvSpPr txBox="1"/>
          <p:nvPr/>
        </p:nvSpPr>
        <p:spPr>
          <a:xfrm>
            <a:off x="765250" y="1766000"/>
            <a:ext cx="8476800" cy="1046700"/>
          </a:xfrm>
          <a:prstGeom prst="rect">
            <a:avLst/>
          </a:prstGeom>
          <a:noFill/>
          <a:ln>
            <a:noFill/>
          </a:ln>
        </p:spPr>
        <p:txBody>
          <a:bodyPr anchorCtr="0" anchor="t" bIns="91425" lIns="91425" spcFirstLastPara="1" rIns="91425" wrap="square" tIns="91425">
            <a:spAutoFit/>
          </a:bodyPr>
          <a:lstStyle/>
          <a:p>
            <a:pPr indent="-406400" lvl="0" marL="457200" rtl="0" algn="l">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Exploding gradients: Exact opposite phenomena we had with Sigmoid (vanishing gradients)</a:t>
            </a:r>
            <a:endParaRPr sz="2800">
              <a:solidFill>
                <a:schemeClr val="dk1"/>
              </a:solidFill>
              <a:latin typeface="Calibri"/>
              <a:ea typeface="Calibri"/>
              <a:cs typeface="Calibri"/>
              <a:sym typeface="Calibri"/>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2" name="Shape 1192"/>
        <p:cNvGrpSpPr/>
        <p:nvPr/>
      </p:nvGrpSpPr>
      <p:grpSpPr>
        <a:xfrm>
          <a:off x="0" y="0"/>
          <a:ext cx="0" cy="0"/>
          <a:chOff x="0" y="0"/>
          <a:chExt cx="0" cy="0"/>
        </a:xfrm>
      </p:grpSpPr>
      <p:sp>
        <p:nvSpPr>
          <p:cNvPr id="1193" name="Google Shape;1193;g2b7aa389cc3_0_73"/>
          <p:cNvSpPr txBox="1"/>
          <p:nvPr>
            <p:ph type="title"/>
          </p:nvPr>
        </p:nvSpPr>
        <p:spPr>
          <a:xfrm>
            <a:off x="415600" y="593367"/>
            <a:ext cx="113607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Do you see any other issues with ReLU?</a:t>
            </a:r>
            <a:endParaRPr/>
          </a:p>
        </p:txBody>
      </p:sp>
      <p:sp>
        <p:nvSpPr>
          <p:cNvPr id="1194" name="Google Shape;1194;g2b7aa389cc3_0_73"/>
          <p:cNvSpPr txBox="1"/>
          <p:nvPr/>
        </p:nvSpPr>
        <p:spPr>
          <a:xfrm>
            <a:off x="765250" y="1766000"/>
            <a:ext cx="8476800" cy="1477500"/>
          </a:xfrm>
          <a:prstGeom prst="rect">
            <a:avLst/>
          </a:prstGeom>
          <a:noFill/>
          <a:ln>
            <a:noFill/>
          </a:ln>
        </p:spPr>
        <p:txBody>
          <a:bodyPr anchorCtr="0" anchor="t" bIns="91425" lIns="91425" spcFirstLastPara="1" rIns="91425" wrap="square" tIns="91425">
            <a:spAutoFit/>
          </a:bodyPr>
          <a:lstStyle/>
          <a:p>
            <a:pPr indent="-406400" lvl="0" marL="457200" rtl="0" algn="l">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Exploding gradients: Exact opposite phenomena we had with Sigmoid (vanishing gradients)</a:t>
            </a:r>
            <a:endParaRPr sz="2800">
              <a:solidFill>
                <a:schemeClr val="dk1"/>
              </a:solidFill>
              <a:latin typeface="Calibri"/>
              <a:ea typeface="Calibri"/>
              <a:cs typeface="Calibri"/>
              <a:sym typeface="Calibri"/>
            </a:endParaRPr>
          </a:p>
          <a:p>
            <a:pPr indent="-406400" lvl="1" marL="914400" rtl="0" algn="l">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Do gradient clipping, or layer-wise normalization</a:t>
            </a:r>
            <a:endParaRPr sz="2800">
              <a:solidFill>
                <a:schemeClr val="dk1"/>
              </a:solidFill>
              <a:latin typeface="Calibri"/>
              <a:ea typeface="Calibri"/>
              <a:cs typeface="Calibri"/>
              <a:sym typeface="Calibri"/>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8" name="Shape 1198"/>
        <p:cNvGrpSpPr/>
        <p:nvPr/>
      </p:nvGrpSpPr>
      <p:grpSpPr>
        <a:xfrm>
          <a:off x="0" y="0"/>
          <a:ext cx="0" cy="0"/>
          <a:chOff x="0" y="0"/>
          <a:chExt cx="0" cy="0"/>
        </a:xfrm>
      </p:grpSpPr>
      <p:sp>
        <p:nvSpPr>
          <p:cNvPr id="1199" name="Google Shape;1199;p34"/>
          <p:cNvSpPr txBox="1"/>
          <p:nvPr>
            <p:ph type="ctrTitle"/>
          </p:nvPr>
        </p:nvSpPr>
        <p:spPr>
          <a:xfrm>
            <a:off x="415600" y="766267"/>
            <a:ext cx="11448000" cy="3268000"/>
          </a:xfrm>
          <a:prstGeom prst="rect">
            <a:avLst/>
          </a:prstGeom>
          <a:noFill/>
          <a:ln>
            <a:noFill/>
          </a:ln>
        </p:spPr>
        <p:txBody>
          <a:bodyPr anchorCtr="0" anchor="b" bIns="121900" lIns="121900" spcFirstLastPara="1" rIns="121900" wrap="square" tIns="121900">
            <a:noAutofit/>
          </a:bodyPr>
          <a:lstStyle/>
          <a:p>
            <a:pPr indent="0" lvl="0" marL="0" rtl="0" algn="ctr">
              <a:lnSpc>
                <a:spcPct val="90000"/>
              </a:lnSpc>
              <a:spcBef>
                <a:spcPts val="0"/>
              </a:spcBef>
              <a:spcAft>
                <a:spcPts val="0"/>
              </a:spcAft>
              <a:buClr>
                <a:schemeClr val="dk1"/>
              </a:buClr>
              <a:buSzPts val="6000"/>
              <a:buFont typeface="Calibri"/>
              <a:buNone/>
            </a:pPr>
            <a:r>
              <a:rPr lang="en-US"/>
              <a:t>Homework 4</a:t>
            </a:r>
            <a:endParaRPr/>
          </a:p>
          <a:p>
            <a:pPr indent="0" lvl="0" marL="0" rtl="0" algn="ctr">
              <a:lnSpc>
                <a:spcPct val="90000"/>
              </a:lnSpc>
              <a:spcBef>
                <a:spcPts val="0"/>
              </a:spcBef>
              <a:spcAft>
                <a:spcPts val="0"/>
              </a:spcAft>
              <a:buClr>
                <a:schemeClr val="dk1"/>
              </a:buClr>
              <a:buSzPts val="4800"/>
              <a:buFont typeface="Calibri"/>
              <a:buNone/>
            </a:pPr>
            <a:r>
              <a:rPr lang="en-US" sz="4800"/>
              <a:t>Neural Network</a:t>
            </a:r>
            <a:endParaRPr sz="4800"/>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3" name="Shape 1203"/>
        <p:cNvGrpSpPr/>
        <p:nvPr/>
      </p:nvGrpSpPr>
      <p:grpSpPr>
        <a:xfrm>
          <a:off x="0" y="0"/>
          <a:ext cx="0" cy="0"/>
          <a:chOff x="0" y="0"/>
          <a:chExt cx="0" cy="0"/>
        </a:xfrm>
      </p:grpSpPr>
      <p:sp>
        <p:nvSpPr>
          <p:cNvPr id="1204" name="Google Shape;1204;p35"/>
          <p:cNvSpPr txBox="1"/>
          <p:nvPr>
            <p:ph type="title"/>
          </p:nvPr>
        </p:nvSpPr>
        <p:spPr>
          <a:xfrm>
            <a:off x="170600" y="256233"/>
            <a:ext cx="11850800" cy="763600"/>
          </a:xfrm>
          <a:prstGeom prst="rect">
            <a:avLst/>
          </a:prstGeom>
          <a:noFill/>
          <a:ln>
            <a:noFill/>
          </a:ln>
        </p:spPr>
        <p:txBody>
          <a:bodyPr anchorCtr="0" anchor="b" bIns="121900" lIns="121900" spcFirstLastPara="1" rIns="121900" wrap="square" tIns="121900">
            <a:noAutofit/>
          </a:bodyPr>
          <a:lstStyle/>
          <a:p>
            <a:pPr indent="0" lvl="0" marL="0" rtl="0" algn="l">
              <a:lnSpc>
                <a:spcPct val="90000"/>
              </a:lnSpc>
              <a:spcBef>
                <a:spcPts val="0"/>
              </a:spcBef>
              <a:spcAft>
                <a:spcPts val="0"/>
              </a:spcAft>
              <a:buClr>
                <a:schemeClr val="dk1"/>
              </a:buClr>
              <a:buSzPts val="3600"/>
              <a:buFont typeface="Calibri"/>
              <a:buNone/>
            </a:pPr>
            <a:r>
              <a:rPr lang="en-US"/>
              <a:t>MNIST: Handwriting recognition</a:t>
            </a:r>
            <a:endParaRPr/>
          </a:p>
        </p:txBody>
      </p:sp>
      <p:sp>
        <p:nvSpPr>
          <p:cNvPr id="1205" name="Google Shape;1205;p35"/>
          <p:cNvSpPr txBox="1"/>
          <p:nvPr>
            <p:ph idx="1" type="body"/>
          </p:nvPr>
        </p:nvSpPr>
        <p:spPr>
          <a:xfrm>
            <a:off x="298400" y="1019833"/>
            <a:ext cx="11595200" cy="5674400"/>
          </a:xfrm>
          <a:prstGeom prst="rect">
            <a:avLst/>
          </a:prstGeom>
          <a:solidFill>
            <a:srgbClr val="FFFFFF">
              <a:alpha val="60000"/>
            </a:srgbClr>
          </a:solid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SzPts val="2400"/>
              <a:buNone/>
            </a:pPr>
            <a:r>
              <a:rPr lang="en-US" sz="2800">
                <a:solidFill>
                  <a:schemeClr val="dk1"/>
                </a:solidFill>
              </a:rPr>
              <a:t>50,000 images of handwriting</a:t>
            </a:r>
            <a:br>
              <a:rPr lang="en-US" sz="2800">
                <a:solidFill>
                  <a:schemeClr val="dk1"/>
                </a:solidFill>
              </a:rPr>
            </a:br>
            <a:r>
              <a:rPr lang="en-US" sz="2800">
                <a:solidFill>
                  <a:schemeClr val="dk1"/>
                </a:solidFill>
              </a:rPr>
              <a:t>Input: 28 x 28 x 1 (grayscale)  784 pixel values</a:t>
            </a:r>
            <a:br>
              <a:rPr lang="en-US" sz="2800">
                <a:solidFill>
                  <a:schemeClr val="dk1"/>
                </a:solidFill>
              </a:rPr>
            </a:br>
            <a:r>
              <a:rPr lang="en-US" sz="2800">
                <a:solidFill>
                  <a:schemeClr val="dk1"/>
                </a:solidFill>
              </a:rPr>
              <a:t>Numbers 0-9  10 classes</a:t>
            </a:r>
            <a:endParaRPr sz="2800">
              <a:solidFill>
                <a:schemeClr val="dk1"/>
              </a:solidFill>
            </a:endParaRPr>
          </a:p>
          <a:p>
            <a:pPr indent="0" lvl="0" marL="0" rtl="0" algn="l">
              <a:lnSpc>
                <a:spcPct val="115000"/>
              </a:lnSpc>
              <a:spcBef>
                <a:spcPts val="0"/>
              </a:spcBef>
              <a:spcAft>
                <a:spcPts val="0"/>
              </a:spcAft>
              <a:buSzPts val="2400"/>
              <a:buNone/>
            </a:pPr>
            <a:r>
              <a:t/>
            </a:r>
            <a:endParaRPr sz="2800">
              <a:solidFill>
                <a:schemeClr val="dk1"/>
              </a:solidFill>
            </a:endParaRPr>
          </a:p>
          <a:p>
            <a:pPr indent="0" lvl="0" marL="0" rtl="0" algn="l">
              <a:lnSpc>
                <a:spcPct val="115000"/>
              </a:lnSpc>
              <a:spcBef>
                <a:spcPts val="2133"/>
              </a:spcBef>
              <a:spcAft>
                <a:spcPts val="2133"/>
              </a:spcAft>
              <a:buSzPts val="2400"/>
              <a:buNone/>
            </a:pPr>
            <a:r>
              <a:rPr lang="en-US" sz="2800">
                <a:solidFill>
                  <a:schemeClr val="dk1"/>
                </a:solidFill>
              </a:rPr>
              <a:t>Train a linear softmax model</a:t>
            </a:r>
            <a:br>
              <a:rPr lang="en-US" sz="2800">
                <a:solidFill>
                  <a:schemeClr val="dk1"/>
                </a:solidFill>
              </a:rPr>
            </a:br>
            <a:r>
              <a:rPr lang="en-US" sz="2800">
                <a:solidFill>
                  <a:schemeClr val="dk1"/>
                </a:solidFill>
              </a:rPr>
              <a:t>&gt; 95% accuracy</a:t>
            </a:r>
            <a:endParaRPr sz="2800">
              <a:solidFill>
                <a:schemeClr val="dk1"/>
              </a:solidFill>
            </a:endParaRPr>
          </a:p>
        </p:txBody>
      </p:sp>
      <p:pic>
        <p:nvPicPr>
          <p:cNvPr id="1206" name="Google Shape;1206;p35"/>
          <p:cNvPicPr preferRelativeResize="0"/>
          <p:nvPr/>
        </p:nvPicPr>
        <p:blipFill rotWithShape="1">
          <a:blip r:embed="rId3">
            <a:alphaModFix/>
          </a:blip>
          <a:srcRect b="0" l="0" r="0" t="0"/>
          <a:stretch/>
        </p:blipFill>
        <p:spPr>
          <a:xfrm>
            <a:off x="5416176" y="2279118"/>
            <a:ext cx="5969063" cy="2012330"/>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0" name="Shape 1210"/>
        <p:cNvGrpSpPr/>
        <p:nvPr/>
      </p:nvGrpSpPr>
      <p:grpSpPr>
        <a:xfrm>
          <a:off x="0" y="0"/>
          <a:ext cx="0" cy="0"/>
          <a:chOff x="0" y="0"/>
          <a:chExt cx="0" cy="0"/>
        </a:xfrm>
      </p:grpSpPr>
      <p:sp>
        <p:nvSpPr>
          <p:cNvPr id="1211" name="Google Shape;1211;p36"/>
          <p:cNvSpPr txBox="1"/>
          <p:nvPr>
            <p:ph type="title"/>
          </p:nvPr>
        </p:nvSpPr>
        <p:spPr>
          <a:xfrm>
            <a:off x="415600" y="593367"/>
            <a:ext cx="11360800" cy="763600"/>
          </a:xfrm>
          <a:prstGeom prst="rect">
            <a:avLst/>
          </a:prstGeom>
          <a:noFill/>
          <a:ln>
            <a:noFill/>
          </a:ln>
        </p:spPr>
        <p:txBody>
          <a:bodyPr anchorCtr="0" anchor="t" bIns="121900" lIns="121900" spcFirstLastPara="1" rIns="121900" wrap="square" tIns="121900">
            <a:noAutofit/>
          </a:bodyPr>
          <a:lstStyle/>
          <a:p>
            <a:pPr indent="0" lvl="0" marL="0" rtl="0" algn="l">
              <a:lnSpc>
                <a:spcPct val="90000"/>
              </a:lnSpc>
              <a:spcBef>
                <a:spcPts val="0"/>
              </a:spcBef>
              <a:spcAft>
                <a:spcPts val="0"/>
              </a:spcAft>
              <a:buClr>
                <a:schemeClr val="dk1"/>
              </a:buClr>
              <a:buSzPts val="2800"/>
              <a:buFont typeface="Calibri"/>
              <a:buNone/>
            </a:pPr>
            <a:r>
              <a:rPr lang="en-US"/>
              <a:t>Functions You need to Code</a:t>
            </a:r>
            <a:endParaRPr/>
          </a:p>
        </p:txBody>
      </p:sp>
      <p:sp>
        <p:nvSpPr>
          <p:cNvPr id="1212" name="Google Shape;1212;p36"/>
          <p:cNvSpPr txBox="1"/>
          <p:nvPr>
            <p:ph idx="1" type="body"/>
          </p:nvPr>
        </p:nvSpPr>
        <p:spPr>
          <a:xfrm>
            <a:off x="415600" y="1536633"/>
            <a:ext cx="11360800" cy="45552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Clr>
                <a:schemeClr val="dk1"/>
              </a:buClr>
              <a:buSzPts val="1800"/>
              <a:buNone/>
            </a:pPr>
            <a:r>
              <a:rPr lang="en-US" sz="3733">
                <a:solidFill>
                  <a:schemeClr val="dk1"/>
                </a:solidFill>
              </a:rPr>
              <a:t>Functions You need to Code (</a:t>
            </a:r>
            <a:r>
              <a:rPr b="1" lang="en-US" sz="3733">
                <a:solidFill>
                  <a:schemeClr val="dk1"/>
                </a:solidFill>
                <a:highlight>
                  <a:srgbClr val="FFFF00"/>
                </a:highlight>
              </a:rPr>
              <a:t>classifier.c</a:t>
            </a:r>
            <a:r>
              <a:rPr lang="en-US" sz="3733">
                <a:solidFill>
                  <a:schemeClr val="dk1"/>
                </a:solidFill>
              </a:rPr>
              <a:t>)</a:t>
            </a:r>
            <a:endParaRPr sz="1400">
              <a:solidFill>
                <a:srgbClr val="0000FF"/>
              </a:solidFill>
              <a:highlight>
                <a:srgbClr val="FFFFFF"/>
              </a:highlight>
              <a:latin typeface="Courier New"/>
              <a:ea typeface="Courier New"/>
              <a:cs typeface="Courier New"/>
              <a:sym typeface="Courier New"/>
            </a:endParaRPr>
          </a:p>
          <a:p>
            <a:pPr indent="0" lvl="0" marL="609585" rtl="0" algn="l">
              <a:lnSpc>
                <a:spcPct val="135714"/>
              </a:lnSpc>
              <a:spcBef>
                <a:spcPts val="0"/>
              </a:spcBef>
              <a:spcAft>
                <a:spcPts val="0"/>
              </a:spcAft>
              <a:buClr>
                <a:schemeClr val="dk1"/>
              </a:buClr>
              <a:buSzPts val="1100"/>
              <a:buNone/>
            </a:pPr>
            <a:r>
              <a:rPr lang="en-US" sz="1400">
                <a:solidFill>
                  <a:srgbClr val="0000FF"/>
                </a:solidFill>
                <a:highlight>
                  <a:srgbClr val="FFFFFF"/>
                </a:highlight>
                <a:latin typeface="Courier New"/>
                <a:ea typeface="Courier New"/>
                <a:cs typeface="Courier New"/>
                <a:sym typeface="Courier New"/>
              </a:rPr>
              <a:t>void</a:t>
            </a:r>
            <a:r>
              <a:rPr lang="en-US" sz="1400">
                <a:solidFill>
                  <a:schemeClr val="dk1"/>
                </a:solidFill>
                <a:highlight>
                  <a:srgbClr val="FFFFFF"/>
                </a:highlight>
                <a:latin typeface="Courier New"/>
                <a:ea typeface="Courier New"/>
                <a:cs typeface="Courier New"/>
                <a:sym typeface="Courier New"/>
              </a:rPr>
              <a:t> </a:t>
            </a:r>
            <a:r>
              <a:rPr lang="en-US" sz="1400">
                <a:solidFill>
                  <a:srgbClr val="795E26"/>
                </a:solidFill>
                <a:highlight>
                  <a:srgbClr val="FFFFFF"/>
                </a:highlight>
                <a:latin typeface="Courier New"/>
                <a:ea typeface="Courier New"/>
                <a:cs typeface="Courier New"/>
                <a:sym typeface="Courier New"/>
              </a:rPr>
              <a:t>activate_matrix</a:t>
            </a:r>
            <a:r>
              <a:rPr lang="en-US" sz="1400">
                <a:solidFill>
                  <a:schemeClr val="dk1"/>
                </a:solidFill>
                <a:highlight>
                  <a:srgbClr val="FFFFFF"/>
                </a:highlight>
                <a:latin typeface="Courier New"/>
                <a:ea typeface="Courier New"/>
                <a:cs typeface="Courier New"/>
                <a:sym typeface="Courier New"/>
              </a:rPr>
              <a:t>(matrix </a:t>
            </a:r>
            <a:r>
              <a:rPr lang="en-US" sz="1400">
                <a:solidFill>
                  <a:srgbClr val="001080"/>
                </a:solidFill>
                <a:highlight>
                  <a:srgbClr val="FFFFFF"/>
                </a:highlight>
                <a:latin typeface="Courier New"/>
                <a:ea typeface="Courier New"/>
                <a:cs typeface="Courier New"/>
                <a:sym typeface="Courier New"/>
              </a:rPr>
              <a:t>m</a:t>
            </a:r>
            <a:r>
              <a:rPr lang="en-US" sz="1400">
                <a:solidFill>
                  <a:schemeClr val="dk1"/>
                </a:solidFill>
                <a:highlight>
                  <a:srgbClr val="FFFFFF"/>
                </a:highlight>
                <a:latin typeface="Courier New"/>
                <a:ea typeface="Courier New"/>
                <a:cs typeface="Courier New"/>
                <a:sym typeface="Courier New"/>
              </a:rPr>
              <a:t>, ACTIVATION </a:t>
            </a:r>
            <a:r>
              <a:rPr lang="en-US" sz="1400">
                <a:solidFill>
                  <a:srgbClr val="001080"/>
                </a:solidFill>
                <a:highlight>
                  <a:srgbClr val="FFFFFF"/>
                </a:highlight>
                <a:latin typeface="Courier New"/>
                <a:ea typeface="Courier New"/>
                <a:cs typeface="Courier New"/>
                <a:sym typeface="Courier New"/>
              </a:rPr>
              <a:t>a</a:t>
            </a:r>
            <a:r>
              <a:rPr lang="en-US" sz="1400">
                <a:solidFill>
                  <a:schemeClr val="dk1"/>
                </a:solidFill>
                <a:highlight>
                  <a:srgbClr val="FFFFFF"/>
                </a:highlight>
                <a:latin typeface="Courier New"/>
                <a:ea typeface="Courier New"/>
                <a:cs typeface="Courier New"/>
                <a:sym typeface="Courier New"/>
              </a:rPr>
              <a:t>)</a:t>
            </a:r>
            <a:endParaRPr sz="1400">
              <a:solidFill>
                <a:schemeClr val="dk1"/>
              </a:solidFill>
              <a:highlight>
                <a:srgbClr val="FFFFFF"/>
              </a:highlight>
              <a:latin typeface="Courier New"/>
              <a:ea typeface="Courier New"/>
              <a:cs typeface="Courier New"/>
              <a:sym typeface="Courier New"/>
            </a:endParaRPr>
          </a:p>
          <a:p>
            <a:pPr indent="0" lvl="0" marL="609585" rtl="0" algn="l">
              <a:lnSpc>
                <a:spcPct val="135714"/>
              </a:lnSpc>
              <a:spcBef>
                <a:spcPts val="0"/>
              </a:spcBef>
              <a:spcAft>
                <a:spcPts val="0"/>
              </a:spcAft>
              <a:buClr>
                <a:schemeClr val="dk1"/>
              </a:buClr>
              <a:buSzPts val="1100"/>
              <a:buNone/>
            </a:pPr>
            <a:r>
              <a:rPr lang="en-US" sz="1400">
                <a:solidFill>
                  <a:srgbClr val="0000FF"/>
                </a:solidFill>
                <a:highlight>
                  <a:srgbClr val="FFFFFF"/>
                </a:highlight>
                <a:latin typeface="Courier New"/>
                <a:ea typeface="Courier New"/>
                <a:cs typeface="Courier New"/>
                <a:sym typeface="Courier New"/>
              </a:rPr>
              <a:t>void</a:t>
            </a:r>
            <a:r>
              <a:rPr lang="en-US" sz="1400">
                <a:solidFill>
                  <a:schemeClr val="dk1"/>
                </a:solidFill>
                <a:highlight>
                  <a:srgbClr val="FFFFFF"/>
                </a:highlight>
                <a:latin typeface="Courier New"/>
                <a:ea typeface="Courier New"/>
                <a:cs typeface="Courier New"/>
                <a:sym typeface="Courier New"/>
              </a:rPr>
              <a:t> </a:t>
            </a:r>
            <a:r>
              <a:rPr lang="en-US" sz="1400">
                <a:solidFill>
                  <a:srgbClr val="795E26"/>
                </a:solidFill>
                <a:highlight>
                  <a:srgbClr val="FFFFFF"/>
                </a:highlight>
                <a:latin typeface="Courier New"/>
                <a:ea typeface="Courier New"/>
                <a:cs typeface="Courier New"/>
                <a:sym typeface="Courier New"/>
              </a:rPr>
              <a:t>gradient_matrix</a:t>
            </a:r>
            <a:r>
              <a:rPr lang="en-US" sz="1400">
                <a:solidFill>
                  <a:schemeClr val="dk1"/>
                </a:solidFill>
                <a:highlight>
                  <a:srgbClr val="FFFFFF"/>
                </a:highlight>
                <a:latin typeface="Courier New"/>
                <a:ea typeface="Courier New"/>
                <a:cs typeface="Courier New"/>
                <a:sym typeface="Courier New"/>
              </a:rPr>
              <a:t>(matrix </a:t>
            </a:r>
            <a:r>
              <a:rPr lang="en-US" sz="1400">
                <a:solidFill>
                  <a:srgbClr val="001080"/>
                </a:solidFill>
                <a:highlight>
                  <a:srgbClr val="FFFFFF"/>
                </a:highlight>
                <a:latin typeface="Courier New"/>
                <a:ea typeface="Courier New"/>
                <a:cs typeface="Courier New"/>
                <a:sym typeface="Courier New"/>
              </a:rPr>
              <a:t>m</a:t>
            </a:r>
            <a:r>
              <a:rPr lang="en-US" sz="1400">
                <a:solidFill>
                  <a:schemeClr val="dk1"/>
                </a:solidFill>
                <a:highlight>
                  <a:srgbClr val="FFFFFF"/>
                </a:highlight>
                <a:latin typeface="Courier New"/>
                <a:ea typeface="Courier New"/>
                <a:cs typeface="Courier New"/>
                <a:sym typeface="Courier New"/>
              </a:rPr>
              <a:t>, ACTIVATION </a:t>
            </a:r>
            <a:r>
              <a:rPr lang="en-US" sz="1400">
                <a:solidFill>
                  <a:srgbClr val="001080"/>
                </a:solidFill>
                <a:highlight>
                  <a:srgbClr val="FFFFFF"/>
                </a:highlight>
                <a:latin typeface="Courier New"/>
                <a:ea typeface="Courier New"/>
                <a:cs typeface="Courier New"/>
                <a:sym typeface="Courier New"/>
              </a:rPr>
              <a:t>a</a:t>
            </a:r>
            <a:r>
              <a:rPr lang="en-US" sz="1400">
                <a:solidFill>
                  <a:schemeClr val="dk1"/>
                </a:solidFill>
                <a:highlight>
                  <a:srgbClr val="FFFFFF"/>
                </a:highlight>
                <a:latin typeface="Courier New"/>
                <a:ea typeface="Courier New"/>
                <a:cs typeface="Courier New"/>
                <a:sym typeface="Courier New"/>
              </a:rPr>
              <a:t>, matrix </a:t>
            </a:r>
            <a:r>
              <a:rPr lang="en-US" sz="1400">
                <a:solidFill>
                  <a:srgbClr val="001080"/>
                </a:solidFill>
                <a:highlight>
                  <a:srgbClr val="FFFFFF"/>
                </a:highlight>
                <a:latin typeface="Courier New"/>
                <a:ea typeface="Courier New"/>
                <a:cs typeface="Courier New"/>
                <a:sym typeface="Courier New"/>
              </a:rPr>
              <a:t>d</a:t>
            </a:r>
            <a:r>
              <a:rPr lang="en-US" sz="1400">
                <a:solidFill>
                  <a:schemeClr val="dk1"/>
                </a:solidFill>
                <a:highlight>
                  <a:srgbClr val="FFFFFF"/>
                </a:highlight>
                <a:latin typeface="Courier New"/>
                <a:ea typeface="Courier New"/>
                <a:cs typeface="Courier New"/>
                <a:sym typeface="Courier New"/>
              </a:rPr>
              <a:t>)</a:t>
            </a:r>
            <a:endParaRPr sz="1400">
              <a:solidFill>
                <a:schemeClr val="dk1"/>
              </a:solidFill>
              <a:highlight>
                <a:srgbClr val="FFFFFF"/>
              </a:highlight>
              <a:latin typeface="Courier New"/>
              <a:ea typeface="Courier New"/>
              <a:cs typeface="Courier New"/>
              <a:sym typeface="Courier New"/>
            </a:endParaRPr>
          </a:p>
          <a:p>
            <a:pPr indent="0" lvl="0" marL="609585" rtl="0" algn="l">
              <a:lnSpc>
                <a:spcPct val="135714"/>
              </a:lnSpc>
              <a:spcBef>
                <a:spcPts val="0"/>
              </a:spcBef>
              <a:spcAft>
                <a:spcPts val="0"/>
              </a:spcAft>
              <a:buClr>
                <a:schemeClr val="dk1"/>
              </a:buClr>
              <a:buSzPts val="1100"/>
              <a:buNone/>
            </a:pPr>
            <a:r>
              <a:rPr lang="en-US" sz="1400">
                <a:solidFill>
                  <a:schemeClr val="dk1"/>
                </a:solidFill>
                <a:highlight>
                  <a:srgbClr val="FFFFFF"/>
                </a:highlight>
                <a:latin typeface="Courier New"/>
                <a:ea typeface="Courier New"/>
                <a:cs typeface="Courier New"/>
                <a:sym typeface="Courier New"/>
              </a:rPr>
              <a:t>matrix </a:t>
            </a:r>
            <a:r>
              <a:rPr lang="en-US" sz="1400">
                <a:solidFill>
                  <a:srgbClr val="795E26"/>
                </a:solidFill>
                <a:highlight>
                  <a:srgbClr val="FFFFFF"/>
                </a:highlight>
                <a:latin typeface="Courier New"/>
                <a:ea typeface="Courier New"/>
                <a:cs typeface="Courier New"/>
                <a:sym typeface="Courier New"/>
              </a:rPr>
              <a:t>forward_layer</a:t>
            </a:r>
            <a:r>
              <a:rPr lang="en-US" sz="1400">
                <a:solidFill>
                  <a:schemeClr val="dk1"/>
                </a:solidFill>
                <a:highlight>
                  <a:srgbClr val="FFFFFF"/>
                </a:highlight>
                <a:latin typeface="Courier New"/>
                <a:ea typeface="Courier New"/>
                <a:cs typeface="Courier New"/>
                <a:sym typeface="Courier New"/>
              </a:rPr>
              <a:t>(layer *</a:t>
            </a:r>
            <a:r>
              <a:rPr lang="en-US" sz="1400">
                <a:solidFill>
                  <a:srgbClr val="001080"/>
                </a:solidFill>
                <a:highlight>
                  <a:srgbClr val="FFFFFF"/>
                </a:highlight>
                <a:latin typeface="Courier New"/>
                <a:ea typeface="Courier New"/>
                <a:cs typeface="Courier New"/>
                <a:sym typeface="Courier New"/>
              </a:rPr>
              <a:t>l</a:t>
            </a:r>
            <a:r>
              <a:rPr lang="en-US" sz="1400">
                <a:solidFill>
                  <a:schemeClr val="dk1"/>
                </a:solidFill>
                <a:highlight>
                  <a:srgbClr val="FFFFFF"/>
                </a:highlight>
                <a:latin typeface="Courier New"/>
                <a:ea typeface="Courier New"/>
                <a:cs typeface="Courier New"/>
                <a:sym typeface="Courier New"/>
              </a:rPr>
              <a:t>, matrix </a:t>
            </a:r>
            <a:r>
              <a:rPr lang="en-US" sz="1400">
                <a:solidFill>
                  <a:srgbClr val="001080"/>
                </a:solidFill>
                <a:highlight>
                  <a:srgbClr val="FFFFFF"/>
                </a:highlight>
                <a:latin typeface="Courier New"/>
                <a:ea typeface="Courier New"/>
                <a:cs typeface="Courier New"/>
                <a:sym typeface="Courier New"/>
              </a:rPr>
              <a:t>in</a:t>
            </a:r>
            <a:r>
              <a:rPr lang="en-US" sz="1400">
                <a:solidFill>
                  <a:schemeClr val="dk1"/>
                </a:solidFill>
                <a:highlight>
                  <a:srgbClr val="FFFFFF"/>
                </a:highlight>
                <a:latin typeface="Courier New"/>
                <a:ea typeface="Courier New"/>
                <a:cs typeface="Courier New"/>
                <a:sym typeface="Courier New"/>
              </a:rPr>
              <a:t>)</a:t>
            </a:r>
            <a:endParaRPr sz="1400">
              <a:solidFill>
                <a:schemeClr val="dk1"/>
              </a:solidFill>
              <a:highlight>
                <a:srgbClr val="FFFFFF"/>
              </a:highlight>
              <a:latin typeface="Courier New"/>
              <a:ea typeface="Courier New"/>
              <a:cs typeface="Courier New"/>
              <a:sym typeface="Courier New"/>
            </a:endParaRPr>
          </a:p>
          <a:p>
            <a:pPr indent="0" lvl="0" marL="609585" rtl="0" algn="l">
              <a:lnSpc>
                <a:spcPct val="135714"/>
              </a:lnSpc>
              <a:spcBef>
                <a:spcPts val="0"/>
              </a:spcBef>
              <a:spcAft>
                <a:spcPts val="0"/>
              </a:spcAft>
              <a:buClr>
                <a:schemeClr val="dk1"/>
              </a:buClr>
              <a:buSzPts val="1100"/>
              <a:buNone/>
            </a:pPr>
            <a:r>
              <a:rPr lang="en-US" sz="1400">
                <a:solidFill>
                  <a:schemeClr val="dk1"/>
                </a:solidFill>
                <a:highlight>
                  <a:srgbClr val="FFFFFF"/>
                </a:highlight>
                <a:latin typeface="Courier New"/>
                <a:ea typeface="Courier New"/>
                <a:cs typeface="Courier New"/>
                <a:sym typeface="Courier New"/>
              </a:rPr>
              <a:t>matrix </a:t>
            </a:r>
            <a:r>
              <a:rPr lang="en-US" sz="1400">
                <a:solidFill>
                  <a:srgbClr val="795E26"/>
                </a:solidFill>
                <a:highlight>
                  <a:srgbClr val="FFFFFF"/>
                </a:highlight>
                <a:latin typeface="Courier New"/>
                <a:ea typeface="Courier New"/>
                <a:cs typeface="Courier New"/>
                <a:sym typeface="Courier New"/>
              </a:rPr>
              <a:t>backward_layer</a:t>
            </a:r>
            <a:r>
              <a:rPr lang="en-US" sz="1400">
                <a:solidFill>
                  <a:schemeClr val="dk1"/>
                </a:solidFill>
                <a:highlight>
                  <a:srgbClr val="FFFFFF"/>
                </a:highlight>
                <a:latin typeface="Courier New"/>
                <a:ea typeface="Courier New"/>
                <a:cs typeface="Courier New"/>
                <a:sym typeface="Courier New"/>
              </a:rPr>
              <a:t>(layer *</a:t>
            </a:r>
            <a:r>
              <a:rPr lang="en-US" sz="1400">
                <a:solidFill>
                  <a:srgbClr val="001080"/>
                </a:solidFill>
                <a:highlight>
                  <a:srgbClr val="FFFFFF"/>
                </a:highlight>
                <a:latin typeface="Courier New"/>
                <a:ea typeface="Courier New"/>
                <a:cs typeface="Courier New"/>
                <a:sym typeface="Courier New"/>
              </a:rPr>
              <a:t>l</a:t>
            </a:r>
            <a:r>
              <a:rPr lang="en-US" sz="1400">
                <a:solidFill>
                  <a:schemeClr val="dk1"/>
                </a:solidFill>
                <a:highlight>
                  <a:srgbClr val="FFFFFF"/>
                </a:highlight>
                <a:latin typeface="Courier New"/>
                <a:ea typeface="Courier New"/>
                <a:cs typeface="Courier New"/>
                <a:sym typeface="Courier New"/>
              </a:rPr>
              <a:t>, matrix </a:t>
            </a:r>
            <a:r>
              <a:rPr lang="en-US" sz="1400">
                <a:solidFill>
                  <a:srgbClr val="001080"/>
                </a:solidFill>
                <a:highlight>
                  <a:srgbClr val="FFFFFF"/>
                </a:highlight>
                <a:latin typeface="Courier New"/>
                <a:ea typeface="Courier New"/>
                <a:cs typeface="Courier New"/>
                <a:sym typeface="Courier New"/>
              </a:rPr>
              <a:t>delta</a:t>
            </a:r>
            <a:r>
              <a:rPr lang="en-US" sz="1400">
                <a:solidFill>
                  <a:schemeClr val="dk1"/>
                </a:solidFill>
                <a:highlight>
                  <a:srgbClr val="FFFFFF"/>
                </a:highlight>
                <a:latin typeface="Courier New"/>
                <a:ea typeface="Courier New"/>
                <a:cs typeface="Courier New"/>
                <a:sym typeface="Courier New"/>
              </a:rPr>
              <a:t>)</a:t>
            </a:r>
            <a:endParaRPr sz="1400">
              <a:solidFill>
                <a:schemeClr val="dk1"/>
              </a:solidFill>
              <a:highlight>
                <a:srgbClr val="FFFFFF"/>
              </a:highlight>
              <a:latin typeface="Courier New"/>
              <a:ea typeface="Courier New"/>
              <a:cs typeface="Courier New"/>
              <a:sym typeface="Courier New"/>
            </a:endParaRPr>
          </a:p>
          <a:p>
            <a:pPr indent="0" lvl="0" marL="609585" rtl="0" algn="l">
              <a:lnSpc>
                <a:spcPct val="135714"/>
              </a:lnSpc>
              <a:spcBef>
                <a:spcPts val="0"/>
              </a:spcBef>
              <a:spcAft>
                <a:spcPts val="0"/>
              </a:spcAft>
              <a:buClr>
                <a:srgbClr val="0000FF"/>
              </a:buClr>
              <a:buSzPts val="1800"/>
              <a:buNone/>
            </a:pPr>
            <a:r>
              <a:rPr lang="en-US" sz="1400">
                <a:solidFill>
                  <a:srgbClr val="0000FF"/>
                </a:solidFill>
                <a:highlight>
                  <a:srgbClr val="FFFFFF"/>
                </a:highlight>
                <a:latin typeface="Courier New"/>
                <a:ea typeface="Courier New"/>
                <a:cs typeface="Courier New"/>
                <a:sym typeface="Courier New"/>
              </a:rPr>
              <a:t>void</a:t>
            </a:r>
            <a:r>
              <a:rPr lang="en-US" sz="1400">
                <a:solidFill>
                  <a:schemeClr val="dk1"/>
                </a:solidFill>
                <a:highlight>
                  <a:srgbClr val="FFFFFF"/>
                </a:highlight>
                <a:latin typeface="Courier New"/>
                <a:ea typeface="Courier New"/>
                <a:cs typeface="Courier New"/>
                <a:sym typeface="Courier New"/>
              </a:rPr>
              <a:t> </a:t>
            </a:r>
            <a:r>
              <a:rPr lang="en-US" sz="1400">
                <a:solidFill>
                  <a:srgbClr val="795E26"/>
                </a:solidFill>
                <a:highlight>
                  <a:srgbClr val="FFFFFF"/>
                </a:highlight>
                <a:latin typeface="Courier New"/>
                <a:ea typeface="Courier New"/>
                <a:cs typeface="Courier New"/>
                <a:sym typeface="Courier New"/>
              </a:rPr>
              <a:t>update_layer</a:t>
            </a:r>
            <a:r>
              <a:rPr lang="en-US" sz="1400">
                <a:solidFill>
                  <a:schemeClr val="dk1"/>
                </a:solidFill>
                <a:highlight>
                  <a:srgbClr val="FFFFFF"/>
                </a:highlight>
                <a:latin typeface="Courier New"/>
                <a:ea typeface="Courier New"/>
                <a:cs typeface="Courier New"/>
                <a:sym typeface="Courier New"/>
              </a:rPr>
              <a:t>(layer *</a:t>
            </a:r>
            <a:r>
              <a:rPr lang="en-US" sz="1400">
                <a:solidFill>
                  <a:srgbClr val="001080"/>
                </a:solidFill>
                <a:highlight>
                  <a:srgbClr val="FFFFFF"/>
                </a:highlight>
                <a:latin typeface="Courier New"/>
                <a:ea typeface="Courier New"/>
                <a:cs typeface="Courier New"/>
                <a:sym typeface="Courier New"/>
              </a:rPr>
              <a:t>l</a:t>
            </a:r>
            <a:r>
              <a:rPr lang="en-US" sz="1400">
                <a:solidFill>
                  <a:schemeClr val="dk1"/>
                </a:solidFill>
                <a:highlight>
                  <a:srgbClr val="FFFFFF"/>
                </a:highlight>
                <a:latin typeface="Courier New"/>
                <a:ea typeface="Courier New"/>
                <a:cs typeface="Courier New"/>
                <a:sym typeface="Courier New"/>
              </a:rPr>
              <a:t>, </a:t>
            </a:r>
            <a:r>
              <a:rPr lang="en-US" sz="1400">
                <a:solidFill>
                  <a:srgbClr val="0000FF"/>
                </a:solidFill>
                <a:highlight>
                  <a:srgbClr val="FFFFFF"/>
                </a:highlight>
                <a:latin typeface="Courier New"/>
                <a:ea typeface="Courier New"/>
                <a:cs typeface="Courier New"/>
                <a:sym typeface="Courier New"/>
              </a:rPr>
              <a:t>double</a:t>
            </a:r>
            <a:r>
              <a:rPr lang="en-US" sz="1400">
                <a:solidFill>
                  <a:schemeClr val="dk1"/>
                </a:solidFill>
                <a:highlight>
                  <a:srgbClr val="FFFFFF"/>
                </a:highlight>
                <a:latin typeface="Courier New"/>
                <a:ea typeface="Courier New"/>
                <a:cs typeface="Courier New"/>
                <a:sym typeface="Courier New"/>
              </a:rPr>
              <a:t> </a:t>
            </a:r>
            <a:r>
              <a:rPr lang="en-US" sz="1400">
                <a:solidFill>
                  <a:srgbClr val="001080"/>
                </a:solidFill>
                <a:highlight>
                  <a:srgbClr val="FFFFFF"/>
                </a:highlight>
                <a:latin typeface="Courier New"/>
                <a:ea typeface="Courier New"/>
                <a:cs typeface="Courier New"/>
                <a:sym typeface="Courier New"/>
              </a:rPr>
              <a:t>rate</a:t>
            </a:r>
            <a:r>
              <a:rPr lang="en-US" sz="1400">
                <a:solidFill>
                  <a:schemeClr val="dk1"/>
                </a:solidFill>
                <a:highlight>
                  <a:srgbClr val="FFFFFF"/>
                </a:highlight>
                <a:latin typeface="Courier New"/>
                <a:ea typeface="Courier New"/>
                <a:cs typeface="Courier New"/>
                <a:sym typeface="Courier New"/>
              </a:rPr>
              <a:t>, </a:t>
            </a:r>
            <a:r>
              <a:rPr lang="en-US" sz="1400">
                <a:solidFill>
                  <a:srgbClr val="0000FF"/>
                </a:solidFill>
                <a:highlight>
                  <a:srgbClr val="FFFFFF"/>
                </a:highlight>
                <a:latin typeface="Courier New"/>
                <a:ea typeface="Courier New"/>
                <a:cs typeface="Courier New"/>
                <a:sym typeface="Courier New"/>
              </a:rPr>
              <a:t>double</a:t>
            </a:r>
            <a:r>
              <a:rPr lang="en-US" sz="1400">
                <a:solidFill>
                  <a:schemeClr val="dk1"/>
                </a:solidFill>
                <a:highlight>
                  <a:srgbClr val="FFFFFF"/>
                </a:highlight>
                <a:latin typeface="Courier New"/>
                <a:ea typeface="Courier New"/>
                <a:cs typeface="Courier New"/>
                <a:sym typeface="Courier New"/>
              </a:rPr>
              <a:t> </a:t>
            </a:r>
            <a:r>
              <a:rPr lang="en-US" sz="1400">
                <a:solidFill>
                  <a:srgbClr val="001080"/>
                </a:solidFill>
                <a:highlight>
                  <a:srgbClr val="FFFFFF"/>
                </a:highlight>
                <a:latin typeface="Courier New"/>
                <a:ea typeface="Courier New"/>
                <a:cs typeface="Courier New"/>
                <a:sym typeface="Courier New"/>
              </a:rPr>
              <a:t>momentum</a:t>
            </a:r>
            <a:r>
              <a:rPr lang="en-US" sz="1400">
                <a:solidFill>
                  <a:schemeClr val="dk1"/>
                </a:solidFill>
                <a:highlight>
                  <a:srgbClr val="FFFFFF"/>
                </a:highlight>
                <a:latin typeface="Courier New"/>
                <a:ea typeface="Courier New"/>
                <a:cs typeface="Courier New"/>
                <a:sym typeface="Courier New"/>
              </a:rPr>
              <a:t>, </a:t>
            </a:r>
            <a:r>
              <a:rPr lang="en-US" sz="1400">
                <a:solidFill>
                  <a:srgbClr val="0000FF"/>
                </a:solidFill>
                <a:highlight>
                  <a:srgbClr val="FFFFFF"/>
                </a:highlight>
                <a:latin typeface="Courier New"/>
                <a:ea typeface="Courier New"/>
                <a:cs typeface="Courier New"/>
                <a:sym typeface="Courier New"/>
              </a:rPr>
              <a:t>double</a:t>
            </a:r>
            <a:r>
              <a:rPr lang="en-US" sz="1400">
                <a:solidFill>
                  <a:schemeClr val="dk1"/>
                </a:solidFill>
                <a:highlight>
                  <a:srgbClr val="FFFFFF"/>
                </a:highlight>
                <a:latin typeface="Courier New"/>
                <a:ea typeface="Courier New"/>
                <a:cs typeface="Courier New"/>
                <a:sym typeface="Courier New"/>
              </a:rPr>
              <a:t> </a:t>
            </a:r>
            <a:r>
              <a:rPr lang="en-US" sz="1400">
                <a:solidFill>
                  <a:srgbClr val="001080"/>
                </a:solidFill>
                <a:highlight>
                  <a:srgbClr val="FFFFFF"/>
                </a:highlight>
                <a:latin typeface="Courier New"/>
                <a:ea typeface="Courier New"/>
                <a:cs typeface="Courier New"/>
                <a:sym typeface="Courier New"/>
              </a:rPr>
              <a:t>decay</a:t>
            </a:r>
            <a:r>
              <a:rPr lang="en-US" sz="1400">
                <a:solidFill>
                  <a:schemeClr val="dk1"/>
                </a:solidFill>
                <a:highlight>
                  <a:srgbClr val="FFFFFF"/>
                </a:highlight>
                <a:latin typeface="Courier New"/>
                <a:ea typeface="Courier New"/>
                <a:cs typeface="Courier New"/>
                <a:sym typeface="Courier New"/>
              </a:rPr>
              <a:t>)</a:t>
            </a:r>
            <a:endParaRPr sz="1400">
              <a:solidFill>
                <a:schemeClr val="dk1"/>
              </a:solidFill>
              <a:highlight>
                <a:srgbClr val="FFFFFF"/>
              </a:highlight>
              <a:latin typeface="Courier New"/>
              <a:ea typeface="Courier New"/>
              <a:cs typeface="Courier New"/>
              <a:sym typeface="Courier New"/>
            </a:endParaRPr>
          </a:p>
          <a:p>
            <a:pPr indent="0" lvl="0" marL="0" rtl="0" algn="l">
              <a:lnSpc>
                <a:spcPct val="100000"/>
              </a:lnSpc>
              <a:spcBef>
                <a:spcPts val="0"/>
              </a:spcBef>
              <a:spcAft>
                <a:spcPts val="0"/>
              </a:spcAft>
              <a:buClr>
                <a:schemeClr val="dk1"/>
              </a:buClr>
              <a:buSzPts val="1100"/>
              <a:buNone/>
            </a:pPr>
            <a:r>
              <a:rPr lang="en-US" sz="3733">
                <a:solidFill>
                  <a:schemeClr val="dk1"/>
                </a:solidFill>
              </a:rPr>
              <a:t>Run Experiments and Write a Report (</a:t>
            </a:r>
            <a:r>
              <a:rPr b="1" lang="en-US" sz="3733">
                <a:solidFill>
                  <a:schemeClr val="dk1"/>
                </a:solidFill>
                <a:highlight>
                  <a:srgbClr val="FFFF00"/>
                </a:highlight>
              </a:rPr>
              <a:t>hw4.pdf</a:t>
            </a:r>
            <a:r>
              <a:rPr lang="en-US" sz="3733">
                <a:solidFill>
                  <a:schemeClr val="dk1"/>
                </a:solidFill>
              </a:rPr>
              <a:t>)</a:t>
            </a:r>
            <a:endParaRPr sz="1400">
              <a:solidFill>
                <a:schemeClr val="dk1"/>
              </a:solidFill>
              <a:highlight>
                <a:srgbClr val="FFFFFF"/>
              </a:highlight>
              <a:latin typeface="Courier New"/>
              <a:ea typeface="Courier New"/>
              <a:cs typeface="Courier New"/>
              <a:sym typeface="Courier New"/>
            </a:endParaRPr>
          </a:p>
          <a:p>
            <a:pPr indent="0" lvl="0" marL="0" rtl="0" algn="l">
              <a:lnSpc>
                <a:spcPct val="90000"/>
              </a:lnSpc>
              <a:spcBef>
                <a:spcPts val="0"/>
              </a:spcBef>
              <a:spcAft>
                <a:spcPts val="0"/>
              </a:spcAft>
              <a:buClr>
                <a:schemeClr val="dk1"/>
              </a:buClr>
              <a:buSzPts val="1800"/>
              <a:buNone/>
            </a:pPr>
            <a:r>
              <a:rPr lang="en-US"/>
              <a:t>	Play around with tryhw4.py file, and answer the questions.</a:t>
            </a:r>
            <a:endParaRPr/>
          </a:p>
          <a:p>
            <a:pPr indent="0" lvl="0" marL="0" rtl="0" algn="l">
              <a:lnSpc>
                <a:spcPct val="90000"/>
              </a:lnSpc>
              <a:spcBef>
                <a:spcPts val="2133"/>
              </a:spcBef>
              <a:spcAft>
                <a:spcPts val="2133"/>
              </a:spcAft>
              <a:buClr>
                <a:schemeClr val="dk1"/>
              </a:buClr>
              <a:buSzPts val="1800"/>
              <a:buNone/>
            </a:pPr>
            <a:r>
              <a:rPr lang="en-US"/>
              <a:t>	Save your question to a PDF file and submit to Canvas for grading.</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6" name="Shape 1216"/>
        <p:cNvGrpSpPr/>
        <p:nvPr/>
      </p:nvGrpSpPr>
      <p:grpSpPr>
        <a:xfrm>
          <a:off x="0" y="0"/>
          <a:ext cx="0" cy="0"/>
          <a:chOff x="0" y="0"/>
          <a:chExt cx="0" cy="0"/>
        </a:xfrm>
      </p:grpSpPr>
      <p:sp>
        <p:nvSpPr>
          <p:cNvPr id="1217" name="Google Shape;1217;p37"/>
          <p:cNvSpPr txBox="1"/>
          <p:nvPr>
            <p:ph type="title"/>
          </p:nvPr>
        </p:nvSpPr>
        <p:spPr>
          <a:xfrm>
            <a:off x="415600" y="593367"/>
            <a:ext cx="11360800" cy="763600"/>
          </a:xfrm>
          <a:prstGeom prst="rect">
            <a:avLst/>
          </a:prstGeom>
          <a:noFill/>
          <a:ln>
            <a:noFill/>
          </a:ln>
        </p:spPr>
        <p:txBody>
          <a:bodyPr anchorCtr="0" anchor="t" bIns="121900" lIns="121900" spcFirstLastPara="1" rIns="121900" wrap="square" tIns="121900">
            <a:noAutofit/>
          </a:bodyPr>
          <a:lstStyle/>
          <a:p>
            <a:pPr indent="0" lvl="0" marL="0" rtl="0" algn="l">
              <a:lnSpc>
                <a:spcPct val="90000"/>
              </a:lnSpc>
              <a:spcBef>
                <a:spcPts val="0"/>
              </a:spcBef>
              <a:spcAft>
                <a:spcPts val="0"/>
              </a:spcAft>
              <a:buClr>
                <a:schemeClr val="dk1"/>
              </a:buClr>
              <a:buSzPts val="2800"/>
              <a:buFont typeface="Calibri"/>
              <a:buNone/>
            </a:pPr>
            <a:r>
              <a:rPr lang="en-US"/>
              <a:t>Important Data Structure (image.h)</a:t>
            </a:r>
            <a:endParaRPr/>
          </a:p>
        </p:txBody>
      </p:sp>
      <p:sp>
        <p:nvSpPr>
          <p:cNvPr id="1218" name="Google Shape;1218;p37"/>
          <p:cNvSpPr txBox="1"/>
          <p:nvPr>
            <p:ph idx="1" type="body"/>
          </p:nvPr>
        </p:nvSpPr>
        <p:spPr>
          <a:xfrm>
            <a:off x="415600" y="1536633"/>
            <a:ext cx="11435200" cy="5110000"/>
          </a:xfrm>
          <a:prstGeom prst="rect">
            <a:avLst/>
          </a:prstGeom>
          <a:noFill/>
          <a:ln>
            <a:noFill/>
          </a:ln>
        </p:spPr>
        <p:txBody>
          <a:bodyPr anchorCtr="0" anchor="t" bIns="121900" lIns="121900" spcFirstLastPara="1" rIns="121900" wrap="square" tIns="121900">
            <a:noAutofit/>
          </a:bodyPr>
          <a:lstStyle/>
          <a:p>
            <a:pPr indent="0" lvl="0" marL="0" rtl="0" algn="l">
              <a:lnSpc>
                <a:spcPct val="135714"/>
              </a:lnSpc>
              <a:spcBef>
                <a:spcPts val="0"/>
              </a:spcBef>
              <a:spcAft>
                <a:spcPts val="0"/>
              </a:spcAft>
              <a:buClr>
                <a:schemeClr val="dk1"/>
              </a:buClr>
              <a:buSzPts val="1100"/>
              <a:buNone/>
            </a:pPr>
            <a:r>
              <a:t/>
            </a:r>
            <a:endParaRPr sz="1400">
              <a:solidFill>
                <a:srgbClr val="569CD6"/>
              </a:solidFill>
              <a:highlight>
                <a:srgbClr val="1E1E1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None/>
            </a:pPr>
            <a:r>
              <a:rPr lang="en-US" sz="1400">
                <a:solidFill>
                  <a:srgbClr val="0000FF"/>
                </a:solidFill>
                <a:highlight>
                  <a:srgbClr val="FFFFFF"/>
                </a:highlight>
                <a:latin typeface="Courier New"/>
                <a:ea typeface="Courier New"/>
                <a:cs typeface="Courier New"/>
                <a:sym typeface="Courier New"/>
              </a:rPr>
              <a:t>typedef</a:t>
            </a:r>
            <a:r>
              <a:rPr lang="en-US" sz="1400">
                <a:solidFill>
                  <a:schemeClr val="dk1"/>
                </a:solidFill>
                <a:highlight>
                  <a:srgbClr val="FFFFFF"/>
                </a:highlight>
                <a:latin typeface="Courier New"/>
                <a:ea typeface="Courier New"/>
                <a:cs typeface="Courier New"/>
                <a:sym typeface="Courier New"/>
              </a:rPr>
              <a:t> </a:t>
            </a:r>
            <a:r>
              <a:rPr lang="en-US" sz="1400">
                <a:solidFill>
                  <a:srgbClr val="0000FF"/>
                </a:solidFill>
                <a:highlight>
                  <a:srgbClr val="FFFFFF"/>
                </a:highlight>
                <a:latin typeface="Courier New"/>
                <a:ea typeface="Courier New"/>
                <a:cs typeface="Courier New"/>
                <a:sym typeface="Courier New"/>
              </a:rPr>
              <a:t>enum</a:t>
            </a:r>
            <a:r>
              <a:rPr lang="en-US" sz="1400">
                <a:solidFill>
                  <a:schemeClr val="dk1"/>
                </a:solidFill>
                <a:highlight>
                  <a:srgbClr val="FFFFFF"/>
                </a:highlight>
                <a:latin typeface="Courier New"/>
                <a:ea typeface="Courier New"/>
                <a:cs typeface="Courier New"/>
                <a:sym typeface="Courier New"/>
              </a:rPr>
              <a:t>{</a:t>
            </a:r>
            <a:r>
              <a:rPr lang="en-US" sz="1400">
                <a:solidFill>
                  <a:srgbClr val="098658"/>
                </a:solidFill>
                <a:highlight>
                  <a:srgbClr val="FFFFFF"/>
                </a:highlight>
                <a:latin typeface="Courier New"/>
                <a:ea typeface="Courier New"/>
                <a:cs typeface="Courier New"/>
                <a:sym typeface="Courier New"/>
              </a:rPr>
              <a:t>LINEAR</a:t>
            </a:r>
            <a:r>
              <a:rPr lang="en-US" sz="1400">
                <a:solidFill>
                  <a:schemeClr val="dk1"/>
                </a:solidFill>
                <a:highlight>
                  <a:srgbClr val="FFFFFF"/>
                </a:highlight>
                <a:latin typeface="Courier New"/>
                <a:ea typeface="Courier New"/>
                <a:cs typeface="Courier New"/>
                <a:sym typeface="Courier New"/>
              </a:rPr>
              <a:t>, </a:t>
            </a:r>
            <a:r>
              <a:rPr lang="en-US" sz="1400">
                <a:solidFill>
                  <a:srgbClr val="098658"/>
                </a:solidFill>
                <a:highlight>
                  <a:srgbClr val="FFFFFF"/>
                </a:highlight>
                <a:latin typeface="Courier New"/>
                <a:ea typeface="Courier New"/>
                <a:cs typeface="Courier New"/>
                <a:sym typeface="Courier New"/>
              </a:rPr>
              <a:t>LOGISTIC</a:t>
            </a:r>
            <a:r>
              <a:rPr lang="en-US" sz="1400">
                <a:solidFill>
                  <a:schemeClr val="dk1"/>
                </a:solidFill>
                <a:highlight>
                  <a:srgbClr val="FFFFFF"/>
                </a:highlight>
                <a:latin typeface="Courier New"/>
                <a:ea typeface="Courier New"/>
                <a:cs typeface="Courier New"/>
                <a:sym typeface="Courier New"/>
              </a:rPr>
              <a:t>, </a:t>
            </a:r>
            <a:r>
              <a:rPr lang="en-US" sz="1400">
                <a:solidFill>
                  <a:srgbClr val="098658"/>
                </a:solidFill>
                <a:highlight>
                  <a:srgbClr val="FFFFFF"/>
                </a:highlight>
                <a:latin typeface="Courier New"/>
                <a:ea typeface="Courier New"/>
                <a:cs typeface="Courier New"/>
                <a:sym typeface="Courier New"/>
              </a:rPr>
              <a:t>RELU</a:t>
            </a:r>
            <a:r>
              <a:rPr lang="en-US" sz="1400">
                <a:solidFill>
                  <a:schemeClr val="dk1"/>
                </a:solidFill>
                <a:highlight>
                  <a:srgbClr val="FFFFFF"/>
                </a:highlight>
                <a:latin typeface="Courier New"/>
                <a:ea typeface="Courier New"/>
                <a:cs typeface="Courier New"/>
                <a:sym typeface="Courier New"/>
              </a:rPr>
              <a:t>, </a:t>
            </a:r>
            <a:r>
              <a:rPr lang="en-US" sz="1400">
                <a:solidFill>
                  <a:srgbClr val="098658"/>
                </a:solidFill>
                <a:highlight>
                  <a:srgbClr val="FFFFFF"/>
                </a:highlight>
                <a:latin typeface="Courier New"/>
                <a:ea typeface="Courier New"/>
                <a:cs typeface="Courier New"/>
                <a:sym typeface="Courier New"/>
              </a:rPr>
              <a:t>LRELU</a:t>
            </a:r>
            <a:r>
              <a:rPr lang="en-US" sz="1400">
                <a:solidFill>
                  <a:schemeClr val="dk1"/>
                </a:solidFill>
                <a:highlight>
                  <a:srgbClr val="FFFFFF"/>
                </a:highlight>
                <a:latin typeface="Courier New"/>
                <a:ea typeface="Courier New"/>
                <a:cs typeface="Courier New"/>
                <a:sym typeface="Courier New"/>
              </a:rPr>
              <a:t>, </a:t>
            </a:r>
            <a:r>
              <a:rPr lang="en-US" sz="1400">
                <a:solidFill>
                  <a:srgbClr val="098658"/>
                </a:solidFill>
                <a:highlight>
                  <a:srgbClr val="FFFFFF"/>
                </a:highlight>
                <a:latin typeface="Courier New"/>
                <a:ea typeface="Courier New"/>
                <a:cs typeface="Courier New"/>
                <a:sym typeface="Courier New"/>
              </a:rPr>
              <a:t>SOFTMAX</a:t>
            </a:r>
            <a:r>
              <a:rPr lang="en-US" sz="1400">
                <a:solidFill>
                  <a:schemeClr val="dk1"/>
                </a:solidFill>
                <a:highlight>
                  <a:srgbClr val="FFFFFF"/>
                </a:highlight>
                <a:latin typeface="Courier New"/>
                <a:ea typeface="Courier New"/>
                <a:cs typeface="Courier New"/>
                <a:sym typeface="Courier New"/>
              </a:rPr>
              <a:t>} ACTIVATION;</a:t>
            </a:r>
            <a:endParaRPr sz="1400">
              <a:solidFill>
                <a:schemeClr val="dk1"/>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None/>
            </a:pPr>
            <a:r>
              <a:t/>
            </a:r>
            <a:endParaRPr sz="1400">
              <a:solidFill>
                <a:schemeClr val="dk1"/>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None/>
            </a:pPr>
            <a:r>
              <a:rPr lang="en-US" sz="1400">
                <a:solidFill>
                  <a:srgbClr val="0000FF"/>
                </a:solidFill>
                <a:highlight>
                  <a:srgbClr val="FFFFFF"/>
                </a:highlight>
                <a:latin typeface="Courier New"/>
                <a:ea typeface="Courier New"/>
                <a:cs typeface="Courier New"/>
                <a:sym typeface="Courier New"/>
              </a:rPr>
              <a:t>typedef</a:t>
            </a:r>
            <a:r>
              <a:rPr lang="en-US" sz="1400">
                <a:solidFill>
                  <a:schemeClr val="dk1"/>
                </a:solidFill>
                <a:highlight>
                  <a:srgbClr val="FFFFFF"/>
                </a:highlight>
                <a:latin typeface="Courier New"/>
                <a:ea typeface="Courier New"/>
                <a:cs typeface="Courier New"/>
                <a:sym typeface="Courier New"/>
              </a:rPr>
              <a:t> </a:t>
            </a:r>
            <a:r>
              <a:rPr lang="en-US" sz="1400">
                <a:solidFill>
                  <a:srgbClr val="0000FF"/>
                </a:solidFill>
                <a:highlight>
                  <a:srgbClr val="FFFFFF"/>
                </a:highlight>
                <a:latin typeface="Courier New"/>
                <a:ea typeface="Courier New"/>
                <a:cs typeface="Courier New"/>
                <a:sym typeface="Courier New"/>
              </a:rPr>
              <a:t>struct</a:t>
            </a:r>
            <a:r>
              <a:rPr lang="en-US" sz="1400">
                <a:solidFill>
                  <a:schemeClr val="dk1"/>
                </a:solidFill>
                <a:highlight>
                  <a:srgbClr val="FFFFFF"/>
                </a:highlight>
                <a:latin typeface="Courier New"/>
                <a:ea typeface="Courier New"/>
                <a:cs typeface="Courier New"/>
                <a:sym typeface="Courier New"/>
              </a:rPr>
              <a:t> {</a:t>
            </a:r>
            <a:endParaRPr sz="1400">
              <a:solidFill>
                <a:schemeClr val="dk1"/>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None/>
            </a:pPr>
            <a:r>
              <a:rPr lang="en-US" sz="1400">
                <a:solidFill>
                  <a:schemeClr val="dk1"/>
                </a:solidFill>
                <a:highlight>
                  <a:srgbClr val="FFFFFF"/>
                </a:highlight>
                <a:latin typeface="Courier New"/>
                <a:ea typeface="Courier New"/>
                <a:cs typeface="Courier New"/>
                <a:sym typeface="Courier New"/>
              </a:rPr>
              <a:t>    matrix in;</a:t>
            </a:r>
            <a:r>
              <a:rPr lang="en-US" sz="1400">
                <a:solidFill>
                  <a:srgbClr val="008000"/>
                </a:solidFill>
                <a:highlight>
                  <a:srgbClr val="FFFFFF"/>
                </a:highlight>
                <a:latin typeface="Courier New"/>
                <a:ea typeface="Courier New"/>
                <a:cs typeface="Courier New"/>
                <a:sym typeface="Courier New"/>
              </a:rPr>
              <a:t>              // Saved input to a layer</a:t>
            </a:r>
            <a:endParaRPr sz="1400">
              <a:solidFill>
                <a:srgbClr val="008000"/>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None/>
            </a:pPr>
            <a:r>
              <a:rPr lang="en-US" sz="1400">
                <a:solidFill>
                  <a:schemeClr val="dk1"/>
                </a:solidFill>
                <a:highlight>
                  <a:srgbClr val="FFFFFF"/>
                </a:highlight>
                <a:latin typeface="Courier New"/>
                <a:ea typeface="Courier New"/>
                <a:cs typeface="Courier New"/>
                <a:sym typeface="Courier New"/>
              </a:rPr>
              <a:t>    matrix w;</a:t>
            </a:r>
            <a:r>
              <a:rPr lang="en-US" sz="1400">
                <a:solidFill>
                  <a:srgbClr val="008000"/>
                </a:solidFill>
                <a:highlight>
                  <a:srgbClr val="FFFFFF"/>
                </a:highlight>
                <a:latin typeface="Courier New"/>
                <a:ea typeface="Courier New"/>
                <a:cs typeface="Courier New"/>
                <a:sym typeface="Courier New"/>
              </a:rPr>
              <a:t>               // Current weights for a layer</a:t>
            </a:r>
            <a:endParaRPr sz="1400">
              <a:solidFill>
                <a:srgbClr val="008000"/>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None/>
            </a:pPr>
            <a:r>
              <a:rPr lang="en-US" sz="1400">
                <a:solidFill>
                  <a:schemeClr val="dk1"/>
                </a:solidFill>
                <a:highlight>
                  <a:srgbClr val="FFFFFF"/>
                </a:highlight>
                <a:latin typeface="Courier New"/>
                <a:ea typeface="Courier New"/>
                <a:cs typeface="Courier New"/>
                <a:sym typeface="Courier New"/>
              </a:rPr>
              <a:t>    matrix dw;</a:t>
            </a:r>
            <a:r>
              <a:rPr lang="en-US" sz="1400">
                <a:solidFill>
                  <a:srgbClr val="008000"/>
                </a:solidFill>
                <a:highlight>
                  <a:srgbClr val="FFFFFF"/>
                </a:highlight>
                <a:latin typeface="Courier New"/>
                <a:ea typeface="Courier New"/>
                <a:cs typeface="Courier New"/>
                <a:sym typeface="Courier New"/>
              </a:rPr>
              <a:t>              // Current weight updates</a:t>
            </a:r>
            <a:endParaRPr sz="1400">
              <a:solidFill>
                <a:srgbClr val="008000"/>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None/>
            </a:pPr>
            <a:r>
              <a:rPr lang="en-US" sz="1400">
                <a:solidFill>
                  <a:schemeClr val="dk1"/>
                </a:solidFill>
                <a:highlight>
                  <a:srgbClr val="FFFFFF"/>
                </a:highlight>
                <a:latin typeface="Courier New"/>
                <a:ea typeface="Courier New"/>
                <a:cs typeface="Courier New"/>
                <a:sym typeface="Courier New"/>
              </a:rPr>
              <a:t>    matrix v;</a:t>
            </a:r>
            <a:r>
              <a:rPr lang="en-US" sz="1400">
                <a:solidFill>
                  <a:srgbClr val="008000"/>
                </a:solidFill>
                <a:highlight>
                  <a:srgbClr val="FFFFFF"/>
                </a:highlight>
                <a:latin typeface="Courier New"/>
                <a:ea typeface="Courier New"/>
                <a:cs typeface="Courier New"/>
                <a:sym typeface="Courier New"/>
              </a:rPr>
              <a:t>               // Past weight updates (for use with momentum)</a:t>
            </a:r>
            <a:endParaRPr sz="1400">
              <a:solidFill>
                <a:srgbClr val="008000"/>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None/>
            </a:pPr>
            <a:r>
              <a:rPr lang="en-US" sz="1400">
                <a:solidFill>
                  <a:schemeClr val="dk1"/>
                </a:solidFill>
                <a:highlight>
                  <a:srgbClr val="FFFFFF"/>
                </a:highlight>
                <a:latin typeface="Courier New"/>
                <a:ea typeface="Courier New"/>
                <a:cs typeface="Courier New"/>
                <a:sym typeface="Courier New"/>
              </a:rPr>
              <a:t>    matrix out;</a:t>
            </a:r>
            <a:r>
              <a:rPr lang="en-US" sz="1400">
                <a:solidFill>
                  <a:srgbClr val="008000"/>
                </a:solidFill>
                <a:highlight>
                  <a:srgbClr val="FFFFFF"/>
                </a:highlight>
                <a:latin typeface="Courier New"/>
                <a:ea typeface="Courier New"/>
                <a:cs typeface="Courier New"/>
                <a:sym typeface="Courier New"/>
              </a:rPr>
              <a:t>             // Saved output from the layer</a:t>
            </a:r>
            <a:endParaRPr sz="1400">
              <a:solidFill>
                <a:srgbClr val="008000"/>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None/>
            </a:pPr>
            <a:r>
              <a:rPr lang="en-US" sz="1400">
                <a:solidFill>
                  <a:schemeClr val="dk1"/>
                </a:solidFill>
                <a:highlight>
                  <a:srgbClr val="FFFFFF"/>
                </a:highlight>
                <a:latin typeface="Courier New"/>
                <a:ea typeface="Courier New"/>
                <a:cs typeface="Courier New"/>
                <a:sym typeface="Courier New"/>
              </a:rPr>
              <a:t>    ACTIVATION activation;</a:t>
            </a:r>
            <a:r>
              <a:rPr lang="en-US" sz="1400">
                <a:solidFill>
                  <a:srgbClr val="008000"/>
                </a:solidFill>
                <a:highlight>
                  <a:srgbClr val="FFFFFF"/>
                </a:highlight>
                <a:latin typeface="Courier New"/>
                <a:ea typeface="Courier New"/>
                <a:cs typeface="Courier New"/>
                <a:sym typeface="Courier New"/>
              </a:rPr>
              <a:t>  // Activation the layer uses</a:t>
            </a:r>
            <a:endParaRPr sz="1400">
              <a:solidFill>
                <a:srgbClr val="008000"/>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800"/>
              <a:buNone/>
            </a:pPr>
            <a:r>
              <a:rPr lang="en-US" sz="1400">
                <a:solidFill>
                  <a:schemeClr val="dk1"/>
                </a:solidFill>
                <a:highlight>
                  <a:srgbClr val="FFFFFF"/>
                </a:highlight>
                <a:latin typeface="Courier New"/>
                <a:ea typeface="Courier New"/>
                <a:cs typeface="Courier New"/>
                <a:sym typeface="Courier New"/>
              </a:rPr>
              <a:t>} </a:t>
            </a:r>
            <a:r>
              <a:rPr lang="en-US" sz="1400">
                <a:solidFill>
                  <a:srgbClr val="267F99"/>
                </a:solidFill>
                <a:highlight>
                  <a:srgbClr val="FFFFFF"/>
                </a:highlight>
                <a:latin typeface="Courier New"/>
                <a:ea typeface="Courier New"/>
                <a:cs typeface="Courier New"/>
                <a:sym typeface="Courier New"/>
              </a:rPr>
              <a:t>layer</a:t>
            </a:r>
            <a:r>
              <a:rPr lang="en-US" sz="1400">
                <a:solidFill>
                  <a:schemeClr val="dk1"/>
                </a:solidFill>
                <a:highlight>
                  <a:srgbClr val="FFFFFF"/>
                </a:highlight>
                <a:latin typeface="Courier New"/>
                <a:ea typeface="Courier New"/>
                <a:cs typeface="Courier New"/>
                <a:sym typeface="Courier New"/>
              </a:rPr>
              <a:t>;</a:t>
            </a:r>
            <a:endParaRPr sz="1400">
              <a:solidFill>
                <a:schemeClr val="dk1"/>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800"/>
              <a:buNone/>
            </a:pPr>
            <a:r>
              <a:t/>
            </a:r>
            <a:endParaRPr sz="1400">
              <a:solidFill>
                <a:schemeClr val="dk1"/>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Clr>
                <a:srgbClr val="0000FF"/>
              </a:buClr>
              <a:buSzPts val="1800"/>
              <a:buNone/>
            </a:pPr>
            <a:r>
              <a:rPr lang="en-US" sz="1400">
                <a:solidFill>
                  <a:srgbClr val="0000FF"/>
                </a:solidFill>
                <a:highlight>
                  <a:srgbClr val="FFFFFF"/>
                </a:highlight>
                <a:latin typeface="Courier New"/>
                <a:ea typeface="Courier New"/>
                <a:cs typeface="Courier New"/>
                <a:sym typeface="Courier New"/>
              </a:rPr>
              <a:t>typedef</a:t>
            </a:r>
            <a:r>
              <a:rPr lang="en-US" sz="1400">
                <a:solidFill>
                  <a:schemeClr val="dk1"/>
                </a:solidFill>
                <a:highlight>
                  <a:srgbClr val="FFFFFF"/>
                </a:highlight>
                <a:latin typeface="Courier New"/>
                <a:ea typeface="Courier New"/>
                <a:cs typeface="Courier New"/>
                <a:sym typeface="Courier New"/>
              </a:rPr>
              <a:t> </a:t>
            </a:r>
            <a:r>
              <a:rPr lang="en-US" sz="1400">
                <a:solidFill>
                  <a:srgbClr val="0000FF"/>
                </a:solidFill>
                <a:highlight>
                  <a:srgbClr val="FFFFFF"/>
                </a:highlight>
                <a:latin typeface="Courier New"/>
                <a:ea typeface="Courier New"/>
                <a:cs typeface="Courier New"/>
                <a:sym typeface="Courier New"/>
              </a:rPr>
              <a:t>struct</a:t>
            </a:r>
            <a:r>
              <a:rPr lang="en-US" sz="1400">
                <a:solidFill>
                  <a:schemeClr val="dk1"/>
                </a:solidFill>
                <a:highlight>
                  <a:srgbClr val="FFFFFF"/>
                </a:highlight>
                <a:latin typeface="Courier New"/>
                <a:ea typeface="Courier New"/>
                <a:cs typeface="Courier New"/>
                <a:sym typeface="Courier New"/>
              </a:rPr>
              <a:t> {</a:t>
            </a:r>
            <a:endParaRPr sz="1400">
              <a:solidFill>
                <a:schemeClr val="dk1"/>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800"/>
              <a:buNone/>
            </a:pPr>
            <a:r>
              <a:rPr lang="en-US" sz="1400">
                <a:solidFill>
                  <a:schemeClr val="dk1"/>
                </a:solidFill>
                <a:highlight>
                  <a:srgbClr val="FFFFFF"/>
                </a:highlight>
                <a:latin typeface="Courier New"/>
                <a:ea typeface="Courier New"/>
                <a:cs typeface="Courier New"/>
                <a:sym typeface="Courier New"/>
              </a:rPr>
              <a:t>    layer *layers;</a:t>
            </a:r>
            <a:endParaRPr sz="1400">
              <a:solidFill>
                <a:schemeClr val="dk1"/>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800"/>
              <a:buNone/>
            </a:pPr>
            <a:r>
              <a:rPr lang="en-US" sz="1400">
                <a:solidFill>
                  <a:schemeClr val="dk1"/>
                </a:solidFill>
                <a:highlight>
                  <a:srgbClr val="FFFFFF"/>
                </a:highlight>
                <a:latin typeface="Courier New"/>
                <a:ea typeface="Courier New"/>
                <a:cs typeface="Courier New"/>
                <a:sym typeface="Courier New"/>
              </a:rPr>
              <a:t>    </a:t>
            </a:r>
            <a:r>
              <a:rPr lang="en-US" sz="1400">
                <a:solidFill>
                  <a:srgbClr val="0000FF"/>
                </a:solidFill>
                <a:highlight>
                  <a:srgbClr val="FFFFFF"/>
                </a:highlight>
                <a:latin typeface="Courier New"/>
                <a:ea typeface="Courier New"/>
                <a:cs typeface="Courier New"/>
                <a:sym typeface="Courier New"/>
              </a:rPr>
              <a:t>int</a:t>
            </a:r>
            <a:r>
              <a:rPr lang="en-US" sz="1400">
                <a:solidFill>
                  <a:schemeClr val="dk1"/>
                </a:solidFill>
                <a:highlight>
                  <a:srgbClr val="FFFFFF"/>
                </a:highlight>
                <a:latin typeface="Courier New"/>
                <a:ea typeface="Courier New"/>
                <a:cs typeface="Courier New"/>
                <a:sym typeface="Courier New"/>
              </a:rPr>
              <a:t> n;</a:t>
            </a:r>
            <a:endParaRPr sz="1400">
              <a:solidFill>
                <a:schemeClr val="dk1"/>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800"/>
              <a:buNone/>
            </a:pPr>
            <a:r>
              <a:rPr lang="en-US" sz="1400">
                <a:solidFill>
                  <a:schemeClr val="dk1"/>
                </a:solidFill>
                <a:highlight>
                  <a:srgbClr val="FFFFFF"/>
                </a:highlight>
                <a:latin typeface="Courier New"/>
                <a:ea typeface="Courier New"/>
                <a:cs typeface="Courier New"/>
                <a:sym typeface="Courier New"/>
              </a:rPr>
              <a:t>} </a:t>
            </a:r>
            <a:r>
              <a:rPr lang="en-US" sz="1400">
                <a:solidFill>
                  <a:srgbClr val="267F99"/>
                </a:solidFill>
                <a:highlight>
                  <a:srgbClr val="FFFFFF"/>
                </a:highlight>
                <a:latin typeface="Courier New"/>
                <a:ea typeface="Courier New"/>
                <a:cs typeface="Courier New"/>
                <a:sym typeface="Courier New"/>
              </a:rPr>
              <a:t>model</a:t>
            </a:r>
            <a:r>
              <a:rPr lang="en-US" sz="1400">
                <a:solidFill>
                  <a:schemeClr val="dk1"/>
                </a:solidFill>
                <a:highlight>
                  <a:srgbClr val="FFFFFF"/>
                </a:highlight>
                <a:latin typeface="Courier New"/>
                <a:ea typeface="Courier New"/>
                <a:cs typeface="Courier New"/>
                <a:sym typeface="Courier New"/>
              </a:rPr>
              <a:t>;</a:t>
            </a:r>
            <a:endParaRPr sz="1400">
              <a:solidFill>
                <a:schemeClr val="dk1"/>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800"/>
              <a:buNone/>
            </a:pPr>
            <a:r>
              <a:t/>
            </a:r>
            <a:endParaRPr sz="1400">
              <a:solidFill>
                <a:schemeClr val="dk1"/>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None/>
            </a:pPr>
            <a:r>
              <a:t/>
            </a:r>
            <a:endParaRPr sz="1400">
              <a:solidFill>
                <a:schemeClr val="dk1"/>
              </a:solidFill>
              <a:highlight>
                <a:srgbClr val="FFFFFF"/>
              </a:highlight>
              <a:latin typeface="Courier New"/>
              <a:ea typeface="Courier New"/>
              <a:cs typeface="Courier New"/>
              <a:sym typeface="Courier New"/>
            </a:endParaRPr>
          </a:p>
          <a:p>
            <a:pPr indent="0" lvl="0" marL="0" rtl="0" algn="l">
              <a:lnSpc>
                <a:spcPct val="100000"/>
              </a:lnSpc>
              <a:spcBef>
                <a:spcPts val="0"/>
              </a:spcBef>
              <a:spcAft>
                <a:spcPts val="2133"/>
              </a:spcAft>
              <a:buClr>
                <a:schemeClr val="dk1"/>
              </a:buClr>
              <a:buSzPts val="1800"/>
              <a:buNone/>
            </a:pPr>
            <a:r>
              <a:t/>
            </a:r>
            <a:endParaRPr sz="1400">
              <a:solidFill>
                <a:srgbClr val="569CD6"/>
              </a:solidFill>
              <a:highlight>
                <a:srgbClr val="1E1E1E"/>
              </a:highlight>
              <a:latin typeface="Courier New"/>
              <a:ea typeface="Courier New"/>
              <a:cs typeface="Courier New"/>
              <a:sym typeface="Courier New"/>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2" name="Shape 1222"/>
        <p:cNvGrpSpPr/>
        <p:nvPr/>
      </p:nvGrpSpPr>
      <p:grpSpPr>
        <a:xfrm>
          <a:off x="0" y="0"/>
          <a:ext cx="0" cy="0"/>
          <a:chOff x="0" y="0"/>
          <a:chExt cx="0" cy="0"/>
        </a:xfrm>
      </p:grpSpPr>
      <p:sp>
        <p:nvSpPr>
          <p:cNvPr id="1223" name="Google Shape;1223;p38"/>
          <p:cNvSpPr txBox="1"/>
          <p:nvPr>
            <p:ph type="title"/>
          </p:nvPr>
        </p:nvSpPr>
        <p:spPr>
          <a:xfrm>
            <a:off x="415600" y="593367"/>
            <a:ext cx="11360800" cy="763600"/>
          </a:xfrm>
          <a:prstGeom prst="rect">
            <a:avLst/>
          </a:prstGeom>
          <a:noFill/>
          <a:ln>
            <a:noFill/>
          </a:ln>
        </p:spPr>
        <p:txBody>
          <a:bodyPr anchorCtr="0" anchor="t" bIns="121900" lIns="121900" spcFirstLastPara="1" rIns="121900" wrap="square" tIns="121900">
            <a:noAutofit/>
          </a:bodyPr>
          <a:lstStyle/>
          <a:p>
            <a:pPr indent="0" lvl="0" marL="0" rtl="0" algn="l">
              <a:lnSpc>
                <a:spcPct val="90000"/>
              </a:lnSpc>
              <a:spcBef>
                <a:spcPts val="0"/>
              </a:spcBef>
              <a:spcAft>
                <a:spcPts val="0"/>
              </a:spcAft>
              <a:buClr>
                <a:schemeClr val="dk1"/>
              </a:buClr>
              <a:buSzPts val="2800"/>
              <a:buFont typeface="Calibri"/>
              <a:buNone/>
            </a:pPr>
            <a:r>
              <a:rPr lang="en-US"/>
              <a:t>Useful Matrix manipulation functions (matrix.c)</a:t>
            </a:r>
            <a:endParaRPr/>
          </a:p>
        </p:txBody>
      </p:sp>
      <p:sp>
        <p:nvSpPr>
          <p:cNvPr id="1224" name="Google Shape;1224;p38"/>
          <p:cNvSpPr txBox="1"/>
          <p:nvPr>
            <p:ph idx="1" type="body"/>
          </p:nvPr>
        </p:nvSpPr>
        <p:spPr>
          <a:xfrm>
            <a:off x="415600" y="1536633"/>
            <a:ext cx="11360800" cy="4555200"/>
          </a:xfrm>
          <a:prstGeom prst="rect">
            <a:avLst/>
          </a:prstGeom>
          <a:noFill/>
          <a:ln>
            <a:noFill/>
          </a:ln>
        </p:spPr>
        <p:txBody>
          <a:bodyPr anchorCtr="0" anchor="t" bIns="121900" lIns="121900" spcFirstLastPara="1" rIns="121900" wrap="square" tIns="121900">
            <a:noAutofit/>
          </a:bodyPr>
          <a:lstStyle/>
          <a:p>
            <a:pPr indent="0" lvl="0" marL="0" rtl="0" algn="l">
              <a:lnSpc>
                <a:spcPct val="135714"/>
              </a:lnSpc>
              <a:spcBef>
                <a:spcPts val="0"/>
              </a:spcBef>
              <a:spcAft>
                <a:spcPts val="0"/>
              </a:spcAft>
              <a:buClr>
                <a:srgbClr val="267F99"/>
              </a:buClr>
              <a:buSzPts val="1800"/>
              <a:buNone/>
            </a:pPr>
            <a:r>
              <a:rPr lang="en-US" sz="1400">
                <a:solidFill>
                  <a:srgbClr val="267F99"/>
                </a:solidFill>
                <a:highlight>
                  <a:srgbClr val="FFFFFF"/>
                </a:highlight>
                <a:latin typeface="Courier New"/>
                <a:ea typeface="Courier New"/>
                <a:cs typeface="Courier New"/>
                <a:sym typeface="Courier New"/>
              </a:rPr>
              <a:t>matrix</a:t>
            </a:r>
            <a:r>
              <a:rPr lang="en-US" sz="1400">
                <a:solidFill>
                  <a:schemeClr val="dk1"/>
                </a:solidFill>
                <a:highlight>
                  <a:srgbClr val="FFFFFF"/>
                </a:highlight>
                <a:latin typeface="Courier New"/>
                <a:ea typeface="Courier New"/>
                <a:cs typeface="Courier New"/>
                <a:sym typeface="Courier New"/>
              </a:rPr>
              <a:t> </a:t>
            </a:r>
            <a:r>
              <a:rPr lang="en-US" sz="1400">
                <a:solidFill>
                  <a:srgbClr val="795E26"/>
                </a:solidFill>
                <a:highlight>
                  <a:srgbClr val="FFFFFF"/>
                </a:highlight>
                <a:latin typeface="Courier New"/>
                <a:ea typeface="Courier New"/>
                <a:cs typeface="Courier New"/>
                <a:sym typeface="Courier New"/>
              </a:rPr>
              <a:t>matrix_mult_matrix</a:t>
            </a:r>
            <a:r>
              <a:rPr lang="en-US" sz="1400">
                <a:solidFill>
                  <a:schemeClr val="dk1"/>
                </a:solidFill>
                <a:highlight>
                  <a:srgbClr val="FFFFFF"/>
                </a:highlight>
                <a:latin typeface="Courier New"/>
                <a:ea typeface="Courier New"/>
                <a:cs typeface="Courier New"/>
                <a:sym typeface="Courier New"/>
              </a:rPr>
              <a:t>(</a:t>
            </a:r>
            <a:r>
              <a:rPr lang="en-US" sz="1400">
                <a:solidFill>
                  <a:srgbClr val="267F99"/>
                </a:solidFill>
                <a:highlight>
                  <a:srgbClr val="FFFFFF"/>
                </a:highlight>
                <a:latin typeface="Courier New"/>
                <a:ea typeface="Courier New"/>
                <a:cs typeface="Courier New"/>
                <a:sym typeface="Courier New"/>
              </a:rPr>
              <a:t>matrix</a:t>
            </a:r>
            <a:r>
              <a:rPr lang="en-US" sz="1400">
                <a:solidFill>
                  <a:schemeClr val="dk1"/>
                </a:solidFill>
                <a:highlight>
                  <a:srgbClr val="FFFFFF"/>
                </a:highlight>
                <a:latin typeface="Courier New"/>
                <a:ea typeface="Courier New"/>
                <a:cs typeface="Courier New"/>
                <a:sym typeface="Courier New"/>
              </a:rPr>
              <a:t> </a:t>
            </a:r>
            <a:r>
              <a:rPr lang="en-US" sz="1400">
                <a:solidFill>
                  <a:srgbClr val="001080"/>
                </a:solidFill>
                <a:highlight>
                  <a:srgbClr val="FFFFFF"/>
                </a:highlight>
                <a:latin typeface="Courier New"/>
                <a:ea typeface="Courier New"/>
                <a:cs typeface="Courier New"/>
                <a:sym typeface="Courier New"/>
              </a:rPr>
              <a:t>a</a:t>
            </a:r>
            <a:r>
              <a:rPr lang="en-US" sz="1400">
                <a:solidFill>
                  <a:schemeClr val="dk1"/>
                </a:solidFill>
                <a:highlight>
                  <a:srgbClr val="FFFFFF"/>
                </a:highlight>
                <a:latin typeface="Courier New"/>
                <a:ea typeface="Courier New"/>
                <a:cs typeface="Courier New"/>
                <a:sym typeface="Courier New"/>
              </a:rPr>
              <a:t>, </a:t>
            </a:r>
            <a:r>
              <a:rPr lang="en-US" sz="1400">
                <a:solidFill>
                  <a:srgbClr val="267F99"/>
                </a:solidFill>
                <a:highlight>
                  <a:srgbClr val="FFFFFF"/>
                </a:highlight>
                <a:latin typeface="Courier New"/>
                <a:ea typeface="Courier New"/>
                <a:cs typeface="Courier New"/>
                <a:sym typeface="Courier New"/>
              </a:rPr>
              <a:t>matrix</a:t>
            </a:r>
            <a:r>
              <a:rPr lang="en-US" sz="1400">
                <a:solidFill>
                  <a:schemeClr val="dk1"/>
                </a:solidFill>
                <a:highlight>
                  <a:srgbClr val="FFFFFF"/>
                </a:highlight>
                <a:latin typeface="Courier New"/>
                <a:ea typeface="Courier New"/>
                <a:cs typeface="Courier New"/>
                <a:sym typeface="Courier New"/>
              </a:rPr>
              <a:t> </a:t>
            </a:r>
            <a:r>
              <a:rPr lang="en-US" sz="1400">
                <a:solidFill>
                  <a:srgbClr val="001080"/>
                </a:solidFill>
                <a:highlight>
                  <a:srgbClr val="FFFFFF"/>
                </a:highlight>
                <a:latin typeface="Courier New"/>
                <a:ea typeface="Courier New"/>
                <a:cs typeface="Courier New"/>
                <a:sym typeface="Courier New"/>
              </a:rPr>
              <a:t>b</a:t>
            </a:r>
            <a:r>
              <a:rPr lang="en-US" sz="1400">
                <a:solidFill>
                  <a:schemeClr val="dk1"/>
                </a:solidFill>
                <a:highlight>
                  <a:srgbClr val="FFFFFF"/>
                </a:highlight>
                <a:latin typeface="Courier New"/>
                <a:ea typeface="Courier New"/>
                <a:cs typeface="Courier New"/>
                <a:sym typeface="Courier New"/>
              </a:rPr>
              <a:t>);</a:t>
            </a:r>
            <a:endParaRPr sz="1400">
              <a:solidFill>
                <a:schemeClr val="dk1"/>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Clr>
                <a:srgbClr val="267F99"/>
              </a:buClr>
              <a:buSzPts val="1800"/>
              <a:buNone/>
            </a:pPr>
            <a:r>
              <a:rPr lang="en-US" sz="1400">
                <a:solidFill>
                  <a:srgbClr val="267F99"/>
                </a:solidFill>
                <a:highlight>
                  <a:srgbClr val="FFFFFF"/>
                </a:highlight>
                <a:latin typeface="Courier New"/>
                <a:ea typeface="Courier New"/>
                <a:cs typeface="Courier New"/>
                <a:sym typeface="Courier New"/>
              </a:rPr>
              <a:t>matrix</a:t>
            </a:r>
            <a:r>
              <a:rPr lang="en-US" sz="1400">
                <a:solidFill>
                  <a:schemeClr val="dk1"/>
                </a:solidFill>
                <a:highlight>
                  <a:srgbClr val="FFFFFF"/>
                </a:highlight>
                <a:latin typeface="Courier New"/>
                <a:ea typeface="Courier New"/>
                <a:cs typeface="Courier New"/>
                <a:sym typeface="Courier New"/>
              </a:rPr>
              <a:t> </a:t>
            </a:r>
            <a:r>
              <a:rPr lang="en-US" sz="1400">
                <a:solidFill>
                  <a:srgbClr val="795E26"/>
                </a:solidFill>
                <a:highlight>
                  <a:srgbClr val="FFFFFF"/>
                </a:highlight>
                <a:latin typeface="Courier New"/>
                <a:ea typeface="Courier New"/>
                <a:cs typeface="Courier New"/>
                <a:sym typeface="Courier New"/>
              </a:rPr>
              <a:t>transpose_matrix</a:t>
            </a:r>
            <a:r>
              <a:rPr lang="en-US" sz="1400">
                <a:solidFill>
                  <a:schemeClr val="dk1"/>
                </a:solidFill>
                <a:highlight>
                  <a:srgbClr val="FFFFFF"/>
                </a:highlight>
                <a:latin typeface="Courier New"/>
                <a:ea typeface="Courier New"/>
                <a:cs typeface="Courier New"/>
                <a:sym typeface="Courier New"/>
              </a:rPr>
              <a:t>(</a:t>
            </a:r>
            <a:r>
              <a:rPr lang="en-US" sz="1400">
                <a:solidFill>
                  <a:srgbClr val="267F99"/>
                </a:solidFill>
                <a:highlight>
                  <a:srgbClr val="FFFFFF"/>
                </a:highlight>
                <a:latin typeface="Courier New"/>
                <a:ea typeface="Courier New"/>
                <a:cs typeface="Courier New"/>
                <a:sym typeface="Courier New"/>
              </a:rPr>
              <a:t>matrix</a:t>
            </a:r>
            <a:r>
              <a:rPr lang="en-US" sz="1400">
                <a:solidFill>
                  <a:schemeClr val="dk1"/>
                </a:solidFill>
                <a:highlight>
                  <a:srgbClr val="FFFFFF"/>
                </a:highlight>
                <a:latin typeface="Courier New"/>
                <a:ea typeface="Courier New"/>
                <a:cs typeface="Courier New"/>
                <a:sym typeface="Courier New"/>
              </a:rPr>
              <a:t> </a:t>
            </a:r>
            <a:r>
              <a:rPr lang="en-US" sz="1400">
                <a:solidFill>
                  <a:srgbClr val="001080"/>
                </a:solidFill>
                <a:highlight>
                  <a:srgbClr val="FFFFFF"/>
                </a:highlight>
                <a:latin typeface="Courier New"/>
                <a:ea typeface="Courier New"/>
                <a:cs typeface="Courier New"/>
                <a:sym typeface="Courier New"/>
              </a:rPr>
              <a:t>m</a:t>
            </a:r>
            <a:r>
              <a:rPr lang="en-US" sz="1400">
                <a:solidFill>
                  <a:schemeClr val="dk1"/>
                </a:solidFill>
                <a:highlight>
                  <a:srgbClr val="FFFFFF"/>
                </a:highlight>
                <a:latin typeface="Courier New"/>
                <a:ea typeface="Courier New"/>
                <a:cs typeface="Courier New"/>
                <a:sym typeface="Courier New"/>
              </a:rPr>
              <a:t>);</a:t>
            </a:r>
            <a:endParaRPr sz="1400">
              <a:solidFill>
                <a:schemeClr val="dk1"/>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Clr>
                <a:srgbClr val="267F99"/>
              </a:buClr>
              <a:buSzPts val="1800"/>
              <a:buNone/>
            </a:pPr>
            <a:r>
              <a:rPr lang="en-US" sz="1400">
                <a:solidFill>
                  <a:srgbClr val="267F99"/>
                </a:solidFill>
                <a:highlight>
                  <a:srgbClr val="FFFFFF"/>
                </a:highlight>
                <a:latin typeface="Courier New"/>
                <a:ea typeface="Courier New"/>
                <a:cs typeface="Courier New"/>
                <a:sym typeface="Courier New"/>
              </a:rPr>
              <a:t>matrix</a:t>
            </a:r>
            <a:r>
              <a:rPr lang="en-US" sz="1400">
                <a:solidFill>
                  <a:schemeClr val="dk1"/>
                </a:solidFill>
                <a:highlight>
                  <a:srgbClr val="FFFFFF"/>
                </a:highlight>
                <a:latin typeface="Courier New"/>
                <a:ea typeface="Courier New"/>
                <a:cs typeface="Courier New"/>
                <a:sym typeface="Courier New"/>
              </a:rPr>
              <a:t> </a:t>
            </a:r>
            <a:r>
              <a:rPr lang="en-US" sz="1400">
                <a:solidFill>
                  <a:srgbClr val="795E26"/>
                </a:solidFill>
                <a:highlight>
                  <a:srgbClr val="FFFFFF"/>
                </a:highlight>
                <a:latin typeface="Courier New"/>
                <a:ea typeface="Courier New"/>
                <a:cs typeface="Courier New"/>
                <a:sym typeface="Courier New"/>
              </a:rPr>
              <a:t>axpy_matrix</a:t>
            </a:r>
            <a:r>
              <a:rPr lang="en-US" sz="1400">
                <a:solidFill>
                  <a:schemeClr val="dk1"/>
                </a:solidFill>
                <a:highlight>
                  <a:srgbClr val="FFFFFF"/>
                </a:highlight>
                <a:latin typeface="Courier New"/>
                <a:ea typeface="Courier New"/>
                <a:cs typeface="Courier New"/>
                <a:sym typeface="Courier New"/>
              </a:rPr>
              <a:t>(</a:t>
            </a:r>
            <a:r>
              <a:rPr lang="en-US" sz="1400">
                <a:solidFill>
                  <a:srgbClr val="0000FF"/>
                </a:solidFill>
                <a:highlight>
                  <a:srgbClr val="FFFFFF"/>
                </a:highlight>
                <a:latin typeface="Courier New"/>
                <a:ea typeface="Courier New"/>
                <a:cs typeface="Courier New"/>
                <a:sym typeface="Courier New"/>
              </a:rPr>
              <a:t>double</a:t>
            </a:r>
            <a:r>
              <a:rPr lang="en-US" sz="1400">
                <a:solidFill>
                  <a:schemeClr val="dk1"/>
                </a:solidFill>
                <a:highlight>
                  <a:srgbClr val="FFFFFF"/>
                </a:highlight>
                <a:latin typeface="Courier New"/>
                <a:ea typeface="Courier New"/>
                <a:cs typeface="Courier New"/>
                <a:sym typeface="Courier New"/>
              </a:rPr>
              <a:t> </a:t>
            </a:r>
            <a:r>
              <a:rPr lang="en-US" sz="1400">
                <a:solidFill>
                  <a:srgbClr val="001080"/>
                </a:solidFill>
                <a:highlight>
                  <a:srgbClr val="FFFFFF"/>
                </a:highlight>
                <a:latin typeface="Courier New"/>
                <a:ea typeface="Courier New"/>
                <a:cs typeface="Courier New"/>
                <a:sym typeface="Courier New"/>
              </a:rPr>
              <a:t>a</a:t>
            </a:r>
            <a:r>
              <a:rPr lang="en-US" sz="1400">
                <a:solidFill>
                  <a:schemeClr val="dk1"/>
                </a:solidFill>
                <a:highlight>
                  <a:srgbClr val="FFFFFF"/>
                </a:highlight>
                <a:latin typeface="Courier New"/>
                <a:ea typeface="Courier New"/>
                <a:cs typeface="Courier New"/>
                <a:sym typeface="Courier New"/>
              </a:rPr>
              <a:t>, </a:t>
            </a:r>
            <a:r>
              <a:rPr lang="en-US" sz="1400">
                <a:solidFill>
                  <a:srgbClr val="267F99"/>
                </a:solidFill>
                <a:highlight>
                  <a:srgbClr val="FFFFFF"/>
                </a:highlight>
                <a:latin typeface="Courier New"/>
                <a:ea typeface="Courier New"/>
                <a:cs typeface="Courier New"/>
                <a:sym typeface="Courier New"/>
              </a:rPr>
              <a:t>matrix</a:t>
            </a:r>
            <a:r>
              <a:rPr lang="en-US" sz="1400">
                <a:solidFill>
                  <a:schemeClr val="dk1"/>
                </a:solidFill>
                <a:highlight>
                  <a:srgbClr val="FFFFFF"/>
                </a:highlight>
                <a:latin typeface="Courier New"/>
                <a:ea typeface="Courier New"/>
                <a:cs typeface="Courier New"/>
                <a:sym typeface="Courier New"/>
              </a:rPr>
              <a:t> </a:t>
            </a:r>
            <a:r>
              <a:rPr lang="en-US" sz="1400">
                <a:solidFill>
                  <a:srgbClr val="001080"/>
                </a:solidFill>
                <a:highlight>
                  <a:srgbClr val="FFFFFF"/>
                </a:highlight>
                <a:latin typeface="Courier New"/>
                <a:ea typeface="Courier New"/>
                <a:cs typeface="Courier New"/>
                <a:sym typeface="Courier New"/>
              </a:rPr>
              <a:t>x</a:t>
            </a:r>
            <a:r>
              <a:rPr lang="en-US" sz="1400">
                <a:solidFill>
                  <a:schemeClr val="dk1"/>
                </a:solidFill>
                <a:highlight>
                  <a:srgbClr val="FFFFFF"/>
                </a:highlight>
                <a:latin typeface="Courier New"/>
                <a:ea typeface="Courier New"/>
                <a:cs typeface="Courier New"/>
                <a:sym typeface="Courier New"/>
              </a:rPr>
              <a:t>, </a:t>
            </a:r>
            <a:r>
              <a:rPr lang="en-US" sz="1400">
                <a:solidFill>
                  <a:srgbClr val="267F99"/>
                </a:solidFill>
                <a:highlight>
                  <a:srgbClr val="FFFFFF"/>
                </a:highlight>
                <a:latin typeface="Courier New"/>
                <a:ea typeface="Courier New"/>
                <a:cs typeface="Courier New"/>
                <a:sym typeface="Courier New"/>
              </a:rPr>
              <a:t>matrix</a:t>
            </a:r>
            <a:r>
              <a:rPr lang="en-US" sz="1400">
                <a:solidFill>
                  <a:schemeClr val="dk1"/>
                </a:solidFill>
                <a:highlight>
                  <a:srgbClr val="FFFFFF"/>
                </a:highlight>
                <a:latin typeface="Courier New"/>
                <a:ea typeface="Courier New"/>
                <a:cs typeface="Courier New"/>
                <a:sym typeface="Courier New"/>
              </a:rPr>
              <a:t> </a:t>
            </a:r>
            <a:r>
              <a:rPr lang="en-US" sz="1400">
                <a:solidFill>
                  <a:srgbClr val="001080"/>
                </a:solidFill>
                <a:highlight>
                  <a:srgbClr val="FFFFFF"/>
                </a:highlight>
                <a:latin typeface="Courier New"/>
                <a:ea typeface="Courier New"/>
                <a:cs typeface="Courier New"/>
                <a:sym typeface="Courier New"/>
              </a:rPr>
              <a:t>y</a:t>
            </a:r>
            <a:r>
              <a:rPr lang="en-US" sz="1400">
                <a:solidFill>
                  <a:schemeClr val="dk1"/>
                </a:solidFill>
                <a:highlight>
                  <a:srgbClr val="FFFFFF"/>
                </a:highlight>
                <a:latin typeface="Courier New"/>
                <a:ea typeface="Courier New"/>
                <a:cs typeface="Courier New"/>
                <a:sym typeface="Courier New"/>
              </a:rPr>
              <a:t>);</a:t>
            </a:r>
            <a:r>
              <a:rPr lang="en-US" sz="1400">
                <a:solidFill>
                  <a:srgbClr val="008000"/>
                </a:solidFill>
                <a:highlight>
                  <a:srgbClr val="FFFFFF"/>
                </a:highlight>
                <a:latin typeface="Courier New"/>
                <a:ea typeface="Courier New"/>
                <a:cs typeface="Courier New"/>
                <a:sym typeface="Courier New"/>
              </a:rPr>
              <a:t> // a * x + y</a:t>
            </a:r>
            <a:endParaRPr sz="1400">
              <a:solidFill>
                <a:srgbClr val="008000"/>
              </a:solidFill>
              <a:highlight>
                <a:srgbClr val="FFFFFF"/>
              </a:highlight>
              <a:latin typeface="Courier New"/>
              <a:ea typeface="Courier New"/>
              <a:cs typeface="Courier New"/>
              <a:sym typeface="Courier New"/>
            </a:endParaRPr>
          </a:p>
          <a:p>
            <a:pPr indent="0" lvl="0" marL="0" rtl="0" algn="l">
              <a:lnSpc>
                <a:spcPct val="90000"/>
              </a:lnSpc>
              <a:spcBef>
                <a:spcPts val="0"/>
              </a:spcBef>
              <a:spcAft>
                <a:spcPts val="2133"/>
              </a:spcAft>
              <a:buClr>
                <a:schemeClr val="dk1"/>
              </a:buClr>
              <a:buSzPts val="1800"/>
              <a:buNone/>
            </a:pPr>
            <a:r>
              <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8" name="Shape 1228"/>
        <p:cNvGrpSpPr/>
        <p:nvPr/>
      </p:nvGrpSpPr>
      <p:grpSpPr>
        <a:xfrm>
          <a:off x="0" y="0"/>
          <a:ext cx="0" cy="0"/>
          <a:chOff x="0" y="0"/>
          <a:chExt cx="0" cy="0"/>
        </a:xfrm>
      </p:grpSpPr>
      <p:sp>
        <p:nvSpPr>
          <p:cNvPr id="1229" name="Google Shape;1229;p39"/>
          <p:cNvSpPr/>
          <p:nvPr/>
        </p:nvSpPr>
        <p:spPr>
          <a:xfrm>
            <a:off x="2374604" y="1381593"/>
            <a:ext cx="3494569" cy="4970721"/>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230" name="Google Shape;1230;p39"/>
          <p:cNvSpPr/>
          <p:nvPr/>
        </p:nvSpPr>
        <p:spPr>
          <a:xfrm>
            <a:off x="3009016" y="4144287"/>
            <a:ext cx="2013098" cy="559982"/>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forward_layer</a:t>
            </a:r>
            <a:endParaRPr sz="1800">
              <a:solidFill>
                <a:schemeClr val="lt1"/>
              </a:solidFill>
              <a:latin typeface="Calibri"/>
              <a:ea typeface="Calibri"/>
              <a:cs typeface="Calibri"/>
              <a:sym typeface="Calibri"/>
            </a:endParaRPr>
          </a:p>
        </p:txBody>
      </p:sp>
      <p:cxnSp>
        <p:nvCxnSpPr>
          <p:cNvPr id="1231" name="Google Shape;1231;p39"/>
          <p:cNvCxnSpPr>
            <a:stCxn id="1232" idx="2"/>
            <a:endCxn id="1230" idx="0"/>
          </p:cNvCxnSpPr>
          <p:nvPr/>
        </p:nvCxnSpPr>
        <p:spPr>
          <a:xfrm>
            <a:off x="4015565" y="3292097"/>
            <a:ext cx="0" cy="852300"/>
          </a:xfrm>
          <a:prstGeom prst="straightConnector1">
            <a:avLst/>
          </a:prstGeom>
          <a:noFill/>
          <a:ln cap="flat" cmpd="sng" w="19050">
            <a:solidFill>
              <a:schemeClr val="accent1"/>
            </a:solidFill>
            <a:prstDash val="solid"/>
            <a:miter lim="800000"/>
            <a:headEnd len="sm" w="sm" type="none"/>
            <a:tailEnd len="med" w="med" type="triangle"/>
          </a:ln>
        </p:spPr>
      </p:cxnSp>
      <p:cxnSp>
        <p:nvCxnSpPr>
          <p:cNvPr id="1233" name="Google Shape;1233;p39"/>
          <p:cNvCxnSpPr>
            <a:stCxn id="1230" idx="3"/>
            <a:endCxn id="1230" idx="0"/>
          </p:cNvCxnSpPr>
          <p:nvPr/>
        </p:nvCxnSpPr>
        <p:spPr>
          <a:xfrm rot="10800000">
            <a:off x="4015614" y="4144378"/>
            <a:ext cx="1006500" cy="279900"/>
          </a:xfrm>
          <a:prstGeom prst="curvedConnector4">
            <a:avLst>
              <a:gd fmla="val -24121" name="adj1"/>
              <a:gd fmla="val 275406" name="adj2"/>
            </a:avLst>
          </a:prstGeom>
          <a:noFill/>
          <a:ln cap="flat" cmpd="sng" w="19050">
            <a:solidFill>
              <a:schemeClr val="accent1"/>
            </a:solidFill>
            <a:prstDash val="solid"/>
            <a:miter lim="800000"/>
            <a:headEnd len="sm" w="sm" type="none"/>
            <a:tailEnd len="med" w="med" type="triangle"/>
          </a:ln>
        </p:spPr>
      </p:cxnSp>
      <p:sp>
        <p:nvSpPr>
          <p:cNvPr id="1234" name="Google Shape;1234;p39"/>
          <p:cNvSpPr txBox="1"/>
          <p:nvPr/>
        </p:nvSpPr>
        <p:spPr>
          <a:xfrm>
            <a:off x="3587402" y="5313869"/>
            <a:ext cx="856325" cy="369332"/>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Output</a:t>
            </a:r>
            <a:endParaRPr/>
          </a:p>
        </p:txBody>
      </p:sp>
      <p:sp>
        <p:nvSpPr>
          <p:cNvPr id="1232" name="Google Shape;1232;p39"/>
          <p:cNvSpPr txBox="1"/>
          <p:nvPr/>
        </p:nvSpPr>
        <p:spPr>
          <a:xfrm>
            <a:off x="2642193" y="2922765"/>
            <a:ext cx="2746743" cy="369332"/>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Input: model m, data X</a:t>
            </a:r>
            <a:endParaRPr/>
          </a:p>
        </p:txBody>
      </p:sp>
      <p:cxnSp>
        <p:nvCxnSpPr>
          <p:cNvPr id="1235" name="Google Shape;1235;p39"/>
          <p:cNvCxnSpPr>
            <a:stCxn id="1230" idx="2"/>
            <a:endCxn id="1234" idx="0"/>
          </p:cNvCxnSpPr>
          <p:nvPr/>
        </p:nvCxnSpPr>
        <p:spPr>
          <a:xfrm>
            <a:off x="4015565" y="4704269"/>
            <a:ext cx="0" cy="609600"/>
          </a:xfrm>
          <a:prstGeom prst="straightConnector1">
            <a:avLst/>
          </a:prstGeom>
          <a:noFill/>
          <a:ln cap="flat" cmpd="sng" w="19050">
            <a:solidFill>
              <a:schemeClr val="accent1"/>
            </a:solidFill>
            <a:prstDash val="solid"/>
            <a:miter lim="800000"/>
            <a:headEnd len="sm" w="sm" type="none"/>
            <a:tailEnd len="med" w="med" type="triangle"/>
          </a:ln>
        </p:spPr>
      </p:cxnSp>
      <p:sp>
        <p:nvSpPr>
          <p:cNvPr id="1236" name="Google Shape;1236;p39"/>
          <p:cNvSpPr txBox="1"/>
          <p:nvPr/>
        </p:nvSpPr>
        <p:spPr>
          <a:xfrm>
            <a:off x="2700671" y="1491095"/>
            <a:ext cx="2746743" cy="369332"/>
          </a:xfrm>
          <a:prstGeom prst="rect">
            <a:avLst/>
          </a:prstGeom>
          <a:noFill/>
          <a:ln>
            <a:noFill/>
          </a:ln>
          <a:effectLst>
            <a:outerShdw blurRad="149987" algn="ctr" dir="8460000" dist="250190">
              <a:srgbClr val="000000">
                <a:alpha val="27843"/>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Calibri"/>
                <a:ea typeface="Calibri"/>
                <a:cs typeface="Calibri"/>
                <a:sym typeface="Calibri"/>
              </a:rPr>
              <a:t>forward_model</a:t>
            </a:r>
            <a:endParaRPr b="1" sz="1800">
              <a:solidFill>
                <a:schemeClr val="dk1"/>
              </a:solidFill>
              <a:latin typeface="Calibri"/>
              <a:ea typeface="Calibri"/>
              <a:cs typeface="Calibri"/>
              <a:sym typeface="Calibri"/>
            </a:endParaRPr>
          </a:p>
        </p:txBody>
      </p:sp>
      <p:sp>
        <p:nvSpPr>
          <p:cNvPr id="1237" name="Google Shape;1237;p39"/>
          <p:cNvSpPr/>
          <p:nvPr/>
        </p:nvSpPr>
        <p:spPr>
          <a:xfrm>
            <a:off x="6660212" y="1356967"/>
            <a:ext cx="3494569" cy="4970721"/>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238" name="Google Shape;1238;p39"/>
          <p:cNvSpPr/>
          <p:nvPr/>
        </p:nvSpPr>
        <p:spPr>
          <a:xfrm>
            <a:off x="7294623" y="3107431"/>
            <a:ext cx="2013098" cy="559982"/>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X = in * l-&gt;w</a:t>
            </a:r>
            <a:endParaRPr/>
          </a:p>
        </p:txBody>
      </p:sp>
      <p:cxnSp>
        <p:nvCxnSpPr>
          <p:cNvPr id="1239" name="Google Shape;1239;p39"/>
          <p:cNvCxnSpPr>
            <a:stCxn id="1240" idx="2"/>
            <a:endCxn id="1238" idx="0"/>
          </p:cNvCxnSpPr>
          <p:nvPr/>
        </p:nvCxnSpPr>
        <p:spPr>
          <a:xfrm>
            <a:off x="8301173" y="2656282"/>
            <a:ext cx="0" cy="451200"/>
          </a:xfrm>
          <a:prstGeom prst="straightConnector1">
            <a:avLst/>
          </a:prstGeom>
          <a:noFill/>
          <a:ln cap="flat" cmpd="sng" w="19050">
            <a:solidFill>
              <a:schemeClr val="accent1"/>
            </a:solidFill>
            <a:prstDash val="solid"/>
            <a:miter lim="800000"/>
            <a:headEnd len="sm" w="sm" type="none"/>
            <a:tailEnd len="med" w="med" type="triangle"/>
          </a:ln>
        </p:spPr>
      </p:cxnSp>
      <p:sp>
        <p:nvSpPr>
          <p:cNvPr id="1241" name="Google Shape;1241;p39"/>
          <p:cNvSpPr txBox="1"/>
          <p:nvPr/>
        </p:nvSpPr>
        <p:spPr>
          <a:xfrm>
            <a:off x="7873008" y="5687482"/>
            <a:ext cx="856325" cy="369332"/>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Output</a:t>
            </a:r>
            <a:endParaRPr/>
          </a:p>
        </p:txBody>
      </p:sp>
      <p:sp>
        <p:nvSpPr>
          <p:cNvPr id="1240" name="Google Shape;1240;p39"/>
          <p:cNvSpPr txBox="1"/>
          <p:nvPr/>
        </p:nvSpPr>
        <p:spPr>
          <a:xfrm>
            <a:off x="6927801" y="2286950"/>
            <a:ext cx="2746743" cy="369332"/>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Input: layer l, data in</a:t>
            </a:r>
            <a:endParaRPr/>
          </a:p>
        </p:txBody>
      </p:sp>
      <p:cxnSp>
        <p:nvCxnSpPr>
          <p:cNvPr id="1242" name="Google Shape;1242;p39"/>
          <p:cNvCxnSpPr>
            <a:stCxn id="1243" idx="2"/>
            <a:endCxn id="1241" idx="0"/>
          </p:cNvCxnSpPr>
          <p:nvPr/>
        </p:nvCxnSpPr>
        <p:spPr>
          <a:xfrm>
            <a:off x="8301172" y="5048939"/>
            <a:ext cx="0" cy="638400"/>
          </a:xfrm>
          <a:prstGeom prst="straightConnector1">
            <a:avLst/>
          </a:prstGeom>
          <a:noFill/>
          <a:ln cap="flat" cmpd="sng" w="19050">
            <a:solidFill>
              <a:schemeClr val="accent1"/>
            </a:solidFill>
            <a:prstDash val="solid"/>
            <a:miter lim="800000"/>
            <a:headEnd len="sm" w="sm" type="none"/>
            <a:tailEnd len="med" w="med" type="triangle"/>
          </a:ln>
        </p:spPr>
      </p:cxnSp>
      <p:sp>
        <p:nvSpPr>
          <p:cNvPr id="1244" name="Google Shape;1244;p39"/>
          <p:cNvSpPr txBox="1"/>
          <p:nvPr/>
        </p:nvSpPr>
        <p:spPr>
          <a:xfrm>
            <a:off x="6986279" y="1466469"/>
            <a:ext cx="2746743" cy="369332"/>
          </a:xfrm>
          <a:prstGeom prst="rect">
            <a:avLst/>
          </a:prstGeom>
          <a:noFill/>
          <a:ln>
            <a:noFill/>
          </a:ln>
          <a:effectLst>
            <a:outerShdw blurRad="149987" algn="ctr" dir="8460000" dist="250190">
              <a:srgbClr val="000000">
                <a:alpha val="27843"/>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FF0000"/>
                </a:solidFill>
                <a:latin typeface="Calibri"/>
                <a:ea typeface="Calibri"/>
                <a:cs typeface="Calibri"/>
                <a:sym typeface="Calibri"/>
              </a:rPr>
              <a:t>forward_layer</a:t>
            </a:r>
            <a:endParaRPr b="1" sz="1800">
              <a:solidFill>
                <a:srgbClr val="FF0000"/>
              </a:solidFill>
              <a:latin typeface="Calibri"/>
              <a:ea typeface="Calibri"/>
              <a:cs typeface="Calibri"/>
              <a:sym typeface="Calibri"/>
            </a:endParaRPr>
          </a:p>
        </p:txBody>
      </p:sp>
      <p:sp>
        <p:nvSpPr>
          <p:cNvPr id="1243" name="Google Shape;1243;p39"/>
          <p:cNvSpPr/>
          <p:nvPr/>
        </p:nvSpPr>
        <p:spPr>
          <a:xfrm>
            <a:off x="7224083" y="4144287"/>
            <a:ext cx="2154177" cy="904652"/>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FFC000"/>
                </a:solidFill>
                <a:latin typeface="Calibri"/>
                <a:ea typeface="Calibri"/>
                <a:cs typeface="Calibri"/>
                <a:sym typeface="Calibri"/>
              </a:rPr>
              <a:t>activation_matrix</a:t>
            </a:r>
            <a:endParaRPr sz="1800">
              <a:solidFill>
                <a:srgbClr val="FFC000"/>
              </a:solidFill>
              <a:latin typeface="Calibri"/>
              <a:ea typeface="Calibri"/>
              <a:cs typeface="Calibri"/>
              <a:sym typeface="Calibri"/>
            </a:endParaRPr>
          </a:p>
          <a:p>
            <a:pPr indent="0" lvl="0" marL="0" marR="0" rtl="0" algn="ctr">
              <a:spcBef>
                <a:spcPts val="0"/>
              </a:spcBef>
              <a:spcAft>
                <a:spcPts val="0"/>
              </a:spcAft>
              <a:buNone/>
            </a:pPr>
            <a:r>
              <a:rPr lang="en-US" sz="1800">
                <a:solidFill>
                  <a:schemeClr val="lt1"/>
                </a:solidFill>
                <a:latin typeface="Calibri"/>
                <a:ea typeface="Calibri"/>
                <a:cs typeface="Calibri"/>
                <a:sym typeface="Calibri"/>
              </a:rPr>
              <a:t>(X, l-&gt;activation)</a:t>
            </a:r>
            <a:endParaRPr/>
          </a:p>
        </p:txBody>
      </p:sp>
      <p:cxnSp>
        <p:nvCxnSpPr>
          <p:cNvPr id="1245" name="Google Shape;1245;p39"/>
          <p:cNvCxnSpPr>
            <a:stCxn id="1238" idx="2"/>
            <a:endCxn id="1243" idx="0"/>
          </p:cNvCxnSpPr>
          <p:nvPr/>
        </p:nvCxnSpPr>
        <p:spPr>
          <a:xfrm>
            <a:off x="8301172" y="3667413"/>
            <a:ext cx="0" cy="477000"/>
          </a:xfrm>
          <a:prstGeom prst="straightConnector1">
            <a:avLst/>
          </a:prstGeom>
          <a:noFill/>
          <a:ln cap="flat" cmpd="sng" w="19050">
            <a:solidFill>
              <a:schemeClr val="accent1"/>
            </a:solidFill>
            <a:prstDash val="solid"/>
            <a:miter lim="800000"/>
            <a:headEnd len="sm" w="sm" type="none"/>
            <a:tailEnd len="med" w="med" type="triangle"/>
          </a:ln>
        </p:spPr>
      </p:cxnSp>
      <p:sp>
        <p:nvSpPr>
          <p:cNvPr id="1246" name="Google Shape;1246;p39"/>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2800"/>
              <a:buFont typeface="Calibri"/>
              <a:buNone/>
            </a:pPr>
            <a:r>
              <a:rPr lang="en-US"/>
              <a:t>Forward Pass in Homework</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1" name="Shape 1251"/>
        <p:cNvGrpSpPr/>
        <p:nvPr/>
      </p:nvGrpSpPr>
      <p:grpSpPr>
        <a:xfrm>
          <a:off x="0" y="0"/>
          <a:ext cx="0" cy="0"/>
          <a:chOff x="0" y="0"/>
          <a:chExt cx="0" cy="0"/>
        </a:xfrm>
      </p:grpSpPr>
      <p:sp>
        <p:nvSpPr>
          <p:cNvPr id="1252" name="Google Shape;1252;p40"/>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2800"/>
              <a:buFont typeface="Calibri"/>
              <a:buNone/>
            </a:pPr>
            <a:r>
              <a:rPr lang="en-US"/>
              <a:t>Backward Pass in Homework</a:t>
            </a:r>
            <a:endParaRPr/>
          </a:p>
        </p:txBody>
      </p:sp>
      <p:sp>
        <p:nvSpPr>
          <p:cNvPr id="1253" name="Google Shape;1253;p40"/>
          <p:cNvSpPr/>
          <p:nvPr/>
        </p:nvSpPr>
        <p:spPr>
          <a:xfrm>
            <a:off x="2601431" y="1532433"/>
            <a:ext cx="3494569" cy="4970721"/>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254" name="Google Shape;1254;p40"/>
          <p:cNvSpPr/>
          <p:nvPr/>
        </p:nvSpPr>
        <p:spPr>
          <a:xfrm>
            <a:off x="3235843" y="4295127"/>
            <a:ext cx="2013098" cy="559982"/>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backward_layer</a:t>
            </a:r>
            <a:endParaRPr sz="1800">
              <a:solidFill>
                <a:schemeClr val="lt1"/>
              </a:solidFill>
              <a:latin typeface="Calibri"/>
              <a:ea typeface="Calibri"/>
              <a:cs typeface="Calibri"/>
              <a:sym typeface="Calibri"/>
            </a:endParaRPr>
          </a:p>
        </p:txBody>
      </p:sp>
      <p:cxnSp>
        <p:nvCxnSpPr>
          <p:cNvPr id="1255" name="Google Shape;1255;p40"/>
          <p:cNvCxnSpPr>
            <a:stCxn id="1256" idx="2"/>
            <a:endCxn id="1254" idx="0"/>
          </p:cNvCxnSpPr>
          <p:nvPr/>
        </p:nvCxnSpPr>
        <p:spPr>
          <a:xfrm>
            <a:off x="4242392" y="3442937"/>
            <a:ext cx="0" cy="852300"/>
          </a:xfrm>
          <a:prstGeom prst="straightConnector1">
            <a:avLst/>
          </a:prstGeom>
          <a:noFill/>
          <a:ln cap="flat" cmpd="sng" w="19050">
            <a:solidFill>
              <a:schemeClr val="accent1"/>
            </a:solidFill>
            <a:prstDash val="solid"/>
            <a:miter lim="800000"/>
            <a:headEnd len="sm" w="sm" type="none"/>
            <a:tailEnd len="med" w="med" type="triangle"/>
          </a:ln>
        </p:spPr>
      </p:cxnSp>
      <p:cxnSp>
        <p:nvCxnSpPr>
          <p:cNvPr id="1257" name="Google Shape;1257;p40"/>
          <p:cNvCxnSpPr>
            <a:stCxn id="1254" idx="3"/>
            <a:endCxn id="1254" idx="0"/>
          </p:cNvCxnSpPr>
          <p:nvPr/>
        </p:nvCxnSpPr>
        <p:spPr>
          <a:xfrm rot="10800000">
            <a:off x="4242441" y="4295218"/>
            <a:ext cx="1006500" cy="279900"/>
          </a:xfrm>
          <a:prstGeom prst="curvedConnector4">
            <a:avLst>
              <a:gd fmla="val -24121" name="adj1"/>
              <a:gd fmla="val 275406" name="adj2"/>
            </a:avLst>
          </a:prstGeom>
          <a:noFill/>
          <a:ln cap="flat" cmpd="sng" w="19050">
            <a:solidFill>
              <a:schemeClr val="accent1"/>
            </a:solidFill>
            <a:prstDash val="solid"/>
            <a:miter lim="800000"/>
            <a:headEnd len="sm" w="sm" type="none"/>
            <a:tailEnd len="med" w="med" type="triangle"/>
          </a:ln>
        </p:spPr>
      </p:cxnSp>
      <p:sp>
        <p:nvSpPr>
          <p:cNvPr id="1258" name="Google Shape;1258;p40"/>
          <p:cNvSpPr txBox="1"/>
          <p:nvPr/>
        </p:nvSpPr>
        <p:spPr>
          <a:xfrm>
            <a:off x="3814229" y="5464709"/>
            <a:ext cx="856325" cy="369332"/>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Output</a:t>
            </a:r>
            <a:endParaRPr/>
          </a:p>
        </p:txBody>
      </p:sp>
      <p:sp>
        <p:nvSpPr>
          <p:cNvPr id="1256" name="Google Shape;1256;p40"/>
          <p:cNvSpPr txBox="1"/>
          <p:nvPr/>
        </p:nvSpPr>
        <p:spPr>
          <a:xfrm>
            <a:off x="2869020" y="3073605"/>
            <a:ext cx="2746743" cy="369332"/>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Input: model m, matrix d</a:t>
            </a:r>
            <a:endParaRPr/>
          </a:p>
        </p:txBody>
      </p:sp>
      <p:cxnSp>
        <p:nvCxnSpPr>
          <p:cNvPr id="1259" name="Google Shape;1259;p40"/>
          <p:cNvCxnSpPr>
            <a:stCxn id="1254" idx="2"/>
            <a:endCxn id="1258" idx="0"/>
          </p:cNvCxnSpPr>
          <p:nvPr/>
        </p:nvCxnSpPr>
        <p:spPr>
          <a:xfrm>
            <a:off x="4242392" y="4855109"/>
            <a:ext cx="0" cy="609600"/>
          </a:xfrm>
          <a:prstGeom prst="straightConnector1">
            <a:avLst/>
          </a:prstGeom>
          <a:noFill/>
          <a:ln cap="flat" cmpd="sng" w="19050">
            <a:solidFill>
              <a:schemeClr val="accent1"/>
            </a:solidFill>
            <a:prstDash val="solid"/>
            <a:miter lim="800000"/>
            <a:headEnd len="sm" w="sm" type="none"/>
            <a:tailEnd len="med" w="med" type="triangle"/>
          </a:ln>
        </p:spPr>
      </p:cxnSp>
      <p:sp>
        <p:nvSpPr>
          <p:cNvPr id="1260" name="Google Shape;1260;p40"/>
          <p:cNvSpPr txBox="1"/>
          <p:nvPr/>
        </p:nvSpPr>
        <p:spPr>
          <a:xfrm>
            <a:off x="2927498" y="1641935"/>
            <a:ext cx="2746743" cy="369332"/>
          </a:xfrm>
          <a:prstGeom prst="rect">
            <a:avLst/>
          </a:prstGeom>
          <a:noFill/>
          <a:ln>
            <a:noFill/>
          </a:ln>
          <a:effectLst>
            <a:outerShdw blurRad="149987" algn="ctr" dir="8460000" dist="250190">
              <a:srgbClr val="000000">
                <a:alpha val="27843"/>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Calibri"/>
                <a:ea typeface="Calibri"/>
                <a:cs typeface="Calibri"/>
                <a:sym typeface="Calibri"/>
              </a:rPr>
              <a:t>backward_model</a:t>
            </a:r>
            <a:endParaRPr b="1" sz="1800">
              <a:solidFill>
                <a:schemeClr val="dk1"/>
              </a:solidFill>
              <a:latin typeface="Calibri"/>
              <a:ea typeface="Calibri"/>
              <a:cs typeface="Calibri"/>
              <a:sym typeface="Calibri"/>
            </a:endParaRPr>
          </a:p>
        </p:txBody>
      </p:sp>
      <p:sp>
        <p:nvSpPr>
          <p:cNvPr id="1261" name="Google Shape;1261;p40"/>
          <p:cNvSpPr/>
          <p:nvPr/>
        </p:nvSpPr>
        <p:spPr>
          <a:xfrm>
            <a:off x="6611418" y="1532433"/>
            <a:ext cx="3494569" cy="4970721"/>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262" name="Google Shape;1262;p40"/>
          <p:cNvSpPr/>
          <p:nvPr/>
        </p:nvSpPr>
        <p:spPr>
          <a:xfrm>
            <a:off x="7153930" y="3456444"/>
            <a:ext cx="2149306" cy="369332"/>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FFC000"/>
                </a:solidFill>
                <a:latin typeface="Calibri"/>
                <a:ea typeface="Calibri"/>
                <a:cs typeface="Calibri"/>
                <a:sym typeface="Calibri"/>
              </a:rPr>
              <a:t>gradient_matrix</a:t>
            </a:r>
            <a:endParaRPr sz="1800">
              <a:solidFill>
                <a:srgbClr val="FFC000"/>
              </a:solidFill>
              <a:latin typeface="Calibri"/>
              <a:ea typeface="Calibri"/>
              <a:cs typeface="Calibri"/>
              <a:sym typeface="Calibri"/>
            </a:endParaRPr>
          </a:p>
        </p:txBody>
      </p:sp>
      <p:cxnSp>
        <p:nvCxnSpPr>
          <p:cNvPr id="1263" name="Google Shape;1263;p40"/>
          <p:cNvCxnSpPr>
            <a:stCxn id="1264" idx="2"/>
            <a:endCxn id="1262" idx="0"/>
          </p:cNvCxnSpPr>
          <p:nvPr/>
        </p:nvCxnSpPr>
        <p:spPr>
          <a:xfrm flipH="1">
            <a:off x="8228619" y="2824490"/>
            <a:ext cx="2400" cy="632100"/>
          </a:xfrm>
          <a:prstGeom prst="straightConnector1">
            <a:avLst/>
          </a:prstGeom>
          <a:noFill/>
          <a:ln cap="flat" cmpd="sng" w="19050">
            <a:solidFill>
              <a:schemeClr val="accent1"/>
            </a:solidFill>
            <a:prstDash val="solid"/>
            <a:miter lim="800000"/>
            <a:headEnd len="sm" w="sm" type="none"/>
            <a:tailEnd len="med" w="med" type="triangle"/>
          </a:ln>
        </p:spPr>
      </p:cxnSp>
      <p:sp>
        <p:nvSpPr>
          <p:cNvPr id="1265" name="Google Shape;1265;p40"/>
          <p:cNvSpPr txBox="1"/>
          <p:nvPr/>
        </p:nvSpPr>
        <p:spPr>
          <a:xfrm>
            <a:off x="7979057" y="5855690"/>
            <a:ext cx="503919" cy="369332"/>
          </a:xfrm>
          <a:prstGeom prst="rect">
            <a:avLst/>
          </a:prstGeom>
          <a:blipFill rotWithShape="1">
            <a:blip r:embed="rId3">
              <a:alphaModFix/>
            </a:blip>
            <a:stretch>
              <a:fillRect b="0" l="0" r="0" t="0"/>
            </a:stretch>
          </a:blip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1264" name="Google Shape;1264;p40"/>
          <p:cNvSpPr txBox="1"/>
          <p:nvPr/>
        </p:nvSpPr>
        <p:spPr>
          <a:xfrm>
            <a:off x="6857647" y="2455158"/>
            <a:ext cx="2746743" cy="369332"/>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Input: layer l, matrix delta</a:t>
            </a:r>
            <a:endParaRPr/>
          </a:p>
        </p:txBody>
      </p:sp>
      <p:cxnSp>
        <p:nvCxnSpPr>
          <p:cNvPr id="1266" name="Google Shape;1266;p40"/>
          <p:cNvCxnSpPr>
            <a:stCxn id="1267" idx="2"/>
            <a:endCxn id="1265" idx="0"/>
          </p:cNvCxnSpPr>
          <p:nvPr/>
        </p:nvCxnSpPr>
        <p:spPr>
          <a:xfrm>
            <a:off x="8229568" y="5353212"/>
            <a:ext cx="1500" cy="502500"/>
          </a:xfrm>
          <a:prstGeom prst="straightConnector1">
            <a:avLst/>
          </a:prstGeom>
          <a:noFill/>
          <a:ln cap="flat" cmpd="sng" w="19050">
            <a:solidFill>
              <a:schemeClr val="accent1"/>
            </a:solidFill>
            <a:prstDash val="solid"/>
            <a:miter lim="800000"/>
            <a:headEnd len="sm" w="sm" type="none"/>
            <a:tailEnd len="med" w="med" type="triangle"/>
          </a:ln>
        </p:spPr>
      </p:cxnSp>
      <p:sp>
        <p:nvSpPr>
          <p:cNvPr id="1268" name="Google Shape;1268;p40"/>
          <p:cNvSpPr txBox="1"/>
          <p:nvPr/>
        </p:nvSpPr>
        <p:spPr>
          <a:xfrm>
            <a:off x="6916125" y="1634677"/>
            <a:ext cx="2746743" cy="369332"/>
          </a:xfrm>
          <a:prstGeom prst="rect">
            <a:avLst/>
          </a:prstGeom>
          <a:noFill/>
          <a:ln>
            <a:noFill/>
          </a:ln>
          <a:effectLst>
            <a:outerShdw blurRad="149987" algn="ctr" dir="8460000" dist="250190">
              <a:srgbClr val="000000">
                <a:alpha val="27843"/>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FF0000"/>
                </a:solidFill>
                <a:latin typeface="Calibri"/>
                <a:ea typeface="Calibri"/>
                <a:cs typeface="Calibri"/>
                <a:sym typeface="Calibri"/>
              </a:rPr>
              <a:t>backward_layer</a:t>
            </a:r>
            <a:endParaRPr b="1" sz="1800">
              <a:solidFill>
                <a:srgbClr val="FF0000"/>
              </a:solidFill>
              <a:latin typeface="Calibri"/>
              <a:ea typeface="Calibri"/>
              <a:cs typeface="Calibri"/>
              <a:sym typeface="Calibri"/>
            </a:endParaRPr>
          </a:p>
        </p:txBody>
      </p:sp>
      <p:sp>
        <p:nvSpPr>
          <p:cNvPr id="1269" name="Google Shape;1269;p40"/>
          <p:cNvSpPr/>
          <p:nvPr/>
        </p:nvSpPr>
        <p:spPr>
          <a:xfrm>
            <a:off x="7153929" y="4216081"/>
            <a:ext cx="2149307" cy="369332"/>
          </a:xfrm>
          <a:prstGeom prst="rect">
            <a:avLst/>
          </a:prstGeom>
          <a:blipFill rotWithShape="1">
            <a:blip r:embed="rId4">
              <a:alphaModFix/>
            </a:blip>
            <a:stretch>
              <a:fillRect b="-24191" l="0" r="0" t="-8062"/>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cxnSp>
        <p:nvCxnSpPr>
          <p:cNvPr id="1270" name="Google Shape;1270;p40"/>
          <p:cNvCxnSpPr>
            <a:stCxn id="1262" idx="2"/>
            <a:endCxn id="1269" idx="0"/>
          </p:cNvCxnSpPr>
          <p:nvPr/>
        </p:nvCxnSpPr>
        <p:spPr>
          <a:xfrm>
            <a:off x="8228583" y="3825776"/>
            <a:ext cx="0" cy="390300"/>
          </a:xfrm>
          <a:prstGeom prst="straightConnector1">
            <a:avLst/>
          </a:prstGeom>
          <a:noFill/>
          <a:ln cap="flat" cmpd="sng" w="19050">
            <a:solidFill>
              <a:schemeClr val="accent1"/>
            </a:solidFill>
            <a:prstDash val="solid"/>
            <a:miter lim="800000"/>
            <a:headEnd len="sm" w="sm" type="none"/>
            <a:tailEnd len="med" w="med" type="triangle"/>
          </a:ln>
        </p:spPr>
      </p:cxnSp>
      <p:sp>
        <p:nvSpPr>
          <p:cNvPr id="1267" name="Google Shape;1267;p40"/>
          <p:cNvSpPr/>
          <p:nvPr/>
        </p:nvSpPr>
        <p:spPr>
          <a:xfrm>
            <a:off x="7154914" y="4983880"/>
            <a:ext cx="2149307" cy="369332"/>
          </a:xfrm>
          <a:prstGeom prst="rect">
            <a:avLst/>
          </a:prstGeom>
          <a:blipFill rotWithShape="1">
            <a:blip r:embed="rId5">
              <a:alphaModFix/>
            </a:blip>
            <a:stretch>
              <a:fillRect b="-24191" l="0" r="0" t="-8062"/>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cxnSp>
        <p:nvCxnSpPr>
          <p:cNvPr id="1271" name="Google Shape;1271;p40"/>
          <p:cNvCxnSpPr>
            <a:stCxn id="1269" idx="2"/>
            <a:endCxn id="1267" idx="0"/>
          </p:cNvCxnSpPr>
          <p:nvPr/>
        </p:nvCxnSpPr>
        <p:spPr>
          <a:xfrm>
            <a:off x="8228583" y="4585413"/>
            <a:ext cx="900" cy="398400"/>
          </a:xfrm>
          <a:prstGeom prst="straightConnector1">
            <a:avLst/>
          </a:prstGeom>
          <a:noFill/>
          <a:ln cap="flat" cmpd="sng" w="19050">
            <a:solidFill>
              <a:schemeClr val="accent1"/>
            </a:solidFill>
            <a:prstDash val="solid"/>
            <a:miter lim="800000"/>
            <a:headEnd len="sm" w="sm" type="none"/>
            <a:tailEnd len="med" w="med" type="triangl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Neural Network Easy Example</a:t>
            </a:r>
            <a:endParaRPr/>
          </a:p>
        </p:txBody>
      </p:sp>
      <p:sp>
        <p:nvSpPr>
          <p:cNvPr id="198" name="Google Shape;198;p8"/>
          <p:cNvSpPr/>
          <p:nvPr/>
        </p:nvSpPr>
        <p:spPr>
          <a:xfrm>
            <a:off x="2688259" y="1942607"/>
            <a:ext cx="694310" cy="694944"/>
          </a:xfrm>
          <a:prstGeom prst="flowChartConnector">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3</a:t>
            </a:r>
            <a:endParaRPr/>
          </a:p>
        </p:txBody>
      </p:sp>
      <p:sp>
        <p:nvSpPr>
          <p:cNvPr id="199" name="Google Shape;199;p8"/>
          <p:cNvSpPr/>
          <p:nvPr/>
        </p:nvSpPr>
        <p:spPr>
          <a:xfrm>
            <a:off x="2688259" y="2856026"/>
            <a:ext cx="694310" cy="694944"/>
          </a:xfrm>
          <a:prstGeom prst="flowChartConnector">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2</a:t>
            </a:r>
            <a:endParaRPr/>
          </a:p>
        </p:txBody>
      </p:sp>
      <p:sp>
        <p:nvSpPr>
          <p:cNvPr id="200" name="Google Shape;200;p8"/>
          <p:cNvSpPr/>
          <p:nvPr/>
        </p:nvSpPr>
        <p:spPr>
          <a:xfrm>
            <a:off x="2688259" y="3841877"/>
            <a:ext cx="694310" cy="694944"/>
          </a:xfrm>
          <a:prstGeom prst="flowChartConnector">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4</a:t>
            </a:r>
            <a:endParaRPr/>
          </a:p>
        </p:txBody>
      </p:sp>
      <p:sp>
        <p:nvSpPr>
          <p:cNvPr id="201" name="Google Shape;201;p8"/>
          <p:cNvSpPr/>
          <p:nvPr/>
        </p:nvSpPr>
        <p:spPr>
          <a:xfrm>
            <a:off x="5332198" y="1350393"/>
            <a:ext cx="694310" cy="694944"/>
          </a:xfrm>
          <a:prstGeom prst="flowChartConnector">
            <a:avLst/>
          </a:prstGeom>
          <a:gradFill>
            <a:gsLst>
              <a:gs pos="0">
                <a:srgbClr val="B0CAE9"/>
              </a:gs>
              <a:gs pos="50000">
                <a:srgbClr val="A1C1E4"/>
              </a:gs>
              <a:gs pos="100000">
                <a:srgbClr val="90B8E4"/>
              </a:gs>
            </a:gsLst>
            <a:lin ang="5400000" scaled="0"/>
          </a:gradFill>
          <a:ln cap="flat" cmpd="sng" w="9525">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02" name="Google Shape;202;p8"/>
          <p:cNvSpPr/>
          <p:nvPr/>
        </p:nvSpPr>
        <p:spPr>
          <a:xfrm>
            <a:off x="5345283" y="4226557"/>
            <a:ext cx="694310" cy="694944"/>
          </a:xfrm>
          <a:prstGeom prst="flowChartConnector">
            <a:avLst/>
          </a:prstGeom>
          <a:gradFill>
            <a:gsLst>
              <a:gs pos="0">
                <a:srgbClr val="F7BCA2"/>
              </a:gs>
              <a:gs pos="50000">
                <a:srgbClr val="F4B093"/>
              </a:gs>
              <a:gs pos="100000">
                <a:srgbClr val="F7A47F"/>
              </a:gs>
            </a:gsLst>
            <a:lin ang="5400000" scaled="0"/>
          </a:gradFill>
          <a:ln cap="flat" cmpd="sng" w="952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03" name="Google Shape;203;p8"/>
          <p:cNvSpPr txBox="1"/>
          <p:nvPr/>
        </p:nvSpPr>
        <p:spPr>
          <a:xfrm>
            <a:off x="2688259" y="4717863"/>
            <a:ext cx="77141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Input</a:t>
            </a:r>
            <a:endParaRPr/>
          </a:p>
        </p:txBody>
      </p:sp>
      <p:sp>
        <p:nvSpPr>
          <p:cNvPr id="204" name="Google Shape;204;p8"/>
          <p:cNvSpPr txBox="1"/>
          <p:nvPr/>
        </p:nvSpPr>
        <p:spPr>
          <a:xfrm>
            <a:off x="7216868" y="2055778"/>
            <a:ext cx="182781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1-st Layer (ReLU)</a:t>
            </a:r>
            <a:endParaRPr/>
          </a:p>
        </p:txBody>
      </p:sp>
      <p:cxnSp>
        <p:nvCxnSpPr>
          <p:cNvPr id="205" name="Google Shape;205;p8"/>
          <p:cNvCxnSpPr>
            <a:stCxn id="198" idx="6"/>
            <a:endCxn id="201" idx="2"/>
          </p:cNvCxnSpPr>
          <p:nvPr/>
        </p:nvCxnSpPr>
        <p:spPr>
          <a:xfrm flipH="1" rot="10800000">
            <a:off x="3382569" y="1697879"/>
            <a:ext cx="1949700" cy="592200"/>
          </a:xfrm>
          <a:prstGeom prst="straightConnector1">
            <a:avLst/>
          </a:prstGeom>
          <a:noFill/>
          <a:ln cap="flat" cmpd="sng" w="9525">
            <a:solidFill>
              <a:schemeClr val="accent1"/>
            </a:solidFill>
            <a:prstDash val="solid"/>
            <a:miter lim="800000"/>
            <a:headEnd len="sm" w="sm" type="none"/>
            <a:tailEnd len="med" w="med" type="triangle"/>
          </a:ln>
        </p:spPr>
      </p:cxnSp>
      <p:sp>
        <p:nvSpPr>
          <p:cNvPr id="206" name="Google Shape;206;p8"/>
          <p:cNvSpPr txBox="1"/>
          <p:nvPr/>
        </p:nvSpPr>
        <p:spPr>
          <a:xfrm>
            <a:off x="4143308" y="1669051"/>
            <a:ext cx="30168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accent1"/>
                </a:solidFill>
                <a:latin typeface="Calibri"/>
                <a:ea typeface="Calibri"/>
                <a:cs typeface="Calibri"/>
                <a:sym typeface="Calibri"/>
              </a:rPr>
              <a:t>1</a:t>
            </a:r>
            <a:endParaRPr/>
          </a:p>
        </p:txBody>
      </p:sp>
      <p:cxnSp>
        <p:nvCxnSpPr>
          <p:cNvPr id="207" name="Google Shape;207;p8"/>
          <p:cNvCxnSpPr>
            <a:stCxn id="199" idx="6"/>
            <a:endCxn id="201" idx="2"/>
          </p:cNvCxnSpPr>
          <p:nvPr/>
        </p:nvCxnSpPr>
        <p:spPr>
          <a:xfrm flipH="1" rot="10800000">
            <a:off x="3382569" y="1697798"/>
            <a:ext cx="1949700" cy="1505700"/>
          </a:xfrm>
          <a:prstGeom prst="straightConnector1">
            <a:avLst/>
          </a:prstGeom>
          <a:noFill/>
          <a:ln cap="flat" cmpd="sng" w="9525">
            <a:solidFill>
              <a:schemeClr val="accent1"/>
            </a:solidFill>
            <a:prstDash val="solid"/>
            <a:miter lim="800000"/>
            <a:headEnd len="sm" w="sm" type="none"/>
            <a:tailEnd len="med" w="med" type="triangle"/>
          </a:ln>
        </p:spPr>
      </p:cxnSp>
      <p:cxnSp>
        <p:nvCxnSpPr>
          <p:cNvPr id="208" name="Google Shape;208;p8"/>
          <p:cNvCxnSpPr>
            <a:stCxn id="200" idx="6"/>
            <a:endCxn id="201" idx="2"/>
          </p:cNvCxnSpPr>
          <p:nvPr/>
        </p:nvCxnSpPr>
        <p:spPr>
          <a:xfrm flipH="1" rot="10800000">
            <a:off x="3382569" y="1697849"/>
            <a:ext cx="1949700" cy="2491500"/>
          </a:xfrm>
          <a:prstGeom prst="straightConnector1">
            <a:avLst/>
          </a:prstGeom>
          <a:noFill/>
          <a:ln cap="flat" cmpd="sng" w="9525">
            <a:solidFill>
              <a:schemeClr val="accent1"/>
            </a:solidFill>
            <a:prstDash val="solid"/>
            <a:miter lim="800000"/>
            <a:headEnd len="sm" w="sm" type="none"/>
            <a:tailEnd len="med" w="med" type="triangle"/>
          </a:ln>
        </p:spPr>
      </p:cxnSp>
      <p:sp>
        <p:nvSpPr>
          <p:cNvPr id="209" name="Google Shape;209;p8"/>
          <p:cNvSpPr txBox="1"/>
          <p:nvPr/>
        </p:nvSpPr>
        <p:spPr>
          <a:xfrm>
            <a:off x="4055945" y="2097550"/>
            <a:ext cx="47641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accent1"/>
                </a:solidFill>
                <a:latin typeface="Calibri"/>
                <a:ea typeface="Calibri"/>
                <a:cs typeface="Calibri"/>
                <a:sym typeface="Calibri"/>
              </a:rPr>
              <a:t>0.1</a:t>
            </a:r>
            <a:endParaRPr/>
          </a:p>
        </p:txBody>
      </p:sp>
      <p:sp>
        <p:nvSpPr>
          <p:cNvPr id="210" name="Google Shape;210;p8"/>
          <p:cNvSpPr txBox="1"/>
          <p:nvPr/>
        </p:nvSpPr>
        <p:spPr>
          <a:xfrm>
            <a:off x="4588121" y="2320999"/>
            <a:ext cx="54694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accent1"/>
                </a:solidFill>
                <a:latin typeface="Calibri"/>
                <a:ea typeface="Calibri"/>
                <a:cs typeface="Calibri"/>
                <a:sym typeface="Calibri"/>
              </a:rPr>
              <a:t>-2.3</a:t>
            </a:r>
            <a:endParaRPr/>
          </a:p>
        </p:txBody>
      </p:sp>
      <p:cxnSp>
        <p:nvCxnSpPr>
          <p:cNvPr id="211" name="Google Shape;211;p8"/>
          <p:cNvCxnSpPr>
            <a:stCxn id="198" idx="6"/>
            <a:endCxn id="202" idx="2"/>
          </p:cNvCxnSpPr>
          <p:nvPr/>
        </p:nvCxnSpPr>
        <p:spPr>
          <a:xfrm>
            <a:off x="3382569" y="2290079"/>
            <a:ext cx="1962600" cy="2283900"/>
          </a:xfrm>
          <a:prstGeom prst="straightConnector1">
            <a:avLst/>
          </a:prstGeom>
          <a:noFill/>
          <a:ln cap="flat" cmpd="sng" w="9525">
            <a:solidFill>
              <a:schemeClr val="accent2"/>
            </a:solidFill>
            <a:prstDash val="solid"/>
            <a:miter lim="800000"/>
            <a:headEnd len="sm" w="sm" type="none"/>
            <a:tailEnd len="med" w="med" type="triangle"/>
          </a:ln>
        </p:spPr>
      </p:cxnSp>
      <p:cxnSp>
        <p:nvCxnSpPr>
          <p:cNvPr id="212" name="Google Shape;212;p8"/>
          <p:cNvCxnSpPr>
            <a:stCxn id="199" idx="6"/>
            <a:endCxn id="202" idx="2"/>
          </p:cNvCxnSpPr>
          <p:nvPr/>
        </p:nvCxnSpPr>
        <p:spPr>
          <a:xfrm>
            <a:off x="3382569" y="3203498"/>
            <a:ext cx="1962600" cy="1370400"/>
          </a:xfrm>
          <a:prstGeom prst="straightConnector1">
            <a:avLst/>
          </a:prstGeom>
          <a:noFill/>
          <a:ln cap="flat" cmpd="sng" w="9525">
            <a:solidFill>
              <a:schemeClr val="accent2"/>
            </a:solidFill>
            <a:prstDash val="solid"/>
            <a:miter lim="800000"/>
            <a:headEnd len="sm" w="sm" type="none"/>
            <a:tailEnd len="med" w="med" type="triangle"/>
          </a:ln>
        </p:spPr>
      </p:cxnSp>
      <p:cxnSp>
        <p:nvCxnSpPr>
          <p:cNvPr id="213" name="Google Shape;213;p8"/>
          <p:cNvCxnSpPr>
            <a:stCxn id="200" idx="6"/>
            <a:endCxn id="202" idx="2"/>
          </p:cNvCxnSpPr>
          <p:nvPr/>
        </p:nvCxnSpPr>
        <p:spPr>
          <a:xfrm>
            <a:off x="3382569" y="4189349"/>
            <a:ext cx="1962600" cy="384600"/>
          </a:xfrm>
          <a:prstGeom prst="straightConnector1">
            <a:avLst/>
          </a:prstGeom>
          <a:noFill/>
          <a:ln cap="flat" cmpd="sng" w="9525">
            <a:solidFill>
              <a:schemeClr val="accent2"/>
            </a:solidFill>
            <a:prstDash val="solid"/>
            <a:miter lim="800000"/>
            <a:headEnd len="sm" w="sm" type="none"/>
            <a:tailEnd len="med" w="med" type="triangle"/>
          </a:ln>
        </p:spPr>
      </p:cxnSp>
      <p:sp>
        <p:nvSpPr>
          <p:cNvPr id="214" name="Google Shape;214;p8"/>
          <p:cNvSpPr txBox="1"/>
          <p:nvPr/>
        </p:nvSpPr>
        <p:spPr>
          <a:xfrm>
            <a:off x="4722647" y="3647882"/>
            <a:ext cx="47641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accent2"/>
                </a:solidFill>
                <a:latin typeface="Calibri"/>
                <a:ea typeface="Calibri"/>
                <a:cs typeface="Calibri"/>
                <a:sym typeface="Calibri"/>
              </a:rPr>
              <a:t>0.5</a:t>
            </a:r>
            <a:endParaRPr/>
          </a:p>
        </p:txBody>
      </p:sp>
      <p:sp>
        <p:nvSpPr>
          <p:cNvPr id="215" name="Google Shape;215;p8"/>
          <p:cNvSpPr txBox="1"/>
          <p:nvPr/>
        </p:nvSpPr>
        <p:spPr>
          <a:xfrm>
            <a:off x="4478581" y="3933033"/>
            <a:ext cx="30168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accent2"/>
                </a:solidFill>
                <a:latin typeface="Calibri"/>
                <a:ea typeface="Calibri"/>
                <a:cs typeface="Calibri"/>
                <a:sym typeface="Calibri"/>
              </a:rPr>
              <a:t>1</a:t>
            </a:r>
            <a:endParaRPr/>
          </a:p>
        </p:txBody>
      </p:sp>
      <p:sp>
        <p:nvSpPr>
          <p:cNvPr id="216" name="Google Shape;216;p8"/>
          <p:cNvSpPr txBox="1"/>
          <p:nvPr/>
        </p:nvSpPr>
        <p:spPr>
          <a:xfrm>
            <a:off x="4205109" y="4399072"/>
            <a:ext cx="54694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accent2"/>
                </a:solidFill>
                <a:latin typeface="Calibri"/>
                <a:ea typeface="Calibri"/>
                <a:cs typeface="Calibri"/>
                <a:sym typeface="Calibri"/>
              </a:rPr>
              <a:t>-0.5</a:t>
            </a:r>
            <a:endParaRPr/>
          </a:p>
        </p:txBody>
      </p:sp>
      <p:graphicFrame>
        <p:nvGraphicFramePr>
          <p:cNvPr id="217" name="Google Shape;217;p8"/>
          <p:cNvGraphicFramePr/>
          <p:nvPr/>
        </p:nvGraphicFramePr>
        <p:xfrm>
          <a:off x="2108965" y="5138351"/>
          <a:ext cx="3000000" cy="3000000"/>
        </p:xfrm>
        <a:graphic>
          <a:graphicData uri="http://schemas.openxmlformats.org/drawingml/2006/table">
            <a:tbl>
              <a:tblPr bandRow="1" firstRow="1">
                <a:noFill/>
                <a:tableStyleId>{065EA3BE-3667-4E2D-9201-F5A8711881DC}</a:tableStyleId>
              </a:tblPr>
              <a:tblGrid>
                <a:gridCol w="590450"/>
                <a:gridCol w="590450"/>
                <a:gridCol w="590450"/>
              </a:tblGrid>
              <a:tr h="232500">
                <a:tc>
                  <a:txBody>
                    <a:bodyPr/>
                    <a:lstStyle/>
                    <a:p>
                      <a:pPr indent="0" lvl="0" marL="0" marR="0" rtl="0" algn="l">
                        <a:spcBef>
                          <a:spcPts val="0"/>
                        </a:spcBef>
                        <a:spcAft>
                          <a:spcPts val="0"/>
                        </a:spcAft>
                        <a:buNone/>
                      </a:pPr>
                      <a:r>
                        <a:rPr b="0" lang="en-US" sz="1800"/>
                        <a:t>3</a:t>
                      </a:r>
                      <a:endParaRPr/>
                    </a:p>
                  </a:txBody>
                  <a:tcPr marT="45725" marB="45725" marR="91450" marL="91450"/>
                </a:tc>
                <a:tc>
                  <a:txBody>
                    <a:bodyPr/>
                    <a:lstStyle/>
                    <a:p>
                      <a:pPr indent="0" lvl="0" marL="0" marR="0" rtl="0" algn="l">
                        <a:spcBef>
                          <a:spcPts val="0"/>
                        </a:spcBef>
                        <a:spcAft>
                          <a:spcPts val="0"/>
                        </a:spcAft>
                        <a:buNone/>
                      </a:pPr>
                      <a:r>
                        <a:rPr b="0" lang="en-US" sz="1800"/>
                        <a:t>2</a:t>
                      </a:r>
                      <a:endParaRPr/>
                    </a:p>
                  </a:txBody>
                  <a:tcPr marT="45725" marB="45725" marR="91450" marL="91450"/>
                </a:tc>
                <a:tc>
                  <a:txBody>
                    <a:bodyPr/>
                    <a:lstStyle/>
                    <a:p>
                      <a:pPr indent="0" lvl="0" marL="0" marR="0" rtl="0" algn="l">
                        <a:spcBef>
                          <a:spcPts val="0"/>
                        </a:spcBef>
                        <a:spcAft>
                          <a:spcPts val="0"/>
                        </a:spcAft>
                        <a:buNone/>
                      </a:pPr>
                      <a:r>
                        <a:rPr b="0" lang="en-US" sz="1800"/>
                        <a:t>4</a:t>
                      </a:r>
                      <a:endParaRPr/>
                    </a:p>
                  </a:txBody>
                  <a:tcPr marT="45725" marB="45725" marR="91450" marL="91450"/>
                </a:tc>
              </a:tr>
              <a:tr h="242200">
                <a:tc>
                  <a:txBody>
                    <a:bodyPr/>
                    <a:lstStyle/>
                    <a:p>
                      <a:pPr indent="0" lvl="0" marL="0" marR="0" rtl="0" algn="l">
                        <a:spcBef>
                          <a:spcPts val="0"/>
                        </a:spcBef>
                        <a:spcAft>
                          <a:spcPts val="0"/>
                        </a:spcAft>
                        <a:buNone/>
                      </a:pPr>
                      <a:r>
                        <a:rPr b="0" lang="en-US" sz="1800"/>
                        <a:t>.</a:t>
                      </a:r>
                      <a:endParaRPr/>
                    </a:p>
                  </a:txBody>
                  <a:tcPr marT="45725" marB="45725" marR="91450" marL="91450"/>
                </a:tc>
                <a:tc>
                  <a:txBody>
                    <a:bodyPr/>
                    <a:lstStyle/>
                    <a:p>
                      <a:pPr indent="0" lvl="0" marL="0" marR="0" rtl="0" algn="l">
                        <a:spcBef>
                          <a:spcPts val="0"/>
                        </a:spcBef>
                        <a:spcAft>
                          <a:spcPts val="0"/>
                        </a:spcAft>
                        <a:buNone/>
                      </a:pPr>
                      <a:r>
                        <a:rPr b="0" lang="en-US" sz="1800"/>
                        <a:t>.</a:t>
                      </a:r>
                      <a:endParaRPr/>
                    </a:p>
                  </a:txBody>
                  <a:tcPr marT="45725" marB="45725" marR="91450" marL="91450"/>
                </a:tc>
                <a:tc>
                  <a:txBody>
                    <a:bodyPr/>
                    <a:lstStyle/>
                    <a:p>
                      <a:pPr indent="0" lvl="0" marL="0" marR="0" rtl="0" algn="l">
                        <a:spcBef>
                          <a:spcPts val="0"/>
                        </a:spcBef>
                        <a:spcAft>
                          <a:spcPts val="0"/>
                        </a:spcAft>
                        <a:buNone/>
                      </a:pPr>
                      <a:r>
                        <a:rPr b="0" lang="en-US" sz="1800"/>
                        <a:t>.</a:t>
                      </a:r>
                      <a:endParaRPr/>
                    </a:p>
                  </a:txBody>
                  <a:tcPr marT="45725" marB="45725" marR="91450" marL="91450"/>
                </a:tc>
              </a:tr>
              <a:tr h="242200">
                <a:tc>
                  <a:txBody>
                    <a:bodyPr/>
                    <a:lstStyle/>
                    <a:p>
                      <a:pPr indent="0" lvl="0" marL="0" marR="0" rtl="0" algn="l">
                        <a:spcBef>
                          <a:spcPts val="0"/>
                        </a:spcBef>
                        <a:spcAft>
                          <a:spcPts val="0"/>
                        </a:spcAft>
                        <a:buNone/>
                      </a:pPr>
                      <a:r>
                        <a:t/>
                      </a:r>
                      <a:endParaRPr b="0" sz="1800"/>
                    </a:p>
                  </a:txBody>
                  <a:tcPr marT="45725" marB="45725" marR="91450" marL="91450"/>
                </a:tc>
                <a:tc>
                  <a:txBody>
                    <a:bodyPr/>
                    <a:lstStyle/>
                    <a:p>
                      <a:pPr indent="0" lvl="0" marL="0" marR="0" rtl="0" algn="l">
                        <a:spcBef>
                          <a:spcPts val="0"/>
                        </a:spcBef>
                        <a:spcAft>
                          <a:spcPts val="0"/>
                        </a:spcAft>
                        <a:buNone/>
                      </a:pPr>
                      <a:r>
                        <a:t/>
                      </a:r>
                      <a:endParaRPr b="0" sz="1800"/>
                    </a:p>
                  </a:txBody>
                  <a:tcPr marT="45725" marB="45725" marR="91450" marL="91450"/>
                </a:tc>
                <a:tc>
                  <a:txBody>
                    <a:bodyPr/>
                    <a:lstStyle/>
                    <a:p>
                      <a:pPr indent="0" lvl="0" marL="0" marR="0" rtl="0" algn="l">
                        <a:spcBef>
                          <a:spcPts val="0"/>
                        </a:spcBef>
                        <a:spcAft>
                          <a:spcPts val="0"/>
                        </a:spcAft>
                        <a:buNone/>
                      </a:pPr>
                      <a:r>
                        <a:t/>
                      </a:r>
                      <a:endParaRPr b="0" sz="1800"/>
                    </a:p>
                  </a:txBody>
                  <a:tcPr marT="45725" marB="45725" marR="91450" marL="91450"/>
                </a:tc>
              </a:tr>
              <a:tr h="242200">
                <a:tc>
                  <a:txBody>
                    <a:bodyPr/>
                    <a:lstStyle/>
                    <a:p>
                      <a:pPr indent="0" lvl="0" marL="0" marR="0" rtl="0" algn="l">
                        <a:spcBef>
                          <a:spcPts val="0"/>
                        </a:spcBef>
                        <a:spcAft>
                          <a:spcPts val="0"/>
                        </a:spcAft>
                        <a:buNone/>
                      </a:pPr>
                      <a:r>
                        <a:rPr b="0" lang="en-US" sz="1800"/>
                        <a:t>.</a:t>
                      </a:r>
                      <a:endParaRPr/>
                    </a:p>
                  </a:txBody>
                  <a:tcPr marT="45725" marB="45725" marR="91450" marL="91450"/>
                </a:tc>
                <a:tc>
                  <a:txBody>
                    <a:bodyPr/>
                    <a:lstStyle/>
                    <a:p>
                      <a:pPr indent="0" lvl="0" marL="0" marR="0" rtl="0" algn="l">
                        <a:spcBef>
                          <a:spcPts val="0"/>
                        </a:spcBef>
                        <a:spcAft>
                          <a:spcPts val="0"/>
                        </a:spcAft>
                        <a:buNone/>
                      </a:pPr>
                      <a:r>
                        <a:rPr b="0" lang="en-US" sz="1800"/>
                        <a:t>.</a:t>
                      </a:r>
                      <a:endParaRPr/>
                    </a:p>
                  </a:txBody>
                  <a:tcPr marT="45725" marB="45725" marR="91450" marL="91450"/>
                </a:tc>
                <a:tc>
                  <a:txBody>
                    <a:bodyPr/>
                    <a:lstStyle/>
                    <a:p>
                      <a:pPr indent="0" lvl="0" marL="0" marR="0" rtl="0" algn="l">
                        <a:spcBef>
                          <a:spcPts val="0"/>
                        </a:spcBef>
                        <a:spcAft>
                          <a:spcPts val="0"/>
                        </a:spcAft>
                        <a:buNone/>
                      </a:pPr>
                      <a:r>
                        <a:rPr b="0" lang="en-US" sz="1800"/>
                        <a:t>.</a:t>
                      </a:r>
                      <a:endParaRPr/>
                    </a:p>
                  </a:txBody>
                  <a:tcPr marT="45725" marB="45725" marR="91450" marL="91450"/>
                </a:tc>
              </a:tr>
            </a:tbl>
          </a:graphicData>
        </a:graphic>
      </p:graphicFrame>
      <p:graphicFrame>
        <p:nvGraphicFramePr>
          <p:cNvPr id="218" name="Google Shape;218;p8"/>
          <p:cNvGraphicFramePr/>
          <p:nvPr/>
        </p:nvGraphicFramePr>
        <p:xfrm>
          <a:off x="7540332" y="2551562"/>
          <a:ext cx="3000000" cy="3000000"/>
        </p:xfrm>
        <a:graphic>
          <a:graphicData uri="http://schemas.openxmlformats.org/drawingml/2006/table">
            <a:tbl>
              <a:tblPr bandRow="1" firstRow="1">
                <a:noFill/>
                <a:tableStyleId>{065EA3BE-3667-4E2D-9201-F5A8711881DC}</a:tableStyleId>
              </a:tblPr>
              <a:tblGrid>
                <a:gridCol w="590450"/>
                <a:gridCol w="590450"/>
              </a:tblGrid>
              <a:tr h="232500">
                <a:tc>
                  <a:txBody>
                    <a:bodyPr/>
                    <a:lstStyle/>
                    <a:p>
                      <a:pPr indent="0" lvl="0" marL="0" marR="0" rtl="0" algn="l">
                        <a:spcBef>
                          <a:spcPts val="0"/>
                        </a:spcBef>
                        <a:spcAft>
                          <a:spcPts val="0"/>
                        </a:spcAft>
                        <a:buNone/>
                      </a:pPr>
                      <a:r>
                        <a:rPr b="0" lang="en-US" sz="1800"/>
                        <a:t>1</a:t>
                      </a:r>
                      <a:endParaRPr/>
                    </a:p>
                  </a:txBody>
                  <a:tcPr marT="45725" marB="45725" marR="91450" marL="91450">
                    <a:lnB cap="flat" cmpd="sng" w="9525">
                      <a:solidFill>
                        <a:srgbClr val="000000">
                          <a:alpha val="0"/>
                        </a:srgbClr>
                      </a:solidFill>
                      <a:prstDash val="solid"/>
                      <a:round/>
                      <a:headEnd len="sm" w="sm" type="none"/>
                      <a:tailEnd len="sm" w="sm" type="none"/>
                    </a:lnB>
                    <a:solidFill>
                      <a:srgbClr val="B3C6E7"/>
                    </a:solidFill>
                  </a:tcPr>
                </a:tc>
                <a:tc>
                  <a:txBody>
                    <a:bodyPr/>
                    <a:lstStyle/>
                    <a:p>
                      <a:pPr indent="0" lvl="0" marL="0" marR="0" rtl="0" algn="l">
                        <a:spcBef>
                          <a:spcPts val="0"/>
                        </a:spcBef>
                        <a:spcAft>
                          <a:spcPts val="0"/>
                        </a:spcAft>
                        <a:buNone/>
                      </a:pPr>
                      <a:r>
                        <a:rPr b="0" lang="en-US" sz="1800"/>
                        <a:t>0.5</a:t>
                      </a:r>
                      <a:endParaRPr/>
                    </a:p>
                  </a:txBody>
                  <a:tcPr marT="45725" marB="45725" marR="91450" marL="91450">
                    <a:lnB cap="flat" cmpd="sng" w="9525">
                      <a:solidFill>
                        <a:srgbClr val="000000">
                          <a:alpha val="0"/>
                        </a:srgbClr>
                      </a:solidFill>
                      <a:prstDash val="solid"/>
                      <a:round/>
                      <a:headEnd len="sm" w="sm" type="none"/>
                      <a:tailEnd len="sm" w="sm" type="none"/>
                    </a:lnB>
                    <a:solidFill>
                      <a:srgbClr val="F7CAAC"/>
                    </a:solidFill>
                  </a:tcPr>
                </a:tc>
              </a:tr>
              <a:tr h="242200">
                <a:tc>
                  <a:txBody>
                    <a:bodyPr/>
                    <a:lstStyle/>
                    <a:p>
                      <a:pPr indent="0" lvl="0" marL="0" marR="0" rtl="0" algn="l">
                        <a:spcBef>
                          <a:spcPts val="0"/>
                        </a:spcBef>
                        <a:spcAft>
                          <a:spcPts val="0"/>
                        </a:spcAft>
                        <a:buNone/>
                      </a:pPr>
                      <a:r>
                        <a:rPr b="0" lang="en-US" sz="1800"/>
                        <a:t>0.1</a:t>
                      </a:r>
                      <a:endParaRPr/>
                    </a:p>
                  </a:txBody>
                  <a:tcPr marT="45725" marB="45725" marR="91450" marL="91450">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3C6E7"/>
                    </a:solidFill>
                  </a:tcPr>
                </a:tc>
                <a:tc>
                  <a:txBody>
                    <a:bodyPr/>
                    <a:lstStyle/>
                    <a:p>
                      <a:pPr indent="0" lvl="0" marL="0" marR="0" rtl="0" algn="l">
                        <a:spcBef>
                          <a:spcPts val="0"/>
                        </a:spcBef>
                        <a:spcAft>
                          <a:spcPts val="0"/>
                        </a:spcAft>
                        <a:buNone/>
                      </a:pPr>
                      <a:r>
                        <a:rPr b="0" lang="en-US" sz="1800"/>
                        <a:t>1</a:t>
                      </a:r>
                      <a:endParaRPr/>
                    </a:p>
                  </a:txBody>
                  <a:tcPr marT="45725" marB="45725" marR="91450" marL="91450">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7CAAC"/>
                    </a:solidFill>
                  </a:tcPr>
                </a:tc>
              </a:tr>
              <a:tr h="242200">
                <a:tc>
                  <a:txBody>
                    <a:bodyPr/>
                    <a:lstStyle/>
                    <a:p>
                      <a:pPr indent="0" lvl="0" marL="0" marR="0" rtl="0" algn="l">
                        <a:spcBef>
                          <a:spcPts val="0"/>
                        </a:spcBef>
                        <a:spcAft>
                          <a:spcPts val="0"/>
                        </a:spcAft>
                        <a:buNone/>
                      </a:pPr>
                      <a:r>
                        <a:rPr b="0" lang="en-US" sz="1800"/>
                        <a:t>-2.3</a:t>
                      </a:r>
                      <a:endParaRPr/>
                    </a:p>
                  </a:txBody>
                  <a:tcPr marT="45725" marB="45725" marR="91450" marL="91450">
                    <a:lnT cap="flat" cmpd="sng" w="9525">
                      <a:solidFill>
                        <a:srgbClr val="000000">
                          <a:alpha val="0"/>
                        </a:srgbClr>
                      </a:solidFill>
                      <a:prstDash val="solid"/>
                      <a:round/>
                      <a:headEnd len="sm" w="sm" type="none"/>
                      <a:tailEnd len="sm" w="sm" type="none"/>
                    </a:lnT>
                    <a:solidFill>
                      <a:srgbClr val="B3C6E7"/>
                    </a:solidFill>
                  </a:tcPr>
                </a:tc>
                <a:tc>
                  <a:txBody>
                    <a:bodyPr/>
                    <a:lstStyle/>
                    <a:p>
                      <a:pPr indent="0" lvl="0" marL="0" marR="0" rtl="0" algn="l">
                        <a:spcBef>
                          <a:spcPts val="0"/>
                        </a:spcBef>
                        <a:spcAft>
                          <a:spcPts val="0"/>
                        </a:spcAft>
                        <a:buNone/>
                      </a:pPr>
                      <a:r>
                        <a:rPr b="0" lang="en-US" sz="1800"/>
                        <a:t>-0.5</a:t>
                      </a:r>
                      <a:endParaRPr/>
                    </a:p>
                  </a:txBody>
                  <a:tcPr marT="45725" marB="45725" marR="91450" marL="91450">
                    <a:lnT cap="flat" cmpd="sng" w="9525">
                      <a:solidFill>
                        <a:srgbClr val="000000">
                          <a:alpha val="0"/>
                        </a:srgbClr>
                      </a:solidFill>
                      <a:prstDash val="solid"/>
                      <a:round/>
                      <a:headEnd len="sm" w="sm" type="none"/>
                      <a:tailEnd len="sm" w="sm" type="none"/>
                    </a:lnT>
                    <a:solidFill>
                      <a:srgbClr val="F7CAAC"/>
                    </a:solidFill>
                  </a:tcPr>
                </a:tc>
              </a:tr>
            </a:tbl>
          </a:graphicData>
        </a:graphic>
      </p:graphicFrame>
      <p:sp>
        <p:nvSpPr>
          <p:cNvPr id="219" name="Google Shape;219;p8"/>
          <p:cNvSpPr txBox="1"/>
          <p:nvPr/>
        </p:nvSpPr>
        <p:spPr>
          <a:xfrm>
            <a:off x="1465263" y="5546705"/>
            <a:ext cx="523589" cy="646331"/>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220" name="Google Shape;220;p8"/>
          <p:cNvSpPr txBox="1"/>
          <p:nvPr/>
        </p:nvSpPr>
        <p:spPr>
          <a:xfrm>
            <a:off x="6803753" y="2966655"/>
            <a:ext cx="523589" cy="646331"/>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221" name="Google Shape;221;p8"/>
          <p:cNvSpPr txBox="1"/>
          <p:nvPr/>
        </p:nvSpPr>
        <p:spPr>
          <a:xfrm>
            <a:off x="1306434" y="2070567"/>
            <a:ext cx="135394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First pixel</a:t>
            </a:r>
            <a:endParaRPr/>
          </a:p>
        </p:txBody>
      </p:sp>
      <p:sp>
        <p:nvSpPr>
          <p:cNvPr id="222" name="Google Shape;222;p8"/>
          <p:cNvSpPr txBox="1"/>
          <p:nvPr/>
        </p:nvSpPr>
        <p:spPr>
          <a:xfrm>
            <a:off x="1334316" y="3058878"/>
            <a:ext cx="135394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Second pixel</a:t>
            </a:r>
            <a:endParaRPr/>
          </a:p>
        </p:txBody>
      </p:sp>
      <p:sp>
        <p:nvSpPr>
          <p:cNvPr id="223" name="Google Shape;223;p8"/>
          <p:cNvSpPr txBox="1"/>
          <p:nvPr/>
        </p:nvSpPr>
        <p:spPr>
          <a:xfrm>
            <a:off x="1334673" y="4029740"/>
            <a:ext cx="135394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Third pixel</a:t>
            </a:r>
            <a:endParaRPr/>
          </a:p>
        </p:txBody>
      </p:sp>
      <p:sp>
        <p:nvSpPr>
          <p:cNvPr id="224" name="Google Shape;224;p8"/>
          <p:cNvSpPr txBox="1"/>
          <p:nvPr/>
        </p:nvSpPr>
        <p:spPr>
          <a:xfrm>
            <a:off x="5523008" y="1506022"/>
            <a:ext cx="47641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a:t>
            </a:r>
            <a:endParaRPr/>
          </a:p>
        </p:txBody>
      </p:sp>
      <p:sp>
        <p:nvSpPr>
          <p:cNvPr id="225" name="Google Shape;225;p8"/>
          <p:cNvSpPr txBox="1"/>
          <p:nvPr/>
        </p:nvSpPr>
        <p:spPr>
          <a:xfrm>
            <a:off x="5518216" y="4401619"/>
            <a:ext cx="47641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B</a:t>
            </a:r>
            <a:endParaRPr/>
          </a:p>
        </p:txBody>
      </p:sp>
      <p:sp>
        <p:nvSpPr>
          <p:cNvPr id="226" name="Google Shape;226;p8"/>
          <p:cNvSpPr txBox="1"/>
          <p:nvPr/>
        </p:nvSpPr>
        <p:spPr>
          <a:xfrm>
            <a:off x="7641961" y="3704097"/>
            <a:ext cx="47641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a:t>
            </a:r>
            <a:endParaRPr/>
          </a:p>
        </p:txBody>
      </p:sp>
      <p:sp>
        <p:nvSpPr>
          <p:cNvPr id="227" name="Google Shape;227;p8"/>
          <p:cNvSpPr txBox="1"/>
          <p:nvPr/>
        </p:nvSpPr>
        <p:spPr>
          <a:xfrm>
            <a:off x="8260940" y="3705210"/>
            <a:ext cx="47641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B</a:t>
            </a:r>
            <a:endParaRPr/>
          </a:p>
        </p:txBody>
      </p:sp>
      <p:pic>
        <p:nvPicPr>
          <p:cNvPr descr="Why is the ReLU function not differentiable at x=0?" id="228" name="Google Shape;228;p8"/>
          <p:cNvPicPr preferRelativeResize="0"/>
          <p:nvPr/>
        </p:nvPicPr>
        <p:blipFill rotWithShape="1">
          <a:blip r:embed="rId5">
            <a:alphaModFix/>
          </a:blip>
          <a:srcRect b="0" l="0" r="0" t="0"/>
          <a:stretch/>
        </p:blipFill>
        <p:spPr>
          <a:xfrm>
            <a:off x="8934202" y="1877624"/>
            <a:ext cx="2872211" cy="2131950"/>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5" name="Shape 1275"/>
        <p:cNvGrpSpPr/>
        <p:nvPr/>
      </p:nvGrpSpPr>
      <p:grpSpPr>
        <a:xfrm>
          <a:off x="0" y="0"/>
          <a:ext cx="0" cy="0"/>
          <a:chOff x="0" y="0"/>
          <a:chExt cx="0" cy="0"/>
        </a:xfrm>
      </p:grpSpPr>
      <p:sp>
        <p:nvSpPr>
          <p:cNvPr id="1276" name="Google Shape;1276;p41"/>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2800"/>
              <a:buFont typeface="Calibri"/>
              <a:buNone/>
            </a:pPr>
            <a:r>
              <a:rPr lang="en-US"/>
              <a:t>Weight Update in Homework</a:t>
            </a:r>
            <a:endParaRPr/>
          </a:p>
        </p:txBody>
      </p:sp>
      <p:sp>
        <p:nvSpPr>
          <p:cNvPr id="1277" name="Google Shape;1277;p41"/>
          <p:cNvSpPr/>
          <p:nvPr/>
        </p:nvSpPr>
        <p:spPr>
          <a:xfrm>
            <a:off x="6864085" y="1532431"/>
            <a:ext cx="3494569" cy="4970721"/>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278" name="Google Shape;1278;p41"/>
          <p:cNvSpPr/>
          <p:nvPr/>
        </p:nvSpPr>
        <p:spPr>
          <a:xfrm>
            <a:off x="7042104" y="3896520"/>
            <a:ext cx="3138532" cy="369543"/>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cxnSp>
        <p:nvCxnSpPr>
          <p:cNvPr id="1279" name="Google Shape;1279;p41"/>
          <p:cNvCxnSpPr>
            <a:stCxn id="1280" idx="2"/>
            <a:endCxn id="1278" idx="0"/>
          </p:cNvCxnSpPr>
          <p:nvPr/>
        </p:nvCxnSpPr>
        <p:spPr>
          <a:xfrm>
            <a:off x="8611369" y="3109472"/>
            <a:ext cx="0" cy="786900"/>
          </a:xfrm>
          <a:prstGeom prst="straightConnector1">
            <a:avLst/>
          </a:prstGeom>
          <a:noFill/>
          <a:ln cap="flat" cmpd="sng" w="19050">
            <a:solidFill>
              <a:schemeClr val="accent1"/>
            </a:solidFill>
            <a:prstDash val="solid"/>
            <a:miter lim="800000"/>
            <a:headEnd len="sm" w="sm" type="none"/>
            <a:tailEnd len="med" w="med" type="triangle"/>
          </a:ln>
        </p:spPr>
      </p:cxnSp>
      <p:sp>
        <p:nvSpPr>
          <p:cNvPr id="1280" name="Google Shape;1280;p41"/>
          <p:cNvSpPr txBox="1"/>
          <p:nvPr/>
        </p:nvSpPr>
        <p:spPr>
          <a:xfrm>
            <a:off x="6983237" y="2463141"/>
            <a:ext cx="3256264" cy="646331"/>
          </a:xfrm>
          <a:prstGeom prst="rect">
            <a:avLst/>
          </a:prstGeom>
          <a:blipFill rotWithShape="1">
            <a:blip r:embed="rId4">
              <a:alphaModFix/>
            </a:blip>
            <a:stretch>
              <a:fillRect b="-12961" l="0" r="0" t="-3701"/>
            </a:stretch>
          </a:blip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1281" name="Google Shape;1281;p41"/>
          <p:cNvSpPr txBox="1"/>
          <p:nvPr/>
        </p:nvSpPr>
        <p:spPr>
          <a:xfrm>
            <a:off x="7291811" y="1605614"/>
            <a:ext cx="2746743" cy="369332"/>
          </a:xfrm>
          <a:prstGeom prst="rect">
            <a:avLst/>
          </a:prstGeom>
          <a:noFill/>
          <a:ln>
            <a:noFill/>
          </a:ln>
          <a:effectLst>
            <a:outerShdw blurRad="149987" algn="ctr" dir="8460000" dist="250190">
              <a:srgbClr val="000000">
                <a:alpha val="27843"/>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FF0000"/>
                </a:solidFill>
                <a:latin typeface="Calibri"/>
                <a:ea typeface="Calibri"/>
                <a:cs typeface="Calibri"/>
                <a:sym typeface="Calibri"/>
              </a:rPr>
              <a:t>update_layer</a:t>
            </a:r>
            <a:endParaRPr b="1" sz="1800">
              <a:solidFill>
                <a:srgbClr val="FF0000"/>
              </a:solidFill>
              <a:latin typeface="Calibri"/>
              <a:ea typeface="Calibri"/>
              <a:cs typeface="Calibri"/>
              <a:sym typeface="Calibri"/>
            </a:endParaRPr>
          </a:p>
        </p:txBody>
      </p:sp>
      <p:sp>
        <p:nvSpPr>
          <p:cNvPr id="1282" name="Google Shape;1282;p41"/>
          <p:cNvSpPr/>
          <p:nvPr/>
        </p:nvSpPr>
        <p:spPr>
          <a:xfrm>
            <a:off x="7537024" y="5400589"/>
            <a:ext cx="2149307" cy="369332"/>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cxnSp>
        <p:nvCxnSpPr>
          <p:cNvPr id="1283" name="Google Shape;1283;p41"/>
          <p:cNvCxnSpPr>
            <a:stCxn id="1278" idx="2"/>
            <a:endCxn id="1282" idx="0"/>
          </p:cNvCxnSpPr>
          <p:nvPr/>
        </p:nvCxnSpPr>
        <p:spPr>
          <a:xfrm>
            <a:off x="8611370" y="4266063"/>
            <a:ext cx="300" cy="1134600"/>
          </a:xfrm>
          <a:prstGeom prst="straightConnector1">
            <a:avLst/>
          </a:prstGeom>
          <a:noFill/>
          <a:ln cap="flat" cmpd="sng" w="19050">
            <a:solidFill>
              <a:schemeClr val="accent1"/>
            </a:solidFill>
            <a:prstDash val="solid"/>
            <a:miter lim="800000"/>
            <a:headEnd len="sm" w="sm" type="none"/>
            <a:tailEnd len="med" w="med" type="triangle"/>
          </a:ln>
        </p:spPr>
      </p:cxnSp>
      <p:sp>
        <p:nvSpPr>
          <p:cNvPr id="1284" name="Google Shape;1284;p41"/>
          <p:cNvSpPr/>
          <p:nvPr/>
        </p:nvSpPr>
        <p:spPr>
          <a:xfrm>
            <a:off x="8185713" y="198039"/>
            <a:ext cx="3708575" cy="1200574"/>
          </a:xfrm>
          <a:prstGeom prst="rect">
            <a:avLst/>
          </a:prstGeom>
          <a:blipFill rotWithShape="1">
            <a:blip r:embed="rId6">
              <a:alphaModFix/>
            </a:blip>
            <a:stretch>
              <a:fillRect b="-7033" l="0" r="0" t="-1507"/>
            </a:stretch>
          </a:blipFill>
          <a:ln cap="flat" cmpd="sng" w="9525">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1285" name="Google Shape;1285;p41"/>
          <p:cNvSpPr/>
          <p:nvPr/>
        </p:nvSpPr>
        <p:spPr>
          <a:xfrm>
            <a:off x="2495105" y="1532432"/>
            <a:ext cx="3494569" cy="4970721"/>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286" name="Google Shape;1286;p41"/>
          <p:cNvSpPr/>
          <p:nvPr/>
        </p:nvSpPr>
        <p:spPr>
          <a:xfrm>
            <a:off x="3235843" y="4295127"/>
            <a:ext cx="2013098" cy="559982"/>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update_layer</a:t>
            </a:r>
            <a:endParaRPr sz="1800">
              <a:solidFill>
                <a:schemeClr val="lt1"/>
              </a:solidFill>
              <a:latin typeface="Calibri"/>
              <a:ea typeface="Calibri"/>
              <a:cs typeface="Calibri"/>
              <a:sym typeface="Calibri"/>
            </a:endParaRPr>
          </a:p>
        </p:txBody>
      </p:sp>
      <p:cxnSp>
        <p:nvCxnSpPr>
          <p:cNvPr id="1287" name="Google Shape;1287;p41"/>
          <p:cNvCxnSpPr>
            <a:stCxn id="1288" idx="2"/>
            <a:endCxn id="1286" idx="0"/>
          </p:cNvCxnSpPr>
          <p:nvPr/>
        </p:nvCxnSpPr>
        <p:spPr>
          <a:xfrm>
            <a:off x="4242391" y="3325911"/>
            <a:ext cx="0" cy="969300"/>
          </a:xfrm>
          <a:prstGeom prst="straightConnector1">
            <a:avLst/>
          </a:prstGeom>
          <a:noFill/>
          <a:ln cap="flat" cmpd="sng" w="19050">
            <a:solidFill>
              <a:schemeClr val="accent1"/>
            </a:solidFill>
            <a:prstDash val="solid"/>
            <a:miter lim="800000"/>
            <a:headEnd len="sm" w="sm" type="none"/>
            <a:tailEnd len="med" w="med" type="triangle"/>
          </a:ln>
        </p:spPr>
      </p:cxnSp>
      <p:cxnSp>
        <p:nvCxnSpPr>
          <p:cNvPr id="1289" name="Google Shape;1289;p41"/>
          <p:cNvCxnSpPr>
            <a:stCxn id="1286" idx="3"/>
            <a:endCxn id="1286" idx="0"/>
          </p:cNvCxnSpPr>
          <p:nvPr/>
        </p:nvCxnSpPr>
        <p:spPr>
          <a:xfrm rot="10800000">
            <a:off x="4242441" y="4295218"/>
            <a:ext cx="1006500" cy="279900"/>
          </a:xfrm>
          <a:prstGeom prst="curvedConnector4">
            <a:avLst>
              <a:gd fmla="val -24121" name="adj1"/>
              <a:gd fmla="val 275406" name="adj2"/>
            </a:avLst>
          </a:prstGeom>
          <a:noFill/>
          <a:ln cap="flat" cmpd="sng" w="19050">
            <a:solidFill>
              <a:schemeClr val="accent1"/>
            </a:solidFill>
            <a:prstDash val="solid"/>
            <a:miter lim="800000"/>
            <a:headEnd len="sm" w="sm" type="none"/>
            <a:tailEnd len="med" w="med" type="triangle"/>
          </a:ln>
        </p:spPr>
      </p:cxnSp>
      <p:sp>
        <p:nvSpPr>
          <p:cNvPr id="1290" name="Google Shape;1290;p41"/>
          <p:cNvSpPr txBox="1"/>
          <p:nvPr/>
        </p:nvSpPr>
        <p:spPr>
          <a:xfrm>
            <a:off x="3814229" y="5464709"/>
            <a:ext cx="856325" cy="369332"/>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Output</a:t>
            </a:r>
            <a:endParaRPr/>
          </a:p>
        </p:txBody>
      </p:sp>
      <p:sp>
        <p:nvSpPr>
          <p:cNvPr id="1288" name="Google Shape;1288;p41"/>
          <p:cNvSpPr txBox="1"/>
          <p:nvPr/>
        </p:nvSpPr>
        <p:spPr>
          <a:xfrm>
            <a:off x="2657254" y="2679580"/>
            <a:ext cx="3170273" cy="646331"/>
          </a:xfrm>
          <a:prstGeom prst="rect">
            <a:avLst/>
          </a:prstGeom>
          <a:blipFill rotWithShape="1">
            <a:blip r:embed="rId7">
              <a:alphaModFix/>
            </a:blip>
            <a:stretch>
              <a:fillRect b="-12960" l="-1339" r="-1339" t="-4629"/>
            </a:stretch>
          </a:blip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cxnSp>
        <p:nvCxnSpPr>
          <p:cNvPr id="1291" name="Google Shape;1291;p41"/>
          <p:cNvCxnSpPr>
            <a:stCxn id="1286" idx="2"/>
            <a:endCxn id="1290" idx="0"/>
          </p:cNvCxnSpPr>
          <p:nvPr/>
        </p:nvCxnSpPr>
        <p:spPr>
          <a:xfrm>
            <a:off x="4242392" y="4855109"/>
            <a:ext cx="0" cy="609600"/>
          </a:xfrm>
          <a:prstGeom prst="straightConnector1">
            <a:avLst/>
          </a:prstGeom>
          <a:noFill/>
          <a:ln cap="flat" cmpd="sng" w="19050">
            <a:solidFill>
              <a:schemeClr val="accent1"/>
            </a:solidFill>
            <a:prstDash val="solid"/>
            <a:miter lim="800000"/>
            <a:headEnd len="sm" w="sm" type="none"/>
            <a:tailEnd len="med" w="med" type="triangle"/>
          </a:ln>
        </p:spPr>
      </p:cxnSp>
      <p:sp>
        <p:nvSpPr>
          <p:cNvPr id="1292" name="Google Shape;1292;p41"/>
          <p:cNvSpPr txBox="1"/>
          <p:nvPr/>
        </p:nvSpPr>
        <p:spPr>
          <a:xfrm>
            <a:off x="2927498" y="1641935"/>
            <a:ext cx="2746743" cy="369332"/>
          </a:xfrm>
          <a:prstGeom prst="rect">
            <a:avLst/>
          </a:prstGeom>
          <a:noFill/>
          <a:ln>
            <a:noFill/>
          </a:ln>
          <a:effectLst>
            <a:outerShdw blurRad="149987" algn="ctr" dir="8460000" dist="250190">
              <a:srgbClr val="000000">
                <a:alpha val="27843"/>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Calibri"/>
                <a:ea typeface="Calibri"/>
                <a:cs typeface="Calibri"/>
                <a:sym typeface="Calibri"/>
              </a:rPr>
              <a:t>update_model</a:t>
            </a:r>
            <a:endParaRPr b="1"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8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6" name="Shape 1296"/>
        <p:cNvGrpSpPr/>
        <p:nvPr/>
      </p:nvGrpSpPr>
      <p:grpSpPr>
        <a:xfrm>
          <a:off x="0" y="0"/>
          <a:ext cx="0" cy="0"/>
          <a:chOff x="0" y="0"/>
          <a:chExt cx="0" cy="0"/>
        </a:xfrm>
      </p:grpSpPr>
      <p:sp>
        <p:nvSpPr>
          <p:cNvPr id="1297" name="Google Shape;1297;p42"/>
          <p:cNvSpPr txBox="1"/>
          <p:nvPr>
            <p:ph type="title"/>
          </p:nvPr>
        </p:nvSpPr>
        <p:spPr>
          <a:xfrm>
            <a:off x="415600" y="593367"/>
            <a:ext cx="11360800" cy="763600"/>
          </a:xfrm>
          <a:prstGeom prst="rect">
            <a:avLst/>
          </a:prstGeom>
          <a:noFill/>
          <a:ln>
            <a:noFill/>
          </a:ln>
        </p:spPr>
        <p:txBody>
          <a:bodyPr anchorCtr="0" anchor="t" bIns="121900" lIns="121900" spcFirstLastPara="1" rIns="121900" wrap="square" tIns="121900">
            <a:noAutofit/>
          </a:bodyPr>
          <a:lstStyle/>
          <a:p>
            <a:pPr indent="0" lvl="0" marL="0" rtl="0" algn="l">
              <a:lnSpc>
                <a:spcPct val="135714"/>
              </a:lnSpc>
              <a:spcBef>
                <a:spcPts val="0"/>
              </a:spcBef>
              <a:spcAft>
                <a:spcPts val="0"/>
              </a:spcAft>
              <a:buClr>
                <a:srgbClr val="FF0000"/>
              </a:buClr>
              <a:buSzPts val="2800"/>
              <a:buFont typeface="Courier New"/>
              <a:buNone/>
            </a:pPr>
            <a:r>
              <a:rPr b="1" lang="en-US" sz="2400">
                <a:solidFill>
                  <a:srgbClr val="FF0000"/>
                </a:solidFill>
                <a:highlight>
                  <a:srgbClr val="FFFF00"/>
                </a:highlight>
                <a:latin typeface="Courier New"/>
                <a:ea typeface="Courier New"/>
                <a:cs typeface="Courier New"/>
                <a:sym typeface="Courier New"/>
              </a:rPr>
              <a:t>TODO</a:t>
            </a:r>
            <a:r>
              <a:rPr lang="en-US" sz="2400">
                <a:solidFill>
                  <a:srgbClr val="0000FF"/>
                </a:solidFill>
                <a:highlight>
                  <a:srgbClr val="FFFFFF"/>
                </a:highlight>
                <a:latin typeface="Courier New"/>
                <a:ea typeface="Courier New"/>
                <a:cs typeface="Courier New"/>
                <a:sym typeface="Courier New"/>
              </a:rPr>
              <a:t> void</a:t>
            </a:r>
            <a:r>
              <a:rPr lang="en-US" sz="2400">
                <a:highlight>
                  <a:srgbClr val="FFFFFF"/>
                </a:highlight>
                <a:latin typeface="Courier New"/>
                <a:ea typeface="Courier New"/>
                <a:cs typeface="Courier New"/>
                <a:sym typeface="Courier New"/>
              </a:rPr>
              <a:t> </a:t>
            </a:r>
            <a:r>
              <a:rPr lang="en-US" sz="2400">
                <a:solidFill>
                  <a:srgbClr val="795E26"/>
                </a:solidFill>
                <a:highlight>
                  <a:srgbClr val="FFFFFF"/>
                </a:highlight>
                <a:latin typeface="Courier New"/>
                <a:ea typeface="Courier New"/>
                <a:cs typeface="Courier New"/>
                <a:sym typeface="Courier New"/>
              </a:rPr>
              <a:t>activate_matrix</a:t>
            </a:r>
            <a:r>
              <a:rPr lang="en-US" sz="2400">
                <a:highlight>
                  <a:srgbClr val="FFFFFF"/>
                </a:highlight>
                <a:latin typeface="Courier New"/>
                <a:ea typeface="Courier New"/>
                <a:cs typeface="Courier New"/>
                <a:sym typeface="Courier New"/>
              </a:rPr>
              <a:t>(matrix </a:t>
            </a:r>
            <a:r>
              <a:rPr lang="en-US" sz="2400">
                <a:solidFill>
                  <a:srgbClr val="001080"/>
                </a:solidFill>
                <a:highlight>
                  <a:srgbClr val="FFFFFF"/>
                </a:highlight>
                <a:latin typeface="Courier New"/>
                <a:ea typeface="Courier New"/>
                <a:cs typeface="Courier New"/>
                <a:sym typeface="Courier New"/>
              </a:rPr>
              <a:t>m</a:t>
            </a:r>
            <a:r>
              <a:rPr lang="en-US" sz="2400">
                <a:highlight>
                  <a:srgbClr val="FFFFFF"/>
                </a:highlight>
                <a:latin typeface="Courier New"/>
                <a:ea typeface="Courier New"/>
                <a:cs typeface="Courier New"/>
                <a:sym typeface="Courier New"/>
              </a:rPr>
              <a:t>, ACTIVATION </a:t>
            </a:r>
            <a:r>
              <a:rPr lang="en-US" sz="2400">
                <a:solidFill>
                  <a:srgbClr val="001080"/>
                </a:solidFill>
                <a:highlight>
                  <a:srgbClr val="FFFFFF"/>
                </a:highlight>
                <a:latin typeface="Courier New"/>
                <a:ea typeface="Courier New"/>
                <a:cs typeface="Courier New"/>
                <a:sym typeface="Courier New"/>
              </a:rPr>
              <a:t>a</a:t>
            </a:r>
            <a:r>
              <a:rPr lang="en-US" sz="2400">
                <a:highlight>
                  <a:srgbClr val="FFFFFF"/>
                </a:highlight>
                <a:latin typeface="Courier New"/>
                <a:ea typeface="Courier New"/>
                <a:cs typeface="Courier New"/>
                <a:sym typeface="Courier New"/>
              </a:rPr>
              <a:t>)</a:t>
            </a:r>
            <a:endParaRPr sz="2400"/>
          </a:p>
        </p:txBody>
      </p:sp>
      <p:sp>
        <p:nvSpPr>
          <p:cNvPr id="1298" name="Google Shape;1298;p42"/>
          <p:cNvSpPr txBox="1"/>
          <p:nvPr>
            <p:ph idx="1" type="body"/>
          </p:nvPr>
        </p:nvSpPr>
        <p:spPr>
          <a:xfrm>
            <a:off x="415600" y="1181967"/>
            <a:ext cx="11360800" cy="5523600"/>
          </a:xfrm>
          <a:prstGeom prst="rect">
            <a:avLst/>
          </a:prstGeom>
          <a:noFill/>
          <a:ln>
            <a:noFill/>
          </a:ln>
        </p:spPr>
        <p:txBody>
          <a:bodyPr anchorCtr="0" anchor="t" bIns="121900" lIns="121900" spcFirstLastPara="1" rIns="121900" wrap="square" tIns="121900">
            <a:noAutofit/>
          </a:bodyPr>
          <a:lstStyle/>
          <a:p>
            <a:pPr indent="0" lvl="0" marL="0" rtl="0" algn="l">
              <a:lnSpc>
                <a:spcPct val="135714"/>
              </a:lnSpc>
              <a:spcBef>
                <a:spcPts val="0"/>
              </a:spcBef>
              <a:spcAft>
                <a:spcPts val="0"/>
              </a:spcAft>
              <a:buClr>
                <a:schemeClr val="dk1"/>
              </a:buClr>
              <a:buSzPts val="1100"/>
              <a:buNone/>
            </a:pPr>
            <a:r>
              <a:rPr lang="en-US" sz="1267">
                <a:solidFill>
                  <a:schemeClr val="dk1"/>
                </a:solidFill>
                <a:highlight>
                  <a:srgbClr val="FFFFFF"/>
                </a:highlight>
                <a:latin typeface="Courier New"/>
                <a:ea typeface="Courier New"/>
                <a:cs typeface="Courier New"/>
                <a:sym typeface="Courier New"/>
              </a:rPr>
              <a:t>    </a:t>
            </a:r>
            <a:r>
              <a:rPr lang="en-US" sz="1267">
                <a:solidFill>
                  <a:srgbClr val="AF00DB"/>
                </a:solidFill>
                <a:highlight>
                  <a:srgbClr val="FFFFFF"/>
                </a:highlight>
                <a:latin typeface="Courier New"/>
                <a:ea typeface="Courier New"/>
                <a:cs typeface="Courier New"/>
                <a:sym typeface="Courier New"/>
              </a:rPr>
              <a:t>for</a:t>
            </a:r>
            <a:r>
              <a:rPr lang="en-US" sz="1267">
                <a:solidFill>
                  <a:schemeClr val="dk1"/>
                </a:solidFill>
                <a:highlight>
                  <a:srgbClr val="FFFFFF"/>
                </a:highlight>
                <a:latin typeface="Courier New"/>
                <a:ea typeface="Courier New"/>
                <a:cs typeface="Courier New"/>
                <a:sym typeface="Courier New"/>
              </a:rPr>
              <a:t>(i = </a:t>
            </a:r>
            <a:r>
              <a:rPr lang="en-US" sz="1267">
                <a:solidFill>
                  <a:srgbClr val="09885A"/>
                </a:solidFill>
                <a:highlight>
                  <a:srgbClr val="FFFFFF"/>
                </a:highlight>
                <a:latin typeface="Courier New"/>
                <a:ea typeface="Courier New"/>
                <a:cs typeface="Courier New"/>
                <a:sym typeface="Courier New"/>
              </a:rPr>
              <a:t>0</a:t>
            </a:r>
            <a:r>
              <a:rPr lang="en-US" sz="1267">
                <a:solidFill>
                  <a:schemeClr val="dk1"/>
                </a:solidFill>
                <a:highlight>
                  <a:srgbClr val="FFFFFF"/>
                </a:highlight>
                <a:latin typeface="Courier New"/>
                <a:ea typeface="Courier New"/>
                <a:cs typeface="Courier New"/>
                <a:sym typeface="Courier New"/>
              </a:rPr>
              <a:t>; i &lt; </a:t>
            </a:r>
            <a:r>
              <a:rPr lang="en-US" sz="1267">
                <a:solidFill>
                  <a:srgbClr val="001080"/>
                </a:solidFill>
                <a:highlight>
                  <a:srgbClr val="FFFFFF"/>
                </a:highlight>
                <a:latin typeface="Courier New"/>
                <a:ea typeface="Courier New"/>
                <a:cs typeface="Courier New"/>
                <a:sym typeface="Courier New"/>
              </a:rPr>
              <a:t>m</a:t>
            </a:r>
            <a:r>
              <a:rPr lang="en-US" sz="1267">
                <a:solidFill>
                  <a:schemeClr val="dk1"/>
                </a:solidFill>
                <a:highlight>
                  <a:srgbClr val="FFFFFF"/>
                </a:highlight>
                <a:latin typeface="Courier New"/>
                <a:ea typeface="Courier New"/>
                <a:cs typeface="Courier New"/>
                <a:sym typeface="Courier New"/>
              </a:rPr>
              <a:t>.</a:t>
            </a:r>
            <a:r>
              <a:rPr lang="en-US" sz="1267">
                <a:solidFill>
                  <a:srgbClr val="001080"/>
                </a:solidFill>
                <a:highlight>
                  <a:srgbClr val="FFFFFF"/>
                </a:highlight>
                <a:latin typeface="Courier New"/>
                <a:ea typeface="Courier New"/>
                <a:cs typeface="Courier New"/>
                <a:sym typeface="Courier New"/>
              </a:rPr>
              <a:t>rows</a:t>
            </a:r>
            <a:r>
              <a:rPr lang="en-US" sz="1267">
                <a:solidFill>
                  <a:schemeClr val="dk1"/>
                </a:solidFill>
                <a:highlight>
                  <a:srgbClr val="FFFFFF"/>
                </a:highlight>
                <a:latin typeface="Courier New"/>
                <a:ea typeface="Courier New"/>
                <a:cs typeface="Courier New"/>
                <a:sym typeface="Courier New"/>
              </a:rPr>
              <a:t>; ++i){</a:t>
            </a:r>
            <a:endParaRPr sz="1267">
              <a:solidFill>
                <a:schemeClr val="dk1"/>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None/>
            </a:pPr>
            <a:r>
              <a:rPr lang="en-US" sz="1267">
                <a:solidFill>
                  <a:schemeClr val="dk1"/>
                </a:solidFill>
                <a:highlight>
                  <a:srgbClr val="FFFFFF"/>
                </a:highlight>
                <a:latin typeface="Courier New"/>
                <a:ea typeface="Courier New"/>
                <a:cs typeface="Courier New"/>
                <a:sym typeface="Courier New"/>
              </a:rPr>
              <a:t>        </a:t>
            </a:r>
            <a:r>
              <a:rPr lang="en-US" sz="1267">
                <a:solidFill>
                  <a:srgbClr val="0000FF"/>
                </a:solidFill>
                <a:highlight>
                  <a:srgbClr val="FFFFFF"/>
                </a:highlight>
                <a:latin typeface="Courier New"/>
                <a:ea typeface="Courier New"/>
                <a:cs typeface="Courier New"/>
                <a:sym typeface="Courier New"/>
              </a:rPr>
              <a:t>double</a:t>
            </a:r>
            <a:r>
              <a:rPr lang="en-US" sz="1267">
                <a:solidFill>
                  <a:schemeClr val="dk1"/>
                </a:solidFill>
                <a:highlight>
                  <a:srgbClr val="FFFFFF"/>
                </a:highlight>
                <a:latin typeface="Courier New"/>
                <a:ea typeface="Courier New"/>
                <a:cs typeface="Courier New"/>
                <a:sym typeface="Courier New"/>
              </a:rPr>
              <a:t> sum = </a:t>
            </a:r>
            <a:r>
              <a:rPr lang="en-US" sz="1267">
                <a:solidFill>
                  <a:srgbClr val="09885A"/>
                </a:solidFill>
                <a:highlight>
                  <a:srgbClr val="FFFFFF"/>
                </a:highlight>
                <a:latin typeface="Courier New"/>
                <a:ea typeface="Courier New"/>
                <a:cs typeface="Courier New"/>
                <a:sym typeface="Courier New"/>
              </a:rPr>
              <a:t>0</a:t>
            </a:r>
            <a:r>
              <a:rPr lang="en-US" sz="1267">
                <a:solidFill>
                  <a:schemeClr val="dk1"/>
                </a:solidFill>
                <a:highlight>
                  <a:srgbClr val="FFFFFF"/>
                </a:highlight>
                <a:latin typeface="Courier New"/>
                <a:ea typeface="Courier New"/>
                <a:cs typeface="Courier New"/>
                <a:sym typeface="Courier New"/>
              </a:rPr>
              <a:t>;</a:t>
            </a:r>
            <a:endParaRPr sz="1267">
              <a:solidFill>
                <a:schemeClr val="dk1"/>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None/>
            </a:pPr>
            <a:r>
              <a:rPr lang="en-US" sz="1267">
                <a:solidFill>
                  <a:schemeClr val="dk1"/>
                </a:solidFill>
                <a:highlight>
                  <a:srgbClr val="FFFFFF"/>
                </a:highlight>
                <a:latin typeface="Courier New"/>
                <a:ea typeface="Courier New"/>
                <a:cs typeface="Courier New"/>
                <a:sym typeface="Courier New"/>
              </a:rPr>
              <a:t>        </a:t>
            </a:r>
            <a:r>
              <a:rPr lang="en-US" sz="1267">
                <a:solidFill>
                  <a:srgbClr val="AF00DB"/>
                </a:solidFill>
                <a:highlight>
                  <a:srgbClr val="FFFFFF"/>
                </a:highlight>
                <a:latin typeface="Courier New"/>
                <a:ea typeface="Courier New"/>
                <a:cs typeface="Courier New"/>
                <a:sym typeface="Courier New"/>
              </a:rPr>
              <a:t>for</a:t>
            </a:r>
            <a:r>
              <a:rPr lang="en-US" sz="1267">
                <a:solidFill>
                  <a:schemeClr val="dk1"/>
                </a:solidFill>
                <a:highlight>
                  <a:srgbClr val="FFFFFF"/>
                </a:highlight>
                <a:latin typeface="Courier New"/>
                <a:ea typeface="Courier New"/>
                <a:cs typeface="Courier New"/>
                <a:sym typeface="Courier New"/>
              </a:rPr>
              <a:t>(j = </a:t>
            </a:r>
            <a:r>
              <a:rPr lang="en-US" sz="1267">
                <a:solidFill>
                  <a:srgbClr val="09885A"/>
                </a:solidFill>
                <a:highlight>
                  <a:srgbClr val="FFFFFF"/>
                </a:highlight>
                <a:latin typeface="Courier New"/>
                <a:ea typeface="Courier New"/>
                <a:cs typeface="Courier New"/>
                <a:sym typeface="Courier New"/>
              </a:rPr>
              <a:t>0</a:t>
            </a:r>
            <a:r>
              <a:rPr lang="en-US" sz="1267">
                <a:solidFill>
                  <a:schemeClr val="dk1"/>
                </a:solidFill>
                <a:highlight>
                  <a:srgbClr val="FFFFFF"/>
                </a:highlight>
                <a:latin typeface="Courier New"/>
                <a:ea typeface="Courier New"/>
                <a:cs typeface="Courier New"/>
                <a:sym typeface="Courier New"/>
              </a:rPr>
              <a:t>; j &lt; </a:t>
            </a:r>
            <a:r>
              <a:rPr lang="en-US" sz="1267">
                <a:solidFill>
                  <a:srgbClr val="001080"/>
                </a:solidFill>
                <a:highlight>
                  <a:srgbClr val="FFFFFF"/>
                </a:highlight>
                <a:latin typeface="Courier New"/>
                <a:ea typeface="Courier New"/>
                <a:cs typeface="Courier New"/>
                <a:sym typeface="Courier New"/>
              </a:rPr>
              <a:t>m</a:t>
            </a:r>
            <a:r>
              <a:rPr lang="en-US" sz="1267">
                <a:solidFill>
                  <a:schemeClr val="dk1"/>
                </a:solidFill>
                <a:highlight>
                  <a:srgbClr val="FFFFFF"/>
                </a:highlight>
                <a:latin typeface="Courier New"/>
                <a:ea typeface="Courier New"/>
                <a:cs typeface="Courier New"/>
                <a:sym typeface="Courier New"/>
              </a:rPr>
              <a:t>.</a:t>
            </a:r>
            <a:r>
              <a:rPr lang="en-US" sz="1267">
                <a:solidFill>
                  <a:srgbClr val="001080"/>
                </a:solidFill>
                <a:highlight>
                  <a:srgbClr val="FFFFFF"/>
                </a:highlight>
                <a:latin typeface="Courier New"/>
                <a:ea typeface="Courier New"/>
                <a:cs typeface="Courier New"/>
                <a:sym typeface="Courier New"/>
              </a:rPr>
              <a:t>cols</a:t>
            </a:r>
            <a:r>
              <a:rPr lang="en-US" sz="1267">
                <a:solidFill>
                  <a:schemeClr val="dk1"/>
                </a:solidFill>
                <a:highlight>
                  <a:srgbClr val="FFFFFF"/>
                </a:highlight>
                <a:latin typeface="Courier New"/>
                <a:ea typeface="Courier New"/>
                <a:cs typeface="Courier New"/>
                <a:sym typeface="Courier New"/>
              </a:rPr>
              <a:t>; ++j){</a:t>
            </a:r>
            <a:endParaRPr sz="1267">
              <a:solidFill>
                <a:schemeClr val="dk1"/>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None/>
            </a:pPr>
            <a:r>
              <a:rPr lang="en-US" sz="1267">
                <a:solidFill>
                  <a:schemeClr val="dk1"/>
                </a:solidFill>
                <a:highlight>
                  <a:srgbClr val="FFFFFF"/>
                </a:highlight>
                <a:latin typeface="Courier New"/>
                <a:ea typeface="Courier New"/>
                <a:cs typeface="Courier New"/>
                <a:sym typeface="Courier New"/>
              </a:rPr>
              <a:t>            </a:t>
            </a:r>
            <a:r>
              <a:rPr lang="en-US" sz="1267">
                <a:solidFill>
                  <a:srgbClr val="0000FF"/>
                </a:solidFill>
                <a:highlight>
                  <a:srgbClr val="FFFFFF"/>
                </a:highlight>
                <a:latin typeface="Courier New"/>
                <a:ea typeface="Courier New"/>
                <a:cs typeface="Courier New"/>
                <a:sym typeface="Courier New"/>
              </a:rPr>
              <a:t>double</a:t>
            </a:r>
            <a:r>
              <a:rPr lang="en-US" sz="1267">
                <a:solidFill>
                  <a:schemeClr val="dk1"/>
                </a:solidFill>
                <a:highlight>
                  <a:srgbClr val="FFFFFF"/>
                </a:highlight>
                <a:latin typeface="Courier New"/>
                <a:ea typeface="Courier New"/>
                <a:cs typeface="Courier New"/>
                <a:sym typeface="Courier New"/>
              </a:rPr>
              <a:t> x = </a:t>
            </a:r>
            <a:r>
              <a:rPr lang="en-US" sz="1267">
                <a:solidFill>
                  <a:srgbClr val="001080"/>
                </a:solidFill>
                <a:highlight>
                  <a:srgbClr val="FFFFFF"/>
                </a:highlight>
                <a:latin typeface="Courier New"/>
                <a:ea typeface="Courier New"/>
                <a:cs typeface="Courier New"/>
                <a:sym typeface="Courier New"/>
              </a:rPr>
              <a:t>m</a:t>
            </a:r>
            <a:r>
              <a:rPr lang="en-US" sz="1267">
                <a:solidFill>
                  <a:schemeClr val="dk1"/>
                </a:solidFill>
                <a:highlight>
                  <a:srgbClr val="FFFFFF"/>
                </a:highlight>
                <a:latin typeface="Courier New"/>
                <a:ea typeface="Courier New"/>
                <a:cs typeface="Courier New"/>
                <a:sym typeface="Courier New"/>
              </a:rPr>
              <a:t>.</a:t>
            </a:r>
            <a:r>
              <a:rPr lang="en-US" sz="1267">
                <a:solidFill>
                  <a:srgbClr val="001080"/>
                </a:solidFill>
                <a:highlight>
                  <a:srgbClr val="FFFFFF"/>
                </a:highlight>
                <a:latin typeface="Courier New"/>
                <a:ea typeface="Courier New"/>
                <a:cs typeface="Courier New"/>
                <a:sym typeface="Courier New"/>
              </a:rPr>
              <a:t>data</a:t>
            </a:r>
            <a:r>
              <a:rPr lang="en-US" sz="1267">
                <a:solidFill>
                  <a:schemeClr val="dk1"/>
                </a:solidFill>
                <a:highlight>
                  <a:srgbClr val="FFFFFF"/>
                </a:highlight>
                <a:latin typeface="Courier New"/>
                <a:ea typeface="Courier New"/>
                <a:cs typeface="Courier New"/>
                <a:sym typeface="Courier New"/>
              </a:rPr>
              <a:t>[i][j];</a:t>
            </a:r>
            <a:endParaRPr sz="1267">
              <a:solidFill>
                <a:schemeClr val="dk1"/>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None/>
            </a:pPr>
            <a:r>
              <a:rPr lang="en-US" sz="1267">
                <a:solidFill>
                  <a:schemeClr val="dk1"/>
                </a:solidFill>
                <a:highlight>
                  <a:srgbClr val="FFFFFF"/>
                </a:highlight>
                <a:latin typeface="Courier New"/>
                <a:ea typeface="Courier New"/>
                <a:cs typeface="Courier New"/>
                <a:sym typeface="Courier New"/>
              </a:rPr>
              <a:t>            </a:t>
            </a:r>
            <a:r>
              <a:rPr lang="en-US" sz="1267">
                <a:solidFill>
                  <a:srgbClr val="AF00DB"/>
                </a:solidFill>
                <a:highlight>
                  <a:srgbClr val="FFFFFF"/>
                </a:highlight>
                <a:latin typeface="Courier New"/>
                <a:ea typeface="Courier New"/>
                <a:cs typeface="Courier New"/>
                <a:sym typeface="Courier New"/>
              </a:rPr>
              <a:t>if</a:t>
            </a:r>
            <a:r>
              <a:rPr lang="en-US" sz="1267">
                <a:solidFill>
                  <a:schemeClr val="dk1"/>
                </a:solidFill>
                <a:highlight>
                  <a:srgbClr val="FFFFFF"/>
                </a:highlight>
                <a:latin typeface="Courier New"/>
                <a:ea typeface="Courier New"/>
                <a:cs typeface="Courier New"/>
                <a:sym typeface="Courier New"/>
              </a:rPr>
              <a:t>(a == LOGISTIC){</a:t>
            </a:r>
            <a:endParaRPr sz="1267">
              <a:solidFill>
                <a:schemeClr val="dk1"/>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None/>
            </a:pPr>
            <a:r>
              <a:rPr lang="en-US" sz="1267">
                <a:solidFill>
                  <a:srgbClr val="274E13"/>
                </a:solidFill>
                <a:highlight>
                  <a:srgbClr val="FFFFFF"/>
                </a:highlight>
                <a:latin typeface="Courier New"/>
                <a:ea typeface="Courier New"/>
                <a:cs typeface="Courier New"/>
                <a:sym typeface="Courier New"/>
              </a:rPr>
              <a:t>                // TODO  m.data[i][j] should equals 1 / (1 + exp(-x));</a:t>
            </a:r>
            <a:endParaRPr sz="1267">
              <a:solidFill>
                <a:srgbClr val="274E13"/>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None/>
            </a:pPr>
            <a:r>
              <a:rPr lang="en-US" sz="1267">
                <a:solidFill>
                  <a:schemeClr val="dk1"/>
                </a:solidFill>
                <a:highlight>
                  <a:srgbClr val="FFFFFF"/>
                </a:highlight>
                <a:latin typeface="Courier New"/>
                <a:ea typeface="Courier New"/>
                <a:cs typeface="Courier New"/>
                <a:sym typeface="Courier New"/>
              </a:rPr>
              <a:t>            } </a:t>
            </a:r>
            <a:r>
              <a:rPr lang="en-US" sz="1267">
                <a:solidFill>
                  <a:srgbClr val="AF00DB"/>
                </a:solidFill>
                <a:highlight>
                  <a:srgbClr val="FFFFFF"/>
                </a:highlight>
                <a:latin typeface="Courier New"/>
                <a:ea typeface="Courier New"/>
                <a:cs typeface="Courier New"/>
                <a:sym typeface="Courier New"/>
              </a:rPr>
              <a:t>else</a:t>
            </a:r>
            <a:r>
              <a:rPr lang="en-US" sz="1267">
                <a:solidFill>
                  <a:schemeClr val="dk1"/>
                </a:solidFill>
                <a:highlight>
                  <a:srgbClr val="FFFFFF"/>
                </a:highlight>
                <a:latin typeface="Courier New"/>
                <a:ea typeface="Courier New"/>
                <a:cs typeface="Courier New"/>
                <a:sym typeface="Courier New"/>
              </a:rPr>
              <a:t> </a:t>
            </a:r>
            <a:r>
              <a:rPr lang="en-US" sz="1267">
                <a:solidFill>
                  <a:srgbClr val="AF00DB"/>
                </a:solidFill>
                <a:highlight>
                  <a:srgbClr val="FFFFFF"/>
                </a:highlight>
                <a:latin typeface="Courier New"/>
                <a:ea typeface="Courier New"/>
                <a:cs typeface="Courier New"/>
                <a:sym typeface="Courier New"/>
              </a:rPr>
              <a:t>if</a:t>
            </a:r>
            <a:r>
              <a:rPr lang="en-US" sz="1267">
                <a:solidFill>
                  <a:schemeClr val="dk1"/>
                </a:solidFill>
                <a:highlight>
                  <a:srgbClr val="FFFFFF"/>
                </a:highlight>
                <a:latin typeface="Courier New"/>
                <a:ea typeface="Courier New"/>
                <a:cs typeface="Courier New"/>
                <a:sym typeface="Courier New"/>
              </a:rPr>
              <a:t> (a == RELU){</a:t>
            </a:r>
            <a:endParaRPr sz="1267">
              <a:solidFill>
                <a:schemeClr val="dk1"/>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Clr>
                <a:srgbClr val="274E13"/>
              </a:buClr>
              <a:buSzPts val="1800"/>
              <a:buNone/>
            </a:pPr>
            <a:r>
              <a:rPr lang="en-US" sz="1267">
                <a:solidFill>
                  <a:srgbClr val="274E13"/>
                </a:solidFill>
                <a:highlight>
                  <a:srgbClr val="FFFFFF"/>
                </a:highlight>
                <a:latin typeface="Courier New"/>
                <a:ea typeface="Courier New"/>
                <a:cs typeface="Courier New"/>
                <a:sym typeface="Courier New"/>
              </a:rPr>
              <a:t>                // TODO  m.data[i][j] should equals x if x &gt; 0; otherwise, it should equal 0</a:t>
            </a:r>
            <a:endParaRPr sz="1267">
              <a:solidFill>
                <a:srgbClr val="274E13"/>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None/>
            </a:pPr>
            <a:r>
              <a:rPr lang="en-US" sz="1267">
                <a:solidFill>
                  <a:schemeClr val="dk1"/>
                </a:solidFill>
                <a:highlight>
                  <a:srgbClr val="FFFFFF"/>
                </a:highlight>
                <a:latin typeface="Courier New"/>
                <a:ea typeface="Courier New"/>
                <a:cs typeface="Courier New"/>
                <a:sym typeface="Courier New"/>
              </a:rPr>
              <a:t>            } </a:t>
            </a:r>
            <a:r>
              <a:rPr lang="en-US" sz="1267">
                <a:solidFill>
                  <a:srgbClr val="AF00DB"/>
                </a:solidFill>
                <a:highlight>
                  <a:srgbClr val="FFFFFF"/>
                </a:highlight>
                <a:latin typeface="Courier New"/>
                <a:ea typeface="Courier New"/>
                <a:cs typeface="Courier New"/>
                <a:sym typeface="Courier New"/>
              </a:rPr>
              <a:t>else</a:t>
            </a:r>
            <a:r>
              <a:rPr lang="en-US" sz="1267">
                <a:solidFill>
                  <a:schemeClr val="dk1"/>
                </a:solidFill>
                <a:highlight>
                  <a:srgbClr val="FFFFFF"/>
                </a:highlight>
                <a:latin typeface="Courier New"/>
                <a:ea typeface="Courier New"/>
                <a:cs typeface="Courier New"/>
                <a:sym typeface="Courier New"/>
              </a:rPr>
              <a:t> </a:t>
            </a:r>
            <a:r>
              <a:rPr lang="en-US" sz="1267">
                <a:solidFill>
                  <a:srgbClr val="AF00DB"/>
                </a:solidFill>
                <a:highlight>
                  <a:srgbClr val="FFFFFF"/>
                </a:highlight>
                <a:latin typeface="Courier New"/>
                <a:ea typeface="Courier New"/>
                <a:cs typeface="Courier New"/>
                <a:sym typeface="Courier New"/>
              </a:rPr>
              <a:t>if</a:t>
            </a:r>
            <a:r>
              <a:rPr lang="en-US" sz="1267">
                <a:solidFill>
                  <a:schemeClr val="dk1"/>
                </a:solidFill>
                <a:highlight>
                  <a:srgbClr val="FFFFFF"/>
                </a:highlight>
                <a:latin typeface="Courier New"/>
                <a:ea typeface="Courier New"/>
                <a:cs typeface="Courier New"/>
                <a:sym typeface="Courier New"/>
              </a:rPr>
              <a:t> (a == LRELU){</a:t>
            </a:r>
            <a:endParaRPr sz="1267">
              <a:solidFill>
                <a:schemeClr val="dk1"/>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None/>
            </a:pPr>
            <a:r>
              <a:rPr lang="en-US" sz="1267">
                <a:solidFill>
                  <a:srgbClr val="274E13"/>
                </a:solidFill>
                <a:highlight>
                  <a:srgbClr val="FFFFFF"/>
                </a:highlight>
                <a:latin typeface="Courier New"/>
                <a:ea typeface="Courier New"/>
                <a:cs typeface="Courier New"/>
                <a:sym typeface="Courier New"/>
              </a:rPr>
              <a:t>                // TODO  m.data[i][j] should equals x if x &gt; 0; otherwise, it should equal 0.1 * x.</a:t>
            </a:r>
            <a:endParaRPr sz="1267">
              <a:solidFill>
                <a:srgbClr val="274E13"/>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None/>
            </a:pPr>
            <a:r>
              <a:rPr lang="en-US" sz="1267">
                <a:solidFill>
                  <a:schemeClr val="dk1"/>
                </a:solidFill>
                <a:highlight>
                  <a:srgbClr val="FFFFFF"/>
                </a:highlight>
                <a:latin typeface="Courier New"/>
                <a:ea typeface="Courier New"/>
                <a:cs typeface="Courier New"/>
                <a:sym typeface="Courier New"/>
              </a:rPr>
              <a:t>            } </a:t>
            </a:r>
            <a:r>
              <a:rPr lang="en-US" sz="1267">
                <a:solidFill>
                  <a:srgbClr val="AF00DB"/>
                </a:solidFill>
                <a:highlight>
                  <a:srgbClr val="FFFFFF"/>
                </a:highlight>
                <a:latin typeface="Courier New"/>
                <a:ea typeface="Courier New"/>
                <a:cs typeface="Courier New"/>
                <a:sym typeface="Courier New"/>
              </a:rPr>
              <a:t>else</a:t>
            </a:r>
            <a:r>
              <a:rPr lang="en-US" sz="1267">
                <a:solidFill>
                  <a:schemeClr val="dk1"/>
                </a:solidFill>
                <a:highlight>
                  <a:srgbClr val="FFFFFF"/>
                </a:highlight>
                <a:latin typeface="Courier New"/>
                <a:ea typeface="Courier New"/>
                <a:cs typeface="Courier New"/>
                <a:sym typeface="Courier New"/>
              </a:rPr>
              <a:t> </a:t>
            </a:r>
            <a:r>
              <a:rPr lang="en-US" sz="1267">
                <a:solidFill>
                  <a:srgbClr val="AF00DB"/>
                </a:solidFill>
                <a:highlight>
                  <a:srgbClr val="FFFFFF"/>
                </a:highlight>
                <a:latin typeface="Courier New"/>
                <a:ea typeface="Courier New"/>
                <a:cs typeface="Courier New"/>
                <a:sym typeface="Courier New"/>
              </a:rPr>
              <a:t>if</a:t>
            </a:r>
            <a:r>
              <a:rPr lang="en-US" sz="1267">
                <a:solidFill>
                  <a:schemeClr val="dk1"/>
                </a:solidFill>
                <a:highlight>
                  <a:srgbClr val="FFFFFF"/>
                </a:highlight>
                <a:latin typeface="Courier New"/>
                <a:ea typeface="Courier New"/>
                <a:cs typeface="Courier New"/>
                <a:sym typeface="Courier New"/>
              </a:rPr>
              <a:t> (a == SOFTMAX){</a:t>
            </a:r>
            <a:endParaRPr sz="1267">
              <a:solidFill>
                <a:schemeClr val="dk1"/>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None/>
            </a:pPr>
            <a:r>
              <a:rPr lang="en-US" sz="1267">
                <a:solidFill>
                  <a:srgbClr val="274E13"/>
                </a:solidFill>
                <a:highlight>
                  <a:srgbClr val="FFFFFF"/>
                </a:highlight>
                <a:latin typeface="Courier New"/>
                <a:ea typeface="Courier New"/>
                <a:cs typeface="Courier New"/>
                <a:sym typeface="Courier New"/>
              </a:rPr>
              <a:t>                // TODO  m.data[i][j] should equals exp(x) here, and we will normalize it later.</a:t>
            </a:r>
            <a:endParaRPr sz="1267">
              <a:solidFill>
                <a:srgbClr val="274E13"/>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None/>
            </a:pPr>
            <a:r>
              <a:rPr lang="en-US" sz="1267">
                <a:solidFill>
                  <a:schemeClr val="dk1"/>
                </a:solidFill>
                <a:highlight>
                  <a:srgbClr val="FFFFFF"/>
                </a:highlight>
                <a:latin typeface="Courier New"/>
                <a:ea typeface="Courier New"/>
                <a:cs typeface="Courier New"/>
                <a:sym typeface="Courier New"/>
              </a:rPr>
              <a:t>            }</a:t>
            </a:r>
            <a:endParaRPr sz="1267">
              <a:solidFill>
                <a:schemeClr val="dk1"/>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None/>
            </a:pPr>
            <a:r>
              <a:rPr lang="en-US" sz="1267">
                <a:solidFill>
                  <a:schemeClr val="dk1"/>
                </a:solidFill>
                <a:highlight>
                  <a:srgbClr val="FFFFFF"/>
                </a:highlight>
                <a:latin typeface="Courier New"/>
                <a:ea typeface="Courier New"/>
                <a:cs typeface="Courier New"/>
                <a:sym typeface="Courier New"/>
              </a:rPr>
              <a:t>            sum += </a:t>
            </a:r>
            <a:r>
              <a:rPr lang="en-US" sz="1267">
                <a:solidFill>
                  <a:srgbClr val="001080"/>
                </a:solidFill>
                <a:highlight>
                  <a:srgbClr val="FFFFFF"/>
                </a:highlight>
                <a:latin typeface="Courier New"/>
                <a:ea typeface="Courier New"/>
                <a:cs typeface="Courier New"/>
                <a:sym typeface="Courier New"/>
              </a:rPr>
              <a:t>m</a:t>
            </a:r>
            <a:r>
              <a:rPr lang="en-US" sz="1267">
                <a:solidFill>
                  <a:schemeClr val="dk1"/>
                </a:solidFill>
                <a:highlight>
                  <a:srgbClr val="FFFFFF"/>
                </a:highlight>
                <a:latin typeface="Courier New"/>
                <a:ea typeface="Courier New"/>
                <a:cs typeface="Courier New"/>
                <a:sym typeface="Courier New"/>
              </a:rPr>
              <a:t>.</a:t>
            </a:r>
            <a:r>
              <a:rPr lang="en-US" sz="1267">
                <a:solidFill>
                  <a:srgbClr val="001080"/>
                </a:solidFill>
                <a:highlight>
                  <a:srgbClr val="FFFFFF"/>
                </a:highlight>
                <a:latin typeface="Courier New"/>
                <a:ea typeface="Courier New"/>
                <a:cs typeface="Courier New"/>
                <a:sym typeface="Courier New"/>
              </a:rPr>
              <a:t>data</a:t>
            </a:r>
            <a:r>
              <a:rPr lang="en-US" sz="1267">
                <a:solidFill>
                  <a:schemeClr val="dk1"/>
                </a:solidFill>
                <a:highlight>
                  <a:srgbClr val="FFFFFF"/>
                </a:highlight>
                <a:latin typeface="Courier New"/>
                <a:ea typeface="Courier New"/>
                <a:cs typeface="Courier New"/>
                <a:sym typeface="Courier New"/>
              </a:rPr>
              <a:t>[i][j];</a:t>
            </a:r>
            <a:endParaRPr sz="1267">
              <a:solidFill>
                <a:schemeClr val="dk1"/>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None/>
            </a:pPr>
            <a:r>
              <a:rPr lang="en-US" sz="1267">
                <a:solidFill>
                  <a:schemeClr val="dk1"/>
                </a:solidFill>
                <a:highlight>
                  <a:srgbClr val="FFFFFF"/>
                </a:highlight>
                <a:latin typeface="Courier New"/>
                <a:ea typeface="Courier New"/>
                <a:cs typeface="Courier New"/>
                <a:sym typeface="Courier New"/>
              </a:rPr>
              <a:t>        }</a:t>
            </a:r>
            <a:endParaRPr sz="1267">
              <a:solidFill>
                <a:schemeClr val="dk1"/>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None/>
            </a:pPr>
            <a:r>
              <a:rPr lang="en-US" sz="1267">
                <a:solidFill>
                  <a:schemeClr val="dk1"/>
                </a:solidFill>
                <a:highlight>
                  <a:srgbClr val="FFFFFF"/>
                </a:highlight>
                <a:latin typeface="Courier New"/>
                <a:ea typeface="Courier New"/>
                <a:cs typeface="Courier New"/>
                <a:sym typeface="Courier New"/>
              </a:rPr>
              <a:t>        </a:t>
            </a:r>
            <a:r>
              <a:rPr lang="en-US" sz="1267">
                <a:solidFill>
                  <a:srgbClr val="AF00DB"/>
                </a:solidFill>
                <a:highlight>
                  <a:srgbClr val="FFFFFF"/>
                </a:highlight>
                <a:latin typeface="Courier New"/>
                <a:ea typeface="Courier New"/>
                <a:cs typeface="Courier New"/>
                <a:sym typeface="Courier New"/>
              </a:rPr>
              <a:t>if</a:t>
            </a:r>
            <a:r>
              <a:rPr lang="en-US" sz="1267">
                <a:solidFill>
                  <a:schemeClr val="dk1"/>
                </a:solidFill>
                <a:highlight>
                  <a:srgbClr val="FFFFFF"/>
                </a:highlight>
                <a:latin typeface="Courier New"/>
                <a:ea typeface="Courier New"/>
                <a:cs typeface="Courier New"/>
                <a:sym typeface="Courier New"/>
              </a:rPr>
              <a:t> (a == SOFTMAX) {</a:t>
            </a:r>
            <a:endParaRPr sz="1267">
              <a:solidFill>
                <a:schemeClr val="dk1"/>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Clr>
                <a:srgbClr val="274E13"/>
              </a:buClr>
              <a:buSzPts val="1800"/>
              <a:buNone/>
            </a:pPr>
            <a:r>
              <a:rPr lang="en-US" sz="1267">
                <a:solidFill>
                  <a:srgbClr val="274E13"/>
                </a:solidFill>
                <a:highlight>
                  <a:srgbClr val="FFFFFF"/>
                </a:highlight>
                <a:latin typeface="Courier New"/>
                <a:ea typeface="Courier New"/>
                <a:cs typeface="Courier New"/>
                <a:sym typeface="Courier New"/>
              </a:rPr>
              <a:t>            // TODO: have to normalize by sum if we are using SOFTMAX</a:t>
            </a:r>
            <a:endParaRPr sz="1267">
              <a:solidFill>
                <a:srgbClr val="274E13"/>
              </a:solidFill>
              <a:highlight>
                <a:srgbClr val="FFFFFF"/>
              </a:highlight>
              <a:latin typeface="Courier New"/>
              <a:ea typeface="Courier New"/>
              <a:cs typeface="Courier New"/>
              <a:sym typeface="Courier New"/>
            </a:endParaRPr>
          </a:p>
          <a:p>
            <a:pPr indent="609585" lvl="0" marL="609585" rtl="0" algn="l">
              <a:lnSpc>
                <a:spcPct val="135714"/>
              </a:lnSpc>
              <a:spcBef>
                <a:spcPts val="0"/>
              </a:spcBef>
              <a:spcAft>
                <a:spcPts val="0"/>
              </a:spcAft>
              <a:buClr>
                <a:schemeClr val="dk1"/>
              </a:buClr>
              <a:buSzPts val="1100"/>
              <a:buNone/>
            </a:pPr>
            <a:r>
              <a:rPr lang="en-US" sz="1267">
                <a:solidFill>
                  <a:srgbClr val="274E13"/>
                </a:solidFill>
                <a:highlight>
                  <a:srgbClr val="FFFFFF"/>
                </a:highlight>
                <a:latin typeface="Courier New"/>
                <a:ea typeface="Courier New"/>
                <a:cs typeface="Courier New"/>
                <a:sym typeface="Courier New"/>
              </a:rPr>
              <a:t>// for all the possible j, we should normalize it as m.data[i][j] /= sum; </a:t>
            </a:r>
            <a:endParaRPr sz="1267">
              <a:solidFill>
                <a:srgbClr val="274E13"/>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None/>
            </a:pPr>
            <a:r>
              <a:rPr lang="en-US" sz="1267">
                <a:solidFill>
                  <a:schemeClr val="dk1"/>
                </a:solidFill>
                <a:highlight>
                  <a:srgbClr val="FFFFFF"/>
                </a:highlight>
                <a:latin typeface="Courier New"/>
                <a:ea typeface="Courier New"/>
                <a:cs typeface="Courier New"/>
                <a:sym typeface="Courier New"/>
              </a:rPr>
              <a:t>        }</a:t>
            </a:r>
            <a:endParaRPr sz="1267">
              <a:solidFill>
                <a:schemeClr val="dk1"/>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None/>
            </a:pPr>
            <a:r>
              <a:rPr lang="en-US" sz="1267">
                <a:solidFill>
                  <a:schemeClr val="dk1"/>
                </a:solidFill>
                <a:highlight>
                  <a:srgbClr val="FFFFFF"/>
                </a:highlight>
                <a:latin typeface="Courier New"/>
                <a:ea typeface="Courier New"/>
                <a:cs typeface="Courier New"/>
                <a:sym typeface="Courier New"/>
              </a:rPr>
              <a:t>    }</a:t>
            </a:r>
            <a:endParaRPr sz="1267">
              <a:solidFill>
                <a:schemeClr val="dk1"/>
              </a:solidFill>
              <a:highlight>
                <a:srgbClr val="FFFFFF"/>
              </a:highlight>
              <a:latin typeface="Courier New"/>
              <a:ea typeface="Courier New"/>
              <a:cs typeface="Courier New"/>
              <a:sym typeface="Courier New"/>
            </a:endParaRPr>
          </a:p>
          <a:p>
            <a:pPr indent="0" lvl="0" marL="0" rtl="0" algn="l">
              <a:lnSpc>
                <a:spcPct val="90000"/>
              </a:lnSpc>
              <a:spcBef>
                <a:spcPts val="0"/>
              </a:spcBef>
              <a:spcAft>
                <a:spcPts val="2133"/>
              </a:spcAft>
              <a:buClr>
                <a:schemeClr val="dk1"/>
              </a:buClr>
              <a:buSzPts val="1800"/>
              <a:buNone/>
            </a:pPr>
            <a:r>
              <a:t/>
            </a:r>
            <a:endParaRPr sz="2267"/>
          </a:p>
        </p:txBody>
      </p:sp>
      <p:sp>
        <p:nvSpPr>
          <p:cNvPr id="1299" name="Google Shape;1299;p42"/>
          <p:cNvSpPr txBox="1"/>
          <p:nvPr/>
        </p:nvSpPr>
        <p:spPr>
          <a:xfrm>
            <a:off x="7598735" y="1269994"/>
            <a:ext cx="4068725" cy="369332"/>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Calibri"/>
                <a:ea typeface="Calibri"/>
                <a:cs typeface="Calibri"/>
                <a:sym typeface="Calibri"/>
              </a:rPr>
              <a:t>Apply activation “a” to the matrix “m”</a:t>
            </a:r>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3" name="Shape 1303"/>
        <p:cNvGrpSpPr/>
        <p:nvPr/>
      </p:nvGrpSpPr>
      <p:grpSpPr>
        <a:xfrm>
          <a:off x="0" y="0"/>
          <a:ext cx="0" cy="0"/>
          <a:chOff x="0" y="0"/>
          <a:chExt cx="0" cy="0"/>
        </a:xfrm>
      </p:grpSpPr>
      <p:sp>
        <p:nvSpPr>
          <p:cNvPr id="1304" name="Google Shape;1304;p43"/>
          <p:cNvSpPr txBox="1"/>
          <p:nvPr>
            <p:ph type="title"/>
          </p:nvPr>
        </p:nvSpPr>
        <p:spPr>
          <a:xfrm>
            <a:off x="415600" y="593367"/>
            <a:ext cx="11360800" cy="763600"/>
          </a:xfrm>
          <a:prstGeom prst="rect">
            <a:avLst/>
          </a:prstGeom>
          <a:noFill/>
          <a:ln>
            <a:noFill/>
          </a:ln>
        </p:spPr>
        <p:txBody>
          <a:bodyPr anchorCtr="0" anchor="t" bIns="121900" lIns="121900" spcFirstLastPara="1" rIns="121900" wrap="square" tIns="121900">
            <a:noAutofit/>
          </a:bodyPr>
          <a:lstStyle/>
          <a:p>
            <a:pPr indent="0" lvl="0" marL="0" rtl="0" algn="l">
              <a:lnSpc>
                <a:spcPct val="90000"/>
              </a:lnSpc>
              <a:spcBef>
                <a:spcPts val="0"/>
              </a:spcBef>
              <a:spcAft>
                <a:spcPts val="0"/>
              </a:spcAft>
              <a:buClr>
                <a:schemeClr val="dk1"/>
              </a:buClr>
              <a:buSzPts val="2800"/>
              <a:buFont typeface="Calibri"/>
              <a:buNone/>
            </a:pPr>
            <a:r>
              <a:rPr lang="en-US" sz="2400"/>
              <a:t> </a:t>
            </a:r>
            <a:r>
              <a:rPr b="1" lang="en-US" sz="2400">
                <a:solidFill>
                  <a:srgbClr val="FF0000"/>
                </a:solidFill>
                <a:highlight>
                  <a:srgbClr val="FFFF00"/>
                </a:highlight>
                <a:latin typeface="Courier New"/>
                <a:ea typeface="Courier New"/>
                <a:cs typeface="Courier New"/>
                <a:sym typeface="Courier New"/>
              </a:rPr>
              <a:t>TODO </a:t>
            </a:r>
            <a:r>
              <a:rPr lang="en-US" sz="2400">
                <a:solidFill>
                  <a:srgbClr val="0000FF"/>
                </a:solidFill>
                <a:highlight>
                  <a:srgbClr val="FFFFFF"/>
                </a:highlight>
                <a:latin typeface="Courier New"/>
                <a:ea typeface="Courier New"/>
                <a:cs typeface="Courier New"/>
                <a:sym typeface="Courier New"/>
              </a:rPr>
              <a:t>void</a:t>
            </a:r>
            <a:r>
              <a:rPr lang="en-US" sz="2400">
                <a:highlight>
                  <a:srgbClr val="FFFFFF"/>
                </a:highlight>
                <a:latin typeface="Courier New"/>
                <a:ea typeface="Courier New"/>
                <a:cs typeface="Courier New"/>
                <a:sym typeface="Courier New"/>
              </a:rPr>
              <a:t> </a:t>
            </a:r>
            <a:r>
              <a:rPr lang="en-US" sz="2400">
                <a:solidFill>
                  <a:srgbClr val="795E26"/>
                </a:solidFill>
                <a:highlight>
                  <a:srgbClr val="FFFFFF"/>
                </a:highlight>
                <a:latin typeface="Courier New"/>
                <a:ea typeface="Courier New"/>
                <a:cs typeface="Courier New"/>
                <a:sym typeface="Courier New"/>
              </a:rPr>
              <a:t>gradient_matrix</a:t>
            </a:r>
            <a:r>
              <a:rPr lang="en-US" sz="2400">
                <a:highlight>
                  <a:srgbClr val="FFFFFF"/>
                </a:highlight>
                <a:latin typeface="Courier New"/>
                <a:ea typeface="Courier New"/>
                <a:cs typeface="Courier New"/>
                <a:sym typeface="Courier New"/>
              </a:rPr>
              <a:t>(matrix </a:t>
            </a:r>
            <a:r>
              <a:rPr lang="en-US" sz="2400">
                <a:solidFill>
                  <a:srgbClr val="001080"/>
                </a:solidFill>
                <a:highlight>
                  <a:srgbClr val="FFFFFF"/>
                </a:highlight>
                <a:latin typeface="Courier New"/>
                <a:ea typeface="Courier New"/>
                <a:cs typeface="Courier New"/>
                <a:sym typeface="Courier New"/>
              </a:rPr>
              <a:t>m</a:t>
            </a:r>
            <a:r>
              <a:rPr lang="en-US" sz="2400">
                <a:highlight>
                  <a:srgbClr val="FFFFFF"/>
                </a:highlight>
                <a:latin typeface="Courier New"/>
                <a:ea typeface="Courier New"/>
                <a:cs typeface="Courier New"/>
                <a:sym typeface="Courier New"/>
              </a:rPr>
              <a:t>, ACTIVATION </a:t>
            </a:r>
            <a:r>
              <a:rPr lang="en-US" sz="2400">
                <a:solidFill>
                  <a:srgbClr val="001080"/>
                </a:solidFill>
                <a:highlight>
                  <a:srgbClr val="FFFFFF"/>
                </a:highlight>
                <a:latin typeface="Courier New"/>
                <a:ea typeface="Courier New"/>
                <a:cs typeface="Courier New"/>
                <a:sym typeface="Courier New"/>
              </a:rPr>
              <a:t>a</a:t>
            </a:r>
            <a:r>
              <a:rPr lang="en-US" sz="2400">
                <a:highlight>
                  <a:srgbClr val="FFFFFF"/>
                </a:highlight>
                <a:latin typeface="Courier New"/>
                <a:ea typeface="Courier New"/>
                <a:cs typeface="Courier New"/>
                <a:sym typeface="Courier New"/>
              </a:rPr>
              <a:t>, matrix </a:t>
            </a:r>
            <a:r>
              <a:rPr lang="en-US" sz="2400">
                <a:solidFill>
                  <a:srgbClr val="001080"/>
                </a:solidFill>
                <a:highlight>
                  <a:srgbClr val="FFFFFF"/>
                </a:highlight>
                <a:latin typeface="Courier New"/>
                <a:ea typeface="Courier New"/>
                <a:cs typeface="Courier New"/>
                <a:sym typeface="Courier New"/>
              </a:rPr>
              <a:t>d</a:t>
            </a:r>
            <a:r>
              <a:rPr lang="en-US" sz="2400">
                <a:highlight>
                  <a:srgbClr val="FFFFFF"/>
                </a:highlight>
                <a:latin typeface="Courier New"/>
                <a:ea typeface="Courier New"/>
                <a:cs typeface="Courier New"/>
                <a:sym typeface="Courier New"/>
              </a:rPr>
              <a:t>)</a:t>
            </a:r>
            <a:endParaRPr sz="2400">
              <a:highlight>
                <a:srgbClr val="FFFFFF"/>
              </a:highlight>
              <a:latin typeface="Courier New"/>
              <a:ea typeface="Courier New"/>
              <a:cs typeface="Courier New"/>
              <a:sym typeface="Courier New"/>
            </a:endParaRPr>
          </a:p>
          <a:p>
            <a:pPr indent="0" lvl="0" marL="0" rtl="0" algn="l">
              <a:lnSpc>
                <a:spcPct val="90000"/>
              </a:lnSpc>
              <a:spcBef>
                <a:spcPts val="0"/>
              </a:spcBef>
              <a:spcAft>
                <a:spcPts val="0"/>
              </a:spcAft>
              <a:buClr>
                <a:schemeClr val="dk1"/>
              </a:buClr>
              <a:buSzPts val="2800"/>
              <a:buFont typeface="Calibri"/>
              <a:buNone/>
            </a:pPr>
            <a:r>
              <a:t/>
            </a:r>
            <a:endParaRPr/>
          </a:p>
        </p:txBody>
      </p:sp>
      <p:sp>
        <p:nvSpPr>
          <p:cNvPr id="1305" name="Google Shape;1305;p43"/>
          <p:cNvSpPr txBox="1"/>
          <p:nvPr>
            <p:ph idx="1" type="body"/>
          </p:nvPr>
        </p:nvSpPr>
        <p:spPr>
          <a:xfrm>
            <a:off x="415600" y="1536633"/>
            <a:ext cx="11360800" cy="4555200"/>
          </a:xfrm>
          <a:prstGeom prst="rect">
            <a:avLst/>
          </a:prstGeom>
          <a:noFill/>
          <a:ln>
            <a:noFill/>
          </a:ln>
        </p:spPr>
        <p:txBody>
          <a:bodyPr anchorCtr="0" anchor="t" bIns="121900" lIns="121900" spcFirstLastPara="1" rIns="121900" wrap="square" tIns="121900">
            <a:noAutofit/>
          </a:bodyPr>
          <a:lstStyle/>
          <a:p>
            <a:pPr indent="0" lvl="0" marL="0" rtl="0" algn="l">
              <a:lnSpc>
                <a:spcPct val="135714"/>
              </a:lnSpc>
              <a:spcBef>
                <a:spcPts val="0"/>
              </a:spcBef>
              <a:spcAft>
                <a:spcPts val="0"/>
              </a:spcAft>
              <a:buClr>
                <a:schemeClr val="dk1"/>
              </a:buClr>
              <a:buSzPts val="1100"/>
              <a:buNone/>
            </a:pPr>
            <a:r>
              <a:rPr lang="en-US" sz="1400">
                <a:solidFill>
                  <a:schemeClr val="dk1"/>
                </a:solidFill>
                <a:highlight>
                  <a:srgbClr val="FFFFFF"/>
                </a:highlight>
                <a:latin typeface="Courier New"/>
                <a:ea typeface="Courier New"/>
                <a:cs typeface="Courier New"/>
                <a:sym typeface="Courier New"/>
              </a:rPr>
              <a:t>    </a:t>
            </a:r>
            <a:r>
              <a:rPr lang="en-US" sz="1400">
                <a:solidFill>
                  <a:srgbClr val="0000FF"/>
                </a:solidFill>
                <a:highlight>
                  <a:srgbClr val="FFFFFF"/>
                </a:highlight>
                <a:latin typeface="Courier New"/>
                <a:ea typeface="Courier New"/>
                <a:cs typeface="Courier New"/>
                <a:sym typeface="Courier New"/>
              </a:rPr>
              <a:t>int</a:t>
            </a:r>
            <a:r>
              <a:rPr lang="en-US" sz="1400">
                <a:solidFill>
                  <a:schemeClr val="dk1"/>
                </a:solidFill>
                <a:highlight>
                  <a:srgbClr val="FFFFFF"/>
                </a:highlight>
                <a:latin typeface="Courier New"/>
                <a:ea typeface="Courier New"/>
                <a:cs typeface="Courier New"/>
                <a:sym typeface="Courier New"/>
              </a:rPr>
              <a:t> i, j;</a:t>
            </a:r>
            <a:endParaRPr sz="1400">
              <a:solidFill>
                <a:schemeClr val="dk1"/>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None/>
            </a:pPr>
            <a:r>
              <a:rPr lang="en-US" sz="1400">
                <a:solidFill>
                  <a:schemeClr val="dk1"/>
                </a:solidFill>
                <a:highlight>
                  <a:srgbClr val="FFFFFF"/>
                </a:highlight>
                <a:latin typeface="Courier New"/>
                <a:ea typeface="Courier New"/>
                <a:cs typeface="Courier New"/>
                <a:sym typeface="Courier New"/>
              </a:rPr>
              <a:t>    </a:t>
            </a:r>
            <a:r>
              <a:rPr lang="en-US" sz="1400">
                <a:solidFill>
                  <a:srgbClr val="AF00DB"/>
                </a:solidFill>
                <a:highlight>
                  <a:srgbClr val="FFFFFF"/>
                </a:highlight>
                <a:latin typeface="Courier New"/>
                <a:ea typeface="Courier New"/>
                <a:cs typeface="Courier New"/>
                <a:sym typeface="Courier New"/>
              </a:rPr>
              <a:t>for</a:t>
            </a:r>
            <a:r>
              <a:rPr lang="en-US" sz="1400">
                <a:solidFill>
                  <a:schemeClr val="dk1"/>
                </a:solidFill>
                <a:highlight>
                  <a:srgbClr val="FFFFFF"/>
                </a:highlight>
                <a:latin typeface="Courier New"/>
                <a:ea typeface="Courier New"/>
                <a:cs typeface="Courier New"/>
                <a:sym typeface="Courier New"/>
              </a:rPr>
              <a:t>(i = </a:t>
            </a:r>
            <a:r>
              <a:rPr lang="en-US" sz="1400">
                <a:solidFill>
                  <a:srgbClr val="09885A"/>
                </a:solidFill>
                <a:highlight>
                  <a:srgbClr val="FFFFFF"/>
                </a:highlight>
                <a:latin typeface="Courier New"/>
                <a:ea typeface="Courier New"/>
                <a:cs typeface="Courier New"/>
                <a:sym typeface="Courier New"/>
              </a:rPr>
              <a:t>0</a:t>
            </a:r>
            <a:r>
              <a:rPr lang="en-US" sz="1400">
                <a:solidFill>
                  <a:schemeClr val="dk1"/>
                </a:solidFill>
                <a:highlight>
                  <a:srgbClr val="FFFFFF"/>
                </a:highlight>
                <a:latin typeface="Courier New"/>
                <a:ea typeface="Courier New"/>
                <a:cs typeface="Courier New"/>
                <a:sym typeface="Courier New"/>
              </a:rPr>
              <a:t>; i &lt; </a:t>
            </a:r>
            <a:r>
              <a:rPr lang="en-US" sz="1400">
                <a:solidFill>
                  <a:srgbClr val="001080"/>
                </a:solidFill>
                <a:highlight>
                  <a:srgbClr val="FFFFFF"/>
                </a:highlight>
                <a:latin typeface="Courier New"/>
                <a:ea typeface="Courier New"/>
                <a:cs typeface="Courier New"/>
                <a:sym typeface="Courier New"/>
              </a:rPr>
              <a:t>m</a:t>
            </a:r>
            <a:r>
              <a:rPr lang="en-US" sz="1400">
                <a:solidFill>
                  <a:schemeClr val="dk1"/>
                </a:solidFill>
                <a:highlight>
                  <a:srgbClr val="FFFFFF"/>
                </a:highlight>
                <a:latin typeface="Courier New"/>
                <a:ea typeface="Courier New"/>
                <a:cs typeface="Courier New"/>
                <a:sym typeface="Courier New"/>
              </a:rPr>
              <a:t>.</a:t>
            </a:r>
            <a:r>
              <a:rPr lang="en-US" sz="1400">
                <a:solidFill>
                  <a:srgbClr val="001080"/>
                </a:solidFill>
                <a:highlight>
                  <a:srgbClr val="FFFFFF"/>
                </a:highlight>
                <a:latin typeface="Courier New"/>
                <a:ea typeface="Courier New"/>
                <a:cs typeface="Courier New"/>
                <a:sym typeface="Courier New"/>
              </a:rPr>
              <a:t>rows</a:t>
            </a:r>
            <a:r>
              <a:rPr lang="en-US" sz="1400">
                <a:solidFill>
                  <a:schemeClr val="dk1"/>
                </a:solidFill>
                <a:highlight>
                  <a:srgbClr val="FFFFFF"/>
                </a:highlight>
                <a:latin typeface="Courier New"/>
                <a:ea typeface="Courier New"/>
                <a:cs typeface="Courier New"/>
                <a:sym typeface="Courier New"/>
              </a:rPr>
              <a:t>; ++i){</a:t>
            </a:r>
            <a:endParaRPr sz="1400">
              <a:solidFill>
                <a:schemeClr val="dk1"/>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None/>
            </a:pPr>
            <a:r>
              <a:rPr lang="en-US" sz="1400">
                <a:solidFill>
                  <a:schemeClr val="dk1"/>
                </a:solidFill>
                <a:highlight>
                  <a:srgbClr val="FFFFFF"/>
                </a:highlight>
                <a:latin typeface="Courier New"/>
                <a:ea typeface="Courier New"/>
                <a:cs typeface="Courier New"/>
                <a:sym typeface="Courier New"/>
              </a:rPr>
              <a:t>        </a:t>
            </a:r>
            <a:r>
              <a:rPr lang="en-US" sz="1400">
                <a:solidFill>
                  <a:srgbClr val="AF00DB"/>
                </a:solidFill>
                <a:highlight>
                  <a:srgbClr val="FFFFFF"/>
                </a:highlight>
                <a:latin typeface="Courier New"/>
                <a:ea typeface="Courier New"/>
                <a:cs typeface="Courier New"/>
                <a:sym typeface="Courier New"/>
              </a:rPr>
              <a:t>for</a:t>
            </a:r>
            <a:r>
              <a:rPr lang="en-US" sz="1400">
                <a:solidFill>
                  <a:schemeClr val="dk1"/>
                </a:solidFill>
                <a:highlight>
                  <a:srgbClr val="FFFFFF"/>
                </a:highlight>
                <a:latin typeface="Courier New"/>
                <a:ea typeface="Courier New"/>
                <a:cs typeface="Courier New"/>
                <a:sym typeface="Courier New"/>
              </a:rPr>
              <a:t>(j = </a:t>
            </a:r>
            <a:r>
              <a:rPr lang="en-US" sz="1400">
                <a:solidFill>
                  <a:srgbClr val="09885A"/>
                </a:solidFill>
                <a:highlight>
                  <a:srgbClr val="FFFFFF"/>
                </a:highlight>
                <a:latin typeface="Courier New"/>
                <a:ea typeface="Courier New"/>
                <a:cs typeface="Courier New"/>
                <a:sym typeface="Courier New"/>
              </a:rPr>
              <a:t>0</a:t>
            </a:r>
            <a:r>
              <a:rPr lang="en-US" sz="1400">
                <a:solidFill>
                  <a:schemeClr val="dk1"/>
                </a:solidFill>
                <a:highlight>
                  <a:srgbClr val="FFFFFF"/>
                </a:highlight>
                <a:latin typeface="Courier New"/>
                <a:ea typeface="Courier New"/>
                <a:cs typeface="Courier New"/>
                <a:sym typeface="Courier New"/>
              </a:rPr>
              <a:t>; j &lt; </a:t>
            </a:r>
            <a:r>
              <a:rPr lang="en-US" sz="1400">
                <a:solidFill>
                  <a:srgbClr val="001080"/>
                </a:solidFill>
                <a:highlight>
                  <a:srgbClr val="FFFFFF"/>
                </a:highlight>
                <a:latin typeface="Courier New"/>
                <a:ea typeface="Courier New"/>
                <a:cs typeface="Courier New"/>
                <a:sym typeface="Courier New"/>
              </a:rPr>
              <a:t>m</a:t>
            </a:r>
            <a:r>
              <a:rPr lang="en-US" sz="1400">
                <a:solidFill>
                  <a:schemeClr val="dk1"/>
                </a:solidFill>
                <a:highlight>
                  <a:srgbClr val="FFFFFF"/>
                </a:highlight>
                <a:latin typeface="Courier New"/>
                <a:ea typeface="Courier New"/>
                <a:cs typeface="Courier New"/>
                <a:sym typeface="Courier New"/>
              </a:rPr>
              <a:t>.</a:t>
            </a:r>
            <a:r>
              <a:rPr lang="en-US" sz="1400">
                <a:solidFill>
                  <a:srgbClr val="001080"/>
                </a:solidFill>
                <a:highlight>
                  <a:srgbClr val="FFFFFF"/>
                </a:highlight>
                <a:latin typeface="Courier New"/>
                <a:ea typeface="Courier New"/>
                <a:cs typeface="Courier New"/>
                <a:sym typeface="Courier New"/>
              </a:rPr>
              <a:t>cols</a:t>
            </a:r>
            <a:r>
              <a:rPr lang="en-US" sz="1400">
                <a:solidFill>
                  <a:schemeClr val="dk1"/>
                </a:solidFill>
                <a:highlight>
                  <a:srgbClr val="FFFFFF"/>
                </a:highlight>
                <a:latin typeface="Courier New"/>
                <a:ea typeface="Courier New"/>
                <a:cs typeface="Courier New"/>
                <a:sym typeface="Courier New"/>
              </a:rPr>
              <a:t>; ++j){</a:t>
            </a:r>
            <a:endParaRPr sz="1400">
              <a:solidFill>
                <a:schemeClr val="dk1"/>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None/>
            </a:pPr>
            <a:r>
              <a:rPr lang="en-US" sz="1400">
                <a:solidFill>
                  <a:schemeClr val="dk1"/>
                </a:solidFill>
                <a:highlight>
                  <a:srgbClr val="FFFFFF"/>
                </a:highlight>
                <a:latin typeface="Courier New"/>
                <a:ea typeface="Courier New"/>
                <a:cs typeface="Courier New"/>
                <a:sym typeface="Courier New"/>
              </a:rPr>
              <a:t>            </a:t>
            </a:r>
            <a:r>
              <a:rPr lang="en-US" sz="1400">
                <a:solidFill>
                  <a:srgbClr val="0000FF"/>
                </a:solidFill>
                <a:highlight>
                  <a:srgbClr val="FFFFFF"/>
                </a:highlight>
                <a:latin typeface="Courier New"/>
                <a:ea typeface="Courier New"/>
                <a:cs typeface="Courier New"/>
                <a:sym typeface="Courier New"/>
              </a:rPr>
              <a:t>double</a:t>
            </a:r>
            <a:r>
              <a:rPr lang="en-US" sz="1400">
                <a:solidFill>
                  <a:schemeClr val="dk1"/>
                </a:solidFill>
                <a:highlight>
                  <a:srgbClr val="FFFFFF"/>
                </a:highlight>
                <a:latin typeface="Courier New"/>
                <a:ea typeface="Courier New"/>
                <a:cs typeface="Courier New"/>
                <a:sym typeface="Courier New"/>
              </a:rPr>
              <a:t> x = </a:t>
            </a:r>
            <a:r>
              <a:rPr lang="en-US" sz="1400">
                <a:solidFill>
                  <a:srgbClr val="001080"/>
                </a:solidFill>
                <a:highlight>
                  <a:srgbClr val="FFFFFF"/>
                </a:highlight>
                <a:latin typeface="Courier New"/>
                <a:ea typeface="Courier New"/>
                <a:cs typeface="Courier New"/>
                <a:sym typeface="Courier New"/>
              </a:rPr>
              <a:t>m</a:t>
            </a:r>
            <a:r>
              <a:rPr lang="en-US" sz="1400">
                <a:solidFill>
                  <a:schemeClr val="dk1"/>
                </a:solidFill>
                <a:highlight>
                  <a:srgbClr val="FFFFFF"/>
                </a:highlight>
                <a:latin typeface="Courier New"/>
                <a:ea typeface="Courier New"/>
                <a:cs typeface="Courier New"/>
                <a:sym typeface="Courier New"/>
              </a:rPr>
              <a:t>.</a:t>
            </a:r>
            <a:r>
              <a:rPr lang="en-US" sz="1400">
                <a:solidFill>
                  <a:srgbClr val="001080"/>
                </a:solidFill>
                <a:highlight>
                  <a:srgbClr val="FFFFFF"/>
                </a:highlight>
                <a:latin typeface="Courier New"/>
                <a:ea typeface="Courier New"/>
                <a:cs typeface="Courier New"/>
                <a:sym typeface="Courier New"/>
              </a:rPr>
              <a:t>data</a:t>
            </a:r>
            <a:r>
              <a:rPr lang="en-US" sz="1400">
                <a:solidFill>
                  <a:schemeClr val="dk1"/>
                </a:solidFill>
                <a:highlight>
                  <a:srgbClr val="FFFFFF"/>
                </a:highlight>
                <a:latin typeface="Courier New"/>
                <a:ea typeface="Courier New"/>
                <a:cs typeface="Courier New"/>
                <a:sym typeface="Courier New"/>
              </a:rPr>
              <a:t>[i][j];</a:t>
            </a:r>
            <a:endParaRPr sz="1400">
              <a:solidFill>
                <a:schemeClr val="dk1"/>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Clr>
                <a:srgbClr val="274E13"/>
              </a:buClr>
              <a:buSzPts val="1800"/>
              <a:buNone/>
            </a:pPr>
            <a:r>
              <a:rPr lang="en-US" sz="1400">
                <a:solidFill>
                  <a:srgbClr val="274E13"/>
                </a:solidFill>
                <a:highlight>
                  <a:srgbClr val="FFFFFF"/>
                </a:highlight>
                <a:latin typeface="Courier New"/>
                <a:ea typeface="Courier New"/>
                <a:cs typeface="Courier New"/>
                <a:sym typeface="Courier New"/>
              </a:rPr>
              <a:t>            // TODO: multiply the correct element of d by the gradient</a:t>
            </a:r>
            <a:endParaRPr sz="1400">
              <a:solidFill>
                <a:srgbClr val="274E13"/>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Clr>
                <a:srgbClr val="274E13"/>
              </a:buClr>
              <a:buSzPts val="1800"/>
              <a:buNone/>
            </a:pPr>
            <a:r>
              <a:rPr lang="en-US" sz="1400">
                <a:solidFill>
                  <a:srgbClr val="274E13"/>
                </a:solidFill>
                <a:highlight>
                  <a:srgbClr val="FFFFFF"/>
                </a:highlight>
                <a:latin typeface="Courier New"/>
                <a:ea typeface="Courier New"/>
                <a:cs typeface="Courier New"/>
                <a:sym typeface="Courier New"/>
              </a:rPr>
              <a:t>            // if a is SOFTMAX or a is LINEAR, we should do nothing (multiply by 1)</a:t>
            </a:r>
            <a:endParaRPr sz="1400">
              <a:solidFill>
                <a:srgbClr val="274E13"/>
              </a:solidFill>
              <a:highlight>
                <a:srgbClr val="FFFFFF"/>
              </a:highlight>
              <a:latin typeface="Courier New"/>
              <a:ea typeface="Courier New"/>
              <a:cs typeface="Courier New"/>
              <a:sym typeface="Courier New"/>
            </a:endParaRPr>
          </a:p>
          <a:p>
            <a:pPr indent="0" lvl="0" marL="1219170" rtl="0" algn="l">
              <a:lnSpc>
                <a:spcPct val="135714"/>
              </a:lnSpc>
              <a:spcBef>
                <a:spcPts val="0"/>
              </a:spcBef>
              <a:spcAft>
                <a:spcPts val="0"/>
              </a:spcAft>
              <a:buClr>
                <a:srgbClr val="274E13"/>
              </a:buClr>
              <a:buSzPts val="1800"/>
              <a:buNone/>
            </a:pPr>
            <a:r>
              <a:rPr lang="en-US" sz="1400">
                <a:solidFill>
                  <a:srgbClr val="274E13"/>
                </a:solidFill>
                <a:highlight>
                  <a:srgbClr val="FFFFFF"/>
                </a:highlight>
                <a:latin typeface="Courier New"/>
                <a:ea typeface="Courier New"/>
                <a:cs typeface="Courier New"/>
                <a:sym typeface="Courier New"/>
              </a:rPr>
              <a:t>// if a is LOGISTIC,  d.data[i][j] should times x * (1.0 - x);</a:t>
            </a:r>
            <a:endParaRPr sz="1400">
              <a:solidFill>
                <a:srgbClr val="274E13"/>
              </a:solidFill>
              <a:highlight>
                <a:srgbClr val="FFFFFF"/>
              </a:highlight>
              <a:latin typeface="Courier New"/>
              <a:ea typeface="Courier New"/>
              <a:cs typeface="Courier New"/>
              <a:sym typeface="Courier New"/>
            </a:endParaRPr>
          </a:p>
          <a:p>
            <a:pPr indent="0" lvl="0" marL="1219170" rtl="0" algn="l">
              <a:lnSpc>
                <a:spcPct val="135714"/>
              </a:lnSpc>
              <a:spcBef>
                <a:spcPts val="0"/>
              </a:spcBef>
              <a:spcAft>
                <a:spcPts val="0"/>
              </a:spcAft>
              <a:buClr>
                <a:srgbClr val="274E13"/>
              </a:buClr>
              <a:buSzPts val="1800"/>
              <a:buNone/>
            </a:pPr>
            <a:r>
              <a:rPr lang="en-US" sz="1400">
                <a:solidFill>
                  <a:srgbClr val="274E13"/>
                </a:solidFill>
                <a:highlight>
                  <a:srgbClr val="FFFFFF"/>
                </a:highlight>
                <a:latin typeface="Courier New"/>
                <a:ea typeface="Courier New"/>
                <a:cs typeface="Courier New"/>
                <a:sym typeface="Courier New"/>
              </a:rPr>
              <a:t>// if a is RELU and x &lt;= 0, d.data[i][j] should be zero</a:t>
            </a:r>
            <a:endParaRPr sz="1400">
              <a:solidFill>
                <a:srgbClr val="274E13"/>
              </a:solidFill>
              <a:highlight>
                <a:srgbClr val="FFFFFF"/>
              </a:highlight>
              <a:latin typeface="Courier New"/>
              <a:ea typeface="Courier New"/>
              <a:cs typeface="Courier New"/>
              <a:sym typeface="Courier New"/>
            </a:endParaRPr>
          </a:p>
          <a:p>
            <a:pPr indent="0" lvl="0" marL="1219170" rtl="0" algn="l">
              <a:lnSpc>
                <a:spcPct val="135714"/>
              </a:lnSpc>
              <a:spcBef>
                <a:spcPts val="0"/>
              </a:spcBef>
              <a:spcAft>
                <a:spcPts val="0"/>
              </a:spcAft>
              <a:buClr>
                <a:schemeClr val="dk1"/>
              </a:buClr>
              <a:buSzPts val="1100"/>
              <a:buNone/>
            </a:pPr>
            <a:r>
              <a:rPr lang="en-US" sz="1400">
                <a:solidFill>
                  <a:srgbClr val="274E13"/>
                </a:solidFill>
                <a:highlight>
                  <a:srgbClr val="FFFFFF"/>
                </a:highlight>
                <a:latin typeface="Courier New"/>
                <a:ea typeface="Courier New"/>
                <a:cs typeface="Courier New"/>
                <a:sym typeface="Courier New"/>
              </a:rPr>
              <a:t>// if a is LRELU and x &lt;= 0, d.data[i][j] should multiple 0.1</a:t>
            </a:r>
            <a:endParaRPr sz="1400">
              <a:solidFill>
                <a:srgbClr val="274E13"/>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None/>
            </a:pPr>
            <a:r>
              <a:rPr lang="en-US" sz="1400">
                <a:solidFill>
                  <a:schemeClr val="dk1"/>
                </a:solidFill>
                <a:highlight>
                  <a:srgbClr val="FFFFFF"/>
                </a:highlight>
                <a:latin typeface="Courier New"/>
                <a:ea typeface="Courier New"/>
                <a:cs typeface="Courier New"/>
                <a:sym typeface="Courier New"/>
              </a:rPr>
              <a:t>        }</a:t>
            </a:r>
            <a:endParaRPr sz="1400">
              <a:solidFill>
                <a:schemeClr val="dk1"/>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None/>
            </a:pPr>
            <a:r>
              <a:rPr lang="en-US" sz="1400">
                <a:solidFill>
                  <a:schemeClr val="dk1"/>
                </a:solidFill>
                <a:highlight>
                  <a:srgbClr val="FFFFFF"/>
                </a:highlight>
                <a:latin typeface="Courier New"/>
                <a:ea typeface="Courier New"/>
                <a:cs typeface="Courier New"/>
                <a:sym typeface="Courier New"/>
              </a:rPr>
              <a:t>    }</a:t>
            </a:r>
            <a:endParaRPr sz="1400">
              <a:solidFill>
                <a:schemeClr val="dk1"/>
              </a:solidFill>
              <a:highlight>
                <a:srgbClr val="FFFFFF"/>
              </a:highlight>
              <a:latin typeface="Courier New"/>
              <a:ea typeface="Courier New"/>
              <a:cs typeface="Courier New"/>
              <a:sym typeface="Courier New"/>
            </a:endParaRPr>
          </a:p>
          <a:p>
            <a:pPr indent="0" lvl="0" marL="0" rtl="0" algn="l">
              <a:lnSpc>
                <a:spcPct val="90000"/>
              </a:lnSpc>
              <a:spcBef>
                <a:spcPts val="0"/>
              </a:spcBef>
              <a:spcAft>
                <a:spcPts val="2133"/>
              </a:spcAft>
              <a:buClr>
                <a:schemeClr val="dk1"/>
              </a:buClr>
              <a:buSzPts val="1800"/>
              <a:buNone/>
            </a:pPr>
            <a:r>
              <a:t/>
            </a:r>
            <a:endParaRPr/>
          </a:p>
        </p:txBody>
      </p:sp>
      <p:sp>
        <p:nvSpPr>
          <p:cNvPr id="1306" name="Google Shape;1306;p43"/>
          <p:cNvSpPr txBox="1"/>
          <p:nvPr/>
        </p:nvSpPr>
        <p:spPr>
          <a:xfrm>
            <a:off x="4834270" y="1172301"/>
            <a:ext cx="7010400" cy="646331"/>
          </a:xfrm>
          <a:prstGeom prst="rect">
            <a:avLst/>
          </a:prstGeom>
          <a:blipFill rotWithShape="1">
            <a:blip r:embed="rId3">
              <a:alphaModFix/>
            </a:blip>
            <a:stretch>
              <a:fillRect b="-12961" l="-607" r="-346" t="-3701"/>
            </a:stretch>
          </a:blipFill>
          <a:ln cap="flat" cmpd="sng" w="9525">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0" name="Shape 1310"/>
        <p:cNvGrpSpPr/>
        <p:nvPr/>
      </p:nvGrpSpPr>
      <p:grpSpPr>
        <a:xfrm>
          <a:off x="0" y="0"/>
          <a:ext cx="0" cy="0"/>
          <a:chOff x="0" y="0"/>
          <a:chExt cx="0" cy="0"/>
        </a:xfrm>
      </p:grpSpPr>
      <p:sp>
        <p:nvSpPr>
          <p:cNvPr id="1311" name="Google Shape;1311;p44"/>
          <p:cNvSpPr txBox="1"/>
          <p:nvPr>
            <p:ph type="title"/>
          </p:nvPr>
        </p:nvSpPr>
        <p:spPr>
          <a:xfrm>
            <a:off x="415600" y="593367"/>
            <a:ext cx="11360800" cy="763600"/>
          </a:xfrm>
          <a:prstGeom prst="rect">
            <a:avLst/>
          </a:prstGeom>
          <a:noFill/>
          <a:ln>
            <a:noFill/>
          </a:ln>
        </p:spPr>
        <p:txBody>
          <a:bodyPr anchorCtr="0" anchor="t" bIns="121900" lIns="121900" spcFirstLastPara="1" rIns="121900" wrap="square" tIns="121900">
            <a:noAutofit/>
          </a:bodyPr>
          <a:lstStyle/>
          <a:p>
            <a:pPr indent="0" lvl="0" marL="0" rtl="0" algn="l">
              <a:lnSpc>
                <a:spcPct val="135714"/>
              </a:lnSpc>
              <a:spcBef>
                <a:spcPts val="0"/>
              </a:spcBef>
              <a:spcAft>
                <a:spcPts val="0"/>
              </a:spcAft>
              <a:buClr>
                <a:schemeClr val="dk1"/>
              </a:buClr>
              <a:buSzPts val="1100"/>
              <a:buFont typeface="Calibri"/>
              <a:buNone/>
            </a:pPr>
            <a:r>
              <a:rPr lang="en-US" sz="2400"/>
              <a:t> </a:t>
            </a:r>
            <a:r>
              <a:rPr b="1" lang="en-US" sz="2400">
                <a:solidFill>
                  <a:srgbClr val="FF0000"/>
                </a:solidFill>
                <a:highlight>
                  <a:srgbClr val="FFFF00"/>
                </a:highlight>
                <a:latin typeface="Courier New"/>
                <a:ea typeface="Courier New"/>
                <a:cs typeface="Courier New"/>
                <a:sym typeface="Courier New"/>
              </a:rPr>
              <a:t>TODO </a:t>
            </a:r>
            <a:r>
              <a:rPr lang="en-US" sz="2400">
                <a:highlight>
                  <a:srgbClr val="FFFFFF"/>
                </a:highlight>
                <a:latin typeface="Courier New"/>
                <a:ea typeface="Courier New"/>
                <a:cs typeface="Courier New"/>
                <a:sym typeface="Courier New"/>
              </a:rPr>
              <a:t>matrix </a:t>
            </a:r>
            <a:r>
              <a:rPr lang="en-US" sz="2400">
                <a:solidFill>
                  <a:srgbClr val="795E26"/>
                </a:solidFill>
                <a:highlight>
                  <a:srgbClr val="FFFFFF"/>
                </a:highlight>
                <a:latin typeface="Courier New"/>
                <a:ea typeface="Courier New"/>
                <a:cs typeface="Courier New"/>
                <a:sym typeface="Courier New"/>
              </a:rPr>
              <a:t>forward_layer</a:t>
            </a:r>
            <a:r>
              <a:rPr lang="en-US" sz="2400">
                <a:highlight>
                  <a:srgbClr val="FFFFFF"/>
                </a:highlight>
                <a:latin typeface="Courier New"/>
                <a:ea typeface="Courier New"/>
                <a:cs typeface="Courier New"/>
                <a:sym typeface="Courier New"/>
              </a:rPr>
              <a:t>(layer *</a:t>
            </a:r>
            <a:r>
              <a:rPr lang="en-US" sz="2400">
                <a:solidFill>
                  <a:srgbClr val="001080"/>
                </a:solidFill>
                <a:highlight>
                  <a:srgbClr val="FFFFFF"/>
                </a:highlight>
                <a:latin typeface="Courier New"/>
                <a:ea typeface="Courier New"/>
                <a:cs typeface="Courier New"/>
                <a:sym typeface="Courier New"/>
              </a:rPr>
              <a:t>l</a:t>
            </a:r>
            <a:r>
              <a:rPr lang="en-US" sz="2400">
                <a:highlight>
                  <a:srgbClr val="FFFFFF"/>
                </a:highlight>
                <a:latin typeface="Courier New"/>
                <a:ea typeface="Courier New"/>
                <a:cs typeface="Courier New"/>
                <a:sym typeface="Courier New"/>
              </a:rPr>
              <a:t>, matrix </a:t>
            </a:r>
            <a:r>
              <a:rPr lang="en-US" sz="2400">
                <a:solidFill>
                  <a:srgbClr val="001080"/>
                </a:solidFill>
                <a:highlight>
                  <a:srgbClr val="FFFFFF"/>
                </a:highlight>
                <a:latin typeface="Courier New"/>
                <a:ea typeface="Courier New"/>
                <a:cs typeface="Courier New"/>
                <a:sym typeface="Courier New"/>
              </a:rPr>
              <a:t>in</a:t>
            </a:r>
            <a:r>
              <a:rPr lang="en-US" sz="2400">
                <a:highlight>
                  <a:srgbClr val="FFFFFF"/>
                </a:highlight>
                <a:latin typeface="Courier New"/>
                <a:ea typeface="Courier New"/>
                <a:cs typeface="Courier New"/>
                <a:sym typeface="Courier New"/>
              </a:rPr>
              <a:t>)</a:t>
            </a:r>
            <a:endParaRPr sz="2400">
              <a:highlight>
                <a:srgbClr val="FFFFFF"/>
              </a:highlight>
              <a:latin typeface="Courier New"/>
              <a:ea typeface="Courier New"/>
              <a:cs typeface="Courier New"/>
              <a:sym typeface="Courier New"/>
            </a:endParaRPr>
          </a:p>
          <a:p>
            <a:pPr indent="0" lvl="0" marL="0" rtl="0" algn="l">
              <a:lnSpc>
                <a:spcPct val="90000"/>
              </a:lnSpc>
              <a:spcBef>
                <a:spcPts val="0"/>
              </a:spcBef>
              <a:spcAft>
                <a:spcPts val="0"/>
              </a:spcAft>
              <a:buClr>
                <a:schemeClr val="dk1"/>
              </a:buClr>
              <a:buSzPts val="2800"/>
              <a:buFont typeface="Calibri"/>
              <a:buNone/>
            </a:pPr>
            <a:r>
              <a:t/>
            </a:r>
            <a:endParaRPr sz="2400"/>
          </a:p>
        </p:txBody>
      </p:sp>
      <p:sp>
        <p:nvSpPr>
          <p:cNvPr id="1312" name="Google Shape;1312;p44"/>
          <p:cNvSpPr txBox="1"/>
          <p:nvPr>
            <p:ph idx="1" type="body"/>
          </p:nvPr>
        </p:nvSpPr>
        <p:spPr>
          <a:xfrm>
            <a:off x="415600" y="2296633"/>
            <a:ext cx="11360800" cy="3795200"/>
          </a:xfrm>
          <a:prstGeom prst="rect">
            <a:avLst/>
          </a:prstGeom>
          <a:noFill/>
          <a:ln>
            <a:noFill/>
          </a:ln>
        </p:spPr>
        <p:txBody>
          <a:bodyPr anchorCtr="0" anchor="t" bIns="121900" lIns="121900" spcFirstLastPara="1" rIns="121900" wrap="square" tIns="121900">
            <a:noAutofit/>
          </a:bodyPr>
          <a:lstStyle/>
          <a:p>
            <a:pPr indent="0" lvl="0" marL="0" rtl="0" algn="l">
              <a:lnSpc>
                <a:spcPct val="135714"/>
              </a:lnSpc>
              <a:spcBef>
                <a:spcPts val="0"/>
              </a:spcBef>
              <a:spcAft>
                <a:spcPts val="0"/>
              </a:spcAft>
              <a:buClr>
                <a:schemeClr val="dk1"/>
              </a:buClr>
              <a:buSzPts val="1100"/>
              <a:buNone/>
            </a:pPr>
            <a:r>
              <a:rPr lang="en-US" sz="1400">
                <a:solidFill>
                  <a:schemeClr val="dk1"/>
                </a:solidFill>
                <a:highlight>
                  <a:srgbClr val="FFFFFF"/>
                </a:highlight>
                <a:latin typeface="Courier New"/>
                <a:ea typeface="Courier New"/>
                <a:cs typeface="Courier New"/>
                <a:sym typeface="Courier New"/>
              </a:rPr>
              <a:t>    </a:t>
            </a:r>
            <a:r>
              <a:rPr lang="en-US" sz="1400">
                <a:solidFill>
                  <a:srgbClr val="001080"/>
                </a:solidFill>
                <a:highlight>
                  <a:srgbClr val="FFFFFF"/>
                </a:highlight>
                <a:latin typeface="Courier New"/>
                <a:ea typeface="Courier New"/>
                <a:cs typeface="Courier New"/>
                <a:sym typeface="Courier New"/>
              </a:rPr>
              <a:t>l</a:t>
            </a:r>
            <a:r>
              <a:rPr lang="en-US" sz="1400">
                <a:solidFill>
                  <a:schemeClr val="dk1"/>
                </a:solidFill>
                <a:highlight>
                  <a:srgbClr val="FFFFFF"/>
                </a:highlight>
                <a:latin typeface="Courier New"/>
                <a:ea typeface="Courier New"/>
                <a:cs typeface="Courier New"/>
                <a:sym typeface="Courier New"/>
              </a:rPr>
              <a:t>-&gt;</a:t>
            </a:r>
            <a:r>
              <a:rPr lang="en-US" sz="1400">
                <a:solidFill>
                  <a:srgbClr val="001080"/>
                </a:solidFill>
                <a:highlight>
                  <a:srgbClr val="FFFFFF"/>
                </a:highlight>
                <a:latin typeface="Courier New"/>
                <a:ea typeface="Courier New"/>
                <a:cs typeface="Courier New"/>
                <a:sym typeface="Courier New"/>
              </a:rPr>
              <a:t>in</a:t>
            </a:r>
            <a:r>
              <a:rPr lang="en-US" sz="1400">
                <a:solidFill>
                  <a:schemeClr val="dk1"/>
                </a:solidFill>
                <a:highlight>
                  <a:srgbClr val="FFFFFF"/>
                </a:highlight>
                <a:latin typeface="Courier New"/>
                <a:ea typeface="Courier New"/>
                <a:cs typeface="Courier New"/>
                <a:sym typeface="Courier New"/>
              </a:rPr>
              <a:t> = in;  </a:t>
            </a:r>
            <a:r>
              <a:rPr lang="en-US" sz="1400">
                <a:solidFill>
                  <a:srgbClr val="008000"/>
                </a:solidFill>
                <a:highlight>
                  <a:srgbClr val="FFFFFF"/>
                </a:highlight>
                <a:latin typeface="Courier New"/>
                <a:ea typeface="Courier New"/>
                <a:cs typeface="Courier New"/>
                <a:sym typeface="Courier New"/>
              </a:rPr>
              <a:t>// Save the input for backpropagation</a:t>
            </a:r>
            <a:endParaRPr sz="1400">
              <a:solidFill>
                <a:srgbClr val="008000"/>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None/>
            </a:pPr>
            <a:r>
              <a:t/>
            </a:r>
            <a:endParaRPr sz="1400">
              <a:solidFill>
                <a:schemeClr val="dk1"/>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None/>
            </a:pPr>
            <a:r>
              <a:t/>
            </a:r>
            <a:endParaRPr sz="1400">
              <a:solidFill>
                <a:schemeClr val="dk1"/>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Clr>
                <a:srgbClr val="274E13"/>
              </a:buClr>
              <a:buSzPts val="1800"/>
              <a:buNone/>
            </a:pPr>
            <a:r>
              <a:rPr lang="en-US" sz="1400">
                <a:solidFill>
                  <a:srgbClr val="274E13"/>
                </a:solidFill>
                <a:highlight>
                  <a:srgbClr val="FFFFFF"/>
                </a:highlight>
                <a:latin typeface="Courier New"/>
                <a:ea typeface="Courier New"/>
                <a:cs typeface="Courier New"/>
                <a:sym typeface="Courier New"/>
              </a:rPr>
              <a:t>    // TODO: multiply input by weights and apply activation function.    </a:t>
            </a:r>
            <a:endParaRPr sz="1400">
              <a:solidFill>
                <a:srgbClr val="274E13"/>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Clr>
                <a:srgbClr val="274E13"/>
              </a:buClr>
              <a:buSzPts val="1800"/>
              <a:buNone/>
            </a:pPr>
            <a:r>
              <a:rPr lang="en-US" sz="1400">
                <a:solidFill>
                  <a:srgbClr val="274E13"/>
                </a:solidFill>
                <a:highlight>
                  <a:srgbClr val="FFFFFF"/>
                </a:highlight>
                <a:latin typeface="Courier New"/>
                <a:ea typeface="Courier New"/>
                <a:cs typeface="Courier New"/>
                <a:sym typeface="Courier New"/>
              </a:rPr>
              <a:t>    // Calculate out = in * l-&gt;w (note: matrix multiplication here)</a:t>
            </a:r>
            <a:endParaRPr sz="1400">
              <a:solidFill>
                <a:srgbClr val="274E13"/>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Clr>
                <a:srgbClr val="274E13"/>
              </a:buClr>
              <a:buSzPts val="1800"/>
              <a:buNone/>
            </a:pPr>
            <a:r>
              <a:rPr lang="en-US" sz="1400">
                <a:solidFill>
                  <a:srgbClr val="274E13"/>
                </a:solidFill>
                <a:highlight>
                  <a:srgbClr val="FFFFFF"/>
                </a:highlight>
                <a:latin typeface="Courier New"/>
                <a:ea typeface="Courier New"/>
                <a:cs typeface="Courier New"/>
                <a:sym typeface="Courier New"/>
              </a:rPr>
              <a:t>    // Then, apply activate_matrix function to out with l-&gt;activation </a:t>
            </a:r>
            <a:endParaRPr sz="1400">
              <a:solidFill>
                <a:srgbClr val="274E13"/>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None/>
            </a:pPr>
            <a:r>
              <a:t/>
            </a:r>
            <a:endParaRPr sz="1400">
              <a:solidFill>
                <a:schemeClr val="dk1"/>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None/>
            </a:pPr>
            <a:r>
              <a:t/>
            </a:r>
            <a:endParaRPr sz="1400">
              <a:solidFill>
                <a:schemeClr val="dk1"/>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None/>
            </a:pPr>
            <a:r>
              <a:rPr lang="en-US" sz="1400">
                <a:solidFill>
                  <a:schemeClr val="dk1"/>
                </a:solidFill>
                <a:highlight>
                  <a:srgbClr val="FFFFFF"/>
                </a:highlight>
                <a:latin typeface="Courier New"/>
                <a:ea typeface="Courier New"/>
                <a:cs typeface="Courier New"/>
                <a:sym typeface="Courier New"/>
              </a:rPr>
              <a:t>    </a:t>
            </a:r>
            <a:r>
              <a:rPr lang="en-US" sz="1400">
                <a:solidFill>
                  <a:srgbClr val="795E26"/>
                </a:solidFill>
                <a:highlight>
                  <a:srgbClr val="FFFFFF"/>
                </a:highlight>
                <a:latin typeface="Courier New"/>
                <a:ea typeface="Courier New"/>
                <a:cs typeface="Courier New"/>
                <a:sym typeface="Courier New"/>
              </a:rPr>
              <a:t>free_matrix</a:t>
            </a:r>
            <a:r>
              <a:rPr lang="en-US" sz="1400">
                <a:solidFill>
                  <a:schemeClr val="dk1"/>
                </a:solidFill>
                <a:highlight>
                  <a:srgbClr val="FFFFFF"/>
                </a:highlight>
                <a:latin typeface="Courier New"/>
                <a:ea typeface="Courier New"/>
                <a:cs typeface="Courier New"/>
                <a:sym typeface="Courier New"/>
              </a:rPr>
              <a:t>(</a:t>
            </a:r>
            <a:r>
              <a:rPr lang="en-US" sz="1400">
                <a:solidFill>
                  <a:srgbClr val="001080"/>
                </a:solidFill>
                <a:highlight>
                  <a:srgbClr val="FFFFFF"/>
                </a:highlight>
                <a:latin typeface="Courier New"/>
                <a:ea typeface="Courier New"/>
                <a:cs typeface="Courier New"/>
                <a:sym typeface="Courier New"/>
              </a:rPr>
              <a:t>l</a:t>
            </a:r>
            <a:r>
              <a:rPr lang="en-US" sz="1400">
                <a:solidFill>
                  <a:schemeClr val="dk1"/>
                </a:solidFill>
                <a:highlight>
                  <a:srgbClr val="FFFFFF"/>
                </a:highlight>
                <a:latin typeface="Courier New"/>
                <a:ea typeface="Courier New"/>
                <a:cs typeface="Courier New"/>
                <a:sym typeface="Courier New"/>
              </a:rPr>
              <a:t>-&gt;</a:t>
            </a:r>
            <a:r>
              <a:rPr lang="en-US" sz="1400">
                <a:solidFill>
                  <a:srgbClr val="001080"/>
                </a:solidFill>
                <a:highlight>
                  <a:srgbClr val="FFFFFF"/>
                </a:highlight>
                <a:latin typeface="Courier New"/>
                <a:ea typeface="Courier New"/>
                <a:cs typeface="Courier New"/>
                <a:sym typeface="Courier New"/>
              </a:rPr>
              <a:t>out</a:t>
            </a:r>
            <a:r>
              <a:rPr lang="en-US" sz="1400">
                <a:solidFill>
                  <a:schemeClr val="dk1"/>
                </a:solidFill>
                <a:highlight>
                  <a:srgbClr val="FFFFFF"/>
                </a:highlight>
                <a:latin typeface="Courier New"/>
                <a:ea typeface="Courier New"/>
                <a:cs typeface="Courier New"/>
                <a:sym typeface="Courier New"/>
              </a:rPr>
              <a:t>);</a:t>
            </a:r>
            <a:r>
              <a:rPr lang="en-US" sz="1400">
                <a:solidFill>
                  <a:srgbClr val="008000"/>
                </a:solidFill>
                <a:highlight>
                  <a:srgbClr val="FFFFFF"/>
                </a:highlight>
                <a:latin typeface="Courier New"/>
                <a:ea typeface="Courier New"/>
                <a:cs typeface="Courier New"/>
                <a:sym typeface="Courier New"/>
              </a:rPr>
              <a:t>// free the old output</a:t>
            </a:r>
            <a:endParaRPr sz="1400">
              <a:solidFill>
                <a:srgbClr val="008000"/>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None/>
            </a:pPr>
            <a:r>
              <a:rPr lang="en-US" sz="1400">
                <a:solidFill>
                  <a:schemeClr val="dk1"/>
                </a:solidFill>
                <a:highlight>
                  <a:srgbClr val="FFFFFF"/>
                </a:highlight>
                <a:latin typeface="Courier New"/>
                <a:ea typeface="Courier New"/>
                <a:cs typeface="Courier New"/>
                <a:sym typeface="Courier New"/>
              </a:rPr>
              <a:t>    </a:t>
            </a:r>
            <a:r>
              <a:rPr lang="en-US" sz="1400">
                <a:solidFill>
                  <a:srgbClr val="001080"/>
                </a:solidFill>
                <a:highlight>
                  <a:srgbClr val="FFFFFF"/>
                </a:highlight>
                <a:latin typeface="Courier New"/>
                <a:ea typeface="Courier New"/>
                <a:cs typeface="Courier New"/>
                <a:sym typeface="Courier New"/>
              </a:rPr>
              <a:t>l</a:t>
            </a:r>
            <a:r>
              <a:rPr lang="en-US" sz="1400">
                <a:solidFill>
                  <a:schemeClr val="dk1"/>
                </a:solidFill>
                <a:highlight>
                  <a:srgbClr val="FFFFFF"/>
                </a:highlight>
                <a:latin typeface="Courier New"/>
                <a:ea typeface="Courier New"/>
                <a:cs typeface="Courier New"/>
                <a:sym typeface="Courier New"/>
              </a:rPr>
              <a:t>-&gt;</a:t>
            </a:r>
            <a:r>
              <a:rPr lang="en-US" sz="1400">
                <a:solidFill>
                  <a:srgbClr val="001080"/>
                </a:solidFill>
                <a:highlight>
                  <a:srgbClr val="FFFFFF"/>
                </a:highlight>
                <a:latin typeface="Courier New"/>
                <a:ea typeface="Courier New"/>
                <a:cs typeface="Courier New"/>
                <a:sym typeface="Courier New"/>
              </a:rPr>
              <a:t>out</a:t>
            </a:r>
            <a:r>
              <a:rPr lang="en-US" sz="1400">
                <a:solidFill>
                  <a:schemeClr val="dk1"/>
                </a:solidFill>
                <a:highlight>
                  <a:srgbClr val="FFFFFF"/>
                </a:highlight>
                <a:latin typeface="Courier New"/>
                <a:ea typeface="Courier New"/>
                <a:cs typeface="Courier New"/>
                <a:sym typeface="Courier New"/>
              </a:rPr>
              <a:t> = out;       </a:t>
            </a:r>
            <a:r>
              <a:rPr lang="en-US" sz="1400">
                <a:solidFill>
                  <a:srgbClr val="008000"/>
                </a:solidFill>
                <a:highlight>
                  <a:srgbClr val="FFFFFF"/>
                </a:highlight>
                <a:latin typeface="Courier New"/>
                <a:ea typeface="Courier New"/>
                <a:cs typeface="Courier New"/>
                <a:sym typeface="Courier New"/>
              </a:rPr>
              <a:t>// Save the current output for gradient calculation</a:t>
            </a:r>
            <a:endParaRPr sz="1400">
              <a:solidFill>
                <a:srgbClr val="008000"/>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None/>
            </a:pPr>
            <a:r>
              <a:rPr lang="en-US" sz="1400">
                <a:solidFill>
                  <a:schemeClr val="dk1"/>
                </a:solidFill>
                <a:highlight>
                  <a:srgbClr val="FFFFFF"/>
                </a:highlight>
                <a:latin typeface="Courier New"/>
                <a:ea typeface="Courier New"/>
                <a:cs typeface="Courier New"/>
                <a:sym typeface="Courier New"/>
              </a:rPr>
              <a:t>    </a:t>
            </a:r>
            <a:r>
              <a:rPr lang="en-US" sz="1400">
                <a:solidFill>
                  <a:srgbClr val="AF00DB"/>
                </a:solidFill>
                <a:highlight>
                  <a:srgbClr val="FFFFFF"/>
                </a:highlight>
                <a:latin typeface="Courier New"/>
                <a:ea typeface="Courier New"/>
                <a:cs typeface="Courier New"/>
                <a:sym typeface="Courier New"/>
              </a:rPr>
              <a:t>return</a:t>
            </a:r>
            <a:r>
              <a:rPr lang="en-US" sz="1400">
                <a:solidFill>
                  <a:schemeClr val="dk1"/>
                </a:solidFill>
                <a:highlight>
                  <a:srgbClr val="FFFFFF"/>
                </a:highlight>
                <a:latin typeface="Courier New"/>
                <a:ea typeface="Courier New"/>
                <a:cs typeface="Courier New"/>
                <a:sym typeface="Courier New"/>
              </a:rPr>
              <a:t> out;</a:t>
            </a:r>
            <a:endParaRPr sz="1400">
              <a:solidFill>
                <a:schemeClr val="dk1"/>
              </a:solidFill>
              <a:highlight>
                <a:srgbClr val="FFFFFF"/>
              </a:highlight>
              <a:latin typeface="Courier New"/>
              <a:ea typeface="Courier New"/>
              <a:cs typeface="Courier New"/>
              <a:sym typeface="Courier New"/>
            </a:endParaRPr>
          </a:p>
          <a:p>
            <a:pPr indent="0" lvl="0" marL="0" rtl="0" algn="l">
              <a:lnSpc>
                <a:spcPct val="90000"/>
              </a:lnSpc>
              <a:spcBef>
                <a:spcPts val="0"/>
              </a:spcBef>
              <a:spcAft>
                <a:spcPts val="2133"/>
              </a:spcAft>
              <a:buClr>
                <a:schemeClr val="dk1"/>
              </a:buClr>
              <a:buSzPts val="1800"/>
              <a:buNone/>
            </a:pPr>
            <a:r>
              <a:t/>
            </a:r>
            <a:endParaRPr/>
          </a:p>
        </p:txBody>
      </p:sp>
      <p:sp>
        <p:nvSpPr>
          <p:cNvPr id="1313" name="Google Shape;1313;p44"/>
          <p:cNvSpPr txBox="1"/>
          <p:nvPr/>
        </p:nvSpPr>
        <p:spPr>
          <a:xfrm>
            <a:off x="5103628" y="1172301"/>
            <a:ext cx="6414977" cy="369332"/>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Calibri"/>
                <a:ea typeface="Calibri"/>
                <a:cs typeface="Calibri"/>
                <a:sym typeface="Calibri"/>
              </a:rPr>
              <a:t>Given the input data “in” and layer “l”, calculate the output data.</a:t>
            </a:r>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7" name="Shape 1317"/>
        <p:cNvGrpSpPr/>
        <p:nvPr/>
      </p:nvGrpSpPr>
      <p:grpSpPr>
        <a:xfrm>
          <a:off x="0" y="0"/>
          <a:ext cx="0" cy="0"/>
          <a:chOff x="0" y="0"/>
          <a:chExt cx="0" cy="0"/>
        </a:xfrm>
      </p:grpSpPr>
      <p:sp>
        <p:nvSpPr>
          <p:cNvPr id="1318" name="Google Shape;1318;p45"/>
          <p:cNvSpPr txBox="1"/>
          <p:nvPr>
            <p:ph type="title"/>
          </p:nvPr>
        </p:nvSpPr>
        <p:spPr>
          <a:xfrm>
            <a:off x="415600" y="175153"/>
            <a:ext cx="11360800" cy="763600"/>
          </a:xfrm>
          <a:prstGeom prst="rect">
            <a:avLst/>
          </a:prstGeom>
          <a:noFill/>
          <a:ln>
            <a:noFill/>
          </a:ln>
        </p:spPr>
        <p:txBody>
          <a:bodyPr anchorCtr="0" anchor="t" bIns="121900" lIns="121900" spcFirstLastPara="1" rIns="121900" wrap="square" tIns="121900">
            <a:noAutofit/>
          </a:bodyPr>
          <a:lstStyle/>
          <a:p>
            <a:pPr indent="0" lvl="0" marL="0" rtl="0" algn="l">
              <a:lnSpc>
                <a:spcPct val="135714"/>
              </a:lnSpc>
              <a:spcBef>
                <a:spcPts val="0"/>
              </a:spcBef>
              <a:spcAft>
                <a:spcPts val="0"/>
              </a:spcAft>
              <a:buClr>
                <a:schemeClr val="dk1"/>
              </a:buClr>
              <a:buSzPts val="1100"/>
              <a:buFont typeface="Calibri"/>
              <a:buNone/>
            </a:pPr>
            <a:r>
              <a:rPr lang="en-US" sz="2400"/>
              <a:t> </a:t>
            </a:r>
            <a:r>
              <a:rPr b="1" lang="en-US" sz="2400">
                <a:solidFill>
                  <a:srgbClr val="FF0000"/>
                </a:solidFill>
                <a:highlight>
                  <a:srgbClr val="FFFF00"/>
                </a:highlight>
                <a:latin typeface="Courier New"/>
                <a:ea typeface="Courier New"/>
                <a:cs typeface="Courier New"/>
                <a:sym typeface="Courier New"/>
              </a:rPr>
              <a:t>TODO </a:t>
            </a:r>
            <a:r>
              <a:rPr lang="en-US" sz="2400">
                <a:highlight>
                  <a:srgbClr val="FFFFFF"/>
                </a:highlight>
                <a:latin typeface="Courier New"/>
                <a:ea typeface="Courier New"/>
                <a:cs typeface="Courier New"/>
                <a:sym typeface="Courier New"/>
              </a:rPr>
              <a:t>matrix </a:t>
            </a:r>
            <a:r>
              <a:rPr lang="en-US" sz="2400">
                <a:solidFill>
                  <a:srgbClr val="795E26"/>
                </a:solidFill>
                <a:highlight>
                  <a:srgbClr val="FFFFFF"/>
                </a:highlight>
                <a:latin typeface="Courier New"/>
                <a:ea typeface="Courier New"/>
                <a:cs typeface="Courier New"/>
                <a:sym typeface="Courier New"/>
              </a:rPr>
              <a:t>backward_layer</a:t>
            </a:r>
            <a:r>
              <a:rPr lang="en-US" sz="2400">
                <a:highlight>
                  <a:srgbClr val="FFFFFF"/>
                </a:highlight>
                <a:latin typeface="Courier New"/>
                <a:ea typeface="Courier New"/>
                <a:cs typeface="Courier New"/>
                <a:sym typeface="Courier New"/>
              </a:rPr>
              <a:t>(layer *</a:t>
            </a:r>
            <a:r>
              <a:rPr lang="en-US" sz="2400">
                <a:solidFill>
                  <a:srgbClr val="001080"/>
                </a:solidFill>
                <a:highlight>
                  <a:srgbClr val="FFFFFF"/>
                </a:highlight>
                <a:latin typeface="Courier New"/>
                <a:ea typeface="Courier New"/>
                <a:cs typeface="Courier New"/>
                <a:sym typeface="Courier New"/>
              </a:rPr>
              <a:t>l</a:t>
            </a:r>
            <a:r>
              <a:rPr lang="en-US" sz="2400">
                <a:highlight>
                  <a:srgbClr val="FFFFFF"/>
                </a:highlight>
                <a:latin typeface="Courier New"/>
                <a:ea typeface="Courier New"/>
                <a:cs typeface="Courier New"/>
                <a:sym typeface="Courier New"/>
              </a:rPr>
              <a:t>, matrix </a:t>
            </a:r>
            <a:r>
              <a:rPr lang="en-US" sz="2400">
                <a:solidFill>
                  <a:srgbClr val="001080"/>
                </a:solidFill>
                <a:highlight>
                  <a:srgbClr val="FFFFFF"/>
                </a:highlight>
                <a:latin typeface="Courier New"/>
                <a:ea typeface="Courier New"/>
                <a:cs typeface="Courier New"/>
                <a:sym typeface="Courier New"/>
              </a:rPr>
              <a:t>delta</a:t>
            </a:r>
            <a:r>
              <a:rPr lang="en-US" sz="2400">
                <a:highlight>
                  <a:srgbClr val="FFFFFF"/>
                </a:highlight>
                <a:latin typeface="Courier New"/>
                <a:ea typeface="Courier New"/>
                <a:cs typeface="Courier New"/>
                <a:sym typeface="Courier New"/>
              </a:rPr>
              <a:t>)</a:t>
            </a:r>
            <a:endParaRPr sz="2400">
              <a:highlight>
                <a:srgbClr val="FFFFFF"/>
              </a:highlight>
              <a:latin typeface="Courier New"/>
              <a:ea typeface="Courier New"/>
              <a:cs typeface="Courier New"/>
              <a:sym typeface="Courier New"/>
            </a:endParaRPr>
          </a:p>
          <a:p>
            <a:pPr indent="0" lvl="0" marL="0" rtl="0" algn="l">
              <a:lnSpc>
                <a:spcPct val="90000"/>
              </a:lnSpc>
              <a:spcBef>
                <a:spcPts val="0"/>
              </a:spcBef>
              <a:spcAft>
                <a:spcPts val="0"/>
              </a:spcAft>
              <a:buClr>
                <a:schemeClr val="dk1"/>
              </a:buClr>
              <a:buSzPts val="2800"/>
              <a:buFont typeface="Calibri"/>
              <a:buNone/>
            </a:pPr>
            <a:r>
              <a:t/>
            </a:r>
            <a:endParaRPr sz="2400"/>
          </a:p>
        </p:txBody>
      </p:sp>
      <p:sp>
        <p:nvSpPr>
          <p:cNvPr id="1319" name="Google Shape;1319;p45"/>
          <p:cNvSpPr txBox="1"/>
          <p:nvPr>
            <p:ph idx="1" type="body"/>
          </p:nvPr>
        </p:nvSpPr>
        <p:spPr>
          <a:xfrm>
            <a:off x="415600" y="1885507"/>
            <a:ext cx="11360800" cy="4721526"/>
          </a:xfrm>
          <a:prstGeom prst="rect">
            <a:avLst/>
          </a:prstGeom>
          <a:noFill/>
          <a:ln>
            <a:noFill/>
          </a:ln>
        </p:spPr>
        <p:txBody>
          <a:bodyPr anchorCtr="0" anchor="t" bIns="121900" lIns="121900" spcFirstLastPara="1" rIns="121900" wrap="square" tIns="121900">
            <a:noAutofit/>
          </a:bodyPr>
          <a:lstStyle/>
          <a:p>
            <a:pPr indent="0" lvl="0" marL="0" rtl="0" algn="l">
              <a:lnSpc>
                <a:spcPct val="135714"/>
              </a:lnSpc>
              <a:spcBef>
                <a:spcPts val="0"/>
              </a:spcBef>
              <a:spcAft>
                <a:spcPts val="0"/>
              </a:spcAft>
              <a:buClr>
                <a:schemeClr val="dk1"/>
              </a:buClr>
              <a:buSzPts val="1100"/>
              <a:buNone/>
            </a:pPr>
            <a:r>
              <a:rPr lang="en-US" sz="1400">
                <a:solidFill>
                  <a:srgbClr val="385623"/>
                </a:solidFill>
                <a:latin typeface="Courier New"/>
                <a:ea typeface="Courier New"/>
                <a:cs typeface="Courier New"/>
                <a:sym typeface="Courier New"/>
              </a:rPr>
              <a:t>    // delta is Δout</a:t>
            </a:r>
            <a:endParaRPr/>
          </a:p>
          <a:p>
            <a:pPr indent="0" lvl="0" marL="0" rtl="0" algn="l">
              <a:lnSpc>
                <a:spcPct val="135714"/>
              </a:lnSpc>
              <a:spcBef>
                <a:spcPts val="0"/>
              </a:spcBef>
              <a:spcAft>
                <a:spcPts val="0"/>
              </a:spcAft>
              <a:buClr>
                <a:srgbClr val="385623"/>
              </a:buClr>
              <a:buSzPts val="1800"/>
              <a:buNone/>
            </a:pPr>
            <a:r>
              <a:rPr lang="en-US" sz="1400">
                <a:solidFill>
                  <a:srgbClr val="385623"/>
                </a:solidFill>
                <a:latin typeface="Courier New"/>
                <a:ea typeface="Courier New"/>
                <a:cs typeface="Courier New"/>
                <a:sym typeface="Courier New"/>
              </a:rPr>
              <a:t>    // TODO: modify it in place to be “g'(out) * delta” out with // gradient_matrix function.</a:t>
            </a:r>
            <a:endParaRPr/>
          </a:p>
          <a:p>
            <a:pPr indent="0" lvl="0" marL="0" rtl="0" algn="l">
              <a:lnSpc>
                <a:spcPct val="135714"/>
              </a:lnSpc>
              <a:spcBef>
                <a:spcPts val="0"/>
              </a:spcBef>
              <a:spcAft>
                <a:spcPts val="0"/>
              </a:spcAft>
              <a:buClr>
                <a:srgbClr val="385623"/>
              </a:buClr>
              <a:buSzPts val="1800"/>
              <a:buNone/>
            </a:pPr>
            <a:r>
              <a:rPr lang="en-US" sz="1400">
                <a:solidFill>
                  <a:srgbClr val="385623"/>
                </a:solidFill>
                <a:highlight>
                  <a:srgbClr val="FFFFFF"/>
                </a:highlight>
                <a:latin typeface="Courier New"/>
                <a:ea typeface="Courier New"/>
                <a:cs typeface="Courier New"/>
                <a:sym typeface="Courier New"/>
              </a:rPr>
              <a:t>    // You can use gradient_matrix function with “l-&gt;out” and “l-&gt;activation” to “delta”</a:t>
            </a:r>
            <a:endParaRPr sz="1400">
              <a:solidFill>
                <a:srgbClr val="385623"/>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None/>
            </a:pPr>
            <a:r>
              <a:t/>
            </a:r>
            <a:endParaRPr sz="1400">
              <a:solidFill>
                <a:schemeClr val="dk1"/>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None/>
            </a:pPr>
            <a:r>
              <a:rPr lang="en-US" sz="1400">
                <a:solidFill>
                  <a:srgbClr val="008000"/>
                </a:solidFill>
                <a:highlight>
                  <a:srgbClr val="FFFFFF"/>
                </a:highlight>
                <a:latin typeface="Courier New"/>
                <a:ea typeface="Courier New"/>
                <a:cs typeface="Courier New"/>
                <a:sym typeface="Courier New"/>
              </a:rPr>
              <a:t>    // TODO: then calculate dL/dw and save it in l-&gt;dw</a:t>
            </a:r>
            <a:endParaRPr sz="1400">
              <a:solidFill>
                <a:srgbClr val="008000"/>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None/>
            </a:pPr>
            <a:r>
              <a:rPr lang="en-US" sz="1400">
                <a:solidFill>
                  <a:schemeClr val="dk1"/>
                </a:solidFill>
                <a:highlight>
                  <a:srgbClr val="FFFFFF"/>
                </a:highlight>
                <a:latin typeface="Courier New"/>
                <a:ea typeface="Courier New"/>
                <a:cs typeface="Courier New"/>
                <a:sym typeface="Courier New"/>
              </a:rPr>
              <a:t>    </a:t>
            </a:r>
            <a:r>
              <a:rPr lang="en-US" sz="1400">
                <a:solidFill>
                  <a:srgbClr val="795E26"/>
                </a:solidFill>
                <a:highlight>
                  <a:srgbClr val="FFFFFF"/>
                </a:highlight>
                <a:latin typeface="Courier New"/>
                <a:ea typeface="Courier New"/>
                <a:cs typeface="Courier New"/>
                <a:sym typeface="Courier New"/>
              </a:rPr>
              <a:t>free_matrix</a:t>
            </a:r>
            <a:r>
              <a:rPr lang="en-US" sz="1400">
                <a:solidFill>
                  <a:schemeClr val="dk1"/>
                </a:solidFill>
                <a:highlight>
                  <a:srgbClr val="FFFFFF"/>
                </a:highlight>
                <a:latin typeface="Courier New"/>
                <a:ea typeface="Courier New"/>
                <a:cs typeface="Courier New"/>
                <a:sym typeface="Courier New"/>
              </a:rPr>
              <a:t>(</a:t>
            </a:r>
            <a:r>
              <a:rPr lang="en-US" sz="1400">
                <a:solidFill>
                  <a:srgbClr val="001080"/>
                </a:solidFill>
                <a:highlight>
                  <a:srgbClr val="FFFFFF"/>
                </a:highlight>
                <a:latin typeface="Courier New"/>
                <a:ea typeface="Courier New"/>
                <a:cs typeface="Courier New"/>
                <a:sym typeface="Courier New"/>
              </a:rPr>
              <a:t>l</a:t>
            </a:r>
            <a:r>
              <a:rPr lang="en-US" sz="1400">
                <a:solidFill>
                  <a:schemeClr val="dk1"/>
                </a:solidFill>
                <a:highlight>
                  <a:srgbClr val="FFFFFF"/>
                </a:highlight>
                <a:latin typeface="Courier New"/>
                <a:ea typeface="Courier New"/>
                <a:cs typeface="Courier New"/>
                <a:sym typeface="Courier New"/>
              </a:rPr>
              <a:t>-&gt;</a:t>
            </a:r>
            <a:r>
              <a:rPr lang="en-US" sz="1400">
                <a:solidFill>
                  <a:srgbClr val="001080"/>
                </a:solidFill>
                <a:highlight>
                  <a:srgbClr val="FFFFFF"/>
                </a:highlight>
                <a:latin typeface="Courier New"/>
                <a:ea typeface="Courier New"/>
                <a:cs typeface="Courier New"/>
                <a:sym typeface="Courier New"/>
              </a:rPr>
              <a:t>dw</a:t>
            </a:r>
            <a:r>
              <a:rPr lang="en-US" sz="1400">
                <a:solidFill>
                  <a:schemeClr val="dk1"/>
                </a:solidFill>
                <a:highlight>
                  <a:srgbClr val="FFFFFF"/>
                </a:highlight>
                <a:latin typeface="Courier New"/>
                <a:ea typeface="Courier New"/>
                <a:cs typeface="Courier New"/>
                <a:sym typeface="Courier New"/>
              </a:rPr>
              <a:t>);</a:t>
            </a:r>
            <a:endParaRPr sz="1400">
              <a:solidFill>
                <a:schemeClr val="dk1"/>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Clr>
                <a:srgbClr val="274E13"/>
              </a:buClr>
              <a:buSzPts val="1800"/>
              <a:buNone/>
            </a:pPr>
            <a:r>
              <a:rPr lang="en-US" sz="1400">
                <a:solidFill>
                  <a:srgbClr val="274E13"/>
                </a:solidFill>
                <a:highlight>
                  <a:srgbClr val="FFFFFF"/>
                </a:highlight>
                <a:latin typeface="Courier New"/>
                <a:ea typeface="Courier New"/>
                <a:cs typeface="Courier New"/>
                <a:sym typeface="Courier New"/>
              </a:rPr>
              <a:t>    // Calculate xt as the transpose matrix of “l-&gt;in” </a:t>
            </a:r>
            <a:endParaRPr sz="1400">
              <a:solidFill>
                <a:srgbClr val="274E13"/>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Clr>
                <a:srgbClr val="274E13"/>
              </a:buClr>
              <a:buSzPts val="1800"/>
              <a:buNone/>
            </a:pPr>
            <a:r>
              <a:rPr lang="en-US" sz="1400">
                <a:solidFill>
                  <a:srgbClr val="274E13"/>
                </a:solidFill>
                <a:highlight>
                  <a:srgbClr val="FFFFFF"/>
                </a:highlight>
                <a:latin typeface="Courier New"/>
                <a:ea typeface="Courier New"/>
                <a:cs typeface="Courier New"/>
                <a:sym typeface="Courier New"/>
              </a:rPr>
              <a:t>    // Calculate dw as xt times delta (matrix multiplication)</a:t>
            </a:r>
            <a:endParaRPr sz="1400">
              <a:solidFill>
                <a:srgbClr val="274E13"/>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None/>
            </a:pPr>
            <a:r>
              <a:rPr lang="en-US" sz="1400">
                <a:solidFill>
                  <a:srgbClr val="274E13"/>
                </a:solidFill>
                <a:highlight>
                  <a:srgbClr val="FFFFFF"/>
                </a:highlight>
                <a:latin typeface="Courier New"/>
                <a:ea typeface="Courier New"/>
                <a:cs typeface="Courier New"/>
                <a:sym typeface="Courier New"/>
              </a:rPr>
              <a:t>    // free matrix xt to avoid memory leak</a:t>
            </a:r>
            <a:endParaRPr sz="1400">
              <a:solidFill>
                <a:srgbClr val="274E13"/>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800"/>
              <a:buNone/>
            </a:pPr>
            <a:r>
              <a:rPr lang="en-US" sz="1400">
                <a:solidFill>
                  <a:schemeClr val="dk1"/>
                </a:solidFill>
                <a:highlight>
                  <a:srgbClr val="FFFFFF"/>
                </a:highlight>
                <a:latin typeface="Courier New"/>
                <a:ea typeface="Courier New"/>
                <a:cs typeface="Courier New"/>
                <a:sym typeface="Courier New"/>
              </a:rPr>
              <a:t>    </a:t>
            </a:r>
            <a:r>
              <a:rPr lang="en-US" sz="1400">
                <a:solidFill>
                  <a:srgbClr val="001080"/>
                </a:solidFill>
                <a:highlight>
                  <a:srgbClr val="FFFFFF"/>
                </a:highlight>
                <a:latin typeface="Courier New"/>
                <a:ea typeface="Courier New"/>
                <a:cs typeface="Courier New"/>
                <a:sym typeface="Courier New"/>
              </a:rPr>
              <a:t>l</a:t>
            </a:r>
            <a:r>
              <a:rPr lang="en-US" sz="1400">
                <a:solidFill>
                  <a:schemeClr val="dk1"/>
                </a:solidFill>
                <a:highlight>
                  <a:srgbClr val="FFFFFF"/>
                </a:highlight>
                <a:latin typeface="Courier New"/>
                <a:ea typeface="Courier New"/>
                <a:cs typeface="Courier New"/>
                <a:sym typeface="Courier New"/>
              </a:rPr>
              <a:t>-&gt;</a:t>
            </a:r>
            <a:r>
              <a:rPr lang="en-US" sz="1400">
                <a:solidFill>
                  <a:srgbClr val="001080"/>
                </a:solidFill>
                <a:highlight>
                  <a:srgbClr val="FFFFFF"/>
                </a:highlight>
                <a:latin typeface="Courier New"/>
                <a:ea typeface="Courier New"/>
                <a:cs typeface="Courier New"/>
                <a:sym typeface="Courier New"/>
              </a:rPr>
              <a:t>dw</a:t>
            </a:r>
            <a:r>
              <a:rPr lang="en-US" sz="1400">
                <a:solidFill>
                  <a:schemeClr val="dk1"/>
                </a:solidFill>
                <a:highlight>
                  <a:srgbClr val="FFFFFF"/>
                </a:highlight>
                <a:latin typeface="Courier New"/>
                <a:ea typeface="Courier New"/>
                <a:cs typeface="Courier New"/>
                <a:sym typeface="Courier New"/>
              </a:rPr>
              <a:t> = dw;</a:t>
            </a:r>
            <a:endParaRPr/>
          </a:p>
          <a:p>
            <a:pPr indent="0" lvl="0" marL="0" rtl="0" algn="l">
              <a:lnSpc>
                <a:spcPct val="135714"/>
              </a:lnSpc>
              <a:spcBef>
                <a:spcPts val="0"/>
              </a:spcBef>
              <a:spcAft>
                <a:spcPts val="0"/>
              </a:spcAft>
              <a:buClr>
                <a:schemeClr val="dk1"/>
              </a:buClr>
              <a:buSzPts val="1800"/>
              <a:buNone/>
            </a:pPr>
            <a:r>
              <a:t/>
            </a:r>
            <a:endParaRPr sz="1400">
              <a:solidFill>
                <a:schemeClr val="dk1"/>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None/>
            </a:pPr>
            <a:r>
              <a:rPr lang="en-US" sz="1400">
                <a:solidFill>
                  <a:srgbClr val="008000"/>
                </a:solidFill>
                <a:highlight>
                  <a:srgbClr val="FFFFFF"/>
                </a:highlight>
                <a:latin typeface="Courier New"/>
                <a:ea typeface="Courier New"/>
                <a:cs typeface="Courier New"/>
                <a:sym typeface="Courier New"/>
              </a:rPr>
              <a:t>    // TODO: finally, calculate dL/dx and return it. (Similar to 1.4.2. Care memory leak)</a:t>
            </a:r>
            <a:endParaRPr sz="1400">
              <a:solidFill>
                <a:srgbClr val="008000"/>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Clr>
                <a:srgbClr val="274E13"/>
              </a:buClr>
              <a:buSzPts val="1800"/>
              <a:buNone/>
            </a:pPr>
            <a:r>
              <a:rPr lang="en-US" sz="1400">
                <a:solidFill>
                  <a:srgbClr val="274E13"/>
                </a:solidFill>
                <a:highlight>
                  <a:srgbClr val="FFFFFF"/>
                </a:highlight>
                <a:latin typeface="Courier New"/>
                <a:ea typeface="Courier New"/>
                <a:cs typeface="Courier New"/>
                <a:sym typeface="Courier New"/>
              </a:rPr>
              <a:t>    // Calculate dx = delta * (l-&gt;w)^T,   where * is matrix multiplication and ^T is matrix transpose</a:t>
            </a:r>
            <a:endParaRPr sz="1400">
              <a:solidFill>
                <a:srgbClr val="274E13"/>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800"/>
              <a:buNone/>
            </a:pPr>
            <a:r>
              <a:rPr lang="en-US" sz="1400">
                <a:solidFill>
                  <a:schemeClr val="dk1"/>
                </a:solidFill>
                <a:highlight>
                  <a:srgbClr val="FFFFFF"/>
                </a:highlight>
                <a:latin typeface="Courier New"/>
                <a:ea typeface="Courier New"/>
                <a:cs typeface="Courier New"/>
                <a:sym typeface="Courier New"/>
              </a:rPr>
              <a:t>    </a:t>
            </a:r>
            <a:r>
              <a:rPr lang="en-US" sz="1400">
                <a:solidFill>
                  <a:srgbClr val="AF00DB"/>
                </a:solidFill>
                <a:highlight>
                  <a:srgbClr val="FFFFFF"/>
                </a:highlight>
                <a:latin typeface="Courier New"/>
                <a:ea typeface="Courier New"/>
                <a:cs typeface="Courier New"/>
                <a:sym typeface="Courier New"/>
              </a:rPr>
              <a:t>return</a:t>
            </a:r>
            <a:r>
              <a:rPr lang="en-US" sz="1400">
                <a:solidFill>
                  <a:schemeClr val="dk1"/>
                </a:solidFill>
                <a:highlight>
                  <a:srgbClr val="FFFFFF"/>
                </a:highlight>
                <a:latin typeface="Courier New"/>
                <a:ea typeface="Courier New"/>
                <a:cs typeface="Courier New"/>
                <a:sym typeface="Courier New"/>
              </a:rPr>
              <a:t> dx;</a:t>
            </a:r>
            <a:endParaRPr sz="1400">
              <a:solidFill>
                <a:schemeClr val="dk1"/>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800"/>
              <a:buNone/>
            </a:pPr>
            <a:r>
              <a:t/>
            </a:r>
            <a:endParaRPr sz="1400">
              <a:solidFill>
                <a:srgbClr val="274E13"/>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None/>
            </a:pPr>
            <a:r>
              <a:t/>
            </a:r>
            <a:endParaRPr sz="1400">
              <a:solidFill>
                <a:schemeClr val="dk1"/>
              </a:solidFill>
              <a:highlight>
                <a:srgbClr val="FFFFFF"/>
              </a:highlight>
              <a:latin typeface="Courier New"/>
              <a:ea typeface="Courier New"/>
              <a:cs typeface="Courier New"/>
              <a:sym typeface="Courier New"/>
            </a:endParaRPr>
          </a:p>
          <a:p>
            <a:pPr indent="0" lvl="0" marL="0" rtl="0" algn="l">
              <a:lnSpc>
                <a:spcPct val="90000"/>
              </a:lnSpc>
              <a:spcBef>
                <a:spcPts val="0"/>
              </a:spcBef>
              <a:spcAft>
                <a:spcPts val="2133"/>
              </a:spcAft>
              <a:buClr>
                <a:schemeClr val="dk1"/>
              </a:buClr>
              <a:buSzPts val="1800"/>
              <a:buNone/>
            </a:pPr>
            <a:r>
              <a:t/>
            </a:r>
            <a:endParaRPr/>
          </a:p>
        </p:txBody>
      </p:sp>
      <p:sp>
        <p:nvSpPr>
          <p:cNvPr id="1320" name="Google Shape;1320;p45"/>
          <p:cNvSpPr txBox="1"/>
          <p:nvPr/>
        </p:nvSpPr>
        <p:spPr>
          <a:xfrm>
            <a:off x="6202325" y="811966"/>
            <a:ext cx="5911702" cy="1200329"/>
          </a:xfrm>
          <a:prstGeom prst="rect">
            <a:avLst/>
          </a:prstGeom>
          <a:blipFill rotWithShape="1">
            <a:blip r:embed="rId3">
              <a:alphaModFix/>
            </a:blip>
            <a:stretch>
              <a:fillRect b="-6530" l="-719" r="-821" t="-2007"/>
            </a:stretch>
          </a:blipFill>
          <a:ln cap="flat" cmpd="sng" w="9525">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4" name="Shape 1324"/>
        <p:cNvGrpSpPr/>
        <p:nvPr/>
      </p:nvGrpSpPr>
      <p:grpSpPr>
        <a:xfrm>
          <a:off x="0" y="0"/>
          <a:ext cx="0" cy="0"/>
          <a:chOff x="0" y="0"/>
          <a:chExt cx="0" cy="0"/>
        </a:xfrm>
      </p:grpSpPr>
      <p:sp>
        <p:nvSpPr>
          <p:cNvPr id="1325" name="Google Shape;1325;p46"/>
          <p:cNvSpPr txBox="1"/>
          <p:nvPr>
            <p:ph type="title"/>
          </p:nvPr>
        </p:nvSpPr>
        <p:spPr>
          <a:xfrm>
            <a:off x="415600" y="593367"/>
            <a:ext cx="11360800" cy="763600"/>
          </a:xfrm>
          <a:prstGeom prst="rect">
            <a:avLst/>
          </a:prstGeom>
          <a:noFill/>
          <a:ln>
            <a:noFill/>
          </a:ln>
        </p:spPr>
        <p:txBody>
          <a:bodyPr anchorCtr="0" anchor="t" bIns="121900" lIns="121900" spcFirstLastPara="1" rIns="121900" wrap="square" tIns="121900">
            <a:noAutofit/>
          </a:bodyPr>
          <a:lstStyle/>
          <a:p>
            <a:pPr indent="0" lvl="0" marL="0" rtl="0" algn="l">
              <a:lnSpc>
                <a:spcPct val="135714"/>
              </a:lnSpc>
              <a:spcBef>
                <a:spcPts val="0"/>
              </a:spcBef>
              <a:spcAft>
                <a:spcPts val="0"/>
              </a:spcAft>
              <a:buClr>
                <a:schemeClr val="dk1"/>
              </a:buClr>
              <a:buSzPts val="2800"/>
              <a:buFont typeface="Calibri"/>
              <a:buNone/>
            </a:pPr>
            <a:r>
              <a:rPr lang="en-US" sz="2400"/>
              <a:t> </a:t>
            </a:r>
            <a:r>
              <a:rPr b="1" lang="en-US" sz="2400">
                <a:solidFill>
                  <a:srgbClr val="FF0000"/>
                </a:solidFill>
                <a:highlight>
                  <a:srgbClr val="FFFF00"/>
                </a:highlight>
                <a:latin typeface="Courier New"/>
                <a:ea typeface="Courier New"/>
                <a:cs typeface="Courier New"/>
                <a:sym typeface="Courier New"/>
              </a:rPr>
              <a:t>TODO </a:t>
            </a:r>
            <a:r>
              <a:rPr lang="en-US" sz="2400">
                <a:solidFill>
                  <a:srgbClr val="0000FF"/>
                </a:solidFill>
                <a:highlight>
                  <a:srgbClr val="FFFFFF"/>
                </a:highlight>
                <a:latin typeface="Courier New"/>
                <a:ea typeface="Courier New"/>
                <a:cs typeface="Courier New"/>
                <a:sym typeface="Courier New"/>
              </a:rPr>
              <a:t>void</a:t>
            </a:r>
            <a:r>
              <a:rPr lang="en-US" sz="2400">
                <a:highlight>
                  <a:srgbClr val="FFFFFF"/>
                </a:highlight>
                <a:latin typeface="Courier New"/>
                <a:ea typeface="Courier New"/>
                <a:cs typeface="Courier New"/>
                <a:sym typeface="Courier New"/>
              </a:rPr>
              <a:t> </a:t>
            </a:r>
            <a:r>
              <a:rPr lang="en-US" sz="2400">
                <a:solidFill>
                  <a:srgbClr val="795E26"/>
                </a:solidFill>
                <a:highlight>
                  <a:srgbClr val="FFFFFF"/>
                </a:highlight>
                <a:latin typeface="Courier New"/>
                <a:ea typeface="Courier New"/>
                <a:cs typeface="Courier New"/>
                <a:sym typeface="Courier New"/>
              </a:rPr>
              <a:t>update_layer</a:t>
            </a:r>
            <a:r>
              <a:rPr lang="en-US" sz="2400">
                <a:highlight>
                  <a:srgbClr val="FFFFFF"/>
                </a:highlight>
                <a:latin typeface="Courier New"/>
                <a:ea typeface="Courier New"/>
                <a:cs typeface="Courier New"/>
                <a:sym typeface="Courier New"/>
              </a:rPr>
              <a:t>(layer *</a:t>
            </a:r>
            <a:r>
              <a:rPr lang="en-US" sz="2400">
                <a:solidFill>
                  <a:srgbClr val="001080"/>
                </a:solidFill>
                <a:highlight>
                  <a:srgbClr val="FFFFFF"/>
                </a:highlight>
                <a:latin typeface="Courier New"/>
                <a:ea typeface="Courier New"/>
                <a:cs typeface="Courier New"/>
                <a:sym typeface="Courier New"/>
              </a:rPr>
              <a:t>l</a:t>
            </a:r>
            <a:r>
              <a:rPr lang="en-US" sz="2400">
                <a:highlight>
                  <a:srgbClr val="FFFFFF"/>
                </a:highlight>
                <a:latin typeface="Courier New"/>
                <a:ea typeface="Courier New"/>
                <a:cs typeface="Courier New"/>
                <a:sym typeface="Courier New"/>
              </a:rPr>
              <a:t>, </a:t>
            </a:r>
            <a:r>
              <a:rPr lang="en-US" sz="2400">
                <a:solidFill>
                  <a:srgbClr val="0000FF"/>
                </a:solidFill>
                <a:highlight>
                  <a:srgbClr val="FFFFFF"/>
                </a:highlight>
                <a:latin typeface="Courier New"/>
                <a:ea typeface="Courier New"/>
                <a:cs typeface="Courier New"/>
                <a:sym typeface="Courier New"/>
              </a:rPr>
              <a:t>double</a:t>
            </a:r>
            <a:r>
              <a:rPr lang="en-US" sz="2400">
                <a:highlight>
                  <a:srgbClr val="FFFFFF"/>
                </a:highlight>
                <a:latin typeface="Courier New"/>
                <a:ea typeface="Courier New"/>
                <a:cs typeface="Courier New"/>
                <a:sym typeface="Courier New"/>
              </a:rPr>
              <a:t> </a:t>
            </a:r>
            <a:r>
              <a:rPr lang="en-US" sz="2400">
                <a:solidFill>
                  <a:srgbClr val="001080"/>
                </a:solidFill>
                <a:highlight>
                  <a:srgbClr val="FFFFFF"/>
                </a:highlight>
                <a:latin typeface="Courier New"/>
                <a:ea typeface="Courier New"/>
                <a:cs typeface="Courier New"/>
                <a:sym typeface="Courier New"/>
              </a:rPr>
              <a:t>rate</a:t>
            </a:r>
            <a:r>
              <a:rPr lang="en-US" sz="2400">
                <a:highlight>
                  <a:srgbClr val="FFFFFF"/>
                </a:highlight>
                <a:latin typeface="Courier New"/>
                <a:ea typeface="Courier New"/>
                <a:cs typeface="Courier New"/>
                <a:sym typeface="Courier New"/>
              </a:rPr>
              <a:t>, </a:t>
            </a:r>
            <a:r>
              <a:rPr lang="en-US" sz="2400">
                <a:solidFill>
                  <a:srgbClr val="0000FF"/>
                </a:solidFill>
                <a:highlight>
                  <a:srgbClr val="FFFFFF"/>
                </a:highlight>
                <a:latin typeface="Courier New"/>
                <a:ea typeface="Courier New"/>
                <a:cs typeface="Courier New"/>
                <a:sym typeface="Courier New"/>
              </a:rPr>
              <a:t>double</a:t>
            </a:r>
            <a:r>
              <a:rPr lang="en-US" sz="2400">
                <a:highlight>
                  <a:srgbClr val="FFFFFF"/>
                </a:highlight>
                <a:latin typeface="Courier New"/>
                <a:ea typeface="Courier New"/>
                <a:cs typeface="Courier New"/>
                <a:sym typeface="Courier New"/>
              </a:rPr>
              <a:t> </a:t>
            </a:r>
            <a:r>
              <a:rPr lang="en-US" sz="2400">
                <a:solidFill>
                  <a:srgbClr val="001080"/>
                </a:solidFill>
                <a:highlight>
                  <a:srgbClr val="FFFFFF"/>
                </a:highlight>
                <a:latin typeface="Courier New"/>
                <a:ea typeface="Courier New"/>
                <a:cs typeface="Courier New"/>
                <a:sym typeface="Courier New"/>
              </a:rPr>
              <a:t>momentum</a:t>
            </a:r>
            <a:r>
              <a:rPr lang="en-US" sz="2400">
                <a:highlight>
                  <a:srgbClr val="FFFFFF"/>
                </a:highlight>
                <a:latin typeface="Courier New"/>
                <a:ea typeface="Courier New"/>
                <a:cs typeface="Courier New"/>
                <a:sym typeface="Courier New"/>
              </a:rPr>
              <a:t>, </a:t>
            </a:r>
            <a:r>
              <a:rPr lang="en-US" sz="2400">
                <a:solidFill>
                  <a:srgbClr val="0000FF"/>
                </a:solidFill>
                <a:highlight>
                  <a:srgbClr val="FFFFFF"/>
                </a:highlight>
                <a:latin typeface="Courier New"/>
                <a:ea typeface="Courier New"/>
                <a:cs typeface="Courier New"/>
                <a:sym typeface="Courier New"/>
              </a:rPr>
              <a:t>double</a:t>
            </a:r>
            <a:r>
              <a:rPr lang="en-US" sz="2400">
                <a:highlight>
                  <a:srgbClr val="FFFFFF"/>
                </a:highlight>
                <a:latin typeface="Courier New"/>
                <a:ea typeface="Courier New"/>
                <a:cs typeface="Courier New"/>
                <a:sym typeface="Courier New"/>
              </a:rPr>
              <a:t> </a:t>
            </a:r>
            <a:r>
              <a:rPr lang="en-US" sz="2400">
                <a:solidFill>
                  <a:srgbClr val="001080"/>
                </a:solidFill>
                <a:highlight>
                  <a:srgbClr val="FFFFFF"/>
                </a:highlight>
                <a:latin typeface="Courier New"/>
                <a:ea typeface="Courier New"/>
                <a:cs typeface="Courier New"/>
                <a:sym typeface="Courier New"/>
              </a:rPr>
              <a:t>decay</a:t>
            </a:r>
            <a:r>
              <a:rPr lang="en-US" sz="2400">
                <a:highlight>
                  <a:srgbClr val="FFFFFF"/>
                </a:highlight>
                <a:latin typeface="Courier New"/>
                <a:ea typeface="Courier New"/>
                <a:cs typeface="Courier New"/>
                <a:sym typeface="Courier New"/>
              </a:rPr>
              <a:t>)</a:t>
            </a:r>
            <a:endParaRPr sz="2400"/>
          </a:p>
        </p:txBody>
      </p:sp>
      <p:sp>
        <p:nvSpPr>
          <p:cNvPr id="1326" name="Google Shape;1326;p46"/>
          <p:cNvSpPr txBox="1"/>
          <p:nvPr>
            <p:ph idx="1" type="body"/>
          </p:nvPr>
        </p:nvSpPr>
        <p:spPr>
          <a:xfrm>
            <a:off x="415600" y="1904829"/>
            <a:ext cx="11360800" cy="4581804"/>
          </a:xfrm>
          <a:prstGeom prst="rect">
            <a:avLst/>
          </a:prstGeom>
          <a:noFill/>
          <a:ln>
            <a:noFill/>
          </a:ln>
        </p:spPr>
        <p:txBody>
          <a:bodyPr anchorCtr="0" anchor="t" bIns="121900" lIns="121900" spcFirstLastPara="1" rIns="121900" wrap="square" tIns="121900">
            <a:noAutofit/>
          </a:bodyPr>
          <a:lstStyle/>
          <a:p>
            <a:pPr indent="0" lvl="0" marL="0" rtl="0" algn="l">
              <a:lnSpc>
                <a:spcPct val="135714"/>
              </a:lnSpc>
              <a:spcBef>
                <a:spcPts val="0"/>
              </a:spcBef>
              <a:spcAft>
                <a:spcPts val="0"/>
              </a:spcAft>
              <a:buClr>
                <a:schemeClr val="dk1"/>
              </a:buClr>
              <a:buSzPts val="1100"/>
              <a:buNone/>
            </a:pPr>
            <a:r>
              <a:rPr lang="en-US" sz="1400">
                <a:solidFill>
                  <a:srgbClr val="274E13"/>
                </a:solidFill>
                <a:highlight>
                  <a:srgbClr val="FFFFFF"/>
                </a:highlight>
                <a:latin typeface="Courier New"/>
                <a:ea typeface="Courier New"/>
                <a:cs typeface="Courier New"/>
                <a:sym typeface="Courier New"/>
              </a:rPr>
              <a:t>    // Calculate Δw_t = dL/dw_t - λw_t + mΔw_{t-1}</a:t>
            </a:r>
            <a:endParaRPr sz="1400">
              <a:solidFill>
                <a:srgbClr val="274E13"/>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Clr>
                <a:srgbClr val="274E13"/>
              </a:buClr>
              <a:buSzPts val="1800"/>
              <a:buNone/>
            </a:pPr>
            <a:r>
              <a:rPr lang="en-US" sz="1400">
                <a:solidFill>
                  <a:srgbClr val="274E13"/>
                </a:solidFill>
                <a:highlight>
                  <a:srgbClr val="FFFFFF"/>
                </a:highlight>
                <a:latin typeface="Courier New"/>
                <a:ea typeface="Courier New"/>
                <a:cs typeface="Courier New"/>
                <a:sym typeface="Courier New"/>
              </a:rPr>
              <a:t>    // save it to l-&gt;v</a:t>
            </a:r>
            <a:endParaRPr sz="1400">
              <a:solidFill>
                <a:srgbClr val="274E13"/>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None/>
            </a:pPr>
            <a:r>
              <a:rPr lang="en-US" sz="1400">
                <a:solidFill>
                  <a:srgbClr val="274E13"/>
                </a:solidFill>
                <a:highlight>
                  <a:srgbClr val="FFFFFF"/>
                </a:highlight>
                <a:latin typeface="Courier New"/>
                <a:ea typeface="Courier New"/>
                <a:cs typeface="Courier New"/>
                <a:sym typeface="Courier New"/>
              </a:rPr>
              <a:t>    // Note that You can use axpy_matrix to perform the matrix summation/subtraction</a:t>
            </a:r>
            <a:endParaRPr/>
          </a:p>
          <a:p>
            <a:pPr indent="0" lvl="0" marL="0" rtl="0" algn="l">
              <a:lnSpc>
                <a:spcPct val="135714"/>
              </a:lnSpc>
              <a:spcBef>
                <a:spcPts val="0"/>
              </a:spcBef>
              <a:spcAft>
                <a:spcPts val="0"/>
              </a:spcAft>
              <a:buClr>
                <a:schemeClr val="dk1"/>
              </a:buClr>
              <a:buSzPts val="1100"/>
              <a:buNone/>
            </a:pPr>
            <a:r>
              <a:t/>
            </a:r>
            <a:endParaRPr sz="1400">
              <a:solidFill>
                <a:srgbClr val="274E13"/>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None/>
            </a:pPr>
            <a:r>
              <a:t/>
            </a:r>
            <a:endParaRPr sz="1400">
              <a:solidFill>
                <a:srgbClr val="274E13"/>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None/>
            </a:pPr>
            <a:r>
              <a:t/>
            </a:r>
            <a:endParaRPr sz="1400">
              <a:solidFill>
                <a:srgbClr val="274E13"/>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Clr>
                <a:srgbClr val="274E13"/>
              </a:buClr>
              <a:buSzPts val="1800"/>
              <a:buNone/>
            </a:pPr>
            <a:r>
              <a:rPr lang="en-US" sz="1400">
                <a:solidFill>
                  <a:srgbClr val="274E13"/>
                </a:solidFill>
                <a:highlight>
                  <a:srgbClr val="FFFFFF"/>
                </a:highlight>
                <a:latin typeface="Courier New"/>
                <a:ea typeface="Courier New"/>
                <a:cs typeface="Courier New"/>
                <a:sym typeface="Courier New"/>
              </a:rPr>
              <a:t>    // Update l-&gt;w</a:t>
            </a:r>
            <a:endParaRPr sz="1400">
              <a:solidFill>
                <a:srgbClr val="274E13"/>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None/>
            </a:pPr>
            <a:r>
              <a:rPr lang="en-US" sz="1400">
                <a:solidFill>
                  <a:srgbClr val="274E13"/>
                </a:solidFill>
                <a:highlight>
                  <a:srgbClr val="FFFFFF"/>
                </a:highlight>
                <a:latin typeface="Courier New"/>
                <a:ea typeface="Courier New"/>
                <a:cs typeface="Courier New"/>
                <a:sym typeface="Courier New"/>
              </a:rPr>
              <a:t>    // l-&gt;w = rate * l-&gt;v + l-&gt;w</a:t>
            </a:r>
            <a:endParaRPr sz="1400">
              <a:solidFill>
                <a:srgbClr val="274E13"/>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None/>
            </a:pPr>
            <a:r>
              <a:t/>
            </a:r>
            <a:endParaRPr sz="1400">
              <a:solidFill>
                <a:srgbClr val="274E13"/>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None/>
            </a:pPr>
            <a:r>
              <a:t/>
            </a:r>
            <a:endParaRPr sz="1400">
              <a:solidFill>
                <a:srgbClr val="FF0000"/>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None/>
            </a:pPr>
            <a:r>
              <a:rPr lang="en-US" sz="1400">
                <a:solidFill>
                  <a:srgbClr val="FF0000"/>
                </a:solidFill>
                <a:highlight>
                  <a:srgbClr val="FFFFFF"/>
                </a:highlight>
                <a:latin typeface="Courier New"/>
                <a:ea typeface="Courier New"/>
                <a:cs typeface="Courier New"/>
                <a:sym typeface="Courier New"/>
              </a:rPr>
              <a:t>Note the multiplication and summation in this slides all mean matrix multiplication or matrix summation.</a:t>
            </a:r>
            <a:endParaRPr sz="1400">
              <a:solidFill>
                <a:srgbClr val="FF0000"/>
              </a:solidFill>
              <a:highlight>
                <a:srgbClr val="FFFFFF"/>
              </a:highlight>
              <a:latin typeface="Courier New"/>
              <a:ea typeface="Courier New"/>
              <a:cs typeface="Courier New"/>
              <a:sym typeface="Courier New"/>
            </a:endParaRPr>
          </a:p>
          <a:p>
            <a:pPr indent="0" lvl="0" marL="0" rtl="0" algn="l">
              <a:lnSpc>
                <a:spcPct val="90000"/>
              </a:lnSpc>
              <a:spcBef>
                <a:spcPts val="0"/>
              </a:spcBef>
              <a:spcAft>
                <a:spcPts val="2133"/>
              </a:spcAft>
              <a:buClr>
                <a:schemeClr val="dk1"/>
              </a:buClr>
              <a:buSzPts val="1800"/>
              <a:buNone/>
            </a:pPr>
            <a:r>
              <a:t/>
            </a:r>
            <a:endParaRPr>
              <a:solidFill>
                <a:srgbClr val="FF0000"/>
              </a:solidFill>
            </a:endParaRPr>
          </a:p>
        </p:txBody>
      </p:sp>
      <p:sp>
        <p:nvSpPr>
          <p:cNvPr id="1327" name="Google Shape;1327;p46"/>
          <p:cNvSpPr txBox="1"/>
          <p:nvPr/>
        </p:nvSpPr>
        <p:spPr>
          <a:xfrm>
            <a:off x="6166884" y="1141229"/>
            <a:ext cx="5793814" cy="646331"/>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Calibri"/>
                <a:ea typeface="Calibri"/>
                <a:cs typeface="Calibri"/>
                <a:sym typeface="Calibri"/>
              </a:rPr>
              <a:t>Given a layer “l”,  learning rate, momentum, and decay rate,</a:t>
            </a:r>
            <a:endParaRPr/>
          </a:p>
          <a:p>
            <a:pPr indent="0" lvl="0" marL="0" marR="0" rtl="0" algn="l">
              <a:spcBef>
                <a:spcPts val="0"/>
              </a:spcBef>
              <a:spcAft>
                <a:spcPts val="0"/>
              </a:spcAft>
              <a:buNone/>
            </a:pPr>
            <a:r>
              <a:rPr lang="en-US" sz="1800">
                <a:solidFill>
                  <a:srgbClr val="FF0000"/>
                </a:solidFill>
                <a:latin typeface="Calibri"/>
                <a:ea typeface="Calibri"/>
                <a:cs typeface="Calibri"/>
                <a:sym typeface="Calibri"/>
              </a:rPr>
              <a:t>Update the weight (i.e. l-&gt;w)</a:t>
            </a:r>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1" name="Shape 1331"/>
        <p:cNvGrpSpPr/>
        <p:nvPr/>
      </p:nvGrpSpPr>
      <p:grpSpPr>
        <a:xfrm>
          <a:off x="0" y="0"/>
          <a:ext cx="0" cy="0"/>
          <a:chOff x="0" y="0"/>
          <a:chExt cx="0" cy="0"/>
        </a:xfrm>
      </p:grpSpPr>
      <p:sp>
        <p:nvSpPr>
          <p:cNvPr id="1332" name="Google Shape;1332;p47"/>
          <p:cNvSpPr txBox="1"/>
          <p:nvPr>
            <p:ph type="title"/>
          </p:nvPr>
        </p:nvSpPr>
        <p:spPr>
          <a:xfrm>
            <a:off x="415600" y="593367"/>
            <a:ext cx="11360800" cy="763600"/>
          </a:xfrm>
          <a:prstGeom prst="rect">
            <a:avLst/>
          </a:prstGeom>
          <a:noFill/>
          <a:ln>
            <a:noFill/>
          </a:ln>
        </p:spPr>
        <p:txBody>
          <a:bodyPr anchorCtr="0" anchor="t" bIns="121900" lIns="121900" spcFirstLastPara="1" rIns="121900" wrap="square" tIns="121900">
            <a:noAutofit/>
          </a:bodyPr>
          <a:lstStyle/>
          <a:p>
            <a:pPr indent="0" lvl="0" marL="0" rtl="0" algn="l">
              <a:lnSpc>
                <a:spcPct val="90000"/>
              </a:lnSpc>
              <a:spcBef>
                <a:spcPts val="0"/>
              </a:spcBef>
              <a:spcAft>
                <a:spcPts val="0"/>
              </a:spcAft>
              <a:buClr>
                <a:schemeClr val="dk1"/>
              </a:buClr>
              <a:buSzPts val="2800"/>
              <a:buFont typeface="Calibri"/>
              <a:buNone/>
            </a:pPr>
            <a:r>
              <a:rPr lang="en-US"/>
              <a:t>Functions You Need to Know before Experiments</a:t>
            </a:r>
            <a:endParaRPr/>
          </a:p>
        </p:txBody>
      </p:sp>
      <p:sp>
        <p:nvSpPr>
          <p:cNvPr id="1333" name="Google Shape;1333;p47"/>
          <p:cNvSpPr txBox="1"/>
          <p:nvPr>
            <p:ph idx="1" type="body"/>
          </p:nvPr>
        </p:nvSpPr>
        <p:spPr>
          <a:xfrm>
            <a:off x="415600" y="1536633"/>
            <a:ext cx="11360800" cy="4555200"/>
          </a:xfrm>
          <a:prstGeom prst="rect">
            <a:avLst/>
          </a:prstGeom>
          <a:noFill/>
          <a:ln>
            <a:noFill/>
          </a:ln>
        </p:spPr>
        <p:txBody>
          <a:bodyPr anchorCtr="0" anchor="t" bIns="121900" lIns="121900" spcFirstLastPara="1" rIns="121900" wrap="square" tIns="121900">
            <a:noAutofit/>
          </a:bodyPr>
          <a:lstStyle/>
          <a:p>
            <a:pPr indent="0" lvl="0" marL="0" rtl="0" algn="l">
              <a:lnSpc>
                <a:spcPct val="90000"/>
              </a:lnSpc>
              <a:spcBef>
                <a:spcPts val="0"/>
              </a:spcBef>
              <a:spcAft>
                <a:spcPts val="0"/>
              </a:spcAft>
              <a:buClr>
                <a:schemeClr val="dk1"/>
              </a:buClr>
              <a:buSzPts val="1800"/>
              <a:buNone/>
            </a:pPr>
            <a:r>
              <a:rPr lang="en-US"/>
              <a:t>For simplicity, we already filled the following functions for you. You should read and understand these functions (classifier.c) before running experiments.</a:t>
            </a:r>
            <a:endParaRPr/>
          </a:p>
          <a:p>
            <a:pPr indent="0" lvl="0" marL="0" rtl="0" algn="l">
              <a:lnSpc>
                <a:spcPct val="135714"/>
              </a:lnSpc>
              <a:spcBef>
                <a:spcPts val="2133"/>
              </a:spcBef>
              <a:spcAft>
                <a:spcPts val="0"/>
              </a:spcAft>
              <a:buClr>
                <a:schemeClr val="dk1"/>
              </a:buClr>
              <a:buSzPts val="1100"/>
              <a:buNone/>
            </a:pPr>
            <a:r>
              <a:rPr lang="en-US" sz="1400">
                <a:solidFill>
                  <a:schemeClr val="dk1"/>
                </a:solidFill>
                <a:highlight>
                  <a:srgbClr val="FFFFFF"/>
                </a:highlight>
                <a:latin typeface="Courier New"/>
                <a:ea typeface="Courier New"/>
                <a:cs typeface="Courier New"/>
                <a:sym typeface="Courier New"/>
              </a:rPr>
              <a:t>layer </a:t>
            </a:r>
            <a:r>
              <a:rPr lang="en-US" sz="1400">
                <a:solidFill>
                  <a:srgbClr val="795E26"/>
                </a:solidFill>
                <a:highlight>
                  <a:srgbClr val="FFFFFF"/>
                </a:highlight>
                <a:latin typeface="Courier New"/>
                <a:ea typeface="Courier New"/>
                <a:cs typeface="Courier New"/>
                <a:sym typeface="Courier New"/>
              </a:rPr>
              <a:t>make_layer</a:t>
            </a:r>
            <a:r>
              <a:rPr lang="en-US" sz="1400">
                <a:solidFill>
                  <a:schemeClr val="dk1"/>
                </a:solidFill>
                <a:highlight>
                  <a:srgbClr val="FFFFFF"/>
                </a:highlight>
                <a:latin typeface="Courier New"/>
                <a:ea typeface="Courier New"/>
                <a:cs typeface="Courier New"/>
                <a:sym typeface="Courier New"/>
              </a:rPr>
              <a:t>(</a:t>
            </a:r>
            <a:r>
              <a:rPr lang="en-US" sz="1400">
                <a:solidFill>
                  <a:srgbClr val="0000FF"/>
                </a:solidFill>
                <a:highlight>
                  <a:srgbClr val="FFFFFF"/>
                </a:highlight>
                <a:latin typeface="Courier New"/>
                <a:ea typeface="Courier New"/>
                <a:cs typeface="Courier New"/>
                <a:sym typeface="Courier New"/>
              </a:rPr>
              <a:t>int</a:t>
            </a:r>
            <a:r>
              <a:rPr lang="en-US" sz="1400">
                <a:solidFill>
                  <a:schemeClr val="dk1"/>
                </a:solidFill>
                <a:highlight>
                  <a:srgbClr val="FFFFFF"/>
                </a:highlight>
                <a:latin typeface="Courier New"/>
                <a:ea typeface="Courier New"/>
                <a:cs typeface="Courier New"/>
                <a:sym typeface="Courier New"/>
              </a:rPr>
              <a:t> </a:t>
            </a:r>
            <a:r>
              <a:rPr lang="en-US" sz="1400">
                <a:solidFill>
                  <a:srgbClr val="001080"/>
                </a:solidFill>
                <a:highlight>
                  <a:srgbClr val="FFFFFF"/>
                </a:highlight>
                <a:latin typeface="Courier New"/>
                <a:ea typeface="Courier New"/>
                <a:cs typeface="Courier New"/>
                <a:sym typeface="Courier New"/>
              </a:rPr>
              <a:t>input</a:t>
            </a:r>
            <a:r>
              <a:rPr lang="en-US" sz="1400">
                <a:solidFill>
                  <a:schemeClr val="dk1"/>
                </a:solidFill>
                <a:highlight>
                  <a:srgbClr val="FFFFFF"/>
                </a:highlight>
                <a:latin typeface="Courier New"/>
                <a:ea typeface="Courier New"/>
                <a:cs typeface="Courier New"/>
                <a:sym typeface="Courier New"/>
              </a:rPr>
              <a:t>, </a:t>
            </a:r>
            <a:r>
              <a:rPr lang="en-US" sz="1400">
                <a:solidFill>
                  <a:srgbClr val="0000FF"/>
                </a:solidFill>
                <a:highlight>
                  <a:srgbClr val="FFFFFF"/>
                </a:highlight>
                <a:latin typeface="Courier New"/>
                <a:ea typeface="Courier New"/>
                <a:cs typeface="Courier New"/>
                <a:sym typeface="Courier New"/>
              </a:rPr>
              <a:t>int</a:t>
            </a:r>
            <a:r>
              <a:rPr lang="en-US" sz="1400">
                <a:solidFill>
                  <a:schemeClr val="dk1"/>
                </a:solidFill>
                <a:highlight>
                  <a:srgbClr val="FFFFFF"/>
                </a:highlight>
                <a:latin typeface="Courier New"/>
                <a:ea typeface="Courier New"/>
                <a:cs typeface="Courier New"/>
                <a:sym typeface="Courier New"/>
              </a:rPr>
              <a:t> </a:t>
            </a:r>
            <a:r>
              <a:rPr lang="en-US" sz="1400">
                <a:solidFill>
                  <a:srgbClr val="001080"/>
                </a:solidFill>
                <a:highlight>
                  <a:srgbClr val="FFFFFF"/>
                </a:highlight>
                <a:latin typeface="Courier New"/>
                <a:ea typeface="Courier New"/>
                <a:cs typeface="Courier New"/>
                <a:sym typeface="Courier New"/>
              </a:rPr>
              <a:t>output</a:t>
            </a:r>
            <a:r>
              <a:rPr lang="en-US" sz="1400">
                <a:solidFill>
                  <a:schemeClr val="dk1"/>
                </a:solidFill>
                <a:highlight>
                  <a:srgbClr val="FFFFFF"/>
                </a:highlight>
                <a:latin typeface="Courier New"/>
                <a:ea typeface="Courier New"/>
                <a:cs typeface="Courier New"/>
                <a:sym typeface="Courier New"/>
              </a:rPr>
              <a:t>, ACTIVATION </a:t>
            </a:r>
            <a:r>
              <a:rPr lang="en-US" sz="1400">
                <a:solidFill>
                  <a:srgbClr val="001080"/>
                </a:solidFill>
                <a:highlight>
                  <a:srgbClr val="FFFFFF"/>
                </a:highlight>
                <a:latin typeface="Courier New"/>
                <a:ea typeface="Courier New"/>
                <a:cs typeface="Courier New"/>
                <a:sym typeface="Courier New"/>
              </a:rPr>
              <a:t>activation</a:t>
            </a:r>
            <a:r>
              <a:rPr lang="en-US" sz="1400">
                <a:solidFill>
                  <a:schemeClr val="dk1"/>
                </a:solidFill>
                <a:highlight>
                  <a:srgbClr val="FFFFFF"/>
                </a:highlight>
                <a:latin typeface="Courier New"/>
                <a:ea typeface="Courier New"/>
                <a:cs typeface="Courier New"/>
                <a:sym typeface="Courier New"/>
              </a:rPr>
              <a:t>)</a:t>
            </a:r>
            <a:endParaRPr sz="1400">
              <a:solidFill>
                <a:schemeClr val="dk1"/>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None/>
            </a:pPr>
            <a:r>
              <a:rPr lang="en-US" sz="1400">
                <a:solidFill>
                  <a:schemeClr val="dk1"/>
                </a:solidFill>
                <a:highlight>
                  <a:srgbClr val="FFFFFF"/>
                </a:highlight>
                <a:latin typeface="Courier New"/>
                <a:ea typeface="Courier New"/>
                <a:cs typeface="Courier New"/>
                <a:sym typeface="Courier New"/>
              </a:rPr>
              <a:t>matrix </a:t>
            </a:r>
            <a:r>
              <a:rPr lang="en-US" sz="1400">
                <a:solidFill>
                  <a:srgbClr val="795E26"/>
                </a:solidFill>
                <a:highlight>
                  <a:srgbClr val="FFFFFF"/>
                </a:highlight>
                <a:latin typeface="Courier New"/>
                <a:ea typeface="Courier New"/>
                <a:cs typeface="Courier New"/>
                <a:sym typeface="Courier New"/>
              </a:rPr>
              <a:t>forward_model</a:t>
            </a:r>
            <a:r>
              <a:rPr lang="en-US" sz="1400">
                <a:solidFill>
                  <a:schemeClr val="dk1"/>
                </a:solidFill>
                <a:highlight>
                  <a:srgbClr val="FFFFFF"/>
                </a:highlight>
                <a:latin typeface="Courier New"/>
                <a:ea typeface="Courier New"/>
                <a:cs typeface="Courier New"/>
                <a:sym typeface="Courier New"/>
              </a:rPr>
              <a:t>(model </a:t>
            </a:r>
            <a:r>
              <a:rPr lang="en-US" sz="1400">
                <a:solidFill>
                  <a:srgbClr val="001080"/>
                </a:solidFill>
                <a:highlight>
                  <a:srgbClr val="FFFFFF"/>
                </a:highlight>
                <a:latin typeface="Courier New"/>
                <a:ea typeface="Courier New"/>
                <a:cs typeface="Courier New"/>
                <a:sym typeface="Courier New"/>
              </a:rPr>
              <a:t>m</a:t>
            </a:r>
            <a:r>
              <a:rPr lang="en-US" sz="1400">
                <a:solidFill>
                  <a:schemeClr val="dk1"/>
                </a:solidFill>
                <a:highlight>
                  <a:srgbClr val="FFFFFF"/>
                </a:highlight>
                <a:latin typeface="Courier New"/>
                <a:ea typeface="Courier New"/>
                <a:cs typeface="Courier New"/>
                <a:sym typeface="Courier New"/>
              </a:rPr>
              <a:t>, matrix </a:t>
            </a:r>
            <a:r>
              <a:rPr lang="en-US" sz="1400">
                <a:solidFill>
                  <a:srgbClr val="001080"/>
                </a:solidFill>
                <a:highlight>
                  <a:srgbClr val="FFFFFF"/>
                </a:highlight>
                <a:latin typeface="Courier New"/>
                <a:ea typeface="Courier New"/>
                <a:cs typeface="Courier New"/>
                <a:sym typeface="Courier New"/>
              </a:rPr>
              <a:t>X</a:t>
            </a:r>
            <a:r>
              <a:rPr lang="en-US" sz="1400">
                <a:solidFill>
                  <a:schemeClr val="dk1"/>
                </a:solidFill>
                <a:highlight>
                  <a:srgbClr val="FFFFFF"/>
                </a:highlight>
                <a:latin typeface="Courier New"/>
                <a:ea typeface="Courier New"/>
                <a:cs typeface="Courier New"/>
                <a:sym typeface="Courier New"/>
              </a:rPr>
              <a:t>)</a:t>
            </a:r>
            <a:endParaRPr sz="1400">
              <a:solidFill>
                <a:schemeClr val="dk1"/>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None/>
            </a:pPr>
            <a:r>
              <a:rPr lang="en-US" sz="1400">
                <a:solidFill>
                  <a:srgbClr val="0000FF"/>
                </a:solidFill>
                <a:highlight>
                  <a:srgbClr val="FFFFFF"/>
                </a:highlight>
                <a:latin typeface="Courier New"/>
                <a:ea typeface="Courier New"/>
                <a:cs typeface="Courier New"/>
                <a:sym typeface="Courier New"/>
              </a:rPr>
              <a:t>void</a:t>
            </a:r>
            <a:r>
              <a:rPr lang="en-US" sz="1400">
                <a:solidFill>
                  <a:schemeClr val="dk1"/>
                </a:solidFill>
                <a:highlight>
                  <a:srgbClr val="FFFFFF"/>
                </a:highlight>
                <a:latin typeface="Courier New"/>
                <a:ea typeface="Courier New"/>
                <a:cs typeface="Courier New"/>
                <a:sym typeface="Courier New"/>
              </a:rPr>
              <a:t> </a:t>
            </a:r>
            <a:r>
              <a:rPr lang="en-US" sz="1400">
                <a:solidFill>
                  <a:srgbClr val="795E26"/>
                </a:solidFill>
                <a:highlight>
                  <a:srgbClr val="FFFFFF"/>
                </a:highlight>
                <a:latin typeface="Courier New"/>
                <a:ea typeface="Courier New"/>
                <a:cs typeface="Courier New"/>
                <a:sym typeface="Courier New"/>
              </a:rPr>
              <a:t>backward_model</a:t>
            </a:r>
            <a:r>
              <a:rPr lang="en-US" sz="1400">
                <a:solidFill>
                  <a:schemeClr val="dk1"/>
                </a:solidFill>
                <a:highlight>
                  <a:srgbClr val="FFFFFF"/>
                </a:highlight>
                <a:latin typeface="Courier New"/>
                <a:ea typeface="Courier New"/>
                <a:cs typeface="Courier New"/>
                <a:sym typeface="Courier New"/>
              </a:rPr>
              <a:t>(model </a:t>
            </a:r>
            <a:r>
              <a:rPr lang="en-US" sz="1400">
                <a:solidFill>
                  <a:srgbClr val="001080"/>
                </a:solidFill>
                <a:highlight>
                  <a:srgbClr val="FFFFFF"/>
                </a:highlight>
                <a:latin typeface="Courier New"/>
                <a:ea typeface="Courier New"/>
                <a:cs typeface="Courier New"/>
                <a:sym typeface="Courier New"/>
              </a:rPr>
              <a:t>m</a:t>
            </a:r>
            <a:r>
              <a:rPr lang="en-US" sz="1400">
                <a:solidFill>
                  <a:schemeClr val="dk1"/>
                </a:solidFill>
                <a:highlight>
                  <a:srgbClr val="FFFFFF"/>
                </a:highlight>
                <a:latin typeface="Courier New"/>
                <a:ea typeface="Courier New"/>
                <a:cs typeface="Courier New"/>
                <a:sym typeface="Courier New"/>
              </a:rPr>
              <a:t>, matrix </a:t>
            </a:r>
            <a:r>
              <a:rPr lang="en-US" sz="1400">
                <a:solidFill>
                  <a:srgbClr val="001080"/>
                </a:solidFill>
                <a:highlight>
                  <a:srgbClr val="FFFFFF"/>
                </a:highlight>
                <a:latin typeface="Courier New"/>
                <a:ea typeface="Courier New"/>
                <a:cs typeface="Courier New"/>
                <a:sym typeface="Courier New"/>
              </a:rPr>
              <a:t>dL</a:t>
            </a:r>
            <a:r>
              <a:rPr lang="en-US" sz="1400">
                <a:solidFill>
                  <a:schemeClr val="dk1"/>
                </a:solidFill>
                <a:highlight>
                  <a:srgbClr val="FFFFFF"/>
                </a:highlight>
                <a:latin typeface="Courier New"/>
                <a:ea typeface="Courier New"/>
                <a:cs typeface="Courier New"/>
                <a:sym typeface="Courier New"/>
              </a:rPr>
              <a:t>)</a:t>
            </a:r>
            <a:endParaRPr sz="1400">
              <a:solidFill>
                <a:schemeClr val="dk1"/>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None/>
            </a:pPr>
            <a:r>
              <a:rPr lang="en-US" sz="1400">
                <a:solidFill>
                  <a:srgbClr val="0000FF"/>
                </a:solidFill>
                <a:highlight>
                  <a:srgbClr val="FFFFFF"/>
                </a:highlight>
                <a:latin typeface="Courier New"/>
                <a:ea typeface="Courier New"/>
                <a:cs typeface="Courier New"/>
                <a:sym typeface="Courier New"/>
              </a:rPr>
              <a:t>void</a:t>
            </a:r>
            <a:r>
              <a:rPr lang="en-US" sz="1400">
                <a:solidFill>
                  <a:schemeClr val="dk1"/>
                </a:solidFill>
                <a:highlight>
                  <a:srgbClr val="FFFFFF"/>
                </a:highlight>
                <a:latin typeface="Courier New"/>
                <a:ea typeface="Courier New"/>
                <a:cs typeface="Courier New"/>
                <a:sym typeface="Courier New"/>
              </a:rPr>
              <a:t> </a:t>
            </a:r>
            <a:r>
              <a:rPr lang="en-US" sz="1400">
                <a:solidFill>
                  <a:srgbClr val="795E26"/>
                </a:solidFill>
                <a:highlight>
                  <a:srgbClr val="FFFFFF"/>
                </a:highlight>
                <a:latin typeface="Courier New"/>
                <a:ea typeface="Courier New"/>
                <a:cs typeface="Courier New"/>
                <a:sym typeface="Courier New"/>
              </a:rPr>
              <a:t>update_model</a:t>
            </a:r>
            <a:r>
              <a:rPr lang="en-US" sz="1400">
                <a:solidFill>
                  <a:schemeClr val="dk1"/>
                </a:solidFill>
                <a:highlight>
                  <a:srgbClr val="FFFFFF"/>
                </a:highlight>
                <a:latin typeface="Courier New"/>
                <a:ea typeface="Courier New"/>
                <a:cs typeface="Courier New"/>
                <a:sym typeface="Courier New"/>
              </a:rPr>
              <a:t>(model </a:t>
            </a:r>
            <a:r>
              <a:rPr lang="en-US" sz="1400">
                <a:solidFill>
                  <a:srgbClr val="001080"/>
                </a:solidFill>
                <a:highlight>
                  <a:srgbClr val="FFFFFF"/>
                </a:highlight>
                <a:latin typeface="Courier New"/>
                <a:ea typeface="Courier New"/>
                <a:cs typeface="Courier New"/>
                <a:sym typeface="Courier New"/>
              </a:rPr>
              <a:t>m</a:t>
            </a:r>
            <a:r>
              <a:rPr lang="en-US" sz="1400">
                <a:solidFill>
                  <a:schemeClr val="dk1"/>
                </a:solidFill>
                <a:highlight>
                  <a:srgbClr val="FFFFFF"/>
                </a:highlight>
                <a:latin typeface="Courier New"/>
                <a:ea typeface="Courier New"/>
                <a:cs typeface="Courier New"/>
                <a:sym typeface="Courier New"/>
              </a:rPr>
              <a:t>, </a:t>
            </a:r>
            <a:r>
              <a:rPr lang="en-US" sz="1400">
                <a:solidFill>
                  <a:srgbClr val="0000FF"/>
                </a:solidFill>
                <a:highlight>
                  <a:srgbClr val="FFFFFF"/>
                </a:highlight>
                <a:latin typeface="Courier New"/>
                <a:ea typeface="Courier New"/>
                <a:cs typeface="Courier New"/>
                <a:sym typeface="Courier New"/>
              </a:rPr>
              <a:t>double</a:t>
            </a:r>
            <a:r>
              <a:rPr lang="en-US" sz="1400">
                <a:solidFill>
                  <a:schemeClr val="dk1"/>
                </a:solidFill>
                <a:highlight>
                  <a:srgbClr val="FFFFFF"/>
                </a:highlight>
                <a:latin typeface="Courier New"/>
                <a:ea typeface="Courier New"/>
                <a:cs typeface="Courier New"/>
                <a:sym typeface="Courier New"/>
              </a:rPr>
              <a:t> </a:t>
            </a:r>
            <a:r>
              <a:rPr lang="en-US" sz="1400">
                <a:solidFill>
                  <a:srgbClr val="001080"/>
                </a:solidFill>
                <a:highlight>
                  <a:srgbClr val="FFFFFF"/>
                </a:highlight>
                <a:latin typeface="Courier New"/>
                <a:ea typeface="Courier New"/>
                <a:cs typeface="Courier New"/>
                <a:sym typeface="Courier New"/>
              </a:rPr>
              <a:t>rate</a:t>
            </a:r>
            <a:r>
              <a:rPr lang="en-US" sz="1400">
                <a:solidFill>
                  <a:schemeClr val="dk1"/>
                </a:solidFill>
                <a:highlight>
                  <a:srgbClr val="FFFFFF"/>
                </a:highlight>
                <a:latin typeface="Courier New"/>
                <a:ea typeface="Courier New"/>
                <a:cs typeface="Courier New"/>
                <a:sym typeface="Courier New"/>
              </a:rPr>
              <a:t>, </a:t>
            </a:r>
            <a:r>
              <a:rPr lang="en-US" sz="1400">
                <a:solidFill>
                  <a:srgbClr val="0000FF"/>
                </a:solidFill>
                <a:highlight>
                  <a:srgbClr val="FFFFFF"/>
                </a:highlight>
                <a:latin typeface="Courier New"/>
                <a:ea typeface="Courier New"/>
                <a:cs typeface="Courier New"/>
                <a:sym typeface="Courier New"/>
              </a:rPr>
              <a:t>double</a:t>
            </a:r>
            <a:r>
              <a:rPr lang="en-US" sz="1400">
                <a:solidFill>
                  <a:schemeClr val="dk1"/>
                </a:solidFill>
                <a:highlight>
                  <a:srgbClr val="FFFFFF"/>
                </a:highlight>
                <a:latin typeface="Courier New"/>
                <a:ea typeface="Courier New"/>
                <a:cs typeface="Courier New"/>
                <a:sym typeface="Courier New"/>
              </a:rPr>
              <a:t> </a:t>
            </a:r>
            <a:r>
              <a:rPr lang="en-US" sz="1400">
                <a:solidFill>
                  <a:srgbClr val="001080"/>
                </a:solidFill>
                <a:highlight>
                  <a:srgbClr val="FFFFFF"/>
                </a:highlight>
                <a:latin typeface="Courier New"/>
                <a:ea typeface="Courier New"/>
                <a:cs typeface="Courier New"/>
                <a:sym typeface="Courier New"/>
              </a:rPr>
              <a:t>momentum</a:t>
            </a:r>
            <a:r>
              <a:rPr lang="en-US" sz="1400">
                <a:solidFill>
                  <a:schemeClr val="dk1"/>
                </a:solidFill>
                <a:highlight>
                  <a:srgbClr val="FFFFFF"/>
                </a:highlight>
                <a:latin typeface="Courier New"/>
                <a:ea typeface="Courier New"/>
                <a:cs typeface="Courier New"/>
                <a:sym typeface="Courier New"/>
              </a:rPr>
              <a:t>, </a:t>
            </a:r>
            <a:r>
              <a:rPr lang="en-US" sz="1400">
                <a:solidFill>
                  <a:srgbClr val="0000FF"/>
                </a:solidFill>
                <a:highlight>
                  <a:srgbClr val="FFFFFF"/>
                </a:highlight>
                <a:latin typeface="Courier New"/>
                <a:ea typeface="Courier New"/>
                <a:cs typeface="Courier New"/>
                <a:sym typeface="Courier New"/>
              </a:rPr>
              <a:t>double</a:t>
            </a:r>
            <a:r>
              <a:rPr lang="en-US" sz="1400">
                <a:solidFill>
                  <a:schemeClr val="dk1"/>
                </a:solidFill>
                <a:highlight>
                  <a:srgbClr val="FFFFFF"/>
                </a:highlight>
                <a:latin typeface="Courier New"/>
                <a:ea typeface="Courier New"/>
                <a:cs typeface="Courier New"/>
                <a:sym typeface="Courier New"/>
              </a:rPr>
              <a:t> </a:t>
            </a:r>
            <a:r>
              <a:rPr lang="en-US" sz="1400">
                <a:solidFill>
                  <a:srgbClr val="001080"/>
                </a:solidFill>
                <a:highlight>
                  <a:srgbClr val="FFFFFF"/>
                </a:highlight>
                <a:latin typeface="Courier New"/>
                <a:ea typeface="Courier New"/>
                <a:cs typeface="Courier New"/>
                <a:sym typeface="Courier New"/>
              </a:rPr>
              <a:t>decay</a:t>
            </a:r>
            <a:r>
              <a:rPr lang="en-US" sz="1400">
                <a:solidFill>
                  <a:schemeClr val="dk1"/>
                </a:solidFill>
                <a:highlight>
                  <a:srgbClr val="FFFFFF"/>
                </a:highlight>
                <a:latin typeface="Courier New"/>
                <a:ea typeface="Courier New"/>
                <a:cs typeface="Courier New"/>
                <a:sym typeface="Courier New"/>
              </a:rPr>
              <a:t>)</a:t>
            </a:r>
            <a:endParaRPr sz="1400">
              <a:solidFill>
                <a:schemeClr val="dk1"/>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None/>
            </a:pPr>
            <a:r>
              <a:rPr lang="en-US" sz="1400">
                <a:solidFill>
                  <a:srgbClr val="0000FF"/>
                </a:solidFill>
                <a:highlight>
                  <a:srgbClr val="FFFFFF"/>
                </a:highlight>
                <a:latin typeface="Courier New"/>
                <a:ea typeface="Courier New"/>
                <a:cs typeface="Courier New"/>
                <a:sym typeface="Courier New"/>
              </a:rPr>
              <a:t>double</a:t>
            </a:r>
            <a:r>
              <a:rPr lang="en-US" sz="1400">
                <a:solidFill>
                  <a:schemeClr val="dk1"/>
                </a:solidFill>
                <a:highlight>
                  <a:srgbClr val="FFFFFF"/>
                </a:highlight>
                <a:latin typeface="Courier New"/>
                <a:ea typeface="Courier New"/>
                <a:cs typeface="Courier New"/>
                <a:sym typeface="Courier New"/>
              </a:rPr>
              <a:t> </a:t>
            </a:r>
            <a:r>
              <a:rPr lang="en-US" sz="1400">
                <a:solidFill>
                  <a:srgbClr val="795E26"/>
                </a:solidFill>
                <a:highlight>
                  <a:srgbClr val="FFFFFF"/>
                </a:highlight>
                <a:latin typeface="Courier New"/>
                <a:ea typeface="Courier New"/>
                <a:cs typeface="Courier New"/>
                <a:sym typeface="Courier New"/>
              </a:rPr>
              <a:t>accuracy_model</a:t>
            </a:r>
            <a:r>
              <a:rPr lang="en-US" sz="1400">
                <a:solidFill>
                  <a:schemeClr val="dk1"/>
                </a:solidFill>
                <a:highlight>
                  <a:srgbClr val="FFFFFF"/>
                </a:highlight>
                <a:latin typeface="Courier New"/>
                <a:ea typeface="Courier New"/>
                <a:cs typeface="Courier New"/>
                <a:sym typeface="Courier New"/>
              </a:rPr>
              <a:t>(model </a:t>
            </a:r>
            <a:r>
              <a:rPr lang="en-US" sz="1400">
                <a:solidFill>
                  <a:srgbClr val="001080"/>
                </a:solidFill>
                <a:highlight>
                  <a:srgbClr val="FFFFFF"/>
                </a:highlight>
                <a:latin typeface="Courier New"/>
                <a:ea typeface="Courier New"/>
                <a:cs typeface="Courier New"/>
                <a:sym typeface="Courier New"/>
              </a:rPr>
              <a:t>m</a:t>
            </a:r>
            <a:r>
              <a:rPr lang="en-US" sz="1400">
                <a:solidFill>
                  <a:schemeClr val="dk1"/>
                </a:solidFill>
                <a:highlight>
                  <a:srgbClr val="FFFFFF"/>
                </a:highlight>
                <a:latin typeface="Courier New"/>
                <a:ea typeface="Courier New"/>
                <a:cs typeface="Courier New"/>
                <a:sym typeface="Courier New"/>
              </a:rPr>
              <a:t>, data </a:t>
            </a:r>
            <a:r>
              <a:rPr lang="en-US" sz="1400">
                <a:solidFill>
                  <a:srgbClr val="001080"/>
                </a:solidFill>
                <a:highlight>
                  <a:srgbClr val="FFFFFF"/>
                </a:highlight>
                <a:latin typeface="Courier New"/>
                <a:ea typeface="Courier New"/>
                <a:cs typeface="Courier New"/>
                <a:sym typeface="Courier New"/>
              </a:rPr>
              <a:t>d</a:t>
            </a:r>
            <a:r>
              <a:rPr lang="en-US" sz="1400">
                <a:solidFill>
                  <a:schemeClr val="dk1"/>
                </a:solidFill>
                <a:highlight>
                  <a:srgbClr val="FFFFFF"/>
                </a:highlight>
                <a:latin typeface="Courier New"/>
                <a:ea typeface="Courier New"/>
                <a:cs typeface="Courier New"/>
                <a:sym typeface="Courier New"/>
              </a:rPr>
              <a:t>)</a:t>
            </a:r>
            <a:endParaRPr sz="1400">
              <a:solidFill>
                <a:schemeClr val="dk1"/>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None/>
            </a:pPr>
            <a:r>
              <a:rPr lang="en-US" sz="1400">
                <a:solidFill>
                  <a:srgbClr val="0000FF"/>
                </a:solidFill>
                <a:highlight>
                  <a:srgbClr val="FFFFFF"/>
                </a:highlight>
                <a:latin typeface="Courier New"/>
                <a:ea typeface="Courier New"/>
                <a:cs typeface="Courier New"/>
                <a:sym typeface="Courier New"/>
              </a:rPr>
              <a:t>double</a:t>
            </a:r>
            <a:r>
              <a:rPr lang="en-US" sz="1400">
                <a:solidFill>
                  <a:schemeClr val="dk1"/>
                </a:solidFill>
                <a:highlight>
                  <a:srgbClr val="FFFFFF"/>
                </a:highlight>
                <a:latin typeface="Courier New"/>
                <a:ea typeface="Courier New"/>
                <a:cs typeface="Courier New"/>
                <a:sym typeface="Courier New"/>
              </a:rPr>
              <a:t> </a:t>
            </a:r>
            <a:r>
              <a:rPr lang="en-US" sz="1400">
                <a:solidFill>
                  <a:srgbClr val="795E26"/>
                </a:solidFill>
                <a:highlight>
                  <a:srgbClr val="FFFFFF"/>
                </a:highlight>
                <a:latin typeface="Courier New"/>
                <a:ea typeface="Courier New"/>
                <a:cs typeface="Courier New"/>
                <a:sym typeface="Courier New"/>
              </a:rPr>
              <a:t>cross_entropy_loss</a:t>
            </a:r>
            <a:r>
              <a:rPr lang="en-US" sz="1400">
                <a:solidFill>
                  <a:schemeClr val="dk1"/>
                </a:solidFill>
                <a:highlight>
                  <a:srgbClr val="FFFFFF"/>
                </a:highlight>
                <a:latin typeface="Courier New"/>
                <a:ea typeface="Courier New"/>
                <a:cs typeface="Courier New"/>
                <a:sym typeface="Courier New"/>
              </a:rPr>
              <a:t>(matrix </a:t>
            </a:r>
            <a:r>
              <a:rPr lang="en-US" sz="1400">
                <a:solidFill>
                  <a:srgbClr val="001080"/>
                </a:solidFill>
                <a:highlight>
                  <a:srgbClr val="FFFFFF"/>
                </a:highlight>
                <a:latin typeface="Courier New"/>
                <a:ea typeface="Courier New"/>
                <a:cs typeface="Courier New"/>
                <a:sym typeface="Courier New"/>
              </a:rPr>
              <a:t>y</a:t>
            </a:r>
            <a:r>
              <a:rPr lang="en-US" sz="1400">
                <a:solidFill>
                  <a:schemeClr val="dk1"/>
                </a:solidFill>
                <a:highlight>
                  <a:srgbClr val="FFFFFF"/>
                </a:highlight>
                <a:latin typeface="Courier New"/>
                <a:ea typeface="Courier New"/>
                <a:cs typeface="Courier New"/>
                <a:sym typeface="Courier New"/>
              </a:rPr>
              <a:t>, matrix </a:t>
            </a:r>
            <a:r>
              <a:rPr lang="en-US" sz="1400">
                <a:solidFill>
                  <a:srgbClr val="001080"/>
                </a:solidFill>
                <a:highlight>
                  <a:srgbClr val="FFFFFF"/>
                </a:highlight>
                <a:latin typeface="Courier New"/>
                <a:ea typeface="Courier New"/>
                <a:cs typeface="Courier New"/>
                <a:sym typeface="Courier New"/>
              </a:rPr>
              <a:t>p</a:t>
            </a:r>
            <a:r>
              <a:rPr lang="en-US" sz="1400">
                <a:solidFill>
                  <a:schemeClr val="dk1"/>
                </a:solidFill>
                <a:highlight>
                  <a:srgbClr val="FFFFFF"/>
                </a:highlight>
                <a:latin typeface="Courier New"/>
                <a:ea typeface="Courier New"/>
                <a:cs typeface="Courier New"/>
                <a:sym typeface="Courier New"/>
              </a:rPr>
              <a:t>)</a:t>
            </a:r>
            <a:endParaRPr sz="1400">
              <a:solidFill>
                <a:schemeClr val="dk1"/>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None/>
            </a:pPr>
            <a:r>
              <a:rPr lang="en-US" sz="1400">
                <a:solidFill>
                  <a:srgbClr val="0000FF"/>
                </a:solidFill>
                <a:highlight>
                  <a:srgbClr val="FFFFFF"/>
                </a:highlight>
                <a:latin typeface="Courier New"/>
                <a:ea typeface="Courier New"/>
                <a:cs typeface="Courier New"/>
                <a:sym typeface="Courier New"/>
              </a:rPr>
              <a:t>void</a:t>
            </a:r>
            <a:r>
              <a:rPr lang="en-US" sz="1400">
                <a:solidFill>
                  <a:schemeClr val="dk1"/>
                </a:solidFill>
                <a:highlight>
                  <a:srgbClr val="FFFFFF"/>
                </a:highlight>
                <a:latin typeface="Courier New"/>
                <a:ea typeface="Courier New"/>
                <a:cs typeface="Courier New"/>
                <a:sym typeface="Courier New"/>
              </a:rPr>
              <a:t> </a:t>
            </a:r>
            <a:r>
              <a:rPr lang="en-US" sz="1400">
                <a:solidFill>
                  <a:srgbClr val="795E26"/>
                </a:solidFill>
                <a:highlight>
                  <a:srgbClr val="FFFFFF"/>
                </a:highlight>
                <a:latin typeface="Courier New"/>
                <a:ea typeface="Courier New"/>
                <a:cs typeface="Courier New"/>
                <a:sym typeface="Courier New"/>
              </a:rPr>
              <a:t>train_model</a:t>
            </a:r>
            <a:r>
              <a:rPr lang="en-US" sz="1400">
                <a:solidFill>
                  <a:schemeClr val="dk1"/>
                </a:solidFill>
                <a:highlight>
                  <a:srgbClr val="FFFFFF"/>
                </a:highlight>
                <a:latin typeface="Courier New"/>
                <a:ea typeface="Courier New"/>
                <a:cs typeface="Courier New"/>
                <a:sym typeface="Courier New"/>
              </a:rPr>
              <a:t>(model </a:t>
            </a:r>
            <a:r>
              <a:rPr lang="en-US" sz="1400">
                <a:solidFill>
                  <a:srgbClr val="001080"/>
                </a:solidFill>
                <a:highlight>
                  <a:srgbClr val="FFFFFF"/>
                </a:highlight>
                <a:latin typeface="Courier New"/>
                <a:ea typeface="Courier New"/>
                <a:cs typeface="Courier New"/>
                <a:sym typeface="Courier New"/>
              </a:rPr>
              <a:t>m</a:t>
            </a:r>
            <a:r>
              <a:rPr lang="en-US" sz="1400">
                <a:solidFill>
                  <a:schemeClr val="dk1"/>
                </a:solidFill>
                <a:highlight>
                  <a:srgbClr val="FFFFFF"/>
                </a:highlight>
                <a:latin typeface="Courier New"/>
                <a:ea typeface="Courier New"/>
                <a:cs typeface="Courier New"/>
                <a:sym typeface="Courier New"/>
              </a:rPr>
              <a:t>, data </a:t>
            </a:r>
            <a:r>
              <a:rPr lang="en-US" sz="1400">
                <a:solidFill>
                  <a:srgbClr val="001080"/>
                </a:solidFill>
                <a:highlight>
                  <a:srgbClr val="FFFFFF"/>
                </a:highlight>
                <a:latin typeface="Courier New"/>
                <a:ea typeface="Courier New"/>
                <a:cs typeface="Courier New"/>
                <a:sym typeface="Courier New"/>
              </a:rPr>
              <a:t>d</a:t>
            </a:r>
            <a:r>
              <a:rPr lang="en-US" sz="1400">
                <a:solidFill>
                  <a:schemeClr val="dk1"/>
                </a:solidFill>
                <a:highlight>
                  <a:srgbClr val="FFFFFF"/>
                </a:highlight>
                <a:latin typeface="Courier New"/>
                <a:ea typeface="Courier New"/>
                <a:cs typeface="Courier New"/>
                <a:sym typeface="Courier New"/>
              </a:rPr>
              <a:t>, </a:t>
            </a:r>
            <a:r>
              <a:rPr lang="en-US" sz="1400">
                <a:solidFill>
                  <a:srgbClr val="0000FF"/>
                </a:solidFill>
                <a:highlight>
                  <a:srgbClr val="FFFFFF"/>
                </a:highlight>
                <a:latin typeface="Courier New"/>
                <a:ea typeface="Courier New"/>
                <a:cs typeface="Courier New"/>
                <a:sym typeface="Courier New"/>
              </a:rPr>
              <a:t>int</a:t>
            </a:r>
            <a:r>
              <a:rPr lang="en-US" sz="1400">
                <a:solidFill>
                  <a:schemeClr val="dk1"/>
                </a:solidFill>
                <a:highlight>
                  <a:srgbClr val="FFFFFF"/>
                </a:highlight>
                <a:latin typeface="Courier New"/>
                <a:ea typeface="Courier New"/>
                <a:cs typeface="Courier New"/>
                <a:sym typeface="Courier New"/>
              </a:rPr>
              <a:t> </a:t>
            </a:r>
            <a:r>
              <a:rPr lang="en-US" sz="1400">
                <a:solidFill>
                  <a:srgbClr val="001080"/>
                </a:solidFill>
                <a:highlight>
                  <a:srgbClr val="FFFFFF"/>
                </a:highlight>
                <a:latin typeface="Courier New"/>
                <a:ea typeface="Courier New"/>
                <a:cs typeface="Courier New"/>
                <a:sym typeface="Courier New"/>
              </a:rPr>
              <a:t>batch</a:t>
            </a:r>
            <a:r>
              <a:rPr lang="en-US" sz="1400">
                <a:solidFill>
                  <a:schemeClr val="dk1"/>
                </a:solidFill>
                <a:highlight>
                  <a:srgbClr val="FFFFFF"/>
                </a:highlight>
                <a:latin typeface="Courier New"/>
                <a:ea typeface="Courier New"/>
                <a:cs typeface="Courier New"/>
                <a:sym typeface="Courier New"/>
              </a:rPr>
              <a:t>, </a:t>
            </a:r>
            <a:r>
              <a:rPr lang="en-US" sz="1400">
                <a:solidFill>
                  <a:srgbClr val="0000FF"/>
                </a:solidFill>
                <a:highlight>
                  <a:srgbClr val="FFFFFF"/>
                </a:highlight>
                <a:latin typeface="Courier New"/>
                <a:ea typeface="Courier New"/>
                <a:cs typeface="Courier New"/>
                <a:sym typeface="Courier New"/>
              </a:rPr>
              <a:t>int</a:t>
            </a:r>
            <a:r>
              <a:rPr lang="en-US" sz="1400">
                <a:solidFill>
                  <a:schemeClr val="dk1"/>
                </a:solidFill>
                <a:highlight>
                  <a:srgbClr val="FFFFFF"/>
                </a:highlight>
                <a:latin typeface="Courier New"/>
                <a:ea typeface="Courier New"/>
                <a:cs typeface="Courier New"/>
                <a:sym typeface="Courier New"/>
              </a:rPr>
              <a:t> </a:t>
            </a:r>
            <a:r>
              <a:rPr lang="en-US" sz="1400">
                <a:solidFill>
                  <a:srgbClr val="001080"/>
                </a:solidFill>
                <a:highlight>
                  <a:srgbClr val="FFFFFF"/>
                </a:highlight>
                <a:latin typeface="Courier New"/>
                <a:ea typeface="Courier New"/>
                <a:cs typeface="Courier New"/>
                <a:sym typeface="Courier New"/>
              </a:rPr>
              <a:t>iters</a:t>
            </a:r>
            <a:r>
              <a:rPr lang="en-US" sz="1400">
                <a:solidFill>
                  <a:schemeClr val="dk1"/>
                </a:solidFill>
                <a:highlight>
                  <a:srgbClr val="FFFFFF"/>
                </a:highlight>
                <a:latin typeface="Courier New"/>
                <a:ea typeface="Courier New"/>
                <a:cs typeface="Courier New"/>
                <a:sym typeface="Courier New"/>
              </a:rPr>
              <a:t>, </a:t>
            </a:r>
            <a:r>
              <a:rPr lang="en-US" sz="1400">
                <a:solidFill>
                  <a:srgbClr val="0000FF"/>
                </a:solidFill>
                <a:highlight>
                  <a:srgbClr val="FFFFFF"/>
                </a:highlight>
                <a:latin typeface="Courier New"/>
                <a:ea typeface="Courier New"/>
                <a:cs typeface="Courier New"/>
                <a:sym typeface="Courier New"/>
              </a:rPr>
              <a:t>double</a:t>
            </a:r>
            <a:r>
              <a:rPr lang="en-US" sz="1400">
                <a:solidFill>
                  <a:schemeClr val="dk1"/>
                </a:solidFill>
                <a:highlight>
                  <a:srgbClr val="FFFFFF"/>
                </a:highlight>
                <a:latin typeface="Courier New"/>
                <a:ea typeface="Courier New"/>
                <a:cs typeface="Courier New"/>
                <a:sym typeface="Courier New"/>
              </a:rPr>
              <a:t> </a:t>
            </a:r>
            <a:r>
              <a:rPr lang="en-US" sz="1400">
                <a:solidFill>
                  <a:srgbClr val="001080"/>
                </a:solidFill>
                <a:highlight>
                  <a:srgbClr val="FFFFFF"/>
                </a:highlight>
                <a:latin typeface="Courier New"/>
                <a:ea typeface="Courier New"/>
                <a:cs typeface="Courier New"/>
                <a:sym typeface="Courier New"/>
              </a:rPr>
              <a:t>rate</a:t>
            </a:r>
            <a:r>
              <a:rPr lang="en-US" sz="1400">
                <a:solidFill>
                  <a:schemeClr val="dk1"/>
                </a:solidFill>
                <a:highlight>
                  <a:srgbClr val="FFFFFF"/>
                </a:highlight>
                <a:latin typeface="Courier New"/>
                <a:ea typeface="Courier New"/>
                <a:cs typeface="Courier New"/>
                <a:sym typeface="Courier New"/>
              </a:rPr>
              <a:t>, </a:t>
            </a:r>
            <a:r>
              <a:rPr lang="en-US" sz="1400">
                <a:solidFill>
                  <a:srgbClr val="0000FF"/>
                </a:solidFill>
                <a:highlight>
                  <a:srgbClr val="FFFFFF"/>
                </a:highlight>
                <a:latin typeface="Courier New"/>
                <a:ea typeface="Courier New"/>
                <a:cs typeface="Courier New"/>
                <a:sym typeface="Courier New"/>
              </a:rPr>
              <a:t>double</a:t>
            </a:r>
            <a:r>
              <a:rPr lang="en-US" sz="1400">
                <a:solidFill>
                  <a:schemeClr val="dk1"/>
                </a:solidFill>
                <a:highlight>
                  <a:srgbClr val="FFFFFF"/>
                </a:highlight>
                <a:latin typeface="Courier New"/>
                <a:ea typeface="Courier New"/>
                <a:cs typeface="Courier New"/>
                <a:sym typeface="Courier New"/>
              </a:rPr>
              <a:t> </a:t>
            </a:r>
            <a:r>
              <a:rPr lang="en-US" sz="1400">
                <a:solidFill>
                  <a:srgbClr val="001080"/>
                </a:solidFill>
                <a:highlight>
                  <a:srgbClr val="FFFFFF"/>
                </a:highlight>
                <a:latin typeface="Courier New"/>
                <a:ea typeface="Courier New"/>
                <a:cs typeface="Courier New"/>
                <a:sym typeface="Courier New"/>
              </a:rPr>
              <a:t>momentum</a:t>
            </a:r>
            <a:r>
              <a:rPr lang="en-US" sz="1400">
                <a:solidFill>
                  <a:schemeClr val="dk1"/>
                </a:solidFill>
                <a:highlight>
                  <a:srgbClr val="FFFFFF"/>
                </a:highlight>
                <a:latin typeface="Courier New"/>
                <a:ea typeface="Courier New"/>
                <a:cs typeface="Courier New"/>
                <a:sym typeface="Courier New"/>
              </a:rPr>
              <a:t>, </a:t>
            </a:r>
            <a:r>
              <a:rPr lang="en-US" sz="1400">
                <a:solidFill>
                  <a:srgbClr val="0000FF"/>
                </a:solidFill>
                <a:highlight>
                  <a:srgbClr val="FFFFFF"/>
                </a:highlight>
                <a:latin typeface="Courier New"/>
                <a:ea typeface="Courier New"/>
                <a:cs typeface="Courier New"/>
                <a:sym typeface="Courier New"/>
              </a:rPr>
              <a:t>double</a:t>
            </a:r>
            <a:r>
              <a:rPr lang="en-US" sz="1400">
                <a:solidFill>
                  <a:schemeClr val="dk1"/>
                </a:solidFill>
                <a:highlight>
                  <a:srgbClr val="FFFFFF"/>
                </a:highlight>
                <a:latin typeface="Courier New"/>
                <a:ea typeface="Courier New"/>
                <a:cs typeface="Courier New"/>
                <a:sym typeface="Courier New"/>
              </a:rPr>
              <a:t> </a:t>
            </a:r>
            <a:r>
              <a:rPr lang="en-US" sz="1400">
                <a:solidFill>
                  <a:srgbClr val="001080"/>
                </a:solidFill>
                <a:highlight>
                  <a:srgbClr val="FFFFFF"/>
                </a:highlight>
                <a:latin typeface="Courier New"/>
                <a:ea typeface="Courier New"/>
                <a:cs typeface="Courier New"/>
                <a:sym typeface="Courier New"/>
              </a:rPr>
              <a:t>decay</a:t>
            </a:r>
            <a:r>
              <a:rPr lang="en-US" sz="1400">
                <a:solidFill>
                  <a:schemeClr val="dk1"/>
                </a:solidFill>
                <a:highlight>
                  <a:srgbClr val="FFFFFF"/>
                </a:highlight>
                <a:latin typeface="Courier New"/>
                <a:ea typeface="Courier New"/>
                <a:cs typeface="Courier New"/>
                <a:sym typeface="Courier New"/>
              </a:rPr>
              <a:t>)</a:t>
            </a:r>
            <a:endParaRPr sz="1400">
              <a:solidFill>
                <a:schemeClr val="dk1"/>
              </a:solidFill>
              <a:highlight>
                <a:srgbClr val="FFFFFF"/>
              </a:highlight>
              <a:latin typeface="Courier New"/>
              <a:ea typeface="Courier New"/>
              <a:cs typeface="Courier New"/>
              <a:sym typeface="Courier New"/>
            </a:endParaRPr>
          </a:p>
          <a:p>
            <a:pPr indent="0" lvl="0" marL="0" rtl="0" algn="l">
              <a:lnSpc>
                <a:spcPct val="90000"/>
              </a:lnSpc>
              <a:spcBef>
                <a:spcPts val="0"/>
              </a:spcBef>
              <a:spcAft>
                <a:spcPts val="2133"/>
              </a:spcAft>
              <a:buClr>
                <a:schemeClr val="dk1"/>
              </a:buClr>
              <a:buSzPts val="1800"/>
              <a:buNone/>
            </a:pPr>
            <a:r>
              <a:t/>
            </a:r>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7" name="Shape 1337"/>
        <p:cNvGrpSpPr/>
        <p:nvPr/>
      </p:nvGrpSpPr>
      <p:grpSpPr>
        <a:xfrm>
          <a:off x="0" y="0"/>
          <a:ext cx="0" cy="0"/>
          <a:chOff x="0" y="0"/>
          <a:chExt cx="0" cy="0"/>
        </a:xfrm>
      </p:grpSpPr>
      <p:sp>
        <p:nvSpPr>
          <p:cNvPr id="1338" name="Google Shape;1338;p48"/>
          <p:cNvSpPr txBox="1"/>
          <p:nvPr>
            <p:ph type="title"/>
          </p:nvPr>
        </p:nvSpPr>
        <p:spPr>
          <a:xfrm>
            <a:off x="415600" y="593367"/>
            <a:ext cx="11360800" cy="763600"/>
          </a:xfrm>
          <a:prstGeom prst="rect">
            <a:avLst/>
          </a:prstGeom>
          <a:noFill/>
          <a:ln>
            <a:noFill/>
          </a:ln>
        </p:spPr>
        <p:txBody>
          <a:bodyPr anchorCtr="0" anchor="t" bIns="121900" lIns="121900" spcFirstLastPara="1" rIns="121900" wrap="square" tIns="121900">
            <a:noAutofit/>
          </a:bodyPr>
          <a:lstStyle/>
          <a:p>
            <a:pPr indent="0" lvl="0" marL="0" rtl="0" algn="l">
              <a:lnSpc>
                <a:spcPct val="90000"/>
              </a:lnSpc>
              <a:spcBef>
                <a:spcPts val="0"/>
              </a:spcBef>
              <a:spcAft>
                <a:spcPts val="0"/>
              </a:spcAft>
              <a:buClr>
                <a:schemeClr val="dk1"/>
              </a:buClr>
              <a:buSzPts val="2800"/>
              <a:buFont typeface="Calibri"/>
              <a:buNone/>
            </a:pPr>
            <a:r>
              <a:rPr lang="en-US"/>
              <a:t>Get the Data</a:t>
            </a:r>
            <a:endParaRPr/>
          </a:p>
        </p:txBody>
      </p:sp>
      <p:sp>
        <p:nvSpPr>
          <p:cNvPr id="1339" name="Google Shape;1339;p48"/>
          <p:cNvSpPr txBox="1"/>
          <p:nvPr>
            <p:ph idx="1" type="body"/>
          </p:nvPr>
        </p:nvSpPr>
        <p:spPr>
          <a:xfrm>
            <a:off x="415600" y="1536633"/>
            <a:ext cx="11360800" cy="4555200"/>
          </a:xfrm>
          <a:prstGeom prst="rect">
            <a:avLst/>
          </a:prstGeom>
          <a:noFill/>
          <a:ln>
            <a:noFill/>
          </a:ln>
        </p:spPr>
        <p:txBody>
          <a:bodyPr anchorCtr="0" anchor="t" bIns="121900" lIns="121900" spcFirstLastPara="1" rIns="121900" wrap="square" tIns="121900">
            <a:noAutofit/>
          </a:bodyPr>
          <a:lstStyle/>
          <a:p>
            <a:pPr indent="0" lvl="0" marL="152396" rtl="0" algn="l">
              <a:lnSpc>
                <a:spcPct val="90000"/>
              </a:lnSpc>
              <a:spcBef>
                <a:spcPts val="0"/>
              </a:spcBef>
              <a:spcAft>
                <a:spcPts val="0"/>
              </a:spcAft>
              <a:buClr>
                <a:schemeClr val="dk1"/>
              </a:buClr>
              <a:buSzPts val="1800"/>
              <a:buNone/>
            </a:pPr>
            <a:r>
              <a:rPr lang="en-US"/>
              <a:t>1. Download, Unzip, and Prepare the MNIST Dataset</a:t>
            </a:r>
            <a:endParaRPr/>
          </a:p>
          <a:p>
            <a:pPr indent="0" lvl="0" marL="0" rtl="0" algn="l">
              <a:lnSpc>
                <a:spcPct val="135714"/>
              </a:lnSpc>
              <a:spcBef>
                <a:spcPts val="2133"/>
              </a:spcBef>
              <a:spcAft>
                <a:spcPts val="0"/>
              </a:spcAft>
              <a:buClr>
                <a:schemeClr val="dk1"/>
              </a:buClr>
              <a:buSzPts val="1800"/>
              <a:buNone/>
            </a:pPr>
            <a:r>
              <a:rPr lang="en-US" sz="1400">
                <a:solidFill>
                  <a:schemeClr val="dk1"/>
                </a:solidFill>
                <a:highlight>
                  <a:srgbClr val="FFFFFF"/>
                </a:highlight>
                <a:latin typeface="Courier New"/>
                <a:ea typeface="Courier New"/>
                <a:cs typeface="Courier New"/>
                <a:sym typeface="Courier New"/>
              </a:rPr>
              <a:t>wget https://pjreddie.com/media/files/mnist_train.tar.gz</a:t>
            </a:r>
            <a:endParaRPr sz="1400">
              <a:solidFill>
                <a:schemeClr val="dk1"/>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800"/>
              <a:buNone/>
            </a:pPr>
            <a:r>
              <a:rPr lang="en-US" sz="1400">
                <a:solidFill>
                  <a:schemeClr val="dk1"/>
                </a:solidFill>
                <a:highlight>
                  <a:srgbClr val="FFFFFF"/>
                </a:highlight>
                <a:latin typeface="Courier New"/>
                <a:ea typeface="Courier New"/>
                <a:cs typeface="Courier New"/>
                <a:sym typeface="Courier New"/>
              </a:rPr>
              <a:t>wget https://pjreddie.com/media/files/mnist_test.tar.gz</a:t>
            </a:r>
            <a:endParaRPr sz="1400">
              <a:solidFill>
                <a:schemeClr val="dk1"/>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800"/>
              <a:buNone/>
            </a:pPr>
            <a:r>
              <a:rPr lang="en-US" sz="1400">
                <a:solidFill>
                  <a:schemeClr val="dk1"/>
                </a:solidFill>
                <a:highlight>
                  <a:srgbClr val="FFFFFF"/>
                </a:highlight>
                <a:latin typeface="Courier New"/>
                <a:ea typeface="Courier New"/>
                <a:cs typeface="Courier New"/>
                <a:sym typeface="Courier New"/>
              </a:rPr>
              <a:t>tar xzf mnist_train.tar.gz</a:t>
            </a:r>
            <a:endParaRPr sz="1400">
              <a:solidFill>
                <a:schemeClr val="dk1"/>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800"/>
              <a:buNone/>
            </a:pPr>
            <a:r>
              <a:rPr lang="en-US" sz="1400">
                <a:solidFill>
                  <a:schemeClr val="dk1"/>
                </a:solidFill>
                <a:highlight>
                  <a:srgbClr val="FFFFFF"/>
                </a:highlight>
                <a:latin typeface="Courier New"/>
                <a:ea typeface="Courier New"/>
                <a:cs typeface="Courier New"/>
                <a:sym typeface="Courier New"/>
              </a:rPr>
              <a:t>tar xzf mnist_test.tar.gz</a:t>
            </a:r>
            <a:endParaRPr sz="1400">
              <a:solidFill>
                <a:schemeClr val="dk1"/>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800"/>
              <a:buNone/>
            </a:pPr>
            <a:r>
              <a:rPr lang="en-US" sz="1400">
                <a:solidFill>
                  <a:schemeClr val="dk1"/>
                </a:solidFill>
                <a:highlight>
                  <a:srgbClr val="FFFFFF"/>
                </a:highlight>
                <a:latin typeface="Courier New"/>
                <a:ea typeface="Courier New"/>
                <a:cs typeface="Courier New"/>
                <a:sym typeface="Courier New"/>
              </a:rPr>
              <a:t>find train -name \*.png &gt; mnist.train</a:t>
            </a:r>
            <a:endParaRPr sz="1400">
              <a:solidFill>
                <a:schemeClr val="dk1"/>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800"/>
              <a:buNone/>
            </a:pPr>
            <a:r>
              <a:rPr lang="en-US" sz="1400">
                <a:solidFill>
                  <a:schemeClr val="dk1"/>
                </a:solidFill>
                <a:highlight>
                  <a:srgbClr val="FFFFFF"/>
                </a:highlight>
                <a:latin typeface="Courier New"/>
                <a:ea typeface="Courier New"/>
                <a:cs typeface="Courier New"/>
                <a:sym typeface="Courier New"/>
              </a:rPr>
              <a:t>find test -name \*.png &gt; mnist.test</a:t>
            </a:r>
            <a:endParaRPr sz="1400">
              <a:solidFill>
                <a:schemeClr val="dk1"/>
              </a:solidFill>
              <a:highlight>
                <a:srgbClr val="FFFFFF"/>
              </a:highlight>
              <a:latin typeface="Courier New"/>
              <a:ea typeface="Courier New"/>
              <a:cs typeface="Courier New"/>
              <a:sym typeface="Courier New"/>
            </a:endParaRPr>
          </a:p>
          <a:p>
            <a:pPr indent="0" lvl="0" marL="152396" rtl="0" algn="l">
              <a:lnSpc>
                <a:spcPct val="90000"/>
              </a:lnSpc>
              <a:spcBef>
                <a:spcPts val="0"/>
              </a:spcBef>
              <a:spcAft>
                <a:spcPts val="0"/>
              </a:spcAft>
              <a:buClr>
                <a:schemeClr val="dk1"/>
              </a:buClr>
              <a:buSzPts val="1800"/>
              <a:buNone/>
            </a:pPr>
            <a:r>
              <a:rPr lang="en-US"/>
              <a:t>2. Download, Unzip, and Prepare the CIFAR-10 Dataset</a:t>
            </a:r>
            <a:endParaRPr/>
          </a:p>
          <a:p>
            <a:pPr indent="0" lvl="0" marL="0" rtl="0" algn="l">
              <a:lnSpc>
                <a:spcPct val="135714"/>
              </a:lnSpc>
              <a:spcBef>
                <a:spcPts val="2133"/>
              </a:spcBef>
              <a:spcAft>
                <a:spcPts val="0"/>
              </a:spcAft>
              <a:buClr>
                <a:schemeClr val="dk1"/>
              </a:buClr>
              <a:buSzPts val="1800"/>
              <a:buNone/>
            </a:pPr>
            <a:r>
              <a:rPr lang="en-US" sz="1400">
                <a:solidFill>
                  <a:schemeClr val="dk1"/>
                </a:solidFill>
                <a:highlight>
                  <a:srgbClr val="FFFFFF"/>
                </a:highlight>
                <a:latin typeface="Courier New"/>
                <a:ea typeface="Courier New"/>
                <a:cs typeface="Courier New"/>
                <a:sym typeface="Courier New"/>
              </a:rPr>
              <a:t>wget http://pjreddie.com/media/files/cifar.tgz</a:t>
            </a:r>
            <a:endParaRPr sz="1400">
              <a:solidFill>
                <a:schemeClr val="dk1"/>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800"/>
              <a:buNone/>
            </a:pPr>
            <a:r>
              <a:rPr lang="en-US" sz="1400">
                <a:solidFill>
                  <a:schemeClr val="dk1"/>
                </a:solidFill>
                <a:highlight>
                  <a:srgbClr val="FFFFFF"/>
                </a:highlight>
                <a:latin typeface="Courier New"/>
                <a:ea typeface="Courier New"/>
                <a:cs typeface="Courier New"/>
                <a:sym typeface="Courier New"/>
              </a:rPr>
              <a:t>tar xzf cifar.tgz</a:t>
            </a:r>
            <a:endParaRPr sz="1400">
              <a:solidFill>
                <a:schemeClr val="dk1"/>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800"/>
              <a:buNone/>
            </a:pPr>
            <a:r>
              <a:rPr lang="en-US" sz="1400">
                <a:solidFill>
                  <a:schemeClr val="dk1"/>
                </a:solidFill>
                <a:highlight>
                  <a:srgbClr val="FFFFFF"/>
                </a:highlight>
                <a:latin typeface="Courier New"/>
                <a:ea typeface="Courier New"/>
                <a:cs typeface="Courier New"/>
                <a:sym typeface="Courier New"/>
              </a:rPr>
              <a:t>find cifar/train -name \*.png &gt; cifar.train</a:t>
            </a:r>
            <a:endParaRPr sz="1400">
              <a:solidFill>
                <a:schemeClr val="dk1"/>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800"/>
              <a:buNone/>
            </a:pPr>
            <a:r>
              <a:rPr lang="en-US" sz="1400">
                <a:solidFill>
                  <a:schemeClr val="dk1"/>
                </a:solidFill>
                <a:highlight>
                  <a:srgbClr val="FFFFFF"/>
                </a:highlight>
                <a:latin typeface="Courier New"/>
                <a:ea typeface="Courier New"/>
                <a:cs typeface="Courier New"/>
                <a:sym typeface="Courier New"/>
              </a:rPr>
              <a:t>find cifar/test -name \*.png &gt; cifar.test</a:t>
            </a:r>
            <a:endParaRPr sz="1400">
              <a:solidFill>
                <a:schemeClr val="dk1"/>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800"/>
              <a:buNone/>
            </a:pPr>
            <a:r>
              <a:t/>
            </a:r>
            <a:endParaRPr sz="1400">
              <a:solidFill>
                <a:schemeClr val="dk1"/>
              </a:solidFill>
              <a:highlight>
                <a:srgbClr val="FFFFFF"/>
              </a:highlight>
              <a:latin typeface="Courier New"/>
              <a:ea typeface="Courier New"/>
              <a:cs typeface="Courier New"/>
              <a:sym typeface="Courier New"/>
            </a:endParaRPr>
          </a:p>
          <a:p>
            <a:pPr indent="0" lvl="0" marL="203195" marR="203195" rtl="0" algn="l">
              <a:lnSpc>
                <a:spcPct val="145000"/>
              </a:lnSpc>
              <a:spcBef>
                <a:spcPts val="0"/>
              </a:spcBef>
              <a:spcAft>
                <a:spcPts val="0"/>
              </a:spcAft>
              <a:buClr>
                <a:schemeClr val="dk1"/>
              </a:buClr>
              <a:buSzPts val="1800"/>
              <a:buNone/>
            </a:pPr>
            <a:r>
              <a:t/>
            </a:r>
            <a:endParaRPr sz="1333">
              <a:solidFill>
                <a:srgbClr val="24292E"/>
              </a:solidFill>
              <a:highlight>
                <a:srgbClr val="F6F8FA"/>
              </a:highlight>
              <a:latin typeface="Courier New"/>
              <a:ea typeface="Courier New"/>
              <a:cs typeface="Courier New"/>
              <a:sym typeface="Courier New"/>
            </a:endParaRPr>
          </a:p>
          <a:p>
            <a:pPr indent="0" lvl="0" marL="0" marR="203195" rtl="0" algn="l">
              <a:lnSpc>
                <a:spcPct val="145000"/>
              </a:lnSpc>
              <a:spcBef>
                <a:spcPts val="1600"/>
              </a:spcBef>
              <a:spcAft>
                <a:spcPts val="0"/>
              </a:spcAft>
              <a:buClr>
                <a:schemeClr val="dk1"/>
              </a:buClr>
              <a:buSzPts val="1100"/>
              <a:buNone/>
            </a:pPr>
            <a:r>
              <a:t/>
            </a:r>
            <a:endParaRPr sz="1333">
              <a:solidFill>
                <a:srgbClr val="24292E"/>
              </a:solidFill>
              <a:highlight>
                <a:srgbClr val="F6F8FA"/>
              </a:highlight>
              <a:latin typeface="Courier New"/>
              <a:ea typeface="Courier New"/>
              <a:cs typeface="Courier New"/>
              <a:sym typeface="Courier New"/>
            </a:endParaRPr>
          </a:p>
          <a:p>
            <a:pPr indent="0" lvl="0" marL="609585" rtl="0" algn="l">
              <a:lnSpc>
                <a:spcPct val="90000"/>
              </a:lnSpc>
              <a:spcBef>
                <a:spcPts val="1600"/>
              </a:spcBef>
              <a:spcAft>
                <a:spcPts val="2133"/>
              </a:spcAft>
              <a:buClr>
                <a:schemeClr val="dk1"/>
              </a:buClr>
              <a:buSzPts val="1800"/>
              <a:buNone/>
            </a:pPr>
            <a:r>
              <a:t/>
            </a:r>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3" name="Shape 1343"/>
        <p:cNvGrpSpPr/>
        <p:nvPr/>
      </p:nvGrpSpPr>
      <p:grpSpPr>
        <a:xfrm>
          <a:off x="0" y="0"/>
          <a:ext cx="0" cy="0"/>
          <a:chOff x="0" y="0"/>
          <a:chExt cx="0" cy="0"/>
        </a:xfrm>
      </p:grpSpPr>
      <p:sp>
        <p:nvSpPr>
          <p:cNvPr id="1344" name="Google Shape;1344;p49"/>
          <p:cNvSpPr txBox="1"/>
          <p:nvPr>
            <p:ph type="title"/>
          </p:nvPr>
        </p:nvSpPr>
        <p:spPr>
          <a:xfrm>
            <a:off x="415600" y="593367"/>
            <a:ext cx="11360800" cy="763600"/>
          </a:xfrm>
          <a:prstGeom prst="rect">
            <a:avLst/>
          </a:prstGeom>
          <a:noFill/>
          <a:ln>
            <a:noFill/>
          </a:ln>
        </p:spPr>
        <p:txBody>
          <a:bodyPr anchorCtr="0" anchor="t" bIns="121900" lIns="121900" spcFirstLastPara="1" rIns="121900" wrap="square" tIns="121900">
            <a:noAutofit/>
          </a:bodyPr>
          <a:lstStyle/>
          <a:p>
            <a:pPr indent="0" lvl="0" marL="0" rtl="0" algn="l">
              <a:lnSpc>
                <a:spcPct val="90000"/>
              </a:lnSpc>
              <a:spcBef>
                <a:spcPts val="0"/>
              </a:spcBef>
              <a:spcAft>
                <a:spcPts val="0"/>
              </a:spcAft>
              <a:buClr>
                <a:schemeClr val="dk1"/>
              </a:buClr>
              <a:buSzPts val="2800"/>
              <a:buFont typeface="Calibri"/>
              <a:buNone/>
            </a:pPr>
            <a:r>
              <a:rPr lang="en-US"/>
              <a:t>Experiments (Write Your Answers to </a:t>
            </a:r>
            <a:r>
              <a:rPr b="1" lang="en-US"/>
              <a:t>hw4.pdf</a:t>
            </a:r>
            <a:r>
              <a:rPr lang="en-US"/>
              <a:t>)</a:t>
            </a:r>
            <a:endParaRPr/>
          </a:p>
        </p:txBody>
      </p:sp>
      <p:sp>
        <p:nvSpPr>
          <p:cNvPr id="1345" name="Google Shape;1345;p49"/>
          <p:cNvSpPr txBox="1"/>
          <p:nvPr>
            <p:ph idx="1" type="body"/>
          </p:nvPr>
        </p:nvSpPr>
        <p:spPr>
          <a:xfrm>
            <a:off x="415600" y="1536633"/>
            <a:ext cx="11554000" cy="5019200"/>
          </a:xfrm>
          <a:prstGeom prst="rect">
            <a:avLst/>
          </a:prstGeom>
          <a:noFill/>
          <a:ln>
            <a:noFill/>
          </a:ln>
        </p:spPr>
        <p:txBody>
          <a:bodyPr anchorCtr="0" anchor="t" bIns="121900" lIns="121900" spcFirstLastPara="1" rIns="121900" wrap="square" tIns="121900">
            <a:noAutofit/>
          </a:bodyPr>
          <a:lstStyle/>
          <a:p>
            <a:pPr indent="-457188" lvl="0" marL="609585" rtl="0" algn="l">
              <a:lnSpc>
                <a:spcPct val="90000"/>
              </a:lnSpc>
              <a:spcBef>
                <a:spcPts val="0"/>
              </a:spcBef>
              <a:spcAft>
                <a:spcPts val="0"/>
              </a:spcAft>
              <a:buClr>
                <a:schemeClr val="dk1"/>
              </a:buClr>
              <a:buSzPts val="1800"/>
              <a:buAutoNum type="arabicPeriod"/>
            </a:pPr>
            <a:r>
              <a:rPr lang="en-US"/>
              <a:t>Coding and Data prepare</a:t>
            </a:r>
            <a:endParaRPr/>
          </a:p>
          <a:p>
            <a:pPr indent="-457188" lvl="0" marL="609585" rtl="0" algn="l">
              <a:lnSpc>
                <a:spcPct val="90000"/>
              </a:lnSpc>
              <a:spcBef>
                <a:spcPts val="0"/>
              </a:spcBef>
              <a:spcAft>
                <a:spcPts val="0"/>
              </a:spcAft>
              <a:buClr>
                <a:schemeClr val="dk1"/>
              </a:buClr>
              <a:buSzPts val="1800"/>
              <a:buAutoNum type="arabicPeriod"/>
            </a:pPr>
            <a:r>
              <a:rPr lang="en-US"/>
              <a:t>MNIST Experiments</a:t>
            </a:r>
            <a:endParaRPr/>
          </a:p>
          <a:p>
            <a:pPr indent="-423323" lvl="1" marL="1219170" rtl="0" algn="l">
              <a:lnSpc>
                <a:spcPct val="90000"/>
              </a:lnSpc>
              <a:spcBef>
                <a:spcPts val="0"/>
              </a:spcBef>
              <a:spcAft>
                <a:spcPts val="0"/>
              </a:spcAft>
              <a:buClr>
                <a:schemeClr val="dk1"/>
              </a:buClr>
              <a:buSzPts val="1400"/>
              <a:buAutoNum type="arabicPeriod"/>
            </a:pPr>
            <a:r>
              <a:rPr lang="en-US"/>
              <a:t>Linear Softmax Model (1-layer)</a:t>
            </a:r>
            <a:endParaRPr/>
          </a:p>
          <a:p>
            <a:pPr indent="-423323" lvl="2" marL="1828754" rtl="0" algn="l">
              <a:lnSpc>
                <a:spcPct val="90000"/>
              </a:lnSpc>
              <a:spcBef>
                <a:spcPts val="0"/>
              </a:spcBef>
              <a:spcAft>
                <a:spcPts val="0"/>
              </a:spcAft>
              <a:buClr>
                <a:schemeClr val="dk1"/>
              </a:buClr>
              <a:buSzPts val="1400"/>
              <a:buAutoNum type="arabicPeriod"/>
            </a:pPr>
            <a:r>
              <a:rPr lang="en-US"/>
              <a:t>Run the basic model</a:t>
            </a:r>
            <a:endParaRPr/>
          </a:p>
          <a:p>
            <a:pPr indent="-423323" lvl="2" marL="1828754" rtl="0" algn="l">
              <a:lnSpc>
                <a:spcPct val="90000"/>
              </a:lnSpc>
              <a:spcBef>
                <a:spcPts val="0"/>
              </a:spcBef>
              <a:spcAft>
                <a:spcPts val="0"/>
              </a:spcAft>
              <a:buClr>
                <a:schemeClr val="dk1"/>
              </a:buClr>
              <a:buSzPts val="1400"/>
              <a:buAutoNum type="arabicPeriod"/>
            </a:pPr>
            <a:r>
              <a:rPr lang="en-US"/>
              <a:t>Tune the learning rate</a:t>
            </a:r>
            <a:endParaRPr/>
          </a:p>
          <a:p>
            <a:pPr indent="-423323" lvl="2" marL="1828754" rtl="0" algn="l">
              <a:lnSpc>
                <a:spcPct val="90000"/>
              </a:lnSpc>
              <a:spcBef>
                <a:spcPts val="0"/>
              </a:spcBef>
              <a:spcAft>
                <a:spcPts val="0"/>
              </a:spcAft>
              <a:buClr>
                <a:schemeClr val="dk1"/>
              </a:buClr>
              <a:buSzPts val="1400"/>
              <a:buAutoNum type="arabicPeriod"/>
            </a:pPr>
            <a:r>
              <a:rPr lang="en-US"/>
              <a:t>Tune the decay</a:t>
            </a:r>
            <a:endParaRPr/>
          </a:p>
          <a:p>
            <a:pPr indent="-423323" lvl="1" marL="1219170" rtl="0" algn="l">
              <a:lnSpc>
                <a:spcPct val="90000"/>
              </a:lnSpc>
              <a:spcBef>
                <a:spcPts val="0"/>
              </a:spcBef>
              <a:spcAft>
                <a:spcPts val="0"/>
              </a:spcAft>
              <a:buClr>
                <a:schemeClr val="dk1"/>
              </a:buClr>
              <a:buSzPts val="1400"/>
              <a:buAutoNum type="arabicPeriod"/>
            </a:pPr>
            <a:r>
              <a:rPr lang="en-US"/>
              <a:t>Neural Network (2-layer NNs and 3-layer NNs)</a:t>
            </a:r>
            <a:endParaRPr/>
          </a:p>
          <a:p>
            <a:pPr indent="-423323" lvl="2" marL="1828754" rtl="0" algn="l">
              <a:lnSpc>
                <a:spcPct val="90000"/>
              </a:lnSpc>
              <a:spcBef>
                <a:spcPts val="0"/>
              </a:spcBef>
              <a:spcAft>
                <a:spcPts val="0"/>
              </a:spcAft>
              <a:buClr>
                <a:schemeClr val="dk1"/>
              </a:buClr>
              <a:buSzPts val="1400"/>
              <a:buAutoNum type="arabicPeriod"/>
            </a:pPr>
            <a:r>
              <a:rPr lang="en-US"/>
              <a:t>Find the best activation</a:t>
            </a:r>
            <a:endParaRPr/>
          </a:p>
          <a:p>
            <a:pPr indent="-423323" lvl="2" marL="1828754" rtl="0" algn="l">
              <a:lnSpc>
                <a:spcPct val="90000"/>
              </a:lnSpc>
              <a:spcBef>
                <a:spcPts val="0"/>
              </a:spcBef>
              <a:spcAft>
                <a:spcPts val="0"/>
              </a:spcAft>
              <a:buClr>
                <a:schemeClr val="dk1"/>
              </a:buClr>
              <a:buSzPts val="1400"/>
              <a:buAutoNum type="arabicPeriod"/>
            </a:pPr>
            <a:r>
              <a:rPr lang="en-US"/>
              <a:t>Tune the learning rate</a:t>
            </a:r>
            <a:endParaRPr/>
          </a:p>
          <a:p>
            <a:pPr indent="-423323" lvl="2" marL="1828754" rtl="0" algn="l">
              <a:lnSpc>
                <a:spcPct val="90000"/>
              </a:lnSpc>
              <a:spcBef>
                <a:spcPts val="0"/>
              </a:spcBef>
              <a:spcAft>
                <a:spcPts val="0"/>
              </a:spcAft>
              <a:buClr>
                <a:schemeClr val="dk1"/>
              </a:buClr>
              <a:buSzPts val="1400"/>
              <a:buAutoNum type="arabicPeriod"/>
            </a:pPr>
            <a:r>
              <a:rPr lang="en-US"/>
              <a:t>Tune the decay</a:t>
            </a:r>
            <a:endParaRPr/>
          </a:p>
          <a:p>
            <a:pPr indent="-423323" lvl="2" marL="1828754" rtl="0" algn="l">
              <a:lnSpc>
                <a:spcPct val="90000"/>
              </a:lnSpc>
              <a:spcBef>
                <a:spcPts val="0"/>
              </a:spcBef>
              <a:spcAft>
                <a:spcPts val="0"/>
              </a:spcAft>
              <a:buClr>
                <a:schemeClr val="dk1"/>
              </a:buClr>
              <a:buSzPts val="1400"/>
              <a:buAutoNum type="arabicPeriod"/>
            </a:pPr>
            <a:r>
              <a:rPr lang="en-US"/>
              <a:t>Tune the decay for 3-layer Neural Network</a:t>
            </a:r>
            <a:endParaRPr/>
          </a:p>
          <a:p>
            <a:pPr indent="-457188" lvl="0" marL="609585" rtl="0" algn="l">
              <a:lnSpc>
                <a:spcPct val="90000"/>
              </a:lnSpc>
              <a:spcBef>
                <a:spcPts val="0"/>
              </a:spcBef>
              <a:spcAft>
                <a:spcPts val="0"/>
              </a:spcAft>
              <a:buClr>
                <a:schemeClr val="dk1"/>
              </a:buClr>
              <a:buSzPts val="1800"/>
              <a:buAutoNum type="arabicPeriod"/>
            </a:pPr>
            <a:r>
              <a:rPr lang="en-US"/>
              <a:t>Experiments for CIFAR-10</a:t>
            </a:r>
            <a:endParaRPr/>
          </a:p>
          <a:p>
            <a:pPr indent="-423323" lvl="1" marL="1219170" rtl="0" algn="l">
              <a:lnSpc>
                <a:spcPct val="90000"/>
              </a:lnSpc>
              <a:spcBef>
                <a:spcPts val="0"/>
              </a:spcBef>
              <a:spcAft>
                <a:spcPts val="0"/>
              </a:spcAft>
              <a:buClr>
                <a:schemeClr val="dk1"/>
              </a:buClr>
              <a:buSzPts val="1400"/>
              <a:buAutoNum type="arabicPeriod"/>
            </a:pPr>
            <a:r>
              <a:rPr lang="en-US"/>
              <a:t>Neural Network (3-layer NNs)</a:t>
            </a:r>
            <a:endParaRPr/>
          </a:p>
          <a:p>
            <a:pPr indent="-423323" lvl="2" marL="1828754" rtl="0" algn="l">
              <a:lnSpc>
                <a:spcPct val="90000"/>
              </a:lnSpc>
              <a:spcBef>
                <a:spcPts val="0"/>
              </a:spcBef>
              <a:spcAft>
                <a:spcPts val="0"/>
              </a:spcAft>
              <a:buClr>
                <a:schemeClr val="dk1"/>
              </a:buClr>
              <a:buSzPts val="1400"/>
              <a:buAutoNum type="arabicPeriod"/>
            </a:pPr>
            <a:r>
              <a:rPr lang="en-US"/>
              <a:t>Tune the learning rate and decay</a:t>
            </a:r>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0" name="Shape 1350"/>
        <p:cNvGrpSpPr/>
        <p:nvPr/>
      </p:nvGrpSpPr>
      <p:grpSpPr>
        <a:xfrm>
          <a:off x="0" y="0"/>
          <a:ext cx="0" cy="0"/>
          <a:chOff x="0" y="0"/>
          <a:chExt cx="0" cy="0"/>
        </a:xfrm>
      </p:grpSpPr>
      <p:sp>
        <p:nvSpPr>
          <p:cNvPr id="1351" name="Google Shape;1351;g2b891ad0c23_0_173"/>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How to write this in code</a:t>
            </a:r>
            <a:endParaRPr/>
          </a:p>
        </p:txBody>
      </p:sp>
      <p:sp>
        <p:nvSpPr>
          <p:cNvPr id="1352" name="Google Shape;1352;g2b891ad0c23_0_173"/>
          <p:cNvSpPr txBox="1"/>
          <p:nvPr/>
        </p:nvSpPr>
        <p:spPr>
          <a:xfrm>
            <a:off x="838200" y="6329525"/>
            <a:ext cx="80781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700">
                <a:solidFill>
                  <a:schemeClr val="dk1"/>
                </a:solidFill>
                <a:latin typeface="Calibri"/>
                <a:ea typeface="Calibri"/>
                <a:cs typeface="Calibri"/>
                <a:sym typeface="Calibri"/>
              </a:rPr>
              <a:t>Figure taken from Ranjay Krishna’s course CSE493</a:t>
            </a:r>
            <a:endParaRPr sz="1700">
              <a:solidFill>
                <a:schemeClr val="dk1"/>
              </a:solidFill>
              <a:latin typeface="Calibri"/>
              <a:ea typeface="Calibri"/>
              <a:cs typeface="Calibri"/>
              <a:sym typeface="Calibri"/>
            </a:endParaRPr>
          </a:p>
        </p:txBody>
      </p:sp>
      <p:pic>
        <p:nvPicPr>
          <p:cNvPr id="1353" name="Google Shape;1353;g2b891ad0c23_0_173"/>
          <p:cNvPicPr preferRelativeResize="0"/>
          <p:nvPr/>
        </p:nvPicPr>
        <p:blipFill>
          <a:blip r:embed="rId3">
            <a:alphaModFix/>
          </a:blip>
          <a:stretch>
            <a:fillRect/>
          </a:stretch>
        </p:blipFill>
        <p:spPr>
          <a:xfrm>
            <a:off x="838204" y="1834572"/>
            <a:ext cx="8958321" cy="43512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Neural Network Easy Example</a:t>
            </a:r>
            <a:endParaRPr/>
          </a:p>
        </p:txBody>
      </p:sp>
      <p:sp>
        <p:nvSpPr>
          <p:cNvPr id="234" name="Google Shape;234;p9"/>
          <p:cNvSpPr/>
          <p:nvPr/>
        </p:nvSpPr>
        <p:spPr>
          <a:xfrm>
            <a:off x="2688259" y="1942607"/>
            <a:ext cx="694310" cy="694944"/>
          </a:xfrm>
          <a:prstGeom prst="flowChartConnector">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3</a:t>
            </a:r>
            <a:endParaRPr/>
          </a:p>
        </p:txBody>
      </p:sp>
      <p:sp>
        <p:nvSpPr>
          <p:cNvPr id="235" name="Google Shape;235;p9"/>
          <p:cNvSpPr/>
          <p:nvPr/>
        </p:nvSpPr>
        <p:spPr>
          <a:xfrm>
            <a:off x="2688259" y="2856026"/>
            <a:ext cx="694310" cy="694944"/>
          </a:xfrm>
          <a:prstGeom prst="flowChartConnector">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2</a:t>
            </a:r>
            <a:endParaRPr/>
          </a:p>
        </p:txBody>
      </p:sp>
      <p:sp>
        <p:nvSpPr>
          <p:cNvPr id="236" name="Google Shape;236;p9"/>
          <p:cNvSpPr/>
          <p:nvPr/>
        </p:nvSpPr>
        <p:spPr>
          <a:xfrm>
            <a:off x="2688259" y="3841877"/>
            <a:ext cx="694310" cy="694944"/>
          </a:xfrm>
          <a:prstGeom prst="flowChartConnector">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4</a:t>
            </a:r>
            <a:endParaRPr/>
          </a:p>
        </p:txBody>
      </p:sp>
      <p:sp>
        <p:nvSpPr>
          <p:cNvPr id="237" name="Google Shape;237;p9"/>
          <p:cNvSpPr/>
          <p:nvPr/>
        </p:nvSpPr>
        <p:spPr>
          <a:xfrm>
            <a:off x="5332198" y="1350393"/>
            <a:ext cx="694310" cy="694944"/>
          </a:xfrm>
          <a:prstGeom prst="flowChartConnector">
            <a:avLst/>
          </a:prstGeom>
          <a:gradFill>
            <a:gsLst>
              <a:gs pos="0">
                <a:srgbClr val="B0CAE9"/>
              </a:gs>
              <a:gs pos="50000">
                <a:srgbClr val="A1C1E4"/>
              </a:gs>
              <a:gs pos="100000">
                <a:srgbClr val="90B8E4"/>
              </a:gs>
            </a:gsLst>
            <a:lin ang="5400000" scaled="0"/>
          </a:gradFill>
          <a:ln cap="flat" cmpd="sng" w="9525">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38" name="Google Shape;238;p9"/>
          <p:cNvSpPr/>
          <p:nvPr/>
        </p:nvSpPr>
        <p:spPr>
          <a:xfrm>
            <a:off x="5345283" y="4226557"/>
            <a:ext cx="694310" cy="694944"/>
          </a:xfrm>
          <a:prstGeom prst="flowChartConnector">
            <a:avLst/>
          </a:prstGeom>
          <a:gradFill>
            <a:gsLst>
              <a:gs pos="0">
                <a:srgbClr val="F7BCA2"/>
              </a:gs>
              <a:gs pos="50000">
                <a:srgbClr val="F4B093"/>
              </a:gs>
              <a:gs pos="100000">
                <a:srgbClr val="F7A47F"/>
              </a:gs>
            </a:gsLst>
            <a:lin ang="5400000" scaled="0"/>
          </a:gradFill>
          <a:ln cap="flat" cmpd="sng" w="952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39" name="Google Shape;239;p9"/>
          <p:cNvSpPr/>
          <p:nvPr/>
        </p:nvSpPr>
        <p:spPr>
          <a:xfrm>
            <a:off x="8273091" y="1562763"/>
            <a:ext cx="694310" cy="694944"/>
          </a:xfrm>
          <a:prstGeom prst="flowChartConnector">
            <a:avLst/>
          </a:prstGeom>
          <a:solidFill>
            <a:srgbClr val="942092">
              <a:alpha val="57647"/>
            </a:srgbClr>
          </a:solidFill>
          <a:ln cap="flat" cmpd="sng" w="19050">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0" name="Google Shape;240;p9"/>
          <p:cNvSpPr/>
          <p:nvPr/>
        </p:nvSpPr>
        <p:spPr>
          <a:xfrm>
            <a:off x="8286176" y="3648155"/>
            <a:ext cx="694310" cy="694944"/>
          </a:xfrm>
          <a:prstGeom prst="flowChartConnector">
            <a:avLst/>
          </a:prstGeom>
          <a:gradFill>
            <a:gsLst>
              <a:gs pos="0">
                <a:srgbClr val="7FB75F"/>
              </a:gs>
              <a:gs pos="50000">
                <a:srgbClr val="6EB141"/>
              </a:gs>
              <a:gs pos="100000">
                <a:srgbClr val="5FA134"/>
              </a:gs>
            </a:gsLst>
            <a:lin ang="5400000" scaled="0"/>
          </a:gradFill>
          <a:ln cap="flat" cmpd="sng" w="9525">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1" name="Google Shape;241;p9"/>
          <p:cNvSpPr txBox="1"/>
          <p:nvPr/>
        </p:nvSpPr>
        <p:spPr>
          <a:xfrm>
            <a:off x="4997755" y="5015386"/>
            <a:ext cx="182781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1-st Layer (ReLU)</a:t>
            </a:r>
            <a:endParaRPr/>
          </a:p>
        </p:txBody>
      </p:sp>
      <p:sp>
        <p:nvSpPr>
          <p:cNvPr id="242" name="Google Shape;242;p9"/>
          <p:cNvSpPr txBox="1"/>
          <p:nvPr/>
        </p:nvSpPr>
        <p:spPr>
          <a:xfrm>
            <a:off x="7843038" y="4879573"/>
            <a:ext cx="155441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Output Layer</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with Softmax</a:t>
            </a:r>
            <a:endParaRPr sz="1800">
              <a:solidFill>
                <a:schemeClr val="dk1"/>
              </a:solidFill>
              <a:latin typeface="Calibri"/>
              <a:ea typeface="Calibri"/>
              <a:cs typeface="Calibri"/>
              <a:sym typeface="Calibri"/>
            </a:endParaRPr>
          </a:p>
        </p:txBody>
      </p:sp>
      <p:cxnSp>
        <p:nvCxnSpPr>
          <p:cNvPr id="243" name="Google Shape;243;p9"/>
          <p:cNvCxnSpPr>
            <a:stCxn id="234" idx="6"/>
            <a:endCxn id="237" idx="2"/>
          </p:cNvCxnSpPr>
          <p:nvPr/>
        </p:nvCxnSpPr>
        <p:spPr>
          <a:xfrm flipH="1" rot="10800000">
            <a:off x="3382569" y="1697879"/>
            <a:ext cx="1949700" cy="592200"/>
          </a:xfrm>
          <a:prstGeom prst="straightConnector1">
            <a:avLst/>
          </a:prstGeom>
          <a:noFill/>
          <a:ln cap="flat" cmpd="sng" w="9525">
            <a:solidFill>
              <a:schemeClr val="accent1"/>
            </a:solidFill>
            <a:prstDash val="solid"/>
            <a:miter lim="800000"/>
            <a:headEnd len="sm" w="sm" type="none"/>
            <a:tailEnd len="med" w="med" type="triangle"/>
          </a:ln>
        </p:spPr>
      </p:cxnSp>
      <p:sp>
        <p:nvSpPr>
          <p:cNvPr id="244" name="Google Shape;244;p9"/>
          <p:cNvSpPr txBox="1"/>
          <p:nvPr/>
        </p:nvSpPr>
        <p:spPr>
          <a:xfrm>
            <a:off x="4143308" y="1669051"/>
            <a:ext cx="30168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accent1"/>
                </a:solidFill>
                <a:latin typeface="Calibri"/>
                <a:ea typeface="Calibri"/>
                <a:cs typeface="Calibri"/>
                <a:sym typeface="Calibri"/>
              </a:rPr>
              <a:t>1</a:t>
            </a:r>
            <a:endParaRPr/>
          </a:p>
        </p:txBody>
      </p:sp>
      <p:cxnSp>
        <p:nvCxnSpPr>
          <p:cNvPr id="245" name="Google Shape;245;p9"/>
          <p:cNvCxnSpPr>
            <a:stCxn id="235" idx="6"/>
            <a:endCxn id="237" idx="2"/>
          </p:cNvCxnSpPr>
          <p:nvPr/>
        </p:nvCxnSpPr>
        <p:spPr>
          <a:xfrm flipH="1" rot="10800000">
            <a:off x="3382569" y="1697798"/>
            <a:ext cx="1949700" cy="1505700"/>
          </a:xfrm>
          <a:prstGeom prst="straightConnector1">
            <a:avLst/>
          </a:prstGeom>
          <a:noFill/>
          <a:ln cap="flat" cmpd="sng" w="9525">
            <a:solidFill>
              <a:schemeClr val="accent1"/>
            </a:solidFill>
            <a:prstDash val="solid"/>
            <a:miter lim="800000"/>
            <a:headEnd len="sm" w="sm" type="none"/>
            <a:tailEnd len="med" w="med" type="triangle"/>
          </a:ln>
        </p:spPr>
      </p:cxnSp>
      <p:cxnSp>
        <p:nvCxnSpPr>
          <p:cNvPr id="246" name="Google Shape;246;p9"/>
          <p:cNvCxnSpPr>
            <a:stCxn id="236" idx="6"/>
            <a:endCxn id="237" idx="2"/>
          </p:cNvCxnSpPr>
          <p:nvPr/>
        </p:nvCxnSpPr>
        <p:spPr>
          <a:xfrm flipH="1" rot="10800000">
            <a:off x="3382569" y="1697849"/>
            <a:ext cx="1949700" cy="2491500"/>
          </a:xfrm>
          <a:prstGeom prst="straightConnector1">
            <a:avLst/>
          </a:prstGeom>
          <a:noFill/>
          <a:ln cap="flat" cmpd="sng" w="9525">
            <a:solidFill>
              <a:schemeClr val="accent1"/>
            </a:solidFill>
            <a:prstDash val="solid"/>
            <a:miter lim="800000"/>
            <a:headEnd len="sm" w="sm" type="none"/>
            <a:tailEnd len="med" w="med" type="triangle"/>
          </a:ln>
        </p:spPr>
      </p:cxnSp>
      <p:sp>
        <p:nvSpPr>
          <p:cNvPr id="247" name="Google Shape;247;p9"/>
          <p:cNvSpPr txBox="1"/>
          <p:nvPr/>
        </p:nvSpPr>
        <p:spPr>
          <a:xfrm>
            <a:off x="4055945" y="2097550"/>
            <a:ext cx="47641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accent1"/>
                </a:solidFill>
                <a:latin typeface="Calibri"/>
                <a:ea typeface="Calibri"/>
                <a:cs typeface="Calibri"/>
                <a:sym typeface="Calibri"/>
              </a:rPr>
              <a:t>0.1</a:t>
            </a:r>
            <a:endParaRPr/>
          </a:p>
        </p:txBody>
      </p:sp>
      <p:sp>
        <p:nvSpPr>
          <p:cNvPr id="248" name="Google Shape;248;p9"/>
          <p:cNvSpPr txBox="1"/>
          <p:nvPr/>
        </p:nvSpPr>
        <p:spPr>
          <a:xfrm>
            <a:off x="4588121" y="2320999"/>
            <a:ext cx="54694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accent1"/>
                </a:solidFill>
                <a:latin typeface="Calibri"/>
                <a:ea typeface="Calibri"/>
                <a:cs typeface="Calibri"/>
                <a:sym typeface="Calibri"/>
              </a:rPr>
              <a:t>-2.3</a:t>
            </a:r>
            <a:endParaRPr/>
          </a:p>
        </p:txBody>
      </p:sp>
      <p:cxnSp>
        <p:nvCxnSpPr>
          <p:cNvPr id="249" name="Google Shape;249;p9"/>
          <p:cNvCxnSpPr>
            <a:stCxn id="234" idx="6"/>
            <a:endCxn id="238" idx="2"/>
          </p:cNvCxnSpPr>
          <p:nvPr/>
        </p:nvCxnSpPr>
        <p:spPr>
          <a:xfrm>
            <a:off x="3382569" y="2290079"/>
            <a:ext cx="1962600" cy="2283900"/>
          </a:xfrm>
          <a:prstGeom prst="straightConnector1">
            <a:avLst/>
          </a:prstGeom>
          <a:noFill/>
          <a:ln cap="flat" cmpd="sng" w="9525">
            <a:solidFill>
              <a:schemeClr val="accent2"/>
            </a:solidFill>
            <a:prstDash val="solid"/>
            <a:miter lim="800000"/>
            <a:headEnd len="sm" w="sm" type="none"/>
            <a:tailEnd len="med" w="med" type="triangle"/>
          </a:ln>
        </p:spPr>
      </p:cxnSp>
      <p:cxnSp>
        <p:nvCxnSpPr>
          <p:cNvPr id="250" name="Google Shape;250;p9"/>
          <p:cNvCxnSpPr>
            <a:stCxn id="235" idx="6"/>
            <a:endCxn id="238" idx="2"/>
          </p:cNvCxnSpPr>
          <p:nvPr/>
        </p:nvCxnSpPr>
        <p:spPr>
          <a:xfrm>
            <a:off x="3382569" y="3203498"/>
            <a:ext cx="1962600" cy="1370400"/>
          </a:xfrm>
          <a:prstGeom prst="straightConnector1">
            <a:avLst/>
          </a:prstGeom>
          <a:noFill/>
          <a:ln cap="flat" cmpd="sng" w="9525">
            <a:solidFill>
              <a:schemeClr val="accent2"/>
            </a:solidFill>
            <a:prstDash val="solid"/>
            <a:miter lim="800000"/>
            <a:headEnd len="sm" w="sm" type="none"/>
            <a:tailEnd len="med" w="med" type="triangle"/>
          </a:ln>
        </p:spPr>
      </p:cxnSp>
      <p:cxnSp>
        <p:nvCxnSpPr>
          <p:cNvPr id="251" name="Google Shape;251;p9"/>
          <p:cNvCxnSpPr>
            <a:stCxn id="236" idx="6"/>
            <a:endCxn id="238" idx="2"/>
          </p:cNvCxnSpPr>
          <p:nvPr/>
        </p:nvCxnSpPr>
        <p:spPr>
          <a:xfrm>
            <a:off x="3382569" y="4189349"/>
            <a:ext cx="1962600" cy="384600"/>
          </a:xfrm>
          <a:prstGeom prst="straightConnector1">
            <a:avLst/>
          </a:prstGeom>
          <a:noFill/>
          <a:ln cap="flat" cmpd="sng" w="9525">
            <a:solidFill>
              <a:schemeClr val="accent2"/>
            </a:solidFill>
            <a:prstDash val="solid"/>
            <a:miter lim="800000"/>
            <a:headEnd len="sm" w="sm" type="none"/>
            <a:tailEnd len="med" w="med" type="triangle"/>
          </a:ln>
        </p:spPr>
      </p:cxnSp>
      <p:sp>
        <p:nvSpPr>
          <p:cNvPr id="252" name="Google Shape;252;p9"/>
          <p:cNvSpPr txBox="1"/>
          <p:nvPr/>
        </p:nvSpPr>
        <p:spPr>
          <a:xfrm>
            <a:off x="4722647" y="3647882"/>
            <a:ext cx="47641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accent2"/>
                </a:solidFill>
                <a:latin typeface="Calibri"/>
                <a:ea typeface="Calibri"/>
                <a:cs typeface="Calibri"/>
                <a:sym typeface="Calibri"/>
              </a:rPr>
              <a:t>0.5</a:t>
            </a:r>
            <a:endParaRPr/>
          </a:p>
        </p:txBody>
      </p:sp>
      <p:sp>
        <p:nvSpPr>
          <p:cNvPr id="253" name="Google Shape;253;p9"/>
          <p:cNvSpPr txBox="1"/>
          <p:nvPr/>
        </p:nvSpPr>
        <p:spPr>
          <a:xfrm>
            <a:off x="4478581" y="3933033"/>
            <a:ext cx="30168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accent2"/>
                </a:solidFill>
                <a:latin typeface="Calibri"/>
                <a:ea typeface="Calibri"/>
                <a:cs typeface="Calibri"/>
                <a:sym typeface="Calibri"/>
              </a:rPr>
              <a:t>1</a:t>
            </a:r>
            <a:endParaRPr/>
          </a:p>
        </p:txBody>
      </p:sp>
      <p:sp>
        <p:nvSpPr>
          <p:cNvPr id="254" name="Google Shape;254;p9"/>
          <p:cNvSpPr txBox="1"/>
          <p:nvPr/>
        </p:nvSpPr>
        <p:spPr>
          <a:xfrm>
            <a:off x="4205109" y="4399072"/>
            <a:ext cx="54694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accent2"/>
                </a:solidFill>
                <a:latin typeface="Calibri"/>
                <a:ea typeface="Calibri"/>
                <a:cs typeface="Calibri"/>
                <a:sym typeface="Calibri"/>
              </a:rPr>
              <a:t>-0.5</a:t>
            </a:r>
            <a:endParaRPr/>
          </a:p>
        </p:txBody>
      </p:sp>
      <p:cxnSp>
        <p:nvCxnSpPr>
          <p:cNvPr id="255" name="Google Shape;255;p9"/>
          <p:cNvCxnSpPr>
            <a:stCxn id="237" idx="6"/>
            <a:endCxn id="239" idx="2"/>
          </p:cNvCxnSpPr>
          <p:nvPr/>
        </p:nvCxnSpPr>
        <p:spPr>
          <a:xfrm>
            <a:off x="6026508" y="1697865"/>
            <a:ext cx="2246700" cy="212400"/>
          </a:xfrm>
          <a:prstGeom prst="straightConnector1">
            <a:avLst/>
          </a:prstGeom>
          <a:noFill/>
          <a:ln cap="flat" cmpd="sng" w="9525">
            <a:solidFill>
              <a:srgbClr val="7030A0"/>
            </a:solidFill>
            <a:prstDash val="solid"/>
            <a:miter lim="800000"/>
            <a:headEnd len="sm" w="sm" type="none"/>
            <a:tailEnd len="med" w="med" type="triangle"/>
          </a:ln>
        </p:spPr>
      </p:cxnSp>
      <p:cxnSp>
        <p:nvCxnSpPr>
          <p:cNvPr id="256" name="Google Shape;256;p9"/>
          <p:cNvCxnSpPr>
            <a:stCxn id="238" idx="6"/>
            <a:endCxn id="239" idx="2"/>
          </p:cNvCxnSpPr>
          <p:nvPr/>
        </p:nvCxnSpPr>
        <p:spPr>
          <a:xfrm flipH="1" rot="10800000">
            <a:off x="6039593" y="1910329"/>
            <a:ext cx="2233500" cy="2663700"/>
          </a:xfrm>
          <a:prstGeom prst="straightConnector1">
            <a:avLst/>
          </a:prstGeom>
          <a:noFill/>
          <a:ln cap="flat" cmpd="sng" w="9525">
            <a:solidFill>
              <a:srgbClr val="7030A0"/>
            </a:solidFill>
            <a:prstDash val="solid"/>
            <a:miter lim="800000"/>
            <a:headEnd len="sm" w="sm" type="none"/>
            <a:tailEnd len="med" w="med" type="triangle"/>
          </a:ln>
        </p:spPr>
      </p:cxnSp>
      <p:cxnSp>
        <p:nvCxnSpPr>
          <p:cNvPr id="257" name="Google Shape;257;p9"/>
          <p:cNvCxnSpPr>
            <a:stCxn id="237" idx="6"/>
            <a:endCxn id="240" idx="2"/>
          </p:cNvCxnSpPr>
          <p:nvPr/>
        </p:nvCxnSpPr>
        <p:spPr>
          <a:xfrm>
            <a:off x="6026508" y="1697865"/>
            <a:ext cx="2259600" cy="2297700"/>
          </a:xfrm>
          <a:prstGeom prst="straightConnector1">
            <a:avLst/>
          </a:prstGeom>
          <a:gradFill>
            <a:gsLst>
              <a:gs pos="0">
                <a:srgbClr val="7FB75F"/>
              </a:gs>
              <a:gs pos="50000">
                <a:srgbClr val="6EB141"/>
              </a:gs>
              <a:gs pos="100000">
                <a:srgbClr val="5FA134"/>
              </a:gs>
            </a:gsLst>
            <a:lin ang="5400000" scaled="0"/>
          </a:gradFill>
          <a:ln cap="flat" cmpd="sng" w="9525">
            <a:solidFill>
              <a:schemeClr val="accent6"/>
            </a:solidFill>
            <a:prstDash val="solid"/>
            <a:miter lim="800000"/>
            <a:headEnd len="sm" w="sm" type="none"/>
            <a:tailEnd len="med" w="med" type="triangle"/>
          </a:ln>
        </p:spPr>
      </p:cxnSp>
      <p:cxnSp>
        <p:nvCxnSpPr>
          <p:cNvPr id="258" name="Google Shape;258;p9"/>
          <p:cNvCxnSpPr>
            <a:stCxn id="238" idx="6"/>
            <a:endCxn id="240" idx="2"/>
          </p:cNvCxnSpPr>
          <p:nvPr/>
        </p:nvCxnSpPr>
        <p:spPr>
          <a:xfrm flipH="1" rot="10800000">
            <a:off x="6039593" y="3995629"/>
            <a:ext cx="2246700" cy="578400"/>
          </a:xfrm>
          <a:prstGeom prst="straightConnector1">
            <a:avLst/>
          </a:prstGeom>
          <a:gradFill>
            <a:gsLst>
              <a:gs pos="0">
                <a:srgbClr val="7FB75F"/>
              </a:gs>
              <a:gs pos="50000">
                <a:srgbClr val="6EB141"/>
              </a:gs>
              <a:gs pos="100000">
                <a:srgbClr val="5FA134"/>
              </a:gs>
            </a:gsLst>
            <a:lin ang="5400000" scaled="0"/>
          </a:gradFill>
          <a:ln cap="flat" cmpd="sng" w="9525">
            <a:solidFill>
              <a:schemeClr val="accent6"/>
            </a:solidFill>
            <a:prstDash val="solid"/>
            <a:miter lim="800000"/>
            <a:headEnd len="sm" w="sm" type="none"/>
            <a:tailEnd len="med" w="med" type="triangle"/>
          </a:ln>
        </p:spPr>
      </p:cxnSp>
      <p:sp>
        <p:nvSpPr>
          <p:cNvPr id="259" name="Google Shape;259;p9"/>
          <p:cNvSpPr txBox="1"/>
          <p:nvPr/>
        </p:nvSpPr>
        <p:spPr>
          <a:xfrm>
            <a:off x="7519558" y="1562763"/>
            <a:ext cx="47641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7030A0"/>
                </a:solidFill>
                <a:latin typeface="Calibri"/>
                <a:ea typeface="Calibri"/>
                <a:cs typeface="Calibri"/>
                <a:sym typeface="Calibri"/>
              </a:rPr>
              <a:t>0.7</a:t>
            </a:r>
            <a:endParaRPr/>
          </a:p>
        </p:txBody>
      </p:sp>
      <p:sp>
        <p:nvSpPr>
          <p:cNvPr id="260" name="Google Shape;260;p9"/>
          <p:cNvSpPr txBox="1"/>
          <p:nvPr/>
        </p:nvSpPr>
        <p:spPr>
          <a:xfrm>
            <a:off x="7389670" y="3484344"/>
            <a:ext cx="54694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92D050"/>
                </a:solidFill>
                <a:latin typeface="Calibri"/>
                <a:ea typeface="Calibri"/>
                <a:cs typeface="Calibri"/>
                <a:sym typeface="Calibri"/>
              </a:rPr>
              <a:t>-2.1</a:t>
            </a:r>
            <a:endParaRPr/>
          </a:p>
        </p:txBody>
      </p:sp>
      <p:sp>
        <p:nvSpPr>
          <p:cNvPr id="261" name="Google Shape;261;p9"/>
          <p:cNvSpPr txBox="1"/>
          <p:nvPr/>
        </p:nvSpPr>
        <p:spPr>
          <a:xfrm>
            <a:off x="7389670" y="4152890"/>
            <a:ext cx="54694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92D050"/>
                </a:solidFill>
                <a:latin typeface="Calibri"/>
                <a:ea typeface="Calibri"/>
                <a:cs typeface="Calibri"/>
                <a:sym typeface="Calibri"/>
              </a:rPr>
              <a:t>-0.2</a:t>
            </a:r>
            <a:endParaRPr/>
          </a:p>
        </p:txBody>
      </p:sp>
      <p:sp>
        <p:nvSpPr>
          <p:cNvPr id="262" name="Google Shape;262;p9"/>
          <p:cNvSpPr txBox="1"/>
          <p:nvPr/>
        </p:nvSpPr>
        <p:spPr>
          <a:xfrm>
            <a:off x="7613047" y="5885165"/>
            <a:ext cx="523589" cy="646331"/>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graphicFrame>
        <p:nvGraphicFramePr>
          <p:cNvPr id="263" name="Google Shape;263;p9"/>
          <p:cNvGraphicFramePr/>
          <p:nvPr/>
        </p:nvGraphicFramePr>
        <p:xfrm>
          <a:off x="8071631" y="5725383"/>
          <a:ext cx="3000000" cy="3000000"/>
        </p:xfrm>
        <a:graphic>
          <a:graphicData uri="http://schemas.openxmlformats.org/drawingml/2006/table">
            <a:tbl>
              <a:tblPr bandRow="1" firstRow="1">
                <a:noFill/>
                <a:tableStyleId>{065EA3BE-3667-4E2D-9201-F5A8711881DC}</a:tableStyleId>
              </a:tblPr>
              <a:tblGrid>
                <a:gridCol w="590450"/>
                <a:gridCol w="590450"/>
              </a:tblGrid>
              <a:tr h="232500">
                <a:tc>
                  <a:txBody>
                    <a:bodyPr/>
                    <a:lstStyle/>
                    <a:p>
                      <a:pPr indent="0" lvl="0" marL="0" marR="0" rtl="0" algn="l">
                        <a:spcBef>
                          <a:spcPts val="0"/>
                        </a:spcBef>
                        <a:spcAft>
                          <a:spcPts val="0"/>
                        </a:spcAft>
                        <a:buNone/>
                      </a:pPr>
                      <a:r>
                        <a:rPr b="0" lang="en-US" sz="1800"/>
                        <a:t>0.7</a:t>
                      </a:r>
                      <a:endParaRPr/>
                    </a:p>
                  </a:txBody>
                  <a:tcPr marT="45725" marB="45725" marR="91450" marL="91450">
                    <a:lnB cap="flat" cmpd="sng" w="9525">
                      <a:solidFill>
                        <a:srgbClr val="000000">
                          <a:alpha val="0"/>
                        </a:srgbClr>
                      </a:solidFill>
                      <a:prstDash val="solid"/>
                      <a:round/>
                      <a:headEnd len="sm" w="sm" type="none"/>
                      <a:tailEnd len="sm" w="sm" type="none"/>
                    </a:lnB>
                    <a:solidFill>
                      <a:srgbClr val="942092">
                        <a:alpha val="57254"/>
                      </a:srgbClr>
                    </a:solidFill>
                  </a:tcPr>
                </a:tc>
                <a:tc>
                  <a:txBody>
                    <a:bodyPr/>
                    <a:lstStyle/>
                    <a:p>
                      <a:pPr indent="0" lvl="0" marL="0" marR="0" rtl="0" algn="l">
                        <a:spcBef>
                          <a:spcPts val="0"/>
                        </a:spcBef>
                        <a:spcAft>
                          <a:spcPts val="0"/>
                        </a:spcAft>
                        <a:buNone/>
                      </a:pPr>
                      <a:r>
                        <a:rPr b="0" lang="en-US" sz="1800"/>
                        <a:t>-2.1</a:t>
                      </a:r>
                      <a:endParaRPr/>
                    </a:p>
                  </a:txBody>
                  <a:tcPr marT="45725" marB="45725" marR="91450" marL="91450">
                    <a:lnB cap="flat" cmpd="sng" w="9525">
                      <a:solidFill>
                        <a:srgbClr val="000000">
                          <a:alpha val="0"/>
                        </a:srgbClr>
                      </a:solidFill>
                      <a:prstDash val="solid"/>
                      <a:round/>
                      <a:headEnd len="sm" w="sm" type="none"/>
                      <a:tailEnd len="sm" w="sm" type="none"/>
                    </a:lnB>
                    <a:solidFill>
                      <a:srgbClr val="A8D08C"/>
                    </a:solidFill>
                  </a:tcPr>
                </a:tc>
              </a:tr>
              <a:tr h="242200">
                <a:tc>
                  <a:txBody>
                    <a:bodyPr/>
                    <a:lstStyle/>
                    <a:p>
                      <a:pPr indent="0" lvl="0" marL="0" marR="0" rtl="0" algn="l">
                        <a:spcBef>
                          <a:spcPts val="0"/>
                        </a:spcBef>
                        <a:spcAft>
                          <a:spcPts val="0"/>
                        </a:spcAft>
                        <a:buNone/>
                      </a:pPr>
                      <a:r>
                        <a:rPr b="0" lang="en-US" sz="1800"/>
                        <a:t>0.1</a:t>
                      </a:r>
                      <a:endParaRPr/>
                    </a:p>
                  </a:txBody>
                  <a:tcPr marT="45725" marB="45725" marR="91450" marL="91450">
                    <a:lnT cap="flat" cmpd="sng" w="9525">
                      <a:solidFill>
                        <a:srgbClr val="000000">
                          <a:alpha val="0"/>
                        </a:srgbClr>
                      </a:solidFill>
                      <a:prstDash val="solid"/>
                      <a:round/>
                      <a:headEnd len="sm" w="sm" type="none"/>
                      <a:tailEnd len="sm" w="sm" type="none"/>
                    </a:lnT>
                    <a:solidFill>
                      <a:srgbClr val="942092">
                        <a:alpha val="57254"/>
                      </a:srgbClr>
                    </a:solidFill>
                  </a:tcPr>
                </a:tc>
                <a:tc>
                  <a:txBody>
                    <a:bodyPr/>
                    <a:lstStyle/>
                    <a:p>
                      <a:pPr indent="0" lvl="0" marL="0" marR="0" rtl="0" algn="l">
                        <a:spcBef>
                          <a:spcPts val="0"/>
                        </a:spcBef>
                        <a:spcAft>
                          <a:spcPts val="0"/>
                        </a:spcAft>
                        <a:buNone/>
                      </a:pPr>
                      <a:r>
                        <a:rPr b="0" lang="en-US" sz="1800"/>
                        <a:t>-0.2</a:t>
                      </a:r>
                      <a:endParaRPr/>
                    </a:p>
                  </a:txBody>
                  <a:tcPr marT="45725" marB="45725" marR="91450" marL="91450">
                    <a:lnT cap="flat" cmpd="sng" w="9525">
                      <a:solidFill>
                        <a:srgbClr val="000000">
                          <a:alpha val="0"/>
                        </a:srgbClr>
                      </a:solidFill>
                      <a:prstDash val="solid"/>
                      <a:round/>
                      <a:headEnd len="sm" w="sm" type="none"/>
                      <a:tailEnd len="sm" w="sm" type="none"/>
                    </a:lnT>
                    <a:solidFill>
                      <a:srgbClr val="A8D08C"/>
                    </a:solidFill>
                  </a:tcPr>
                </a:tc>
              </a:tr>
            </a:tbl>
          </a:graphicData>
        </a:graphic>
      </p:graphicFrame>
      <p:sp>
        <p:nvSpPr>
          <p:cNvPr id="264" name="Google Shape;264;p9"/>
          <p:cNvSpPr txBox="1"/>
          <p:nvPr/>
        </p:nvSpPr>
        <p:spPr>
          <a:xfrm>
            <a:off x="7379116" y="2222648"/>
            <a:ext cx="56805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7030A0"/>
                </a:solidFill>
                <a:latin typeface="Calibri"/>
                <a:ea typeface="Calibri"/>
                <a:cs typeface="Calibri"/>
                <a:sym typeface="Calibri"/>
              </a:rPr>
              <a:t>0.1</a:t>
            </a:r>
            <a:endParaRPr/>
          </a:p>
        </p:txBody>
      </p:sp>
      <p:sp>
        <p:nvSpPr>
          <p:cNvPr id="265" name="Google Shape;265;p9"/>
          <p:cNvSpPr txBox="1"/>
          <p:nvPr/>
        </p:nvSpPr>
        <p:spPr>
          <a:xfrm>
            <a:off x="1306434" y="2070567"/>
            <a:ext cx="135394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First pixel</a:t>
            </a:r>
            <a:endParaRPr/>
          </a:p>
        </p:txBody>
      </p:sp>
      <p:sp>
        <p:nvSpPr>
          <p:cNvPr id="266" name="Google Shape;266;p9"/>
          <p:cNvSpPr txBox="1"/>
          <p:nvPr/>
        </p:nvSpPr>
        <p:spPr>
          <a:xfrm>
            <a:off x="1334316" y="3058878"/>
            <a:ext cx="135394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Second pixel</a:t>
            </a:r>
            <a:endParaRPr/>
          </a:p>
        </p:txBody>
      </p:sp>
      <p:sp>
        <p:nvSpPr>
          <p:cNvPr id="267" name="Google Shape;267;p9"/>
          <p:cNvSpPr txBox="1"/>
          <p:nvPr/>
        </p:nvSpPr>
        <p:spPr>
          <a:xfrm>
            <a:off x="1334673" y="4029740"/>
            <a:ext cx="135394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Third pixel</a:t>
            </a:r>
            <a:endParaRPr/>
          </a:p>
        </p:txBody>
      </p:sp>
      <p:graphicFrame>
        <p:nvGraphicFramePr>
          <p:cNvPr id="268" name="Google Shape;268;p9"/>
          <p:cNvGraphicFramePr/>
          <p:nvPr/>
        </p:nvGraphicFramePr>
        <p:xfrm>
          <a:off x="5199059" y="5388402"/>
          <a:ext cx="3000000" cy="3000000"/>
        </p:xfrm>
        <a:graphic>
          <a:graphicData uri="http://schemas.openxmlformats.org/drawingml/2006/table">
            <a:tbl>
              <a:tblPr bandRow="1" firstRow="1">
                <a:noFill/>
                <a:tableStyleId>{065EA3BE-3667-4E2D-9201-F5A8711881DC}</a:tableStyleId>
              </a:tblPr>
              <a:tblGrid>
                <a:gridCol w="590450"/>
                <a:gridCol w="590450"/>
              </a:tblGrid>
              <a:tr h="232500">
                <a:tc>
                  <a:txBody>
                    <a:bodyPr/>
                    <a:lstStyle/>
                    <a:p>
                      <a:pPr indent="0" lvl="0" marL="0" marR="0" rtl="0" algn="l">
                        <a:spcBef>
                          <a:spcPts val="0"/>
                        </a:spcBef>
                        <a:spcAft>
                          <a:spcPts val="0"/>
                        </a:spcAft>
                        <a:buNone/>
                      </a:pPr>
                      <a:r>
                        <a:rPr b="0" lang="en-US" sz="1800"/>
                        <a:t>1</a:t>
                      </a:r>
                      <a:endParaRPr/>
                    </a:p>
                  </a:txBody>
                  <a:tcPr marT="45725" marB="45725" marR="91450" marL="91450">
                    <a:lnB cap="flat" cmpd="sng" w="9525">
                      <a:solidFill>
                        <a:srgbClr val="000000">
                          <a:alpha val="0"/>
                        </a:srgbClr>
                      </a:solidFill>
                      <a:prstDash val="solid"/>
                      <a:round/>
                      <a:headEnd len="sm" w="sm" type="none"/>
                      <a:tailEnd len="sm" w="sm" type="none"/>
                    </a:lnB>
                    <a:solidFill>
                      <a:srgbClr val="B3C6E7"/>
                    </a:solidFill>
                  </a:tcPr>
                </a:tc>
                <a:tc>
                  <a:txBody>
                    <a:bodyPr/>
                    <a:lstStyle/>
                    <a:p>
                      <a:pPr indent="0" lvl="0" marL="0" marR="0" rtl="0" algn="l">
                        <a:spcBef>
                          <a:spcPts val="0"/>
                        </a:spcBef>
                        <a:spcAft>
                          <a:spcPts val="0"/>
                        </a:spcAft>
                        <a:buNone/>
                      </a:pPr>
                      <a:r>
                        <a:rPr b="0" lang="en-US" sz="1800"/>
                        <a:t>0.5</a:t>
                      </a:r>
                      <a:endParaRPr/>
                    </a:p>
                  </a:txBody>
                  <a:tcPr marT="45725" marB="45725" marR="91450" marL="91450">
                    <a:lnB cap="flat" cmpd="sng" w="9525">
                      <a:solidFill>
                        <a:srgbClr val="000000">
                          <a:alpha val="0"/>
                        </a:srgbClr>
                      </a:solidFill>
                      <a:prstDash val="solid"/>
                      <a:round/>
                      <a:headEnd len="sm" w="sm" type="none"/>
                      <a:tailEnd len="sm" w="sm" type="none"/>
                    </a:lnB>
                    <a:solidFill>
                      <a:srgbClr val="F7CAAC"/>
                    </a:solidFill>
                  </a:tcPr>
                </a:tc>
              </a:tr>
              <a:tr h="242200">
                <a:tc>
                  <a:txBody>
                    <a:bodyPr/>
                    <a:lstStyle/>
                    <a:p>
                      <a:pPr indent="0" lvl="0" marL="0" marR="0" rtl="0" algn="l">
                        <a:spcBef>
                          <a:spcPts val="0"/>
                        </a:spcBef>
                        <a:spcAft>
                          <a:spcPts val="0"/>
                        </a:spcAft>
                        <a:buNone/>
                      </a:pPr>
                      <a:r>
                        <a:rPr b="0" lang="en-US" sz="1800"/>
                        <a:t>0.1</a:t>
                      </a:r>
                      <a:endParaRPr/>
                    </a:p>
                  </a:txBody>
                  <a:tcPr marT="45725" marB="45725" marR="91450" marL="91450">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3C6E7"/>
                    </a:solidFill>
                  </a:tcPr>
                </a:tc>
                <a:tc>
                  <a:txBody>
                    <a:bodyPr/>
                    <a:lstStyle/>
                    <a:p>
                      <a:pPr indent="0" lvl="0" marL="0" marR="0" rtl="0" algn="l">
                        <a:spcBef>
                          <a:spcPts val="0"/>
                        </a:spcBef>
                        <a:spcAft>
                          <a:spcPts val="0"/>
                        </a:spcAft>
                        <a:buNone/>
                      </a:pPr>
                      <a:r>
                        <a:rPr b="0" lang="en-US" sz="1800"/>
                        <a:t>1</a:t>
                      </a:r>
                      <a:endParaRPr/>
                    </a:p>
                  </a:txBody>
                  <a:tcPr marT="45725" marB="45725" marR="91450" marL="91450">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7CAAC"/>
                    </a:solidFill>
                  </a:tcPr>
                </a:tc>
              </a:tr>
              <a:tr h="242200">
                <a:tc>
                  <a:txBody>
                    <a:bodyPr/>
                    <a:lstStyle/>
                    <a:p>
                      <a:pPr indent="0" lvl="0" marL="0" marR="0" rtl="0" algn="l">
                        <a:spcBef>
                          <a:spcPts val="0"/>
                        </a:spcBef>
                        <a:spcAft>
                          <a:spcPts val="0"/>
                        </a:spcAft>
                        <a:buNone/>
                      </a:pPr>
                      <a:r>
                        <a:rPr b="0" lang="en-US" sz="1800"/>
                        <a:t>-2.3</a:t>
                      </a:r>
                      <a:endParaRPr/>
                    </a:p>
                  </a:txBody>
                  <a:tcPr marT="45725" marB="45725" marR="91450" marL="91450">
                    <a:lnT cap="flat" cmpd="sng" w="9525">
                      <a:solidFill>
                        <a:srgbClr val="000000">
                          <a:alpha val="0"/>
                        </a:srgbClr>
                      </a:solidFill>
                      <a:prstDash val="solid"/>
                      <a:round/>
                      <a:headEnd len="sm" w="sm" type="none"/>
                      <a:tailEnd len="sm" w="sm" type="none"/>
                    </a:lnT>
                    <a:solidFill>
                      <a:srgbClr val="B3C6E7"/>
                    </a:solidFill>
                  </a:tcPr>
                </a:tc>
                <a:tc>
                  <a:txBody>
                    <a:bodyPr/>
                    <a:lstStyle/>
                    <a:p>
                      <a:pPr indent="0" lvl="0" marL="0" marR="0" rtl="0" algn="l">
                        <a:spcBef>
                          <a:spcPts val="0"/>
                        </a:spcBef>
                        <a:spcAft>
                          <a:spcPts val="0"/>
                        </a:spcAft>
                        <a:buNone/>
                      </a:pPr>
                      <a:r>
                        <a:rPr b="0" lang="en-US" sz="1800"/>
                        <a:t>-0.5</a:t>
                      </a:r>
                      <a:endParaRPr/>
                    </a:p>
                  </a:txBody>
                  <a:tcPr marT="45725" marB="45725" marR="91450" marL="91450">
                    <a:lnT cap="flat" cmpd="sng" w="9525">
                      <a:solidFill>
                        <a:srgbClr val="000000">
                          <a:alpha val="0"/>
                        </a:srgbClr>
                      </a:solidFill>
                      <a:prstDash val="solid"/>
                      <a:round/>
                      <a:headEnd len="sm" w="sm" type="none"/>
                      <a:tailEnd len="sm" w="sm" type="none"/>
                    </a:lnT>
                    <a:solidFill>
                      <a:srgbClr val="F7CAAC"/>
                    </a:solidFill>
                  </a:tcPr>
                </a:tc>
              </a:tr>
            </a:tbl>
          </a:graphicData>
        </a:graphic>
      </p:graphicFrame>
      <p:sp>
        <p:nvSpPr>
          <p:cNvPr id="269" name="Google Shape;269;p9"/>
          <p:cNvSpPr txBox="1"/>
          <p:nvPr/>
        </p:nvSpPr>
        <p:spPr>
          <a:xfrm>
            <a:off x="4588121" y="5613876"/>
            <a:ext cx="523589" cy="646331"/>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270" name="Google Shape;270;p9"/>
          <p:cNvSpPr txBox="1"/>
          <p:nvPr/>
        </p:nvSpPr>
        <p:spPr>
          <a:xfrm>
            <a:off x="2394915" y="4755296"/>
            <a:ext cx="1255828"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Input</a:t>
            </a:r>
            <a:endParaRPr/>
          </a:p>
        </p:txBody>
      </p:sp>
      <p:graphicFrame>
        <p:nvGraphicFramePr>
          <p:cNvPr id="271" name="Google Shape;271;p9"/>
          <p:cNvGraphicFramePr/>
          <p:nvPr/>
        </p:nvGraphicFramePr>
        <p:xfrm>
          <a:off x="2137163" y="5095314"/>
          <a:ext cx="3000000" cy="3000000"/>
        </p:xfrm>
        <a:graphic>
          <a:graphicData uri="http://schemas.openxmlformats.org/drawingml/2006/table">
            <a:tbl>
              <a:tblPr bandRow="1" firstRow="1">
                <a:noFill/>
                <a:tableStyleId>{065EA3BE-3667-4E2D-9201-F5A8711881DC}</a:tableStyleId>
              </a:tblPr>
              <a:tblGrid>
                <a:gridCol w="590450"/>
                <a:gridCol w="590450"/>
                <a:gridCol w="590450"/>
              </a:tblGrid>
              <a:tr h="232500">
                <a:tc>
                  <a:txBody>
                    <a:bodyPr/>
                    <a:lstStyle/>
                    <a:p>
                      <a:pPr indent="0" lvl="0" marL="0" marR="0" rtl="0" algn="l">
                        <a:spcBef>
                          <a:spcPts val="0"/>
                        </a:spcBef>
                        <a:spcAft>
                          <a:spcPts val="0"/>
                        </a:spcAft>
                        <a:buNone/>
                      </a:pPr>
                      <a:r>
                        <a:rPr b="0" lang="en-US" sz="1800"/>
                        <a:t>3</a:t>
                      </a:r>
                      <a:endParaRPr/>
                    </a:p>
                  </a:txBody>
                  <a:tcPr marT="45725" marB="45725" marR="91450" marL="91450"/>
                </a:tc>
                <a:tc>
                  <a:txBody>
                    <a:bodyPr/>
                    <a:lstStyle/>
                    <a:p>
                      <a:pPr indent="0" lvl="0" marL="0" marR="0" rtl="0" algn="l">
                        <a:spcBef>
                          <a:spcPts val="0"/>
                        </a:spcBef>
                        <a:spcAft>
                          <a:spcPts val="0"/>
                        </a:spcAft>
                        <a:buNone/>
                      </a:pPr>
                      <a:r>
                        <a:rPr b="0" lang="en-US" sz="1800"/>
                        <a:t>2</a:t>
                      </a:r>
                      <a:endParaRPr/>
                    </a:p>
                  </a:txBody>
                  <a:tcPr marT="45725" marB="45725" marR="91450" marL="91450"/>
                </a:tc>
                <a:tc>
                  <a:txBody>
                    <a:bodyPr/>
                    <a:lstStyle/>
                    <a:p>
                      <a:pPr indent="0" lvl="0" marL="0" marR="0" rtl="0" algn="l">
                        <a:spcBef>
                          <a:spcPts val="0"/>
                        </a:spcBef>
                        <a:spcAft>
                          <a:spcPts val="0"/>
                        </a:spcAft>
                        <a:buNone/>
                      </a:pPr>
                      <a:r>
                        <a:rPr b="0" lang="en-US" sz="1800"/>
                        <a:t>4</a:t>
                      </a:r>
                      <a:endParaRPr/>
                    </a:p>
                  </a:txBody>
                  <a:tcPr marT="45725" marB="45725" marR="91450" marL="91450"/>
                </a:tc>
              </a:tr>
              <a:tr h="242200">
                <a:tc>
                  <a:txBody>
                    <a:bodyPr/>
                    <a:lstStyle/>
                    <a:p>
                      <a:pPr indent="0" lvl="0" marL="0" marR="0" rtl="0" algn="l">
                        <a:spcBef>
                          <a:spcPts val="0"/>
                        </a:spcBef>
                        <a:spcAft>
                          <a:spcPts val="0"/>
                        </a:spcAft>
                        <a:buNone/>
                      </a:pPr>
                      <a:r>
                        <a:rPr b="0" lang="en-US" sz="1800"/>
                        <a:t>.</a:t>
                      </a:r>
                      <a:endParaRPr/>
                    </a:p>
                  </a:txBody>
                  <a:tcPr marT="45725" marB="45725" marR="91450" marL="91450"/>
                </a:tc>
                <a:tc>
                  <a:txBody>
                    <a:bodyPr/>
                    <a:lstStyle/>
                    <a:p>
                      <a:pPr indent="0" lvl="0" marL="0" marR="0" rtl="0" algn="l">
                        <a:spcBef>
                          <a:spcPts val="0"/>
                        </a:spcBef>
                        <a:spcAft>
                          <a:spcPts val="0"/>
                        </a:spcAft>
                        <a:buNone/>
                      </a:pPr>
                      <a:r>
                        <a:rPr b="0" lang="en-US" sz="1800"/>
                        <a:t>.</a:t>
                      </a:r>
                      <a:endParaRPr/>
                    </a:p>
                  </a:txBody>
                  <a:tcPr marT="45725" marB="45725" marR="91450" marL="91450"/>
                </a:tc>
                <a:tc>
                  <a:txBody>
                    <a:bodyPr/>
                    <a:lstStyle/>
                    <a:p>
                      <a:pPr indent="0" lvl="0" marL="0" marR="0" rtl="0" algn="l">
                        <a:spcBef>
                          <a:spcPts val="0"/>
                        </a:spcBef>
                        <a:spcAft>
                          <a:spcPts val="0"/>
                        </a:spcAft>
                        <a:buNone/>
                      </a:pPr>
                      <a:r>
                        <a:rPr b="0" lang="en-US" sz="1800"/>
                        <a:t>.</a:t>
                      </a:r>
                      <a:endParaRPr/>
                    </a:p>
                  </a:txBody>
                  <a:tcPr marT="45725" marB="45725" marR="91450" marL="91450"/>
                </a:tc>
              </a:tr>
              <a:tr h="242200">
                <a:tc>
                  <a:txBody>
                    <a:bodyPr/>
                    <a:lstStyle/>
                    <a:p>
                      <a:pPr indent="0" lvl="0" marL="0" marR="0" rtl="0" algn="l">
                        <a:spcBef>
                          <a:spcPts val="0"/>
                        </a:spcBef>
                        <a:spcAft>
                          <a:spcPts val="0"/>
                        </a:spcAft>
                        <a:buNone/>
                      </a:pPr>
                      <a:r>
                        <a:t/>
                      </a:r>
                      <a:endParaRPr b="0" sz="1800"/>
                    </a:p>
                  </a:txBody>
                  <a:tcPr marT="45725" marB="45725" marR="91450" marL="91450"/>
                </a:tc>
                <a:tc>
                  <a:txBody>
                    <a:bodyPr/>
                    <a:lstStyle/>
                    <a:p>
                      <a:pPr indent="0" lvl="0" marL="0" marR="0" rtl="0" algn="l">
                        <a:spcBef>
                          <a:spcPts val="0"/>
                        </a:spcBef>
                        <a:spcAft>
                          <a:spcPts val="0"/>
                        </a:spcAft>
                        <a:buNone/>
                      </a:pPr>
                      <a:r>
                        <a:t/>
                      </a:r>
                      <a:endParaRPr b="0" sz="1800"/>
                    </a:p>
                  </a:txBody>
                  <a:tcPr marT="45725" marB="45725" marR="91450" marL="91450"/>
                </a:tc>
                <a:tc>
                  <a:txBody>
                    <a:bodyPr/>
                    <a:lstStyle/>
                    <a:p>
                      <a:pPr indent="0" lvl="0" marL="0" marR="0" rtl="0" algn="l">
                        <a:spcBef>
                          <a:spcPts val="0"/>
                        </a:spcBef>
                        <a:spcAft>
                          <a:spcPts val="0"/>
                        </a:spcAft>
                        <a:buNone/>
                      </a:pPr>
                      <a:r>
                        <a:t/>
                      </a:r>
                      <a:endParaRPr b="0" sz="1800"/>
                    </a:p>
                  </a:txBody>
                  <a:tcPr marT="45725" marB="45725" marR="91450" marL="91450"/>
                </a:tc>
              </a:tr>
              <a:tr h="242200">
                <a:tc>
                  <a:txBody>
                    <a:bodyPr/>
                    <a:lstStyle/>
                    <a:p>
                      <a:pPr indent="0" lvl="0" marL="0" marR="0" rtl="0" algn="l">
                        <a:spcBef>
                          <a:spcPts val="0"/>
                        </a:spcBef>
                        <a:spcAft>
                          <a:spcPts val="0"/>
                        </a:spcAft>
                        <a:buNone/>
                      </a:pPr>
                      <a:r>
                        <a:rPr b="0" lang="en-US" sz="1800"/>
                        <a:t>.</a:t>
                      </a:r>
                      <a:endParaRPr/>
                    </a:p>
                  </a:txBody>
                  <a:tcPr marT="45725" marB="45725" marR="91450" marL="91450"/>
                </a:tc>
                <a:tc>
                  <a:txBody>
                    <a:bodyPr/>
                    <a:lstStyle/>
                    <a:p>
                      <a:pPr indent="0" lvl="0" marL="0" marR="0" rtl="0" algn="l">
                        <a:spcBef>
                          <a:spcPts val="0"/>
                        </a:spcBef>
                        <a:spcAft>
                          <a:spcPts val="0"/>
                        </a:spcAft>
                        <a:buNone/>
                      </a:pPr>
                      <a:r>
                        <a:rPr b="0" lang="en-US" sz="1800"/>
                        <a:t>.</a:t>
                      </a:r>
                      <a:endParaRPr/>
                    </a:p>
                  </a:txBody>
                  <a:tcPr marT="45725" marB="45725" marR="91450" marL="91450"/>
                </a:tc>
                <a:tc>
                  <a:txBody>
                    <a:bodyPr/>
                    <a:lstStyle/>
                    <a:p>
                      <a:pPr indent="0" lvl="0" marL="0" marR="0" rtl="0" algn="l">
                        <a:spcBef>
                          <a:spcPts val="0"/>
                        </a:spcBef>
                        <a:spcAft>
                          <a:spcPts val="0"/>
                        </a:spcAft>
                        <a:buNone/>
                      </a:pPr>
                      <a:r>
                        <a:rPr b="0" lang="en-US" sz="1800"/>
                        <a:t>.</a:t>
                      </a:r>
                      <a:endParaRPr/>
                    </a:p>
                  </a:txBody>
                  <a:tcPr marT="45725" marB="45725" marR="91450" marL="91450"/>
                </a:tc>
              </a:tr>
            </a:tbl>
          </a:graphicData>
        </a:graphic>
      </p:graphicFrame>
      <p:sp>
        <p:nvSpPr>
          <p:cNvPr id="272" name="Google Shape;272;p9"/>
          <p:cNvSpPr txBox="1"/>
          <p:nvPr/>
        </p:nvSpPr>
        <p:spPr>
          <a:xfrm>
            <a:off x="1583178" y="5710023"/>
            <a:ext cx="523589" cy="646331"/>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273" name="Google Shape;273;p9"/>
          <p:cNvSpPr txBox="1"/>
          <p:nvPr/>
        </p:nvSpPr>
        <p:spPr>
          <a:xfrm>
            <a:off x="5523008" y="1506022"/>
            <a:ext cx="47641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a:t>
            </a:r>
            <a:endParaRPr/>
          </a:p>
        </p:txBody>
      </p:sp>
      <p:sp>
        <p:nvSpPr>
          <p:cNvPr id="274" name="Google Shape;274;p9"/>
          <p:cNvSpPr txBox="1"/>
          <p:nvPr/>
        </p:nvSpPr>
        <p:spPr>
          <a:xfrm>
            <a:off x="5529410" y="4399072"/>
            <a:ext cx="47641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B</a:t>
            </a:r>
            <a:endParaRPr/>
          </a:p>
        </p:txBody>
      </p:sp>
      <p:sp>
        <p:nvSpPr>
          <p:cNvPr id="275" name="Google Shape;275;p9"/>
          <p:cNvSpPr txBox="1"/>
          <p:nvPr/>
        </p:nvSpPr>
        <p:spPr>
          <a:xfrm>
            <a:off x="8454382" y="1732057"/>
            <a:ext cx="47641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C</a:t>
            </a:r>
            <a:endParaRPr/>
          </a:p>
        </p:txBody>
      </p:sp>
      <p:sp>
        <p:nvSpPr>
          <p:cNvPr id="276" name="Google Shape;276;p9"/>
          <p:cNvSpPr txBox="1"/>
          <p:nvPr/>
        </p:nvSpPr>
        <p:spPr>
          <a:xfrm>
            <a:off x="8457415" y="3835095"/>
            <a:ext cx="47641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D</a:t>
            </a:r>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7" name="Shape 1357"/>
        <p:cNvGrpSpPr/>
        <p:nvPr/>
      </p:nvGrpSpPr>
      <p:grpSpPr>
        <a:xfrm>
          <a:off x="0" y="0"/>
          <a:ext cx="0" cy="0"/>
          <a:chOff x="0" y="0"/>
          <a:chExt cx="0" cy="0"/>
        </a:xfrm>
      </p:grpSpPr>
      <p:sp>
        <p:nvSpPr>
          <p:cNvPr id="1358" name="Google Shape;1358;g2b891ad0c23_0_28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Back to our Neural Network Example</a:t>
            </a:r>
            <a:endParaRPr/>
          </a:p>
        </p:txBody>
      </p:sp>
      <p:sp>
        <p:nvSpPr>
          <p:cNvPr id="1359" name="Google Shape;1359;g2b891ad0c23_0_283"/>
          <p:cNvSpPr/>
          <p:nvPr/>
        </p:nvSpPr>
        <p:spPr>
          <a:xfrm>
            <a:off x="8273091" y="1562763"/>
            <a:ext cx="694200" cy="694800"/>
          </a:xfrm>
          <a:prstGeom prst="flowChartConnector">
            <a:avLst/>
          </a:prstGeom>
          <a:solidFill>
            <a:srgbClr val="942092">
              <a:alpha val="57650"/>
            </a:srgbClr>
          </a:solidFill>
          <a:ln cap="flat" cmpd="sng" w="19050">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0" name="Google Shape;1360;g2b891ad0c23_0_283"/>
          <p:cNvSpPr/>
          <p:nvPr/>
        </p:nvSpPr>
        <p:spPr>
          <a:xfrm>
            <a:off x="8286176" y="3648155"/>
            <a:ext cx="694200" cy="694800"/>
          </a:xfrm>
          <a:prstGeom prst="flowChartConnector">
            <a:avLst/>
          </a:prstGeom>
          <a:gradFill>
            <a:gsLst>
              <a:gs pos="0">
                <a:srgbClr val="7FB75F"/>
              </a:gs>
              <a:gs pos="50000">
                <a:srgbClr val="6EB141"/>
              </a:gs>
              <a:gs pos="100000">
                <a:srgbClr val="5FA134"/>
              </a:gs>
            </a:gsLst>
            <a:lin ang="5400012" scaled="0"/>
          </a:gradFill>
          <a:ln cap="flat" cmpd="sng" w="9525">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1" name="Google Shape;1361;g2b891ad0c23_0_283"/>
          <p:cNvSpPr txBox="1"/>
          <p:nvPr/>
        </p:nvSpPr>
        <p:spPr>
          <a:xfrm>
            <a:off x="8454382" y="1732057"/>
            <a:ext cx="476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C</a:t>
            </a:r>
            <a:endParaRPr/>
          </a:p>
        </p:txBody>
      </p:sp>
      <p:sp>
        <p:nvSpPr>
          <p:cNvPr id="1362" name="Google Shape;1362;g2b891ad0c23_0_283"/>
          <p:cNvSpPr txBox="1"/>
          <p:nvPr/>
        </p:nvSpPr>
        <p:spPr>
          <a:xfrm>
            <a:off x="8457415" y="3835095"/>
            <a:ext cx="476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D</a:t>
            </a:r>
            <a:endParaRPr/>
          </a:p>
        </p:txBody>
      </p:sp>
      <p:sp>
        <p:nvSpPr>
          <p:cNvPr id="1363" name="Google Shape;1363;g2b891ad0c23_0_283"/>
          <p:cNvSpPr/>
          <p:nvPr/>
        </p:nvSpPr>
        <p:spPr>
          <a:xfrm>
            <a:off x="10193795" y="1595135"/>
            <a:ext cx="694200" cy="694800"/>
          </a:xfrm>
          <a:prstGeom prst="flowChartConnector">
            <a:avLst/>
          </a:prstGeom>
          <a:gradFill>
            <a:gsLst>
              <a:gs pos="0">
                <a:schemeClr val="dk1"/>
              </a:gs>
              <a:gs pos="48000">
                <a:srgbClr val="070707"/>
              </a:gs>
              <a:gs pos="100000">
                <a:srgbClr val="666666"/>
              </a:gs>
            </a:gsLst>
            <a:lin ang="16200038"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1</a:t>
            </a:r>
            <a:endParaRPr/>
          </a:p>
        </p:txBody>
      </p:sp>
      <p:sp>
        <p:nvSpPr>
          <p:cNvPr id="1364" name="Google Shape;1364;g2b891ad0c23_0_283"/>
          <p:cNvSpPr/>
          <p:nvPr/>
        </p:nvSpPr>
        <p:spPr>
          <a:xfrm>
            <a:off x="10228461" y="3642612"/>
            <a:ext cx="694200" cy="694800"/>
          </a:xfrm>
          <a:prstGeom prst="flowChartConnector">
            <a:avLst/>
          </a:prstGeom>
          <a:gradFill>
            <a:gsLst>
              <a:gs pos="0">
                <a:schemeClr val="dk1"/>
              </a:gs>
              <a:gs pos="48000">
                <a:srgbClr val="070707"/>
              </a:gs>
              <a:gs pos="100000">
                <a:srgbClr val="666666"/>
              </a:gs>
            </a:gsLst>
            <a:lin ang="16200038"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0</a:t>
            </a:r>
            <a:endParaRPr/>
          </a:p>
        </p:txBody>
      </p:sp>
      <p:sp>
        <p:nvSpPr>
          <p:cNvPr id="1365" name="Google Shape;1365;g2b891ad0c23_0_283"/>
          <p:cNvSpPr txBox="1"/>
          <p:nvPr/>
        </p:nvSpPr>
        <p:spPr>
          <a:xfrm>
            <a:off x="9799385" y="965851"/>
            <a:ext cx="1554300" cy="369300"/>
          </a:xfrm>
          <a:prstGeom prst="rect">
            <a:avLst/>
          </a:prstGeom>
          <a:gradFill>
            <a:gsLst>
              <a:gs pos="0">
                <a:schemeClr val="dk1"/>
              </a:gs>
              <a:gs pos="48000">
                <a:srgbClr val="070707"/>
              </a:gs>
              <a:gs pos="100000">
                <a:srgbClr val="666666"/>
              </a:gs>
            </a:gsLst>
            <a:lin ang="16200038" scaled="0"/>
          </a:gra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Ground Truth</a:t>
            </a:r>
            <a:endParaRPr/>
          </a:p>
        </p:txBody>
      </p:sp>
      <p:sp>
        <p:nvSpPr>
          <p:cNvPr id="1366" name="Google Shape;1366;g2b891ad0c23_0_283"/>
          <p:cNvSpPr txBox="1"/>
          <p:nvPr/>
        </p:nvSpPr>
        <p:spPr>
          <a:xfrm>
            <a:off x="9263943" y="1735380"/>
            <a:ext cx="611100" cy="369300"/>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1367" name="Google Shape;1367;g2b891ad0c23_0_283"/>
          <p:cNvSpPr txBox="1"/>
          <p:nvPr/>
        </p:nvSpPr>
        <p:spPr>
          <a:xfrm flipH="1">
            <a:off x="9312497" y="3783934"/>
            <a:ext cx="523500" cy="369300"/>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cxnSp>
        <p:nvCxnSpPr>
          <p:cNvPr id="1368" name="Google Shape;1368;g2b891ad0c23_0_283"/>
          <p:cNvCxnSpPr>
            <a:stCxn id="1366" idx="2"/>
            <a:endCxn id="1369" idx="1"/>
          </p:cNvCxnSpPr>
          <p:nvPr/>
        </p:nvCxnSpPr>
        <p:spPr>
          <a:xfrm>
            <a:off x="9569493" y="2104680"/>
            <a:ext cx="442200" cy="818100"/>
          </a:xfrm>
          <a:prstGeom prst="straightConnector1">
            <a:avLst/>
          </a:prstGeom>
          <a:noFill/>
          <a:ln cap="flat" cmpd="sng" w="9525">
            <a:solidFill>
              <a:schemeClr val="accent1"/>
            </a:solidFill>
            <a:prstDash val="solid"/>
            <a:miter lim="800000"/>
            <a:headEnd len="sm" w="sm" type="none"/>
            <a:tailEnd len="med" w="med" type="triangle"/>
          </a:ln>
        </p:spPr>
      </p:cxnSp>
      <p:cxnSp>
        <p:nvCxnSpPr>
          <p:cNvPr id="1370" name="Google Shape;1370;g2b891ad0c23_0_283"/>
          <p:cNvCxnSpPr>
            <a:stCxn id="1367" idx="0"/>
            <a:endCxn id="1369" idx="1"/>
          </p:cNvCxnSpPr>
          <p:nvPr/>
        </p:nvCxnSpPr>
        <p:spPr>
          <a:xfrm flipH="1" rot="10800000">
            <a:off x="9574247" y="2922634"/>
            <a:ext cx="437400" cy="861300"/>
          </a:xfrm>
          <a:prstGeom prst="straightConnector1">
            <a:avLst/>
          </a:prstGeom>
          <a:noFill/>
          <a:ln cap="flat" cmpd="sng" w="9525">
            <a:solidFill>
              <a:schemeClr val="accent1"/>
            </a:solidFill>
            <a:prstDash val="solid"/>
            <a:miter lim="800000"/>
            <a:headEnd len="sm" w="sm" type="none"/>
            <a:tailEnd len="med" w="med" type="triangle"/>
          </a:ln>
        </p:spPr>
      </p:cxnSp>
      <p:sp>
        <p:nvSpPr>
          <p:cNvPr id="1369" name="Google Shape;1369;g2b891ad0c23_0_283"/>
          <p:cNvSpPr txBox="1"/>
          <p:nvPr/>
        </p:nvSpPr>
        <p:spPr>
          <a:xfrm>
            <a:off x="10011736" y="2738038"/>
            <a:ext cx="1127700" cy="369300"/>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1371" name="Google Shape;1371;g2b891ad0c23_0_283"/>
          <p:cNvSpPr/>
          <p:nvPr/>
        </p:nvSpPr>
        <p:spPr>
          <a:xfrm>
            <a:off x="9112085" y="1400936"/>
            <a:ext cx="825600" cy="400800"/>
          </a:xfrm>
          <a:prstGeom prst="snip2DiagRect">
            <a:avLst>
              <a:gd fmla="val 0" name="adj1"/>
              <a:gd fmla="val 16667" name="adj2"/>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CB00D0"/>
                </a:solidFill>
                <a:latin typeface="Calibri"/>
                <a:ea typeface="Calibri"/>
                <a:cs typeface="Calibri"/>
                <a:sym typeface="Calibri"/>
              </a:rPr>
              <a:t>0.39</a:t>
            </a:r>
            <a:endParaRPr/>
          </a:p>
        </p:txBody>
      </p:sp>
      <p:sp>
        <p:nvSpPr>
          <p:cNvPr id="1372" name="Google Shape;1372;g2b891ad0c23_0_283"/>
          <p:cNvSpPr txBox="1"/>
          <p:nvPr/>
        </p:nvSpPr>
        <p:spPr>
          <a:xfrm>
            <a:off x="7902282" y="5887347"/>
            <a:ext cx="523500" cy="646200"/>
          </a:xfrm>
          <a:prstGeom prst="rect">
            <a:avLst/>
          </a:pr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graphicFrame>
        <p:nvGraphicFramePr>
          <p:cNvPr id="1373" name="Google Shape;1373;g2b891ad0c23_0_283"/>
          <p:cNvGraphicFramePr/>
          <p:nvPr/>
        </p:nvGraphicFramePr>
        <p:xfrm>
          <a:off x="8388668" y="5155827"/>
          <a:ext cx="3000000" cy="3000000"/>
        </p:xfrm>
        <a:graphic>
          <a:graphicData uri="http://schemas.openxmlformats.org/drawingml/2006/table">
            <a:tbl>
              <a:tblPr bandRow="1" firstRow="1">
                <a:noFill/>
                <a:tableStyleId>{065EA3BE-3667-4E2D-9201-F5A8711881DC}</a:tableStyleId>
              </a:tblPr>
              <a:tblGrid>
                <a:gridCol w="723675"/>
                <a:gridCol w="723675"/>
              </a:tblGrid>
              <a:tr h="232500">
                <a:tc>
                  <a:txBody>
                    <a:bodyPr/>
                    <a:lstStyle/>
                    <a:p>
                      <a:pPr indent="0" lvl="0" marL="0" marR="0" rtl="0" algn="l">
                        <a:spcBef>
                          <a:spcPts val="0"/>
                        </a:spcBef>
                        <a:spcAft>
                          <a:spcPts val="0"/>
                        </a:spcAft>
                        <a:buNone/>
                      </a:pPr>
                      <a:r>
                        <a:rPr b="0" lang="en-US" sz="1800"/>
                        <a:t>0.61</a:t>
                      </a:r>
                      <a:endParaRPr/>
                    </a:p>
                  </a:txBody>
                  <a:tcPr marT="45725" marB="45725" marR="91450" marL="91450">
                    <a:lnB cap="flat" cmpd="sng" w="9525">
                      <a:solidFill>
                        <a:srgbClr val="000000">
                          <a:alpha val="0"/>
                        </a:srgbClr>
                      </a:solidFill>
                      <a:prstDash val="solid"/>
                      <a:round/>
                      <a:headEnd len="sm" w="sm" type="none"/>
                      <a:tailEnd len="sm" w="sm" type="none"/>
                    </a:lnB>
                    <a:solidFill>
                      <a:srgbClr val="942092">
                        <a:alpha val="50199"/>
                      </a:srgbClr>
                    </a:solidFill>
                  </a:tcPr>
                </a:tc>
                <a:tc>
                  <a:txBody>
                    <a:bodyPr/>
                    <a:lstStyle/>
                    <a:p>
                      <a:pPr indent="0" lvl="0" marL="0" marR="0" rtl="0" algn="l">
                        <a:spcBef>
                          <a:spcPts val="0"/>
                        </a:spcBef>
                        <a:spcAft>
                          <a:spcPts val="0"/>
                        </a:spcAft>
                        <a:buNone/>
                      </a:pPr>
                      <a:r>
                        <a:rPr b="0" lang="en-US" sz="1800"/>
                        <a:t>0.39</a:t>
                      </a:r>
                      <a:endParaRPr/>
                    </a:p>
                  </a:txBody>
                  <a:tcPr marT="45725" marB="45725" marR="91450" marL="91450">
                    <a:lnB cap="flat" cmpd="sng" w="9525">
                      <a:solidFill>
                        <a:srgbClr val="000000">
                          <a:alpha val="0"/>
                        </a:srgbClr>
                      </a:solidFill>
                      <a:prstDash val="solid"/>
                      <a:round/>
                      <a:headEnd len="sm" w="sm" type="none"/>
                      <a:tailEnd len="sm" w="sm" type="none"/>
                    </a:lnB>
                    <a:solidFill>
                      <a:srgbClr val="A8D08C"/>
                    </a:solidFill>
                  </a:tcPr>
                </a:tc>
              </a:tr>
              <a:tr h="242200">
                <a:tc>
                  <a:txBody>
                    <a:bodyPr/>
                    <a:lstStyle/>
                    <a:p>
                      <a:pPr indent="0" lvl="0" marL="0" marR="0" rtl="0" algn="l">
                        <a:spcBef>
                          <a:spcPts val="0"/>
                        </a:spcBef>
                        <a:spcAft>
                          <a:spcPts val="0"/>
                        </a:spcAft>
                        <a:buNone/>
                      </a:pPr>
                      <a:r>
                        <a:rPr b="0" lang="en-US" sz="1800"/>
                        <a:t>.</a:t>
                      </a:r>
                      <a:endParaRPr/>
                    </a:p>
                  </a:txBody>
                  <a:tcPr marT="45725" marB="45725" marR="91450" marL="91450">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942092">
                        <a:alpha val="50199"/>
                      </a:srgbClr>
                    </a:solidFill>
                  </a:tcPr>
                </a:tc>
                <a:tc>
                  <a:txBody>
                    <a:bodyPr/>
                    <a:lstStyle/>
                    <a:p>
                      <a:pPr indent="0" lvl="0" marL="0" marR="0" rtl="0" algn="l">
                        <a:spcBef>
                          <a:spcPts val="0"/>
                        </a:spcBef>
                        <a:spcAft>
                          <a:spcPts val="0"/>
                        </a:spcAft>
                        <a:buNone/>
                      </a:pPr>
                      <a:r>
                        <a:rPr b="0" lang="en-US" sz="1800"/>
                        <a:t>.</a:t>
                      </a:r>
                      <a:endParaRPr/>
                    </a:p>
                  </a:txBody>
                  <a:tcPr marT="45725" marB="45725" marR="91450" marL="91450">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8D08C"/>
                    </a:solidFill>
                  </a:tcPr>
                </a:tc>
              </a:tr>
              <a:tr h="242200">
                <a:tc>
                  <a:txBody>
                    <a:bodyPr/>
                    <a:lstStyle/>
                    <a:p>
                      <a:pPr indent="0" lvl="0" marL="0" marR="0" rtl="0" algn="l">
                        <a:spcBef>
                          <a:spcPts val="0"/>
                        </a:spcBef>
                        <a:spcAft>
                          <a:spcPts val="0"/>
                        </a:spcAft>
                        <a:buNone/>
                      </a:pPr>
                      <a:r>
                        <a:t/>
                      </a:r>
                      <a:endParaRPr b="0" sz="1800"/>
                    </a:p>
                  </a:txBody>
                  <a:tcPr marT="45725" marB="45725" marR="91450" marL="91450">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942092">
                        <a:alpha val="50199"/>
                      </a:srgbClr>
                    </a:solidFill>
                  </a:tcPr>
                </a:tc>
                <a:tc>
                  <a:txBody>
                    <a:bodyPr/>
                    <a:lstStyle/>
                    <a:p>
                      <a:pPr indent="0" lvl="0" marL="0" marR="0" rtl="0" algn="l">
                        <a:spcBef>
                          <a:spcPts val="0"/>
                        </a:spcBef>
                        <a:spcAft>
                          <a:spcPts val="0"/>
                        </a:spcAft>
                        <a:buNone/>
                      </a:pPr>
                      <a:r>
                        <a:t/>
                      </a:r>
                      <a:endParaRPr b="0" sz="1800"/>
                    </a:p>
                  </a:txBody>
                  <a:tcPr marT="45725" marB="45725" marR="91450" marL="91450">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8D08C"/>
                    </a:solidFill>
                  </a:tcPr>
                </a:tc>
              </a:tr>
              <a:tr h="242200">
                <a:tc>
                  <a:txBody>
                    <a:bodyPr/>
                    <a:lstStyle/>
                    <a:p>
                      <a:pPr indent="0" lvl="0" marL="0" marR="0" rtl="0" algn="l">
                        <a:spcBef>
                          <a:spcPts val="0"/>
                        </a:spcBef>
                        <a:spcAft>
                          <a:spcPts val="0"/>
                        </a:spcAft>
                        <a:buNone/>
                      </a:pPr>
                      <a:r>
                        <a:rPr b="0" lang="en-US" sz="1800"/>
                        <a:t>.</a:t>
                      </a:r>
                      <a:endParaRPr/>
                    </a:p>
                  </a:txBody>
                  <a:tcPr marT="45725" marB="45725" marR="91450" marL="91450">
                    <a:lnT cap="flat" cmpd="sng" w="9525">
                      <a:solidFill>
                        <a:srgbClr val="000000">
                          <a:alpha val="0"/>
                        </a:srgbClr>
                      </a:solidFill>
                      <a:prstDash val="solid"/>
                      <a:round/>
                      <a:headEnd len="sm" w="sm" type="none"/>
                      <a:tailEnd len="sm" w="sm" type="none"/>
                    </a:lnT>
                    <a:solidFill>
                      <a:srgbClr val="942092">
                        <a:alpha val="50199"/>
                      </a:srgbClr>
                    </a:solidFill>
                  </a:tcPr>
                </a:tc>
                <a:tc>
                  <a:txBody>
                    <a:bodyPr/>
                    <a:lstStyle/>
                    <a:p>
                      <a:pPr indent="0" lvl="0" marL="0" marR="0" rtl="0" algn="l">
                        <a:spcBef>
                          <a:spcPts val="0"/>
                        </a:spcBef>
                        <a:spcAft>
                          <a:spcPts val="0"/>
                        </a:spcAft>
                        <a:buNone/>
                      </a:pPr>
                      <a:r>
                        <a:rPr b="0" lang="en-US" sz="1800"/>
                        <a:t>.</a:t>
                      </a:r>
                      <a:endParaRPr/>
                    </a:p>
                  </a:txBody>
                  <a:tcPr marT="45725" marB="45725" marR="91450" marL="91450">
                    <a:lnT cap="flat" cmpd="sng" w="9525">
                      <a:solidFill>
                        <a:srgbClr val="000000">
                          <a:alpha val="0"/>
                        </a:srgbClr>
                      </a:solidFill>
                      <a:prstDash val="solid"/>
                      <a:round/>
                      <a:headEnd len="sm" w="sm" type="none"/>
                      <a:tailEnd len="sm" w="sm" type="none"/>
                    </a:lnT>
                    <a:solidFill>
                      <a:srgbClr val="A8D08C"/>
                    </a:solidFill>
                  </a:tcPr>
                </a:tc>
              </a:tr>
            </a:tbl>
          </a:graphicData>
        </a:graphic>
      </p:graphicFrame>
      <p:sp>
        <p:nvSpPr>
          <p:cNvPr id="1374" name="Google Shape;1374;g2b891ad0c23_0_283"/>
          <p:cNvSpPr/>
          <p:nvPr/>
        </p:nvSpPr>
        <p:spPr>
          <a:xfrm>
            <a:off x="9178313" y="4116420"/>
            <a:ext cx="815100" cy="417300"/>
          </a:xfrm>
          <a:prstGeom prst="snip2DiagRect">
            <a:avLst>
              <a:gd fmla="val 0" name="adj1"/>
              <a:gd fmla="val 16667" name="adj2"/>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548135"/>
                </a:solidFill>
                <a:latin typeface="Calibri"/>
                <a:ea typeface="Calibri"/>
                <a:cs typeface="Calibri"/>
                <a:sym typeface="Calibri"/>
              </a:rPr>
              <a:t>-0.39</a:t>
            </a:r>
            <a:endParaRPr/>
          </a:p>
        </p:txBody>
      </p:sp>
      <p:sp>
        <p:nvSpPr>
          <p:cNvPr id="1375" name="Google Shape;1375;g2b891ad0c23_0_283"/>
          <p:cNvSpPr/>
          <p:nvPr/>
        </p:nvSpPr>
        <p:spPr>
          <a:xfrm>
            <a:off x="762515" y="3411361"/>
            <a:ext cx="2662200" cy="897300"/>
          </a:xfrm>
          <a:prstGeom prst="rect">
            <a:avLst/>
          </a:prstGeom>
          <a:blipFill rotWithShape="1">
            <a:blip r:embed="rId7">
              <a:alphaModFix/>
            </a:blip>
            <a:stretch>
              <a:fillRect b="-11109" l="0" r="0" t="-416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1376" name="Google Shape;1376;g2b891ad0c23_0_283"/>
          <p:cNvSpPr/>
          <p:nvPr/>
        </p:nvSpPr>
        <p:spPr>
          <a:xfrm>
            <a:off x="838200" y="2876854"/>
            <a:ext cx="2245500" cy="443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Assume g’(.) = 1</a:t>
            </a:r>
            <a:endParaRPr/>
          </a:p>
        </p:txBody>
      </p:sp>
      <p:sp>
        <p:nvSpPr>
          <p:cNvPr id="1377" name="Google Shape;1377;g2b891ad0c23_0_283"/>
          <p:cNvSpPr txBox="1"/>
          <p:nvPr/>
        </p:nvSpPr>
        <p:spPr>
          <a:xfrm>
            <a:off x="1052504" y="1653349"/>
            <a:ext cx="3303600" cy="896100"/>
          </a:xfrm>
          <a:prstGeom prst="rect">
            <a:avLst/>
          </a:prstGeom>
          <a:blipFill rotWithShape="1">
            <a:blip r:embed="rId8">
              <a:alphaModFix/>
            </a:blip>
            <a:stretch>
              <a:fillRect b="-5639" l="0" r="0" t="-421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1" name="Shape 1381"/>
        <p:cNvGrpSpPr/>
        <p:nvPr/>
      </p:nvGrpSpPr>
      <p:grpSpPr>
        <a:xfrm>
          <a:off x="0" y="0"/>
          <a:ext cx="0" cy="0"/>
          <a:chOff x="0" y="0"/>
          <a:chExt cx="0" cy="0"/>
        </a:xfrm>
      </p:grpSpPr>
      <p:sp>
        <p:nvSpPr>
          <p:cNvPr id="1382" name="Google Shape;1382;g2b891ad0c23_0_30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Neural Network Easy Example</a:t>
            </a:r>
            <a:endParaRPr/>
          </a:p>
        </p:txBody>
      </p:sp>
      <p:sp>
        <p:nvSpPr>
          <p:cNvPr id="1383" name="Google Shape;1383;g2b891ad0c23_0_306"/>
          <p:cNvSpPr/>
          <p:nvPr/>
        </p:nvSpPr>
        <p:spPr>
          <a:xfrm>
            <a:off x="8273091" y="1562763"/>
            <a:ext cx="694200" cy="694800"/>
          </a:xfrm>
          <a:prstGeom prst="flowChartConnector">
            <a:avLst/>
          </a:prstGeom>
          <a:solidFill>
            <a:srgbClr val="942092">
              <a:alpha val="57650"/>
            </a:srgbClr>
          </a:solidFill>
          <a:ln cap="flat" cmpd="sng" w="19050">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4" name="Google Shape;1384;g2b891ad0c23_0_306"/>
          <p:cNvSpPr/>
          <p:nvPr/>
        </p:nvSpPr>
        <p:spPr>
          <a:xfrm>
            <a:off x="8286176" y="3648155"/>
            <a:ext cx="694200" cy="694800"/>
          </a:xfrm>
          <a:prstGeom prst="flowChartConnector">
            <a:avLst/>
          </a:prstGeom>
          <a:gradFill>
            <a:gsLst>
              <a:gs pos="0">
                <a:srgbClr val="7FB75F"/>
              </a:gs>
              <a:gs pos="50000">
                <a:srgbClr val="6EB141"/>
              </a:gs>
              <a:gs pos="100000">
                <a:srgbClr val="5FA134"/>
              </a:gs>
            </a:gsLst>
            <a:lin ang="5400012" scaled="0"/>
          </a:gradFill>
          <a:ln cap="flat" cmpd="sng" w="9525">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5" name="Google Shape;1385;g2b891ad0c23_0_306"/>
          <p:cNvSpPr txBox="1"/>
          <p:nvPr/>
        </p:nvSpPr>
        <p:spPr>
          <a:xfrm>
            <a:off x="8454382" y="1732057"/>
            <a:ext cx="476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C</a:t>
            </a:r>
            <a:endParaRPr/>
          </a:p>
        </p:txBody>
      </p:sp>
      <p:sp>
        <p:nvSpPr>
          <p:cNvPr id="1386" name="Google Shape;1386;g2b891ad0c23_0_306"/>
          <p:cNvSpPr txBox="1"/>
          <p:nvPr/>
        </p:nvSpPr>
        <p:spPr>
          <a:xfrm>
            <a:off x="8457415" y="3835095"/>
            <a:ext cx="476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D</a:t>
            </a:r>
            <a:endParaRPr/>
          </a:p>
        </p:txBody>
      </p:sp>
      <p:sp>
        <p:nvSpPr>
          <p:cNvPr id="1387" name="Google Shape;1387;g2b891ad0c23_0_306"/>
          <p:cNvSpPr/>
          <p:nvPr/>
        </p:nvSpPr>
        <p:spPr>
          <a:xfrm>
            <a:off x="10193795" y="1595135"/>
            <a:ext cx="694200" cy="694800"/>
          </a:xfrm>
          <a:prstGeom prst="flowChartConnector">
            <a:avLst/>
          </a:prstGeom>
          <a:gradFill>
            <a:gsLst>
              <a:gs pos="0">
                <a:schemeClr val="dk1"/>
              </a:gs>
              <a:gs pos="48000">
                <a:srgbClr val="070707"/>
              </a:gs>
              <a:gs pos="100000">
                <a:srgbClr val="666666"/>
              </a:gs>
            </a:gsLst>
            <a:lin ang="16200038"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1</a:t>
            </a:r>
            <a:endParaRPr/>
          </a:p>
        </p:txBody>
      </p:sp>
      <p:sp>
        <p:nvSpPr>
          <p:cNvPr id="1388" name="Google Shape;1388;g2b891ad0c23_0_306"/>
          <p:cNvSpPr/>
          <p:nvPr/>
        </p:nvSpPr>
        <p:spPr>
          <a:xfrm>
            <a:off x="10228461" y="3642612"/>
            <a:ext cx="694200" cy="694800"/>
          </a:xfrm>
          <a:prstGeom prst="flowChartConnector">
            <a:avLst/>
          </a:prstGeom>
          <a:gradFill>
            <a:gsLst>
              <a:gs pos="0">
                <a:schemeClr val="dk1"/>
              </a:gs>
              <a:gs pos="48000">
                <a:srgbClr val="070707"/>
              </a:gs>
              <a:gs pos="100000">
                <a:srgbClr val="666666"/>
              </a:gs>
            </a:gsLst>
            <a:lin ang="16200038"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0</a:t>
            </a:r>
            <a:endParaRPr/>
          </a:p>
        </p:txBody>
      </p:sp>
      <p:sp>
        <p:nvSpPr>
          <p:cNvPr id="1389" name="Google Shape;1389;g2b891ad0c23_0_306"/>
          <p:cNvSpPr txBox="1"/>
          <p:nvPr/>
        </p:nvSpPr>
        <p:spPr>
          <a:xfrm>
            <a:off x="9799385" y="965851"/>
            <a:ext cx="1554300" cy="369300"/>
          </a:xfrm>
          <a:prstGeom prst="rect">
            <a:avLst/>
          </a:prstGeom>
          <a:gradFill>
            <a:gsLst>
              <a:gs pos="0">
                <a:schemeClr val="dk1"/>
              </a:gs>
              <a:gs pos="48000">
                <a:srgbClr val="070707"/>
              </a:gs>
              <a:gs pos="100000">
                <a:srgbClr val="666666"/>
              </a:gs>
            </a:gsLst>
            <a:lin ang="16200038" scaled="0"/>
          </a:gra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Ground Truth</a:t>
            </a:r>
            <a:endParaRPr/>
          </a:p>
        </p:txBody>
      </p:sp>
      <p:sp>
        <p:nvSpPr>
          <p:cNvPr id="1390" name="Google Shape;1390;g2b891ad0c23_0_306"/>
          <p:cNvSpPr txBox="1"/>
          <p:nvPr/>
        </p:nvSpPr>
        <p:spPr>
          <a:xfrm>
            <a:off x="9263943" y="1735380"/>
            <a:ext cx="611100" cy="369300"/>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1391" name="Google Shape;1391;g2b891ad0c23_0_306"/>
          <p:cNvSpPr txBox="1"/>
          <p:nvPr/>
        </p:nvSpPr>
        <p:spPr>
          <a:xfrm flipH="1">
            <a:off x="9312497" y="3783934"/>
            <a:ext cx="523500" cy="369300"/>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cxnSp>
        <p:nvCxnSpPr>
          <p:cNvPr id="1392" name="Google Shape;1392;g2b891ad0c23_0_306"/>
          <p:cNvCxnSpPr>
            <a:stCxn id="1390" idx="2"/>
            <a:endCxn id="1393" idx="1"/>
          </p:cNvCxnSpPr>
          <p:nvPr/>
        </p:nvCxnSpPr>
        <p:spPr>
          <a:xfrm>
            <a:off x="9569493" y="2104680"/>
            <a:ext cx="442200" cy="818100"/>
          </a:xfrm>
          <a:prstGeom prst="straightConnector1">
            <a:avLst/>
          </a:prstGeom>
          <a:noFill/>
          <a:ln cap="flat" cmpd="sng" w="9525">
            <a:solidFill>
              <a:schemeClr val="accent1"/>
            </a:solidFill>
            <a:prstDash val="solid"/>
            <a:miter lim="800000"/>
            <a:headEnd len="sm" w="sm" type="none"/>
            <a:tailEnd len="med" w="med" type="triangle"/>
          </a:ln>
        </p:spPr>
      </p:cxnSp>
      <p:cxnSp>
        <p:nvCxnSpPr>
          <p:cNvPr id="1394" name="Google Shape;1394;g2b891ad0c23_0_306"/>
          <p:cNvCxnSpPr>
            <a:stCxn id="1391" idx="0"/>
            <a:endCxn id="1393" idx="1"/>
          </p:cNvCxnSpPr>
          <p:nvPr/>
        </p:nvCxnSpPr>
        <p:spPr>
          <a:xfrm flipH="1" rot="10800000">
            <a:off x="9574247" y="2922634"/>
            <a:ext cx="437400" cy="861300"/>
          </a:xfrm>
          <a:prstGeom prst="straightConnector1">
            <a:avLst/>
          </a:prstGeom>
          <a:noFill/>
          <a:ln cap="flat" cmpd="sng" w="9525">
            <a:solidFill>
              <a:schemeClr val="accent1"/>
            </a:solidFill>
            <a:prstDash val="solid"/>
            <a:miter lim="800000"/>
            <a:headEnd len="sm" w="sm" type="none"/>
            <a:tailEnd len="med" w="med" type="triangle"/>
          </a:ln>
        </p:spPr>
      </p:cxnSp>
      <p:sp>
        <p:nvSpPr>
          <p:cNvPr id="1393" name="Google Shape;1393;g2b891ad0c23_0_306"/>
          <p:cNvSpPr txBox="1"/>
          <p:nvPr/>
        </p:nvSpPr>
        <p:spPr>
          <a:xfrm>
            <a:off x="10011736" y="2738038"/>
            <a:ext cx="1127700" cy="369300"/>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1395" name="Google Shape;1395;g2b891ad0c23_0_306"/>
          <p:cNvSpPr/>
          <p:nvPr/>
        </p:nvSpPr>
        <p:spPr>
          <a:xfrm>
            <a:off x="9112085" y="1400936"/>
            <a:ext cx="825600" cy="400800"/>
          </a:xfrm>
          <a:prstGeom prst="snip2DiagRect">
            <a:avLst>
              <a:gd fmla="val 0" name="adj1"/>
              <a:gd fmla="val 16667" name="adj2"/>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CB00D0"/>
                </a:solidFill>
                <a:latin typeface="Calibri"/>
                <a:ea typeface="Calibri"/>
                <a:cs typeface="Calibri"/>
                <a:sym typeface="Calibri"/>
              </a:rPr>
              <a:t>0.39</a:t>
            </a:r>
            <a:endParaRPr/>
          </a:p>
        </p:txBody>
      </p:sp>
      <p:sp>
        <p:nvSpPr>
          <p:cNvPr id="1396" name="Google Shape;1396;g2b891ad0c23_0_306"/>
          <p:cNvSpPr txBox="1"/>
          <p:nvPr/>
        </p:nvSpPr>
        <p:spPr>
          <a:xfrm>
            <a:off x="7902282" y="5887347"/>
            <a:ext cx="523500" cy="646200"/>
          </a:xfrm>
          <a:prstGeom prst="rect">
            <a:avLst/>
          </a:pr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graphicFrame>
        <p:nvGraphicFramePr>
          <p:cNvPr id="1397" name="Google Shape;1397;g2b891ad0c23_0_306"/>
          <p:cNvGraphicFramePr/>
          <p:nvPr/>
        </p:nvGraphicFramePr>
        <p:xfrm>
          <a:off x="8388668" y="5155827"/>
          <a:ext cx="3000000" cy="3000000"/>
        </p:xfrm>
        <a:graphic>
          <a:graphicData uri="http://schemas.openxmlformats.org/drawingml/2006/table">
            <a:tbl>
              <a:tblPr bandRow="1" firstRow="1">
                <a:noFill/>
                <a:tableStyleId>{065EA3BE-3667-4E2D-9201-F5A8711881DC}</a:tableStyleId>
              </a:tblPr>
              <a:tblGrid>
                <a:gridCol w="705350"/>
                <a:gridCol w="705350"/>
              </a:tblGrid>
              <a:tr h="232500">
                <a:tc>
                  <a:txBody>
                    <a:bodyPr/>
                    <a:lstStyle/>
                    <a:p>
                      <a:pPr indent="0" lvl="0" marL="0" marR="0" rtl="0" algn="l">
                        <a:spcBef>
                          <a:spcPts val="0"/>
                        </a:spcBef>
                        <a:spcAft>
                          <a:spcPts val="0"/>
                        </a:spcAft>
                        <a:buNone/>
                      </a:pPr>
                      <a:r>
                        <a:rPr b="0" lang="en-US" sz="1800"/>
                        <a:t>0.61</a:t>
                      </a:r>
                      <a:endParaRPr/>
                    </a:p>
                  </a:txBody>
                  <a:tcPr marT="45725" marB="45725" marR="91450" marL="91450">
                    <a:lnB cap="flat" cmpd="sng" w="9525">
                      <a:solidFill>
                        <a:srgbClr val="000000">
                          <a:alpha val="0"/>
                        </a:srgbClr>
                      </a:solidFill>
                      <a:prstDash val="solid"/>
                      <a:round/>
                      <a:headEnd len="sm" w="sm" type="none"/>
                      <a:tailEnd len="sm" w="sm" type="none"/>
                    </a:lnB>
                    <a:solidFill>
                      <a:srgbClr val="942092">
                        <a:alpha val="50199"/>
                      </a:srgbClr>
                    </a:solidFill>
                  </a:tcPr>
                </a:tc>
                <a:tc>
                  <a:txBody>
                    <a:bodyPr/>
                    <a:lstStyle/>
                    <a:p>
                      <a:pPr indent="0" lvl="0" marL="0" marR="0" rtl="0" algn="l">
                        <a:spcBef>
                          <a:spcPts val="0"/>
                        </a:spcBef>
                        <a:spcAft>
                          <a:spcPts val="0"/>
                        </a:spcAft>
                        <a:buNone/>
                      </a:pPr>
                      <a:r>
                        <a:rPr b="0" lang="en-US" sz="1800"/>
                        <a:t>0.39</a:t>
                      </a:r>
                      <a:endParaRPr/>
                    </a:p>
                  </a:txBody>
                  <a:tcPr marT="45725" marB="45725" marR="91450" marL="91450">
                    <a:lnB cap="flat" cmpd="sng" w="9525">
                      <a:solidFill>
                        <a:srgbClr val="000000">
                          <a:alpha val="0"/>
                        </a:srgbClr>
                      </a:solidFill>
                      <a:prstDash val="solid"/>
                      <a:round/>
                      <a:headEnd len="sm" w="sm" type="none"/>
                      <a:tailEnd len="sm" w="sm" type="none"/>
                    </a:lnB>
                    <a:solidFill>
                      <a:srgbClr val="A8D08C"/>
                    </a:solidFill>
                  </a:tcPr>
                </a:tc>
              </a:tr>
              <a:tr h="242200">
                <a:tc>
                  <a:txBody>
                    <a:bodyPr/>
                    <a:lstStyle/>
                    <a:p>
                      <a:pPr indent="0" lvl="0" marL="0" marR="0" rtl="0" algn="l">
                        <a:spcBef>
                          <a:spcPts val="0"/>
                        </a:spcBef>
                        <a:spcAft>
                          <a:spcPts val="0"/>
                        </a:spcAft>
                        <a:buNone/>
                      </a:pPr>
                      <a:r>
                        <a:rPr b="0" lang="en-US" sz="1800"/>
                        <a:t>.</a:t>
                      </a:r>
                      <a:endParaRPr/>
                    </a:p>
                  </a:txBody>
                  <a:tcPr marT="45725" marB="45725" marR="91450" marL="91450">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942092">
                        <a:alpha val="50199"/>
                      </a:srgbClr>
                    </a:solidFill>
                  </a:tcPr>
                </a:tc>
                <a:tc>
                  <a:txBody>
                    <a:bodyPr/>
                    <a:lstStyle/>
                    <a:p>
                      <a:pPr indent="0" lvl="0" marL="0" marR="0" rtl="0" algn="l">
                        <a:spcBef>
                          <a:spcPts val="0"/>
                        </a:spcBef>
                        <a:spcAft>
                          <a:spcPts val="0"/>
                        </a:spcAft>
                        <a:buNone/>
                      </a:pPr>
                      <a:r>
                        <a:rPr b="0" lang="en-US" sz="1800"/>
                        <a:t>.</a:t>
                      </a:r>
                      <a:endParaRPr/>
                    </a:p>
                  </a:txBody>
                  <a:tcPr marT="45725" marB="45725" marR="91450" marL="91450">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8D08C"/>
                    </a:solidFill>
                  </a:tcPr>
                </a:tc>
              </a:tr>
              <a:tr h="242200">
                <a:tc>
                  <a:txBody>
                    <a:bodyPr/>
                    <a:lstStyle/>
                    <a:p>
                      <a:pPr indent="0" lvl="0" marL="0" marR="0" rtl="0" algn="l">
                        <a:spcBef>
                          <a:spcPts val="0"/>
                        </a:spcBef>
                        <a:spcAft>
                          <a:spcPts val="0"/>
                        </a:spcAft>
                        <a:buNone/>
                      </a:pPr>
                      <a:r>
                        <a:t/>
                      </a:r>
                      <a:endParaRPr b="0" sz="1800"/>
                    </a:p>
                  </a:txBody>
                  <a:tcPr marT="45725" marB="45725" marR="91450" marL="91450">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942092">
                        <a:alpha val="50199"/>
                      </a:srgbClr>
                    </a:solidFill>
                  </a:tcPr>
                </a:tc>
                <a:tc>
                  <a:txBody>
                    <a:bodyPr/>
                    <a:lstStyle/>
                    <a:p>
                      <a:pPr indent="0" lvl="0" marL="0" marR="0" rtl="0" algn="l">
                        <a:spcBef>
                          <a:spcPts val="0"/>
                        </a:spcBef>
                        <a:spcAft>
                          <a:spcPts val="0"/>
                        </a:spcAft>
                        <a:buNone/>
                      </a:pPr>
                      <a:r>
                        <a:t/>
                      </a:r>
                      <a:endParaRPr b="0" sz="1800"/>
                    </a:p>
                  </a:txBody>
                  <a:tcPr marT="45725" marB="45725" marR="91450" marL="91450">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8D08C"/>
                    </a:solidFill>
                  </a:tcPr>
                </a:tc>
              </a:tr>
              <a:tr h="242200">
                <a:tc>
                  <a:txBody>
                    <a:bodyPr/>
                    <a:lstStyle/>
                    <a:p>
                      <a:pPr indent="0" lvl="0" marL="0" marR="0" rtl="0" algn="l">
                        <a:spcBef>
                          <a:spcPts val="0"/>
                        </a:spcBef>
                        <a:spcAft>
                          <a:spcPts val="0"/>
                        </a:spcAft>
                        <a:buNone/>
                      </a:pPr>
                      <a:r>
                        <a:rPr b="0" lang="en-US" sz="1800"/>
                        <a:t>.</a:t>
                      </a:r>
                      <a:endParaRPr/>
                    </a:p>
                  </a:txBody>
                  <a:tcPr marT="45725" marB="45725" marR="91450" marL="91450">
                    <a:lnT cap="flat" cmpd="sng" w="9525">
                      <a:solidFill>
                        <a:srgbClr val="000000">
                          <a:alpha val="0"/>
                        </a:srgbClr>
                      </a:solidFill>
                      <a:prstDash val="solid"/>
                      <a:round/>
                      <a:headEnd len="sm" w="sm" type="none"/>
                      <a:tailEnd len="sm" w="sm" type="none"/>
                    </a:lnT>
                    <a:solidFill>
                      <a:srgbClr val="942092">
                        <a:alpha val="50199"/>
                      </a:srgbClr>
                    </a:solidFill>
                  </a:tcPr>
                </a:tc>
                <a:tc>
                  <a:txBody>
                    <a:bodyPr/>
                    <a:lstStyle/>
                    <a:p>
                      <a:pPr indent="0" lvl="0" marL="0" marR="0" rtl="0" algn="l">
                        <a:spcBef>
                          <a:spcPts val="0"/>
                        </a:spcBef>
                        <a:spcAft>
                          <a:spcPts val="0"/>
                        </a:spcAft>
                        <a:buNone/>
                      </a:pPr>
                      <a:r>
                        <a:rPr b="0" lang="en-US" sz="1800"/>
                        <a:t>.</a:t>
                      </a:r>
                      <a:endParaRPr/>
                    </a:p>
                  </a:txBody>
                  <a:tcPr marT="45725" marB="45725" marR="91450" marL="91450">
                    <a:lnT cap="flat" cmpd="sng" w="9525">
                      <a:solidFill>
                        <a:srgbClr val="000000">
                          <a:alpha val="0"/>
                        </a:srgbClr>
                      </a:solidFill>
                      <a:prstDash val="solid"/>
                      <a:round/>
                      <a:headEnd len="sm" w="sm" type="none"/>
                      <a:tailEnd len="sm" w="sm" type="none"/>
                    </a:lnT>
                    <a:solidFill>
                      <a:srgbClr val="A8D08C"/>
                    </a:solidFill>
                  </a:tcPr>
                </a:tc>
              </a:tr>
            </a:tbl>
          </a:graphicData>
        </a:graphic>
      </p:graphicFrame>
      <p:sp>
        <p:nvSpPr>
          <p:cNvPr id="1398" name="Google Shape;1398;g2b891ad0c23_0_306"/>
          <p:cNvSpPr/>
          <p:nvPr/>
        </p:nvSpPr>
        <p:spPr>
          <a:xfrm>
            <a:off x="9178313" y="4116420"/>
            <a:ext cx="815100" cy="417300"/>
          </a:xfrm>
          <a:prstGeom prst="snip2DiagRect">
            <a:avLst>
              <a:gd fmla="val 0" name="adj1"/>
              <a:gd fmla="val 16667" name="adj2"/>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548135"/>
                </a:solidFill>
                <a:latin typeface="Calibri"/>
                <a:ea typeface="Calibri"/>
                <a:cs typeface="Calibri"/>
                <a:sym typeface="Calibri"/>
              </a:rPr>
              <a:t>-0.39</a:t>
            </a:r>
            <a:endParaRPr/>
          </a:p>
        </p:txBody>
      </p:sp>
      <p:sp>
        <p:nvSpPr>
          <p:cNvPr id="1399" name="Google Shape;1399;g2b891ad0c23_0_306"/>
          <p:cNvSpPr txBox="1"/>
          <p:nvPr/>
        </p:nvSpPr>
        <p:spPr>
          <a:xfrm>
            <a:off x="211165" y="1589570"/>
            <a:ext cx="2433300" cy="646200"/>
          </a:xfrm>
          <a:prstGeom prst="rect">
            <a:avLst/>
          </a:pr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1400" name="Google Shape;1400;g2b891ad0c23_0_306"/>
          <p:cNvSpPr/>
          <p:nvPr/>
        </p:nvSpPr>
        <p:spPr>
          <a:xfrm>
            <a:off x="1095595" y="3753625"/>
            <a:ext cx="2662200" cy="897300"/>
          </a:xfrm>
          <a:prstGeom prst="rect">
            <a:avLst/>
          </a:prstGeom>
          <a:blipFill rotWithShape="1">
            <a:blip r:embed="rId8">
              <a:alphaModFix/>
            </a:blip>
            <a:stretch>
              <a:fillRect b="-11109" l="0" r="0" t="-416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1401" name="Google Shape;1401;g2b891ad0c23_0_306"/>
          <p:cNvSpPr/>
          <p:nvPr/>
        </p:nvSpPr>
        <p:spPr>
          <a:xfrm>
            <a:off x="1303895" y="5603866"/>
            <a:ext cx="2245500" cy="443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Assume g’(.) = 1</a:t>
            </a:r>
            <a:endParaRPr/>
          </a:p>
        </p:txBody>
      </p:sp>
      <p:sp>
        <p:nvSpPr>
          <p:cNvPr id="1402" name="Google Shape;1402;g2b891ad0c23_0_306"/>
          <p:cNvSpPr txBox="1"/>
          <p:nvPr/>
        </p:nvSpPr>
        <p:spPr>
          <a:xfrm>
            <a:off x="1052504" y="4707787"/>
            <a:ext cx="3303600" cy="896100"/>
          </a:xfrm>
          <a:prstGeom prst="rect">
            <a:avLst/>
          </a:prstGeom>
          <a:blipFill rotWithShape="1">
            <a:blip r:embed="rId9">
              <a:alphaModFix/>
            </a:blip>
            <a:stretch>
              <a:fillRect b="-5549" l="0" r="0" t="-416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graphicFrame>
        <p:nvGraphicFramePr>
          <p:cNvPr id="1403" name="Google Shape;1403;g2b891ad0c23_0_306"/>
          <p:cNvGraphicFramePr/>
          <p:nvPr/>
        </p:nvGraphicFramePr>
        <p:xfrm>
          <a:off x="743844" y="2039947"/>
          <a:ext cx="3000000" cy="3000000"/>
        </p:xfrm>
        <a:graphic>
          <a:graphicData uri="http://schemas.openxmlformats.org/drawingml/2006/table">
            <a:tbl>
              <a:tblPr bandRow="1" firstRow="1">
                <a:noFill/>
                <a:tableStyleId>{065EA3BE-3667-4E2D-9201-F5A8711881DC}</a:tableStyleId>
              </a:tblPr>
              <a:tblGrid>
                <a:gridCol w="712500"/>
                <a:gridCol w="768975"/>
              </a:tblGrid>
              <a:tr h="336525">
                <a:tc>
                  <a:txBody>
                    <a:bodyPr/>
                    <a:lstStyle/>
                    <a:p>
                      <a:pPr indent="0" lvl="0" marL="0" marR="0" rtl="0" algn="l">
                        <a:spcBef>
                          <a:spcPts val="0"/>
                        </a:spcBef>
                        <a:spcAft>
                          <a:spcPts val="0"/>
                        </a:spcAft>
                        <a:buNone/>
                      </a:pPr>
                      <a:r>
                        <a:rPr b="0" lang="en-US" sz="1800">
                          <a:solidFill>
                            <a:schemeClr val="dk1"/>
                          </a:solidFill>
                        </a:rPr>
                        <a:t>0.39</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7030A0">
                        <a:alpha val="52550"/>
                      </a:srgbClr>
                    </a:solidFill>
                  </a:tcPr>
                </a:tc>
                <a:tc>
                  <a:txBody>
                    <a:bodyPr/>
                    <a:lstStyle/>
                    <a:p>
                      <a:pPr indent="0" lvl="0" marL="0" marR="0" rtl="0" algn="l">
                        <a:spcBef>
                          <a:spcPts val="0"/>
                        </a:spcBef>
                        <a:spcAft>
                          <a:spcPts val="0"/>
                        </a:spcAft>
                        <a:buNone/>
                      </a:pPr>
                      <a:r>
                        <a:rPr b="0" lang="en-US" sz="1800">
                          <a:solidFill>
                            <a:schemeClr val="dk1"/>
                          </a:solidFill>
                        </a:rPr>
                        <a:t>-0.39</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8D08C"/>
                    </a:solidFill>
                  </a:tcPr>
                </a:tc>
              </a:tr>
              <a:tr h="336525">
                <a:tc>
                  <a:txBody>
                    <a:bodyPr/>
                    <a:lstStyle/>
                    <a:p>
                      <a:pPr indent="0" lvl="0" marL="0" marR="0" rtl="0" algn="l">
                        <a:spcBef>
                          <a:spcPts val="0"/>
                        </a:spcBef>
                        <a:spcAft>
                          <a:spcPts val="0"/>
                        </a:spcAft>
                        <a:buNone/>
                      </a:pPr>
                      <a:r>
                        <a:rPr b="0" lang="en-US" sz="1800"/>
                        <a:t>.</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7030A0">
                        <a:alpha val="52550"/>
                      </a:srgbClr>
                    </a:solidFill>
                  </a:tcPr>
                </a:tc>
                <a:tc>
                  <a:txBody>
                    <a:bodyPr/>
                    <a:lstStyle/>
                    <a:p>
                      <a:pPr indent="0" lvl="0" marL="0" marR="0" rtl="0" algn="l">
                        <a:spcBef>
                          <a:spcPts val="0"/>
                        </a:spcBef>
                        <a:spcAft>
                          <a:spcPts val="0"/>
                        </a:spcAft>
                        <a:buNone/>
                      </a:pPr>
                      <a:r>
                        <a:rPr b="0" lang="en-US" sz="1800"/>
                        <a:t>.</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8D08C"/>
                    </a:solidFill>
                  </a:tcPr>
                </a:tc>
              </a:tr>
              <a:tr h="336525">
                <a:tc>
                  <a:txBody>
                    <a:bodyPr/>
                    <a:lstStyle/>
                    <a:p>
                      <a:pPr indent="0" lvl="0" marL="0" marR="0" rtl="0" algn="l">
                        <a:spcBef>
                          <a:spcPts val="0"/>
                        </a:spcBef>
                        <a:spcAft>
                          <a:spcPts val="0"/>
                        </a:spcAft>
                        <a:buNone/>
                      </a:pPr>
                      <a:r>
                        <a:rPr b="0" lang="en-US" sz="1800"/>
                        <a:t>.</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7030A0">
                        <a:alpha val="52550"/>
                      </a:srgbClr>
                    </a:solidFill>
                  </a:tcPr>
                </a:tc>
                <a:tc>
                  <a:txBody>
                    <a:bodyPr/>
                    <a:lstStyle/>
                    <a:p>
                      <a:pPr indent="0" lvl="0" marL="0" marR="0" rtl="0" algn="l">
                        <a:spcBef>
                          <a:spcPts val="0"/>
                        </a:spcBef>
                        <a:spcAft>
                          <a:spcPts val="0"/>
                        </a:spcAft>
                        <a:buNone/>
                      </a:pPr>
                      <a:r>
                        <a:rPr b="0" lang="en-US" sz="1800"/>
                        <a:t>.</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8D08C"/>
                    </a:solidFill>
                  </a:tcPr>
                </a:tc>
              </a:tr>
              <a:tr h="336525">
                <a:tc>
                  <a:txBody>
                    <a:bodyPr/>
                    <a:lstStyle/>
                    <a:p>
                      <a:pPr indent="0" lvl="0" marL="0" marR="0" rtl="0" algn="l">
                        <a:spcBef>
                          <a:spcPts val="0"/>
                        </a:spcBef>
                        <a:spcAft>
                          <a:spcPts val="0"/>
                        </a:spcAft>
                        <a:buNone/>
                      </a:pPr>
                      <a:r>
                        <a:t/>
                      </a:r>
                      <a:endParaRPr b="0"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7030A0">
                        <a:alpha val="52550"/>
                      </a:srgbClr>
                    </a:solidFill>
                  </a:tcPr>
                </a:tc>
                <a:tc>
                  <a:txBody>
                    <a:bodyPr/>
                    <a:lstStyle/>
                    <a:p>
                      <a:pPr indent="0" lvl="0" marL="0" marR="0" rtl="0" algn="l">
                        <a:spcBef>
                          <a:spcPts val="0"/>
                        </a:spcBef>
                        <a:spcAft>
                          <a:spcPts val="0"/>
                        </a:spcAft>
                        <a:buNone/>
                      </a:pPr>
                      <a:r>
                        <a:t/>
                      </a:r>
                      <a:endParaRPr b="0"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A8D08C"/>
                    </a:solidFill>
                  </a:tcPr>
                </a:tc>
              </a:tr>
            </a:tbl>
          </a:graphicData>
        </a:graphic>
      </p:graphicFrame>
      <p:sp>
        <p:nvSpPr>
          <p:cNvPr id="1404" name="Google Shape;1404;g2b891ad0c23_0_306"/>
          <p:cNvSpPr txBox="1"/>
          <p:nvPr/>
        </p:nvSpPr>
        <p:spPr>
          <a:xfrm>
            <a:off x="2699195" y="1592522"/>
            <a:ext cx="2433300" cy="1203600"/>
          </a:xfrm>
          <a:prstGeom prst="rect">
            <a:avLst/>
          </a:pr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graphicFrame>
        <p:nvGraphicFramePr>
          <p:cNvPr id="1405" name="Google Shape;1405;g2b891ad0c23_0_306"/>
          <p:cNvGraphicFramePr/>
          <p:nvPr/>
        </p:nvGraphicFramePr>
        <p:xfrm>
          <a:off x="2949945" y="2039947"/>
          <a:ext cx="3000000" cy="3000000"/>
        </p:xfrm>
        <a:graphic>
          <a:graphicData uri="http://schemas.openxmlformats.org/drawingml/2006/table">
            <a:tbl>
              <a:tblPr bandRow="1" firstRow="1">
                <a:noFill/>
                <a:tableStyleId>{065EA3BE-3667-4E2D-9201-F5A8711881DC}</a:tableStyleId>
              </a:tblPr>
              <a:tblGrid>
                <a:gridCol w="861275"/>
                <a:gridCol w="861275"/>
              </a:tblGrid>
              <a:tr h="698100">
                <a:tc>
                  <a:txBody>
                    <a:bodyPr/>
                    <a:lstStyle/>
                    <a:p>
                      <a:pPr indent="0" lvl="0" marL="0" marR="0" rtl="0" algn="l">
                        <a:spcBef>
                          <a:spcPts val="0"/>
                        </a:spcBef>
                        <a:spcAft>
                          <a:spcPts val="0"/>
                        </a:spcAft>
                        <a:buNone/>
                      </a:pPr>
                      <a:r>
                        <a:rPr b="0" lang="en-US" sz="1800"/>
                        <a:t>0</a:t>
                      </a:r>
                      <a:endParaRPr/>
                    </a:p>
                  </a:txBody>
                  <a:tcPr marT="45725" marB="45725" marR="91450" marL="91450">
                    <a:lnR cap="flat" cmpd="sng" w="9525">
                      <a:solidFill>
                        <a:srgbClr val="000000">
                          <a:alpha val="0"/>
                        </a:srgbClr>
                      </a:solidFill>
                      <a:prstDash val="solid"/>
                      <a:round/>
                      <a:headEnd len="sm" w="sm" type="none"/>
                      <a:tailEnd len="sm" w="sm" type="none"/>
                    </a:lnR>
                    <a:lnB cap="flat" cmpd="sng" w="9525">
                      <a:solidFill>
                        <a:srgbClr val="000000">
                          <a:alpha val="0"/>
                        </a:srgbClr>
                      </a:solidFill>
                      <a:prstDash val="solid"/>
                      <a:round/>
                      <a:headEnd len="sm" w="sm" type="none"/>
                      <a:tailEnd len="sm" w="sm" type="none"/>
                    </a:lnB>
                    <a:solidFill>
                      <a:srgbClr val="942092">
                        <a:alpha val="52550"/>
                      </a:srgbClr>
                    </a:solidFill>
                  </a:tcPr>
                </a:tc>
                <a:tc>
                  <a:txBody>
                    <a:bodyPr/>
                    <a:lstStyle/>
                    <a:p>
                      <a:pPr indent="0" lvl="0" marL="0" marR="0" rtl="0" algn="l">
                        <a:spcBef>
                          <a:spcPts val="0"/>
                        </a:spcBef>
                        <a:spcAft>
                          <a:spcPts val="0"/>
                        </a:spcAft>
                        <a:buNone/>
                      </a:pPr>
                      <a:r>
                        <a:rPr b="0" lang="en-US" sz="1800"/>
                        <a:t>0</a:t>
                      </a:r>
                      <a:endParaRPr/>
                    </a:p>
                  </a:txBody>
                  <a:tcPr marT="45725" marB="45725" marR="91450" marL="91450">
                    <a:lnL cap="flat" cmpd="sng" w="9525">
                      <a:solidFill>
                        <a:srgbClr val="000000">
                          <a:alpha val="0"/>
                        </a:srgbClr>
                      </a:solidFill>
                      <a:prstDash val="solid"/>
                      <a:round/>
                      <a:headEnd len="sm" w="sm" type="none"/>
                      <a:tailEnd len="sm" w="sm" type="none"/>
                    </a:lnL>
                    <a:lnB cap="flat" cmpd="sng" w="9525">
                      <a:solidFill>
                        <a:srgbClr val="000000">
                          <a:alpha val="0"/>
                        </a:srgbClr>
                      </a:solidFill>
                      <a:prstDash val="solid"/>
                      <a:round/>
                      <a:headEnd len="sm" w="sm" type="none"/>
                      <a:tailEnd len="sm" w="sm" type="none"/>
                    </a:lnB>
                    <a:solidFill>
                      <a:srgbClr val="A8D08C"/>
                    </a:solidFill>
                  </a:tcPr>
                </a:tc>
              </a:tr>
              <a:tr h="698100">
                <a:tc>
                  <a:txBody>
                    <a:bodyPr/>
                    <a:lstStyle/>
                    <a:p>
                      <a:pPr indent="0" lvl="0" marL="0" marR="0" rtl="0" algn="l">
                        <a:spcBef>
                          <a:spcPts val="0"/>
                        </a:spcBef>
                        <a:spcAft>
                          <a:spcPts val="0"/>
                        </a:spcAft>
                        <a:buNone/>
                      </a:pPr>
                      <a:r>
                        <a:rPr b="0" lang="en-US" sz="1800"/>
                        <a:t>0.585</a:t>
                      </a:r>
                      <a:endParaRPr/>
                    </a:p>
                  </a:txBody>
                  <a:tcPr marT="45725" marB="45725" marR="91450" marL="91450">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solidFill>
                      <a:srgbClr val="942092">
                        <a:alpha val="52550"/>
                      </a:srgbClr>
                    </a:solidFill>
                  </a:tcPr>
                </a:tc>
                <a:tc>
                  <a:txBody>
                    <a:bodyPr/>
                    <a:lstStyle/>
                    <a:p>
                      <a:pPr indent="0" lvl="0" marL="0" marR="0" rtl="0" algn="l">
                        <a:spcBef>
                          <a:spcPts val="0"/>
                        </a:spcBef>
                        <a:spcAft>
                          <a:spcPts val="0"/>
                        </a:spcAft>
                        <a:buNone/>
                      </a:pPr>
                      <a:r>
                        <a:rPr b="0" lang="en-US" sz="1800"/>
                        <a:t>-0.585</a:t>
                      </a:r>
                      <a:endParaRPr/>
                    </a:p>
                  </a:txBody>
                  <a:tcPr marT="45725" marB="45725" marR="91450" marL="91450">
                    <a:lnL cap="flat" cmpd="sng" w="9525">
                      <a:solidFill>
                        <a:srgbClr val="000000">
                          <a:alpha val="0"/>
                        </a:srgbClr>
                      </a:solidFill>
                      <a:prstDash val="solid"/>
                      <a:round/>
                      <a:headEnd len="sm" w="sm" type="none"/>
                      <a:tailEnd len="sm" w="sm" type="none"/>
                    </a:lnL>
                    <a:lnT cap="flat" cmpd="sng" w="9525">
                      <a:solidFill>
                        <a:srgbClr val="000000">
                          <a:alpha val="0"/>
                        </a:srgbClr>
                      </a:solidFill>
                      <a:prstDash val="solid"/>
                      <a:round/>
                      <a:headEnd len="sm" w="sm" type="none"/>
                      <a:tailEnd len="sm" w="sm" type="none"/>
                    </a:lnT>
                    <a:solidFill>
                      <a:srgbClr val="A8D08C"/>
                    </a:solidFill>
                  </a:tcPr>
                </a:tc>
              </a:tr>
            </a:tbl>
          </a:graphicData>
        </a:graphic>
      </p:graphicFrame>
      <p:sp>
        <p:nvSpPr>
          <p:cNvPr id="1406" name="Google Shape;1406;g2b891ad0c23_0_306"/>
          <p:cNvSpPr txBox="1"/>
          <p:nvPr/>
        </p:nvSpPr>
        <p:spPr>
          <a:xfrm>
            <a:off x="5200789" y="1607529"/>
            <a:ext cx="2447700" cy="650100"/>
          </a:xfrm>
          <a:prstGeom prst="rect">
            <a:avLst/>
          </a:prstGeom>
          <a:blipFill rotWithShape="1">
            <a:blip r:embed="rId11">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graphicFrame>
        <p:nvGraphicFramePr>
          <p:cNvPr id="1407" name="Google Shape;1407;g2b891ad0c23_0_306"/>
          <p:cNvGraphicFramePr/>
          <p:nvPr/>
        </p:nvGraphicFramePr>
        <p:xfrm>
          <a:off x="5373754" y="1986717"/>
          <a:ext cx="3000000" cy="3000000"/>
        </p:xfrm>
        <a:graphic>
          <a:graphicData uri="http://schemas.openxmlformats.org/drawingml/2006/table">
            <a:tbl>
              <a:tblPr bandRow="1" firstRow="1">
                <a:noFill/>
                <a:tableStyleId>{065EA3BE-3667-4E2D-9201-F5A8711881DC}</a:tableStyleId>
              </a:tblPr>
              <a:tblGrid>
                <a:gridCol w="965625"/>
                <a:gridCol w="965625"/>
              </a:tblGrid>
              <a:tr h="232500">
                <a:tc>
                  <a:txBody>
                    <a:bodyPr/>
                    <a:lstStyle/>
                    <a:p>
                      <a:pPr indent="0" lvl="0" marL="0" marR="0" rtl="0" algn="l">
                        <a:spcBef>
                          <a:spcPts val="0"/>
                        </a:spcBef>
                        <a:spcAft>
                          <a:spcPts val="0"/>
                        </a:spcAft>
                        <a:buNone/>
                      </a:pPr>
                      <a:r>
                        <a:rPr b="0" lang="en-US" sz="1800">
                          <a:solidFill>
                            <a:schemeClr val="dk1"/>
                          </a:solidFill>
                          <a:latin typeface="Calibri"/>
                          <a:ea typeface="Calibri"/>
                          <a:cs typeface="Calibri"/>
                          <a:sym typeface="Calibri"/>
                        </a:rPr>
                        <a:t>1.092</a:t>
                      </a:r>
                      <a:endParaRPr/>
                    </a:p>
                  </a:txBody>
                  <a:tcPr marT="45725" marB="45725" marR="91450" marL="91450">
                    <a:lnR cap="flat" cmpd="sng" w="9525">
                      <a:solidFill>
                        <a:srgbClr val="000000">
                          <a:alpha val="0"/>
                        </a:srgbClr>
                      </a:solidFill>
                      <a:prstDash val="solid"/>
                      <a:round/>
                      <a:headEnd len="sm" w="sm" type="none"/>
                      <a:tailEnd len="sm" w="sm" type="none"/>
                    </a:lnR>
                    <a:lnB cap="flat" cmpd="sng" w="9525">
                      <a:solidFill>
                        <a:srgbClr val="000000">
                          <a:alpha val="0"/>
                        </a:srgbClr>
                      </a:solidFill>
                      <a:prstDash val="solid"/>
                      <a:round/>
                      <a:headEnd len="sm" w="sm" type="none"/>
                      <a:tailEnd len="sm" w="sm" type="none"/>
                    </a:lnB>
                    <a:solidFill>
                      <a:srgbClr val="942092">
                        <a:alpha val="52550"/>
                      </a:srgbClr>
                    </a:solidFill>
                  </a:tcPr>
                </a:tc>
                <a:tc>
                  <a:txBody>
                    <a:bodyPr/>
                    <a:lstStyle/>
                    <a:p>
                      <a:pPr indent="0" lvl="0" marL="0" marR="0" rtl="0" algn="l">
                        <a:spcBef>
                          <a:spcPts val="0"/>
                        </a:spcBef>
                        <a:spcAft>
                          <a:spcPts val="0"/>
                        </a:spcAft>
                        <a:buNone/>
                      </a:pPr>
                      <a:r>
                        <a:rPr b="0" lang="en-US" sz="1800">
                          <a:solidFill>
                            <a:schemeClr val="dk1"/>
                          </a:solidFill>
                          <a:latin typeface="Calibri"/>
                          <a:ea typeface="Calibri"/>
                          <a:cs typeface="Calibri"/>
                          <a:sym typeface="Calibri"/>
                        </a:rPr>
                        <a:t>0.117</a:t>
                      </a:r>
                      <a:endParaRPr/>
                    </a:p>
                  </a:txBody>
                  <a:tcPr marT="45725" marB="45725" marR="91450" marL="91450">
                    <a:lnL cap="flat" cmpd="sng" w="9525">
                      <a:solidFill>
                        <a:srgbClr val="000000">
                          <a:alpha val="0"/>
                        </a:srgbClr>
                      </a:solidFill>
                      <a:prstDash val="solid"/>
                      <a:round/>
                      <a:headEnd len="sm" w="sm" type="none"/>
                      <a:tailEnd len="sm" w="sm" type="none"/>
                    </a:lnL>
                    <a:lnB cap="flat" cmpd="sng" w="9525">
                      <a:solidFill>
                        <a:srgbClr val="000000">
                          <a:alpha val="0"/>
                        </a:srgbClr>
                      </a:solidFill>
                      <a:prstDash val="solid"/>
                      <a:round/>
                      <a:headEnd len="sm" w="sm" type="none"/>
                      <a:tailEnd len="sm" w="sm" type="none"/>
                    </a:lnB>
                    <a:solidFill>
                      <a:srgbClr val="A9D18E"/>
                    </a:solidFill>
                  </a:tcPr>
                </a:tc>
              </a:tr>
              <a:tr h="232500">
                <a:tc>
                  <a:txBody>
                    <a:bodyPr/>
                    <a:lstStyle/>
                    <a:p>
                      <a:pPr indent="0" lvl="0" marL="0" marR="0" rtl="0" algn="l">
                        <a:spcBef>
                          <a:spcPts val="0"/>
                        </a:spcBef>
                        <a:spcAft>
                          <a:spcPts val="0"/>
                        </a:spcAft>
                        <a:buNone/>
                      </a:pPr>
                      <a:r>
                        <a:rPr b="0" lang="en-US" sz="1800">
                          <a:solidFill>
                            <a:schemeClr val="dk1"/>
                          </a:solidFill>
                          <a:latin typeface="Calibri"/>
                          <a:ea typeface="Calibri"/>
                          <a:cs typeface="Calibri"/>
                          <a:sym typeface="Calibri"/>
                        </a:rPr>
                        <a:t>.</a:t>
                      </a:r>
                      <a:endParaRPr/>
                    </a:p>
                  </a:txBody>
                  <a:tcPr marT="45725" marB="45725" marR="91450" marL="91450">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942092">
                        <a:alpha val="52550"/>
                      </a:srgbClr>
                    </a:solidFill>
                  </a:tcPr>
                </a:tc>
                <a:tc>
                  <a:txBody>
                    <a:bodyPr/>
                    <a:lstStyle/>
                    <a:p>
                      <a:pPr indent="0" lvl="0" marL="0" marR="0" rtl="0" algn="l">
                        <a:spcBef>
                          <a:spcPts val="0"/>
                        </a:spcBef>
                        <a:spcAft>
                          <a:spcPts val="0"/>
                        </a:spcAft>
                        <a:buNone/>
                      </a:pPr>
                      <a:r>
                        <a:rPr b="0" lang="en-US" sz="1800">
                          <a:solidFill>
                            <a:schemeClr val="dk1"/>
                          </a:solidFill>
                          <a:latin typeface="Calibri"/>
                          <a:ea typeface="Calibri"/>
                          <a:cs typeface="Calibri"/>
                          <a:sym typeface="Calibri"/>
                        </a:rPr>
                        <a:t>.</a:t>
                      </a:r>
                      <a:endParaRPr/>
                    </a:p>
                  </a:txBody>
                  <a:tcPr marT="45725" marB="45725" marR="91450" marL="91450">
                    <a:lnL cap="flat" cmpd="sng" w="9525">
                      <a:solidFill>
                        <a:srgbClr val="000000">
                          <a:alpha val="0"/>
                        </a:srgbClr>
                      </a:solidFill>
                      <a:prstDash val="solid"/>
                      <a:round/>
                      <a:headEnd len="sm" w="sm" type="none"/>
                      <a:tailEnd len="sm" w="sm" type="none"/>
                    </a:lnL>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9D18E"/>
                    </a:solidFill>
                  </a:tcPr>
                </a:tc>
              </a:tr>
              <a:tr h="232500">
                <a:tc>
                  <a:txBody>
                    <a:bodyPr/>
                    <a:lstStyle/>
                    <a:p>
                      <a:pPr indent="0" lvl="0" marL="0" marR="0" rtl="0" algn="l">
                        <a:spcBef>
                          <a:spcPts val="0"/>
                        </a:spcBef>
                        <a:spcAft>
                          <a:spcPts val="0"/>
                        </a:spcAft>
                        <a:buNone/>
                      </a:pPr>
                      <a:r>
                        <a:rPr b="0" lang="en-US" sz="1800">
                          <a:solidFill>
                            <a:schemeClr val="dk1"/>
                          </a:solidFill>
                          <a:latin typeface="Calibri"/>
                          <a:ea typeface="Calibri"/>
                          <a:cs typeface="Calibri"/>
                          <a:sym typeface="Calibri"/>
                        </a:rPr>
                        <a:t>.</a:t>
                      </a:r>
                      <a:endParaRPr/>
                    </a:p>
                  </a:txBody>
                  <a:tcPr marT="45725" marB="45725" marR="91450" marL="91450">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942092">
                        <a:alpha val="52550"/>
                      </a:srgbClr>
                    </a:solidFill>
                  </a:tcPr>
                </a:tc>
                <a:tc>
                  <a:txBody>
                    <a:bodyPr/>
                    <a:lstStyle/>
                    <a:p>
                      <a:pPr indent="0" lvl="0" marL="0" marR="0" rtl="0" algn="l">
                        <a:spcBef>
                          <a:spcPts val="0"/>
                        </a:spcBef>
                        <a:spcAft>
                          <a:spcPts val="0"/>
                        </a:spcAft>
                        <a:buNone/>
                      </a:pPr>
                      <a:r>
                        <a:rPr b="0" lang="en-US" sz="1800">
                          <a:solidFill>
                            <a:schemeClr val="dk1"/>
                          </a:solidFill>
                          <a:latin typeface="Calibri"/>
                          <a:ea typeface="Calibri"/>
                          <a:cs typeface="Calibri"/>
                          <a:sym typeface="Calibri"/>
                        </a:rPr>
                        <a:t>.</a:t>
                      </a:r>
                      <a:endParaRPr/>
                    </a:p>
                  </a:txBody>
                  <a:tcPr marT="45725" marB="45725" marR="91450" marL="91450">
                    <a:lnL cap="flat" cmpd="sng" w="9525">
                      <a:solidFill>
                        <a:srgbClr val="000000">
                          <a:alpha val="0"/>
                        </a:srgbClr>
                      </a:solidFill>
                      <a:prstDash val="solid"/>
                      <a:round/>
                      <a:headEnd len="sm" w="sm" type="none"/>
                      <a:tailEnd len="sm" w="sm" type="none"/>
                    </a:lnL>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9D18E"/>
                    </a:solidFill>
                  </a:tcPr>
                </a:tc>
              </a:tr>
              <a:tr h="232500">
                <a:tc>
                  <a:txBody>
                    <a:bodyPr/>
                    <a:lstStyle/>
                    <a:p>
                      <a:pPr indent="0" lvl="0" marL="0" marR="0" rtl="0" algn="l">
                        <a:spcBef>
                          <a:spcPts val="0"/>
                        </a:spcBef>
                        <a:spcAft>
                          <a:spcPts val="0"/>
                        </a:spcAft>
                        <a:buNone/>
                      </a:pPr>
                      <a:r>
                        <a:t/>
                      </a:r>
                      <a:endParaRPr b="0" sz="1800">
                        <a:solidFill>
                          <a:schemeClr val="dk1"/>
                        </a:solidFill>
                        <a:latin typeface="Calibri"/>
                        <a:ea typeface="Calibri"/>
                        <a:cs typeface="Calibri"/>
                        <a:sym typeface="Calibri"/>
                      </a:endParaRPr>
                    </a:p>
                  </a:txBody>
                  <a:tcPr marT="45725" marB="45725" marR="91450" marL="91450">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solidFill>
                      <a:srgbClr val="942092">
                        <a:alpha val="52550"/>
                      </a:srgbClr>
                    </a:solidFill>
                  </a:tcPr>
                </a:tc>
                <a:tc>
                  <a:txBody>
                    <a:bodyPr/>
                    <a:lstStyle/>
                    <a:p>
                      <a:pPr indent="0" lvl="0" marL="0" marR="0" rtl="0" algn="l">
                        <a:spcBef>
                          <a:spcPts val="0"/>
                        </a:spcBef>
                        <a:spcAft>
                          <a:spcPts val="0"/>
                        </a:spcAft>
                        <a:buNone/>
                      </a:pPr>
                      <a:r>
                        <a:t/>
                      </a:r>
                      <a:endParaRPr b="0" sz="1800">
                        <a:solidFill>
                          <a:schemeClr val="dk1"/>
                        </a:solidFill>
                        <a:latin typeface="Calibri"/>
                        <a:ea typeface="Calibri"/>
                        <a:cs typeface="Calibri"/>
                        <a:sym typeface="Calibri"/>
                      </a:endParaRPr>
                    </a:p>
                  </a:txBody>
                  <a:tcPr marT="45725" marB="45725" marR="91450" marL="91450">
                    <a:lnL cap="flat" cmpd="sng" w="9525">
                      <a:solidFill>
                        <a:srgbClr val="000000">
                          <a:alpha val="0"/>
                        </a:srgbClr>
                      </a:solidFill>
                      <a:prstDash val="solid"/>
                      <a:round/>
                      <a:headEnd len="sm" w="sm" type="none"/>
                      <a:tailEnd len="sm" w="sm" type="none"/>
                    </a:lnL>
                    <a:lnT cap="flat" cmpd="sng" w="9525">
                      <a:solidFill>
                        <a:srgbClr val="000000">
                          <a:alpha val="0"/>
                        </a:srgbClr>
                      </a:solidFill>
                      <a:prstDash val="solid"/>
                      <a:round/>
                      <a:headEnd len="sm" w="sm" type="none"/>
                      <a:tailEnd len="sm" w="sm" type="none"/>
                    </a:lnT>
                    <a:solidFill>
                      <a:srgbClr val="A9D18E"/>
                    </a:solidFill>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13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0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0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0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2023-05-03T19:05:13Z</dcterms:created>
  <dc:creator>Meredith Wu</dc:creator>
</cp:coreProperties>
</file>