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84" r:id="rId2"/>
    <p:sldId id="282" r:id="rId3"/>
    <p:sldId id="283" r:id="rId4"/>
    <p:sldId id="29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11" r:id="rId15"/>
    <p:sldId id="294" r:id="rId16"/>
    <p:sldId id="276" r:id="rId17"/>
    <p:sldId id="277" r:id="rId18"/>
    <p:sldId id="278" r:id="rId19"/>
    <p:sldId id="358" r:id="rId20"/>
    <p:sldId id="257" r:id="rId21"/>
    <p:sldId id="271" r:id="rId22"/>
    <p:sldId id="270" r:id="rId23"/>
    <p:sldId id="258" r:id="rId24"/>
    <p:sldId id="259" r:id="rId25"/>
    <p:sldId id="260" r:id="rId26"/>
    <p:sldId id="266" r:id="rId27"/>
    <p:sldId id="265" r:id="rId28"/>
    <p:sldId id="267" r:id="rId29"/>
    <p:sldId id="268" r:id="rId30"/>
    <p:sldId id="269" r:id="rId31"/>
    <p:sldId id="272" r:id="rId32"/>
    <p:sldId id="273" r:id="rId33"/>
    <p:sldId id="274" r:id="rId34"/>
    <p:sldId id="3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D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EE63-5A1C-4BF2-BF5B-37B9E53E137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D538C-F3BE-4851-87ED-8795D377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379fb3be33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379fb3be33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E2BB-9524-4CF0-95D3-5E692E410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EF201-A185-4CC1-BA7F-77B4F654A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C0CE-B0CA-4AB2-8EE9-574FA914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41AB-5D90-47F0-BDB9-EC2C6AFE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A0322-4349-41CC-9C8E-9FBC7490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1413-93CE-49AC-AEAE-8419474C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8F1BB-1CFC-42D9-99C2-F09A9DF82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1B43F-D162-4E0B-BB5E-2524A61D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2806-2D80-4BE0-9CDA-30BC45D1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39BFC-0175-4F2F-88AC-19D9275E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1B652-8626-4E73-853B-0C97C26D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28AA1-332D-4F96-AD26-B010F24DF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94F4E-B241-46E6-9978-394EE21E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301D4-28B6-4A8F-9C2E-DA77A193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B3D26-438F-49BF-8F7B-48691BE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3200">
                <a:solidFill>
                  <a:srgbClr val="000000"/>
                </a:solidFill>
              </a:defRPr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2400">
                <a:solidFill>
                  <a:srgbClr val="000000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98401" y="897915"/>
            <a:ext cx="11595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67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67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67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67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67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67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67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38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3DC9-0D21-468D-ABE5-40187546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4D19-AED7-4024-B9CA-FD1EF8EC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FA81B-D10C-4FA1-8EB7-F2B8A5D9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BB9BD-42ED-446F-96B7-A588ECFD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CFDB6-960A-4988-BE71-0F022FC3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7D90-9B6E-4115-A362-59E50E7E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6C96-3C8D-466E-BB84-D4655ED2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5E37-D466-43B4-84B9-F57E46D4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89C4-CB20-4198-9BF3-7F261E32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5108F-E8DA-4ED7-A6C7-C2F58883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1441-1C28-4613-9B63-E83E35C4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2CA4-47ED-4330-811A-E21798052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6C86E-6716-4D16-8088-0D9E8ABC9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50FED-B837-4DA2-A8EC-3279571C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0B0F6-9386-40E3-9447-7E6B0FFB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131A5-6726-4BF5-B489-32AD7E79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C056-4D8F-4F64-860C-D5701A2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5205C-9B93-416A-8604-D3882CB1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F204A-75A8-4D7E-A9CA-3F7A42A3F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B684-6BE5-4B65-BD0B-2AD3FFCE7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1D85F-885F-4EFB-84CE-F6285723B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92A25-0C72-4597-A16A-232700EA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F44FC-8374-4F7E-9251-AE625094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8A8F2-275F-4843-B1C8-56D5EBB1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9BDB-93EF-4268-B169-763D33C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740A8-DA6A-469B-8A75-36B8C413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D052F-8E04-4598-A163-8B6BC7CE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BC551-E6A1-4D82-9BBA-26D57087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7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392CB-FE79-48FD-9CBB-CBB486C1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D94FE-936C-4AF0-AD65-A8ECAB9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EF25-8DA9-45AC-8526-F8D836AB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3758-D552-4864-B624-82C75BB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0E42-401E-4977-8CF3-E397C71D0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C965-C87D-4012-930F-7AB11DDCA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AAAC7-3213-4B8D-9DCF-8BA5E4E4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26122-50F0-4587-AD52-3535B093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C0240-7AFD-4BC0-BAC5-33977828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3CD5-ECA7-479A-B667-82FEFE74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905A9-0718-4063-B2A0-BC7A543B4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EDB3F-97A2-4837-BBA9-65C3E89A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80031-AE1A-4682-9662-EAC1A576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1AA86-9E2A-4903-9B12-2E909CE0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BA9D8-AC8E-4DD6-9DCB-E8DB5E83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6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B89DF-6F76-40C9-9B20-0AF6C062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93388-BF33-460C-B1C0-95E3996A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52A2-B7B1-4B85-9133-7DF593E86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0C54-0E79-4E28-BC5D-EB3331E9DC3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0ADB-27BF-4841-9053-5AD4F349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8F20-CC53-421B-8F25-F802E29B5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735637"/>
          </a:xfrm>
        </p:spPr>
        <p:txBody>
          <a:bodyPr>
            <a:noAutofit/>
          </a:bodyPr>
          <a:lstStyle/>
          <a:p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>
                <a:cs typeface="Arial Rounded MT Bold"/>
              </a:rPr>
              <a:t/>
            </a:r>
            <a:br>
              <a:rPr lang="en-US">
                <a:cs typeface="Arial Rounded MT Bold"/>
              </a:rPr>
            </a:br>
            <a:r>
              <a:rPr lang="en-US" smtClean="0">
                <a:cs typeface="Arial Rounded MT Bold"/>
              </a:rPr>
              <a:t>CSE 455</a:t>
            </a: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SVMs and Neural Nets</a:t>
            </a:r>
            <a:r>
              <a:rPr lang="en-US" sz="3600" dirty="0">
                <a:cs typeface="Arial Rounded MT Bold"/>
              </a:rPr>
              <a:t/>
            </a: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/>
            </a: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1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6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955925" y="1870075"/>
            <a:ext cx="7003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3429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3429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3794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4403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3717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4327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4784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4327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565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4098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336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6950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950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7315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7543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7239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7848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7467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8686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8534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8839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6019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7848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6705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5165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9128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5775326" y="5375276"/>
            <a:ext cx="1021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  <p:extLst>
      <p:ext uri="{BB962C8B-B14F-4D97-AF65-F5344CB8AC3E}">
        <p14:creationId xmlns:p14="http://schemas.microsoft.com/office/powerpoint/2010/main" val="31139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It is applied to pairs of input data to evaluate </a:t>
            </a:r>
            <a:r>
              <a:rPr lang="en-US" altLang="en-US" sz="2400" dirty="0">
                <a:solidFill>
                  <a:srgbClr val="0000FF"/>
                </a:solidFill>
              </a:rPr>
              <a:t>dot products </a:t>
            </a:r>
            <a:r>
              <a:rPr lang="en-US" altLang="en-US" sz="2400" dirty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Kernels can be all sorts of functions including polynomials and exponentials.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Simplest is just the </a:t>
            </a:r>
            <a:r>
              <a:rPr lang="en-US" altLang="en-US" sz="2400" dirty="0">
                <a:solidFill>
                  <a:srgbClr val="C00000"/>
                </a:solidFill>
              </a:rPr>
              <a:t>plain</a:t>
            </a:r>
            <a:r>
              <a:rPr lang="en-US" altLang="en-US" sz="2400" dirty="0"/>
              <a:t> dot product: 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C00000"/>
                </a:solidFill>
              </a:rPr>
              <a:t>polynomial</a:t>
            </a:r>
            <a:r>
              <a:rPr lang="en-US" altLang="en-US" sz="2400" dirty="0"/>
              <a:t> kernel </a:t>
            </a:r>
            <a:r>
              <a:rPr lang="en-US" altLang="en-US" sz="2400" dirty="0">
                <a:solidFill>
                  <a:srgbClr val="0000FF"/>
                </a:solidFill>
              </a:rPr>
              <a:t>K(</a:t>
            </a:r>
            <a:r>
              <a:rPr lang="en-US" altLang="en-US" sz="2400" dirty="0" err="1">
                <a:solidFill>
                  <a:srgbClr val="0000FF"/>
                </a:solidFill>
              </a:rPr>
              <a:t>xi,xj</a:t>
            </a:r>
            <a:r>
              <a:rPr lang="en-US" altLang="en-US" sz="2400" dirty="0">
                <a:solidFill>
                  <a:srgbClr val="0000FF"/>
                </a:solidFill>
              </a:rPr>
              <a:t>) = (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r>
              <a:rPr lang="en-US" altLang="en-US" sz="2400" dirty="0">
                <a:solidFill>
                  <a:srgbClr val="0000FF"/>
                </a:solidFill>
              </a:rPr>
              <a:t> + 1)</a:t>
            </a:r>
            <a:r>
              <a:rPr lang="en-US" altLang="en-US" sz="2400" baseline="30000" dirty="0">
                <a:solidFill>
                  <a:srgbClr val="0000FF"/>
                </a:solidFill>
              </a:rPr>
              <a:t>p</a:t>
            </a:r>
            <a:r>
              <a:rPr lang="en-US" altLang="en-US" sz="2400" dirty="0"/>
              <a:t>, where p is a tunable parameter.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96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k(A,B) = exp(-</a:t>
            </a:r>
            <a:r>
              <a:rPr lang="en-US" altLang="en-US" sz="2400">
                <a:sym typeface="Symbol" pitchFamily="16" charset="2"/>
              </a:rPr>
              <a:t>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 baseline="-25000">
                <a:sym typeface="Symbol" pitchFamily="16" charset="2"/>
              </a:rPr>
              <a:t>AB</a:t>
            </a:r>
            <a:r>
              <a:rPr lang="en-US" altLang="en-US" sz="2400">
                <a:sym typeface="Symbol" pitchFamily="16" charset="2"/>
              </a:rPr>
              <a:t>/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7391400" y="1600200"/>
            <a:ext cx="2819400" cy="4876800"/>
          </a:xfrm>
          <a:noFill/>
        </p:spPr>
      </p:pic>
    </p:spTree>
    <p:extLst>
      <p:ext uri="{BB962C8B-B14F-4D97-AF65-F5344CB8AC3E}">
        <p14:creationId xmlns:p14="http://schemas.microsoft.com/office/powerpoint/2010/main" val="390600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863" y="1676401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The SVM is looking for the </a:t>
            </a:r>
            <a:r>
              <a:rPr lang="en-US" sz="2400" dirty="0">
                <a:solidFill>
                  <a:srgbClr val="0033CC"/>
                </a:solidFill>
              </a:rPr>
              <a:t>best separating plane </a:t>
            </a:r>
            <a:r>
              <a:rPr lang="en-US" sz="2400" dirty="0"/>
              <a:t>in its alternate space.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/>
              <a:t>It solves a </a:t>
            </a:r>
            <a:r>
              <a:rPr lang="en-US" sz="2400" dirty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/>
              <a:t>problem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/>
              <a:t>    </a:t>
            </a:r>
            <a:r>
              <a:rPr lang="en-US" i="1" dirty="0"/>
              <a:t>argmax</a:t>
            </a:r>
            <a:r>
              <a:rPr lang="en-US" dirty="0"/>
              <a:t>   </a:t>
            </a:r>
            <a:r>
              <a:rPr lang="el-GR" dirty="0"/>
              <a:t>Σα</a:t>
            </a:r>
            <a:r>
              <a:rPr lang="en-US" baseline="-25000" dirty="0"/>
              <a:t>j    </a:t>
            </a:r>
            <a:r>
              <a:rPr lang="en-US" dirty="0"/>
              <a:t>- 1/2 </a:t>
            </a:r>
            <a:r>
              <a:rPr lang="el-GR" dirty="0"/>
              <a:t>Σα</a:t>
            </a:r>
            <a:r>
              <a:rPr lang="en-US" baseline="-25000" dirty="0"/>
              <a:t>j </a:t>
            </a:r>
            <a:r>
              <a:rPr lang="el-GR" dirty="0"/>
              <a:t>α</a:t>
            </a:r>
            <a:r>
              <a:rPr lang="en-US" baseline="-25000" dirty="0"/>
              <a:t>k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•</a:t>
            </a:r>
            <a:r>
              <a:rPr lang="en-US" b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subject to </a:t>
            </a:r>
            <a:r>
              <a:rPr lang="el-GR" sz="2400" dirty="0"/>
              <a:t>α</a:t>
            </a:r>
            <a:r>
              <a:rPr lang="en-US" sz="2400" baseline="-25000" dirty="0"/>
              <a:t>j</a:t>
            </a:r>
            <a:r>
              <a:rPr lang="en-US" sz="2400" dirty="0"/>
              <a:t> &gt; 0 and </a:t>
            </a:r>
            <a:r>
              <a:rPr lang="el-GR" sz="2400" dirty="0"/>
              <a:t>Σα</a:t>
            </a:r>
            <a:r>
              <a:rPr lang="en-US" sz="2400" baseline="-25000" dirty="0" err="1"/>
              <a:t>j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equation for the separator </a:t>
            </a:r>
            <a:r>
              <a:rPr lang="en-US" sz="2400" dirty="0"/>
              <a:t>for these optimal </a:t>
            </a:r>
            <a:r>
              <a:rPr lang="el-GR" sz="2400" dirty="0"/>
              <a:t>α</a:t>
            </a:r>
            <a:r>
              <a:rPr lang="en-US" sz="2400" baseline="-25000" dirty="0"/>
              <a:t>j </a:t>
            </a:r>
            <a:r>
              <a:rPr lang="en-US" sz="2400" dirty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   h(</a:t>
            </a:r>
            <a:r>
              <a:rPr lang="en-US" sz="2400" b="1" dirty="0"/>
              <a:t>x</a:t>
            </a:r>
            <a:r>
              <a:rPr lang="en-US" sz="2400" dirty="0"/>
              <a:t>) = sign(</a:t>
            </a:r>
            <a:r>
              <a:rPr lang="el-GR" sz="2400" dirty="0"/>
              <a:t>Σα</a:t>
            </a:r>
            <a:r>
              <a:rPr lang="en-US" sz="2400" baseline="-25000" dirty="0"/>
              <a:t>j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(</a:t>
            </a:r>
            <a:r>
              <a:rPr lang="en-US" sz="2400" dirty="0" err="1"/>
              <a:t>x•x</a:t>
            </a:r>
            <a:r>
              <a:rPr lang="en-US" sz="2400" baseline="-25000" dirty="0" err="1"/>
              <a:t>j</a:t>
            </a:r>
            <a:r>
              <a:rPr lang="en-US" sz="2400" dirty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2956561" y="3484562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4865688" y="4267201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3578517" y="5496719"/>
            <a:ext cx="229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j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8200" y="5017475"/>
            <a:ext cx="3657600" cy="1022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962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Simple Example of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65" y="9885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K(A,B) = A </a:t>
            </a:r>
            <a:r>
              <a:rPr lang="en-US" dirty="0">
                <a:sym typeface="Symbol"/>
              </a:rPr>
              <a:t> B</a:t>
            </a:r>
          </a:p>
          <a:p>
            <a:r>
              <a:rPr lang="en-US" dirty="0">
                <a:sym typeface="Symbol"/>
              </a:rPr>
              <a:t>known positive class points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{(3,1),(3,-1),(6,1),(6,-1)}</a:t>
            </a:r>
          </a:p>
          <a:p>
            <a:r>
              <a:rPr lang="en-US" dirty="0">
                <a:sym typeface="Symbol"/>
              </a:rPr>
              <a:t>known negative class points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{(1,0),(0,1),(0,-1),(-1,0)}</a:t>
            </a:r>
          </a:p>
          <a:p>
            <a:r>
              <a:rPr lang="en-US" dirty="0">
                <a:sym typeface="Symbol"/>
              </a:rPr>
              <a:t>support vectors: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s = {(1,0),(3,1),(3,-1)} </a:t>
            </a:r>
            <a:r>
              <a:rPr lang="en-US" dirty="0">
                <a:sym typeface="Symbol"/>
              </a:rPr>
              <a:t>with weights 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ym typeface="Symbol"/>
              </a:rPr>
              <a:t> = -3.5, .75, .75</a:t>
            </a:r>
            <a:endParaRPr lang="en-US" dirty="0">
              <a:solidFill>
                <a:srgbClr val="FF0000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classifier equation: f(x) = sign(</a:t>
            </a:r>
            <a:r>
              <a:rPr lang="el-GR" dirty="0">
                <a:latin typeface="Arial"/>
                <a:cs typeface="Arial"/>
                <a:sym typeface="Symbol"/>
              </a:rPr>
              <a:t>Σ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baseline="-25000" dirty="0">
                <a:latin typeface="Arial"/>
                <a:cs typeface="Arial"/>
                <a:sym typeface="Symbol"/>
              </a:rPr>
              <a:t> </a:t>
            </a:r>
            <a:r>
              <a:rPr lang="en-US" dirty="0">
                <a:latin typeface="Arial"/>
                <a:cs typeface="Arial"/>
                <a:sym typeface="Symbol"/>
              </a:rPr>
              <a:t>[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>
                <a:latin typeface="Arial"/>
                <a:cs typeface="Arial"/>
                <a:sym typeface="Symbol"/>
              </a:rPr>
              <a:t>*K(</a:t>
            </a:r>
            <a:r>
              <a:rPr lang="en-US" dirty="0" err="1">
                <a:latin typeface="Arial"/>
                <a:cs typeface="Arial"/>
                <a:sym typeface="Symbol"/>
              </a:rPr>
              <a:t>s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 err="1">
                <a:latin typeface="Arial"/>
                <a:cs typeface="Arial"/>
                <a:sym typeface="Symbol"/>
              </a:rPr>
              <a:t>,x</a:t>
            </a:r>
            <a:r>
              <a:rPr lang="en-US" dirty="0">
                <a:latin typeface="Arial"/>
                <a:cs typeface="Arial"/>
                <a:sym typeface="Symbol"/>
              </a:rPr>
              <a:t>)]-b) </a:t>
            </a:r>
            <a:endParaRPr lang="en-US" dirty="0"/>
          </a:p>
        </p:txBody>
      </p:sp>
      <p:pic>
        <p:nvPicPr>
          <p:cNvPr id="4" name="Picture 3" descr="C:\Users\shapiro\AppData\Local\Microsoft\Windows\Temporary Internet Files\Content.IE5\CT7EEUT8\1185px-2D_Cartesian_Coordinates.svg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66" y="4038601"/>
            <a:ext cx="2903855" cy="250888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200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517874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5562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7876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77614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67100" y="5000032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7100" y="542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86100" y="523344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60000">
            <a:off x="3435694" y="4267201"/>
            <a:ext cx="31407" cy="2280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432325" y="3563551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b=2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406891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f(</a:t>
            </a:r>
            <a:r>
              <a:rPr lang="en-US" sz="2000" dirty="0">
                <a:solidFill>
                  <a:srgbClr val="0000FF"/>
                </a:solidFill>
              </a:rPr>
              <a:t>1,1</a:t>
            </a:r>
            <a:r>
              <a:rPr lang="en-US" sz="2000" dirty="0"/>
              <a:t>) = sign(</a:t>
            </a:r>
            <a:r>
              <a:rPr lang="el-GR" sz="2000" dirty="0">
                <a:latin typeface="Arial"/>
                <a:cs typeface="Arial"/>
                <a:sym typeface="Symbol"/>
              </a:rPr>
              <a:t>Σ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baseline="-25000" dirty="0">
                <a:latin typeface="Arial"/>
                <a:cs typeface="Arial"/>
                <a:sym typeface="Symbol"/>
              </a:rPr>
              <a:t>  </a:t>
            </a:r>
            <a:r>
              <a:rPr lang="el-GR" sz="2000" dirty="0">
                <a:latin typeface="Arial"/>
                <a:cs typeface="Arial"/>
                <a:sym typeface="Symbol"/>
              </a:rPr>
              <a:t>α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</a:t>
            </a:r>
            <a:r>
              <a:rPr lang="en-US" sz="2000" dirty="0" err="1">
                <a:latin typeface="Arial"/>
                <a:cs typeface="Arial"/>
                <a:sym typeface="Symbol"/>
              </a:rPr>
              <a:t>s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 (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1,1</a:t>
            </a:r>
            <a:r>
              <a:rPr lang="en-US" sz="2000" dirty="0">
                <a:latin typeface="Arial"/>
                <a:cs typeface="Arial"/>
                <a:sym typeface="Symbol"/>
              </a:rPr>
              <a:t>)    - 2)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84143" y="446720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sign(.75*(3,1) </a:t>
            </a:r>
            <a:r>
              <a:rPr lang="en-US" dirty="0">
                <a:sym typeface="Symbol"/>
              </a:rPr>
              <a:t> (1,1) + .75*(3,-1)(1,1)+(-3.5)*(1,0)(1,1) -2)</a:t>
            </a:r>
          </a:p>
          <a:p>
            <a:r>
              <a:rPr lang="en-US" dirty="0"/>
              <a:t>= sign(1 – 2) = sign(-1) = -  </a:t>
            </a:r>
            <a:r>
              <a:rPr lang="en-US" dirty="0">
                <a:solidFill>
                  <a:srgbClr val="C00000"/>
                </a:solidFill>
              </a:rPr>
              <a:t>negative class</a:t>
            </a:r>
          </a:p>
          <a:p>
            <a:r>
              <a:rPr lang="en-US" dirty="0">
                <a:solidFill>
                  <a:srgbClr val="C00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864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1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TP 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0.944     0.278      0.78       0.944     0.854      0.833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0.835     0.17         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5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Motivated by studies of the </a:t>
            </a:r>
            <a:r>
              <a:rPr lang="en-US" altLang="en-US" dirty="0">
                <a:solidFill>
                  <a:srgbClr val="FF0000"/>
                </a:solidFill>
              </a:rPr>
              <a:t>brain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 network of </a:t>
            </a:r>
            <a:r>
              <a:rPr lang="en-US" altLang="en-US" dirty="0">
                <a:solidFill>
                  <a:srgbClr val="FF0000"/>
                </a:solidFill>
              </a:rPr>
              <a:t>“artificial neurons”</a:t>
            </a:r>
            <a:r>
              <a:rPr lang="en-US" altLang="en-US" dirty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Doesn’t have clear decision rules like decision trees, but highly successful in many different applications. (e.g. </a:t>
            </a:r>
            <a:r>
              <a:rPr lang="en-US" altLang="en-US" dirty="0">
                <a:solidFill>
                  <a:srgbClr val="FF0000"/>
                </a:solidFill>
              </a:rPr>
              <a:t>face detection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r>
              <a:rPr lang="en-US" dirty="0"/>
              <a:t>I’ll be using algorithms from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http://www.cs.mtu.edu/~nilufer/classes/cs4811/2016-spring/lecture-slides/cs4811-neural-net-algorithms.pdf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0650"/>
            <a:ext cx="8229600" cy="6396038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2576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5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dirty="0"/>
              <a:t>Common activation functions 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φ</a:t>
            </a:r>
            <a:endParaRPr sz="4000" i="1" dirty="0"/>
          </a:p>
        </p:txBody>
      </p:sp>
      <p:sp>
        <p:nvSpPr>
          <p:cNvPr id="1045" name="Google Shape;1045;p115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1046" name="Google Shape;1046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134" y="1329251"/>
            <a:ext cx="9537703" cy="5364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15"/>
          <p:cNvSpPr txBox="1"/>
          <p:nvPr/>
        </p:nvSpPr>
        <p:spPr>
          <a:xfrm>
            <a:off x="2053892" y="1799240"/>
            <a:ext cx="2492000" cy="65489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linear</a:t>
            </a:r>
          </a:p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8" name="Google Shape;1048;p115"/>
          <p:cNvSpPr txBox="1"/>
          <p:nvPr/>
        </p:nvSpPr>
        <p:spPr>
          <a:xfrm>
            <a:off x="4850000" y="981733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logistic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9" name="Google Shape;1049;p115"/>
          <p:cNvSpPr txBox="1"/>
          <p:nvPr/>
        </p:nvSpPr>
        <p:spPr>
          <a:xfrm>
            <a:off x="7707500" y="1825767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tanh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0" name="Google Shape;1050;p115"/>
          <p:cNvSpPr txBox="1"/>
          <p:nvPr/>
        </p:nvSpPr>
        <p:spPr>
          <a:xfrm>
            <a:off x="3097400" y="4403867"/>
            <a:ext cx="2492000" cy="688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REctified Linear Unit (RELU)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1" name="Google Shape;1051;p115"/>
          <p:cNvSpPr txBox="1"/>
          <p:nvPr/>
        </p:nvSpPr>
        <p:spPr>
          <a:xfrm>
            <a:off x="6522318" y="4426299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Leaky RELU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Has become very popular and widely used with packages available.</a:t>
            </a:r>
          </a:p>
        </p:txBody>
      </p:sp>
    </p:spTree>
    <p:extLst>
      <p:ext uri="{BB962C8B-B14F-4D97-AF65-F5344CB8AC3E}">
        <p14:creationId xmlns:p14="http://schemas.microsoft.com/office/powerpoint/2010/main" val="305614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8599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= (∑ </a:t>
            </a:r>
            <a:r>
              <a:rPr lang="en-US" sz="2000" dirty="0" err="1">
                <a:solidFill>
                  <a:srgbClr val="FF0000"/>
                </a:solidFill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) +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1529" y="2514601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 is the activation function</a:t>
            </a:r>
          </a:p>
          <a:p>
            <a:endParaRPr lang="en-US" dirty="0"/>
          </a:p>
          <a:p>
            <a:r>
              <a:rPr lang="en-US" dirty="0"/>
              <a:t>It can be a step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/>
              <a:t>It can be a sigmoid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1/(1+exp(-x)).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29" y="4720282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>
                <a:solidFill>
                  <a:srgbClr val="0000FF"/>
                </a:solidFill>
              </a:rPr>
              <a:t>algorithm to update the weights.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7165D-D698-48FE-BAE3-26A5769A4053}"/>
              </a:ext>
            </a:extLst>
          </p:cNvPr>
          <p:cNvSpPr txBox="1"/>
          <p:nvPr/>
        </p:nvSpPr>
        <p:spPr>
          <a:xfrm>
            <a:off x="10410830" y="4876800"/>
            <a:ext cx="168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other things…</a:t>
            </a:r>
          </a:p>
        </p:txBody>
      </p:sp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  <a:br>
              <a:rPr lang="en-US" dirty="0"/>
            </a:br>
            <a:r>
              <a:rPr lang="en-US" sz="2400" dirty="0">
                <a:solidFill>
                  <a:srgbClr val="0000FF"/>
                </a:solidFill>
              </a:rPr>
              <a:t>takes steps proportional to the </a:t>
            </a:r>
            <a:r>
              <a:rPr lang="en-US" sz="2400" b="1" dirty="0">
                <a:solidFill>
                  <a:srgbClr val="0000FF"/>
                </a:solidFill>
              </a:rPr>
              <a:t>negative</a:t>
            </a:r>
            <a:r>
              <a:rPr lang="en-US" sz="2400" dirty="0">
                <a:solidFill>
                  <a:srgbClr val="0000FF"/>
                </a:solidFill>
              </a:rPr>
              <a:t> of the gradient of a function to find its local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b="1" dirty="0"/>
              <a:t>X </a:t>
            </a:r>
            <a:r>
              <a:rPr lang="en-US" dirty="0"/>
              <a:t>be the inputs, y the class, </a:t>
            </a:r>
            <a:r>
              <a:rPr lang="en-US" b="1" dirty="0"/>
              <a:t>W</a:t>
            </a:r>
            <a:r>
              <a:rPr lang="en-US" dirty="0"/>
              <a:t> the weights</a:t>
            </a:r>
          </a:p>
          <a:p>
            <a:r>
              <a:rPr lang="en-US" dirty="0"/>
              <a:t>in = 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endParaRPr lang="en-US" baseline="-25000" dirty="0"/>
          </a:p>
          <a:p>
            <a:r>
              <a:rPr lang="en-US" dirty="0"/>
              <a:t>Err = y – g(in)</a:t>
            </a:r>
          </a:p>
          <a:p>
            <a:r>
              <a:rPr lang="en-US" dirty="0">
                <a:solidFill>
                  <a:srgbClr val="0000FF"/>
                </a:solidFill>
              </a:rPr>
              <a:t>E = ½ Err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>
                <a:sym typeface="Symbol"/>
              </a:rPr>
              <a:t>E/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 = Err * Err/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= Err * /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(g(in))(-1)</a:t>
            </a:r>
          </a:p>
          <a:p>
            <a:r>
              <a:rPr lang="en-US" dirty="0">
                <a:sym typeface="Symbol"/>
              </a:rPr>
              <a:t>=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The update is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 Err * g’(in) *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01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60050" y="4114801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50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>
                <a:solidFill>
                  <a:srgbClr val="0000FF"/>
                </a:solidFill>
              </a:rPr>
              <a:t>Note2: later in back propagation, Err * g’(in) will be called   </a:t>
            </a:r>
          </a:p>
          <a:p>
            <a:r>
              <a:rPr lang="en-US" dirty="0">
                <a:solidFill>
                  <a:srgbClr val="0000FF"/>
                </a:solidFill>
              </a:rPr>
              <a:t>We’ll let g(x) = 1 if x &gt;=0 else -1</a:t>
            </a: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96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6063"/>
            <a:ext cx="10515600" cy="1325563"/>
          </a:xfrm>
        </p:spPr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6156" y="1018119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156" y="3014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.5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(1.5)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(-.5)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6156" y="5374641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– 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014031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l-GR" sz="2000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/>
              <a:t>W1 &lt;- W1 + .5(2) (.5)   </a:t>
            </a:r>
            <a:r>
              <a:rPr lang="en-US" sz="2000" dirty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      &lt;-  1 + 1(.5) = </a:t>
            </a:r>
            <a:r>
              <a:rPr lang="en-US" sz="2000" dirty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/>
              <a:t>W2 &lt;- W2 + .5(2) (.5)</a:t>
            </a:r>
          </a:p>
          <a:p>
            <a:r>
              <a:rPr lang="en-US" sz="2000" dirty="0"/>
              <a:t>       &lt;-  2 + 1(.5) = </a:t>
            </a:r>
            <a:r>
              <a:rPr lang="en-US" sz="2000" dirty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-2 + .5(2) =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0800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32396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approximately correct boundary</a:t>
            </a:r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single layer networks with feed forward learning were not powerful enough.</a:t>
            </a:r>
          </a:p>
          <a:p>
            <a:r>
              <a:rPr lang="en-US" dirty="0"/>
              <a:t>Could only produce simple linear classifiers.</a:t>
            </a:r>
          </a:p>
          <a:p>
            <a:r>
              <a:rPr lang="en-US" dirty="0"/>
              <a:t>More powerful networks have multiple hidden layers.</a:t>
            </a:r>
          </a:p>
          <a:p>
            <a:r>
              <a:rPr lang="en-US" dirty="0"/>
              <a:t>The learning algorithm is called </a:t>
            </a:r>
            <a:r>
              <a:rPr lang="en-US" dirty="0">
                <a:solidFill>
                  <a:srgbClr val="FF0000"/>
                </a:solidFill>
              </a:rPr>
              <a:t>back propagation</a:t>
            </a:r>
            <a:r>
              <a:rPr lang="en-US" dirty="0"/>
              <a:t>, because it computes the error at the end and propagates it back through the weights of the network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2817342" y="152401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9967" y="2514601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>
                <a:solidFill>
                  <a:srgbClr val="0000FF"/>
                </a:solidFill>
              </a:rPr>
              <a:t>into steps.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1" y="21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10846"/>
            <a:ext cx="10515600" cy="1325563"/>
          </a:xfrm>
        </p:spPr>
        <p:txBody>
          <a:bodyPr/>
          <a:lstStyle/>
          <a:p>
            <a:r>
              <a:rPr lang="en-US" dirty="0"/>
              <a:t>Initialize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2220362" y="110564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772D2A-BA92-4D13-A382-A7B81FD7C945}"/>
              </a:ext>
            </a:extLst>
          </p:cNvPr>
          <p:cNvSpPr/>
          <p:nvPr/>
        </p:nvSpPr>
        <p:spPr>
          <a:xfrm>
            <a:off x="2057912" y="3626755"/>
            <a:ext cx="4251558" cy="96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/>
              <a:t>Forward Computation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1548715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DE3334-38EA-4FFB-B971-CDEFFFC869EE}"/>
              </a:ext>
            </a:extLst>
          </p:cNvPr>
          <p:cNvSpPr txBox="1"/>
          <p:nvPr/>
        </p:nvSpPr>
        <p:spPr>
          <a:xfrm>
            <a:off x="5941062" y="5383431"/>
            <a:ext cx="143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</a:t>
            </a:r>
            <a:r>
              <a:rPr lang="en-US" dirty="0" err="1">
                <a:solidFill>
                  <a:srgbClr val="FF0000"/>
                </a:solidFill>
              </a:rPr>
              <a:t>in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603089-F8CF-4713-8ABE-626A3B8DE4EC}"/>
              </a:ext>
            </a:extLst>
          </p:cNvPr>
          <p:cNvSpPr txBox="1"/>
          <p:nvPr/>
        </p:nvSpPr>
        <p:spPr>
          <a:xfrm>
            <a:off x="4395138" y="4307840"/>
            <a:ext cx="143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F4AC32-E3CD-4AA3-8C15-BDC390E9F88D}"/>
              </a:ext>
            </a:extLst>
          </p:cNvPr>
          <p:cNvSpPr txBox="1"/>
          <p:nvPr/>
        </p:nvSpPr>
        <p:spPr>
          <a:xfrm>
            <a:off x="4221482" y="6410960"/>
            <a:ext cx="223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AD28BF-A0AC-4C97-94ED-636B08D07016}"/>
              </a:ext>
            </a:extLst>
          </p:cNvPr>
          <p:cNvCxnSpPr/>
          <p:nvPr/>
        </p:nvCxnSpPr>
        <p:spPr>
          <a:xfrm flipV="1">
            <a:off x="4066697" y="4677172"/>
            <a:ext cx="469167" cy="3245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68D5EB-DF25-4DA8-BF62-FB1412DFD20D}"/>
              </a:ext>
            </a:extLst>
          </p:cNvPr>
          <p:cNvCxnSpPr/>
          <p:nvPr/>
        </p:nvCxnSpPr>
        <p:spPr>
          <a:xfrm>
            <a:off x="4145279" y="6246032"/>
            <a:ext cx="173656" cy="299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4BB4E1-143A-4EC0-ADE8-407B4D511975}"/>
              </a:ext>
            </a:extLst>
          </p:cNvPr>
          <p:cNvCxnSpPr>
            <a:stCxn id="15" idx="3"/>
            <a:endCxn id="23" idx="1"/>
          </p:cNvCxnSpPr>
          <p:nvPr/>
        </p:nvCxnSpPr>
        <p:spPr>
          <a:xfrm>
            <a:off x="5176280" y="5568096"/>
            <a:ext cx="76478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819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8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1524000" y="1524001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88710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82188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70244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6598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</a:t>
            </a:r>
            <a:r>
              <a:rPr lang="en-US" dirty="0" err="1">
                <a:solidFill>
                  <a:srgbClr val="0000FF"/>
                </a:solidFill>
              </a:rPr>
              <a:t>nf</a:t>
            </a:r>
            <a:r>
              <a:rPr lang="en-US" dirty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</a:t>
            </a:r>
            <a:r>
              <a:rPr lang="en-US" dirty="0">
                <a:solidFill>
                  <a:srgbClr val="0000FF"/>
                </a:solidFill>
              </a:rPr>
              <a:t>error</a:t>
            </a:r>
            <a:r>
              <a:rPr lang="en-US" dirty="0"/>
              <a:t> at that node and multiply by the derivative of the weighted</a:t>
            </a:r>
          </a:p>
          <a:p>
            <a:r>
              <a:rPr lang="en-US" dirty="0"/>
              <a:t>      input sum to get the </a:t>
            </a:r>
            <a:r>
              <a:rPr lang="en-US" dirty="0">
                <a:solidFill>
                  <a:srgbClr val="0000FF"/>
                </a:solidFill>
              </a:rPr>
              <a:t>change delta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/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= g’(</a:t>
                </a:r>
                <a:r>
                  <a:rPr lang="en-US" dirty="0" err="1">
                    <a:solidFill>
                      <a:srgbClr val="FF0000"/>
                    </a:solidFill>
                  </a:rPr>
                  <a:t>in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 * (</a:t>
                </a:r>
                <a:r>
                  <a:rPr lang="en-US" dirty="0" err="1">
                    <a:solidFill>
                      <a:srgbClr val="FF0000"/>
                    </a:solidFill>
                  </a:rPr>
                  <a:t>y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–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1524000" y="2051223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14136" y="3249828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delta computed for the output error </a:t>
            </a: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2985447" y="5186408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052C9E-FC4E-4E12-819D-43C609D06AB6}"/>
              </a:ext>
            </a:extLst>
          </p:cNvPr>
          <p:cNvSpPr txBox="1"/>
          <p:nvPr/>
        </p:nvSpPr>
        <p:spPr>
          <a:xfrm>
            <a:off x="10477338" y="2880496"/>
            <a:ext cx="38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/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nf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/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sty m:val="p"/>
                          </m:rP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blipFill>
                <a:blip r:embed="rId4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02C196-7378-4064-B85F-904E2138BC0A}"/>
              </a:ext>
            </a:extLst>
          </p:cNvPr>
          <p:cNvCxnSpPr>
            <a:endCxn id="25" idx="1"/>
          </p:cNvCxnSpPr>
          <p:nvPr/>
        </p:nvCxnSpPr>
        <p:spPr>
          <a:xfrm flipV="1">
            <a:off x="4081113" y="5067657"/>
            <a:ext cx="775292" cy="114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9A2BDAF-6120-475D-84FD-0D9C90DCBE81}"/>
              </a:ext>
            </a:extLst>
          </p:cNvPr>
          <p:cNvSpPr txBox="1"/>
          <p:nvPr/>
        </p:nvSpPr>
        <p:spPr>
          <a:xfrm>
            <a:off x="7169990" y="4678677"/>
            <a:ext cx="286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there were two output nodes, there would be a summation.</a:t>
            </a:r>
          </a:p>
        </p:txBody>
      </p:sp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152400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64065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57543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45599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1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Now that all the deltas are defined, the weight updates just use them.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E27A8B-4AB3-47AA-811B-564260E60E74}"/>
              </a:ext>
            </a:extLst>
          </p:cNvPr>
          <p:cNvSpPr txBox="1"/>
          <p:nvPr/>
        </p:nvSpPr>
        <p:spPr>
          <a:xfrm flipH="1">
            <a:off x="6476999" y="4640655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47E95-E921-43C5-B012-5BB21C767CD4}"/>
              </a:ext>
            </a:extLst>
          </p:cNvPr>
          <p:cNvSpPr txBox="1"/>
          <p:nvPr/>
        </p:nvSpPr>
        <p:spPr>
          <a:xfrm>
            <a:off x="7935441" y="4605756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D6AD2E-F094-40BC-B92D-E636EBE42CAE}"/>
              </a:ext>
            </a:extLst>
          </p:cNvPr>
          <p:cNvCxnSpPr>
            <a:endCxn id="23" idx="1"/>
          </p:cNvCxnSpPr>
          <p:nvPr/>
        </p:nvCxnSpPr>
        <p:spPr>
          <a:xfrm flipV="1">
            <a:off x="6743699" y="4790422"/>
            <a:ext cx="1191742" cy="25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F9E3128-389E-4832-8C84-969A0BA7A1A0}"/>
              </a:ext>
            </a:extLst>
          </p:cNvPr>
          <p:cNvSpPr txBox="1"/>
          <p:nvPr/>
        </p:nvSpPr>
        <p:spPr>
          <a:xfrm flipH="1">
            <a:off x="7056121" y="4455989"/>
            <a:ext cx="78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ij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/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99C2B5-95D0-46EE-A719-28BFB4F9C5E7}"/>
              </a:ext>
            </a:extLst>
          </p:cNvPr>
          <p:cNvSpPr txBox="1"/>
          <p:nvPr/>
        </p:nvSpPr>
        <p:spPr>
          <a:xfrm flipH="1">
            <a:off x="6166268" y="4421090"/>
            <a:ext cx="48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delta values for the output units using observed errors.</a:t>
            </a:r>
          </a:p>
          <a:p>
            <a:r>
              <a:rPr lang="en-US" dirty="0"/>
              <a:t>Starting at the </a:t>
            </a:r>
            <a:r>
              <a:rPr lang="en-US" dirty="0">
                <a:solidFill>
                  <a:srgbClr val="0000FF"/>
                </a:solidFill>
              </a:rPr>
              <a:t>output-1</a:t>
            </a:r>
            <a:r>
              <a:rPr lang="en-US" dirty="0"/>
              <a:t> layer</a:t>
            </a:r>
          </a:p>
          <a:p>
            <a:pPr lvl="1"/>
            <a:r>
              <a:rPr lang="en-US" dirty="0"/>
              <a:t>repeat</a:t>
            </a:r>
          </a:p>
          <a:p>
            <a:pPr lvl="2"/>
            <a:r>
              <a:rPr lang="en-US" dirty="0"/>
              <a:t>propagate delta values back to previous layer</a:t>
            </a:r>
          </a:p>
          <a:p>
            <a:pPr lvl="2"/>
            <a:r>
              <a:rPr lang="en-US" dirty="0"/>
              <a:t>till done with all layers</a:t>
            </a:r>
          </a:p>
          <a:p>
            <a:pPr lvl="1"/>
            <a:r>
              <a:rPr lang="en-US" dirty="0"/>
              <a:t>update weights for all layers 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This is done for all examples and multiple epochs, till convergence or enough iterations.</a:t>
            </a: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1" y="609601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80.3665 % (did not boost)</a:t>
            </a: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0.804     0.2           0.814     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SVM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SVM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dirty="0"/>
              <a:t>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n-US" baseline="-25000" dirty="0" err="1"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 K(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i</a:t>
            </a:r>
            <a:r>
              <a:rPr lang="en-US" dirty="0" err="1">
                <a:latin typeface="Arial"/>
                <a:cs typeface="Arial"/>
              </a:rPr>
              <a:t>,x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indexes the classes</a:t>
            </a:r>
          </a:p>
          <a:p>
            <a:r>
              <a:rPr lang="en-US" dirty="0">
                <a:latin typeface="Arial"/>
                <a:cs typeface="Arial"/>
              </a:rPr>
              <a:t>there are m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=1 to m for class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is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>
                <a:latin typeface="Arial"/>
                <a:cs typeface="Arial"/>
              </a:rPr>
              <a:t>that compares x</a:t>
            </a:r>
            <a:r>
              <a:rPr lang="en-US" baseline="-2500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997960" y="1598662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          </a:t>
            </a:r>
            <a:r>
              <a:rPr lang="en-US" dirty="0" err="1"/>
              <a:t>i</a:t>
            </a:r>
            <a:r>
              <a:rPr lang="en-US" dirty="0"/>
              <a:t>=1,m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7996" y="5791201"/>
            <a:ext cx="824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*** This is for multiple class SVMs with support vectors</a:t>
            </a:r>
          </a:p>
          <a:p>
            <a:r>
              <a:rPr lang="en-US" sz="2800" dirty="0">
                <a:solidFill>
                  <a:srgbClr val="0000FF"/>
                </a:solidFill>
              </a:rPr>
              <a:t>for every class; we’ll see a simpler equation for 2 class.</a:t>
            </a:r>
          </a:p>
        </p:txBody>
      </p:sp>
    </p:spTree>
    <p:extLst>
      <p:ext uri="{BB962C8B-B14F-4D97-AF65-F5344CB8AC3E}">
        <p14:creationId xmlns:p14="http://schemas.microsoft.com/office/powerpoint/2010/main" val="10911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3336926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390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0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67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39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48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96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53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5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0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76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6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9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762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5372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10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15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7239001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5410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1905000" y="1981201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  <p:extLst>
      <p:ext uri="{BB962C8B-B14F-4D97-AF65-F5344CB8AC3E}">
        <p14:creationId xmlns:p14="http://schemas.microsoft.com/office/powerpoint/2010/main" val="302783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CC0000"/>
                </a:solidFill>
              </a:rPr>
              <a:t>weights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baseline="-2500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>
                <a:sym typeface="Symbol" pitchFamily="16" charset="2"/>
              </a:rPr>
              <a:t> associated with data points are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The points with nonzero weights are called the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>
                <a:sym typeface="Symbol" pitchFamily="16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56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2057400" y="152401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7086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5399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kernel is just a similarity function. It takes 2 inputs and decides how similar they are.</a:t>
            </a:r>
          </a:p>
          <a:p>
            <a:endParaRPr lang="en-US" altLang="en-US" dirty="0"/>
          </a:p>
          <a:p>
            <a:r>
              <a:rPr lang="en-US" altLang="en-US" dirty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341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Under some conditions, </a:t>
            </a:r>
            <a:r>
              <a:rPr lang="en-US" altLang="en-US" dirty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SVM machine learning can be expressed in terms of dot products.</a:t>
            </a:r>
          </a:p>
          <a:p>
            <a:r>
              <a:rPr lang="en-US" altLang="en-US" dirty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87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4171</TotalTime>
  <Words>2226</Words>
  <Application>Microsoft Office PowerPoint</Application>
  <PresentationFormat>Widescreen</PresentationFormat>
  <Paragraphs>399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Rounded MT Bold</vt:lpstr>
      <vt:lpstr>Calibri</vt:lpstr>
      <vt:lpstr>Calibri Light</vt:lpstr>
      <vt:lpstr>Cambria Math</vt:lpstr>
      <vt:lpstr>Consolas</vt:lpstr>
      <vt:lpstr>Symbol</vt:lpstr>
      <vt:lpstr>Times New Roman</vt:lpstr>
      <vt:lpstr>Office Theme</vt:lpstr>
      <vt:lpstr>  Computer Vision   CSE 455 SVMs and Neural Nets  Linda Shapiro Professor of Computer Science &amp; Engineering Professor of Electrical &amp; Computer Engineering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Simple Example of Classification</vt:lpstr>
      <vt:lpstr>PowerPoint Presentation</vt:lpstr>
      <vt:lpstr>Neural Net Learning</vt:lpstr>
      <vt:lpstr>PowerPoint Presentation</vt:lpstr>
      <vt:lpstr>PowerPoint Presentation</vt:lpstr>
      <vt:lpstr>Common activation functions φ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Back Propagation</vt:lpstr>
      <vt:lpstr>PowerPoint Presentation</vt:lpstr>
      <vt:lpstr>Initialize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Beibin Li</dc:creator>
  <cp:lastModifiedBy>Linda Shapiro</cp:lastModifiedBy>
  <cp:revision>142</cp:revision>
  <dcterms:created xsi:type="dcterms:W3CDTF">2020-05-15T18:17:18Z</dcterms:created>
  <dcterms:modified xsi:type="dcterms:W3CDTF">2024-02-06T19:57:47Z</dcterms:modified>
</cp:coreProperties>
</file>