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584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4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In general simple classifiers, while they are more efficient,  they are also weaker.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We could define a computational risk hierarchy (in analogy with structural risk minimization)…</a:t>
            </a:r>
          </a:p>
          <a:p>
            <a:pPr eaLnBrk="1" hangingPunct="1"/>
            <a:r>
              <a:rPr lang="en-US"/>
              <a:t>  A nested set of  classifier classes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training process is reminiscent of boosting…</a:t>
            </a:r>
          </a:p>
          <a:p>
            <a:pPr eaLnBrk="1" hangingPunct="1"/>
            <a:r>
              <a:rPr lang="en-US"/>
              <a:t>   - previous classifiers reweight the examples used to train subsequent classifiers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goal of the training process is different</a:t>
            </a:r>
          </a:p>
          <a:p>
            <a:pPr eaLnBrk="1" hangingPunct="1"/>
            <a:r>
              <a:rPr lang="en-US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situation with negative examples is actually quite common…  where negative examples are free.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0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4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3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2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33.png"/><Relationship Id="rId21" Type="http://schemas.openxmlformats.org/officeDocument/2006/relationships/tags" Target="../tags/tag88.xml"/><Relationship Id="rId34" Type="http://schemas.openxmlformats.org/officeDocument/2006/relationships/image" Target="../media/image28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4.png"/><Relationship Id="rId38" Type="http://schemas.openxmlformats.org/officeDocument/2006/relationships/image" Target="../media/image32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0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29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1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09.xml"/><Relationship Id="rId7" Type="http://schemas.openxmlformats.org/officeDocument/2006/relationships/image" Target="../media/image42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6.jpeg"/><Relationship Id="rId5" Type="http://schemas.openxmlformats.org/officeDocument/2006/relationships/tags" Target="../tags/tag115.xml"/><Relationship Id="rId10" Type="http://schemas.openxmlformats.org/officeDocument/2006/relationships/image" Target="../media/image45.jpeg"/><Relationship Id="rId4" Type="http://schemas.openxmlformats.org/officeDocument/2006/relationships/tags" Target="../tags/tag114.xml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jpe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68.png"/><Relationship Id="rId5" Type="http://schemas.openxmlformats.org/officeDocument/2006/relationships/tags" Target="../tags/tag121.xml"/><Relationship Id="rId10" Type="http://schemas.openxmlformats.org/officeDocument/2006/relationships/image" Target="../media/image67.png"/><Relationship Id="rId4" Type="http://schemas.openxmlformats.org/officeDocument/2006/relationships/tags" Target="../tags/tag120.xml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25.xml"/><Relationship Id="rId7" Type="http://schemas.openxmlformats.org/officeDocument/2006/relationships/image" Target="../media/image6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127.xml"/><Relationship Id="rId10" Type="http://schemas.openxmlformats.org/officeDocument/2006/relationships/image" Target="../media/image69.png"/><Relationship Id="rId4" Type="http://schemas.openxmlformats.org/officeDocument/2006/relationships/tags" Target="../tags/tag126.xml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tags" Target="../tags/tag129.xml"/><Relationship Id="rId16" Type="http://schemas.openxmlformats.org/officeDocument/2006/relationships/image" Target="../media/image71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65.png"/><Relationship Id="rId5" Type="http://schemas.openxmlformats.org/officeDocument/2006/relationships/tags" Target="../tags/tag132.xml"/><Relationship Id="rId15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4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 smtClean="0">
                <a:cs typeface="Arial Rounded MT Bold"/>
              </a:rPr>
              <a:t>CSE 455</a:t>
            </a: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Face/Flesh Detection and Face Recognition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State-of-the-art face detection demo</a:t>
            </a:r>
          </a:p>
          <a:p>
            <a:pPr algn="ctr"/>
            <a:r>
              <a:rPr lang="en-US" b="0" dirty="0"/>
              <a:t>(Courtesy </a:t>
            </a:r>
            <a:r>
              <a:rPr lang="en-US" b="0" dirty="0">
                <a:hlinkClick r:id="rId4"/>
              </a:rPr>
              <a:t>Boris </a:t>
            </a:r>
            <a:r>
              <a:rPr lang="en-US" b="0" dirty="0" err="1">
                <a:hlinkClick r:id="rId4"/>
              </a:rPr>
              <a:t>Babenko</a:t>
            </a:r>
            <a:r>
              <a:rPr lang="en-US" b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faces? </a:t>
            </a:r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32 x 32 </a:t>
            </a:r>
            <a:r>
              <a:rPr lang="en-US" dirty="0" err="1"/>
              <a:t>subimages</a:t>
            </a:r>
            <a:r>
              <a:rPr lang="en-US" dirty="0"/>
              <a:t> at different levels of a pyramid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rectangular features</a:t>
            </a:r>
          </a:p>
          <a:p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</a:t>
            </a:r>
            <a:r>
              <a:rPr lang="en-US" dirty="0" err="1">
                <a:solidFill>
                  <a:srgbClr val="FF0000"/>
                </a:solidFill>
              </a:rPr>
              <a:t>Adaboost</a:t>
            </a:r>
            <a:r>
              <a:rPr lang="en-US" dirty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 Object Detection:</a:t>
            </a:r>
            <a:br>
              <a:rPr lang="en-US" altLang="en-US" sz="3600"/>
            </a:br>
            <a:r>
              <a:rPr lang="en-US" altLang="en-US" sz="3600"/>
              <a:t> Rowley’s Face Finder</a:t>
            </a:r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lighting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People call them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>
                <a:solidFill>
                  <a:srgbClr val="FF0000"/>
                </a:solidFill>
              </a:rPr>
              <a:t>since similar to 2D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 wavelets.</a:t>
            </a: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Feature output is 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160,000+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AdaBoost</a:t>
            </a:r>
            <a:r>
              <a:rPr lang="en-US" dirty="0"/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is a set of training examples (X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= 1 to m.</a:t>
            </a:r>
          </a:p>
          <a:p>
            <a:r>
              <a:rPr lang="en-US" sz="2400" dirty="0"/>
              <a:t>We train a </a:t>
            </a:r>
            <a:r>
              <a:rPr lang="en-US" sz="2400" dirty="0">
                <a:solidFill>
                  <a:srgbClr val="FF0000"/>
                </a:solidFill>
              </a:rPr>
              <a:t>sequence of weak classifiers</a:t>
            </a:r>
            <a:r>
              <a:rPr lang="en-US" sz="2400" dirty="0"/>
              <a:t>, such as decision trees, neural nets or SVMs. Weak because not as strong as the final classifier.</a:t>
            </a:r>
          </a:p>
          <a:p>
            <a:r>
              <a:rPr lang="en-US" sz="2400" dirty="0"/>
              <a:t>The training examples will have </a:t>
            </a:r>
            <a:r>
              <a:rPr lang="en-US" sz="2400" dirty="0">
                <a:solidFill>
                  <a:srgbClr val="FF0000"/>
                </a:solidFill>
              </a:rPr>
              <a:t>weights</a:t>
            </a:r>
            <a:r>
              <a:rPr lang="en-US" sz="2400" dirty="0"/>
              <a:t>, initially all equal.</a:t>
            </a:r>
          </a:p>
          <a:p>
            <a:r>
              <a:rPr lang="en-US" sz="2400" dirty="0"/>
              <a:t>At each step, we use the current weights, train a new classifier, and use its performance on the training data to produce </a:t>
            </a:r>
            <a:r>
              <a:rPr lang="en-US" sz="2400" dirty="0">
                <a:solidFill>
                  <a:srgbClr val="FF0000"/>
                </a:solidFill>
              </a:rPr>
              <a:t>new weights </a:t>
            </a:r>
            <a:r>
              <a:rPr lang="en-US" sz="2400" dirty="0"/>
              <a:t>for the next step (normalized).</a:t>
            </a:r>
          </a:p>
          <a:p>
            <a:r>
              <a:rPr lang="en-US" sz="2400" dirty="0"/>
              <a:t>But we </a:t>
            </a:r>
            <a:r>
              <a:rPr lang="en-US" sz="2400" dirty="0">
                <a:solidFill>
                  <a:srgbClr val="3506BA"/>
                </a:solidFill>
              </a:rPr>
              <a:t>keep ALL </a:t>
            </a:r>
            <a:r>
              <a:rPr lang="en-US" sz="2400" dirty="0"/>
              <a:t>the weak classifiers.</a:t>
            </a:r>
          </a:p>
          <a:p>
            <a:r>
              <a:rPr lang="en-US" sz="2400" dirty="0"/>
              <a:t>When it’s time for testing on a new feature vector, we will </a:t>
            </a:r>
            <a:r>
              <a:rPr lang="en-US" sz="2400" dirty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3506BA"/>
                </a:solidFill>
              </a:rPr>
              <a:t>θ</a:t>
            </a:r>
            <a:r>
              <a:rPr lang="en-US" sz="2000" baseline="-25000" dirty="0">
                <a:solidFill>
                  <a:srgbClr val="3506BA"/>
                </a:solidFill>
              </a:rPr>
              <a:t>t</a:t>
            </a:r>
            <a:r>
              <a:rPr lang="en-US" sz="2000" dirty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>
                <a:solidFill>
                  <a:srgbClr val="3506BA"/>
                </a:solidFill>
              </a:rPr>
              <a:t>h</a:t>
            </a:r>
            <a:r>
              <a:rPr lang="en-US" sz="2000" baseline="-25000" dirty="0" err="1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Review of </a:t>
            </a:r>
            <a:r>
              <a:rPr lang="en-US" dirty="0" err="1"/>
              <a:t>Bakic</a:t>
            </a:r>
            <a:r>
              <a:rPr lang="en-US" dirty="0"/>
              <a:t>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Fleck and Forsyth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of Rowley face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Viola Jones face detector with </a:t>
            </a:r>
            <a:r>
              <a:rPr lang="en-US" dirty="0" err="1"/>
              <a:t>Adaboost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works on exactly </a:t>
            </a:r>
            <a:r>
              <a:rPr lang="en-US" dirty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threshold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weight </a:t>
            </a:r>
            <a:r>
              <a:rPr lang="el-GR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>
                <a:latin typeface="Arial"/>
                <a:cs typeface="Arial"/>
              </a:rPr>
              <a:t>AdaBoost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.1/.9; log</a:t>
            </a:r>
            <a:r>
              <a:rPr lang="en-US" sz="1800" baseline="-25000" dirty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9 = 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First two features selected by boosting: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this good enough?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3506BA"/>
                </a:solidFill>
              </a:rPr>
              <a:t>Attentional cascade (from Viola-Jones)</a:t>
            </a:r>
            <a:br>
              <a:rPr lang="en-US" dirty="0">
                <a:solidFill>
                  <a:srgbClr val="3506BA"/>
                </a:solidFill>
              </a:rPr>
            </a:br>
            <a:endParaRPr lang="en-US" sz="2000" dirty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start with </a:t>
            </a:r>
            <a:r>
              <a:rPr lang="en-US" dirty="0">
                <a:solidFill>
                  <a:srgbClr val="C00000"/>
                </a:solidFill>
              </a:rPr>
              <a:t>simple classifiers </a:t>
            </a:r>
            <a:r>
              <a:rPr lang="en-US" dirty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/>
              <a:t>A detection rate of 0.9 and a false positive rate on the order of 10</a:t>
            </a:r>
            <a:r>
              <a:rPr lang="en-US" baseline="30000"/>
              <a:t>-6</a:t>
            </a:r>
            <a:r>
              <a:rPr lang="en-US"/>
              <a:t> can be achieved by a </a:t>
            </a:r>
            <a:br>
              <a:rPr lang="en-US"/>
            </a:br>
            <a:r>
              <a:rPr lang="en-US"/>
              <a:t>10-stage cascade if each stage has a detection rate of 0.99 (0.99</a:t>
            </a:r>
            <a:r>
              <a:rPr lang="en-US" baseline="30000"/>
              <a:t>10</a:t>
            </a:r>
            <a:r>
              <a:rPr lang="en-US"/>
              <a:t> ≈ 0.9) and a false positive rate of about 0.30 (0.3</a:t>
            </a:r>
            <a:r>
              <a:rPr lang="en-US" baseline="30000"/>
              <a:t>10</a:t>
            </a:r>
            <a:r>
              <a:rPr lang="en-US"/>
              <a:t> ≈ 6×10</a:t>
            </a:r>
            <a:r>
              <a:rPr lang="en-US" baseline="30000"/>
              <a:t>-6</a:t>
            </a:r>
            <a:r>
              <a:rPr lang="en-US"/>
              <a:t>) </a:t>
            </a:r>
          </a:p>
          <a:p>
            <a:endParaRPr lang="en-US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/>
              <a:t>Keep adding features to the current stage until its target rates have been met </a:t>
            </a:r>
          </a:p>
          <a:p>
            <a:pPr lvl="1"/>
            <a:r>
              <a:rPr lang="en-US" dirty="0"/>
              <a:t>Need to lower </a:t>
            </a:r>
            <a:r>
              <a:rPr lang="en-US" dirty="0" err="1"/>
              <a:t>AdaBoost</a:t>
            </a:r>
            <a:r>
              <a:rPr lang="en-US" dirty="0"/>
              <a:t> threshold to maximize detection </a:t>
            </a:r>
            <a:br>
              <a:rPr lang="en-US" dirty="0"/>
            </a:br>
            <a:r>
              <a:rPr lang="en-US" dirty="0"/>
              <a:t>(as opposed to minimizing total classification error)</a:t>
            </a:r>
          </a:p>
          <a:p>
            <a:pPr lvl="1"/>
            <a:r>
              <a:rPr lang="en-US" dirty="0"/>
              <a:t>Test on a </a:t>
            </a:r>
            <a:r>
              <a:rPr lang="en-US" i="1" dirty="0"/>
              <a:t>validation set</a:t>
            </a:r>
          </a:p>
          <a:p>
            <a:pPr>
              <a:buFontTx/>
              <a:buChar char="•"/>
            </a:pPr>
            <a:r>
              <a:rPr lang="en-US" dirty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Training Data</a:t>
            </a:r>
          </a:p>
          <a:p>
            <a:pPr lvl="1"/>
            <a:r>
              <a:rPr lang="en-US"/>
              <a:t>5000 faces</a:t>
            </a:r>
          </a:p>
          <a:p>
            <a:pPr lvl="2"/>
            <a:r>
              <a:rPr lang="en-US"/>
              <a:t>All frontal, rescaled to </a:t>
            </a:r>
            <a:br>
              <a:rPr lang="en-US"/>
            </a:br>
            <a:r>
              <a:rPr lang="en-US"/>
              <a:t>24x24 pixels</a:t>
            </a:r>
          </a:p>
          <a:p>
            <a:pPr lvl="1"/>
            <a:r>
              <a:rPr lang="en-US"/>
              <a:t>300 million non-faces</a:t>
            </a:r>
          </a:p>
          <a:p>
            <a:pPr lvl="2"/>
            <a:r>
              <a:rPr lang="en-US"/>
              <a:t>9500 non-face images</a:t>
            </a:r>
          </a:p>
          <a:p>
            <a:pPr lvl="1"/>
            <a:r>
              <a:rPr lang="en-US"/>
              <a:t>Faces are normalized</a:t>
            </a:r>
          </a:p>
          <a:p>
            <a:pPr lvl="2"/>
            <a:r>
              <a:rPr lang="en-US"/>
              <a:t>Scale, translation</a:t>
            </a:r>
          </a:p>
          <a:p>
            <a:pPr>
              <a:buFontTx/>
              <a:buChar char="•"/>
            </a:pPr>
            <a:r>
              <a:rPr lang="en-US"/>
              <a:t>Many variations</a:t>
            </a:r>
          </a:p>
          <a:p>
            <a:pPr lvl="1"/>
            <a:r>
              <a:rPr lang="en-US"/>
              <a:t>Across individuals</a:t>
            </a:r>
          </a:p>
          <a:p>
            <a:pPr lvl="1"/>
            <a:r>
              <a:rPr lang="en-US"/>
              <a:t>Illumination</a:t>
            </a:r>
          </a:p>
          <a:p>
            <a:pPr lvl="1"/>
            <a:r>
              <a:rPr lang="en-US"/>
              <a:t>Pose</a:t>
            </a:r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/>
              <a:t>Example: Face Detection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 sz="2000"/>
              <a:t>Example: Skin Detection</a:t>
            </a:r>
            <a:endParaRPr lang="en-US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/>
              <a:t>“On a 700 </a:t>
            </a:r>
            <a:r>
              <a:rPr lang="en-US" dirty="0" err="1"/>
              <a:t>Mhz</a:t>
            </a:r>
            <a:r>
              <a:rPr lang="en-US" dirty="0"/>
              <a:t> Pentium III processor, the face detector can process a 384 by 288 pixel image in about .067 seconds” </a:t>
            </a:r>
          </a:p>
          <a:p>
            <a:pPr lvl="1"/>
            <a:r>
              <a:rPr lang="en-US" dirty="0"/>
              <a:t>15 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Rectangle features</a:t>
            </a:r>
          </a:p>
          <a:p>
            <a:pPr>
              <a:buFontTx/>
              <a:buChar char="•"/>
            </a:pPr>
            <a:r>
              <a:rPr lang="en-US"/>
              <a:t>Integral images for fast computation</a:t>
            </a:r>
          </a:p>
          <a:p>
            <a:pPr>
              <a:buFontTx/>
              <a:buChar char="•"/>
            </a:pPr>
            <a:r>
              <a:rPr lang="en-US"/>
              <a:t>Boosting for feature selection</a:t>
            </a:r>
          </a:p>
          <a:p>
            <a:pPr>
              <a:buFontTx/>
              <a:buChar char="•"/>
            </a:pPr>
            <a:r>
              <a:rPr lang="en-US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Convert pixels to </a:t>
            </a:r>
            <a:r>
              <a:rPr lang="en-US" altLang="en-US" dirty="0">
                <a:solidFill>
                  <a:srgbClr val="FF0000"/>
                </a:solidFill>
              </a:rPr>
              <a:t>normalized (</a:t>
            </a:r>
            <a:r>
              <a:rPr lang="en-US" altLang="en-US" dirty="0" err="1">
                <a:solidFill>
                  <a:srgbClr val="FF0000"/>
                </a:solidFill>
              </a:rPr>
              <a:t>r,g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space</a:t>
            </a:r>
          </a:p>
          <a:p>
            <a:r>
              <a:rPr lang="en-US" altLang="en-US" dirty="0"/>
              <a:t>Train a binary </a:t>
            </a:r>
            <a:r>
              <a:rPr lang="en-US" altLang="en-US" dirty="0">
                <a:solidFill>
                  <a:srgbClr val="FF0000"/>
                </a:solidFill>
              </a:rPr>
              <a:t>classifier</a:t>
            </a:r>
            <a:r>
              <a:rPr lang="en-US" altLang="en-US" dirty="0"/>
              <a:t> to recognize pixels in this space as skin or not skin by giving it lots of examples of both classes.</a:t>
            </a:r>
          </a:p>
          <a:p>
            <a:r>
              <a:rPr lang="en-US" altLang="en-US" dirty="0"/>
              <a:t>On test images, have the classifier </a:t>
            </a:r>
            <a:r>
              <a:rPr lang="en-US" altLang="en-US" dirty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/>
              <a:t>Find large </a:t>
            </a:r>
            <a:r>
              <a:rPr lang="en-US" altLang="en-US" dirty="0">
                <a:solidFill>
                  <a:srgbClr val="FF0000"/>
                </a:solidFill>
              </a:rPr>
              <a:t>connected components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Face recognition: </a:t>
            </a:r>
            <a:r>
              <a:rPr lang="en-US" dirty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>
                <a:solidFill>
                  <a:srgbClr val="000099"/>
                </a:solidFill>
              </a:rPr>
              <a:t>Eigenfaces</a:t>
            </a:r>
            <a:r>
              <a:rPr lang="en-US" dirty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face recognition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Verification:</a:t>
            </a:r>
            <a:r>
              <a:rPr lang="en-US" dirty="0"/>
              <a:t> a person is claiming a particular identity; verify whether that is true</a:t>
            </a:r>
          </a:p>
          <a:p>
            <a:pPr lvl="1"/>
            <a:r>
              <a:rPr lang="en-US" dirty="0"/>
              <a:t>E.g., security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Closed-world identification</a:t>
            </a:r>
            <a:r>
              <a:rPr lang="en-US" dirty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General identification</a:t>
            </a:r>
            <a:r>
              <a:rPr lang="en-US" dirty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viewed as vectors of pixel values, face images are extremely high-dimensional</a:t>
            </a:r>
          </a:p>
          <a:p>
            <a:pPr lvl="1"/>
            <a:r>
              <a:rPr lang="en-US" sz="2000" dirty="0"/>
              <a:t>100x100 image = 10,000 dimensions</a:t>
            </a:r>
          </a:p>
          <a:p>
            <a:pPr lvl="1"/>
            <a:r>
              <a:rPr lang="en-US" sz="2000" dirty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/>
              <a:t>Eigenface</a:t>
            </a:r>
            <a:r>
              <a:rPr lang="en-US" sz="2800" dirty="0"/>
              <a:t> idea: construct a </a:t>
            </a:r>
            <a:r>
              <a:rPr lang="en-US" sz="2800" dirty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/>
              <a:t>Classification (to what class does x belong) can be expensive</a:t>
            </a:r>
          </a:p>
          <a:p>
            <a:pPr lvl="1"/>
            <a:r>
              <a:rPr lang="en-US" altLang="en-US" sz="1800" dirty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Dimensionality red</a:t>
            </a:r>
            <a:r>
              <a:rPr lang="en-US" altLang="en-US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>
                <a:solidFill>
                  <a:srgbClr val="FF0000"/>
                </a:solidFill>
              </a:rPr>
              <a:t>covariance 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/>
              <a:t>Visualization of </a:t>
            </a:r>
            <a:r>
              <a:rPr lang="en-US" dirty="0" err="1"/>
              <a:t>eigenfaces</a:t>
            </a: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Fleck and Forsyth’s </a:t>
            </a:r>
            <a:br>
              <a:rPr lang="en-US" altLang="en-US"/>
            </a:br>
            <a:r>
              <a:rPr lang="en-US" altLang="en-US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Find mean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 and covariance matrix </a:t>
            </a:r>
            <a:r>
              <a:rPr lang="el-GR" sz="2400" b="1" dirty="0">
                <a:cs typeface="Arial" charset="0"/>
              </a:rPr>
              <a:t>Σ</a:t>
            </a:r>
            <a:endParaRPr lang="en-US" sz="2400" b="1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Find k principal components (eigenvectors of </a:t>
            </a:r>
            <a:r>
              <a:rPr lang="el-GR" sz="2400" b="1" dirty="0">
                <a:cs typeface="Arial" charset="0"/>
              </a:rPr>
              <a:t>Σ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,…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endParaRPr lang="en-US" sz="2400" baseline="-25000" dirty="0"/>
          </a:p>
          <a:p>
            <a:pPr>
              <a:lnSpc>
                <a:spcPct val="90000"/>
              </a:lnSpc>
            </a:pPr>
            <a:r>
              <a:rPr lang="en-US" sz="2400" dirty="0"/>
              <a:t>Project each training image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onto subspace spanned by principal components: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i1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ik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Given novel image </a:t>
            </a:r>
            <a:r>
              <a:rPr lang="en-US" sz="2800" b="1" dirty="0">
                <a:solidFill>
                  <a:srgbClr val="C00000"/>
                </a:solidFill>
              </a:rPr>
              <a:t>x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Project onto subspace: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Optional: check reconstruction error </a:t>
            </a:r>
            <a:r>
              <a:rPr lang="en-US" sz="2400" b="1" dirty="0"/>
              <a:t>x</a:t>
            </a:r>
            <a:r>
              <a:rPr lang="en-US" sz="2400" dirty="0"/>
              <a:t> – </a:t>
            </a:r>
            <a:r>
              <a:rPr lang="en-US" sz="2400" b="1" dirty="0"/>
              <a:t>x</a:t>
            </a:r>
            <a:r>
              <a:rPr lang="en-US" sz="2400" dirty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       androgynous     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 Cleft Severity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large database of normal 3D faces.</a:t>
            </a:r>
          </a:p>
          <a:p>
            <a:r>
              <a:rPr lang="en-US" dirty="0">
                <a:solidFill>
                  <a:srgbClr val="FF0000"/>
                </a:solidFill>
              </a:rPr>
              <a:t>We construct their principal components</a:t>
            </a:r>
            <a:r>
              <a:rPr lang="en-US" dirty="0"/>
              <a:t>.</a:t>
            </a:r>
          </a:p>
          <a:p>
            <a:r>
              <a:rPr lang="en-US" dirty="0"/>
              <a:t>We can reconstruct any normal face accurately using these components.</a:t>
            </a:r>
          </a:p>
          <a:p>
            <a:r>
              <a:rPr lang="en-US" dirty="0"/>
              <a:t>But when we reconstruct a cleft face from the normal components, there is a </a:t>
            </a:r>
            <a:r>
              <a:rPr lang="en-US" dirty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/>
              <a:t>This error can be used to measure the </a:t>
            </a:r>
            <a:r>
              <a:rPr lang="en-US" dirty="0">
                <a:solidFill>
                  <a:srgbClr val="FF0000"/>
                </a:solidFill>
              </a:rPr>
              <a:t>severit</a:t>
            </a:r>
            <a:r>
              <a:rPr lang="en-US" dirty="0"/>
              <a:t>y of the cleft.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PCA Reconstruction Error to Judge Cleft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/>
              <a:t>Sample Objects</a:t>
            </a:r>
            <a:br>
              <a:rPr lang="en-US" altLang="en-US" sz="3600"/>
            </a:br>
            <a:r>
              <a:rPr lang="en-US" altLang="en-US" sz="360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Appearance-Based Recognition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7909</TotalTime>
  <Words>3608</Words>
  <Application>Microsoft Office PowerPoint</Application>
  <PresentationFormat>On-screen Show (4:3)</PresentationFormat>
  <Paragraphs>661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ＭＳ Ｐゴシック</vt:lpstr>
      <vt:lpstr>宋体</vt:lpstr>
      <vt:lpstr>Arial</vt:lpstr>
      <vt:lpstr>Arial Bold</vt:lpstr>
      <vt:lpstr>Arial Bold Italic</vt:lpstr>
      <vt:lpstr>Arial Rounded MT Bold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 Computer Vision   CSE 455 Face/Flesh Detection and Face Recognition  Linda Shapiro Professor of Computer Science &amp; Engineering Professor of Electrical &amp; Computer Engineering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Linda Shapiro</cp:lastModifiedBy>
  <cp:revision>114</cp:revision>
  <dcterms:created xsi:type="dcterms:W3CDTF">2013-05-20T23:23:00Z</dcterms:created>
  <dcterms:modified xsi:type="dcterms:W3CDTF">2024-01-30T23:08:36Z</dcterms:modified>
</cp:coreProperties>
</file>