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373"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87" r:id="rId77"/>
    <p:sldId id="289" r:id="rId78"/>
    <p:sldId id="291" r:id="rId79"/>
    <p:sldId id="293" r:id="rId80"/>
    <p:sldId id="292" r:id="rId81"/>
    <p:sldId id="294" r:id="rId82"/>
    <p:sldId id="290" r:id="rId83"/>
    <p:sldId id="295" r:id="rId84"/>
    <p:sldId id="296" r:id="rId85"/>
    <p:sldId id="297" r:id="rId86"/>
    <p:sldId id="298" r:id="rId87"/>
    <p:sldId id="335" r:id="rId88"/>
    <p:sldId id="371" r:id="rId89"/>
    <p:sldId id="372" r:id="rId90"/>
    <p:sldId id="336" r:id="rId91"/>
    <p:sldId id="337" r:id="rId92"/>
    <p:sldId id="338" r:id="rId93"/>
    <p:sldId id="374"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672" y="-150"/>
      </p:cViewPr>
      <p:guideLst>
        <p:guide orient="horz" pos="2160"/>
        <p:guide pos="2880"/>
      </p:guideLst>
    </p:cSldViewPr>
  </p:slideViewPr>
  <p:notesTextViewPr>
    <p:cViewPr>
      <p:scale>
        <a:sx n="1" d="1"/>
        <a:sy n="1" d="1"/>
      </p:scale>
      <p:origin x="0" y="0"/>
    </p:cViewPr>
  </p:notesTextViewPr>
  <p:sorterViewPr>
    <p:cViewPr>
      <p:scale>
        <a:sx n="100" d="100"/>
        <a:sy n="100" d="100"/>
      </p:scale>
      <p:origin x="0" y="-12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47064192"/>
        <c:axId val="47066496"/>
      </c:scatterChart>
      <c:valAx>
        <c:axId val="47064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066496"/>
        <c:crosses val="autoZero"/>
        <c:crossBetween val="midCat"/>
      </c:valAx>
      <c:valAx>
        <c:axId val="4706649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0641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47846144"/>
        <c:axId val="47848448"/>
      </c:scatterChart>
      <c:valAx>
        <c:axId val="478461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848448"/>
        <c:crosses val="autoZero"/>
        <c:crossBetween val="midCat"/>
      </c:valAx>
      <c:valAx>
        <c:axId val="47848448"/>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8461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49026176"/>
        <c:axId val="49054080"/>
      </c:scatterChart>
      <c:valAx>
        <c:axId val="49026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054080"/>
        <c:crosses val="autoZero"/>
        <c:crossBetween val="midCat"/>
      </c:valAx>
      <c:valAx>
        <c:axId val="49054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90261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48977408"/>
        <c:axId val="49016832"/>
      </c:scatterChart>
      <c:valAx>
        <c:axId val="489774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016832"/>
        <c:crosses val="autoZero"/>
        <c:crossBetween val="midCat"/>
      </c:valAx>
      <c:valAx>
        <c:axId val="49016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89774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35012608"/>
        <c:axId val="35014528"/>
      </c:scatterChart>
      <c:valAx>
        <c:axId val="35012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14528"/>
        <c:crosses val="autoZero"/>
        <c:crossBetween val="midCat"/>
      </c:valAx>
      <c:valAx>
        <c:axId val="35014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126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78</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88</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5.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94.emf"/></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Recognition II</a:t>
            </a:r>
            <a:endParaRPr lang="en-US" dirty="0"/>
          </a:p>
        </p:txBody>
      </p:sp>
      <p:sp>
        <p:nvSpPr>
          <p:cNvPr id="3" name="Subtitle 2"/>
          <p:cNvSpPr>
            <a:spLocks noGrp="1"/>
          </p:cNvSpPr>
          <p:nvPr>
            <p:ph type="subTitle" idx="1"/>
          </p:nvPr>
        </p:nvSpPr>
        <p:spPr>
          <a:xfrm>
            <a:off x="1371600" y="4140187"/>
            <a:ext cx="6857464" cy="2652175"/>
          </a:xfrm>
        </p:spPr>
        <p:txBody>
          <a:bodyPr>
            <a:normAutofit/>
          </a:bodyPr>
          <a:lstStyle/>
          <a:p>
            <a:r>
              <a:rPr lang="en-US" sz="4400" dirty="0" smtClean="0"/>
              <a:t>Linda Shapiro</a:t>
            </a:r>
          </a:p>
          <a:p>
            <a:r>
              <a:rPr lang="en-US" sz="4400" dirty="0" smtClean="0"/>
              <a:t>CSE </a:t>
            </a:r>
            <a:r>
              <a:rPr lang="en-US" sz="4400" dirty="0" smtClean="0"/>
              <a:t>455</a:t>
            </a:r>
          </a:p>
          <a:p>
            <a:r>
              <a:rPr lang="en-US" sz="3600" dirty="0" smtClean="0"/>
              <a:t>with some slides from Ross </a:t>
            </a:r>
            <a:r>
              <a:rPr lang="en-US" sz="3600" dirty="0" err="1" smtClean="0"/>
              <a:t>Girshick</a:t>
            </a:r>
            <a:r>
              <a:rPr lang="en-US" sz="4400" dirty="0" smtClean="0"/>
              <a:t>	</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1BE1F48E-99F6-7F4D-B791-C6C14C59EF17}" type="slidenum">
              <a:rPr lang="en-US" smtClean="0"/>
              <a:t>1</a:t>
            </a:fld>
            <a:endParaRPr lang="en-US"/>
          </a:p>
        </p:txBody>
      </p:sp>
    </p:spTree>
    <p:extLst>
      <p:ext uri="{BB962C8B-B14F-4D97-AF65-F5344CB8AC3E}">
        <p14:creationId xmlns:p14="http://schemas.microsoft.com/office/powerpoint/2010/main" val="391118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a:t>
            </a:r>
            <a:r>
              <a:rPr lang="en-US" sz="2800" dirty="0" smtClean="0">
                <a:solidFill>
                  <a:srgbClr val="FF0000"/>
                </a:solidFill>
              </a:rPr>
              <a:t>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a:t>
            </a:r>
            <a:r>
              <a:rPr lang="en-US" sz="2800" dirty="0" smtClean="0">
                <a:solidFill>
                  <a:srgbClr val="FF0000"/>
                </a:solidFill>
              </a:rPr>
              <a:t>If you think of the block as a vector </a:t>
            </a:r>
            <a:r>
              <a:rPr lang="en-US" sz="2800" b="1" dirty="0" smtClean="0">
                <a:solidFill>
                  <a:srgbClr val="FF0000"/>
                </a:solidFill>
              </a:rPr>
              <a:t>v</a:t>
            </a:r>
            <a:r>
              <a:rPr lang="en-US" sz="2800" dirty="0" smtClean="0">
                <a:solidFill>
                  <a:srgbClr val="FF0000"/>
                </a:solidFill>
              </a:rPr>
              <a:t>, then the </a:t>
            </a:r>
          </a:p>
          <a:p>
            <a:r>
              <a:rPr lang="en-US" sz="2800" dirty="0">
                <a:solidFill>
                  <a:srgbClr val="FF0000"/>
                </a:solidFill>
              </a:rPr>
              <a:t> </a:t>
            </a:r>
            <a:r>
              <a:rPr lang="en-US" sz="2800" dirty="0" smtClean="0">
                <a:solidFill>
                  <a:srgbClr val="FF0000"/>
                </a:solidFill>
              </a:rPr>
              <a:t>  normalized block is </a:t>
            </a:r>
            <a:r>
              <a:rPr lang="en-US" sz="2800" b="1" dirty="0" smtClean="0">
                <a:solidFill>
                  <a:srgbClr val="FF0000"/>
                </a:solidFill>
              </a:rPr>
              <a:t>v</a:t>
            </a:r>
            <a:r>
              <a:rPr lang="en-US" sz="2800" dirty="0" smtClean="0">
                <a:solidFill>
                  <a:srgbClr val="FF0000"/>
                </a:solidFill>
              </a:rPr>
              <a:t>/norm(</a:t>
            </a:r>
            <a:r>
              <a:rPr lang="en-US" sz="2800" b="1" dirty="0" smtClean="0">
                <a:solidFill>
                  <a:srgbClr val="FF0000"/>
                </a:solidFill>
              </a:rPr>
              <a:t>v</a:t>
            </a:r>
            <a:r>
              <a:rPr lang="en-US" sz="2800" dirty="0" smtClean="0">
                <a:solidFill>
                  <a:srgbClr val="FF0000"/>
                </a:solidFill>
              </a:rPr>
              <a:t>)</a:t>
            </a:r>
            <a:endParaRPr lang="en-US" sz="2800" dirty="0">
              <a:solidFill>
                <a:srgbClr val="FF0000"/>
              </a:solidFill>
            </a:endParaRP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smtClean="0"/>
              <a:t>They tried 4 different kinds of normalization</a:t>
            </a:r>
            <a:r>
              <a:rPr lang="en-US" dirty="0" smtClean="0"/>
              <a:t>.</a:t>
            </a:r>
          </a:p>
          <a:p>
            <a:endParaRPr lang="en-US" dirty="0"/>
          </a:p>
          <a:p>
            <a:pPr marL="285750" indent="-285750">
              <a:buFont typeface="Arial" panose="020B0604020202020204" pitchFamily="34" charset="0"/>
              <a:buChar char="•"/>
            </a:pPr>
            <a:r>
              <a:rPr lang="en-US" dirty="0" smtClean="0"/>
              <a:t>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sqrt</a:t>
            </a:r>
            <a:r>
              <a:rPr lang="en-US" dirty="0" smtClean="0"/>
              <a:t> of 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 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a:t>
            </a:r>
            <a:r>
              <a:rPr lang="en-US" dirty="0" smtClean="0">
                <a:solidFill>
                  <a:srgbClr val="0000FF"/>
                </a:solidFill>
              </a:rPr>
              <a:t>non-maxima suppression </a:t>
            </a:r>
            <a:r>
              <a:rPr lang="en-US" dirty="0" smtClean="0"/>
              <a:t>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a:rPr>
                          </m:ctrlPr>
                        </m:sSupPr>
                        <m:e>
                          <m:d>
                            <m:dPr>
                              <m:ctrlPr>
                                <a:rPr lang="en-US" b="0" i="1" smtClean="0">
                                  <a:latin typeface="Cambria Math"/>
                                </a:rPr>
                              </m:ctrlPr>
                            </m:dPr>
                            <m:e>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4" name="Picture 3"/>
          <p:cNvPicPr>
            <a:picLocks noChangeAspect="1"/>
          </p:cNvPicPr>
          <p:nvPr/>
        </p:nvPicPr>
        <p:blipFill>
          <a:blip r:embed="rId2"/>
          <a:stretch>
            <a:fillRect/>
          </a:stretch>
        </p:blipFill>
        <p:spPr>
          <a:xfrm>
            <a:off x="717319" y="1874067"/>
            <a:ext cx="7709362" cy="336694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28378810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 </a:t>
            </a:r>
            <a:endParaRPr lang="en-US" dirty="0"/>
          </a:p>
        </p:txBody>
      </p:sp>
      <p:pic>
        <p:nvPicPr>
          <p:cNvPr id="4" name="Picture 3"/>
          <p:cNvPicPr>
            <a:picLocks noChangeAspect="1"/>
          </p:cNvPicPr>
          <p:nvPr/>
        </p:nvPicPr>
        <p:blipFill>
          <a:blip r:embed="rId2"/>
          <a:stretch>
            <a:fillRect/>
          </a:stretch>
        </p:blipFill>
        <p:spPr>
          <a:xfrm>
            <a:off x="509776" y="2816193"/>
            <a:ext cx="3362325" cy="1714500"/>
          </a:xfrm>
          <a:prstGeom prst="rect">
            <a:avLst/>
          </a:prstGeom>
        </p:spPr>
      </p:pic>
      <p:pic>
        <p:nvPicPr>
          <p:cNvPr id="5" name="Picture 4"/>
          <p:cNvPicPr>
            <a:picLocks noChangeAspect="1"/>
          </p:cNvPicPr>
          <p:nvPr/>
        </p:nvPicPr>
        <p:blipFill>
          <a:blip r:embed="rId3"/>
          <a:stretch>
            <a:fillRect/>
          </a:stretch>
        </p:blipFill>
        <p:spPr>
          <a:xfrm>
            <a:off x="4911599" y="1449356"/>
            <a:ext cx="3105150" cy="4448175"/>
          </a:xfrm>
          <a:prstGeom prst="rect">
            <a:avLst/>
          </a:prstGeom>
        </p:spPr>
      </p:pic>
      <p:sp>
        <p:nvSpPr>
          <p:cNvPr id="6" name="TextBox 5"/>
          <p:cNvSpPr txBox="1"/>
          <p:nvPr/>
        </p:nvSpPr>
        <p:spPr>
          <a:xfrm>
            <a:off x="1173640" y="5897531"/>
            <a:ext cx="2446504" cy="430887"/>
          </a:xfrm>
          <a:prstGeom prst="rect">
            <a:avLst/>
          </a:prstGeom>
          <a:noFill/>
        </p:spPr>
        <p:txBody>
          <a:bodyPr wrap="none" rtlCol="0">
            <a:spAutoFit/>
          </a:bodyPr>
          <a:lstStyle/>
          <a:p>
            <a:r>
              <a:rPr lang="en-US" sz="2200" dirty="0" smtClean="0"/>
              <a:t>“T” vs. “C” problem</a:t>
            </a:r>
            <a:endParaRPr lang="en-US" sz="2200" dirty="0"/>
          </a:p>
        </p:txBody>
      </p:sp>
      <p:sp>
        <p:nvSpPr>
          <p:cNvPr id="7" name="TextBox 6"/>
          <p:cNvSpPr txBox="1"/>
          <p:nvPr/>
        </p:nvSpPr>
        <p:spPr>
          <a:xfrm>
            <a:off x="5624970" y="5897531"/>
            <a:ext cx="2007473" cy="430887"/>
          </a:xfrm>
          <a:prstGeom prst="rect">
            <a:avLst/>
          </a:prstGeom>
          <a:noFill/>
        </p:spPr>
        <p:txBody>
          <a:bodyPr wrap="none" rtlCol="0">
            <a:spAutoFit/>
          </a:bodyPr>
          <a:lstStyle/>
          <a:p>
            <a:r>
              <a:rPr lang="en-US" sz="2200" dirty="0" smtClean="0"/>
              <a:t>Simple </a:t>
            </a:r>
            <a:r>
              <a:rPr lang="en-US" sz="2200" dirty="0" err="1" smtClean="0"/>
              <a:t>ConvNet</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24617255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fall of </a:t>
            </a:r>
            <a:r>
              <a:rPr lang="en-US" dirty="0" err="1" smtClean="0"/>
              <a:t>ConvNets</a:t>
            </a:r>
            <a:endParaRPr lang="en-US" dirty="0"/>
          </a:p>
        </p:txBody>
      </p:sp>
      <p:sp>
        <p:nvSpPr>
          <p:cNvPr id="3" name="Content Placeholder 2"/>
          <p:cNvSpPr>
            <a:spLocks noGrp="1"/>
          </p:cNvSpPr>
          <p:nvPr>
            <p:ph idx="1"/>
          </p:nvPr>
        </p:nvSpPr>
        <p:spPr/>
        <p:txBody>
          <a:bodyPr/>
          <a:lstStyle/>
          <a:p>
            <a:r>
              <a:rPr lang="en-US" dirty="0" smtClean="0"/>
              <a:t>The rise of Support Vector Machines (SVMs)</a:t>
            </a:r>
          </a:p>
          <a:p>
            <a:r>
              <a:rPr lang="en-US" dirty="0" smtClean="0"/>
              <a:t>Mathematical advantages (theory, convex optimization)</a:t>
            </a:r>
          </a:p>
          <a:p>
            <a:r>
              <a:rPr lang="en-US" dirty="0" smtClean="0"/>
              <a:t>Competitive performance on tasks such as digit classification</a:t>
            </a:r>
          </a:p>
          <a:p>
            <a:r>
              <a:rPr lang="en-US" dirty="0" smtClean="0"/>
              <a:t>Neural </a:t>
            </a:r>
            <a:r>
              <a:rPr lang="en-US" dirty="0"/>
              <a:t>n</a:t>
            </a:r>
            <a:r>
              <a:rPr lang="en-US" dirty="0" smtClean="0"/>
              <a:t>ets </a:t>
            </a:r>
            <a:r>
              <a:rPr lang="en-US" dirty="0"/>
              <a:t>b</a:t>
            </a:r>
            <a:r>
              <a:rPr lang="en-US" dirty="0" smtClean="0"/>
              <a:t>ecame </a:t>
            </a:r>
            <a:r>
              <a:rPr lang="en-US" dirty="0"/>
              <a:t>unpopular in the mid 1990s</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3401174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
        <p:nvSpPr>
          <p:cNvPr id="8" name="Slide Number Placeholder 7"/>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85</a:t>
            </a:fld>
            <a:endParaRPr lang="en-US"/>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
        <p:nvSpPr>
          <p:cNvPr id="2" name="Slide Number Placeholder 1"/>
          <p:cNvSpPr>
            <a:spLocks noGrp="1"/>
          </p:cNvSpPr>
          <p:nvPr>
            <p:ph type="sldNum" sz="quarter" idx="12"/>
          </p:nvPr>
        </p:nvSpPr>
        <p:spPr/>
        <p:txBody>
          <a:bodyPr/>
          <a:lstStyle/>
          <a:p>
            <a:fld id="{3AF709D0-6125-4E69-AAA3-543C9C01CF4B}" type="slidenum">
              <a:rPr lang="en-US" smtClean="0"/>
              <a:t>86</a:t>
            </a:fld>
            <a:endParaRPr lang="en-US"/>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a:rPr>
                        </m:ctrlPr>
                      </m:funcPr>
                      <m:fName>
                        <m:r>
                          <m:rPr>
                            <m:sty m:val="p"/>
                          </m:rPr>
                          <a:rPr lang="en-US" b="0" i="0" smtClean="0">
                            <a:latin typeface="Cambria Math" panose="02040503050406030204" pitchFamily="18" charset="0"/>
                          </a:rPr>
                          <m:t>max</m:t>
                        </m:r>
                      </m:fName>
                      <m:e>
                        <m:d>
                          <m:dPr>
                            <m:ctrlPr>
                              <a:rPr lang="en-US" b="0" i="1" smtClean="0">
                                <a:latin typeface="Cambria Math"/>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87</a:t>
            </a:fld>
            <a:endParaRPr lang="en-US"/>
          </a:p>
        </p:txBody>
      </p:sp>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89</a:t>
            </a:fld>
            <a:endParaRPr lang="en-US"/>
          </a:p>
        </p:txBody>
      </p:sp>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Finale</a:t>
            </a:r>
            <a:endParaRPr lang="en-US" dirty="0"/>
          </a:p>
        </p:txBody>
      </p:sp>
      <p:sp>
        <p:nvSpPr>
          <p:cNvPr id="3" name="Content Placeholder 2"/>
          <p:cNvSpPr>
            <a:spLocks noGrp="1"/>
          </p:cNvSpPr>
          <p:nvPr>
            <p:ph idx="1"/>
          </p:nvPr>
        </p:nvSpPr>
        <p:spPr/>
        <p:txBody>
          <a:bodyPr>
            <a:normAutofit lnSpcReduction="10000"/>
          </a:bodyPr>
          <a:lstStyle/>
          <a:p>
            <a:r>
              <a:rPr lang="en-US" dirty="0" smtClean="0"/>
              <a:t>Object recognition has moved rapidly in the last 12 years to becoming very appearance based.</a:t>
            </a:r>
          </a:p>
          <a:p>
            <a:r>
              <a:rPr lang="en-US" dirty="0" smtClean="0"/>
              <a:t>The HOG descriptor lead to fast recognition of specific views of generic objects, starting with pedestrians and using SVMs.</a:t>
            </a:r>
          </a:p>
          <a:p>
            <a:r>
              <a:rPr lang="en-US" dirty="0" smtClean="0"/>
              <a:t>Deformable parts models extended that to allow more objects with articulated limbs, but still specific views.</a:t>
            </a:r>
          </a:p>
          <a:p>
            <a:r>
              <a:rPr lang="en-US" dirty="0" smtClean="0"/>
              <a:t>CNNs have become the method of choice; they learn from huge amounts of data and can learn multiple views of </a:t>
            </a:r>
            <a:r>
              <a:rPr lang="en-US" smtClean="0"/>
              <a:t>each object class.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93</a:t>
            </a:fld>
            <a:endParaRPr lang="en-US"/>
          </a:p>
        </p:txBody>
      </p:sp>
    </p:spTree>
    <p:extLst>
      <p:ext uri="{BB962C8B-B14F-4D97-AF65-F5344CB8AC3E}">
        <p14:creationId xmlns:p14="http://schemas.microsoft.com/office/powerpoint/2010/main" val="3859339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1465</TotalTime>
  <Words>2514</Words>
  <Application>Microsoft Office PowerPoint</Application>
  <PresentationFormat>On-screen Show (4:3)</PresentationFormat>
  <Paragraphs>677</Paragraphs>
  <Slides>93</Slides>
  <Notes>16</Notes>
  <HiddenSlides>2</HiddenSlides>
  <MMClips>1</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Object Recognition II</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1989</vt:lpstr>
      <vt:lpstr>Historical perspective – 1980</vt:lpstr>
      <vt:lpstr>Historical perspective – 1980</vt:lpstr>
      <vt:lpstr>Supervised learning – 1986</vt:lpstr>
      <vt:lpstr>Supervised learning – 1986 </vt:lpstr>
      <vt:lpstr>Practical ConvNets</vt:lpstr>
      <vt:lpstr>Demo</vt:lpstr>
      <vt:lpstr>The fall of ConvNets</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lpstr>Finale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CSE</cp:lastModifiedBy>
  <cp:revision>135</cp:revision>
  <dcterms:created xsi:type="dcterms:W3CDTF">2014-11-24T16:45:48Z</dcterms:created>
  <dcterms:modified xsi:type="dcterms:W3CDTF">2017-02-08T19:15:13Z</dcterms:modified>
</cp:coreProperties>
</file>