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300" r:id="rId2"/>
    <p:sldId id="297" r:id="rId3"/>
    <p:sldId id="298" r:id="rId4"/>
    <p:sldId id="299" r:id="rId5"/>
    <p:sldId id="269" r:id="rId6"/>
    <p:sldId id="270" r:id="rId7"/>
    <p:sldId id="271" r:id="rId8"/>
    <p:sldId id="272" r:id="rId9"/>
    <p:sldId id="273" r:id="rId10"/>
    <p:sldId id="274" r:id="rId11"/>
    <p:sldId id="301" r:id="rId12"/>
    <p:sldId id="302" r:id="rId13"/>
    <p:sldId id="275" r:id="rId14"/>
    <p:sldId id="303" r:id="rId15"/>
    <p:sldId id="304" r:id="rId16"/>
    <p:sldId id="305" r:id="rId17"/>
    <p:sldId id="276" r:id="rId18"/>
    <p:sldId id="306" r:id="rId19"/>
    <p:sldId id="279" r:id="rId20"/>
    <p:sldId id="280" r:id="rId21"/>
    <p:sldId id="281" r:id="rId22"/>
    <p:sldId id="282" r:id="rId23"/>
    <p:sldId id="285" r:id="rId24"/>
    <p:sldId id="286" r:id="rId25"/>
    <p:sldId id="287" r:id="rId26"/>
    <p:sldId id="289" r:id="rId27"/>
    <p:sldId id="290" r:id="rId28"/>
    <p:sldId id="291" r:id="rId29"/>
    <p:sldId id="292" r:id="rId30"/>
    <p:sldId id="293" r:id="rId31"/>
    <p:sldId id="294" r:id="rId32"/>
    <p:sldId id="296" r:id="rId33"/>
    <p:sldId id="295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9" d="100"/>
          <a:sy n="109" d="100"/>
        </p:scale>
        <p:origin x="-167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9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09D4F-5E2A-9F44-87A7-481C8745D60B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B6DAC-8716-BD48-A840-33A17E3C1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7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4381"/>
            <a:ext cx="2972098" cy="4581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640797-9D3D-F342-A036-2951F270659B}" type="slidenum">
              <a:rPr lang="en-US" sz="1100"/>
              <a:pPr/>
              <a:t>13</a:t>
            </a:fld>
            <a:endParaRPr lang="en-US" sz="11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7DDA4-ACC0-4DA5-BECE-3AB002A1B684}" type="slidenum">
              <a:rPr lang="en-US"/>
              <a:pPr/>
              <a:t>17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the ramp function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different frequency levels of blending; mask is blurred in lower levels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B6DAC-8716-BD48-A840-33A17E3C11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51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4450">
              <a:spcBef>
                <a:spcPts val="450"/>
              </a:spcBef>
            </a:pP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A:  render as black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4C1D97-9B10-47B5-9558-7769BC7A9F1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0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4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0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0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3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0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9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6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3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4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66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44E9C-4C83-094C-B1C2-43F522CA723F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3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25.wmf"/><Relationship Id="rId26" Type="http://schemas.openxmlformats.org/officeDocument/2006/relationships/oleObject" Target="../embeddings/oleObject7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6.wmf"/><Relationship Id="rId7" Type="http://schemas.openxmlformats.org/officeDocument/2006/relationships/image" Target="../media/image34.png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4.bin"/><Relationship Id="rId25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.wmf"/><Relationship Id="rId20" Type="http://schemas.openxmlformats.org/officeDocument/2006/relationships/oleObject" Target="../embeddings/oleObject5.bin"/><Relationship Id="rId29" Type="http://schemas.openxmlformats.org/officeDocument/2006/relationships/image" Target="../media/image2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11" Type="http://schemas.openxmlformats.org/officeDocument/2006/relationships/oleObject" Target="../embeddings/oleObject1.bin"/><Relationship Id="rId24" Type="http://schemas.openxmlformats.org/officeDocument/2006/relationships/image" Target="../media/image27.wmf"/><Relationship Id="rId5" Type="http://schemas.openxmlformats.org/officeDocument/2006/relationships/image" Target="../media/image32.png"/><Relationship Id="rId15" Type="http://schemas.openxmlformats.org/officeDocument/2006/relationships/oleObject" Target="../embeddings/oleObject3.bin"/><Relationship Id="rId23" Type="http://schemas.openxmlformats.org/officeDocument/2006/relationships/oleObject" Target="../embeddings/oleObject6.bin"/><Relationship Id="rId28" Type="http://schemas.openxmlformats.org/officeDocument/2006/relationships/oleObject" Target="../embeddings/oleObject8.bin"/><Relationship Id="rId10" Type="http://schemas.openxmlformats.org/officeDocument/2006/relationships/image" Target="../media/image37.png"/><Relationship Id="rId19" Type="http://schemas.openxmlformats.org/officeDocument/2006/relationships/image" Target="../media/image38.png"/><Relationship Id="rId31" Type="http://schemas.openxmlformats.org/officeDocument/2006/relationships/image" Target="../media/image30.emf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23.wmf"/><Relationship Id="rId22" Type="http://schemas.openxmlformats.org/officeDocument/2006/relationships/image" Target="../media/image39.png"/><Relationship Id="rId27" Type="http://schemas.openxmlformats.org/officeDocument/2006/relationships/image" Target="../media/image28.wmf"/><Relationship Id="rId30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44.jpeg"/><Relationship Id="rId2" Type="http://schemas.openxmlformats.org/officeDocument/2006/relationships/tags" Target="../tags/tag2.xml"/><Relationship Id="rId16" Type="http://schemas.openxmlformats.org/officeDocument/2006/relationships/image" Target="../media/image43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42.jpe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research.microsoft.com/vision/cambridge/papers/perez_siggraph03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eeexplore.ieee.org/iel1/38/7531/00310740.pdf?isNumber=7531&amp;prod=JNL&amp;arnumber=310740&amp;arSt=83&amp;ared=87&amp;arAuthor=Blinn,+J.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Rochester_NY.jpg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jpeg"/><Relationship Id="rId18" Type="http://schemas.openxmlformats.org/officeDocument/2006/relationships/image" Target="../media/image69.jpeg"/><Relationship Id="rId26" Type="http://schemas.openxmlformats.org/officeDocument/2006/relationships/image" Target="../media/image77.jpeg"/><Relationship Id="rId3" Type="http://schemas.openxmlformats.org/officeDocument/2006/relationships/image" Target="../media/image54.jpeg"/><Relationship Id="rId21" Type="http://schemas.openxmlformats.org/officeDocument/2006/relationships/image" Target="../media/image72.jpe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17" Type="http://schemas.openxmlformats.org/officeDocument/2006/relationships/image" Target="../media/image68.jpeg"/><Relationship Id="rId25" Type="http://schemas.openxmlformats.org/officeDocument/2006/relationships/image" Target="../media/image76.jpeg"/><Relationship Id="rId2" Type="http://schemas.openxmlformats.org/officeDocument/2006/relationships/image" Target="../media/image53.jpeg"/><Relationship Id="rId16" Type="http://schemas.openxmlformats.org/officeDocument/2006/relationships/image" Target="../media/image67.jpeg"/><Relationship Id="rId20" Type="http://schemas.openxmlformats.org/officeDocument/2006/relationships/image" Target="../media/image71.jpeg"/><Relationship Id="rId29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24" Type="http://schemas.openxmlformats.org/officeDocument/2006/relationships/image" Target="../media/image75.jpeg"/><Relationship Id="rId5" Type="http://schemas.openxmlformats.org/officeDocument/2006/relationships/image" Target="../media/image56.jpeg"/><Relationship Id="rId15" Type="http://schemas.openxmlformats.org/officeDocument/2006/relationships/image" Target="../media/image66.jpeg"/><Relationship Id="rId23" Type="http://schemas.openxmlformats.org/officeDocument/2006/relationships/image" Target="../media/image74.jpeg"/><Relationship Id="rId28" Type="http://schemas.openxmlformats.org/officeDocument/2006/relationships/image" Target="../media/image79.jpeg"/><Relationship Id="rId10" Type="http://schemas.openxmlformats.org/officeDocument/2006/relationships/image" Target="../media/image61.jpeg"/><Relationship Id="rId19" Type="http://schemas.openxmlformats.org/officeDocument/2006/relationships/image" Target="../media/image70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Relationship Id="rId14" Type="http://schemas.openxmlformats.org/officeDocument/2006/relationships/image" Target="../media/image65.jpeg"/><Relationship Id="rId22" Type="http://schemas.openxmlformats.org/officeDocument/2006/relationships/image" Target="../media/image73.jpeg"/><Relationship Id="rId27" Type="http://schemas.openxmlformats.org/officeDocument/2006/relationships/image" Target="../media/image7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68.jpeg"/><Relationship Id="rId18" Type="http://schemas.openxmlformats.org/officeDocument/2006/relationships/image" Target="../media/image73.jpeg"/><Relationship Id="rId3" Type="http://schemas.openxmlformats.org/officeDocument/2006/relationships/image" Target="../media/image58.jpeg"/><Relationship Id="rId21" Type="http://schemas.openxmlformats.org/officeDocument/2006/relationships/image" Target="../media/image76.jpeg"/><Relationship Id="rId7" Type="http://schemas.openxmlformats.org/officeDocument/2006/relationships/image" Target="../media/image62.jpeg"/><Relationship Id="rId12" Type="http://schemas.openxmlformats.org/officeDocument/2006/relationships/image" Target="../media/image67.jpeg"/><Relationship Id="rId17" Type="http://schemas.openxmlformats.org/officeDocument/2006/relationships/image" Target="../media/image72.jpeg"/><Relationship Id="rId25" Type="http://schemas.openxmlformats.org/officeDocument/2006/relationships/image" Target="../media/image80.jpeg"/><Relationship Id="rId2" Type="http://schemas.openxmlformats.org/officeDocument/2006/relationships/image" Target="../media/image57.jpeg"/><Relationship Id="rId16" Type="http://schemas.openxmlformats.org/officeDocument/2006/relationships/image" Target="../media/image71.jpeg"/><Relationship Id="rId20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24" Type="http://schemas.openxmlformats.org/officeDocument/2006/relationships/image" Target="../media/image79.jpeg"/><Relationship Id="rId5" Type="http://schemas.openxmlformats.org/officeDocument/2006/relationships/image" Target="../media/image60.jpeg"/><Relationship Id="rId15" Type="http://schemas.openxmlformats.org/officeDocument/2006/relationships/image" Target="../media/image70.jpeg"/><Relationship Id="rId23" Type="http://schemas.openxmlformats.org/officeDocument/2006/relationships/image" Target="../media/image78.jpeg"/><Relationship Id="rId10" Type="http://schemas.openxmlformats.org/officeDocument/2006/relationships/image" Target="../media/image65.jpeg"/><Relationship Id="rId19" Type="http://schemas.openxmlformats.org/officeDocument/2006/relationships/image" Target="../media/image74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Relationship Id="rId14" Type="http://schemas.openxmlformats.org/officeDocument/2006/relationships/image" Target="../media/image69.jpeg"/><Relationship Id="rId22" Type="http://schemas.openxmlformats.org/officeDocument/2006/relationships/image" Target="../media/image77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68.jpeg"/><Relationship Id="rId18" Type="http://schemas.openxmlformats.org/officeDocument/2006/relationships/image" Target="../media/image73.jpeg"/><Relationship Id="rId3" Type="http://schemas.openxmlformats.org/officeDocument/2006/relationships/image" Target="../media/image58.jpeg"/><Relationship Id="rId21" Type="http://schemas.openxmlformats.org/officeDocument/2006/relationships/image" Target="../media/image76.jpeg"/><Relationship Id="rId7" Type="http://schemas.openxmlformats.org/officeDocument/2006/relationships/image" Target="../media/image62.jpeg"/><Relationship Id="rId12" Type="http://schemas.openxmlformats.org/officeDocument/2006/relationships/image" Target="../media/image67.jpeg"/><Relationship Id="rId17" Type="http://schemas.openxmlformats.org/officeDocument/2006/relationships/image" Target="../media/image72.jpeg"/><Relationship Id="rId25" Type="http://schemas.openxmlformats.org/officeDocument/2006/relationships/image" Target="../media/image80.jpeg"/><Relationship Id="rId2" Type="http://schemas.openxmlformats.org/officeDocument/2006/relationships/image" Target="../media/image57.jpeg"/><Relationship Id="rId16" Type="http://schemas.openxmlformats.org/officeDocument/2006/relationships/image" Target="../media/image71.jpeg"/><Relationship Id="rId20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24" Type="http://schemas.openxmlformats.org/officeDocument/2006/relationships/image" Target="../media/image79.jpeg"/><Relationship Id="rId5" Type="http://schemas.openxmlformats.org/officeDocument/2006/relationships/image" Target="../media/image60.jpeg"/><Relationship Id="rId15" Type="http://schemas.openxmlformats.org/officeDocument/2006/relationships/image" Target="../media/image70.jpeg"/><Relationship Id="rId23" Type="http://schemas.openxmlformats.org/officeDocument/2006/relationships/image" Target="../media/image78.jpeg"/><Relationship Id="rId10" Type="http://schemas.openxmlformats.org/officeDocument/2006/relationships/image" Target="../media/image65.jpeg"/><Relationship Id="rId19" Type="http://schemas.openxmlformats.org/officeDocument/2006/relationships/image" Target="../media/image74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Relationship Id="rId14" Type="http://schemas.openxmlformats.org/officeDocument/2006/relationships/image" Target="../media/image69.jpeg"/><Relationship Id="rId22" Type="http://schemas.openxmlformats.org/officeDocument/2006/relationships/image" Target="../media/image7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jpeg"/><Relationship Id="rId18" Type="http://schemas.openxmlformats.org/officeDocument/2006/relationships/image" Target="../media/image69.jpeg"/><Relationship Id="rId26" Type="http://schemas.openxmlformats.org/officeDocument/2006/relationships/image" Target="../media/image77.jpeg"/><Relationship Id="rId3" Type="http://schemas.openxmlformats.org/officeDocument/2006/relationships/image" Target="../media/image54.jpeg"/><Relationship Id="rId21" Type="http://schemas.openxmlformats.org/officeDocument/2006/relationships/image" Target="../media/image72.jpe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17" Type="http://schemas.openxmlformats.org/officeDocument/2006/relationships/image" Target="../media/image68.jpeg"/><Relationship Id="rId25" Type="http://schemas.openxmlformats.org/officeDocument/2006/relationships/image" Target="../media/image76.jpeg"/><Relationship Id="rId2" Type="http://schemas.openxmlformats.org/officeDocument/2006/relationships/image" Target="../media/image53.jpeg"/><Relationship Id="rId16" Type="http://schemas.openxmlformats.org/officeDocument/2006/relationships/image" Target="../media/image67.jpeg"/><Relationship Id="rId20" Type="http://schemas.openxmlformats.org/officeDocument/2006/relationships/image" Target="../media/image71.jpeg"/><Relationship Id="rId29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24" Type="http://schemas.openxmlformats.org/officeDocument/2006/relationships/image" Target="../media/image75.jpeg"/><Relationship Id="rId5" Type="http://schemas.openxmlformats.org/officeDocument/2006/relationships/image" Target="../media/image56.jpeg"/><Relationship Id="rId15" Type="http://schemas.openxmlformats.org/officeDocument/2006/relationships/image" Target="../media/image66.jpeg"/><Relationship Id="rId23" Type="http://schemas.openxmlformats.org/officeDocument/2006/relationships/image" Target="../media/image74.jpeg"/><Relationship Id="rId28" Type="http://schemas.openxmlformats.org/officeDocument/2006/relationships/image" Target="../media/image79.jpeg"/><Relationship Id="rId10" Type="http://schemas.openxmlformats.org/officeDocument/2006/relationships/image" Target="../media/image61.jpeg"/><Relationship Id="rId19" Type="http://schemas.openxmlformats.org/officeDocument/2006/relationships/image" Target="../media/image70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Relationship Id="rId14" Type="http://schemas.openxmlformats.org/officeDocument/2006/relationships/image" Target="../media/image65.jpeg"/><Relationship Id="rId22" Type="http://schemas.openxmlformats.org/officeDocument/2006/relationships/image" Target="../media/image73.jpeg"/><Relationship Id="rId27" Type="http://schemas.openxmlformats.org/officeDocument/2006/relationships/image" Target="../media/image7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 Stitching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0187"/>
            <a:ext cx="6857464" cy="265217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Linda Shapiro</a:t>
            </a:r>
          </a:p>
          <a:p>
            <a:r>
              <a:rPr lang="en-US" sz="4400" dirty="0" smtClean="0"/>
              <a:t>CSE 455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5011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Pyramid blending</a:t>
            </a:r>
          </a:p>
        </p:txBody>
      </p:sp>
      <p:pic>
        <p:nvPicPr>
          <p:cNvPr id="4403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32" y="1066800"/>
            <a:ext cx="349091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121886"/>
            <a:ext cx="342900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87630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6"/>
          <p:cNvSpPr>
            <a:spLocks/>
          </p:cNvSpPr>
          <p:nvPr/>
        </p:nvSpPr>
        <p:spPr bwMode="auto">
          <a:xfrm>
            <a:off x="685800" y="6019800"/>
            <a:ext cx="8013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450"/>
              </a:spcBef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Create a Laplacian pyramid, blend each level</a:t>
            </a:r>
          </a:p>
          <a:p>
            <a:pPr marL="382588" indent="-342900">
              <a:spcBef>
                <a:spcPts val="275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Burt, P. J. and Adelson, E. H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., A Multiresolution Spline with Application to Image Mosaics, </a:t>
            </a:r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ACM Transactions on Graphics, 42(4), October 1983, 217-236. 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1200" dirty="0" smtClean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http</a:t>
            </a:r>
            <a:r>
              <a:rPr lang="en-US" sz="1200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://persci.mit.edu/pub_pdfs/spline83.pdf</a:t>
            </a:r>
            <a:endParaRPr lang="en-US" sz="12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423" y="2055223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55429" y="2181026"/>
            <a:ext cx="836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2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Forming a Gaussian Pyramid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Start with the original image G</a:t>
            </a:r>
            <a:r>
              <a:rPr lang="en-US" baseline="-25000" dirty="0" smtClean="0"/>
              <a:t>0</a:t>
            </a:r>
          </a:p>
          <a:p>
            <a:r>
              <a:rPr lang="en-US" dirty="0" smtClean="0"/>
              <a:t>Perform a local Gaussian weighted averaging function in a neighborhood about each pixel, sampling so that the result is a reduced image of half the size in each dimension.</a:t>
            </a:r>
          </a:p>
          <a:p>
            <a:r>
              <a:rPr lang="en-US" dirty="0" smtClean="0"/>
              <a:t>Do this all the way up the pyramid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>
                <a:solidFill>
                  <a:srgbClr val="FF0000"/>
                </a:solidFill>
              </a:rPr>
              <a:t>G</a:t>
            </a:r>
            <a:r>
              <a:rPr lang="en-US" baseline="-25000" dirty="0" err="1" smtClean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 = REDUCE(G</a:t>
            </a:r>
            <a:r>
              <a:rPr lang="en-US" baseline="-25000" dirty="0" smtClean="0">
                <a:solidFill>
                  <a:srgbClr val="FF0000"/>
                </a:solidFill>
              </a:rPr>
              <a:t>l-1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/>
              <a:t>Each level l node will represent a weighted average of a subarray of level l.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87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the Laplacians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want to subtract each level of the pyramid from the next lower one.</a:t>
            </a:r>
          </a:p>
          <a:p>
            <a:r>
              <a:rPr lang="en-US" dirty="0" smtClean="0"/>
              <a:t>But they are different sizes!</a:t>
            </a:r>
          </a:p>
          <a:p>
            <a:r>
              <a:rPr lang="en-US" dirty="0" smtClean="0"/>
              <a:t>In order to do the subtraction, we perform an interpolation process.</a:t>
            </a:r>
          </a:p>
          <a:p>
            <a:r>
              <a:rPr lang="en-US" dirty="0" smtClean="0"/>
              <a:t>We interpolate new samples between those of a given image to make it big enough to subtract.</a:t>
            </a:r>
          </a:p>
          <a:p>
            <a:r>
              <a:rPr lang="en-US" dirty="0" smtClean="0"/>
              <a:t>The operation is called EXPAND.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3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13" name="Line 3"/>
          <p:cNvSpPr>
            <a:spLocks noChangeShapeType="1"/>
          </p:cNvSpPr>
          <p:nvPr/>
        </p:nvSpPr>
        <p:spPr bwMode="auto">
          <a:xfrm>
            <a:off x="1676400" y="2133602"/>
            <a:ext cx="2514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11" name="Line 6"/>
          <p:cNvSpPr>
            <a:spLocks noChangeShapeType="1"/>
          </p:cNvSpPr>
          <p:nvPr/>
        </p:nvSpPr>
        <p:spPr bwMode="auto">
          <a:xfrm>
            <a:off x="2119313" y="3297238"/>
            <a:ext cx="1309687" cy="1046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9" name="Line 9"/>
          <p:cNvSpPr>
            <a:spLocks noChangeShapeType="1"/>
          </p:cNvSpPr>
          <p:nvPr/>
        </p:nvSpPr>
        <p:spPr bwMode="auto">
          <a:xfrm>
            <a:off x="1752600" y="2438400"/>
            <a:ext cx="22098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3" name="Line 11"/>
          <p:cNvSpPr>
            <a:spLocks noChangeShapeType="1"/>
          </p:cNvSpPr>
          <p:nvPr/>
        </p:nvSpPr>
        <p:spPr bwMode="auto">
          <a:xfrm>
            <a:off x="1714500" y="2058988"/>
            <a:ext cx="4897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4" name="Rectangle 12"/>
          <p:cNvSpPr>
            <a:spLocks noChangeArrowheads="1"/>
          </p:cNvSpPr>
          <p:nvPr/>
        </p:nvSpPr>
        <p:spPr bwMode="auto">
          <a:xfrm>
            <a:off x="457200" y="1252538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charset="0"/>
              </a:rPr>
              <a:t>Gaussian Pyramid</a:t>
            </a:r>
          </a:p>
        </p:txBody>
      </p:sp>
      <p:sp>
        <p:nvSpPr>
          <p:cNvPr id="83985" name="Rectangle 13"/>
          <p:cNvSpPr>
            <a:spLocks noChangeArrowheads="1"/>
          </p:cNvSpPr>
          <p:nvPr/>
        </p:nvSpPr>
        <p:spPr bwMode="auto">
          <a:xfrm>
            <a:off x="6451600" y="1244600"/>
            <a:ext cx="248126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charset="0"/>
              </a:rPr>
              <a:t>Laplacian Pyramid</a:t>
            </a:r>
          </a:p>
        </p:txBody>
      </p:sp>
      <p:sp>
        <p:nvSpPr>
          <p:cNvPr id="83986" name="Rectangle 14"/>
          <p:cNvSpPr>
            <a:spLocks noChangeArrowheads="1"/>
          </p:cNvSpPr>
          <p:nvPr/>
        </p:nvSpPr>
        <p:spPr bwMode="auto">
          <a:xfrm>
            <a:off x="1905000" y="0"/>
            <a:ext cx="5257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3600"/>
              <a:t>The Laplacian Pyramid</a:t>
            </a:r>
          </a:p>
        </p:txBody>
      </p:sp>
      <p:pic>
        <p:nvPicPr>
          <p:cNvPr id="83987" name="Picture 15" descr="LENA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27525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8" name="Picture 16" descr="junk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434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9" name="Picture 17" descr="junk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307498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90" name="Picture 18" descr="junk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30813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91" name="Picture 19" descr="junk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23891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92" name="Picture 20" descr="junk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2387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93" name="Picture 21" descr="junk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01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3970" name="Object 22"/>
          <p:cNvGraphicFramePr>
            <a:graphicFrameLocks noChangeAspect="1"/>
          </p:cNvGraphicFramePr>
          <p:nvPr/>
        </p:nvGraphicFramePr>
        <p:xfrm>
          <a:off x="30163" y="4267200"/>
          <a:ext cx="42703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" name="Equation" r:id="rId11" imgW="279279" imgH="291973" progId="Equation.3">
                  <p:embed/>
                </p:oleObj>
              </mc:Choice>
              <mc:Fallback>
                <p:oleObj name="Equation" r:id="rId11" imgW="279279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4267200"/>
                        <a:ext cx="427037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1" name="Object 23"/>
          <p:cNvGraphicFramePr>
            <a:graphicFrameLocks noChangeAspect="1"/>
          </p:cNvGraphicFramePr>
          <p:nvPr/>
        </p:nvGraphicFramePr>
        <p:xfrm>
          <a:off x="457200" y="2971800"/>
          <a:ext cx="3857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" name="Equation" r:id="rId13" imgW="253890" imgH="291973" progId="Equation.3">
                  <p:embed/>
                </p:oleObj>
              </mc:Choice>
              <mc:Fallback>
                <p:oleObj name="Equation" r:id="rId13" imgW="253890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71800"/>
                        <a:ext cx="3857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2" name="Object 24"/>
          <p:cNvGraphicFramePr>
            <a:graphicFrameLocks noChangeAspect="1"/>
          </p:cNvGraphicFramePr>
          <p:nvPr/>
        </p:nvGraphicFramePr>
        <p:xfrm>
          <a:off x="685800" y="2298700"/>
          <a:ext cx="4270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5" name="Equation" r:id="rId15" imgW="279279" imgH="291973" progId="Equation.3">
                  <p:embed/>
                </p:oleObj>
              </mc:Choice>
              <mc:Fallback>
                <p:oleObj name="Equation" r:id="rId15" imgW="279279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98700"/>
                        <a:ext cx="4270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3" name="Object 25"/>
          <p:cNvGraphicFramePr>
            <a:graphicFrameLocks noChangeAspect="1"/>
          </p:cNvGraphicFramePr>
          <p:nvPr/>
        </p:nvGraphicFramePr>
        <p:xfrm>
          <a:off x="890588" y="1828800"/>
          <a:ext cx="4254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" name="Equation" r:id="rId17" imgW="279279" imgH="291973" progId="Equation.3">
                  <p:embed/>
                </p:oleObj>
              </mc:Choice>
              <mc:Fallback>
                <p:oleObj name="Equation" r:id="rId17" imgW="279279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1828800"/>
                        <a:ext cx="4254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3994" name="Group 26"/>
          <p:cNvGrpSpPr>
            <a:grpSpLocks/>
          </p:cNvGrpSpPr>
          <p:nvPr/>
        </p:nvGrpSpPr>
        <p:grpSpPr bwMode="auto">
          <a:xfrm>
            <a:off x="2925763" y="4267200"/>
            <a:ext cx="6218237" cy="2514600"/>
            <a:chOff x="1843" y="2640"/>
            <a:chExt cx="3917" cy="1584"/>
          </a:xfrm>
        </p:grpSpPr>
        <p:grpSp>
          <p:nvGrpSpPr>
            <p:cNvPr id="84005" name="Group 27"/>
            <p:cNvGrpSpPr>
              <a:grpSpLocks/>
            </p:cNvGrpSpPr>
            <p:nvPr/>
          </p:nvGrpSpPr>
          <p:grpSpPr bwMode="auto">
            <a:xfrm>
              <a:off x="1843" y="2688"/>
              <a:ext cx="3677" cy="1536"/>
              <a:chOff x="1843" y="2688"/>
              <a:chExt cx="3677" cy="1536"/>
            </a:xfrm>
          </p:grpSpPr>
          <p:sp>
            <p:nvSpPr>
              <p:cNvPr id="84006" name="Rectangle 28"/>
              <p:cNvSpPr>
                <a:spLocks noChangeArrowheads="1"/>
              </p:cNvSpPr>
              <p:nvPr/>
            </p:nvSpPr>
            <p:spPr bwMode="auto">
              <a:xfrm>
                <a:off x="1843" y="3192"/>
                <a:ext cx="221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4000">
                    <a:solidFill>
                      <a:srgbClr val="FF0000"/>
                    </a:solidFill>
                    <a:latin typeface="Arial" charset="0"/>
                  </a:rPr>
                  <a:t>-</a:t>
                </a:r>
              </a:p>
            </p:txBody>
          </p:sp>
          <p:sp>
            <p:nvSpPr>
              <p:cNvPr id="84007" name="Rectangle 29"/>
              <p:cNvSpPr>
                <a:spLocks noChangeArrowheads="1"/>
              </p:cNvSpPr>
              <p:nvPr/>
            </p:nvSpPr>
            <p:spPr bwMode="auto">
              <a:xfrm>
                <a:off x="3698" y="3208"/>
                <a:ext cx="301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4000">
                    <a:solidFill>
                      <a:srgbClr val="FF0000"/>
                    </a:solidFill>
                    <a:latin typeface="Arial" charset="0"/>
                  </a:rPr>
                  <a:t>=</a:t>
                </a:r>
              </a:p>
            </p:txBody>
          </p:sp>
          <p:pic>
            <p:nvPicPr>
              <p:cNvPr id="84008" name="Picture 30" descr="junk"/>
              <p:cNvPicPr>
                <a:picLocks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4" y="2688"/>
                <a:ext cx="1536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aphicFrame>
          <p:nvGraphicFramePr>
            <p:cNvPr id="83979" name="Object 31"/>
            <p:cNvGraphicFramePr>
              <a:graphicFrameLocks noChangeAspect="1"/>
            </p:cNvGraphicFramePr>
            <p:nvPr/>
          </p:nvGraphicFramePr>
          <p:xfrm>
            <a:off x="5529" y="2640"/>
            <a:ext cx="231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7" name="Equation" r:id="rId20" imgW="241195" imgH="291973" progId="Equation.3">
                    <p:embed/>
                  </p:oleObj>
                </mc:Choice>
                <mc:Fallback>
                  <p:oleObj name="Equation" r:id="rId20" imgW="241195" imgH="29197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9" y="2640"/>
                          <a:ext cx="231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3995" name="Group 32"/>
          <p:cNvGrpSpPr>
            <a:grpSpLocks/>
          </p:cNvGrpSpPr>
          <p:nvPr/>
        </p:nvGrpSpPr>
        <p:grpSpPr bwMode="auto">
          <a:xfrm>
            <a:off x="2903538" y="3060700"/>
            <a:ext cx="5707062" cy="1244600"/>
            <a:chOff x="1829" y="1880"/>
            <a:chExt cx="3595" cy="784"/>
          </a:xfrm>
        </p:grpSpPr>
        <p:sp>
          <p:nvSpPr>
            <p:cNvPr id="84002" name="Rectangle 33"/>
            <p:cNvSpPr>
              <a:spLocks noChangeArrowheads="1"/>
            </p:cNvSpPr>
            <p:nvPr/>
          </p:nvSpPr>
          <p:spPr bwMode="auto">
            <a:xfrm>
              <a:off x="1829" y="1979"/>
              <a:ext cx="22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4000">
                  <a:solidFill>
                    <a:srgbClr val="FF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84003" name="Rectangle 34"/>
            <p:cNvSpPr>
              <a:spLocks noChangeArrowheads="1"/>
            </p:cNvSpPr>
            <p:nvPr/>
          </p:nvSpPr>
          <p:spPr bwMode="auto">
            <a:xfrm>
              <a:off x="3684" y="2008"/>
              <a:ext cx="30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4000">
                  <a:solidFill>
                    <a:srgbClr val="FF0000"/>
                  </a:solidFill>
                  <a:latin typeface="Arial" charset="0"/>
                </a:rPr>
                <a:t>=</a:t>
              </a:r>
            </a:p>
          </p:txBody>
        </p:sp>
        <p:pic>
          <p:nvPicPr>
            <p:cNvPr id="84004" name="Picture 35" descr="junk"/>
            <p:cNvPicPr>
              <a:picLocks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" y="1896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3978" name="Object 36"/>
            <p:cNvGraphicFramePr>
              <a:graphicFrameLocks noChangeAspect="1"/>
            </p:cNvGraphicFramePr>
            <p:nvPr/>
          </p:nvGraphicFramePr>
          <p:xfrm>
            <a:off x="5217" y="1880"/>
            <a:ext cx="207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8" name="Equation" r:id="rId23" imgW="215713" imgH="291847" progId="Equation.3">
                    <p:embed/>
                  </p:oleObj>
                </mc:Choice>
                <mc:Fallback>
                  <p:oleObj name="Equation" r:id="rId23" imgW="215713" imgH="29184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7" y="1880"/>
                          <a:ext cx="207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3996" name="Group 37"/>
          <p:cNvGrpSpPr>
            <a:grpSpLocks/>
          </p:cNvGrpSpPr>
          <p:nvPr/>
        </p:nvGrpSpPr>
        <p:grpSpPr bwMode="auto">
          <a:xfrm>
            <a:off x="2903538" y="2265363"/>
            <a:ext cx="5321300" cy="755650"/>
            <a:chOff x="1829" y="1379"/>
            <a:chExt cx="3352" cy="476"/>
          </a:xfrm>
        </p:grpSpPr>
        <p:sp>
          <p:nvSpPr>
            <p:cNvPr id="83999" name="Rectangle 38"/>
            <p:cNvSpPr>
              <a:spLocks noChangeArrowheads="1"/>
            </p:cNvSpPr>
            <p:nvPr/>
          </p:nvSpPr>
          <p:spPr bwMode="auto">
            <a:xfrm>
              <a:off x="1829" y="1379"/>
              <a:ext cx="22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84000" name="Rectangle 39"/>
            <p:cNvSpPr>
              <a:spLocks noChangeArrowheads="1"/>
            </p:cNvSpPr>
            <p:nvPr/>
          </p:nvSpPr>
          <p:spPr bwMode="auto">
            <a:xfrm>
              <a:off x="3655" y="1415"/>
              <a:ext cx="30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4000">
                  <a:solidFill>
                    <a:srgbClr val="FF0000"/>
                  </a:solidFill>
                  <a:latin typeface="Arial" charset="0"/>
                </a:rPr>
                <a:t>=</a:t>
              </a:r>
            </a:p>
          </p:txBody>
        </p:sp>
        <p:pic>
          <p:nvPicPr>
            <p:cNvPr id="84001" name="Picture 40" descr="junk"/>
            <p:cNvPicPr>
              <a:picLocks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" y="1457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3977" name="Object 41"/>
            <p:cNvGraphicFramePr>
              <a:graphicFrameLocks noChangeAspect="1"/>
            </p:cNvGraphicFramePr>
            <p:nvPr/>
          </p:nvGraphicFramePr>
          <p:xfrm>
            <a:off x="4938" y="1448"/>
            <a:ext cx="243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9" name="Equation" r:id="rId26" imgW="253890" imgH="291973" progId="Equation.3">
                    <p:embed/>
                  </p:oleObj>
                </mc:Choice>
                <mc:Fallback>
                  <p:oleObj name="Equation" r:id="rId26" imgW="253890" imgH="29197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8" y="1448"/>
                          <a:ext cx="243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3997" name="Group 42"/>
          <p:cNvGrpSpPr>
            <a:grpSpLocks/>
          </p:cNvGrpSpPr>
          <p:nvPr/>
        </p:nvGrpSpPr>
        <p:grpSpPr bwMode="auto">
          <a:xfrm>
            <a:off x="7265988" y="1828800"/>
            <a:ext cx="1430337" cy="468313"/>
            <a:chOff x="4577" y="1104"/>
            <a:chExt cx="901" cy="295"/>
          </a:xfrm>
        </p:grpSpPr>
        <p:pic>
          <p:nvPicPr>
            <p:cNvPr id="83998" name="Picture 43" descr="junk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7" y="1207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3976" name="Object 44"/>
            <p:cNvGraphicFramePr>
              <a:graphicFrameLocks noChangeAspect="1"/>
            </p:cNvGraphicFramePr>
            <p:nvPr/>
          </p:nvGraphicFramePr>
          <p:xfrm>
            <a:off x="4785" y="1104"/>
            <a:ext cx="693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0" name="Equation" r:id="rId28" imgW="723586" imgH="291973" progId="Equation.3">
                    <p:embed/>
                  </p:oleObj>
                </mc:Choice>
                <mc:Fallback>
                  <p:oleObj name="Equation" r:id="rId28" imgW="723586" imgH="29197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5" y="1104"/>
                          <a:ext cx="693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3974" name="Object 45"/>
          <p:cNvGraphicFramePr>
            <a:graphicFrameLocks noChangeAspect="1"/>
          </p:cNvGraphicFramePr>
          <p:nvPr/>
        </p:nvGraphicFramePr>
        <p:xfrm>
          <a:off x="3095625" y="762000"/>
          <a:ext cx="31337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" name="Equation" r:id="rId30" imgW="39494516" imgH="5600664" progId="Equation.3">
                  <p:embed/>
                </p:oleObj>
              </mc:Choice>
              <mc:Fallback>
                <p:oleObj name="Equation" r:id="rId30" imgW="39494516" imgH="560066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762000"/>
                        <a:ext cx="3133725" cy="444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1206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blend </a:t>
            </a:r>
            <a:r>
              <a:rPr lang="en-US" smtClean="0"/>
              <a:t>two images,</a:t>
            </a:r>
            <a:br>
              <a:rPr lang="en-US" smtClean="0"/>
            </a:br>
            <a:r>
              <a:rPr lang="en-US" smtClean="0"/>
              <a:t>We’ll </a:t>
            </a:r>
            <a:r>
              <a:rPr lang="en-US" dirty="0" smtClean="0"/>
              <a:t>combine two Laplacian pyramids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6023" y="1537007"/>
            <a:ext cx="8082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Laplacian Pyramid LA            Laplacian Pyramid LS         Laplacian Pyramid LB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to be filled in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680754" y="2290353"/>
            <a:ext cx="627017" cy="5573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02679" y="2290353"/>
            <a:ext cx="627017" cy="55734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79771" y="2281646"/>
            <a:ext cx="627017" cy="557349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28206" y="3370217"/>
            <a:ext cx="1210491" cy="9753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10942" y="3370217"/>
            <a:ext cx="1210491" cy="9753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88033" y="3370217"/>
            <a:ext cx="1210491" cy="97536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23405" y="4894217"/>
            <a:ext cx="1820091" cy="13324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10645" y="4876800"/>
            <a:ext cx="1820091" cy="133241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57404" y="4876800"/>
            <a:ext cx="1820091" cy="1332412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5" idx="3"/>
            <a:endCxn id="6" idx="1"/>
          </p:cNvCxnSpPr>
          <p:nvPr/>
        </p:nvCxnSpPr>
        <p:spPr>
          <a:xfrm>
            <a:off x="2307771" y="2569028"/>
            <a:ext cx="20949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1"/>
            <a:endCxn id="6" idx="3"/>
          </p:cNvCxnSpPr>
          <p:nvPr/>
        </p:nvCxnSpPr>
        <p:spPr>
          <a:xfrm flipH="1">
            <a:off x="5029696" y="2560321"/>
            <a:ext cx="1850075" cy="87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  <a:endCxn id="9" idx="1"/>
          </p:cNvCxnSpPr>
          <p:nvPr/>
        </p:nvCxnSpPr>
        <p:spPr>
          <a:xfrm>
            <a:off x="2638697" y="3857897"/>
            <a:ext cx="147224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1"/>
            <a:endCxn id="9" idx="3"/>
          </p:cNvCxnSpPr>
          <p:nvPr/>
        </p:nvCxnSpPr>
        <p:spPr>
          <a:xfrm flipH="1">
            <a:off x="5321433" y="3857897"/>
            <a:ext cx="126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3"/>
            <a:endCxn id="12" idx="1"/>
          </p:cNvCxnSpPr>
          <p:nvPr/>
        </p:nvCxnSpPr>
        <p:spPr>
          <a:xfrm flipV="1">
            <a:off x="2943496" y="5543006"/>
            <a:ext cx="967149" cy="174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1"/>
            <a:endCxn id="12" idx="3"/>
          </p:cNvCxnSpPr>
          <p:nvPr/>
        </p:nvCxnSpPr>
        <p:spPr>
          <a:xfrm flipH="1">
            <a:off x="5730736" y="5543006"/>
            <a:ext cx="7266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6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Forming the New Pyramid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Laplacian pyramids LB and LB are constructed for images A and B, respectively.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third Laplacian pyramid </a:t>
            </a:r>
            <a:r>
              <a:rPr lang="en-US" dirty="0" smtClean="0"/>
              <a:t>LS is constructed by copying nodes from the left half of LA to the corresponding nodes of LS and nodes from the right half of LB to the right half of LS.</a:t>
            </a:r>
          </a:p>
          <a:p>
            <a:r>
              <a:rPr lang="en-US" dirty="0" smtClean="0"/>
              <a:t>Nodes along the center line are set equal to the </a:t>
            </a:r>
            <a:r>
              <a:rPr lang="en-US" dirty="0" smtClean="0">
                <a:solidFill>
                  <a:srgbClr val="FF0000"/>
                </a:solidFill>
              </a:rPr>
              <a:t>average</a:t>
            </a:r>
            <a:r>
              <a:rPr lang="en-US" dirty="0" smtClean="0"/>
              <a:t> of corresponding LA and LB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40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new Laplacian Pyramid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new Laplacian pyramid with the reverse of how it was created to create a Gaussian pyramid.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The lowest level of the new Gaussian pyramid gives the final result.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365183"/>
              </p:ext>
            </p:extLst>
          </p:nvPr>
        </p:nvGraphicFramePr>
        <p:xfrm>
          <a:off x="3200400" y="3532981"/>
          <a:ext cx="210820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3" imgW="1384200" imgH="228600" progId="Equation.3">
                  <p:embed/>
                </p:oleObj>
              </mc:Choice>
              <mc:Fallback>
                <p:oleObj name="Equation" r:id="rId3" imgW="1384200" imgH="22860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532981"/>
                        <a:ext cx="2108200" cy="3476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51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685800"/>
            <a:ext cx="8001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5139" name="Picture 3" descr="level0R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4340225"/>
            <a:ext cx="7466012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5140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6675" y="255588"/>
            <a:ext cx="8694738" cy="2068512"/>
            <a:chOff x="42" y="161"/>
            <a:chExt cx="5477" cy="1303"/>
          </a:xfrm>
        </p:grpSpPr>
        <p:pic>
          <p:nvPicPr>
            <p:cNvPr id="475141" name="Picture 5" descr="level4R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61"/>
              <a:ext cx="4703" cy="1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5142" name="Text Box 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2" y="432"/>
              <a:ext cx="871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Laplacian</a:t>
              </a:r>
            </a:p>
            <a:p>
              <a:pPr algn="ctr" eaLnBrk="0" hangingPunct="0"/>
              <a:r>
                <a:rPr lang="en-US"/>
                <a:t>level</a:t>
              </a:r>
            </a:p>
            <a:p>
              <a:pPr algn="ctr" eaLnBrk="0" hangingPunct="0"/>
              <a:r>
                <a:rPr lang="en-US"/>
                <a:t>4</a:t>
              </a:r>
            </a:p>
          </p:txBody>
        </p:sp>
      </p:grpSp>
      <p:grpSp>
        <p:nvGrpSpPr>
          <p:cNvPr id="475143" name="Group 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6675" y="2305050"/>
            <a:ext cx="8696325" cy="2062163"/>
            <a:chOff x="42" y="1452"/>
            <a:chExt cx="5478" cy="1299"/>
          </a:xfrm>
        </p:grpSpPr>
        <p:pic>
          <p:nvPicPr>
            <p:cNvPr id="475144" name="Picture 8" descr="level2R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452"/>
              <a:ext cx="4704" cy="1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5145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2" y="1728"/>
              <a:ext cx="871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Laplacian</a:t>
              </a:r>
            </a:p>
            <a:p>
              <a:pPr algn="ctr" eaLnBrk="0" hangingPunct="0"/>
              <a:r>
                <a:rPr lang="en-US"/>
                <a:t>level</a:t>
              </a:r>
            </a:p>
            <a:p>
              <a:pPr algn="ctr" eaLnBrk="0" hangingPunct="0"/>
              <a:r>
                <a:rPr lang="en-US"/>
                <a:t>2</a:t>
              </a:r>
            </a:p>
          </p:txBody>
        </p:sp>
      </p:grpSp>
      <p:sp>
        <p:nvSpPr>
          <p:cNvPr id="475146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675" y="4756150"/>
            <a:ext cx="13827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Laplacian</a:t>
            </a:r>
          </a:p>
          <a:p>
            <a:pPr algn="ctr" eaLnBrk="0" hangingPunct="0"/>
            <a:r>
              <a:rPr lang="en-US"/>
              <a:t>level</a:t>
            </a:r>
          </a:p>
          <a:p>
            <a:pPr algn="ctr" eaLnBrk="0" hangingPunct="0"/>
            <a:r>
              <a:rPr lang="en-US"/>
              <a:t>0</a:t>
            </a:r>
          </a:p>
        </p:txBody>
      </p:sp>
      <p:sp>
        <p:nvSpPr>
          <p:cNvPr id="475147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31950" y="6324600"/>
            <a:ext cx="167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left pyramid</a:t>
            </a:r>
          </a:p>
        </p:txBody>
      </p:sp>
      <p:sp>
        <p:nvSpPr>
          <p:cNvPr id="475148" name="Text 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99033" y="6283128"/>
            <a:ext cx="1849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/>
              <a:t>right pyramid</a:t>
            </a:r>
          </a:p>
        </p:txBody>
      </p:sp>
      <p:sp>
        <p:nvSpPr>
          <p:cNvPr id="475149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61027" y="6324600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/>
              <a:t>blended pyramid</a:t>
            </a:r>
          </a:p>
        </p:txBody>
      </p:sp>
    </p:spTree>
    <p:extLst>
      <p:ext uri="{BB962C8B-B14F-4D97-AF65-F5344CB8AC3E}">
        <p14:creationId xmlns:p14="http://schemas.microsoft.com/office/powerpoint/2010/main" val="423608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5011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Pyramid blending</a:t>
            </a:r>
          </a:p>
        </p:txBody>
      </p:sp>
      <p:pic>
        <p:nvPicPr>
          <p:cNvPr id="4403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32" y="1066800"/>
            <a:ext cx="349091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121886"/>
            <a:ext cx="342900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87630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6"/>
          <p:cNvSpPr>
            <a:spLocks/>
          </p:cNvSpPr>
          <p:nvPr/>
        </p:nvSpPr>
        <p:spPr bwMode="auto">
          <a:xfrm>
            <a:off x="685800" y="6019800"/>
            <a:ext cx="8013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450"/>
              </a:spcBef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Create a Laplacian pyramid, blend each level</a:t>
            </a:r>
          </a:p>
          <a:p>
            <a:pPr marL="382588" indent="-342900">
              <a:spcBef>
                <a:spcPts val="275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Burt, P. J. and Adelson, E. H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., A Multiresolution Spline with Application to Image Mosaics, </a:t>
            </a:r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ACM Transactions on Graphics, 42(4), October 1983, 217-236. 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1200" dirty="0" smtClean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http</a:t>
            </a:r>
            <a:r>
              <a:rPr lang="en-US" sz="1200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://persci.mit.edu/pub_pdfs/spline83.pdf</a:t>
            </a:r>
            <a:endParaRPr lang="en-US" sz="12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423" y="2055223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55429" y="2181026"/>
            <a:ext cx="836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43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-162993"/>
            <a:ext cx="8229600" cy="1143000"/>
          </a:xfrm>
        </p:spPr>
        <p:txBody>
          <a:bodyPr/>
          <a:lstStyle/>
          <a:p>
            <a:r>
              <a:rPr lang="en-US" dirty="0" smtClean="0"/>
              <a:t>Multiband blending (IJCV 2007)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46959"/>
            <a:ext cx="371475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9267" y="1703171"/>
            <a:ext cx="388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Compute </a:t>
            </a:r>
            <a:r>
              <a:rPr lang="en-US" sz="2800" dirty="0" err="1" smtClean="0"/>
              <a:t>Laplacian</a:t>
            </a:r>
            <a:r>
              <a:rPr lang="en-US" sz="2800" dirty="0" smtClean="0"/>
              <a:t> pyramid of images and mask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Create blended image at each level of pyramid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Reconstruct complete image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71646" y="1145471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Laplacian</a:t>
            </a:r>
            <a:r>
              <a:rPr lang="en-US" dirty="0" smtClean="0"/>
              <a:t> pyramids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96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WINDOWS\Desktop\iccv2003\images\SIFT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24300"/>
            <a:ext cx="36750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C:\WINDOWS\Desktop\iccv2003\images\SIF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24300"/>
            <a:ext cx="36750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C:\WINDOWS\Desktop\is2003\images\imag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C:\WINDOWS\Desktop\is2003\images\imag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RANSAC for Homography</a:t>
            </a: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2743200" y="4038600"/>
            <a:ext cx="3602038" cy="523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Initial Matched Points</a:t>
            </a:r>
          </a:p>
        </p:txBody>
      </p:sp>
    </p:spTree>
    <p:extLst>
      <p:ext uri="{BB962C8B-B14F-4D97-AF65-F5344CB8AC3E}">
        <p14:creationId xmlns:p14="http://schemas.microsoft.com/office/powerpoint/2010/main" val="51829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Blending comparison (IJCV 2007)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281113"/>
            <a:ext cx="787717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Poisson Image Editing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943600"/>
            <a:ext cx="7772400" cy="914400"/>
          </a:xfrm>
          <a:ln/>
        </p:spPr>
        <p:txBody>
          <a:bodyPr rIns="132080">
            <a:normAutofit fontScale="92500" lnSpcReduction="20000"/>
          </a:bodyPr>
          <a:lstStyle/>
          <a:p>
            <a:pPr marL="382588" indent="-342900"/>
            <a:r>
              <a:rPr lang="en-US"/>
              <a:t>For more info:  Perez et al, SIGGRAPH 2003</a:t>
            </a:r>
          </a:p>
          <a:p>
            <a:pPr marL="782638" lvl="1">
              <a:buClr>
                <a:srgbClr val="000000"/>
              </a:buClr>
            </a:pPr>
            <a:r>
              <a:rPr lang="en-US" sz="1400" u="sng">
                <a:solidFill>
                  <a:srgbClr val="0000FF"/>
                </a:solidFill>
                <a:hlinkClick r:id="rId2"/>
              </a:rPr>
              <a:t>http://research.microsoft.com/vision/cambridge/papers/perez_siggraph03.pdf</a:t>
            </a:r>
            <a:r>
              <a:rPr lang="en-US"/>
              <a:t> </a:t>
            </a:r>
          </a:p>
        </p:txBody>
      </p:sp>
      <p:pic>
        <p:nvPicPr>
          <p:cNvPr id="45060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25" y="1085850"/>
            <a:ext cx="939165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4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/>
          </p:cNvSpPr>
          <p:nvPr/>
        </p:nvSpPr>
        <p:spPr bwMode="auto">
          <a:xfrm>
            <a:off x="381000" y="4405313"/>
            <a:ext cx="84709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Encoding blend weights:   I(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x,y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) =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</a:t>
            </a:r>
            <a:r>
              <a:rPr lang="el-GR" sz="20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R, </a:t>
            </a:r>
            <a:r>
              <a:rPr lang="el-GR" sz="20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, </a:t>
            </a:r>
            <a:r>
              <a:rPr lang="el-GR" sz="20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B, </a:t>
            </a:r>
            <a:r>
              <a:rPr lang="el-GR" sz="20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) 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39688">
              <a:spcBef>
                <a:spcPts val="1150"/>
              </a:spcBef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color at p =</a:t>
            </a:r>
          </a:p>
          <a:p>
            <a:pPr marL="39688">
              <a:spcBef>
                <a:spcPts val="1150"/>
              </a:spcBef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Implement this in two steps:</a:t>
            </a:r>
          </a:p>
          <a:p>
            <a:pPr marL="39688">
              <a:spcBef>
                <a:spcPts val="900"/>
              </a:spcBef>
            </a:pP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1.  accumulate:  add up the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</a:t>
            </a:r>
            <a:r>
              <a:rPr lang="el-GR" sz="16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premultiplied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)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RGB 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values at each pixel</a:t>
            </a:r>
          </a:p>
          <a:p>
            <a:pPr marL="39688">
              <a:spcBef>
                <a:spcPts val="900"/>
              </a:spcBef>
            </a:pP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2.  normalize:  divide each pixel</a:t>
            </a:r>
            <a:r>
              <a:rPr lang="ja-JP" altLang="en-US" sz="1600" dirty="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’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 accumulated RGB by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its </a:t>
            </a:r>
            <a:r>
              <a:rPr lang="el-GR" sz="16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value</a:t>
            </a:r>
            <a:endParaRPr lang="en-US" sz="16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4529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Alpha Blending</a:t>
            </a:r>
          </a:p>
        </p:txBody>
      </p:sp>
      <p:sp>
        <p:nvSpPr>
          <p:cNvPr id="46084" name="Rectangle 4"/>
          <p:cNvSpPr>
            <a:spLocks/>
          </p:cNvSpPr>
          <p:nvPr/>
        </p:nvSpPr>
        <p:spPr bwMode="auto">
          <a:xfrm>
            <a:off x="5562600" y="3352800"/>
            <a:ext cx="3670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800"/>
              </a:spcBef>
            </a:pPr>
            <a:r>
              <a:rPr lang="en-US"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Optional:  see Blinn (CGA, 1994) for details:</a:t>
            </a:r>
          </a:p>
          <a:p>
            <a:pPr marL="39688">
              <a:spcBef>
                <a:spcPts val="550"/>
              </a:spcBef>
            </a:pPr>
            <a:r>
              <a:rPr lang="en-US" sz="1000" u="sng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  <a:hlinkClick r:id="rId3"/>
              </a:rPr>
              <a:t>http://ieeexplore.ieee.org/iel1/38/7531/00310740.pdf?isNumber=7531&amp;prod=JNL&amp;arnumber=310740&amp;arSt=83&amp;ared=87&amp;arAuthor=Blinn%2C+J.F</a:t>
            </a:r>
            <a:r>
              <a:rPr lang="en-US" sz="1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. </a:t>
            </a:r>
          </a:p>
        </p:txBody>
      </p:sp>
      <p:sp>
        <p:nvSpPr>
          <p:cNvPr id="46085" name="Rectangle 5"/>
          <p:cNvSpPr>
            <a:spLocks/>
          </p:cNvSpPr>
          <p:nvPr/>
        </p:nvSpPr>
        <p:spPr bwMode="auto">
          <a:xfrm>
            <a:off x="1600200" y="1524000"/>
            <a:ext cx="2286000" cy="2057400"/>
          </a:xfrm>
          <a:prstGeom prst="rect">
            <a:avLst/>
          </a:prstGeom>
          <a:solidFill>
            <a:srgbClr val="E1E1E1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6" name="Rectangle 6"/>
          <p:cNvSpPr>
            <a:spLocks/>
          </p:cNvSpPr>
          <p:nvPr/>
        </p:nvSpPr>
        <p:spPr bwMode="auto">
          <a:xfrm>
            <a:off x="2819400" y="2286000"/>
            <a:ext cx="2286000" cy="2057400"/>
          </a:xfrm>
          <a:prstGeom prst="rect">
            <a:avLst/>
          </a:prstGeom>
          <a:solidFill>
            <a:srgbClr val="E1E1E1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7" name="Rectangle 7"/>
          <p:cNvSpPr>
            <a:spLocks/>
          </p:cNvSpPr>
          <p:nvPr/>
        </p:nvSpPr>
        <p:spPr bwMode="auto">
          <a:xfrm>
            <a:off x="3429000" y="990600"/>
            <a:ext cx="2286000" cy="2057400"/>
          </a:xfrm>
          <a:prstGeom prst="rect">
            <a:avLst/>
          </a:prstGeom>
          <a:solidFill>
            <a:srgbClr val="E1E1E1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8" name="Rectangle 8"/>
          <p:cNvSpPr>
            <a:spLocks/>
          </p:cNvSpPr>
          <p:nvPr/>
        </p:nvSpPr>
        <p:spPr bwMode="auto">
          <a:xfrm>
            <a:off x="3429000" y="1524000"/>
            <a:ext cx="457200" cy="762000"/>
          </a:xfrm>
          <a:prstGeom prst="rect">
            <a:avLst/>
          </a:prstGeom>
          <a:solidFill>
            <a:srgbClr val="AFA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9" name="Rectangle 9"/>
          <p:cNvSpPr>
            <a:spLocks/>
          </p:cNvSpPr>
          <p:nvPr/>
        </p:nvSpPr>
        <p:spPr bwMode="auto">
          <a:xfrm>
            <a:off x="2819400" y="2286000"/>
            <a:ext cx="1066800" cy="1295400"/>
          </a:xfrm>
          <a:prstGeom prst="rect">
            <a:avLst/>
          </a:prstGeom>
          <a:solidFill>
            <a:srgbClr val="AFA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0" name="Rectangle 10"/>
          <p:cNvSpPr>
            <a:spLocks/>
          </p:cNvSpPr>
          <p:nvPr/>
        </p:nvSpPr>
        <p:spPr bwMode="auto">
          <a:xfrm>
            <a:off x="3886200" y="2286000"/>
            <a:ext cx="1219200" cy="762000"/>
          </a:xfrm>
          <a:prstGeom prst="rect">
            <a:avLst/>
          </a:prstGeom>
          <a:solidFill>
            <a:srgbClr val="AFA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1" name="Rectangle 11"/>
          <p:cNvSpPr>
            <a:spLocks/>
          </p:cNvSpPr>
          <p:nvPr/>
        </p:nvSpPr>
        <p:spPr bwMode="auto">
          <a:xfrm>
            <a:off x="3429000" y="2286000"/>
            <a:ext cx="457200" cy="762000"/>
          </a:xfrm>
          <a:prstGeom prst="rect">
            <a:avLst/>
          </a:pr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2" name="Rectangle 12"/>
          <p:cNvSpPr>
            <a:spLocks/>
          </p:cNvSpPr>
          <p:nvPr/>
        </p:nvSpPr>
        <p:spPr bwMode="auto">
          <a:xfrm>
            <a:off x="1600200" y="1524000"/>
            <a:ext cx="2286000" cy="20574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3" name="Rectangle 13"/>
          <p:cNvSpPr>
            <a:spLocks/>
          </p:cNvSpPr>
          <p:nvPr/>
        </p:nvSpPr>
        <p:spPr bwMode="auto">
          <a:xfrm>
            <a:off x="3429000" y="990600"/>
            <a:ext cx="2286000" cy="20574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4" name="Rectangle 14"/>
          <p:cNvSpPr>
            <a:spLocks/>
          </p:cNvSpPr>
          <p:nvPr/>
        </p:nvSpPr>
        <p:spPr bwMode="auto">
          <a:xfrm>
            <a:off x="2819400" y="2286000"/>
            <a:ext cx="2286000" cy="20574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5" name="Rectangle 15"/>
          <p:cNvSpPr>
            <a:spLocks/>
          </p:cNvSpPr>
          <p:nvPr/>
        </p:nvSpPr>
        <p:spPr bwMode="auto">
          <a:xfrm>
            <a:off x="1676400" y="304800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</a:t>
            </a:r>
            <a:r>
              <a:rPr lang="en-US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1</a:t>
            </a:r>
          </a:p>
        </p:txBody>
      </p:sp>
      <p:sp>
        <p:nvSpPr>
          <p:cNvPr id="46096" name="Rectangle 16"/>
          <p:cNvSpPr>
            <a:spLocks/>
          </p:cNvSpPr>
          <p:nvPr/>
        </p:nvSpPr>
        <p:spPr bwMode="auto">
          <a:xfrm>
            <a:off x="2895600" y="388620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</a:t>
            </a:r>
            <a:r>
              <a:rPr lang="en-US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</a:t>
            </a:r>
          </a:p>
        </p:txBody>
      </p:sp>
      <p:sp>
        <p:nvSpPr>
          <p:cNvPr id="46097" name="Rectangle 17"/>
          <p:cNvSpPr>
            <a:spLocks/>
          </p:cNvSpPr>
          <p:nvPr/>
        </p:nvSpPr>
        <p:spPr bwMode="auto">
          <a:xfrm>
            <a:off x="5334000" y="99060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</a:t>
            </a:r>
            <a:r>
              <a:rPr lang="en-US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3</a:t>
            </a:r>
          </a:p>
        </p:txBody>
      </p:sp>
      <p:sp>
        <p:nvSpPr>
          <p:cNvPr id="46098" name="Oval 18"/>
          <p:cNvSpPr>
            <a:spLocks/>
          </p:cNvSpPr>
          <p:nvPr/>
        </p:nvSpPr>
        <p:spPr bwMode="auto">
          <a:xfrm>
            <a:off x="3505200" y="2514600"/>
            <a:ext cx="76200" cy="76200"/>
          </a:xfrm>
          <a:prstGeom prst="ellipse">
            <a:avLst/>
          </a:prstGeom>
          <a:solidFill>
            <a:srgbClr val="0000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9" name="Rectangle 19"/>
          <p:cNvSpPr>
            <a:spLocks/>
          </p:cNvSpPr>
          <p:nvPr/>
        </p:nvSpPr>
        <p:spPr bwMode="auto">
          <a:xfrm>
            <a:off x="3505200" y="2438400"/>
            <a:ext cx="3937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</a:t>
            </a:r>
          </a:p>
        </p:txBody>
      </p:sp>
      <p:pic>
        <p:nvPicPr>
          <p:cNvPr id="46100" name="Picture 2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76800"/>
            <a:ext cx="5664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43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seams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</a:t>
            </a:r>
            <a:r>
              <a:rPr lang="en-US" dirty="0" smtClean="0"/>
              <a:t>program to find seam along well-matched regions</a:t>
            </a:r>
            <a:endParaRPr lang="en-US" dirty="0"/>
          </a:p>
        </p:txBody>
      </p:sp>
      <p:pic>
        <p:nvPicPr>
          <p:cNvPr id="7172" name="Picture 4" descr="File:Rochester 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0" y="2848310"/>
            <a:ext cx="76200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5000" y="6550223"/>
            <a:ext cx="5009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Illustration: </a:t>
            </a:r>
            <a:r>
              <a:rPr lang="en-US" sz="1400" dirty="0">
                <a:hlinkClick r:id="rId3"/>
              </a:rPr>
              <a:t>http://en.wikipedia.org/wiki/File:Rochester_NY.jpg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2697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-851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Gain Compensation: Getting rid of artifacts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18081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Simple gain adjustment</a:t>
            </a:r>
          </a:p>
          <a:p>
            <a:pPr lvl="1"/>
            <a:r>
              <a:rPr lang="en-US" dirty="0" smtClean="0"/>
              <a:t>Compute average RGB intensity of each image in overlapping region</a:t>
            </a:r>
          </a:p>
          <a:p>
            <a:pPr lvl="1"/>
            <a:r>
              <a:rPr lang="en-US" dirty="0" smtClean="0"/>
              <a:t>Normalize intensities by ratio of averages</a:t>
            </a:r>
          </a:p>
          <a:p>
            <a:pPr lvl="1"/>
            <a:endParaRPr lang="en-US" dirty="0"/>
          </a:p>
        </p:txBody>
      </p:sp>
      <p:pic>
        <p:nvPicPr>
          <p:cNvPr id="36867" name="Picture 2" descr="C:\Users\Hoiem\Documents\Classes\Computational Photography - Fall 2010\projects\stitching\display\merged_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1" r="1878" b="23344"/>
          <a:stretch>
            <a:fillRect/>
          </a:stretch>
        </p:blipFill>
        <p:spPr bwMode="auto">
          <a:xfrm>
            <a:off x="228600" y="2798762"/>
            <a:ext cx="47244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3" descr="C:\Users\Hoiem\Documents\Classes\Computational Photography - Fall 2010\projects\stitching\display\merged_final_gainad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8" r="1552" b="23427"/>
          <a:stretch>
            <a:fillRect/>
          </a:stretch>
        </p:blipFill>
        <p:spPr bwMode="auto">
          <a:xfrm>
            <a:off x="228600" y="4972049"/>
            <a:ext cx="48768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" descr="C:\Users\Hoiem\Documents\Classes\Computational Photography - Fall 2010\projects\stitching\display\merged_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7" t="22301" r="57269" b="23344"/>
          <a:stretch>
            <a:fillRect/>
          </a:stretch>
        </p:blipFill>
        <p:spPr bwMode="auto">
          <a:xfrm>
            <a:off x="5638800" y="2990849"/>
            <a:ext cx="1447800" cy="3503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3" descr="C:\Users\Hoiem\Documents\Classes\Computational Photography - Fall 2010\projects\stitching\display\merged_final_gainad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9" t="22028" r="58469" b="23427"/>
          <a:stretch>
            <a:fillRect/>
          </a:stretch>
        </p:blipFill>
        <p:spPr bwMode="auto">
          <a:xfrm>
            <a:off x="7512050" y="2990849"/>
            <a:ext cx="14033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7143750" y="4667249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2362200" y="4551362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74075" y="2727436"/>
            <a:ext cx="692331" cy="180317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34891" y="2864076"/>
            <a:ext cx="692331" cy="36319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8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Blending Comparison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535305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22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-10742"/>
            <a:ext cx="8229600" cy="1143000"/>
          </a:xfrm>
        </p:spPr>
        <p:txBody>
          <a:bodyPr/>
          <a:lstStyle/>
          <a:p>
            <a:r>
              <a:rPr lang="en-US" dirty="0" smtClean="0"/>
              <a:t>Recognizing Panoramas</a:t>
            </a:r>
          </a:p>
        </p:txBody>
      </p:sp>
      <p:grpSp>
        <p:nvGrpSpPr>
          <p:cNvPr id="37891" name="Group 40"/>
          <p:cNvGrpSpPr>
            <a:grpSpLocks/>
          </p:cNvGrpSpPr>
          <p:nvPr/>
        </p:nvGrpSpPr>
        <p:grpSpPr bwMode="auto">
          <a:xfrm>
            <a:off x="990600" y="963613"/>
            <a:ext cx="7010400" cy="5360987"/>
            <a:chOff x="45" y="0"/>
            <a:chExt cx="8064" cy="6166"/>
          </a:xfrm>
        </p:grpSpPr>
        <p:grpSp>
          <p:nvGrpSpPr>
            <p:cNvPr id="37894" name="Group 7"/>
            <p:cNvGrpSpPr>
              <a:grpSpLocks noChangeAspect="1"/>
            </p:cNvGrpSpPr>
            <p:nvPr/>
          </p:nvGrpSpPr>
          <p:grpSpPr bwMode="auto">
            <a:xfrm>
              <a:off x="762" y="2689"/>
              <a:ext cx="6855" cy="3477"/>
              <a:chOff x="9504" y="5904"/>
              <a:chExt cx="8160" cy="4137"/>
            </a:xfrm>
          </p:grpSpPr>
          <p:pic>
            <p:nvPicPr>
              <p:cNvPr id="37921" name="Picture 8" descr="C:\WINDOWS\Desktop\is2003\images\rohr2Large.jpg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16" y="5904"/>
                <a:ext cx="3840" cy="2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2" name="Picture 9" descr="C:\WINDOWS\Desktop\is2003\images\rohr1Large.jpg"/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04" y="5904"/>
                <a:ext cx="3241" cy="4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3" name="Picture 10" descr="C:\WINDOWS\Desktop\is2003\images\rohr3Large.jpg"/>
              <p:cNvPicPr preferRelativeResize="0"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16" y="8256"/>
                <a:ext cx="2496" cy="1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4" name="Picture 11" descr="C:\WINDOWS\Desktop\is2003\images\rohr4Large.jpg"/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08" y="8256"/>
                <a:ext cx="2256" cy="1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895" name="Group 12"/>
            <p:cNvGrpSpPr>
              <a:grpSpLocks noChangeAspect="1"/>
            </p:cNvGrpSpPr>
            <p:nvPr/>
          </p:nvGrpSpPr>
          <p:grpSpPr bwMode="auto">
            <a:xfrm>
              <a:off x="45" y="0"/>
              <a:ext cx="8064" cy="2268"/>
              <a:chOff x="9216" y="4176"/>
              <a:chExt cx="9216" cy="2592"/>
            </a:xfrm>
          </p:grpSpPr>
          <p:pic>
            <p:nvPicPr>
              <p:cNvPr id="37897" name="Picture 13" descr="C:\WINDOWS\Desktop\is2003\images\thumb\0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8" y="4176"/>
                <a:ext cx="1152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898" name="Picture 14" descr="C:\WINDOWS\Desktop\is2003\images\thumb\1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6" y="4176"/>
                <a:ext cx="1152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899" name="Picture 15" descr="C:\WINDOWS\Desktop\is2003\images\thumb\2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0" y="4176"/>
                <a:ext cx="1152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0" name="Picture 16" descr="C:\WINDOWS\Desktop\is2003\images\thumb\4.jp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4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1" name="Picture 17" descr="C:\WINDOWS\Desktop\is2003\images\thumb\5.jp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6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2" name="Picture 18" descr="C:\WINDOWS\Desktop\is2003\images\thumb\6.jp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8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3" name="Picture 19" descr="C:\WINDOWS\Desktop\is2003\images\thumb\7.jp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0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4" name="Picture 20" descr="C:\WINDOWS\Desktop\is2003\images\thumb\8.jpg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6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5" name="Picture 21" descr="C:\WINDOWS\Desktop\is2003\images\thumb\9.jpg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8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6" name="Picture 22" descr="C:\WINDOWS\Desktop\is2003\images\thumb\10.jpg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0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7" name="Picture 23" descr="C:\WINDOWS\Desktop\is2003\images\thumb\11.jpg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2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8" name="Picture 24" descr="C:\WINDOWS\Desktop\is2003\images\thumb\12.jpg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4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9" name="Picture 25" descr="C:\WINDOWS\Desktop\is2003\images\thumb\13.jpg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6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0" name="Picture 26" descr="C:\WINDOWS\Desktop\is2003\images\thumb\14.jpg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8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1" name="Picture 27" descr="C:\WINDOWS\Desktop\is2003\images\thumb\15.jpg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0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2" name="Picture 28" descr="C:\WINDOWS\Desktop\is2003\images\thumb\19.jpg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2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3" name="Picture 29" descr="C:\WINDOWS\Desktop\is2003\images\thumb\20.jpg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4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4" name="Picture 30" descr="C:\WINDOWS\Desktop\is2003\images\thumb\21.jpg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6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5" name="Picture 31" descr="C:\WINDOWS\Desktop\is2003\images\thumb\22.jpg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8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6" name="Picture 32" descr="C:\WINDOWS\Desktop\is2003\images\thumb\23.jpg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0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7" name="Picture 33" descr="C:\WINDOWS\Desktop\is2003\images\thumb\3.jpg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2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8" name="Picture 34" descr="C:\WINDOWS\Desktop\is2003\images\thumb\16.jpg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6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9" name="Picture 35" descr="C:\WINDOWS\Desktop\is2003\images\thumb\17.jpg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8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0" name="Picture 36" descr="C:\WINDOWS\Desktop\is2003\images\thumb\18.jpg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0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7896" name="AutoShape 37"/>
            <p:cNvSpPr>
              <a:spLocks noChangeArrowheads="1"/>
            </p:cNvSpPr>
            <p:nvPr/>
          </p:nvSpPr>
          <p:spPr bwMode="auto">
            <a:xfrm>
              <a:off x="3639" y="2016"/>
              <a:ext cx="314" cy="482"/>
            </a:xfrm>
            <a:prstGeom prst="downArrow">
              <a:avLst>
                <a:gd name="adj1" fmla="val 50000"/>
                <a:gd name="adj2" fmla="val 36827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7892" name="TextBox 35"/>
          <p:cNvSpPr txBox="1">
            <a:spLocks noChangeArrowheads="1"/>
          </p:cNvSpPr>
          <p:nvPr/>
        </p:nvSpPr>
        <p:spPr bwMode="auto">
          <a:xfrm>
            <a:off x="6022975" y="6488113"/>
            <a:ext cx="312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Brown and Lowe 2003, 2007</a:t>
            </a:r>
          </a:p>
        </p:txBody>
      </p:sp>
      <p:sp>
        <p:nvSpPr>
          <p:cNvPr id="37893" name="TextBox 36"/>
          <p:cNvSpPr txBox="1">
            <a:spLocks noChangeArrowheads="1"/>
          </p:cNvSpPr>
          <p:nvPr/>
        </p:nvSpPr>
        <p:spPr bwMode="auto">
          <a:xfrm>
            <a:off x="0" y="6550025"/>
            <a:ext cx="548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Some of following material from Brown and Lowe 2003 talk</a:t>
            </a:r>
          </a:p>
        </p:txBody>
      </p:sp>
    </p:spTree>
    <p:extLst>
      <p:ext uri="{BB962C8B-B14F-4D97-AF65-F5344CB8AC3E}">
        <p14:creationId xmlns:p14="http://schemas.microsoft.com/office/powerpoint/2010/main" val="342431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Input: N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Extract SIFT points, descriptors from all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Find K-nearest neighbors for each point (K=4)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For each image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Select M candidate matching images by counting matched </a:t>
            </a:r>
            <a:r>
              <a:rPr lang="en-US" dirty="0" err="1" smtClean="0"/>
              <a:t>keypoints</a:t>
            </a:r>
            <a:r>
              <a:rPr lang="en-US" dirty="0" smtClean="0"/>
              <a:t> (m=6)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Solve </a:t>
            </a:r>
            <a:r>
              <a:rPr lang="en-US" dirty="0" err="1" smtClean="0"/>
              <a:t>homography</a:t>
            </a:r>
            <a:r>
              <a:rPr lang="en-US" dirty="0" smtClean="0"/>
              <a:t> </a:t>
            </a:r>
            <a:r>
              <a:rPr lang="en-US" b="1" dirty="0" err="1" smtClean="0"/>
              <a:t>H</a:t>
            </a:r>
            <a:r>
              <a:rPr lang="en-US" baseline="-25000" dirty="0" err="1" smtClean="0"/>
              <a:t>ij</a:t>
            </a:r>
            <a:r>
              <a:rPr lang="en-US" dirty="0" smtClean="0"/>
              <a:t> for each matched image</a:t>
            </a:r>
          </a:p>
        </p:txBody>
      </p:sp>
    </p:spTree>
    <p:extLst>
      <p:ext uri="{BB962C8B-B14F-4D97-AF65-F5344CB8AC3E}">
        <p14:creationId xmlns:p14="http://schemas.microsoft.com/office/powerpoint/2010/main" val="88377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Input: N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Extract SIFT points, descriptors from all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Find K-nearest neighbors for each point (K=4)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For each image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Select M candidate matching images by counting matched </a:t>
            </a:r>
            <a:r>
              <a:rPr lang="en-US" dirty="0" err="1" smtClean="0"/>
              <a:t>keypoints</a:t>
            </a:r>
            <a:r>
              <a:rPr lang="en-US" dirty="0" smtClean="0"/>
              <a:t> (m=6)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Solve </a:t>
            </a:r>
            <a:r>
              <a:rPr lang="en-US" dirty="0" err="1" smtClean="0"/>
              <a:t>homography</a:t>
            </a:r>
            <a:r>
              <a:rPr lang="en-US" dirty="0" smtClean="0"/>
              <a:t> </a:t>
            </a:r>
            <a:r>
              <a:rPr lang="en-US" b="1" dirty="0" err="1" smtClean="0"/>
              <a:t>H</a:t>
            </a:r>
            <a:r>
              <a:rPr lang="en-US" baseline="-25000" dirty="0" err="1" smtClean="0"/>
              <a:t>ij</a:t>
            </a:r>
            <a:r>
              <a:rPr lang="en-US" dirty="0" smtClean="0"/>
              <a:t> for each matched image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Decide if match is valid 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i</a:t>
            </a:r>
            <a:r>
              <a:rPr lang="en-US" dirty="0" smtClean="0"/>
              <a:t>  &gt;  8  +   0.3 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f</a:t>
            </a:r>
            <a:r>
              <a:rPr lang="en-US" dirty="0" smtClean="0"/>
              <a:t> )</a:t>
            </a:r>
            <a:endParaRPr lang="en-US" baseline="-25000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4572000" y="58674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4114800" y="6324600"/>
            <a:ext cx="979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# inliers</a:t>
            </a:r>
          </a:p>
        </p:txBody>
      </p:sp>
      <p:sp>
        <p:nvSpPr>
          <p:cNvPr id="39942" name="TextBox 6"/>
          <p:cNvSpPr txBox="1">
            <a:spLocks noChangeArrowheads="1"/>
          </p:cNvSpPr>
          <p:nvPr/>
        </p:nvSpPr>
        <p:spPr bwMode="auto">
          <a:xfrm>
            <a:off x="6629400" y="6211888"/>
            <a:ext cx="190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# keypoints in overlapping area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6858000" y="58674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05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(now we have matched pairs of images)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r>
              <a:rPr lang="en-US" dirty="0" smtClean="0"/>
              <a:t>Make a graph of matched pairs</a:t>
            </a:r>
          </a:p>
          <a:p>
            <a:pPr marL="0" indent="0">
              <a:buNone/>
              <a:defRPr/>
            </a:pPr>
            <a:r>
              <a:rPr lang="en-US" dirty="0" smtClean="0"/>
              <a:t>      Find connected components of the graph</a:t>
            </a:r>
          </a:p>
        </p:txBody>
      </p:sp>
      <p:sp>
        <p:nvSpPr>
          <p:cNvPr id="2" name="Oval 1"/>
          <p:cNvSpPr/>
          <p:nvPr/>
        </p:nvSpPr>
        <p:spPr>
          <a:xfrm>
            <a:off x="1672046" y="3775166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37360" y="4602480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68880" y="4602480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81347" y="4175760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81943" y="3770812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3577" y="4232366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58789" y="4214948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36423" y="3775166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1" idx="3"/>
            <a:endCxn id="9" idx="7"/>
          </p:cNvCxnSpPr>
          <p:nvPr/>
        </p:nvCxnSpPr>
        <p:spPr>
          <a:xfrm flipH="1">
            <a:off x="3769408" y="3960997"/>
            <a:ext cx="298898" cy="3032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5"/>
            <a:endCxn id="10" idx="1"/>
          </p:cNvCxnSpPr>
          <p:nvPr/>
        </p:nvCxnSpPr>
        <p:spPr>
          <a:xfrm>
            <a:off x="4222254" y="3960997"/>
            <a:ext cx="268418" cy="2858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5"/>
            <a:endCxn id="10" idx="3"/>
          </p:cNvCxnSpPr>
          <p:nvPr/>
        </p:nvCxnSpPr>
        <p:spPr>
          <a:xfrm flipV="1">
            <a:off x="3769408" y="4400779"/>
            <a:ext cx="721264" cy="174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3"/>
            <a:endCxn id="7" idx="7"/>
          </p:cNvCxnSpPr>
          <p:nvPr/>
        </p:nvCxnSpPr>
        <p:spPr>
          <a:xfrm flipH="1">
            <a:off x="2267178" y="3956643"/>
            <a:ext cx="246648" cy="25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" idx="7"/>
            <a:endCxn id="7" idx="3"/>
          </p:cNvCxnSpPr>
          <p:nvPr/>
        </p:nvCxnSpPr>
        <p:spPr>
          <a:xfrm flipV="1">
            <a:off x="1923191" y="4361591"/>
            <a:ext cx="190039" cy="272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" idx="5"/>
            <a:endCxn id="7" idx="1"/>
          </p:cNvCxnSpPr>
          <p:nvPr/>
        </p:nvCxnSpPr>
        <p:spPr>
          <a:xfrm>
            <a:off x="1857877" y="3960997"/>
            <a:ext cx="255353" cy="2466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7" idx="5"/>
            <a:endCxn id="6" idx="1"/>
          </p:cNvCxnSpPr>
          <p:nvPr/>
        </p:nvCxnSpPr>
        <p:spPr>
          <a:xfrm>
            <a:off x="2267178" y="4361591"/>
            <a:ext cx="233585" cy="272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" idx="6"/>
            <a:endCxn id="8" idx="2"/>
          </p:cNvCxnSpPr>
          <p:nvPr/>
        </p:nvCxnSpPr>
        <p:spPr>
          <a:xfrm flipV="1">
            <a:off x="1889760" y="3879669"/>
            <a:ext cx="592183" cy="43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5" idx="6"/>
            <a:endCxn id="6" idx="2"/>
          </p:cNvCxnSpPr>
          <p:nvPr/>
        </p:nvCxnSpPr>
        <p:spPr>
          <a:xfrm>
            <a:off x="1955074" y="4711337"/>
            <a:ext cx="5138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C:\WINDOWS\Desktop\is2003\images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C:\WINDOWS\Desktop\is2003\images\im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RANSAC for Homography</a:t>
            </a:r>
          </a:p>
        </p:txBody>
      </p:sp>
      <p:pic>
        <p:nvPicPr>
          <p:cNvPr id="27653" name="Picture 7" descr="C:\WINDOWS\Desktop\is2003\images\matches1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21125"/>
            <a:ext cx="36750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C:\WINDOWS\Desktop\is2003\images\matches2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921125"/>
            <a:ext cx="3675062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2743200" y="4038600"/>
            <a:ext cx="3543300" cy="523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Final Matched Points</a:t>
            </a:r>
          </a:p>
        </p:txBody>
      </p:sp>
    </p:spTree>
    <p:extLst>
      <p:ext uri="{BB962C8B-B14F-4D97-AF65-F5344CB8AC3E}">
        <p14:creationId xmlns:p14="http://schemas.microsoft.com/office/powerpoint/2010/main" val="90006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the panoramas</a:t>
            </a:r>
          </a:p>
        </p:txBody>
      </p:sp>
      <p:grpSp>
        <p:nvGrpSpPr>
          <p:cNvPr id="41987" name="Group 1032"/>
          <p:cNvGrpSpPr>
            <a:grpSpLocks noChangeAspect="1"/>
          </p:cNvGrpSpPr>
          <p:nvPr/>
        </p:nvGrpSpPr>
        <p:grpSpPr bwMode="auto">
          <a:xfrm>
            <a:off x="990600" y="1371600"/>
            <a:ext cx="7010400" cy="1971675"/>
            <a:chOff x="9216" y="4176"/>
            <a:chExt cx="9216" cy="2592"/>
          </a:xfrm>
        </p:grpSpPr>
        <p:pic>
          <p:nvPicPr>
            <p:cNvPr id="42011" name="Picture 1033" descr="C:\WINDOWS\Desktop\is2003\images\thumb\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2" name="Picture 1034" descr="C:\WINDOWS\Desktop\is2003\images\thumb\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3" name="Picture 1035" descr="C:\WINDOWS\Desktop\is2003\images\thumb\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4" name="Picture 1036" descr="C:\WINDOWS\Desktop\is2003\images\thumb\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5" name="Picture 1037" descr="C:\WINDOWS\Desktop\is2003\images\thumb\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6" name="Picture 1038" descr="C:\WINDOWS\Desktop\is2003\images\thumb\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7" name="Picture 1039" descr="C:\WINDOWS\Desktop\is2003\images\thumb\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8" name="Picture 1040" descr="C:\WINDOWS\Desktop\is2003\images\thumb\8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9" name="Picture 1041" descr="C:\WINDOWS\Desktop\is2003\images\thumb\9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0" name="Picture 1042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1" name="Picture 1043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2" name="Picture 1044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3" name="Picture 1045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4" name="Picture 1046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5" name="Picture 1047" descr="C:\WINDOWS\Desktop\is2003\images\thumb\15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6" name="Picture 1048" descr="C:\WINDOWS\Desktop\is2003\images\thumb\19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7" name="Picture 1049" descr="C:\WINDOWS\Desktop\is2003\images\thumb\20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8" name="Picture 1050" descr="C:\WINDOWS\Desktop\is2003\images\thumb\21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9" name="Picture 1051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0" name="Picture 1052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1" name="Picture 1053" descr="C:\WINDOWS\Desktop\is2003\images\thumb\3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2" name="Picture 1054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3" name="Picture 1055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4" name="Picture 1056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988" name="Line 1085"/>
          <p:cNvSpPr>
            <a:spLocks noChangeShapeType="1"/>
          </p:cNvSpPr>
          <p:nvPr/>
        </p:nvSpPr>
        <p:spPr bwMode="auto">
          <a:xfrm>
            <a:off x="1524000" y="15240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Line 1086"/>
          <p:cNvSpPr>
            <a:spLocks noChangeShapeType="1"/>
          </p:cNvSpPr>
          <p:nvPr/>
        </p:nvSpPr>
        <p:spPr bwMode="auto">
          <a:xfrm flipV="1">
            <a:off x="5943600" y="1676400"/>
            <a:ext cx="758825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Line 1087"/>
          <p:cNvSpPr>
            <a:spLocks noChangeShapeType="1"/>
          </p:cNvSpPr>
          <p:nvPr/>
        </p:nvSpPr>
        <p:spPr bwMode="auto">
          <a:xfrm>
            <a:off x="6934200" y="16764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Line 1088"/>
          <p:cNvSpPr>
            <a:spLocks noChangeShapeType="1"/>
          </p:cNvSpPr>
          <p:nvPr/>
        </p:nvSpPr>
        <p:spPr bwMode="auto">
          <a:xfrm>
            <a:off x="2514600" y="15240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Line 1089"/>
          <p:cNvSpPr>
            <a:spLocks noChangeShapeType="1"/>
          </p:cNvSpPr>
          <p:nvPr/>
        </p:nvSpPr>
        <p:spPr bwMode="auto">
          <a:xfrm>
            <a:off x="14478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Line 1090"/>
          <p:cNvSpPr>
            <a:spLocks noChangeShapeType="1"/>
          </p:cNvSpPr>
          <p:nvPr/>
        </p:nvSpPr>
        <p:spPr bwMode="auto">
          <a:xfrm>
            <a:off x="25146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Line 1091"/>
          <p:cNvSpPr>
            <a:spLocks noChangeShapeType="1"/>
          </p:cNvSpPr>
          <p:nvPr/>
        </p:nvSpPr>
        <p:spPr bwMode="auto">
          <a:xfrm>
            <a:off x="34290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Line 1092"/>
          <p:cNvSpPr>
            <a:spLocks noChangeShapeType="1"/>
          </p:cNvSpPr>
          <p:nvPr/>
        </p:nvSpPr>
        <p:spPr bwMode="auto">
          <a:xfrm>
            <a:off x="43434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Line 1093"/>
          <p:cNvSpPr>
            <a:spLocks noChangeShapeType="1"/>
          </p:cNvSpPr>
          <p:nvPr/>
        </p:nvSpPr>
        <p:spPr bwMode="auto">
          <a:xfrm>
            <a:off x="52578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Line 1094"/>
          <p:cNvSpPr>
            <a:spLocks noChangeShapeType="1"/>
          </p:cNvSpPr>
          <p:nvPr/>
        </p:nvSpPr>
        <p:spPr bwMode="auto">
          <a:xfrm>
            <a:off x="5638800" y="1600200"/>
            <a:ext cx="1524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8" name="Line 1095"/>
          <p:cNvSpPr>
            <a:spLocks noChangeShapeType="1"/>
          </p:cNvSpPr>
          <p:nvPr/>
        </p:nvSpPr>
        <p:spPr bwMode="auto">
          <a:xfrm flipH="1">
            <a:off x="6096000" y="1905000"/>
            <a:ext cx="3048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9" name="Line 1096"/>
          <p:cNvSpPr>
            <a:spLocks noChangeShapeType="1"/>
          </p:cNvSpPr>
          <p:nvPr/>
        </p:nvSpPr>
        <p:spPr bwMode="auto">
          <a:xfrm flipH="1">
            <a:off x="1676400" y="17526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Line 1097"/>
          <p:cNvSpPr>
            <a:spLocks noChangeShapeType="1"/>
          </p:cNvSpPr>
          <p:nvPr/>
        </p:nvSpPr>
        <p:spPr bwMode="auto">
          <a:xfrm flipH="1">
            <a:off x="5715000" y="1447800"/>
            <a:ext cx="18288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1" name="Line 1098"/>
          <p:cNvSpPr>
            <a:spLocks noChangeShapeType="1"/>
          </p:cNvSpPr>
          <p:nvPr/>
        </p:nvSpPr>
        <p:spPr bwMode="auto">
          <a:xfrm flipV="1">
            <a:off x="1600200" y="25908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Line 1099"/>
          <p:cNvSpPr>
            <a:spLocks noChangeShapeType="1"/>
          </p:cNvSpPr>
          <p:nvPr/>
        </p:nvSpPr>
        <p:spPr bwMode="auto">
          <a:xfrm flipV="1">
            <a:off x="3048000" y="25908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3" name="Line 1100"/>
          <p:cNvSpPr>
            <a:spLocks noChangeShapeType="1"/>
          </p:cNvSpPr>
          <p:nvPr/>
        </p:nvSpPr>
        <p:spPr bwMode="auto">
          <a:xfrm flipV="1">
            <a:off x="4724400" y="25908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4" name="Line 1101"/>
          <p:cNvSpPr>
            <a:spLocks noChangeShapeType="1"/>
          </p:cNvSpPr>
          <p:nvPr/>
        </p:nvSpPr>
        <p:spPr bwMode="auto">
          <a:xfrm flipV="1">
            <a:off x="4038600" y="1905000"/>
            <a:ext cx="2667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5" name="Line 1102"/>
          <p:cNvSpPr>
            <a:spLocks noChangeShapeType="1"/>
          </p:cNvSpPr>
          <p:nvPr/>
        </p:nvSpPr>
        <p:spPr bwMode="auto">
          <a:xfrm flipV="1">
            <a:off x="5257800" y="1828800"/>
            <a:ext cx="6096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6" name="Line 1103"/>
          <p:cNvSpPr>
            <a:spLocks noChangeShapeType="1"/>
          </p:cNvSpPr>
          <p:nvPr/>
        </p:nvSpPr>
        <p:spPr bwMode="auto">
          <a:xfrm>
            <a:off x="1371600" y="2971800"/>
            <a:ext cx="9144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7" name="Line 1104"/>
          <p:cNvSpPr>
            <a:spLocks noChangeShapeType="1"/>
          </p:cNvSpPr>
          <p:nvPr/>
        </p:nvSpPr>
        <p:spPr bwMode="auto">
          <a:xfrm flipV="1">
            <a:off x="2286000" y="2895600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8" name="Line 1105"/>
          <p:cNvSpPr>
            <a:spLocks noChangeShapeType="1"/>
          </p:cNvSpPr>
          <p:nvPr/>
        </p:nvSpPr>
        <p:spPr bwMode="auto">
          <a:xfrm>
            <a:off x="4038600" y="3048000"/>
            <a:ext cx="11430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9" name="Line 1106"/>
          <p:cNvSpPr>
            <a:spLocks noChangeShapeType="1"/>
          </p:cNvSpPr>
          <p:nvPr/>
        </p:nvSpPr>
        <p:spPr bwMode="auto">
          <a:xfrm>
            <a:off x="4724400" y="2895600"/>
            <a:ext cx="11430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0" name="Line 1107"/>
          <p:cNvSpPr>
            <a:spLocks noChangeShapeType="1"/>
          </p:cNvSpPr>
          <p:nvPr/>
        </p:nvSpPr>
        <p:spPr bwMode="auto">
          <a:xfrm flipV="1">
            <a:off x="5638800" y="3124200"/>
            <a:ext cx="9144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the panoramas</a:t>
            </a:r>
          </a:p>
        </p:txBody>
      </p:sp>
      <p:grpSp>
        <p:nvGrpSpPr>
          <p:cNvPr id="43011" name="Group 3"/>
          <p:cNvGrpSpPr>
            <a:grpSpLocks noChangeAspect="1"/>
          </p:cNvGrpSpPr>
          <p:nvPr/>
        </p:nvGrpSpPr>
        <p:grpSpPr bwMode="auto">
          <a:xfrm>
            <a:off x="990600" y="1371600"/>
            <a:ext cx="7010400" cy="1971675"/>
            <a:chOff x="9216" y="4176"/>
            <a:chExt cx="9216" cy="2592"/>
          </a:xfrm>
        </p:grpSpPr>
        <p:pic>
          <p:nvPicPr>
            <p:cNvPr id="43050" name="Picture 4" descr="C:\WINDOWS\Desktop\is2003\images\thumb\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1" name="Picture 5" descr="C:\WINDOWS\Desktop\is2003\images\thumb\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2" name="Picture 6" descr="C:\WINDOWS\Desktop\is2003\images\thumb\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3" name="Picture 7" descr="C:\WINDOWS\Desktop\is2003\images\thumb\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4" name="Picture 8" descr="C:\WINDOWS\Desktop\is2003\images\thumb\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5" name="Picture 9" descr="C:\WINDOWS\Desktop\is2003\images\thumb\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6" name="Picture 10" descr="C:\WINDOWS\Desktop\is2003\images\thumb\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7" name="Picture 11" descr="C:\WINDOWS\Desktop\is2003\images\thumb\8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8" name="Picture 12" descr="C:\WINDOWS\Desktop\is2003\images\thumb\9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9" name="Picture 13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0" name="Picture 14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1" name="Picture 15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2" name="Picture 16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3" name="Picture 17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4" name="Picture 18" descr="C:\WINDOWS\Desktop\is2003\images\thumb\15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5" name="Picture 19" descr="C:\WINDOWS\Desktop\is2003\images\thumb\19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6" name="Picture 20" descr="C:\WINDOWS\Desktop\is2003\images\thumb\20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7" name="Picture 21" descr="C:\WINDOWS\Desktop\is2003\images\thumb\21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8" name="Picture 22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9" name="Picture 23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0" name="Picture 24" descr="C:\WINDOWS\Desktop\is2003\images\thumb\3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1" name="Picture 25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2" name="Picture 26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3" name="Picture 27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012" name="AutoShape 28"/>
          <p:cNvSpPr>
            <a:spLocks noChangeArrowheads="1"/>
          </p:cNvSpPr>
          <p:nvPr/>
        </p:nvSpPr>
        <p:spPr bwMode="auto">
          <a:xfrm>
            <a:off x="4146550" y="3125788"/>
            <a:ext cx="739775" cy="1090612"/>
          </a:xfrm>
          <a:prstGeom prst="downArrow">
            <a:avLst>
              <a:gd name="adj1" fmla="val 50000"/>
              <a:gd name="adj2" fmla="val 3685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43013" name="Picture 29" descr="C:\WINDOWS\Desktop\is2003\images\thumb\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19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30" descr="C:\WINDOWS\Desktop\is2003\images\thumb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943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31" descr="C:\WINDOWS\Desktop\is2003\images\thumb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4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32" descr="C:\WINDOWS\Desktop\is2003\images\thumb\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15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33" descr="C:\WINDOWS\Desktop\is2003\images\thumb\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34" descr="C:\WINDOWS\Desktop\is2003\images\thumb\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35" descr="C:\WINDOWS\Desktop\is2003\images\thumb\1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482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36" descr="C:\WINDOWS\Desktop\is2003\images\thumb\1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Picture 37" descr="C:\WINDOWS\Desktop\is2003\images\thumb\1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Picture 38" descr="C:\WINDOWS\Desktop\is2003\images\thumb\13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562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3" name="Picture 39" descr="C:\WINDOWS\Desktop\is2003\images\thumb\19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19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4" name="Picture 40" descr="C:\WINDOWS\Desktop\is2003\images\thumb\20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62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5" name="Picture 41" descr="C:\WINDOWS\Desktop\is2003\images\thumb\2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62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6" name="Picture 42" descr="C:\WINDOWS\Desktop\is2003\images\thumb\22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19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7" name="Picture 43" descr="C:\WINDOWS\Desktop\is2003\images\thumb\16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95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8" name="Picture 44" descr="C:\WINDOWS\Desktop\is2003\images\thumb\17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9" name="Picture 45" descr="C:\WINDOWS\Desktop\is2003\images\thumb\18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672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0" name="Picture 46" descr="C:\WINDOWS\Desktop\is2003\images\thumb\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1" name="Picture 47" descr="C:\WINDOWS\Desktop\is2003\images\thumb\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953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2" name="Line 48"/>
          <p:cNvSpPr>
            <a:spLocks noChangeShapeType="1"/>
          </p:cNvSpPr>
          <p:nvPr/>
        </p:nvSpPr>
        <p:spPr bwMode="auto">
          <a:xfrm flipH="1" flipV="1">
            <a:off x="2895600" y="5334000"/>
            <a:ext cx="152400" cy="6127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3" name="Line 49"/>
          <p:cNvSpPr>
            <a:spLocks noChangeShapeType="1"/>
          </p:cNvSpPr>
          <p:nvPr/>
        </p:nvSpPr>
        <p:spPr bwMode="auto">
          <a:xfrm flipH="1" flipV="1">
            <a:off x="3429000" y="4114800"/>
            <a:ext cx="0" cy="7651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4" name="Line 50"/>
          <p:cNvSpPr>
            <a:spLocks noChangeShapeType="1"/>
          </p:cNvSpPr>
          <p:nvPr/>
        </p:nvSpPr>
        <p:spPr bwMode="auto">
          <a:xfrm flipH="1" flipV="1">
            <a:off x="1981200" y="4038600"/>
            <a:ext cx="6096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5" name="Line 52"/>
          <p:cNvSpPr>
            <a:spLocks noChangeShapeType="1"/>
          </p:cNvSpPr>
          <p:nvPr/>
        </p:nvSpPr>
        <p:spPr bwMode="auto">
          <a:xfrm flipH="1" flipV="1">
            <a:off x="1828800" y="5486400"/>
            <a:ext cx="381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6" name="Line 54"/>
          <p:cNvSpPr>
            <a:spLocks noChangeShapeType="1"/>
          </p:cNvSpPr>
          <p:nvPr/>
        </p:nvSpPr>
        <p:spPr bwMode="auto">
          <a:xfrm flipH="1" flipV="1">
            <a:off x="4724400" y="58674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7" name="Line 55"/>
          <p:cNvSpPr>
            <a:spLocks noChangeShapeType="1"/>
          </p:cNvSpPr>
          <p:nvPr/>
        </p:nvSpPr>
        <p:spPr bwMode="auto">
          <a:xfrm flipH="1" flipV="1">
            <a:off x="2514600" y="4800600"/>
            <a:ext cx="381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8" name="Line 56"/>
          <p:cNvSpPr>
            <a:spLocks noChangeShapeType="1"/>
          </p:cNvSpPr>
          <p:nvPr/>
        </p:nvSpPr>
        <p:spPr bwMode="auto">
          <a:xfrm flipH="1" flipV="1">
            <a:off x="2057400" y="48006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9" name="Line 57"/>
          <p:cNvSpPr>
            <a:spLocks noChangeShapeType="1"/>
          </p:cNvSpPr>
          <p:nvPr/>
        </p:nvSpPr>
        <p:spPr bwMode="auto">
          <a:xfrm flipH="1">
            <a:off x="2743200" y="4191000"/>
            <a:ext cx="4572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0" name="Line 58"/>
          <p:cNvSpPr>
            <a:spLocks noChangeShapeType="1"/>
          </p:cNvSpPr>
          <p:nvPr/>
        </p:nvSpPr>
        <p:spPr bwMode="auto">
          <a:xfrm flipH="1" flipV="1">
            <a:off x="2514600" y="4953000"/>
            <a:ext cx="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1" name="Line 59"/>
          <p:cNvSpPr>
            <a:spLocks noChangeShapeType="1"/>
          </p:cNvSpPr>
          <p:nvPr/>
        </p:nvSpPr>
        <p:spPr bwMode="auto">
          <a:xfrm flipH="1" flipV="1">
            <a:off x="7391400" y="57912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2" name="Line 60"/>
          <p:cNvSpPr>
            <a:spLocks noChangeShapeType="1"/>
          </p:cNvSpPr>
          <p:nvPr/>
        </p:nvSpPr>
        <p:spPr bwMode="auto">
          <a:xfrm flipH="1" flipV="1">
            <a:off x="5105400" y="4800600"/>
            <a:ext cx="838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3" name="Line 61"/>
          <p:cNvSpPr>
            <a:spLocks noChangeShapeType="1"/>
          </p:cNvSpPr>
          <p:nvPr/>
        </p:nvSpPr>
        <p:spPr bwMode="auto">
          <a:xfrm flipV="1">
            <a:off x="5257800" y="4038600"/>
            <a:ext cx="3810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4" name="Line 62"/>
          <p:cNvSpPr>
            <a:spLocks noChangeShapeType="1"/>
          </p:cNvSpPr>
          <p:nvPr/>
        </p:nvSpPr>
        <p:spPr bwMode="auto">
          <a:xfrm flipH="1" flipV="1">
            <a:off x="5943600" y="41910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5" name="Line 63"/>
          <p:cNvSpPr>
            <a:spLocks noChangeShapeType="1"/>
          </p:cNvSpPr>
          <p:nvPr/>
        </p:nvSpPr>
        <p:spPr bwMode="auto">
          <a:xfrm flipH="1" flipV="1">
            <a:off x="4800600" y="6477000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6" name="Line 64"/>
          <p:cNvSpPr>
            <a:spLocks noChangeShapeType="1"/>
          </p:cNvSpPr>
          <p:nvPr/>
        </p:nvSpPr>
        <p:spPr bwMode="auto">
          <a:xfrm flipH="1" flipV="1">
            <a:off x="5257800" y="5867400"/>
            <a:ext cx="76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7" name="Line 65"/>
          <p:cNvSpPr>
            <a:spLocks noChangeShapeType="1"/>
          </p:cNvSpPr>
          <p:nvPr/>
        </p:nvSpPr>
        <p:spPr bwMode="auto">
          <a:xfrm flipV="1">
            <a:off x="6629400" y="5791200"/>
            <a:ext cx="533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8" name="Line 66"/>
          <p:cNvSpPr>
            <a:spLocks noChangeShapeType="1"/>
          </p:cNvSpPr>
          <p:nvPr/>
        </p:nvSpPr>
        <p:spPr bwMode="auto">
          <a:xfrm flipV="1">
            <a:off x="6858000" y="6477000"/>
            <a:ext cx="533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9" name="Line 67"/>
          <p:cNvSpPr>
            <a:spLocks noChangeShapeType="1"/>
          </p:cNvSpPr>
          <p:nvPr/>
        </p:nvSpPr>
        <p:spPr bwMode="auto">
          <a:xfrm flipH="1" flipV="1">
            <a:off x="6629400" y="59436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4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(now we have matched pairs of images)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r>
              <a:rPr lang="en-US" dirty="0" smtClean="0"/>
              <a:t>Find connected components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r>
              <a:rPr lang="en-US" dirty="0" smtClean="0"/>
              <a:t>For each connected component</a:t>
            </a:r>
          </a:p>
          <a:p>
            <a:pPr marL="914400" lvl="1" indent="-514350">
              <a:buFont typeface="Arial" charset="0"/>
              <a:buAutoNum type="alphaLcParenR"/>
              <a:defRPr/>
            </a:pPr>
            <a:r>
              <a:rPr lang="en-US" dirty="0" smtClean="0"/>
              <a:t>Solve for rotation and f</a:t>
            </a:r>
          </a:p>
          <a:p>
            <a:pPr marL="914400" lvl="1" indent="-514350">
              <a:buFont typeface="Arial" charset="0"/>
              <a:buAutoNum type="alphaLcParenR"/>
              <a:defRPr/>
            </a:pPr>
            <a:r>
              <a:rPr lang="en-US" dirty="0" smtClean="0"/>
              <a:t>Project to a surface (plane, cylinder, or sphere)</a:t>
            </a:r>
          </a:p>
          <a:p>
            <a:pPr marL="914400" lvl="1" indent="-514350">
              <a:buFont typeface="Arial" charset="0"/>
              <a:buAutoNum type="alphaLcParenR"/>
              <a:defRPr/>
            </a:pPr>
            <a:r>
              <a:rPr lang="en-US" dirty="0" smtClean="0"/>
              <a:t>Render with multiband blending</a:t>
            </a:r>
          </a:p>
        </p:txBody>
      </p:sp>
    </p:spTree>
    <p:extLst>
      <p:ext uri="{BB962C8B-B14F-4D97-AF65-F5344CB8AC3E}">
        <p14:creationId xmlns:p14="http://schemas.microsoft.com/office/powerpoint/2010/main" val="409463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the panoramas</a:t>
            </a:r>
          </a:p>
        </p:txBody>
      </p:sp>
      <p:grpSp>
        <p:nvGrpSpPr>
          <p:cNvPr id="44035" name="Group 1028"/>
          <p:cNvGrpSpPr>
            <a:grpSpLocks noChangeAspect="1"/>
          </p:cNvGrpSpPr>
          <p:nvPr/>
        </p:nvGrpSpPr>
        <p:grpSpPr bwMode="auto">
          <a:xfrm>
            <a:off x="1614488" y="3709988"/>
            <a:ext cx="5959475" cy="3022600"/>
            <a:chOff x="9504" y="5904"/>
            <a:chExt cx="8160" cy="4137"/>
          </a:xfrm>
        </p:grpSpPr>
        <p:pic>
          <p:nvPicPr>
            <p:cNvPr id="44062" name="Picture 1029" descr="C:\WINDOWS\Desktop\is2003\images\rohr2Large.jpg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6" y="5904"/>
              <a:ext cx="3840" cy="2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3" name="Picture 1030" descr="C:\WINDOWS\Desktop\is2003\images\rohr1Large.jpg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4" y="5904"/>
              <a:ext cx="3241" cy="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4" name="Picture 1031" descr="C:\WINDOWS\Desktop\is2003\images\rohr3Large.jpg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6" y="8256"/>
              <a:ext cx="2496" cy="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5" name="Picture 1032" descr="C:\WINDOWS\Desktop\is2003\images\rohr4Large.jpg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8" y="8256"/>
              <a:ext cx="2256" cy="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36" name="Group 1033"/>
          <p:cNvGrpSpPr>
            <a:grpSpLocks noChangeAspect="1"/>
          </p:cNvGrpSpPr>
          <p:nvPr/>
        </p:nvGrpSpPr>
        <p:grpSpPr bwMode="auto">
          <a:xfrm>
            <a:off x="990600" y="1371600"/>
            <a:ext cx="7010400" cy="1971675"/>
            <a:chOff x="9216" y="4176"/>
            <a:chExt cx="9216" cy="2592"/>
          </a:xfrm>
        </p:grpSpPr>
        <p:pic>
          <p:nvPicPr>
            <p:cNvPr id="44038" name="Picture 1034" descr="C:\WINDOWS\Desktop\is2003\images\thumb\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39" name="Picture 1035" descr="C:\WINDOWS\Desktop\is2003\images\thumb\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0" name="Picture 1036" descr="C:\WINDOWS\Desktop\is2003\images\thumb\2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1" name="Picture 1037" descr="C:\WINDOWS\Desktop\is2003\images\thumb\4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2" name="Picture 1038" descr="C:\WINDOWS\Desktop\is2003\images\thumb\5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3" name="Picture 1039" descr="C:\WINDOWS\Desktop\is2003\images\thumb\6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4" name="Picture 1040" descr="C:\WINDOWS\Desktop\is2003\images\thumb\7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5" name="Picture 1041" descr="C:\WINDOWS\Desktop\is2003\images\thumb\8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6" name="Picture 1042" descr="C:\WINDOWS\Desktop\is2003\images\thumb\9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7" name="Picture 1043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8" name="Picture 1044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9" name="Picture 1045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0" name="Picture 1046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1" name="Picture 1047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2" name="Picture 1048" descr="C:\WINDOWS\Desktop\is2003\images\thumb\15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3" name="Picture 1049" descr="C:\WINDOWS\Desktop\is2003\images\thumb\19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4" name="Picture 1050" descr="C:\WINDOWS\Desktop\is2003\images\thumb\20.jp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5" name="Picture 1051" descr="C:\WINDOWS\Desktop\is2003\images\thumb\21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6" name="Picture 1052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7" name="Picture 1053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8" name="Picture 1054" descr="C:\WINDOWS\Desktop\is2003\images\thumb\3.jp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9" name="Picture 1055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0" name="Picture 1056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1" name="Picture 1057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37" name="AutoShape 1058"/>
          <p:cNvSpPr>
            <a:spLocks noChangeArrowheads="1"/>
          </p:cNvSpPr>
          <p:nvPr/>
        </p:nvSpPr>
        <p:spPr bwMode="auto">
          <a:xfrm>
            <a:off x="4146550" y="3125788"/>
            <a:ext cx="739775" cy="1090612"/>
          </a:xfrm>
          <a:prstGeom prst="downArrow">
            <a:avLst>
              <a:gd name="adj1" fmla="val 50000"/>
              <a:gd name="adj2" fmla="val 3685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650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WINDOWS\Desktop\is2003\images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C:\WINDOWS\Desktop\is2003\images\im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RANSAC for Homography</a:t>
            </a:r>
          </a:p>
        </p:txBody>
      </p:sp>
      <p:pic>
        <p:nvPicPr>
          <p:cNvPr id="29701" name="Picture 7" descr="C:\WINDOWS\Desktop\is2003\images\homograph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3922713"/>
            <a:ext cx="5691187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AutoShape 8"/>
          <p:cNvSpPr>
            <a:spLocks noChangeArrowheads="1"/>
          </p:cNvSpPr>
          <p:nvPr/>
        </p:nvSpPr>
        <p:spPr bwMode="auto">
          <a:xfrm>
            <a:off x="4191000" y="3200400"/>
            <a:ext cx="739775" cy="1090613"/>
          </a:xfrm>
          <a:prstGeom prst="downArrow">
            <a:avLst>
              <a:gd name="adj1" fmla="val 50000"/>
              <a:gd name="adj2" fmla="val 3685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969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0765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Image Blending</a:t>
            </a:r>
          </a:p>
        </p:txBody>
      </p:sp>
      <p:pic>
        <p:nvPicPr>
          <p:cNvPr id="3891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292576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292576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05200"/>
            <a:ext cx="2925763" cy="2925763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44481" y="4968081"/>
            <a:ext cx="2058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wrong?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4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24894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Feathering</a:t>
            </a:r>
          </a:p>
        </p:txBody>
      </p:sp>
      <p:grpSp>
        <p:nvGrpSpPr>
          <p:cNvPr id="39962" name="Group 26"/>
          <p:cNvGrpSpPr>
            <a:grpSpLocks/>
          </p:cNvGrpSpPr>
          <p:nvPr/>
        </p:nvGrpSpPr>
        <p:grpSpPr bwMode="auto">
          <a:xfrm>
            <a:off x="990600" y="990600"/>
            <a:ext cx="6775450" cy="3048000"/>
            <a:chOff x="0" y="0"/>
            <a:chExt cx="4268" cy="1920"/>
          </a:xfrm>
        </p:grpSpPr>
        <p:pic>
          <p:nvPicPr>
            <p:cNvPr id="39939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" y="0"/>
              <a:ext cx="1644" cy="1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0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" y="0"/>
              <a:ext cx="1650" cy="1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9950" name="Group 14"/>
            <p:cNvGrpSpPr>
              <a:grpSpLocks/>
            </p:cNvGrpSpPr>
            <p:nvPr/>
          </p:nvGrpSpPr>
          <p:grpSpPr bwMode="auto">
            <a:xfrm>
              <a:off x="0" y="1566"/>
              <a:ext cx="1914" cy="354"/>
              <a:chOff x="0" y="0"/>
              <a:chExt cx="1914" cy="353"/>
            </a:xfrm>
          </p:grpSpPr>
          <p:grpSp>
            <p:nvGrpSpPr>
              <p:cNvPr id="39943" name="Group 7"/>
              <p:cNvGrpSpPr>
                <a:grpSpLocks/>
              </p:cNvGrpSpPr>
              <p:nvPr/>
            </p:nvGrpSpPr>
            <p:grpSpPr bwMode="auto">
              <a:xfrm>
                <a:off x="0" y="129"/>
                <a:ext cx="214" cy="224"/>
                <a:chOff x="0" y="0"/>
                <a:chExt cx="214" cy="224"/>
              </a:xfrm>
            </p:grpSpPr>
            <p:sp>
              <p:nvSpPr>
                <p:cNvPr id="39941" name="Line 5"/>
                <p:cNvSpPr>
                  <a:spLocks noChangeShapeType="1"/>
                </p:cNvSpPr>
                <p:nvPr/>
              </p:nvSpPr>
              <p:spPr bwMode="auto">
                <a:xfrm>
                  <a:off x="127" y="121"/>
                  <a:ext cx="87" cy="1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9942" name="Rectangle 6"/>
                <p:cNvSpPr>
                  <a:spLocks/>
                </p:cNvSpPr>
                <p:nvPr/>
              </p:nvSpPr>
              <p:spPr bwMode="auto">
                <a:xfrm>
                  <a:off x="0" y="0"/>
                  <a:ext cx="169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/>
                  <a:r>
                    <a:rPr lang="en-US" sz="1800">
                      <a:solidFill>
                        <a:schemeClr val="tx1"/>
                      </a:solidFill>
                      <a:ea typeface="ＭＳ Ｐゴシック" charset="0"/>
                      <a:cs typeface="Times New Roman" charset="0"/>
                    </a:rPr>
                    <a:t>0</a:t>
                  </a:r>
                </a:p>
              </p:txBody>
            </p:sp>
          </p:grpSp>
          <p:sp>
            <p:nvSpPr>
              <p:cNvPr id="39944" name="Line 8"/>
              <p:cNvSpPr>
                <a:spLocks noChangeShapeType="1"/>
              </p:cNvSpPr>
              <p:nvPr/>
            </p:nvSpPr>
            <p:spPr bwMode="auto">
              <a:xfrm>
                <a:off x="257" y="121"/>
                <a:ext cx="741" cy="1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45" name="Line 9"/>
              <p:cNvSpPr>
                <a:spLocks noChangeShapeType="1"/>
              </p:cNvSpPr>
              <p:nvPr/>
            </p:nvSpPr>
            <p:spPr bwMode="auto">
              <a:xfrm>
                <a:off x="1173" y="251"/>
                <a:ext cx="741" cy="1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46" name="Line 10"/>
              <p:cNvSpPr>
                <a:spLocks noChangeShapeType="1"/>
              </p:cNvSpPr>
              <p:nvPr/>
            </p:nvSpPr>
            <p:spPr bwMode="auto">
              <a:xfrm>
                <a:off x="998" y="121"/>
                <a:ext cx="175" cy="13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39949" name="Group 13"/>
              <p:cNvGrpSpPr>
                <a:grpSpLocks/>
              </p:cNvGrpSpPr>
              <p:nvPr/>
            </p:nvGrpSpPr>
            <p:grpSpPr bwMode="auto">
              <a:xfrm>
                <a:off x="0" y="0"/>
                <a:ext cx="214" cy="224"/>
                <a:chOff x="0" y="0"/>
                <a:chExt cx="214" cy="224"/>
              </a:xfrm>
            </p:grpSpPr>
            <p:sp>
              <p:nvSpPr>
                <p:cNvPr id="39947" name="Line 11"/>
                <p:cNvSpPr>
                  <a:spLocks noChangeShapeType="1"/>
                </p:cNvSpPr>
                <p:nvPr/>
              </p:nvSpPr>
              <p:spPr bwMode="auto">
                <a:xfrm>
                  <a:off x="127" y="121"/>
                  <a:ext cx="87" cy="1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9948" name="Rectangle 12"/>
                <p:cNvSpPr>
                  <a:spLocks/>
                </p:cNvSpPr>
                <p:nvPr/>
              </p:nvSpPr>
              <p:spPr bwMode="auto">
                <a:xfrm>
                  <a:off x="0" y="0"/>
                  <a:ext cx="169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/>
                  <a:r>
                    <a:rPr lang="en-US" sz="1800">
                      <a:solidFill>
                        <a:schemeClr val="tx1"/>
                      </a:solidFill>
                      <a:ea typeface="ＭＳ Ｐゴシック" charset="0"/>
                      <a:cs typeface="Times New Roman" charset="0"/>
                    </a:rPr>
                    <a:t>1</a:t>
                  </a:r>
                </a:p>
              </p:txBody>
            </p:sp>
          </p:grpSp>
        </p:grpSp>
        <p:grpSp>
          <p:nvGrpSpPr>
            <p:cNvPr id="39953" name="Group 17"/>
            <p:cNvGrpSpPr>
              <a:grpSpLocks/>
            </p:cNvGrpSpPr>
            <p:nvPr/>
          </p:nvGrpSpPr>
          <p:grpSpPr bwMode="auto">
            <a:xfrm>
              <a:off x="2353" y="1696"/>
              <a:ext cx="215" cy="224"/>
              <a:chOff x="0" y="0"/>
              <a:chExt cx="214" cy="224"/>
            </a:xfrm>
          </p:grpSpPr>
          <p:sp>
            <p:nvSpPr>
              <p:cNvPr id="39951" name="Line 15"/>
              <p:cNvSpPr>
                <a:spLocks noChangeShapeType="1"/>
              </p:cNvSpPr>
              <p:nvPr/>
            </p:nvSpPr>
            <p:spPr bwMode="auto">
              <a:xfrm>
                <a:off x="127" y="121"/>
                <a:ext cx="87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2" name="Rectangle 16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0</a:t>
                </a:r>
              </a:p>
            </p:txBody>
          </p:sp>
        </p:grpSp>
        <p:grpSp>
          <p:nvGrpSpPr>
            <p:cNvPr id="39957" name="Group 21"/>
            <p:cNvGrpSpPr>
              <a:grpSpLocks/>
            </p:cNvGrpSpPr>
            <p:nvPr/>
          </p:nvGrpSpPr>
          <p:grpSpPr bwMode="auto">
            <a:xfrm flipH="1">
              <a:off x="2611" y="1688"/>
              <a:ext cx="1657" cy="130"/>
              <a:chOff x="0" y="0"/>
              <a:chExt cx="1656" cy="130"/>
            </a:xfrm>
          </p:grpSpPr>
          <p:sp>
            <p:nvSpPr>
              <p:cNvPr id="39954" name="Line 18"/>
              <p:cNvSpPr>
                <a:spLocks noChangeShapeType="1"/>
              </p:cNvSpPr>
              <p:nvPr/>
            </p:nvSpPr>
            <p:spPr bwMode="auto">
              <a:xfrm>
                <a:off x="0" y="0"/>
                <a:ext cx="740" cy="1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5" name="Line 19"/>
              <p:cNvSpPr>
                <a:spLocks noChangeShapeType="1"/>
              </p:cNvSpPr>
              <p:nvPr/>
            </p:nvSpPr>
            <p:spPr bwMode="auto">
              <a:xfrm>
                <a:off x="915" y="129"/>
                <a:ext cx="741" cy="1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6" name="Line 20"/>
              <p:cNvSpPr>
                <a:spLocks noChangeShapeType="1"/>
              </p:cNvSpPr>
              <p:nvPr/>
            </p:nvSpPr>
            <p:spPr bwMode="auto">
              <a:xfrm>
                <a:off x="740" y="0"/>
                <a:ext cx="175" cy="129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39960" name="Group 24"/>
            <p:cNvGrpSpPr>
              <a:grpSpLocks/>
            </p:cNvGrpSpPr>
            <p:nvPr/>
          </p:nvGrpSpPr>
          <p:grpSpPr bwMode="auto">
            <a:xfrm>
              <a:off x="2353" y="1565"/>
              <a:ext cx="215" cy="224"/>
              <a:chOff x="0" y="0"/>
              <a:chExt cx="214" cy="224"/>
            </a:xfrm>
          </p:grpSpPr>
          <p:sp>
            <p:nvSpPr>
              <p:cNvPr id="39958" name="Line 22"/>
              <p:cNvSpPr>
                <a:spLocks noChangeShapeType="1"/>
              </p:cNvSpPr>
              <p:nvPr/>
            </p:nvSpPr>
            <p:spPr bwMode="auto">
              <a:xfrm>
                <a:off x="127" y="122"/>
                <a:ext cx="87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9" name="Rectangle 23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1</a:t>
                </a:r>
              </a:p>
            </p:txBody>
          </p:sp>
        </p:grpSp>
        <p:sp>
          <p:nvSpPr>
            <p:cNvPr id="39961" name="Rectangle 25"/>
            <p:cNvSpPr>
              <a:spLocks/>
            </p:cNvSpPr>
            <p:nvPr/>
          </p:nvSpPr>
          <p:spPr bwMode="auto">
            <a:xfrm>
              <a:off x="2088" y="467"/>
              <a:ext cx="371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6000">
                  <a:solidFill>
                    <a:srgbClr val="FF0000"/>
                  </a:solidFill>
                  <a:latin typeface="Times New Roman Bold" charset="0"/>
                  <a:ea typeface="ＭＳ Ｐゴシック" charset="0"/>
                  <a:cs typeface="Times New Roman Bold" charset="0"/>
                  <a:sym typeface="Times New Roman Bold" charset="0"/>
                </a:rPr>
                <a:t>+</a:t>
              </a:r>
            </a:p>
          </p:txBody>
        </p:sp>
      </p:grpSp>
      <p:grpSp>
        <p:nvGrpSpPr>
          <p:cNvPr id="39965" name="Group 29"/>
          <p:cNvGrpSpPr>
            <a:grpSpLocks/>
          </p:cNvGrpSpPr>
          <p:nvPr/>
        </p:nvGrpSpPr>
        <p:grpSpPr bwMode="auto">
          <a:xfrm>
            <a:off x="1143000" y="4114800"/>
            <a:ext cx="3571875" cy="2514600"/>
            <a:chOff x="0" y="0"/>
            <a:chExt cx="2250" cy="1584"/>
          </a:xfrm>
        </p:grpSpPr>
        <p:pic>
          <p:nvPicPr>
            <p:cNvPr id="39963" name="Picture 2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" y="0"/>
              <a:ext cx="1572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64" name="Rectangle 28"/>
            <p:cNvSpPr>
              <a:spLocks/>
            </p:cNvSpPr>
            <p:nvPr/>
          </p:nvSpPr>
          <p:spPr bwMode="auto">
            <a:xfrm>
              <a:off x="0" y="432"/>
              <a:ext cx="371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6000">
                  <a:solidFill>
                    <a:srgbClr val="FF0000"/>
                  </a:solidFill>
                  <a:latin typeface="Times New Roman Bold" charset="0"/>
                  <a:ea typeface="ＭＳ Ｐゴシック" charset="0"/>
                  <a:cs typeface="Times New Roman Bold" charset="0"/>
                  <a:sym typeface="Times New Roman Bold" charset="0"/>
                </a:rPr>
                <a:t>=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74525" y="3645972"/>
            <a:ext cx="676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ramp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7796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Effect of window (ramp-width) size</a:t>
            </a:r>
          </a:p>
        </p:txBody>
      </p:sp>
      <p:pic>
        <p:nvPicPr>
          <p:cNvPr id="4096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Line 5"/>
          <p:cNvSpPr>
            <a:spLocks noChangeShapeType="1"/>
          </p:cNvSpPr>
          <p:nvPr/>
        </p:nvSpPr>
        <p:spPr bwMode="auto">
          <a:xfrm rot="10800000" flipH="1">
            <a:off x="1066800" y="4648200"/>
            <a:ext cx="3200400" cy="76200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rot="10800000">
            <a:off x="1066800" y="4648200"/>
            <a:ext cx="3200400" cy="76200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rot="10800000" flipH="1">
            <a:off x="914400" y="4495800"/>
            <a:ext cx="1588" cy="990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1066800" y="5486400"/>
            <a:ext cx="3200400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0971" name="Group 11"/>
          <p:cNvGrpSpPr>
            <a:grpSpLocks/>
          </p:cNvGrpSpPr>
          <p:nvPr/>
        </p:nvGrpSpPr>
        <p:grpSpPr bwMode="auto">
          <a:xfrm>
            <a:off x="615950" y="5195888"/>
            <a:ext cx="374650" cy="355600"/>
            <a:chOff x="0" y="0"/>
            <a:chExt cx="236" cy="224"/>
          </a:xfrm>
        </p:grpSpPr>
        <p:sp>
          <p:nvSpPr>
            <p:cNvPr id="40969" name="Line 9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0" name="Rectangle 10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0</a:t>
              </a:r>
            </a:p>
          </p:txBody>
        </p:sp>
      </p:grpSp>
      <p:grpSp>
        <p:nvGrpSpPr>
          <p:cNvPr id="40974" name="Group 14"/>
          <p:cNvGrpSpPr>
            <a:grpSpLocks/>
          </p:cNvGrpSpPr>
          <p:nvPr/>
        </p:nvGrpSpPr>
        <p:grpSpPr bwMode="auto">
          <a:xfrm>
            <a:off x="609600" y="4433888"/>
            <a:ext cx="374650" cy="355600"/>
            <a:chOff x="0" y="0"/>
            <a:chExt cx="236" cy="224"/>
          </a:xfrm>
        </p:grpSpPr>
        <p:sp>
          <p:nvSpPr>
            <p:cNvPr id="40972" name="Line 12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3" name="Rectangle 13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1</a:t>
              </a:r>
            </a:p>
          </p:txBody>
        </p:sp>
      </p:grpSp>
      <p:sp>
        <p:nvSpPr>
          <p:cNvPr id="40975" name="Rectangle 15"/>
          <p:cNvSpPr>
            <a:spLocks/>
          </p:cNvSpPr>
          <p:nvPr/>
        </p:nvSpPr>
        <p:spPr bwMode="auto">
          <a:xfrm>
            <a:off x="1371600" y="4464050"/>
            <a:ext cx="4254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left</a:t>
            </a:r>
          </a:p>
        </p:txBody>
      </p:sp>
      <p:sp>
        <p:nvSpPr>
          <p:cNvPr id="40976" name="Rectangle 16"/>
          <p:cNvSpPr>
            <a:spLocks/>
          </p:cNvSpPr>
          <p:nvPr/>
        </p:nvSpPr>
        <p:spPr bwMode="auto">
          <a:xfrm>
            <a:off x="1335088" y="4953000"/>
            <a:ext cx="5381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right</a:t>
            </a:r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 rot="10800000" flipH="1">
            <a:off x="5632450" y="4495800"/>
            <a:ext cx="1588" cy="990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0981" name="Group 21"/>
          <p:cNvGrpSpPr>
            <a:grpSpLocks/>
          </p:cNvGrpSpPr>
          <p:nvPr/>
        </p:nvGrpSpPr>
        <p:grpSpPr bwMode="auto">
          <a:xfrm>
            <a:off x="5784850" y="4648200"/>
            <a:ext cx="1600200" cy="839788"/>
            <a:chOff x="0" y="0"/>
            <a:chExt cx="1008" cy="529"/>
          </a:xfrm>
        </p:grpSpPr>
        <p:sp>
          <p:nvSpPr>
            <p:cNvPr id="40978" name="Line 18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008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9" name="Line 19"/>
            <p:cNvSpPr>
              <a:spLocks noChangeShapeType="1"/>
            </p:cNvSpPr>
            <p:nvPr/>
          </p:nvSpPr>
          <p:spPr bwMode="auto">
            <a:xfrm rot="10800000">
              <a:off x="0" y="0"/>
              <a:ext cx="1008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80" name="Line 20"/>
            <p:cNvSpPr>
              <a:spLocks noChangeShapeType="1"/>
            </p:cNvSpPr>
            <p:nvPr/>
          </p:nvSpPr>
          <p:spPr bwMode="auto">
            <a:xfrm>
              <a:off x="0" y="528"/>
              <a:ext cx="1008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0984" name="Group 24"/>
          <p:cNvGrpSpPr>
            <a:grpSpLocks/>
          </p:cNvGrpSpPr>
          <p:nvPr/>
        </p:nvGrpSpPr>
        <p:grpSpPr bwMode="auto">
          <a:xfrm>
            <a:off x="5334000" y="5195888"/>
            <a:ext cx="374650" cy="355600"/>
            <a:chOff x="0" y="0"/>
            <a:chExt cx="236" cy="224"/>
          </a:xfrm>
        </p:grpSpPr>
        <p:sp>
          <p:nvSpPr>
            <p:cNvPr id="40982" name="Line 22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83" name="Rectangle 23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0</a:t>
              </a:r>
            </a:p>
          </p:txBody>
        </p:sp>
      </p:grpSp>
      <p:grpSp>
        <p:nvGrpSpPr>
          <p:cNvPr id="40987" name="Group 27"/>
          <p:cNvGrpSpPr>
            <a:grpSpLocks/>
          </p:cNvGrpSpPr>
          <p:nvPr/>
        </p:nvGrpSpPr>
        <p:grpSpPr bwMode="auto">
          <a:xfrm>
            <a:off x="5334000" y="4433888"/>
            <a:ext cx="374650" cy="355600"/>
            <a:chOff x="0" y="0"/>
            <a:chExt cx="236" cy="224"/>
          </a:xfrm>
        </p:grpSpPr>
        <p:sp>
          <p:nvSpPr>
            <p:cNvPr id="40985" name="Line 25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86" name="Rectangle 26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084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3432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Effect of window size</a:t>
            </a:r>
          </a:p>
        </p:txBody>
      </p:sp>
      <p:grpSp>
        <p:nvGrpSpPr>
          <p:cNvPr id="41998" name="Group 14"/>
          <p:cNvGrpSpPr>
            <a:grpSpLocks/>
          </p:cNvGrpSpPr>
          <p:nvPr/>
        </p:nvGrpSpPr>
        <p:grpSpPr bwMode="auto">
          <a:xfrm>
            <a:off x="2185988" y="4433888"/>
            <a:ext cx="557212" cy="1117600"/>
            <a:chOff x="0" y="0"/>
            <a:chExt cx="351" cy="704"/>
          </a:xfrm>
        </p:grpSpPr>
        <p:sp>
          <p:nvSpPr>
            <p:cNvPr id="41987" name="Line 3"/>
            <p:cNvSpPr>
              <a:spLocks noChangeShapeType="1"/>
            </p:cNvSpPr>
            <p:nvPr/>
          </p:nvSpPr>
          <p:spPr bwMode="auto">
            <a:xfrm rot="10800000" flipH="1">
              <a:off x="192" y="39"/>
              <a:ext cx="1" cy="624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1991" name="Group 7"/>
            <p:cNvGrpSpPr>
              <a:grpSpLocks/>
            </p:cNvGrpSpPr>
            <p:nvPr/>
          </p:nvGrpSpPr>
          <p:grpSpPr bwMode="auto">
            <a:xfrm>
              <a:off x="288" y="135"/>
              <a:ext cx="63" cy="529"/>
              <a:chOff x="0" y="0"/>
              <a:chExt cx="63" cy="529"/>
            </a:xfrm>
          </p:grpSpPr>
          <p:sp>
            <p:nvSpPr>
              <p:cNvPr id="41988" name="Line 4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63" cy="48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89" name="Line 5"/>
              <p:cNvSpPr>
                <a:spLocks noChangeShapeType="1"/>
              </p:cNvSpPr>
              <p:nvPr/>
            </p:nvSpPr>
            <p:spPr bwMode="auto">
              <a:xfrm rot="10800000">
                <a:off x="0" y="0"/>
                <a:ext cx="63" cy="48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0" name="Line 6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63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41994" name="Group 10"/>
            <p:cNvGrpSpPr>
              <a:grpSpLocks/>
            </p:cNvGrpSpPr>
            <p:nvPr/>
          </p:nvGrpSpPr>
          <p:grpSpPr bwMode="auto">
            <a:xfrm>
              <a:off x="4" y="480"/>
              <a:ext cx="236" cy="224"/>
              <a:chOff x="0" y="0"/>
              <a:chExt cx="236" cy="224"/>
            </a:xfrm>
          </p:grpSpPr>
          <p:sp>
            <p:nvSpPr>
              <p:cNvPr id="41992" name="Line 8"/>
              <p:cNvSpPr>
                <a:spLocks noChangeShapeType="1"/>
              </p:cNvSpPr>
              <p:nvPr/>
            </p:nvSpPr>
            <p:spPr bwMode="auto">
              <a:xfrm>
                <a:off x="140" y="135"/>
                <a:ext cx="96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3" name="Rectangle 9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0</a:t>
                </a:r>
              </a:p>
            </p:txBody>
          </p:sp>
        </p:grpSp>
        <p:grpSp>
          <p:nvGrpSpPr>
            <p:cNvPr id="41997" name="Group 13"/>
            <p:cNvGrpSpPr>
              <a:grpSpLocks/>
            </p:cNvGrpSpPr>
            <p:nvPr/>
          </p:nvGrpSpPr>
          <p:grpSpPr bwMode="auto">
            <a:xfrm>
              <a:off x="0" y="0"/>
              <a:ext cx="236" cy="224"/>
              <a:chOff x="0" y="0"/>
              <a:chExt cx="236" cy="224"/>
            </a:xfrm>
          </p:grpSpPr>
          <p:sp>
            <p:nvSpPr>
              <p:cNvPr id="41995" name="Line 11"/>
              <p:cNvSpPr>
                <a:spLocks noChangeShapeType="1"/>
              </p:cNvSpPr>
              <p:nvPr/>
            </p:nvSpPr>
            <p:spPr bwMode="auto">
              <a:xfrm>
                <a:off x="140" y="135"/>
                <a:ext cx="96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6" name="Rectangle 12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1</a:t>
                </a:r>
              </a:p>
            </p:txBody>
          </p:sp>
        </p:grpSp>
      </p:grpSp>
      <p:sp>
        <p:nvSpPr>
          <p:cNvPr id="41999" name="Line 15"/>
          <p:cNvSpPr>
            <a:spLocks noChangeShapeType="1"/>
          </p:cNvSpPr>
          <p:nvPr/>
        </p:nvSpPr>
        <p:spPr bwMode="auto">
          <a:xfrm rot="10800000" flipH="1">
            <a:off x="6318250" y="4495800"/>
            <a:ext cx="1588" cy="990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2003" name="Group 19"/>
          <p:cNvGrpSpPr>
            <a:grpSpLocks/>
          </p:cNvGrpSpPr>
          <p:nvPr/>
        </p:nvGrpSpPr>
        <p:grpSpPr bwMode="auto">
          <a:xfrm>
            <a:off x="6470650" y="4648200"/>
            <a:ext cx="19050" cy="839788"/>
            <a:chOff x="0" y="0"/>
            <a:chExt cx="12" cy="529"/>
          </a:xfrm>
        </p:grpSpPr>
        <p:sp>
          <p:nvSpPr>
            <p:cNvPr id="42000" name="Line 16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1" name="Line 17"/>
            <p:cNvSpPr>
              <a:spLocks noChangeShapeType="1"/>
            </p:cNvSpPr>
            <p:nvPr/>
          </p:nvSpPr>
          <p:spPr bwMode="auto">
            <a:xfrm rot="10800000">
              <a:off x="0" y="0"/>
              <a:ext cx="12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2" name="Line 18"/>
            <p:cNvSpPr>
              <a:spLocks noChangeShapeType="1"/>
            </p:cNvSpPr>
            <p:nvPr/>
          </p:nvSpPr>
          <p:spPr bwMode="auto">
            <a:xfrm>
              <a:off x="0" y="528"/>
              <a:ext cx="12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2006" name="Group 22"/>
          <p:cNvGrpSpPr>
            <a:grpSpLocks/>
          </p:cNvGrpSpPr>
          <p:nvPr/>
        </p:nvGrpSpPr>
        <p:grpSpPr bwMode="auto">
          <a:xfrm>
            <a:off x="6019800" y="5195888"/>
            <a:ext cx="374650" cy="355600"/>
            <a:chOff x="0" y="0"/>
            <a:chExt cx="236" cy="224"/>
          </a:xfrm>
        </p:grpSpPr>
        <p:sp>
          <p:nvSpPr>
            <p:cNvPr id="42004" name="Line 20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5" name="Rectangle 21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0</a:t>
              </a:r>
            </a:p>
          </p:txBody>
        </p:sp>
      </p:grpSp>
      <p:grpSp>
        <p:nvGrpSpPr>
          <p:cNvPr id="42009" name="Group 25"/>
          <p:cNvGrpSpPr>
            <a:grpSpLocks/>
          </p:cNvGrpSpPr>
          <p:nvPr/>
        </p:nvGrpSpPr>
        <p:grpSpPr bwMode="auto">
          <a:xfrm>
            <a:off x="6019800" y="4433888"/>
            <a:ext cx="374650" cy="355600"/>
            <a:chOff x="0" y="0"/>
            <a:chExt cx="236" cy="224"/>
          </a:xfrm>
        </p:grpSpPr>
        <p:sp>
          <p:nvSpPr>
            <p:cNvPr id="42007" name="Line 23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8" name="Rectangle 24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1</a:t>
              </a:r>
            </a:p>
          </p:txBody>
        </p:sp>
      </p:grpSp>
      <p:pic>
        <p:nvPicPr>
          <p:cNvPr id="42010" name="Picture 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1" name="Picture 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90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53549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Good window size</a:t>
            </a:r>
          </a:p>
        </p:txBody>
      </p:sp>
      <p:pic>
        <p:nvPicPr>
          <p:cNvPr id="4301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23" name="Group 15"/>
          <p:cNvGrpSpPr>
            <a:grpSpLocks/>
          </p:cNvGrpSpPr>
          <p:nvPr/>
        </p:nvGrpSpPr>
        <p:grpSpPr bwMode="auto">
          <a:xfrm>
            <a:off x="3886200" y="4419600"/>
            <a:ext cx="658813" cy="1117600"/>
            <a:chOff x="0" y="0"/>
            <a:chExt cx="415" cy="704"/>
          </a:xfrm>
        </p:grpSpPr>
        <p:sp>
          <p:nvSpPr>
            <p:cNvPr id="43012" name="Line 4"/>
            <p:cNvSpPr>
              <a:spLocks noChangeShapeType="1"/>
            </p:cNvSpPr>
            <p:nvPr/>
          </p:nvSpPr>
          <p:spPr bwMode="auto">
            <a:xfrm rot="10800000" flipH="1">
              <a:off x="192" y="39"/>
              <a:ext cx="1" cy="624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3016" name="Group 8"/>
            <p:cNvGrpSpPr>
              <a:grpSpLocks/>
            </p:cNvGrpSpPr>
            <p:nvPr/>
          </p:nvGrpSpPr>
          <p:grpSpPr bwMode="auto">
            <a:xfrm>
              <a:off x="288" y="135"/>
              <a:ext cx="127" cy="529"/>
              <a:chOff x="0" y="0"/>
              <a:chExt cx="127" cy="529"/>
            </a:xfrm>
          </p:grpSpPr>
          <p:sp>
            <p:nvSpPr>
              <p:cNvPr id="43013" name="Line 5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127" cy="48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14" name="Line 6"/>
              <p:cNvSpPr>
                <a:spLocks noChangeShapeType="1"/>
              </p:cNvSpPr>
              <p:nvPr/>
            </p:nvSpPr>
            <p:spPr bwMode="auto">
              <a:xfrm rot="10800000">
                <a:off x="0" y="0"/>
                <a:ext cx="127" cy="48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15" name="Line 7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127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43019" name="Group 11"/>
            <p:cNvGrpSpPr>
              <a:grpSpLocks/>
            </p:cNvGrpSpPr>
            <p:nvPr/>
          </p:nvGrpSpPr>
          <p:grpSpPr bwMode="auto">
            <a:xfrm>
              <a:off x="4" y="480"/>
              <a:ext cx="236" cy="224"/>
              <a:chOff x="0" y="0"/>
              <a:chExt cx="236" cy="224"/>
            </a:xfrm>
          </p:grpSpPr>
          <p:sp>
            <p:nvSpPr>
              <p:cNvPr id="43017" name="Line 9"/>
              <p:cNvSpPr>
                <a:spLocks noChangeShapeType="1"/>
              </p:cNvSpPr>
              <p:nvPr/>
            </p:nvSpPr>
            <p:spPr bwMode="auto">
              <a:xfrm>
                <a:off x="140" y="135"/>
                <a:ext cx="96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18" name="Rectangle 10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0</a:t>
                </a:r>
              </a:p>
            </p:txBody>
          </p:sp>
        </p:grpSp>
        <p:grpSp>
          <p:nvGrpSpPr>
            <p:cNvPr id="43022" name="Group 14"/>
            <p:cNvGrpSpPr>
              <a:grpSpLocks/>
            </p:cNvGrpSpPr>
            <p:nvPr/>
          </p:nvGrpSpPr>
          <p:grpSpPr bwMode="auto">
            <a:xfrm>
              <a:off x="0" y="0"/>
              <a:ext cx="236" cy="224"/>
              <a:chOff x="0" y="0"/>
              <a:chExt cx="236" cy="224"/>
            </a:xfrm>
          </p:grpSpPr>
          <p:sp>
            <p:nvSpPr>
              <p:cNvPr id="43020" name="Line 12"/>
              <p:cNvSpPr>
                <a:spLocks noChangeShapeType="1"/>
              </p:cNvSpPr>
              <p:nvPr/>
            </p:nvSpPr>
            <p:spPr bwMode="auto">
              <a:xfrm>
                <a:off x="140" y="135"/>
                <a:ext cx="96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21" name="Rectangle 13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1</a:t>
                </a:r>
              </a:p>
            </p:txBody>
          </p:sp>
        </p:grpSp>
      </p:grpSp>
      <p:sp>
        <p:nvSpPr>
          <p:cNvPr id="43024" name="Rectangle 16"/>
          <p:cNvSpPr>
            <a:spLocks/>
          </p:cNvSpPr>
          <p:nvPr/>
        </p:nvSpPr>
        <p:spPr bwMode="auto">
          <a:xfrm>
            <a:off x="685800" y="5638800"/>
            <a:ext cx="801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450"/>
              </a:spcBef>
            </a:pPr>
            <a:r>
              <a:rPr lang="ja-JP" altLang="en-US" sz="2000" dirty="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“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Optimal</a:t>
            </a:r>
            <a:r>
              <a:rPr lang="ja-JP" altLang="en-US" sz="2000" dirty="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”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window:  smooth but not ghosted</a:t>
            </a:r>
          </a:p>
          <a:p>
            <a:pPr marL="382588" indent="-342900">
              <a:spcBef>
                <a:spcPts val="413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Doesn</a:t>
            </a:r>
            <a:r>
              <a:rPr lang="ja-JP" altLang="en-US" sz="1800" dirty="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’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 always work...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18217" y="5014913"/>
            <a:ext cx="2205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can we do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instead?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4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2939</TotalTime>
  <Words>873</Words>
  <Application>Microsoft Office PowerPoint</Application>
  <PresentationFormat>On-screen Show (4:3)</PresentationFormat>
  <Paragraphs>167</Paragraphs>
  <Slides>33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Equation</vt:lpstr>
      <vt:lpstr>Image Stitching II</vt:lpstr>
      <vt:lpstr>RANSAC for Homography</vt:lpstr>
      <vt:lpstr>RANSAC for Homography</vt:lpstr>
      <vt:lpstr>RANSAC for Homography</vt:lpstr>
      <vt:lpstr>Image Blending</vt:lpstr>
      <vt:lpstr>Feathering</vt:lpstr>
      <vt:lpstr>Effect of window (ramp-width) size</vt:lpstr>
      <vt:lpstr>Effect of window size</vt:lpstr>
      <vt:lpstr>Good window size</vt:lpstr>
      <vt:lpstr>Pyramid blending</vt:lpstr>
      <vt:lpstr>Forming a Gaussian Pyramid</vt:lpstr>
      <vt:lpstr>Making the Laplacians</vt:lpstr>
      <vt:lpstr>PowerPoint Presentation</vt:lpstr>
      <vt:lpstr>To blend two images, We’ll combine two Laplacian pyramids</vt:lpstr>
      <vt:lpstr>Forming the New Pyramid</vt:lpstr>
      <vt:lpstr>Using the new Laplacian Pyramid</vt:lpstr>
      <vt:lpstr>PowerPoint Presentation</vt:lpstr>
      <vt:lpstr>Pyramid blending</vt:lpstr>
      <vt:lpstr>Multiband blending (IJCV 2007)</vt:lpstr>
      <vt:lpstr>Blending comparison (IJCV 2007)</vt:lpstr>
      <vt:lpstr>Poisson Image Editing</vt:lpstr>
      <vt:lpstr>Alpha Blending</vt:lpstr>
      <vt:lpstr>Choosing seams</vt:lpstr>
      <vt:lpstr>Gain Compensation: Getting rid of artifacts</vt:lpstr>
      <vt:lpstr>Blending Comparison</vt:lpstr>
      <vt:lpstr>Recognizing Panoramas</vt:lpstr>
      <vt:lpstr>Recognizing Panoramas</vt:lpstr>
      <vt:lpstr>Recognizing Panoramas</vt:lpstr>
      <vt:lpstr>Recognizing Panoramas (cont.)</vt:lpstr>
      <vt:lpstr>Finding the panoramas</vt:lpstr>
      <vt:lpstr>Finding the panoramas</vt:lpstr>
      <vt:lpstr>Recognizing Panoramas (cont.)</vt:lpstr>
      <vt:lpstr>Finding the panoramas</vt:lpstr>
    </vt:vector>
  </TitlesOfParts>
  <Company>UW CSE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Stitching II</dc:title>
  <dc:creator>Ali Farhadi</dc:creator>
  <cp:lastModifiedBy>CSE</cp:lastModifiedBy>
  <cp:revision>25</cp:revision>
  <dcterms:created xsi:type="dcterms:W3CDTF">2013-10-22T22:46:09Z</dcterms:created>
  <dcterms:modified xsi:type="dcterms:W3CDTF">2017-01-24T00:54:15Z</dcterms:modified>
</cp:coreProperties>
</file>