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sldIdLst>
    <p:sldId id="256" r:id="rId2"/>
    <p:sldId id="260" r:id="rId3"/>
    <p:sldId id="257" r:id="rId4"/>
    <p:sldId id="372" r:id="rId5"/>
    <p:sldId id="258" r:id="rId6"/>
    <p:sldId id="367" r:id="rId7"/>
    <p:sldId id="363" r:id="rId8"/>
    <p:sldId id="368" r:id="rId9"/>
    <p:sldId id="262" r:id="rId10"/>
    <p:sldId id="268" r:id="rId11"/>
    <p:sldId id="267" r:id="rId12"/>
    <p:sldId id="369" r:id="rId13"/>
    <p:sldId id="370" r:id="rId14"/>
    <p:sldId id="371" r:id="rId15"/>
    <p:sldId id="377" r:id="rId16"/>
    <p:sldId id="378" r:id="rId17"/>
    <p:sldId id="376" r:id="rId18"/>
    <p:sldId id="382" r:id="rId19"/>
    <p:sldId id="383" r:id="rId20"/>
    <p:sldId id="384" r:id="rId21"/>
    <p:sldId id="385" r:id="rId22"/>
    <p:sldId id="386" r:id="rId23"/>
    <p:sldId id="387" r:id="rId24"/>
    <p:sldId id="388" r:id="rId25"/>
    <p:sldId id="389" r:id="rId26"/>
    <p:sldId id="390" r:id="rId27"/>
    <p:sldId id="392" r:id="rId28"/>
    <p:sldId id="398" r:id="rId29"/>
    <p:sldId id="412" r:id="rId30"/>
    <p:sldId id="393" r:id="rId31"/>
    <p:sldId id="394" r:id="rId32"/>
    <p:sldId id="287" r:id="rId33"/>
    <p:sldId id="395" r:id="rId34"/>
    <p:sldId id="400" r:id="rId35"/>
    <p:sldId id="401" r:id="rId36"/>
    <p:sldId id="403" r:id="rId37"/>
    <p:sldId id="404" r:id="rId38"/>
    <p:sldId id="405" r:id="rId39"/>
    <p:sldId id="406" r:id="rId40"/>
    <p:sldId id="407" r:id="rId41"/>
    <p:sldId id="408" r:id="rId42"/>
    <p:sldId id="409" r:id="rId43"/>
    <p:sldId id="410" r:id="rId44"/>
    <p:sldId id="411" r:id="rId45"/>
    <p:sldId id="402" r:id="rId46"/>
    <p:sldId id="346" r:id="rId47"/>
    <p:sldId id="352" r:id="rId48"/>
    <p:sldId id="353" r:id="rId49"/>
    <p:sldId id="354" r:id="rId50"/>
    <p:sldId id="355" r:id="rId51"/>
    <p:sldId id="356" r:id="rId52"/>
    <p:sldId id="357" r:id="rId53"/>
    <p:sldId id="358" r:id="rId54"/>
    <p:sldId id="359" r:id="rId55"/>
    <p:sldId id="360" r:id="rId56"/>
    <p:sldId id="361" r:id="rId57"/>
    <p:sldId id="413" r:id="rId58"/>
    <p:sldId id="422" r:id="rId59"/>
    <p:sldId id="423" r:id="rId60"/>
    <p:sldId id="424" r:id="rId61"/>
    <p:sldId id="425" r:id="rId62"/>
    <p:sldId id="431" r:id="rId63"/>
    <p:sldId id="426" r:id="rId64"/>
    <p:sldId id="427" r:id="rId65"/>
    <p:sldId id="428" r:id="rId66"/>
    <p:sldId id="429" r:id="rId67"/>
    <p:sldId id="430" r:id="rId68"/>
    <p:sldId id="420" r:id="rId69"/>
    <p:sldId id="421" r:id="rId70"/>
    <p:sldId id="415" r:id="rId71"/>
    <p:sldId id="416" r:id="rId72"/>
    <p:sldId id="417" r:id="rId73"/>
    <p:sldId id="418" r:id="rId74"/>
    <p:sldId id="301"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p:scale>
          <a:sx n="90" d="100"/>
          <a:sy n="90" d="100"/>
        </p:scale>
        <p:origin x="-90"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5795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these</a:t>
            </a:r>
            <a:r>
              <a:rPr lang="en-US" baseline="0" dirty="0" smtClean="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24</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link to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26</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29</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36</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that patch in the different images? hand, shoes person talking on cellphone, car</a:t>
            </a:r>
            <a:r>
              <a:rPr lang="en-US" smtClean="0"/>
              <a:t>,</a:t>
            </a:r>
            <a:r>
              <a:rPr lang="en-US" baseline="0" smtClean="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43</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44</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t>Ask Ali.</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46</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47</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48</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50</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55</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57</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59</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60</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61</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pixels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62</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We also used the 2D histogram to analyze the 22q11.2DS data.</a:t>
            </a:r>
          </a:p>
          <a:p>
            <a:pPr eaLnBrk="1" hangingPunct="1"/>
            <a:r>
              <a:rPr lang="en-US" altLang="en-US" smtClean="0">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smtClean="0">
                <a:ea typeface="ＭＳ Ｐゴシック" pitchFamily="34" charset="-128"/>
              </a:rPr>
              <a:t>All the experiments were performed using 10 fold cross validation</a:t>
            </a:r>
          </a:p>
          <a:p>
            <a:pPr eaLnBrk="1" hangingPunct="1"/>
            <a:r>
              <a:rPr lang="en-US" altLang="en-US" smtClean="0">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63</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5</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9</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vertical lines look like same length in image but not in reality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11</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restoration</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12</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16</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CAB09-923F-4DCB-90FC-FFB32A7BC7D1}" type="datetime1">
              <a:rPr lang="en-US" smtClean="0"/>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0FB328-89B8-415B-AD16-27FE65978378}" type="datetime1">
              <a:rPr lang="en-US" smtClean="0"/>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3CED-5EBB-4EE8-AC70-8FB7853314A0}" type="datetime1">
              <a:rPr lang="en-US" smtClean="0"/>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33E80-BFA1-45B5-AA82-AF4AACDF648A}" type="datetime1">
              <a:rPr lang="en-US" smtClean="0"/>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7706C-6FE7-47D2-BBEA-7B874C6080C0}" type="datetime1">
              <a:rPr lang="en-US" smtClean="0"/>
              <a:t>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798F5-73D9-4B73-9B53-D0728E337984}" type="datetime1">
              <a:rPr lang="en-US" smtClean="0"/>
              <a:t>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DF8379-F04B-4DF1-B514-5681BA338F51}" type="datetime1">
              <a:rPr lang="en-US" smtClean="0"/>
              <a:t>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oleObject" Target="../embeddings/oleObject1.bin"/><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indita@cs.washington.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luyao@cs.washington.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55.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7.png"/><Relationship Id="rId5" Type="http://schemas.openxmlformats.org/officeDocument/2006/relationships/image" Target="../media/image5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hyperlink" Target="http://www.sensiblevision.com/" TargetMode="Externa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68.wmf"/></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7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marsrovers.jpl.nasa.gov/gallery/images.html" TargetMode="External"/><Relationship Id="rId4" Type="http://schemas.openxmlformats.org/officeDocument/2006/relationships/hyperlink" Target="http://www.ri.cmu.edu/pubs/pub_5719.html"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cs typeface="Arial Rounded MT Bold"/>
              </a:rPr>
              <a:t>Computer Vision</a:t>
            </a:r>
            <a:br>
              <a:rPr lang="en-US" dirty="0" smtClean="0">
                <a:cs typeface="Arial Rounded MT Bold"/>
              </a:rPr>
            </a:br>
            <a:r>
              <a:rPr lang="en-US" dirty="0" smtClean="0">
                <a:cs typeface="Arial Rounded MT Bold"/>
              </a:rPr>
              <a:t/>
            </a:r>
            <a:br>
              <a:rPr lang="en-US" dirty="0" smtClean="0">
                <a:cs typeface="Arial Rounded MT Bold"/>
              </a:rPr>
            </a:br>
            <a:r>
              <a:rPr lang="en-US" dirty="0">
                <a:cs typeface="Arial Rounded MT Bold"/>
              </a:rPr>
              <a:t/>
            </a:r>
            <a:br>
              <a:rPr lang="en-US" dirty="0">
                <a:cs typeface="Arial Rounded MT Bold"/>
              </a:rPr>
            </a:br>
            <a:r>
              <a:rPr lang="en-US" sz="3600" dirty="0" smtClean="0">
                <a:cs typeface="Arial Rounded MT Bold"/>
              </a:rPr>
              <a:t>CSE 455</a:t>
            </a:r>
            <a:br>
              <a:rPr lang="en-US" sz="3600" dirty="0" smtClean="0">
                <a:cs typeface="Arial Rounded MT Bold"/>
              </a:rPr>
            </a:br>
            <a:r>
              <a:rPr lang="en-US" sz="3600" dirty="0" smtClean="0">
                <a:cs typeface="Arial Rounded MT Bold"/>
              </a:rPr>
              <a:t>Linda Shapiro</a:t>
            </a:r>
            <a:br>
              <a:rPr lang="en-US" sz="3600" dirty="0" smtClean="0">
                <a:cs typeface="Arial Rounded MT Bold"/>
              </a:rPr>
            </a:br>
            <a:r>
              <a:rPr lang="en-US" sz="2800" dirty="0" smtClean="0">
                <a:cs typeface="Arial Rounded MT Bold"/>
              </a:rPr>
              <a:t>Professor of Computer Science &amp; Engineering</a:t>
            </a:r>
            <a:br>
              <a:rPr lang="en-US" sz="2800" dirty="0" smtClean="0">
                <a:cs typeface="Arial Rounded MT Bold"/>
              </a:rPr>
            </a:br>
            <a:r>
              <a:rPr lang="en-US" sz="2800" dirty="0" smtClean="0">
                <a:cs typeface="Arial Rounded MT Bold"/>
              </a:rPr>
              <a:t>Professor of Electrical Engineering</a:t>
            </a:r>
            <a:endParaRPr lang="en-US" sz="2800" dirty="0">
              <a:cs typeface="Arial Rounded MT Bold"/>
            </a:endParaRPr>
          </a:p>
        </p:txBody>
      </p:sp>
      <p:pic>
        <p:nvPicPr>
          <p:cNvPr id="137218" name="Picture 2" descr="Z:\MyPictures\IowaPictures\LINDA1.JPG"/>
          <p:cNvPicPr>
            <a:picLocks noChangeAspect="1" noChangeArrowheads="1"/>
          </p:cNvPicPr>
          <p:nvPr/>
        </p:nvPicPr>
        <p:blipFill rotWithShape="1">
          <a:blip r:embed="rId2">
            <a:extLst>
              <a:ext uri="{28A0092B-C50C-407E-A947-70E740481C1C}">
                <a14:useLocalDpi xmlns:a14="http://schemas.microsoft.com/office/drawing/2010/main" val="0"/>
              </a:ext>
            </a:extLst>
          </a:blip>
          <a:srcRect b="54786"/>
          <a:stretch/>
        </p:blipFill>
        <p:spPr bwMode="auto">
          <a:xfrm>
            <a:off x="1899793" y="5327114"/>
            <a:ext cx="1020763" cy="1165668"/>
          </a:xfrm>
          <a:prstGeom prst="rect">
            <a:avLst/>
          </a:prstGeom>
          <a:noFill/>
          <a:extLst>
            <a:ext uri="{909E8E84-426E-40DD-AFC4-6F175D3DCCD1}">
              <a14:hiddenFill xmlns:a14="http://schemas.microsoft.com/office/drawing/2010/main">
                <a:solidFill>
                  <a:srgbClr val="FFFFFF"/>
                </a:solidFill>
              </a14:hiddenFill>
            </a:ext>
          </a:extLst>
        </p:spPr>
      </p:pic>
      <p:pic>
        <p:nvPicPr>
          <p:cNvPr id="137219" name="Picture 3" descr="Z:\MyPictures\MyImages\Linda\RBMS01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30" y="5327114"/>
            <a:ext cx="814903" cy="1244239"/>
          </a:xfrm>
          <a:prstGeom prst="rect">
            <a:avLst/>
          </a:prstGeom>
          <a:noFill/>
          <a:extLst>
            <a:ext uri="{909E8E84-426E-40DD-AFC4-6F175D3DCCD1}">
              <a14:hiddenFill xmlns:a14="http://schemas.microsoft.com/office/drawing/2010/main">
                <a:solidFill>
                  <a:srgbClr val="FFFFFF"/>
                </a:solidFill>
              </a14:hiddenFill>
            </a:ext>
          </a:extLst>
        </p:spPr>
      </p:pic>
      <p:pic>
        <p:nvPicPr>
          <p:cNvPr id="137220" name="Picture 4" descr="Z:\MyPictures\MyImages\Linda\1983-06-RAB04P44I01.jpg"/>
          <p:cNvPicPr>
            <a:picLocks noChangeAspect="1" noChangeArrowheads="1"/>
          </p:cNvPicPr>
          <p:nvPr/>
        </p:nvPicPr>
        <p:blipFill rotWithShape="1">
          <a:blip r:embed="rId4">
            <a:extLst>
              <a:ext uri="{28A0092B-C50C-407E-A947-70E740481C1C}">
                <a14:useLocalDpi xmlns:a14="http://schemas.microsoft.com/office/drawing/2010/main" val="0"/>
              </a:ext>
            </a:extLst>
          </a:blip>
          <a:srcRect t="32320"/>
          <a:stretch/>
        </p:blipFill>
        <p:spPr bwMode="auto">
          <a:xfrm>
            <a:off x="3189768" y="5327114"/>
            <a:ext cx="1143472" cy="1165668"/>
          </a:xfrm>
          <a:prstGeom prst="rect">
            <a:avLst/>
          </a:prstGeom>
          <a:noFill/>
          <a:extLst>
            <a:ext uri="{909E8E84-426E-40DD-AFC4-6F175D3DCCD1}">
              <a14:hiddenFill xmlns:a14="http://schemas.microsoft.com/office/drawing/2010/main">
                <a:solidFill>
                  <a:srgbClr val="FFFFFF"/>
                </a:solidFill>
              </a14:hiddenFill>
            </a:ext>
          </a:extLst>
        </p:spPr>
      </p:pic>
      <p:pic>
        <p:nvPicPr>
          <p:cNvPr id="137221" name="Picture 5" descr="Z:\MyPictures\MyImages\2000\MikeandM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367" y="5391685"/>
            <a:ext cx="1554790" cy="1036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pic>
        <p:nvPicPr>
          <p:cNvPr id="137222" name="Picture 6" descr="Z:\MyPictures\MyImages\2013\graduation\lei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2139" y="5313114"/>
            <a:ext cx="1572750" cy="117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10</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11</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Tree>
    <p:extLst>
      <p:ext uri="{BB962C8B-B14F-4D97-AF65-F5344CB8AC3E}">
        <p14:creationId xmlns:p14="http://schemas.microsoft.com/office/powerpoint/2010/main" val="2497842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13</a:t>
            </a:fld>
            <a:endParaRPr lang="en-US"/>
          </a:p>
        </p:txBody>
      </p:sp>
    </p:spTree>
    <p:extLst>
      <p:ext uri="{BB962C8B-B14F-4D97-AF65-F5344CB8AC3E}">
        <p14:creationId xmlns:p14="http://schemas.microsoft.com/office/powerpoint/2010/main" val="470698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034116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smtClean="0"/>
              <a:t>less</a:t>
            </a:r>
          </a:p>
          <a:p>
            <a:pPr algn="ctr"/>
            <a:r>
              <a:rPr lang="en-US" dirty="0" smtClean="0"/>
              <a:t>important</a:t>
            </a:r>
            <a:endParaRPr lang="en-US" dirty="0"/>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a:t>
            </a:r>
            <a:r>
              <a:rPr lang="en-US" b="1" dirty="0" smtClean="0">
                <a:solidFill>
                  <a:srgbClr val="000000"/>
                </a:solidFill>
              </a:rPr>
              <a:t>resizing uses important areas.</a:t>
            </a:r>
          </a:p>
          <a:p>
            <a:pPr fontAlgn="base">
              <a:spcBef>
                <a:spcPct val="0"/>
              </a:spcBef>
              <a:spcAft>
                <a:spcPct val="0"/>
              </a:spcAft>
            </a:pPr>
            <a:r>
              <a:rPr lang="en-US" b="1" dirty="0" smtClean="0">
                <a:solidFill>
                  <a:srgbClr val="000000"/>
                </a:solidFill>
              </a:rPr>
              <a:t>Extends in horizontal direction and reduces in vertical.</a:t>
            </a:r>
            <a:endParaRPr lang="en-US" b="1" dirty="0">
              <a:solidFill>
                <a:srgbClr val="000000"/>
              </a:solidFill>
            </a:endParaRP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a:t>
            </a:r>
            <a:r>
              <a:rPr lang="en-US" b="1" dirty="0" smtClean="0">
                <a:solidFill>
                  <a:srgbClr val="000000"/>
                </a:solidFill>
              </a:rPr>
              <a:t>resizing uses and stretches the whole image.</a:t>
            </a:r>
            <a:endParaRPr lang="en-US" b="1" dirty="0">
              <a:solidFill>
                <a:srgbClr val="000000"/>
              </a:solidFill>
            </a:endParaRP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11" name="Slide Number Placeholder 10"/>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4167238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60"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96098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16309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a:t>
            </a:r>
            <a:endParaRPr lang="en-US" dirty="0"/>
          </a:p>
        </p:txBody>
      </p:sp>
      <p:sp>
        <p:nvSpPr>
          <p:cNvPr id="3" name="Content Placeholder 2"/>
          <p:cNvSpPr>
            <a:spLocks noGrp="1"/>
          </p:cNvSpPr>
          <p:nvPr>
            <p:ph idx="1"/>
          </p:nvPr>
        </p:nvSpPr>
        <p:spPr>
          <a:xfrm>
            <a:off x="457200" y="1600200"/>
            <a:ext cx="8314660" cy="4525963"/>
          </a:xfrm>
        </p:spPr>
        <p:txBody>
          <a:bodyPr>
            <a:normAutofit fontScale="70000" lnSpcReduction="20000"/>
          </a:bodyPr>
          <a:lstStyle/>
          <a:p>
            <a:r>
              <a:rPr lang="en-US" dirty="0" smtClean="0"/>
              <a:t>Time: </a:t>
            </a:r>
          </a:p>
          <a:p>
            <a:pPr lvl="1"/>
            <a:r>
              <a:rPr lang="en-US" dirty="0" smtClean="0"/>
              <a:t>Tuesday, Thursday 12:00-1:30</a:t>
            </a:r>
          </a:p>
          <a:p>
            <a:r>
              <a:rPr lang="en-US" dirty="0" smtClean="0"/>
              <a:t>Location:</a:t>
            </a:r>
          </a:p>
          <a:p>
            <a:pPr lvl="1"/>
            <a:r>
              <a:rPr lang="en-US" dirty="0" smtClean="0"/>
              <a:t>EEB 037</a:t>
            </a:r>
          </a:p>
          <a:p>
            <a:r>
              <a:rPr lang="en-US" dirty="0" smtClean="0"/>
              <a:t>Contact:	</a:t>
            </a:r>
          </a:p>
          <a:p>
            <a:pPr lvl="1"/>
            <a:r>
              <a:rPr lang="en-US" dirty="0" smtClean="0"/>
              <a:t>shapiro@cs.uw.edu , CSE 634</a:t>
            </a:r>
          </a:p>
          <a:p>
            <a:r>
              <a:rPr lang="en-US" dirty="0" smtClean="0"/>
              <a:t>TAs:</a:t>
            </a:r>
          </a:p>
          <a:p>
            <a:pPr lvl="1"/>
            <a:r>
              <a:rPr lang="en-US" dirty="0" err="1" smtClean="0"/>
              <a:t>Bindita</a:t>
            </a:r>
            <a:r>
              <a:rPr lang="en-US" dirty="0" smtClean="0"/>
              <a:t> Chaudhuri </a:t>
            </a:r>
          </a:p>
          <a:p>
            <a:pPr lvl="1"/>
            <a:r>
              <a:rPr lang="en-US" dirty="0" smtClean="0">
                <a:hlinkClick r:id="rId3"/>
              </a:rPr>
              <a:t>bindita@cs.washington.edu</a:t>
            </a:r>
            <a:endParaRPr lang="en-US" dirty="0" smtClean="0"/>
          </a:p>
          <a:p>
            <a:pPr lvl="1"/>
            <a:r>
              <a:rPr lang="en-US" dirty="0" smtClean="0"/>
              <a:t>Yao Lu</a:t>
            </a:r>
          </a:p>
          <a:p>
            <a:pPr lvl="1"/>
            <a:r>
              <a:rPr lang="en-US" dirty="0" smtClean="0">
                <a:hlinkClick r:id="rId4"/>
              </a:rPr>
              <a:t>luyao@cs.washington.edu</a:t>
            </a:r>
            <a:endParaRPr lang="en-US" dirty="0" smtClean="0"/>
          </a:p>
          <a:p>
            <a:pPr lvl="1"/>
            <a:endParaRPr lang="en-US" dirty="0" smtClean="0"/>
          </a:p>
          <a:p>
            <a:r>
              <a:rPr lang="en-US" dirty="0" smtClean="0"/>
              <a:t>Website:</a:t>
            </a:r>
          </a:p>
          <a:p>
            <a:pPr lvl="1"/>
            <a:r>
              <a:rPr lang="en-US" dirty="0" smtClean="0"/>
              <a:t>http://www.cs.washington.edu/education/courses/cse455/17wi/</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Tree>
    <p:extLst>
      <p:ext uri="{BB962C8B-B14F-4D97-AF65-F5344CB8AC3E}">
        <p14:creationId xmlns:p14="http://schemas.microsoft.com/office/powerpoint/2010/main" val="894345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661578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21</a:t>
            </a:fld>
            <a:endParaRPr lang="en-US"/>
          </a:p>
        </p:txBody>
      </p:sp>
    </p:spTree>
    <p:extLst>
      <p:ext uri="{BB962C8B-B14F-4D97-AF65-F5344CB8AC3E}">
        <p14:creationId xmlns:p14="http://schemas.microsoft.com/office/powerpoint/2010/main" val="1350318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268035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830604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61955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3388630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2258193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61454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366262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2367595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3204426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4236342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a:p>
            <a:r>
              <a:rPr lang="en-US" dirty="0" smtClean="0">
                <a:latin typeface="Arial" pitchFamily="34" charset="0"/>
                <a:cs typeface="Arial" pitchFamily="34" charset="0"/>
              </a:rPr>
              <a:t>(the undergraduate)</a:t>
            </a:r>
            <a:endParaRPr lang="en-US" sz="1800" dirty="0" smtClean="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1284555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1778995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234749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Tree>
    <p:extLst>
      <p:ext uri="{BB962C8B-B14F-4D97-AF65-F5344CB8AC3E}">
        <p14:creationId xmlns:p14="http://schemas.microsoft.com/office/powerpoint/2010/main" val="4011481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4204315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3002142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035868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446561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42</a:t>
            </a:fld>
            <a:endParaRPr lang="en-US"/>
          </a:p>
        </p:txBody>
      </p:sp>
    </p:spTree>
    <p:extLst>
      <p:ext uri="{BB962C8B-B14F-4D97-AF65-F5344CB8AC3E}">
        <p14:creationId xmlns:p14="http://schemas.microsoft.com/office/powerpoint/2010/main" val="3741865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315"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316"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317"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318"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319"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44</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3077487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9012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4259810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1768084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2311112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5" name="Slide Number Placeholder 4"/>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239984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261561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199117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13952133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45851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3419645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1286008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4229217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3050215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866471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 name="Slide Number Placeholder 2"/>
          <p:cNvSpPr>
            <a:spLocks noGrp="1"/>
          </p:cNvSpPr>
          <p:nvPr>
            <p:ph type="sldNum" sz="quarter" idx="12"/>
          </p:nvPr>
        </p:nvSpPr>
        <p:spPr/>
        <p:txBody>
          <a:bodyPr/>
          <a:lstStyle/>
          <a:p>
            <a:fld id="{AD4E86B5-A92D-294E-92AF-8654113B1844}" type="slidenum">
              <a:rPr lang="en-US" smtClean="0"/>
              <a:t>6</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Matthies et al.</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3096939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1100111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62</a:t>
            </a:fld>
            <a:endParaRPr lang="en-US" altLang="en-US" smtClean="0"/>
          </a:p>
        </p:txBody>
      </p:sp>
      <p:sp>
        <p:nvSpPr>
          <p:cNvPr id="17411" name="Rectangle 2"/>
          <p:cNvSpPr>
            <a:spLocks noGrp="1" noChangeArrowheads="1"/>
          </p:cNvSpPr>
          <p:nvPr>
            <p:ph type="title"/>
          </p:nvPr>
        </p:nvSpPr>
        <p:spPr/>
        <p:txBody>
          <a:bodyPr/>
          <a:lstStyle/>
          <a:p>
            <a:pPr eaLnBrk="1" hangingPunct="1"/>
            <a:r>
              <a:rPr lang="en-US" altLang="en-US" smtClean="0">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Treat 2D azimuth-elevation angle </a:t>
            </a:r>
          </a:p>
          <a:p>
            <a:pPr marL="0" indent="0" eaLnBrk="1" hangingPunct="1">
              <a:buNone/>
            </a:pPr>
            <a:r>
              <a:rPr lang="en-US" altLang="en-US" dirty="0" smtClean="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4133482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2294531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3404965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358883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26973636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smtClean="0"/>
              <a:t>Topics</a:t>
            </a:r>
            <a:endParaRPr lang="en-US" dirty="0"/>
          </a:p>
        </p:txBody>
      </p:sp>
      <p:sp>
        <p:nvSpPr>
          <p:cNvPr id="377859" name="Rectangle 3"/>
          <p:cNvSpPr>
            <a:spLocks noGrp="1" noChangeArrowheads="1"/>
          </p:cNvSpPr>
          <p:nvPr>
            <p:ph type="body" idx="1"/>
          </p:nvPr>
        </p:nvSpPr>
        <p:spPr>
          <a:xfrm>
            <a:off x="685800" y="914400"/>
            <a:ext cx="7772400" cy="5715000"/>
          </a:xfrm>
        </p:spPr>
        <p:txBody>
          <a:bodyPr>
            <a:normAutofit/>
          </a:bodyPr>
          <a:lstStyle/>
          <a:p>
            <a:pPr>
              <a:lnSpc>
                <a:spcPct val="90000"/>
              </a:lnSpc>
              <a:buFontTx/>
              <a:buChar char="•"/>
            </a:pPr>
            <a:endParaRPr lang="en-US" sz="1800" dirty="0"/>
          </a:p>
          <a:p>
            <a:pPr marL="0" indent="0">
              <a:lnSpc>
                <a:spcPct val="90000"/>
              </a:lnSpc>
              <a:buNone/>
            </a:pPr>
            <a:endParaRPr lang="en-US" sz="1600" dirty="0" smtClean="0"/>
          </a:p>
          <a:p>
            <a:pPr marL="0" indent="0">
              <a:lnSpc>
                <a:spcPct val="90000"/>
              </a:lnSpc>
              <a:buNone/>
            </a:pPr>
            <a:endParaRPr lang="en-US" sz="1600" dirty="0" smtClean="0"/>
          </a:p>
          <a:p>
            <a:pPr>
              <a:lnSpc>
                <a:spcPct val="90000"/>
              </a:lnSpc>
              <a:buFontTx/>
              <a:buChar char="•"/>
            </a:pPr>
            <a:r>
              <a:rPr lang="en-US" sz="2400" dirty="0" smtClean="0"/>
              <a:t>Filtering, Sampling, Edge Finding, Transformations</a:t>
            </a:r>
          </a:p>
          <a:p>
            <a:pPr>
              <a:lnSpc>
                <a:spcPct val="90000"/>
              </a:lnSpc>
              <a:buFontTx/>
              <a:buChar char="•"/>
            </a:pPr>
            <a:r>
              <a:rPr lang="en-US" sz="2400" dirty="0" smtClean="0"/>
              <a:t>Color, Texture, Segmentation</a:t>
            </a:r>
          </a:p>
          <a:p>
            <a:pPr>
              <a:lnSpc>
                <a:spcPct val="90000"/>
              </a:lnSpc>
              <a:buFontTx/>
              <a:buChar char="•"/>
            </a:pPr>
            <a:r>
              <a:rPr lang="en-US" sz="2400" dirty="0" smtClean="0"/>
              <a:t>Interest Points and Region Descriptors</a:t>
            </a:r>
          </a:p>
          <a:p>
            <a:pPr>
              <a:lnSpc>
                <a:spcPct val="90000"/>
              </a:lnSpc>
              <a:buFontTx/>
              <a:buChar char="•"/>
            </a:pPr>
            <a:r>
              <a:rPr lang="en-US" sz="2400" dirty="0" smtClean="0"/>
              <a:t>Image Stitching</a:t>
            </a:r>
          </a:p>
          <a:p>
            <a:pPr>
              <a:lnSpc>
                <a:spcPct val="90000"/>
              </a:lnSpc>
              <a:buFontTx/>
              <a:buChar char="•"/>
            </a:pPr>
            <a:r>
              <a:rPr lang="en-US" sz="2400" dirty="0" smtClean="0"/>
              <a:t>Cameras, Stereo, Reconstruction</a:t>
            </a:r>
          </a:p>
          <a:p>
            <a:pPr>
              <a:lnSpc>
                <a:spcPct val="90000"/>
              </a:lnSpc>
              <a:buFontTx/>
              <a:buChar char="•"/>
            </a:pPr>
            <a:r>
              <a:rPr lang="en-US" sz="2400" dirty="0" smtClean="0"/>
              <a:t>Motion, Optical Flow</a:t>
            </a:r>
          </a:p>
          <a:p>
            <a:pPr>
              <a:lnSpc>
                <a:spcPct val="90000"/>
              </a:lnSpc>
              <a:buFontTx/>
              <a:buChar char="•"/>
            </a:pPr>
            <a:r>
              <a:rPr lang="en-US" sz="2400" dirty="0" smtClean="0"/>
              <a:t>Content-Based Image Retrieval</a:t>
            </a:r>
          </a:p>
          <a:p>
            <a:pPr>
              <a:lnSpc>
                <a:spcPct val="90000"/>
              </a:lnSpc>
              <a:buFontTx/>
              <a:buChar char="•"/>
            </a:pPr>
            <a:r>
              <a:rPr lang="en-US" sz="2400" dirty="0" smtClean="0"/>
              <a:t>Object Detection and Recognition</a:t>
            </a:r>
          </a:p>
          <a:p>
            <a:pPr>
              <a:lnSpc>
                <a:spcPct val="90000"/>
              </a:lnSpc>
              <a:buFontTx/>
              <a:buChar char="•"/>
            </a:pPr>
            <a:r>
              <a:rPr lang="en-US" sz="2400" dirty="0" smtClean="0"/>
              <a:t>3D Shape</a:t>
            </a:r>
          </a:p>
          <a:p>
            <a:pPr>
              <a:lnSpc>
                <a:spcPct val="90000"/>
              </a:lnSpc>
              <a:buFontTx/>
              <a:buChar char="•"/>
            </a:pPr>
            <a:r>
              <a:rPr lang="en-US" sz="2400" dirty="0" smtClean="0"/>
              <a:t>Applications</a:t>
            </a:r>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24321219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a:xfrm>
            <a:off x="457200" y="1459090"/>
            <a:ext cx="8229600" cy="4525963"/>
          </a:xfrm>
        </p:spPr>
        <p:txBody>
          <a:bodyPr>
            <a:normAutofit/>
          </a:bodyPr>
          <a:lstStyle/>
          <a:p>
            <a:r>
              <a:rPr lang="en-US" dirty="0" smtClean="0"/>
              <a:t>Four assignments </a:t>
            </a:r>
            <a:r>
              <a:rPr lang="en-US" sz="2400" dirty="0" smtClean="0"/>
              <a:t>(70%)</a:t>
            </a:r>
          </a:p>
          <a:p>
            <a:pPr lvl="1"/>
            <a:r>
              <a:rPr lang="en-US" dirty="0" smtClean="0"/>
              <a:t>Using </a:t>
            </a:r>
            <a:r>
              <a:rPr lang="en-US" dirty="0" err="1" smtClean="0"/>
              <a:t>Qt</a:t>
            </a:r>
            <a:r>
              <a:rPr lang="en-US" dirty="0" smtClean="0"/>
              <a:t> (cross platform UI in </a:t>
            </a:r>
            <a:r>
              <a:rPr lang="en-US" dirty="0" err="1" smtClean="0"/>
              <a:t>c++</a:t>
            </a:r>
            <a:r>
              <a:rPr lang="en-US" dirty="0" smtClean="0"/>
              <a:t>) qt.nokia.com</a:t>
            </a:r>
          </a:p>
          <a:p>
            <a:pPr lvl="1"/>
            <a:r>
              <a:rPr lang="en-US" dirty="0" smtClean="0"/>
              <a:t>Use of interactive UIs for exploring and gaining intuition</a:t>
            </a:r>
          </a:p>
          <a:p>
            <a:pPr marL="914400" lvl="1" indent="-514350">
              <a:buFont typeface="+mj-lt"/>
              <a:buAutoNum type="arabicPeriod"/>
            </a:pPr>
            <a:r>
              <a:rPr lang="en-US" sz="2400" dirty="0" smtClean="0"/>
              <a:t>Filters, edge detection, segmentation</a:t>
            </a:r>
          </a:p>
          <a:p>
            <a:pPr marL="914400" lvl="1" indent="-514350">
              <a:buFont typeface="+mj-lt"/>
              <a:buAutoNum type="arabicPeriod"/>
            </a:pPr>
            <a:r>
              <a:rPr lang="en-US" sz="2400" dirty="0" smtClean="0"/>
              <a:t>Creating panoramas</a:t>
            </a:r>
          </a:p>
          <a:p>
            <a:pPr marL="914400" lvl="1" indent="-514350">
              <a:buFont typeface="+mj-lt"/>
              <a:buAutoNum type="arabicPeriod"/>
            </a:pPr>
            <a:r>
              <a:rPr lang="en-US" sz="2400" dirty="0" smtClean="0"/>
              <a:t>Content-Based Image Retrieval</a:t>
            </a:r>
          </a:p>
          <a:p>
            <a:pPr marL="914400" lvl="1" indent="-514350">
              <a:buFont typeface="+mj-lt"/>
              <a:buAutoNum type="arabicPeriod"/>
            </a:pPr>
            <a:r>
              <a:rPr lang="en-US" sz="2400" dirty="0" smtClean="0"/>
              <a:t>Face detection or Other Learning System</a:t>
            </a:r>
          </a:p>
          <a:p>
            <a:r>
              <a:rPr lang="en-US" sz="2800" dirty="0" smtClean="0"/>
              <a:t>Two Exams (30%)</a:t>
            </a:r>
          </a:p>
        </p:txBody>
      </p:sp>
      <p:sp>
        <p:nvSpPr>
          <p:cNvPr id="4" name="Slide Number Placeholder 3"/>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401513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26531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Project 1:  </a:t>
            </a:r>
            <a:r>
              <a:rPr lang="en-US" dirty="0" smtClean="0"/>
              <a:t>Image Filtering</a:t>
            </a:r>
            <a:endParaRPr lang="en-US" dirty="0"/>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2364453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Project 2:  Panorama Stitching</a:t>
            </a:r>
          </a:p>
        </p:txBody>
      </p:sp>
      <p:pic>
        <p:nvPicPr>
          <p:cNvPr id="345093" name="Picture 5"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640013"/>
            <a:ext cx="9418638" cy="140176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25518891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fontScale="90000"/>
          </a:bodyPr>
          <a:lstStyle/>
          <a:p>
            <a:r>
              <a:rPr lang="en-US" dirty="0"/>
              <a:t>Project 3:  </a:t>
            </a:r>
            <a:r>
              <a:rPr lang="en-US" dirty="0" smtClean="0"/>
              <a:t>Content-Based Image Retrieval</a:t>
            </a:r>
            <a:endParaRPr lang="en-US" dirty="0"/>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pic>
        <p:nvPicPr>
          <p:cNvPr id="138242" name="Picture 2" descr="http://imagedatabase.cs.washington.edu/demo/image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356" y="1828800"/>
            <a:ext cx="5695693" cy="380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07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Project 4:  Face </a:t>
            </a:r>
            <a:r>
              <a:rPr lang="en-US" dirty="0" smtClean="0"/>
              <a:t>Detection</a:t>
            </a:r>
            <a:endParaRPr lang="en-US" dirty="0"/>
          </a:p>
        </p:txBody>
      </p:sp>
      <p:pic>
        <p:nvPicPr>
          <p:cNvPr id="355335" name="Picture 7" descr="brady1_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3714750"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73</a:t>
            </a:fld>
            <a:endParaRPr lang="en-US"/>
          </a:p>
        </p:txBody>
      </p:sp>
    </p:spTree>
    <p:extLst>
      <p:ext uri="{BB962C8B-B14F-4D97-AF65-F5344CB8AC3E}">
        <p14:creationId xmlns:p14="http://schemas.microsoft.com/office/powerpoint/2010/main" val="36451793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descr="1232057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328" y="1600200"/>
            <a:ext cx="2271929" cy="2845840"/>
          </a:xfrm>
          <a:prstGeom prst="rect">
            <a:avLst/>
          </a:prstGeom>
        </p:spPr>
      </p:pic>
      <p:pic>
        <p:nvPicPr>
          <p:cNvPr id="7" name="Picture 6" descr="95029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74</a:t>
            </a:fld>
            <a:endParaRPr lang="en-US"/>
          </a:p>
        </p:txBody>
      </p:sp>
      <p:pic>
        <p:nvPicPr>
          <p:cNvPr id="137218" name="Picture 2" descr="http://ecx.images-amazon.com/images/I/5157JGDNRKL._SX347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64"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1700" y="4816549"/>
            <a:ext cx="2432589" cy="1477328"/>
          </a:xfrm>
          <a:prstGeom prst="rect">
            <a:avLst/>
          </a:prstGeom>
          <a:noFill/>
        </p:spPr>
        <p:txBody>
          <a:bodyPr wrap="none" rtlCol="0">
            <a:spAutoFit/>
          </a:bodyPr>
          <a:lstStyle/>
          <a:p>
            <a:r>
              <a:rPr lang="en-US" dirty="0" smtClean="0"/>
              <a:t>Older, but designed</a:t>
            </a:r>
          </a:p>
          <a:p>
            <a:r>
              <a:rPr lang="en-US" dirty="0" smtClean="0"/>
              <a:t>for undergrads and</a:t>
            </a:r>
          </a:p>
          <a:p>
            <a:r>
              <a:rPr lang="en-US" dirty="0" smtClean="0"/>
              <a:t>has the basics. Chapters</a:t>
            </a:r>
          </a:p>
          <a:p>
            <a:r>
              <a:rPr lang="en-US" dirty="0" smtClean="0"/>
              <a:t>available from our web</a:t>
            </a:r>
          </a:p>
          <a:p>
            <a:r>
              <a:rPr lang="en-US" dirty="0" smtClean="0"/>
              <a:t>page.</a:t>
            </a:r>
            <a:endParaRPr lang="en-US" dirty="0"/>
          </a:p>
        </p:txBody>
      </p:sp>
      <p:sp>
        <p:nvSpPr>
          <p:cNvPr id="8" name="TextBox 7"/>
          <p:cNvSpPr txBox="1"/>
          <p:nvPr/>
        </p:nvSpPr>
        <p:spPr>
          <a:xfrm>
            <a:off x="4870835" y="4859079"/>
            <a:ext cx="2175404" cy="646331"/>
          </a:xfrm>
          <a:prstGeom prst="rect">
            <a:avLst/>
          </a:prstGeom>
          <a:noFill/>
        </p:spPr>
        <p:txBody>
          <a:bodyPr wrap="none" rtlCol="0">
            <a:spAutoFit/>
          </a:bodyPr>
          <a:lstStyle/>
          <a:p>
            <a:r>
              <a:rPr lang="en-US" dirty="0" smtClean="0"/>
              <a:t>Newest and available</a:t>
            </a:r>
          </a:p>
          <a:p>
            <a:r>
              <a:rPr lang="en-US" dirty="0" smtClean="0"/>
              <a:t>as a pdf online.</a:t>
            </a:r>
            <a:endParaRPr lang="en-US" dirty="0"/>
          </a:p>
        </p:txBody>
      </p:sp>
    </p:spTree>
    <p:extLst>
      <p:ext uri="{BB962C8B-B14F-4D97-AF65-F5344CB8AC3E}">
        <p14:creationId xmlns:p14="http://schemas.microsoft.com/office/powerpoint/2010/main" val="2406760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
        <p:nvSpPr>
          <p:cNvPr id="14" name="Slide Number Placeholder 13"/>
          <p:cNvSpPr>
            <a:spLocks noGrp="1"/>
          </p:cNvSpPr>
          <p:nvPr>
            <p:ph type="sldNum" sz="quarter" idx="12"/>
          </p:nvPr>
        </p:nvSpPr>
        <p:spPr/>
        <p:txBody>
          <a:bodyPr/>
          <a:lstStyle/>
          <a:p>
            <a:fld id="{AD4E86B5-A92D-294E-92AF-8654113B1844}" type="slidenum">
              <a:rPr lang="en-US" smtClean="0"/>
              <a:t>8</a:t>
            </a:fld>
            <a:endParaRPr lang="en-US"/>
          </a:p>
        </p:txBody>
      </p:sp>
    </p:spTree>
    <p:extLst>
      <p:ext uri="{BB962C8B-B14F-4D97-AF65-F5344CB8AC3E}">
        <p14:creationId xmlns:p14="http://schemas.microsoft.com/office/powerpoint/2010/main" val="3947365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9</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1350</TotalTime>
  <Words>1518</Words>
  <Application>Microsoft Office PowerPoint</Application>
  <PresentationFormat>On-screen Show (4:3)</PresentationFormat>
  <Paragraphs>420</Paragraphs>
  <Slides>74</Slides>
  <Notes>33</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78" baseType="lpstr">
      <vt:lpstr>Office Theme</vt:lpstr>
      <vt:lpstr>Photo Editor Photo</vt:lpstr>
      <vt:lpstr>Image File</vt:lpstr>
      <vt:lpstr>Image</vt:lpstr>
      <vt:lpstr>Computer Vision   CSE 455 Linda Shapiro Professor of Computer Science &amp; Engineering Professor of Electrical Engineering</vt:lpstr>
      <vt:lpstr>Course Information </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Topics</vt:lpstr>
      <vt:lpstr>Grading</vt:lpstr>
      <vt:lpstr>Project 1:  Image Filtering</vt:lpstr>
      <vt:lpstr>Project 2:  Panorama Stitching</vt:lpstr>
      <vt:lpstr>Project 3:  Content-Based Image Retrieval</vt:lpstr>
      <vt:lpstr>Project 4:  Face Detection</vt:lpstr>
      <vt:lpstr>Books</vt:lpstr>
    </vt:vector>
  </TitlesOfParts>
  <Company>University of Illinois Computer Science Dept.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CSE</cp:lastModifiedBy>
  <cp:revision>141</cp:revision>
  <dcterms:created xsi:type="dcterms:W3CDTF">2013-01-06T19:09:38Z</dcterms:created>
  <dcterms:modified xsi:type="dcterms:W3CDTF">2017-01-05T19:15:44Z</dcterms:modified>
</cp:coreProperties>
</file>