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sldIdLst>
    <p:sldId id="256" r:id="rId2"/>
    <p:sldId id="257" r:id="rId3"/>
    <p:sldId id="269" r:id="rId4"/>
    <p:sldId id="258" r:id="rId5"/>
    <p:sldId id="270" r:id="rId6"/>
    <p:sldId id="287" r:id="rId7"/>
    <p:sldId id="271" r:id="rId8"/>
    <p:sldId id="272" r:id="rId9"/>
    <p:sldId id="273" r:id="rId10"/>
    <p:sldId id="274" r:id="rId11"/>
    <p:sldId id="260" r:id="rId12"/>
    <p:sldId id="275" r:id="rId13"/>
    <p:sldId id="262" r:id="rId14"/>
    <p:sldId id="302" r:id="rId15"/>
    <p:sldId id="291" r:id="rId16"/>
    <p:sldId id="292" r:id="rId17"/>
    <p:sldId id="293" r:id="rId18"/>
    <p:sldId id="294" r:id="rId19"/>
    <p:sldId id="295" r:id="rId20"/>
    <p:sldId id="296" r:id="rId21"/>
    <p:sldId id="306" r:id="rId22"/>
    <p:sldId id="303" r:id="rId23"/>
    <p:sldId id="297" r:id="rId24"/>
    <p:sldId id="298" r:id="rId25"/>
    <p:sldId id="299" r:id="rId26"/>
    <p:sldId id="304" r:id="rId27"/>
    <p:sldId id="305" r:id="rId28"/>
    <p:sldId id="300" r:id="rId29"/>
    <p:sldId id="301" r:id="rId30"/>
    <p:sldId id="266" r:id="rId31"/>
    <p:sldId id="268" r:id="rId32"/>
    <p:sldId id="277" r:id="rId33"/>
    <p:sldId id="278" r:id="rId34"/>
    <p:sldId id="279" r:id="rId35"/>
    <p:sldId id="280" r:id="rId36"/>
    <p:sldId id="281" r:id="rId37"/>
    <p:sldId id="282" r:id="rId38"/>
    <p:sldId id="283" r:id="rId39"/>
    <p:sldId id="307" r:id="rId40"/>
    <p:sldId id="308" r:id="rId41"/>
    <p:sldId id="309" r:id="rId42"/>
    <p:sldId id="310" r:id="rId43"/>
    <p:sldId id="311" r:id="rId44"/>
    <p:sldId id="286" r:id="rId45"/>
    <p:sldId id="312" r:id="rId46"/>
    <p:sldId id="313" r:id="rId47"/>
    <p:sldId id="314" r:id="rId48"/>
    <p:sldId id="315" r:id="rId49"/>
    <p:sldId id="316" r:id="rId50"/>
    <p:sldId id="317" r:id="rId51"/>
    <p:sldId id="31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636"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image" Target="../media/image34.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44</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dirty="0"/>
              <a:t>Ask:  what are the axes for a circle Hough space?  What does a point in the image map to in the Hough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13</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14</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22</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gy</a:t>
            </a:r>
            <a:r>
              <a:rPr lang="en-US" baseline="0" dirty="0" smtClean="0"/>
              <a:t> because y=2 is below y=1, and we typically want 90 degrees to point up</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26</a:t>
            </a:fld>
            <a:endParaRPr lang="en-US"/>
          </a:p>
        </p:txBody>
      </p:sp>
    </p:spTree>
    <p:extLst>
      <p:ext uri="{BB962C8B-B14F-4D97-AF65-F5344CB8AC3E}">
        <p14:creationId xmlns:p14="http://schemas.microsoft.com/office/powerpoint/2010/main" val="18379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E965D-0099-4D43-ACBA-4E01AB120E66}" type="datetime1">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8FCBB-6919-4B24-8E94-1E2C96139917}" type="datetime1">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2FAC9-834D-415B-9EDF-56EBD1F76313}" type="datetime1">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4AC68-1CFD-4B59-8183-59639119905C}" type="datetime1">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86AD0-EBC2-4193-A5F3-202E1A2D3828}" type="datetime1">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219E12-BD32-4F8E-BAAF-DA5084F7E3A3}" type="datetime1">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2D0075-ACF5-4F25-97F6-E9F98895CD14}" type="datetime1">
              <a:rPr lang="en-US" smtClean="0"/>
              <a:t>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9F91D-9ED3-4E15-B73C-15BBE09E3769}" type="datetime1">
              <a:rPr lang="en-US" smtClean="0"/>
              <a:t>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8FE9C-B6E0-4510-B87E-D980F275A6B1}" type="datetime1">
              <a:rPr lang="en-US" smtClean="0"/>
              <a:t>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15EFD-835B-40BB-86E6-A4A896075B83}" type="datetime1">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0C279-C4B3-4060-9744-E50C34995D21}" type="datetime1">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4AF47-0A2F-4A9A-BECA-C169FC89EF13}" type="datetime1">
              <a:rPr lang="en-US" smtClean="0"/>
              <a:t>1/10/2016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10" Type="http://schemas.openxmlformats.org/officeDocument/2006/relationships/image" Target="../media/image28.png"/><Relationship Id="rId4" Type="http://schemas.openxmlformats.org/officeDocument/2006/relationships/slideLayout" Target="../slideLayouts/slideLayout2.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3.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image" Target="../media/image31.png"/><Relationship Id="rId5" Type="http://schemas.openxmlformats.org/officeDocument/2006/relationships/tags" Target="../tags/tag15.xml"/><Relationship Id="rId10" Type="http://schemas.openxmlformats.org/officeDocument/2006/relationships/image" Target="../media/image30.png"/><Relationship Id="rId4" Type="http://schemas.openxmlformats.org/officeDocument/2006/relationships/tags" Target="../tags/tag14.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6.w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eeexplore.ieee.org/xpls/abs_all.jsp?isnumber=4767846&amp;arnumber=4767851&amp;count=16&amp;index=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19.xml"/><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11" Type="http://schemas.openxmlformats.org/officeDocument/2006/relationships/image" Target="../media/image76.png"/><Relationship Id="rId5" Type="http://schemas.openxmlformats.org/officeDocument/2006/relationships/tags" Target="../tags/tag21.xml"/><Relationship Id="rId10" Type="http://schemas.openxmlformats.org/officeDocument/2006/relationships/image" Target="../media/image75.png"/><Relationship Id="rId4" Type="http://schemas.openxmlformats.org/officeDocument/2006/relationships/tags" Target="../tags/tag20.xml"/><Relationship Id="rId9"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tags" Target="../tags/tag9.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dirty="0" smtClean="0"/>
              <a:t>CSE 455</a:t>
            </a:r>
          </a:p>
          <a:p>
            <a:r>
              <a:rPr lang="en-US" dirty="0" smtClean="0"/>
              <a:t>Linda Shapiro</a:t>
            </a:r>
            <a:endParaRPr lang="en-US" dirty="0"/>
          </a:p>
        </p:txBody>
      </p:sp>
    </p:spTree>
    <p:extLst>
      <p:ext uri="{BB962C8B-B14F-4D97-AF65-F5344CB8AC3E}">
        <p14:creationId xmlns:p14="http://schemas.microsoft.com/office/powerpoint/2010/main" val="243482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168"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169"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latin typeface="Arial" charset="0"/>
              </a:rPr>
              <a:t>Where is the edge?</a:t>
            </a:r>
            <a:endParaRPr lang="en-US" i="1" dirty="0">
              <a:latin typeface="Arial"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10</a:t>
            </a:fld>
            <a:endParaRPr lang="en-US"/>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smtClean="0"/>
              <a:t>Difference filters respond strongly to noise</a:t>
            </a:r>
          </a:p>
          <a:p>
            <a:pPr lvl="1"/>
            <a:r>
              <a:rPr lang="en-US" smtClean="0"/>
              <a:t>Image noise results in pixels that look very different from their neighbors</a:t>
            </a:r>
          </a:p>
          <a:p>
            <a:pPr lvl="1"/>
            <a:r>
              <a:rPr lang="en-US" smtClean="0"/>
              <a:t>Generally, the larger the noise the stronger the response</a:t>
            </a:r>
          </a:p>
          <a:p>
            <a:pPr>
              <a:buFontTx/>
              <a:buChar char="•"/>
            </a:pPr>
            <a:r>
              <a:rPr lang="en-US" smtClean="0"/>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
        <p:nvSpPr>
          <p:cNvPr id="2" name="Slide Number Placeholder 1"/>
          <p:cNvSpPr>
            <a:spLocks noGrp="1"/>
          </p:cNvSpPr>
          <p:nvPr>
            <p:ph type="sldNum" sz="quarter" idx="12"/>
          </p:nvPr>
        </p:nvSpPr>
        <p:spPr/>
        <p:txBody>
          <a:bodyPr/>
          <a:lstStyle/>
          <a:p>
            <a:fld id="{79F1D11F-BC38-B14D-812C-5420C814BEF5}" type="slidenum">
              <a:rPr lang="en-US" smtClean="0"/>
              <a:t>11</a:t>
            </a:fld>
            <a:endParaRPr lang="en-US"/>
          </a:p>
        </p:txBody>
      </p:sp>
    </p:spTree>
    <p:extLst>
      <p:ext uri="{BB962C8B-B14F-4D97-AF65-F5344CB8AC3E}">
        <p14:creationId xmlns:p14="http://schemas.microsoft.com/office/powerpoint/2010/main" val="25799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latin typeface="Arial" charset="0"/>
              </a:rPr>
              <a:t>Where is the edge?  </a:t>
            </a:r>
            <a:endParaRPr lang="en-US" i="1" dirty="0">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59"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
        <p:nvSpPr>
          <p:cNvPr id="2" name="Slide Number Placeholder 1"/>
          <p:cNvSpPr>
            <a:spLocks noGrp="1"/>
          </p:cNvSpPr>
          <p:nvPr>
            <p:ph type="sldNum" sz="quarter" idx="12"/>
          </p:nvPr>
        </p:nvSpPr>
        <p:spPr/>
        <p:txBody>
          <a:bodyPr/>
          <a:lstStyle/>
          <a:p>
            <a:fld id="{79F1D11F-BC38-B14D-812C-5420C814BEF5}" type="slidenum">
              <a:rPr lang="en-US" smtClean="0"/>
              <a:t>12</a:t>
            </a:fld>
            <a:endParaRPr lang="en-US"/>
          </a:p>
        </p:txBody>
      </p:sp>
      <p:sp>
        <p:nvSpPr>
          <p:cNvPr id="5" name="5-Point Star 4"/>
          <p:cNvSpPr/>
          <p:nvPr/>
        </p:nvSpPr>
        <p:spPr>
          <a:xfrm>
            <a:off x="5302321" y="4820417"/>
            <a:ext cx="317643" cy="38014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212"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213"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214"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215"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13</a:t>
            </a:fld>
            <a:endParaRPr lang="en-US"/>
          </a:p>
        </p:txBody>
      </p:sp>
    </p:spTree>
    <p:extLst>
      <p:ext uri="{BB962C8B-B14F-4D97-AF65-F5344CB8AC3E}">
        <p14:creationId xmlns:p14="http://schemas.microsoft.com/office/powerpoint/2010/main" val="242940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14</a:t>
            </a:fld>
            <a:endParaRPr lang="en-US"/>
          </a:p>
        </p:txBody>
      </p:sp>
    </p:spTree>
    <p:extLst>
      <p:ext uri="{BB962C8B-B14F-4D97-AF65-F5344CB8AC3E}">
        <p14:creationId xmlns:p14="http://schemas.microsoft.com/office/powerpoint/2010/main" val="3738112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
        <p:nvSpPr>
          <p:cNvPr id="2" name="Slide Number Placeholder 1"/>
          <p:cNvSpPr>
            <a:spLocks noGrp="1"/>
          </p:cNvSpPr>
          <p:nvPr>
            <p:ph type="sldNum" sz="quarter" idx="12"/>
          </p:nvPr>
        </p:nvSpPr>
        <p:spPr/>
        <p:txBody>
          <a:bodyPr/>
          <a:lstStyle/>
          <a:p>
            <a:fld id="{79F1D11F-BC38-B14D-812C-5420C814BEF5}" type="slidenum">
              <a:rPr lang="en-US" smtClean="0"/>
              <a:t>15</a:t>
            </a:fld>
            <a:endParaRPr lang="en-US"/>
          </a:p>
        </p:txBody>
      </p:sp>
      <p:sp>
        <p:nvSpPr>
          <p:cNvPr id="3" name="5-Point Star 2"/>
          <p:cNvSpPr/>
          <p:nvPr/>
        </p:nvSpPr>
        <p:spPr>
          <a:xfrm>
            <a:off x="5273755" y="5130407"/>
            <a:ext cx="442752" cy="4448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16</a:t>
            </a:fld>
            <a:endParaRPr lang="en-US"/>
          </a:p>
        </p:txBody>
      </p:sp>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
        <p:nvSpPr>
          <p:cNvPr id="2" name="Slide Number Placeholder 1"/>
          <p:cNvSpPr>
            <a:spLocks noGrp="1"/>
          </p:cNvSpPr>
          <p:nvPr>
            <p:ph type="sldNum" sz="quarter" idx="12"/>
          </p:nvPr>
        </p:nvSpPr>
        <p:spPr/>
        <p:txBody>
          <a:bodyPr/>
          <a:lstStyle/>
          <a:p>
            <a:fld id="{79F1D11F-BC38-B14D-812C-5420C814BEF5}" type="slidenum">
              <a:rPr lang="en-US" smtClean="0"/>
              <a:t>17</a:t>
            </a:fld>
            <a:endParaRPr lang="en-US"/>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
        <p:nvSpPr>
          <p:cNvPr id="2" name="Slide Number Placeholder 1"/>
          <p:cNvSpPr>
            <a:spLocks noGrp="1"/>
          </p:cNvSpPr>
          <p:nvPr>
            <p:ph type="sldNum" sz="quarter" idx="12"/>
          </p:nvPr>
        </p:nvSpPr>
        <p:spPr/>
        <p:txBody>
          <a:bodyPr/>
          <a:lstStyle/>
          <a:p>
            <a:fld id="{79F1D11F-BC38-B14D-812C-5420C814BEF5}" type="slidenum">
              <a:rPr lang="en-US" smtClean="0"/>
              <a:t>18</a:t>
            </a:fld>
            <a:endParaRPr lang="en-US"/>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5605" name="Rectangle 5"/>
          <p:cNvSpPr>
            <a:spLocks/>
          </p:cNvSpPr>
          <p:nvPr/>
        </p:nvSpPr>
        <p:spPr bwMode="auto">
          <a:xfrm>
            <a:off x="7358063" y="3200400"/>
            <a:ext cx="1525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Why does</a:t>
            </a:r>
          </a:p>
          <a:p>
            <a:pPr marL="39688"/>
            <a:r>
              <a:rPr lang="en-US">
                <a:solidFill>
                  <a:schemeClr val="tx1"/>
                </a:solidFill>
                <a:latin typeface="Arial" charset="0"/>
                <a:ea typeface="ＭＳ Ｐゴシック" charset="0"/>
                <a:cs typeface="Arial" charset="0"/>
                <a:sym typeface="Arial" charset="0"/>
              </a:rPr>
              <a:t>this work?</a:t>
            </a:r>
          </a:p>
        </p:txBody>
      </p:sp>
      <p:sp>
        <p:nvSpPr>
          <p:cNvPr id="2" name="Slide Number Placeholder 1"/>
          <p:cNvSpPr>
            <a:spLocks noGrp="1"/>
          </p:cNvSpPr>
          <p:nvPr>
            <p:ph type="sldNum" sz="quarter" idx="12"/>
          </p:nvPr>
        </p:nvSpPr>
        <p:spPr/>
        <p:txBody>
          <a:bodyPr/>
          <a:lstStyle/>
          <a:p>
            <a:fld id="{79F1D11F-BC38-B14D-812C-5420C814BEF5}" type="slidenum">
              <a:rPr lang="en-US" smtClean="0"/>
              <a:t>19</a:t>
            </a:fld>
            <a:endParaRPr lang="en-US"/>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2</a:t>
            </a:fld>
            <a:endParaRPr lang="en-US"/>
          </a:p>
        </p:txBody>
      </p:sp>
    </p:spTree>
    <p:extLst>
      <p:ext uri="{BB962C8B-B14F-4D97-AF65-F5344CB8AC3E}">
        <p14:creationId xmlns:p14="http://schemas.microsoft.com/office/powerpoint/2010/main" val="1763275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9580"/>
            <a:ext cx="8229600" cy="1143000"/>
          </a:xfrm>
          <a:ln/>
        </p:spPr>
        <p:txBody>
          <a:bodyPr rIns="132080"/>
          <a:lstStyle/>
          <a:p>
            <a:r>
              <a:rPr lang="en-US" dirty="0"/>
              <a:t>Gaussian - image filter</a:t>
            </a:r>
          </a:p>
        </p:txBody>
      </p:sp>
      <p:pic>
        <p:nvPicPr>
          <p:cNvPr id="2662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1125"/>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662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3838575"/>
            <a:ext cx="26003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6629" name="Rectangle 5"/>
          <p:cNvSpPr>
            <a:spLocks/>
          </p:cNvSpPr>
          <p:nvPr/>
        </p:nvSpPr>
        <p:spPr bwMode="auto">
          <a:xfrm>
            <a:off x="6565900" y="64150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sp>
        <p:nvSpPr>
          <p:cNvPr id="26630" name="Rectangle 6"/>
          <p:cNvSpPr>
            <a:spLocks/>
          </p:cNvSpPr>
          <p:nvPr/>
        </p:nvSpPr>
        <p:spPr bwMode="auto">
          <a:xfrm>
            <a:off x="782638" y="4738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6631" name="AutoShape 7"/>
          <p:cNvSpPr>
            <a:spLocks/>
          </p:cNvSpPr>
          <p:nvPr/>
        </p:nvSpPr>
        <p:spPr bwMode="auto">
          <a:xfrm>
            <a:off x="3276600" y="3657600"/>
            <a:ext cx="2895600" cy="1066800"/>
          </a:xfrm>
          <a:custGeom>
            <a:avLst/>
            <a:gdLst/>
            <a:ahLst/>
            <a:cxnLst/>
            <a:rect l="0" t="0" r="r" b="b"/>
            <a:pathLst>
              <a:path w="21600" h="21600">
                <a:moveTo>
                  <a:pt x="0" y="9257"/>
                </a:moveTo>
                <a:lnTo>
                  <a:pt x="9663" y="21600"/>
                </a:lnTo>
                <a:lnTo>
                  <a:pt x="21600" y="12343"/>
                </a:lnTo>
                <a:lnTo>
                  <a:pt x="11937" y="0"/>
                </a:lnTo>
                <a:lnTo>
                  <a:pt x="0" y="9257"/>
                </a:lnTo>
                <a:close/>
                <a:moveTo>
                  <a:pt x="0" y="9257"/>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2" name="AutoShape 8"/>
          <p:cNvSpPr>
            <a:spLocks/>
          </p:cNvSpPr>
          <p:nvPr/>
        </p:nvSpPr>
        <p:spPr bwMode="auto">
          <a:xfrm>
            <a:off x="4572000" y="914400"/>
            <a:ext cx="228600" cy="84138"/>
          </a:xfrm>
          <a:custGeom>
            <a:avLst/>
            <a:gdLst/>
            <a:ahLst/>
            <a:cxnLst/>
            <a:rect l="0" t="0" r="r" b="b"/>
            <a:pathLst>
              <a:path w="21600" h="21600">
                <a:moveTo>
                  <a:pt x="0" y="9257"/>
                </a:moveTo>
                <a:lnTo>
                  <a:pt x="9663" y="21600"/>
                </a:lnTo>
                <a:lnTo>
                  <a:pt x="21600" y="12343"/>
                </a:lnTo>
                <a:lnTo>
                  <a:pt x="11937" y="0"/>
                </a:lnTo>
                <a:lnTo>
                  <a:pt x="0" y="9257"/>
                </a:lnTo>
                <a:close/>
                <a:moveTo>
                  <a:pt x="0" y="9257"/>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3" name="Line 9"/>
          <p:cNvSpPr>
            <a:spLocks noChangeShapeType="1"/>
          </p:cNvSpPr>
          <p:nvPr/>
        </p:nvSpPr>
        <p:spPr bwMode="auto">
          <a:xfrm>
            <a:off x="4572000" y="962025"/>
            <a:ext cx="1588" cy="3214688"/>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4" name="Line 10"/>
          <p:cNvSpPr>
            <a:spLocks noChangeShapeType="1"/>
          </p:cNvSpPr>
          <p:nvPr/>
        </p:nvSpPr>
        <p:spPr bwMode="auto">
          <a:xfrm>
            <a:off x="4800600" y="966788"/>
            <a:ext cx="1588" cy="3214687"/>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5" name="Line 11"/>
          <p:cNvSpPr>
            <a:spLocks noChangeShapeType="1"/>
          </p:cNvSpPr>
          <p:nvPr/>
        </p:nvSpPr>
        <p:spPr bwMode="auto">
          <a:xfrm>
            <a:off x="4686300" y="1000125"/>
            <a:ext cx="1588" cy="3214688"/>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6" name="AutoShape 12"/>
          <p:cNvSpPr>
            <a:spLocks/>
          </p:cNvSpPr>
          <p:nvPr/>
        </p:nvSpPr>
        <p:spPr bwMode="auto">
          <a:xfrm>
            <a:off x="4572000" y="946150"/>
            <a:ext cx="114300" cy="3270250"/>
          </a:xfrm>
          <a:custGeom>
            <a:avLst/>
            <a:gdLst/>
            <a:ahLst/>
            <a:cxnLst/>
            <a:rect l="0" t="0" r="r" b="b"/>
            <a:pathLst>
              <a:path w="21600" h="21600">
                <a:moveTo>
                  <a:pt x="0" y="21348"/>
                </a:moveTo>
                <a:lnTo>
                  <a:pt x="0" y="0"/>
                </a:lnTo>
                <a:lnTo>
                  <a:pt x="21600" y="377"/>
                </a:lnTo>
                <a:lnTo>
                  <a:pt x="21600" y="21600"/>
                </a:lnTo>
                <a:lnTo>
                  <a:pt x="0" y="21348"/>
                </a:lnTo>
                <a:close/>
                <a:moveTo>
                  <a:pt x="0" y="21348"/>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7" name="AutoShape 13"/>
          <p:cNvSpPr>
            <a:spLocks/>
          </p:cNvSpPr>
          <p:nvPr/>
        </p:nvSpPr>
        <p:spPr bwMode="auto">
          <a:xfrm>
            <a:off x="4686300" y="965200"/>
            <a:ext cx="114300" cy="3244850"/>
          </a:xfrm>
          <a:custGeom>
            <a:avLst/>
            <a:gdLst/>
            <a:ahLst/>
            <a:cxnLst/>
            <a:rect l="0" t="0" r="r" b="b"/>
            <a:pathLst>
              <a:path w="21600" h="21600">
                <a:moveTo>
                  <a:pt x="0" y="169"/>
                </a:moveTo>
                <a:lnTo>
                  <a:pt x="0" y="21600"/>
                </a:lnTo>
                <a:lnTo>
                  <a:pt x="21600" y="21304"/>
                </a:lnTo>
                <a:lnTo>
                  <a:pt x="21600" y="0"/>
                </a:lnTo>
                <a:lnTo>
                  <a:pt x="0" y="169"/>
                </a:lnTo>
                <a:close/>
                <a:moveTo>
                  <a:pt x="0" y="169"/>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8" name="Rectangle 14"/>
          <p:cNvSpPr>
            <a:spLocks/>
          </p:cNvSpPr>
          <p:nvPr/>
        </p:nvSpPr>
        <p:spPr bwMode="auto">
          <a:xfrm>
            <a:off x="3930650" y="4800600"/>
            <a:ext cx="15160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delta function</a:t>
            </a:r>
          </a:p>
        </p:txBody>
      </p:sp>
      <p:pic>
        <p:nvPicPr>
          <p:cNvPr id="26639"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527425"/>
            <a:ext cx="457200"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6640"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5213" y="3406775"/>
            <a:ext cx="5365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20</a:t>
            </a:fld>
            <a:endParaRPr lang="en-US"/>
          </a:p>
        </p:txBody>
      </p:sp>
    </p:spTree>
    <p:extLst>
      <p:ext uri="{BB962C8B-B14F-4D97-AF65-F5344CB8AC3E}">
        <p14:creationId xmlns:p14="http://schemas.microsoft.com/office/powerpoint/2010/main" val="265199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t>
            </a:r>
            <a:r>
              <a:rPr lang="en-US" dirty="0" err="1" smtClean="0"/>
              <a:t>LoG</a:t>
            </a:r>
            <a:r>
              <a:rPr lang="en-US" dirty="0" smtClean="0"/>
              <a:t> Function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LoG</a:t>
            </a:r>
            <a:r>
              <a:rPr lang="en-US" dirty="0" smtClean="0"/>
              <a:t> function will be</a:t>
            </a:r>
          </a:p>
          <a:p>
            <a:pPr lvl="1"/>
            <a:r>
              <a:rPr lang="en-US" dirty="0" smtClean="0"/>
              <a:t>Zero far away from the edge</a:t>
            </a:r>
          </a:p>
          <a:p>
            <a:pPr lvl="1"/>
            <a:r>
              <a:rPr lang="en-US" dirty="0" smtClean="0"/>
              <a:t>Positive on one side</a:t>
            </a:r>
          </a:p>
          <a:p>
            <a:pPr lvl="1"/>
            <a:r>
              <a:rPr lang="en-US" dirty="0" smtClean="0"/>
              <a:t>Negative on the other side</a:t>
            </a:r>
          </a:p>
          <a:p>
            <a:pPr lvl="1"/>
            <a:r>
              <a:rPr lang="en-US" dirty="0" smtClean="0"/>
              <a:t>Zero just at the edge</a:t>
            </a:r>
          </a:p>
          <a:p>
            <a:r>
              <a:rPr lang="en-US" dirty="0" smtClean="0"/>
              <a:t>It has simple digital mask implementation(s)</a:t>
            </a:r>
          </a:p>
          <a:p>
            <a:r>
              <a:rPr lang="en-US" dirty="0" smtClean="0"/>
              <a:t>So it can be used as an edge operator</a:t>
            </a:r>
          </a:p>
          <a:p>
            <a:r>
              <a:rPr lang="en-US" dirty="0" smtClean="0">
                <a:solidFill>
                  <a:srgbClr val="FF0000"/>
                </a:solidFill>
              </a:rPr>
              <a:t>BUT, THERE’S SOMETHING BETTER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21</a:t>
            </a:fld>
            <a:endParaRPr lang="en-US"/>
          </a:p>
        </p:txBody>
      </p:sp>
    </p:spTree>
    <p:extLst>
      <p:ext uri="{BB962C8B-B14F-4D97-AF65-F5344CB8AC3E}">
        <p14:creationId xmlns:p14="http://schemas.microsoft.com/office/powerpoint/2010/main" val="17103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
        <p:nvSpPr>
          <p:cNvPr id="2" name="Slide Number Placeholder 1"/>
          <p:cNvSpPr>
            <a:spLocks noGrp="1"/>
          </p:cNvSpPr>
          <p:nvPr>
            <p:ph type="sldNum" sz="quarter" idx="12"/>
          </p:nvPr>
        </p:nvSpPr>
        <p:spPr/>
        <p:txBody>
          <a:bodyPr/>
          <a:lstStyle/>
          <a:p>
            <a:fld id="{79F1D11F-BC38-B14D-812C-5420C814BEF5}" type="slidenum">
              <a:rPr lang="en-US" smtClean="0"/>
              <a:t>22</a:t>
            </a:fld>
            <a:endParaRPr lang="en-US"/>
          </a:p>
        </p:txBody>
      </p:sp>
    </p:spTree>
    <p:extLst>
      <p:ext uri="{BB962C8B-B14F-4D97-AF65-F5344CB8AC3E}">
        <p14:creationId xmlns:p14="http://schemas.microsoft.com/office/powerpoint/2010/main" val="834431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23</a:t>
            </a:fld>
            <a:endParaRPr lang="en-US"/>
          </a:p>
        </p:txBody>
      </p:sp>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8676"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norm of the gradient</a:t>
            </a:r>
          </a:p>
        </p:txBody>
      </p:sp>
      <p:sp>
        <p:nvSpPr>
          <p:cNvPr id="2" name="Slide Number Placeholder 1"/>
          <p:cNvSpPr>
            <a:spLocks noGrp="1"/>
          </p:cNvSpPr>
          <p:nvPr>
            <p:ph type="sldNum" sz="quarter" idx="12"/>
          </p:nvPr>
        </p:nvSpPr>
        <p:spPr/>
        <p:txBody>
          <a:bodyPr/>
          <a:lstStyle/>
          <a:p>
            <a:fld id="{79F1D11F-BC38-B14D-812C-5420C814BEF5}" type="slidenum">
              <a:rPr lang="en-US" smtClean="0"/>
              <a:t>24</a:t>
            </a:fld>
            <a:endParaRPr lang="en-US"/>
          </a:p>
        </p:txBody>
      </p:sp>
    </p:spTree>
    <p:extLst>
      <p:ext uri="{BB962C8B-B14F-4D97-AF65-F5344CB8AC3E}">
        <p14:creationId xmlns:p14="http://schemas.microsoft.com/office/powerpoint/2010/main" val="10468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rIns="132080"/>
          <a:lstStyle/>
          <a:p>
            <a:r>
              <a:rPr lang="en-US"/>
              <a:t>The Canny edge detector</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6086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9700"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thresholding</a:t>
            </a:r>
          </a:p>
        </p:txBody>
      </p:sp>
      <p:sp>
        <p:nvSpPr>
          <p:cNvPr id="2" name="Slide Number Placeholder 1"/>
          <p:cNvSpPr>
            <a:spLocks noGrp="1"/>
          </p:cNvSpPr>
          <p:nvPr>
            <p:ph type="sldNum" sz="quarter" idx="12"/>
          </p:nvPr>
        </p:nvSpPr>
        <p:spPr/>
        <p:txBody>
          <a:bodyPr/>
          <a:lstStyle/>
          <a:p>
            <a:fld id="{79F1D11F-BC38-B14D-812C-5420C814BEF5}" type="slidenum">
              <a:rPr lang="en-US" smtClean="0"/>
              <a:t>25</a:t>
            </a:fld>
            <a:endParaRPr lang="en-US"/>
          </a:p>
        </p:txBody>
      </p:sp>
    </p:spTree>
    <p:extLst>
      <p:ext uri="{BB962C8B-B14F-4D97-AF65-F5344CB8AC3E}">
        <p14:creationId xmlns:p14="http://schemas.microsoft.com/office/powerpoint/2010/main" val="4927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Get Orientation at Each Pixel</a:t>
            </a:r>
          </a:p>
        </p:txBody>
      </p:sp>
      <p:pic>
        <p:nvPicPr>
          <p:cNvPr id="28676" name="Picture 2" descr="C:\Documents and Settings\Derek Hoiem\My Documents\Classes\Spring10 - Computer Vision\figs\7\lena_edge_dir.png"/>
          <p:cNvPicPr>
            <a:picLocks noChangeAspect="1" noChangeArrowheads="1"/>
          </p:cNvPicPr>
          <p:nvPr/>
        </p:nvPicPr>
        <p:blipFill>
          <a:blip r:embed="rId3" cstate="print"/>
          <a:srcRect/>
          <a:stretch>
            <a:fillRect/>
          </a:stretch>
        </p:blipFill>
        <p:spPr bwMode="auto">
          <a:xfrm>
            <a:off x="533400" y="1598509"/>
            <a:ext cx="4876800" cy="4876800"/>
          </a:xfrm>
          <a:prstGeom prst="rect">
            <a:avLst/>
          </a:prstGeom>
          <a:noFill/>
          <a:ln w="9525">
            <a:noFill/>
            <a:miter lim="800000"/>
            <a:headEnd/>
            <a:tailEnd/>
          </a:ln>
        </p:spPr>
      </p:pic>
      <p:sp>
        <p:nvSpPr>
          <p:cNvPr id="28677" name="TextBox 8"/>
          <p:cNvSpPr txBox="1">
            <a:spLocks noChangeArrowheads="1"/>
          </p:cNvSpPr>
          <p:nvPr/>
        </p:nvSpPr>
        <p:spPr bwMode="auto">
          <a:xfrm>
            <a:off x="5791200" y="2057400"/>
            <a:ext cx="3095335" cy="461665"/>
          </a:xfrm>
          <a:prstGeom prst="rect">
            <a:avLst/>
          </a:prstGeom>
          <a:noFill/>
          <a:ln w="9525">
            <a:noFill/>
            <a:miter lim="800000"/>
            <a:headEnd/>
            <a:tailEnd/>
          </a:ln>
        </p:spPr>
        <p:txBody>
          <a:bodyPr wrap="none">
            <a:spAutoFit/>
          </a:bodyPr>
          <a:lstStyle/>
          <a:p>
            <a:r>
              <a:rPr lang="en-US" sz="2400" dirty="0"/>
              <a:t>theta = atan2</a:t>
            </a:r>
            <a:r>
              <a:rPr lang="en-US" sz="2400" dirty="0" smtClean="0"/>
              <a:t>(-</a:t>
            </a:r>
            <a:r>
              <a:rPr lang="en-US" sz="2400" dirty="0" err="1" smtClean="0"/>
              <a:t>gy</a:t>
            </a:r>
            <a:r>
              <a:rPr lang="en-US" sz="2400" dirty="0"/>
              <a:t>, </a:t>
            </a:r>
            <a:r>
              <a:rPr lang="en-US" sz="2400" dirty="0" err="1"/>
              <a:t>gx</a:t>
            </a:r>
            <a:r>
              <a:rPr lang="en-US" sz="2400" dirty="0"/>
              <a:t>)</a:t>
            </a:r>
          </a:p>
        </p:txBody>
      </p:sp>
      <p:sp>
        <p:nvSpPr>
          <p:cNvPr id="2" name="Slide Number Placeholder 1"/>
          <p:cNvSpPr>
            <a:spLocks noGrp="1"/>
          </p:cNvSpPr>
          <p:nvPr>
            <p:ph type="sldNum" sz="quarter" idx="12"/>
          </p:nvPr>
        </p:nvSpPr>
        <p:spPr/>
        <p:txBody>
          <a:bodyPr/>
          <a:lstStyle/>
          <a:p>
            <a:fld id="{79F1D11F-BC38-B14D-812C-5420C814BEF5}" type="slidenum">
              <a:rPr lang="en-US" smtClean="0"/>
              <a:t>26</a:t>
            </a:fld>
            <a:endParaRPr lang="en-US"/>
          </a:p>
        </p:txBody>
      </p:sp>
    </p:spTree>
    <p:extLst>
      <p:ext uri="{BB962C8B-B14F-4D97-AF65-F5344CB8AC3E}">
        <p14:creationId xmlns:p14="http://schemas.microsoft.com/office/powerpoint/2010/main" val="1855390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27</a:t>
            </a:fld>
            <a:endParaRPr lang="en-US"/>
          </a:p>
        </p:txBody>
      </p:sp>
    </p:spTree>
    <p:extLst>
      <p:ext uri="{BB962C8B-B14F-4D97-AF65-F5344CB8AC3E}">
        <p14:creationId xmlns:p14="http://schemas.microsoft.com/office/powerpoint/2010/main" val="79815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973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noGrp="1" noChangeArrowheads="1"/>
          </p:cNvSpPr>
          <p:nvPr>
            <p:ph type="title"/>
          </p:nvPr>
        </p:nvSpPr>
        <p:spPr>
          <a:ln/>
        </p:spPr>
        <p:txBody>
          <a:bodyPr rIns="132080"/>
          <a:lstStyle/>
          <a:p>
            <a:r>
              <a:rPr lang="en-US"/>
              <a:t>The Canny edge detector</a:t>
            </a:r>
          </a:p>
        </p:txBody>
      </p:sp>
      <p:sp>
        <p:nvSpPr>
          <p:cNvPr id="30724" name="Rectangle 4"/>
          <p:cNvSpPr>
            <a:spLocks/>
          </p:cNvSpPr>
          <p:nvPr/>
        </p:nvSpPr>
        <p:spPr bwMode="auto">
          <a:xfrm>
            <a:off x="685800" y="5791200"/>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thinning</a:t>
            </a:r>
          </a:p>
          <a:p>
            <a:pPr marL="382588" indent="-342900" algn="ctr">
              <a:spcBef>
                <a:spcPts val="413"/>
              </a:spcBef>
            </a:pPr>
            <a:r>
              <a:rPr lang="en-US" sz="1800">
                <a:solidFill>
                  <a:schemeClr val="tx1"/>
                </a:solidFill>
                <a:latin typeface="Arial" charset="0"/>
                <a:ea typeface="ＭＳ Ｐゴシック" charset="0"/>
                <a:cs typeface="Arial" charset="0"/>
                <a:sym typeface="Arial" charset="0"/>
              </a:rPr>
              <a:t>(non-maximum suppression)</a:t>
            </a:r>
          </a:p>
        </p:txBody>
      </p:sp>
      <p:sp>
        <p:nvSpPr>
          <p:cNvPr id="2" name="Slide Number Placeholder 1"/>
          <p:cNvSpPr>
            <a:spLocks noGrp="1"/>
          </p:cNvSpPr>
          <p:nvPr>
            <p:ph type="sldNum" sz="quarter" idx="12"/>
          </p:nvPr>
        </p:nvSpPr>
        <p:spPr/>
        <p:txBody>
          <a:bodyPr/>
          <a:lstStyle/>
          <a:p>
            <a:fld id="{79F1D11F-BC38-B14D-812C-5420C814BEF5}" type="slidenum">
              <a:rPr lang="en-US" smtClean="0"/>
              <a:t>28</a:t>
            </a:fld>
            <a:endParaRPr lang="en-US"/>
          </a:p>
        </p:txBody>
      </p:sp>
    </p:spTree>
    <p:extLst>
      <p:ext uri="{BB962C8B-B14F-4D97-AF65-F5344CB8AC3E}">
        <p14:creationId xmlns:p14="http://schemas.microsoft.com/office/powerpoint/2010/main" val="215918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lstStyle/>
          <a:p>
            <a:pPr marL="382588" indent="-342900"/>
            <a:r>
              <a:rPr lang="en-US" dirty="0"/>
              <a:t>Check if pixel is local maximum along gradient </a:t>
            </a:r>
            <a:r>
              <a:rPr lang="en-US" dirty="0" smtClean="0"/>
              <a:t>direction</a:t>
            </a:r>
            <a:endParaRPr lang="en-US" dirty="0"/>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29</a:t>
            </a:fld>
            <a:endParaRPr lang="en-US"/>
          </a:p>
        </p:txBody>
      </p:sp>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dirty="0"/>
              <a:t>Edges are caused by a variety of </a:t>
            </a:r>
            <a:r>
              <a:rPr lang="en-US" dirty="0" smtClean="0"/>
              <a:t>factors.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Compute Gradients (DoG)</a:t>
            </a:r>
          </a:p>
        </p:txBody>
      </p:sp>
      <p:pic>
        <p:nvPicPr>
          <p:cNvPr id="27651" name="Picture 4" descr="C:\Documents and Settings\Derek Hoiem\My Documents\Classes\Spring10 - Computer Vision\figs\7\lena_gmag.png"/>
          <p:cNvPicPr>
            <a:picLocks noChangeAspect="1" noChangeArrowheads="1"/>
          </p:cNvPicPr>
          <p:nvPr/>
        </p:nvPicPr>
        <p:blipFill>
          <a:blip r:embed="rId2" cstate="print"/>
          <a:srcRect/>
          <a:stretch>
            <a:fillRect/>
          </a:stretch>
        </p:blipFill>
        <p:spPr bwMode="auto">
          <a:xfrm>
            <a:off x="6172200" y="1981200"/>
            <a:ext cx="2925763" cy="2925763"/>
          </a:xfrm>
          <a:prstGeom prst="rect">
            <a:avLst/>
          </a:prstGeom>
          <a:noFill/>
          <a:ln w="9525">
            <a:noFill/>
            <a:miter lim="800000"/>
            <a:headEnd/>
            <a:tailEnd/>
          </a:ln>
        </p:spPr>
      </p:pic>
      <p:pic>
        <p:nvPicPr>
          <p:cNvPr id="27652" name="Picture 5" descr="C:\Documents and Settings\Derek Hoiem\My Documents\Classes\Spring10 - Computer Vision\figs\7\lena_gmag_x.png"/>
          <p:cNvPicPr>
            <a:picLocks noChangeAspect="1" noChangeArrowheads="1"/>
          </p:cNvPicPr>
          <p:nvPr/>
        </p:nvPicPr>
        <p:blipFill>
          <a:blip r:embed="rId3" cstate="print"/>
          <a:srcRect/>
          <a:stretch>
            <a:fillRect/>
          </a:stretch>
        </p:blipFill>
        <p:spPr bwMode="auto">
          <a:xfrm>
            <a:off x="0" y="1981200"/>
            <a:ext cx="2925763" cy="2925763"/>
          </a:xfrm>
          <a:prstGeom prst="rect">
            <a:avLst/>
          </a:prstGeom>
          <a:noFill/>
          <a:ln w="9525">
            <a:noFill/>
            <a:miter lim="800000"/>
            <a:headEnd/>
            <a:tailEnd/>
          </a:ln>
        </p:spPr>
      </p:pic>
      <p:pic>
        <p:nvPicPr>
          <p:cNvPr id="27653" name="Picture 6" descr="C:\Documents and Settings\Derek Hoiem\My Documents\Classes\Spring10 - Computer Vision\figs\7\lena_gmag_y.png"/>
          <p:cNvPicPr>
            <a:picLocks noChangeAspect="1" noChangeArrowheads="1"/>
          </p:cNvPicPr>
          <p:nvPr/>
        </p:nvPicPr>
        <p:blipFill>
          <a:blip r:embed="rId4" cstate="print"/>
          <a:srcRect/>
          <a:stretch>
            <a:fillRect/>
          </a:stretch>
        </p:blipFill>
        <p:spPr bwMode="auto">
          <a:xfrm>
            <a:off x="3124200" y="1981200"/>
            <a:ext cx="2925763" cy="2925763"/>
          </a:xfrm>
          <a:prstGeom prst="rect">
            <a:avLst/>
          </a:prstGeom>
          <a:noFill/>
          <a:ln w="9525">
            <a:noFill/>
            <a:miter lim="800000"/>
            <a:headEnd/>
            <a:tailEnd/>
          </a:ln>
        </p:spPr>
      </p:pic>
      <p:sp>
        <p:nvSpPr>
          <p:cNvPr id="27654" name="TextBox 6"/>
          <p:cNvSpPr txBox="1">
            <a:spLocks noChangeArrowheads="1"/>
          </p:cNvSpPr>
          <p:nvPr/>
        </p:nvSpPr>
        <p:spPr bwMode="auto">
          <a:xfrm>
            <a:off x="0" y="4876800"/>
            <a:ext cx="3124200" cy="369888"/>
          </a:xfrm>
          <a:prstGeom prst="rect">
            <a:avLst/>
          </a:prstGeom>
          <a:noFill/>
          <a:ln w="9525">
            <a:noFill/>
            <a:miter lim="800000"/>
            <a:headEnd/>
            <a:tailEnd/>
          </a:ln>
        </p:spPr>
        <p:txBody>
          <a:bodyPr>
            <a:spAutoFit/>
          </a:bodyPr>
          <a:lstStyle/>
          <a:p>
            <a:pPr algn="ctr"/>
            <a:r>
              <a:rPr lang="en-US"/>
              <a:t>X-Derivative of Gaussian</a:t>
            </a:r>
          </a:p>
        </p:txBody>
      </p:sp>
      <p:sp>
        <p:nvSpPr>
          <p:cNvPr id="27655" name="TextBox 7"/>
          <p:cNvSpPr txBox="1">
            <a:spLocks noChangeArrowheads="1"/>
          </p:cNvSpPr>
          <p:nvPr/>
        </p:nvSpPr>
        <p:spPr bwMode="auto">
          <a:xfrm>
            <a:off x="2971800" y="4876800"/>
            <a:ext cx="3124200" cy="369888"/>
          </a:xfrm>
          <a:prstGeom prst="rect">
            <a:avLst/>
          </a:prstGeom>
          <a:noFill/>
          <a:ln w="9525">
            <a:noFill/>
            <a:miter lim="800000"/>
            <a:headEnd/>
            <a:tailEnd/>
          </a:ln>
        </p:spPr>
        <p:txBody>
          <a:bodyPr>
            <a:spAutoFit/>
          </a:bodyPr>
          <a:lstStyle/>
          <a:p>
            <a:pPr algn="ctr"/>
            <a:r>
              <a:rPr lang="en-US"/>
              <a:t>Y-Derivative of Gaussian</a:t>
            </a:r>
          </a:p>
        </p:txBody>
      </p:sp>
      <p:sp>
        <p:nvSpPr>
          <p:cNvPr id="27656" name="TextBox 8"/>
          <p:cNvSpPr txBox="1">
            <a:spLocks noChangeArrowheads="1"/>
          </p:cNvSpPr>
          <p:nvPr/>
        </p:nvSpPr>
        <p:spPr bwMode="auto">
          <a:xfrm>
            <a:off x="6096000" y="4876800"/>
            <a:ext cx="3124200" cy="369888"/>
          </a:xfrm>
          <a:prstGeom prst="rect">
            <a:avLst/>
          </a:prstGeom>
          <a:noFill/>
          <a:ln w="9525">
            <a:noFill/>
            <a:miter lim="800000"/>
            <a:headEnd/>
            <a:tailEnd/>
          </a:ln>
        </p:spPr>
        <p:txBody>
          <a:bodyPr>
            <a:spAutoFit/>
          </a:bodyPr>
          <a:lstStyle/>
          <a:p>
            <a:pPr algn="ctr"/>
            <a:r>
              <a:rPr lang="en-US"/>
              <a:t>Gradient Magnitude</a:t>
            </a:r>
          </a:p>
        </p:txBody>
      </p:sp>
      <p:sp>
        <p:nvSpPr>
          <p:cNvPr id="2" name="Slide Number Placeholder 1"/>
          <p:cNvSpPr>
            <a:spLocks noGrp="1"/>
          </p:cNvSpPr>
          <p:nvPr>
            <p:ph type="sldNum" sz="quarter" idx="12"/>
          </p:nvPr>
        </p:nvSpPr>
        <p:spPr/>
        <p:txBody>
          <a:bodyPr/>
          <a:lstStyle/>
          <a:p>
            <a:fld id="{79F1D11F-BC38-B14D-812C-5420C814BEF5}" type="slidenum">
              <a:rPr lang="en-US" smtClean="0"/>
              <a:t>30</a:t>
            </a:fld>
            <a:endParaRPr lang="en-US"/>
          </a:p>
        </p:txBody>
      </p:sp>
    </p:spTree>
    <p:extLst>
      <p:ext uri="{BB962C8B-B14F-4D97-AF65-F5344CB8AC3E}">
        <p14:creationId xmlns:p14="http://schemas.microsoft.com/office/powerpoint/2010/main" val="220146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9F1D11F-BC38-B14D-812C-5420C814BEF5}" type="slidenum">
              <a:rPr lang="en-US" smtClean="0"/>
              <a:t>31</a:t>
            </a:fld>
            <a:endParaRPr lang="en-US"/>
          </a:p>
        </p:txBody>
      </p:sp>
    </p:spTree>
    <p:extLst>
      <p:ext uri="{BB962C8B-B14F-4D97-AF65-F5344CB8AC3E}">
        <p14:creationId xmlns:p14="http://schemas.microsoft.com/office/powerpoint/2010/main" val="962013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79F1D11F-BC38-B14D-812C-5420C814BEF5}" type="slidenum">
              <a:rPr lang="en-US" smtClean="0"/>
              <a:t>32</a:t>
            </a:fld>
            <a:endParaRPr lang="en-US"/>
          </a:p>
        </p:txBody>
      </p:sp>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How can we detect </a:t>
            </a:r>
            <a:r>
              <a:rPr lang="en-US" b="1" i="1">
                <a:latin typeface="Arial" charset="0"/>
              </a:rPr>
              <a:t>lines </a:t>
            </a:r>
            <a:r>
              <a:rPr lang="en-US">
                <a:latin typeface="Arial" charset="0"/>
              </a:rPr>
              <a:t>?</a:t>
            </a:r>
          </a:p>
        </p:txBody>
      </p:sp>
      <p:sp>
        <p:nvSpPr>
          <p:cNvPr id="2" name="Slide Number Placeholder 1"/>
          <p:cNvSpPr>
            <a:spLocks noGrp="1"/>
          </p:cNvSpPr>
          <p:nvPr>
            <p:ph type="sldNum" sz="quarter" idx="12"/>
          </p:nvPr>
        </p:nvSpPr>
        <p:spPr/>
        <p:txBody>
          <a:bodyPr/>
          <a:lstStyle/>
          <a:p>
            <a:fld id="{79F1D11F-BC38-B14D-812C-5420C814BEF5}" type="slidenum">
              <a:rPr lang="en-US" smtClean="0"/>
              <a:t>33</a:t>
            </a:fld>
            <a:endParaRPr lang="en-US"/>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
        <p:nvSpPr>
          <p:cNvPr id="2" name="Slide Number Placeholder 1"/>
          <p:cNvSpPr>
            <a:spLocks noGrp="1"/>
          </p:cNvSpPr>
          <p:nvPr>
            <p:ph type="sldNum" sz="quarter" idx="12"/>
          </p:nvPr>
        </p:nvSpPr>
        <p:spPr/>
        <p:txBody>
          <a:bodyPr/>
          <a:lstStyle/>
          <a:p>
            <a:fld id="{79F1D11F-BC38-B14D-812C-5420C814BEF5}" type="slidenum">
              <a:rPr lang="en-US" smtClean="0"/>
              <a:t>34</a:t>
            </a:fld>
            <a:endParaRPr lang="en-US"/>
          </a:p>
        </p:txBody>
      </p:sp>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
        <p:nvSpPr>
          <p:cNvPr id="2" name="Slide Number Placeholder 1"/>
          <p:cNvSpPr>
            <a:spLocks noGrp="1"/>
          </p:cNvSpPr>
          <p:nvPr>
            <p:ph type="sldNum" sz="quarter" idx="12"/>
          </p:nvPr>
        </p:nvSpPr>
        <p:spPr/>
        <p:txBody>
          <a:bodyPr/>
          <a:lstStyle/>
          <a:p>
            <a:fld id="{79F1D11F-BC38-B14D-812C-5420C814BEF5}" type="slidenum">
              <a:rPr lang="en-US" smtClean="0"/>
              <a:t>35</a:t>
            </a:fld>
            <a:endParaRPr lang="en-US"/>
          </a:p>
        </p:txBody>
      </p:sp>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1027"/>
          <p:cNvSpPr>
            <a:spLocks noGrp="1" noChangeArrowheads="1"/>
          </p:cNvSpPr>
          <p:nvPr>
            <p:ph type="body" idx="1"/>
          </p:nvPr>
        </p:nvSpPr>
        <p:spPr>
          <a:xfrm>
            <a:off x="685800" y="4114800"/>
            <a:ext cx="8153400" cy="1905000"/>
          </a:xfrm>
        </p:spPr>
        <p:txBody>
          <a:bodyPr>
            <a:normAutofit fontScale="77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a:p>
            <a:pPr lvl="1"/>
            <a:r>
              <a:rPr lang="en-US"/>
              <a:t>What does a point (x</a:t>
            </a:r>
            <a:r>
              <a:rPr lang="en-US" baseline="-25000"/>
              <a:t>0</a:t>
            </a:r>
            <a:r>
              <a:rPr lang="en-US"/>
              <a:t>, y</a:t>
            </a:r>
            <a:r>
              <a:rPr lang="en-US" baseline="-25000"/>
              <a:t>0</a:t>
            </a:r>
            <a:r>
              <a:rPr lang="en-US"/>
              <a:t>) in the image space map to?</a:t>
            </a:r>
          </a:p>
        </p:txBody>
      </p:sp>
      <p:sp>
        <p:nvSpPr>
          <p:cNvPr id="439300"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1"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2"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9303"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9304" name="Line 1032"/>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5" name="Line 1033"/>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6" name="Text Box 1034"/>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9307" name="Text Box 1035"/>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9308" name="Oval 1036"/>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9" name="Text Box 1037"/>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9310" name="Text Box 1038"/>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9311" name="Line 1039"/>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9312" name="Group 1040"/>
          <p:cNvGrpSpPr>
            <a:grpSpLocks/>
          </p:cNvGrpSpPr>
          <p:nvPr/>
        </p:nvGrpSpPr>
        <p:grpSpPr bwMode="auto">
          <a:xfrm>
            <a:off x="685800" y="1757363"/>
            <a:ext cx="8153400" cy="4948237"/>
            <a:chOff x="432" y="1107"/>
            <a:chExt cx="5136" cy="3117"/>
          </a:xfrm>
        </p:grpSpPr>
        <p:grpSp>
          <p:nvGrpSpPr>
            <p:cNvPr id="439313" name="Group 1041"/>
            <p:cNvGrpSpPr>
              <a:grpSpLocks/>
            </p:cNvGrpSpPr>
            <p:nvPr/>
          </p:nvGrpSpPr>
          <p:grpSpPr bwMode="auto">
            <a:xfrm>
              <a:off x="432" y="1248"/>
              <a:ext cx="5136" cy="2976"/>
              <a:chOff x="432" y="1248"/>
              <a:chExt cx="5136" cy="2976"/>
            </a:xfrm>
          </p:grpSpPr>
          <p:sp>
            <p:nvSpPr>
              <p:cNvPr id="439314" name="Line 1042"/>
              <p:cNvSpPr>
                <a:spLocks noChangeShapeType="1"/>
              </p:cNvSpPr>
              <p:nvPr/>
            </p:nvSpPr>
            <p:spPr bwMode="auto">
              <a:xfrm>
                <a:off x="3648" y="1248"/>
                <a:ext cx="912" cy="33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15" name="Rectangle 1043"/>
              <p:cNvSpPr>
                <a:spLocks noChangeArrowheads="1"/>
              </p:cNvSpPr>
              <p:nvPr/>
            </p:nvSpPr>
            <p:spPr bwMode="auto">
              <a:xfrm>
                <a:off x="432" y="3792"/>
                <a:ext cx="513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0" lvl="2" indent="-228600">
                  <a:spcBef>
                    <a:spcPct val="20000"/>
                  </a:spcBef>
                  <a:buFontTx/>
                  <a:buChar char="–"/>
                </a:pPr>
                <a:r>
                  <a:rPr lang="en-US" sz="1800">
                    <a:latin typeface="Arial" charset="0"/>
                  </a:rPr>
                  <a:t>A:  the solutions of b = -x</a:t>
                </a:r>
                <a:r>
                  <a:rPr lang="en-US" sz="1800" baseline="-25000">
                    <a:latin typeface="Arial" charset="0"/>
                  </a:rPr>
                  <a:t>0</a:t>
                </a:r>
                <a:r>
                  <a:rPr lang="en-US" sz="1800">
                    <a:latin typeface="Arial" charset="0"/>
                  </a:rPr>
                  <a:t>m + y</a:t>
                </a:r>
                <a:r>
                  <a:rPr lang="en-US" sz="1800" baseline="-25000">
                    <a:latin typeface="Arial" charset="0"/>
                  </a:rPr>
                  <a:t>0</a:t>
                </a:r>
              </a:p>
              <a:p>
                <a:pPr marL="1143000" lvl="2" indent="-228600">
                  <a:spcBef>
                    <a:spcPct val="20000"/>
                  </a:spcBef>
                  <a:buFontTx/>
                  <a:buChar char="–"/>
                </a:pPr>
                <a:r>
                  <a:rPr lang="en-US" sz="1800">
                    <a:latin typeface="Arial" charset="0"/>
                  </a:rPr>
                  <a:t>this is a line in Hough space</a:t>
                </a:r>
              </a:p>
            </p:txBody>
          </p:sp>
        </p:grpSp>
        <p:pic>
          <p:nvPicPr>
            <p:cNvPr id="439316" name="Picture 104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715" y="1107"/>
              <a:ext cx="109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9317" name="Text Box 1045"/>
          <p:cNvSpPr txBox="1">
            <a:spLocks noChangeArrowheads="1"/>
          </p:cNvSpPr>
          <p:nvPr/>
        </p:nvSpPr>
        <p:spPr bwMode="auto">
          <a:xfrm>
            <a:off x="1646238" y="30321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x</a:t>
            </a:r>
            <a:r>
              <a:rPr lang="en-US" sz="2000" i="1" baseline="-25000">
                <a:latin typeface="Arial" charset="0"/>
              </a:rPr>
              <a:t>0</a:t>
            </a:r>
          </a:p>
        </p:txBody>
      </p:sp>
      <p:sp>
        <p:nvSpPr>
          <p:cNvPr id="439318" name="Text Box 1046"/>
          <p:cNvSpPr txBox="1">
            <a:spLocks noChangeArrowheads="1"/>
          </p:cNvSpPr>
          <p:nvPr/>
        </p:nvSpPr>
        <p:spPr bwMode="auto">
          <a:xfrm>
            <a:off x="877888" y="24098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y</a:t>
            </a:r>
            <a:r>
              <a:rPr lang="en-US" sz="2000" i="1" baseline="-25000">
                <a:latin typeface="Arial" charset="0"/>
              </a:rPr>
              <a:t>0</a:t>
            </a:r>
          </a:p>
        </p:txBody>
      </p:sp>
      <p:sp>
        <p:nvSpPr>
          <p:cNvPr id="25"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
        <p:nvSpPr>
          <p:cNvPr id="2" name="Slide Number Placeholder 1"/>
          <p:cNvSpPr>
            <a:spLocks noGrp="1"/>
          </p:cNvSpPr>
          <p:nvPr>
            <p:ph type="sldNum" sz="quarter" idx="12"/>
          </p:nvPr>
        </p:nvSpPr>
        <p:spPr/>
        <p:txBody>
          <a:bodyPr/>
          <a:lstStyle/>
          <a:p>
            <a:fld id="{79F1D11F-BC38-B14D-812C-5420C814BEF5}" type="slidenum">
              <a:rPr lang="en-US" smtClean="0"/>
              <a:t>36</a:t>
            </a:fld>
            <a:endParaRPr lang="en-US"/>
          </a:p>
        </p:txBody>
      </p:sp>
    </p:spTree>
    <p:extLst>
      <p:ext uri="{BB962C8B-B14F-4D97-AF65-F5344CB8AC3E}">
        <p14:creationId xmlns:p14="http://schemas.microsoft.com/office/powerpoint/2010/main" val="317556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9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dirty="0"/>
              <a:t>d is the perpendicular distance from the line to the origin</a:t>
            </a:r>
          </a:p>
          <a:p>
            <a:pPr marL="838200" lvl="1" indent="-381000"/>
            <a:r>
              <a:rPr lang="en-US" dirty="0">
                <a:sym typeface="Symbol" pitchFamily="18" charset="2"/>
              </a:rPr>
              <a:t> </a:t>
            </a:r>
            <a:r>
              <a:rPr lang="en-US" dirty="0"/>
              <a:t>is the </a:t>
            </a:r>
            <a:r>
              <a:rPr lang="en-US" dirty="0" smtClean="0"/>
              <a:t>angle </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37</a:t>
            </a:fld>
            <a:endParaRPr lang="en-US"/>
          </a:p>
        </p:txBody>
      </p:sp>
      <p:pic>
        <p:nvPicPr>
          <p:cNvPr id="6146" name="Picture 2" descr="http://ngi-user-guide.readthedocs.org/en/latest/images/hough-d-p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701694"/>
            <a:ext cx="3861318" cy="265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a:t>
            </a:r>
            <a:r>
              <a:rPr lang="en-US" sz="1800" dirty="0">
                <a:solidFill>
                  <a:srgbClr val="00B050"/>
                </a:solidFill>
              </a:rPr>
              <a:t>for </a:t>
            </a:r>
            <a:r>
              <a:rPr lang="en-US" sz="1800" dirty="0">
                <a:solidFill>
                  <a:srgbClr val="00B050"/>
                </a:solidFill>
                <a:sym typeface="Symbol" pitchFamily="18" charset="2"/>
              </a:rPr>
              <a:t></a:t>
            </a:r>
            <a:r>
              <a:rPr lang="en-US" sz="1800" dirty="0">
                <a:solidFill>
                  <a:srgbClr val="00B050"/>
                </a:solidFill>
              </a:rPr>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38</a:t>
            </a:fld>
            <a:endParaRPr lang="en-US"/>
          </a:p>
        </p:txBody>
      </p:sp>
      <p:sp>
        <p:nvSpPr>
          <p:cNvPr id="3" name="TextBox 2"/>
          <p:cNvSpPr txBox="1"/>
          <p:nvPr/>
        </p:nvSpPr>
        <p:spPr>
          <a:xfrm>
            <a:off x="1345915" y="5465852"/>
            <a:ext cx="3060068" cy="461665"/>
          </a:xfrm>
          <a:prstGeom prst="rect">
            <a:avLst/>
          </a:prstGeom>
          <a:noFill/>
        </p:spPr>
        <p:txBody>
          <a:bodyPr wrap="none" rtlCol="0">
            <a:spAutoFit/>
          </a:bodyPr>
          <a:lstStyle/>
          <a:p>
            <a:r>
              <a:rPr lang="en-US" sz="2400" dirty="0" smtClean="0">
                <a:solidFill>
                  <a:srgbClr val="FF0000"/>
                </a:solidFill>
              </a:rPr>
              <a:t>How big is the array H?</a:t>
            </a:r>
            <a:endParaRPr lang="en-US" sz="2400" dirty="0">
              <a:solidFill>
                <a:srgbClr val="FF0000"/>
              </a:solidFill>
            </a:endParaRPr>
          </a:p>
        </p:txBody>
      </p:sp>
      <p:sp>
        <p:nvSpPr>
          <p:cNvPr id="4" name="Rectangle 3"/>
          <p:cNvSpPr/>
          <p:nvPr/>
        </p:nvSpPr>
        <p:spPr>
          <a:xfrm>
            <a:off x="6852863" y="1066800"/>
            <a:ext cx="1500027" cy="12654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62445" y="1699517"/>
            <a:ext cx="306494" cy="369332"/>
          </a:xfrm>
          <a:prstGeom prst="rect">
            <a:avLst/>
          </a:prstGeom>
          <a:noFill/>
        </p:spPr>
        <p:txBody>
          <a:bodyPr wrap="none" rtlCol="0">
            <a:spAutoFit/>
          </a:bodyPr>
          <a:lstStyle/>
          <a:p>
            <a:r>
              <a:rPr lang="en-US" dirty="0" smtClean="0"/>
              <a:t>d</a:t>
            </a:r>
            <a:endParaRPr lang="en-US" dirty="0"/>
          </a:p>
        </p:txBody>
      </p:sp>
      <p:sp>
        <p:nvSpPr>
          <p:cNvPr id="6" name="TextBox 5"/>
          <p:cNvSpPr txBox="1"/>
          <p:nvPr/>
        </p:nvSpPr>
        <p:spPr>
          <a:xfrm>
            <a:off x="7558507" y="2409587"/>
            <a:ext cx="304892" cy="369332"/>
          </a:xfrm>
          <a:prstGeom prst="rect">
            <a:avLst/>
          </a:prstGeom>
          <a:noFill/>
        </p:spPr>
        <p:txBody>
          <a:bodyPr wrap="none" rtlCol="0">
            <a:spAutoFit/>
          </a:bodyPr>
          <a:lstStyle/>
          <a:p>
            <a:r>
              <a:rPr lang="en-US" dirty="0" smtClean="0">
                <a:sym typeface="Symbol"/>
              </a:rPr>
              <a:t></a:t>
            </a:r>
            <a:endParaRPr lang="en-US" dirty="0"/>
          </a:p>
        </p:txBody>
      </p:sp>
      <p:sp>
        <p:nvSpPr>
          <p:cNvPr id="7" name="TextBox 6"/>
          <p:cNvSpPr txBox="1"/>
          <p:nvPr/>
        </p:nvSpPr>
        <p:spPr>
          <a:xfrm>
            <a:off x="7006825" y="605135"/>
            <a:ext cx="1113638" cy="461665"/>
          </a:xfrm>
          <a:prstGeom prst="rect">
            <a:avLst/>
          </a:prstGeom>
          <a:noFill/>
        </p:spPr>
        <p:txBody>
          <a:bodyPr wrap="none" rtlCol="0">
            <a:spAutoFit/>
          </a:bodyPr>
          <a:lstStyle/>
          <a:p>
            <a:r>
              <a:rPr lang="en-US" sz="2400" dirty="0" smtClean="0"/>
              <a:t>Array H</a:t>
            </a:r>
            <a:endParaRPr lang="en-US" sz="2400" dirty="0"/>
          </a:p>
        </p:txBody>
      </p:sp>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smtClean="0">
                <a:solidFill>
                  <a:srgbClr val="FF0000"/>
                </a:solidFill>
              </a:rPr>
              <a:t>Example</a:t>
            </a:r>
          </a:p>
        </p:txBody>
      </p:sp>
      <p:sp>
        <p:nvSpPr>
          <p:cNvPr id="2051" name="Text Box 3"/>
          <p:cNvSpPr txBox="1">
            <a:spLocks noChangeArrowheads="1"/>
          </p:cNvSpPr>
          <p:nvPr/>
        </p:nvSpPr>
        <p:spPr bwMode="auto">
          <a:xfrm>
            <a:off x="822325" y="1946275"/>
            <a:ext cx="2632075"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a:t>
            </a:r>
            <a:r>
              <a:rPr lang="en-US" altLang="en-US" sz="2000">
                <a:solidFill>
                  <a:schemeClr val="accent2"/>
                </a:solidFill>
                <a:latin typeface="Times New Roman" pitchFamily="18" charset="0"/>
              </a:rPr>
              <a:t>0      0</a:t>
            </a:r>
            <a:r>
              <a:rPr lang="en-US" altLang="en-US" sz="2000">
                <a:latin typeface="Times New Roman" pitchFamily="18" charset="0"/>
              </a:rPr>
              <a:t>      0    100  100</a:t>
            </a:r>
          </a:p>
          <a:p>
            <a:pPr eaLnBrk="1" hangingPunct="1">
              <a:spcBef>
                <a:spcPct val="0"/>
              </a:spcBef>
              <a:buFontTx/>
              <a:buNone/>
            </a:pPr>
            <a:r>
              <a:rPr lang="en-US" altLang="en-US" sz="2000">
                <a:solidFill>
                  <a:schemeClr val="accent2"/>
                </a:solidFill>
                <a:latin typeface="Times New Roman" pitchFamily="18" charset="0"/>
              </a:rPr>
              <a:t>100  100  100</a:t>
            </a:r>
            <a:r>
              <a:rPr lang="en-US" altLang="en-US" sz="2000">
                <a:latin typeface="Times New Roman" pitchFamily="18" charset="0"/>
              </a:rPr>
              <a:t>  100  100</a:t>
            </a:r>
          </a:p>
          <a:p>
            <a:pPr eaLnBrk="1" hangingPunct="1">
              <a:spcBef>
                <a:spcPct val="0"/>
              </a:spcBef>
              <a:buFontTx/>
              <a:buNone/>
            </a:pPr>
            <a:r>
              <a:rPr lang="en-US" altLang="en-US" sz="2000">
                <a:latin typeface="Times New Roman" pitchFamily="18" charset="0"/>
              </a:rPr>
              <a:t>100  100  100  100  100</a:t>
            </a:r>
          </a:p>
        </p:txBody>
      </p:sp>
      <p:sp>
        <p:nvSpPr>
          <p:cNvPr id="2052" name="Text Box 4"/>
          <p:cNvSpPr txBox="1">
            <a:spLocks noChangeArrowheads="1"/>
          </p:cNvSpPr>
          <p:nvPr/>
        </p:nvSpPr>
        <p:spPr bwMode="auto">
          <a:xfrm>
            <a:off x="6324600" y="1981200"/>
            <a:ext cx="1982788"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     -    0    0    -  </a:t>
            </a:r>
          </a:p>
          <a:p>
            <a:pPr eaLnBrk="1" hangingPunct="1">
              <a:spcBef>
                <a:spcPct val="0"/>
              </a:spcBef>
              <a:buFontTx/>
              <a:buNone/>
            </a:pPr>
            <a:r>
              <a:rPr lang="en-US" altLang="en-US" sz="2000">
                <a:latin typeface="Times New Roman" pitchFamily="18" charset="0"/>
              </a:rPr>
              <a:t> -     -    0    0    -  </a:t>
            </a:r>
          </a:p>
          <a:p>
            <a:pPr eaLnBrk="1" hangingPunct="1">
              <a:spcBef>
                <a:spcPct val="0"/>
              </a:spcBef>
              <a:buFontTx/>
              <a:buNone/>
            </a:pPr>
            <a:r>
              <a:rPr lang="en-US" altLang="en-US" sz="2000">
                <a:latin typeface="Times New Roman" pitchFamily="18" charset="0"/>
              </a:rPr>
              <a:t>90  90  40  20   -</a:t>
            </a:r>
          </a:p>
          <a:p>
            <a:pPr eaLnBrk="1" hangingPunct="1">
              <a:spcBef>
                <a:spcPct val="0"/>
              </a:spcBef>
              <a:buFontTx/>
              <a:buNone/>
            </a:pPr>
            <a:r>
              <a:rPr lang="en-US" altLang="en-US" sz="2000">
                <a:latin typeface="Times New Roman" pitchFamily="18" charset="0"/>
              </a:rPr>
              <a:t>90  90  90  40   -</a:t>
            </a:r>
          </a:p>
          <a:p>
            <a:pPr eaLnBrk="1" hangingPunct="1">
              <a:spcBef>
                <a:spcPct val="0"/>
              </a:spcBef>
              <a:buFontTx/>
              <a:buNone/>
            </a:pPr>
            <a:r>
              <a:rPr lang="en-US" altLang="en-US" sz="2000">
                <a:latin typeface="Times New Roman" pitchFamily="18" charset="0"/>
              </a:rPr>
              <a:t> -     -     -     -    -</a:t>
            </a:r>
          </a:p>
        </p:txBody>
      </p:sp>
      <p:sp>
        <p:nvSpPr>
          <p:cNvPr id="2053" name="Text Box 5"/>
          <p:cNvSpPr txBox="1">
            <a:spLocks noChangeArrowheads="1"/>
          </p:cNvSpPr>
          <p:nvPr/>
        </p:nvSpPr>
        <p:spPr bwMode="auto">
          <a:xfrm>
            <a:off x="3886200" y="1981200"/>
            <a:ext cx="197008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     -     -     -    -</a:t>
            </a:r>
            <a:endParaRPr lang="en-US" altLang="en-US" sz="2400">
              <a:latin typeface="Times New Roman" pitchFamily="18" charset="0"/>
            </a:endParaRPr>
          </a:p>
        </p:txBody>
      </p:sp>
      <p:sp>
        <p:nvSpPr>
          <p:cNvPr id="2054" name="Text Box 6"/>
          <p:cNvSpPr txBox="1">
            <a:spLocks noChangeArrowheads="1"/>
          </p:cNvSpPr>
          <p:nvPr/>
        </p:nvSpPr>
        <p:spPr bwMode="auto">
          <a:xfrm>
            <a:off x="746125" y="4129088"/>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p>
        </p:txBody>
      </p:sp>
      <p:sp>
        <p:nvSpPr>
          <p:cNvPr id="2055" name="Text Box 7"/>
          <p:cNvSpPr txBox="1">
            <a:spLocks noChangeArrowheads="1"/>
          </p:cNvSpPr>
          <p:nvPr/>
        </p:nvSpPr>
        <p:spPr bwMode="auto">
          <a:xfrm>
            <a:off x="15081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4</a:t>
            </a:r>
            <a:r>
              <a:rPr lang="en-US" altLang="en-US" sz="2000">
                <a:latin typeface="Times New Roman" pitchFamily="18" charset="0"/>
              </a:rPr>
              <a:t>  -   1   -  2   -   </a:t>
            </a:r>
            <a:r>
              <a:rPr lang="en-US" altLang="en-US" sz="2000">
                <a:solidFill>
                  <a:schemeClr val="accent2"/>
                </a:solidFill>
                <a:latin typeface="Times New Roman" pitchFamily="18" charset="0"/>
              </a:rPr>
              <a:t>5</a:t>
            </a:r>
          </a:p>
          <a:p>
            <a:pPr eaLnBrk="1" hangingPunct="1">
              <a:spcBef>
                <a:spcPct val="0"/>
              </a:spcBef>
              <a:buFontTx/>
              <a:buNone/>
            </a:pPr>
            <a:r>
              <a:rPr lang="en-US" altLang="en-US" sz="2000">
                <a:latin typeface="Times New Roman" pitchFamily="18" charset="0"/>
              </a:rPr>
              <a:t> -   -   -   -   -   -   -</a:t>
            </a:r>
          </a:p>
        </p:txBody>
      </p:sp>
      <p:sp>
        <p:nvSpPr>
          <p:cNvPr id="2056" name="Text Box 8"/>
          <p:cNvSpPr txBox="1">
            <a:spLocks noChangeArrowheads="1"/>
          </p:cNvSpPr>
          <p:nvPr/>
        </p:nvSpPr>
        <p:spPr bwMode="auto">
          <a:xfrm>
            <a:off x="1524000"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0 10  20 30 40 …90</a:t>
            </a:r>
          </a:p>
        </p:txBody>
      </p:sp>
      <p:sp>
        <p:nvSpPr>
          <p:cNvPr id="2057" name="Text Box 9"/>
          <p:cNvSpPr txBox="1">
            <a:spLocks noChangeArrowheads="1"/>
          </p:cNvSpPr>
          <p:nvPr/>
        </p:nvSpPr>
        <p:spPr bwMode="auto">
          <a:xfrm>
            <a:off x="4495800" y="4191000"/>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endParaRPr lang="en-US" altLang="en-US" sz="2400">
              <a:latin typeface="Times New Roman" pitchFamily="18" charset="0"/>
            </a:endParaRPr>
          </a:p>
        </p:txBody>
      </p:sp>
      <p:sp>
        <p:nvSpPr>
          <p:cNvPr id="2058" name="Text Box 10"/>
          <p:cNvSpPr txBox="1">
            <a:spLocks noChangeArrowheads="1"/>
          </p:cNvSpPr>
          <p:nvPr/>
        </p:nvSpPr>
        <p:spPr bwMode="auto">
          <a:xfrm>
            <a:off x="51657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a:t>
            </a:r>
            <a:r>
              <a:rPr lang="en-US" altLang="en-US" sz="2000">
                <a:latin typeface="Times New Roman" pitchFamily="18" charset="0"/>
              </a:rPr>
              <a:t>  -   *   -  *   -   </a:t>
            </a:r>
            <a:r>
              <a:rPr lang="en-US" altLang="en-US" sz="2000">
                <a:solidFill>
                  <a:schemeClr val="accent2"/>
                </a:solidFill>
                <a:latin typeface="Times New Roman" pitchFamily="18" charset="0"/>
              </a:rPr>
              <a:t>*</a:t>
            </a:r>
          </a:p>
          <a:p>
            <a:pPr eaLnBrk="1" hangingPunct="1">
              <a:spcBef>
                <a:spcPct val="0"/>
              </a:spcBef>
              <a:buFontTx/>
              <a:buNone/>
            </a:pPr>
            <a:r>
              <a:rPr lang="en-US" altLang="en-US" sz="2000">
                <a:latin typeface="Times New Roman" pitchFamily="18" charset="0"/>
              </a:rPr>
              <a:t> -   -   -   -   -   -   -</a:t>
            </a:r>
            <a:endParaRPr lang="en-US" altLang="en-US" sz="2400">
              <a:latin typeface="Times New Roman" pitchFamily="18" charset="0"/>
            </a:endParaRPr>
          </a:p>
        </p:txBody>
      </p:sp>
      <p:sp>
        <p:nvSpPr>
          <p:cNvPr id="2059" name="Text Box 11"/>
          <p:cNvSpPr txBox="1">
            <a:spLocks noChangeArrowheads="1"/>
          </p:cNvSpPr>
          <p:nvPr/>
        </p:nvSpPr>
        <p:spPr bwMode="auto">
          <a:xfrm>
            <a:off x="5181600" y="5791200"/>
            <a:ext cx="2136775"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(1,3)(1,4)(2,3)(2,4)</a:t>
            </a:r>
          </a:p>
        </p:txBody>
      </p:sp>
      <p:sp>
        <p:nvSpPr>
          <p:cNvPr id="2060" name="Text Box 12"/>
          <p:cNvSpPr txBox="1">
            <a:spLocks noChangeArrowheads="1"/>
          </p:cNvSpPr>
          <p:nvPr/>
        </p:nvSpPr>
        <p:spPr bwMode="auto">
          <a:xfrm>
            <a:off x="7451725" y="4205288"/>
            <a:ext cx="679450" cy="1625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(3,1)</a:t>
            </a:r>
          </a:p>
          <a:p>
            <a:pPr eaLnBrk="1" hangingPunct="1">
              <a:spcBef>
                <a:spcPct val="0"/>
              </a:spcBef>
              <a:buFontTx/>
              <a:buNone/>
            </a:pPr>
            <a:r>
              <a:rPr lang="en-US" altLang="en-US" sz="2000">
                <a:solidFill>
                  <a:schemeClr val="accent2"/>
                </a:solidFill>
                <a:latin typeface="Times New Roman" pitchFamily="18" charset="0"/>
              </a:rPr>
              <a:t>(3,2)</a:t>
            </a:r>
          </a:p>
          <a:p>
            <a:pPr eaLnBrk="1" hangingPunct="1">
              <a:spcBef>
                <a:spcPct val="0"/>
              </a:spcBef>
              <a:buFontTx/>
              <a:buNone/>
            </a:pPr>
            <a:r>
              <a:rPr lang="en-US" altLang="en-US" sz="2000">
                <a:solidFill>
                  <a:schemeClr val="accent2"/>
                </a:solidFill>
                <a:latin typeface="Times New Roman" pitchFamily="18" charset="0"/>
              </a:rPr>
              <a:t>(4,1)</a:t>
            </a:r>
          </a:p>
          <a:p>
            <a:pPr eaLnBrk="1" hangingPunct="1">
              <a:spcBef>
                <a:spcPct val="0"/>
              </a:spcBef>
              <a:buFontTx/>
              <a:buNone/>
            </a:pPr>
            <a:r>
              <a:rPr lang="en-US" altLang="en-US" sz="2000">
                <a:solidFill>
                  <a:schemeClr val="accent2"/>
                </a:solidFill>
                <a:latin typeface="Times New Roman" pitchFamily="18" charset="0"/>
              </a:rPr>
              <a:t>(4,2)</a:t>
            </a:r>
          </a:p>
          <a:p>
            <a:pPr eaLnBrk="1" hangingPunct="1">
              <a:spcBef>
                <a:spcPct val="0"/>
              </a:spcBef>
              <a:buFontTx/>
              <a:buNone/>
            </a:pPr>
            <a:r>
              <a:rPr lang="en-US" altLang="en-US" sz="2000">
                <a:solidFill>
                  <a:schemeClr val="accent2"/>
                </a:solidFill>
                <a:latin typeface="Times New Roman" pitchFamily="18" charset="0"/>
              </a:rPr>
              <a:t>(4,3)</a:t>
            </a:r>
          </a:p>
        </p:txBody>
      </p:sp>
      <p:sp>
        <p:nvSpPr>
          <p:cNvPr id="2061" name="Line 13"/>
          <p:cNvSpPr>
            <a:spLocks noChangeShapeType="1"/>
          </p:cNvSpPr>
          <p:nvPr/>
        </p:nvSpPr>
        <p:spPr bwMode="auto">
          <a:xfrm>
            <a:off x="7010400" y="5181600"/>
            <a:ext cx="4572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2" name="Line 14"/>
          <p:cNvSpPr>
            <a:spLocks noChangeShapeType="1"/>
          </p:cNvSpPr>
          <p:nvPr/>
        </p:nvSpPr>
        <p:spPr bwMode="auto">
          <a:xfrm>
            <a:off x="5410200" y="5181600"/>
            <a:ext cx="0" cy="685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3" name="Text Box 15"/>
          <p:cNvSpPr txBox="1">
            <a:spLocks noChangeArrowheads="1"/>
          </p:cNvSpPr>
          <p:nvPr/>
        </p:nvSpPr>
        <p:spPr bwMode="auto">
          <a:xfrm>
            <a:off x="1219200" y="1524000"/>
            <a:ext cx="183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gray-tone image</a:t>
            </a:r>
          </a:p>
        </p:txBody>
      </p:sp>
      <p:sp>
        <p:nvSpPr>
          <p:cNvPr id="2064" name="Text Box 16"/>
          <p:cNvSpPr txBox="1">
            <a:spLocks noChangeArrowheads="1"/>
          </p:cNvSpPr>
          <p:nvPr/>
        </p:nvSpPr>
        <p:spPr bwMode="auto">
          <a:xfrm>
            <a:off x="4572000" y="1524000"/>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DQ</a:t>
            </a:r>
          </a:p>
        </p:txBody>
      </p:sp>
      <p:sp>
        <p:nvSpPr>
          <p:cNvPr id="2065" name="Text Box 17"/>
          <p:cNvSpPr txBox="1">
            <a:spLocks noChangeArrowheads="1"/>
          </p:cNvSpPr>
          <p:nvPr/>
        </p:nvSpPr>
        <p:spPr bwMode="auto">
          <a:xfrm>
            <a:off x="6689725" y="1538288"/>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THETAQ</a:t>
            </a:r>
          </a:p>
        </p:txBody>
      </p:sp>
      <p:sp>
        <p:nvSpPr>
          <p:cNvPr id="2066" name="Text Box 18"/>
          <p:cNvSpPr txBox="1">
            <a:spLocks noChangeArrowheads="1"/>
          </p:cNvSpPr>
          <p:nvPr/>
        </p:nvSpPr>
        <p:spPr bwMode="auto">
          <a:xfrm>
            <a:off x="1584325" y="3748088"/>
            <a:ext cx="1771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Accumulator </a:t>
            </a:r>
            <a:r>
              <a:rPr lang="en-US" altLang="en-US" sz="2000" smtClean="0">
                <a:latin typeface="Times New Roman" pitchFamily="18" charset="0"/>
              </a:rPr>
              <a:t>H</a:t>
            </a:r>
            <a:endParaRPr lang="en-US" altLang="en-US" sz="2000">
              <a:latin typeface="Times New Roman" pitchFamily="18" charset="0"/>
            </a:endParaRPr>
          </a:p>
        </p:txBody>
      </p:sp>
      <p:sp>
        <p:nvSpPr>
          <p:cNvPr id="2067" name="Text Box 19"/>
          <p:cNvSpPr txBox="1">
            <a:spLocks noChangeArrowheads="1"/>
          </p:cNvSpPr>
          <p:nvPr/>
        </p:nvSpPr>
        <p:spPr bwMode="auto">
          <a:xfrm>
            <a:off x="5699125" y="3748088"/>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PTLIST</a:t>
            </a:r>
          </a:p>
        </p:txBody>
      </p:sp>
      <p:sp>
        <p:nvSpPr>
          <p:cNvPr id="2068" name="Line 20"/>
          <p:cNvSpPr>
            <a:spLocks noChangeShapeType="1"/>
          </p:cNvSpPr>
          <p:nvPr/>
        </p:nvSpPr>
        <p:spPr bwMode="auto">
          <a:xfrm>
            <a:off x="2362200" y="1981200"/>
            <a:ext cx="0" cy="990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21"/>
          <p:cNvSpPr>
            <a:spLocks noChangeShapeType="1"/>
          </p:cNvSpPr>
          <p:nvPr/>
        </p:nvSpPr>
        <p:spPr bwMode="auto">
          <a:xfrm>
            <a:off x="838200" y="2971800"/>
            <a:ext cx="1524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0" name="Text Box 22"/>
          <p:cNvSpPr txBox="1">
            <a:spLocks noChangeArrowheads="1"/>
          </p:cNvSpPr>
          <p:nvPr/>
        </p:nvSpPr>
        <p:spPr bwMode="auto">
          <a:xfrm>
            <a:off x="609600" y="5562600"/>
            <a:ext cx="852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distance</a:t>
            </a:r>
          </a:p>
          <a:p>
            <a:pPr eaLnBrk="1" hangingPunct="1">
              <a:spcBef>
                <a:spcPct val="0"/>
              </a:spcBef>
              <a:buFontTx/>
              <a:buNone/>
            </a:pPr>
            <a:r>
              <a:rPr lang="en-US" altLang="en-US" sz="1600">
                <a:latin typeface="Times New Roman" pitchFamily="18" charset="0"/>
              </a:rPr>
              <a:t>    angle</a:t>
            </a:r>
          </a:p>
        </p:txBody>
      </p:sp>
      <p:sp>
        <p:nvSpPr>
          <p:cNvPr id="2071"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42E470-03E5-4ADE-8E10-8DD7CBAB525F}" type="slidenum">
              <a:rPr lang="en-US" altLang="en-US" sz="1400" smtClean="0"/>
              <a:pPr eaLnBrk="1" hangingPunct="1">
                <a:spcBef>
                  <a:spcPct val="0"/>
                </a:spcBef>
                <a:buFontTx/>
                <a:buNone/>
              </a:pPr>
              <a:t>39</a:t>
            </a:fld>
            <a:endParaRPr lang="en-US" alt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
        <p:nvSpPr>
          <p:cNvPr id="4" name="Slide Number Placeholder 3"/>
          <p:cNvSpPr>
            <a:spLocks noGrp="1"/>
          </p:cNvSpPr>
          <p:nvPr>
            <p:ph type="sldNum" sz="quarter" idx="12"/>
          </p:nvPr>
        </p:nvSpPr>
        <p:spPr/>
        <p:txBody>
          <a:bodyPr/>
          <a:lstStyle/>
          <a:p>
            <a:fld id="{79F1D11F-BC38-B14D-812C-5420C814BEF5}" type="slidenum">
              <a:rPr lang="en-US" smtClean="0"/>
              <a:t>4</a:t>
            </a:fld>
            <a:endParaRPr lang="en-US"/>
          </a:p>
        </p:txBody>
      </p:sp>
    </p:spTree>
    <p:extLst>
      <p:ext uri="{BB962C8B-B14F-4D97-AF65-F5344CB8AC3E}">
        <p14:creationId xmlns:p14="http://schemas.microsoft.com/office/powerpoint/2010/main" val="8530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ltLang="en-US" smtClean="0"/>
          </a:p>
        </p:txBody>
      </p:sp>
      <p:pic>
        <p:nvPicPr>
          <p:cNvPr id="3075" name="Picture 3"/>
          <p:cNvPicPr>
            <a:picLocks noChangeAspect="1" noChangeArrowheads="1"/>
          </p:cNvPicPr>
          <p:nvPr>
            <p:ph idx="1"/>
          </p:nvPr>
        </p:nvPicPr>
        <p:blipFill>
          <a:blip r:embed="rId2">
            <a:extLst>
              <a:ext uri="{28A0092B-C50C-407E-A947-70E740481C1C}">
                <a14:useLocalDpi xmlns:a14="http://schemas.microsoft.com/office/drawing/2010/main" val="0"/>
              </a:ext>
            </a:extLst>
          </a:blip>
          <a:srcRect l="8182" t="20000" r="18182" b="7272"/>
          <a:stretch>
            <a:fillRect/>
          </a:stretch>
        </p:blipFill>
        <p:spPr>
          <a:xfrm>
            <a:off x="381000" y="381000"/>
            <a:ext cx="8305800" cy="6153150"/>
          </a:xfrm>
          <a:noFill/>
        </p:spPr>
      </p:pic>
      <p:sp>
        <p:nvSpPr>
          <p:cNvPr id="3076" name="Text Box 4"/>
          <p:cNvSpPr txBox="1">
            <a:spLocks noChangeArrowheads="1"/>
          </p:cNvSpPr>
          <p:nvPr/>
        </p:nvSpPr>
        <p:spPr bwMode="auto">
          <a:xfrm>
            <a:off x="2041525" y="5853113"/>
            <a:ext cx="187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6600FF"/>
                </a:solidFill>
                <a:latin typeface="Times New Roman" pitchFamily="18" charset="0"/>
              </a:rPr>
              <a:t>Chalmers University</a:t>
            </a:r>
          </a:p>
          <a:p>
            <a:pPr eaLnBrk="1" hangingPunct="1">
              <a:spcBef>
                <a:spcPct val="0"/>
              </a:spcBef>
              <a:buFontTx/>
              <a:buNone/>
            </a:pPr>
            <a:r>
              <a:rPr lang="en-US" altLang="en-US" sz="1600">
                <a:solidFill>
                  <a:srgbClr val="6600FF"/>
                </a:solidFill>
                <a:latin typeface="Times New Roman" pitchFamily="18" charset="0"/>
              </a:rPr>
              <a:t> of Technology</a:t>
            </a:r>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971C54-2770-4EAB-9918-663A57F09F74}" type="slidenum">
              <a:rPr lang="en-US" altLang="en-US" sz="1400" smtClean="0"/>
              <a:pPr eaLnBrk="1" hangingPunct="1">
                <a:spcBef>
                  <a:spcPct val="0"/>
                </a:spcBef>
                <a:buFontTx/>
                <a:buNone/>
              </a:pPr>
              <a:t>40</a:t>
            </a:fld>
            <a:endParaRPr lang="en-US" alt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en-US" smtClean="0"/>
          </a:p>
        </p:txBody>
      </p:sp>
      <p:pic>
        <p:nvPicPr>
          <p:cNvPr id="4099" name="Picture 3"/>
          <p:cNvPicPr>
            <a:picLocks noChangeAspect="1" noChangeArrowheads="1"/>
          </p:cNvPicPr>
          <p:nvPr>
            <p:ph idx="1"/>
          </p:nvPr>
        </p:nvPicPr>
        <p:blipFill>
          <a:blip r:embed="rId2">
            <a:extLst>
              <a:ext uri="{28A0092B-C50C-407E-A947-70E740481C1C}">
                <a14:useLocalDpi xmlns:a14="http://schemas.microsoft.com/office/drawing/2010/main" val="0"/>
              </a:ext>
            </a:extLst>
          </a:blip>
          <a:srcRect l="6363" t="20000" r="18637" b="9091"/>
          <a:stretch>
            <a:fillRect/>
          </a:stretch>
        </p:blipFill>
        <p:spPr>
          <a:xfrm>
            <a:off x="609600" y="457200"/>
            <a:ext cx="8001000" cy="5673725"/>
          </a:xfrm>
          <a:noFill/>
        </p:spPr>
      </p:pic>
      <p:sp>
        <p:nvSpPr>
          <p:cNvPr id="4100" name="Text Box 4"/>
          <p:cNvSpPr txBox="1">
            <a:spLocks noChangeArrowheads="1"/>
          </p:cNvSpPr>
          <p:nvPr/>
        </p:nvSpPr>
        <p:spPr bwMode="auto">
          <a:xfrm>
            <a:off x="2270125" y="5649913"/>
            <a:ext cx="1662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6600FF"/>
                </a:solidFill>
                <a:latin typeface="Times New Roman" pitchFamily="18" charset="0"/>
              </a:rPr>
              <a:t>Chalmers University</a:t>
            </a:r>
          </a:p>
          <a:p>
            <a:pPr eaLnBrk="1" hangingPunct="1">
              <a:spcBef>
                <a:spcPct val="0"/>
              </a:spcBef>
              <a:buFontTx/>
              <a:buNone/>
            </a:pPr>
            <a:r>
              <a:rPr lang="en-US" altLang="en-US" sz="1400">
                <a:solidFill>
                  <a:srgbClr val="6600FF"/>
                </a:solidFill>
                <a:latin typeface="Times New Roman" pitchFamily="18" charset="0"/>
              </a:rPr>
              <a:t> of Technology</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DD50269-203C-42CD-989D-393E40ABD358}" type="slidenum">
              <a:rPr lang="en-US" altLang="en-US" sz="1400" smtClean="0"/>
              <a:pPr eaLnBrk="1" hangingPunct="1">
                <a:spcBef>
                  <a:spcPct val="0"/>
                </a:spcBef>
                <a:buFontTx/>
                <a:buNone/>
              </a:pPr>
              <a:t>41</a:t>
            </a:fld>
            <a:endParaRPr lang="en-US" alt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z="3600" smtClean="0">
                <a:solidFill>
                  <a:srgbClr val="FF0000"/>
                </a:solidFill>
              </a:rPr>
              <a:t>How do you extract the line segments from the accumulators?</a:t>
            </a:r>
          </a:p>
        </p:txBody>
      </p:sp>
      <p:sp>
        <p:nvSpPr>
          <p:cNvPr id="5123" name="Text Box 3"/>
          <p:cNvSpPr txBox="1">
            <a:spLocks noChangeArrowheads="1"/>
          </p:cNvSpPr>
          <p:nvPr/>
        </p:nvSpPr>
        <p:spPr bwMode="auto">
          <a:xfrm>
            <a:off x="914400" y="1752600"/>
            <a:ext cx="6811963" cy="448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Times New Roman" pitchFamily="18" charset="0"/>
              </a:rPr>
              <a:t>pick the bin of </a:t>
            </a:r>
            <a:r>
              <a:rPr lang="en-US" altLang="en-US" sz="2400" dirty="0" smtClean="0">
                <a:latin typeface="Times New Roman" pitchFamily="18" charset="0"/>
              </a:rPr>
              <a:t>H </a:t>
            </a:r>
            <a:r>
              <a:rPr lang="en-US" altLang="en-US" sz="2400" dirty="0">
                <a:latin typeface="Times New Roman" pitchFamily="18" charset="0"/>
              </a:rPr>
              <a:t>with highest value V</a:t>
            </a:r>
          </a:p>
          <a:p>
            <a:pPr eaLnBrk="1" hangingPunct="1">
              <a:spcBef>
                <a:spcPct val="0"/>
              </a:spcBef>
              <a:buFontTx/>
              <a:buNone/>
            </a:pPr>
            <a:r>
              <a:rPr lang="en-US" altLang="en-US" sz="2400" dirty="0">
                <a:latin typeface="Times New Roman" pitchFamily="18" charset="0"/>
              </a:rPr>
              <a:t>while V &gt; </a:t>
            </a:r>
            <a:r>
              <a:rPr lang="en-US" altLang="en-US" sz="2400" dirty="0" err="1">
                <a:latin typeface="Times New Roman" pitchFamily="18" charset="0"/>
              </a:rPr>
              <a:t>value_threshold</a:t>
            </a:r>
            <a:r>
              <a:rPr lang="en-US" altLang="en-US" sz="2400" dirty="0">
                <a:latin typeface="Times New Roman" pitchFamily="18" charset="0"/>
              </a:rPr>
              <a:t> { </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order the corresponding </a:t>
            </a:r>
            <a:r>
              <a:rPr lang="en-US" altLang="en-US" sz="2400" dirty="0" err="1">
                <a:latin typeface="Times New Roman" pitchFamily="18" charset="0"/>
              </a:rPr>
              <a:t>pointlist</a:t>
            </a:r>
            <a:r>
              <a:rPr lang="en-US" altLang="en-US" sz="2400" dirty="0">
                <a:latin typeface="Times New Roman" pitchFamily="18" charset="0"/>
              </a:rPr>
              <a:t> from PTLIST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merge in high gradient neighbors within 10 degrees</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create line segment from final point 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zero out that bin of </a:t>
            </a:r>
            <a:r>
              <a:rPr lang="en-US" altLang="en-US" sz="2400" dirty="0" smtClean="0">
                <a:latin typeface="Times New Roman" pitchFamily="18" charset="0"/>
              </a:rPr>
              <a:t>H</a:t>
            </a:r>
            <a:endParaRPr lang="en-US" altLang="en-US" sz="2400" dirty="0">
              <a:latin typeface="Times New Roman" pitchFamily="18" charset="0"/>
            </a:endParaRP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pick the bin of </a:t>
            </a:r>
            <a:r>
              <a:rPr lang="en-US" altLang="en-US" sz="2400" dirty="0" smtClean="0">
                <a:latin typeface="Times New Roman" pitchFamily="18" charset="0"/>
              </a:rPr>
              <a:t>H </a:t>
            </a:r>
            <a:r>
              <a:rPr lang="en-US" altLang="en-US" sz="2400" dirty="0">
                <a:latin typeface="Times New Roman" pitchFamily="18" charset="0"/>
              </a:rPr>
              <a:t>with highest value V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B8955F-E086-430B-B6AD-63D2FE094B12}" type="slidenum">
              <a:rPr lang="en-US" altLang="en-US" sz="1400" smtClean="0"/>
              <a:pPr eaLnBrk="1" hangingPunct="1">
                <a:spcBef>
                  <a:spcPct val="0"/>
                </a:spcBef>
                <a:buFontTx/>
                <a:buNone/>
              </a:pPr>
              <a:t>42</a:t>
            </a:fld>
            <a:endParaRPr lang="en-US" alt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smtClean="0">
                <a:solidFill>
                  <a:srgbClr val="FF0000"/>
                </a:solidFill>
              </a:rPr>
              <a:t>Line segments from Hough Transform</a:t>
            </a:r>
          </a:p>
        </p:txBody>
      </p:sp>
      <p:pic>
        <p:nvPicPr>
          <p:cNvPr id="6147" name="Picture 3" descr="fig7_puppet"/>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1400" y="1600200"/>
            <a:ext cx="4519613" cy="4525963"/>
          </a:xfrm>
          <a:noFill/>
        </p:spPr>
      </p:pic>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2DBB233-02CC-4B7F-9C69-DEBA6F02AFF6}" type="slidenum">
              <a:rPr lang="en-US" altLang="en-US" sz="1400" smtClean="0"/>
              <a:pPr eaLnBrk="1" hangingPunct="1">
                <a:spcBef>
                  <a:spcPct val="0"/>
                </a:spcBef>
                <a:buFontTx/>
                <a:buNone/>
              </a:pPr>
              <a:t>43</a:t>
            </a:fld>
            <a:endParaRPr lang="en-US" alt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fontScale="92500" lnSpcReduction="20000"/>
          </a:bodyPr>
          <a:lstStyle/>
          <a:p>
            <a:pPr marL="457200" indent="-457200"/>
            <a:r>
              <a:rPr lang="en-US" sz="2000" dirty="0"/>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solidFill>
                  <a:srgbClr val="00B050"/>
                </a:solidFill>
              </a:rPr>
              <a:t>compute unique (d, </a:t>
            </a:r>
            <a:r>
              <a:rPr lang="en-US" sz="1600" dirty="0">
                <a:solidFill>
                  <a:srgbClr val="00B050"/>
                </a:solidFill>
                <a:sym typeface="Symbol" pitchFamily="18" charset="2"/>
              </a:rPr>
              <a:t>) based on image gradient at (</a:t>
            </a:r>
            <a:r>
              <a:rPr lang="en-US" sz="1600" dirty="0" err="1" smtClean="0">
                <a:solidFill>
                  <a:srgbClr val="00B050"/>
                </a:solidFill>
                <a:sym typeface="Symbol" pitchFamily="18" charset="2"/>
              </a:rPr>
              <a:t>x,y</a:t>
            </a:r>
            <a:r>
              <a:rPr lang="en-US" sz="1600" dirty="0" smtClean="0">
                <a:solidFill>
                  <a:srgbClr val="00B050"/>
                </a:solidFill>
                <a:sym typeface="Symbol" pitchFamily="18" charset="2"/>
              </a:rPr>
              <a:t>)</a:t>
            </a:r>
            <a:r>
              <a:rPr lang="en-US" dirty="0" smtClean="0">
                <a:solidFill>
                  <a:srgbClr val="00B050"/>
                </a:solidFill>
              </a:rPr>
              <a:t> </a:t>
            </a:r>
            <a:endParaRPr lang="en-US" sz="2000" dirty="0" smtClean="0">
              <a:solidFill>
                <a:srgbClr val="00B050"/>
              </a:solidFill>
            </a:endParaRPr>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solidFill>
                  <a:srgbClr val="00B050"/>
                </a:solidFill>
              </a:rPr>
              <a:t>give more votes for stronger edges</a:t>
            </a:r>
          </a:p>
          <a:p>
            <a:pPr marL="457200" indent="-457200"/>
            <a:r>
              <a:rPr lang="en-US" sz="2000" dirty="0"/>
              <a:t>Extension 3</a:t>
            </a:r>
          </a:p>
          <a:p>
            <a:pPr marL="838200" lvl="1" indent="-381000"/>
            <a:r>
              <a:rPr lang="en-US" sz="1800" dirty="0">
                <a:solidFill>
                  <a:srgbClr val="00B050"/>
                </a:solidFill>
              </a:rPr>
              <a:t>change the sampling of (d, </a:t>
            </a:r>
            <a:r>
              <a:rPr lang="en-US" sz="1800" dirty="0">
                <a:solidFill>
                  <a:srgbClr val="00B050"/>
                </a:solidFill>
                <a:sym typeface="Symbol" pitchFamily="18" charset="2"/>
              </a:rPr>
              <a:t>) to give more/less resolution</a:t>
            </a:r>
            <a:endParaRPr lang="en-US" sz="1800" dirty="0">
              <a:solidFill>
                <a:srgbClr val="00B050"/>
              </a:solidFill>
            </a:endParaRPr>
          </a:p>
          <a:p>
            <a:pPr marL="457200" indent="-457200"/>
            <a:r>
              <a:rPr lang="en-US" sz="2000" dirty="0"/>
              <a:t>Extension 4</a:t>
            </a:r>
          </a:p>
          <a:p>
            <a:pPr marL="838200" lvl="1" indent="-381000"/>
            <a:r>
              <a:rPr lang="en-US" sz="1800" dirty="0"/>
              <a:t>The same procedure can be used with </a:t>
            </a:r>
            <a:r>
              <a:rPr lang="en-US" sz="1800" dirty="0">
                <a:solidFill>
                  <a:srgbClr val="00B050"/>
                </a:solidFill>
              </a:rPr>
              <a:t>circles</a:t>
            </a:r>
            <a:r>
              <a:rPr lang="en-US" sz="1800" dirty="0"/>
              <a:t>, squares, or any other </a:t>
            </a:r>
            <a:r>
              <a:rPr lang="en-US" sz="1800" dirty="0" smtClean="0"/>
              <a:t>shape, How?</a:t>
            </a:r>
          </a:p>
          <a:p>
            <a:pPr marL="438150" indent="-381000"/>
            <a:r>
              <a:rPr lang="en-US" sz="2200" dirty="0" smtClean="0"/>
              <a:t>Extension 5; </a:t>
            </a:r>
            <a:r>
              <a:rPr lang="en-US" sz="2200" dirty="0" smtClean="0">
                <a:solidFill>
                  <a:srgbClr val="FF0000"/>
                </a:solidFill>
              </a:rPr>
              <a:t>the Burns procedure</a:t>
            </a:r>
            <a:r>
              <a:rPr lang="en-US" sz="2200" dirty="0" smtClean="0"/>
              <a:t>. Uses only angle, two different quantifications, and connected components with votes for larger one.</a:t>
            </a:r>
          </a:p>
          <a:p>
            <a:pPr marL="438150" indent="-381000"/>
            <a:endParaRPr lang="en-US" sz="2200" dirty="0"/>
          </a:p>
        </p:txBody>
      </p:sp>
      <p:sp>
        <p:nvSpPr>
          <p:cNvPr id="2" name="Slide Number Placeholder 1"/>
          <p:cNvSpPr>
            <a:spLocks noGrp="1"/>
          </p:cNvSpPr>
          <p:nvPr>
            <p:ph type="sldNum" sz="quarter" idx="12"/>
          </p:nvPr>
        </p:nvSpPr>
        <p:spPr/>
        <p:txBody>
          <a:bodyPr/>
          <a:lstStyle/>
          <a:p>
            <a:fld id="{79F1D11F-BC38-B14D-812C-5420C814BEF5}" type="slidenum">
              <a:rPr lang="en-US" smtClean="0"/>
              <a:t>44</a:t>
            </a:fld>
            <a:endParaRPr lang="en-US"/>
          </a:p>
        </p:txBody>
      </p:sp>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a:r>
              <a:rPr lang="en-US" altLang="en-US" sz="3600" smtClean="0">
                <a:solidFill>
                  <a:srgbClr val="FF0000"/>
                </a:solidFill>
              </a:rPr>
              <a:t>A Nice Hough Variant</a:t>
            </a:r>
            <a:br>
              <a:rPr lang="en-US" altLang="en-US" sz="3600" smtClean="0">
                <a:solidFill>
                  <a:srgbClr val="FF0000"/>
                </a:solidFill>
              </a:rPr>
            </a:br>
            <a:r>
              <a:rPr lang="en-US" altLang="en-US" sz="3600" smtClean="0">
                <a:solidFill>
                  <a:srgbClr val="FF0000"/>
                </a:solidFill>
              </a:rPr>
              <a:t>The Burns Line Finder</a:t>
            </a:r>
          </a:p>
        </p:txBody>
      </p:sp>
      <p:sp>
        <p:nvSpPr>
          <p:cNvPr id="7171" name="Text Box 3"/>
          <p:cNvSpPr txBox="1">
            <a:spLocks noChangeArrowheads="1"/>
          </p:cNvSpPr>
          <p:nvPr/>
        </p:nvSpPr>
        <p:spPr bwMode="auto">
          <a:xfrm>
            <a:off x="609600" y="2209800"/>
            <a:ext cx="7794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1.  Compute gradient magnitude and direction at each pixel.</a:t>
            </a:r>
          </a:p>
          <a:p>
            <a:pPr eaLnBrk="1" hangingPunct="1">
              <a:spcBef>
                <a:spcPct val="0"/>
              </a:spcBef>
              <a:buFontTx/>
              <a:buNone/>
            </a:pPr>
            <a:r>
              <a:rPr lang="en-US" altLang="en-US" sz="2400">
                <a:latin typeface="Times New Roman" pitchFamily="18" charset="0"/>
              </a:rPr>
              <a:t>2.  For high gradient magnitude points, assign </a:t>
            </a:r>
            <a:r>
              <a:rPr lang="en-US" altLang="en-US" sz="2400">
                <a:solidFill>
                  <a:srgbClr val="FF3300"/>
                </a:solidFill>
                <a:latin typeface="Times New Roman" pitchFamily="18" charset="0"/>
              </a:rPr>
              <a:t>direction labels</a:t>
            </a:r>
            <a:r>
              <a:rPr lang="en-US" altLang="en-US" sz="2400">
                <a:latin typeface="Times New Roman" pitchFamily="18" charset="0"/>
              </a:rPr>
              <a:t> </a:t>
            </a:r>
          </a:p>
          <a:p>
            <a:pPr eaLnBrk="1" hangingPunct="1">
              <a:spcBef>
                <a:spcPct val="0"/>
              </a:spcBef>
              <a:buFontTx/>
              <a:buNone/>
            </a:pPr>
            <a:r>
              <a:rPr lang="en-US" altLang="en-US" sz="2400">
                <a:latin typeface="Times New Roman" pitchFamily="18" charset="0"/>
              </a:rPr>
              <a:t>     to </a:t>
            </a:r>
            <a:r>
              <a:rPr lang="en-US" altLang="en-US" sz="2400">
                <a:solidFill>
                  <a:schemeClr val="accent2"/>
                </a:solidFill>
                <a:latin typeface="Times New Roman" pitchFamily="18" charset="0"/>
              </a:rPr>
              <a:t>two symbolic images</a:t>
            </a:r>
            <a:r>
              <a:rPr lang="en-US" altLang="en-US" sz="2400">
                <a:latin typeface="Times New Roman" pitchFamily="18" charset="0"/>
              </a:rPr>
              <a:t> for </a:t>
            </a:r>
            <a:r>
              <a:rPr lang="en-US" altLang="en-US" sz="2400">
                <a:solidFill>
                  <a:schemeClr val="accent2"/>
                </a:solidFill>
                <a:latin typeface="Times New Roman" pitchFamily="18" charset="0"/>
              </a:rPr>
              <a:t>two different quantizations.</a:t>
            </a:r>
          </a:p>
          <a:p>
            <a:pPr eaLnBrk="1" hangingPunct="1">
              <a:spcBef>
                <a:spcPct val="0"/>
              </a:spcBef>
              <a:buFontTx/>
              <a:buNone/>
            </a:pPr>
            <a:r>
              <a:rPr lang="en-US" altLang="en-US" sz="2400">
                <a:solidFill>
                  <a:schemeClr val="tx2"/>
                </a:solidFill>
                <a:latin typeface="Times New Roman" pitchFamily="18" charset="0"/>
              </a:rPr>
              <a:t>3.  Find connected components of each symbolic image.</a:t>
            </a:r>
          </a:p>
        </p:txBody>
      </p:sp>
      <p:sp>
        <p:nvSpPr>
          <p:cNvPr id="7172" name="Oval 4"/>
          <p:cNvSpPr>
            <a:spLocks noChangeArrowheads="1"/>
          </p:cNvSpPr>
          <p:nvPr/>
        </p:nvSpPr>
        <p:spPr bwMode="auto">
          <a:xfrm>
            <a:off x="5638800" y="457200"/>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3" name="Oval 5"/>
          <p:cNvSpPr>
            <a:spLocks noChangeArrowheads="1"/>
          </p:cNvSpPr>
          <p:nvPr/>
        </p:nvSpPr>
        <p:spPr bwMode="auto">
          <a:xfrm>
            <a:off x="7086600" y="457200"/>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4" name="Line 6"/>
          <p:cNvSpPr>
            <a:spLocks noChangeShapeType="1"/>
          </p:cNvSpPr>
          <p:nvPr/>
        </p:nvSpPr>
        <p:spPr bwMode="auto">
          <a:xfrm>
            <a:off x="5638800" y="1066800"/>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5" name="Line 7"/>
          <p:cNvSpPr>
            <a:spLocks noChangeShapeType="1"/>
          </p:cNvSpPr>
          <p:nvPr/>
        </p:nvSpPr>
        <p:spPr bwMode="auto">
          <a:xfrm>
            <a:off x="6248400" y="457200"/>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6" name="Line 8"/>
          <p:cNvSpPr>
            <a:spLocks noChangeShapeType="1"/>
          </p:cNvSpPr>
          <p:nvPr/>
        </p:nvSpPr>
        <p:spPr bwMode="auto">
          <a:xfrm flipV="1">
            <a:off x="5867400" y="609600"/>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7" name="Line 9"/>
          <p:cNvSpPr>
            <a:spLocks noChangeShapeType="1"/>
          </p:cNvSpPr>
          <p:nvPr/>
        </p:nvSpPr>
        <p:spPr bwMode="auto">
          <a:xfrm flipH="1">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8" name="Line 10"/>
          <p:cNvSpPr>
            <a:spLocks noChangeShapeType="1"/>
          </p:cNvSpPr>
          <p:nvPr/>
        </p:nvSpPr>
        <p:spPr bwMode="auto">
          <a:xfrm>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9" name="Line 11"/>
          <p:cNvSpPr>
            <a:spLocks noChangeShapeType="1"/>
          </p:cNvSpPr>
          <p:nvPr/>
        </p:nvSpPr>
        <p:spPr bwMode="auto">
          <a:xfrm>
            <a:off x="7467600" y="533400"/>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0" name="Line 12"/>
          <p:cNvSpPr>
            <a:spLocks noChangeShapeType="1"/>
          </p:cNvSpPr>
          <p:nvPr/>
        </p:nvSpPr>
        <p:spPr bwMode="auto">
          <a:xfrm flipH="1">
            <a:off x="7391400" y="533400"/>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 name="Text Box 13"/>
          <p:cNvSpPr txBox="1">
            <a:spLocks noChangeArrowheads="1"/>
          </p:cNvSpPr>
          <p:nvPr/>
        </p:nvSpPr>
        <p:spPr bwMode="auto">
          <a:xfrm>
            <a:off x="6477000" y="685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7182" name="Text Box 14"/>
          <p:cNvSpPr txBox="1">
            <a:spLocks noChangeArrowheads="1"/>
          </p:cNvSpPr>
          <p:nvPr/>
        </p:nvSpPr>
        <p:spPr bwMode="auto">
          <a:xfrm>
            <a:off x="6248400" y="457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7183" name="Text Box 15"/>
          <p:cNvSpPr txBox="1">
            <a:spLocks noChangeArrowheads="1"/>
          </p:cNvSpPr>
          <p:nvPr/>
        </p:nvSpPr>
        <p:spPr bwMode="auto">
          <a:xfrm>
            <a:off x="5927725" y="471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7184" name="Text Box 16"/>
          <p:cNvSpPr txBox="1">
            <a:spLocks noChangeArrowheads="1"/>
          </p:cNvSpPr>
          <p:nvPr/>
        </p:nvSpPr>
        <p:spPr bwMode="auto">
          <a:xfrm>
            <a:off x="5699125" y="7000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7185" name="Text Box 17"/>
          <p:cNvSpPr txBox="1">
            <a:spLocks noChangeArrowheads="1"/>
          </p:cNvSpPr>
          <p:nvPr/>
        </p:nvSpPr>
        <p:spPr bwMode="auto">
          <a:xfrm>
            <a:off x="5699125" y="10048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7186" name="Text Box 18"/>
          <p:cNvSpPr txBox="1">
            <a:spLocks noChangeArrowheads="1"/>
          </p:cNvSpPr>
          <p:nvPr/>
        </p:nvSpPr>
        <p:spPr bwMode="auto">
          <a:xfrm>
            <a:off x="59277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7187" name="Text Box 19"/>
          <p:cNvSpPr txBox="1">
            <a:spLocks noChangeArrowheads="1"/>
          </p:cNvSpPr>
          <p:nvPr/>
        </p:nvSpPr>
        <p:spPr bwMode="auto">
          <a:xfrm>
            <a:off x="6248400" y="1219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7188" name="Text Box 20"/>
          <p:cNvSpPr txBox="1">
            <a:spLocks noChangeArrowheads="1"/>
          </p:cNvSpPr>
          <p:nvPr/>
        </p:nvSpPr>
        <p:spPr bwMode="auto">
          <a:xfrm>
            <a:off x="6400800" y="9906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7189" name="Text Box 21"/>
          <p:cNvSpPr txBox="1">
            <a:spLocks noChangeArrowheads="1"/>
          </p:cNvSpPr>
          <p:nvPr/>
        </p:nvSpPr>
        <p:spPr bwMode="auto">
          <a:xfrm>
            <a:off x="7908925" y="876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7190" name="Text Box 22"/>
          <p:cNvSpPr txBox="1">
            <a:spLocks noChangeArrowheads="1"/>
          </p:cNvSpPr>
          <p:nvPr/>
        </p:nvSpPr>
        <p:spPr bwMode="auto">
          <a:xfrm>
            <a:off x="78327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7191" name="Text Box 23"/>
          <p:cNvSpPr txBox="1">
            <a:spLocks noChangeArrowheads="1"/>
          </p:cNvSpPr>
          <p:nvPr/>
        </p:nvSpPr>
        <p:spPr bwMode="auto">
          <a:xfrm>
            <a:off x="7543800" y="45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7192" name="Text Box 24"/>
          <p:cNvSpPr txBox="1">
            <a:spLocks noChangeArrowheads="1"/>
          </p:cNvSpPr>
          <p:nvPr/>
        </p:nvSpPr>
        <p:spPr bwMode="auto">
          <a:xfrm>
            <a:off x="72231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7193" name="Text Box 25"/>
          <p:cNvSpPr txBox="1">
            <a:spLocks noChangeArrowheads="1"/>
          </p:cNvSpPr>
          <p:nvPr/>
        </p:nvSpPr>
        <p:spPr bwMode="auto">
          <a:xfrm>
            <a:off x="7146925" y="852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7194" name="Text Box 26"/>
          <p:cNvSpPr txBox="1">
            <a:spLocks noChangeArrowheads="1"/>
          </p:cNvSpPr>
          <p:nvPr/>
        </p:nvSpPr>
        <p:spPr bwMode="auto">
          <a:xfrm>
            <a:off x="7223125" y="11572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7195" name="Text Box 27"/>
          <p:cNvSpPr txBox="1">
            <a:spLocks noChangeArrowheads="1"/>
          </p:cNvSpPr>
          <p:nvPr/>
        </p:nvSpPr>
        <p:spPr bwMode="auto">
          <a:xfrm>
            <a:off x="75279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7196" name="Text Box 28"/>
          <p:cNvSpPr txBox="1">
            <a:spLocks noChangeArrowheads="1"/>
          </p:cNvSpPr>
          <p:nvPr/>
        </p:nvSpPr>
        <p:spPr bwMode="auto">
          <a:xfrm>
            <a:off x="7848600" y="1143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7197" name="Line 29"/>
          <p:cNvSpPr>
            <a:spLocks noChangeShapeType="1"/>
          </p:cNvSpPr>
          <p:nvPr/>
        </p:nvSpPr>
        <p:spPr bwMode="auto">
          <a:xfrm>
            <a:off x="5867400" y="609600"/>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98" name="Text Box 30"/>
          <p:cNvSpPr txBox="1">
            <a:spLocks noChangeArrowheads="1"/>
          </p:cNvSpPr>
          <p:nvPr/>
        </p:nvSpPr>
        <p:spPr bwMode="auto">
          <a:xfrm>
            <a:off x="1127125" y="3976688"/>
            <a:ext cx="7199313"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latin typeface="Times New Roman" pitchFamily="18" charset="0"/>
              </a:rPr>
              <a:t>  Each pixel belongs to 2 components, one for each symbolic image.</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pixel votes for its longer component.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component receives a count of pixels who voted for it.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The components that receive majority support are selected.</a:t>
            </a:r>
          </a:p>
        </p:txBody>
      </p:sp>
      <p:sp>
        <p:nvSpPr>
          <p:cNvPr id="7199" name="Text Box 31"/>
          <p:cNvSpPr txBox="1">
            <a:spLocks noChangeArrowheads="1"/>
          </p:cNvSpPr>
          <p:nvPr/>
        </p:nvSpPr>
        <p:spPr bwMode="auto">
          <a:xfrm>
            <a:off x="8229600" y="11430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7200" name="Text Box 32"/>
          <p:cNvSpPr txBox="1">
            <a:spLocks noChangeArrowheads="1"/>
          </p:cNvSpPr>
          <p:nvPr/>
        </p:nvSpPr>
        <p:spPr bwMode="auto">
          <a:xfrm>
            <a:off x="8213725" y="671513"/>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7201" name="Text Box 33"/>
          <p:cNvSpPr txBox="1">
            <a:spLocks noChangeArrowheads="1"/>
          </p:cNvSpPr>
          <p:nvPr/>
        </p:nvSpPr>
        <p:spPr bwMode="auto">
          <a:xfrm>
            <a:off x="6842125" y="9001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
        <p:nvSpPr>
          <p:cNvPr id="7202" name="Text Box 34"/>
          <p:cNvSpPr txBox="1">
            <a:spLocks noChangeArrowheads="1"/>
          </p:cNvSpPr>
          <p:nvPr/>
        </p:nvSpPr>
        <p:spPr bwMode="auto">
          <a:xfrm>
            <a:off x="6613525" y="3667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45</a:t>
            </a:r>
          </a:p>
        </p:txBody>
      </p:sp>
      <p:sp>
        <p:nvSpPr>
          <p:cNvPr id="7203"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3C9D45-D2A6-46B1-882F-595CF09FB218}" type="slidenum">
              <a:rPr lang="en-US" altLang="en-US" sz="1400" smtClean="0"/>
              <a:pPr eaLnBrk="1" hangingPunct="1">
                <a:spcBef>
                  <a:spcPct val="0"/>
                </a:spcBef>
                <a:buFontTx/>
                <a:buNone/>
              </a:pPr>
              <a:t>45</a:t>
            </a:fld>
            <a:endParaRPr lang="en-US" altLang="en-US"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Burns Example 1</a:t>
            </a:r>
          </a:p>
        </p:txBody>
      </p:sp>
      <p:pic>
        <p:nvPicPr>
          <p:cNvPr id="8195" name="Picture 3" descr="burns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95525"/>
            <a:ext cx="4033838" cy="3132138"/>
          </a:xfrm>
          <a:noFill/>
        </p:spPr>
      </p:pic>
      <p:pic>
        <p:nvPicPr>
          <p:cNvPr id="8196" name="Picture 4" descr="example2_line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5225" y="2289175"/>
            <a:ext cx="3711575" cy="3148013"/>
          </a:xfrm>
          <a:noFill/>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3B34F16-6C42-4905-BA2B-29E310BE5B09}" type="slidenum">
              <a:rPr lang="en-US" altLang="en-US" sz="1400" smtClean="0"/>
              <a:pPr eaLnBrk="1" hangingPunct="1">
                <a:spcBef>
                  <a:spcPct val="0"/>
                </a:spcBef>
                <a:buFontTx/>
                <a:buNone/>
              </a:pPr>
              <a:t>46</a:t>
            </a:fld>
            <a:endParaRPr lang="en-US" altLang="en-US" sz="1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rgbClr val="FF0000"/>
                </a:solidFill>
              </a:rPr>
              <a:t>Burns Example 2</a:t>
            </a:r>
          </a:p>
        </p:txBody>
      </p:sp>
      <p:pic>
        <p:nvPicPr>
          <p:cNvPr id="9219" name="Picture 3" descr="example1_picture"/>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6000"/>
            <a:ext cx="4033838" cy="3154363"/>
          </a:xfrm>
          <a:noFill/>
        </p:spPr>
      </p:pic>
      <p:pic>
        <p:nvPicPr>
          <p:cNvPr id="9220" name="Picture 4" descr="example1_line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3925" y="2239963"/>
            <a:ext cx="3952875" cy="3179762"/>
          </a:xfrm>
          <a:noFill/>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4C9C17-167D-4A9E-8EC9-E033968AD208}" type="slidenum">
              <a:rPr lang="en-US" altLang="en-US" sz="1400" smtClean="0"/>
              <a:pPr eaLnBrk="1" hangingPunct="1">
                <a:spcBef>
                  <a:spcPct val="0"/>
                </a:spcBef>
                <a:buFontTx/>
                <a:buNone/>
              </a:pPr>
              <a:t>47</a:t>
            </a:fld>
            <a:endParaRPr lang="en-US" alt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solidFill>
                  <a:srgbClr val="FF0000"/>
                </a:solidFill>
              </a:rPr>
              <a:t>Hough Transform for Finding Circles</a:t>
            </a:r>
          </a:p>
        </p:txBody>
      </p:sp>
      <p:sp>
        <p:nvSpPr>
          <p:cNvPr id="10243" name="Text Box 3"/>
          <p:cNvSpPr txBox="1">
            <a:spLocks noChangeArrowheads="1"/>
          </p:cNvSpPr>
          <p:nvPr/>
        </p:nvSpPr>
        <p:spPr bwMode="auto">
          <a:xfrm>
            <a:off x="898525" y="1946275"/>
            <a:ext cx="156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Equations: </a:t>
            </a:r>
          </a:p>
        </p:txBody>
      </p:sp>
      <p:sp>
        <p:nvSpPr>
          <p:cNvPr id="10244" name="Text Box 4"/>
          <p:cNvSpPr txBox="1">
            <a:spLocks noChangeArrowheads="1"/>
          </p:cNvSpPr>
          <p:nvPr/>
        </p:nvSpPr>
        <p:spPr bwMode="auto">
          <a:xfrm>
            <a:off x="2651125" y="1787525"/>
            <a:ext cx="22272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 r0 +  d sin </a:t>
            </a:r>
            <a:r>
              <a:rPr lang="en-US" altLang="en-US" sz="2400">
                <a:latin typeface="Times New Roman" pitchFamily="18" charset="0"/>
                <a:sym typeface="Symbol" pitchFamily="18" charset="2"/>
              </a:rPr>
              <a:t></a:t>
            </a:r>
          </a:p>
          <a:p>
            <a:pPr eaLnBrk="1" hangingPunct="1">
              <a:spcBef>
                <a:spcPct val="0"/>
              </a:spcBef>
              <a:buFontTx/>
              <a:buNone/>
            </a:pPr>
            <a:r>
              <a:rPr lang="en-US" altLang="en-US" sz="2400">
                <a:latin typeface="Times New Roman" pitchFamily="18" charset="0"/>
                <a:sym typeface="Symbol" pitchFamily="18" charset="2"/>
              </a:rPr>
              <a:t>c = c0 -  d cos  </a:t>
            </a:r>
          </a:p>
        </p:txBody>
      </p:sp>
      <p:sp>
        <p:nvSpPr>
          <p:cNvPr id="10245" name="Text Box 5"/>
          <p:cNvSpPr txBox="1">
            <a:spLocks noChangeArrowheads="1"/>
          </p:cNvSpPr>
          <p:nvPr/>
        </p:nvSpPr>
        <p:spPr bwMode="auto">
          <a:xfrm>
            <a:off x="5318125" y="187007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c, d are parameters</a:t>
            </a:r>
          </a:p>
        </p:txBody>
      </p:sp>
      <p:sp>
        <p:nvSpPr>
          <p:cNvPr id="10246" name="Text Box 6"/>
          <p:cNvSpPr txBox="1">
            <a:spLocks noChangeArrowheads="1"/>
          </p:cNvSpPr>
          <p:nvPr/>
        </p:nvSpPr>
        <p:spPr bwMode="auto">
          <a:xfrm>
            <a:off x="822325" y="3165475"/>
            <a:ext cx="6843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3300"/>
                </a:solidFill>
                <a:latin typeface="Times New Roman" pitchFamily="18" charset="0"/>
              </a:rPr>
              <a:t>Main idea:  The gradient vector at an edge pixel points</a:t>
            </a:r>
          </a:p>
          <a:p>
            <a:pPr eaLnBrk="1" hangingPunct="1">
              <a:spcBef>
                <a:spcPct val="0"/>
              </a:spcBef>
              <a:buFontTx/>
              <a:buNone/>
            </a:pPr>
            <a:r>
              <a:rPr lang="en-US" altLang="en-US" sz="2400">
                <a:solidFill>
                  <a:srgbClr val="FF3300"/>
                </a:solidFill>
                <a:latin typeface="Times New Roman" pitchFamily="18" charset="0"/>
              </a:rPr>
              <a:t>                    to the center of  the circle.</a:t>
            </a:r>
          </a:p>
        </p:txBody>
      </p:sp>
      <p:sp>
        <p:nvSpPr>
          <p:cNvPr id="10247" name="Oval 7"/>
          <p:cNvSpPr>
            <a:spLocks noChangeArrowheads="1"/>
          </p:cNvSpPr>
          <p:nvPr/>
        </p:nvSpPr>
        <p:spPr bwMode="auto">
          <a:xfrm>
            <a:off x="3505200" y="4267200"/>
            <a:ext cx="1524000" cy="15240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latin typeface="Times New Roman" pitchFamily="18" charset="0"/>
            </a:endParaRPr>
          </a:p>
        </p:txBody>
      </p:sp>
      <p:sp>
        <p:nvSpPr>
          <p:cNvPr id="10248" name="Text Box 8"/>
          <p:cNvSpPr txBox="1">
            <a:spLocks noChangeArrowheads="1"/>
          </p:cNvSpPr>
          <p:nvPr/>
        </p:nvSpPr>
        <p:spPr bwMode="auto">
          <a:xfrm>
            <a:off x="4953000" y="4876800"/>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latin typeface="Times New Roman" pitchFamily="18" charset="0"/>
              </a:rPr>
              <a:t>*(r,c)</a:t>
            </a:r>
          </a:p>
        </p:txBody>
      </p:sp>
      <p:sp>
        <p:nvSpPr>
          <p:cNvPr id="10249" name="Line 9"/>
          <p:cNvSpPr>
            <a:spLocks noChangeShapeType="1"/>
          </p:cNvSpPr>
          <p:nvPr/>
        </p:nvSpPr>
        <p:spPr bwMode="auto">
          <a:xfrm flipH="1">
            <a:off x="4267200" y="5029200"/>
            <a:ext cx="762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0" name="Text Box 10"/>
          <p:cNvSpPr txBox="1">
            <a:spLocks noChangeArrowheads="1"/>
          </p:cNvSpPr>
          <p:nvPr/>
        </p:nvSpPr>
        <p:spPr bwMode="auto">
          <a:xfrm>
            <a:off x="4419600" y="4724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1"/>
                </a:solidFill>
                <a:latin typeface="Times New Roman" pitchFamily="18" charset="0"/>
              </a:rPr>
              <a:t>d</a:t>
            </a:r>
          </a:p>
        </p:txBody>
      </p:sp>
      <p:sp>
        <p:nvSpPr>
          <p:cNvPr id="10251"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9B2478-190C-4BAF-B4EF-A2A53559E26B}" type="slidenum">
              <a:rPr lang="en-US" altLang="en-US" sz="1400" smtClean="0"/>
              <a:pPr eaLnBrk="1" hangingPunct="1">
                <a:spcBef>
                  <a:spcPct val="0"/>
                </a:spcBef>
                <a:buFontTx/>
                <a:buNone/>
              </a:pPr>
              <a:t>48</a:t>
            </a:fld>
            <a:endParaRPr lang="en-US" altLang="en-US" sz="1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solidFill>
                  <a:srgbClr val="FF0000"/>
                </a:solidFill>
              </a:rPr>
              <a:t>Why it works</a:t>
            </a:r>
          </a:p>
        </p:txBody>
      </p:sp>
      <p:sp>
        <p:nvSpPr>
          <p:cNvPr id="11267" name="Oval 3"/>
          <p:cNvSpPr>
            <a:spLocks noChangeArrowheads="1"/>
          </p:cNvSpPr>
          <p:nvPr/>
        </p:nvSpPr>
        <p:spPr bwMode="auto">
          <a:xfrm>
            <a:off x="1295400" y="1981200"/>
            <a:ext cx="1371600" cy="1295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68" name="Text Box 4"/>
          <p:cNvSpPr txBox="1">
            <a:spLocks noChangeArrowheads="1"/>
          </p:cNvSpPr>
          <p:nvPr/>
        </p:nvSpPr>
        <p:spPr bwMode="auto">
          <a:xfrm>
            <a:off x="2971800" y="2057400"/>
            <a:ext cx="45037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Filled Circle:  </a:t>
            </a:r>
          </a:p>
          <a:p>
            <a:pPr eaLnBrk="1" hangingPunct="1">
              <a:spcBef>
                <a:spcPct val="0"/>
              </a:spcBef>
              <a:buFontTx/>
              <a:buNone/>
            </a:pPr>
            <a:r>
              <a:rPr lang="en-US" altLang="en-US" sz="2400">
                <a:solidFill>
                  <a:schemeClr val="accent2"/>
                </a:solidFill>
                <a:latin typeface="Times New Roman" pitchFamily="18" charset="0"/>
              </a:rPr>
              <a:t>Outer points of circle have gradient</a:t>
            </a:r>
          </a:p>
          <a:p>
            <a:pPr eaLnBrk="1" hangingPunct="1">
              <a:spcBef>
                <a:spcPct val="0"/>
              </a:spcBef>
              <a:buFontTx/>
              <a:buNone/>
            </a:pPr>
            <a:r>
              <a:rPr lang="en-US" altLang="en-US" sz="2400">
                <a:solidFill>
                  <a:schemeClr val="accent2"/>
                </a:solidFill>
                <a:latin typeface="Times New Roman" pitchFamily="18" charset="0"/>
              </a:rPr>
              <a:t>direction pointing to center.</a:t>
            </a:r>
          </a:p>
        </p:txBody>
      </p:sp>
      <p:sp>
        <p:nvSpPr>
          <p:cNvPr id="11269" name="Oval 5"/>
          <p:cNvSpPr>
            <a:spLocks noChangeArrowheads="1"/>
          </p:cNvSpPr>
          <p:nvPr/>
        </p:nvSpPr>
        <p:spPr bwMode="auto">
          <a:xfrm>
            <a:off x="1295400" y="4114800"/>
            <a:ext cx="1371600" cy="129540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solidFill>
                <a:srgbClr val="FF3300"/>
              </a:solidFill>
              <a:latin typeface="Times New Roman" pitchFamily="18" charset="0"/>
            </a:endParaRPr>
          </a:p>
        </p:txBody>
      </p:sp>
      <p:sp>
        <p:nvSpPr>
          <p:cNvPr id="11270" name="Oval 6"/>
          <p:cNvSpPr>
            <a:spLocks noChangeArrowheads="1"/>
          </p:cNvSpPr>
          <p:nvPr/>
        </p:nvSpPr>
        <p:spPr bwMode="auto">
          <a:xfrm>
            <a:off x="1371600" y="4191000"/>
            <a:ext cx="1219200" cy="1143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71" name="Text Box 7"/>
          <p:cNvSpPr txBox="1">
            <a:spLocks noChangeArrowheads="1"/>
          </p:cNvSpPr>
          <p:nvPr/>
        </p:nvSpPr>
        <p:spPr bwMode="auto">
          <a:xfrm>
            <a:off x="3200400" y="3810000"/>
            <a:ext cx="500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Circular Ring:</a:t>
            </a:r>
          </a:p>
          <a:p>
            <a:pPr eaLnBrk="1" hangingPunct="1">
              <a:spcBef>
                <a:spcPct val="0"/>
              </a:spcBef>
              <a:buFontTx/>
              <a:buNone/>
            </a:pPr>
            <a:r>
              <a:rPr lang="en-US" altLang="en-US" sz="2400">
                <a:solidFill>
                  <a:srgbClr val="FF3300"/>
                </a:solidFill>
                <a:latin typeface="Times New Roman" pitchFamily="18" charset="0"/>
              </a:rPr>
              <a:t>Outer points gradient towards center.</a:t>
            </a:r>
          </a:p>
          <a:p>
            <a:pPr eaLnBrk="1" hangingPunct="1">
              <a:spcBef>
                <a:spcPct val="0"/>
              </a:spcBef>
              <a:buFontTx/>
              <a:buNone/>
            </a:pPr>
            <a:r>
              <a:rPr lang="en-US" altLang="en-US" sz="2400">
                <a:solidFill>
                  <a:schemeClr val="accent2"/>
                </a:solidFill>
                <a:latin typeface="Times New Roman" pitchFamily="18" charset="0"/>
              </a:rPr>
              <a:t>Inner points gradient away from center.</a:t>
            </a:r>
          </a:p>
        </p:txBody>
      </p:sp>
      <p:sp>
        <p:nvSpPr>
          <p:cNvPr id="11272" name="Line 8"/>
          <p:cNvSpPr>
            <a:spLocks noChangeShapeType="1"/>
          </p:cNvSpPr>
          <p:nvPr/>
        </p:nvSpPr>
        <p:spPr bwMode="auto">
          <a:xfrm flipV="1">
            <a:off x="1981200" y="3733800"/>
            <a:ext cx="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3" name="Line 9"/>
          <p:cNvSpPr>
            <a:spLocks noChangeShapeType="1"/>
          </p:cNvSpPr>
          <p:nvPr/>
        </p:nvSpPr>
        <p:spPr bwMode="auto">
          <a:xfrm>
            <a:off x="1981200" y="5334000"/>
            <a:ext cx="0" cy="533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4" name="Line 10"/>
          <p:cNvSpPr>
            <a:spLocks noChangeShapeType="1"/>
          </p:cNvSpPr>
          <p:nvPr/>
        </p:nvSpPr>
        <p:spPr bwMode="auto">
          <a:xfrm flipH="1">
            <a:off x="762000" y="4800600"/>
            <a:ext cx="5334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5" name="Line 11"/>
          <p:cNvSpPr>
            <a:spLocks noChangeShapeType="1"/>
          </p:cNvSpPr>
          <p:nvPr/>
        </p:nvSpPr>
        <p:spPr bwMode="auto">
          <a:xfrm>
            <a:off x="2590800" y="4800600"/>
            <a:ext cx="3810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6" name="Line 12"/>
          <p:cNvSpPr>
            <a:spLocks noChangeShapeType="1"/>
          </p:cNvSpPr>
          <p:nvPr/>
        </p:nvSpPr>
        <p:spPr bwMode="auto">
          <a:xfrm>
            <a:off x="2438400" y="5181600"/>
            <a:ext cx="3048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7" name="Line 13"/>
          <p:cNvSpPr>
            <a:spLocks noChangeShapeType="1"/>
          </p:cNvSpPr>
          <p:nvPr/>
        </p:nvSpPr>
        <p:spPr bwMode="auto">
          <a:xfrm flipH="1">
            <a:off x="1066800" y="5181600"/>
            <a:ext cx="457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8" name="Line 14"/>
          <p:cNvSpPr>
            <a:spLocks noChangeShapeType="1"/>
          </p:cNvSpPr>
          <p:nvPr/>
        </p:nvSpPr>
        <p:spPr bwMode="auto">
          <a:xfrm flipH="1" flipV="1">
            <a:off x="1143000" y="4038600"/>
            <a:ext cx="3810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9" name="Line 15"/>
          <p:cNvSpPr>
            <a:spLocks noChangeShapeType="1"/>
          </p:cNvSpPr>
          <p:nvPr/>
        </p:nvSpPr>
        <p:spPr bwMode="auto">
          <a:xfrm>
            <a:off x="1981200" y="4114800"/>
            <a:ext cx="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0" name="Line 16"/>
          <p:cNvSpPr>
            <a:spLocks noChangeShapeType="1"/>
          </p:cNvSpPr>
          <p:nvPr/>
        </p:nvSpPr>
        <p:spPr bwMode="auto">
          <a:xfrm flipV="1">
            <a:off x="1981200" y="4876800"/>
            <a:ext cx="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1" name="Line 17"/>
          <p:cNvSpPr>
            <a:spLocks noChangeShapeType="1"/>
          </p:cNvSpPr>
          <p:nvPr/>
        </p:nvSpPr>
        <p:spPr bwMode="auto">
          <a:xfrm>
            <a:off x="1295400" y="4800600"/>
            <a:ext cx="6858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2" name="Line 18"/>
          <p:cNvSpPr>
            <a:spLocks noChangeShapeType="1"/>
          </p:cNvSpPr>
          <p:nvPr/>
        </p:nvSpPr>
        <p:spPr bwMode="auto">
          <a:xfrm flipH="1">
            <a:off x="1981200" y="480060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3" name="Line 19"/>
          <p:cNvSpPr>
            <a:spLocks noChangeShapeType="1"/>
          </p:cNvSpPr>
          <p:nvPr/>
        </p:nvSpPr>
        <p:spPr bwMode="auto">
          <a:xfrm flipV="1">
            <a:off x="1524000" y="4876800"/>
            <a:ext cx="4572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4" name="Line 20"/>
          <p:cNvSpPr>
            <a:spLocks noChangeShapeType="1"/>
          </p:cNvSpPr>
          <p:nvPr/>
        </p:nvSpPr>
        <p:spPr bwMode="auto">
          <a:xfrm flipH="1">
            <a:off x="2057400" y="4343400"/>
            <a:ext cx="3810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5" name="Line 21"/>
          <p:cNvSpPr>
            <a:spLocks noChangeShapeType="1"/>
          </p:cNvSpPr>
          <p:nvPr/>
        </p:nvSpPr>
        <p:spPr bwMode="auto">
          <a:xfrm flipH="1" flipV="1">
            <a:off x="2057400" y="4876800"/>
            <a:ext cx="3810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6" name="Line 22"/>
          <p:cNvSpPr>
            <a:spLocks noChangeShapeType="1"/>
          </p:cNvSpPr>
          <p:nvPr/>
        </p:nvSpPr>
        <p:spPr bwMode="auto">
          <a:xfrm>
            <a:off x="1524000" y="4343400"/>
            <a:ext cx="4572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7" name="Line 23"/>
          <p:cNvSpPr>
            <a:spLocks noChangeShapeType="1"/>
          </p:cNvSpPr>
          <p:nvPr/>
        </p:nvSpPr>
        <p:spPr bwMode="auto">
          <a:xfrm flipV="1">
            <a:off x="2362200" y="3962400"/>
            <a:ext cx="4572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8" name="Text Box 24"/>
          <p:cNvSpPr txBox="1">
            <a:spLocks noChangeArrowheads="1"/>
          </p:cNvSpPr>
          <p:nvPr/>
        </p:nvSpPr>
        <p:spPr bwMode="auto">
          <a:xfrm>
            <a:off x="3184525" y="5299075"/>
            <a:ext cx="4833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The points in the away direction don’t</a:t>
            </a:r>
          </a:p>
          <a:p>
            <a:pPr eaLnBrk="1" hangingPunct="1">
              <a:spcBef>
                <a:spcPct val="0"/>
              </a:spcBef>
              <a:buFontTx/>
              <a:buNone/>
            </a:pPr>
            <a:r>
              <a:rPr lang="en-US" altLang="en-US" sz="2400">
                <a:latin typeface="Times New Roman" pitchFamily="18" charset="0"/>
              </a:rPr>
              <a:t>accumulate in one bin!</a:t>
            </a:r>
          </a:p>
        </p:txBody>
      </p:sp>
      <p:sp>
        <p:nvSpPr>
          <p:cNvPr id="11289"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3725BA-38A6-419D-BC5C-3A51F76B5D45}" type="slidenum">
              <a:rPr lang="en-US" altLang="en-US" sz="1400" smtClean="0"/>
              <a:pPr eaLnBrk="1" hangingPunct="1">
                <a:spcBef>
                  <a:spcPct val="0"/>
                </a:spcBef>
                <a:buFontTx/>
                <a:buNone/>
              </a:pPr>
              <a:t>49</a:t>
            </a:fld>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5</a:t>
            </a:fld>
            <a:endParaRPr lang="en-US"/>
          </a:p>
        </p:txBody>
      </p:sp>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l="30908" t="27272" r="30910" b="29091"/>
          <a:stretch>
            <a:fillRect/>
          </a:stretch>
        </p:blipFill>
        <p:spPr>
          <a:xfrm>
            <a:off x="1066800" y="304800"/>
            <a:ext cx="7315200" cy="6269038"/>
          </a:xfrm>
          <a:noFill/>
        </p:spPr>
      </p:pic>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A26453A-4FAD-4F5F-9150-12D25075AEF4}" type="slidenum">
              <a:rPr lang="en-US" altLang="en-US" sz="1400" smtClean="0"/>
              <a:pPr eaLnBrk="1" hangingPunct="1">
                <a:spcBef>
                  <a:spcPct val="0"/>
                </a:spcBef>
                <a:buFontTx/>
                <a:buNone/>
              </a:pPr>
              <a:t>50</a:t>
            </a:fld>
            <a:endParaRPr lang="en-US" alt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smtClean="0">
                <a:solidFill>
                  <a:srgbClr val="FF0000"/>
                </a:solidFill>
              </a:rPr>
              <a:t>Finding lung nodules (Kimme &amp; Ballard)</a:t>
            </a:r>
          </a:p>
        </p:txBody>
      </p:sp>
      <p:pic>
        <p:nvPicPr>
          <p:cNvPr id="13315" name="Picture 3" descr="fig4_7_hough"/>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3025" y="1600200"/>
            <a:ext cx="3917950" cy="4525963"/>
          </a:xfrm>
          <a:noFill/>
        </p:spPr>
      </p:pic>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4E7DFD-1EFC-451A-9F5A-DC2C8B3FD70B}" type="slidenum">
              <a:rPr lang="en-US" altLang="en-US" sz="1400" smtClean="0"/>
              <a:pPr eaLnBrk="1" hangingPunct="1">
                <a:spcBef>
                  <a:spcPct val="0"/>
                </a:spcBef>
                <a:buFontTx/>
                <a:buNone/>
              </a:pPr>
              <a:t>51</a:t>
            </a:fld>
            <a:endParaRPr lang="en-US" altLang="en-US"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6</a:t>
            </a:fld>
            <a:endParaRPr lang="en-US"/>
          </a:p>
        </p:txBody>
      </p:sp>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7</a:t>
            </a:fld>
            <a:endParaRPr lang="en-US"/>
          </a:p>
        </p:txBody>
      </p:sp>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gridCol w="378902"/>
                <a:gridCol w="378902"/>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gridCol w="381000"/>
                <a:gridCol w="381000"/>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
        <p:nvSpPr>
          <p:cNvPr id="3" name="TextBox 2"/>
          <p:cNvSpPr txBox="1"/>
          <p:nvPr/>
        </p:nvSpPr>
        <p:spPr>
          <a:xfrm>
            <a:off x="5432667" y="5050192"/>
            <a:ext cx="3033395" cy="830997"/>
          </a:xfrm>
          <a:prstGeom prst="rect">
            <a:avLst/>
          </a:prstGeom>
          <a:noFill/>
        </p:spPr>
        <p:txBody>
          <a:bodyPr wrap="none" rtlCol="0">
            <a:spAutoFit/>
          </a:bodyPr>
          <a:lstStyle/>
          <a:p>
            <a:r>
              <a:rPr lang="en-US" sz="2400" dirty="0" smtClean="0">
                <a:solidFill>
                  <a:srgbClr val="FF0000"/>
                </a:solidFill>
              </a:rPr>
              <a:t>What’s the C function?</a:t>
            </a:r>
          </a:p>
          <a:p>
            <a:r>
              <a:rPr lang="en-US" sz="2400" dirty="0" smtClean="0">
                <a:solidFill>
                  <a:srgbClr val="00B050"/>
                </a:solidFill>
              </a:rPr>
              <a:t>Use </a:t>
            </a:r>
            <a:r>
              <a:rPr lang="en-US" sz="2400" dirty="0" smtClean="0">
                <a:solidFill>
                  <a:srgbClr val="00B050"/>
                </a:solidFill>
              </a:rPr>
              <a:t>atan2</a:t>
            </a:r>
            <a:endParaRPr lang="en-US" sz="2400" dirty="0">
              <a:solidFill>
                <a:srgbClr val="00B050"/>
              </a:solidFill>
            </a:endParaRPr>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 = -x_0 m  +y_0&#10;\]&#10;\end{document}&#10;"/>
  <p:tag name="EXTERNALNAME" val="Edittex"/>
  <p:tag name="BLEND" val="False"/>
  <p:tag name="TRANSPARENT" val="False"/>
  <p:tag name="BITMAPFORMAT" val="bmp256"/>
  <p:tag name="DEBUGINTERACTIVE" val="True"/>
  <p:tag name="ORIGWIDTH" val="547.2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TotalTime>
  <Words>1883</Words>
  <Application>Microsoft Office PowerPoint</Application>
  <PresentationFormat>On-screen Show (4:3)</PresentationFormat>
  <Paragraphs>407</Paragraphs>
  <Slides>51</Slides>
  <Notes>10</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Office Theme</vt:lpstr>
      <vt:lpstr>Photo Editor Photo</vt:lpstr>
      <vt:lpstr>Equation</vt:lpstr>
      <vt:lpstr>Edge Detection</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Gaussian - image filter</vt:lpstr>
      <vt:lpstr>Using the LoG Function</vt:lpstr>
      <vt:lpstr>Canny edge detector</vt:lpstr>
      <vt:lpstr>The Canny edge detector</vt:lpstr>
      <vt:lpstr>The Canny edge detector</vt:lpstr>
      <vt:lpstr>The Canny edge detector</vt:lpstr>
      <vt:lpstr>Get Orientation at Each Pixel</vt:lpstr>
      <vt:lpstr>The Canny edge detector</vt:lpstr>
      <vt:lpstr>The Canny edge detector</vt:lpstr>
      <vt:lpstr>Non-maximum suppression</vt:lpstr>
      <vt:lpstr>Compute Gradients (DoG)</vt:lpstr>
      <vt:lpstr>Canny Edges</vt:lpstr>
      <vt:lpstr>Effect of  (Gaussian kernel spread/size)</vt:lpstr>
      <vt:lpstr>An edge is not a line...</vt:lpstr>
      <vt:lpstr>Finding lines in an image</vt:lpstr>
      <vt:lpstr>Finding lines in an image</vt:lpstr>
      <vt:lpstr>Finding lines in an image</vt:lpstr>
      <vt:lpstr>Hough transform algorithm</vt:lpstr>
      <vt:lpstr>Hough transform algorithm</vt:lpstr>
      <vt:lpstr>Example</vt:lpstr>
      <vt:lpstr>PowerPoint Presentation</vt:lpstr>
      <vt:lpstr>PowerPoint Presentation</vt:lpstr>
      <vt:lpstr>How do you extract the line segments from the accumulators?</vt:lpstr>
      <vt:lpstr>Line segments from Hough Transform</vt:lpstr>
      <vt:lpstr>Extensions</vt:lpstr>
      <vt:lpstr>A Nice Hough Variant The Burns Line Finder</vt:lpstr>
      <vt:lpstr>Burns Example 1</vt:lpstr>
      <vt:lpstr>Burns Example 2</vt:lpstr>
      <vt:lpstr>Hough Transform for Finding Circles</vt:lpstr>
      <vt:lpstr>Why it works</vt:lpstr>
      <vt:lpstr>PowerPoint Presentation</vt:lpstr>
      <vt:lpstr>Finding lung nodules (Kimme &amp; Ballard)</vt:lpstr>
    </vt:vector>
  </TitlesOfParts>
  <Company>University of Illinois Computer Science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CSE</cp:lastModifiedBy>
  <cp:revision>28</cp:revision>
  <dcterms:created xsi:type="dcterms:W3CDTF">2013-04-09T04:21:21Z</dcterms:created>
  <dcterms:modified xsi:type="dcterms:W3CDTF">2016-01-11T02:59:11Z</dcterms:modified>
</cp:coreProperties>
</file>