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notesSlides/notesSlide1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3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4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5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6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7.xml" ContentType="application/vnd.openxmlformats-officedocument.presentationml.notesSlide+xml"/>
  <Override PartName="/ppt/tags/tag96.xml" ContentType="application/vnd.openxmlformats-officedocument.presentationml.tags+xml"/>
  <Override PartName="/ppt/notesSlides/notesSlide18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29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30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31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32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  <p:sldMasterId id="2147483697" r:id="rId3"/>
    <p:sldMasterId id="2147483709" r:id="rId4"/>
    <p:sldMasterId id="2147483721" r:id="rId5"/>
    <p:sldMasterId id="2147483745" r:id="rId6"/>
  </p:sldMasterIdLst>
  <p:notesMasterIdLst>
    <p:notesMasterId r:id="rId59"/>
  </p:notesMasterIdLst>
  <p:sldIdLst>
    <p:sldId id="256" r:id="rId7"/>
    <p:sldId id="516" r:id="rId8"/>
    <p:sldId id="357" r:id="rId9"/>
    <p:sldId id="515" r:id="rId10"/>
    <p:sldId id="517" r:id="rId11"/>
    <p:sldId id="358" r:id="rId12"/>
    <p:sldId id="359" r:id="rId13"/>
    <p:sldId id="364" r:id="rId14"/>
    <p:sldId id="365" r:id="rId15"/>
    <p:sldId id="368" r:id="rId16"/>
    <p:sldId id="375" r:id="rId17"/>
    <p:sldId id="376" r:id="rId18"/>
    <p:sldId id="406" r:id="rId19"/>
    <p:sldId id="405" r:id="rId20"/>
    <p:sldId id="431" r:id="rId21"/>
    <p:sldId id="407" r:id="rId22"/>
    <p:sldId id="408" r:id="rId23"/>
    <p:sldId id="409" r:id="rId24"/>
    <p:sldId id="410" r:id="rId25"/>
    <p:sldId id="411" r:id="rId26"/>
    <p:sldId id="432" r:id="rId27"/>
    <p:sldId id="412" r:id="rId28"/>
    <p:sldId id="518" r:id="rId29"/>
    <p:sldId id="413" r:id="rId30"/>
    <p:sldId id="414" r:id="rId31"/>
    <p:sldId id="415" r:id="rId32"/>
    <p:sldId id="416" r:id="rId33"/>
    <p:sldId id="417" r:id="rId34"/>
    <p:sldId id="514" r:id="rId35"/>
    <p:sldId id="418" r:id="rId36"/>
    <p:sldId id="519" r:id="rId37"/>
    <p:sldId id="520" r:id="rId38"/>
    <p:sldId id="521" r:id="rId39"/>
    <p:sldId id="436" r:id="rId40"/>
    <p:sldId id="438" r:id="rId41"/>
    <p:sldId id="439" r:id="rId42"/>
    <p:sldId id="440" r:id="rId43"/>
    <p:sldId id="441" r:id="rId44"/>
    <p:sldId id="442" r:id="rId45"/>
    <p:sldId id="443" r:id="rId46"/>
    <p:sldId id="448" r:id="rId47"/>
    <p:sldId id="444" r:id="rId48"/>
    <p:sldId id="445" r:id="rId49"/>
    <p:sldId id="421" r:id="rId50"/>
    <p:sldId id="422" r:id="rId51"/>
    <p:sldId id="424" r:id="rId52"/>
    <p:sldId id="425" r:id="rId53"/>
    <p:sldId id="426" r:id="rId54"/>
    <p:sldId id="427" r:id="rId55"/>
    <p:sldId id="428" r:id="rId56"/>
    <p:sldId id="429" r:id="rId57"/>
    <p:sldId id="446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1" d="100"/>
          <a:sy n="71" d="100"/>
        </p:scale>
        <p:origin x="-102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F5F2E-4F06-C949-8A01-629B6EA24B49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608ED-37D9-F24B-BCD9-FD10A567C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8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C7BAC0-5962-487F-B777-CB4ADDC79E39}" type="slidenum">
              <a:rPr lang="en-US"/>
              <a:pPr/>
              <a:t>3</a:t>
            </a:fld>
            <a:endParaRPr lang="en-US"/>
          </a:p>
        </p:txBody>
      </p:sp>
      <p:sp>
        <p:nvSpPr>
          <p:cNvPr id="53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BABC1-11E5-46F6-AAB8-E72E62887842}" type="slidenum">
              <a:rPr lang="en-US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1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81635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81636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EB15E8E2-A828-46BE-A9A7-F1CD75ECF7D7}" type="slidenum">
              <a:rPr lang="de-CH" sz="1200" b="1">
                <a:solidFill>
                  <a:srgbClr val="EEECE1"/>
                </a:solidFill>
                <a:latin typeface="Trebuchet MS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de-CH" sz="1200" b="1">
              <a:solidFill>
                <a:srgbClr val="EEECE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698C49-978E-4F32-87CD-F33064687765}" type="slidenum">
              <a:rPr lang="en-US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3682" name="Rectangle 7"/>
          <p:cNvSpPr txBox="1">
            <a:spLocks noGrp="1" noChangeArrowheads="1"/>
          </p:cNvSpPr>
          <p:nvPr/>
        </p:nvSpPr>
        <p:spPr bwMode="auto">
          <a:xfrm>
            <a:off x="3884414" y="8687405"/>
            <a:ext cx="2972098" cy="45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2" tIns="48327" rIns="96652" bIns="48327" anchor="b"/>
          <a:lstStyle>
            <a:lvl1pPr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C71FD2C-2F05-41EC-B5D0-DC377D6BAD4E}" type="slidenum">
              <a:rPr lang="en-US" sz="1300">
                <a:solidFill>
                  <a:srgbClr val="000000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3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83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6652" tIns="48327" rIns="96652" bIns="48327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36AB80-869A-434D-A4EB-C97162DC92B9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7E224C-32EE-44FB-AB02-2E336849A56D}" type="slidenum">
              <a:rPr lang="en-US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5730" name="Rectangle 7"/>
          <p:cNvSpPr txBox="1">
            <a:spLocks noGrp="1" noChangeArrowheads="1"/>
          </p:cNvSpPr>
          <p:nvPr/>
        </p:nvSpPr>
        <p:spPr bwMode="auto">
          <a:xfrm>
            <a:off x="3884414" y="8687405"/>
            <a:ext cx="2972098" cy="45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2" tIns="48327" rIns="96652" bIns="48327" anchor="b"/>
          <a:lstStyle>
            <a:lvl1pPr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D3CB8A2-C095-44CB-BB4C-7E0A5387187D}" type="slidenum">
              <a:rPr lang="en-US" sz="1300">
                <a:solidFill>
                  <a:srgbClr val="000000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85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6652" tIns="48327" rIns="96652" bIns="48327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77A5AA-87FD-4EC9-8E92-B2FF5A3D7DB8}" type="slidenum">
              <a:rPr lang="en-US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9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89827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89828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BCAE1B0C-2AAE-424D-AD6B-05DBC3691064}" type="slidenum">
              <a:rPr lang="de-CH" sz="1200" b="1">
                <a:solidFill>
                  <a:srgbClr val="EEECE1"/>
                </a:solidFill>
                <a:latin typeface="Trebuchet MS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de-CH" sz="1200" b="1">
              <a:solidFill>
                <a:srgbClr val="EEECE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CA4759-83D2-444F-8613-4B1DEA908FE5}" type="slidenum">
              <a:rPr lang="en-US">
                <a:solidFill>
                  <a:prstClr val="black"/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1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91875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91876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6A6C6761-598D-49AA-A842-CFC4430AA93E}" type="slidenum">
              <a:rPr lang="de-CH" sz="1200" b="1">
                <a:solidFill>
                  <a:srgbClr val="EEECE1"/>
                </a:solidFill>
                <a:latin typeface="Trebuchet MS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de-CH" sz="1200" b="1">
              <a:solidFill>
                <a:srgbClr val="EEECE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EB0C7-CA7B-4AE9-ADCC-1FBCED0D610B}" type="slidenum">
              <a:rPr lang="en-US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3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93923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93924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AD2F8270-8B9C-4D59-8949-1635396F34BA}" type="slidenum">
              <a:rPr lang="de-CH" sz="1200" b="1">
                <a:solidFill>
                  <a:srgbClr val="EEECE1"/>
                </a:solidFill>
                <a:latin typeface="Trebuchet MS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de-CH" sz="1200" b="1">
              <a:solidFill>
                <a:srgbClr val="EEECE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6E9089-B36E-48B3-B6C3-FB8C310B32AD}" type="slidenum">
              <a:rPr lang="en-US">
                <a:solidFill>
                  <a:prstClr val="black"/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5970" name="Rectangle 7"/>
          <p:cNvSpPr txBox="1">
            <a:spLocks noGrp="1" noChangeArrowheads="1"/>
          </p:cNvSpPr>
          <p:nvPr/>
        </p:nvSpPr>
        <p:spPr bwMode="auto">
          <a:xfrm>
            <a:off x="3884414" y="8687405"/>
            <a:ext cx="2972098" cy="45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2" tIns="48327" rIns="96652" bIns="48327" anchor="b"/>
          <a:lstStyle>
            <a:lvl1pPr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862FBE5-A68F-41B5-AE5E-98F7739263A5}" type="slidenum">
              <a:rPr lang="en-US" sz="1300">
                <a:solidFill>
                  <a:srgbClr val="000000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5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95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6652" tIns="48327" rIns="96652" bIns="48327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608ED-37D9-F24B-BCD9-FD10A567CBE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71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Compare to the output of classifier to the actual label</a:t>
            </a:r>
          </a:p>
          <a:p>
            <a:r>
              <a:rPr lang="en-US" dirty="0">
                <a:latin typeface="Calibri" charset="0"/>
              </a:rPr>
              <a:t>In the case of binary classification, </a:t>
            </a:r>
            <a:r>
              <a:rPr lang="en-US" dirty="0" err="1">
                <a:latin typeface="Calibri" charset="0"/>
              </a:rPr>
              <a:t>postive</a:t>
            </a:r>
            <a:r>
              <a:rPr lang="en-US" dirty="0">
                <a:latin typeface="Calibri" charset="0"/>
              </a:rPr>
              <a:t> and negative</a:t>
            </a:r>
          </a:p>
          <a:p>
            <a:r>
              <a:rPr lang="en-US" dirty="0">
                <a:latin typeface="Calibri" charset="0"/>
              </a:rPr>
              <a:t>Confusion matrix, each entry show the frequency of will show actual value, predicted value.</a:t>
            </a:r>
          </a:p>
          <a:p>
            <a:r>
              <a:rPr lang="en-US" dirty="0">
                <a:latin typeface="Calibri" charset="0"/>
              </a:rPr>
              <a:t>True positive, the number of positive examples that has been correctly classified as positive. False positive, negative, positive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6B34F9-9ADA-F348-BF63-739A92972FE5}" type="slidenum">
              <a:rPr lang="en-US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031C00-EBBE-4A7A-B379-A9640AA29F65}" type="slidenum">
              <a:rPr lang="en-US"/>
              <a:pPr/>
              <a:t>6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3704"/>
            <a:ext cx="5030391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EA2CF4-C81C-44D7-95DB-8009BB4A4C8C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1C77FB-3C66-49FE-9B46-60FFC930A9A1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84C9DE-B5AB-4AE4-80F6-9E2673B3697D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12EF53-188F-476D-B031-1B370B2D2971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In general simple classifiers, while they are more efficient,  they are also weaker.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We could define a computational risk hierarchy (in analogy with structural risk minimization)…</a:t>
            </a:r>
          </a:p>
          <a:p>
            <a:pPr eaLnBrk="1" hangingPunct="1"/>
            <a:r>
              <a:rPr lang="en-US" smtClean="0"/>
              <a:t>  A nested set of  classifier classes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training process is reminiscent of boosting…</a:t>
            </a:r>
          </a:p>
          <a:p>
            <a:pPr eaLnBrk="1" hangingPunct="1"/>
            <a:r>
              <a:rPr lang="en-US" smtClean="0"/>
              <a:t>   - previous classifiers reweight the examples used to train subsequent classifiers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goal of the training process is different</a:t>
            </a:r>
          </a:p>
          <a:p>
            <a:pPr eaLnBrk="1" hangingPunct="1"/>
            <a:r>
              <a:rPr lang="en-US" smtClean="0"/>
              <a:t>   - instead of minimizing errors minimize false positives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40C29-5DF3-4839-92EA-00F840C9A1B3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1329D-C39B-4D5B-816A-63F794147201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64B208-FB4F-4EE9-A0CE-AC6C9A54CA79}" type="slidenum">
              <a:rPr lang="en-US">
                <a:solidFill>
                  <a:prstClr val="black"/>
                </a:solidFill>
                <a:latin typeface="Calibri"/>
              </a:rPr>
              <a:pPr/>
              <a:t>41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6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16451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16452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2FA4A93A-65D8-468A-8447-ABEC06303692}" type="slidenum">
              <a:rPr lang="de-CH" sz="1200" b="1">
                <a:solidFill>
                  <a:srgbClr val="EEECE1"/>
                </a:solidFill>
                <a:latin typeface="Trebuchet MS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de-CH" sz="1200" b="1">
              <a:solidFill>
                <a:srgbClr val="EEECE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87B5A5-8592-45C0-B70A-60C90274E03F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situation with negative examples is actually quite common…  where negative examples are free.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47CF93-9A49-44A4-920E-851FBF3A0093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806B5-D1EE-423C-A40E-B197ACBA4597}" type="slidenum">
              <a:rPr lang="en-US">
                <a:solidFill>
                  <a:prstClr val="black"/>
                </a:solidFill>
                <a:latin typeface="Calibri"/>
              </a:rPr>
              <a:pPr/>
              <a:t>47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0546" name="Rectangle 7"/>
          <p:cNvSpPr txBox="1">
            <a:spLocks noGrp="1" noChangeArrowheads="1"/>
          </p:cNvSpPr>
          <p:nvPr/>
        </p:nvSpPr>
        <p:spPr bwMode="auto">
          <a:xfrm>
            <a:off x="3884414" y="8687405"/>
            <a:ext cx="2972098" cy="45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2" tIns="48327" rIns="96652" bIns="48327" anchor="b"/>
          <a:lstStyle>
            <a:lvl1pPr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1C8DD9A-A8FD-48E3-9774-FD6438459B5F}" type="slidenum">
              <a:rPr lang="en-US" sz="1300">
                <a:solidFill>
                  <a:srgbClr val="000000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6652" tIns="48327" rIns="96652" bIns="48327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EF3C44-5C79-4E89-B37A-776AA629FFBF}" type="slidenum">
              <a:rPr lang="en-US"/>
              <a:pPr/>
              <a:t>7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3704"/>
            <a:ext cx="5030391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5302E-4B77-4A9F-A5E1-8E7AD46636B3}" type="slidenum">
              <a:rPr lang="en-US">
                <a:solidFill>
                  <a:prstClr val="black"/>
                </a:solidFill>
                <a:latin typeface="Calibri"/>
              </a:rPr>
              <a:pPr/>
              <a:t>48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2594" name="Rectangle 7"/>
          <p:cNvSpPr txBox="1">
            <a:spLocks noGrp="1" noChangeArrowheads="1"/>
          </p:cNvSpPr>
          <p:nvPr/>
        </p:nvSpPr>
        <p:spPr bwMode="auto">
          <a:xfrm>
            <a:off x="3884414" y="8687405"/>
            <a:ext cx="2972098" cy="45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2" tIns="48327" rIns="96652" bIns="48327" anchor="b"/>
          <a:lstStyle>
            <a:lvl1pPr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541C994-F501-48F4-8C01-A9806440BBD6}" type="slidenum">
              <a:rPr lang="en-US" sz="1300">
                <a:solidFill>
                  <a:srgbClr val="000000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2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22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6652" tIns="48327" rIns="96652" bIns="48327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E7A32B-DCBD-4AF4-9F45-17646A154127}" type="slidenum">
              <a:rPr lang="en-US">
                <a:solidFill>
                  <a:prstClr val="black"/>
                </a:solidFill>
                <a:latin typeface="Calibri"/>
              </a:rPr>
              <a:pPr/>
              <a:t>49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A8DC23-A970-4EF4-BECC-E4971ECF9B9F}" type="slidenum">
              <a:rPr lang="en-US">
                <a:solidFill>
                  <a:prstClr val="black"/>
                </a:solidFill>
                <a:latin typeface="Calibri"/>
              </a:rPr>
              <a:pPr/>
              <a:t>50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D07976-0B26-4938-BCF2-E93FFE4709E8}" type="slidenum">
              <a:rPr lang="en-US">
                <a:solidFill>
                  <a:prstClr val="black"/>
                </a:solidFill>
                <a:latin typeface="Calibri"/>
              </a:rPr>
              <a:pPr/>
              <a:t>51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A1AE26-9DAB-4FB1-BA68-FA614A749E59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C215E3-E42B-4AE7-8351-59EF62B895D9}" type="slidenum">
              <a:rPr lang="en-US"/>
              <a:pPr/>
              <a:t>8</a:t>
            </a:fld>
            <a:endParaRPr lang="en-US"/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CD52CF-3382-41C5-954A-1B7E1514C18E}" type="slidenum">
              <a:rPr lang="en-US"/>
              <a:pPr/>
              <a:t>9</a:t>
            </a:fld>
            <a:endParaRPr lang="en-US"/>
          </a:p>
        </p:txBody>
      </p:sp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0C3F5A-D5BE-47D3-AC2F-398215CC0A4A}" type="slidenum">
              <a:rPr lang="en-US"/>
              <a:pPr/>
              <a:t>10</a:t>
            </a:fld>
            <a:endParaRPr lang="en-US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3704"/>
            <a:ext cx="5030391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6557CE-33E3-4EB7-B94C-77F79F415A7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CC61A5-B041-40CA-B59E-9FD7E78C7BD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99BD17-FB12-4AF1-90F8-698AAB4D4942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18B3A4-F075-40B2-81B8-614E8825083F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5518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EF145E-4D98-4EFE-A2EC-499DA0C419D4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8744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FB8408B-212A-4AAC-B5CD-009FD38EE67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9576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962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371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209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26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412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991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24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038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577530-F841-445A-9BBF-C142C1C9EEB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0878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14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564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938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spc="-300" dirty="0">
                <a:ln w="3175">
                  <a:noFill/>
                </a:ln>
                <a:solidFill>
                  <a:schemeClr val="tx1"/>
                </a:solidFill>
                <a:effectLst/>
                <a:latin typeface="Kalinga" pitchFamily="34" charset="0"/>
                <a:ea typeface="+mn-ea"/>
                <a:cs typeface="Kaling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00062"/>
            <a:ext cx="8380412" cy="207645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B9BE1-CC02-4630-A187-1FA3D78B1A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391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C1639-4E2F-4550-BAEE-C5BDC1CB80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12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FF34-FEDA-430E-8462-E7A209AF3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138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BF50-AC92-44AF-92A4-620F182E35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26E91-021D-4B32-926D-DC16A89D51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19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56749-8CA8-49DA-A68F-85171B0F52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4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B5C2203-1A54-4B40-9D28-67CFE83A4C59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93867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6D7BB-2806-4694-9201-C1DF6EA7C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818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D4D2A-A0A1-4AB1-BF3F-4E3C9BF559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1389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DC858-3513-47BE-8939-E01A91F098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46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D7741-022D-4361-BD74-799334698C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0234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C337E-79AB-43D3-B7D5-9A8EDE49DF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060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B9BE1-CC02-4630-A187-1FA3D78B1A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270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C1639-4E2F-4550-BAEE-C5BDC1CB80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80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FF34-FEDA-430E-8462-E7A209AF3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572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BF50-AC92-44AF-92A4-620F182E35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992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26E91-021D-4B32-926D-DC16A89D51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0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A8F8274-9A3A-4D3F-B883-4F0268AE9B6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94028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56749-8CA8-49DA-A68F-85171B0F52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308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6D7BB-2806-4694-9201-C1DF6EA7C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001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D4D2A-A0A1-4AB1-BF3F-4E3C9BF559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438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DC858-3513-47BE-8939-E01A91F098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361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D7741-022D-4361-BD74-799334698C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422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C337E-79AB-43D3-B7D5-9A8EDE49DF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9494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E047C-F262-6C41-B730-82640DBCF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192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C7550-1A5D-424A-9481-B6F2D29D6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940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54CE5-B0A0-B34A-88C6-6452D1F2A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594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49A41-8DE7-DA45-8832-F0B280B3E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46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7CBB8D0-63F1-4333-8B68-4F833FF6310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6421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7FF30-B42D-F94C-89AD-0EFF6ACD9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899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6C8FE-DE83-5F47-892D-1FB3A559F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69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C317-1646-E542-A12C-AB15C8187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090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10C97-433E-134C-A825-6111D3A61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679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D10E7-CF47-7F43-83CD-92CCF215F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111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16BDC-1A30-2F48-864A-EE3CBE74E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915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E13C5-9C36-7340-B6ED-BC09E4407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649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B9BE1-CC02-4630-A187-1FA3D78B1A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1585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C1639-4E2F-4550-BAEE-C5BDC1CB80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7072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FF34-FEDA-430E-8462-E7A209AF3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9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2A1F748-6AC3-41A0-80E9-5E243F3D64A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59141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BF50-AC92-44AF-92A4-620F182E35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4095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26E91-021D-4B32-926D-DC16A89D51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1060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56749-8CA8-49DA-A68F-85171B0F52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054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6D7BB-2806-4694-9201-C1DF6EA7C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375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D4D2A-A0A1-4AB1-BF3F-4E3C9BF559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641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DC858-3513-47BE-8939-E01A91F098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4936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D7741-022D-4361-BD74-799334698C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23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C337E-79AB-43D3-B7D5-9A8EDE49DF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8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B8138ED-CFD4-4439-98B5-D554D0B40B4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700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E0B9DC-22BC-4D85-995C-96D3930A00E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556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E065F8-D59F-4C04-88BB-AB4D5FF65E2C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46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553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22706"/>
            <a:ext cx="7772400" cy="494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540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8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615FC6-65EA-469E-A2AC-6B14F4DC4664}" type="slidenum">
              <a:rPr lang="en-US">
                <a:solidFill>
                  <a:srgbClr val="000000"/>
                </a:solidFill>
                <a:cs typeface="Arial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92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615FC6-65EA-469E-A2AC-6B14F4DC4664}" type="slidenum">
              <a:rPr lang="en-US">
                <a:solidFill>
                  <a:srgbClr val="000000"/>
                </a:solidFill>
                <a:cs typeface="Arial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5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4EF28DA-D2C3-4246-A736-2EC12D3C89AA}" type="slidenum">
              <a:rPr lang="en-US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15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615FC6-65EA-469E-A2AC-6B14F4DC4664}" type="slidenum">
              <a:rPr lang="en-US">
                <a:solidFill>
                  <a:srgbClr val="000000"/>
                </a:solidFill>
                <a:cs typeface="Arial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49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6.xml"/><Relationship Id="rId7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4" Type="http://schemas.openxmlformats.org/officeDocument/2006/relationships/tags" Target="../tags/tag7.xm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sion.ucsd.edu/~bbabenko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22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21.png"/><Relationship Id="rId5" Type="http://schemas.openxmlformats.org/officeDocument/2006/relationships/tags" Target="../tags/tag12.xml"/><Relationship Id="rId10" Type="http://schemas.openxmlformats.org/officeDocument/2006/relationships/notesSlide" Target="../notesSlides/notesSlide10.xml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8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tags" Target="../tags/tag47.xml"/><Relationship Id="rId39" Type="http://schemas.openxmlformats.org/officeDocument/2006/relationships/tags" Target="../tags/tag60.xml"/><Relationship Id="rId21" Type="http://schemas.openxmlformats.org/officeDocument/2006/relationships/tags" Target="../tags/tag42.xml"/><Relationship Id="rId34" Type="http://schemas.openxmlformats.org/officeDocument/2006/relationships/tags" Target="../tags/tag55.xml"/><Relationship Id="rId42" Type="http://schemas.openxmlformats.org/officeDocument/2006/relationships/tags" Target="../tags/tag63.xml"/><Relationship Id="rId47" Type="http://schemas.openxmlformats.org/officeDocument/2006/relationships/tags" Target="../tags/tag68.xml"/><Relationship Id="rId50" Type="http://schemas.openxmlformats.org/officeDocument/2006/relationships/tags" Target="../tags/tag71.xml"/><Relationship Id="rId55" Type="http://schemas.openxmlformats.org/officeDocument/2006/relationships/image" Target="../media/image21.png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tags" Target="../tags/tag46.xml"/><Relationship Id="rId33" Type="http://schemas.openxmlformats.org/officeDocument/2006/relationships/tags" Target="../tags/tag54.xml"/><Relationship Id="rId38" Type="http://schemas.openxmlformats.org/officeDocument/2006/relationships/tags" Target="../tags/tag59.xml"/><Relationship Id="rId46" Type="http://schemas.openxmlformats.org/officeDocument/2006/relationships/tags" Target="../tags/tag67.xml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tags" Target="../tags/tag41.xml"/><Relationship Id="rId29" Type="http://schemas.openxmlformats.org/officeDocument/2006/relationships/tags" Target="../tags/tag50.xml"/><Relationship Id="rId41" Type="http://schemas.openxmlformats.org/officeDocument/2006/relationships/tags" Target="../tags/tag62.xml"/><Relationship Id="rId54" Type="http://schemas.openxmlformats.org/officeDocument/2006/relationships/notesSlide" Target="../notesSlides/notesSlide1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tags" Target="../tags/tag45.xml"/><Relationship Id="rId32" Type="http://schemas.openxmlformats.org/officeDocument/2006/relationships/tags" Target="../tags/tag53.xml"/><Relationship Id="rId37" Type="http://schemas.openxmlformats.org/officeDocument/2006/relationships/tags" Target="../tags/tag58.xml"/><Relationship Id="rId40" Type="http://schemas.openxmlformats.org/officeDocument/2006/relationships/tags" Target="../tags/tag61.xml"/><Relationship Id="rId45" Type="http://schemas.openxmlformats.org/officeDocument/2006/relationships/tags" Target="../tags/tag66.xml"/><Relationship Id="rId53" Type="http://schemas.openxmlformats.org/officeDocument/2006/relationships/slideLayout" Target="../slideLayouts/slideLayout7.xml"/><Relationship Id="rId58" Type="http://schemas.openxmlformats.org/officeDocument/2006/relationships/image" Target="../media/image26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tags" Target="../tags/tag44.xml"/><Relationship Id="rId28" Type="http://schemas.openxmlformats.org/officeDocument/2006/relationships/tags" Target="../tags/tag49.xml"/><Relationship Id="rId36" Type="http://schemas.openxmlformats.org/officeDocument/2006/relationships/tags" Target="../tags/tag57.xml"/><Relationship Id="rId49" Type="http://schemas.openxmlformats.org/officeDocument/2006/relationships/tags" Target="../tags/tag70.xml"/><Relationship Id="rId57" Type="http://schemas.openxmlformats.org/officeDocument/2006/relationships/image" Target="../media/image24.png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31" Type="http://schemas.openxmlformats.org/officeDocument/2006/relationships/tags" Target="../tags/tag52.xml"/><Relationship Id="rId44" Type="http://schemas.openxmlformats.org/officeDocument/2006/relationships/tags" Target="../tags/tag65.xml"/><Relationship Id="rId52" Type="http://schemas.openxmlformats.org/officeDocument/2006/relationships/tags" Target="../tags/tag73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tags" Target="../tags/tag43.xml"/><Relationship Id="rId27" Type="http://schemas.openxmlformats.org/officeDocument/2006/relationships/tags" Target="../tags/tag48.xml"/><Relationship Id="rId30" Type="http://schemas.openxmlformats.org/officeDocument/2006/relationships/tags" Target="../tags/tag51.xml"/><Relationship Id="rId35" Type="http://schemas.openxmlformats.org/officeDocument/2006/relationships/tags" Target="../tags/tag56.xml"/><Relationship Id="rId43" Type="http://schemas.openxmlformats.org/officeDocument/2006/relationships/tags" Target="../tags/tag64.xml"/><Relationship Id="rId48" Type="http://schemas.openxmlformats.org/officeDocument/2006/relationships/tags" Target="../tags/tag69.xml"/><Relationship Id="rId56" Type="http://schemas.openxmlformats.org/officeDocument/2006/relationships/image" Target="../media/image25.png"/><Relationship Id="rId8" Type="http://schemas.openxmlformats.org/officeDocument/2006/relationships/tags" Target="../tags/tag29.xml"/><Relationship Id="rId51" Type="http://schemas.openxmlformats.org/officeDocument/2006/relationships/tags" Target="../tags/tag72.xml"/><Relationship Id="rId3" Type="http://schemas.openxmlformats.org/officeDocument/2006/relationships/tags" Target="../tags/tag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10" Type="http://schemas.openxmlformats.org/officeDocument/2006/relationships/image" Target="../media/image27.png"/><Relationship Id="rId4" Type="http://schemas.openxmlformats.org/officeDocument/2006/relationships/tags" Target="../tags/tag77.xml"/><Relationship Id="rId9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27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86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9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image" Target="../media/image27.png"/><Relationship Id="rId5" Type="http://schemas.openxmlformats.org/officeDocument/2006/relationships/tags" Target="../tags/tag94.xml"/><Relationship Id="rId10" Type="http://schemas.openxmlformats.org/officeDocument/2006/relationships/image" Target="../media/image30.png"/><Relationship Id="rId4" Type="http://schemas.openxmlformats.org/officeDocument/2006/relationships/tags" Target="../tags/tag93.xml"/><Relationship Id="rId9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6.xml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7" Type="http://schemas.openxmlformats.org/officeDocument/2006/relationships/image" Target="../media/image32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7" Type="http://schemas.openxmlformats.org/officeDocument/2006/relationships/image" Target="../media/image32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26" Type="http://schemas.openxmlformats.org/officeDocument/2006/relationships/tags" Target="../tags/tag128.xml"/><Relationship Id="rId39" Type="http://schemas.openxmlformats.org/officeDocument/2006/relationships/image" Target="../media/image39.png"/><Relationship Id="rId3" Type="http://schemas.openxmlformats.org/officeDocument/2006/relationships/tags" Target="../tags/tag105.xml"/><Relationship Id="rId21" Type="http://schemas.openxmlformats.org/officeDocument/2006/relationships/tags" Target="../tags/tag123.xml"/><Relationship Id="rId34" Type="http://schemas.openxmlformats.org/officeDocument/2006/relationships/image" Target="../media/image34.png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tags" Target="../tags/tag127.xml"/><Relationship Id="rId33" Type="http://schemas.openxmlformats.org/officeDocument/2006/relationships/image" Target="../media/image26.png"/><Relationship Id="rId38" Type="http://schemas.openxmlformats.org/officeDocument/2006/relationships/image" Target="../media/image38.jpeg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tags" Target="../tags/tag122.xml"/><Relationship Id="rId29" Type="http://schemas.openxmlformats.org/officeDocument/2006/relationships/tags" Target="../tags/tag131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tags" Target="../tags/tag126.xml"/><Relationship Id="rId32" Type="http://schemas.openxmlformats.org/officeDocument/2006/relationships/notesSlide" Target="../notesSlides/notesSlide26.xml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tags" Target="../tags/tag125.xml"/><Relationship Id="rId28" Type="http://schemas.openxmlformats.org/officeDocument/2006/relationships/tags" Target="../tags/tag130.xml"/><Relationship Id="rId36" Type="http://schemas.openxmlformats.org/officeDocument/2006/relationships/image" Target="../media/image36.png"/><Relationship Id="rId10" Type="http://schemas.openxmlformats.org/officeDocument/2006/relationships/tags" Target="../tags/tag112.xml"/><Relationship Id="rId19" Type="http://schemas.openxmlformats.org/officeDocument/2006/relationships/tags" Target="../tags/tag121.xml"/><Relationship Id="rId31" Type="http://schemas.openxmlformats.org/officeDocument/2006/relationships/slideLayout" Target="../slideLayouts/slideLayout63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tags" Target="../tags/tag124.xml"/><Relationship Id="rId27" Type="http://schemas.openxmlformats.org/officeDocument/2006/relationships/tags" Target="../tags/tag129.xml"/><Relationship Id="rId30" Type="http://schemas.openxmlformats.org/officeDocument/2006/relationships/tags" Target="../tags/tag132.xml"/><Relationship Id="rId35" Type="http://schemas.openxmlformats.org/officeDocument/2006/relationships/image" Target="../media/image3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4.xml"/><Relationship Id="rId4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5" Type="http://schemas.openxmlformats.org/officeDocument/2006/relationships/image" Target="../media/image45.png"/><Relationship Id="rId4" Type="http://schemas.openxmlformats.org/officeDocument/2006/relationships/notesSlide" Target="../notesSlides/notesSlide3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7" Type="http://schemas.openxmlformats.org/officeDocument/2006/relationships/image" Target="../media/image47.jpe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image" Target="../media/image46.jpeg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tags" Target="../tags/tag144.xml"/><Relationship Id="rId7" Type="http://schemas.openxmlformats.org/officeDocument/2006/relationships/image" Target="../media/image48.jpeg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5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3.xml"/><Relationship Id="rId3" Type="http://schemas.openxmlformats.org/officeDocument/2006/relationships/tags" Target="../tags/tag148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image" Target="../media/image52.jpeg"/><Relationship Id="rId5" Type="http://schemas.openxmlformats.org/officeDocument/2006/relationships/tags" Target="../tags/tag150.xml"/><Relationship Id="rId10" Type="http://schemas.openxmlformats.org/officeDocument/2006/relationships/image" Target="../media/image51.jpeg"/><Relationship Id="rId4" Type="http://schemas.openxmlformats.org/officeDocument/2006/relationships/tags" Target="../tags/tag149.xml"/><Relationship Id="rId9" Type="http://schemas.openxmlformats.org/officeDocument/2006/relationships/image" Target="../media/image50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Recognition</a:t>
            </a:r>
            <a:br>
              <a:rPr lang="en-US" dirty="0" smtClean="0"/>
            </a:br>
            <a:r>
              <a:rPr lang="en-US" dirty="0" smtClean="0"/>
              <a:t>Part II: Face Detection via </a:t>
            </a:r>
            <a:r>
              <a:rPr lang="en-US" dirty="0" err="1" smtClean="0"/>
              <a:t>AdaBoost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Linda Shapiro</a:t>
            </a:r>
          </a:p>
          <a:p>
            <a:endParaRPr lang="en-US" dirty="0"/>
          </a:p>
          <a:p>
            <a:r>
              <a:rPr lang="en-US" dirty="0" smtClean="0"/>
              <a:t>CSE 455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B3A4-F075-40B2-81B8-614E8825083F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28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762000"/>
          </a:xfrm>
        </p:spPr>
        <p:txBody>
          <a:bodyPr/>
          <a:lstStyle/>
          <a:p>
            <a:r>
              <a:rPr lang="en-US" sz="3600" dirty="0">
                <a:solidFill>
                  <a:srgbClr val="000090"/>
                </a:solidFill>
              </a:rPr>
              <a:t>Boosting and Logistic Regression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66800"/>
            <a:ext cx="4038600" cy="9906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48" charset="2"/>
              <a:buNone/>
            </a:pPr>
            <a:r>
              <a:rPr lang="en-US" sz="2800" dirty="0">
                <a:solidFill>
                  <a:srgbClr val="000090"/>
                </a:solidFill>
              </a:rPr>
              <a:t>Logistic regression equivalent to minimizing log </a:t>
            </a:r>
            <a:r>
              <a:rPr lang="en-US" sz="2800" dirty="0" smtClean="0">
                <a:solidFill>
                  <a:srgbClr val="000090"/>
                </a:solidFill>
              </a:rPr>
              <a:t>loss:</a:t>
            </a:r>
            <a:endParaRPr lang="en-US" sz="2800" dirty="0">
              <a:solidFill>
                <a:srgbClr val="000090"/>
              </a:solidFill>
            </a:endParaRPr>
          </a:p>
        </p:txBody>
      </p:sp>
      <p:pic>
        <p:nvPicPr>
          <p:cNvPr id="56013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2057400"/>
            <a:ext cx="3529263" cy="76200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60134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2057400"/>
            <a:ext cx="3581400" cy="68713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60135" name="Text Box 7"/>
          <p:cNvSpPr txBox="1">
            <a:spLocks noChangeArrowheads="1"/>
          </p:cNvSpPr>
          <p:nvPr/>
        </p:nvSpPr>
        <p:spPr bwMode="auto">
          <a:xfrm>
            <a:off x="4267200" y="1066800"/>
            <a:ext cx="419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90"/>
                </a:solidFill>
              </a:rPr>
              <a:t>Boosting minimizes similar </a:t>
            </a:r>
            <a:r>
              <a:rPr lang="en-US" sz="2400" dirty="0" smtClean="0">
                <a:solidFill>
                  <a:srgbClr val="000090"/>
                </a:solidFill>
              </a:rPr>
              <a:t>loss function</a:t>
            </a:r>
            <a:r>
              <a:rPr lang="en-US" sz="2400" dirty="0">
                <a:solidFill>
                  <a:srgbClr val="000090"/>
                </a:solidFill>
              </a:rPr>
              <a:t>:</a:t>
            </a:r>
          </a:p>
        </p:txBody>
      </p:sp>
      <p:sp>
        <p:nvSpPr>
          <p:cNvPr id="560136" name="Rectangle 8"/>
          <p:cNvSpPr>
            <a:spLocks noChangeArrowheads="1"/>
          </p:cNvSpPr>
          <p:nvPr/>
        </p:nvSpPr>
        <p:spPr bwMode="auto">
          <a:xfrm>
            <a:off x="4267200" y="1066800"/>
            <a:ext cx="6172200" cy="1447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6973" y="3124200"/>
            <a:ext cx="4373427" cy="2667000"/>
          </a:xfrm>
          <a:prstGeom prst="rect">
            <a:avLst/>
          </a:prstGeom>
        </p:spPr>
      </p:pic>
      <p:pic>
        <p:nvPicPr>
          <p:cNvPr id="2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0" cstate="print"/>
          <a:srcRect l="14209" t="19102" r="52920" b="24095"/>
          <a:stretch/>
        </p:blipFill>
        <p:spPr bwMode="auto">
          <a:xfrm>
            <a:off x="457200" y="4953000"/>
            <a:ext cx="2050276" cy="458986"/>
          </a:xfrm>
          <a:prstGeom prst="rect">
            <a:avLst/>
          </a:prstGeom>
          <a:noFill/>
          <a:ln w="12700" cmpd="sng">
            <a:solidFill>
              <a:srgbClr val="00009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24" name="Straight Arrow Connector 23"/>
          <p:cNvCxnSpPr/>
          <p:nvPr/>
        </p:nvCxnSpPr>
        <p:spPr>
          <a:xfrm flipV="1">
            <a:off x="2590800" y="4800600"/>
            <a:ext cx="7620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276600" y="2895600"/>
            <a:ext cx="17526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209800" y="2895600"/>
            <a:ext cx="60960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0" cstate="print"/>
          <a:srcRect l="81781" t="20024" r="2028" b="28854"/>
          <a:stretch/>
        </p:blipFill>
        <p:spPr bwMode="auto">
          <a:xfrm>
            <a:off x="3824642" y="5715000"/>
            <a:ext cx="823558" cy="3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530-F841-445A-9BBF-C142C1C9EEB7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10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75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Face detection</a:t>
            </a:r>
          </a:p>
        </p:txBody>
      </p:sp>
      <p:pic>
        <p:nvPicPr>
          <p:cNvPr id="8" name="Picture 7" descr="fas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3600" y="2286000"/>
            <a:ext cx="2235200" cy="1676400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4267200"/>
            <a:ext cx="51122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 smtClean="0"/>
              <a:t>State-of-the-art face detection demo</a:t>
            </a:r>
          </a:p>
          <a:p>
            <a:pPr algn="ctr"/>
            <a:r>
              <a:rPr lang="en-US" b="0" dirty="0" smtClean="0"/>
              <a:t>(Courtesy </a:t>
            </a:r>
            <a:r>
              <a:rPr lang="en-US" b="0" dirty="0" smtClean="0">
                <a:hlinkClick r:id="rId4"/>
              </a:rPr>
              <a:t>Boris </a:t>
            </a:r>
            <a:r>
              <a:rPr lang="en-US" b="0" dirty="0" err="1" smtClean="0">
                <a:hlinkClick r:id="rId4"/>
              </a:rPr>
              <a:t>Babenko</a:t>
            </a:r>
            <a:r>
              <a:rPr lang="en-US" b="0" dirty="0" smtClean="0"/>
              <a:t>)</a:t>
            </a:r>
            <a:endParaRPr lang="en-US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530-F841-445A-9BBF-C142C1C9EEB7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990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362200"/>
            <a:ext cx="39449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4165" name="AutoShape 5"/>
          <p:cNvSpPr>
            <a:spLocks noChangeArrowheads="1"/>
          </p:cNvSpPr>
          <p:nvPr/>
        </p:nvSpPr>
        <p:spPr bwMode="auto">
          <a:xfrm>
            <a:off x="457200" y="2438400"/>
            <a:ext cx="623888" cy="6858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Face detection and recognition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979863" y="3276600"/>
            <a:ext cx="1295400" cy="838200"/>
          </a:xfrm>
          <a:prstGeom prst="rightArrow">
            <a:avLst>
              <a:gd name="adj1" fmla="val 50000"/>
              <a:gd name="adj2" fmla="val 38636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 dirty="0"/>
              <a:t>Detection</a:t>
            </a: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5351463" y="3200400"/>
          <a:ext cx="9779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Image" r:id="rId5" imgW="977778" imgH="1002821" progId="Photoshop.Image.10">
                  <p:embed/>
                </p:oleObj>
              </mc:Choice>
              <mc:Fallback>
                <p:oleObj name="Image" r:id="rId5" imgW="977778" imgH="1002821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1463" y="3200400"/>
                        <a:ext cx="9779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6494463" y="3276600"/>
            <a:ext cx="1447800" cy="838200"/>
          </a:xfrm>
          <a:prstGeom prst="rightArrow">
            <a:avLst>
              <a:gd name="adj1" fmla="val 50000"/>
              <a:gd name="adj2" fmla="val 43182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Recognition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018463" y="3505200"/>
            <a:ext cx="104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“Sally”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530-F841-445A-9BBF-C142C1C9EEB7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12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70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-0.01204 L 0.36424 -0.01204 L 0.36337 0.03958 L -0.00504 0.03958 L -0.00504 0.0956 L 0.18073 0.09537 " pathEditMode="relative" rAng="0" ptsTypes="AAAAAA">
                                      <p:cBhvr>
                                        <p:cTn id="9" dur="2000" fill="hold"/>
                                        <p:tgtEl>
                                          <p:spTgt spid="1244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00" y="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4165" grpId="0" animBg="1"/>
      <p:bldP spid="1244165" grpId="1" animBg="1"/>
      <p:bldP spid="6" grpId="0" animBg="1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are the faces? </a:t>
            </a:r>
            <a:endParaRPr lang="en-US" dirty="0"/>
          </a:p>
        </p:txBody>
      </p:sp>
      <p:pic>
        <p:nvPicPr>
          <p:cNvPr id="6146" name="Picture 2" descr="http://scien.stanford.edu/pages/labsite/2007/psych221/projects/07/face%20detection/images/shuttle2_fac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147" y="2057400"/>
            <a:ext cx="515865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530-F841-445A-9BBF-C142C1C9EEB7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13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54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kind of features?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kind of classifiers?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530-F841-445A-9BBF-C142C1C9EEB7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838200"/>
          </a:xfrm>
        </p:spPr>
        <p:txBody>
          <a:bodyPr/>
          <a:lstStyle/>
          <a:p>
            <a:r>
              <a:rPr lang="en-US" smtClean="0"/>
              <a:t>Image Features</a:t>
            </a:r>
          </a:p>
        </p:txBody>
      </p:sp>
      <p:pic>
        <p:nvPicPr>
          <p:cNvPr id="12291" name="Picture 4" descr="featu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447800"/>
            <a:ext cx="3429000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517525" y="1600200"/>
            <a:ext cx="35210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“Rectangle filters”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2293" name="Picture 6" descr="que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447800"/>
            <a:ext cx="16002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6393" name="Text Box 9"/>
          <p:cNvSpPr txBox="1">
            <a:spLocks noChangeArrowheads="1"/>
          </p:cNvSpPr>
          <p:nvPr/>
        </p:nvSpPr>
        <p:spPr bwMode="auto">
          <a:xfrm>
            <a:off x="685800" y="4248150"/>
            <a:ext cx="4541838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0000"/>
                </a:solidFill>
                <a:latin typeface="Arial" charset="0"/>
                <a:cs typeface="Arial" charset="0"/>
              </a:rPr>
              <a:t>Value =  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0000"/>
                </a:solidFill>
                <a:latin typeface="Arial" charset="0"/>
                <a:cs typeface="Arial" charset="0"/>
              </a:rPr>
              <a:t>∑ (pixels in white area) – </a:t>
            </a:r>
            <a:br>
              <a:rPr lang="en-US" sz="2800" i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2800" i="1" dirty="0">
                <a:solidFill>
                  <a:srgbClr val="000000"/>
                </a:solidFill>
                <a:latin typeface="Arial" charset="0"/>
                <a:cs typeface="Arial" charset="0"/>
              </a:rPr>
              <a:t>∑ (pixels in black area)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28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15664" y="1502819"/>
            <a:ext cx="367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+1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6149614" y="1507702"/>
            <a:ext cx="367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-1</a:t>
            </a:r>
            <a:endParaRPr lang="en-US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56749-8CA8-49DA-A68F-85171B0F527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087" y="2915682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People call them </a:t>
            </a:r>
            <a:r>
              <a:rPr lang="en-US" dirty="0" err="1" smtClean="0">
                <a:solidFill>
                  <a:srgbClr val="FF0000"/>
                </a:solidFill>
              </a:rPr>
              <a:t>Haar</a:t>
            </a:r>
            <a:r>
              <a:rPr lang="en-US" dirty="0" smtClean="0">
                <a:solidFill>
                  <a:srgbClr val="FF0000"/>
                </a:solidFill>
              </a:rPr>
              <a:t>-like features,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since similar to 2D </a:t>
            </a:r>
            <a:r>
              <a:rPr lang="en-US" dirty="0" err="1" smtClean="0">
                <a:solidFill>
                  <a:srgbClr val="FF0000"/>
                </a:solidFill>
              </a:rPr>
              <a:t>Haar</a:t>
            </a:r>
            <a:r>
              <a:rPr lang="en-US" dirty="0" smtClean="0">
                <a:solidFill>
                  <a:srgbClr val="FF0000"/>
                </a:solidFill>
              </a:rPr>
              <a:t> wavelets.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8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639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Titl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381000"/>
            <a:ext cx="7315200" cy="609600"/>
          </a:xfrm>
        </p:spPr>
        <p:txBody>
          <a:bodyPr/>
          <a:lstStyle/>
          <a:p>
            <a:r>
              <a:rPr lang="en-US"/>
              <a:t>Feature extraction</a:t>
            </a:r>
          </a:p>
        </p:txBody>
      </p:sp>
      <p:sp>
        <p:nvSpPr>
          <p:cNvPr id="580612" name="Foot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2376488" y="6553200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0000"/>
                </a:solidFill>
                <a:latin typeface="Trebuchet MS" pitchFamily="34" charset="0"/>
              </a:rPr>
              <a:t>K. Grauman, B. Leibe</a:t>
            </a:r>
          </a:p>
        </p:txBody>
      </p:sp>
      <p:pic>
        <p:nvPicPr>
          <p:cNvPr id="580613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6" t="38481" r="18179" b="29387"/>
          <a:stretch>
            <a:fillRect/>
          </a:stretch>
        </p:blipFill>
        <p:spPr bwMode="auto">
          <a:xfrm>
            <a:off x="628650" y="1530350"/>
            <a:ext cx="139065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0614" name="Text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14775" y="1528763"/>
            <a:ext cx="48561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defTabSz="9144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Feature output is difference between adjacent regions</a:t>
            </a:r>
          </a:p>
        </p:txBody>
      </p:sp>
      <p:sp>
        <p:nvSpPr>
          <p:cNvPr id="580615" name="Text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2600" y="6350000"/>
            <a:ext cx="3074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  <a:latin typeface="Trebuchet MS" pitchFamily="34" charset="0"/>
              </a:rPr>
              <a:t>Viola &amp; Jones, CVPR 2001</a:t>
            </a:r>
          </a:p>
        </p:txBody>
      </p:sp>
      <p:pic>
        <p:nvPicPr>
          <p:cNvPr id="580618" name="Picture 1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4" t="41776" r="17699" b="7678"/>
          <a:stretch>
            <a:fillRect/>
          </a:stretch>
        </p:blipFill>
        <p:spPr bwMode="auto">
          <a:xfrm>
            <a:off x="2198688" y="1530350"/>
            <a:ext cx="1579562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2138" y="3502025"/>
            <a:ext cx="3286125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defTabSz="91440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Efficiently computable with </a:t>
            </a:r>
            <a:r>
              <a:rPr lang="en-US" sz="2100" b="1" dirty="0">
                <a:solidFill>
                  <a:srgbClr val="FF0000"/>
                </a:solidFill>
                <a:latin typeface="Trebuchet MS" pitchFamily="34" charset="0"/>
              </a:rPr>
              <a:t>integral image</a:t>
            </a: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: any sum can be computed in constant time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Avoid scaling images </a:t>
            </a:r>
            <a:r>
              <a:rPr lang="en-US" sz="2100" b="1" dirty="0" smtClean="0">
                <a:solidFill>
                  <a:srgbClr val="000000"/>
                </a:solidFill>
                <a:latin typeface="Trebuchet MS" pitchFamily="34" charset="0"/>
                <a:sym typeface="Wingdings" pitchFamily="2" charset="2"/>
              </a:rPr>
              <a:t>scale </a:t>
            </a: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  <a:sym typeface="Wingdings" pitchFamily="2" charset="2"/>
              </a:rPr>
              <a:t>features directly for same cost</a:t>
            </a:r>
            <a:endParaRPr lang="en-US" sz="2100" b="1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580620" name="Text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8650" y="1092200"/>
            <a:ext cx="32496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“Rectangular” filters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16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353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Recall: Sums of rectangular regions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620864"/>
              </p:ext>
            </p:extLst>
          </p:nvPr>
        </p:nvGraphicFramePr>
        <p:xfrm>
          <a:off x="4876800" y="1921374"/>
          <a:ext cx="3327816" cy="416727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</a:tblGrid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60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168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715000" y="3292974"/>
            <a:ext cx="1932079" cy="19597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93027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dirty="0">
                <a:solidFill>
                  <a:prstClr val="black"/>
                </a:solidFill>
                <a:latin typeface="Calibri"/>
              </a:rPr>
              <a:t>How do we compute the sum of the pixels in the red box?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29718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dirty="0">
                <a:solidFill>
                  <a:prstClr val="black"/>
                </a:solidFill>
                <a:latin typeface="Calibri"/>
              </a:rPr>
              <a:t>After some pre-computation, this can be done in constant time for any box.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" y="5334000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>
                <a:solidFill>
                  <a:prstClr val="black"/>
                </a:solidFill>
                <a:latin typeface="Calibri"/>
              </a:rPr>
              <a:t>This “trick” is commonly used for computing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Haar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wavelets (a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fundemental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building block of many object recognition approaches.)</a:t>
            </a:r>
          </a:p>
        </p:txBody>
      </p:sp>
    </p:spTree>
    <p:extLst>
      <p:ext uri="{BB962C8B-B14F-4D97-AF65-F5344CB8AC3E}">
        <p14:creationId xmlns:p14="http://schemas.microsoft.com/office/powerpoint/2010/main" val="387560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Sums of rectangular regions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674648"/>
              </p:ext>
            </p:extLst>
          </p:nvPr>
        </p:nvGraphicFramePr>
        <p:xfrm>
          <a:off x="4876800" y="1921374"/>
          <a:ext cx="3327816" cy="416727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</a:tblGrid>
              <a:tr h="277818"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876800" y="1930273"/>
            <a:ext cx="1932079" cy="19597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930273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dirty="0">
                <a:solidFill>
                  <a:prstClr val="black"/>
                </a:solidFill>
                <a:latin typeface="Calibri"/>
              </a:rPr>
              <a:t>The trick is to compute an “integral image.”  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Every pixel is the sum of its neighbors to the upper left.</a:t>
            </a:r>
          </a:p>
          <a:p>
            <a:pPr defTabSz="914400"/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alibri"/>
              </a:rPr>
              <a:t>Sequentially compute using: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6801" y="1930273"/>
            <a:ext cx="1387974" cy="2770196"/>
          </a:xfrm>
          <a:prstGeom prst="rect">
            <a:avLst/>
          </a:prstGeom>
          <a:noFill/>
          <a:ln w="76200">
            <a:solidFill>
              <a:srgbClr val="00B05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6800" y="1930273"/>
            <a:ext cx="2778466" cy="828041"/>
          </a:xfrm>
          <a:prstGeom prst="rect">
            <a:avLst/>
          </a:prstGeom>
          <a:noFill/>
          <a:ln w="76200">
            <a:solidFill>
              <a:srgbClr val="0070C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23"/>
          <a:stretch/>
        </p:blipFill>
        <p:spPr bwMode="auto">
          <a:xfrm>
            <a:off x="914400" y="3886200"/>
            <a:ext cx="1077532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r="28732"/>
          <a:stretch/>
        </p:blipFill>
        <p:spPr bwMode="auto">
          <a:xfrm>
            <a:off x="1219200" y="4308248"/>
            <a:ext cx="2942831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7"/>
          <a:stretch/>
        </p:blipFill>
        <p:spPr bwMode="auto">
          <a:xfrm>
            <a:off x="1148006" y="4734305"/>
            <a:ext cx="1687851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23"/>
          <a:stretch/>
        </p:blipFill>
        <p:spPr bwMode="auto">
          <a:xfrm>
            <a:off x="2057400" y="3891936"/>
            <a:ext cx="1077532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4" r="54783"/>
          <a:stretch/>
        </p:blipFill>
        <p:spPr bwMode="auto">
          <a:xfrm>
            <a:off x="2859114" y="3903679"/>
            <a:ext cx="275818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36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876801" y="1919484"/>
            <a:ext cx="828753" cy="3332648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Sums of rectangular regions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111679"/>
              </p:ext>
            </p:extLst>
          </p:nvPr>
        </p:nvGraphicFramePr>
        <p:xfrm>
          <a:off x="4876800" y="1921374"/>
          <a:ext cx="3327816" cy="416727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</a:tblGrid>
              <a:tr h="277818"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7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7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2362200"/>
            <a:ext cx="3657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dirty="0">
                <a:solidFill>
                  <a:prstClr val="black"/>
                </a:solidFill>
                <a:latin typeface="Calibri"/>
              </a:rPr>
              <a:t>Solution is found using:</a:t>
            </a:r>
          </a:p>
          <a:p>
            <a:pPr defTabSz="914400"/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defTabSz="914400"/>
            <a:r>
              <a:rPr lang="en-US" sz="3600" i="1" dirty="0">
                <a:solidFill>
                  <a:prstClr val="black"/>
                </a:solidFill>
                <a:latin typeface="Calibri"/>
              </a:rPr>
              <a:t>A + D – B - C</a:t>
            </a:r>
          </a:p>
        </p:txBody>
      </p:sp>
      <p:sp>
        <p:nvSpPr>
          <p:cNvPr id="6" name="Rectangle 5"/>
          <p:cNvSpPr/>
          <p:nvPr/>
        </p:nvSpPr>
        <p:spPr>
          <a:xfrm>
            <a:off x="4876800" y="1919484"/>
            <a:ext cx="2770279" cy="3333278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6801" y="1919484"/>
            <a:ext cx="828754" cy="1390493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6799" y="1919484"/>
            <a:ext cx="2770909" cy="1390493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15000" y="3292974"/>
            <a:ext cx="1932079" cy="19597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495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libri"/>
              </a:rPr>
              <a:t>What if the position of the box lies between pixels?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9360" y="5607424"/>
            <a:ext cx="2630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506BA"/>
                </a:solidFill>
              </a:rPr>
              <a:t>Use bilinear interpolation.</a:t>
            </a:r>
            <a:endParaRPr lang="en-US" dirty="0">
              <a:solidFill>
                <a:srgbClr val="3506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6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Coming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basic </a:t>
            </a:r>
            <a:r>
              <a:rPr lang="en-US" dirty="0" err="1" smtClean="0"/>
              <a:t>AdaBoost</a:t>
            </a:r>
            <a:r>
              <a:rPr lang="en-US" dirty="0" smtClean="0"/>
              <a:t> algorithm (next)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Viola Jones face </a:t>
            </a:r>
            <a:r>
              <a:rPr lang="en-US" dirty="0"/>
              <a:t>d</a:t>
            </a:r>
            <a:r>
              <a:rPr lang="en-US" dirty="0" smtClean="0"/>
              <a:t>etector features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modified </a:t>
            </a:r>
            <a:r>
              <a:rPr lang="en-US" dirty="0" err="1" smtClean="0"/>
              <a:t>AdaBoost</a:t>
            </a:r>
            <a:r>
              <a:rPr lang="en-US" dirty="0" smtClean="0"/>
              <a:t> algorithm that is used in Viola-Jones face detection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HW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407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9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381000"/>
            <a:ext cx="7315200" cy="609600"/>
          </a:xfrm>
        </p:spPr>
        <p:txBody>
          <a:bodyPr/>
          <a:lstStyle/>
          <a:p>
            <a:r>
              <a:rPr lang="en-US"/>
              <a:t>Large library of filters</a:t>
            </a:r>
          </a:p>
        </p:txBody>
      </p:sp>
      <p:pic>
        <p:nvPicPr>
          <p:cNvPr id="582658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2" t="38298" r="24236" b="10341"/>
          <a:stretch>
            <a:fillRect/>
          </a:stretch>
        </p:blipFill>
        <p:spPr bwMode="auto">
          <a:xfrm>
            <a:off x="446088" y="982663"/>
            <a:ext cx="6180137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266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26238" y="1311275"/>
            <a:ext cx="2417762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Considering all possible filter parameters: position, scale, and type: 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dirty="0" smtClean="0">
                <a:solidFill>
                  <a:srgbClr val="FF0000"/>
                </a:solidFill>
                <a:latin typeface="Trebuchet MS" pitchFamily="34" charset="0"/>
              </a:rPr>
              <a:t>160,000</a:t>
            </a:r>
            <a:r>
              <a:rPr lang="en-US" sz="2100" b="1" dirty="0">
                <a:solidFill>
                  <a:srgbClr val="FF0000"/>
                </a:solidFill>
                <a:latin typeface="Trebuchet MS" pitchFamily="34" charset="0"/>
              </a:rPr>
              <a:t>+ </a:t>
            </a: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possible features associated with each 24 x 24 window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2100" b="1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41463" y="5108575"/>
            <a:ext cx="64992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Use </a:t>
            </a:r>
            <a:r>
              <a:rPr lang="en-US" sz="2100" b="1" dirty="0" err="1">
                <a:solidFill>
                  <a:srgbClr val="FF0000"/>
                </a:solidFill>
                <a:latin typeface="Trebuchet MS" pitchFamily="34" charset="0"/>
              </a:rPr>
              <a:t>AdaBoost</a:t>
            </a: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 both to select the informative features and to form the classifier</a:t>
            </a:r>
          </a:p>
        </p:txBody>
      </p:sp>
      <p:sp>
        <p:nvSpPr>
          <p:cNvPr id="582662" name="Text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2600" y="6350000"/>
            <a:ext cx="3074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  <a:latin typeface="Trebuchet MS" pitchFamily="34" charset="0"/>
              </a:rPr>
              <a:t>Viola &amp; Jones, CVPR 2001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20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771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selection</a:t>
            </a:r>
          </a:p>
        </p:txBody>
      </p:sp>
      <p:sp>
        <p:nvSpPr>
          <p:cNvPr id="135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For a 24x24 detection region, the number of possible rectangle features is ~160,000! 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At test time, it is impractical to evaluate the entire feature set 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Can we create a good classifier using just a small subset of all possible features?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How to select such a subset?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C1639-4E2F-4550-BAEE-C5BDC1CB80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865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7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381000"/>
            <a:ext cx="7948613" cy="609600"/>
          </a:xfrm>
        </p:spPr>
        <p:txBody>
          <a:bodyPr/>
          <a:lstStyle/>
          <a:p>
            <a:r>
              <a:rPr lang="en-US"/>
              <a:t>AdaBoost for feature+classifier selection</a:t>
            </a:r>
          </a:p>
        </p:txBody>
      </p:sp>
      <p:sp>
        <p:nvSpPr>
          <p:cNvPr id="584708" name="Rectangle 3"/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0" y="1066800"/>
            <a:ext cx="7772400" cy="1095375"/>
          </a:xfrm>
        </p:spPr>
        <p:txBody>
          <a:bodyPr/>
          <a:lstStyle/>
          <a:p>
            <a:r>
              <a:rPr lang="en-US" sz="2100" dirty="0"/>
              <a:t>Want to select the single rectangle feature and threshold that best separates </a:t>
            </a:r>
            <a:r>
              <a:rPr lang="en-US" sz="2100" dirty="0">
                <a:solidFill>
                  <a:srgbClr val="FF0000"/>
                </a:solidFill>
              </a:rPr>
              <a:t>positive</a:t>
            </a:r>
            <a:r>
              <a:rPr lang="en-US" sz="2100" dirty="0"/>
              <a:t> (faces) and </a:t>
            </a:r>
            <a:r>
              <a:rPr lang="en-US" sz="2100" dirty="0">
                <a:solidFill>
                  <a:schemeClr val="accent2"/>
                </a:solidFill>
              </a:rPr>
              <a:t>negative</a:t>
            </a:r>
            <a:r>
              <a:rPr lang="en-US" sz="2100" dirty="0"/>
              <a:t> (non-faces) training examples, in terms of </a:t>
            </a:r>
            <a:r>
              <a:rPr lang="en-US" sz="2100" i="1" dirty="0"/>
              <a:t>weighted</a:t>
            </a:r>
            <a:r>
              <a:rPr lang="en-US" sz="2100" dirty="0"/>
              <a:t> error.</a:t>
            </a:r>
          </a:p>
        </p:txBody>
      </p:sp>
      <p:cxnSp>
        <p:nvCxnSpPr>
          <p:cNvPr id="61" name="Straight Arrow Connector 60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1906588" y="4941888"/>
            <a:ext cx="1533525" cy="1587"/>
          </a:xfrm>
          <a:prstGeom prst="straightConnector1">
            <a:avLst/>
          </a:prstGeom>
          <a:noFill/>
          <a:ln w="12700" cap="sq" algn="ctr">
            <a:solidFill>
              <a:schemeClr val="bg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5173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6" t="76900" r="54482" b="13509"/>
          <a:stretch>
            <a:fillRect/>
          </a:stretch>
        </p:blipFill>
        <p:spPr bwMode="auto">
          <a:xfrm>
            <a:off x="5046663" y="3298825"/>
            <a:ext cx="360045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6006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95413" y="5160963"/>
            <a:ext cx="237331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dirty="0">
                <a:solidFill>
                  <a:srgbClr val="FF0000"/>
                </a:solidFill>
                <a:latin typeface="Trebuchet MS" pitchFamily="34" charset="0"/>
              </a:rPr>
              <a:t>Outputs of a possible rectangle</a:t>
            </a:r>
            <a:r>
              <a:rPr lang="en-US" sz="18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Trebuchet MS" pitchFamily="34" charset="0"/>
              </a:rPr>
              <a:t>feature</a:t>
            </a:r>
            <a:r>
              <a:rPr lang="en-US" sz="1800" dirty="0">
                <a:solidFill>
                  <a:srgbClr val="000000"/>
                </a:solidFill>
                <a:latin typeface="Trebuchet MS" pitchFamily="34" charset="0"/>
              </a:rPr>
              <a:t> on faces and non-faces.</a:t>
            </a:r>
          </a:p>
        </p:txBody>
      </p:sp>
      <p:pic>
        <p:nvPicPr>
          <p:cNvPr id="896015" name="Picture 1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7" t="78464" r="60167" b="17628"/>
          <a:stretch>
            <a:fillRect/>
          </a:stretch>
        </p:blipFill>
        <p:spPr bwMode="auto">
          <a:xfrm>
            <a:off x="2381250" y="4759325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2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82600" y="2824163"/>
            <a:ext cx="4052888" cy="600075"/>
            <a:chOff x="482544" y="2735253"/>
            <a:chExt cx="4052942" cy="600698"/>
          </a:xfrm>
        </p:grpSpPr>
        <p:pic>
          <p:nvPicPr>
            <p:cNvPr id="584716" name="Picture 4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4024305" y="2954331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17" name="Picture 4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2344707" y="2954331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18" name="Picture 4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1870038" y="2943234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19" name="Picture 4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3257532" y="2954331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20" name="Picture 4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3476610" y="2954331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21" name="Picture 4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65" t="29050" r="55986" b="68793"/>
            <a:stretch>
              <a:fillRect/>
            </a:stretch>
          </p:blipFill>
          <p:spPr bwMode="auto">
            <a:xfrm>
              <a:off x="3805227" y="2979747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22" name="Picture 4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1577934" y="2954331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23" name="Picture 4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1285830" y="2954331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24" name="Picture 4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2855889" y="2954331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25" name="Picture 4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56" t="70761" r="69067" b="16591"/>
            <a:stretch>
              <a:fillRect/>
            </a:stretch>
          </p:blipFill>
          <p:spPr bwMode="auto">
            <a:xfrm>
              <a:off x="482544" y="2735253"/>
              <a:ext cx="620721" cy="600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84726" name="Straight Arrow Connector 54"/>
            <p:cNvCxnSpPr>
              <a:cxnSpLocks noChangeShapeType="1"/>
            </p:cNvCxnSpPr>
            <p:nvPr>
              <p:custDataLst>
                <p:tags r:id="rId52"/>
              </p:custDataLst>
            </p:nvPr>
          </p:nvCxnSpPr>
          <p:spPr bwMode="auto">
            <a:xfrm rot="10800000" flipH="1" flipV="1">
              <a:off x="1285829" y="3045322"/>
              <a:ext cx="3249657" cy="18547"/>
            </a:xfrm>
            <a:prstGeom prst="straightConnector1">
              <a:avLst/>
            </a:prstGeom>
            <a:noFill/>
            <a:ln w="12700" cap="sq" algn="ctr">
              <a:solidFill>
                <a:schemeClr val="bg2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63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19113" y="3481388"/>
            <a:ext cx="3979862" cy="547687"/>
            <a:chOff x="519057" y="3392487"/>
            <a:chExt cx="3979917" cy="547695"/>
          </a:xfrm>
        </p:grpSpPr>
        <p:pic>
          <p:nvPicPr>
            <p:cNvPr id="584728" name="Picture 4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02" t="56004" r="36253" b="31348"/>
            <a:stretch>
              <a:fillRect/>
            </a:stretch>
          </p:blipFill>
          <p:spPr bwMode="auto">
            <a:xfrm>
              <a:off x="519057" y="3392487"/>
              <a:ext cx="547695" cy="547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29" name="Picture 4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4019920" y="3586149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30" name="Picture 4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2136726" y="3575052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31" name="Picture 4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3074967" y="3575052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32" name="Picture 4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2376835" y="3575052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33" name="Picture 4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3362686" y="3575052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34" name="Picture 4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65" t="29050" r="55986" b="68793"/>
            <a:stretch>
              <a:fillRect/>
            </a:stretch>
          </p:blipFill>
          <p:spPr bwMode="auto">
            <a:xfrm>
              <a:off x="1870038" y="3611565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35" name="Picture 4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3805227" y="3575052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36" name="Picture 4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1281445" y="3586149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37" name="Picture 4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2851504" y="3586149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84738" name="Straight Arrow Connector 55"/>
            <p:cNvCxnSpPr>
              <a:cxnSpLocks noChangeShapeType="1"/>
            </p:cNvCxnSpPr>
            <p:nvPr>
              <p:custDataLst>
                <p:tags r:id="rId41"/>
              </p:custDataLst>
            </p:nvPr>
          </p:nvCxnSpPr>
          <p:spPr bwMode="auto">
            <a:xfrm rot="10800000" flipH="1" flipV="1">
              <a:off x="1249317" y="3666043"/>
              <a:ext cx="3249657" cy="18547"/>
            </a:xfrm>
            <a:prstGeom prst="straightConnector1">
              <a:avLst/>
            </a:prstGeom>
            <a:noFill/>
            <a:ln w="12700" cap="sq" algn="ctr">
              <a:solidFill>
                <a:schemeClr val="bg2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64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19113" y="4102100"/>
            <a:ext cx="4016375" cy="1570038"/>
            <a:chOff x="519057" y="4013208"/>
            <a:chExt cx="4016431" cy="1570058"/>
          </a:xfrm>
        </p:grpSpPr>
        <p:pic>
          <p:nvPicPr>
            <p:cNvPr id="584740" name="Picture 4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6" t="56004" r="58130" b="31348"/>
            <a:stretch>
              <a:fillRect/>
            </a:stretch>
          </p:blipFill>
          <p:spPr bwMode="auto">
            <a:xfrm>
              <a:off x="519057" y="4013208"/>
              <a:ext cx="584208" cy="584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741" name="TextBox 34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5400000">
              <a:off x="379933" y="4882592"/>
              <a:ext cx="98585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100" b="1">
                  <a:solidFill>
                    <a:srgbClr val="000000"/>
                  </a:solidFill>
                  <a:latin typeface="Trebuchet MS" pitchFamily="34" charset="0"/>
                </a:rPr>
                <a:t>…</a:t>
              </a:r>
            </a:p>
          </p:txBody>
        </p:sp>
        <p:pic>
          <p:nvPicPr>
            <p:cNvPr id="584742" name="Picture 4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4056433" y="4206870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43" name="Picture 4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2595913" y="4206870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44" name="Picture 4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1902166" y="4195773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45" name="Picture 4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2230783" y="4195773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46" name="Picture 4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3508738" y="4206870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47" name="Picture 4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65" t="29050" r="55986" b="68793"/>
            <a:stretch>
              <a:fillRect/>
            </a:stretch>
          </p:blipFill>
          <p:spPr bwMode="auto">
            <a:xfrm>
              <a:off x="3001941" y="4232286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48" name="Picture 4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1610062" y="4206870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49" name="Picture 4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1317958" y="4206870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50" name="Picture 4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3268629" y="4232868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84751" name="Straight Arrow Connector 56"/>
            <p:cNvCxnSpPr>
              <a:cxnSpLocks noChangeShapeType="1"/>
            </p:cNvCxnSpPr>
            <p:nvPr>
              <p:custDataLst>
                <p:tags r:id="rId30"/>
              </p:custDataLst>
            </p:nvPr>
          </p:nvCxnSpPr>
          <p:spPr bwMode="auto">
            <a:xfrm rot="10800000" flipH="1" flipV="1">
              <a:off x="1285831" y="4305312"/>
              <a:ext cx="3249657" cy="18547"/>
            </a:xfrm>
            <a:prstGeom prst="straightConnector1">
              <a:avLst/>
            </a:prstGeom>
            <a:noFill/>
            <a:ln w="12700" cap="sq" algn="ctr">
              <a:solidFill>
                <a:schemeClr val="bg2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70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2" r="60495" b="90565"/>
          <a:stretch>
            <a:fillRect/>
          </a:stretch>
        </p:blipFill>
        <p:spPr bwMode="auto">
          <a:xfrm>
            <a:off x="5353050" y="3189288"/>
            <a:ext cx="4016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1" name="Picture 5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7" t="78839" r="63316" b="17628"/>
          <a:stretch>
            <a:fillRect/>
          </a:stretch>
        </p:blipFill>
        <p:spPr bwMode="auto">
          <a:xfrm>
            <a:off x="665163" y="2459038"/>
            <a:ext cx="2190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71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3208338" y="2495550"/>
            <a:ext cx="414337" cy="1042988"/>
            <a:chOff x="1688269" y="2406636"/>
            <a:chExt cx="413543" cy="1042974"/>
          </a:xfrm>
        </p:grpSpPr>
        <p:cxnSp>
          <p:nvCxnSpPr>
            <p:cNvPr id="584758" name="Straight Connector 13"/>
            <p:cNvCxnSpPr>
              <a:cxnSpLocks noChangeShapeType="1"/>
            </p:cNvCxnSpPr>
            <p:nvPr>
              <p:custDataLst>
                <p:tags r:id="rId17"/>
              </p:custDataLst>
            </p:nvPr>
          </p:nvCxnSpPr>
          <p:spPr bwMode="auto">
            <a:xfrm rot="16200000" flipH="1">
              <a:off x="1209643" y="2959084"/>
              <a:ext cx="969152" cy="11900"/>
            </a:xfrm>
            <a:prstGeom prst="line">
              <a:avLst/>
            </a:prstGeom>
            <a:noFill/>
            <a:ln w="38100" algn="ctr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584759" name="Picture 55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91" t="78464" r="55251" b="16847"/>
            <a:stretch>
              <a:fillRect/>
            </a:stretch>
          </p:blipFill>
          <p:spPr bwMode="auto">
            <a:xfrm>
              <a:off x="1797012" y="2406636"/>
              <a:ext cx="304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5" name="Text Box 5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72000" y="2552700"/>
            <a:ext cx="42354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Resulting </a:t>
            </a:r>
            <a:r>
              <a:rPr lang="en-US" sz="2100" b="1" dirty="0">
                <a:solidFill>
                  <a:srgbClr val="FF0000"/>
                </a:solidFill>
                <a:latin typeface="Trebuchet MS" pitchFamily="34" charset="0"/>
              </a:rPr>
              <a:t>weak classifier</a:t>
            </a: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:</a:t>
            </a:r>
          </a:p>
        </p:txBody>
      </p:sp>
      <p:sp>
        <p:nvSpPr>
          <p:cNvPr id="76" name="Rectangle 7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7013" y="2406650"/>
            <a:ext cx="4600575" cy="1095375"/>
          </a:xfrm>
          <a:prstGeom prst="rect">
            <a:avLst/>
          </a:prstGeom>
          <a:noFill/>
          <a:ln w="38100" cap="sq" algn="ctr">
            <a:solidFill>
              <a:srgbClr val="FFC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Text Box 5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046663" y="4560888"/>
            <a:ext cx="42354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For next round, reweight the examples according to errors, choose another filter/threshold combo.</a:t>
            </a:r>
          </a:p>
        </p:txBody>
      </p:sp>
      <p:sp>
        <p:nvSpPr>
          <p:cNvPr id="584763" name="TextBox 8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82600" y="6350000"/>
            <a:ext cx="3074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  <a:latin typeface="Trebuchet MS" pitchFamily="34" charset="0"/>
              </a:rPr>
              <a:t>Viola &amp; Jones, CVPR 2001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22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3216" y="624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6663" y="2162175"/>
            <a:ext cx="3669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solidFill>
                  <a:srgbClr val="3506BA"/>
                </a:solidFill>
              </a:rPr>
              <a:t>θ</a:t>
            </a:r>
            <a:r>
              <a:rPr lang="en-US" sz="2000" baseline="-25000" dirty="0" smtClean="0">
                <a:solidFill>
                  <a:srgbClr val="3506BA"/>
                </a:solidFill>
              </a:rPr>
              <a:t>t</a:t>
            </a:r>
            <a:r>
              <a:rPr lang="en-US" sz="2000" dirty="0" smtClean="0">
                <a:solidFill>
                  <a:srgbClr val="3506BA"/>
                </a:solidFill>
              </a:rPr>
              <a:t> is a threshold for classifier </a:t>
            </a:r>
            <a:r>
              <a:rPr lang="en-US" sz="2000" dirty="0" err="1" smtClean="0">
                <a:solidFill>
                  <a:srgbClr val="3506BA"/>
                </a:solidFill>
              </a:rPr>
              <a:t>h</a:t>
            </a:r>
            <a:r>
              <a:rPr lang="en-US" sz="2000" baseline="-25000" dirty="0" err="1" smtClean="0">
                <a:solidFill>
                  <a:srgbClr val="3506BA"/>
                </a:solidFill>
              </a:rPr>
              <a:t>t</a:t>
            </a:r>
            <a:endParaRPr lang="en-US" sz="2000" baseline="-25000" dirty="0">
              <a:solidFill>
                <a:srgbClr val="3506BA"/>
              </a:solidFill>
            </a:endParaRP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 bwMode="auto">
          <a:xfrm flipH="1">
            <a:off x="3622675" y="2362230"/>
            <a:ext cx="1423988" cy="2071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6471229" y="3841690"/>
            <a:ext cx="31290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78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6006" grpId="0"/>
      <p:bldP spid="75" grpId="0"/>
      <p:bldP spid="75" grpId="1"/>
      <p:bldP spid="76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Classifiers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Each weak classifier works on exactly </a:t>
            </a:r>
            <a:r>
              <a:rPr lang="en-US" dirty="0" smtClean="0">
                <a:solidFill>
                  <a:srgbClr val="FF0000"/>
                </a:solidFill>
              </a:rPr>
              <a:t>one rectangle feature.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Each weak classifier has 3 associated variables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its threshold </a:t>
            </a:r>
            <a:r>
              <a:rPr lang="el-GR" dirty="0" smtClean="0">
                <a:solidFill>
                  <a:srgbClr val="FF0000"/>
                </a:solidFill>
              </a:rPr>
              <a:t>θ</a:t>
            </a:r>
            <a:endParaRPr lang="en-US" dirty="0" smtClean="0">
              <a:solidFill>
                <a:srgbClr val="FF0000"/>
              </a:solidFill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its polarity p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its weight </a:t>
            </a:r>
            <a:r>
              <a:rPr lang="el-GR" dirty="0" smtClean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endParaRPr lang="en-US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The polarity can be 0 or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The weak classifier computes its one feature f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506BA"/>
                </a:solidFill>
                <a:latin typeface="Arial"/>
                <a:cs typeface="Arial"/>
              </a:rPr>
              <a:t>When the polarity is 1, we want f &gt; </a:t>
            </a:r>
            <a:r>
              <a:rPr lang="el-GR" dirty="0" smtClean="0">
                <a:solidFill>
                  <a:srgbClr val="3506BA"/>
                </a:solidFill>
                <a:latin typeface="Arial"/>
                <a:cs typeface="Arial"/>
              </a:rPr>
              <a:t>θ</a:t>
            </a:r>
            <a:r>
              <a:rPr lang="en-US" dirty="0" smtClean="0">
                <a:solidFill>
                  <a:srgbClr val="3506BA"/>
                </a:solidFill>
                <a:latin typeface="Arial"/>
                <a:cs typeface="Arial"/>
              </a:rPr>
              <a:t> for face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506BA"/>
                </a:solidFill>
                <a:latin typeface="Arial"/>
                <a:cs typeface="Arial"/>
              </a:rPr>
              <a:t>When the polarity is 0, we want f &lt; </a:t>
            </a:r>
            <a:r>
              <a:rPr lang="el-GR" dirty="0" smtClean="0">
                <a:solidFill>
                  <a:srgbClr val="3506BA"/>
                </a:solidFill>
                <a:latin typeface="Arial"/>
                <a:cs typeface="Arial"/>
              </a:rPr>
              <a:t>θ</a:t>
            </a:r>
            <a:r>
              <a:rPr lang="en-US" dirty="0" smtClean="0">
                <a:solidFill>
                  <a:srgbClr val="3506BA"/>
                </a:solidFill>
                <a:latin typeface="Arial"/>
                <a:cs typeface="Arial"/>
              </a:rPr>
              <a:t> for face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The weight will be used in the final classification by </a:t>
            </a:r>
            <a:r>
              <a:rPr lang="en-US" dirty="0" err="1" smtClean="0">
                <a:latin typeface="Arial"/>
                <a:cs typeface="Arial"/>
              </a:rPr>
              <a:t>AdaBoost</a:t>
            </a:r>
            <a:r>
              <a:rPr lang="en-US" dirty="0" smtClean="0">
                <a:latin typeface="Arial"/>
                <a:cs typeface="Arial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530-F841-445A-9BBF-C142C1C9EEB7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23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9647" y="2649071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506BA"/>
                </a:solidFill>
              </a:rPr>
              <a:t>h(x) = 1 if p*f(x) &lt; p</a:t>
            </a:r>
            <a:r>
              <a:rPr lang="el-GR" dirty="0" smtClean="0">
                <a:solidFill>
                  <a:srgbClr val="3506BA"/>
                </a:solidFill>
              </a:rPr>
              <a:t>θ</a:t>
            </a:r>
            <a:r>
              <a:rPr lang="en-US" dirty="0" smtClean="0">
                <a:solidFill>
                  <a:srgbClr val="3506BA"/>
                </a:solidFill>
              </a:rPr>
              <a:t>, else 0</a:t>
            </a:r>
            <a:endParaRPr lang="en-US" dirty="0">
              <a:solidFill>
                <a:srgbClr val="3506B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9647" y="3220056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506BA"/>
                </a:solidFill>
              </a:rPr>
              <a:t>used for the combination step</a:t>
            </a:r>
            <a:endParaRPr lang="en-US" dirty="0">
              <a:solidFill>
                <a:srgbClr val="3506BA"/>
              </a:solidFill>
            </a:endParaRPr>
          </a:p>
        </p:txBody>
      </p:sp>
      <p:sp>
        <p:nvSpPr>
          <p:cNvPr id="7" name="Right Bracket 6"/>
          <p:cNvSpPr/>
          <p:nvPr/>
        </p:nvSpPr>
        <p:spPr bwMode="auto">
          <a:xfrm>
            <a:off x="3334871" y="2474259"/>
            <a:ext cx="215153" cy="745797"/>
          </a:xfrm>
          <a:prstGeom prst="rightBracke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09329" y="2418238"/>
            <a:ext cx="13260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code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does not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actually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compute h.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5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Titl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381000"/>
            <a:ext cx="7315200" cy="609600"/>
          </a:xfrm>
        </p:spPr>
        <p:txBody>
          <a:bodyPr/>
          <a:lstStyle/>
          <a:p>
            <a:r>
              <a:rPr lang="en-US"/>
              <a:t>AdaBoost: Intuition</a:t>
            </a:r>
          </a:p>
        </p:txBody>
      </p:sp>
      <p:sp>
        <p:nvSpPr>
          <p:cNvPr id="588804" name="Footer Placeholder 4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2376488" y="6553200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0000"/>
                </a:solidFill>
                <a:latin typeface="Trebuchet MS" pitchFamily="34" charset="0"/>
              </a:rPr>
              <a:t>K. Grauman, B. Leibe</a:t>
            </a:r>
          </a:p>
        </p:txBody>
      </p:sp>
      <p:pic>
        <p:nvPicPr>
          <p:cNvPr id="588805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2" t="39386" r="43803" b="38367"/>
          <a:stretch>
            <a:fillRect/>
          </a:stretch>
        </p:blipFill>
        <p:spPr bwMode="auto">
          <a:xfrm>
            <a:off x="452438" y="1128713"/>
            <a:ext cx="3973512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8806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6572304"/>
            <a:ext cx="6119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Trebuchet MS" pitchFamily="34" charset="0"/>
              </a:rPr>
              <a:t>Figure adapted from Freund and Schapire</a:t>
            </a:r>
          </a:p>
        </p:txBody>
      </p:sp>
      <p:sp>
        <p:nvSpPr>
          <p:cNvPr id="11" name="Text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54563" y="1530350"/>
            <a:ext cx="35782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Consider a 2-d feature space with </a:t>
            </a:r>
            <a:r>
              <a:rPr lang="en-US" sz="2100" b="1">
                <a:solidFill>
                  <a:srgbClr val="FF0000"/>
                </a:solidFill>
                <a:latin typeface="Trebuchet MS" pitchFamily="34" charset="0"/>
              </a:rPr>
              <a:t>positive</a:t>
            </a: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 and </a:t>
            </a:r>
            <a:r>
              <a:rPr lang="en-US" sz="2100" b="1">
                <a:solidFill>
                  <a:srgbClr val="000099"/>
                </a:solidFill>
                <a:latin typeface="Trebuchet MS" pitchFamily="34" charset="0"/>
              </a:rPr>
              <a:t>negative</a:t>
            </a: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 examples.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rebuchet MS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Each weak classifier splits the training examples with at least 50% accuracy.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rebuchet MS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Examples misclassified by a previous weak learner are given more emphasis at future rounds.</a:t>
            </a:r>
          </a:p>
        </p:txBody>
      </p:sp>
      <p:cxnSp>
        <p:nvCxnSpPr>
          <p:cNvPr id="588808" name="Straight Arrow Connector 14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2235200" y="3319463"/>
            <a:ext cx="1935163" cy="1587"/>
          </a:xfrm>
          <a:prstGeom prst="straightConnector1">
            <a:avLst/>
          </a:prstGeom>
          <a:noFill/>
          <a:ln w="12700" cap="sq" algn="ctr">
            <a:solidFill>
              <a:schemeClr val="bg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8809" name="Straight Arrow Connector 16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 rot="5400000" flipH="1" flipV="1">
            <a:off x="1266825" y="2351088"/>
            <a:ext cx="1935163" cy="1587"/>
          </a:xfrm>
          <a:prstGeom prst="straightConnector1">
            <a:avLst/>
          </a:prstGeom>
          <a:noFill/>
          <a:ln w="12700" cap="sq" algn="ctr">
            <a:solidFill>
              <a:schemeClr val="bg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197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Titl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381000"/>
            <a:ext cx="7315200" cy="609600"/>
          </a:xfrm>
        </p:spPr>
        <p:txBody>
          <a:bodyPr/>
          <a:lstStyle/>
          <a:p>
            <a:r>
              <a:rPr lang="en-US"/>
              <a:t>AdaBoost: Intuition</a:t>
            </a:r>
          </a:p>
        </p:txBody>
      </p:sp>
      <p:sp>
        <p:nvSpPr>
          <p:cNvPr id="590852" name="Footer Placeholder 4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2376488" y="6553200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0000"/>
                </a:solidFill>
                <a:latin typeface="Trebuchet MS" pitchFamily="34" charset="0"/>
              </a:rPr>
              <a:t>K. Grauman, B. Leibe</a:t>
            </a:r>
          </a:p>
        </p:txBody>
      </p:sp>
      <p:pic>
        <p:nvPicPr>
          <p:cNvPr id="590853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2" t="39386" r="17517" b="36481"/>
          <a:stretch>
            <a:fillRect/>
          </a:stretch>
        </p:blipFill>
        <p:spPr bwMode="auto">
          <a:xfrm>
            <a:off x="452438" y="1128713"/>
            <a:ext cx="8135937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034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Titl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381000"/>
            <a:ext cx="7315200" cy="609600"/>
          </a:xfrm>
        </p:spPr>
        <p:txBody>
          <a:bodyPr/>
          <a:lstStyle/>
          <a:p>
            <a:r>
              <a:rPr lang="en-US"/>
              <a:t>AdaBoost: Intuition</a:t>
            </a:r>
          </a:p>
        </p:txBody>
      </p:sp>
      <p:sp>
        <p:nvSpPr>
          <p:cNvPr id="592901" name="Footer Placeholder 4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2376488" y="6553200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0000"/>
                </a:solidFill>
                <a:latin typeface="Trebuchet MS" pitchFamily="34" charset="0"/>
              </a:rPr>
              <a:t>K. Grauman, B. Leibe</a:t>
            </a:r>
          </a:p>
        </p:txBody>
      </p:sp>
      <p:pic>
        <p:nvPicPr>
          <p:cNvPr id="59290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2" t="39386" r="17517" b="12282"/>
          <a:stretch>
            <a:fillRect/>
          </a:stretch>
        </p:blipFill>
        <p:spPr bwMode="auto">
          <a:xfrm>
            <a:off x="452438" y="1128713"/>
            <a:ext cx="8135937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2903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45733" y="4311651"/>
            <a:ext cx="2625967" cy="14970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92904" name="Text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54162" y="4356102"/>
            <a:ext cx="314007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Final classifier is combination of the weak classifiers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26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249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95400" y="4371243"/>
            <a:ext cx="723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99">
                    <a:lumMod val="60000"/>
                    <a:lumOff val="40000"/>
                  </a:srgbClr>
                </a:solidFill>
                <a:latin typeface="Trebuchet MS" pitchFamily="34" charset="0"/>
              </a:rPr>
              <a:t>Final classifier is combination of the weak ones, weighted according to error they had.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01694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27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3617258"/>
            <a:ext cx="6973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  <a:latin typeface="Arial"/>
                <a:cs typeface="Arial"/>
              </a:rPr>
              <a:t>β</a:t>
            </a:r>
            <a:r>
              <a:rPr lang="en-US" sz="2400" baseline="-25000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 = </a:t>
            </a:r>
            <a:r>
              <a:rPr lang="el-GR" sz="2400" dirty="0" smtClean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lang="en-US" sz="2400" baseline="-25000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 / (1-</a:t>
            </a:r>
            <a:r>
              <a:rPr lang="el-GR" sz="2400" dirty="0">
                <a:solidFill>
                  <a:srgbClr val="FF0000"/>
                </a:solidFill>
                <a:cs typeface="Arial"/>
              </a:rPr>
              <a:t> ε</a:t>
            </a:r>
            <a:r>
              <a:rPr lang="en-US" sz="2400" baseline="-25000" dirty="0" smtClean="0">
                <a:solidFill>
                  <a:srgbClr val="FF0000"/>
                </a:solidFill>
                <a:cs typeface="Arial"/>
              </a:rPr>
              <a:t>t</a:t>
            </a:r>
            <a:r>
              <a:rPr lang="en-US" sz="2400" dirty="0" smtClean="0">
                <a:solidFill>
                  <a:srgbClr val="FF0000"/>
                </a:solidFill>
                <a:cs typeface="Arial"/>
              </a:rPr>
              <a:t>): the training error of the classifier </a:t>
            </a:r>
            <a:r>
              <a:rPr lang="en-US" sz="2400" dirty="0" err="1" smtClean="0">
                <a:solidFill>
                  <a:srgbClr val="FF0000"/>
                </a:solidFill>
                <a:cs typeface="Arial"/>
              </a:rPr>
              <a:t>h</a:t>
            </a:r>
            <a:r>
              <a:rPr lang="en-US" sz="2400" baseline="-25000" dirty="0" err="1" smtClean="0">
                <a:solidFill>
                  <a:srgbClr val="FF0000"/>
                </a:solidFill>
                <a:cs typeface="Arial"/>
              </a:rPr>
              <a:t>t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0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"/>
          <a:stretch/>
        </p:blipFill>
        <p:spPr bwMode="auto">
          <a:xfrm>
            <a:off x="0" y="578896"/>
            <a:ext cx="5038776" cy="300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2"/>
          <a:stretch/>
        </p:blipFill>
        <p:spPr bwMode="auto">
          <a:xfrm>
            <a:off x="-283" y="3581400"/>
            <a:ext cx="5158864" cy="328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4946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035425" y="0"/>
            <a:ext cx="8108576" cy="609600"/>
          </a:xfrm>
        </p:spPr>
        <p:txBody>
          <a:bodyPr/>
          <a:lstStyle/>
          <a:p>
            <a:r>
              <a:rPr lang="en-US" sz="2800" dirty="0" err="1">
                <a:solidFill>
                  <a:srgbClr val="3506BA"/>
                </a:solidFill>
              </a:rPr>
              <a:t>AdaBoost</a:t>
            </a:r>
            <a:r>
              <a:rPr lang="en-US" sz="2800" dirty="0">
                <a:solidFill>
                  <a:srgbClr val="3506BA"/>
                </a:solidFill>
              </a:rPr>
              <a:t> </a:t>
            </a:r>
            <a:r>
              <a:rPr lang="en-US" sz="2800" dirty="0" smtClean="0">
                <a:solidFill>
                  <a:srgbClr val="3506BA"/>
                </a:solidFill>
              </a:rPr>
              <a:t>Algorithm modified by Viola Jones</a:t>
            </a:r>
            <a:endParaRPr lang="en-US" sz="2800" dirty="0">
              <a:solidFill>
                <a:srgbClr val="3506BA"/>
              </a:solidFill>
            </a:endParaRPr>
          </a:p>
        </p:txBody>
      </p:sp>
      <p:sp>
        <p:nvSpPr>
          <p:cNvPr id="133126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67400" y="3962400"/>
            <a:ext cx="299279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Find the best threshold and polarity for each feature, and return error.</a:t>
            </a:r>
            <a:endParaRPr lang="en-US" sz="1400" dirty="0">
              <a:solidFill>
                <a:srgbClr val="0066FF">
                  <a:lumMod val="50000"/>
                </a:srgbClr>
              </a:solidFill>
              <a:latin typeface="Trebuchet MS" pitchFamily="34" charset="0"/>
            </a:endParaRPr>
          </a:p>
        </p:txBody>
      </p:sp>
      <p:sp>
        <p:nvSpPr>
          <p:cNvPr id="133128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22887" y="5535633"/>
            <a:ext cx="337379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Re-weight the examples: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Incorrectly classified -&gt; more weight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Correctly classified -&gt; less weight</a:t>
            </a:r>
          </a:p>
        </p:txBody>
      </p:sp>
      <p:pic>
        <p:nvPicPr>
          <p:cNvPr id="594961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1" t="42026" r="44916" b="38367"/>
          <a:stretch>
            <a:fillRect/>
          </a:stretch>
        </p:blipFill>
        <p:spPr bwMode="auto">
          <a:xfrm>
            <a:off x="7597775" y="609600"/>
            <a:ext cx="11588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962" name="TextBox 2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91930" y="1716232"/>
            <a:ext cx="132346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{x</a:t>
            </a:r>
            <a:r>
              <a:rPr lang="en-US" sz="2100" b="1" baseline="-25000" dirty="0">
                <a:solidFill>
                  <a:srgbClr val="000000"/>
                </a:solidFill>
                <a:latin typeface="Trebuchet MS" pitchFamily="34" charset="0"/>
              </a:rPr>
              <a:t>1</a:t>
            </a: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,…</a:t>
            </a:r>
            <a:r>
              <a:rPr lang="en-US" sz="2100" b="1" dirty="0" err="1">
                <a:solidFill>
                  <a:srgbClr val="000000"/>
                </a:solidFill>
                <a:latin typeface="Trebuchet MS" pitchFamily="34" charset="0"/>
              </a:rPr>
              <a:t>x</a:t>
            </a:r>
            <a:r>
              <a:rPr lang="en-US" sz="2100" b="1" baseline="-25000" dirty="0" err="1">
                <a:solidFill>
                  <a:srgbClr val="000000"/>
                </a:solidFill>
                <a:latin typeface="Trebuchet MS" pitchFamily="34" charset="0"/>
              </a:rPr>
              <a:t>n</a:t>
            </a: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}</a:t>
            </a:r>
          </a:p>
        </p:txBody>
      </p:sp>
      <p:sp>
        <p:nvSpPr>
          <p:cNvPr id="20" name="Text Box 2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26507" y="2161684"/>
            <a:ext cx="1949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dirty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For T </a:t>
            </a:r>
            <a:r>
              <a:rPr lang="en-US" sz="1800" dirty="0" smtClean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rounds:</a:t>
            </a:r>
          </a:p>
        </p:txBody>
      </p:sp>
      <p:sp>
        <p:nvSpPr>
          <p:cNvPr id="4" name="Right Arrow 3"/>
          <p:cNvSpPr/>
          <p:nvPr/>
        </p:nvSpPr>
        <p:spPr bwMode="auto">
          <a:xfrm rot="10800000">
            <a:off x="5367962" y="4211615"/>
            <a:ext cx="423238" cy="30479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 rot="10800000">
            <a:off x="5367961" y="5752565"/>
            <a:ext cx="423238" cy="30479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28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7960" y="1108805"/>
            <a:ext cx="1927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NOTE: Our code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uses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equal weights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for all samples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4564" y="4656275"/>
            <a:ext cx="2579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506BA"/>
                </a:solidFill>
              </a:rPr>
              <a:t>sum over training samples</a:t>
            </a:r>
            <a:endParaRPr lang="en-US" sz="1600" dirty="0">
              <a:solidFill>
                <a:srgbClr val="3506B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92319" y="2161684"/>
            <a:ext cx="2024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Aft>
                <a:spcPct val="0"/>
              </a:spcAft>
            </a:pPr>
            <a:r>
              <a:rPr lang="en-US" dirty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meaning we will </a:t>
            </a:r>
            <a:endParaRPr lang="en-US" dirty="0" smtClean="0">
              <a:solidFill>
                <a:srgbClr val="0066FF">
                  <a:lumMod val="50000"/>
                </a:srgbClr>
              </a:solidFill>
              <a:latin typeface="Trebuchet MS" pitchFamily="34" charset="0"/>
            </a:endParaRPr>
          </a:p>
          <a:p>
            <a:pPr defTabSz="914400" fontAlgn="base">
              <a:spcAft>
                <a:spcPct val="0"/>
              </a:spcAft>
            </a:pPr>
            <a:r>
              <a:rPr lang="en-US" dirty="0" smtClean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construct </a:t>
            </a:r>
            <a:r>
              <a:rPr lang="en-US" dirty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T weak </a:t>
            </a:r>
            <a:endParaRPr lang="en-US" dirty="0" smtClean="0">
              <a:solidFill>
                <a:srgbClr val="0066FF">
                  <a:lumMod val="50000"/>
                </a:srgbClr>
              </a:solidFill>
              <a:latin typeface="Trebuchet MS" pitchFamily="34" charset="0"/>
            </a:endParaRPr>
          </a:p>
          <a:p>
            <a:pPr defTabSz="914400" fontAlgn="base">
              <a:spcAft>
                <a:spcPct val="0"/>
              </a:spcAft>
            </a:pPr>
            <a:r>
              <a:rPr lang="en-US" dirty="0" smtClean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classifiers</a:t>
            </a:r>
            <a:endParaRPr lang="en-US" dirty="0">
              <a:solidFill>
                <a:srgbClr val="0066FF">
                  <a:lumMod val="50000"/>
                </a:srgbClr>
              </a:solidFill>
              <a:latin typeface="Trebuchet M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2887" y="3254188"/>
            <a:ext cx="1858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506BA"/>
                </a:solidFill>
              </a:rPr>
              <a:t>Normalize weights</a:t>
            </a:r>
            <a:endParaRPr lang="en-US" sz="1600" dirty="0">
              <a:solidFill>
                <a:srgbClr val="3506BA"/>
              </a:solidFill>
            </a:endParaRPr>
          </a:p>
        </p:txBody>
      </p:sp>
      <p:sp>
        <p:nvSpPr>
          <p:cNvPr id="17" name="Right Arrow 16"/>
          <p:cNvSpPr/>
          <p:nvPr/>
        </p:nvSpPr>
        <p:spPr bwMode="auto">
          <a:xfrm rot="10800000">
            <a:off x="5308742" y="3287943"/>
            <a:ext cx="423238" cy="30479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23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 animBg="1"/>
      <p:bldP spid="31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88" y="217250"/>
            <a:ext cx="9085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Recall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7375" y="1236602"/>
            <a:ext cx="55820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Classification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Nearest Neighbor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Naïve Bayes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Decision Trees and Forests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Logistic Regression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Boosting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....</a:t>
            </a:r>
          </a:p>
          <a:p>
            <a:pPr lvl="1"/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	</a:t>
            </a:r>
            <a:r>
              <a:rPr lang="en-US" sz="2400" dirty="0" smtClean="0"/>
              <a:t>Face Detection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Simple Features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Integral Images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Boosting</a:t>
            </a:r>
          </a:p>
          <a:p>
            <a:pPr marL="742950" lvl="1" indent="-285750">
              <a:buFont typeface="Arial"/>
              <a:buChar char="•"/>
            </a:pPr>
            <a:endParaRPr lang="en-US" sz="2400" dirty="0" smtClean="0"/>
          </a:p>
          <a:p>
            <a:pPr marL="742950" lvl="1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5537" y="4018946"/>
            <a:ext cx="1015147" cy="62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493148" y="4927929"/>
            <a:ext cx="157955" cy="635182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985282"/>
              </p:ext>
            </p:extLst>
          </p:nvPr>
        </p:nvGraphicFramePr>
        <p:xfrm>
          <a:off x="3493146" y="4929819"/>
          <a:ext cx="634272" cy="79425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52856"/>
                <a:gridCol w="52856"/>
                <a:gridCol w="52856"/>
                <a:gridCol w="52856"/>
                <a:gridCol w="52856"/>
                <a:gridCol w="52856"/>
                <a:gridCol w="52856"/>
                <a:gridCol w="52856"/>
                <a:gridCol w="52856"/>
                <a:gridCol w="52856"/>
                <a:gridCol w="52856"/>
                <a:gridCol w="52856"/>
              </a:tblGrid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b="1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" b="1" i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b="1" i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3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b="1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493147" y="4927929"/>
            <a:ext cx="527998" cy="635302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93147" y="4927929"/>
            <a:ext cx="157955" cy="265019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93146" y="4927930"/>
            <a:ext cx="528119" cy="265020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0" t="39386" r="43803" b="38367"/>
          <a:stretch/>
        </p:blipFill>
        <p:spPr bwMode="auto">
          <a:xfrm>
            <a:off x="2970312" y="5627045"/>
            <a:ext cx="1042888" cy="103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29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994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Learning from weighted data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Consider </a:t>
            </a:r>
            <a:r>
              <a:rPr lang="en-US" sz="2400" b="1" dirty="0">
                <a:solidFill>
                  <a:srgbClr val="000090"/>
                </a:solidFill>
              </a:rPr>
              <a:t>a weighted dataset</a:t>
            </a:r>
          </a:p>
          <a:p>
            <a:pPr lvl="1"/>
            <a:r>
              <a:rPr lang="en-US" sz="2400" dirty="0"/>
              <a:t>D(</a:t>
            </a:r>
            <a:r>
              <a:rPr lang="en-US" sz="2400" dirty="0" err="1"/>
              <a:t>i</a:t>
            </a:r>
            <a:r>
              <a:rPr lang="en-US" sz="2400" dirty="0"/>
              <a:t>) – </a:t>
            </a:r>
            <a:r>
              <a:rPr lang="en-US" sz="2400" dirty="0">
                <a:solidFill>
                  <a:srgbClr val="C00000"/>
                </a:solidFill>
              </a:rPr>
              <a:t>weight </a:t>
            </a:r>
            <a:r>
              <a:rPr lang="en-US" sz="2400" dirty="0"/>
              <a:t>of </a:t>
            </a:r>
            <a:r>
              <a:rPr lang="en-US" sz="2400" i="1" dirty="0" err="1"/>
              <a:t>i</a:t>
            </a:r>
            <a:r>
              <a:rPr lang="en-US" sz="1600" i="1" dirty="0"/>
              <a:t> </a:t>
            </a:r>
            <a:r>
              <a:rPr lang="en-US" sz="2400" dirty="0" err="1"/>
              <a:t>th</a:t>
            </a:r>
            <a:r>
              <a:rPr lang="en-US" sz="2400" dirty="0"/>
              <a:t> training example (</a:t>
            </a:r>
            <a:r>
              <a:rPr lang="en-US" sz="2400" b="1" dirty="0" err="1"/>
              <a:t>x</a:t>
            </a:r>
            <a:r>
              <a:rPr lang="en-US" sz="2400" baseline="30000" dirty="0" err="1"/>
              <a:t>i</a:t>
            </a:r>
            <a:r>
              <a:rPr lang="en-US" sz="2400" dirty="0" err="1"/>
              <a:t>,y</a:t>
            </a:r>
            <a:r>
              <a:rPr lang="en-US" sz="2400" baseline="30000" dirty="0" err="1"/>
              <a:t>i</a:t>
            </a:r>
            <a:r>
              <a:rPr lang="en-US" sz="2400" dirty="0"/>
              <a:t>)</a:t>
            </a:r>
          </a:p>
          <a:p>
            <a:pPr lvl="1"/>
            <a:r>
              <a:rPr lang="en-US" sz="2400" dirty="0">
                <a:solidFill>
                  <a:srgbClr val="000090"/>
                </a:solidFill>
              </a:rPr>
              <a:t>Interpretations:</a:t>
            </a:r>
          </a:p>
          <a:p>
            <a:pPr lvl="2"/>
            <a:r>
              <a:rPr lang="en-US" sz="2000" i="1" dirty="0" err="1"/>
              <a:t>i</a:t>
            </a:r>
            <a:r>
              <a:rPr lang="en-US" sz="1100" i="1" dirty="0"/>
              <a:t> </a:t>
            </a:r>
            <a:r>
              <a:rPr lang="en-US" sz="2000" dirty="0" err="1"/>
              <a:t>th</a:t>
            </a:r>
            <a:r>
              <a:rPr lang="en-US" sz="2000" dirty="0"/>
              <a:t> training example counts </a:t>
            </a:r>
            <a:r>
              <a:rPr lang="en-US" sz="2000" dirty="0" smtClean="0"/>
              <a:t>as if it occurred </a:t>
            </a:r>
            <a:r>
              <a:rPr lang="en-US" sz="2000" dirty="0"/>
              <a:t>D(</a:t>
            </a:r>
            <a:r>
              <a:rPr lang="en-US" sz="2000" dirty="0" err="1"/>
              <a:t>i</a:t>
            </a:r>
            <a:r>
              <a:rPr lang="en-US" sz="2000" dirty="0"/>
              <a:t>) </a:t>
            </a:r>
            <a:r>
              <a:rPr lang="en-US" sz="2000" dirty="0" smtClean="0"/>
              <a:t>times</a:t>
            </a:r>
            <a:endParaRPr lang="en-US" sz="2000" dirty="0"/>
          </a:p>
          <a:p>
            <a:pPr lvl="2"/>
            <a:r>
              <a:rPr lang="en-US" sz="2000" dirty="0"/>
              <a:t>If I were to “resample” data, I would get more samples of “heavier” data </a:t>
            </a:r>
            <a:r>
              <a:rPr lang="en-US" sz="2000" dirty="0" smtClean="0"/>
              <a:t>points</a:t>
            </a:r>
            <a:endParaRPr lang="en-US" sz="2000" dirty="0"/>
          </a:p>
          <a:p>
            <a:r>
              <a:rPr lang="en-US" sz="2400" b="1" dirty="0">
                <a:solidFill>
                  <a:srgbClr val="000090"/>
                </a:solidFill>
              </a:rPr>
              <a:t>Now, </a:t>
            </a:r>
            <a:r>
              <a:rPr lang="en-US" sz="2400" b="1" dirty="0" smtClean="0">
                <a:solidFill>
                  <a:srgbClr val="000090"/>
                </a:solidFill>
              </a:rPr>
              <a:t>always do weighted calculations:</a:t>
            </a:r>
            <a:endParaRPr lang="en-US" sz="2400" b="1" dirty="0">
              <a:solidFill>
                <a:srgbClr val="000090"/>
              </a:solidFill>
            </a:endParaRPr>
          </a:p>
          <a:p>
            <a:pPr lvl="1"/>
            <a:r>
              <a:rPr lang="en-US" sz="2000" dirty="0"/>
              <a:t>e.g., MLE for Naïve Bayes, redefine </a:t>
            </a:r>
            <a:r>
              <a:rPr lang="en-US" sz="2000" i="1" dirty="0"/>
              <a:t>Count(Y=y)</a:t>
            </a:r>
            <a:r>
              <a:rPr lang="en-US" sz="2000" dirty="0"/>
              <a:t> to be </a:t>
            </a:r>
            <a:r>
              <a:rPr lang="en-US" sz="2000" dirty="0">
                <a:solidFill>
                  <a:srgbClr val="000090"/>
                </a:solidFill>
              </a:rPr>
              <a:t>weighted</a:t>
            </a:r>
            <a:r>
              <a:rPr lang="en-US" sz="2000" dirty="0"/>
              <a:t> </a:t>
            </a:r>
            <a:r>
              <a:rPr lang="en-US" sz="2000" dirty="0" smtClean="0"/>
              <a:t>count: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where </a:t>
            </a:r>
            <a:r>
              <a:rPr lang="el-GR" sz="2000" dirty="0" smtClean="0">
                <a:solidFill>
                  <a:srgbClr val="C00000"/>
                </a:solidFill>
              </a:rPr>
              <a:t>δ</a:t>
            </a:r>
            <a:r>
              <a:rPr lang="en-US" sz="2000" dirty="0" smtClean="0">
                <a:solidFill>
                  <a:srgbClr val="C00000"/>
                </a:solidFill>
              </a:rPr>
              <a:t>(</a:t>
            </a:r>
            <a:r>
              <a:rPr lang="en-US" dirty="0" smtClean="0">
                <a:solidFill>
                  <a:srgbClr val="C00000"/>
                </a:solidFill>
              </a:rPr>
              <a:t>P) = 1 when P is true else 0</a:t>
            </a:r>
            <a:r>
              <a:rPr lang="en-US" dirty="0" smtClean="0"/>
              <a:t>, and</a:t>
            </a:r>
          </a:p>
          <a:p>
            <a:pPr lvl="1"/>
            <a:r>
              <a:rPr lang="en-US" sz="2000" dirty="0" smtClean="0"/>
              <a:t>setting D(j)=1 (or any constant like 1/n) for all j, will recreates unweighted case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975848"/>
            <a:ext cx="5823044" cy="1219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530-F841-445A-9BBF-C142C1C9EEB7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3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98771" y="995082"/>
            <a:ext cx="224933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sample class weight</a:t>
            </a:r>
          </a:p>
          <a:p>
            <a:r>
              <a:rPr lang="en-US" dirty="0" smtClean="0"/>
              <a:t>1.5 2.6     I      1/2</a:t>
            </a:r>
          </a:p>
          <a:p>
            <a:r>
              <a:rPr lang="en-US" dirty="0" smtClean="0"/>
              <a:t>2.3 8.9     II     1/2</a:t>
            </a:r>
          </a:p>
        </p:txBody>
      </p:sp>
    </p:spTree>
    <p:extLst>
      <p:ext uri="{BB962C8B-B14F-4D97-AF65-F5344CB8AC3E}">
        <p14:creationId xmlns:p14="http://schemas.microsoft.com/office/powerpoint/2010/main" val="197192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59" grpId="0" build="p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286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dirty="0">
                <a:solidFill>
                  <a:srgbClr val="000000"/>
                </a:solidFill>
                <a:latin typeface="Trebuchet MS"/>
              </a:rPr>
              <a:t>Picking the </a:t>
            </a:r>
            <a:r>
              <a:rPr lang="en-US" sz="3200" dirty="0" smtClean="0">
                <a:solidFill>
                  <a:srgbClr val="000000"/>
                </a:solidFill>
                <a:latin typeface="Trebuchet MS"/>
              </a:rPr>
              <a:t>(threshold for the) best </a:t>
            </a:r>
            <a:r>
              <a:rPr lang="en-US" sz="3200" dirty="0">
                <a:solidFill>
                  <a:srgbClr val="000000"/>
                </a:solidFill>
                <a:latin typeface="Trebuchet MS"/>
              </a:rPr>
              <a:t>classifier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70761" r="69067" b="16591"/>
          <a:stretch>
            <a:fillRect/>
          </a:stretch>
        </p:blipFill>
        <p:spPr bwMode="auto">
          <a:xfrm>
            <a:off x="1212850" y="2456048"/>
            <a:ext cx="6207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54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2016124" y="2756085"/>
            <a:ext cx="5756276" cy="3876"/>
          </a:xfrm>
          <a:prstGeom prst="straightConnector1">
            <a:avLst/>
          </a:prstGeom>
          <a:noFill/>
          <a:ln w="12700" cap="sq" algn="ctr">
            <a:solidFill>
              <a:schemeClr val="bg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" name="Picture 5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7" t="78839" r="63316" b="17628"/>
          <a:stretch>
            <a:fillRect/>
          </a:stretch>
        </p:blipFill>
        <p:spPr bwMode="auto">
          <a:xfrm>
            <a:off x="1395413" y="2090923"/>
            <a:ext cx="2190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val 25"/>
          <p:cNvSpPr/>
          <p:nvPr/>
        </p:nvSpPr>
        <p:spPr bwMode="auto">
          <a:xfrm>
            <a:off x="2133600" y="2678390"/>
            <a:ext cx="152400" cy="15539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742624" y="2678390"/>
            <a:ext cx="152400" cy="155390"/>
          </a:xfrm>
          <a:prstGeom prst="ellipse">
            <a:avLst/>
          </a:prstGeom>
          <a:solidFill>
            <a:schemeClr val="accent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6215950" y="2615799"/>
            <a:ext cx="290647" cy="280567"/>
          </a:xfrm>
          <a:prstGeom prst="ellipse">
            <a:avLst/>
          </a:prstGeom>
          <a:solidFill>
            <a:schemeClr val="accent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096000" y="2720927"/>
            <a:ext cx="76200" cy="77695"/>
          </a:xfrm>
          <a:prstGeom prst="ellipse">
            <a:avLst/>
          </a:prstGeom>
          <a:solidFill>
            <a:schemeClr val="accent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429000" y="2678388"/>
            <a:ext cx="152400" cy="15539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4002703" y="2696968"/>
            <a:ext cx="120912" cy="11823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050318" y="2654914"/>
            <a:ext cx="201521" cy="195223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3048000" y="2643233"/>
            <a:ext cx="234562" cy="233085"/>
          </a:xfrm>
          <a:prstGeom prst="ellipse">
            <a:avLst/>
          </a:prstGeom>
          <a:solidFill>
            <a:schemeClr val="accent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635713" y="2720927"/>
            <a:ext cx="76200" cy="77695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6592502" y="2674830"/>
            <a:ext cx="152400" cy="155390"/>
          </a:xfrm>
          <a:prstGeom prst="ellipse">
            <a:avLst/>
          </a:prstGeom>
          <a:solidFill>
            <a:schemeClr val="accent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7162800" y="2693410"/>
            <a:ext cx="120912" cy="118230"/>
          </a:xfrm>
          <a:prstGeom prst="ellipse">
            <a:avLst/>
          </a:prstGeom>
          <a:solidFill>
            <a:schemeClr val="accent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4287631" y="2658473"/>
            <a:ext cx="201521" cy="195223"/>
          </a:xfrm>
          <a:prstGeom prst="ellipse">
            <a:avLst/>
          </a:prstGeom>
          <a:solidFill>
            <a:schemeClr val="accent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5448951" y="2639542"/>
            <a:ext cx="234562" cy="233085"/>
          </a:xfrm>
          <a:prstGeom prst="ellipse">
            <a:avLst/>
          </a:prstGeom>
          <a:solidFill>
            <a:schemeClr val="accent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5892554" y="2717236"/>
            <a:ext cx="76200" cy="77695"/>
          </a:xfrm>
          <a:prstGeom prst="ellipse">
            <a:avLst/>
          </a:prstGeom>
          <a:solidFill>
            <a:schemeClr val="accent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6895077" y="2678388"/>
            <a:ext cx="152400" cy="15539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2819400" y="2700659"/>
            <a:ext cx="120912" cy="11823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4803992" y="2662163"/>
            <a:ext cx="201521" cy="195223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2514600" y="2643232"/>
            <a:ext cx="234562" cy="233085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40143" y="1436135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Efficient single pass approach: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92413" y="3526947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At each sample compute: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43000" y="4709286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Find the minimum value of   , and use the value of the corresponding sample as the threshold. 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809" y="4744552"/>
            <a:ext cx="204842" cy="28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2073152" y="4038600"/>
            <a:ext cx="5520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dirty="0">
                <a:solidFill>
                  <a:srgbClr val="000000"/>
                </a:solidFill>
                <a:latin typeface="Trebuchet MS"/>
              </a:rPr>
              <a:t> = min ( </a:t>
            </a:r>
            <a:r>
              <a:rPr lang="en-US" sz="2800" dirty="0">
                <a:solidFill>
                  <a:srgbClr val="3506BA"/>
                </a:solidFill>
                <a:latin typeface="Trebuchet MS"/>
              </a:rPr>
              <a:t>S</a:t>
            </a:r>
            <a:r>
              <a:rPr lang="en-US" sz="2800" dirty="0">
                <a:solidFill>
                  <a:srgbClr val="000000"/>
                </a:solidFill>
                <a:latin typeface="Trebuchet MS"/>
              </a:rPr>
              <a:t> + (</a:t>
            </a:r>
            <a:r>
              <a:rPr lang="en-US" sz="2800" dirty="0">
                <a:solidFill>
                  <a:srgbClr val="FF0000"/>
                </a:solidFill>
                <a:latin typeface="Trebuchet MS"/>
              </a:rPr>
              <a:t>T</a:t>
            </a:r>
            <a:r>
              <a:rPr lang="en-US" sz="2800" dirty="0">
                <a:solidFill>
                  <a:srgbClr val="000000"/>
                </a:solidFill>
                <a:latin typeface="Trebuchet MS"/>
              </a:rPr>
              <a:t> – </a:t>
            </a:r>
            <a:r>
              <a:rPr lang="en-US" sz="2800" dirty="0">
                <a:solidFill>
                  <a:srgbClr val="FF0000"/>
                </a:solidFill>
                <a:latin typeface="Trebuchet MS"/>
              </a:rPr>
              <a:t>S</a:t>
            </a:r>
            <a:r>
              <a:rPr lang="en-US" sz="2800" dirty="0">
                <a:solidFill>
                  <a:srgbClr val="000000"/>
                </a:solidFill>
                <a:latin typeface="Trebuchet MS"/>
              </a:rPr>
              <a:t>), </a:t>
            </a:r>
            <a:r>
              <a:rPr lang="en-US" sz="2800" dirty="0">
                <a:solidFill>
                  <a:srgbClr val="FF0000"/>
                </a:solidFill>
                <a:latin typeface="Trebuchet MS"/>
              </a:rPr>
              <a:t>S</a:t>
            </a:r>
            <a:r>
              <a:rPr lang="en-US" sz="2800" dirty="0">
                <a:solidFill>
                  <a:srgbClr val="000000"/>
                </a:solidFill>
                <a:latin typeface="Trebuchet MS"/>
              </a:rPr>
              <a:t> + (</a:t>
            </a:r>
            <a:r>
              <a:rPr lang="en-US" sz="2800" dirty="0">
                <a:solidFill>
                  <a:srgbClr val="3506BA"/>
                </a:solidFill>
                <a:latin typeface="Trebuchet MS"/>
              </a:rPr>
              <a:t>T</a:t>
            </a:r>
            <a:r>
              <a:rPr lang="en-US" sz="2800" dirty="0">
                <a:solidFill>
                  <a:srgbClr val="000000"/>
                </a:solidFill>
                <a:latin typeface="Trebuchet MS"/>
              </a:rPr>
              <a:t> – </a:t>
            </a:r>
            <a:r>
              <a:rPr lang="en-US" sz="2800" dirty="0">
                <a:solidFill>
                  <a:srgbClr val="3506BA"/>
                </a:solidFill>
                <a:latin typeface="Trebuchet MS"/>
              </a:rPr>
              <a:t>S</a:t>
            </a:r>
            <a:r>
              <a:rPr lang="en-US" sz="2800" dirty="0">
                <a:solidFill>
                  <a:srgbClr val="000000"/>
                </a:solidFill>
                <a:latin typeface="Trebuchet MS"/>
              </a:rPr>
              <a:t>) )</a:t>
            </a:r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388" y="4098691"/>
            <a:ext cx="315269" cy="44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1170321" y="5562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S = sum of samples 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with feature value below 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the current sample</a:t>
            </a:r>
          </a:p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T = total sum of all 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samples</a:t>
            </a:r>
          </a:p>
          <a:p>
            <a:pPr defTabSz="914400"/>
            <a:r>
              <a:rPr lang="en-US" dirty="0" smtClean="0">
                <a:solidFill>
                  <a:srgbClr val="FF0000"/>
                </a:solidFill>
                <a:latin typeface="Trebuchet MS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 are for faces; </a:t>
            </a:r>
            <a:r>
              <a:rPr lang="en-US" dirty="0" smtClean="0">
                <a:solidFill>
                  <a:srgbClr val="3506BA"/>
                </a:solidFill>
                <a:latin typeface="Trebuchet MS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 and </a:t>
            </a:r>
            <a:r>
              <a:rPr lang="en-US" dirty="0" smtClean="0">
                <a:solidFill>
                  <a:srgbClr val="3506BA"/>
                </a:solidFill>
                <a:latin typeface="Trebuchet MS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 are for background.</a:t>
            </a:r>
            <a:endParaRPr lang="en-US" dirty="0">
              <a:solidFill>
                <a:srgbClr val="FF0000"/>
              </a:solidFill>
              <a:latin typeface="Trebuchet MS"/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5359967" y="2167123"/>
            <a:ext cx="0" cy="11856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30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445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3" grpId="0"/>
      <p:bldP spid="5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286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dirty="0">
                <a:solidFill>
                  <a:srgbClr val="000000"/>
                </a:solidFill>
                <a:latin typeface="Trebuchet MS"/>
              </a:rPr>
              <a:t>Picking the </a:t>
            </a:r>
            <a:r>
              <a:rPr lang="en-US" sz="3200" dirty="0" smtClean="0">
                <a:solidFill>
                  <a:srgbClr val="000000"/>
                </a:solidFill>
                <a:latin typeface="Trebuchet MS"/>
              </a:rPr>
              <a:t>threshold for the best </a:t>
            </a:r>
            <a:r>
              <a:rPr lang="en-US" sz="3200" dirty="0">
                <a:solidFill>
                  <a:srgbClr val="000000"/>
                </a:solidFill>
                <a:latin typeface="Trebuchet MS"/>
              </a:rPr>
              <a:t>classifier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70761" r="69067" b="16591"/>
          <a:stretch>
            <a:fillRect/>
          </a:stretch>
        </p:blipFill>
        <p:spPr bwMode="auto">
          <a:xfrm>
            <a:off x="1212850" y="2456048"/>
            <a:ext cx="6207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54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1844807" y="2734620"/>
            <a:ext cx="5756276" cy="3876"/>
          </a:xfrm>
          <a:prstGeom prst="straightConnector1">
            <a:avLst/>
          </a:prstGeom>
          <a:noFill/>
          <a:ln w="12700" cap="sq" algn="ctr">
            <a:solidFill>
              <a:schemeClr val="bg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" name="Picture 5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7" t="78839" r="63316" b="17628"/>
          <a:stretch>
            <a:fillRect/>
          </a:stretch>
        </p:blipFill>
        <p:spPr bwMode="auto">
          <a:xfrm>
            <a:off x="1395413" y="2090923"/>
            <a:ext cx="2190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val 25"/>
          <p:cNvSpPr/>
          <p:nvPr/>
        </p:nvSpPr>
        <p:spPr bwMode="auto">
          <a:xfrm>
            <a:off x="5962309" y="2549011"/>
            <a:ext cx="373011" cy="344487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742483" y="2635722"/>
            <a:ext cx="152400" cy="155390"/>
          </a:xfrm>
          <a:prstGeom prst="ellipse">
            <a:avLst/>
          </a:prstGeom>
          <a:solidFill>
            <a:schemeClr val="accent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438400" y="2702293"/>
            <a:ext cx="76200" cy="77695"/>
          </a:xfrm>
          <a:prstGeom prst="ellipse">
            <a:avLst/>
          </a:prstGeom>
          <a:solidFill>
            <a:schemeClr val="accent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5413757" y="2566371"/>
            <a:ext cx="349624" cy="309768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7015239" y="2514739"/>
            <a:ext cx="434432" cy="387463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4927189" y="2604713"/>
            <a:ext cx="234562" cy="233085"/>
          </a:xfrm>
          <a:prstGeom prst="ellipse">
            <a:avLst/>
          </a:prstGeom>
          <a:solidFill>
            <a:schemeClr val="accent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2813249" y="2670819"/>
            <a:ext cx="120912" cy="118230"/>
          </a:xfrm>
          <a:prstGeom prst="ellipse">
            <a:avLst/>
          </a:prstGeom>
          <a:solidFill>
            <a:schemeClr val="accent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4167830" y="2632322"/>
            <a:ext cx="201521" cy="195223"/>
          </a:xfrm>
          <a:prstGeom prst="ellipse">
            <a:avLst/>
          </a:prstGeom>
          <a:solidFill>
            <a:schemeClr val="accent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2178405" y="2702293"/>
            <a:ext cx="76200" cy="77695"/>
          </a:xfrm>
          <a:prstGeom prst="ellipse">
            <a:avLst/>
          </a:prstGeom>
          <a:solidFill>
            <a:schemeClr val="accent2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3304451" y="2675505"/>
            <a:ext cx="120912" cy="11823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6427695" y="2514739"/>
            <a:ext cx="429066" cy="387463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4572000" y="2624597"/>
            <a:ext cx="234562" cy="233085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40143" y="1436135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Efficient single pass approach: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92413" y="3526947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At each sample compute: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43000" y="4709286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Find the minimum value of   , and use the value of the corresponding sample as the threshold. 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809" y="4744552"/>
            <a:ext cx="204842" cy="28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2073152" y="4038600"/>
            <a:ext cx="5520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dirty="0">
                <a:solidFill>
                  <a:srgbClr val="000000"/>
                </a:solidFill>
                <a:latin typeface="Trebuchet MS"/>
              </a:rPr>
              <a:t> = min ( </a:t>
            </a:r>
            <a:r>
              <a:rPr lang="en-US" sz="2800" dirty="0">
                <a:solidFill>
                  <a:srgbClr val="3506BA"/>
                </a:solidFill>
                <a:latin typeface="Trebuchet MS"/>
              </a:rPr>
              <a:t>S</a:t>
            </a:r>
            <a:r>
              <a:rPr lang="en-US" sz="2800" dirty="0">
                <a:solidFill>
                  <a:srgbClr val="000000"/>
                </a:solidFill>
                <a:latin typeface="Trebuchet MS"/>
              </a:rPr>
              <a:t> + (</a:t>
            </a:r>
            <a:r>
              <a:rPr lang="en-US" sz="2800" dirty="0">
                <a:solidFill>
                  <a:srgbClr val="FF0000"/>
                </a:solidFill>
                <a:latin typeface="Trebuchet MS"/>
              </a:rPr>
              <a:t>T</a:t>
            </a:r>
            <a:r>
              <a:rPr lang="en-US" sz="2800" dirty="0">
                <a:solidFill>
                  <a:srgbClr val="000000"/>
                </a:solidFill>
                <a:latin typeface="Trebuchet MS"/>
              </a:rPr>
              <a:t> – </a:t>
            </a:r>
            <a:r>
              <a:rPr lang="en-US" sz="2800" dirty="0">
                <a:solidFill>
                  <a:srgbClr val="FF0000"/>
                </a:solidFill>
                <a:latin typeface="Trebuchet MS"/>
              </a:rPr>
              <a:t>S</a:t>
            </a:r>
            <a:r>
              <a:rPr lang="en-US" sz="2800" dirty="0">
                <a:solidFill>
                  <a:srgbClr val="000000"/>
                </a:solidFill>
                <a:latin typeface="Trebuchet MS"/>
              </a:rPr>
              <a:t>), </a:t>
            </a:r>
            <a:r>
              <a:rPr lang="en-US" sz="2800" dirty="0">
                <a:solidFill>
                  <a:srgbClr val="FF0000"/>
                </a:solidFill>
                <a:latin typeface="Trebuchet MS"/>
              </a:rPr>
              <a:t>S</a:t>
            </a:r>
            <a:r>
              <a:rPr lang="en-US" sz="2800" dirty="0">
                <a:solidFill>
                  <a:srgbClr val="000000"/>
                </a:solidFill>
                <a:latin typeface="Trebuchet MS"/>
              </a:rPr>
              <a:t> + (</a:t>
            </a:r>
            <a:r>
              <a:rPr lang="en-US" sz="2800" dirty="0">
                <a:solidFill>
                  <a:srgbClr val="3506BA"/>
                </a:solidFill>
                <a:latin typeface="Trebuchet MS"/>
              </a:rPr>
              <a:t>T</a:t>
            </a:r>
            <a:r>
              <a:rPr lang="en-US" sz="2800" dirty="0">
                <a:solidFill>
                  <a:srgbClr val="000000"/>
                </a:solidFill>
                <a:latin typeface="Trebuchet MS"/>
              </a:rPr>
              <a:t> – </a:t>
            </a:r>
            <a:r>
              <a:rPr lang="en-US" sz="2800" dirty="0">
                <a:solidFill>
                  <a:srgbClr val="3506BA"/>
                </a:solidFill>
                <a:latin typeface="Trebuchet MS"/>
              </a:rPr>
              <a:t>S</a:t>
            </a:r>
            <a:r>
              <a:rPr lang="en-US" sz="2800" dirty="0">
                <a:solidFill>
                  <a:srgbClr val="000000"/>
                </a:solidFill>
                <a:latin typeface="Trebuchet MS"/>
              </a:rPr>
              <a:t>) )</a:t>
            </a:r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388" y="4098691"/>
            <a:ext cx="315269" cy="44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1170321" y="55626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S = sum of 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weights of 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samples 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with feature value below 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the current sample</a:t>
            </a:r>
          </a:p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T = total sum of all 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samples</a:t>
            </a:r>
          </a:p>
          <a:p>
            <a:pPr defTabSz="914400"/>
            <a:r>
              <a:rPr lang="en-US" dirty="0" smtClean="0">
                <a:solidFill>
                  <a:srgbClr val="FF0000"/>
                </a:solidFill>
                <a:latin typeface="Trebuchet MS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 are for faces; </a:t>
            </a:r>
            <a:r>
              <a:rPr lang="en-US" dirty="0" smtClean="0">
                <a:solidFill>
                  <a:srgbClr val="3506BA"/>
                </a:solidFill>
                <a:latin typeface="Trebuchet MS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 and </a:t>
            </a:r>
            <a:r>
              <a:rPr lang="en-US" dirty="0" smtClean="0">
                <a:solidFill>
                  <a:srgbClr val="3506BA"/>
                </a:solidFill>
                <a:latin typeface="Trebuchet MS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 are for background.</a:t>
            </a:r>
            <a:endParaRPr lang="en-US" dirty="0">
              <a:solidFill>
                <a:srgbClr val="FF0000"/>
              </a:solidFill>
              <a:latin typeface="Trebuchet MS"/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5359967" y="2167123"/>
            <a:ext cx="0" cy="11856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31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92025" y="1176144"/>
            <a:ext cx="3518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features are actually </a:t>
            </a:r>
            <a:r>
              <a:rPr lang="en-US" b="1" dirty="0" smtClean="0">
                <a:solidFill>
                  <a:srgbClr val="FF0000"/>
                </a:solidFill>
              </a:rPr>
              <a:t>sorted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 the code according to numeric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value!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6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3" grpId="0"/>
      <p:bldP spid="5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286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dirty="0">
                <a:solidFill>
                  <a:srgbClr val="000000"/>
                </a:solidFill>
                <a:latin typeface="Trebuchet MS"/>
              </a:rPr>
              <a:t>Picking the </a:t>
            </a:r>
            <a:r>
              <a:rPr lang="en-US" sz="3200" dirty="0" smtClean="0">
                <a:solidFill>
                  <a:srgbClr val="000000"/>
                </a:solidFill>
                <a:latin typeface="Trebuchet MS"/>
              </a:rPr>
              <a:t>threshold for the best </a:t>
            </a:r>
            <a:r>
              <a:rPr lang="en-US" sz="3200" dirty="0">
                <a:solidFill>
                  <a:srgbClr val="000000"/>
                </a:solidFill>
                <a:latin typeface="Trebuchet MS"/>
              </a:rPr>
              <a:t>classifier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360631" y="3669268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At each 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sample, add weight to FS or BG and compute:</a:t>
            </a:r>
            <a:endParaRPr lang="en-US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56129" y="5010834"/>
            <a:ext cx="701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Find the minimum value of </a:t>
            </a:r>
            <a:r>
              <a:rPr lang="en-US" sz="2400" dirty="0" smtClean="0">
                <a:solidFill>
                  <a:srgbClr val="000000"/>
                </a:solidFill>
                <a:latin typeface="Script MT Bold" panose="03040602040607080904" pitchFamily="66" charset="0"/>
              </a:rPr>
              <a:t>e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, 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and use the </a:t>
            </a:r>
            <a:r>
              <a:rPr lang="en-US" dirty="0" smtClean="0">
                <a:solidFill>
                  <a:srgbClr val="000000"/>
                </a:solidFill>
                <a:latin typeface="Trebuchet MS"/>
              </a:rPr>
              <a:t>feature value 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of the corresponding sample as the threshold.  </a:t>
            </a:r>
            <a:endParaRPr lang="en-US" dirty="0" smtClean="0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388" y="4098691"/>
            <a:ext cx="315269" cy="44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32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243793"/>
            <a:ext cx="7642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features for the training samples </a:t>
            </a:r>
            <a:r>
              <a:rPr lang="en-US" dirty="0" smtClean="0">
                <a:solidFill>
                  <a:srgbClr val="FF0000"/>
                </a:solidFill>
              </a:rPr>
              <a:t>are actually </a:t>
            </a:r>
            <a:r>
              <a:rPr lang="en-US" b="1" dirty="0" smtClean="0">
                <a:solidFill>
                  <a:srgbClr val="FF0000"/>
                </a:solidFill>
              </a:rPr>
              <a:t>sorted </a:t>
            </a:r>
            <a:r>
              <a:rPr lang="en-US" dirty="0" smtClean="0">
                <a:solidFill>
                  <a:srgbClr val="FF0000"/>
                </a:solidFill>
              </a:rPr>
              <a:t>in </a:t>
            </a:r>
            <a:r>
              <a:rPr lang="en-US" dirty="0" smtClean="0">
                <a:solidFill>
                  <a:srgbClr val="FF0000"/>
                </a:solidFill>
              </a:rPr>
              <a:t>the code according to </a:t>
            </a:r>
            <a:r>
              <a:rPr lang="en-US" dirty="0" smtClean="0">
                <a:solidFill>
                  <a:srgbClr val="FF0000"/>
                </a:solidFill>
              </a:rPr>
              <a:t>numeric value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963271"/>
            <a:ext cx="75328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Algorithm: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find </a:t>
            </a:r>
            <a:r>
              <a:rPr lang="en-US" dirty="0" smtClean="0">
                <a:solidFill>
                  <a:srgbClr val="FF0000"/>
                </a:solidFill>
              </a:rPr>
              <a:t>AFS</a:t>
            </a:r>
            <a:r>
              <a:rPr lang="en-US" dirty="0" smtClean="0"/>
              <a:t>, the sum of the weights of all the face samples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find </a:t>
            </a:r>
            <a:r>
              <a:rPr lang="en-US" dirty="0" smtClean="0">
                <a:solidFill>
                  <a:srgbClr val="3506BA"/>
                </a:solidFill>
              </a:rPr>
              <a:t>ABG</a:t>
            </a:r>
            <a:r>
              <a:rPr lang="en-US" dirty="0" smtClean="0"/>
              <a:t>, the sum of the weights of all the background samples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set to zero </a:t>
            </a:r>
            <a:r>
              <a:rPr lang="en-US" dirty="0" smtClean="0">
                <a:solidFill>
                  <a:srgbClr val="FF0000"/>
                </a:solidFill>
              </a:rPr>
              <a:t>FS</a:t>
            </a:r>
            <a:r>
              <a:rPr lang="en-US" dirty="0" smtClean="0"/>
              <a:t>, the sum of the weights of face samples so far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set to zero </a:t>
            </a:r>
            <a:r>
              <a:rPr lang="en-US" dirty="0" smtClean="0">
                <a:solidFill>
                  <a:srgbClr val="3506BA"/>
                </a:solidFill>
              </a:rPr>
              <a:t>BG</a:t>
            </a:r>
            <a:r>
              <a:rPr lang="en-US" dirty="0" smtClean="0"/>
              <a:t>, the sum of the weights of background samples so far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go through each sample s in a loop </a:t>
            </a:r>
            <a:r>
              <a:rPr lang="en-US" dirty="0" smtClean="0">
                <a:solidFill>
                  <a:srgbClr val="7030A0"/>
                </a:solidFill>
              </a:rPr>
              <a:t>IN THE SORTED ORDER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8707" y="4080107"/>
            <a:ext cx="6118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 min (</a:t>
            </a:r>
            <a:r>
              <a:rPr lang="en-US" sz="2400" dirty="0" smtClean="0">
                <a:solidFill>
                  <a:srgbClr val="3506BA"/>
                </a:solidFill>
              </a:rPr>
              <a:t>BG</a:t>
            </a:r>
            <a:r>
              <a:rPr lang="en-US" sz="2400" dirty="0" smtClean="0"/>
              <a:t> + (</a:t>
            </a:r>
            <a:r>
              <a:rPr lang="en-US" sz="2400" dirty="0" smtClean="0">
                <a:solidFill>
                  <a:srgbClr val="FF0000"/>
                </a:solidFill>
              </a:rPr>
              <a:t>AFS</a:t>
            </a:r>
            <a:r>
              <a:rPr lang="en-US" sz="2400" dirty="0" smtClean="0"/>
              <a:t> – </a:t>
            </a:r>
            <a:r>
              <a:rPr lang="en-US" sz="2400" dirty="0" smtClean="0">
                <a:solidFill>
                  <a:srgbClr val="FF0000"/>
                </a:solidFill>
              </a:rPr>
              <a:t>FS</a:t>
            </a:r>
            <a:r>
              <a:rPr lang="en-US" sz="2400" dirty="0" smtClean="0"/>
              <a:t>), </a:t>
            </a:r>
            <a:r>
              <a:rPr lang="en-US" sz="2400" dirty="0" smtClean="0">
                <a:solidFill>
                  <a:srgbClr val="FF0000"/>
                </a:solidFill>
              </a:rPr>
              <a:t>FS</a:t>
            </a:r>
            <a:r>
              <a:rPr lang="en-US" sz="2400" dirty="0" smtClean="0"/>
              <a:t> + (</a:t>
            </a:r>
            <a:r>
              <a:rPr lang="en-US" sz="2400" dirty="0" smtClean="0">
                <a:solidFill>
                  <a:srgbClr val="3506BA"/>
                </a:solidFill>
              </a:rPr>
              <a:t>ABG</a:t>
            </a:r>
            <a:r>
              <a:rPr lang="en-US" sz="2400" dirty="0" smtClean="0"/>
              <a:t> – </a:t>
            </a:r>
            <a:r>
              <a:rPr lang="en-US" sz="2400" dirty="0" smtClean="0">
                <a:solidFill>
                  <a:srgbClr val="3506BA"/>
                </a:solidFill>
              </a:rPr>
              <a:t>BG</a:t>
            </a:r>
            <a:r>
              <a:rPr lang="en-US" sz="2400" dirty="0" smtClean="0"/>
              <a:t>))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454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going on?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F748-6AC3-41A0-80E9-5E243F3D64A3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33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8188" y="1261793"/>
            <a:ext cx="67773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error = </a:t>
            </a:r>
            <a:r>
              <a:rPr lang="en-US" sz="2400" dirty="0"/>
              <a:t>min (</a:t>
            </a:r>
            <a:r>
              <a:rPr lang="en-US" sz="2400" dirty="0">
                <a:solidFill>
                  <a:srgbClr val="3506BA"/>
                </a:solidFill>
              </a:rPr>
              <a:t>BG</a:t>
            </a:r>
            <a:r>
              <a:rPr lang="en-US" sz="2400" dirty="0"/>
              <a:t> + (</a:t>
            </a:r>
            <a:r>
              <a:rPr lang="en-US" sz="2400" dirty="0">
                <a:solidFill>
                  <a:srgbClr val="FF0000"/>
                </a:solidFill>
              </a:rPr>
              <a:t>AFS</a:t>
            </a:r>
            <a:r>
              <a:rPr lang="en-US" sz="2400" dirty="0"/>
              <a:t> – </a:t>
            </a:r>
            <a:r>
              <a:rPr lang="en-US" sz="2400" dirty="0">
                <a:solidFill>
                  <a:srgbClr val="FF0000"/>
                </a:solidFill>
              </a:rPr>
              <a:t>FS</a:t>
            </a:r>
            <a:r>
              <a:rPr lang="en-US" sz="2400" dirty="0"/>
              <a:t>), </a:t>
            </a:r>
            <a:r>
              <a:rPr lang="en-US" sz="2400" dirty="0">
                <a:solidFill>
                  <a:srgbClr val="FF0000"/>
                </a:solidFill>
              </a:rPr>
              <a:t>FS</a:t>
            </a:r>
            <a:r>
              <a:rPr lang="en-US" sz="2400" dirty="0"/>
              <a:t> + (</a:t>
            </a:r>
            <a:r>
              <a:rPr lang="en-US" sz="2400" dirty="0">
                <a:solidFill>
                  <a:srgbClr val="3506BA"/>
                </a:solidFill>
              </a:rPr>
              <a:t>ABG</a:t>
            </a:r>
            <a:r>
              <a:rPr lang="en-US" sz="2400" dirty="0"/>
              <a:t> </a:t>
            </a:r>
            <a:r>
              <a:rPr lang="en-US" sz="2400" dirty="0" smtClean="0"/>
              <a:t>–</a:t>
            </a:r>
            <a:r>
              <a:rPr lang="en-US" sz="2400" dirty="0" smtClean="0">
                <a:solidFill>
                  <a:srgbClr val="3506BA"/>
                </a:solidFill>
              </a:rPr>
              <a:t>BG</a:t>
            </a:r>
            <a:r>
              <a:rPr lang="en-US" sz="2400" dirty="0" smtClean="0"/>
              <a:t>))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left                         right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75765" y="2124635"/>
            <a:ext cx="803136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Let’s pretend the weights on the samples are all 1’s.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samples are arranged in a sorted order by feature value</a:t>
            </a:r>
          </a:p>
          <a:p>
            <a:r>
              <a:rPr lang="en-US" sz="2000" dirty="0" smtClean="0"/>
              <a:t>     and we know which ones are faces (f) and background (b).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506BA"/>
                </a:solidFill>
              </a:rPr>
              <a:t>L</a:t>
            </a:r>
            <a:r>
              <a:rPr lang="en-US" sz="2000" dirty="0" smtClean="0">
                <a:solidFill>
                  <a:srgbClr val="3506BA"/>
                </a:solidFill>
              </a:rPr>
              <a:t>eft</a:t>
            </a:r>
            <a:r>
              <a:rPr lang="en-US" sz="2000" dirty="0" smtClean="0"/>
              <a:t> is the number of background patches so far plus the number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of faces yet to be encountered.</a:t>
            </a: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Right</a:t>
            </a:r>
            <a:r>
              <a:rPr lang="en-US" sz="2000" dirty="0" smtClean="0"/>
              <a:t> is the number of faces so far plus the number of background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patches yet to be encountered.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47165" y="5094679"/>
            <a:ext cx="7920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506BA"/>
                </a:solidFill>
              </a:rPr>
              <a:t>  b          </a:t>
            </a:r>
            <a:r>
              <a:rPr lang="en-US" sz="2000" dirty="0" err="1" smtClean="0">
                <a:solidFill>
                  <a:srgbClr val="3506BA"/>
                </a:solidFill>
              </a:rPr>
              <a:t>b</a:t>
            </a:r>
            <a:r>
              <a:rPr lang="en-US" sz="2000" dirty="0" smtClean="0">
                <a:solidFill>
                  <a:srgbClr val="3506BA"/>
                </a:solidFill>
              </a:rPr>
              <a:t>          </a:t>
            </a:r>
            <a:r>
              <a:rPr lang="en-US" sz="2000" dirty="0" err="1" smtClean="0">
                <a:solidFill>
                  <a:srgbClr val="3506BA"/>
                </a:solidFill>
              </a:rPr>
              <a:t>b</a:t>
            </a:r>
            <a:r>
              <a:rPr lang="en-US" sz="2000" dirty="0" smtClean="0">
                <a:solidFill>
                  <a:srgbClr val="3506BA"/>
                </a:solidFill>
              </a:rPr>
              <a:t>          </a:t>
            </a:r>
            <a:r>
              <a:rPr lang="en-US" sz="2000" dirty="0" smtClean="0">
                <a:solidFill>
                  <a:srgbClr val="FF0000"/>
                </a:solidFill>
              </a:rPr>
              <a:t>f</a:t>
            </a:r>
            <a:r>
              <a:rPr lang="en-US" sz="2000" dirty="0" smtClean="0">
                <a:solidFill>
                  <a:srgbClr val="3506BA"/>
                </a:solidFill>
              </a:rPr>
              <a:t>          b          </a:t>
            </a:r>
            <a:r>
              <a:rPr lang="en-US" sz="2000" dirty="0" smtClean="0">
                <a:solidFill>
                  <a:srgbClr val="FF0000"/>
                </a:solidFill>
              </a:rPr>
              <a:t>f          </a:t>
            </a:r>
            <a:r>
              <a:rPr lang="en-US" sz="2000" dirty="0" err="1" smtClean="0">
                <a:solidFill>
                  <a:srgbClr val="FF0000"/>
                </a:solidFill>
              </a:rPr>
              <a:t>f</a:t>
            </a:r>
            <a:r>
              <a:rPr lang="en-US" sz="2000" dirty="0" smtClean="0">
                <a:solidFill>
                  <a:srgbClr val="3506BA"/>
                </a:solidFill>
              </a:rPr>
              <a:t>          b         </a:t>
            </a:r>
            <a:r>
              <a:rPr lang="en-US" sz="2000" dirty="0" smtClean="0">
                <a:solidFill>
                  <a:srgbClr val="FF0000"/>
                </a:solidFill>
              </a:rPr>
              <a:t>f          </a:t>
            </a:r>
            <a:r>
              <a:rPr lang="en-US" sz="2000" dirty="0" err="1" smtClean="0">
                <a:solidFill>
                  <a:srgbClr val="FF0000"/>
                </a:solidFill>
              </a:rPr>
              <a:t>f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(6,4)    (7,3)     (8,2)    (7,3)    (8,2)     (7,3)   (4,4)    (7,3)   (6,4)   (5,5)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850776" y="1723458"/>
            <a:ext cx="205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5253317" y="1723458"/>
            <a:ext cx="205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3254188" y="5094679"/>
            <a:ext cx="0" cy="11537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1075765" y="5879068"/>
            <a:ext cx="781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     </a:t>
            </a:r>
            <a:r>
              <a:rPr lang="en-US" sz="2000" dirty="0" smtClean="0"/>
              <a:t>     </a:t>
            </a:r>
            <a:r>
              <a:rPr lang="en-US" sz="2000" dirty="0"/>
              <a:t>3   </a:t>
            </a:r>
            <a:r>
              <a:rPr lang="en-US" sz="2000" dirty="0" smtClean="0"/>
              <a:t>       </a:t>
            </a:r>
            <a:r>
              <a:rPr lang="en-US" sz="2000" b="1" dirty="0"/>
              <a:t>2</a:t>
            </a:r>
            <a:r>
              <a:rPr lang="en-US" sz="2000" dirty="0"/>
              <a:t>     </a:t>
            </a:r>
            <a:r>
              <a:rPr lang="en-US" sz="2000" dirty="0" smtClean="0"/>
              <a:t>    </a:t>
            </a:r>
            <a:r>
              <a:rPr lang="en-US" sz="2000" dirty="0"/>
              <a:t>3   </a:t>
            </a:r>
            <a:r>
              <a:rPr lang="en-US" sz="2000" dirty="0" smtClean="0"/>
              <a:t>      </a:t>
            </a:r>
            <a:r>
              <a:rPr lang="en-US" sz="2000" dirty="0"/>
              <a:t>2         </a:t>
            </a:r>
            <a:r>
              <a:rPr lang="en-US" sz="2000" dirty="0" smtClean="0"/>
              <a:t>  </a:t>
            </a:r>
            <a:r>
              <a:rPr lang="en-US" sz="2000" dirty="0"/>
              <a:t>3    </a:t>
            </a:r>
            <a:r>
              <a:rPr lang="en-US" sz="2000" dirty="0" smtClean="0"/>
              <a:t>    </a:t>
            </a:r>
            <a:r>
              <a:rPr lang="en-US" sz="2000" dirty="0"/>
              <a:t>4     </a:t>
            </a:r>
            <a:r>
              <a:rPr lang="en-US" sz="2000" dirty="0" smtClean="0"/>
              <a:t>     </a:t>
            </a:r>
            <a:r>
              <a:rPr lang="en-US" sz="2000" dirty="0"/>
              <a:t>3   </a:t>
            </a:r>
            <a:r>
              <a:rPr lang="en-US" sz="2000" dirty="0" smtClean="0"/>
              <a:t>     </a:t>
            </a:r>
            <a:r>
              <a:rPr lang="en-US" sz="2000" dirty="0"/>
              <a:t>4         5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82388" y="4988859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1+5-0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 bwMode="auto">
          <a:xfrm>
            <a:off x="672880" y="5358191"/>
            <a:ext cx="295308" cy="1147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1398493" y="4925402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0+5-1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1398493" y="5294734"/>
            <a:ext cx="201707" cy="1782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6266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Measuring classification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791200" cy="57150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Confusion matrix</a:t>
            </a:r>
            <a:br>
              <a:rPr lang="en-US" dirty="0" smtClean="0"/>
            </a:br>
            <a:endParaRPr lang="en-US" dirty="0" smtClean="0"/>
          </a:p>
          <a:p>
            <a:pPr>
              <a:defRPr/>
            </a:pPr>
            <a:r>
              <a:rPr lang="en-US" dirty="0"/>
              <a:t>Accuracy</a:t>
            </a:r>
          </a:p>
          <a:p>
            <a:pPr lvl="1">
              <a:defRPr/>
            </a:pPr>
            <a:r>
              <a:rPr lang="en-US" dirty="0"/>
              <a:t>(TP+TN)/</a:t>
            </a:r>
            <a:br>
              <a:rPr lang="en-US" dirty="0"/>
            </a:br>
            <a:r>
              <a:rPr lang="en-US" dirty="0"/>
              <a:t>(TP+TN+FP+FN)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True Positive Rate=Recall</a:t>
            </a:r>
          </a:p>
          <a:p>
            <a:pPr lvl="1">
              <a:defRPr/>
            </a:pPr>
            <a:r>
              <a:rPr lang="en-US" dirty="0" smtClean="0"/>
              <a:t>TP/(TP+FN)</a:t>
            </a:r>
          </a:p>
          <a:p>
            <a:pPr>
              <a:defRPr/>
            </a:pPr>
            <a:r>
              <a:rPr lang="en-US" dirty="0" smtClean="0"/>
              <a:t>False Positive Rate</a:t>
            </a:r>
          </a:p>
          <a:p>
            <a:pPr lvl="1">
              <a:defRPr/>
            </a:pPr>
            <a:r>
              <a:rPr lang="en-US" dirty="0" smtClean="0"/>
              <a:t>FP/(FP+TN)</a:t>
            </a:r>
          </a:p>
          <a:p>
            <a:pPr>
              <a:defRPr/>
            </a:pPr>
            <a:r>
              <a:rPr lang="en-US" dirty="0" smtClean="0"/>
              <a:t>Precision</a:t>
            </a:r>
          </a:p>
          <a:p>
            <a:pPr lvl="1">
              <a:defRPr/>
            </a:pPr>
            <a:r>
              <a:rPr lang="en-US" dirty="0" smtClean="0"/>
              <a:t>TP/(TP+FP)</a:t>
            </a:r>
          </a:p>
          <a:p>
            <a:pPr>
              <a:defRPr/>
            </a:pPr>
            <a:r>
              <a:rPr lang="en-US" dirty="0" smtClean="0"/>
              <a:t>F1 Score</a:t>
            </a:r>
          </a:p>
          <a:p>
            <a:pPr lvl="1">
              <a:defRPr/>
            </a:pPr>
            <a:r>
              <a:rPr lang="en-US" dirty="0" smtClean="0"/>
              <a:t>2*Recall*Precision/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Recall+Precision</a:t>
            </a:r>
            <a:r>
              <a:rPr lang="en-US" dirty="0" smtClean="0"/>
              <a:t>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824123"/>
              </p:ext>
            </p:extLst>
          </p:nvPr>
        </p:nvGraphicFramePr>
        <p:xfrm>
          <a:off x="4893736" y="1092200"/>
          <a:ext cx="4089396" cy="2142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844"/>
                <a:gridCol w="791915"/>
                <a:gridCol w="817879"/>
                <a:gridCol w="817879"/>
                <a:gridCol w="817879"/>
              </a:tblGrid>
              <a:tr h="428413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7893" marR="77893" marT="38947" marB="38947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7893" marR="77893" marT="38947" marB="38947"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2000" dirty="0" smtClean="0"/>
                        <a:t>Predicted class</a:t>
                      </a:r>
                      <a:endParaRPr lang="en-US" sz="2000" dirty="0"/>
                    </a:p>
                  </a:txBody>
                  <a:tcPr marL="77893" marR="77893" marT="38947" marB="38947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28413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7893" marR="77893" marT="38947" marB="38947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7893" marR="77893" marT="38947" marB="38947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Class1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Class2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Class3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</a:tr>
              <a:tr h="428413">
                <a:tc rowSpan="3"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FF"/>
                          </a:solidFill>
                        </a:rPr>
                        <a:t>Actual</a:t>
                      </a:r>
                    </a:p>
                    <a:p>
                      <a:r>
                        <a:rPr lang="en-US" sz="2000" b="1" dirty="0" smtClean="0">
                          <a:solidFill>
                            <a:srgbClr val="FFFFFF"/>
                          </a:solidFill>
                        </a:rPr>
                        <a:t>class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 marL="77893" marR="77893" marT="38947" marB="3894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Class</a:t>
                      </a:r>
                      <a:r>
                        <a:rPr lang="en-US" sz="1500" baseline="0" dirty="0" smtClean="0"/>
                        <a:t>1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40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6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</a:tr>
              <a:tr h="428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Class2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25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7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</a:tr>
              <a:tr h="42841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Class3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9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10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610910"/>
              </p:ext>
            </p:extLst>
          </p:nvPr>
        </p:nvGraphicFramePr>
        <p:xfrm>
          <a:off x="4639734" y="4207934"/>
          <a:ext cx="4343400" cy="2110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850"/>
                <a:gridCol w="1085850"/>
                <a:gridCol w="1085850"/>
                <a:gridCol w="1085850"/>
              </a:tblGrid>
              <a:tr h="45708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 dirty="0" smtClean="0"/>
                        <a:t>Predicted</a:t>
                      </a:r>
                      <a:endParaRPr lang="en-US" sz="2400" dirty="0"/>
                    </a:p>
                  </a:txBody>
                  <a:tcPr marT="45708" marB="45708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87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Positive</a:t>
                      </a:r>
                      <a:endParaRPr lang="en-US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Negative</a:t>
                      </a:r>
                      <a:endParaRPr lang="en-US" sz="1800" dirty="0"/>
                    </a:p>
                  </a:txBody>
                  <a:tcPr marT="45708" marB="45708"/>
                </a:tc>
              </a:tr>
              <a:tr h="639917">
                <a:tc rowSpan="2"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FFFF"/>
                          </a:solidFill>
                        </a:rPr>
                        <a:t>Actual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 marT="45708" marB="45708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Positive</a:t>
                      </a:r>
                      <a:endParaRPr lang="en-US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True</a:t>
                      </a:r>
                      <a:r>
                        <a:rPr lang="en-US" sz="1800" baseline="0" dirty="0" smtClean="0"/>
                        <a:t> Positive</a:t>
                      </a:r>
                      <a:endParaRPr lang="en-US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False Negative</a:t>
                      </a:r>
                      <a:endParaRPr lang="en-US" sz="1800" dirty="0"/>
                    </a:p>
                  </a:txBody>
                  <a:tcPr marT="45708" marB="45708"/>
                </a:tc>
              </a:tr>
              <a:tr h="63991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Negative</a:t>
                      </a:r>
                      <a:endParaRPr lang="en-US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False Positive</a:t>
                      </a:r>
                      <a:endParaRPr lang="en-US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True Negative</a:t>
                      </a:r>
                      <a:endParaRPr lang="en-US" sz="1800" dirty="0"/>
                    </a:p>
                  </a:txBody>
                  <a:tcPr marT="45708" marB="45708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C7550-1A5D-424A-9481-B6F2D29D6F6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5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Boosting for face detection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7772400" cy="5638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First two features selected by boosting: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This feature combination can yield 100% detection rate and 50% false positive rate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0"/>
            <a:ext cx="6477000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C1639-4E2F-4550-BAEE-C5BDC1CB80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9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Boosting for face detection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4582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A 200-feature classifier can yield 95% detection rate and a false positive rate of 1 in 14084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989138"/>
            <a:ext cx="5257800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97667" y="3725333"/>
            <a:ext cx="399500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Is this good enough?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6630" name="Text Box 65"/>
          <p:cNvSpPr txBox="1">
            <a:spLocks noChangeArrowheads="1"/>
          </p:cNvSpPr>
          <p:nvPr/>
        </p:nvSpPr>
        <p:spPr bwMode="auto">
          <a:xfrm>
            <a:off x="2057400" y="6411913"/>
            <a:ext cx="487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0"/>
              <a:t>Receiver operating characteristic (ROC) curve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C1639-4E2F-4550-BAEE-C5BDC1CB80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0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dirty="0" smtClean="0">
                <a:solidFill>
                  <a:srgbClr val="3506BA"/>
                </a:solidFill>
              </a:rPr>
              <a:t>Attentional cascade (from Viola-Jones)</a:t>
            </a:r>
            <a:br>
              <a:rPr lang="en-US" dirty="0" smtClean="0">
                <a:solidFill>
                  <a:srgbClr val="3506BA"/>
                </a:solidFill>
              </a:rPr>
            </a:br>
            <a:r>
              <a:rPr lang="en-US" sz="2000" dirty="0" smtClean="0">
                <a:solidFill>
                  <a:srgbClr val="3506BA"/>
                </a:solidFill>
              </a:rPr>
              <a:t>This part will be </a:t>
            </a:r>
            <a:r>
              <a:rPr lang="en-US" sz="2000" b="1" dirty="0" smtClean="0">
                <a:solidFill>
                  <a:srgbClr val="3506BA"/>
                </a:solidFill>
              </a:rPr>
              <a:t>extra credit </a:t>
            </a:r>
            <a:r>
              <a:rPr lang="en-US" sz="2000" dirty="0" smtClean="0">
                <a:solidFill>
                  <a:srgbClr val="3506BA"/>
                </a:solidFill>
              </a:rPr>
              <a:t>for HW4</a:t>
            </a:r>
          </a:p>
        </p:txBody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We start with </a:t>
            </a:r>
            <a:r>
              <a:rPr lang="en-US" dirty="0" smtClean="0">
                <a:solidFill>
                  <a:srgbClr val="C00000"/>
                </a:solidFill>
              </a:rPr>
              <a:t>simple classifiers </a:t>
            </a:r>
            <a:r>
              <a:rPr lang="en-US" dirty="0" smtClean="0"/>
              <a:t>which reject many of the negative sub-windows while detecting almost all positive sub-windows</a:t>
            </a:r>
          </a:p>
          <a:p>
            <a:pPr>
              <a:buFontTx/>
              <a:buChar char="•"/>
            </a:pPr>
            <a:r>
              <a:rPr lang="en-US" dirty="0" smtClean="0"/>
              <a:t>Positive response from the first classifier triggers the evaluation of a second (more complex) classifier, and so on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A negative outcome at any point leads to the immediate rejection of the sub-window</a:t>
            </a: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914400" y="5291138"/>
            <a:ext cx="7016750" cy="1338262"/>
            <a:chOff x="576" y="3333"/>
            <a:chExt cx="4420" cy="843"/>
          </a:xfrm>
        </p:grpSpPr>
        <p:sp>
          <p:nvSpPr>
            <p:cNvPr id="27653" name="Text Box 60"/>
            <p:cNvSpPr txBox="1">
              <a:spLocks noChangeArrowheads="1"/>
            </p:cNvSpPr>
            <p:nvPr/>
          </p:nvSpPr>
          <p:spPr bwMode="auto">
            <a:xfrm>
              <a:off x="4512" y="3417"/>
              <a:ext cx="4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>
                  <a:latin typeface="Times New Roman" pitchFamily="18" charset="0"/>
                </a:rPr>
                <a:t>FACE</a:t>
              </a:r>
            </a:p>
          </p:txBody>
        </p:sp>
        <p:sp>
          <p:nvSpPr>
            <p:cNvPr id="27654" name="Text Box 61"/>
            <p:cNvSpPr txBox="1">
              <a:spLocks noChangeArrowheads="1"/>
            </p:cNvSpPr>
            <p:nvPr/>
          </p:nvSpPr>
          <p:spPr bwMode="auto">
            <a:xfrm>
              <a:off x="576" y="3427"/>
              <a:ext cx="86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0">
                  <a:latin typeface="Times New Roman" pitchFamily="18" charset="0"/>
                </a:rPr>
                <a:t>IMAGE</a:t>
              </a:r>
            </a:p>
            <a:p>
              <a:r>
                <a:rPr lang="en-US" sz="1400" b="0">
                  <a:latin typeface="Times New Roman" pitchFamily="18" charset="0"/>
                </a:rPr>
                <a:t>SUB-WINDOW</a:t>
              </a:r>
            </a:p>
          </p:txBody>
        </p:sp>
        <p:sp>
          <p:nvSpPr>
            <p:cNvPr id="27655" name="Line 62"/>
            <p:cNvSpPr>
              <a:spLocks noChangeShapeType="1"/>
            </p:cNvSpPr>
            <p:nvPr/>
          </p:nvSpPr>
          <p:spPr bwMode="auto">
            <a:xfrm>
              <a:off x="1296" y="3571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Text Box 63"/>
            <p:cNvSpPr txBox="1">
              <a:spLocks noChangeArrowheads="1"/>
            </p:cNvSpPr>
            <p:nvPr/>
          </p:nvSpPr>
          <p:spPr bwMode="auto">
            <a:xfrm>
              <a:off x="1632" y="3496"/>
              <a:ext cx="55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0">
                  <a:latin typeface="Times New Roman" pitchFamily="18" charset="0"/>
                </a:rPr>
                <a:t>Classifier 1</a:t>
              </a:r>
            </a:p>
          </p:txBody>
        </p:sp>
        <p:sp>
          <p:nvSpPr>
            <p:cNvPr id="27657" name="Line 64"/>
            <p:cNvSpPr>
              <a:spLocks noChangeShapeType="1"/>
            </p:cNvSpPr>
            <p:nvPr/>
          </p:nvSpPr>
          <p:spPr bwMode="auto">
            <a:xfrm>
              <a:off x="2271" y="3571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Line 65"/>
            <p:cNvSpPr>
              <a:spLocks noChangeShapeType="1"/>
            </p:cNvSpPr>
            <p:nvPr/>
          </p:nvSpPr>
          <p:spPr bwMode="auto">
            <a:xfrm>
              <a:off x="1914" y="381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Text Box 66"/>
            <p:cNvSpPr txBox="1">
              <a:spLocks noChangeArrowheads="1"/>
            </p:cNvSpPr>
            <p:nvPr/>
          </p:nvSpPr>
          <p:spPr bwMode="auto">
            <a:xfrm>
              <a:off x="2322" y="3379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27660" name="Oval 67"/>
            <p:cNvSpPr>
              <a:spLocks noChangeArrowheads="1"/>
            </p:cNvSpPr>
            <p:nvPr/>
          </p:nvSpPr>
          <p:spPr bwMode="auto">
            <a:xfrm>
              <a:off x="3553" y="3342"/>
              <a:ext cx="659" cy="45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1" name="Text Box 68"/>
            <p:cNvSpPr txBox="1">
              <a:spLocks noChangeArrowheads="1"/>
            </p:cNvSpPr>
            <p:nvPr/>
          </p:nvSpPr>
          <p:spPr bwMode="auto">
            <a:xfrm>
              <a:off x="3607" y="3474"/>
              <a:ext cx="55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latin typeface="Times New Roman" pitchFamily="18" charset="0"/>
                </a:rPr>
                <a:t>Classifier 3</a:t>
              </a:r>
            </a:p>
          </p:txBody>
        </p:sp>
        <p:sp>
          <p:nvSpPr>
            <p:cNvPr id="27662" name="Line 69"/>
            <p:cNvSpPr>
              <a:spLocks noChangeShapeType="1"/>
            </p:cNvSpPr>
            <p:nvPr/>
          </p:nvSpPr>
          <p:spPr bwMode="auto">
            <a:xfrm>
              <a:off x="4218" y="357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Text Box 70"/>
            <p:cNvSpPr txBox="1">
              <a:spLocks noChangeArrowheads="1"/>
            </p:cNvSpPr>
            <p:nvPr/>
          </p:nvSpPr>
          <p:spPr bwMode="auto">
            <a:xfrm>
              <a:off x="4266" y="3378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27664" name="Line 71"/>
            <p:cNvSpPr>
              <a:spLocks noChangeShapeType="1"/>
            </p:cNvSpPr>
            <p:nvPr/>
          </p:nvSpPr>
          <p:spPr bwMode="auto">
            <a:xfrm>
              <a:off x="3873" y="381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Text Box 72"/>
            <p:cNvSpPr txBox="1">
              <a:spLocks noChangeArrowheads="1"/>
            </p:cNvSpPr>
            <p:nvPr/>
          </p:nvSpPr>
          <p:spPr bwMode="auto">
            <a:xfrm>
              <a:off x="3863" y="3784"/>
              <a:ext cx="1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27666" name="Text Box 73"/>
            <p:cNvSpPr txBox="1">
              <a:spLocks noChangeArrowheads="1"/>
            </p:cNvSpPr>
            <p:nvPr/>
          </p:nvSpPr>
          <p:spPr bwMode="auto">
            <a:xfrm>
              <a:off x="3592" y="4003"/>
              <a:ext cx="6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latin typeface="Times New Roman" pitchFamily="18" charset="0"/>
                </a:rPr>
                <a:t>NON-FACE</a:t>
              </a:r>
            </a:p>
          </p:txBody>
        </p:sp>
        <p:sp>
          <p:nvSpPr>
            <p:cNvPr id="27667" name="Line 74"/>
            <p:cNvSpPr>
              <a:spLocks noChangeShapeType="1"/>
            </p:cNvSpPr>
            <p:nvPr/>
          </p:nvSpPr>
          <p:spPr bwMode="auto">
            <a:xfrm>
              <a:off x="2269" y="357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Text Box 75"/>
            <p:cNvSpPr txBox="1">
              <a:spLocks noChangeArrowheads="1"/>
            </p:cNvSpPr>
            <p:nvPr/>
          </p:nvSpPr>
          <p:spPr bwMode="auto">
            <a:xfrm>
              <a:off x="2320" y="3378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27669" name="Text Box 76"/>
            <p:cNvSpPr txBox="1">
              <a:spLocks noChangeArrowheads="1"/>
            </p:cNvSpPr>
            <p:nvPr/>
          </p:nvSpPr>
          <p:spPr bwMode="auto">
            <a:xfrm>
              <a:off x="2673" y="3474"/>
              <a:ext cx="55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latin typeface="Times New Roman" pitchFamily="18" charset="0"/>
                </a:rPr>
                <a:t>Classifier 2</a:t>
              </a:r>
            </a:p>
          </p:txBody>
        </p:sp>
        <p:sp>
          <p:nvSpPr>
            <p:cNvPr id="27670" name="Line 77"/>
            <p:cNvSpPr>
              <a:spLocks noChangeShapeType="1"/>
            </p:cNvSpPr>
            <p:nvPr/>
          </p:nvSpPr>
          <p:spPr bwMode="auto">
            <a:xfrm>
              <a:off x="3249" y="357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Text Box 78"/>
            <p:cNvSpPr txBox="1">
              <a:spLocks noChangeArrowheads="1"/>
            </p:cNvSpPr>
            <p:nvPr/>
          </p:nvSpPr>
          <p:spPr bwMode="auto">
            <a:xfrm>
              <a:off x="3312" y="3378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27672" name="Line 79"/>
            <p:cNvSpPr>
              <a:spLocks noChangeShapeType="1"/>
            </p:cNvSpPr>
            <p:nvPr/>
          </p:nvSpPr>
          <p:spPr bwMode="auto">
            <a:xfrm>
              <a:off x="2954" y="3789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Text Box 80"/>
            <p:cNvSpPr txBox="1">
              <a:spLocks noChangeArrowheads="1"/>
            </p:cNvSpPr>
            <p:nvPr/>
          </p:nvSpPr>
          <p:spPr bwMode="auto">
            <a:xfrm>
              <a:off x="2944" y="3762"/>
              <a:ext cx="1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27674" name="Text Box 81"/>
            <p:cNvSpPr txBox="1">
              <a:spLocks noChangeArrowheads="1"/>
            </p:cNvSpPr>
            <p:nvPr/>
          </p:nvSpPr>
          <p:spPr bwMode="auto">
            <a:xfrm>
              <a:off x="2673" y="3981"/>
              <a:ext cx="6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latin typeface="Times New Roman" pitchFamily="18" charset="0"/>
                </a:rPr>
                <a:t>NON-FACE</a:t>
              </a:r>
            </a:p>
          </p:txBody>
        </p:sp>
        <p:sp>
          <p:nvSpPr>
            <p:cNvPr id="27675" name="Oval 82"/>
            <p:cNvSpPr>
              <a:spLocks noChangeArrowheads="1"/>
            </p:cNvSpPr>
            <p:nvPr/>
          </p:nvSpPr>
          <p:spPr bwMode="auto">
            <a:xfrm>
              <a:off x="2592" y="3333"/>
              <a:ext cx="659" cy="459"/>
            </a:xfrm>
            <a:prstGeom prst="ellips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6" name="Oval 83"/>
            <p:cNvSpPr>
              <a:spLocks noChangeArrowheads="1"/>
            </p:cNvSpPr>
            <p:nvPr/>
          </p:nvSpPr>
          <p:spPr bwMode="auto">
            <a:xfrm>
              <a:off x="1584" y="3333"/>
              <a:ext cx="659" cy="459"/>
            </a:xfrm>
            <a:prstGeom prst="ellips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7" name="Line 84"/>
            <p:cNvSpPr>
              <a:spLocks noChangeShapeType="1"/>
            </p:cNvSpPr>
            <p:nvPr/>
          </p:nvSpPr>
          <p:spPr bwMode="auto">
            <a:xfrm>
              <a:off x="1913" y="381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Text Box 85"/>
            <p:cNvSpPr txBox="1">
              <a:spLocks noChangeArrowheads="1"/>
            </p:cNvSpPr>
            <p:nvPr/>
          </p:nvSpPr>
          <p:spPr bwMode="auto">
            <a:xfrm>
              <a:off x="1903" y="3784"/>
              <a:ext cx="1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27679" name="Text Box 86"/>
            <p:cNvSpPr txBox="1">
              <a:spLocks noChangeArrowheads="1"/>
            </p:cNvSpPr>
            <p:nvPr/>
          </p:nvSpPr>
          <p:spPr bwMode="auto">
            <a:xfrm>
              <a:off x="1632" y="4003"/>
              <a:ext cx="6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latin typeface="Times New Roman" pitchFamily="18" charset="0"/>
                </a:rPr>
                <a:t>NON-FACE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C1639-4E2F-4550-BAEE-C5BDC1CB80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89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361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Attentional cascade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5562600" cy="2057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Chain of classifiers that are progressively more complex and have lower false positive rates: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endParaRPr lang="en-US" dirty="0" smtClean="0"/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5943600" y="1981200"/>
            <a:ext cx="2984500" cy="2887663"/>
            <a:chOff x="3744" y="1248"/>
            <a:chExt cx="1880" cy="1819"/>
          </a:xfrm>
        </p:grpSpPr>
        <p:sp>
          <p:nvSpPr>
            <p:cNvPr id="28711" name="Rectangle 5"/>
            <p:cNvSpPr>
              <a:spLocks noChangeArrowheads="1"/>
            </p:cNvSpPr>
            <p:nvPr/>
          </p:nvSpPr>
          <p:spPr bwMode="auto">
            <a:xfrm>
              <a:off x="4056" y="1616"/>
              <a:ext cx="1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vs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28712" name="Rectangle 6"/>
            <p:cNvSpPr>
              <a:spLocks noChangeArrowheads="1"/>
            </p:cNvSpPr>
            <p:nvPr/>
          </p:nvSpPr>
          <p:spPr bwMode="auto">
            <a:xfrm>
              <a:off x="4158" y="1616"/>
              <a:ext cx="30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 false 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28713" name="Rectangle 7"/>
            <p:cNvSpPr>
              <a:spLocks noChangeArrowheads="1"/>
            </p:cNvSpPr>
            <p:nvPr/>
          </p:nvSpPr>
          <p:spPr bwMode="auto">
            <a:xfrm>
              <a:off x="4454" y="1616"/>
              <a:ext cx="21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neg 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28714" name="Rectangle 8"/>
            <p:cNvSpPr>
              <a:spLocks noChangeArrowheads="1"/>
            </p:cNvSpPr>
            <p:nvPr/>
          </p:nvSpPr>
          <p:spPr bwMode="auto">
            <a:xfrm>
              <a:off x="4649" y="1616"/>
              <a:ext cx="73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determined by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28715" name="Rectangle 9"/>
            <p:cNvSpPr>
              <a:spLocks noChangeArrowheads="1"/>
            </p:cNvSpPr>
            <p:nvPr/>
          </p:nvSpPr>
          <p:spPr bwMode="auto">
            <a:xfrm>
              <a:off x="3775" y="1279"/>
              <a:ext cx="1849" cy="1788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Rectangle 10"/>
            <p:cNvSpPr>
              <a:spLocks noChangeArrowheads="1"/>
            </p:cNvSpPr>
            <p:nvPr/>
          </p:nvSpPr>
          <p:spPr bwMode="auto">
            <a:xfrm>
              <a:off x="3744" y="1248"/>
              <a:ext cx="1842" cy="17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Rectangle 11"/>
            <p:cNvSpPr>
              <a:spLocks noChangeArrowheads="1"/>
            </p:cNvSpPr>
            <p:nvPr/>
          </p:nvSpPr>
          <p:spPr bwMode="auto">
            <a:xfrm>
              <a:off x="4143" y="1616"/>
              <a:ext cx="1412" cy="132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Rectangle 12"/>
            <p:cNvSpPr>
              <a:spLocks noChangeArrowheads="1"/>
            </p:cNvSpPr>
            <p:nvPr/>
          </p:nvSpPr>
          <p:spPr bwMode="auto">
            <a:xfrm>
              <a:off x="4527" y="1279"/>
              <a:ext cx="52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Rectangle 13"/>
            <p:cNvSpPr>
              <a:spLocks noChangeArrowheads="1"/>
            </p:cNvSpPr>
            <p:nvPr/>
          </p:nvSpPr>
          <p:spPr bwMode="auto">
            <a:xfrm>
              <a:off x="4573" y="1302"/>
              <a:ext cx="4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% False Pos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28720" name="Rectangle 14"/>
            <p:cNvSpPr>
              <a:spLocks noChangeArrowheads="1"/>
            </p:cNvSpPr>
            <p:nvPr/>
          </p:nvSpPr>
          <p:spPr bwMode="auto">
            <a:xfrm rot="-5400000">
              <a:off x="3611" y="2248"/>
              <a:ext cx="47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% Detection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28721" name="Rectangle 15"/>
            <p:cNvSpPr>
              <a:spLocks noChangeArrowheads="1"/>
            </p:cNvSpPr>
            <p:nvPr/>
          </p:nvSpPr>
          <p:spPr bwMode="auto">
            <a:xfrm>
              <a:off x="4673" y="2076"/>
              <a:ext cx="77" cy="18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2" name="Rectangle 16"/>
            <p:cNvSpPr>
              <a:spLocks noChangeArrowheads="1"/>
            </p:cNvSpPr>
            <p:nvPr/>
          </p:nvSpPr>
          <p:spPr bwMode="auto">
            <a:xfrm>
              <a:off x="4143" y="1462"/>
              <a:ext cx="1389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3" name="Rectangle 17"/>
            <p:cNvSpPr>
              <a:spLocks noChangeArrowheads="1"/>
            </p:cNvSpPr>
            <p:nvPr/>
          </p:nvSpPr>
          <p:spPr bwMode="auto">
            <a:xfrm>
              <a:off x="4226" y="1486"/>
              <a:ext cx="98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0                                       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28724" name="Rectangle 18"/>
            <p:cNvSpPr>
              <a:spLocks noChangeArrowheads="1"/>
            </p:cNvSpPr>
            <p:nvPr/>
          </p:nvSpPr>
          <p:spPr bwMode="auto">
            <a:xfrm>
              <a:off x="5234" y="1486"/>
              <a:ext cx="12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     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28725" name="Rectangle 19"/>
            <p:cNvSpPr>
              <a:spLocks noChangeArrowheads="1"/>
            </p:cNvSpPr>
            <p:nvPr/>
          </p:nvSpPr>
          <p:spPr bwMode="auto">
            <a:xfrm>
              <a:off x="5372" y="1486"/>
              <a:ext cx="1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 50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28726" name="Rectangle 20"/>
            <p:cNvSpPr>
              <a:spLocks noChangeArrowheads="1"/>
            </p:cNvSpPr>
            <p:nvPr/>
          </p:nvSpPr>
          <p:spPr bwMode="auto">
            <a:xfrm rot="-5400000">
              <a:off x="3462" y="2194"/>
              <a:ext cx="116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0                                        100</a:t>
              </a:r>
              <a:endParaRPr lang="en-US" sz="3200" b="0">
                <a:latin typeface="Times New Roman" pitchFamily="18" charset="0"/>
              </a:endParaRPr>
            </a:p>
          </p:txBody>
        </p:sp>
      </p:grpSp>
      <p:sp>
        <p:nvSpPr>
          <p:cNvPr id="28677" name="Text Box 23"/>
          <p:cNvSpPr txBox="1">
            <a:spLocks noChangeArrowheads="1"/>
          </p:cNvSpPr>
          <p:nvPr/>
        </p:nvSpPr>
        <p:spPr bwMode="auto">
          <a:xfrm>
            <a:off x="7162800" y="5424488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latin typeface="Times New Roman" pitchFamily="18" charset="0"/>
              </a:rPr>
              <a:t>FACE</a:t>
            </a:r>
          </a:p>
        </p:txBody>
      </p:sp>
      <p:sp>
        <p:nvSpPr>
          <p:cNvPr id="28678" name="Text Box 24"/>
          <p:cNvSpPr txBox="1">
            <a:spLocks noChangeArrowheads="1"/>
          </p:cNvSpPr>
          <p:nvPr/>
        </p:nvSpPr>
        <p:spPr bwMode="auto">
          <a:xfrm>
            <a:off x="914400" y="5440363"/>
            <a:ext cx="13700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>
                <a:latin typeface="Times New Roman" pitchFamily="18" charset="0"/>
              </a:rPr>
              <a:t>IMAGE</a:t>
            </a:r>
          </a:p>
          <a:p>
            <a:r>
              <a:rPr lang="en-US" sz="1400" b="0">
                <a:latin typeface="Times New Roman" pitchFamily="18" charset="0"/>
              </a:rPr>
              <a:t>SUB-WINDOW</a:t>
            </a:r>
          </a:p>
        </p:txBody>
      </p:sp>
      <p:sp>
        <p:nvSpPr>
          <p:cNvPr id="28679" name="Line 25"/>
          <p:cNvSpPr>
            <a:spLocks noChangeShapeType="1"/>
          </p:cNvSpPr>
          <p:nvPr/>
        </p:nvSpPr>
        <p:spPr bwMode="auto">
          <a:xfrm>
            <a:off x="2057400" y="56689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0" name="Text Box 28"/>
          <p:cNvSpPr txBox="1">
            <a:spLocks noChangeArrowheads="1"/>
          </p:cNvSpPr>
          <p:nvPr/>
        </p:nvSpPr>
        <p:spPr bwMode="auto">
          <a:xfrm>
            <a:off x="2590800" y="5549900"/>
            <a:ext cx="884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Classifier 1</a:t>
            </a:r>
          </a:p>
        </p:txBody>
      </p:sp>
      <p:sp>
        <p:nvSpPr>
          <p:cNvPr id="28681" name="Line 29"/>
          <p:cNvSpPr>
            <a:spLocks noChangeShapeType="1"/>
          </p:cNvSpPr>
          <p:nvPr/>
        </p:nvSpPr>
        <p:spPr bwMode="auto">
          <a:xfrm>
            <a:off x="3605213" y="56689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2" name="Line 30"/>
          <p:cNvSpPr>
            <a:spLocks noChangeShapeType="1"/>
          </p:cNvSpPr>
          <p:nvPr/>
        </p:nvSpPr>
        <p:spPr bwMode="auto">
          <a:xfrm>
            <a:off x="3038475" y="60499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Text Box 32"/>
          <p:cNvSpPr txBox="1">
            <a:spLocks noChangeArrowheads="1"/>
          </p:cNvSpPr>
          <p:nvPr/>
        </p:nvSpPr>
        <p:spPr bwMode="auto">
          <a:xfrm>
            <a:off x="3686175" y="5364163"/>
            <a:ext cx="285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T</a:t>
            </a:r>
          </a:p>
        </p:txBody>
      </p:sp>
      <p:sp>
        <p:nvSpPr>
          <p:cNvPr id="28684" name="Oval 34"/>
          <p:cNvSpPr>
            <a:spLocks noChangeArrowheads="1"/>
          </p:cNvSpPr>
          <p:nvPr/>
        </p:nvSpPr>
        <p:spPr bwMode="auto">
          <a:xfrm>
            <a:off x="5640388" y="5305425"/>
            <a:ext cx="1046162" cy="7286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Text Box 35"/>
          <p:cNvSpPr txBox="1">
            <a:spLocks noChangeArrowheads="1"/>
          </p:cNvSpPr>
          <p:nvPr/>
        </p:nvSpPr>
        <p:spPr bwMode="auto">
          <a:xfrm>
            <a:off x="5726113" y="5514975"/>
            <a:ext cx="8842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Classifier 3</a:t>
            </a:r>
          </a:p>
        </p:txBody>
      </p:sp>
      <p:sp>
        <p:nvSpPr>
          <p:cNvPr id="28686" name="Line 36"/>
          <p:cNvSpPr>
            <a:spLocks noChangeShapeType="1"/>
          </p:cNvSpPr>
          <p:nvPr/>
        </p:nvSpPr>
        <p:spPr bwMode="auto">
          <a:xfrm>
            <a:off x="6696075" y="56673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7" name="Text Box 37"/>
          <p:cNvSpPr txBox="1">
            <a:spLocks noChangeArrowheads="1"/>
          </p:cNvSpPr>
          <p:nvPr/>
        </p:nvSpPr>
        <p:spPr bwMode="auto">
          <a:xfrm>
            <a:off x="6772275" y="5362575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T</a:t>
            </a:r>
          </a:p>
        </p:txBody>
      </p:sp>
      <p:sp>
        <p:nvSpPr>
          <p:cNvPr id="28688" name="Line 38"/>
          <p:cNvSpPr>
            <a:spLocks noChangeShapeType="1"/>
          </p:cNvSpPr>
          <p:nvPr/>
        </p:nvSpPr>
        <p:spPr bwMode="auto">
          <a:xfrm>
            <a:off x="6148388" y="60499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9" name="Text Box 39"/>
          <p:cNvSpPr txBox="1">
            <a:spLocks noChangeArrowheads="1"/>
          </p:cNvSpPr>
          <p:nvPr/>
        </p:nvSpPr>
        <p:spPr bwMode="auto">
          <a:xfrm>
            <a:off x="6132513" y="6007100"/>
            <a:ext cx="277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F</a:t>
            </a:r>
          </a:p>
        </p:txBody>
      </p:sp>
      <p:sp>
        <p:nvSpPr>
          <p:cNvPr id="28690" name="Text Box 40"/>
          <p:cNvSpPr txBox="1">
            <a:spLocks noChangeArrowheads="1"/>
          </p:cNvSpPr>
          <p:nvPr/>
        </p:nvSpPr>
        <p:spPr bwMode="auto">
          <a:xfrm>
            <a:off x="5702300" y="6354763"/>
            <a:ext cx="952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NON-FACE</a:t>
            </a:r>
          </a:p>
        </p:txBody>
      </p:sp>
      <p:sp>
        <p:nvSpPr>
          <p:cNvPr id="28691" name="Line 41"/>
          <p:cNvSpPr>
            <a:spLocks noChangeShapeType="1"/>
          </p:cNvSpPr>
          <p:nvPr/>
        </p:nvSpPr>
        <p:spPr bwMode="auto">
          <a:xfrm>
            <a:off x="3602038" y="56673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2" name="Text Box 44"/>
          <p:cNvSpPr txBox="1">
            <a:spLocks noChangeArrowheads="1"/>
          </p:cNvSpPr>
          <p:nvPr/>
        </p:nvSpPr>
        <p:spPr bwMode="auto">
          <a:xfrm>
            <a:off x="3683000" y="5362575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T</a:t>
            </a:r>
          </a:p>
        </p:txBody>
      </p:sp>
      <p:sp>
        <p:nvSpPr>
          <p:cNvPr id="28693" name="Text Box 47"/>
          <p:cNvSpPr txBox="1">
            <a:spLocks noChangeArrowheads="1"/>
          </p:cNvSpPr>
          <p:nvPr/>
        </p:nvSpPr>
        <p:spPr bwMode="auto">
          <a:xfrm>
            <a:off x="4243388" y="5514975"/>
            <a:ext cx="8842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Classifier 2</a:t>
            </a:r>
          </a:p>
        </p:txBody>
      </p:sp>
      <p:sp>
        <p:nvSpPr>
          <p:cNvPr id="28694" name="Line 48"/>
          <p:cNvSpPr>
            <a:spLocks noChangeShapeType="1"/>
          </p:cNvSpPr>
          <p:nvPr/>
        </p:nvSpPr>
        <p:spPr bwMode="auto">
          <a:xfrm>
            <a:off x="5157788" y="56673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5" name="Text Box 49"/>
          <p:cNvSpPr txBox="1">
            <a:spLocks noChangeArrowheads="1"/>
          </p:cNvSpPr>
          <p:nvPr/>
        </p:nvSpPr>
        <p:spPr bwMode="auto">
          <a:xfrm>
            <a:off x="5257800" y="5362575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T</a:t>
            </a:r>
          </a:p>
        </p:txBody>
      </p:sp>
      <p:sp>
        <p:nvSpPr>
          <p:cNvPr id="28696" name="Line 50"/>
          <p:cNvSpPr>
            <a:spLocks noChangeShapeType="1"/>
          </p:cNvSpPr>
          <p:nvPr/>
        </p:nvSpPr>
        <p:spPr bwMode="auto">
          <a:xfrm>
            <a:off x="4689475" y="60150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7" name="Text Box 51"/>
          <p:cNvSpPr txBox="1">
            <a:spLocks noChangeArrowheads="1"/>
          </p:cNvSpPr>
          <p:nvPr/>
        </p:nvSpPr>
        <p:spPr bwMode="auto">
          <a:xfrm>
            <a:off x="4673600" y="5972175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F</a:t>
            </a:r>
          </a:p>
        </p:txBody>
      </p:sp>
      <p:sp>
        <p:nvSpPr>
          <p:cNvPr id="28698" name="Text Box 52"/>
          <p:cNvSpPr txBox="1">
            <a:spLocks noChangeArrowheads="1"/>
          </p:cNvSpPr>
          <p:nvPr/>
        </p:nvSpPr>
        <p:spPr bwMode="auto">
          <a:xfrm>
            <a:off x="4243388" y="6319838"/>
            <a:ext cx="952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NON-FACE</a:t>
            </a:r>
          </a:p>
        </p:txBody>
      </p:sp>
      <p:sp>
        <p:nvSpPr>
          <p:cNvPr id="28699" name="Freeform 53"/>
          <p:cNvSpPr>
            <a:spLocks/>
          </p:cNvSpPr>
          <p:nvPr/>
        </p:nvSpPr>
        <p:spPr bwMode="auto">
          <a:xfrm>
            <a:off x="6621463" y="2563813"/>
            <a:ext cx="2143125" cy="2044700"/>
          </a:xfrm>
          <a:custGeom>
            <a:avLst/>
            <a:gdLst>
              <a:gd name="T0" fmla="*/ 0 w 1056"/>
              <a:gd name="T1" fmla="*/ 2147483647 h 1008"/>
              <a:gd name="T2" fmla="*/ 2147483647 w 1056"/>
              <a:gd name="T3" fmla="*/ 2147483647 h 1008"/>
              <a:gd name="T4" fmla="*/ 2147483647 w 1056"/>
              <a:gd name="T5" fmla="*/ 2147483647 h 1008"/>
              <a:gd name="T6" fmla="*/ 2147483647 w 1056"/>
              <a:gd name="T7" fmla="*/ 2147483647 h 1008"/>
              <a:gd name="T8" fmla="*/ 2147483647 w 1056"/>
              <a:gd name="T9" fmla="*/ 0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6"/>
              <a:gd name="T16" fmla="*/ 0 h 1008"/>
              <a:gd name="T17" fmla="*/ 1056 w 1056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6" h="1008">
                <a:moveTo>
                  <a:pt x="0" y="1008"/>
                </a:moveTo>
                <a:cubicBezTo>
                  <a:pt x="0" y="832"/>
                  <a:pt x="0" y="656"/>
                  <a:pt x="48" y="528"/>
                </a:cubicBezTo>
                <a:cubicBezTo>
                  <a:pt x="96" y="400"/>
                  <a:pt x="192" y="320"/>
                  <a:pt x="288" y="240"/>
                </a:cubicBezTo>
                <a:cubicBezTo>
                  <a:pt x="384" y="160"/>
                  <a:pt x="496" y="88"/>
                  <a:pt x="624" y="48"/>
                </a:cubicBezTo>
                <a:cubicBezTo>
                  <a:pt x="752" y="8"/>
                  <a:pt x="904" y="4"/>
                  <a:pt x="1056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700" name="Oval 54"/>
          <p:cNvSpPr>
            <a:spLocks noChangeArrowheads="1"/>
          </p:cNvSpPr>
          <p:nvPr/>
        </p:nvSpPr>
        <p:spPr bwMode="auto">
          <a:xfrm>
            <a:off x="2819400" y="3581400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701" name="Freeform 55"/>
          <p:cNvSpPr>
            <a:spLocks/>
          </p:cNvSpPr>
          <p:nvPr/>
        </p:nvSpPr>
        <p:spPr bwMode="auto">
          <a:xfrm>
            <a:off x="6581775" y="2536825"/>
            <a:ext cx="2197100" cy="2128838"/>
          </a:xfrm>
          <a:custGeom>
            <a:avLst/>
            <a:gdLst>
              <a:gd name="T0" fmla="*/ 2147483647 w 1879"/>
              <a:gd name="T1" fmla="*/ 2147483647 h 1821"/>
              <a:gd name="T2" fmla="*/ 2147483647 w 1879"/>
              <a:gd name="T3" fmla="*/ 2147483647 h 1821"/>
              <a:gd name="T4" fmla="*/ 2147483647 w 1879"/>
              <a:gd name="T5" fmla="*/ 2147483647 h 1821"/>
              <a:gd name="T6" fmla="*/ 2147483647 w 1879"/>
              <a:gd name="T7" fmla="*/ 2147483647 h 1821"/>
              <a:gd name="T8" fmla="*/ 2147483647 w 1879"/>
              <a:gd name="T9" fmla="*/ 2147483647 h 18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9"/>
              <a:gd name="T16" fmla="*/ 0 h 1821"/>
              <a:gd name="T17" fmla="*/ 1879 w 1879"/>
              <a:gd name="T18" fmla="*/ 1821 h 18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9" h="1821">
                <a:moveTo>
                  <a:pt x="35" y="1821"/>
                </a:moveTo>
                <a:cubicBezTo>
                  <a:pt x="36" y="1682"/>
                  <a:pt x="0" y="1236"/>
                  <a:pt x="45" y="983"/>
                </a:cubicBezTo>
                <a:cubicBezTo>
                  <a:pt x="90" y="730"/>
                  <a:pt x="174" y="454"/>
                  <a:pt x="305" y="298"/>
                </a:cubicBezTo>
                <a:cubicBezTo>
                  <a:pt x="436" y="142"/>
                  <a:pt x="572" y="88"/>
                  <a:pt x="834" y="44"/>
                </a:cubicBezTo>
                <a:cubicBezTo>
                  <a:pt x="1096" y="0"/>
                  <a:pt x="1661" y="36"/>
                  <a:pt x="1879" y="34"/>
                </a:cubicBezTo>
              </a:path>
            </a:pathLst>
          </a:custGeom>
          <a:noFill/>
          <a:ln w="28575">
            <a:solidFill>
              <a:srgbClr val="33CC33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702" name="Oval 56"/>
          <p:cNvSpPr>
            <a:spLocks noChangeArrowheads="1"/>
          </p:cNvSpPr>
          <p:nvPr/>
        </p:nvSpPr>
        <p:spPr bwMode="auto">
          <a:xfrm>
            <a:off x="2286000" y="3124200"/>
            <a:ext cx="1524000" cy="1295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03" name="Freeform 57"/>
          <p:cNvSpPr>
            <a:spLocks/>
          </p:cNvSpPr>
          <p:nvPr/>
        </p:nvSpPr>
        <p:spPr bwMode="auto">
          <a:xfrm>
            <a:off x="6546850" y="2565400"/>
            <a:ext cx="2284413" cy="2108200"/>
          </a:xfrm>
          <a:custGeom>
            <a:avLst/>
            <a:gdLst>
              <a:gd name="T0" fmla="*/ 2147483647 w 1953"/>
              <a:gd name="T1" fmla="*/ 2147483647 h 1803"/>
              <a:gd name="T2" fmla="*/ 2147483647 w 1953"/>
              <a:gd name="T3" fmla="*/ 2147483647 h 1803"/>
              <a:gd name="T4" fmla="*/ 2147483647 w 1953"/>
              <a:gd name="T5" fmla="*/ 2147483647 h 1803"/>
              <a:gd name="T6" fmla="*/ 2147483647 w 1953"/>
              <a:gd name="T7" fmla="*/ 2147483647 h 1803"/>
              <a:gd name="T8" fmla="*/ 2147483647 w 1953"/>
              <a:gd name="T9" fmla="*/ 2147483647 h 18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53"/>
              <a:gd name="T16" fmla="*/ 0 h 1803"/>
              <a:gd name="T17" fmla="*/ 1953 w 1953"/>
              <a:gd name="T18" fmla="*/ 1803 h 18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53" h="1803">
                <a:moveTo>
                  <a:pt x="36" y="1803"/>
                </a:moveTo>
                <a:cubicBezTo>
                  <a:pt x="57" y="1408"/>
                  <a:pt x="14" y="1045"/>
                  <a:pt x="31" y="750"/>
                </a:cubicBezTo>
                <a:cubicBezTo>
                  <a:pt x="0" y="478"/>
                  <a:pt x="108" y="266"/>
                  <a:pt x="222" y="152"/>
                </a:cubicBezTo>
                <a:cubicBezTo>
                  <a:pt x="336" y="37"/>
                  <a:pt x="277" y="61"/>
                  <a:pt x="558" y="9"/>
                </a:cubicBezTo>
                <a:cubicBezTo>
                  <a:pt x="861" y="0"/>
                  <a:pt x="1755" y="22"/>
                  <a:pt x="1953" y="11"/>
                </a:cubicBezTo>
              </a:path>
            </a:pathLst>
          </a:custGeom>
          <a:noFill/>
          <a:ln w="28575">
            <a:solidFill>
              <a:srgbClr val="FF0F0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4" name="Oval 58"/>
          <p:cNvSpPr>
            <a:spLocks noChangeArrowheads="1"/>
          </p:cNvSpPr>
          <p:nvPr/>
        </p:nvSpPr>
        <p:spPr bwMode="auto">
          <a:xfrm>
            <a:off x="1676400" y="2971800"/>
            <a:ext cx="2819400" cy="1905000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05" name="Oval 60"/>
          <p:cNvSpPr>
            <a:spLocks noChangeArrowheads="1"/>
          </p:cNvSpPr>
          <p:nvPr/>
        </p:nvSpPr>
        <p:spPr bwMode="auto">
          <a:xfrm>
            <a:off x="4114800" y="5291138"/>
            <a:ext cx="1046163" cy="728662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6" name="Oval 61"/>
          <p:cNvSpPr>
            <a:spLocks noChangeArrowheads="1"/>
          </p:cNvSpPr>
          <p:nvPr/>
        </p:nvSpPr>
        <p:spPr bwMode="auto">
          <a:xfrm>
            <a:off x="2514600" y="5291138"/>
            <a:ext cx="1046163" cy="728662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7" name="Line 62"/>
          <p:cNvSpPr>
            <a:spLocks noChangeShapeType="1"/>
          </p:cNvSpPr>
          <p:nvPr/>
        </p:nvSpPr>
        <p:spPr bwMode="auto">
          <a:xfrm>
            <a:off x="3036888" y="60499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08" name="Text Box 63"/>
          <p:cNvSpPr txBox="1">
            <a:spLocks noChangeArrowheads="1"/>
          </p:cNvSpPr>
          <p:nvPr/>
        </p:nvSpPr>
        <p:spPr bwMode="auto">
          <a:xfrm>
            <a:off x="3021013" y="6007100"/>
            <a:ext cx="277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F</a:t>
            </a:r>
          </a:p>
        </p:txBody>
      </p:sp>
      <p:sp>
        <p:nvSpPr>
          <p:cNvPr id="28709" name="Text Box 64"/>
          <p:cNvSpPr txBox="1">
            <a:spLocks noChangeArrowheads="1"/>
          </p:cNvSpPr>
          <p:nvPr/>
        </p:nvSpPr>
        <p:spPr bwMode="auto">
          <a:xfrm>
            <a:off x="2590800" y="6354763"/>
            <a:ext cx="952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NON-FACE</a:t>
            </a:r>
          </a:p>
        </p:txBody>
      </p:sp>
      <p:sp>
        <p:nvSpPr>
          <p:cNvPr id="28710" name="Text Box 65"/>
          <p:cNvSpPr txBox="1">
            <a:spLocks noChangeArrowheads="1"/>
          </p:cNvSpPr>
          <p:nvPr/>
        </p:nvSpPr>
        <p:spPr bwMode="auto">
          <a:xfrm>
            <a:off x="5927725" y="1295400"/>
            <a:ext cx="2911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0"/>
              <a:t>Receiver operating characteristic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C1639-4E2F-4550-BAEE-C5BDC1CB80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Attentional cascade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0772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The detection rate and the false positive rate of the cascade are found by multiplying the respective rates of the individual stages</a:t>
            </a:r>
          </a:p>
          <a:p>
            <a:pPr>
              <a:buFontTx/>
              <a:buChar char="•"/>
            </a:pPr>
            <a:r>
              <a:rPr lang="en-US" smtClean="0"/>
              <a:t>A detection rate of 0.9 and a false positive rate on the order of 10</a:t>
            </a:r>
            <a:r>
              <a:rPr lang="en-US" baseline="30000" smtClean="0"/>
              <a:t>-6</a:t>
            </a:r>
            <a:r>
              <a:rPr lang="en-US" smtClean="0"/>
              <a:t> can be achieved by a </a:t>
            </a:r>
            <a:br>
              <a:rPr lang="en-US" smtClean="0"/>
            </a:br>
            <a:r>
              <a:rPr lang="en-US" smtClean="0"/>
              <a:t>10-stage cascade if each stage has a detection rate of 0.99 (0.99</a:t>
            </a:r>
            <a:r>
              <a:rPr lang="en-US" baseline="30000" smtClean="0"/>
              <a:t>10</a:t>
            </a:r>
            <a:r>
              <a:rPr lang="en-US" smtClean="0"/>
              <a:t> ≈ 0.9) and a false positive rate of about 0.30 (0.3</a:t>
            </a:r>
            <a:r>
              <a:rPr lang="en-US" baseline="30000" smtClean="0"/>
              <a:t>10</a:t>
            </a:r>
            <a:r>
              <a:rPr lang="en-US" smtClean="0"/>
              <a:t> ≈ 6×10</a:t>
            </a:r>
            <a:r>
              <a:rPr lang="en-US" baseline="30000" smtClean="0"/>
              <a:t>-6</a:t>
            </a:r>
            <a:r>
              <a:rPr lang="en-US" smtClean="0"/>
              <a:t>) </a:t>
            </a:r>
          </a:p>
          <a:p>
            <a:endParaRPr lang="en-US" smtClean="0"/>
          </a:p>
        </p:txBody>
      </p:sp>
      <p:sp>
        <p:nvSpPr>
          <p:cNvPr id="29700" name="Text Box 23"/>
          <p:cNvSpPr txBox="1">
            <a:spLocks noChangeArrowheads="1"/>
          </p:cNvSpPr>
          <p:nvPr/>
        </p:nvSpPr>
        <p:spPr bwMode="auto">
          <a:xfrm>
            <a:off x="7162800" y="5424488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latin typeface="Times New Roman" pitchFamily="18" charset="0"/>
              </a:rPr>
              <a:t>FACE</a:t>
            </a:r>
          </a:p>
        </p:txBody>
      </p:sp>
      <p:sp>
        <p:nvSpPr>
          <p:cNvPr id="29701" name="Text Box 24"/>
          <p:cNvSpPr txBox="1">
            <a:spLocks noChangeArrowheads="1"/>
          </p:cNvSpPr>
          <p:nvPr/>
        </p:nvSpPr>
        <p:spPr bwMode="auto">
          <a:xfrm>
            <a:off x="914400" y="5440363"/>
            <a:ext cx="13700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>
                <a:latin typeface="Times New Roman" pitchFamily="18" charset="0"/>
              </a:rPr>
              <a:t>IMAGE</a:t>
            </a:r>
          </a:p>
          <a:p>
            <a:r>
              <a:rPr lang="en-US" sz="1400" b="0">
                <a:latin typeface="Times New Roman" pitchFamily="18" charset="0"/>
              </a:rPr>
              <a:t>SUB-WINDOW</a:t>
            </a:r>
          </a:p>
        </p:txBody>
      </p:sp>
      <p:sp>
        <p:nvSpPr>
          <p:cNvPr id="29702" name="Line 25"/>
          <p:cNvSpPr>
            <a:spLocks noChangeShapeType="1"/>
          </p:cNvSpPr>
          <p:nvPr/>
        </p:nvSpPr>
        <p:spPr bwMode="auto">
          <a:xfrm>
            <a:off x="2057400" y="56689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Text Box 28"/>
          <p:cNvSpPr txBox="1">
            <a:spLocks noChangeArrowheads="1"/>
          </p:cNvSpPr>
          <p:nvPr/>
        </p:nvSpPr>
        <p:spPr bwMode="auto">
          <a:xfrm>
            <a:off x="2590800" y="5549900"/>
            <a:ext cx="884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Classifier 1</a:t>
            </a:r>
          </a:p>
        </p:txBody>
      </p:sp>
      <p:sp>
        <p:nvSpPr>
          <p:cNvPr id="29704" name="Line 29"/>
          <p:cNvSpPr>
            <a:spLocks noChangeShapeType="1"/>
          </p:cNvSpPr>
          <p:nvPr/>
        </p:nvSpPr>
        <p:spPr bwMode="auto">
          <a:xfrm>
            <a:off x="3605213" y="56689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Line 30"/>
          <p:cNvSpPr>
            <a:spLocks noChangeShapeType="1"/>
          </p:cNvSpPr>
          <p:nvPr/>
        </p:nvSpPr>
        <p:spPr bwMode="auto">
          <a:xfrm>
            <a:off x="3038475" y="60499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Text Box 32"/>
          <p:cNvSpPr txBox="1">
            <a:spLocks noChangeArrowheads="1"/>
          </p:cNvSpPr>
          <p:nvPr/>
        </p:nvSpPr>
        <p:spPr bwMode="auto">
          <a:xfrm>
            <a:off x="3686175" y="5364163"/>
            <a:ext cx="285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T</a:t>
            </a:r>
          </a:p>
        </p:txBody>
      </p:sp>
      <p:sp>
        <p:nvSpPr>
          <p:cNvPr id="29707" name="Oval 34"/>
          <p:cNvSpPr>
            <a:spLocks noChangeArrowheads="1"/>
          </p:cNvSpPr>
          <p:nvPr/>
        </p:nvSpPr>
        <p:spPr bwMode="auto">
          <a:xfrm>
            <a:off x="5640388" y="5305425"/>
            <a:ext cx="1046162" cy="7286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Text Box 35"/>
          <p:cNvSpPr txBox="1">
            <a:spLocks noChangeArrowheads="1"/>
          </p:cNvSpPr>
          <p:nvPr/>
        </p:nvSpPr>
        <p:spPr bwMode="auto">
          <a:xfrm>
            <a:off x="5726113" y="5514975"/>
            <a:ext cx="8842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Classifier 3</a:t>
            </a:r>
          </a:p>
        </p:txBody>
      </p:sp>
      <p:sp>
        <p:nvSpPr>
          <p:cNvPr id="29709" name="Line 36"/>
          <p:cNvSpPr>
            <a:spLocks noChangeShapeType="1"/>
          </p:cNvSpPr>
          <p:nvPr/>
        </p:nvSpPr>
        <p:spPr bwMode="auto">
          <a:xfrm>
            <a:off x="6696075" y="56673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Text Box 37"/>
          <p:cNvSpPr txBox="1">
            <a:spLocks noChangeArrowheads="1"/>
          </p:cNvSpPr>
          <p:nvPr/>
        </p:nvSpPr>
        <p:spPr bwMode="auto">
          <a:xfrm>
            <a:off x="6772275" y="5362575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T</a:t>
            </a:r>
          </a:p>
        </p:txBody>
      </p:sp>
      <p:sp>
        <p:nvSpPr>
          <p:cNvPr id="29711" name="Line 38"/>
          <p:cNvSpPr>
            <a:spLocks noChangeShapeType="1"/>
          </p:cNvSpPr>
          <p:nvPr/>
        </p:nvSpPr>
        <p:spPr bwMode="auto">
          <a:xfrm>
            <a:off x="6148388" y="60499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2" name="Text Box 39"/>
          <p:cNvSpPr txBox="1">
            <a:spLocks noChangeArrowheads="1"/>
          </p:cNvSpPr>
          <p:nvPr/>
        </p:nvSpPr>
        <p:spPr bwMode="auto">
          <a:xfrm>
            <a:off x="6132513" y="6007100"/>
            <a:ext cx="277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F</a:t>
            </a:r>
          </a:p>
        </p:txBody>
      </p:sp>
      <p:sp>
        <p:nvSpPr>
          <p:cNvPr id="29713" name="Text Box 40"/>
          <p:cNvSpPr txBox="1">
            <a:spLocks noChangeArrowheads="1"/>
          </p:cNvSpPr>
          <p:nvPr/>
        </p:nvSpPr>
        <p:spPr bwMode="auto">
          <a:xfrm>
            <a:off x="5702300" y="6354763"/>
            <a:ext cx="952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NON-FACE</a:t>
            </a:r>
          </a:p>
        </p:txBody>
      </p:sp>
      <p:sp>
        <p:nvSpPr>
          <p:cNvPr id="29714" name="Line 41"/>
          <p:cNvSpPr>
            <a:spLocks noChangeShapeType="1"/>
          </p:cNvSpPr>
          <p:nvPr/>
        </p:nvSpPr>
        <p:spPr bwMode="auto">
          <a:xfrm>
            <a:off x="3602038" y="56673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5" name="Text Box 44"/>
          <p:cNvSpPr txBox="1">
            <a:spLocks noChangeArrowheads="1"/>
          </p:cNvSpPr>
          <p:nvPr/>
        </p:nvSpPr>
        <p:spPr bwMode="auto">
          <a:xfrm>
            <a:off x="3683000" y="5362575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T</a:t>
            </a:r>
          </a:p>
        </p:txBody>
      </p:sp>
      <p:sp>
        <p:nvSpPr>
          <p:cNvPr id="29716" name="Text Box 47"/>
          <p:cNvSpPr txBox="1">
            <a:spLocks noChangeArrowheads="1"/>
          </p:cNvSpPr>
          <p:nvPr/>
        </p:nvSpPr>
        <p:spPr bwMode="auto">
          <a:xfrm>
            <a:off x="4243388" y="5514975"/>
            <a:ext cx="8842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Classifier 2</a:t>
            </a:r>
          </a:p>
        </p:txBody>
      </p:sp>
      <p:sp>
        <p:nvSpPr>
          <p:cNvPr id="29717" name="Line 48"/>
          <p:cNvSpPr>
            <a:spLocks noChangeShapeType="1"/>
          </p:cNvSpPr>
          <p:nvPr/>
        </p:nvSpPr>
        <p:spPr bwMode="auto">
          <a:xfrm>
            <a:off x="5157788" y="56673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8" name="Text Box 49"/>
          <p:cNvSpPr txBox="1">
            <a:spLocks noChangeArrowheads="1"/>
          </p:cNvSpPr>
          <p:nvPr/>
        </p:nvSpPr>
        <p:spPr bwMode="auto">
          <a:xfrm>
            <a:off x="5257800" y="5362575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T</a:t>
            </a:r>
          </a:p>
        </p:txBody>
      </p:sp>
      <p:sp>
        <p:nvSpPr>
          <p:cNvPr id="29719" name="Line 50"/>
          <p:cNvSpPr>
            <a:spLocks noChangeShapeType="1"/>
          </p:cNvSpPr>
          <p:nvPr/>
        </p:nvSpPr>
        <p:spPr bwMode="auto">
          <a:xfrm>
            <a:off x="4689475" y="60150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0" name="Text Box 51"/>
          <p:cNvSpPr txBox="1">
            <a:spLocks noChangeArrowheads="1"/>
          </p:cNvSpPr>
          <p:nvPr/>
        </p:nvSpPr>
        <p:spPr bwMode="auto">
          <a:xfrm>
            <a:off x="4673600" y="5972175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F</a:t>
            </a:r>
          </a:p>
        </p:txBody>
      </p:sp>
      <p:sp>
        <p:nvSpPr>
          <p:cNvPr id="29721" name="Text Box 52"/>
          <p:cNvSpPr txBox="1">
            <a:spLocks noChangeArrowheads="1"/>
          </p:cNvSpPr>
          <p:nvPr/>
        </p:nvSpPr>
        <p:spPr bwMode="auto">
          <a:xfrm>
            <a:off x="4243388" y="6319838"/>
            <a:ext cx="952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NON-FACE</a:t>
            </a:r>
          </a:p>
        </p:txBody>
      </p:sp>
      <p:sp>
        <p:nvSpPr>
          <p:cNvPr id="29722" name="Oval 60"/>
          <p:cNvSpPr>
            <a:spLocks noChangeArrowheads="1"/>
          </p:cNvSpPr>
          <p:nvPr/>
        </p:nvSpPr>
        <p:spPr bwMode="auto">
          <a:xfrm>
            <a:off x="4114800" y="5291138"/>
            <a:ext cx="1046163" cy="728662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3" name="Oval 61"/>
          <p:cNvSpPr>
            <a:spLocks noChangeArrowheads="1"/>
          </p:cNvSpPr>
          <p:nvPr/>
        </p:nvSpPr>
        <p:spPr bwMode="auto">
          <a:xfrm>
            <a:off x="2514600" y="5291138"/>
            <a:ext cx="1046163" cy="728662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4" name="Line 62"/>
          <p:cNvSpPr>
            <a:spLocks noChangeShapeType="1"/>
          </p:cNvSpPr>
          <p:nvPr/>
        </p:nvSpPr>
        <p:spPr bwMode="auto">
          <a:xfrm>
            <a:off x="3036888" y="60499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5" name="Text Box 63"/>
          <p:cNvSpPr txBox="1">
            <a:spLocks noChangeArrowheads="1"/>
          </p:cNvSpPr>
          <p:nvPr/>
        </p:nvSpPr>
        <p:spPr bwMode="auto">
          <a:xfrm>
            <a:off x="3021013" y="6007100"/>
            <a:ext cx="277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F</a:t>
            </a:r>
          </a:p>
        </p:txBody>
      </p:sp>
      <p:sp>
        <p:nvSpPr>
          <p:cNvPr id="29726" name="Text Box 64"/>
          <p:cNvSpPr txBox="1">
            <a:spLocks noChangeArrowheads="1"/>
          </p:cNvSpPr>
          <p:nvPr/>
        </p:nvSpPr>
        <p:spPr bwMode="auto">
          <a:xfrm>
            <a:off x="2590800" y="6354763"/>
            <a:ext cx="952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NON-FACE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C1639-4E2F-4550-BAEE-C5BDC1CB80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0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Input</a:t>
            </a:r>
            <a:r>
              <a:rPr lang="en-US" sz="2400" dirty="0" smtClean="0"/>
              <a:t> is a set of training examples (X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,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) </a:t>
            </a:r>
            <a:r>
              <a:rPr lang="en-US" sz="2400" dirty="0" err="1" smtClean="0"/>
              <a:t>i</a:t>
            </a:r>
            <a:r>
              <a:rPr lang="en-US" sz="2400" dirty="0" smtClean="0"/>
              <a:t> = 1 to m.</a:t>
            </a:r>
          </a:p>
          <a:p>
            <a:r>
              <a:rPr lang="en-US" sz="2400" dirty="0" smtClean="0"/>
              <a:t>We are going to train a </a:t>
            </a:r>
            <a:r>
              <a:rPr lang="en-US" sz="2400" dirty="0" smtClean="0">
                <a:solidFill>
                  <a:srgbClr val="FF0000"/>
                </a:solidFill>
              </a:rPr>
              <a:t>sequence of weak classifiers</a:t>
            </a:r>
            <a:r>
              <a:rPr lang="en-US" sz="2400" dirty="0" smtClean="0"/>
              <a:t>, such as decision trees, neural nets or SVMs. Weak because not as strong as the final classifier.</a:t>
            </a:r>
          </a:p>
          <a:p>
            <a:r>
              <a:rPr lang="en-US" sz="2400" dirty="0" smtClean="0"/>
              <a:t>The training examples will have </a:t>
            </a:r>
            <a:r>
              <a:rPr lang="en-US" sz="2400" dirty="0" smtClean="0">
                <a:solidFill>
                  <a:srgbClr val="FF0000"/>
                </a:solidFill>
              </a:rPr>
              <a:t>weights</a:t>
            </a:r>
            <a:r>
              <a:rPr lang="en-US" sz="2400" dirty="0" smtClean="0"/>
              <a:t>, initially all equal.</a:t>
            </a:r>
          </a:p>
          <a:p>
            <a:r>
              <a:rPr lang="en-US" sz="2400" dirty="0" smtClean="0"/>
              <a:t>At each step, we use the current weights, train a new classifier, and use its performance on the training data to produce new weights for the next step.</a:t>
            </a:r>
          </a:p>
          <a:p>
            <a:r>
              <a:rPr lang="en-US" sz="2400" dirty="0" smtClean="0"/>
              <a:t>But we </a:t>
            </a:r>
            <a:r>
              <a:rPr lang="en-US" sz="2400" dirty="0" smtClean="0">
                <a:solidFill>
                  <a:srgbClr val="3506BA"/>
                </a:solidFill>
              </a:rPr>
              <a:t>keep ALL </a:t>
            </a:r>
            <a:r>
              <a:rPr lang="en-US" sz="2400" dirty="0" smtClean="0"/>
              <a:t>the weak classifiers.</a:t>
            </a:r>
          </a:p>
          <a:p>
            <a:r>
              <a:rPr lang="en-US" sz="2400" dirty="0" smtClean="0"/>
              <a:t>When it’s time for testing on a new feature vector, we will </a:t>
            </a:r>
            <a:r>
              <a:rPr lang="en-US" sz="2400" dirty="0" smtClean="0">
                <a:solidFill>
                  <a:srgbClr val="FF0000"/>
                </a:solidFill>
              </a:rPr>
              <a:t>combine the results from all of the weak classifiers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220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Training the cascade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001000" cy="5943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Set target detection and false positive rates for each stage</a:t>
            </a:r>
          </a:p>
          <a:p>
            <a:pPr>
              <a:buFontTx/>
              <a:buChar char="•"/>
            </a:pPr>
            <a:r>
              <a:rPr lang="en-US" dirty="0" smtClean="0"/>
              <a:t>Keep adding features to the current stage until its target rates have been met </a:t>
            </a:r>
          </a:p>
          <a:p>
            <a:pPr lvl="1"/>
            <a:r>
              <a:rPr lang="en-US" dirty="0" smtClean="0"/>
              <a:t>Need to lower </a:t>
            </a:r>
            <a:r>
              <a:rPr lang="en-US" dirty="0" err="1" smtClean="0"/>
              <a:t>AdaBoost</a:t>
            </a:r>
            <a:r>
              <a:rPr lang="en-US" dirty="0" smtClean="0"/>
              <a:t> threshold to maximize detection </a:t>
            </a:r>
            <a:br>
              <a:rPr lang="en-US" dirty="0" smtClean="0"/>
            </a:br>
            <a:r>
              <a:rPr lang="en-US" dirty="0" smtClean="0"/>
              <a:t>(as opposed to minimizing total classification error)</a:t>
            </a:r>
          </a:p>
          <a:p>
            <a:pPr lvl="1"/>
            <a:r>
              <a:rPr lang="en-US" dirty="0" smtClean="0"/>
              <a:t>Test on a </a:t>
            </a:r>
            <a:r>
              <a:rPr lang="en-US" i="1" dirty="0" smtClean="0"/>
              <a:t>validation set</a:t>
            </a:r>
          </a:p>
          <a:p>
            <a:pPr>
              <a:buFontTx/>
              <a:buChar char="•"/>
            </a:pPr>
            <a:r>
              <a:rPr lang="en-US" dirty="0" smtClean="0"/>
              <a:t>If the overall false positive rate is not low enough, then add another stage</a:t>
            </a:r>
          </a:p>
          <a:p>
            <a:pPr>
              <a:buFontTx/>
              <a:buChar char="•"/>
            </a:pPr>
            <a:r>
              <a:rPr lang="en-US" dirty="0" smtClean="0"/>
              <a:t>Use false positives from current stage as the negative training examples for the next stage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C1639-4E2F-4550-BAEE-C5BDC1CB80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5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8" name="Titl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38421" y="135467"/>
            <a:ext cx="8864600" cy="609600"/>
          </a:xfrm>
        </p:spPr>
        <p:txBody>
          <a:bodyPr/>
          <a:lstStyle/>
          <a:p>
            <a:r>
              <a:rPr lang="en-US" dirty="0"/>
              <a:t>Viola-Jones Face Detector: Summary</a:t>
            </a:r>
          </a:p>
        </p:txBody>
      </p:sp>
      <p:sp>
        <p:nvSpPr>
          <p:cNvPr id="615429" name="Content Placeholder 6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457200" y="4760913"/>
            <a:ext cx="8686800" cy="1954212"/>
          </a:xfrm>
        </p:spPr>
        <p:txBody>
          <a:bodyPr/>
          <a:lstStyle/>
          <a:p>
            <a:r>
              <a:rPr lang="en-US" sz="2100" dirty="0"/>
              <a:t>Train with 5K positives, 350M negatives</a:t>
            </a:r>
          </a:p>
          <a:p>
            <a:r>
              <a:rPr lang="en-US" sz="2100" dirty="0"/>
              <a:t>Real-time detector using 38 layer cascade</a:t>
            </a:r>
          </a:p>
          <a:p>
            <a:r>
              <a:rPr lang="en-US" sz="2100" dirty="0"/>
              <a:t>6061 features in final layer</a:t>
            </a:r>
          </a:p>
          <a:p>
            <a:r>
              <a:rPr lang="en-US" sz="1800" dirty="0"/>
              <a:t>[Implementation available in </a:t>
            </a:r>
            <a:r>
              <a:rPr lang="en-US" sz="1800" dirty="0" err="1"/>
              <a:t>OpenCV</a:t>
            </a:r>
            <a:r>
              <a:rPr lang="en-US" sz="1800" dirty="0"/>
              <a:t>: http://</a:t>
            </a:r>
            <a:r>
              <a:rPr lang="en-US" sz="1800" dirty="0" err="1"/>
              <a:t>www.intel.com</a:t>
            </a:r>
            <a:r>
              <a:rPr lang="en-US" sz="1800" dirty="0"/>
              <a:t>/technology/computing/</a:t>
            </a:r>
            <a:r>
              <a:rPr lang="en-US" sz="1800" dirty="0" err="1"/>
              <a:t>opencv</a:t>
            </a:r>
            <a:r>
              <a:rPr lang="en-US" sz="1800" dirty="0"/>
              <a:t>/]</a:t>
            </a:r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</p:txBody>
      </p:sp>
      <p:sp>
        <p:nvSpPr>
          <p:cNvPr id="72" name="Rectangle 7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09863" y="3063875"/>
            <a:ext cx="2373312" cy="1606550"/>
          </a:xfrm>
          <a:prstGeom prst="rect">
            <a:avLst/>
          </a:prstGeom>
          <a:solidFill>
            <a:schemeClr val="tx1"/>
          </a:solidFill>
          <a:ln w="12700" cap="sq" algn="ctr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 wrap="none"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15427" name="Rectangle 6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55625" y="1201738"/>
            <a:ext cx="1752600" cy="3505200"/>
          </a:xfrm>
          <a:prstGeom prst="rect">
            <a:avLst/>
          </a:prstGeom>
          <a:solidFill>
            <a:schemeClr val="tx1"/>
          </a:solidFill>
          <a:ln w="12700" cap="sq" algn="ctr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 wrap="none"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615432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311275"/>
            <a:ext cx="1420812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615433" name="Group 17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738188" y="2954338"/>
            <a:ext cx="1423987" cy="1447800"/>
            <a:chOff x="3330558" y="1384272"/>
            <a:chExt cx="4538043" cy="3870378"/>
          </a:xfrm>
        </p:grpSpPr>
        <p:pic>
          <p:nvPicPr>
            <p:cNvPr id="615434" name="Picture 12" descr="untitled.bmp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3" r="33049" b="7195"/>
            <a:stretch>
              <a:fillRect/>
            </a:stretch>
          </p:blipFill>
          <p:spPr bwMode="auto">
            <a:xfrm>
              <a:off x="3330558" y="1384272"/>
              <a:ext cx="4538043" cy="3870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35" name="Picture 13" descr="untitled.bmp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92" t="1443" r="53766" b="85777"/>
            <a:stretch>
              <a:fillRect/>
            </a:stretch>
          </p:blipFill>
          <p:spPr bwMode="auto">
            <a:xfrm rot="5400000">
              <a:off x="3345641" y="2866223"/>
              <a:ext cx="511182" cy="541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36" name="Picture 14" descr="untitled.bmp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92" t="1443" r="53766" b="85777"/>
            <a:stretch>
              <a:fillRect/>
            </a:stretch>
          </p:blipFill>
          <p:spPr bwMode="auto">
            <a:xfrm>
              <a:off x="3805227" y="3282948"/>
              <a:ext cx="511182" cy="541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37" name="Picture 15" descr="untitled.bmp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92" t="1443" r="53766" b="85777"/>
            <a:stretch>
              <a:fillRect/>
            </a:stretch>
          </p:blipFill>
          <p:spPr bwMode="auto">
            <a:xfrm rot="-5400000">
              <a:off x="4294346" y="2851771"/>
              <a:ext cx="489753" cy="518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38" name="Picture 17" descr="untitled.bmp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59" t="24715" r="42899" b="64079"/>
            <a:stretch>
              <a:fillRect/>
            </a:stretch>
          </p:blipFill>
          <p:spPr bwMode="auto">
            <a:xfrm>
              <a:off x="6689754" y="1895454"/>
              <a:ext cx="511182" cy="474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39" name="Picture 18" descr="untitled.bmp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59" t="24715" r="42899" b="64079"/>
            <a:stretch>
              <a:fillRect/>
            </a:stretch>
          </p:blipFill>
          <p:spPr bwMode="auto">
            <a:xfrm>
              <a:off x="7200936" y="1420785"/>
              <a:ext cx="511182" cy="474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440" name="Isosceles Triangle 19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03584" y="2479662"/>
              <a:ext cx="365130" cy="29210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700" cap="sq" algn="ctr">
              <a:solidFill>
                <a:schemeClr val="bg2"/>
              </a:solidFill>
              <a:round/>
              <a:headEnd type="none" w="sm" len="sm"/>
              <a:tailEnd type="triangle" w="sm" len="sm"/>
            </a:ln>
          </p:spPr>
          <p:txBody>
            <a:bodyPr wrap="none" lIns="90000" tIns="46800" rIns="90000" bIns="4680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00" b="1">
                <a:solidFill>
                  <a:srgbClr val="000000"/>
                </a:solidFill>
                <a:latin typeface="Trebuchet MS"/>
              </a:endParaRPr>
            </a:p>
          </p:txBody>
        </p:sp>
        <p:sp>
          <p:nvSpPr>
            <p:cNvPr id="615441" name="Isosceles Triangle 20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827591" y="1968480"/>
              <a:ext cx="365130" cy="29210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700" cap="sq" algn="ctr">
              <a:solidFill>
                <a:schemeClr val="bg2"/>
              </a:solidFill>
              <a:round/>
              <a:headEnd type="none" w="sm" len="sm"/>
              <a:tailEnd type="triangle" w="sm" len="sm"/>
            </a:ln>
          </p:spPr>
          <p:txBody>
            <a:bodyPr wrap="none" lIns="90000" tIns="46800" rIns="90000" bIns="4680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00" b="1">
                <a:solidFill>
                  <a:srgbClr val="000000"/>
                </a:solidFill>
                <a:latin typeface="Trebuchet MS"/>
              </a:endParaRPr>
            </a:p>
          </p:txBody>
        </p:sp>
        <p:sp>
          <p:nvSpPr>
            <p:cNvPr id="615442" name="Isosceles Triangle 2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448312" y="4278894"/>
              <a:ext cx="219078" cy="82970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700" cap="sq" algn="ctr">
              <a:solidFill>
                <a:schemeClr val="bg2"/>
              </a:solidFill>
              <a:round/>
              <a:headEnd type="none" w="sm" len="sm"/>
              <a:tailEnd type="triangle" w="sm" len="sm"/>
            </a:ln>
          </p:spPr>
          <p:txBody>
            <a:bodyPr lIns="90000" tIns="46800" rIns="90000" bIns="4680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00" b="1">
                <a:solidFill>
                  <a:srgbClr val="000000"/>
                </a:solidFill>
                <a:latin typeface="Trebuchet MS"/>
              </a:endParaRPr>
            </a:p>
          </p:txBody>
        </p:sp>
        <p:sp>
          <p:nvSpPr>
            <p:cNvPr id="615443" name="Isosceles Triangle 2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799293" y="4341825"/>
              <a:ext cx="365130" cy="29210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700" cap="sq" algn="ctr">
              <a:solidFill>
                <a:schemeClr val="bg2"/>
              </a:solidFill>
              <a:round/>
              <a:headEnd type="none" w="sm" len="sm"/>
              <a:tailEnd type="triangle" w="sm" len="sm"/>
            </a:ln>
          </p:spPr>
          <p:txBody>
            <a:bodyPr wrap="none" lIns="90000" tIns="46800" rIns="90000" bIns="4680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00" b="1">
                <a:solidFill>
                  <a:srgbClr val="000000"/>
                </a:solidFill>
                <a:latin typeface="Trebuchet MS"/>
              </a:endParaRPr>
            </a:p>
          </p:txBody>
        </p:sp>
      </p:grpSp>
      <p:sp>
        <p:nvSpPr>
          <p:cNvPr id="615444" name="Text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39825" y="2662238"/>
            <a:ext cx="723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Trebuchet MS" pitchFamily="34" charset="0"/>
              </a:rPr>
              <a:t>Faces</a:t>
            </a:r>
          </a:p>
        </p:txBody>
      </p:sp>
      <p:sp>
        <p:nvSpPr>
          <p:cNvPr id="615445" name="Text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76313" y="4357688"/>
            <a:ext cx="1287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Trebuchet MS" pitchFamily="34" charset="0"/>
              </a:rPr>
              <a:t>Non-faces</a:t>
            </a:r>
          </a:p>
        </p:txBody>
      </p:sp>
      <p:sp>
        <p:nvSpPr>
          <p:cNvPr id="24" name="TextBox 2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54275" y="1490663"/>
            <a:ext cx="2811463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Train cascade of classifiers with AdaBoost</a:t>
            </a:r>
          </a:p>
        </p:txBody>
      </p:sp>
      <p:sp>
        <p:nvSpPr>
          <p:cNvPr id="25" name="Rounded Rectangle 2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36838" y="1311275"/>
            <a:ext cx="2446337" cy="1314450"/>
          </a:xfrm>
          <a:prstGeom prst="roundRect">
            <a:avLst>
              <a:gd name="adj" fmla="val 16667"/>
            </a:avLst>
          </a:prstGeom>
          <a:noFill/>
          <a:ln w="12700" cap="sq" algn="ctr">
            <a:solidFill>
              <a:schemeClr val="bg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65" name="Picture 4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2" t="38298" r="24236" b="16170"/>
          <a:stretch>
            <a:fillRect/>
          </a:stretch>
        </p:blipFill>
        <p:spPr bwMode="auto">
          <a:xfrm>
            <a:off x="3001963" y="3100388"/>
            <a:ext cx="171608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Right Arrow 67"/>
          <p:cNvSpPr/>
          <p:nvPr>
            <p:custDataLst>
              <p:tags r:id="rId12"/>
            </p:custDataLst>
          </p:nvPr>
        </p:nvSpPr>
        <p:spPr bwMode="auto">
          <a:xfrm>
            <a:off x="2198688" y="1530350"/>
            <a:ext cx="438150" cy="830263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12700" cap="rnd" cmpd="sng" algn="ctr">
            <a:solidFill>
              <a:schemeClr val="bg2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 b="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0" name="Right Arrow 69"/>
          <p:cNvSpPr/>
          <p:nvPr>
            <p:custDataLst>
              <p:tags r:id="rId13"/>
            </p:custDataLst>
          </p:nvPr>
        </p:nvSpPr>
        <p:spPr bwMode="auto">
          <a:xfrm rot="5400000">
            <a:off x="3549651" y="2430462"/>
            <a:ext cx="438150" cy="82867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12700" cap="rnd" cmpd="sng" algn="ctr">
            <a:solidFill>
              <a:schemeClr val="bg2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 b="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1" name="TextBox 7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819400" y="4159250"/>
            <a:ext cx="2154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Trebuchet MS" pitchFamily="34" charset="0"/>
              </a:rPr>
              <a:t>Selected features, thresholds, and weights</a:t>
            </a:r>
          </a:p>
        </p:txBody>
      </p:sp>
      <p:pic>
        <p:nvPicPr>
          <p:cNvPr id="74" name="Picture 28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87" t="42818" r="24835" b="40144"/>
          <a:stretch>
            <a:fillRect/>
          </a:stretch>
        </p:blipFill>
        <p:spPr bwMode="auto">
          <a:xfrm>
            <a:off x="5849938" y="1165225"/>
            <a:ext cx="22637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TextBox 7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86450" y="2771775"/>
            <a:ext cx="21542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Trebuchet MS" pitchFamily="34" charset="0"/>
              </a:rPr>
              <a:t>New image</a:t>
            </a:r>
          </a:p>
        </p:txBody>
      </p:sp>
      <p:sp>
        <p:nvSpPr>
          <p:cNvPr id="78" name="Rectangle 7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86450" y="1238250"/>
            <a:ext cx="365125" cy="417513"/>
          </a:xfrm>
          <a:prstGeom prst="rect">
            <a:avLst/>
          </a:prstGeom>
          <a:noFill/>
          <a:ln w="38100" cap="sq" algn="ctr">
            <a:solidFill>
              <a:srgbClr val="FFFF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3" name="Group 79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5083175" y="1566863"/>
            <a:ext cx="766763" cy="2405062"/>
            <a:chOff x="5083182" y="1566450"/>
            <a:chExt cx="766773" cy="2405781"/>
          </a:xfrm>
        </p:grpSpPr>
        <p:sp>
          <p:nvSpPr>
            <p:cNvPr id="77" name="Up Arrow 76"/>
            <p:cNvSpPr/>
            <p:nvPr>
              <p:custDataLst>
                <p:tags r:id="rId19"/>
              </p:custDataLst>
            </p:nvPr>
          </p:nvSpPr>
          <p:spPr bwMode="auto">
            <a:xfrm rot="1715709">
              <a:off x="5083182" y="1634732"/>
              <a:ext cx="766773" cy="2337499"/>
            </a:xfrm>
            <a:prstGeom prst="upArrow">
              <a:avLst/>
            </a:prstGeom>
            <a:solidFill>
              <a:schemeClr val="tx1">
                <a:lumMod val="65000"/>
              </a:schemeClr>
            </a:solidFill>
            <a:ln w="12700" cap="sq" cmpd="sng" algn="ctr">
              <a:solidFill>
                <a:schemeClr val="bg2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 b="1">
                <a:solidFill>
                  <a:srgbClr val="000000"/>
                </a:solidFill>
                <a:latin typeface="Trebuchet MS"/>
              </a:endParaRPr>
            </a:p>
          </p:txBody>
        </p:sp>
        <p:sp>
          <p:nvSpPr>
            <p:cNvPr id="615457" name="TextBox 78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-3602014">
              <a:off x="4449764" y="2369452"/>
              <a:ext cx="219078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  <a:latin typeface="Trebuchet MS" pitchFamily="34" charset="0"/>
                </a:rPr>
                <a:t>Apply to each subwindow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6D7BB-2806-4694-9201-C1DF6EA7CF1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1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948 -0.00254 0.18976 -0.00508 0.18872 -0.00277 C 0.18768 -0.00046 0.00278 0.0081 -0.00607 0.01365 C -0.01493 0.0192 0.11164 0.0273 0.13507 0.03008 " pathEditMode="relative" ptsTypes="aaaA">
                                      <p:cBhvr>
                                        <p:cTn id="3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24" grpId="0"/>
      <p:bldP spid="25" grpId="0" animBg="1"/>
      <p:bldP spid="68" grpId="0" animBg="1"/>
      <p:bldP spid="70" grpId="0" animBg="1"/>
      <p:bldP spid="71" grpId="0"/>
      <p:bldP spid="75" grpId="0"/>
      <p:bldP spid="78" grpId="0" animBg="1"/>
      <p:bldP spid="78" grpId="1" animBg="1"/>
      <p:bldP spid="78" grpId="2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implemented system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7772400" cy="4876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Training Data</a:t>
            </a:r>
          </a:p>
          <a:p>
            <a:pPr lvl="1"/>
            <a:r>
              <a:rPr lang="en-US" smtClean="0"/>
              <a:t>5000 faces</a:t>
            </a:r>
          </a:p>
          <a:p>
            <a:pPr lvl="2"/>
            <a:r>
              <a:rPr lang="en-US" smtClean="0"/>
              <a:t>All frontal, rescaled to </a:t>
            </a:r>
            <a:br>
              <a:rPr lang="en-US" smtClean="0"/>
            </a:br>
            <a:r>
              <a:rPr lang="en-US" smtClean="0"/>
              <a:t>24x24 pixels</a:t>
            </a:r>
          </a:p>
          <a:p>
            <a:pPr lvl="1"/>
            <a:r>
              <a:rPr lang="en-US" smtClean="0"/>
              <a:t>300 million non-faces</a:t>
            </a:r>
          </a:p>
          <a:p>
            <a:pPr lvl="2"/>
            <a:r>
              <a:rPr lang="en-US" smtClean="0"/>
              <a:t>9500 non-face images</a:t>
            </a:r>
          </a:p>
          <a:p>
            <a:pPr lvl="1"/>
            <a:r>
              <a:rPr lang="en-US" smtClean="0"/>
              <a:t>Faces are normalized</a:t>
            </a:r>
          </a:p>
          <a:p>
            <a:pPr lvl="2"/>
            <a:r>
              <a:rPr lang="en-US" smtClean="0"/>
              <a:t>Scale, translation</a:t>
            </a:r>
          </a:p>
          <a:p>
            <a:pPr>
              <a:buFontTx/>
              <a:buChar char="•"/>
            </a:pPr>
            <a:r>
              <a:rPr lang="en-US" smtClean="0"/>
              <a:t>Many variations</a:t>
            </a:r>
          </a:p>
          <a:p>
            <a:pPr lvl="1"/>
            <a:r>
              <a:rPr lang="en-US" smtClean="0"/>
              <a:t>Across individuals</a:t>
            </a:r>
          </a:p>
          <a:p>
            <a:pPr lvl="1"/>
            <a:r>
              <a:rPr lang="en-US" smtClean="0"/>
              <a:t>Illumination</a:t>
            </a:r>
          </a:p>
          <a:p>
            <a:pPr lvl="1"/>
            <a:r>
              <a:rPr lang="en-US" smtClean="0"/>
              <a:t>Pose</a:t>
            </a:r>
          </a:p>
          <a:p>
            <a:pPr>
              <a:buFontTx/>
              <a:buChar char="•"/>
            </a:pPr>
            <a:endParaRPr lang="en-US" smtClean="0"/>
          </a:p>
        </p:txBody>
      </p:sp>
      <p:pic>
        <p:nvPicPr>
          <p:cNvPr id="31748" name="Picture 4" descr="training_fa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92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C1639-4E2F-4550-BAEE-C5BDC1CB80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7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performance</a:t>
            </a:r>
          </a:p>
        </p:txBody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Training time: “weeks” on 466 MHz Sun workstation</a:t>
            </a:r>
          </a:p>
          <a:p>
            <a:pPr>
              <a:buFontTx/>
              <a:buChar char="•"/>
            </a:pPr>
            <a:r>
              <a:rPr lang="en-US" smtClean="0"/>
              <a:t>38 layers, total of 6061 features</a:t>
            </a:r>
          </a:p>
          <a:p>
            <a:pPr>
              <a:buFontTx/>
              <a:buChar char="•"/>
            </a:pPr>
            <a:r>
              <a:rPr lang="en-US" smtClean="0"/>
              <a:t>Average of 10 features evaluated per window on test set</a:t>
            </a:r>
          </a:p>
          <a:p>
            <a:pPr>
              <a:buFontTx/>
              <a:buChar char="•"/>
            </a:pPr>
            <a:r>
              <a:rPr lang="en-US" smtClean="0"/>
              <a:t>“On a 700 Mhz Pentium III processor, the face detector can process a 384 by 288 pixel image in about .067 seconds” </a:t>
            </a:r>
          </a:p>
          <a:p>
            <a:pPr lvl="1"/>
            <a:r>
              <a:rPr lang="en-US" smtClean="0"/>
              <a:t>15 Hz</a:t>
            </a:r>
          </a:p>
          <a:p>
            <a:pPr lvl="1"/>
            <a:r>
              <a:rPr lang="en-US" smtClean="0"/>
              <a:t>15 times faster than previous detector of comparable accuracy (Rowley et al., 1998)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C1639-4E2F-4550-BAEE-C5BDC1CB80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4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601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381000"/>
            <a:ext cx="731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defTabSz="914400"/>
            <a:r>
              <a:rPr lang="en-US" dirty="0" smtClean="0">
                <a:solidFill>
                  <a:srgbClr val="000099"/>
                </a:solidFill>
                <a:latin typeface="Trebuchet MS"/>
              </a:rPr>
              <a:t>Non-maximal suppression (NMS)</a:t>
            </a:r>
            <a:endParaRPr lang="en-US" dirty="0">
              <a:solidFill>
                <a:srgbClr val="000099"/>
              </a:solidFill>
              <a:latin typeface="Trebuchet MS"/>
            </a:endParaRPr>
          </a:p>
        </p:txBody>
      </p:sp>
      <p:pic>
        <p:nvPicPr>
          <p:cNvPr id="6146" name="Picture 2" descr="C:\larryz\classes\UW576S11\Assignment4\query\Befo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666875"/>
            <a:ext cx="47815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800" y="5638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Many detections above threshold.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44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013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381000"/>
            <a:ext cx="731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defTabSz="914400"/>
            <a:r>
              <a:rPr lang="en-US" dirty="0" smtClean="0">
                <a:solidFill>
                  <a:srgbClr val="000099"/>
                </a:solidFill>
                <a:latin typeface="Trebuchet MS"/>
              </a:rPr>
              <a:t>Non-maximal suppression (NMS)</a:t>
            </a:r>
            <a:endParaRPr lang="en-US" dirty="0">
              <a:solidFill>
                <a:srgbClr val="000099"/>
              </a:solidFill>
              <a:latin typeface="Trebuchet MS"/>
            </a:endParaRPr>
          </a:p>
        </p:txBody>
      </p:sp>
      <p:pic>
        <p:nvPicPr>
          <p:cNvPr id="6146" name="Picture 2" descr="C:\larryz\classes\UW576S11\Assignment4\query\Befo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666875"/>
            <a:ext cx="47815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larryz\classes\UW576S11\Assignment4\query\Af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666875"/>
            <a:ext cx="47815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45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213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628650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584835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C00000"/>
                </a:solidFill>
                <a:latin typeface="Trebuchet MS"/>
              </a:rPr>
              <a:t>Similar accuracy, but 10x faster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62561" y="188247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66FF">
                    <a:lumMod val="75000"/>
                  </a:srgbClr>
                </a:solidFill>
                <a:latin typeface="Trebuchet MS"/>
              </a:rPr>
              <a:t>Is this good?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2705100" y="1524000"/>
            <a:ext cx="685800" cy="4894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46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800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52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0" t="39484" r="24835" b="8292"/>
          <a:stretch>
            <a:fillRect/>
          </a:stretch>
        </p:blipFill>
        <p:spPr bwMode="auto">
          <a:xfrm>
            <a:off x="1066800" y="1165225"/>
            <a:ext cx="7119938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523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457200" y="287863"/>
            <a:ext cx="731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3200" b="1" dirty="0">
                <a:solidFill>
                  <a:srgbClr val="000099"/>
                </a:solidFill>
                <a:latin typeface="Trebuchet MS" pitchFamily="34" charset="0"/>
              </a:rPr>
              <a:t>Viola-Jones Face Detector: 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47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366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57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2" t="36972" r="24269" b="8212"/>
          <a:stretch>
            <a:fillRect/>
          </a:stretch>
        </p:blipFill>
        <p:spPr bwMode="auto">
          <a:xfrm>
            <a:off x="665163" y="982663"/>
            <a:ext cx="7812087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1571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457200" y="381000"/>
            <a:ext cx="731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3200" b="1">
                <a:solidFill>
                  <a:srgbClr val="000099"/>
                </a:solidFill>
                <a:latin typeface="Trebuchet MS" pitchFamily="34" charset="0"/>
              </a:rPr>
              <a:t>Viola-Jones Face Detector: 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48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574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618" name="Picture 3" descr="thre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238250"/>
            <a:ext cx="4914900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619" name="Picture 4" descr="brez-out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1231900"/>
            <a:ext cx="3200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3620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609600" y="361950"/>
            <a:ext cx="77231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3200" b="1">
                <a:solidFill>
                  <a:srgbClr val="000099"/>
                </a:solidFill>
                <a:latin typeface="Trebuchet MS" pitchFamily="34" charset="0"/>
              </a:rPr>
              <a:t>Viola-Jones Face Detector: 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49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077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Idea of Boosting</a:t>
            </a:r>
            <a:br>
              <a:rPr lang="en-US" dirty="0" smtClean="0"/>
            </a:br>
            <a:r>
              <a:rPr lang="en-US" dirty="0" smtClean="0"/>
              <a:t>(from AI text)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2" y="2165257"/>
            <a:ext cx="5565775" cy="395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16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381000"/>
            <a:ext cx="7315200" cy="609600"/>
          </a:xfrm>
        </p:spPr>
        <p:txBody>
          <a:bodyPr/>
          <a:lstStyle/>
          <a:p>
            <a:r>
              <a:rPr lang="en-US"/>
              <a:t>Detecting profile faces?</a:t>
            </a:r>
          </a:p>
        </p:txBody>
      </p:sp>
      <p:pic>
        <p:nvPicPr>
          <p:cNvPr id="44035" name="Picture 4" descr="features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67"/>
          <a:stretch>
            <a:fillRect/>
          </a:stretch>
        </p:blipFill>
        <p:spPr bwMode="auto">
          <a:xfrm>
            <a:off x="4572000" y="2260600"/>
            <a:ext cx="37338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0750" y="1238250"/>
            <a:ext cx="74850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Detecting profile faces requires training separate detector with profile examples.</a:t>
            </a:r>
          </a:p>
        </p:txBody>
      </p:sp>
      <p:pic>
        <p:nvPicPr>
          <p:cNvPr id="44037" name="Picture 3" descr="examples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8" b="3342"/>
          <a:stretch>
            <a:fillRect/>
          </a:stretch>
        </p:blipFill>
        <p:spPr bwMode="auto">
          <a:xfrm>
            <a:off x="957263" y="2187575"/>
            <a:ext cx="3268662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50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74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714" name="Group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38188" y="1384300"/>
            <a:ext cx="4125912" cy="2606675"/>
            <a:chOff x="1322343" y="3611565"/>
            <a:chExt cx="4125969" cy="2606675"/>
          </a:xfrm>
        </p:grpSpPr>
        <p:pic>
          <p:nvPicPr>
            <p:cNvPr id="627715" name="Picture 3" descr="fdr-out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5369" y="3684591"/>
              <a:ext cx="4052943" cy="2432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7716" name="Picture 4" descr="fdr-right-out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158"/>
            <a:stretch>
              <a:fillRect/>
            </a:stretch>
          </p:blipFill>
          <p:spPr bwMode="auto">
            <a:xfrm>
              <a:off x="1322343" y="3611565"/>
              <a:ext cx="1600200" cy="260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27717" name="Picture 5" descr="olym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493838"/>
            <a:ext cx="3030538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7718" name="Text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6553200"/>
            <a:ext cx="3352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  <a:latin typeface="Arial" pitchFamily="34" charset="0"/>
              </a:rPr>
              <a:t>Paul Viola, ICCV tutorial</a:t>
            </a:r>
          </a:p>
        </p:txBody>
      </p:sp>
      <p:sp>
        <p:nvSpPr>
          <p:cNvPr id="627719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609600" y="361950"/>
            <a:ext cx="77231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3200" b="1">
                <a:solidFill>
                  <a:srgbClr val="000099"/>
                </a:solidFill>
                <a:latin typeface="Trebuchet MS" pitchFamily="34" charset="0"/>
              </a:rPr>
              <a:t>Viola-Jones Face Detector: 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51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680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Summary: Viola/Jones detector</a:t>
            </a:r>
          </a:p>
        </p:txBody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Rectangle features</a:t>
            </a:r>
          </a:p>
          <a:p>
            <a:pPr>
              <a:buFontTx/>
              <a:buChar char="•"/>
            </a:pPr>
            <a:r>
              <a:rPr lang="en-US" smtClean="0"/>
              <a:t>Integral images for fast computation</a:t>
            </a:r>
          </a:p>
          <a:p>
            <a:pPr>
              <a:buFontTx/>
              <a:buChar char="•"/>
            </a:pPr>
            <a:r>
              <a:rPr lang="en-US" smtClean="0"/>
              <a:t>Boosting for feature selection</a:t>
            </a:r>
          </a:p>
          <a:p>
            <a:pPr>
              <a:buFontTx/>
              <a:buChar char="•"/>
            </a:pPr>
            <a:r>
              <a:rPr lang="en-US" smtClean="0"/>
              <a:t>Attentional cascade for fast rejection of negative windows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530-F841-445A-9BBF-C142C1C9EEB7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52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329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39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506" name="Picture 2"/>
          <p:cNvPicPr>
            <a:picLocks noChangeAspect="1" noChangeArrowheads="1"/>
          </p:cNvPicPr>
          <p:nvPr/>
        </p:nvPicPr>
        <p:blipFill>
          <a:blip r:embed="rId4" cstate="print"/>
          <a:srcRect t="9850" r="2753" b="5986"/>
          <a:stretch>
            <a:fillRect/>
          </a:stretch>
        </p:blipFill>
        <p:spPr bwMode="auto">
          <a:xfrm>
            <a:off x="0" y="184666"/>
            <a:ext cx="8915400" cy="646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3508" name="Rectangle 4"/>
          <p:cNvSpPr>
            <a:spLocks noChangeArrowheads="1"/>
          </p:cNvSpPr>
          <p:nvPr/>
        </p:nvSpPr>
        <p:spPr bwMode="auto">
          <a:xfrm>
            <a:off x="4648200" y="3505200"/>
            <a:ext cx="43434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3509" name="Rectangle 5"/>
          <p:cNvSpPr>
            <a:spLocks noChangeArrowheads="1"/>
          </p:cNvSpPr>
          <p:nvPr/>
        </p:nvSpPr>
        <p:spPr bwMode="auto">
          <a:xfrm>
            <a:off x="685800" y="3886200"/>
            <a:ext cx="1371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92270" y="1300772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How to choose Many possibilities. Will see one shortly!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329621" y="5088532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Final Result: linear sum 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of “base” or “weak” 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classifier outputs.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533507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3871912"/>
            <a:ext cx="35052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299512" y="93693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labeled training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8694" y="596135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start with equal weights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99512" y="2649071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update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weights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6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3183" y="2816799"/>
            <a:ext cx="1768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weight at time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+1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for sample </a:t>
            </a:r>
            <a:r>
              <a:rPr lang="en-US" i="1" dirty="0" err="1" smtClean="0">
                <a:solidFill>
                  <a:srgbClr val="FF0000"/>
                </a:solidFill>
              </a:rPr>
              <a:t>i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8338" y="0"/>
            <a:ext cx="559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m </a:t>
            </a:r>
            <a:r>
              <a:rPr lang="en-US" dirty="0" smtClean="0">
                <a:solidFill>
                  <a:srgbClr val="FF0000"/>
                </a:solidFill>
              </a:rPr>
              <a:t>samples                                                    2 classes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0656" y="3905908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sum over </a:t>
            </a:r>
            <a:r>
              <a:rPr lang="en-US" i="1" dirty="0" smtClean="0">
                <a:solidFill>
                  <a:srgbClr val="FF0000"/>
                </a:solidFill>
              </a:rPr>
              <a:t>m </a:t>
            </a:r>
            <a:r>
              <a:rPr lang="en-US" dirty="0" smtClean="0">
                <a:solidFill>
                  <a:srgbClr val="FF0000"/>
                </a:solidFill>
              </a:rPr>
              <a:t>samples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38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554" name="Picture 2"/>
          <p:cNvPicPr>
            <a:picLocks noChangeAspect="1" noChangeArrowheads="1"/>
          </p:cNvPicPr>
          <p:nvPr/>
        </p:nvPicPr>
        <p:blipFill>
          <a:blip r:embed="rId4" cstate="print"/>
          <a:srcRect t="9850" r="2753" b="5986"/>
          <a:stretch>
            <a:fillRect/>
          </a:stretch>
        </p:blipFill>
        <p:spPr bwMode="auto">
          <a:xfrm>
            <a:off x="0" y="236538"/>
            <a:ext cx="8915400" cy="646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5559" name="Picture 7"/>
          <p:cNvPicPr>
            <a:picLocks noChangeAspect="1" noChangeArrowheads="1"/>
          </p:cNvPicPr>
          <p:nvPr/>
        </p:nvPicPr>
        <p:blipFill>
          <a:blip r:embed="rId5" cstate="print"/>
          <a:srcRect l="5457" t="30566" r="10802" b="17612"/>
          <a:stretch>
            <a:fillRect/>
          </a:stretch>
        </p:blipFill>
        <p:spPr bwMode="auto">
          <a:xfrm>
            <a:off x="5562600" y="1600200"/>
            <a:ext cx="2971800" cy="1011237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35560" name="Line 8"/>
          <p:cNvSpPr>
            <a:spLocks noChangeShapeType="1"/>
          </p:cNvSpPr>
          <p:nvPr/>
        </p:nvSpPr>
        <p:spPr bwMode="auto">
          <a:xfrm flipH="1">
            <a:off x="2743200" y="2057400"/>
            <a:ext cx="2819400" cy="304800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947073" y="762000"/>
            <a:ext cx="3739727" cy="762000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3505200" y="304800"/>
            <a:ext cx="1600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22942" y="912167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error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4558553"/>
            <a:ext cx="3554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0090"/>
                </a:solidFill>
                <a:cs typeface="Arial"/>
              </a:rPr>
              <a:t>α</a:t>
            </a:r>
            <a:r>
              <a:rPr lang="en-US" baseline="-25000" dirty="0" smtClean="0">
                <a:solidFill>
                  <a:srgbClr val="000090"/>
                </a:solidFill>
                <a:cs typeface="Arial"/>
              </a:rPr>
              <a:t>t</a:t>
            </a:r>
            <a:r>
              <a:rPr lang="en-US" dirty="0" smtClean="0">
                <a:solidFill>
                  <a:srgbClr val="000090"/>
                </a:solidFill>
              </a:rPr>
              <a:t> is a weight for weak learner h</a:t>
            </a:r>
            <a:r>
              <a:rPr lang="en-US" baseline="-25000" dirty="0" smtClean="0">
                <a:solidFill>
                  <a:srgbClr val="000090"/>
                </a:solidFill>
              </a:rPr>
              <a:t>t</a:t>
            </a:r>
            <a:r>
              <a:rPr lang="en-US" dirty="0" smtClean="0">
                <a:solidFill>
                  <a:srgbClr val="000090"/>
                </a:solidFill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7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-29597"/>
            <a:ext cx="3213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δ(P</a:t>
            </a:r>
            <a:r>
              <a:rPr lang="en-US" dirty="0">
                <a:solidFill>
                  <a:srgbClr val="FF0000"/>
                </a:solidFill>
              </a:rPr>
              <a:t>) = 1 when P is true else 0</a:t>
            </a:r>
          </a:p>
        </p:txBody>
      </p:sp>
    </p:spTree>
    <p:extLst>
      <p:ext uri="{BB962C8B-B14F-4D97-AF65-F5344CB8AC3E}">
        <p14:creationId xmlns:p14="http://schemas.microsoft.com/office/powerpoint/2010/main" val="111177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371600"/>
          </a:xfrm>
        </p:spPr>
        <p:txBody>
          <a:bodyPr/>
          <a:lstStyle/>
          <a:p>
            <a:r>
              <a:rPr lang="en-US" sz="4000" dirty="0">
                <a:solidFill>
                  <a:srgbClr val="000090"/>
                </a:solidFill>
              </a:rPr>
              <a:t>Boosting results – Digit recognition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4876800"/>
            <a:ext cx="6477000" cy="1676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90"/>
                </a:solidFill>
              </a:rPr>
              <a:t>Boosting:</a:t>
            </a:r>
            <a:endParaRPr lang="en-US" dirty="0">
              <a:solidFill>
                <a:srgbClr val="00009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/>
              <a:t>Seems to be </a:t>
            </a:r>
            <a:r>
              <a:rPr lang="en-US" dirty="0"/>
              <a:t>r</a:t>
            </a:r>
            <a:r>
              <a:rPr lang="en-US" dirty="0" smtClean="0"/>
              <a:t>obust </a:t>
            </a:r>
            <a:r>
              <a:rPr lang="en-US" dirty="0"/>
              <a:t>to overfitting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Test </a:t>
            </a:r>
            <a:r>
              <a:rPr lang="en-US" dirty="0" smtClean="0"/>
              <a:t>error can decrease </a:t>
            </a:r>
            <a:r>
              <a:rPr lang="en-US" dirty="0"/>
              <a:t>even after training error is </a:t>
            </a:r>
            <a:r>
              <a:rPr lang="en-US" dirty="0" smtClean="0"/>
              <a:t>zero!!!</a:t>
            </a:r>
            <a:endParaRPr lang="en-US" dirty="0"/>
          </a:p>
        </p:txBody>
      </p:sp>
      <p:pic>
        <p:nvPicPr>
          <p:cNvPr id="54784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1066800"/>
            <a:ext cx="5029200" cy="3735206"/>
          </a:xfrm>
          <a:prstGeom prst="rect">
            <a:avLst/>
          </a:prstGeom>
          <a:noFill/>
        </p:spPr>
      </p:pic>
      <p:sp>
        <p:nvSpPr>
          <p:cNvPr id="547845" name="Text Box 5"/>
          <p:cNvSpPr txBox="1">
            <a:spLocks noChangeArrowheads="1"/>
          </p:cNvSpPr>
          <p:nvPr/>
        </p:nvSpPr>
        <p:spPr bwMode="auto">
          <a:xfrm>
            <a:off x="7010400" y="7461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[Schapire, 1989]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0" y="2450068"/>
            <a:ext cx="115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error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0" y="3669268"/>
            <a:ext cx="1561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Training error</a:t>
            </a:r>
            <a:endParaRPr lang="en-US" dirty="0"/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>
          <a:xfrm flipH="1">
            <a:off x="4419600" y="2634734"/>
            <a:ext cx="914400" cy="718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9" idx="3"/>
          </p:cNvCxnSpPr>
          <p:nvPr/>
        </p:nvCxnSpPr>
        <p:spPr>
          <a:xfrm flipV="1">
            <a:off x="2323545" y="3352800"/>
            <a:ext cx="953055" cy="501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530-F841-445A-9BBF-C142C1C9EEB7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8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368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8686800" cy="1371600"/>
          </a:xfrm>
        </p:spPr>
        <p:txBody>
          <a:bodyPr/>
          <a:lstStyle/>
          <a:p>
            <a:r>
              <a:rPr lang="en-US" sz="4000" dirty="0">
                <a:solidFill>
                  <a:srgbClr val="000090"/>
                </a:solidFill>
              </a:rPr>
              <a:t>Boosting generalization error bound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idx="1"/>
          </p:nvPr>
        </p:nvSpPr>
        <p:spPr>
          <a:xfrm>
            <a:off x="468669" y="2326341"/>
            <a:ext cx="7848600" cy="3962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90"/>
                </a:solidFill>
              </a:rPr>
              <a:t>Constants:</a:t>
            </a:r>
          </a:p>
          <a:p>
            <a:r>
              <a:rPr lang="en-US" sz="2800" i="1" dirty="0" smtClean="0">
                <a:solidFill>
                  <a:srgbClr val="000090"/>
                </a:solidFill>
              </a:rPr>
              <a:t>T</a:t>
            </a:r>
            <a:r>
              <a:rPr lang="en-US" sz="2800" dirty="0" smtClean="0">
                <a:solidFill>
                  <a:srgbClr val="000090"/>
                </a:solidFill>
              </a:rPr>
              <a:t>: </a:t>
            </a:r>
            <a:r>
              <a:rPr lang="en-US" sz="2800" dirty="0" smtClean="0"/>
              <a:t>number </a:t>
            </a:r>
            <a:r>
              <a:rPr lang="en-US" sz="2800" dirty="0"/>
              <a:t>of boosting </a:t>
            </a:r>
            <a:r>
              <a:rPr lang="en-US" sz="2800" dirty="0" smtClean="0"/>
              <a:t>rounds</a:t>
            </a:r>
          </a:p>
          <a:p>
            <a:pPr lvl="1"/>
            <a:r>
              <a:rPr lang="en-US" sz="2400" dirty="0" smtClean="0"/>
              <a:t>Higher T </a:t>
            </a:r>
            <a:r>
              <a:rPr lang="en-US" sz="2400" dirty="0" smtClean="0">
                <a:sym typeface="Wingdings"/>
              </a:rPr>
              <a:t> Looser bound, </a:t>
            </a:r>
            <a:r>
              <a:rPr lang="en-US" sz="2400" i="1" dirty="0" smtClean="0">
                <a:solidFill>
                  <a:srgbClr val="000090"/>
                </a:solidFill>
                <a:sym typeface="Wingdings"/>
              </a:rPr>
              <a:t>what does this imply?</a:t>
            </a:r>
            <a:endParaRPr lang="en-US" sz="2400" i="1" dirty="0">
              <a:solidFill>
                <a:srgbClr val="000090"/>
              </a:solidFill>
            </a:endParaRPr>
          </a:p>
          <a:p>
            <a:r>
              <a:rPr lang="en-US" sz="2800" i="1" dirty="0" smtClean="0">
                <a:solidFill>
                  <a:srgbClr val="000090"/>
                </a:solidFill>
              </a:rPr>
              <a:t>d</a:t>
            </a:r>
            <a:r>
              <a:rPr lang="en-US" sz="2800" dirty="0" smtClean="0">
                <a:solidFill>
                  <a:srgbClr val="000090"/>
                </a:solidFill>
              </a:rPr>
              <a:t>: </a:t>
            </a:r>
            <a:r>
              <a:rPr lang="en-US" sz="2800" dirty="0"/>
              <a:t>VC dimension of weak learner, measures complexity of classifier </a:t>
            </a:r>
            <a:endParaRPr lang="en-US" sz="2800" dirty="0" smtClean="0"/>
          </a:p>
          <a:p>
            <a:pPr lvl="1"/>
            <a:r>
              <a:rPr lang="en-US" sz="2400" dirty="0"/>
              <a:t>Higher d </a:t>
            </a:r>
            <a:r>
              <a:rPr lang="en-US" sz="2400" dirty="0">
                <a:sym typeface="Wingdings"/>
              </a:rPr>
              <a:t> bigger hypothesis space  looser </a:t>
            </a:r>
            <a:r>
              <a:rPr lang="en-US" sz="2400" dirty="0" smtClean="0">
                <a:sym typeface="Wingdings"/>
              </a:rPr>
              <a:t>bound</a:t>
            </a:r>
            <a:endParaRPr lang="en-US" dirty="0"/>
          </a:p>
          <a:p>
            <a:r>
              <a:rPr lang="en-US" sz="2800" i="1" dirty="0" smtClean="0">
                <a:solidFill>
                  <a:srgbClr val="000090"/>
                </a:solidFill>
              </a:rPr>
              <a:t>m</a:t>
            </a:r>
            <a:r>
              <a:rPr lang="en-US" sz="2800" dirty="0" smtClean="0">
                <a:solidFill>
                  <a:srgbClr val="000090"/>
                </a:solidFill>
              </a:rPr>
              <a:t>: </a:t>
            </a:r>
            <a:r>
              <a:rPr lang="en-US" sz="2800" dirty="0"/>
              <a:t>number of training </a:t>
            </a:r>
            <a:r>
              <a:rPr lang="en-US" sz="2800" dirty="0" smtClean="0"/>
              <a:t>examples</a:t>
            </a:r>
          </a:p>
          <a:p>
            <a:pPr lvl="1"/>
            <a:r>
              <a:rPr lang="en-US" sz="2400" dirty="0" smtClean="0"/>
              <a:t>more data </a:t>
            </a:r>
            <a:r>
              <a:rPr lang="en-US" sz="2400" dirty="0" smtClean="0">
                <a:sym typeface="Wingdings"/>
              </a:rPr>
              <a:t> tighter bound</a:t>
            </a:r>
            <a:endParaRPr lang="en-US" sz="2400" dirty="0"/>
          </a:p>
        </p:txBody>
      </p:sp>
      <p:sp>
        <p:nvSpPr>
          <p:cNvPr id="549892" name="Rectangle 4"/>
          <p:cNvSpPr>
            <a:spLocks noChangeArrowheads="1"/>
          </p:cNvSpPr>
          <p:nvPr/>
        </p:nvSpPr>
        <p:spPr bwMode="auto">
          <a:xfrm>
            <a:off x="6019800" y="838200"/>
            <a:ext cx="285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[Freund &amp; </a:t>
            </a:r>
            <a:r>
              <a:rPr lang="en-US" dirty="0" err="1"/>
              <a:t>Schapire</a:t>
            </a:r>
            <a:r>
              <a:rPr lang="en-US" dirty="0"/>
              <a:t>, 1996]</a:t>
            </a:r>
          </a:p>
        </p:txBody>
      </p:sp>
      <p:pic>
        <p:nvPicPr>
          <p:cNvPr id="549893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447800"/>
            <a:ext cx="802393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530-F841-445A-9BBF-C142C1C9EEB7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9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6153834"/>
            <a:ext cx="8366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b="1" dirty="0"/>
              <a:t>VC dimension</a:t>
            </a:r>
            <a:r>
              <a:rPr lang="en-US" dirty="0"/>
              <a:t> (for </a:t>
            </a:r>
            <a:r>
              <a:rPr lang="en-US" b="1" dirty="0" err="1"/>
              <a:t>Vapnik</a:t>
            </a:r>
            <a:r>
              <a:rPr lang="en-US" b="1" dirty="0"/>
              <a:t>–</a:t>
            </a:r>
            <a:r>
              <a:rPr lang="en-US" b="1" dirty="0" err="1"/>
              <a:t>Chervonenkis</a:t>
            </a:r>
            <a:r>
              <a:rPr lang="en-US" b="1" dirty="0"/>
              <a:t> dimension</a:t>
            </a:r>
            <a:r>
              <a:rPr lang="en-US" dirty="0"/>
              <a:t>) is a measure of the </a:t>
            </a:r>
            <a:endParaRPr lang="en-US" dirty="0" smtClean="0"/>
          </a:p>
          <a:p>
            <a:r>
              <a:rPr lang="en-US" b="1" dirty="0" smtClean="0"/>
              <a:t>capacity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complexity) </a:t>
            </a:r>
            <a:r>
              <a:rPr lang="en-US" dirty="0"/>
              <a:t>of a statistical classification </a:t>
            </a:r>
            <a:r>
              <a:rPr lang="en-US" dirty="0" smtClean="0"/>
              <a:t>algorithm.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4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Z_t = \sum_{i=1}^m D_t(i) \exp(-\alpha_t y_i h_t(x_i))  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15"/>
  <p:tag name="BOXHEIGHT" val="456"/>
  <p:tag name="BOXFONT" val="10"/>
  <p:tag name="BOXWRAP" val="False"/>
  <p:tag name="WORKAROUNDTRANSPARENCYBUG" val="False"/>
  <p:tag name="ALLOWFONTSUBSTITUTION" val="False"/>
  <p:tag name="BITMAPFORMAT" val="pngmono"/>
  <p:tag name="ORIGWIDTH" val="303"/>
  <p:tag name="PICTUREFILESIZE" val="2226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 \epsilon_t =  \sum_{i=1}^m D_t(i) \delta(h_t(x_i)\neq y_i) 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5"/>
  <p:tag name="PICTUREFILESIZE" val="1936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1|0.2|0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\newcommand{\commentout}[1]{}&#10;&#10;&#10;% THEOREMS -------------------------------------------------------&#10;\newtheorem{thm}{Theorem}%[section]&#10;\newtheorem{cor}[thm]{Corollary}&#10;\newtheorem{lem}[thm]{Lemma}&#10;\newtheorem{prop}[thm]{Proposition}&#10;%\theoremstyle{definition}&#10;\newtheorem{defn}[thm]{Definition}&#10;%\theoremstyle{remark}&#10;\newtheorem{rem}[thm]{Remark}&#10;%\theoremstyle{assumption}&#10;\newtheorem{assumpt}[thm]{Assumption}&#10;%\numberwithin{equation}{section}&#10;%\newtheorem{example}[thm]{Example}&#10;&#10;% ENVIRONMENTS -------------------------------------------------------&#10;\newsavebox{\savepar}&#10;\newenvironment{boxedtext}&#10;{\noindent&#10;\begin{lrbox}{\savepar}\begin{minipage}{\textwidth}}&#10;{\end{minipage}\end{lrbox}\fbox{\usebox{\savepar}}}&#10;&#10;\newenvironment{pseudocode}{\begin{boxedtext}\scshape\footnotesize }{\end{boxedtext}}&#10;&#10;&#10;\newcommand{\bcsone}{\begin{codesection1}\scriptsize }&#10;\newcommand{\bcstwo}{\begin{codesection2}\scriptsize }&#10;\newcommand{\bcsthree}{\begin{codesection3}\scriptsize }&#10;\newcommand{\bcsfour}{\begin{codesection4}\scriptsize }&#10;\newcommand{\bcsfive}{\begin{codesection5}\scriptsize }&#10;\newcommand{\bcssix}{\begin{codesection6}\scriptsize }&#10;\newcommand{\ecsone}{\end{codesection1}}&#10;\newcommand{\ecstwo}{\end{codesection2}}&#10;\newcommand{\ecsthree}{\end{codesection3}}&#10;\newcommand{\ecsfour}{\end{codesection4}}&#10;\newcommand{\ecsfive}{\end{codesection5}}&#10;\newcommand{\ecssix}{\end{codesection6}}&#10;\newcommand{\codecomment}[1]{\textit{\textup{\footnotesize //\ #1\/}}}&#10;\newcommand{\itemcodecomment}[1]{\item[]\codecomment{#1}}&#10;&#10;&#10;&#10;% MATH -----------------------------------------------------------&#10;&#10;\newcommand{\tab}{\hspace*{1cm}}&#10;&#10;\newcommand{\A}{{\cal A}}&#10;\newcommand{\K}{{\cal K}}&#10;\newcommand{\N}{{\cal N}}&#10;\newcommand{\B}{{\cal B}}&#10;\newcommand{\calH}{{\cal H}}&#10;\newcommand{\E}{{\cal E}}&#10;\newcommand{\C}{{\cal C}}&#10;\newcommand{\bX}{{\bf X}}&#10;\newcommand{\bY}{{\bf Y}}&#10;\newcommand{\bZ}{{\bf Z}}&#10;\newcommand{\bW}{{\bf W}}&#10;\newcommand{\bC}{{\bf C}}&#10;\newcommand{\bB}{{\bf B}}&#10;\newcommand{\bA}{{\bf A}}&#10;\newcommand{\bx}{{\bf x}}&#10;\newcommand{\ba}{{\bf a}}&#10;\newcommand{\bb}{{\bf b}}&#10;\newcommand{\bc}{{\bf c}}&#10;\newcommand{\bv}{{\bf v}}&#10;\newcommand{\bw}{{\bf w}}&#10;\newcommand{\bu}{{\bf u}}&#10;\newcommand{\by}{{\bf y}}&#10;\newcommand{\bz}{{\bf z}}&#10;\newcommand{\bq}{{\bf q}}&#10;\newcommand{\bt}{{\bf t}}&#10;\newcommand{\M}{{\cal M}}&#10;\newcommand{\Q}{{\cal Q}}&#10;\newcommand{\F}{\mathcal{F}}&#10;\newcommand{\bF}{{\bf F}}&#10;\newcommand{\bS}{{\bf S}}&#10;\newcommand{\bU}{{\bf U}}&#10;\newcommand{\bV}{{\bf V}}&#10;\newcommand{\bs}{{\bf s}}&#10;\newcommand{\bQ}{{\bf Q}}&#10;\newcommand{\vecb}{{\bf b}}&#10;\newcommand{\bT}{{\bf T}}&#10;\newcommand{\event}{\bt}&#10;\newcommand{\Event}{\bT}&#10;\newcommand{\vbp}{\bz}&#10;\newcommand{\Scope}{\textsf{\small Scope\/}}&#10;\newcommand{\state}{\bx}&#10;\newcommand{\States}{\bX}&#10;\newcommand{\Sig}{\operatorname{\Sigma}}&#10;\newcommand{\Lam}{\operatorname{\Lambda}}&#10;&#10;%\newcommand{\proof}{\noindent {\bf Proof: }}&#10;\newcommand{\bbox}{\vrule height7pt width4pt depth1pt}&#10;%\newcommand{\qed}{$\ \ \ \bbox$}&#10;\newcommand{\qedmath}{\mbox{\qed}}&#10;\newcommand{\norm}[1]{\left\Vert#1\right\Vert}&#10;\newcommand{\pnorm}[2]{\left\Vert#1\right\Vert_{#2}}&#10;\newcommand{\abs}[1]{\left|#1\right|}&#10;\newcommand{\sqrb}[1]{\left[#1\right]}&#10;\newcommand{\brkts}[1]{\left(#1\right)}&#10;\newcommand{\ceils}[1]{\left\lceil#1\right\rceil}&#10;\newcommand{\floors}[1]{\left\lfloor#1\right\rfloor}&#10;\newcommand{\set}[1]{\left\{#1\right\}}&#10;\newcommand{\eps}{\varepsilon}&#10;\newcommand{\epstilde}{\tilde{\varepsilon}}&#10;\newcommand{\epsp}{\eps_P}&#10;\newcommand{\cL}{\mathcal{L}}&#10;\newcommand{\Linf}{\cL_\infty}&#10;\newcommand{\wstar}{w^\ast}&#10;\newcommand{\what}{{\widehat{w}}}&#10;\newcommand{\phistar}{\phi^\ast}&#10;\newcommand{\tstar}{t^\ast}&#10;\newcommand{\bwstar}{\bw^\ast}&#10;\newcommand{\bwhat}{{\widehat{\bw}}}&#10;\newcommand{\bwtilde}{\widetilde{\bw}}&#10;\newcommand{\V}{\mathcal{V}}&#10;\newcommand{\Vstar}{\V^\ast}&#10;\newcommand{\Vhat}{\widehat{\V}}&#10;\newcommand{\Vtilde}{\widetilde{\V}}&#10;\newcommand{\Vbar}{\overline{\V}}&#10;\newcommand{\maxnorm}[1]{\norm{#1}_\infty}&#10;\newcommand{\snorm}[1]{\norm{#1}_S}&#10;\newcommand{\T}{\mathcal{T}}&#10;\newcommand{\Tbell}{\mathcal{T}^*}&#10;%\newcommand{\Errpi}[1]{Err_\Pi(#1)}&#10;\newcommand{\numbasis}{k}&#10;\newcommand{\basis}{h}&#10;\newcommand{\Basis}{{H}}&#10;\newcommand{\Basismatrix}{{\bf H}}&#10;\newcommand{\Basisspace}{\mathcal{H}}&#10;\newcommand{\dotmatrix}{{\bf A}}&#10;\newcommand{\dotvector}{{\bf b}}&#10;\newcommand{\dotmatrixbar}{{\bar{\bf A}}}&#10;\newcommand{\dotvectorbar}{{\bar{\bf b}}}&#10;\newcommand{\dotmatrixe}{{a}}&#10;\newcommand{\dotvectore}{{b}}&#10;\newcommand{\myset}{{\bf V}}&#10;\newcommand{\Sepset}{{\bf S}}&#10;\newcommand{\sepsetval}{{\bf S}}&#10;\newcommand{\Clustermax}{{c}}&#10;\newcommand{\Cluster}{{\bf C}}&#10;\newcommand{\Clusterbar}{\overline{\bf C}}&#10;\newcommand{\Clusters}{{\cal C}}&#10;\newcommand{\bCluster}{{\bf B}}&#10;\newcommand{\bClusters}{{\cal B}}&#10;\newcommand{\Clusterforest}{{\cal F}}&#10;\newcommand{\Clustergraph}{{\cal G}}&#10;\newcommand{\Clusteredges}{{\cal E}}&#10;\newcommand{\constant}{K}&#10;\newcommand{\clustval}{{\bf c}}&#10;\newcommand{\bclustval}{{\bf b}}&#10;\newcommand{\at}[1]{^{\left({#1}\right)}}&#10;\newcommand{\Parents}{{\textsf{\small Parents}}}&#10;&#10;&#10;\newcommand{\denselist}{\itemsep 0pt\topsep-8pt\partopsep-8pt}&#10;\newcommand{\bitem}{\begin{itemize}\denselist}&#10;\newcommand{\eitem}{\end{itemize}}&#10;\newcommand{\benum}{\begin{enumerate}\denselist}&#10;\newcommand{\eenum}{\end{enumerate}}&#10;\newcommand{\beqa}{\vspace{0pt}\begin{eqnarray*}}&#10;\newcommand{\eeqa}{\end{eqnarray*}}&#10;\newcommand{\bdm}{\vspace{0pt}\begin{displaymath}}&#10;\newcommand{\edm}{\end{displaymath}}&#10;\newcommand{\beqn}{\vspace{0pt}\begin{equation}}&#10;\newcommand{\eeqn}{\end{equation}}&#10;\newcommand{\tableref}[1]{Table~\ref{#1}}&#10;\newcommand{\figref}[1]{Figure~\ref{#1}}&#10;\newcommand{\eqnref}[1]{Equation~(\ref{#1})}&#10;\newcommand{\egref}[1]{Example~\ref{#1}}&#10;\newcommand{\lpref}[1]{LP in~(\ref{#1})}&#10;\newcommand{\pref}[1]{(\ref{#1})}&#10;\newcommand{\secref}[1]{Section~\ref{#1}}&#10;\newcommand{\partref}[1]{Part~\ref{#1}}&#10;\newcommand{\chpref}[1]{Chapter~\ref{#1}}&#10;\newcommand{\thmref}[1]{Theorem~\ref{#1}}&#10;\newcommand{\corref}[1]{Corollary~\ref{#1}}&#10;\newcommand{\lemref}[1]{Lemma~\ref{#1}}&#10;\newcommand{\appenref}[1]{Appendix~\ref{#1}}&#10;\newcommand{\stepref}[1]{Step~\ref{#1}}&#10;\newcommand{\itemref}[1]{Item~\ref{#1}}&#10;\newcommand{\assumptref}[1]{Assumption~\ref{#1}}&#10;&#10;&#10;\newcommand{\true}{\textit{true\/}}&#10;\newcommand{\false}{\textit{false\/}}&#10;\newcommand{\ttrue}{\textit{t\/}}&#10;\newcommand{\ffalse}{\textit{f\/}}&#10;&#10;&#10;\newcommand{\cparagraph}{\vspace{0pt}\paragraph}&#10;\newcommand{\eqn}{\begin{equation}}&#10;\newcommand{\eqnar}{\begin{eqnarray}}&#10;\newcommand{\dotprod}[2]{\langle #1 \bullet #2\rangle}&#10;\newcommand{\captionsmall}[1]{\caption{\footnotesize{#1}}}&#10;&#10;\newcommand{\indicone}{\mathds{1}}&#10;&#10;\newcommand{\varsflag}{\texttt{MsgSent}}&#10;\newcommand{\varsmsg}{{\bf V}}&#10;\newcommand{\varsmsgbar}{\overline{\varsmsg}}&#10;\newcommand{\kernel}{K}&#10;\newcommand{\kernelweight}{\kappa}&#10;\newcommand{\numkernels}{l}&#10;\newcommand{\kernels}{\K}&#10;\newcommand{\localBF}{\calH}&#10;\newcommand{\function}{f}&#10;\newcommand{\functionhat}{\widehat{\function}}&#10;\newcommand{\bfunction}{{\bf \function}}&#10;\newcommand{\timewindow}{T}&#10;\newcommand{\sendmsgt}{\texttt{MsgInterval}}&#10;\newcommand{\msg}{\mu}&#10;\newcommand{\belief}{\beta}&#10;\newcommand{\sensormodel}{\sigma}&#10;\newcommand{\prior}{\pi}&#10;\newcommand{\potential}{\psi}&#10;\newcommand{\potentials}{\Psi}&#10;\newcommand{\node}{M}&#10;\newcommand{\nodevars}{\bB}&#10;\newcommand{\numnodes}{n}&#10;\newcommand{\neighbors}{\N}&#10;\newcommand{\edges}{E}&#10;\newcommand{\numsensors}{n}&#10;\newcommand{\sensor}{Y}&#10;\newcommand{\sensors}{\bY}&#10;\newcommand{\sensorsinst}{\by}&#10;\newcommand{\sensorinst}{y}&#10;\newcommand{\hidden}{X}&#10;\newcommand{\numhiddens}{m}&#10;\newcommand{\hiddeninst}{x}&#10;\newcommand{\hiddens}{\bX}&#10;\newcommand{\hiddensinst}{\bx}&#10;\newcommand{\numdata}{m}&#10;&#10;&#10;&#10;\newcommand{\instin}[2]{{#2}[#1]}&#10;\newcommand{\consist}[2]{{#1}\sim[#2]}&#10;\newcommand{\marginalize}[2]{\textsf{Marg}\sqrb{#1; \  #2}}&#10;\newcommand{\rv}[1]{\texttt{#1}}&#10;\newcommand{\transp}{^{\intercal}}&#10;\newcommand{\transpose}[1]{({#1})^{\intercal}}&#10;\newcommand{\transposep}[1]{\left({#1}\right)^{\intercal}}&#10;&#10;&#10;\newcommand{\ie}{{\it i.e.\xspace}}&#10;\newcommand{\eg}{{\it e.g.\xspace}}&#10;\newcommand{\etal}{\emph{et al.}}&#10;\newcommand{\apriori}{\emph{a priori}}&#10;&#10;&#10;\newcommand{\defeq}{\ensuremath{\stackrel{\triangle}{=}}}&#10;\newcommand{\fa}[1]{{\ensuremath{\uppercase{#1}}}}&#10;\newcommand{\univ}[0]{\fa{v}}&#10;&#10;&#10;\setlength{\voffset}{0in}&#10;\setlength{\topmargin}{0in}&#10;\setlength{\headheight}{0pt}&#10;\setlength{\headsep}{0in}&#10;\setlength{\textheight}{9in}&#10;&#10;\setlength{\hoffset}{0in}&#10;\setlength{\oddsidemargin}{0in}&#10;\setlength{\evensidemargin}{0in}&#10;\setlength{\textwidth}{6.5in}&#10;&#10;&#10;\newcommand{\Hm}{{\bf H}}&#10;\newcommand{\bfun}{{\bf \function}}&#10;\newcommand{\tr}{^{\text{\tiny T}}}&#10;\newcommand{\Am}{{\bf A}}&#10;&#10;&#10;\begin{eqnarray*}&#10;%\label{eq:regression-example}&#10;%\nonumber&#10;error_{true}(H) &amp; \leq &amp; error_{train}(H) + \tilde{\mathcal O}\left(&#10;\sqrt{\frac{T d}{m}}&#10;\right)&#10;%&amp; = &amp; \arg\min_\bw \underbrace{\norm{\Hm \bw - \bfun}}_{\mbox{residual error}}&#10;\end{eqnarray*}&#10;\end{document}&#10;"/>
  <p:tag name="EXTERNALNAME" val="txp_fig"/>
  <p:tag name="BLEND" val="0"/>
  <p:tag name="TRANSPARENT" val="1"/>
  <p:tag name="RESOLUTION" val="1200"/>
  <p:tag name="WORKAROUNDTRANSPARENCYBUG" val="0"/>
  <p:tag name="ALLOWFONTSUBSTITUTION" val="0"/>
  <p:tag name="BITMAPFORMAT" val="pngmono"/>
  <p:tag name="ORIGWIDTH" val="204"/>
  <p:tag name="PICTUREFILESIZE" val="1151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\sum_{i=1}^m \ln (1 + \exp(-y_i f(x_i))) 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82"/>
  <p:tag name="BOXHEIGHT" val="456"/>
  <p:tag name="BOXFONT" val="10"/>
  <p:tag name="BOXWRAP" val="False"/>
  <p:tag name="WORKAROUNDTRANSPARENCYBUG" val="False"/>
  <p:tag name="ALLOWFONTSUBSTITUTION" val="False"/>
  <p:tag name="BITMAPFORMAT" val="pngmono"/>
  <p:tag name="ORIGWIDTH" val="250"/>
  <p:tag name="PICTUREFILESIZE" val="1680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frac{1}{m} \sum_i \exp(-y_i f(x_i)) = \prod_t Z_t 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82"/>
  <p:tag name="BOXHEIGHT" val="456"/>
  <p:tag name="BOXFONT" val="10"/>
  <p:tag name="BOXWRAP" val="False"/>
  <p:tag name="WORKAROUNDTRANSPARENCYBUG" val="False"/>
  <p:tag name="ALLOWFONTSUBSTITUTION" val="False"/>
  <p:tag name="BITMAPFORMAT" val="pngmono"/>
  <p:tag name="ORIGWIDTH" val="266"/>
  <p:tag name="PICTUREFILESIZE" val="1766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\frac{1}{m}\sum_{i=1}^m \delta(H(x_i) \neq y_i) \leq \frac{1}{m} \sum_{i=1}^m \exp(-y_i f(x_i)) 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15"/>
  <p:tag name="BOXHEIGHT" val="456"/>
  <p:tag name="BOXFONT" val="10"/>
  <p:tag name="BOXWRAP" val="False"/>
  <p:tag name="WORKAROUNDTRANSPARENCYBUG" val="False"/>
  <p:tag name="ALLOWFONTSUBSTITUTION" val="False"/>
  <p:tag name="BITMAPFORMAT" val="pngmono"/>
  <p:tag name="ORIGWIDTH" val="417"/>
  <p:tag name="PICTUREFILESIZE" val="2891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\frac{1}{m}\sum_{i=1}^m \delta(H(x_i) \neq y_i) \leq \frac{1}{m} \sum_{i=1}^m \exp(-y_i f(x_i)) 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15"/>
  <p:tag name="BOXHEIGHT" val="456"/>
  <p:tag name="BOXFONT" val="10"/>
  <p:tag name="BOXWRAP" val="False"/>
  <p:tag name="WORKAROUNDTRANSPARENCYBUG" val="False"/>
  <p:tag name="ALLOWFONTSUBSTITUTION" val="False"/>
  <p:tag name="BITMAPFORMAT" val="pngmono"/>
  <p:tag name="ORIGWIDTH" val="417"/>
  <p:tag name="PICTUREFILESIZE" val="289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mosaic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mosa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sa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sai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1736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6337</TotalTime>
  <Words>2682</Words>
  <Application>Microsoft Office PowerPoint</Application>
  <PresentationFormat>On-screen Show (4:3)</PresentationFormat>
  <Paragraphs>719</Paragraphs>
  <Slides>52</Slides>
  <Notes>34</Notes>
  <HiddenSlides>3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mosaic</vt:lpstr>
      <vt:lpstr>2_Office Theme</vt:lpstr>
      <vt:lpstr>Blank Presentation</vt:lpstr>
      <vt:lpstr>1_Blank Presentation</vt:lpstr>
      <vt:lpstr>Office Theme</vt:lpstr>
      <vt:lpstr>2_Blank Presentation</vt:lpstr>
      <vt:lpstr>Image</vt:lpstr>
      <vt:lpstr>Recognition Part II: Face Detection via AdaBoost</vt:lpstr>
      <vt:lpstr>What’s Coming</vt:lpstr>
      <vt:lpstr>Learning from weighted data</vt:lpstr>
      <vt:lpstr>AdaBoost Overview</vt:lpstr>
      <vt:lpstr>Idea of Boosting (from AI text)</vt:lpstr>
      <vt:lpstr>PowerPoint Presentation</vt:lpstr>
      <vt:lpstr>PowerPoint Presentation</vt:lpstr>
      <vt:lpstr>Boosting results – Digit recognition</vt:lpstr>
      <vt:lpstr>Boosting generalization error bound</vt:lpstr>
      <vt:lpstr>Boosting and Logistic Regression</vt:lpstr>
      <vt:lpstr>Face detection</vt:lpstr>
      <vt:lpstr>Face detection and recognition</vt:lpstr>
      <vt:lpstr>Face detection</vt:lpstr>
      <vt:lpstr>Face Detection</vt:lpstr>
      <vt:lpstr>Image Features</vt:lpstr>
      <vt:lpstr>Feature extraction</vt:lpstr>
      <vt:lpstr>Recall: Sums of rectangular regions</vt:lpstr>
      <vt:lpstr>Sums of rectangular regions</vt:lpstr>
      <vt:lpstr>Sums of rectangular regions</vt:lpstr>
      <vt:lpstr>Large library of filters</vt:lpstr>
      <vt:lpstr>Feature selection</vt:lpstr>
      <vt:lpstr>AdaBoost for feature+classifier selection</vt:lpstr>
      <vt:lpstr>Weak Classifiers</vt:lpstr>
      <vt:lpstr>AdaBoost: Intuition</vt:lpstr>
      <vt:lpstr>AdaBoost: Intuition</vt:lpstr>
      <vt:lpstr>AdaBoost: Intuition</vt:lpstr>
      <vt:lpstr>PowerPoint Presentation</vt:lpstr>
      <vt:lpstr>AdaBoost Algorithm modified by Viola Jones</vt:lpstr>
      <vt:lpstr>PowerPoint Presentation</vt:lpstr>
      <vt:lpstr>PowerPoint Presentation</vt:lpstr>
      <vt:lpstr>PowerPoint Presentation</vt:lpstr>
      <vt:lpstr>PowerPoint Presentation</vt:lpstr>
      <vt:lpstr>What’s going on?</vt:lpstr>
      <vt:lpstr>Measuring classification performance</vt:lpstr>
      <vt:lpstr>Boosting for face detection</vt:lpstr>
      <vt:lpstr>Boosting for face detection</vt:lpstr>
      <vt:lpstr>Attentional cascade (from Viola-Jones) This part will be extra credit for HW4</vt:lpstr>
      <vt:lpstr>Attentional cascade</vt:lpstr>
      <vt:lpstr>Attentional cascade</vt:lpstr>
      <vt:lpstr>Training the cascade</vt:lpstr>
      <vt:lpstr>Viola-Jones Face Detector: Summary</vt:lpstr>
      <vt:lpstr>The implemented system</vt:lpstr>
      <vt:lpstr>System performance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Detecting profile faces?</vt:lpstr>
      <vt:lpstr>PowerPoint Presentation</vt:lpstr>
      <vt:lpstr>Summary: Viola/Jones detector</vt:lpstr>
    </vt:vector>
  </TitlesOfParts>
  <Company>UW CSE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Recognition</dc:title>
  <dc:creator>Ali Farhadi</dc:creator>
  <cp:lastModifiedBy>CSE</cp:lastModifiedBy>
  <cp:revision>83</cp:revision>
  <dcterms:created xsi:type="dcterms:W3CDTF">2013-05-20T23:23:00Z</dcterms:created>
  <dcterms:modified xsi:type="dcterms:W3CDTF">2016-02-24T19:53:17Z</dcterms:modified>
</cp:coreProperties>
</file>