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  <p:sldMasterId id="2147483650" r:id="rId2"/>
    <p:sldMasterId id="2147483875" r:id="rId3"/>
  </p:sldMasterIdLst>
  <p:notesMasterIdLst>
    <p:notesMasterId r:id="rId50"/>
  </p:notesMasterIdLst>
  <p:handoutMasterIdLst>
    <p:handoutMasterId r:id="rId51"/>
  </p:handoutMasterIdLst>
  <p:sldIdLst>
    <p:sldId id="613" r:id="rId4"/>
    <p:sldId id="547" r:id="rId5"/>
    <p:sldId id="548" r:id="rId6"/>
    <p:sldId id="549" r:id="rId7"/>
    <p:sldId id="550" r:id="rId8"/>
    <p:sldId id="551" r:id="rId9"/>
    <p:sldId id="552" r:id="rId10"/>
    <p:sldId id="553" r:id="rId11"/>
    <p:sldId id="554" r:id="rId12"/>
    <p:sldId id="555" r:id="rId13"/>
    <p:sldId id="621" r:id="rId14"/>
    <p:sldId id="556" r:id="rId15"/>
    <p:sldId id="622" r:id="rId16"/>
    <p:sldId id="623" r:id="rId17"/>
    <p:sldId id="558" r:id="rId18"/>
    <p:sldId id="624" r:id="rId19"/>
    <p:sldId id="625" r:id="rId20"/>
    <p:sldId id="562" r:id="rId21"/>
    <p:sldId id="515" r:id="rId22"/>
    <p:sldId id="516" r:id="rId23"/>
    <p:sldId id="476" r:id="rId24"/>
    <p:sldId id="446" r:id="rId25"/>
    <p:sldId id="616" r:id="rId26"/>
    <p:sldId id="496" r:id="rId27"/>
    <p:sldId id="497" r:id="rId28"/>
    <p:sldId id="539" r:id="rId29"/>
    <p:sldId id="451" r:id="rId30"/>
    <p:sldId id="626" r:id="rId31"/>
    <p:sldId id="627" r:id="rId32"/>
    <p:sldId id="628" r:id="rId33"/>
    <p:sldId id="629" r:id="rId34"/>
    <p:sldId id="630" r:id="rId35"/>
    <p:sldId id="631" r:id="rId36"/>
    <p:sldId id="632" r:id="rId37"/>
    <p:sldId id="633" r:id="rId38"/>
    <p:sldId id="634" r:id="rId39"/>
    <p:sldId id="635" r:id="rId40"/>
    <p:sldId id="636" r:id="rId41"/>
    <p:sldId id="637" r:id="rId42"/>
    <p:sldId id="638" r:id="rId43"/>
    <p:sldId id="639" r:id="rId44"/>
    <p:sldId id="640" r:id="rId45"/>
    <p:sldId id="452" r:id="rId46"/>
    <p:sldId id="453" r:id="rId47"/>
    <p:sldId id="509" r:id="rId48"/>
    <p:sldId id="611" r:id="rId49"/>
  </p:sldIdLst>
  <p:sldSz cx="9144000" cy="6858000" type="screen4x3"/>
  <p:notesSz cx="7315200" cy="9601200"/>
  <p:custDataLst>
    <p:tags r:id="rId52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DDDD"/>
    <a:srgbClr val="009900"/>
    <a:srgbClr val="FF0000"/>
    <a:srgbClr val="FFFF00"/>
    <a:srgbClr val="33CC33"/>
    <a:srgbClr val="FF9900"/>
    <a:srgbClr val="0066FF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30" autoAdjust="0"/>
    <p:restoredTop sz="90940" autoAdjust="0"/>
  </p:normalViewPr>
  <p:slideViewPr>
    <p:cSldViewPr>
      <p:cViewPr>
        <p:scale>
          <a:sx n="58" d="100"/>
          <a:sy n="58" d="100"/>
        </p:scale>
        <p:origin x="-450" y="-9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>
            <a:lvl1pPr defTabSz="95408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17975" y="0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>
            <a:lvl1pPr algn="r" defTabSz="95408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59875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b" anchorCtr="0" compatLnSpc="1">
            <a:prstTxWarp prst="textNoShape">
              <a:avLst/>
            </a:prstTxWarp>
          </a:bodyPr>
          <a:lstStyle>
            <a:lvl1pPr defTabSz="95408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17975" y="9159875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b" anchorCtr="0" compatLnSpc="1">
            <a:prstTxWarp prst="textNoShape">
              <a:avLst/>
            </a:prstTxWarp>
          </a:bodyPr>
          <a:lstStyle>
            <a:lvl1pPr algn="r" defTabSz="95408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9D52DAF9-3392-4CBD-B3A4-0DB0F924EC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6204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>
            <a:lvl1pPr defTabSz="95408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3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4117975" y="0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>
            <a:lvl1pPr algn="r" defTabSz="95408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6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2538" y="717550"/>
            <a:ext cx="4779962" cy="3584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5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9325" y="4540250"/>
            <a:ext cx="5384800" cy="437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1926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59875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b" anchorCtr="0" compatLnSpc="1">
            <a:prstTxWarp prst="textNoShape">
              <a:avLst/>
            </a:prstTxWarp>
          </a:bodyPr>
          <a:lstStyle>
            <a:lvl1pPr defTabSz="95408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7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17975" y="9159875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b" anchorCtr="0" compatLnSpc="1">
            <a:prstTxWarp prst="textNoShape">
              <a:avLst/>
            </a:prstTxWarp>
          </a:bodyPr>
          <a:lstStyle>
            <a:lvl1pPr algn="r" defTabSz="95408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49586CB6-BCE0-4BF3-81E0-5BAB7ED4B5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4892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28E48B-0C04-4B68-9EB5-51B0C034EF33}" type="slidenum">
              <a:rPr lang="en-GB">
                <a:solidFill>
                  <a:prstClr val="black"/>
                </a:solidFill>
                <a:latin typeface="Calibri"/>
              </a:rPr>
              <a:pPr/>
              <a:t>2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22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2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43F499-0F0F-4514-A233-C5D656EBE467}" type="slidenum">
              <a:rPr lang="en-GB">
                <a:solidFill>
                  <a:prstClr val="black"/>
                </a:solidFill>
                <a:latin typeface="Calibri"/>
              </a:rPr>
              <a:pPr/>
              <a:t>18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66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6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489AD3-72B2-459F-A055-57371C6C710A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8737B6-1D05-4996-ADE0-C072AA1DADAD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DB9568-F711-48C3-AB4E-9801A519BB01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003D1A-2914-445C-AE08-E76C39CD5181}" type="slidenum">
              <a:rPr lang="en-US" smtClean="0"/>
              <a:pPr/>
              <a:t>22</a:t>
            </a:fld>
            <a:endParaRPr lang="en-US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4C164F-F28E-4C43-8BD9-FA11EBCE3785}" type="slidenum">
              <a:rPr lang="en-US"/>
              <a:pPr/>
              <a:t>23</a:t>
            </a:fld>
            <a:endParaRPr lang="en-US"/>
          </a:p>
        </p:txBody>
      </p:sp>
      <p:sp>
        <p:nvSpPr>
          <p:cNvPr id="319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9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z="24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EA6BC2-35DA-47B6-B292-6D2A0F09AB64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66E640-A3A3-42BB-88D8-986CC438D9F3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8EE493-F194-47CE-BFEA-76433316F3CC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328FB3-5AFD-4850-A9C2-D515CF4756BA}" type="slidenum">
              <a:rPr lang="en-US" smtClean="0"/>
              <a:pPr/>
              <a:t>43</a:t>
            </a:fld>
            <a:endParaRPr lang="en-US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A396CD-D24A-40F7-90D7-528C8ED7FD52}" type="slidenum">
              <a:rPr lang="en-GB">
                <a:solidFill>
                  <a:prstClr val="black"/>
                </a:solidFill>
                <a:latin typeface="Calibri"/>
              </a:rPr>
              <a:pPr/>
              <a:t>3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2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2063" y="723900"/>
            <a:ext cx="4797425" cy="3597275"/>
          </a:xfrm>
          <a:ln/>
        </p:spPr>
      </p:sp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290" y="4560086"/>
            <a:ext cx="5368624" cy="4317339"/>
          </a:xfrm>
        </p:spPr>
        <p:txBody>
          <a:bodyPr/>
          <a:lstStyle/>
          <a:p>
            <a:r>
              <a:rPr lang="es-ES"/>
              <a:t>To sum up,</a:t>
            </a:r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ECCD0B-304E-4D71-B73C-EE265D8BB34F}" type="slidenum">
              <a:rPr lang="en-US" smtClean="0"/>
              <a:pPr/>
              <a:t>44</a:t>
            </a:fld>
            <a:endParaRPr lang="en-US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B0D8D4-9C3E-48BD-9A7B-0110AAF4E35E}" type="slidenum">
              <a:rPr lang="en-US" smtClean="0"/>
              <a:pPr/>
              <a:t>45</a:t>
            </a:fld>
            <a:endParaRPr lang="en-US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B2AC53-D684-4F12-A19E-DD045AE9064B}" type="slidenum">
              <a:rPr lang="en-GB">
                <a:solidFill>
                  <a:prstClr val="black"/>
                </a:solidFill>
                <a:latin typeface="Calibri"/>
              </a:rPr>
              <a:pPr/>
              <a:t>4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4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2063" y="723900"/>
            <a:ext cx="4797425" cy="3597275"/>
          </a:xfrm>
          <a:ln/>
        </p:spPr>
      </p:sp>
      <p:sp>
        <p:nvSpPr>
          <p:cNvPr id="444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290" y="4560086"/>
            <a:ext cx="5368624" cy="4317339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B42615-54C8-4626-99BF-435A8BD5B5F1}" type="slidenum">
              <a:rPr lang="en-GB">
                <a:solidFill>
                  <a:prstClr val="black"/>
                </a:solidFill>
                <a:latin typeface="Calibri"/>
              </a:rPr>
              <a:pPr/>
              <a:t>5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4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2063" y="723900"/>
            <a:ext cx="4797425" cy="3597275"/>
          </a:xfrm>
          <a:ln/>
        </p:spPr>
      </p:sp>
      <p:sp>
        <p:nvSpPr>
          <p:cNvPr id="484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290" y="4560086"/>
            <a:ext cx="5368624" cy="4317339"/>
          </a:xfrm>
        </p:spPr>
        <p:txBody>
          <a:bodyPr/>
          <a:lstStyle/>
          <a:p>
            <a:r>
              <a:rPr lang="es-ES"/>
              <a:t>To sum up,</a:t>
            </a: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B42615-54C8-4626-99BF-435A8BD5B5F1}" type="slidenum">
              <a:rPr lang="en-GB">
                <a:solidFill>
                  <a:prstClr val="black"/>
                </a:solidFill>
                <a:latin typeface="Calibri"/>
              </a:rPr>
              <a:pPr/>
              <a:t>6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4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2063" y="723900"/>
            <a:ext cx="4797425" cy="3597275"/>
          </a:xfrm>
          <a:ln/>
        </p:spPr>
      </p:sp>
      <p:sp>
        <p:nvSpPr>
          <p:cNvPr id="484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290" y="4560086"/>
            <a:ext cx="5368624" cy="4317339"/>
          </a:xfrm>
        </p:spPr>
        <p:txBody>
          <a:bodyPr/>
          <a:lstStyle/>
          <a:p>
            <a:r>
              <a:rPr lang="es-ES"/>
              <a:t>To sum up,</a:t>
            </a: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B42615-54C8-4626-99BF-435A8BD5B5F1}" type="slidenum">
              <a:rPr lang="en-GB">
                <a:solidFill>
                  <a:prstClr val="black"/>
                </a:solidFill>
                <a:latin typeface="Calibri"/>
              </a:rPr>
              <a:pPr/>
              <a:t>7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4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2063" y="723900"/>
            <a:ext cx="4797425" cy="3597275"/>
          </a:xfrm>
          <a:ln/>
        </p:spPr>
      </p:sp>
      <p:sp>
        <p:nvSpPr>
          <p:cNvPr id="484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290" y="4560086"/>
            <a:ext cx="5368624" cy="4317339"/>
          </a:xfrm>
        </p:spPr>
        <p:txBody>
          <a:bodyPr/>
          <a:lstStyle/>
          <a:p>
            <a:r>
              <a:rPr lang="es-ES"/>
              <a:t>To sum up,</a:t>
            </a: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181684-F474-4E39-B4C0-40D7F029510D}" type="slidenum">
              <a:rPr lang="en-GB">
                <a:solidFill>
                  <a:prstClr val="black"/>
                </a:solidFill>
                <a:latin typeface="Calibri"/>
              </a:rPr>
              <a:pPr/>
              <a:t>8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1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491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5" y="4560086"/>
            <a:ext cx="5365353" cy="4320317"/>
          </a:xfrm>
        </p:spPr>
        <p:txBody>
          <a:bodyPr/>
          <a:lstStyle/>
          <a:p>
            <a:endParaRPr lang="en-GB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2D3E11-B5D8-4EB1-BCF3-9F9E364DAEF0}" type="slidenum">
              <a:rPr lang="en-GB">
                <a:solidFill>
                  <a:prstClr val="black"/>
                </a:solidFill>
                <a:latin typeface="Calibri"/>
              </a:rPr>
              <a:pPr/>
              <a:t>12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506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F1E127-D03A-472C-BE8E-EFD7DB3BCA0D}" type="slidenum">
              <a:rPr lang="en-GB">
                <a:solidFill>
                  <a:prstClr val="black"/>
                </a:solidFill>
                <a:latin typeface="Calibri"/>
              </a:rPr>
              <a:pPr/>
              <a:t>15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7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7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40DECC-C209-4800-AB0C-DB2A878117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C46551-3C9D-4EA0-A580-2D0EB1A41F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82681E-646E-4E12-AB2E-69BC5DB9F7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8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28800"/>
            <a:ext cx="7772400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608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581400"/>
            <a:ext cx="6400800" cy="17526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6858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9E22E8-AA97-45BE-AEA4-5BE2991FE8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9528B6-1EF9-4723-8024-127F86C650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12165-2853-448C-923F-2AD7662E6B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71E29F-2755-4AC4-BF8F-344E7934FA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5AE68E-E460-4C35-B7E2-12D3283E29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721FA8-52E6-4D94-9B1C-C90744C39E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4D1758-38F3-49BF-9CFC-777DD9A554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3AA3C-A4BB-42D5-B90D-584017FFE6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5E129A-E41D-479C-9971-1A57C1F71E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5D77F-BB28-41C3-94D6-2B246E0899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9A47E-62D4-4714-AE69-E147D340BE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2400"/>
            <a:ext cx="2057400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6019800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2A51AC-AC57-4130-94D2-B1A5EC89D0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2/11/2016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27536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2/11/2016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87603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2/11/2016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1541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2/11/2016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12572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2/11/2016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3919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2/11/2016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94416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2/11/2016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9490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FF5919-B9DF-40AE-B055-444C1C5F3D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2/11/2016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94601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2/11/2016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50965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2/11/2016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56630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2/11/2016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21279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0225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828800"/>
            <a:ext cx="4038600" cy="40306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828800"/>
            <a:ext cx="4038600" cy="40306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2331734"/>
      </p:ext>
    </p:extLst>
  </p:cSld>
  <p:clrMapOvr>
    <a:masterClrMapping/>
  </p:clrMapOvr>
  <p:transition advClick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530225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828800"/>
            <a:ext cx="4038600" cy="1938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828800"/>
            <a:ext cx="4038600" cy="1938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19538"/>
            <a:ext cx="4038600" cy="1939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19538"/>
            <a:ext cx="4038600" cy="1939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6906098"/>
      </p:ext>
    </p:extLst>
  </p:cSld>
  <p:clrMapOvr>
    <a:masterClrMapping/>
  </p:clrMapOvr>
  <p:transition advClick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0225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828800"/>
            <a:ext cx="4038600" cy="40306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0306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1510976"/>
      </p:ext>
    </p:extLst>
  </p:cSld>
  <p:clrMapOvr>
    <a:masterClrMapping/>
  </p:clrMapOvr>
  <p:transition advClick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0225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8229600" cy="1938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19538"/>
            <a:ext cx="8229600" cy="1939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9932480"/>
      </p:ext>
    </p:extLst>
  </p:cSld>
  <p:clrMapOvr>
    <a:masterClrMapping/>
  </p:clrMapOvr>
  <p:transition advClick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0225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828800"/>
            <a:ext cx="8229600" cy="40306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859104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2D9DB3-E0F0-4037-8604-C20FF9505B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077C44-AEFC-4963-95A5-398EBC0681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9E8EE9-95E5-448C-B6E5-10BB532341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E068DC-28F9-4734-A638-4F85B8F3C9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4320C-3B60-48EB-BDA7-30651CD152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DFDB7C-5A7F-491A-879B-F3A3C04F89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55332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5333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5334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981CBE74-0004-4816-9D43-2882981358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55335" name="Line 1031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43000"/>
            <a:ext cx="8229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59812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981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E0755782-99A4-4C75-A93F-3FFC3A3A3C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59814" name="Line 6"/>
          <p:cNvSpPr>
            <a:spLocks noChangeShapeType="1"/>
          </p:cNvSpPr>
          <p:nvPr/>
        </p:nvSpPr>
        <p:spPr bwMode="auto">
          <a:xfrm>
            <a:off x="457200" y="990600"/>
            <a:ext cx="8229600" cy="0"/>
          </a:xfrm>
          <a:prstGeom prst="line">
            <a:avLst/>
          </a:prstGeom>
          <a:noFill/>
          <a:ln w="22225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600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5000"/>
        </a:spcBef>
        <a:spcAft>
          <a:spcPct val="0"/>
        </a:spcAft>
        <a:buClr>
          <a:schemeClr val="bg2"/>
        </a:buClr>
        <a:buChar char="•"/>
        <a:defRPr sz="2000">
          <a:solidFill>
            <a:schemeClr val="bg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&gt;"/>
        <a:defRPr>
          <a:solidFill>
            <a:schemeClr val="bg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bg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bg2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bg2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bg2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bg2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EEF806B3-F1CA-48A1-B7CA-C9C4316D66F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2/11/2016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E377F10-EF0E-4CFB-B060-114790D3F5F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7131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  <p:sldLayoutId id="2147483887" r:id="rId12"/>
    <p:sldLayoutId id="2147483888" r:id="rId13"/>
    <p:sldLayoutId id="2147483889" r:id="rId14"/>
    <p:sldLayoutId id="2147483890" r:id="rId15"/>
    <p:sldLayoutId id="2147483891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w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hyperlink" Target="http://www.ri.cmu.edu/pub_files/pub2/okutomi_m_1993_1/okutomi_m_1993_1.pdf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i.cmu.edu/pub_files/pub1/collins_robert_1996_1/collins_robert_1996_1.pdf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71.png"/><Relationship Id="rId12" Type="http://schemas.openxmlformats.org/officeDocument/2006/relationships/image" Target="../media/image7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0.png"/><Relationship Id="rId11" Type="http://schemas.openxmlformats.org/officeDocument/2006/relationships/image" Target="../media/image72.png"/><Relationship Id="rId5" Type="http://schemas.openxmlformats.org/officeDocument/2006/relationships/image" Target="../media/image69.png"/><Relationship Id="rId10" Type="http://schemas.openxmlformats.org/officeDocument/2006/relationships/image" Target="../media/image67.wmf"/><Relationship Id="rId4" Type="http://schemas.openxmlformats.org/officeDocument/2006/relationships/image" Target="../media/image68.png"/><Relationship Id="rId9" Type="http://schemas.openxmlformats.org/officeDocument/2006/relationships/oleObject" Target="../embeddings/Microsoft_Word_97_-_2003_Document1.doc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washington.edu/homes/seitz/papers/kutu-ijcv00.pdf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file:///D:\talks\cvpr2010_tutorial\face_long_uncomp-1.wmv" TargetMode="External"/><Relationship Id="rId1" Type="http://schemas.microsoft.com/office/2007/relationships/media" Target="file:///D:\talks\cvpr2010_tutorial\face_long_uncomp-1.wmv" TargetMode="External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Reconstruction</a:t>
            </a:r>
            <a:endParaRPr lang="en-US" dirty="0"/>
          </a:p>
        </p:txBody>
      </p:sp>
      <p:sp>
        <p:nvSpPr>
          <p:cNvPr id="4" name="Subtitle 2"/>
          <p:cNvSpPr txBox="1">
            <a:spLocks/>
          </p:cNvSpPr>
          <p:nvPr/>
        </p:nvSpPr>
        <p:spPr bwMode="auto">
          <a:xfrm>
            <a:off x="-533400" y="4114800"/>
            <a:ext cx="10287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  <a:defRPr sz="26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&gt;"/>
              <a:defRPr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bg2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US" dirty="0" smtClean="0"/>
              <a:t>CSE 455</a:t>
            </a:r>
          </a:p>
          <a:p>
            <a:r>
              <a:rPr lang="en-US" dirty="0" smtClean="0"/>
              <a:t>Linda Shapiro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915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53" name="Rectangle 9"/>
          <p:cNvSpPr>
            <a:spLocks noGrp="1" noChangeArrowheads="1"/>
          </p:cNvSpPr>
          <p:nvPr>
            <p:ph type="title"/>
          </p:nvPr>
        </p:nvSpPr>
        <p:spPr>
          <a:xfrm>
            <a:off x="225425" y="482600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 dirty="0"/>
              <a:t>Applications: </a:t>
            </a:r>
            <a:r>
              <a:rPr lang="en-GB" dirty="0" smtClean="0"/>
              <a:t>large scale modelling</a:t>
            </a:r>
            <a:endParaRPr lang="en-GB" dirty="0"/>
          </a:p>
        </p:txBody>
      </p:sp>
      <p:graphicFrame>
        <p:nvGraphicFramePr>
          <p:cNvPr id="492581" name="Group 37"/>
          <p:cNvGraphicFramePr>
            <a:graphicFrameLocks noGrp="1"/>
          </p:cNvGraphicFramePr>
          <p:nvPr/>
        </p:nvGraphicFramePr>
        <p:xfrm>
          <a:off x="2027238" y="2560638"/>
          <a:ext cx="1706562" cy="1756920"/>
        </p:xfrm>
        <a:graphic>
          <a:graphicData uri="http://schemas.openxmlformats.org/drawingml/2006/table">
            <a:tbl>
              <a:tblPr/>
              <a:tblGrid>
                <a:gridCol w="1706562"/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22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</a:t>
                      </a:r>
                      <a:r>
                        <a:rPr kumimoji="0" lang="en-GB" sz="7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</a:t>
                      </a: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                 </a:t>
                      </a: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92559" name="AutoShape 15" descr="010g-icon"/>
          <p:cNvSpPr>
            <a:spLocks noChangeAspect="1" noChangeArrowheads="1"/>
          </p:cNvSpPr>
          <p:nvPr/>
        </p:nvSpPr>
        <p:spPr bwMode="auto">
          <a:xfrm>
            <a:off x="2181225" y="3113088"/>
            <a:ext cx="1190625" cy="1190625"/>
          </a:xfrm>
          <a:prstGeom prst="rect">
            <a:avLst/>
          </a:prstGeom>
          <a:noFill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8521" y="2418557"/>
            <a:ext cx="4787167" cy="174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1" descr="internetmvs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4090" y="2329657"/>
            <a:ext cx="2376510" cy="1592262"/>
          </a:xfrm>
          <a:prstGeom prst="rect">
            <a:avLst/>
          </a:prstGeom>
        </p:spPr>
      </p:pic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5312607" y="3988977"/>
            <a:ext cx="1355156" cy="3407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dirty="0" smtClean="0">
                <a:solidFill>
                  <a:prstClr val="black"/>
                </a:solidFill>
                <a:latin typeface="Calibri"/>
              </a:rPr>
              <a:t>[Pollefeys08]</a:t>
            </a:r>
            <a:endParaRPr lang="en-GB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ext Box 20"/>
          <p:cNvSpPr txBox="1">
            <a:spLocks noChangeArrowheads="1"/>
          </p:cNvSpPr>
          <p:nvPr/>
        </p:nvSpPr>
        <p:spPr bwMode="auto">
          <a:xfrm>
            <a:off x="1678721" y="3962978"/>
            <a:ext cx="1424086" cy="3407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dirty="0" smtClean="0">
                <a:solidFill>
                  <a:prstClr val="black"/>
                </a:solidFill>
                <a:latin typeface="Calibri"/>
              </a:rPr>
              <a:t>[Furukawa10]</a:t>
            </a:r>
            <a:endParaRPr lang="en-GB" sz="1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Picture 10" descr="NotreDameFacad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0017" y="4404662"/>
            <a:ext cx="1598626" cy="2076138"/>
          </a:xfrm>
          <a:prstGeom prst="rect">
            <a:avLst/>
          </a:prstGeom>
        </p:spPr>
      </p:pic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5539957" y="6480800"/>
            <a:ext cx="1287830" cy="3407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dirty="0" smtClean="0">
                <a:solidFill>
                  <a:prstClr val="black"/>
                </a:solidFill>
                <a:latin typeface="Calibri"/>
              </a:rPr>
              <a:t>[Goesele07]</a:t>
            </a:r>
            <a:endParaRPr lang="en-GB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63967" y="6415655"/>
            <a:ext cx="12779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[Cornelis08]</a:t>
            </a:r>
            <a:endParaRPr lang="en-GB" sz="1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74210" y="4437049"/>
            <a:ext cx="2940882" cy="1998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8628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Applications: Medicine</a:t>
            </a:r>
            <a:endParaRPr lang="en-US" dirty="0"/>
          </a:p>
        </p:txBody>
      </p:sp>
      <p:pic>
        <p:nvPicPr>
          <p:cNvPr id="6" name="Picture 13" descr="Jia_ICPR2014_final (1).pdf - Adobe Reader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5" t="29630" r="6551" b="35925"/>
          <a:stretch>
            <a:fillRect/>
          </a:stretch>
        </p:blipFill>
        <p:spPr bwMode="auto">
          <a:xfrm>
            <a:off x="457200" y="4832790"/>
            <a:ext cx="8229600" cy="2014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974644"/>
            <a:ext cx="2069943" cy="222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208314"/>
            <a:ext cx="3587750" cy="3756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3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Scanning technologies</a:t>
            </a:r>
          </a:p>
        </p:txBody>
      </p:sp>
      <p:sp>
        <p:nvSpPr>
          <p:cNvPr id="505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1533525"/>
            <a:ext cx="8229600" cy="4525963"/>
          </a:xfrm>
        </p:spPr>
        <p:txBody>
          <a:bodyPr/>
          <a:lstStyle/>
          <a:p>
            <a:r>
              <a:rPr lang="en-GB" sz="2800" dirty="0">
                <a:latin typeface="Arial" pitchFamily="34" charset="0"/>
                <a:cs typeface="Arial" pitchFamily="34" charset="0"/>
              </a:rPr>
              <a:t>Laser scanner, coordinate measuring machine</a:t>
            </a:r>
          </a:p>
          <a:p>
            <a:pPr lvl="1"/>
            <a:r>
              <a:rPr lang="en-GB" sz="2400" dirty="0">
                <a:latin typeface="Arial" pitchFamily="34" charset="0"/>
                <a:cs typeface="Arial" pitchFamily="34" charset="0"/>
              </a:rPr>
              <a:t>Very accurate</a:t>
            </a:r>
          </a:p>
          <a:p>
            <a:pPr lvl="1"/>
            <a:r>
              <a:rPr lang="en-GB" sz="2400" dirty="0">
                <a:latin typeface="Arial" pitchFamily="34" charset="0"/>
                <a:cs typeface="Arial" pitchFamily="34" charset="0"/>
              </a:rPr>
              <a:t>Very Expensive</a:t>
            </a:r>
          </a:p>
          <a:p>
            <a:pPr lvl="1"/>
            <a:r>
              <a:rPr lang="en-GB" sz="2400" dirty="0">
                <a:latin typeface="Arial" pitchFamily="34" charset="0"/>
                <a:cs typeface="Arial" pitchFamily="34" charset="0"/>
              </a:rPr>
              <a:t>Complicated to use</a:t>
            </a:r>
          </a:p>
        </p:txBody>
      </p:sp>
      <p:pic>
        <p:nvPicPr>
          <p:cNvPr id="505861" name="Picture 5"/>
          <p:cNvPicPr>
            <a:picLocks noChangeAspect="1" noChangeArrowheads="1"/>
          </p:cNvPicPr>
          <p:nvPr/>
        </p:nvPicPr>
        <p:blipFill>
          <a:blip r:embed="rId3"/>
          <a:srcRect l="3435" t="1219" r="3435" b="2438"/>
          <a:stretch>
            <a:fillRect/>
          </a:stretch>
        </p:blipFill>
        <p:spPr bwMode="auto">
          <a:xfrm>
            <a:off x="5005388" y="2122488"/>
            <a:ext cx="1906587" cy="2774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05862" name="Picture 6" descr="scanner-head-and-david-head-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9400" y="3494088"/>
            <a:ext cx="4503738" cy="2814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05863" name="Text Box 7"/>
          <p:cNvSpPr txBox="1">
            <a:spLocks noChangeArrowheads="1"/>
          </p:cNvSpPr>
          <p:nvPr/>
        </p:nvSpPr>
        <p:spPr bwMode="auto">
          <a:xfrm>
            <a:off x="5067300" y="4965700"/>
            <a:ext cx="1795463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GB" sz="1800" dirty="0">
                <a:solidFill>
                  <a:prstClr val="black"/>
                </a:solidFill>
                <a:latin typeface="Calibri"/>
              </a:rPr>
              <a:t>Minolta</a:t>
            </a:r>
          </a:p>
        </p:txBody>
      </p:sp>
      <p:sp>
        <p:nvSpPr>
          <p:cNvPr id="505864" name="Text Box 8"/>
          <p:cNvSpPr txBox="1">
            <a:spLocks noChangeArrowheads="1"/>
          </p:cNvSpPr>
          <p:nvPr/>
        </p:nvSpPr>
        <p:spPr bwMode="auto">
          <a:xfrm>
            <a:off x="7137400" y="6162675"/>
            <a:ext cx="179546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GB" sz="1800" dirty="0" err="1">
                <a:solidFill>
                  <a:prstClr val="black"/>
                </a:solidFill>
                <a:latin typeface="Calibri"/>
              </a:rPr>
              <a:t>Contura</a:t>
            </a:r>
            <a:r>
              <a:rPr lang="en-GB" sz="1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GB" sz="1800" dirty="0" smtClean="0">
                <a:solidFill>
                  <a:prstClr val="black"/>
                </a:solidFill>
                <a:latin typeface="Calibri"/>
              </a:rPr>
              <a:t>CMM</a:t>
            </a:r>
            <a:endParaRPr lang="en-GB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5865" name="Text Box 9"/>
          <p:cNvSpPr txBox="1">
            <a:spLocks noChangeArrowheads="1"/>
          </p:cNvSpPr>
          <p:nvPr/>
        </p:nvSpPr>
        <p:spPr bwMode="auto">
          <a:xfrm>
            <a:off x="1223963" y="6265863"/>
            <a:ext cx="2720975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GB" sz="1800">
                <a:solidFill>
                  <a:prstClr val="white"/>
                </a:solidFill>
              </a:rPr>
              <a:t>“Michelangelo” project</a:t>
            </a:r>
          </a:p>
        </p:txBody>
      </p:sp>
      <p:pic>
        <p:nvPicPr>
          <p:cNvPr id="505866" name="Picture 10" descr="contur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37400" y="3203575"/>
            <a:ext cx="1771650" cy="28527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667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Medical Scanning System</a:t>
            </a:r>
            <a:endParaRPr lang="en-US" dirty="0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8906"/>
            <a:ext cx="5182049" cy="4444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063" y="1371600"/>
            <a:ext cx="3944937" cy="451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704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“Us” Data Set (subset)</a:t>
            </a:r>
            <a:endParaRPr lang="en-US" dirty="0"/>
          </a:p>
        </p:txBody>
      </p:sp>
      <p:pic>
        <p:nvPicPr>
          <p:cNvPr id="37890" name="Picture 2" descr="C:\Users\shapiro\Desktop\sample2D\lind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295401"/>
            <a:ext cx="1447800" cy="2181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1" name="Picture 3" descr="C:\Users\shapiro\Desktop\sample2D\kas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274" y="1295400"/>
            <a:ext cx="1538028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 descr="C:\Users\shapiro\Desktop\sample2D\xia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95401"/>
            <a:ext cx="1676400" cy="211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3" name="Picture 5" descr="C:\Users\shapiro\Desktop\sample2D\steve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1286435"/>
            <a:ext cx="1497273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4" name="Picture 6" descr="C:\Users\shapiro\Desktop\sample2D\eric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738282"/>
            <a:ext cx="1539699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5" name="Picture 7" descr="C:\Users\shapiro\Desktop\sample2D\indri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445" y="3738282"/>
            <a:ext cx="1601976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6" name="Picture 8" descr="C:\Users\shapiro\Desktop\sample2D\sarah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900" y="3767779"/>
            <a:ext cx="1587500" cy="215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7" name="Picture 9" descr="C:\Users\shapiro\Desktop\sample2D\carrie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3767780"/>
            <a:ext cx="1600200" cy="207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558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3d shape from photographs</a:t>
            </a:r>
          </a:p>
        </p:txBody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0125" y="1743075"/>
            <a:ext cx="6781800" cy="1373188"/>
          </a:xfrm>
          <a:noFill/>
          <a:ln/>
        </p:spPr>
        <p:txBody>
          <a:bodyPr/>
          <a:lstStyle/>
          <a:p>
            <a:pPr indent="20638" algn="ctr">
              <a:lnSpc>
                <a:spcPct val="80000"/>
              </a:lnSpc>
              <a:buFontTx/>
              <a:buNone/>
            </a:pPr>
            <a:r>
              <a:rPr lang="en-GB" sz="2400" i="1" dirty="0">
                <a:latin typeface="Arial" pitchFamily="34" charset="0"/>
                <a:cs typeface="Arial" pitchFamily="34" charset="0"/>
              </a:rPr>
              <a:t>“Estimate a 3d shape that would generate the input photographs given the same material, viewpoints and illumination”</a:t>
            </a:r>
          </a:p>
        </p:txBody>
      </p:sp>
      <p:sp>
        <p:nvSpPr>
          <p:cNvPr id="866313" name="AutoShape 9"/>
          <p:cNvSpPr>
            <a:spLocks noChangeArrowheads="1"/>
          </p:cNvSpPr>
          <p:nvPr/>
        </p:nvSpPr>
        <p:spPr bwMode="auto">
          <a:xfrm flipH="1">
            <a:off x="4346575" y="4329113"/>
            <a:ext cx="674688" cy="676275"/>
          </a:xfrm>
          <a:prstGeom prst="flowChartSummingJunction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6314" name="AutoShape 10"/>
          <p:cNvSpPr>
            <a:spLocks noChangeArrowheads="1"/>
          </p:cNvSpPr>
          <p:nvPr/>
        </p:nvSpPr>
        <p:spPr bwMode="auto">
          <a:xfrm flipH="1">
            <a:off x="3538538" y="4419600"/>
            <a:ext cx="584200" cy="404813"/>
          </a:xfrm>
          <a:prstGeom prst="leftArrow">
            <a:avLst>
              <a:gd name="adj1" fmla="val 50000"/>
              <a:gd name="adj2" fmla="val 36078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6318" name="AutoShape 14"/>
          <p:cNvSpPr>
            <a:spLocks noChangeArrowheads="1"/>
          </p:cNvSpPr>
          <p:nvPr/>
        </p:nvSpPr>
        <p:spPr bwMode="auto">
          <a:xfrm>
            <a:off x="5157788" y="4419600"/>
            <a:ext cx="854075" cy="45085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3162300" y="5049838"/>
            <a:ext cx="1319213" cy="1038225"/>
            <a:chOff x="1992" y="3181"/>
            <a:chExt cx="831" cy="654"/>
          </a:xfrm>
        </p:grpSpPr>
        <p:sp>
          <p:nvSpPr>
            <p:cNvPr id="866316" name="AutoShape 12"/>
            <p:cNvSpPr>
              <a:spLocks noChangeArrowheads="1"/>
            </p:cNvSpPr>
            <p:nvPr/>
          </p:nvSpPr>
          <p:spPr bwMode="auto">
            <a:xfrm rot="17998004" flipH="1">
              <a:off x="2512" y="3237"/>
              <a:ext cx="368" cy="255"/>
            </a:xfrm>
            <a:prstGeom prst="leftArrow">
              <a:avLst>
                <a:gd name="adj1" fmla="val 50000"/>
                <a:gd name="adj2" fmla="val 36078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  <a:latin typeface="Calibri"/>
                <a:cs typeface="Arial" pitchFamily="34" charset="0"/>
              </a:endParaRPr>
            </a:p>
          </p:txBody>
        </p:sp>
        <p:sp>
          <p:nvSpPr>
            <p:cNvPr id="866319" name="Text Box 15"/>
            <p:cNvSpPr txBox="1">
              <a:spLocks noChangeArrowheads="1"/>
            </p:cNvSpPr>
            <p:nvPr/>
          </p:nvSpPr>
          <p:spPr bwMode="auto">
            <a:xfrm flipH="1">
              <a:off x="1992" y="3602"/>
              <a:ext cx="633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dirty="0">
                  <a:solidFill>
                    <a:prstClr val="black"/>
                  </a:solidFill>
                  <a:latin typeface="Calibri"/>
                  <a:cs typeface="Arial" pitchFamily="34" charset="0"/>
                </a:rPr>
                <a:t>material</a:t>
              </a:r>
            </a:p>
          </p:txBody>
        </p:sp>
      </p:grp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4748215" y="5094288"/>
            <a:ext cx="1338263" cy="993775"/>
            <a:chOff x="2991" y="3209"/>
            <a:chExt cx="843" cy="626"/>
          </a:xfrm>
        </p:grpSpPr>
        <p:sp>
          <p:nvSpPr>
            <p:cNvPr id="866317" name="AutoShape 13"/>
            <p:cNvSpPr>
              <a:spLocks noChangeArrowheads="1"/>
            </p:cNvSpPr>
            <p:nvPr/>
          </p:nvSpPr>
          <p:spPr bwMode="auto">
            <a:xfrm rot="14348698" flipH="1">
              <a:off x="2994" y="3265"/>
              <a:ext cx="368" cy="255"/>
            </a:xfrm>
            <a:prstGeom prst="leftArrow">
              <a:avLst>
                <a:gd name="adj1" fmla="val 50000"/>
                <a:gd name="adj2" fmla="val 36078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  <a:latin typeface="Calibri"/>
                <a:cs typeface="Arial" pitchFamily="34" charset="0"/>
              </a:endParaRPr>
            </a:p>
          </p:txBody>
        </p:sp>
        <p:sp>
          <p:nvSpPr>
            <p:cNvPr id="866320" name="Text Box 16"/>
            <p:cNvSpPr txBox="1">
              <a:spLocks noChangeArrowheads="1"/>
            </p:cNvSpPr>
            <p:nvPr/>
          </p:nvSpPr>
          <p:spPr bwMode="auto">
            <a:xfrm flipH="1">
              <a:off x="2991" y="3602"/>
              <a:ext cx="843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>
                  <a:solidFill>
                    <a:prstClr val="black"/>
                  </a:solidFill>
                  <a:latin typeface="Calibri"/>
                  <a:cs typeface="Arial" pitchFamily="34" charset="0"/>
                </a:rPr>
                <a:t>illumination</a:t>
              </a:r>
            </a:p>
          </p:txBody>
        </p:sp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4105275" y="3203575"/>
            <a:ext cx="1187450" cy="1035050"/>
            <a:chOff x="2586" y="2018"/>
            <a:chExt cx="748" cy="652"/>
          </a:xfrm>
        </p:grpSpPr>
        <p:sp>
          <p:nvSpPr>
            <p:cNvPr id="866315" name="AutoShape 11"/>
            <p:cNvSpPr>
              <a:spLocks noChangeArrowheads="1"/>
            </p:cNvSpPr>
            <p:nvPr/>
          </p:nvSpPr>
          <p:spPr bwMode="auto">
            <a:xfrm rot="5400000" flipH="1">
              <a:off x="2768" y="2358"/>
              <a:ext cx="368" cy="255"/>
            </a:xfrm>
            <a:prstGeom prst="leftArrow">
              <a:avLst>
                <a:gd name="adj1" fmla="val 50000"/>
                <a:gd name="adj2" fmla="val 36078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  <a:latin typeface="Calibri"/>
                <a:cs typeface="Arial" pitchFamily="34" charset="0"/>
              </a:endParaRPr>
            </a:p>
          </p:txBody>
        </p:sp>
        <p:sp>
          <p:nvSpPr>
            <p:cNvPr id="866321" name="Text Box 17"/>
            <p:cNvSpPr txBox="1">
              <a:spLocks noChangeArrowheads="1"/>
            </p:cNvSpPr>
            <p:nvPr/>
          </p:nvSpPr>
          <p:spPr bwMode="auto">
            <a:xfrm flipH="1">
              <a:off x="2586" y="2018"/>
              <a:ext cx="748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dirty="0">
                  <a:solidFill>
                    <a:prstClr val="black"/>
                  </a:solidFill>
                  <a:latin typeface="Calibri"/>
                  <a:cs typeface="Arial" pitchFamily="34" charset="0"/>
                </a:rPr>
                <a:t>viewpoint</a:t>
              </a:r>
            </a:p>
          </p:txBody>
        </p:sp>
      </p:grp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609600" y="3471863"/>
            <a:ext cx="2522538" cy="2522537"/>
            <a:chOff x="556" y="2187"/>
            <a:chExt cx="1589" cy="1589"/>
          </a:xfrm>
        </p:grpSpPr>
        <p:pic>
          <p:nvPicPr>
            <p:cNvPr id="866312" name="Picture 8" descr="house_new_A_recon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0000"/>
                </a:clrFrom>
                <a:clrTo>
                  <a:srgbClr val="FF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56" y="2187"/>
              <a:ext cx="1589" cy="1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66322" name="Text Box 18"/>
            <p:cNvSpPr txBox="1">
              <a:spLocks noChangeArrowheads="1"/>
            </p:cNvSpPr>
            <p:nvPr/>
          </p:nvSpPr>
          <p:spPr bwMode="auto">
            <a:xfrm flipH="1">
              <a:off x="909" y="3545"/>
              <a:ext cx="727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dirty="0">
                  <a:solidFill>
                    <a:prstClr val="black"/>
                  </a:solidFill>
                  <a:latin typeface="Calibri"/>
                  <a:cs typeface="Arial" pitchFamily="34" charset="0"/>
                </a:rPr>
                <a:t>geometry</a:t>
              </a:r>
            </a:p>
          </p:txBody>
        </p:sp>
      </p:grpSp>
      <p:grpSp>
        <p:nvGrpSpPr>
          <p:cNvPr id="6" name="Group 24"/>
          <p:cNvGrpSpPr>
            <a:grpSpLocks/>
          </p:cNvGrpSpPr>
          <p:nvPr/>
        </p:nvGrpSpPr>
        <p:grpSpPr bwMode="auto">
          <a:xfrm>
            <a:off x="6281738" y="3563938"/>
            <a:ext cx="2339975" cy="2436812"/>
            <a:chOff x="3957" y="2245"/>
            <a:chExt cx="1474" cy="1535"/>
          </a:xfrm>
        </p:grpSpPr>
        <p:pic>
          <p:nvPicPr>
            <p:cNvPr id="866308" name="Picture 4" descr="house_new_A_input"/>
            <p:cNvPicPr>
              <a:picLocks noChangeAspect="1" noChangeArrowheads="1"/>
            </p:cNvPicPr>
            <p:nvPr/>
          </p:nvPicPr>
          <p:blipFill>
            <a:blip r:embed="rId4"/>
            <a:srcRect r="4430" b="17717"/>
            <a:stretch>
              <a:fillRect/>
            </a:stretch>
          </p:blipFill>
          <p:spPr bwMode="auto">
            <a:xfrm>
              <a:off x="3957" y="2245"/>
              <a:ext cx="1474" cy="126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866323" name="Text Box 19"/>
            <p:cNvSpPr txBox="1">
              <a:spLocks noChangeArrowheads="1"/>
            </p:cNvSpPr>
            <p:nvPr/>
          </p:nvSpPr>
          <p:spPr bwMode="auto">
            <a:xfrm flipH="1">
              <a:off x="4299" y="3549"/>
              <a:ext cx="633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dirty="0">
                  <a:solidFill>
                    <a:prstClr val="black"/>
                  </a:solidFill>
                  <a:latin typeface="Calibri"/>
                  <a:cs typeface="Arial" pitchFamily="34" charset="0"/>
                </a:rPr>
                <a:t>   image</a:t>
              </a:r>
            </a:p>
          </p:txBody>
        </p:sp>
      </p:grpSp>
      <p:sp>
        <p:nvSpPr>
          <p:cNvPr id="866325" name="AutoShape 21"/>
          <p:cNvSpPr>
            <a:spLocks noChangeArrowheads="1"/>
          </p:cNvSpPr>
          <p:nvPr/>
        </p:nvSpPr>
        <p:spPr bwMode="auto">
          <a:xfrm flipH="1">
            <a:off x="2681288" y="6084888"/>
            <a:ext cx="4310062" cy="536575"/>
          </a:xfrm>
          <a:prstGeom prst="rightArrow">
            <a:avLst>
              <a:gd name="adj1" fmla="val 49704"/>
              <a:gd name="adj2" fmla="val 76941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6332" name="Text Box 28"/>
          <p:cNvSpPr txBox="1">
            <a:spLocks noChangeArrowheads="1"/>
          </p:cNvSpPr>
          <p:nvPr/>
        </p:nvSpPr>
        <p:spPr bwMode="auto">
          <a:xfrm>
            <a:off x="1482725" y="3405188"/>
            <a:ext cx="1187450" cy="22558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32861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200">
                <a:solidFill>
                  <a:srgbClr val="CC0000"/>
                </a:solidFill>
                <a:latin typeface="Calibri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6229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6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6325" grpId="0" animBg="1"/>
      <p:bldP spid="8663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Photometric Stereo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Estimate the surface </a:t>
            </a:r>
            <a:r>
              <a:rPr lang="en-US" dirty="0" err="1" smtClean="0"/>
              <a:t>normals</a:t>
            </a:r>
            <a:r>
              <a:rPr lang="en-US" dirty="0" smtClean="0"/>
              <a:t> of a given scene given multiple 2D images taken from the </a:t>
            </a:r>
            <a:r>
              <a:rPr lang="en-US" i="1" dirty="0" smtClean="0"/>
              <a:t>same </a:t>
            </a:r>
            <a:r>
              <a:rPr lang="en-US" dirty="0" smtClean="0"/>
              <a:t>viewpoint, but under </a:t>
            </a:r>
            <a:r>
              <a:rPr lang="en-US" i="1" dirty="0" smtClean="0"/>
              <a:t>different lighting </a:t>
            </a:r>
            <a:r>
              <a:rPr lang="en-US" dirty="0" smtClean="0"/>
              <a:t>conditions.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Basic photometric stereo </a:t>
            </a:r>
            <a:r>
              <a:rPr lang="en-US" dirty="0" smtClean="0"/>
              <a:t>required a </a:t>
            </a:r>
            <a:r>
              <a:rPr lang="en-US" dirty="0" err="1" smtClean="0"/>
              <a:t>Lambertian</a:t>
            </a:r>
            <a:r>
              <a:rPr lang="en-US" dirty="0" smtClean="0"/>
              <a:t> reflectance model: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            I = </a:t>
            </a:r>
            <a:r>
              <a:rPr lang="en-US" dirty="0" smtClean="0">
                <a:sym typeface="Symbol"/>
              </a:rPr>
              <a:t> </a:t>
            </a:r>
            <a:r>
              <a:rPr lang="en-US" b="1" dirty="0" smtClean="0">
                <a:sym typeface="Symbol"/>
              </a:rPr>
              <a:t>n</a:t>
            </a:r>
            <a:r>
              <a:rPr lang="en-US" dirty="0" smtClean="0">
                <a:sym typeface="Symbol"/>
              </a:rPr>
              <a:t> · </a:t>
            </a:r>
            <a:r>
              <a:rPr lang="en-US" b="1" dirty="0" smtClean="0">
                <a:sym typeface="Symbol"/>
              </a:rPr>
              <a:t>l</a:t>
            </a:r>
          </a:p>
          <a:p>
            <a:pPr marL="0" indent="0">
              <a:buNone/>
            </a:pPr>
            <a:r>
              <a:rPr lang="en-US" dirty="0" smtClean="0">
                <a:sym typeface="Symbol"/>
              </a:rPr>
              <a:t>where I is pixel intensity, </a:t>
            </a:r>
            <a:r>
              <a:rPr lang="en-US" b="1" dirty="0" smtClean="0">
                <a:sym typeface="Symbol"/>
              </a:rPr>
              <a:t>n</a:t>
            </a:r>
            <a:r>
              <a:rPr lang="en-US" dirty="0" smtClean="0">
                <a:sym typeface="Symbol"/>
              </a:rPr>
              <a:t> is the normal, </a:t>
            </a:r>
            <a:r>
              <a:rPr lang="en-US" b="1" dirty="0" smtClean="0">
                <a:sym typeface="Symbol"/>
              </a:rPr>
              <a:t>l</a:t>
            </a:r>
            <a:r>
              <a:rPr lang="en-US" dirty="0" smtClean="0">
                <a:sym typeface="Symbol"/>
              </a:rPr>
              <a:t> is the lighting direction, and  is diffuse albedo constant, which is a reflection coefficient.</a:t>
            </a:r>
          </a:p>
        </p:txBody>
      </p:sp>
    </p:spTree>
    <p:extLst>
      <p:ext uri="{BB962C8B-B14F-4D97-AF65-F5344CB8AC3E}">
        <p14:creationId xmlns:p14="http://schemas.microsoft.com/office/powerpoint/2010/main" val="328974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Photometric Stereo</a:t>
            </a:r>
            <a:endParaRPr lang="en-US" dirty="0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524000"/>
            <a:ext cx="4495800" cy="3389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5800" y="1905000"/>
            <a:ext cx="1760418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Inputs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3D </a:t>
            </a:r>
            <a:r>
              <a:rPr lang="en-US" dirty="0" err="1" smtClean="0"/>
              <a:t>normals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1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en-GB" dirty="0">
                <a:latin typeface="Arial" pitchFamily="34" charset="0"/>
                <a:cs typeface="Arial" pitchFamily="34" charset="0"/>
              </a:rPr>
              <a:t>Photograph based 3d reconstruction is:</a:t>
            </a:r>
            <a:br>
              <a:rPr lang="en-GB" dirty="0">
                <a:latin typeface="Arial" pitchFamily="34" charset="0"/>
                <a:cs typeface="Arial" pitchFamily="34" charset="0"/>
              </a:rPr>
            </a:br>
            <a:endParaRPr lang="en-GB" dirty="0">
              <a:latin typeface="Arial" pitchFamily="34" charset="0"/>
              <a:cs typeface="Arial" pitchFamily="34" charset="0"/>
            </a:endParaRPr>
          </a:p>
          <a:p>
            <a:pPr lvl="1">
              <a:buClr>
                <a:srgbClr val="00FF00"/>
              </a:buClr>
              <a:buFont typeface="Wingdings 2" pitchFamily="18" charset="2"/>
              <a:buChar char="P"/>
            </a:pPr>
            <a:r>
              <a:rPr lang="en-GB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practical</a:t>
            </a:r>
          </a:p>
          <a:p>
            <a:pPr lvl="1">
              <a:buClr>
                <a:srgbClr val="00FF00"/>
              </a:buClr>
              <a:buFont typeface="Wingdings 2" pitchFamily="18" charset="2"/>
              <a:buChar char="P"/>
            </a:pPr>
            <a:r>
              <a:rPr lang="en-GB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fast</a:t>
            </a:r>
          </a:p>
          <a:p>
            <a:pPr lvl="1">
              <a:buClr>
                <a:srgbClr val="00FF00"/>
              </a:buClr>
              <a:buFont typeface="Wingdings 2" pitchFamily="18" charset="2"/>
              <a:buChar char="P"/>
            </a:pPr>
            <a:r>
              <a:rPr lang="en-GB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non-intrusive</a:t>
            </a:r>
            <a:endParaRPr lang="en-GB" sz="3600" dirty="0">
              <a:latin typeface="Arial" pitchFamily="34" charset="0"/>
              <a:cs typeface="Arial" pitchFamily="34" charset="0"/>
            </a:endParaRPr>
          </a:p>
          <a:p>
            <a:pPr lvl="1">
              <a:buClr>
                <a:srgbClr val="00FF00"/>
              </a:buClr>
              <a:buFont typeface="Wingdings 2" pitchFamily="18" charset="2"/>
              <a:buChar char="P"/>
            </a:pPr>
            <a:r>
              <a:rPr lang="en-GB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low cost</a:t>
            </a:r>
          </a:p>
          <a:p>
            <a:pPr lvl="1">
              <a:buClr>
                <a:srgbClr val="00FF00"/>
              </a:buClr>
              <a:buFont typeface="Wingdings 2" pitchFamily="18" charset="2"/>
              <a:buChar char="P"/>
            </a:pPr>
            <a:r>
              <a:rPr lang="en-GB" dirty="0">
                <a:latin typeface="Arial" pitchFamily="34" charset="0"/>
                <a:cs typeface="Arial" pitchFamily="34" charset="0"/>
              </a:rPr>
              <a:t> Easily deployable outdoors</a:t>
            </a:r>
          </a:p>
          <a:p>
            <a:pPr lvl="1">
              <a:buClr>
                <a:srgbClr val="FF0000"/>
              </a:buClr>
              <a:buFont typeface="Wingdings 2" pitchFamily="18" charset="2"/>
              <a:buChar char="O"/>
            </a:pPr>
            <a:r>
              <a:rPr lang="en-GB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“low” accuracy</a:t>
            </a:r>
          </a:p>
          <a:p>
            <a:pPr lvl="1">
              <a:buClr>
                <a:srgbClr val="FF0000"/>
              </a:buClr>
              <a:buFont typeface="Wingdings 2" pitchFamily="18" charset="2"/>
              <a:buChar char="O"/>
            </a:pPr>
            <a:r>
              <a:rPr lang="en-GB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Results depend on material properties</a:t>
            </a:r>
          </a:p>
        </p:txBody>
      </p:sp>
      <p:sp>
        <p:nvSpPr>
          <p:cNvPr id="1165322" name="Rectangle 10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GB"/>
              <a:t>3d shape from photographs</a:t>
            </a:r>
          </a:p>
        </p:txBody>
      </p:sp>
    </p:spTree>
    <p:extLst>
      <p:ext uri="{BB962C8B-B14F-4D97-AF65-F5344CB8AC3E}">
        <p14:creationId xmlns:p14="http://schemas.microsoft.com/office/powerpoint/2010/main" val="202214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Reconstruction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0010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Generic problem formulation: given several images of the same object or scene, compute a representation of its 3D shape</a:t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pic>
        <p:nvPicPr>
          <p:cNvPr id="24580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11850" y="2514600"/>
            <a:ext cx="2360613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2438400"/>
            <a:ext cx="2401888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76613" y="2438400"/>
            <a:ext cx="220027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2913" y="1758950"/>
            <a:ext cx="8229600" cy="4924425"/>
          </a:xfrm>
        </p:spPr>
        <p:txBody>
          <a:bodyPr/>
          <a:lstStyle/>
          <a:p>
            <a:r>
              <a:rPr lang="en-GB" sz="2400" dirty="0">
                <a:latin typeface="Arial" pitchFamily="34" charset="0"/>
                <a:cs typeface="Arial" pitchFamily="34" charset="0"/>
              </a:rPr>
              <a:t>“Digital copy” of real object</a:t>
            </a:r>
          </a:p>
          <a:p>
            <a:endParaRPr lang="en-GB" sz="900" dirty="0">
              <a:latin typeface="Arial" pitchFamily="34" charset="0"/>
              <a:cs typeface="Arial" pitchFamily="34" charset="0"/>
            </a:endParaRPr>
          </a:p>
          <a:p>
            <a:r>
              <a:rPr lang="en-GB" sz="2400" dirty="0">
                <a:latin typeface="Arial" pitchFamily="34" charset="0"/>
                <a:cs typeface="Arial" pitchFamily="34" charset="0"/>
              </a:rPr>
              <a:t>Allows us to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Inspect details of object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Measure properties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Reproduce in different material</a:t>
            </a:r>
            <a:endParaRPr lang="en-GB" sz="700" dirty="0">
              <a:latin typeface="Arial" pitchFamily="34" charset="0"/>
              <a:cs typeface="Arial" pitchFamily="34" charset="0"/>
            </a:endParaRPr>
          </a:p>
          <a:p>
            <a:endParaRPr lang="en-GB" sz="900" dirty="0">
              <a:latin typeface="Arial" pitchFamily="34" charset="0"/>
              <a:cs typeface="Arial" pitchFamily="34" charset="0"/>
            </a:endParaRPr>
          </a:p>
          <a:p>
            <a:r>
              <a:rPr lang="en-GB" sz="2400" dirty="0">
                <a:latin typeface="Arial" pitchFamily="34" charset="0"/>
                <a:cs typeface="Arial" pitchFamily="34" charset="0"/>
              </a:rPr>
              <a:t>Many applications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Cultural heritage preservation 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Computer games and movies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City modelling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E-</a:t>
            </a:r>
            <a:r>
              <a:rPr lang="en-GB" sz="2000" dirty="0" smtClean="0">
                <a:latin typeface="Arial" pitchFamily="34" charset="0"/>
                <a:cs typeface="Arial" pitchFamily="34" charset="0"/>
              </a:rPr>
              <a:t>commerce</a:t>
            </a:r>
            <a:endParaRPr lang="en-GB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1640" name="Picture 8" descr="capture00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91375" y="2362616"/>
            <a:ext cx="1016715" cy="1507097"/>
          </a:xfrm>
          <a:prstGeom prst="rect">
            <a:avLst/>
          </a:prstGeom>
          <a:noFill/>
        </p:spPr>
      </p:pic>
      <p:pic>
        <p:nvPicPr>
          <p:cNvPr id="1221641" name="Picture 9" descr="capture0009"/>
          <p:cNvPicPr>
            <a:picLocks noChangeAspect="1" noChangeArrowheads="1"/>
          </p:cNvPicPr>
          <p:nvPr/>
        </p:nvPicPr>
        <p:blipFill>
          <a:blip r:embed="rId4" cstate="print"/>
          <a:srcRect b="5236"/>
          <a:stretch>
            <a:fillRect/>
          </a:stretch>
        </p:blipFill>
        <p:spPr bwMode="auto">
          <a:xfrm>
            <a:off x="7920999" y="2246313"/>
            <a:ext cx="1118116" cy="1571625"/>
          </a:xfrm>
          <a:prstGeom prst="rect">
            <a:avLst/>
          </a:prstGeom>
          <a:noFill/>
        </p:spPr>
      </p:pic>
      <p:sp>
        <p:nvSpPr>
          <p:cNvPr id="1221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3d model</a:t>
            </a:r>
          </a:p>
        </p:txBody>
      </p:sp>
      <p:pic>
        <p:nvPicPr>
          <p:cNvPr id="1221637" name="Picture 5" descr="capture000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00"/>
              </a:clrFrom>
              <a:clrTo>
                <a:srgbClr val="FFFF00">
                  <a:alpha val="0"/>
                </a:srgbClr>
              </a:clrTo>
            </a:clrChange>
          </a:blip>
          <a:srcRect l="9854" r="14157"/>
          <a:stretch>
            <a:fillRect/>
          </a:stretch>
        </p:blipFill>
        <p:spPr bwMode="auto">
          <a:xfrm>
            <a:off x="7191375" y="3817938"/>
            <a:ext cx="1847740" cy="1837201"/>
          </a:xfrm>
          <a:prstGeom prst="rect">
            <a:avLst/>
          </a:prstGeom>
          <a:noFill/>
        </p:spPr>
      </p:pic>
      <p:pic>
        <p:nvPicPr>
          <p:cNvPr id="1221638" name="Picture 6" descr="house_black_v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54575" y="1247775"/>
            <a:ext cx="2530475" cy="2336800"/>
          </a:xfrm>
          <a:prstGeom prst="rect">
            <a:avLst/>
          </a:prstGeom>
          <a:noFill/>
        </p:spPr>
      </p:pic>
      <p:grpSp>
        <p:nvGrpSpPr>
          <p:cNvPr id="3" name="Group 12"/>
          <p:cNvGrpSpPr>
            <a:grpSpLocks noChangeAspect="1"/>
          </p:cNvGrpSpPr>
          <p:nvPr/>
        </p:nvGrpSpPr>
        <p:grpSpPr bwMode="auto">
          <a:xfrm>
            <a:off x="6140450" y="5592763"/>
            <a:ext cx="2552700" cy="1041400"/>
            <a:chOff x="365" y="3025"/>
            <a:chExt cx="2562" cy="1148"/>
          </a:xfrm>
        </p:grpSpPr>
        <p:pic>
          <p:nvPicPr>
            <p:cNvPr id="1221645" name="Picture 1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65" y="3025"/>
              <a:ext cx="2562" cy="56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1221646" name="Picture 14" descr="hand_one_3d_004"/>
            <p:cNvPicPr>
              <a:picLocks noChangeAspect="1" noChangeArrowheads="1"/>
            </p:cNvPicPr>
            <p:nvPr/>
          </p:nvPicPr>
          <p:blipFill>
            <a:blip r:embed="rId8" cstate="print"/>
            <a:srcRect r="490"/>
            <a:stretch>
              <a:fillRect/>
            </a:stretch>
          </p:blipFill>
          <p:spPr bwMode="auto">
            <a:xfrm>
              <a:off x="2081" y="3606"/>
              <a:ext cx="846" cy="5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1647" name="Picture 15" descr="hand_one_3d_008"/>
            <p:cNvPicPr>
              <a:picLocks noChangeAspect="1" noChangeArrowheads="1"/>
            </p:cNvPicPr>
            <p:nvPr/>
          </p:nvPicPr>
          <p:blipFill>
            <a:blip r:embed="rId9" cstate="print"/>
            <a:srcRect r="874"/>
            <a:stretch>
              <a:fillRect/>
            </a:stretch>
          </p:blipFill>
          <p:spPr bwMode="auto">
            <a:xfrm>
              <a:off x="1224" y="3606"/>
              <a:ext cx="843" cy="5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1648" name="Picture 16" descr="hand_one_3d_014"/>
            <p:cNvPicPr>
              <a:picLocks noChangeAspect="1" noChangeArrowheads="1"/>
            </p:cNvPicPr>
            <p:nvPr/>
          </p:nvPicPr>
          <p:blipFill>
            <a:blip r:embed="rId10" cstate="print"/>
            <a:srcRect r="874"/>
            <a:stretch>
              <a:fillRect/>
            </a:stretch>
          </p:blipFill>
          <p:spPr bwMode="auto">
            <a:xfrm>
              <a:off x="366" y="3606"/>
              <a:ext cx="843" cy="5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9"/>
          <p:cNvGrpSpPr>
            <a:grpSpLocks noChangeAspect="1"/>
          </p:cNvGrpSpPr>
          <p:nvPr/>
        </p:nvGrpSpPr>
        <p:grpSpPr bwMode="auto">
          <a:xfrm>
            <a:off x="5257800" y="3794125"/>
            <a:ext cx="2190750" cy="1368425"/>
            <a:chOff x="3920" y="1124"/>
            <a:chExt cx="1840" cy="1149"/>
          </a:xfrm>
        </p:grpSpPr>
        <p:pic>
          <p:nvPicPr>
            <p:cNvPr id="1221652" name="Picture 20" descr="image4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920" y="1124"/>
              <a:ext cx="1258" cy="94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221653" name="Picture 21" descr="parth_recon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322" y="1442"/>
              <a:ext cx="1438" cy="831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44312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Reconstruction</a:t>
            </a:r>
          </a:p>
        </p:txBody>
      </p:sp>
      <p:sp>
        <p:nvSpPr>
          <p:cNvPr id="71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229600" cy="59436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Generic problem formulation: given several images of the same object or scene, compute a representation of its 3D shape</a:t>
            </a:r>
          </a:p>
          <a:p>
            <a:pPr>
              <a:buFontTx/>
              <a:buChar char="•"/>
            </a:pPr>
            <a:r>
              <a:rPr lang="en-US" dirty="0" smtClean="0"/>
              <a:t>“Images of the same object or scene”</a:t>
            </a:r>
          </a:p>
          <a:p>
            <a:pPr lvl="1"/>
            <a:r>
              <a:rPr lang="en-US" dirty="0" smtClean="0"/>
              <a:t>Arbitrary number of images (from two to thousands)</a:t>
            </a:r>
          </a:p>
          <a:p>
            <a:pPr lvl="1"/>
            <a:r>
              <a:rPr lang="en-US" dirty="0" smtClean="0"/>
              <a:t>Arbitrary camera positions (camera network or video sequence)</a:t>
            </a:r>
          </a:p>
          <a:p>
            <a:pPr lvl="1"/>
            <a:r>
              <a:rPr lang="en-US" dirty="0" smtClean="0"/>
              <a:t>Calibration may be initially unknown </a:t>
            </a:r>
          </a:p>
          <a:p>
            <a:pPr>
              <a:buFontTx/>
              <a:buChar char="•"/>
            </a:pPr>
            <a:r>
              <a:rPr lang="en-US" dirty="0" smtClean="0"/>
              <a:t>“Representation of 3D shape”</a:t>
            </a:r>
          </a:p>
          <a:p>
            <a:pPr lvl="1"/>
            <a:r>
              <a:rPr lang="en-US" dirty="0" smtClean="0"/>
              <a:t>Depth maps</a:t>
            </a:r>
          </a:p>
          <a:p>
            <a:pPr lvl="1"/>
            <a:r>
              <a:rPr lang="en-US" dirty="0" smtClean="0"/>
              <a:t>Meshes</a:t>
            </a:r>
          </a:p>
          <a:p>
            <a:pPr lvl="1"/>
            <a:r>
              <a:rPr lang="en-US" dirty="0" smtClean="0"/>
              <a:t>Point clouds</a:t>
            </a:r>
          </a:p>
          <a:p>
            <a:pPr lvl="1"/>
            <a:r>
              <a:rPr lang="en-US" dirty="0" smtClean="0"/>
              <a:t>Patch clouds</a:t>
            </a:r>
          </a:p>
          <a:p>
            <a:pPr lvl="1"/>
            <a:r>
              <a:rPr lang="en-US" dirty="0" smtClean="0"/>
              <a:t>Volumetric models</a:t>
            </a:r>
          </a:p>
          <a:p>
            <a:pPr lvl="1"/>
            <a:r>
              <a:rPr lang="en-US" dirty="0" smtClean="0"/>
              <a:t>Layered models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475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13"/>
          <p:cNvGrpSpPr>
            <a:grpSpLocks/>
          </p:cNvGrpSpPr>
          <p:nvPr/>
        </p:nvGrpSpPr>
        <p:grpSpPr bwMode="auto">
          <a:xfrm>
            <a:off x="1066800" y="1143000"/>
            <a:ext cx="7010400" cy="4953000"/>
            <a:chOff x="134" y="192"/>
            <a:chExt cx="5482" cy="3887"/>
          </a:xfrm>
        </p:grpSpPr>
        <p:pic>
          <p:nvPicPr>
            <p:cNvPr id="28677" name="Picture 2" descr="mbase1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24" y="1920"/>
              <a:ext cx="2126" cy="2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78" name="Picture 3" descr="town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4" y="192"/>
              <a:ext cx="1536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79" name="Picture 4" descr="town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824" y="192"/>
              <a:ext cx="1536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0" name="Picture 5" descr="town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080" y="192"/>
              <a:ext cx="1536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81" name="AutoShape 6"/>
            <p:cNvSpPr>
              <a:spLocks noChangeArrowheads="1"/>
            </p:cNvSpPr>
            <p:nvPr/>
          </p:nvSpPr>
          <p:spPr bwMode="auto">
            <a:xfrm>
              <a:off x="3408" y="768"/>
              <a:ext cx="624" cy="2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58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2" name="AutoShape 7"/>
            <p:cNvSpPr>
              <a:spLocks noChangeArrowheads="1"/>
            </p:cNvSpPr>
            <p:nvPr/>
          </p:nvSpPr>
          <p:spPr bwMode="auto">
            <a:xfrm rot="2347618">
              <a:off x="1008" y="2112"/>
              <a:ext cx="576" cy="336"/>
            </a:xfrm>
            <a:prstGeom prst="rightArrow">
              <a:avLst>
                <a:gd name="adj1" fmla="val 50000"/>
                <a:gd name="adj2" fmla="val 4285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3" name="AutoShape 8"/>
            <p:cNvSpPr>
              <a:spLocks noChangeArrowheads="1"/>
            </p:cNvSpPr>
            <p:nvPr/>
          </p:nvSpPr>
          <p:spPr bwMode="auto">
            <a:xfrm rot="19252382" flipH="1">
              <a:off x="4176" y="2112"/>
              <a:ext cx="576" cy="336"/>
            </a:xfrm>
            <a:prstGeom prst="rightArrow">
              <a:avLst>
                <a:gd name="adj1" fmla="val 50000"/>
                <a:gd name="adj2" fmla="val 4285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4" name="Text Box 9"/>
            <p:cNvSpPr txBox="1">
              <a:spLocks noChangeArrowheads="1"/>
            </p:cNvSpPr>
            <p:nvPr/>
          </p:nvSpPr>
          <p:spPr bwMode="auto">
            <a:xfrm>
              <a:off x="134" y="1631"/>
              <a:ext cx="343" cy="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Times New Roman" pitchFamily="18" charset="0"/>
                </a:rPr>
                <a:t>I1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28685" name="Text Box 10"/>
            <p:cNvSpPr txBox="1">
              <a:spLocks noChangeArrowheads="1"/>
            </p:cNvSpPr>
            <p:nvPr/>
          </p:nvSpPr>
          <p:spPr bwMode="auto">
            <a:xfrm>
              <a:off x="1814" y="1631"/>
              <a:ext cx="342" cy="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Times New Roman" pitchFamily="18" charset="0"/>
                </a:rPr>
                <a:t>I2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28686" name="Text Box 11"/>
            <p:cNvSpPr txBox="1">
              <a:spLocks noChangeArrowheads="1"/>
            </p:cNvSpPr>
            <p:nvPr/>
          </p:nvSpPr>
          <p:spPr bwMode="auto">
            <a:xfrm>
              <a:off x="4070" y="1631"/>
              <a:ext cx="462" cy="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Times New Roman" pitchFamily="18" charset="0"/>
                </a:rPr>
                <a:t>I10</a:t>
              </a:r>
              <a:endParaRPr lang="en-US">
                <a:latin typeface="Times New Roman" pitchFamily="18" charset="0"/>
              </a:endParaRPr>
            </a:p>
          </p:txBody>
        </p:sp>
      </p:grpSp>
      <p:sp>
        <p:nvSpPr>
          <p:cNvPr id="28675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Multiple-baseline stereo</a:t>
            </a:r>
          </a:p>
        </p:txBody>
      </p:sp>
      <p:sp>
        <p:nvSpPr>
          <p:cNvPr id="28676" name="Text Box 15"/>
          <p:cNvSpPr txBox="1">
            <a:spLocks noChangeArrowheads="1"/>
          </p:cNvSpPr>
          <p:nvPr/>
        </p:nvSpPr>
        <p:spPr bwMode="auto">
          <a:xfrm>
            <a:off x="228600" y="6140450"/>
            <a:ext cx="8686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solidFill>
                  <a:schemeClr val="bg2"/>
                </a:solidFill>
              </a:rPr>
              <a:t>M. Okutomi and T. Kanade, </a:t>
            </a:r>
            <a:r>
              <a:rPr lang="en-US" sz="1800">
                <a:solidFill>
                  <a:schemeClr val="bg2"/>
                </a:solidFill>
                <a:hlinkClick r:id="rId7"/>
              </a:rPr>
              <a:t>“A Multiple-Baseline Stereo System,”</a:t>
            </a:r>
            <a:r>
              <a:rPr lang="en-US" sz="1800">
                <a:solidFill>
                  <a:schemeClr val="bg2"/>
                </a:solidFill>
              </a:rPr>
              <a:t>  IEEE Trans. on Pattern Analysis and Machine Intelligence,  15(4):353-363 (1993).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Group 2"/>
          <p:cNvGrpSpPr>
            <a:grpSpLocks noChangeAspect="1"/>
          </p:cNvGrpSpPr>
          <p:nvPr/>
        </p:nvGrpSpPr>
        <p:grpSpPr bwMode="auto">
          <a:xfrm>
            <a:off x="4267200" y="2705100"/>
            <a:ext cx="914400" cy="800100"/>
            <a:chOff x="2496" y="2640"/>
            <a:chExt cx="384" cy="336"/>
          </a:xfrm>
        </p:grpSpPr>
        <p:sp>
          <p:nvSpPr>
            <p:cNvPr id="30783" name="Oval 3"/>
            <p:cNvSpPr>
              <a:spLocks noChangeAspect="1" noChangeArrowheads="1"/>
            </p:cNvSpPr>
            <p:nvPr/>
          </p:nvSpPr>
          <p:spPr bwMode="auto">
            <a:xfrm>
              <a:off x="2736" y="2736"/>
              <a:ext cx="144" cy="192"/>
            </a:xfrm>
            <a:prstGeom prst="ellipse">
              <a:avLst/>
            </a:prstGeom>
            <a:noFill/>
            <a:ln w="38100" cmpd="dbl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84" name="Rectangle 4"/>
            <p:cNvSpPr>
              <a:spLocks noChangeAspect="1" noChangeArrowheads="1"/>
            </p:cNvSpPr>
            <p:nvPr/>
          </p:nvSpPr>
          <p:spPr bwMode="auto">
            <a:xfrm>
              <a:off x="2496" y="2688"/>
              <a:ext cx="288" cy="24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85" name="Oval 5"/>
            <p:cNvSpPr>
              <a:spLocks noChangeAspect="1" noChangeArrowheads="1"/>
            </p:cNvSpPr>
            <p:nvPr/>
          </p:nvSpPr>
          <p:spPr bwMode="auto">
            <a:xfrm>
              <a:off x="2496" y="2880"/>
              <a:ext cx="288" cy="96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86" name="Oval 6"/>
            <p:cNvSpPr>
              <a:spLocks noChangeAspect="1" noChangeArrowheads="1"/>
            </p:cNvSpPr>
            <p:nvPr/>
          </p:nvSpPr>
          <p:spPr bwMode="auto">
            <a:xfrm>
              <a:off x="2496" y="2640"/>
              <a:ext cx="288" cy="96"/>
            </a:xfrm>
            <a:prstGeom prst="ellipse">
              <a:avLst/>
            </a:prstGeom>
            <a:solidFill>
              <a:srgbClr val="8000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87" name="Rectangle 7"/>
            <p:cNvSpPr>
              <a:spLocks noChangeAspect="1" noChangeArrowheads="1"/>
            </p:cNvSpPr>
            <p:nvPr/>
          </p:nvSpPr>
          <p:spPr bwMode="auto">
            <a:xfrm>
              <a:off x="2510" y="2838"/>
              <a:ext cx="259" cy="96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88" name="AutoShape 8"/>
            <p:cNvSpPr>
              <a:spLocks noChangeAspect="1" noChangeArrowheads="1"/>
            </p:cNvSpPr>
            <p:nvPr/>
          </p:nvSpPr>
          <p:spPr bwMode="auto">
            <a:xfrm>
              <a:off x="2562" y="2758"/>
              <a:ext cx="144" cy="192"/>
            </a:xfrm>
            <a:prstGeom prst="diamond">
              <a:avLst/>
            </a:prstGeom>
            <a:solidFill>
              <a:srgbClr val="993366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0723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Plane Sweep Stereo</a:t>
            </a:r>
          </a:p>
        </p:txBody>
      </p:sp>
      <p:sp>
        <p:nvSpPr>
          <p:cNvPr id="30724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4981575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Choose a reference view</a:t>
            </a:r>
          </a:p>
          <a:p>
            <a:pPr>
              <a:buFontTx/>
              <a:buChar char="•"/>
            </a:pPr>
            <a:r>
              <a:rPr lang="en-US" dirty="0" smtClean="0"/>
              <a:t>Sweep family of planes at different depths with respect to the reference camera</a:t>
            </a:r>
            <a:endParaRPr lang="en-US" sz="1800" dirty="0" smtClean="0"/>
          </a:p>
        </p:txBody>
      </p:sp>
      <p:sp>
        <p:nvSpPr>
          <p:cNvPr id="30725" name="Rectangle 11"/>
          <p:cNvSpPr>
            <a:spLocks noChangeArrowheads="1"/>
          </p:cNvSpPr>
          <p:nvPr/>
        </p:nvSpPr>
        <p:spPr bwMode="auto">
          <a:xfrm>
            <a:off x="3962400" y="3581400"/>
            <a:ext cx="1371600" cy="838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26" name="AutoShape 12"/>
          <p:cNvSpPr>
            <a:spLocks noChangeArrowheads="1"/>
          </p:cNvSpPr>
          <p:nvPr/>
        </p:nvSpPr>
        <p:spPr bwMode="auto">
          <a:xfrm rot="5400000">
            <a:off x="2609850" y="3333750"/>
            <a:ext cx="1066800" cy="952500"/>
          </a:xfrm>
          <a:prstGeom prst="parallelogram">
            <a:avLst>
              <a:gd name="adj" fmla="val 28000"/>
            </a:avLst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27" name="AutoShape 13"/>
          <p:cNvSpPr>
            <a:spLocks noChangeArrowheads="1"/>
          </p:cNvSpPr>
          <p:nvPr/>
        </p:nvSpPr>
        <p:spPr bwMode="auto">
          <a:xfrm rot="16200000" flipH="1">
            <a:off x="5581650" y="3333750"/>
            <a:ext cx="1066800" cy="952500"/>
          </a:xfrm>
          <a:prstGeom prst="parallelogram">
            <a:avLst>
              <a:gd name="adj" fmla="val 28000"/>
            </a:avLst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0728" name="Group 14"/>
          <p:cNvGrpSpPr>
            <a:grpSpLocks/>
          </p:cNvGrpSpPr>
          <p:nvPr/>
        </p:nvGrpSpPr>
        <p:grpSpPr bwMode="auto">
          <a:xfrm>
            <a:off x="4343400" y="3733800"/>
            <a:ext cx="609600" cy="533400"/>
            <a:chOff x="2496" y="2640"/>
            <a:chExt cx="384" cy="336"/>
          </a:xfrm>
        </p:grpSpPr>
        <p:sp>
          <p:nvSpPr>
            <p:cNvPr id="30777" name="Oval 15"/>
            <p:cNvSpPr>
              <a:spLocks noChangeArrowheads="1"/>
            </p:cNvSpPr>
            <p:nvPr/>
          </p:nvSpPr>
          <p:spPr bwMode="auto">
            <a:xfrm>
              <a:off x="2736" y="2736"/>
              <a:ext cx="144" cy="192"/>
            </a:xfrm>
            <a:prstGeom prst="ellipse">
              <a:avLst/>
            </a:prstGeom>
            <a:noFill/>
            <a:ln w="38100" cmpd="dbl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78" name="Rectangle 16"/>
            <p:cNvSpPr>
              <a:spLocks noChangeArrowheads="1"/>
            </p:cNvSpPr>
            <p:nvPr/>
          </p:nvSpPr>
          <p:spPr bwMode="auto">
            <a:xfrm>
              <a:off x="2496" y="2688"/>
              <a:ext cx="288" cy="24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79" name="Oval 17"/>
            <p:cNvSpPr>
              <a:spLocks noChangeArrowheads="1"/>
            </p:cNvSpPr>
            <p:nvPr/>
          </p:nvSpPr>
          <p:spPr bwMode="auto">
            <a:xfrm>
              <a:off x="2496" y="2880"/>
              <a:ext cx="288" cy="96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80" name="Oval 18"/>
            <p:cNvSpPr>
              <a:spLocks noChangeArrowheads="1"/>
            </p:cNvSpPr>
            <p:nvPr/>
          </p:nvSpPr>
          <p:spPr bwMode="auto">
            <a:xfrm>
              <a:off x="2496" y="2640"/>
              <a:ext cx="288" cy="96"/>
            </a:xfrm>
            <a:prstGeom prst="ellipse">
              <a:avLst/>
            </a:prstGeom>
            <a:solidFill>
              <a:srgbClr val="8000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81" name="Rectangle 19"/>
            <p:cNvSpPr>
              <a:spLocks noChangeArrowheads="1"/>
            </p:cNvSpPr>
            <p:nvPr/>
          </p:nvSpPr>
          <p:spPr bwMode="auto">
            <a:xfrm>
              <a:off x="2510" y="2838"/>
              <a:ext cx="259" cy="96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82" name="AutoShape 20"/>
            <p:cNvSpPr>
              <a:spLocks noChangeArrowheads="1"/>
            </p:cNvSpPr>
            <p:nvPr/>
          </p:nvSpPr>
          <p:spPr bwMode="auto">
            <a:xfrm>
              <a:off x="2562" y="2758"/>
              <a:ext cx="144" cy="192"/>
            </a:xfrm>
            <a:prstGeom prst="diamond">
              <a:avLst/>
            </a:prstGeom>
            <a:solidFill>
              <a:srgbClr val="993366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0729" name="Group 21"/>
          <p:cNvGrpSpPr>
            <a:grpSpLocks/>
          </p:cNvGrpSpPr>
          <p:nvPr/>
        </p:nvGrpSpPr>
        <p:grpSpPr bwMode="auto">
          <a:xfrm>
            <a:off x="5867400" y="3581400"/>
            <a:ext cx="504825" cy="533400"/>
            <a:chOff x="3456" y="2544"/>
            <a:chExt cx="318" cy="336"/>
          </a:xfrm>
        </p:grpSpPr>
        <p:sp>
          <p:nvSpPr>
            <p:cNvPr id="30771" name="Oval 22"/>
            <p:cNvSpPr>
              <a:spLocks noChangeArrowheads="1"/>
            </p:cNvSpPr>
            <p:nvPr/>
          </p:nvSpPr>
          <p:spPr bwMode="auto">
            <a:xfrm>
              <a:off x="3648" y="2640"/>
              <a:ext cx="126" cy="192"/>
            </a:xfrm>
            <a:prstGeom prst="ellipse">
              <a:avLst/>
            </a:prstGeom>
            <a:noFill/>
            <a:ln w="38100" cmpd="dbl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72" name="Rectangle 23"/>
            <p:cNvSpPr>
              <a:spLocks noChangeArrowheads="1"/>
            </p:cNvSpPr>
            <p:nvPr/>
          </p:nvSpPr>
          <p:spPr bwMode="auto">
            <a:xfrm>
              <a:off x="3456" y="2592"/>
              <a:ext cx="252" cy="24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73" name="Oval 24"/>
            <p:cNvSpPr>
              <a:spLocks noChangeArrowheads="1"/>
            </p:cNvSpPr>
            <p:nvPr/>
          </p:nvSpPr>
          <p:spPr bwMode="auto">
            <a:xfrm>
              <a:off x="3456" y="2784"/>
              <a:ext cx="252" cy="96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74" name="Oval 25"/>
            <p:cNvSpPr>
              <a:spLocks noChangeArrowheads="1"/>
            </p:cNvSpPr>
            <p:nvPr/>
          </p:nvSpPr>
          <p:spPr bwMode="auto">
            <a:xfrm>
              <a:off x="3456" y="2544"/>
              <a:ext cx="252" cy="96"/>
            </a:xfrm>
            <a:prstGeom prst="ellipse">
              <a:avLst/>
            </a:prstGeom>
            <a:solidFill>
              <a:srgbClr val="8000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75" name="Rectangle 26"/>
            <p:cNvSpPr>
              <a:spLocks noChangeArrowheads="1"/>
            </p:cNvSpPr>
            <p:nvPr/>
          </p:nvSpPr>
          <p:spPr bwMode="auto">
            <a:xfrm>
              <a:off x="3468" y="2742"/>
              <a:ext cx="227" cy="96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76" name="AutoShape 27"/>
            <p:cNvSpPr>
              <a:spLocks noChangeArrowheads="1"/>
            </p:cNvSpPr>
            <p:nvPr/>
          </p:nvSpPr>
          <p:spPr bwMode="auto">
            <a:xfrm>
              <a:off x="3474" y="2640"/>
              <a:ext cx="126" cy="192"/>
            </a:xfrm>
            <a:prstGeom prst="diamond">
              <a:avLst/>
            </a:prstGeom>
            <a:solidFill>
              <a:srgbClr val="993366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0730" name="Group 28"/>
          <p:cNvGrpSpPr>
            <a:grpSpLocks/>
          </p:cNvGrpSpPr>
          <p:nvPr/>
        </p:nvGrpSpPr>
        <p:grpSpPr bwMode="auto">
          <a:xfrm>
            <a:off x="2895600" y="3505200"/>
            <a:ext cx="504825" cy="533400"/>
            <a:chOff x="1584" y="2496"/>
            <a:chExt cx="318" cy="336"/>
          </a:xfrm>
        </p:grpSpPr>
        <p:sp>
          <p:nvSpPr>
            <p:cNvPr id="30765" name="Oval 29"/>
            <p:cNvSpPr>
              <a:spLocks noChangeArrowheads="1"/>
            </p:cNvSpPr>
            <p:nvPr/>
          </p:nvSpPr>
          <p:spPr bwMode="auto">
            <a:xfrm>
              <a:off x="1776" y="2544"/>
              <a:ext cx="126" cy="192"/>
            </a:xfrm>
            <a:prstGeom prst="ellipse">
              <a:avLst/>
            </a:prstGeom>
            <a:noFill/>
            <a:ln w="38100" cmpd="dbl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6" name="Rectangle 30"/>
            <p:cNvSpPr>
              <a:spLocks noChangeArrowheads="1"/>
            </p:cNvSpPr>
            <p:nvPr/>
          </p:nvSpPr>
          <p:spPr bwMode="auto">
            <a:xfrm>
              <a:off x="1584" y="2544"/>
              <a:ext cx="252" cy="24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7" name="Oval 31"/>
            <p:cNvSpPr>
              <a:spLocks noChangeArrowheads="1"/>
            </p:cNvSpPr>
            <p:nvPr/>
          </p:nvSpPr>
          <p:spPr bwMode="auto">
            <a:xfrm>
              <a:off x="1584" y="2736"/>
              <a:ext cx="252" cy="96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8" name="Oval 32"/>
            <p:cNvSpPr>
              <a:spLocks noChangeArrowheads="1"/>
            </p:cNvSpPr>
            <p:nvPr/>
          </p:nvSpPr>
          <p:spPr bwMode="auto">
            <a:xfrm>
              <a:off x="1584" y="2496"/>
              <a:ext cx="252" cy="96"/>
            </a:xfrm>
            <a:prstGeom prst="ellipse">
              <a:avLst/>
            </a:prstGeom>
            <a:solidFill>
              <a:srgbClr val="800000"/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9" name="Rectangle 33"/>
            <p:cNvSpPr>
              <a:spLocks noChangeArrowheads="1"/>
            </p:cNvSpPr>
            <p:nvPr/>
          </p:nvSpPr>
          <p:spPr bwMode="auto">
            <a:xfrm>
              <a:off x="1596" y="2694"/>
              <a:ext cx="227" cy="96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70" name="AutoShape 34"/>
            <p:cNvSpPr>
              <a:spLocks noChangeArrowheads="1"/>
            </p:cNvSpPr>
            <p:nvPr/>
          </p:nvSpPr>
          <p:spPr bwMode="auto">
            <a:xfrm>
              <a:off x="1680" y="2614"/>
              <a:ext cx="126" cy="192"/>
            </a:xfrm>
            <a:prstGeom prst="diamond">
              <a:avLst/>
            </a:prstGeom>
            <a:solidFill>
              <a:srgbClr val="993366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0731" name="Group 35"/>
          <p:cNvGrpSpPr>
            <a:grpSpLocks/>
          </p:cNvGrpSpPr>
          <p:nvPr/>
        </p:nvGrpSpPr>
        <p:grpSpPr bwMode="auto">
          <a:xfrm>
            <a:off x="4191000" y="2667000"/>
            <a:ext cx="838200" cy="2971800"/>
            <a:chOff x="2400" y="1968"/>
            <a:chExt cx="528" cy="1872"/>
          </a:xfrm>
        </p:grpSpPr>
        <p:sp>
          <p:nvSpPr>
            <p:cNvPr id="30761" name="Line 36"/>
            <p:cNvSpPr>
              <a:spLocks noChangeShapeType="1"/>
            </p:cNvSpPr>
            <p:nvPr/>
          </p:nvSpPr>
          <p:spPr bwMode="auto">
            <a:xfrm>
              <a:off x="2400" y="1968"/>
              <a:ext cx="192" cy="18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2" name="Line 37"/>
            <p:cNvSpPr>
              <a:spLocks noChangeShapeType="1"/>
            </p:cNvSpPr>
            <p:nvPr/>
          </p:nvSpPr>
          <p:spPr bwMode="auto">
            <a:xfrm flipH="1">
              <a:off x="2592" y="1968"/>
              <a:ext cx="336" cy="18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3" name="Line 38"/>
            <p:cNvSpPr>
              <a:spLocks noChangeShapeType="1"/>
            </p:cNvSpPr>
            <p:nvPr/>
          </p:nvSpPr>
          <p:spPr bwMode="auto">
            <a:xfrm>
              <a:off x="2400" y="2496"/>
              <a:ext cx="192" cy="13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4" name="Line 39"/>
            <p:cNvSpPr>
              <a:spLocks noChangeShapeType="1"/>
            </p:cNvSpPr>
            <p:nvPr/>
          </p:nvSpPr>
          <p:spPr bwMode="auto">
            <a:xfrm flipH="1">
              <a:off x="2592" y="2496"/>
              <a:ext cx="336" cy="13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0732" name="Group 40"/>
          <p:cNvGrpSpPr>
            <a:grpSpLocks/>
          </p:cNvGrpSpPr>
          <p:nvPr/>
        </p:nvGrpSpPr>
        <p:grpSpPr bwMode="auto">
          <a:xfrm>
            <a:off x="4191000" y="2667000"/>
            <a:ext cx="3733800" cy="2057400"/>
            <a:chOff x="2400" y="1968"/>
            <a:chExt cx="2352" cy="1296"/>
          </a:xfrm>
        </p:grpSpPr>
        <p:sp>
          <p:nvSpPr>
            <p:cNvPr id="30757" name="Line 41"/>
            <p:cNvSpPr>
              <a:spLocks noChangeShapeType="1"/>
            </p:cNvSpPr>
            <p:nvPr/>
          </p:nvSpPr>
          <p:spPr bwMode="auto">
            <a:xfrm>
              <a:off x="2400" y="1968"/>
              <a:ext cx="2352" cy="12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8" name="Line 42"/>
            <p:cNvSpPr>
              <a:spLocks noChangeShapeType="1"/>
            </p:cNvSpPr>
            <p:nvPr/>
          </p:nvSpPr>
          <p:spPr bwMode="auto">
            <a:xfrm>
              <a:off x="2928" y="1968"/>
              <a:ext cx="1824" cy="12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9" name="Line 43"/>
            <p:cNvSpPr>
              <a:spLocks noChangeShapeType="1"/>
            </p:cNvSpPr>
            <p:nvPr/>
          </p:nvSpPr>
          <p:spPr bwMode="auto">
            <a:xfrm>
              <a:off x="2400" y="2496"/>
              <a:ext cx="2352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0" name="Line 44"/>
            <p:cNvSpPr>
              <a:spLocks noChangeShapeType="1"/>
            </p:cNvSpPr>
            <p:nvPr/>
          </p:nvSpPr>
          <p:spPr bwMode="auto">
            <a:xfrm>
              <a:off x="2928" y="2496"/>
              <a:ext cx="1824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0733" name="Group 45"/>
          <p:cNvGrpSpPr>
            <a:grpSpLocks/>
          </p:cNvGrpSpPr>
          <p:nvPr/>
        </p:nvGrpSpPr>
        <p:grpSpPr bwMode="auto">
          <a:xfrm>
            <a:off x="1066800" y="2667000"/>
            <a:ext cx="3962400" cy="1905000"/>
            <a:chOff x="432" y="1968"/>
            <a:chExt cx="2496" cy="1200"/>
          </a:xfrm>
        </p:grpSpPr>
        <p:sp>
          <p:nvSpPr>
            <p:cNvPr id="30753" name="Line 46"/>
            <p:cNvSpPr>
              <a:spLocks noChangeShapeType="1"/>
            </p:cNvSpPr>
            <p:nvPr/>
          </p:nvSpPr>
          <p:spPr bwMode="auto">
            <a:xfrm flipH="1">
              <a:off x="432" y="1968"/>
              <a:ext cx="1968" cy="1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4" name="Line 47"/>
            <p:cNvSpPr>
              <a:spLocks noChangeShapeType="1"/>
            </p:cNvSpPr>
            <p:nvPr/>
          </p:nvSpPr>
          <p:spPr bwMode="auto">
            <a:xfrm flipH="1">
              <a:off x="432" y="1968"/>
              <a:ext cx="2496" cy="1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5" name="Line 48"/>
            <p:cNvSpPr>
              <a:spLocks noChangeShapeType="1"/>
            </p:cNvSpPr>
            <p:nvPr/>
          </p:nvSpPr>
          <p:spPr bwMode="auto">
            <a:xfrm flipH="1">
              <a:off x="432" y="2496"/>
              <a:ext cx="2496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6" name="Line 49"/>
            <p:cNvSpPr>
              <a:spLocks noChangeShapeType="1"/>
            </p:cNvSpPr>
            <p:nvPr/>
          </p:nvSpPr>
          <p:spPr bwMode="auto">
            <a:xfrm flipH="1">
              <a:off x="432" y="2496"/>
              <a:ext cx="1968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44498" name="Rectangle 50"/>
          <p:cNvSpPr>
            <a:spLocks noChangeArrowheads="1"/>
          </p:cNvSpPr>
          <p:nvPr/>
        </p:nvSpPr>
        <p:spPr bwMode="auto">
          <a:xfrm>
            <a:off x="-304800" y="5791200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742950" lvl="1" indent="-285750" algn="ctr">
              <a:spcBef>
                <a:spcPct val="20000"/>
              </a:spcBef>
            </a:pPr>
            <a:r>
              <a:rPr lang="en-US" sz="1800" dirty="0" smtClean="0"/>
              <a:t>Each </a:t>
            </a:r>
            <a:r>
              <a:rPr lang="en-US" sz="1800" dirty="0"/>
              <a:t>plane defines </a:t>
            </a:r>
            <a:r>
              <a:rPr lang="en-US" sz="1800" dirty="0" smtClean="0"/>
              <a:t>a </a:t>
            </a:r>
            <a:r>
              <a:rPr lang="en-US" sz="1800" dirty="0" err="1" smtClean="0"/>
              <a:t>homography</a:t>
            </a:r>
            <a:r>
              <a:rPr lang="en-US" sz="1800" dirty="0" smtClean="0"/>
              <a:t> warping each input image into the reference view</a:t>
            </a:r>
            <a:endParaRPr lang="en-US" sz="1800" dirty="0"/>
          </a:p>
        </p:txBody>
      </p:sp>
      <p:sp>
        <p:nvSpPr>
          <p:cNvPr id="30735" name="Text Box 52"/>
          <p:cNvSpPr txBox="1">
            <a:spLocks noChangeArrowheads="1"/>
          </p:cNvSpPr>
          <p:nvPr/>
        </p:nvSpPr>
        <p:spPr bwMode="auto">
          <a:xfrm>
            <a:off x="4619625" y="4882634"/>
            <a:ext cx="175260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 dirty="0" smtClean="0">
                <a:latin typeface="Times New Roman" pitchFamily="18" charset="0"/>
              </a:rPr>
              <a:t>reference camera</a:t>
            </a:r>
            <a:endParaRPr lang="en-US" sz="1800" dirty="0">
              <a:latin typeface="Times New Roman" pitchFamily="18" charset="0"/>
            </a:endParaRPr>
          </a:p>
        </p:txBody>
      </p:sp>
      <p:sp>
        <p:nvSpPr>
          <p:cNvPr id="30737" name="Text Box 54"/>
          <p:cNvSpPr txBox="1">
            <a:spLocks noChangeArrowheads="1"/>
          </p:cNvSpPr>
          <p:nvPr/>
        </p:nvSpPr>
        <p:spPr bwMode="auto">
          <a:xfrm>
            <a:off x="1371600" y="3276600"/>
            <a:ext cx="1524000" cy="366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>
                <a:latin typeface="Times New Roman" pitchFamily="18" charset="0"/>
              </a:rPr>
              <a:t>input image</a:t>
            </a:r>
          </a:p>
        </p:txBody>
      </p:sp>
      <p:sp>
        <p:nvSpPr>
          <p:cNvPr id="744503" name="Rectangle 55"/>
          <p:cNvSpPr>
            <a:spLocks noChangeArrowheads="1"/>
          </p:cNvSpPr>
          <p:nvPr/>
        </p:nvSpPr>
        <p:spPr bwMode="auto">
          <a:xfrm>
            <a:off x="4302125" y="3657600"/>
            <a:ext cx="533400" cy="609600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" name="Group 56"/>
          <p:cNvGrpSpPr>
            <a:grpSpLocks/>
          </p:cNvGrpSpPr>
          <p:nvPr/>
        </p:nvGrpSpPr>
        <p:grpSpPr bwMode="auto">
          <a:xfrm>
            <a:off x="2743200" y="2362200"/>
            <a:ext cx="3733800" cy="1600200"/>
            <a:chOff x="1488" y="1776"/>
            <a:chExt cx="2352" cy="1008"/>
          </a:xfrm>
        </p:grpSpPr>
        <p:sp>
          <p:nvSpPr>
            <p:cNvPr id="30750" name="Rectangle 57"/>
            <p:cNvSpPr>
              <a:spLocks noChangeArrowheads="1"/>
            </p:cNvSpPr>
            <p:nvPr/>
          </p:nvSpPr>
          <p:spPr bwMode="auto">
            <a:xfrm>
              <a:off x="2352" y="1776"/>
              <a:ext cx="624" cy="576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1" name="Freeform 58"/>
            <p:cNvSpPr>
              <a:spLocks/>
            </p:cNvSpPr>
            <p:nvPr/>
          </p:nvSpPr>
          <p:spPr bwMode="auto">
            <a:xfrm>
              <a:off x="1488" y="2448"/>
              <a:ext cx="384" cy="336"/>
            </a:xfrm>
            <a:custGeom>
              <a:avLst/>
              <a:gdLst>
                <a:gd name="T0" fmla="*/ 0 w 384"/>
                <a:gd name="T1" fmla="*/ 48 h 336"/>
                <a:gd name="T2" fmla="*/ 384 w 384"/>
                <a:gd name="T3" fmla="*/ 0 h 336"/>
                <a:gd name="T4" fmla="*/ 288 w 384"/>
                <a:gd name="T5" fmla="*/ 336 h 336"/>
                <a:gd name="T6" fmla="*/ 0 w 384"/>
                <a:gd name="T7" fmla="*/ 336 h 336"/>
                <a:gd name="T8" fmla="*/ 0 w 384"/>
                <a:gd name="T9" fmla="*/ 48 h 3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4"/>
                <a:gd name="T16" fmla="*/ 0 h 336"/>
                <a:gd name="T17" fmla="*/ 384 w 384"/>
                <a:gd name="T18" fmla="*/ 336 h 3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4" h="336">
                  <a:moveTo>
                    <a:pt x="0" y="48"/>
                  </a:moveTo>
                  <a:lnTo>
                    <a:pt x="384" y="0"/>
                  </a:lnTo>
                  <a:lnTo>
                    <a:pt x="288" y="336"/>
                  </a:lnTo>
                  <a:lnTo>
                    <a:pt x="0" y="336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FF9900">
                <a:alpha val="50195"/>
              </a:srgbClr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52" name="Freeform 59"/>
            <p:cNvSpPr>
              <a:spLocks/>
            </p:cNvSpPr>
            <p:nvPr/>
          </p:nvSpPr>
          <p:spPr bwMode="auto">
            <a:xfrm>
              <a:off x="3552" y="2400"/>
              <a:ext cx="288" cy="384"/>
            </a:xfrm>
            <a:custGeom>
              <a:avLst/>
              <a:gdLst>
                <a:gd name="T0" fmla="*/ 0 w 288"/>
                <a:gd name="T1" fmla="*/ 96 h 384"/>
                <a:gd name="T2" fmla="*/ 192 w 288"/>
                <a:gd name="T3" fmla="*/ 0 h 384"/>
                <a:gd name="T4" fmla="*/ 288 w 288"/>
                <a:gd name="T5" fmla="*/ 384 h 384"/>
                <a:gd name="T6" fmla="*/ 0 w 288"/>
                <a:gd name="T7" fmla="*/ 384 h 384"/>
                <a:gd name="T8" fmla="*/ 0 w 288"/>
                <a:gd name="T9" fmla="*/ 96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8"/>
                <a:gd name="T16" fmla="*/ 0 h 384"/>
                <a:gd name="T17" fmla="*/ 288 w 288"/>
                <a:gd name="T18" fmla="*/ 384 h 3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8" h="384">
                  <a:moveTo>
                    <a:pt x="0" y="96"/>
                  </a:moveTo>
                  <a:lnTo>
                    <a:pt x="192" y="0"/>
                  </a:lnTo>
                  <a:lnTo>
                    <a:pt x="288" y="384"/>
                  </a:lnTo>
                  <a:lnTo>
                    <a:pt x="0" y="384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FF9900">
                <a:alpha val="50195"/>
              </a:srgbClr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" name="Group 60"/>
          <p:cNvGrpSpPr>
            <a:grpSpLocks/>
          </p:cNvGrpSpPr>
          <p:nvPr/>
        </p:nvGrpSpPr>
        <p:grpSpPr bwMode="auto">
          <a:xfrm>
            <a:off x="2819400" y="2667000"/>
            <a:ext cx="3505200" cy="1371600"/>
            <a:chOff x="1536" y="1968"/>
            <a:chExt cx="2208" cy="864"/>
          </a:xfrm>
        </p:grpSpPr>
        <p:sp>
          <p:nvSpPr>
            <p:cNvPr id="30747" name="Rectangle 61"/>
            <p:cNvSpPr>
              <a:spLocks noChangeArrowheads="1"/>
            </p:cNvSpPr>
            <p:nvPr/>
          </p:nvSpPr>
          <p:spPr bwMode="auto">
            <a:xfrm>
              <a:off x="2400" y="1968"/>
              <a:ext cx="528" cy="528"/>
            </a:xfrm>
            <a:prstGeom prst="rect">
              <a:avLst/>
            </a:prstGeom>
            <a:solidFill>
              <a:srgbClr val="FDE3BA">
                <a:alpha val="50195"/>
              </a:srgbClr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8" name="Freeform 62"/>
            <p:cNvSpPr>
              <a:spLocks/>
            </p:cNvSpPr>
            <p:nvPr/>
          </p:nvSpPr>
          <p:spPr bwMode="auto">
            <a:xfrm>
              <a:off x="1536" y="2496"/>
              <a:ext cx="384" cy="336"/>
            </a:xfrm>
            <a:custGeom>
              <a:avLst/>
              <a:gdLst>
                <a:gd name="T0" fmla="*/ 0 w 384"/>
                <a:gd name="T1" fmla="*/ 48 h 336"/>
                <a:gd name="T2" fmla="*/ 384 w 384"/>
                <a:gd name="T3" fmla="*/ 0 h 336"/>
                <a:gd name="T4" fmla="*/ 288 w 384"/>
                <a:gd name="T5" fmla="*/ 336 h 336"/>
                <a:gd name="T6" fmla="*/ 0 w 384"/>
                <a:gd name="T7" fmla="*/ 336 h 336"/>
                <a:gd name="T8" fmla="*/ 0 w 384"/>
                <a:gd name="T9" fmla="*/ 48 h 3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4"/>
                <a:gd name="T16" fmla="*/ 0 h 336"/>
                <a:gd name="T17" fmla="*/ 384 w 384"/>
                <a:gd name="T18" fmla="*/ 336 h 3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4" h="336">
                  <a:moveTo>
                    <a:pt x="0" y="48"/>
                  </a:moveTo>
                  <a:lnTo>
                    <a:pt x="384" y="0"/>
                  </a:lnTo>
                  <a:lnTo>
                    <a:pt x="288" y="336"/>
                  </a:lnTo>
                  <a:lnTo>
                    <a:pt x="0" y="336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FDE3BA">
                <a:alpha val="50195"/>
              </a:srgbClr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9" name="Freeform 63"/>
            <p:cNvSpPr>
              <a:spLocks/>
            </p:cNvSpPr>
            <p:nvPr/>
          </p:nvSpPr>
          <p:spPr bwMode="auto">
            <a:xfrm>
              <a:off x="3456" y="2448"/>
              <a:ext cx="288" cy="384"/>
            </a:xfrm>
            <a:custGeom>
              <a:avLst/>
              <a:gdLst>
                <a:gd name="T0" fmla="*/ 0 w 288"/>
                <a:gd name="T1" fmla="*/ 96 h 384"/>
                <a:gd name="T2" fmla="*/ 192 w 288"/>
                <a:gd name="T3" fmla="*/ 0 h 384"/>
                <a:gd name="T4" fmla="*/ 288 w 288"/>
                <a:gd name="T5" fmla="*/ 384 h 384"/>
                <a:gd name="T6" fmla="*/ 0 w 288"/>
                <a:gd name="T7" fmla="*/ 384 h 384"/>
                <a:gd name="T8" fmla="*/ 0 w 288"/>
                <a:gd name="T9" fmla="*/ 96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8"/>
                <a:gd name="T16" fmla="*/ 0 h 384"/>
                <a:gd name="T17" fmla="*/ 288 w 288"/>
                <a:gd name="T18" fmla="*/ 384 h 3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8" h="384">
                  <a:moveTo>
                    <a:pt x="0" y="96"/>
                  </a:moveTo>
                  <a:lnTo>
                    <a:pt x="192" y="0"/>
                  </a:lnTo>
                  <a:lnTo>
                    <a:pt x="288" y="384"/>
                  </a:lnTo>
                  <a:lnTo>
                    <a:pt x="0" y="384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FDE3BA">
                <a:alpha val="50195"/>
              </a:srgbClr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" name="Group 64"/>
          <p:cNvGrpSpPr>
            <a:grpSpLocks/>
          </p:cNvGrpSpPr>
          <p:nvPr/>
        </p:nvGrpSpPr>
        <p:grpSpPr bwMode="auto">
          <a:xfrm>
            <a:off x="2778125" y="2514600"/>
            <a:ext cx="3622675" cy="1524000"/>
            <a:chOff x="1510" y="1872"/>
            <a:chExt cx="2282" cy="960"/>
          </a:xfrm>
        </p:grpSpPr>
        <p:sp>
          <p:nvSpPr>
            <p:cNvPr id="30744" name="Rectangle 65"/>
            <p:cNvSpPr>
              <a:spLocks noChangeArrowheads="1"/>
            </p:cNvSpPr>
            <p:nvPr/>
          </p:nvSpPr>
          <p:spPr bwMode="auto">
            <a:xfrm>
              <a:off x="2372" y="1872"/>
              <a:ext cx="576" cy="576"/>
            </a:xfrm>
            <a:prstGeom prst="rect">
              <a:avLst/>
            </a:prstGeom>
            <a:solidFill>
              <a:srgbClr val="FFCC00">
                <a:alpha val="50195"/>
              </a:srgbClr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5" name="Freeform 66"/>
            <p:cNvSpPr>
              <a:spLocks/>
            </p:cNvSpPr>
            <p:nvPr/>
          </p:nvSpPr>
          <p:spPr bwMode="auto">
            <a:xfrm>
              <a:off x="1510" y="2472"/>
              <a:ext cx="384" cy="336"/>
            </a:xfrm>
            <a:custGeom>
              <a:avLst/>
              <a:gdLst>
                <a:gd name="T0" fmla="*/ 0 w 384"/>
                <a:gd name="T1" fmla="*/ 48 h 336"/>
                <a:gd name="T2" fmla="*/ 384 w 384"/>
                <a:gd name="T3" fmla="*/ 0 h 336"/>
                <a:gd name="T4" fmla="*/ 288 w 384"/>
                <a:gd name="T5" fmla="*/ 336 h 336"/>
                <a:gd name="T6" fmla="*/ 0 w 384"/>
                <a:gd name="T7" fmla="*/ 336 h 336"/>
                <a:gd name="T8" fmla="*/ 0 w 384"/>
                <a:gd name="T9" fmla="*/ 48 h 3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4"/>
                <a:gd name="T16" fmla="*/ 0 h 336"/>
                <a:gd name="T17" fmla="*/ 384 w 384"/>
                <a:gd name="T18" fmla="*/ 336 h 3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4" h="336">
                  <a:moveTo>
                    <a:pt x="0" y="48"/>
                  </a:moveTo>
                  <a:lnTo>
                    <a:pt x="384" y="0"/>
                  </a:lnTo>
                  <a:lnTo>
                    <a:pt x="288" y="336"/>
                  </a:lnTo>
                  <a:lnTo>
                    <a:pt x="0" y="336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FFCC00">
                <a:alpha val="50195"/>
              </a:srgbClr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6" name="Freeform 67"/>
            <p:cNvSpPr>
              <a:spLocks/>
            </p:cNvSpPr>
            <p:nvPr/>
          </p:nvSpPr>
          <p:spPr bwMode="auto">
            <a:xfrm>
              <a:off x="3504" y="2448"/>
              <a:ext cx="288" cy="384"/>
            </a:xfrm>
            <a:custGeom>
              <a:avLst/>
              <a:gdLst>
                <a:gd name="T0" fmla="*/ 0 w 288"/>
                <a:gd name="T1" fmla="*/ 96 h 384"/>
                <a:gd name="T2" fmla="*/ 192 w 288"/>
                <a:gd name="T3" fmla="*/ 0 h 384"/>
                <a:gd name="T4" fmla="*/ 288 w 288"/>
                <a:gd name="T5" fmla="*/ 384 h 384"/>
                <a:gd name="T6" fmla="*/ 0 w 288"/>
                <a:gd name="T7" fmla="*/ 384 h 384"/>
                <a:gd name="T8" fmla="*/ 0 w 288"/>
                <a:gd name="T9" fmla="*/ 96 h 3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8"/>
                <a:gd name="T16" fmla="*/ 0 h 384"/>
                <a:gd name="T17" fmla="*/ 288 w 288"/>
                <a:gd name="T18" fmla="*/ 384 h 3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8" h="384">
                  <a:moveTo>
                    <a:pt x="0" y="96"/>
                  </a:moveTo>
                  <a:lnTo>
                    <a:pt x="192" y="0"/>
                  </a:lnTo>
                  <a:lnTo>
                    <a:pt x="288" y="384"/>
                  </a:lnTo>
                  <a:lnTo>
                    <a:pt x="0" y="384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FFCC00">
                <a:alpha val="50195"/>
              </a:srgbClr>
            </a:solidFill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0742" name="Rectangle 69"/>
          <p:cNvSpPr>
            <a:spLocks noChangeArrowheads="1"/>
          </p:cNvSpPr>
          <p:nvPr/>
        </p:nvSpPr>
        <p:spPr bwMode="auto">
          <a:xfrm>
            <a:off x="304800" y="6338888"/>
            <a:ext cx="8610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800"/>
              <a:t>R. Collins. </a:t>
            </a:r>
            <a:r>
              <a:rPr lang="en-US" sz="1800">
                <a:hlinkClick r:id="rId3"/>
              </a:rPr>
              <a:t>A space-sweep approach to true multi-image matching.</a:t>
            </a:r>
            <a:r>
              <a:rPr lang="en-US" sz="1800"/>
              <a:t> CVPR  1996. </a:t>
            </a:r>
          </a:p>
        </p:txBody>
      </p:sp>
      <p:sp>
        <p:nvSpPr>
          <p:cNvPr id="30743" name="Text Box 70"/>
          <p:cNvSpPr txBox="1">
            <a:spLocks noChangeArrowheads="1"/>
          </p:cNvSpPr>
          <p:nvPr/>
        </p:nvSpPr>
        <p:spPr bwMode="auto">
          <a:xfrm>
            <a:off x="6553200" y="3352800"/>
            <a:ext cx="1524000" cy="366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>
                <a:latin typeface="Times New Roman" pitchFamily="18" charset="0"/>
              </a:rPr>
              <a:t>input image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638800" y="2362200"/>
            <a:ext cx="2000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virtual</a:t>
            </a:r>
            <a:r>
              <a:rPr lang="en-US" dirty="0" smtClean="0">
                <a:solidFill>
                  <a:srgbClr val="FF0000"/>
                </a:solidFill>
              </a:rPr>
              <a:t> planes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69060" y="4715470"/>
            <a:ext cx="30530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We know the transformation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from the reference camera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to the physical cameras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4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4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4498" grpId="0" build="p" autoUpdateAnimBg="0"/>
      <p:bldP spid="74450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Reconstruction from silhouettes</a:t>
            </a:r>
            <a:endParaRPr lang="en-US" dirty="0"/>
          </a:p>
        </p:txBody>
      </p:sp>
      <p:sp>
        <p:nvSpPr>
          <p:cNvPr id="318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42900" indent="-342900"/>
            <a:r>
              <a:rPr lang="en-US" dirty="0"/>
              <a:t>Can be computed robustly</a:t>
            </a:r>
          </a:p>
          <a:p>
            <a:pPr marL="342900" indent="-342900"/>
            <a:r>
              <a:rPr lang="en-US" dirty="0"/>
              <a:t>Can be computed efficiently</a:t>
            </a:r>
          </a:p>
          <a:p>
            <a:pPr marL="342900" indent="-342900"/>
            <a:endParaRPr lang="en-US" dirty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801813" y="3906838"/>
            <a:ext cx="5867400" cy="2200275"/>
            <a:chOff x="240" y="2742"/>
            <a:chExt cx="3696" cy="1386"/>
          </a:xfrm>
        </p:grpSpPr>
        <p:pic>
          <p:nvPicPr>
            <p:cNvPr id="318469" name="Picture 5" descr="chris_and_b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0" y="2742"/>
              <a:ext cx="941" cy="1386"/>
            </a:xfrm>
            <a:prstGeom prst="rect">
              <a:avLst/>
            </a:prstGeom>
            <a:noFill/>
          </p:spPr>
        </p:pic>
        <p:pic>
          <p:nvPicPr>
            <p:cNvPr id="318470" name="Picture 6" descr="nochris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635" y="2742"/>
              <a:ext cx="941" cy="1386"/>
            </a:xfrm>
            <a:prstGeom prst="rect">
              <a:avLst/>
            </a:prstGeom>
            <a:noFill/>
          </p:spPr>
        </p:pic>
        <p:pic>
          <p:nvPicPr>
            <p:cNvPr id="318471" name="Picture 7" descr="chris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995" y="2742"/>
              <a:ext cx="941" cy="1386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318472" name="Text Box 8"/>
            <p:cNvSpPr txBox="1">
              <a:spLocks noChangeAspect="1" noChangeArrowheads="1"/>
            </p:cNvSpPr>
            <p:nvPr/>
          </p:nvSpPr>
          <p:spPr bwMode="auto">
            <a:xfrm>
              <a:off x="1320" y="3127"/>
              <a:ext cx="245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1"/>
                <a:t>-</a:t>
              </a:r>
              <a:endParaRPr lang="en-US" sz="6000" b="1">
                <a:solidFill>
                  <a:schemeClr val="bg1"/>
                </a:solidFill>
              </a:endParaRPr>
            </a:p>
          </p:txBody>
        </p:sp>
        <p:sp>
          <p:nvSpPr>
            <p:cNvPr id="318473" name="Text Box 9"/>
            <p:cNvSpPr txBox="1">
              <a:spLocks noChangeAspect="1" noChangeArrowheads="1"/>
            </p:cNvSpPr>
            <p:nvPr/>
          </p:nvSpPr>
          <p:spPr bwMode="auto">
            <a:xfrm>
              <a:off x="2647" y="3166"/>
              <a:ext cx="24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1"/>
                <a:t>=</a:t>
              </a:r>
              <a:endParaRPr lang="en-US" sz="6000" b="1">
                <a:solidFill>
                  <a:schemeClr val="bg1"/>
                </a:solidFill>
              </a:endParaRPr>
            </a:p>
          </p:txBody>
        </p:sp>
        <p:sp>
          <p:nvSpPr>
            <p:cNvPr id="318474" name="Text Box 10"/>
            <p:cNvSpPr txBox="1">
              <a:spLocks noChangeAspect="1" noChangeArrowheads="1"/>
            </p:cNvSpPr>
            <p:nvPr/>
          </p:nvSpPr>
          <p:spPr bwMode="auto">
            <a:xfrm>
              <a:off x="310" y="2742"/>
              <a:ext cx="810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background </a:t>
              </a:r>
            </a:p>
            <a:p>
              <a:pPr algn="ctr"/>
              <a:r>
                <a:rPr lang="en-US" sz="12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+ </a:t>
              </a:r>
            </a:p>
            <a:p>
              <a:pPr algn="ctr"/>
              <a:r>
                <a:rPr lang="en-US" sz="12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foreground</a:t>
              </a:r>
            </a:p>
          </p:txBody>
        </p:sp>
        <p:sp>
          <p:nvSpPr>
            <p:cNvPr id="318475" name="Text Box 11"/>
            <p:cNvSpPr txBox="1">
              <a:spLocks noChangeAspect="1" noChangeArrowheads="1"/>
            </p:cNvSpPr>
            <p:nvPr/>
          </p:nvSpPr>
          <p:spPr bwMode="auto">
            <a:xfrm>
              <a:off x="1704" y="2742"/>
              <a:ext cx="81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background</a:t>
              </a:r>
              <a:r>
                <a:rPr lang="en-US" sz="80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 </a:t>
              </a:r>
              <a:endParaRPr lang="en-US" sz="16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  <p:sp>
          <p:nvSpPr>
            <p:cNvPr id="318476" name="Text Box 12"/>
            <p:cNvSpPr txBox="1">
              <a:spLocks noChangeAspect="1" noChangeArrowheads="1"/>
            </p:cNvSpPr>
            <p:nvPr/>
          </p:nvSpPr>
          <p:spPr bwMode="auto">
            <a:xfrm>
              <a:off x="3064" y="2742"/>
              <a:ext cx="81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foreground </a:t>
              </a: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6369050" y="1590675"/>
            <a:ext cx="2362200" cy="1905000"/>
            <a:chOff x="3936" y="1002"/>
            <a:chExt cx="1488" cy="1200"/>
          </a:xfrm>
        </p:grpSpPr>
        <p:pic>
          <p:nvPicPr>
            <p:cNvPr id="318478" name="Picture 14" descr="bunny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936" y="1003"/>
              <a:ext cx="705" cy="555"/>
            </a:xfrm>
            <a:prstGeom prst="rect">
              <a:avLst/>
            </a:prstGeom>
            <a:noFill/>
          </p:spPr>
        </p:pic>
        <p:graphicFrame>
          <p:nvGraphicFramePr>
            <p:cNvPr id="318479" name="Object 15"/>
            <p:cNvGraphicFramePr>
              <a:graphicFrameLocks noChangeAspect="1"/>
            </p:cNvGraphicFramePr>
            <p:nvPr/>
          </p:nvGraphicFramePr>
          <p:xfrm>
            <a:off x="4719" y="1002"/>
            <a:ext cx="705" cy="5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846" name="Document" r:id="rId9" imgW="3192840" imgH="2400480" progId="Word.Document.8">
                    <p:embed/>
                  </p:oleObj>
                </mc:Choice>
                <mc:Fallback>
                  <p:oleObj name="Document" r:id="rId9" imgW="3192840" imgH="2400480" progId="Word.Documen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19" y="1002"/>
                          <a:ext cx="705" cy="5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318480" name="Picture 16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719" y="1648"/>
              <a:ext cx="705" cy="55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  <p:pic>
          <p:nvPicPr>
            <p:cNvPr id="318481" name="Picture 17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936" y="1648"/>
              <a:ext cx="705" cy="55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985386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Reconstruction from Silhouettes</a:t>
            </a:r>
          </a:p>
        </p:txBody>
      </p:sp>
      <p:grpSp>
        <p:nvGrpSpPr>
          <p:cNvPr id="37891" name="Group 3"/>
          <p:cNvGrpSpPr>
            <a:grpSpLocks/>
          </p:cNvGrpSpPr>
          <p:nvPr/>
        </p:nvGrpSpPr>
        <p:grpSpPr bwMode="auto">
          <a:xfrm>
            <a:off x="7010400" y="4038600"/>
            <a:ext cx="533400" cy="381000"/>
            <a:chOff x="3648" y="2448"/>
            <a:chExt cx="336" cy="240"/>
          </a:xfrm>
        </p:grpSpPr>
        <p:sp>
          <p:nvSpPr>
            <p:cNvPr id="37908" name="Oval 4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400000" lon="183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7909" name="Rectangle 5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83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7892" name="Rectangle 6"/>
          <p:cNvSpPr>
            <a:spLocks noChangeArrowheads="1"/>
          </p:cNvSpPr>
          <p:nvPr/>
        </p:nvSpPr>
        <p:spPr bwMode="auto">
          <a:xfrm>
            <a:off x="6172200" y="3505200"/>
            <a:ext cx="990600" cy="685800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PerspectiveFront">
              <a:rot lat="2400000" lon="18300000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37893" name="Rectangle 7"/>
          <p:cNvSpPr>
            <a:spLocks noChangeArrowheads="1"/>
          </p:cNvSpPr>
          <p:nvPr/>
        </p:nvSpPr>
        <p:spPr bwMode="auto">
          <a:xfrm>
            <a:off x="5257800" y="3886200"/>
            <a:ext cx="990600" cy="762000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PerspectiveFront">
              <a:rot lat="2700000" lon="20099989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37894" name="Rectangle 8"/>
          <p:cNvSpPr>
            <a:spLocks noChangeArrowheads="1"/>
          </p:cNvSpPr>
          <p:nvPr/>
        </p:nvSpPr>
        <p:spPr bwMode="auto">
          <a:xfrm>
            <a:off x="4038600" y="4038600"/>
            <a:ext cx="990600" cy="762000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PerspectiveFront">
              <a:rot lat="2400000" lon="1200000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909321" name="Text Box 9"/>
          <p:cNvSpPr txBox="1">
            <a:spLocks noChangeArrowheads="1"/>
          </p:cNvSpPr>
          <p:nvPr/>
        </p:nvSpPr>
        <p:spPr bwMode="auto">
          <a:xfrm>
            <a:off x="919163" y="4297363"/>
            <a:ext cx="1954212" cy="427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2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Binary Images</a:t>
            </a:r>
          </a:p>
        </p:txBody>
      </p:sp>
      <p:sp>
        <p:nvSpPr>
          <p:cNvPr id="37896" name="Line 10"/>
          <p:cNvSpPr>
            <a:spLocks noChangeShapeType="1"/>
          </p:cNvSpPr>
          <p:nvPr/>
        </p:nvSpPr>
        <p:spPr bwMode="auto">
          <a:xfrm flipV="1">
            <a:off x="2895600" y="4546600"/>
            <a:ext cx="609600" cy="0"/>
          </a:xfrm>
          <a:prstGeom prst="line">
            <a:avLst/>
          </a:prstGeom>
          <a:noFill/>
          <a:ln w="57150">
            <a:solidFill>
              <a:schemeClr val="bg2"/>
            </a:solidFill>
            <a:miter lim="800000"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897" name="Freeform 11"/>
          <p:cNvSpPr>
            <a:spLocks/>
          </p:cNvSpPr>
          <p:nvPr/>
        </p:nvSpPr>
        <p:spPr bwMode="auto">
          <a:xfrm>
            <a:off x="4495800" y="2286000"/>
            <a:ext cx="1181100" cy="1270000"/>
          </a:xfrm>
          <a:custGeom>
            <a:avLst/>
            <a:gdLst>
              <a:gd name="T0" fmla="*/ 2147483647 w 744"/>
              <a:gd name="T1" fmla="*/ 2147483647 h 800"/>
              <a:gd name="T2" fmla="*/ 2147483647 w 744"/>
              <a:gd name="T3" fmla="*/ 2147483647 h 800"/>
              <a:gd name="T4" fmla="*/ 2147483647 w 744"/>
              <a:gd name="T5" fmla="*/ 2147483647 h 800"/>
              <a:gd name="T6" fmla="*/ 2147483647 w 744"/>
              <a:gd name="T7" fmla="*/ 2147483647 h 800"/>
              <a:gd name="T8" fmla="*/ 2147483647 w 744"/>
              <a:gd name="T9" fmla="*/ 2147483647 h 800"/>
              <a:gd name="T10" fmla="*/ 2147483647 w 744"/>
              <a:gd name="T11" fmla="*/ 2147483647 h 800"/>
              <a:gd name="T12" fmla="*/ 2147483647 w 744"/>
              <a:gd name="T13" fmla="*/ 2147483647 h 800"/>
              <a:gd name="T14" fmla="*/ 2147483647 w 744"/>
              <a:gd name="T15" fmla="*/ 2147483647 h 800"/>
              <a:gd name="T16" fmla="*/ 2147483647 w 744"/>
              <a:gd name="T17" fmla="*/ 2147483647 h 800"/>
              <a:gd name="T18" fmla="*/ 2147483647 w 744"/>
              <a:gd name="T19" fmla="*/ 2147483647 h 800"/>
              <a:gd name="T20" fmla="*/ 2147483647 w 744"/>
              <a:gd name="T21" fmla="*/ 2147483647 h 800"/>
              <a:gd name="T22" fmla="*/ 2147483647 w 744"/>
              <a:gd name="T23" fmla="*/ 2147483647 h 800"/>
              <a:gd name="T24" fmla="*/ 2147483647 w 744"/>
              <a:gd name="T25" fmla="*/ 2147483647 h 800"/>
              <a:gd name="T26" fmla="*/ 2147483647 w 744"/>
              <a:gd name="T27" fmla="*/ 2147483647 h 8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44"/>
              <a:gd name="T43" fmla="*/ 0 h 800"/>
              <a:gd name="T44" fmla="*/ 744 w 744"/>
              <a:gd name="T45" fmla="*/ 800 h 80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44" h="800">
                <a:moveTo>
                  <a:pt x="248" y="32"/>
                </a:moveTo>
                <a:cubicBezTo>
                  <a:pt x="224" y="64"/>
                  <a:pt x="232" y="184"/>
                  <a:pt x="200" y="224"/>
                </a:cubicBezTo>
                <a:cubicBezTo>
                  <a:pt x="168" y="264"/>
                  <a:pt x="88" y="232"/>
                  <a:pt x="56" y="272"/>
                </a:cubicBezTo>
                <a:cubicBezTo>
                  <a:pt x="24" y="312"/>
                  <a:pt x="0" y="392"/>
                  <a:pt x="8" y="464"/>
                </a:cubicBezTo>
                <a:cubicBezTo>
                  <a:pt x="16" y="536"/>
                  <a:pt x="64" y="664"/>
                  <a:pt x="104" y="704"/>
                </a:cubicBezTo>
                <a:cubicBezTo>
                  <a:pt x="144" y="744"/>
                  <a:pt x="192" y="688"/>
                  <a:pt x="248" y="704"/>
                </a:cubicBezTo>
                <a:cubicBezTo>
                  <a:pt x="304" y="720"/>
                  <a:pt x="384" y="800"/>
                  <a:pt x="440" y="800"/>
                </a:cubicBezTo>
                <a:cubicBezTo>
                  <a:pt x="496" y="800"/>
                  <a:pt x="536" y="736"/>
                  <a:pt x="584" y="704"/>
                </a:cubicBezTo>
                <a:cubicBezTo>
                  <a:pt x="632" y="672"/>
                  <a:pt x="712" y="672"/>
                  <a:pt x="728" y="608"/>
                </a:cubicBezTo>
                <a:cubicBezTo>
                  <a:pt x="744" y="544"/>
                  <a:pt x="704" y="400"/>
                  <a:pt x="680" y="320"/>
                </a:cubicBezTo>
                <a:cubicBezTo>
                  <a:pt x="656" y="240"/>
                  <a:pt x="624" y="168"/>
                  <a:pt x="584" y="128"/>
                </a:cubicBezTo>
                <a:cubicBezTo>
                  <a:pt x="544" y="88"/>
                  <a:pt x="480" y="96"/>
                  <a:pt x="440" y="80"/>
                </a:cubicBezTo>
                <a:cubicBezTo>
                  <a:pt x="400" y="64"/>
                  <a:pt x="376" y="40"/>
                  <a:pt x="344" y="32"/>
                </a:cubicBezTo>
                <a:cubicBezTo>
                  <a:pt x="312" y="24"/>
                  <a:pt x="272" y="0"/>
                  <a:pt x="248" y="32"/>
                </a:cubicBezTo>
                <a:close/>
              </a:path>
            </a:pathLst>
          </a:custGeom>
          <a:gradFill rotWithShape="0">
            <a:gsLst>
              <a:gs pos="0">
                <a:srgbClr val="000000"/>
              </a:gs>
              <a:gs pos="100000">
                <a:srgbClr val="FF9900"/>
              </a:gs>
            </a:gsLst>
            <a:lin ang="189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898" name="Freeform 12"/>
          <p:cNvSpPr>
            <a:spLocks/>
          </p:cNvSpPr>
          <p:nvPr/>
        </p:nvSpPr>
        <p:spPr bwMode="auto">
          <a:xfrm>
            <a:off x="4267200" y="4178300"/>
            <a:ext cx="393700" cy="419100"/>
          </a:xfrm>
          <a:custGeom>
            <a:avLst/>
            <a:gdLst>
              <a:gd name="T0" fmla="*/ 2147483647 w 248"/>
              <a:gd name="T1" fmla="*/ 2147483647 h 264"/>
              <a:gd name="T2" fmla="*/ 2147483647 w 248"/>
              <a:gd name="T3" fmla="*/ 2147483647 h 264"/>
              <a:gd name="T4" fmla="*/ 2147483647 w 248"/>
              <a:gd name="T5" fmla="*/ 2147483647 h 264"/>
              <a:gd name="T6" fmla="*/ 2147483647 w 248"/>
              <a:gd name="T7" fmla="*/ 2147483647 h 264"/>
              <a:gd name="T8" fmla="*/ 0 w 248"/>
              <a:gd name="T9" fmla="*/ 2147483647 h 264"/>
              <a:gd name="T10" fmla="*/ 2147483647 w 248"/>
              <a:gd name="T11" fmla="*/ 2147483647 h 264"/>
              <a:gd name="T12" fmla="*/ 2147483647 w 248"/>
              <a:gd name="T13" fmla="*/ 2147483647 h 264"/>
              <a:gd name="T14" fmla="*/ 2147483647 w 248"/>
              <a:gd name="T15" fmla="*/ 2147483647 h 264"/>
              <a:gd name="T16" fmla="*/ 2147483647 w 248"/>
              <a:gd name="T17" fmla="*/ 2147483647 h 264"/>
              <a:gd name="T18" fmla="*/ 2147483647 w 248"/>
              <a:gd name="T19" fmla="*/ 2147483647 h 26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48"/>
              <a:gd name="T31" fmla="*/ 0 h 264"/>
              <a:gd name="T32" fmla="*/ 248 w 248"/>
              <a:gd name="T33" fmla="*/ 264 h 26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48" h="264">
                <a:moveTo>
                  <a:pt x="192" y="56"/>
                </a:moveTo>
                <a:cubicBezTo>
                  <a:pt x="184" y="40"/>
                  <a:pt x="168" y="64"/>
                  <a:pt x="144" y="56"/>
                </a:cubicBezTo>
                <a:cubicBezTo>
                  <a:pt x="120" y="48"/>
                  <a:pt x="64" y="0"/>
                  <a:pt x="48" y="8"/>
                </a:cubicBezTo>
                <a:cubicBezTo>
                  <a:pt x="32" y="16"/>
                  <a:pt x="56" y="80"/>
                  <a:pt x="48" y="104"/>
                </a:cubicBezTo>
                <a:cubicBezTo>
                  <a:pt x="40" y="128"/>
                  <a:pt x="0" y="128"/>
                  <a:pt x="0" y="152"/>
                </a:cubicBezTo>
                <a:cubicBezTo>
                  <a:pt x="0" y="176"/>
                  <a:pt x="24" y="232"/>
                  <a:pt x="48" y="248"/>
                </a:cubicBezTo>
                <a:cubicBezTo>
                  <a:pt x="72" y="264"/>
                  <a:pt x="112" y="248"/>
                  <a:pt x="144" y="248"/>
                </a:cubicBezTo>
                <a:cubicBezTo>
                  <a:pt x="176" y="248"/>
                  <a:pt x="232" y="264"/>
                  <a:pt x="240" y="248"/>
                </a:cubicBezTo>
                <a:cubicBezTo>
                  <a:pt x="248" y="232"/>
                  <a:pt x="200" y="184"/>
                  <a:pt x="192" y="152"/>
                </a:cubicBezTo>
                <a:cubicBezTo>
                  <a:pt x="184" y="120"/>
                  <a:pt x="200" y="72"/>
                  <a:pt x="192" y="56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7899" name="Group 13"/>
          <p:cNvGrpSpPr>
            <a:grpSpLocks/>
          </p:cNvGrpSpPr>
          <p:nvPr/>
        </p:nvGrpSpPr>
        <p:grpSpPr bwMode="auto">
          <a:xfrm>
            <a:off x="4114800" y="4724400"/>
            <a:ext cx="533400" cy="381000"/>
            <a:chOff x="3648" y="2448"/>
            <a:chExt cx="336" cy="240"/>
          </a:xfrm>
        </p:grpSpPr>
        <p:sp>
          <p:nvSpPr>
            <p:cNvPr id="37906" name="Oval 14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400000" lon="12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7907" name="Rectangle 15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2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7900" name="Freeform 16"/>
          <p:cNvSpPr>
            <a:spLocks/>
          </p:cNvSpPr>
          <p:nvPr/>
        </p:nvSpPr>
        <p:spPr bwMode="auto">
          <a:xfrm rot="4098212">
            <a:off x="5546725" y="4122738"/>
            <a:ext cx="419100" cy="374650"/>
          </a:xfrm>
          <a:custGeom>
            <a:avLst/>
            <a:gdLst>
              <a:gd name="T0" fmla="*/ 2147483647 w 264"/>
              <a:gd name="T1" fmla="*/ 2147483647 h 256"/>
              <a:gd name="T2" fmla="*/ 2147483647 w 264"/>
              <a:gd name="T3" fmla="*/ 2147483647 h 256"/>
              <a:gd name="T4" fmla="*/ 2147483647 w 264"/>
              <a:gd name="T5" fmla="*/ 2147483647 h 256"/>
              <a:gd name="T6" fmla="*/ 0 w 264"/>
              <a:gd name="T7" fmla="*/ 2147483647 h 256"/>
              <a:gd name="T8" fmla="*/ 2147483647 w 264"/>
              <a:gd name="T9" fmla="*/ 2147483647 h 256"/>
              <a:gd name="T10" fmla="*/ 2147483647 w 264"/>
              <a:gd name="T11" fmla="*/ 2147483647 h 256"/>
              <a:gd name="T12" fmla="*/ 2147483647 w 264"/>
              <a:gd name="T13" fmla="*/ 2147483647 h 256"/>
              <a:gd name="T14" fmla="*/ 2147483647 w 264"/>
              <a:gd name="T15" fmla="*/ 2147483647 h 256"/>
              <a:gd name="T16" fmla="*/ 2147483647 w 264"/>
              <a:gd name="T17" fmla="*/ 2147483647 h 25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64"/>
              <a:gd name="T28" fmla="*/ 0 h 256"/>
              <a:gd name="T29" fmla="*/ 264 w 264"/>
              <a:gd name="T30" fmla="*/ 256 h 25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64" h="256">
                <a:moveTo>
                  <a:pt x="192" y="8"/>
                </a:moveTo>
                <a:cubicBezTo>
                  <a:pt x="168" y="0"/>
                  <a:pt x="120" y="0"/>
                  <a:pt x="96" y="8"/>
                </a:cubicBezTo>
                <a:cubicBezTo>
                  <a:pt x="72" y="16"/>
                  <a:pt x="64" y="40"/>
                  <a:pt x="48" y="56"/>
                </a:cubicBezTo>
                <a:cubicBezTo>
                  <a:pt x="32" y="72"/>
                  <a:pt x="0" y="88"/>
                  <a:pt x="0" y="104"/>
                </a:cubicBezTo>
                <a:cubicBezTo>
                  <a:pt x="0" y="120"/>
                  <a:pt x="32" y="128"/>
                  <a:pt x="48" y="152"/>
                </a:cubicBezTo>
                <a:cubicBezTo>
                  <a:pt x="64" y="176"/>
                  <a:pt x="64" y="240"/>
                  <a:pt x="96" y="248"/>
                </a:cubicBezTo>
                <a:cubicBezTo>
                  <a:pt x="128" y="256"/>
                  <a:pt x="216" y="232"/>
                  <a:pt x="240" y="200"/>
                </a:cubicBezTo>
                <a:cubicBezTo>
                  <a:pt x="264" y="168"/>
                  <a:pt x="248" y="88"/>
                  <a:pt x="240" y="56"/>
                </a:cubicBezTo>
                <a:cubicBezTo>
                  <a:pt x="232" y="24"/>
                  <a:pt x="216" y="16"/>
                  <a:pt x="192" y="8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7901" name="Group 17"/>
          <p:cNvGrpSpPr>
            <a:grpSpLocks/>
          </p:cNvGrpSpPr>
          <p:nvPr/>
        </p:nvGrpSpPr>
        <p:grpSpPr bwMode="auto">
          <a:xfrm>
            <a:off x="5715000" y="4572000"/>
            <a:ext cx="533400" cy="381000"/>
            <a:chOff x="3648" y="2448"/>
            <a:chExt cx="336" cy="240"/>
          </a:xfrm>
        </p:grpSpPr>
        <p:sp>
          <p:nvSpPr>
            <p:cNvPr id="37904" name="Oval 18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700000" lon="20099989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7905" name="Rectangle 19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20099989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7902" name="Freeform 20"/>
          <p:cNvSpPr>
            <a:spLocks/>
          </p:cNvSpPr>
          <p:nvPr/>
        </p:nvSpPr>
        <p:spPr bwMode="auto">
          <a:xfrm>
            <a:off x="6527800" y="3632200"/>
            <a:ext cx="254000" cy="419100"/>
          </a:xfrm>
          <a:custGeom>
            <a:avLst/>
            <a:gdLst>
              <a:gd name="T0" fmla="*/ 2147483647 w 208"/>
              <a:gd name="T1" fmla="*/ 2147483647 h 264"/>
              <a:gd name="T2" fmla="*/ 2147483647 w 208"/>
              <a:gd name="T3" fmla="*/ 2147483647 h 264"/>
              <a:gd name="T4" fmla="*/ 2147483647 w 208"/>
              <a:gd name="T5" fmla="*/ 2147483647 h 264"/>
              <a:gd name="T6" fmla="*/ 2147483647 w 208"/>
              <a:gd name="T7" fmla="*/ 2147483647 h 264"/>
              <a:gd name="T8" fmla="*/ 2147483647 w 208"/>
              <a:gd name="T9" fmla="*/ 2147483647 h 264"/>
              <a:gd name="T10" fmla="*/ 2147483647 w 208"/>
              <a:gd name="T11" fmla="*/ 2147483647 h 264"/>
              <a:gd name="T12" fmla="*/ 2147483647 w 208"/>
              <a:gd name="T13" fmla="*/ 2147483647 h 264"/>
              <a:gd name="T14" fmla="*/ 2147483647 w 208"/>
              <a:gd name="T15" fmla="*/ 2147483647 h 264"/>
              <a:gd name="T16" fmla="*/ 2147483647 w 208"/>
              <a:gd name="T17" fmla="*/ 2147483647 h 26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08"/>
              <a:gd name="T28" fmla="*/ 0 h 264"/>
              <a:gd name="T29" fmla="*/ 208 w 208"/>
              <a:gd name="T30" fmla="*/ 264 h 26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08" h="264">
                <a:moveTo>
                  <a:pt x="160" y="16"/>
                </a:moveTo>
                <a:cubicBezTo>
                  <a:pt x="144" y="0"/>
                  <a:pt x="128" y="8"/>
                  <a:pt x="112" y="16"/>
                </a:cubicBezTo>
                <a:cubicBezTo>
                  <a:pt x="96" y="24"/>
                  <a:pt x="80" y="56"/>
                  <a:pt x="64" y="64"/>
                </a:cubicBezTo>
                <a:cubicBezTo>
                  <a:pt x="48" y="72"/>
                  <a:pt x="24" y="48"/>
                  <a:pt x="16" y="64"/>
                </a:cubicBezTo>
                <a:cubicBezTo>
                  <a:pt x="8" y="80"/>
                  <a:pt x="0" y="128"/>
                  <a:pt x="16" y="160"/>
                </a:cubicBezTo>
                <a:cubicBezTo>
                  <a:pt x="32" y="192"/>
                  <a:pt x="88" y="248"/>
                  <a:pt x="112" y="256"/>
                </a:cubicBezTo>
                <a:cubicBezTo>
                  <a:pt x="136" y="264"/>
                  <a:pt x="144" y="232"/>
                  <a:pt x="160" y="208"/>
                </a:cubicBezTo>
                <a:cubicBezTo>
                  <a:pt x="176" y="184"/>
                  <a:pt x="208" y="144"/>
                  <a:pt x="208" y="112"/>
                </a:cubicBezTo>
                <a:cubicBezTo>
                  <a:pt x="208" y="80"/>
                  <a:pt x="176" y="32"/>
                  <a:pt x="160" y="16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903" name="Rectangle 2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The case of binary images: a voxel is </a:t>
            </a:r>
            <a:r>
              <a:rPr lang="en-US" dirty="0" smtClean="0">
                <a:solidFill>
                  <a:srgbClr val="FF0000"/>
                </a:solidFill>
              </a:rPr>
              <a:t>photo-consistent </a:t>
            </a:r>
            <a:r>
              <a:rPr lang="en-US" dirty="0" smtClean="0"/>
              <a:t>if it lies inside the object’s silhouette in </a:t>
            </a:r>
            <a:r>
              <a:rPr lang="en-US" b="1" dirty="0" smtClean="0">
                <a:solidFill>
                  <a:srgbClr val="FF0000"/>
                </a:solidFill>
              </a:rPr>
              <a:t>all </a:t>
            </a:r>
            <a:r>
              <a:rPr lang="en-US" dirty="0" smtClean="0"/>
              <a:t>views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Reconstruction from Silhouettes</a:t>
            </a:r>
          </a:p>
        </p:txBody>
      </p:sp>
      <p:grpSp>
        <p:nvGrpSpPr>
          <p:cNvPr id="38915" name="Group 3"/>
          <p:cNvGrpSpPr>
            <a:grpSpLocks/>
          </p:cNvGrpSpPr>
          <p:nvPr/>
        </p:nvGrpSpPr>
        <p:grpSpPr bwMode="auto">
          <a:xfrm>
            <a:off x="7010400" y="4038600"/>
            <a:ext cx="533400" cy="381000"/>
            <a:chOff x="3648" y="2448"/>
            <a:chExt cx="336" cy="240"/>
          </a:xfrm>
        </p:grpSpPr>
        <p:sp>
          <p:nvSpPr>
            <p:cNvPr id="38945" name="Oval 4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400000" lon="183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8946" name="Rectangle 5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83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8916" name="Rectangle 6"/>
          <p:cNvSpPr>
            <a:spLocks noChangeArrowheads="1"/>
          </p:cNvSpPr>
          <p:nvPr/>
        </p:nvSpPr>
        <p:spPr bwMode="auto">
          <a:xfrm>
            <a:off x="6172200" y="3505200"/>
            <a:ext cx="990600" cy="685800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PerspectiveFront">
              <a:rot lat="2400000" lon="18300000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38917" name="Rectangle 7"/>
          <p:cNvSpPr>
            <a:spLocks noChangeArrowheads="1"/>
          </p:cNvSpPr>
          <p:nvPr/>
        </p:nvSpPr>
        <p:spPr bwMode="auto">
          <a:xfrm>
            <a:off x="5257800" y="3886200"/>
            <a:ext cx="990600" cy="762000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PerspectiveFront">
              <a:rot lat="2700000" lon="20099989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38918" name="Rectangle 8"/>
          <p:cNvSpPr>
            <a:spLocks noChangeArrowheads="1"/>
          </p:cNvSpPr>
          <p:nvPr/>
        </p:nvSpPr>
        <p:spPr bwMode="auto">
          <a:xfrm>
            <a:off x="4038600" y="4038600"/>
            <a:ext cx="990600" cy="762000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PerspectiveFront">
              <a:rot lat="2400000" lon="1200000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913417" name="Text Box 9"/>
          <p:cNvSpPr txBox="1">
            <a:spLocks noChangeArrowheads="1"/>
          </p:cNvSpPr>
          <p:nvPr/>
        </p:nvSpPr>
        <p:spPr bwMode="auto">
          <a:xfrm>
            <a:off x="919163" y="4297363"/>
            <a:ext cx="1954212" cy="427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2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Binary Images</a:t>
            </a:r>
          </a:p>
        </p:txBody>
      </p:sp>
      <p:sp>
        <p:nvSpPr>
          <p:cNvPr id="38920" name="Line 10"/>
          <p:cNvSpPr>
            <a:spLocks noChangeShapeType="1"/>
          </p:cNvSpPr>
          <p:nvPr/>
        </p:nvSpPr>
        <p:spPr bwMode="auto">
          <a:xfrm flipV="1">
            <a:off x="2895600" y="4546600"/>
            <a:ext cx="609600" cy="0"/>
          </a:xfrm>
          <a:prstGeom prst="line">
            <a:avLst/>
          </a:prstGeom>
          <a:noFill/>
          <a:ln w="57150">
            <a:solidFill>
              <a:schemeClr val="bg2"/>
            </a:solidFill>
            <a:miter lim="800000"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1" name="Freeform 11"/>
          <p:cNvSpPr>
            <a:spLocks/>
          </p:cNvSpPr>
          <p:nvPr/>
        </p:nvSpPr>
        <p:spPr bwMode="auto">
          <a:xfrm>
            <a:off x="4495800" y="2286000"/>
            <a:ext cx="1181100" cy="1270000"/>
          </a:xfrm>
          <a:custGeom>
            <a:avLst/>
            <a:gdLst>
              <a:gd name="T0" fmla="*/ 2147483647 w 744"/>
              <a:gd name="T1" fmla="*/ 2147483647 h 800"/>
              <a:gd name="T2" fmla="*/ 2147483647 w 744"/>
              <a:gd name="T3" fmla="*/ 2147483647 h 800"/>
              <a:gd name="T4" fmla="*/ 2147483647 w 744"/>
              <a:gd name="T5" fmla="*/ 2147483647 h 800"/>
              <a:gd name="T6" fmla="*/ 2147483647 w 744"/>
              <a:gd name="T7" fmla="*/ 2147483647 h 800"/>
              <a:gd name="T8" fmla="*/ 2147483647 w 744"/>
              <a:gd name="T9" fmla="*/ 2147483647 h 800"/>
              <a:gd name="T10" fmla="*/ 2147483647 w 744"/>
              <a:gd name="T11" fmla="*/ 2147483647 h 800"/>
              <a:gd name="T12" fmla="*/ 2147483647 w 744"/>
              <a:gd name="T13" fmla="*/ 2147483647 h 800"/>
              <a:gd name="T14" fmla="*/ 2147483647 w 744"/>
              <a:gd name="T15" fmla="*/ 2147483647 h 800"/>
              <a:gd name="T16" fmla="*/ 2147483647 w 744"/>
              <a:gd name="T17" fmla="*/ 2147483647 h 800"/>
              <a:gd name="T18" fmla="*/ 2147483647 w 744"/>
              <a:gd name="T19" fmla="*/ 2147483647 h 800"/>
              <a:gd name="T20" fmla="*/ 2147483647 w 744"/>
              <a:gd name="T21" fmla="*/ 2147483647 h 800"/>
              <a:gd name="T22" fmla="*/ 2147483647 w 744"/>
              <a:gd name="T23" fmla="*/ 2147483647 h 800"/>
              <a:gd name="T24" fmla="*/ 2147483647 w 744"/>
              <a:gd name="T25" fmla="*/ 2147483647 h 800"/>
              <a:gd name="T26" fmla="*/ 2147483647 w 744"/>
              <a:gd name="T27" fmla="*/ 2147483647 h 8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44"/>
              <a:gd name="T43" fmla="*/ 0 h 800"/>
              <a:gd name="T44" fmla="*/ 744 w 744"/>
              <a:gd name="T45" fmla="*/ 800 h 80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44" h="800">
                <a:moveTo>
                  <a:pt x="248" y="32"/>
                </a:moveTo>
                <a:cubicBezTo>
                  <a:pt x="224" y="64"/>
                  <a:pt x="232" y="184"/>
                  <a:pt x="200" y="224"/>
                </a:cubicBezTo>
                <a:cubicBezTo>
                  <a:pt x="168" y="264"/>
                  <a:pt x="88" y="232"/>
                  <a:pt x="56" y="272"/>
                </a:cubicBezTo>
                <a:cubicBezTo>
                  <a:pt x="24" y="312"/>
                  <a:pt x="0" y="392"/>
                  <a:pt x="8" y="464"/>
                </a:cubicBezTo>
                <a:cubicBezTo>
                  <a:pt x="16" y="536"/>
                  <a:pt x="64" y="664"/>
                  <a:pt x="104" y="704"/>
                </a:cubicBezTo>
                <a:cubicBezTo>
                  <a:pt x="144" y="744"/>
                  <a:pt x="192" y="688"/>
                  <a:pt x="248" y="704"/>
                </a:cubicBezTo>
                <a:cubicBezTo>
                  <a:pt x="304" y="720"/>
                  <a:pt x="384" y="800"/>
                  <a:pt x="440" y="800"/>
                </a:cubicBezTo>
                <a:cubicBezTo>
                  <a:pt x="496" y="800"/>
                  <a:pt x="536" y="736"/>
                  <a:pt x="584" y="704"/>
                </a:cubicBezTo>
                <a:cubicBezTo>
                  <a:pt x="632" y="672"/>
                  <a:pt x="712" y="672"/>
                  <a:pt x="728" y="608"/>
                </a:cubicBezTo>
                <a:cubicBezTo>
                  <a:pt x="744" y="544"/>
                  <a:pt x="704" y="400"/>
                  <a:pt x="680" y="320"/>
                </a:cubicBezTo>
                <a:cubicBezTo>
                  <a:pt x="656" y="240"/>
                  <a:pt x="624" y="168"/>
                  <a:pt x="584" y="128"/>
                </a:cubicBezTo>
                <a:cubicBezTo>
                  <a:pt x="544" y="88"/>
                  <a:pt x="480" y="96"/>
                  <a:pt x="440" y="80"/>
                </a:cubicBezTo>
                <a:cubicBezTo>
                  <a:pt x="400" y="64"/>
                  <a:pt x="376" y="40"/>
                  <a:pt x="344" y="32"/>
                </a:cubicBezTo>
                <a:cubicBezTo>
                  <a:pt x="312" y="24"/>
                  <a:pt x="272" y="0"/>
                  <a:pt x="248" y="32"/>
                </a:cubicBezTo>
                <a:close/>
              </a:path>
            </a:pathLst>
          </a:custGeom>
          <a:gradFill rotWithShape="0">
            <a:gsLst>
              <a:gs pos="0">
                <a:srgbClr val="000000"/>
              </a:gs>
              <a:gs pos="100000">
                <a:srgbClr val="FF9900"/>
              </a:gs>
            </a:gsLst>
            <a:lin ang="189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2" name="Freeform 12"/>
          <p:cNvSpPr>
            <a:spLocks/>
          </p:cNvSpPr>
          <p:nvPr/>
        </p:nvSpPr>
        <p:spPr bwMode="auto">
          <a:xfrm>
            <a:off x="4267200" y="4178300"/>
            <a:ext cx="393700" cy="419100"/>
          </a:xfrm>
          <a:custGeom>
            <a:avLst/>
            <a:gdLst>
              <a:gd name="T0" fmla="*/ 2147483647 w 248"/>
              <a:gd name="T1" fmla="*/ 2147483647 h 264"/>
              <a:gd name="T2" fmla="*/ 2147483647 w 248"/>
              <a:gd name="T3" fmla="*/ 2147483647 h 264"/>
              <a:gd name="T4" fmla="*/ 2147483647 w 248"/>
              <a:gd name="T5" fmla="*/ 2147483647 h 264"/>
              <a:gd name="T6" fmla="*/ 2147483647 w 248"/>
              <a:gd name="T7" fmla="*/ 2147483647 h 264"/>
              <a:gd name="T8" fmla="*/ 0 w 248"/>
              <a:gd name="T9" fmla="*/ 2147483647 h 264"/>
              <a:gd name="T10" fmla="*/ 2147483647 w 248"/>
              <a:gd name="T11" fmla="*/ 2147483647 h 264"/>
              <a:gd name="T12" fmla="*/ 2147483647 w 248"/>
              <a:gd name="T13" fmla="*/ 2147483647 h 264"/>
              <a:gd name="T14" fmla="*/ 2147483647 w 248"/>
              <a:gd name="T15" fmla="*/ 2147483647 h 264"/>
              <a:gd name="T16" fmla="*/ 2147483647 w 248"/>
              <a:gd name="T17" fmla="*/ 2147483647 h 264"/>
              <a:gd name="T18" fmla="*/ 2147483647 w 248"/>
              <a:gd name="T19" fmla="*/ 2147483647 h 26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48"/>
              <a:gd name="T31" fmla="*/ 0 h 264"/>
              <a:gd name="T32" fmla="*/ 248 w 248"/>
              <a:gd name="T33" fmla="*/ 264 h 26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48" h="264">
                <a:moveTo>
                  <a:pt x="192" y="56"/>
                </a:moveTo>
                <a:cubicBezTo>
                  <a:pt x="184" y="40"/>
                  <a:pt x="168" y="64"/>
                  <a:pt x="144" y="56"/>
                </a:cubicBezTo>
                <a:cubicBezTo>
                  <a:pt x="120" y="48"/>
                  <a:pt x="64" y="0"/>
                  <a:pt x="48" y="8"/>
                </a:cubicBezTo>
                <a:cubicBezTo>
                  <a:pt x="32" y="16"/>
                  <a:pt x="56" y="80"/>
                  <a:pt x="48" y="104"/>
                </a:cubicBezTo>
                <a:cubicBezTo>
                  <a:pt x="40" y="128"/>
                  <a:pt x="0" y="128"/>
                  <a:pt x="0" y="152"/>
                </a:cubicBezTo>
                <a:cubicBezTo>
                  <a:pt x="0" y="176"/>
                  <a:pt x="24" y="232"/>
                  <a:pt x="48" y="248"/>
                </a:cubicBezTo>
                <a:cubicBezTo>
                  <a:pt x="72" y="264"/>
                  <a:pt x="112" y="248"/>
                  <a:pt x="144" y="248"/>
                </a:cubicBezTo>
                <a:cubicBezTo>
                  <a:pt x="176" y="248"/>
                  <a:pt x="232" y="264"/>
                  <a:pt x="240" y="248"/>
                </a:cubicBezTo>
                <a:cubicBezTo>
                  <a:pt x="248" y="232"/>
                  <a:pt x="200" y="184"/>
                  <a:pt x="192" y="152"/>
                </a:cubicBezTo>
                <a:cubicBezTo>
                  <a:pt x="184" y="120"/>
                  <a:pt x="200" y="72"/>
                  <a:pt x="192" y="56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8923" name="Group 13"/>
          <p:cNvGrpSpPr>
            <a:grpSpLocks/>
          </p:cNvGrpSpPr>
          <p:nvPr/>
        </p:nvGrpSpPr>
        <p:grpSpPr bwMode="auto">
          <a:xfrm>
            <a:off x="4114800" y="4724400"/>
            <a:ext cx="533400" cy="381000"/>
            <a:chOff x="3648" y="2448"/>
            <a:chExt cx="336" cy="240"/>
          </a:xfrm>
        </p:grpSpPr>
        <p:sp>
          <p:nvSpPr>
            <p:cNvPr id="38943" name="Oval 14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400000" lon="12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8944" name="Rectangle 15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2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8924" name="Freeform 16"/>
          <p:cNvSpPr>
            <a:spLocks/>
          </p:cNvSpPr>
          <p:nvPr/>
        </p:nvSpPr>
        <p:spPr bwMode="auto">
          <a:xfrm rot="4098212">
            <a:off x="5546725" y="4122738"/>
            <a:ext cx="419100" cy="374650"/>
          </a:xfrm>
          <a:custGeom>
            <a:avLst/>
            <a:gdLst>
              <a:gd name="T0" fmla="*/ 2147483647 w 264"/>
              <a:gd name="T1" fmla="*/ 2147483647 h 256"/>
              <a:gd name="T2" fmla="*/ 2147483647 w 264"/>
              <a:gd name="T3" fmla="*/ 2147483647 h 256"/>
              <a:gd name="T4" fmla="*/ 2147483647 w 264"/>
              <a:gd name="T5" fmla="*/ 2147483647 h 256"/>
              <a:gd name="T6" fmla="*/ 0 w 264"/>
              <a:gd name="T7" fmla="*/ 2147483647 h 256"/>
              <a:gd name="T8" fmla="*/ 2147483647 w 264"/>
              <a:gd name="T9" fmla="*/ 2147483647 h 256"/>
              <a:gd name="T10" fmla="*/ 2147483647 w 264"/>
              <a:gd name="T11" fmla="*/ 2147483647 h 256"/>
              <a:gd name="T12" fmla="*/ 2147483647 w 264"/>
              <a:gd name="T13" fmla="*/ 2147483647 h 256"/>
              <a:gd name="T14" fmla="*/ 2147483647 w 264"/>
              <a:gd name="T15" fmla="*/ 2147483647 h 256"/>
              <a:gd name="T16" fmla="*/ 2147483647 w 264"/>
              <a:gd name="T17" fmla="*/ 2147483647 h 25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64"/>
              <a:gd name="T28" fmla="*/ 0 h 256"/>
              <a:gd name="T29" fmla="*/ 264 w 264"/>
              <a:gd name="T30" fmla="*/ 256 h 25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64" h="256">
                <a:moveTo>
                  <a:pt x="192" y="8"/>
                </a:moveTo>
                <a:cubicBezTo>
                  <a:pt x="168" y="0"/>
                  <a:pt x="120" y="0"/>
                  <a:pt x="96" y="8"/>
                </a:cubicBezTo>
                <a:cubicBezTo>
                  <a:pt x="72" y="16"/>
                  <a:pt x="64" y="40"/>
                  <a:pt x="48" y="56"/>
                </a:cubicBezTo>
                <a:cubicBezTo>
                  <a:pt x="32" y="72"/>
                  <a:pt x="0" y="88"/>
                  <a:pt x="0" y="104"/>
                </a:cubicBezTo>
                <a:cubicBezTo>
                  <a:pt x="0" y="120"/>
                  <a:pt x="32" y="128"/>
                  <a:pt x="48" y="152"/>
                </a:cubicBezTo>
                <a:cubicBezTo>
                  <a:pt x="64" y="176"/>
                  <a:pt x="64" y="240"/>
                  <a:pt x="96" y="248"/>
                </a:cubicBezTo>
                <a:cubicBezTo>
                  <a:pt x="128" y="256"/>
                  <a:pt x="216" y="232"/>
                  <a:pt x="240" y="200"/>
                </a:cubicBezTo>
                <a:cubicBezTo>
                  <a:pt x="264" y="168"/>
                  <a:pt x="248" y="88"/>
                  <a:pt x="240" y="56"/>
                </a:cubicBezTo>
                <a:cubicBezTo>
                  <a:pt x="232" y="24"/>
                  <a:pt x="216" y="16"/>
                  <a:pt x="192" y="8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8925" name="Group 17"/>
          <p:cNvGrpSpPr>
            <a:grpSpLocks/>
          </p:cNvGrpSpPr>
          <p:nvPr/>
        </p:nvGrpSpPr>
        <p:grpSpPr bwMode="auto">
          <a:xfrm>
            <a:off x="5715000" y="4572000"/>
            <a:ext cx="533400" cy="381000"/>
            <a:chOff x="3648" y="2448"/>
            <a:chExt cx="336" cy="240"/>
          </a:xfrm>
        </p:grpSpPr>
        <p:sp>
          <p:nvSpPr>
            <p:cNvPr id="38941" name="Oval 18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700000" lon="20099989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8942" name="Rectangle 19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20099989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8926" name="Freeform 20"/>
          <p:cNvSpPr>
            <a:spLocks/>
          </p:cNvSpPr>
          <p:nvPr/>
        </p:nvSpPr>
        <p:spPr bwMode="auto">
          <a:xfrm>
            <a:off x="6527800" y="3632200"/>
            <a:ext cx="254000" cy="419100"/>
          </a:xfrm>
          <a:custGeom>
            <a:avLst/>
            <a:gdLst>
              <a:gd name="T0" fmla="*/ 2147483647 w 208"/>
              <a:gd name="T1" fmla="*/ 2147483647 h 264"/>
              <a:gd name="T2" fmla="*/ 2147483647 w 208"/>
              <a:gd name="T3" fmla="*/ 2147483647 h 264"/>
              <a:gd name="T4" fmla="*/ 2147483647 w 208"/>
              <a:gd name="T5" fmla="*/ 2147483647 h 264"/>
              <a:gd name="T6" fmla="*/ 2147483647 w 208"/>
              <a:gd name="T7" fmla="*/ 2147483647 h 264"/>
              <a:gd name="T8" fmla="*/ 2147483647 w 208"/>
              <a:gd name="T9" fmla="*/ 2147483647 h 264"/>
              <a:gd name="T10" fmla="*/ 2147483647 w 208"/>
              <a:gd name="T11" fmla="*/ 2147483647 h 264"/>
              <a:gd name="T12" fmla="*/ 2147483647 w 208"/>
              <a:gd name="T13" fmla="*/ 2147483647 h 264"/>
              <a:gd name="T14" fmla="*/ 2147483647 w 208"/>
              <a:gd name="T15" fmla="*/ 2147483647 h 264"/>
              <a:gd name="T16" fmla="*/ 2147483647 w 208"/>
              <a:gd name="T17" fmla="*/ 2147483647 h 26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08"/>
              <a:gd name="T28" fmla="*/ 0 h 264"/>
              <a:gd name="T29" fmla="*/ 208 w 208"/>
              <a:gd name="T30" fmla="*/ 264 h 26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08" h="264">
                <a:moveTo>
                  <a:pt x="160" y="16"/>
                </a:moveTo>
                <a:cubicBezTo>
                  <a:pt x="144" y="0"/>
                  <a:pt x="128" y="8"/>
                  <a:pt x="112" y="16"/>
                </a:cubicBezTo>
                <a:cubicBezTo>
                  <a:pt x="96" y="24"/>
                  <a:pt x="80" y="56"/>
                  <a:pt x="64" y="64"/>
                </a:cubicBezTo>
                <a:cubicBezTo>
                  <a:pt x="48" y="72"/>
                  <a:pt x="24" y="48"/>
                  <a:pt x="16" y="64"/>
                </a:cubicBezTo>
                <a:cubicBezTo>
                  <a:pt x="8" y="80"/>
                  <a:pt x="0" y="128"/>
                  <a:pt x="16" y="160"/>
                </a:cubicBezTo>
                <a:cubicBezTo>
                  <a:pt x="32" y="192"/>
                  <a:pt x="88" y="248"/>
                  <a:pt x="112" y="256"/>
                </a:cubicBezTo>
                <a:cubicBezTo>
                  <a:pt x="136" y="264"/>
                  <a:pt x="144" y="232"/>
                  <a:pt x="160" y="208"/>
                </a:cubicBezTo>
                <a:cubicBezTo>
                  <a:pt x="176" y="184"/>
                  <a:pt x="208" y="144"/>
                  <a:pt x="208" y="112"/>
                </a:cubicBezTo>
                <a:cubicBezTo>
                  <a:pt x="208" y="80"/>
                  <a:pt x="176" y="32"/>
                  <a:pt x="160" y="16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4538663" y="2314575"/>
            <a:ext cx="1400175" cy="2062163"/>
            <a:chOff x="2859" y="1458"/>
            <a:chExt cx="882" cy="1299"/>
          </a:xfrm>
        </p:grpSpPr>
        <p:sp>
          <p:nvSpPr>
            <p:cNvPr id="38938" name="Freeform 22"/>
            <p:cNvSpPr>
              <a:spLocks/>
            </p:cNvSpPr>
            <p:nvPr/>
          </p:nvSpPr>
          <p:spPr bwMode="auto">
            <a:xfrm>
              <a:off x="3105" y="1458"/>
              <a:ext cx="495" cy="1135"/>
            </a:xfrm>
            <a:custGeom>
              <a:avLst/>
              <a:gdLst>
                <a:gd name="T0" fmla="*/ 495 w 495"/>
                <a:gd name="T1" fmla="*/ 1135 h 1135"/>
                <a:gd name="T2" fmla="*/ 0 w 495"/>
                <a:gd name="T3" fmla="*/ 0 h 1135"/>
                <a:gd name="T4" fmla="*/ 0 60000 65536"/>
                <a:gd name="T5" fmla="*/ 0 60000 65536"/>
                <a:gd name="T6" fmla="*/ 0 w 495"/>
                <a:gd name="T7" fmla="*/ 0 h 1135"/>
                <a:gd name="T8" fmla="*/ 495 w 495"/>
                <a:gd name="T9" fmla="*/ 1135 h 113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95" h="1135">
                  <a:moveTo>
                    <a:pt x="495" y="1135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9" name="Freeform 23"/>
            <p:cNvSpPr>
              <a:spLocks/>
            </p:cNvSpPr>
            <p:nvPr/>
          </p:nvSpPr>
          <p:spPr bwMode="auto">
            <a:xfrm>
              <a:off x="2859" y="1989"/>
              <a:ext cx="675" cy="768"/>
            </a:xfrm>
            <a:custGeom>
              <a:avLst/>
              <a:gdLst>
                <a:gd name="T0" fmla="*/ 675 w 675"/>
                <a:gd name="T1" fmla="*/ 768 h 768"/>
                <a:gd name="T2" fmla="*/ 0 w 675"/>
                <a:gd name="T3" fmla="*/ 0 h 768"/>
                <a:gd name="T4" fmla="*/ 0 60000 65536"/>
                <a:gd name="T5" fmla="*/ 0 60000 65536"/>
                <a:gd name="T6" fmla="*/ 0 w 675"/>
                <a:gd name="T7" fmla="*/ 0 h 768"/>
                <a:gd name="T8" fmla="*/ 675 w 675"/>
                <a:gd name="T9" fmla="*/ 768 h 76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75" h="768">
                  <a:moveTo>
                    <a:pt x="675" y="768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40" name="Freeform 24"/>
            <p:cNvSpPr>
              <a:spLocks/>
            </p:cNvSpPr>
            <p:nvPr/>
          </p:nvSpPr>
          <p:spPr bwMode="auto">
            <a:xfrm>
              <a:off x="3549" y="1908"/>
              <a:ext cx="192" cy="813"/>
            </a:xfrm>
            <a:custGeom>
              <a:avLst/>
              <a:gdLst>
                <a:gd name="T0" fmla="*/ 192 w 192"/>
                <a:gd name="T1" fmla="*/ 813 h 813"/>
                <a:gd name="T2" fmla="*/ 0 w 192"/>
                <a:gd name="T3" fmla="*/ 0 h 813"/>
                <a:gd name="T4" fmla="*/ 0 60000 65536"/>
                <a:gd name="T5" fmla="*/ 0 60000 65536"/>
                <a:gd name="T6" fmla="*/ 0 w 192"/>
                <a:gd name="T7" fmla="*/ 0 h 813"/>
                <a:gd name="T8" fmla="*/ 192 w 192"/>
                <a:gd name="T9" fmla="*/ 813 h 81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92" h="813">
                  <a:moveTo>
                    <a:pt x="192" y="813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8928" name="Rectangle 25"/>
          <p:cNvSpPr>
            <a:spLocks noChangeArrowheads="1"/>
          </p:cNvSpPr>
          <p:nvPr/>
        </p:nvSpPr>
        <p:spPr bwMode="auto">
          <a:xfrm>
            <a:off x="685800" y="5334000"/>
            <a:ext cx="7772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/>
              <a:t>Finding the silhouette-consistent shape (</a:t>
            </a:r>
            <a:r>
              <a:rPr lang="en-US" i="1"/>
              <a:t>visual hull</a:t>
            </a:r>
            <a:r>
              <a:rPr lang="en-US"/>
              <a:t>):  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i="1"/>
              <a:t>Backproject</a:t>
            </a:r>
            <a:r>
              <a:rPr lang="en-US" sz="2000"/>
              <a:t> each silhouette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/>
              <a:t>Intersect backprojected volumes</a:t>
            </a:r>
          </a:p>
        </p:txBody>
      </p:sp>
      <p:sp>
        <p:nvSpPr>
          <p:cNvPr id="38929" name="Rectangle 2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The case of binary images: a voxel is </a:t>
            </a:r>
            <a:r>
              <a:rPr lang="en-US" dirty="0" smtClean="0">
                <a:solidFill>
                  <a:srgbClr val="FF0000"/>
                </a:solidFill>
              </a:rPr>
              <a:t>photo-consistent </a:t>
            </a:r>
            <a:r>
              <a:rPr lang="en-US" dirty="0" smtClean="0"/>
              <a:t>if it lies inside the object’s silhouette in </a:t>
            </a:r>
            <a:r>
              <a:rPr lang="en-US" dirty="0" smtClean="0">
                <a:solidFill>
                  <a:srgbClr val="FF0000"/>
                </a:solidFill>
              </a:rPr>
              <a:t>all views</a:t>
            </a:r>
          </a:p>
        </p:txBody>
      </p:sp>
      <p:grpSp>
        <p:nvGrpSpPr>
          <p:cNvPr id="6" name="Group 27"/>
          <p:cNvGrpSpPr>
            <a:grpSpLocks/>
          </p:cNvGrpSpPr>
          <p:nvPr/>
        </p:nvGrpSpPr>
        <p:grpSpPr bwMode="auto">
          <a:xfrm>
            <a:off x="4291013" y="2409825"/>
            <a:ext cx="1338262" cy="2162175"/>
            <a:chOff x="2703" y="1518"/>
            <a:chExt cx="843" cy="1362"/>
          </a:xfrm>
        </p:grpSpPr>
        <p:sp>
          <p:nvSpPr>
            <p:cNvPr id="38935" name="Freeform 28"/>
            <p:cNvSpPr>
              <a:spLocks/>
            </p:cNvSpPr>
            <p:nvPr/>
          </p:nvSpPr>
          <p:spPr bwMode="auto">
            <a:xfrm>
              <a:off x="2703" y="1809"/>
              <a:ext cx="138" cy="975"/>
            </a:xfrm>
            <a:custGeom>
              <a:avLst/>
              <a:gdLst>
                <a:gd name="T0" fmla="*/ 0 w 138"/>
                <a:gd name="T1" fmla="*/ 975 h 975"/>
                <a:gd name="T2" fmla="*/ 138 w 138"/>
                <a:gd name="T3" fmla="*/ 0 h 975"/>
                <a:gd name="T4" fmla="*/ 0 60000 65536"/>
                <a:gd name="T5" fmla="*/ 0 60000 65536"/>
                <a:gd name="T6" fmla="*/ 0 w 138"/>
                <a:gd name="T7" fmla="*/ 0 h 975"/>
                <a:gd name="T8" fmla="*/ 138 w 138"/>
                <a:gd name="T9" fmla="*/ 975 h 97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38" h="975">
                  <a:moveTo>
                    <a:pt x="0" y="975"/>
                  </a:moveTo>
                  <a:lnTo>
                    <a:pt x="138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6" name="Freeform 29"/>
            <p:cNvSpPr>
              <a:spLocks/>
            </p:cNvSpPr>
            <p:nvPr/>
          </p:nvSpPr>
          <p:spPr bwMode="auto">
            <a:xfrm>
              <a:off x="2832" y="1518"/>
              <a:ext cx="429" cy="1170"/>
            </a:xfrm>
            <a:custGeom>
              <a:avLst/>
              <a:gdLst>
                <a:gd name="T0" fmla="*/ 0 w 429"/>
                <a:gd name="T1" fmla="*/ 1170 h 1170"/>
                <a:gd name="T2" fmla="*/ 429 w 429"/>
                <a:gd name="T3" fmla="*/ 0 h 1170"/>
                <a:gd name="T4" fmla="*/ 0 60000 65536"/>
                <a:gd name="T5" fmla="*/ 0 60000 65536"/>
                <a:gd name="T6" fmla="*/ 0 w 429"/>
                <a:gd name="T7" fmla="*/ 0 h 1170"/>
                <a:gd name="T8" fmla="*/ 429 w 429"/>
                <a:gd name="T9" fmla="*/ 1170 h 117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29" h="1170">
                  <a:moveTo>
                    <a:pt x="0" y="1170"/>
                  </a:moveTo>
                  <a:lnTo>
                    <a:pt x="429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7" name="Freeform 30"/>
            <p:cNvSpPr>
              <a:spLocks/>
            </p:cNvSpPr>
            <p:nvPr/>
          </p:nvSpPr>
          <p:spPr bwMode="auto">
            <a:xfrm>
              <a:off x="2928" y="2073"/>
              <a:ext cx="618" cy="807"/>
            </a:xfrm>
            <a:custGeom>
              <a:avLst/>
              <a:gdLst>
                <a:gd name="T0" fmla="*/ 0 w 618"/>
                <a:gd name="T1" fmla="*/ 807 h 807"/>
                <a:gd name="T2" fmla="*/ 618 w 618"/>
                <a:gd name="T3" fmla="*/ 0 h 807"/>
                <a:gd name="T4" fmla="*/ 0 60000 65536"/>
                <a:gd name="T5" fmla="*/ 0 60000 65536"/>
                <a:gd name="T6" fmla="*/ 0 w 618"/>
                <a:gd name="T7" fmla="*/ 0 h 807"/>
                <a:gd name="T8" fmla="*/ 618 w 618"/>
                <a:gd name="T9" fmla="*/ 807 h 80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18" h="807">
                  <a:moveTo>
                    <a:pt x="0" y="807"/>
                  </a:moveTo>
                  <a:lnTo>
                    <a:pt x="618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31"/>
          <p:cNvGrpSpPr>
            <a:grpSpLocks/>
          </p:cNvGrpSpPr>
          <p:nvPr/>
        </p:nvGrpSpPr>
        <p:grpSpPr bwMode="auto">
          <a:xfrm>
            <a:off x="4724400" y="2471738"/>
            <a:ext cx="1981200" cy="1571625"/>
            <a:chOff x="2976" y="1557"/>
            <a:chExt cx="1248" cy="990"/>
          </a:xfrm>
        </p:grpSpPr>
        <p:sp>
          <p:nvSpPr>
            <p:cNvPr id="38932" name="Freeform 32"/>
            <p:cNvSpPr>
              <a:spLocks/>
            </p:cNvSpPr>
            <p:nvPr/>
          </p:nvSpPr>
          <p:spPr bwMode="auto">
            <a:xfrm>
              <a:off x="2976" y="2160"/>
              <a:ext cx="1233" cy="387"/>
            </a:xfrm>
            <a:custGeom>
              <a:avLst/>
              <a:gdLst>
                <a:gd name="T0" fmla="*/ 1233 w 1233"/>
                <a:gd name="T1" fmla="*/ 387 h 387"/>
                <a:gd name="T2" fmla="*/ 0 w 1233"/>
                <a:gd name="T3" fmla="*/ 0 h 387"/>
                <a:gd name="T4" fmla="*/ 0 60000 65536"/>
                <a:gd name="T5" fmla="*/ 0 60000 65536"/>
                <a:gd name="T6" fmla="*/ 0 w 1233"/>
                <a:gd name="T7" fmla="*/ 0 h 387"/>
                <a:gd name="T8" fmla="*/ 1233 w 1233"/>
                <a:gd name="T9" fmla="*/ 387 h 38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33" h="387">
                  <a:moveTo>
                    <a:pt x="1233" y="387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3" name="Freeform 33"/>
            <p:cNvSpPr>
              <a:spLocks/>
            </p:cNvSpPr>
            <p:nvPr/>
          </p:nvSpPr>
          <p:spPr bwMode="auto">
            <a:xfrm>
              <a:off x="3408" y="1557"/>
              <a:ext cx="816" cy="747"/>
            </a:xfrm>
            <a:custGeom>
              <a:avLst/>
              <a:gdLst>
                <a:gd name="T0" fmla="*/ 816 w 816"/>
                <a:gd name="T1" fmla="*/ 747 h 747"/>
                <a:gd name="T2" fmla="*/ 0 w 816"/>
                <a:gd name="T3" fmla="*/ 0 h 747"/>
                <a:gd name="T4" fmla="*/ 0 60000 65536"/>
                <a:gd name="T5" fmla="*/ 0 60000 65536"/>
                <a:gd name="T6" fmla="*/ 0 w 816"/>
                <a:gd name="T7" fmla="*/ 0 h 747"/>
                <a:gd name="T8" fmla="*/ 816 w 816"/>
                <a:gd name="T9" fmla="*/ 747 h 74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16" h="747">
                  <a:moveTo>
                    <a:pt x="816" y="747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4" name="Line 34"/>
            <p:cNvSpPr>
              <a:spLocks noChangeShapeType="1"/>
            </p:cNvSpPr>
            <p:nvPr/>
          </p:nvSpPr>
          <p:spPr bwMode="auto">
            <a:xfrm flipH="1" flipV="1">
              <a:off x="3024" y="1680"/>
              <a:ext cx="1152" cy="72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981700" y="2209800"/>
            <a:ext cx="1811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voxel space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Calibrated Image Acquisition</a:t>
            </a:r>
          </a:p>
        </p:txBody>
      </p:sp>
      <p:pic>
        <p:nvPicPr>
          <p:cNvPr id="37890" name="Picture 3" descr="acqui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05000"/>
            <a:ext cx="37338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4" descr="dino-24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295400"/>
            <a:ext cx="154305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5" descr="dino24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295400"/>
            <a:ext cx="154305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6" descr="flowy12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038600"/>
            <a:ext cx="15684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7" descr="flowy-244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038600"/>
            <a:ext cx="15684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5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685800" y="4876800"/>
            <a:ext cx="3886200" cy="914400"/>
          </a:xfrm>
          <a:noFill/>
        </p:spPr>
        <p:txBody>
          <a:bodyPr/>
          <a:lstStyle/>
          <a:p>
            <a:pPr marL="0" indent="0" algn="ctr">
              <a:buFontTx/>
              <a:buNone/>
            </a:pPr>
            <a:r>
              <a:rPr lang="en-US" i="1">
                <a:latin typeface="Arial" charset="0"/>
              </a:rPr>
              <a:t>Calibrated Turntable</a:t>
            </a:r>
          </a:p>
          <a:p>
            <a:pPr marL="0" indent="0" algn="ctr">
              <a:buFontTx/>
              <a:buNone/>
            </a:pPr>
            <a:r>
              <a:rPr lang="en-US" sz="2200" i="1">
                <a:solidFill>
                  <a:srgbClr val="FFFFFF"/>
                </a:solidFill>
                <a:latin typeface="Arial" charset="0"/>
              </a:rPr>
              <a:t>360° rotation (21 images)</a:t>
            </a:r>
          </a:p>
        </p:txBody>
      </p:sp>
      <p:sp>
        <p:nvSpPr>
          <p:cNvPr id="26633" name="Rectangle 9"/>
          <p:cNvSpPr>
            <a:spLocks noChangeArrowheads="1"/>
          </p:cNvSpPr>
          <p:nvPr/>
        </p:nvSpPr>
        <p:spPr bwMode="auto">
          <a:xfrm>
            <a:off x="4876800" y="3429000"/>
            <a:ext cx="3667125" cy="4270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200" b="1">
                <a:solidFill>
                  <a:schemeClr val="bg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Selected Dinosaur Images</a:t>
            </a:r>
            <a:endParaRPr lang="en-US" i="1">
              <a:solidFill>
                <a:schemeClr val="bg2"/>
              </a:solidFill>
            </a:endParaRPr>
          </a:p>
        </p:txBody>
      </p:sp>
      <p:sp>
        <p:nvSpPr>
          <p:cNvPr id="26634" name="Rectangle 10"/>
          <p:cNvSpPr>
            <a:spLocks noChangeArrowheads="1"/>
          </p:cNvSpPr>
          <p:nvPr/>
        </p:nvSpPr>
        <p:spPr bwMode="auto">
          <a:xfrm>
            <a:off x="5032375" y="6019800"/>
            <a:ext cx="3355975" cy="4270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200" b="1">
                <a:solidFill>
                  <a:schemeClr val="bg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Selected Flower Images</a:t>
            </a:r>
            <a:endParaRPr lang="en-US" i="1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86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Space Carving in General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924800" cy="533400"/>
          </a:xfrm>
        </p:spPr>
        <p:txBody>
          <a:bodyPr/>
          <a:lstStyle/>
          <a:p>
            <a:pPr marL="0" indent="0"/>
            <a:r>
              <a:rPr lang="en-US" smtClean="0"/>
              <a:t>Space Carving Algorithm</a:t>
            </a:r>
          </a:p>
        </p:txBody>
      </p:sp>
      <p:sp>
        <p:nvSpPr>
          <p:cNvPr id="34820" name="Freeform 4"/>
          <p:cNvSpPr>
            <a:spLocks/>
          </p:cNvSpPr>
          <p:nvPr/>
        </p:nvSpPr>
        <p:spPr bwMode="auto">
          <a:xfrm>
            <a:off x="1719263" y="1781175"/>
            <a:ext cx="990600" cy="1524000"/>
          </a:xfrm>
          <a:custGeom>
            <a:avLst/>
            <a:gdLst>
              <a:gd name="T0" fmla="*/ 2147483647 w 624"/>
              <a:gd name="T1" fmla="*/ 2147483647 h 960"/>
              <a:gd name="T2" fmla="*/ 2147483647 w 624"/>
              <a:gd name="T3" fmla="*/ 2147483647 h 960"/>
              <a:gd name="T4" fmla="*/ 0 w 624"/>
              <a:gd name="T5" fmla="*/ 0 h 960"/>
              <a:gd name="T6" fmla="*/ 0 w 624"/>
              <a:gd name="T7" fmla="*/ 2147483647 h 960"/>
              <a:gd name="T8" fmla="*/ 2147483647 w 624"/>
              <a:gd name="T9" fmla="*/ 2147483647 h 9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24"/>
              <a:gd name="T16" fmla="*/ 0 h 960"/>
              <a:gd name="T17" fmla="*/ 624 w 624"/>
              <a:gd name="T18" fmla="*/ 960 h 96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24" h="960">
                <a:moveTo>
                  <a:pt x="624" y="960"/>
                </a:moveTo>
                <a:lnTo>
                  <a:pt x="624" y="384"/>
                </a:lnTo>
                <a:lnTo>
                  <a:pt x="0" y="0"/>
                </a:lnTo>
                <a:lnTo>
                  <a:pt x="0" y="576"/>
                </a:lnTo>
                <a:lnTo>
                  <a:pt x="624" y="960"/>
                </a:lnTo>
                <a:close/>
              </a:path>
            </a:pathLst>
          </a:cu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1" name="Freeform 5"/>
          <p:cNvSpPr>
            <a:spLocks/>
          </p:cNvSpPr>
          <p:nvPr/>
        </p:nvSpPr>
        <p:spPr bwMode="auto">
          <a:xfrm flipH="1">
            <a:off x="6443663" y="1933575"/>
            <a:ext cx="990600" cy="1524000"/>
          </a:xfrm>
          <a:custGeom>
            <a:avLst/>
            <a:gdLst>
              <a:gd name="T0" fmla="*/ 2147483647 w 624"/>
              <a:gd name="T1" fmla="*/ 2147483647 h 960"/>
              <a:gd name="T2" fmla="*/ 2147483647 w 624"/>
              <a:gd name="T3" fmla="*/ 2147483647 h 960"/>
              <a:gd name="T4" fmla="*/ 0 w 624"/>
              <a:gd name="T5" fmla="*/ 0 h 960"/>
              <a:gd name="T6" fmla="*/ 0 w 624"/>
              <a:gd name="T7" fmla="*/ 2147483647 h 960"/>
              <a:gd name="T8" fmla="*/ 2147483647 w 624"/>
              <a:gd name="T9" fmla="*/ 2147483647 h 9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24"/>
              <a:gd name="T16" fmla="*/ 0 h 960"/>
              <a:gd name="T17" fmla="*/ 624 w 624"/>
              <a:gd name="T18" fmla="*/ 960 h 96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24" h="960">
                <a:moveTo>
                  <a:pt x="624" y="960"/>
                </a:moveTo>
                <a:lnTo>
                  <a:pt x="624" y="384"/>
                </a:lnTo>
                <a:lnTo>
                  <a:pt x="0" y="0"/>
                </a:lnTo>
                <a:lnTo>
                  <a:pt x="0" y="576"/>
                </a:lnTo>
                <a:lnTo>
                  <a:pt x="624" y="960"/>
                </a:lnTo>
                <a:close/>
              </a:path>
            </a:pathLst>
          </a:cu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381000" y="2232025"/>
            <a:ext cx="1100138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chemeClr val="bg2"/>
                </a:solidFill>
              </a:rPr>
              <a:t>Image 1</a:t>
            </a:r>
            <a:endParaRPr lang="en-US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7594600" y="2241550"/>
            <a:ext cx="11430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chemeClr val="bg2"/>
                </a:solidFill>
              </a:rPr>
              <a:t>Image N</a:t>
            </a:r>
            <a:endParaRPr lang="en-US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34824" name="Text Box 8"/>
          <p:cNvSpPr txBox="1">
            <a:spLocks noChangeArrowheads="1"/>
          </p:cNvSpPr>
          <p:nvPr/>
        </p:nvSpPr>
        <p:spPr bwMode="auto">
          <a:xfrm>
            <a:off x="4173538" y="2709863"/>
            <a:ext cx="741362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bg2"/>
                </a:solidFill>
              </a:rPr>
              <a:t>…...</a:t>
            </a:r>
            <a:endParaRPr lang="en-US">
              <a:solidFill>
                <a:schemeClr val="bg2"/>
              </a:solidFill>
              <a:latin typeface="Times New Roman" pitchFamily="18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685800" y="1295400"/>
            <a:ext cx="7924800" cy="3352800"/>
            <a:chOff x="432" y="960"/>
            <a:chExt cx="4992" cy="2112"/>
          </a:xfrm>
        </p:grpSpPr>
        <p:grpSp>
          <p:nvGrpSpPr>
            <p:cNvPr id="34893" name="Group 10"/>
            <p:cNvGrpSpPr>
              <a:grpSpLocks/>
            </p:cNvGrpSpPr>
            <p:nvPr/>
          </p:nvGrpSpPr>
          <p:grpSpPr bwMode="auto">
            <a:xfrm>
              <a:off x="2431" y="960"/>
              <a:ext cx="905" cy="807"/>
              <a:chOff x="2431" y="960"/>
              <a:chExt cx="905" cy="807"/>
            </a:xfrm>
          </p:grpSpPr>
          <p:sp>
            <p:nvSpPr>
              <p:cNvPr id="34895" name="Rectangle 11"/>
              <p:cNvSpPr>
                <a:spLocks noChangeArrowheads="1"/>
              </p:cNvSpPr>
              <p:nvPr/>
            </p:nvSpPr>
            <p:spPr bwMode="auto">
              <a:xfrm>
                <a:off x="2682" y="1439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96" name="Rectangle 12"/>
              <p:cNvSpPr>
                <a:spLocks noChangeArrowheads="1"/>
              </p:cNvSpPr>
              <p:nvPr/>
            </p:nvSpPr>
            <p:spPr bwMode="auto">
              <a:xfrm>
                <a:off x="2598" y="1523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97" name="Rectangle 13"/>
              <p:cNvSpPr>
                <a:spLocks noChangeArrowheads="1"/>
              </p:cNvSpPr>
              <p:nvPr/>
            </p:nvSpPr>
            <p:spPr bwMode="auto">
              <a:xfrm>
                <a:off x="2682" y="127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98" name="Rectangle 14"/>
              <p:cNvSpPr>
                <a:spLocks noChangeArrowheads="1"/>
              </p:cNvSpPr>
              <p:nvPr/>
            </p:nvSpPr>
            <p:spPr bwMode="auto">
              <a:xfrm>
                <a:off x="2598" y="136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99" name="Rectangle 15"/>
              <p:cNvSpPr>
                <a:spLocks noChangeArrowheads="1"/>
              </p:cNvSpPr>
              <p:nvPr/>
            </p:nvSpPr>
            <p:spPr bwMode="auto">
              <a:xfrm>
                <a:off x="2515" y="1446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0" name="Rectangle 16"/>
              <p:cNvSpPr>
                <a:spLocks noChangeArrowheads="1"/>
              </p:cNvSpPr>
              <p:nvPr/>
            </p:nvSpPr>
            <p:spPr bwMode="auto">
              <a:xfrm>
                <a:off x="2682" y="112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1" name="Rectangle 17"/>
              <p:cNvSpPr>
                <a:spLocks noChangeArrowheads="1"/>
              </p:cNvSpPr>
              <p:nvPr/>
            </p:nvSpPr>
            <p:spPr bwMode="auto">
              <a:xfrm>
                <a:off x="2598" y="1204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2" name="Rectangle 18"/>
              <p:cNvSpPr>
                <a:spLocks noChangeArrowheads="1"/>
              </p:cNvSpPr>
              <p:nvPr/>
            </p:nvSpPr>
            <p:spPr bwMode="auto">
              <a:xfrm>
                <a:off x="2515" y="128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3" name="Rectangle 19"/>
              <p:cNvSpPr>
                <a:spLocks noChangeArrowheads="1"/>
              </p:cNvSpPr>
              <p:nvPr/>
            </p:nvSpPr>
            <p:spPr bwMode="auto">
              <a:xfrm>
                <a:off x="2431" y="137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4" name="Rectangle 20"/>
              <p:cNvSpPr>
                <a:spLocks noChangeArrowheads="1"/>
              </p:cNvSpPr>
              <p:nvPr/>
            </p:nvSpPr>
            <p:spPr bwMode="auto">
              <a:xfrm>
                <a:off x="2598" y="1044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5" name="Rectangle 21"/>
              <p:cNvSpPr>
                <a:spLocks noChangeArrowheads="1"/>
              </p:cNvSpPr>
              <p:nvPr/>
            </p:nvSpPr>
            <p:spPr bwMode="auto">
              <a:xfrm>
                <a:off x="2515" y="1128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6" name="Rectangle 22"/>
              <p:cNvSpPr>
                <a:spLocks noChangeArrowheads="1"/>
              </p:cNvSpPr>
              <p:nvPr/>
            </p:nvSpPr>
            <p:spPr bwMode="auto">
              <a:xfrm>
                <a:off x="2431" y="1212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7" name="Rectangle 23"/>
              <p:cNvSpPr>
                <a:spLocks noChangeArrowheads="1"/>
              </p:cNvSpPr>
              <p:nvPr/>
            </p:nvSpPr>
            <p:spPr bwMode="auto">
              <a:xfrm>
                <a:off x="2846" y="1439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8" name="Rectangle 24"/>
              <p:cNvSpPr>
                <a:spLocks noChangeArrowheads="1"/>
              </p:cNvSpPr>
              <p:nvPr/>
            </p:nvSpPr>
            <p:spPr bwMode="auto">
              <a:xfrm>
                <a:off x="2763" y="1523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9" name="Rectangle 25"/>
              <p:cNvSpPr>
                <a:spLocks noChangeArrowheads="1"/>
              </p:cNvSpPr>
              <p:nvPr/>
            </p:nvSpPr>
            <p:spPr bwMode="auto">
              <a:xfrm>
                <a:off x="2679" y="1607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0" name="Rectangle 26"/>
              <p:cNvSpPr>
                <a:spLocks noChangeArrowheads="1"/>
              </p:cNvSpPr>
              <p:nvPr/>
            </p:nvSpPr>
            <p:spPr bwMode="auto">
              <a:xfrm>
                <a:off x="2846" y="1278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1" name="Rectangle 27"/>
              <p:cNvSpPr>
                <a:spLocks noChangeArrowheads="1"/>
              </p:cNvSpPr>
              <p:nvPr/>
            </p:nvSpPr>
            <p:spPr bwMode="auto">
              <a:xfrm>
                <a:off x="2763" y="136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2" name="Rectangle 28"/>
              <p:cNvSpPr>
                <a:spLocks noChangeArrowheads="1"/>
              </p:cNvSpPr>
              <p:nvPr/>
            </p:nvSpPr>
            <p:spPr bwMode="auto">
              <a:xfrm>
                <a:off x="2679" y="1446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3" name="Rectangle 29"/>
              <p:cNvSpPr>
                <a:spLocks noChangeArrowheads="1"/>
              </p:cNvSpPr>
              <p:nvPr/>
            </p:nvSpPr>
            <p:spPr bwMode="auto">
              <a:xfrm>
                <a:off x="2596" y="153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4" name="Rectangle 30"/>
              <p:cNvSpPr>
                <a:spLocks noChangeArrowheads="1"/>
              </p:cNvSpPr>
              <p:nvPr/>
            </p:nvSpPr>
            <p:spPr bwMode="auto">
              <a:xfrm>
                <a:off x="2846" y="1120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5" name="Rectangle 31"/>
              <p:cNvSpPr>
                <a:spLocks noChangeArrowheads="1"/>
              </p:cNvSpPr>
              <p:nvPr/>
            </p:nvSpPr>
            <p:spPr bwMode="auto">
              <a:xfrm>
                <a:off x="2763" y="1204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6" name="Rectangle 32"/>
              <p:cNvSpPr>
                <a:spLocks noChangeArrowheads="1"/>
              </p:cNvSpPr>
              <p:nvPr/>
            </p:nvSpPr>
            <p:spPr bwMode="auto">
              <a:xfrm>
                <a:off x="2679" y="1288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7" name="Rectangle 33"/>
              <p:cNvSpPr>
                <a:spLocks noChangeArrowheads="1"/>
              </p:cNvSpPr>
              <p:nvPr/>
            </p:nvSpPr>
            <p:spPr bwMode="auto">
              <a:xfrm>
                <a:off x="2596" y="137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8" name="Rectangle 34"/>
              <p:cNvSpPr>
                <a:spLocks noChangeArrowheads="1"/>
              </p:cNvSpPr>
              <p:nvPr/>
            </p:nvSpPr>
            <p:spPr bwMode="auto">
              <a:xfrm>
                <a:off x="2846" y="960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9" name="Rectangle 35"/>
              <p:cNvSpPr>
                <a:spLocks noChangeArrowheads="1"/>
              </p:cNvSpPr>
              <p:nvPr/>
            </p:nvSpPr>
            <p:spPr bwMode="auto">
              <a:xfrm>
                <a:off x="2763" y="1044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0" name="Rectangle 36"/>
              <p:cNvSpPr>
                <a:spLocks noChangeArrowheads="1"/>
              </p:cNvSpPr>
              <p:nvPr/>
            </p:nvSpPr>
            <p:spPr bwMode="auto">
              <a:xfrm>
                <a:off x="2679" y="1128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1" name="Rectangle 37"/>
              <p:cNvSpPr>
                <a:spLocks noChangeArrowheads="1"/>
              </p:cNvSpPr>
              <p:nvPr/>
            </p:nvSpPr>
            <p:spPr bwMode="auto">
              <a:xfrm>
                <a:off x="3011" y="1439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2" name="Rectangle 38"/>
              <p:cNvSpPr>
                <a:spLocks noChangeArrowheads="1"/>
              </p:cNvSpPr>
              <p:nvPr/>
            </p:nvSpPr>
            <p:spPr bwMode="auto">
              <a:xfrm>
                <a:off x="2927" y="1523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3" name="Rectangle 39"/>
              <p:cNvSpPr>
                <a:spLocks noChangeArrowheads="1"/>
              </p:cNvSpPr>
              <p:nvPr/>
            </p:nvSpPr>
            <p:spPr bwMode="auto">
              <a:xfrm>
                <a:off x="2844" y="1607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4" name="Rectangle 40"/>
              <p:cNvSpPr>
                <a:spLocks noChangeArrowheads="1"/>
              </p:cNvSpPr>
              <p:nvPr/>
            </p:nvSpPr>
            <p:spPr bwMode="auto">
              <a:xfrm>
                <a:off x="3011" y="127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5" name="Rectangle 41"/>
              <p:cNvSpPr>
                <a:spLocks noChangeArrowheads="1"/>
              </p:cNvSpPr>
              <p:nvPr/>
            </p:nvSpPr>
            <p:spPr bwMode="auto">
              <a:xfrm>
                <a:off x="2927" y="1362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6" name="Rectangle 42"/>
              <p:cNvSpPr>
                <a:spLocks noChangeArrowheads="1"/>
              </p:cNvSpPr>
              <p:nvPr/>
            </p:nvSpPr>
            <p:spPr bwMode="auto">
              <a:xfrm>
                <a:off x="2844" y="1446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7" name="Rectangle 43"/>
              <p:cNvSpPr>
                <a:spLocks noChangeArrowheads="1"/>
              </p:cNvSpPr>
              <p:nvPr/>
            </p:nvSpPr>
            <p:spPr bwMode="auto">
              <a:xfrm>
                <a:off x="3011" y="112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8" name="Rectangle 44"/>
              <p:cNvSpPr>
                <a:spLocks noChangeArrowheads="1"/>
              </p:cNvSpPr>
              <p:nvPr/>
            </p:nvSpPr>
            <p:spPr bwMode="auto">
              <a:xfrm>
                <a:off x="2927" y="1204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9" name="Rectangle 45"/>
              <p:cNvSpPr>
                <a:spLocks noChangeArrowheads="1"/>
              </p:cNvSpPr>
              <p:nvPr/>
            </p:nvSpPr>
            <p:spPr bwMode="auto">
              <a:xfrm>
                <a:off x="2844" y="128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0" name="Rectangle 46"/>
              <p:cNvSpPr>
                <a:spLocks noChangeArrowheads="1"/>
              </p:cNvSpPr>
              <p:nvPr/>
            </p:nvSpPr>
            <p:spPr bwMode="auto">
              <a:xfrm>
                <a:off x="2760" y="1372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1" name="Rectangle 47"/>
              <p:cNvSpPr>
                <a:spLocks noChangeArrowheads="1"/>
              </p:cNvSpPr>
              <p:nvPr/>
            </p:nvSpPr>
            <p:spPr bwMode="auto">
              <a:xfrm>
                <a:off x="3011" y="960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2" name="Rectangle 48"/>
              <p:cNvSpPr>
                <a:spLocks noChangeArrowheads="1"/>
              </p:cNvSpPr>
              <p:nvPr/>
            </p:nvSpPr>
            <p:spPr bwMode="auto">
              <a:xfrm>
                <a:off x="2844" y="1128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3" name="Rectangle 49"/>
              <p:cNvSpPr>
                <a:spLocks noChangeArrowheads="1"/>
              </p:cNvSpPr>
              <p:nvPr/>
            </p:nvSpPr>
            <p:spPr bwMode="auto">
              <a:xfrm>
                <a:off x="3176" y="1439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4" name="Rectangle 50"/>
              <p:cNvSpPr>
                <a:spLocks noChangeArrowheads="1"/>
              </p:cNvSpPr>
              <p:nvPr/>
            </p:nvSpPr>
            <p:spPr bwMode="auto">
              <a:xfrm>
                <a:off x="3092" y="1523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5" name="Rectangle 51"/>
              <p:cNvSpPr>
                <a:spLocks noChangeArrowheads="1"/>
              </p:cNvSpPr>
              <p:nvPr/>
            </p:nvSpPr>
            <p:spPr bwMode="auto">
              <a:xfrm>
                <a:off x="3009" y="1607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6" name="Rectangle 52"/>
              <p:cNvSpPr>
                <a:spLocks noChangeArrowheads="1"/>
              </p:cNvSpPr>
              <p:nvPr/>
            </p:nvSpPr>
            <p:spPr bwMode="auto">
              <a:xfrm>
                <a:off x="3092" y="136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7" name="Rectangle 53"/>
              <p:cNvSpPr>
                <a:spLocks noChangeArrowheads="1"/>
              </p:cNvSpPr>
              <p:nvPr/>
            </p:nvSpPr>
            <p:spPr bwMode="auto">
              <a:xfrm>
                <a:off x="3009" y="1446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8" name="Rectangle 54"/>
              <p:cNvSpPr>
                <a:spLocks noChangeArrowheads="1"/>
              </p:cNvSpPr>
              <p:nvPr/>
            </p:nvSpPr>
            <p:spPr bwMode="auto">
              <a:xfrm>
                <a:off x="2925" y="153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9" name="Rectangle 55"/>
              <p:cNvSpPr>
                <a:spLocks noChangeArrowheads="1"/>
              </p:cNvSpPr>
              <p:nvPr/>
            </p:nvSpPr>
            <p:spPr bwMode="auto">
              <a:xfrm>
                <a:off x="3176" y="112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40" name="Rectangle 56"/>
              <p:cNvSpPr>
                <a:spLocks noChangeArrowheads="1"/>
              </p:cNvSpPr>
              <p:nvPr/>
            </p:nvSpPr>
            <p:spPr bwMode="auto">
              <a:xfrm>
                <a:off x="3176" y="960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41" name="Rectangle 57"/>
              <p:cNvSpPr>
                <a:spLocks noChangeArrowheads="1"/>
              </p:cNvSpPr>
              <p:nvPr/>
            </p:nvSpPr>
            <p:spPr bwMode="auto">
              <a:xfrm>
                <a:off x="3092" y="1044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42" name="Rectangle 58"/>
              <p:cNvSpPr>
                <a:spLocks noChangeArrowheads="1"/>
              </p:cNvSpPr>
              <p:nvPr/>
            </p:nvSpPr>
            <p:spPr bwMode="auto">
              <a:xfrm>
                <a:off x="2925" y="137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43" name="Rectangle 59"/>
              <p:cNvSpPr>
                <a:spLocks noChangeArrowheads="1"/>
              </p:cNvSpPr>
              <p:nvPr/>
            </p:nvSpPr>
            <p:spPr bwMode="auto">
              <a:xfrm>
                <a:off x="2760" y="1212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</p:grpSp>
        <p:sp>
          <p:nvSpPr>
            <p:cNvPr id="34894" name="Rectangle 60"/>
            <p:cNvSpPr>
              <a:spLocks noChangeArrowheads="1"/>
            </p:cNvSpPr>
            <p:nvPr/>
          </p:nvSpPr>
          <p:spPr bwMode="auto">
            <a:xfrm>
              <a:off x="432" y="2784"/>
              <a:ext cx="49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742950" lvl="1" indent="-285750">
                <a:spcBef>
                  <a:spcPct val="25000"/>
                </a:spcBef>
                <a:buClr>
                  <a:schemeClr val="bg2"/>
                </a:buClr>
                <a:buFontTx/>
                <a:buChar char="•"/>
              </a:pPr>
              <a:r>
                <a:rPr lang="en-US" sz="2000">
                  <a:solidFill>
                    <a:schemeClr val="bg2"/>
                  </a:solidFill>
                </a:rPr>
                <a:t>Initialize to a volume V containing the true scene</a:t>
              </a:r>
            </a:p>
          </p:txBody>
        </p:sp>
      </p:grpSp>
      <p:grpSp>
        <p:nvGrpSpPr>
          <p:cNvPr id="4" name="Group 61"/>
          <p:cNvGrpSpPr>
            <a:grpSpLocks/>
          </p:cNvGrpSpPr>
          <p:nvPr/>
        </p:nvGrpSpPr>
        <p:grpSpPr bwMode="auto">
          <a:xfrm>
            <a:off x="685800" y="4648200"/>
            <a:ext cx="7924800" cy="1524000"/>
            <a:chOff x="432" y="3072"/>
            <a:chExt cx="4992" cy="960"/>
          </a:xfrm>
        </p:grpSpPr>
        <p:sp>
          <p:nvSpPr>
            <p:cNvPr id="34891" name="Rectangle 62"/>
            <p:cNvSpPr>
              <a:spLocks noChangeArrowheads="1"/>
            </p:cNvSpPr>
            <p:nvPr/>
          </p:nvSpPr>
          <p:spPr bwMode="auto">
            <a:xfrm>
              <a:off x="624" y="3072"/>
              <a:ext cx="4416" cy="960"/>
            </a:xfrm>
            <a:prstGeom prst="rect">
              <a:avLst/>
            </a:prstGeom>
            <a:noFill/>
            <a:ln w="2857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92" name="Rectangle 63"/>
            <p:cNvSpPr>
              <a:spLocks noChangeArrowheads="1"/>
            </p:cNvSpPr>
            <p:nvPr/>
          </p:nvSpPr>
          <p:spPr bwMode="auto">
            <a:xfrm>
              <a:off x="432" y="3744"/>
              <a:ext cx="49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742950" lvl="1" indent="-285750">
                <a:spcBef>
                  <a:spcPct val="25000"/>
                </a:spcBef>
                <a:buClr>
                  <a:schemeClr val="bg2"/>
                </a:buClr>
                <a:buFontTx/>
                <a:buChar char="•"/>
              </a:pPr>
              <a:r>
                <a:rPr lang="en-US" sz="2000">
                  <a:solidFill>
                    <a:schemeClr val="bg2"/>
                  </a:solidFill>
                </a:rPr>
                <a:t>Repeat until convergence</a:t>
              </a:r>
            </a:p>
          </p:txBody>
        </p:sp>
      </p:grpSp>
      <p:grpSp>
        <p:nvGrpSpPr>
          <p:cNvPr id="5" name="Group 64"/>
          <p:cNvGrpSpPr>
            <a:grpSpLocks/>
          </p:cNvGrpSpPr>
          <p:nvPr/>
        </p:nvGrpSpPr>
        <p:grpSpPr bwMode="auto">
          <a:xfrm>
            <a:off x="685800" y="1943100"/>
            <a:ext cx="7924800" cy="3086100"/>
            <a:chOff x="432" y="1368"/>
            <a:chExt cx="4992" cy="1944"/>
          </a:xfrm>
        </p:grpSpPr>
        <p:sp>
          <p:nvSpPr>
            <p:cNvPr id="34889" name="Rectangle 65"/>
            <p:cNvSpPr>
              <a:spLocks noChangeArrowheads="1"/>
            </p:cNvSpPr>
            <p:nvPr/>
          </p:nvSpPr>
          <p:spPr bwMode="auto">
            <a:xfrm>
              <a:off x="432" y="3024"/>
              <a:ext cx="49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742950" lvl="1" indent="-285750">
                <a:spcBef>
                  <a:spcPct val="25000"/>
                </a:spcBef>
                <a:buClr>
                  <a:schemeClr val="bg2"/>
                </a:buClr>
                <a:buFontTx/>
                <a:buChar char="•"/>
              </a:pPr>
              <a:r>
                <a:rPr lang="en-US" sz="2000" dirty="0">
                  <a:solidFill>
                    <a:schemeClr val="bg2"/>
                  </a:solidFill>
                </a:rPr>
                <a:t>Choose a </a:t>
              </a:r>
              <a:r>
                <a:rPr lang="en-US" sz="2000" dirty="0" err="1">
                  <a:solidFill>
                    <a:schemeClr val="bg2"/>
                  </a:solidFill>
                </a:rPr>
                <a:t>voxel</a:t>
              </a:r>
              <a:r>
                <a:rPr lang="en-US" sz="2000" dirty="0">
                  <a:solidFill>
                    <a:schemeClr val="bg2"/>
                  </a:solidFill>
                </a:rPr>
                <a:t> on the </a:t>
              </a:r>
              <a:r>
                <a:rPr lang="en-US" sz="2000" dirty="0" smtClean="0">
                  <a:solidFill>
                    <a:schemeClr val="bg2"/>
                  </a:solidFill>
                </a:rPr>
                <a:t>outside of the volume</a:t>
              </a:r>
              <a:endParaRPr lang="en-US" sz="2000" dirty="0">
                <a:solidFill>
                  <a:schemeClr val="bg2"/>
                </a:solidFill>
              </a:endParaRPr>
            </a:p>
          </p:txBody>
        </p:sp>
        <p:sp>
          <p:nvSpPr>
            <p:cNvPr id="34890" name="Rectangle 66"/>
            <p:cNvSpPr>
              <a:spLocks noChangeArrowheads="1"/>
            </p:cNvSpPr>
            <p:nvPr/>
          </p:nvSpPr>
          <p:spPr bwMode="auto">
            <a:xfrm>
              <a:off x="2756" y="1368"/>
              <a:ext cx="164" cy="164"/>
            </a:xfrm>
            <a:prstGeom prst="rect">
              <a:avLst/>
            </a:prstGeom>
            <a:solidFill>
              <a:schemeClr val="hlink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67"/>
          <p:cNvGrpSpPr>
            <a:grpSpLocks/>
          </p:cNvGrpSpPr>
          <p:nvPr/>
        </p:nvGrpSpPr>
        <p:grpSpPr bwMode="auto">
          <a:xfrm>
            <a:off x="692150" y="1295400"/>
            <a:ext cx="7924800" cy="4495800"/>
            <a:chOff x="436" y="960"/>
            <a:chExt cx="4992" cy="2832"/>
          </a:xfrm>
        </p:grpSpPr>
        <p:sp>
          <p:nvSpPr>
            <p:cNvPr id="34839" name="Rectangle 68"/>
            <p:cNvSpPr>
              <a:spLocks noChangeArrowheads="1"/>
            </p:cNvSpPr>
            <p:nvPr/>
          </p:nvSpPr>
          <p:spPr bwMode="auto">
            <a:xfrm>
              <a:off x="436" y="3504"/>
              <a:ext cx="49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742950" lvl="1" indent="-285750">
                <a:spcBef>
                  <a:spcPct val="25000"/>
                </a:spcBef>
                <a:buClr>
                  <a:schemeClr val="bg2"/>
                </a:buClr>
                <a:buFontTx/>
                <a:buChar char="•"/>
              </a:pPr>
              <a:r>
                <a:rPr lang="en-US" sz="2000">
                  <a:solidFill>
                    <a:schemeClr val="bg2"/>
                  </a:solidFill>
                </a:rPr>
                <a:t>Carve if not photo-consistent</a:t>
              </a:r>
            </a:p>
          </p:txBody>
        </p:sp>
        <p:grpSp>
          <p:nvGrpSpPr>
            <p:cNvPr id="34840" name="Group 69"/>
            <p:cNvGrpSpPr>
              <a:grpSpLocks/>
            </p:cNvGrpSpPr>
            <p:nvPr/>
          </p:nvGrpSpPr>
          <p:grpSpPr bwMode="auto">
            <a:xfrm>
              <a:off x="2430" y="960"/>
              <a:ext cx="905" cy="807"/>
              <a:chOff x="3847" y="960"/>
              <a:chExt cx="905" cy="807"/>
            </a:xfrm>
          </p:grpSpPr>
          <p:sp>
            <p:nvSpPr>
              <p:cNvPr id="34841" name="Rectangle 70"/>
              <p:cNvSpPr>
                <a:spLocks noChangeArrowheads="1"/>
              </p:cNvSpPr>
              <p:nvPr/>
            </p:nvSpPr>
            <p:spPr bwMode="auto">
              <a:xfrm>
                <a:off x="4098" y="1439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2" name="Rectangle 71"/>
              <p:cNvSpPr>
                <a:spLocks noChangeArrowheads="1"/>
              </p:cNvSpPr>
              <p:nvPr/>
            </p:nvSpPr>
            <p:spPr bwMode="auto">
              <a:xfrm>
                <a:off x="4014" y="1523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3" name="Rectangle 72"/>
              <p:cNvSpPr>
                <a:spLocks noChangeArrowheads="1"/>
              </p:cNvSpPr>
              <p:nvPr/>
            </p:nvSpPr>
            <p:spPr bwMode="auto">
              <a:xfrm>
                <a:off x="4098" y="127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4" name="Rectangle 73"/>
              <p:cNvSpPr>
                <a:spLocks noChangeArrowheads="1"/>
              </p:cNvSpPr>
              <p:nvPr/>
            </p:nvSpPr>
            <p:spPr bwMode="auto">
              <a:xfrm>
                <a:off x="4014" y="136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5" name="Rectangle 74"/>
              <p:cNvSpPr>
                <a:spLocks noChangeArrowheads="1"/>
              </p:cNvSpPr>
              <p:nvPr/>
            </p:nvSpPr>
            <p:spPr bwMode="auto">
              <a:xfrm>
                <a:off x="3931" y="1446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6" name="Rectangle 75"/>
              <p:cNvSpPr>
                <a:spLocks noChangeArrowheads="1"/>
              </p:cNvSpPr>
              <p:nvPr/>
            </p:nvSpPr>
            <p:spPr bwMode="auto">
              <a:xfrm>
                <a:off x="4098" y="112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7" name="Rectangle 76"/>
              <p:cNvSpPr>
                <a:spLocks noChangeArrowheads="1"/>
              </p:cNvSpPr>
              <p:nvPr/>
            </p:nvSpPr>
            <p:spPr bwMode="auto">
              <a:xfrm>
                <a:off x="4014" y="1204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8" name="Rectangle 77"/>
              <p:cNvSpPr>
                <a:spLocks noChangeArrowheads="1"/>
              </p:cNvSpPr>
              <p:nvPr/>
            </p:nvSpPr>
            <p:spPr bwMode="auto">
              <a:xfrm>
                <a:off x="3931" y="128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9" name="Rectangle 78"/>
              <p:cNvSpPr>
                <a:spLocks noChangeArrowheads="1"/>
              </p:cNvSpPr>
              <p:nvPr/>
            </p:nvSpPr>
            <p:spPr bwMode="auto">
              <a:xfrm>
                <a:off x="3847" y="137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0" name="Rectangle 79"/>
              <p:cNvSpPr>
                <a:spLocks noChangeArrowheads="1"/>
              </p:cNvSpPr>
              <p:nvPr/>
            </p:nvSpPr>
            <p:spPr bwMode="auto">
              <a:xfrm>
                <a:off x="4014" y="1044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1" name="Rectangle 80"/>
              <p:cNvSpPr>
                <a:spLocks noChangeArrowheads="1"/>
              </p:cNvSpPr>
              <p:nvPr/>
            </p:nvSpPr>
            <p:spPr bwMode="auto">
              <a:xfrm>
                <a:off x="3931" y="1128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2" name="Rectangle 81"/>
              <p:cNvSpPr>
                <a:spLocks noChangeArrowheads="1"/>
              </p:cNvSpPr>
              <p:nvPr/>
            </p:nvSpPr>
            <p:spPr bwMode="auto">
              <a:xfrm>
                <a:off x="3847" y="1212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3" name="Rectangle 82"/>
              <p:cNvSpPr>
                <a:spLocks noChangeArrowheads="1"/>
              </p:cNvSpPr>
              <p:nvPr/>
            </p:nvSpPr>
            <p:spPr bwMode="auto">
              <a:xfrm>
                <a:off x="4262" y="1439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4" name="Rectangle 83"/>
              <p:cNvSpPr>
                <a:spLocks noChangeArrowheads="1"/>
              </p:cNvSpPr>
              <p:nvPr/>
            </p:nvSpPr>
            <p:spPr bwMode="auto">
              <a:xfrm>
                <a:off x="4179" y="1523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5" name="Rectangle 84"/>
              <p:cNvSpPr>
                <a:spLocks noChangeArrowheads="1"/>
              </p:cNvSpPr>
              <p:nvPr/>
            </p:nvSpPr>
            <p:spPr bwMode="auto">
              <a:xfrm>
                <a:off x="4095" y="1607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6" name="Rectangle 85"/>
              <p:cNvSpPr>
                <a:spLocks noChangeArrowheads="1"/>
              </p:cNvSpPr>
              <p:nvPr/>
            </p:nvSpPr>
            <p:spPr bwMode="auto">
              <a:xfrm>
                <a:off x="4262" y="1278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7" name="Rectangle 86"/>
              <p:cNvSpPr>
                <a:spLocks noChangeArrowheads="1"/>
              </p:cNvSpPr>
              <p:nvPr/>
            </p:nvSpPr>
            <p:spPr bwMode="auto">
              <a:xfrm>
                <a:off x="4179" y="136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8" name="Rectangle 87"/>
              <p:cNvSpPr>
                <a:spLocks noChangeArrowheads="1"/>
              </p:cNvSpPr>
              <p:nvPr/>
            </p:nvSpPr>
            <p:spPr bwMode="auto">
              <a:xfrm>
                <a:off x="4095" y="1446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9" name="Rectangle 88"/>
              <p:cNvSpPr>
                <a:spLocks noChangeArrowheads="1"/>
              </p:cNvSpPr>
              <p:nvPr/>
            </p:nvSpPr>
            <p:spPr bwMode="auto">
              <a:xfrm>
                <a:off x="4012" y="153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0" name="Rectangle 89"/>
              <p:cNvSpPr>
                <a:spLocks noChangeArrowheads="1"/>
              </p:cNvSpPr>
              <p:nvPr/>
            </p:nvSpPr>
            <p:spPr bwMode="auto">
              <a:xfrm>
                <a:off x="4262" y="1120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1" name="Rectangle 90"/>
              <p:cNvSpPr>
                <a:spLocks noChangeArrowheads="1"/>
              </p:cNvSpPr>
              <p:nvPr/>
            </p:nvSpPr>
            <p:spPr bwMode="auto">
              <a:xfrm>
                <a:off x="4179" y="1204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2" name="Rectangle 91"/>
              <p:cNvSpPr>
                <a:spLocks noChangeArrowheads="1"/>
              </p:cNvSpPr>
              <p:nvPr/>
            </p:nvSpPr>
            <p:spPr bwMode="auto">
              <a:xfrm>
                <a:off x="4095" y="1288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3" name="Rectangle 92"/>
              <p:cNvSpPr>
                <a:spLocks noChangeArrowheads="1"/>
              </p:cNvSpPr>
              <p:nvPr/>
            </p:nvSpPr>
            <p:spPr bwMode="auto">
              <a:xfrm>
                <a:off x="4012" y="137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4" name="Rectangle 93"/>
              <p:cNvSpPr>
                <a:spLocks noChangeArrowheads="1"/>
              </p:cNvSpPr>
              <p:nvPr/>
            </p:nvSpPr>
            <p:spPr bwMode="auto">
              <a:xfrm>
                <a:off x="4262" y="960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5" name="Rectangle 94"/>
              <p:cNvSpPr>
                <a:spLocks noChangeArrowheads="1"/>
              </p:cNvSpPr>
              <p:nvPr/>
            </p:nvSpPr>
            <p:spPr bwMode="auto">
              <a:xfrm>
                <a:off x="4179" y="1044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6" name="Rectangle 95"/>
              <p:cNvSpPr>
                <a:spLocks noChangeArrowheads="1"/>
              </p:cNvSpPr>
              <p:nvPr/>
            </p:nvSpPr>
            <p:spPr bwMode="auto">
              <a:xfrm>
                <a:off x="4095" y="1128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7" name="Rectangle 96"/>
              <p:cNvSpPr>
                <a:spLocks noChangeArrowheads="1"/>
              </p:cNvSpPr>
              <p:nvPr/>
            </p:nvSpPr>
            <p:spPr bwMode="auto">
              <a:xfrm>
                <a:off x="4427" y="1439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8" name="Rectangle 97"/>
              <p:cNvSpPr>
                <a:spLocks noChangeArrowheads="1"/>
              </p:cNvSpPr>
              <p:nvPr/>
            </p:nvSpPr>
            <p:spPr bwMode="auto">
              <a:xfrm>
                <a:off x="4343" y="1523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9" name="Rectangle 98"/>
              <p:cNvSpPr>
                <a:spLocks noChangeArrowheads="1"/>
              </p:cNvSpPr>
              <p:nvPr/>
            </p:nvSpPr>
            <p:spPr bwMode="auto">
              <a:xfrm>
                <a:off x="4260" y="1607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0" name="Rectangle 99"/>
              <p:cNvSpPr>
                <a:spLocks noChangeArrowheads="1"/>
              </p:cNvSpPr>
              <p:nvPr/>
            </p:nvSpPr>
            <p:spPr bwMode="auto">
              <a:xfrm>
                <a:off x="4427" y="127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1" name="Rectangle 100"/>
              <p:cNvSpPr>
                <a:spLocks noChangeArrowheads="1"/>
              </p:cNvSpPr>
              <p:nvPr/>
            </p:nvSpPr>
            <p:spPr bwMode="auto">
              <a:xfrm>
                <a:off x="4343" y="1362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2" name="Rectangle 101"/>
              <p:cNvSpPr>
                <a:spLocks noChangeArrowheads="1"/>
              </p:cNvSpPr>
              <p:nvPr/>
            </p:nvSpPr>
            <p:spPr bwMode="auto">
              <a:xfrm>
                <a:off x="4260" y="1446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3" name="Rectangle 102"/>
              <p:cNvSpPr>
                <a:spLocks noChangeArrowheads="1"/>
              </p:cNvSpPr>
              <p:nvPr/>
            </p:nvSpPr>
            <p:spPr bwMode="auto">
              <a:xfrm>
                <a:off x="4427" y="112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4" name="Rectangle 103"/>
              <p:cNvSpPr>
                <a:spLocks noChangeArrowheads="1"/>
              </p:cNvSpPr>
              <p:nvPr/>
            </p:nvSpPr>
            <p:spPr bwMode="auto">
              <a:xfrm>
                <a:off x="4343" y="1204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5" name="Rectangle 104"/>
              <p:cNvSpPr>
                <a:spLocks noChangeArrowheads="1"/>
              </p:cNvSpPr>
              <p:nvPr/>
            </p:nvSpPr>
            <p:spPr bwMode="auto">
              <a:xfrm>
                <a:off x="4260" y="128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6" name="Rectangle 105"/>
              <p:cNvSpPr>
                <a:spLocks noChangeArrowheads="1"/>
              </p:cNvSpPr>
              <p:nvPr/>
            </p:nvSpPr>
            <p:spPr bwMode="auto">
              <a:xfrm>
                <a:off x="4427" y="960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7" name="Rectangle 106"/>
              <p:cNvSpPr>
                <a:spLocks noChangeArrowheads="1"/>
              </p:cNvSpPr>
              <p:nvPr/>
            </p:nvSpPr>
            <p:spPr bwMode="auto">
              <a:xfrm>
                <a:off x="4260" y="1128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8" name="Rectangle 107"/>
              <p:cNvSpPr>
                <a:spLocks noChangeArrowheads="1"/>
              </p:cNvSpPr>
              <p:nvPr/>
            </p:nvSpPr>
            <p:spPr bwMode="auto">
              <a:xfrm>
                <a:off x="4592" y="1439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9" name="Rectangle 108"/>
              <p:cNvSpPr>
                <a:spLocks noChangeArrowheads="1"/>
              </p:cNvSpPr>
              <p:nvPr/>
            </p:nvSpPr>
            <p:spPr bwMode="auto">
              <a:xfrm>
                <a:off x="4508" y="1523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0" name="Rectangle 109"/>
              <p:cNvSpPr>
                <a:spLocks noChangeArrowheads="1"/>
              </p:cNvSpPr>
              <p:nvPr/>
            </p:nvSpPr>
            <p:spPr bwMode="auto">
              <a:xfrm>
                <a:off x="4425" y="1607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1" name="Rectangle 110"/>
              <p:cNvSpPr>
                <a:spLocks noChangeArrowheads="1"/>
              </p:cNvSpPr>
              <p:nvPr/>
            </p:nvSpPr>
            <p:spPr bwMode="auto">
              <a:xfrm>
                <a:off x="4508" y="136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2" name="Rectangle 111"/>
              <p:cNvSpPr>
                <a:spLocks noChangeArrowheads="1"/>
              </p:cNvSpPr>
              <p:nvPr/>
            </p:nvSpPr>
            <p:spPr bwMode="auto">
              <a:xfrm>
                <a:off x="4425" y="1446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3" name="Rectangle 112"/>
              <p:cNvSpPr>
                <a:spLocks noChangeArrowheads="1"/>
              </p:cNvSpPr>
              <p:nvPr/>
            </p:nvSpPr>
            <p:spPr bwMode="auto">
              <a:xfrm>
                <a:off x="4341" y="153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4" name="Rectangle 113"/>
              <p:cNvSpPr>
                <a:spLocks noChangeArrowheads="1"/>
              </p:cNvSpPr>
              <p:nvPr/>
            </p:nvSpPr>
            <p:spPr bwMode="auto">
              <a:xfrm>
                <a:off x="4592" y="112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5" name="Rectangle 114"/>
              <p:cNvSpPr>
                <a:spLocks noChangeArrowheads="1"/>
              </p:cNvSpPr>
              <p:nvPr/>
            </p:nvSpPr>
            <p:spPr bwMode="auto">
              <a:xfrm>
                <a:off x="4592" y="960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6" name="Rectangle 115"/>
              <p:cNvSpPr>
                <a:spLocks noChangeArrowheads="1"/>
              </p:cNvSpPr>
              <p:nvPr/>
            </p:nvSpPr>
            <p:spPr bwMode="auto">
              <a:xfrm>
                <a:off x="4508" y="1044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7" name="Rectangle 116"/>
              <p:cNvSpPr>
                <a:spLocks noChangeArrowheads="1"/>
              </p:cNvSpPr>
              <p:nvPr/>
            </p:nvSpPr>
            <p:spPr bwMode="auto">
              <a:xfrm>
                <a:off x="4341" y="137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8" name="Rectangle 117"/>
              <p:cNvSpPr>
                <a:spLocks noChangeArrowheads="1"/>
              </p:cNvSpPr>
              <p:nvPr/>
            </p:nvSpPr>
            <p:spPr bwMode="auto">
              <a:xfrm>
                <a:off x="4176" y="1212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8" name="Group 118"/>
          <p:cNvGrpSpPr>
            <a:grpSpLocks/>
          </p:cNvGrpSpPr>
          <p:nvPr/>
        </p:nvGrpSpPr>
        <p:grpSpPr bwMode="auto">
          <a:xfrm>
            <a:off x="685800" y="2082800"/>
            <a:ext cx="7924800" cy="3327400"/>
            <a:chOff x="432" y="1456"/>
            <a:chExt cx="4992" cy="2096"/>
          </a:xfrm>
        </p:grpSpPr>
        <p:sp>
          <p:nvSpPr>
            <p:cNvPr id="34831" name="Rectangle 119"/>
            <p:cNvSpPr>
              <a:spLocks noChangeArrowheads="1"/>
            </p:cNvSpPr>
            <p:nvPr/>
          </p:nvSpPr>
          <p:spPr bwMode="auto">
            <a:xfrm>
              <a:off x="432" y="3264"/>
              <a:ext cx="49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742950" lvl="1" indent="-285750">
                <a:spcBef>
                  <a:spcPct val="25000"/>
                </a:spcBef>
                <a:buClr>
                  <a:schemeClr val="bg2"/>
                </a:buClr>
                <a:buFontTx/>
                <a:buChar char="•"/>
              </a:pPr>
              <a:r>
                <a:rPr lang="en-US" sz="2000">
                  <a:solidFill>
                    <a:schemeClr val="bg2"/>
                  </a:solidFill>
                </a:rPr>
                <a:t>Project to visible input images</a:t>
              </a:r>
            </a:p>
          </p:txBody>
        </p:sp>
        <p:grpSp>
          <p:nvGrpSpPr>
            <p:cNvPr id="34832" name="Group 120"/>
            <p:cNvGrpSpPr>
              <a:grpSpLocks/>
            </p:cNvGrpSpPr>
            <p:nvPr/>
          </p:nvGrpSpPr>
          <p:grpSpPr bwMode="auto">
            <a:xfrm>
              <a:off x="489" y="1456"/>
              <a:ext cx="4728" cy="688"/>
              <a:chOff x="489" y="1456"/>
              <a:chExt cx="4728" cy="688"/>
            </a:xfrm>
          </p:grpSpPr>
          <p:grpSp>
            <p:nvGrpSpPr>
              <p:cNvPr id="34833" name="Group 121"/>
              <p:cNvGrpSpPr>
                <a:grpSpLocks/>
              </p:cNvGrpSpPr>
              <p:nvPr/>
            </p:nvGrpSpPr>
            <p:grpSpPr bwMode="auto">
              <a:xfrm>
                <a:off x="489" y="1456"/>
                <a:ext cx="2374" cy="534"/>
                <a:chOff x="504" y="2471"/>
                <a:chExt cx="2374" cy="534"/>
              </a:xfrm>
            </p:grpSpPr>
            <p:sp>
              <p:nvSpPr>
                <p:cNvPr id="34837" name="Line 122"/>
                <p:cNvSpPr>
                  <a:spLocks noChangeShapeType="1"/>
                </p:cNvSpPr>
                <p:nvPr/>
              </p:nvSpPr>
              <p:spPr bwMode="auto">
                <a:xfrm flipH="1">
                  <a:off x="1719" y="2471"/>
                  <a:ext cx="1159" cy="262"/>
                </a:xfrm>
                <a:prstGeom prst="line">
                  <a:avLst/>
                </a:prstGeom>
                <a:noFill/>
                <a:ln w="28575">
                  <a:solidFill>
                    <a:srgbClr val="FF99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838" name="Line 123"/>
                <p:cNvSpPr>
                  <a:spLocks noChangeShapeType="1"/>
                </p:cNvSpPr>
                <p:nvPr/>
              </p:nvSpPr>
              <p:spPr bwMode="auto">
                <a:xfrm flipH="1">
                  <a:off x="504" y="2805"/>
                  <a:ext cx="903" cy="200"/>
                </a:xfrm>
                <a:prstGeom prst="line">
                  <a:avLst/>
                </a:prstGeom>
                <a:noFill/>
                <a:ln w="28575">
                  <a:solidFill>
                    <a:srgbClr val="FF99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4834" name="Group 124"/>
              <p:cNvGrpSpPr>
                <a:grpSpLocks/>
              </p:cNvGrpSpPr>
              <p:nvPr/>
            </p:nvGrpSpPr>
            <p:grpSpPr bwMode="auto">
              <a:xfrm>
                <a:off x="2857" y="1456"/>
                <a:ext cx="2360" cy="688"/>
                <a:chOff x="2872" y="2471"/>
                <a:chExt cx="2360" cy="688"/>
              </a:xfrm>
            </p:grpSpPr>
            <p:sp>
              <p:nvSpPr>
                <p:cNvPr id="34835" name="Line 125"/>
                <p:cNvSpPr>
                  <a:spLocks noChangeShapeType="1"/>
                </p:cNvSpPr>
                <p:nvPr/>
              </p:nvSpPr>
              <p:spPr bwMode="auto">
                <a:xfrm>
                  <a:off x="2872" y="2471"/>
                  <a:ext cx="1195" cy="349"/>
                </a:xfrm>
                <a:prstGeom prst="line">
                  <a:avLst/>
                </a:prstGeom>
                <a:noFill/>
                <a:ln w="28575">
                  <a:solidFill>
                    <a:srgbClr val="FF99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836" name="Line 126"/>
                <p:cNvSpPr>
                  <a:spLocks noChangeShapeType="1"/>
                </p:cNvSpPr>
                <p:nvPr/>
              </p:nvSpPr>
              <p:spPr bwMode="auto">
                <a:xfrm>
                  <a:off x="4437" y="2923"/>
                  <a:ext cx="795" cy="236"/>
                </a:xfrm>
                <a:prstGeom prst="line">
                  <a:avLst/>
                </a:prstGeom>
                <a:noFill/>
                <a:ln w="28575">
                  <a:solidFill>
                    <a:srgbClr val="FF99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34830" name="Rectangle 127"/>
          <p:cNvSpPr>
            <a:spLocks noChangeArrowheads="1"/>
          </p:cNvSpPr>
          <p:nvPr/>
        </p:nvSpPr>
        <p:spPr bwMode="auto">
          <a:xfrm>
            <a:off x="0" y="6353175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800">
                <a:solidFill>
                  <a:schemeClr val="bg2"/>
                </a:solidFill>
              </a:rPr>
              <a:t>K. N. Kutulakos and S. M. Seitz, </a:t>
            </a:r>
            <a:r>
              <a:rPr lang="en-US" sz="1800" b="1">
                <a:solidFill>
                  <a:schemeClr val="bg2"/>
                </a:solidFill>
                <a:hlinkClick r:id="rId3"/>
              </a:rPr>
              <a:t>A Theory of Shape by Space Carving</a:t>
            </a:r>
            <a:r>
              <a:rPr lang="en-US" sz="1800">
                <a:solidFill>
                  <a:schemeClr val="bg2"/>
                </a:solidFill>
              </a:rPr>
              <a:t>, </a:t>
            </a:r>
            <a:r>
              <a:rPr lang="en-US" sz="1800" i="1">
                <a:solidFill>
                  <a:schemeClr val="bg2"/>
                </a:solidFill>
              </a:rPr>
              <a:t>ICCV</a:t>
            </a:r>
            <a:r>
              <a:rPr lang="en-US" sz="1800">
                <a:solidFill>
                  <a:schemeClr val="bg2"/>
                </a:solidFill>
              </a:rPr>
              <a:t> 1999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52388"/>
            <a:ext cx="8637588" cy="1431925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Our</a:t>
            </a:r>
            <a:r>
              <a:rPr lang="en-US" altLang="en-US" dirty="0"/>
              <a:t> </a:t>
            </a:r>
            <a:r>
              <a:rPr lang="en-US" altLang="en-US" dirty="0" smtClean="0"/>
              <a:t>4-camera light-striping stereo system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5" t="35938" r="28749" b="24219"/>
          <a:stretch>
            <a:fillRect/>
          </a:stretch>
        </p:blipFill>
        <p:spPr bwMode="auto">
          <a:xfrm>
            <a:off x="1981200" y="2057400"/>
            <a:ext cx="51054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4267200" y="3325813"/>
            <a:ext cx="10985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 baseline="0">
                <a:solidFill>
                  <a:schemeClr val="bg1"/>
                </a:solidFill>
                <a:latin typeface="Times New Roman" pitchFamily="18" charset="0"/>
              </a:rPr>
              <a:t>projector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4343400" y="4572000"/>
            <a:ext cx="9715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000" baseline="0">
                <a:solidFill>
                  <a:schemeClr val="bg1"/>
                </a:solidFill>
                <a:latin typeface="Times New Roman" pitchFamily="18" charset="0"/>
              </a:rPr>
              <a:t>rotation</a:t>
            </a:r>
          </a:p>
          <a:p>
            <a:pPr algn="ctr" eaLnBrk="1" hangingPunct="1"/>
            <a:r>
              <a:rPr lang="en-US" altLang="en-US" sz="2000" baseline="0">
                <a:solidFill>
                  <a:schemeClr val="bg1"/>
                </a:solidFill>
                <a:latin typeface="Times New Roman" pitchFamily="18" charset="0"/>
              </a:rPr>
              <a:t>table</a:t>
            </a: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4784725" y="2022475"/>
            <a:ext cx="1181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aseline="0">
                <a:solidFill>
                  <a:schemeClr val="bg1"/>
                </a:solidFill>
                <a:latin typeface="Times New Roman" pitchFamily="18" charset="0"/>
              </a:rPr>
              <a:t>cameras</a:t>
            </a: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1139115" y="5638800"/>
            <a:ext cx="93487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 baseline="0" dirty="0">
                <a:solidFill>
                  <a:schemeClr val="bg2"/>
                </a:solidFill>
                <a:latin typeface="Times New Roman" pitchFamily="18" charset="0"/>
              </a:rPr>
              <a:t>3D</a:t>
            </a:r>
          </a:p>
          <a:p>
            <a:pPr algn="ctr" eaLnBrk="1" hangingPunct="1"/>
            <a:r>
              <a:rPr lang="en-US" altLang="en-US" sz="2400" baseline="0" dirty="0">
                <a:solidFill>
                  <a:schemeClr val="bg2"/>
                </a:solidFill>
                <a:latin typeface="Times New Roman" pitchFamily="18" charset="0"/>
              </a:rPr>
              <a:t>object</a:t>
            </a:r>
          </a:p>
        </p:txBody>
      </p:sp>
      <p:sp>
        <p:nvSpPr>
          <p:cNvPr id="7176" name="Freeform 8"/>
          <p:cNvSpPr>
            <a:spLocks/>
          </p:cNvSpPr>
          <p:nvPr/>
        </p:nvSpPr>
        <p:spPr bwMode="auto">
          <a:xfrm>
            <a:off x="948531" y="5387975"/>
            <a:ext cx="1316037" cy="1165225"/>
          </a:xfrm>
          <a:custGeom>
            <a:avLst/>
            <a:gdLst>
              <a:gd name="T0" fmla="*/ 825500 w 829"/>
              <a:gd name="T1" fmla="*/ 26988 h 734"/>
              <a:gd name="T2" fmla="*/ 434975 w 829"/>
              <a:gd name="T3" fmla="*/ 26988 h 734"/>
              <a:gd name="T4" fmla="*/ 323850 w 829"/>
              <a:gd name="T5" fmla="*/ 82550 h 734"/>
              <a:gd name="T6" fmla="*/ 266700 w 829"/>
              <a:gd name="T7" fmla="*/ 138113 h 734"/>
              <a:gd name="T8" fmla="*/ 222250 w 829"/>
              <a:gd name="T9" fmla="*/ 204788 h 734"/>
              <a:gd name="T10" fmla="*/ 166687 w 829"/>
              <a:gd name="T11" fmla="*/ 261938 h 734"/>
              <a:gd name="T12" fmla="*/ 77787 w 829"/>
              <a:gd name="T13" fmla="*/ 450850 h 734"/>
              <a:gd name="T14" fmla="*/ 33337 w 829"/>
              <a:gd name="T15" fmla="*/ 584200 h 734"/>
              <a:gd name="T16" fmla="*/ 0 w 829"/>
              <a:gd name="T17" fmla="*/ 708025 h 734"/>
              <a:gd name="T18" fmla="*/ 177800 w 829"/>
              <a:gd name="T19" fmla="*/ 1063625 h 734"/>
              <a:gd name="T20" fmla="*/ 346075 w 829"/>
              <a:gd name="T21" fmla="*/ 1143000 h 734"/>
              <a:gd name="T22" fmla="*/ 412750 w 829"/>
              <a:gd name="T23" fmla="*/ 1165225 h 734"/>
              <a:gd name="T24" fmla="*/ 836612 w 829"/>
              <a:gd name="T25" fmla="*/ 1096963 h 734"/>
              <a:gd name="T26" fmla="*/ 1125537 w 829"/>
              <a:gd name="T27" fmla="*/ 1063625 h 734"/>
              <a:gd name="T28" fmla="*/ 1316037 w 829"/>
              <a:gd name="T29" fmla="*/ 908050 h 734"/>
              <a:gd name="T30" fmla="*/ 1181100 w 829"/>
              <a:gd name="T31" fmla="*/ 584200 h 734"/>
              <a:gd name="T32" fmla="*/ 992187 w 829"/>
              <a:gd name="T33" fmla="*/ 484188 h 734"/>
              <a:gd name="T34" fmla="*/ 825500 w 829"/>
              <a:gd name="T35" fmla="*/ 26988 h 734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829" h="734">
                <a:moveTo>
                  <a:pt x="520" y="17"/>
                </a:moveTo>
                <a:cubicBezTo>
                  <a:pt x="433" y="11"/>
                  <a:pt x="359" y="0"/>
                  <a:pt x="274" y="17"/>
                </a:cubicBezTo>
                <a:cubicBezTo>
                  <a:pt x="250" y="29"/>
                  <a:pt x="229" y="44"/>
                  <a:pt x="204" y="52"/>
                </a:cubicBezTo>
                <a:cubicBezTo>
                  <a:pt x="192" y="64"/>
                  <a:pt x="177" y="73"/>
                  <a:pt x="168" y="87"/>
                </a:cubicBezTo>
                <a:cubicBezTo>
                  <a:pt x="159" y="101"/>
                  <a:pt x="152" y="117"/>
                  <a:pt x="140" y="129"/>
                </a:cubicBezTo>
                <a:cubicBezTo>
                  <a:pt x="128" y="141"/>
                  <a:pt x="112" y="150"/>
                  <a:pt x="105" y="165"/>
                </a:cubicBezTo>
                <a:cubicBezTo>
                  <a:pt x="84" y="208"/>
                  <a:pt x="76" y="243"/>
                  <a:pt x="49" y="284"/>
                </a:cubicBezTo>
                <a:cubicBezTo>
                  <a:pt x="41" y="315"/>
                  <a:pt x="39" y="341"/>
                  <a:pt x="21" y="368"/>
                </a:cubicBezTo>
                <a:cubicBezTo>
                  <a:pt x="14" y="394"/>
                  <a:pt x="6" y="420"/>
                  <a:pt x="0" y="446"/>
                </a:cubicBezTo>
                <a:cubicBezTo>
                  <a:pt x="25" y="565"/>
                  <a:pt x="21" y="607"/>
                  <a:pt x="112" y="670"/>
                </a:cubicBezTo>
                <a:cubicBezTo>
                  <a:pt x="167" y="708"/>
                  <a:pt x="146" y="696"/>
                  <a:pt x="218" y="720"/>
                </a:cubicBezTo>
                <a:cubicBezTo>
                  <a:pt x="232" y="725"/>
                  <a:pt x="260" y="734"/>
                  <a:pt x="260" y="734"/>
                </a:cubicBezTo>
                <a:cubicBezTo>
                  <a:pt x="351" y="725"/>
                  <a:pt x="436" y="700"/>
                  <a:pt x="527" y="691"/>
                </a:cubicBezTo>
                <a:cubicBezTo>
                  <a:pt x="624" y="667"/>
                  <a:pt x="564" y="678"/>
                  <a:pt x="709" y="670"/>
                </a:cubicBezTo>
                <a:cubicBezTo>
                  <a:pt x="762" y="652"/>
                  <a:pt x="804" y="622"/>
                  <a:pt x="829" y="572"/>
                </a:cubicBezTo>
                <a:cubicBezTo>
                  <a:pt x="825" y="510"/>
                  <a:pt x="821" y="393"/>
                  <a:pt x="744" y="368"/>
                </a:cubicBezTo>
                <a:cubicBezTo>
                  <a:pt x="705" y="329"/>
                  <a:pt x="677" y="315"/>
                  <a:pt x="625" y="305"/>
                </a:cubicBezTo>
                <a:cubicBezTo>
                  <a:pt x="575" y="206"/>
                  <a:pt x="658" y="58"/>
                  <a:pt x="520" y="17"/>
                </a:cubicBezTo>
              </a:path>
            </a:pathLst>
          </a:custGeom>
          <a:noFill/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177" name="Freeform 9"/>
          <p:cNvSpPr>
            <a:spLocks/>
          </p:cNvSpPr>
          <p:nvPr/>
        </p:nvSpPr>
        <p:spPr bwMode="auto">
          <a:xfrm>
            <a:off x="1066800" y="5562600"/>
            <a:ext cx="609600" cy="990600"/>
          </a:xfrm>
          <a:custGeom>
            <a:avLst/>
            <a:gdLst>
              <a:gd name="T0" fmla="*/ 609600 w 384"/>
              <a:gd name="T1" fmla="*/ 0 h 624"/>
              <a:gd name="T2" fmla="*/ 381000 w 384"/>
              <a:gd name="T3" fmla="*/ 76200 h 624"/>
              <a:gd name="T4" fmla="*/ 228600 w 384"/>
              <a:gd name="T5" fmla="*/ 304800 h 624"/>
              <a:gd name="T6" fmla="*/ 76200 w 384"/>
              <a:gd name="T7" fmla="*/ 685800 h 624"/>
              <a:gd name="T8" fmla="*/ 0 w 384"/>
              <a:gd name="T9" fmla="*/ 990600 h 6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624">
                <a:moveTo>
                  <a:pt x="384" y="0"/>
                </a:moveTo>
                <a:cubicBezTo>
                  <a:pt x="332" y="8"/>
                  <a:pt x="280" y="16"/>
                  <a:pt x="240" y="48"/>
                </a:cubicBezTo>
                <a:cubicBezTo>
                  <a:pt x="200" y="80"/>
                  <a:pt x="176" y="128"/>
                  <a:pt x="144" y="192"/>
                </a:cubicBezTo>
                <a:cubicBezTo>
                  <a:pt x="112" y="256"/>
                  <a:pt x="72" y="360"/>
                  <a:pt x="48" y="432"/>
                </a:cubicBezTo>
                <a:cubicBezTo>
                  <a:pt x="24" y="504"/>
                  <a:pt x="12" y="564"/>
                  <a:pt x="0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09600" y="1447800"/>
            <a:ext cx="23775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(now deceased)</a:t>
            </a:r>
            <a:endParaRPr lang="en-US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Calibration Object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9" t="21094" r="38126" b="45313"/>
          <a:stretch>
            <a:fillRect/>
          </a:stretch>
        </p:blipFill>
        <p:spPr bwMode="auto">
          <a:xfrm>
            <a:off x="5029200" y="2286000"/>
            <a:ext cx="26670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1676400" y="2895600"/>
            <a:ext cx="263726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aseline="0" dirty="0">
                <a:solidFill>
                  <a:schemeClr val="bg2"/>
                </a:solidFill>
                <a:latin typeface="Times New Roman" pitchFamily="18" charset="0"/>
              </a:rPr>
              <a:t>The idea is to snap</a:t>
            </a:r>
          </a:p>
          <a:p>
            <a:pPr eaLnBrk="1" hangingPunct="1"/>
            <a:r>
              <a:rPr lang="en-US" altLang="en-US" sz="2400" baseline="0" dirty="0">
                <a:solidFill>
                  <a:schemeClr val="bg2"/>
                </a:solidFill>
                <a:latin typeface="Times New Roman" pitchFamily="18" charset="0"/>
              </a:rPr>
              <a:t>images at different</a:t>
            </a:r>
          </a:p>
          <a:p>
            <a:pPr eaLnBrk="1" hangingPunct="1"/>
            <a:r>
              <a:rPr lang="en-US" altLang="en-US" sz="2400" baseline="0" dirty="0">
                <a:solidFill>
                  <a:schemeClr val="bg2"/>
                </a:solidFill>
                <a:latin typeface="Times New Roman" pitchFamily="18" charset="0"/>
              </a:rPr>
              <a:t>depths and get a</a:t>
            </a:r>
          </a:p>
          <a:p>
            <a:pPr eaLnBrk="1" hangingPunct="1"/>
            <a:r>
              <a:rPr lang="en-US" altLang="en-US" sz="2400" baseline="0" dirty="0">
                <a:solidFill>
                  <a:schemeClr val="bg2"/>
                </a:solidFill>
                <a:latin typeface="Times New Roman" pitchFamily="18" charset="0"/>
              </a:rPr>
              <a:t>lot of  </a:t>
            </a:r>
            <a:r>
              <a:rPr lang="en-US" altLang="en-US" sz="2400" baseline="0" dirty="0">
                <a:solidFill>
                  <a:srgbClr val="FF0000"/>
                </a:solidFill>
                <a:latin typeface="Times New Roman" pitchFamily="18" charset="0"/>
              </a:rPr>
              <a:t>2D-3D  point</a:t>
            </a:r>
          </a:p>
          <a:p>
            <a:pPr eaLnBrk="1" hangingPunct="1"/>
            <a:r>
              <a:rPr lang="en-US" altLang="en-US" sz="2400" baseline="0" dirty="0">
                <a:solidFill>
                  <a:srgbClr val="FF0000"/>
                </a:solidFill>
                <a:latin typeface="Times New Roman" pitchFamily="18" charset="0"/>
              </a:rPr>
              <a:t>correspondences.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347" name="Picture 3" descr="000_00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50" y="2393950"/>
            <a:ext cx="4037013" cy="3024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41348" name="Picture 4" descr="capture00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4375" y="1512888"/>
            <a:ext cx="1703388" cy="2478087"/>
          </a:xfrm>
          <a:prstGeom prst="rect">
            <a:avLst/>
          </a:prstGeom>
          <a:noFill/>
        </p:spPr>
      </p:pic>
      <p:pic>
        <p:nvPicPr>
          <p:cNvPr id="441349" name="Picture 5" descr="capture000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92800" y="1595438"/>
            <a:ext cx="1590675" cy="2312987"/>
          </a:xfrm>
          <a:prstGeom prst="rect">
            <a:avLst/>
          </a:prstGeom>
          <a:noFill/>
        </p:spPr>
      </p:pic>
      <p:pic>
        <p:nvPicPr>
          <p:cNvPr id="441350" name="Picture 6" descr="capture000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91375" y="1300163"/>
            <a:ext cx="1925638" cy="2800350"/>
          </a:xfrm>
          <a:prstGeom prst="rect">
            <a:avLst/>
          </a:prstGeom>
          <a:noFill/>
        </p:spPr>
      </p:pic>
      <p:pic>
        <p:nvPicPr>
          <p:cNvPr id="441351" name="Picture 7" descr="capture000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54813" y="3735388"/>
            <a:ext cx="2079625" cy="3022600"/>
          </a:xfrm>
          <a:prstGeom prst="rect">
            <a:avLst/>
          </a:prstGeom>
          <a:noFill/>
        </p:spPr>
      </p:pic>
      <p:pic>
        <p:nvPicPr>
          <p:cNvPr id="441352" name="Picture 8" descr="capture000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76750" y="3690938"/>
            <a:ext cx="2157413" cy="3138487"/>
          </a:xfrm>
          <a:prstGeom prst="rect">
            <a:avLst/>
          </a:prstGeom>
          <a:noFill/>
        </p:spPr>
      </p:pic>
      <p:sp>
        <p:nvSpPr>
          <p:cNvPr id="441354" name="Rectangle 10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 dirty="0"/>
              <a:t>Applications: cultural heritage</a:t>
            </a:r>
          </a:p>
        </p:txBody>
      </p:sp>
      <p:sp>
        <p:nvSpPr>
          <p:cNvPr id="441355" name="Rectangle 11"/>
          <p:cNvSpPr>
            <a:spLocks noChangeArrowheads="1"/>
          </p:cNvSpPr>
          <p:nvPr/>
        </p:nvSpPr>
        <p:spPr bwMode="auto">
          <a:xfrm>
            <a:off x="368300" y="2057400"/>
            <a:ext cx="3851275" cy="581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b="1">
                <a:solidFill>
                  <a:prstClr val="black"/>
                </a:solidFill>
                <a:latin typeface="Calibri"/>
              </a:rPr>
              <a:t>SCULPTEUR European project</a:t>
            </a:r>
            <a:r>
              <a:rPr lang="en-GB" sz="1600">
                <a:solidFill>
                  <a:prstClr val="black"/>
                </a:solidFill>
                <a:latin typeface="Calibri"/>
              </a:rPr>
              <a:t> </a:t>
            </a:r>
            <a:br>
              <a:rPr lang="en-GB" sz="1600">
                <a:solidFill>
                  <a:prstClr val="black"/>
                </a:solidFill>
                <a:latin typeface="Calibri"/>
              </a:rPr>
            </a:br>
            <a:endParaRPr lang="en-GB" sz="16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307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S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514350"/>
            <a:ext cx="7353300" cy="568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5-Point Star 1"/>
          <p:cNvSpPr/>
          <p:nvPr/>
        </p:nvSpPr>
        <p:spPr bwMode="auto">
          <a:xfrm>
            <a:off x="1905000" y="2362200"/>
            <a:ext cx="457200" cy="5334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S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572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S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572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S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572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Cube 1"/>
          <p:cNvSpPr>
            <a:spLocks noChangeArrowheads="1"/>
          </p:cNvSpPr>
          <p:nvPr/>
        </p:nvSpPr>
        <p:spPr bwMode="auto">
          <a:xfrm>
            <a:off x="5713413" y="3813175"/>
            <a:ext cx="1216025" cy="1216025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cxnSp>
        <p:nvCxnSpPr>
          <p:cNvPr id="31747" name="Straight Connector 6"/>
          <p:cNvCxnSpPr>
            <a:cxnSpLocks noChangeShapeType="1"/>
          </p:cNvCxnSpPr>
          <p:nvPr/>
        </p:nvCxnSpPr>
        <p:spPr bwMode="auto">
          <a:xfrm>
            <a:off x="2982726" y="2214096"/>
            <a:ext cx="871538" cy="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48" name="Straight Connector 12"/>
          <p:cNvCxnSpPr>
            <a:cxnSpLocks noChangeShapeType="1"/>
          </p:cNvCxnSpPr>
          <p:nvPr/>
        </p:nvCxnSpPr>
        <p:spPr bwMode="auto">
          <a:xfrm>
            <a:off x="3854264" y="2170953"/>
            <a:ext cx="0" cy="987425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49" name="Straight Connector 14"/>
          <p:cNvCxnSpPr>
            <a:cxnSpLocks noChangeShapeType="1"/>
          </p:cNvCxnSpPr>
          <p:nvPr/>
        </p:nvCxnSpPr>
        <p:spPr bwMode="auto">
          <a:xfrm flipH="1">
            <a:off x="3581400" y="3158378"/>
            <a:ext cx="261938" cy="22860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0" name="Straight Connector 16"/>
          <p:cNvCxnSpPr>
            <a:cxnSpLocks noChangeShapeType="1"/>
          </p:cNvCxnSpPr>
          <p:nvPr/>
        </p:nvCxnSpPr>
        <p:spPr bwMode="auto">
          <a:xfrm flipH="1">
            <a:off x="2615827" y="2214096"/>
            <a:ext cx="344487" cy="301625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1" name="Straight Connector 18"/>
          <p:cNvCxnSpPr>
            <a:cxnSpLocks noChangeShapeType="1"/>
          </p:cNvCxnSpPr>
          <p:nvPr/>
        </p:nvCxnSpPr>
        <p:spPr bwMode="auto">
          <a:xfrm>
            <a:off x="2627313" y="2515721"/>
            <a:ext cx="0" cy="91440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2" name="Straight Connector 20"/>
          <p:cNvCxnSpPr>
            <a:cxnSpLocks noChangeShapeType="1"/>
          </p:cNvCxnSpPr>
          <p:nvPr/>
        </p:nvCxnSpPr>
        <p:spPr bwMode="auto">
          <a:xfrm>
            <a:off x="2627313" y="3430121"/>
            <a:ext cx="954087" cy="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3" name="Straight Connector 22"/>
          <p:cNvCxnSpPr>
            <a:cxnSpLocks noChangeShapeType="1"/>
          </p:cNvCxnSpPr>
          <p:nvPr/>
        </p:nvCxnSpPr>
        <p:spPr bwMode="auto">
          <a:xfrm flipV="1">
            <a:off x="798979" y="1203044"/>
            <a:ext cx="4038600" cy="993775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4" name="Straight Connector 24"/>
          <p:cNvCxnSpPr>
            <a:cxnSpLocks noChangeShapeType="1"/>
          </p:cNvCxnSpPr>
          <p:nvPr/>
        </p:nvCxnSpPr>
        <p:spPr bwMode="auto">
          <a:xfrm flipV="1">
            <a:off x="866775" y="3430121"/>
            <a:ext cx="4038600" cy="993775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5" name="Straight Connector 25"/>
          <p:cNvCxnSpPr>
            <a:cxnSpLocks noChangeShapeType="1"/>
          </p:cNvCxnSpPr>
          <p:nvPr/>
        </p:nvCxnSpPr>
        <p:spPr bwMode="auto">
          <a:xfrm>
            <a:off x="4819650" y="1239371"/>
            <a:ext cx="57150" cy="219075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6" name="Straight Connector 27"/>
          <p:cNvCxnSpPr>
            <a:cxnSpLocks noChangeShapeType="1"/>
          </p:cNvCxnSpPr>
          <p:nvPr/>
        </p:nvCxnSpPr>
        <p:spPr bwMode="auto">
          <a:xfrm>
            <a:off x="866775" y="2177303"/>
            <a:ext cx="57150" cy="219075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757" name="TextBox 28"/>
          <p:cNvSpPr txBox="1">
            <a:spLocks noChangeArrowheads="1"/>
          </p:cNvSpPr>
          <p:nvPr/>
        </p:nvSpPr>
        <p:spPr bwMode="auto">
          <a:xfrm>
            <a:off x="4933950" y="1348488"/>
            <a:ext cx="1675459" cy="748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chemeClr val="bg2"/>
                </a:solidFill>
              </a:rPr>
              <a:t>image </a:t>
            </a:r>
            <a:r>
              <a:rPr lang="en-US" altLang="en-US" sz="3200" dirty="0" smtClean="0">
                <a:solidFill>
                  <a:schemeClr val="bg2"/>
                </a:solidFill>
              </a:rPr>
              <a:t>plane</a:t>
            </a:r>
          </a:p>
          <a:p>
            <a:pPr eaLnBrk="1" hangingPunct="1"/>
            <a:r>
              <a:rPr lang="en-US" altLang="en-US" sz="3200" dirty="0" smtClean="0">
                <a:solidFill>
                  <a:schemeClr val="bg2"/>
                </a:solidFill>
              </a:rPr>
              <a:t>depth map</a:t>
            </a:r>
            <a:endParaRPr lang="en-US" altLang="en-US" sz="3200" dirty="0">
              <a:solidFill>
                <a:schemeClr val="bg2"/>
              </a:solidFill>
            </a:endParaRPr>
          </a:p>
        </p:txBody>
      </p:sp>
      <p:sp>
        <p:nvSpPr>
          <p:cNvPr id="31758" name="TextBox 29"/>
          <p:cNvSpPr txBox="1">
            <a:spLocks noChangeArrowheads="1"/>
          </p:cNvSpPr>
          <p:nvPr/>
        </p:nvSpPr>
        <p:spPr bwMode="auto">
          <a:xfrm>
            <a:off x="2578474" y="1754188"/>
            <a:ext cx="844975" cy="379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dirty="0" smtClean="0">
                <a:solidFill>
                  <a:schemeClr val="bg2"/>
                </a:solidFill>
              </a:rPr>
              <a:t>(</a:t>
            </a:r>
            <a:r>
              <a:rPr lang="en-US" altLang="en-US" sz="2800" dirty="0" err="1" smtClean="0">
                <a:solidFill>
                  <a:schemeClr val="bg2"/>
                </a:solidFill>
              </a:rPr>
              <a:t>u,v,d</a:t>
            </a:r>
            <a:r>
              <a:rPr lang="en-US" altLang="en-US" sz="2800" dirty="0">
                <a:solidFill>
                  <a:schemeClr val="bg2"/>
                </a:solidFill>
              </a:rPr>
              <a:t>)</a:t>
            </a:r>
          </a:p>
        </p:txBody>
      </p:sp>
      <p:sp>
        <p:nvSpPr>
          <p:cNvPr id="31760" name="TextBox 58367"/>
          <p:cNvSpPr txBox="1">
            <a:spLocks noChangeArrowheads="1"/>
          </p:cNvSpPr>
          <p:nvPr/>
        </p:nvSpPr>
        <p:spPr bwMode="auto">
          <a:xfrm>
            <a:off x="1066800" y="5486400"/>
            <a:ext cx="1703388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4000" dirty="0">
                <a:solidFill>
                  <a:schemeClr val="bg2"/>
                </a:solidFill>
              </a:rPr>
              <a:t>OUTSIDE</a:t>
            </a:r>
          </a:p>
        </p:txBody>
      </p:sp>
      <p:sp>
        <p:nvSpPr>
          <p:cNvPr id="31761" name="TextBox 58368"/>
          <p:cNvSpPr txBox="1">
            <a:spLocks noChangeArrowheads="1"/>
          </p:cNvSpPr>
          <p:nvPr/>
        </p:nvSpPr>
        <p:spPr bwMode="auto">
          <a:xfrm>
            <a:off x="5683250" y="5321300"/>
            <a:ext cx="2492375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chemeClr val="bg2"/>
                </a:solidFill>
              </a:rPr>
              <a:t>one of many cubes</a:t>
            </a:r>
          </a:p>
        </p:txBody>
      </p:sp>
      <p:sp>
        <p:nvSpPr>
          <p:cNvPr id="31762" name="TextBox 58370"/>
          <p:cNvSpPr txBox="1">
            <a:spLocks noChangeArrowheads="1"/>
          </p:cNvSpPr>
          <p:nvPr/>
        </p:nvSpPr>
        <p:spPr bwMode="auto">
          <a:xfrm>
            <a:off x="457200" y="114300"/>
            <a:ext cx="77771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600" baseline="0" dirty="0">
                <a:solidFill>
                  <a:schemeClr val="bg2"/>
                </a:solidFill>
              </a:rPr>
              <a:t>3D space is made up of many cubes.</a:t>
            </a:r>
            <a:endParaRPr lang="en-US" altLang="en-US" sz="3600" dirty="0">
              <a:solidFill>
                <a:schemeClr val="bg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10200" y="3316261"/>
            <a:ext cx="1374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smtClean="0">
                <a:solidFill>
                  <a:schemeClr val="bg2"/>
                </a:solidFill>
              </a:rPr>
              <a:t>(</a:t>
            </a:r>
            <a:r>
              <a:rPr lang="en-US" dirty="0" err="1" smtClean="0">
                <a:solidFill>
                  <a:schemeClr val="bg2"/>
                </a:solidFill>
              </a:rPr>
              <a:t>x,y,z</a:t>
            </a:r>
            <a:r>
              <a:rPr lang="en-US" dirty="0" smtClean="0">
                <a:solidFill>
                  <a:schemeClr val="bg2"/>
                </a:solidFill>
              </a:rPr>
              <a:t>)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S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S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S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S0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572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S0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400" name="Rectangle 8"/>
          <p:cNvSpPr>
            <a:spLocks noGrp="1" noChangeArrowheads="1"/>
          </p:cNvSpPr>
          <p:nvPr>
            <p:ph type="title"/>
          </p:nvPr>
        </p:nvSpPr>
        <p:spPr>
          <a:xfrm>
            <a:off x="228600" y="-1639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 dirty="0"/>
              <a:t>Applications: art</a:t>
            </a:r>
            <a:endParaRPr lang="fr-FR" dirty="0"/>
          </a:p>
        </p:txBody>
      </p:sp>
      <p:pic>
        <p:nvPicPr>
          <p:cNvPr id="443401" name="Picture 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67538" y="4070350"/>
            <a:ext cx="1744662" cy="264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3402" name="Picture 10" descr="gormley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78400" y="4070350"/>
            <a:ext cx="1741488" cy="2644775"/>
          </a:xfrm>
          <a:prstGeom prst="rect">
            <a:avLst/>
          </a:prstGeom>
          <a:noFill/>
        </p:spPr>
      </p:pic>
      <p:pic>
        <p:nvPicPr>
          <p:cNvPr id="443403" name="Picture 11" descr="gormley5"/>
          <p:cNvPicPr>
            <a:picLocks noChangeAspect="1" noChangeArrowheads="1"/>
          </p:cNvPicPr>
          <p:nvPr/>
        </p:nvPicPr>
        <p:blipFill>
          <a:blip r:embed="rId5"/>
          <a:srcRect t="4158" b="7423"/>
          <a:stretch>
            <a:fillRect/>
          </a:stretch>
        </p:blipFill>
        <p:spPr bwMode="auto">
          <a:xfrm>
            <a:off x="1150938" y="4373563"/>
            <a:ext cx="2700337" cy="1890712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443404" name="Picture 12" descr="gormley4"/>
          <p:cNvPicPr>
            <a:picLocks noChangeAspect="1" noChangeArrowheads="1"/>
          </p:cNvPicPr>
          <p:nvPr/>
        </p:nvPicPr>
        <p:blipFill>
          <a:blip r:embed="rId6"/>
          <a:srcRect b="13542"/>
          <a:stretch>
            <a:fillRect/>
          </a:stretch>
        </p:blipFill>
        <p:spPr bwMode="auto">
          <a:xfrm>
            <a:off x="1150938" y="1476375"/>
            <a:ext cx="2700337" cy="231298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4302125" y="1455738"/>
            <a:ext cx="4591050" cy="2528887"/>
            <a:chOff x="2710" y="941"/>
            <a:chExt cx="2892" cy="1593"/>
          </a:xfrm>
        </p:grpSpPr>
        <p:pic>
          <p:nvPicPr>
            <p:cNvPr id="443406" name="Picture 14" descr="gormley1"/>
            <p:cNvPicPr>
              <a:picLocks noChangeAspect="1" noChangeArrowheads="1"/>
            </p:cNvPicPr>
            <p:nvPr/>
          </p:nvPicPr>
          <p:blipFill>
            <a:blip r:embed="rId7"/>
            <a:srcRect l="7559" t="22617" r="22678" b="10052"/>
            <a:stretch>
              <a:fillRect/>
            </a:stretch>
          </p:blipFill>
          <p:spPr bwMode="auto">
            <a:xfrm>
              <a:off x="3589" y="941"/>
              <a:ext cx="1097" cy="15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3407" name="Picture 15" descr="gormley2"/>
            <p:cNvPicPr>
              <a:picLocks noChangeAspect="1" noChangeArrowheads="1"/>
            </p:cNvPicPr>
            <p:nvPr/>
          </p:nvPicPr>
          <p:blipFill>
            <a:blip r:embed="rId8"/>
            <a:srcRect l="7559" t="22617" r="22678" b="10052"/>
            <a:stretch>
              <a:fillRect/>
            </a:stretch>
          </p:blipFill>
          <p:spPr bwMode="auto">
            <a:xfrm>
              <a:off x="2710" y="941"/>
              <a:ext cx="1097" cy="15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3408" name="Picture 16" descr="gormley3"/>
            <p:cNvPicPr>
              <a:picLocks noChangeAspect="1" noChangeArrowheads="1"/>
            </p:cNvPicPr>
            <p:nvPr/>
          </p:nvPicPr>
          <p:blipFill>
            <a:blip r:embed="rId9"/>
            <a:srcRect l="12094" t="22617" r="22678" b="10052"/>
            <a:stretch>
              <a:fillRect/>
            </a:stretch>
          </p:blipFill>
          <p:spPr bwMode="auto">
            <a:xfrm>
              <a:off x="4577" y="941"/>
              <a:ext cx="1025" cy="15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43410" name="Rectangle 18"/>
          <p:cNvSpPr>
            <a:spLocks noChangeArrowheads="1"/>
          </p:cNvSpPr>
          <p:nvPr/>
        </p:nvSpPr>
        <p:spPr bwMode="auto">
          <a:xfrm>
            <a:off x="944563" y="6264275"/>
            <a:ext cx="3132137" cy="517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00">
                <a:solidFill>
                  <a:prstClr val="black"/>
                </a:solidFill>
                <a:latin typeface="Calibri"/>
              </a:rPr>
              <a:t>Domain Series Domain VIII Crouching</a:t>
            </a:r>
            <a:br>
              <a:rPr lang="en-GB" sz="1400">
                <a:solidFill>
                  <a:prstClr val="black"/>
                </a:solidFill>
                <a:latin typeface="Calibri"/>
              </a:rPr>
            </a:br>
            <a:r>
              <a:rPr lang="en-GB" sz="1400">
                <a:solidFill>
                  <a:prstClr val="black"/>
                </a:solidFill>
                <a:latin typeface="Calibri"/>
              </a:rPr>
              <a:t> 1999 </a:t>
            </a:r>
            <a:r>
              <a:rPr lang="en-GB" sz="1400" i="1">
                <a:solidFill>
                  <a:prstClr val="black"/>
                </a:solidFill>
                <a:latin typeface="Calibri"/>
              </a:rPr>
              <a:t>Mild steel bar</a:t>
            </a:r>
            <a:r>
              <a:rPr lang="en-GB" sz="1400">
                <a:solidFill>
                  <a:prstClr val="black"/>
                </a:solidFill>
                <a:latin typeface="Calibri"/>
              </a:rPr>
              <a:t> 81 x 59 x 63 cm </a:t>
            </a:r>
          </a:p>
        </p:txBody>
      </p:sp>
      <p:sp>
        <p:nvSpPr>
          <p:cNvPr id="443411" name="Rectangle 19"/>
          <p:cNvSpPr>
            <a:spLocks noChangeArrowheads="1"/>
          </p:cNvSpPr>
          <p:nvPr/>
        </p:nvSpPr>
        <p:spPr bwMode="auto">
          <a:xfrm>
            <a:off x="1065213" y="3767138"/>
            <a:ext cx="2876550" cy="517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00">
                <a:solidFill>
                  <a:prstClr val="black"/>
                </a:solidFill>
                <a:latin typeface="Calibri"/>
              </a:rPr>
              <a:t>Block Works Precipitate III 2004 </a:t>
            </a:r>
            <a:br>
              <a:rPr lang="en-GB" sz="1400">
                <a:solidFill>
                  <a:prstClr val="black"/>
                </a:solidFill>
                <a:latin typeface="Calibri"/>
              </a:rPr>
            </a:br>
            <a:r>
              <a:rPr lang="en-GB" sz="1400" i="1">
                <a:solidFill>
                  <a:prstClr val="black"/>
                </a:solidFill>
                <a:latin typeface="Calibri"/>
              </a:rPr>
              <a:t>Mild steel blocks</a:t>
            </a:r>
            <a:r>
              <a:rPr lang="en-GB" sz="1400">
                <a:solidFill>
                  <a:prstClr val="black"/>
                </a:solidFill>
                <a:latin typeface="Calibri"/>
              </a:rPr>
              <a:t> 80 x 46 x 66 cm </a:t>
            </a:r>
          </a:p>
        </p:txBody>
      </p:sp>
    </p:spTree>
    <p:extLst>
      <p:ext uri="{BB962C8B-B14F-4D97-AF65-F5344CB8AC3E}">
        <p14:creationId xmlns:p14="http://schemas.microsoft.com/office/powerpoint/2010/main" val="383791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S0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S0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S0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More: Space Carving Results:  African Violet</a:t>
            </a:r>
          </a:p>
        </p:txBody>
      </p:sp>
      <p:pic>
        <p:nvPicPr>
          <p:cNvPr id="35843" name="Picture 3" descr="fviole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1066800"/>
            <a:ext cx="2871788" cy="236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 descr="fviole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0638" y="1066800"/>
            <a:ext cx="2747962" cy="237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5" descr="violet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2988" y="3962400"/>
            <a:ext cx="3148012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6" descr="violet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47800" y="4006850"/>
            <a:ext cx="2943225" cy="231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1184275" y="3429000"/>
            <a:ext cx="3360738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Input Image (1 of 45) </a:t>
            </a:r>
            <a:endParaRPr lang="en-US" b="1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35848" name="Text Box 8"/>
          <p:cNvSpPr txBox="1">
            <a:spLocks noChangeArrowheads="1"/>
          </p:cNvSpPr>
          <p:nvPr/>
        </p:nvSpPr>
        <p:spPr bwMode="auto">
          <a:xfrm>
            <a:off x="5294313" y="3429000"/>
            <a:ext cx="23145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Reconstruction</a:t>
            </a:r>
            <a:endParaRPr lang="en-US" b="1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35849" name="Text Box 9"/>
          <p:cNvSpPr txBox="1">
            <a:spLocks noChangeArrowheads="1"/>
          </p:cNvSpPr>
          <p:nvPr/>
        </p:nvSpPr>
        <p:spPr bwMode="auto">
          <a:xfrm>
            <a:off x="5305425" y="6324600"/>
            <a:ext cx="23145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Reconstruction</a:t>
            </a:r>
            <a:endParaRPr lang="en-US" b="1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35850" name="Text Box 10"/>
          <p:cNvSpPr txBox="1">
            <a:spLocks noChangeArrowheads="1"/>
          </p:cNvSpPr>
          <p:nvPr/>
        </p:nvSpPr>
        <p:spPr bwMode="auto">
          <a:xfrm>
            <a:off x="1828800" y="6324600"/>
            <a:ext cx="23145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Reconstruction</a:t>
            </a:r>
            <a:endParaRPr lang="en-US" b="1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35851" name="Text Box 11"/>
          <p:cNvSpPr txBox="1">
            <a:spLocks noChangeArrowheads="1"/>
          </p:cNvSpPr>
          <p:nvPr/>
        </p:nvSpPr>
        <p:spPr bwMode="auto">
          <a:xfrm>
            <a:off x="7772400" y="6507163"/>
            <a:ext cx="1276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Source: S. Seitz</a:t>
            </a:r>
          </a:p>
        </p:txBody>
      </p:sp>
    </p:spTree>
  </p:cSld>
  <p:clrMapOvr>
    <a:masterClrMapping/>
  </p:clrMapOvr>
  <p:transition advTm="29024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More: Space Carving Results:  Hand</a:t>
            </a:r>
          </a:p>
        </p:txBody>
      </p:sp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1641475" y="4648200"/>
            <a:ext cx="1963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Input Image</a:t>
            </a:r>
          </a:p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(1 of 100) </a:t>
            </a:r>
            <a:endParaRPr lang="en-US" b="1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4672013" y="6324600"/>
            <a:ext cx="3592512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Views of Reconstruction</a:t>
            </a:r>
            <a:endParaRPr lang="en-US" b="1">
              <a:solidFill>
                <a:schemeClr val="bg2"/>
              </a:solidFill>
              <a:latin typeface="Times New Roman" pitchFamily="18" charset="0"/>
            </a:endParaRPr>
          </a:p>
        </p:txBody>
      </p:sp>
      <p:pic>
        <p:nvPicPr>
          <p:cNvPr id="36869" name="Picture 5" descr="fsarah-la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2266950"/>
            <a:ext cx="365760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6" descr="hand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81575" y="1100138"/>
            <a:ext cx="3095625" cy="255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7" descr="hand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3716338"/>
            <a:ext cx="3124200" cy="260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9024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 smtClean="0"/>
              <a:t>Stereo from community photo collections</a:t>
            </a:r>
          </a:p>
        </p:txBody>
      </p:sp>
      <p:sp>
        <p:nvSpPr>
          <p:cNvPr id="47107" name="AutoShape 3"/>
          <p:cNvSpPr>
            <a:spLocks noGrp="1" noChangeAspect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Up to now, we’ve always assumed that camera calibration is known</a:t>
            </a:r>
          </a:p>
          <a:p>
            <a:pPr>
              <a:buFontTx/>
              <a:buChar char="•"/>
            </a:pPr>
            <a:r>
              <a:rPr lang="en-US" dirty="0" smtClean="0"/>
              <a:t>For photos taken from the Internet, we need </a:t>
            </a:r>
            <a:r>
              <a:rPr lang="en-US" i="1" dirty="0" smtClean="0"/>
              <a:t>structure from motion</a:t>
            </a:r>
            <a:r>
              <a:rPr lang="en-US" dirty="0" smtClean="0"/>
              <a:t> techniques to reconstruct both camera positions and 3D points</a:t>
            </a:r>
          </a:p>
        </p:txBody>
      </p:sp>
      <p:pic>
        <p:nvPicPr>
          <p:cNvPr id="5" name="Picture 4" descr="liberty-close.jpg"/>
          <p:cNvPicPr>
            <a:picLocks noChangeAspect="1"/>
          </p:cNvPicPr>
          <p:nvPr/>
        </p:nvPicPr>
        <p:blipFill>
          <a:blip r:embed="rId3" cstate="print"/>
          <a:srcRect r="30034"/>
          <a:stretch>
            <a:fillRect/>
          </a:stretch>
        </p:blipFill>
        <p:spPr>
          <a:xfrm>
            <a:off x="4419600" y="3048000"/>
            <a:ext cx="4260675" cy="3429000"/>
          </a:xfrm>
          <a:prstGeom prst="rect">
            <a:avLst/>
          </a:prstGeom>
        </p:spPr>
      </p:pic>
      <p:pic>
        <p:nvPicPr>
          <p:cNvPr id="4711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9650" y="2895600"/>
            <a:ext cx="434855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77962"/>
            <a:ext cx="82296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505860" name="Picture 4" descr="http://grail.cs.washington.edu/software/pmvs/images/col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2562"/>
            <a:ext cx="4645516" cy="3245210"/>
          </a:xfrm>
          <a:prstGeom prst="rect">
            <a:avLst/>
          </a:prstGeom>
          <a:noFill/>
        </p:spPr>
      </p:pic>
      <p:pic>
        <p:nvPicPr>
          <p:cNvPr id="505862" name="Picture 6" descr="http://grail.cs.washington.edu/software/pmvs/images/col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82562"/>
            <a:ext cx="4572000" cy="3154190"/>
          </a:xfrm>
          <a:prstGeom prst="rect">
            <a:avLst/>
          </a:prstGeom>
          <a:noFill/>
        </p:spPr>
      </p:pic>
      <p:pic>
        <p:nvPicPr>
          <p:cNvPr id="505858" name="Picture 2" descr="http://grail.cs.washington.edu/software/pmvs/images/henry-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3306762"/>
            <a:ext cx="9144001" cy="28388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95816604"/>
      </p:ext>
    </p:extLst>
  </p:cSld>
  <p:clrMapOvr>
    <a:masterClrMapping/>
  </p:clrMapOvr>
  <p:transition advTm="29093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Rectangle 2"/>
          <p:cNvSpPr>
            <a:spLocks noGrp="1" noChangeArrowheads="1"/>
          </p:cNvSpPr>
          <p:nvPr>
            <p:ph type="title"/>
          </p:nvPr>
        </p:nvSpPr>
        <p:spPr>
          <a:xfrm>
            <a:off x="225425" y="482600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 sz="4000"/>
              <a:t>Applications: structure engineering</a:t>
            </a:r>
            <a:endParaRPr lang="fr-FR" sz="4000"/>
          </a:p>
        </p:txBody>
      </p:sp>
      <p:pic>
        <p:nvPicPr>
          <p:cNvPr id="483332" name="Picture 4" descr="gormley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96138" y="1584325"/>
            <a:ext cx="1741487" cy="2644775"/>
          </a:xfrm>
          <a:prstGeom prst="rect">
            <a:avLst/>
          </a:prstGeom>
          <a:noFill/>
        </p:spPr>
      </p:pic>
      <p:sp>
        <p:nvSpPr>
          <p:cNvPr id="483341" name="Rectangle 13"/>
          <p:cNvSpPr>
            <a:spLocks noChangeArrowheads="1"/>
          </p:cNvSpPr>
          <p:nvPr/>
        </p:nvSpPr>
        <p:spPr bwMode="auto">
          <a:xfrm>
            <a:off x="747713" y="5499100"/>
            <a:ext cx="6345237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>
                <a:solidFill>
                  <a:prstClr val="black"/>
                </a:solidFill>
                <a:latin typeface="Calibri"/>
              </a:rPr>
              <a:t>BODY / SPACE / FRAME, Antony Gormley, Lelystad, Holland </a:t>
            </a:r>
          </a:p>
        </p:txBody>
      </p:sp>
      <p:pic>
        <p:nvPicPr>
          <p:cNvPr id="483342" name="Picture 14" descr="renderGormle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163" y="1979613"/>
            <a:ext cx="6216650" cy="338455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483343" name="Picture 15" descr="goodmesh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2286"/>
          <a:stretch>
            <a:fillRect/>
          </a:stretch>
        </p:blipFill>
        <p:spPr bwMode="auto">
          <a:xfrm>
            <a:off x="7181850" y="4157663"/>
            <a:ext cx="1806575" cy="27003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0493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Rectangle 2"/>
          <p:cNvSpPr>
            <a:spLocks noGrp="1" noChangeArrowheads="1"/>
          </p:cNvSpPr>
          <p:nvPr>
            <p:ph type="title"/>
          </p:nvPr>
        </p:nvSpPr>
        <p:spPr>
          <a:xfrm>
            <a:off x="225425" y="482600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 sz="4000" dirty="0"/>
              <a:t>Applications: </a:t>
            </a:r>
            <a:r>
              <a:rPr lang="en-GB" sz="4000" dirty="0" smtClean="0"/>
              <a:t>art</a:t>
            </a:r>
            <a:endParaRPr lang="fr-FR" sz="4000" dirty="0"/>
          </a:p>
        </p:txBody>
      </p:sp>
      <p:pic>
        <p:nvPicPr>
          <p:cNvPr id="483332" name="Picture 4" descr="gormley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96138" y="1584325"/>
            <a:ext cx="1741487" cy="2644775"/>
          </a:xfrm>
          <a:prstGeom prst="rect">
            <a:avLst/>
          </a:prstGeom>
          <a:noFill/>
        </p:spPr>
      </p:pic>
      <p:pic>
        <p:nvPicPr>
          <p:cNvPr id="1026" name="Picture 2" descr="C:\Documents and Settings\hernand\Escritorio\Nueva carpeta\DSCN25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7697" y="1837634"/>
            <a:ext cx="5871524" cy="44041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7758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Rectangle 2"/>
          <p:cNvSpPr>
            <a:spLocks noGrp="1" noChangeArrowheads="1"/>
          </p:cNvSpPr>
          <p:nvPr>
            <p:ph type="title"/>
          </p:nvPr>
        </p:nvSpPr>
        <p:spPr>
          <a:xfrm>
            <a:off x="225425" y="482600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 sz="4000" dirty="0"/>
              <a:t>Applications: </a:t>
            </a:r>
            <a:r>
              <a:rPr lang="en-GB" dirty="0" smtClean="0"/>
              <a:t>computer games</a:t>
            </a:r>
            <a:endParaRPr lang="fr-FR" sz="4000" dirty="0"/>
          </a:p>
        </p:txBody>
      </p:sp>
      <p:pic>
        <p:nvPicPr>
          <p:cNvPr id="6" name="face_long_uncomp-1.wmv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9160" y="1918741"/>
            <a:ext cx="6555698" cy="368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404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511" name="Rectangle 15"/>
          <p:cNvSpPr>
            <a:spLocks noChangeArrowheads="1"/>
          </p:cNvSpPr>
          <p:nvPr/>
        </p:nvSpPr>
        <p:spPr bwMode="auto">
          <a:xfrm>
            <a:off x="965200" y="2057400"/>
            <a:ext cx="3851275" cy="581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b="1">
                <a:solidFill>
                  <a:prstClr val="black"/>
                </a:solidFill>
                <a:latin typeface="Calibri"/>
              </a:rPr>
              <a:t>SCULPTEUR European project</a:t>
            </a:r>
            <a:r>
              <a:rPr lang="en-GB" sz="1600">
                <a:solidFill>
                  <a:prstClr val="black"/>
                </a:solidFill>
                <a:latin typeface="Calibri"/>
              </a:rPr>
              <a:t> </a:t>
            </a:r>
            <a:br>
              <a:rPr lang="en-GB" sz="1600">
                <a:solidFill>
                  <a:prstClr val="black"/>
                </a:solidFill>
                <a:latin typeface="Calibri"/>
              </a:rPr>
            </a:br>
            <a:endParaRPr lang="en-GB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0498" name="Text Box 2"/>
          <p:cNvSpPr txBox="1">
            <a:spLocks noChangeArrowheads="1"/>
          </p:cNvSpPr>
          <p:nvPr/>
        </p:nvSpPr>
        <p:spPr bwMode="auto">
          <a:xfrm>
            <a:off x="1525588" y="4851400"/>
            <a:ext cx="6315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2000" b="1">
                <a:solidFill>
                  <a:prstClr val="black"/>
                </a:solidFill>
              </a:rPr>
              <a:t>medical, industrial and cultural heritage indexation</a:t>
            </a:r>
          </a:p>
        </p:txBody>
      </p:sp>
      <p:pic>
        <p:nvPicPr>
          <p:cNvPr id="4904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9400" y="2590800"/>
            <a:ext cx="1722438" cy="187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05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9600" y="2819400"/>
            <a:ext cx="2143125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0501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67000" y="2819400"/>
            <a:ext cx="1616075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0502" name="Picture 6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8200" y="2514600"/>
            <a:ext cx="1571625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050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28700" y="1419225"/>
            <a:ext cx="7391400" cy="5018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490504" name="Text Box 8"/>
          <p:cNvSpPr txBox="1">
            <a:spLocks noChangeArrowheads="1"/>
          </p:cNvSpPr>
          <p:nvPr/>
        </p:nvSpPr>
        <p:spPr bwMode="auto">
          <a:xfrm>
            <a:off x="3200400" y="1600200"/>
            <a:ext cx="4953000" cy="448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4800" b="1">
                <a:solidFill>
                  <a:srgbClr val="0000FF"/>
                </a:solidFill>
              </a:rPr>
              <a:t>?		 ?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sz="4800" b="1">
              <a:solidFill>
                <a:srgbClr val="0000FF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4800" b="1">
                <a:solidFill>
                  <a:srgbClr val="0000FF"/>
                </a:solidFill>
              </a:rPr>
              <a:t> 	? ?		 ?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4800" b="1">
                <a:solidFill>
                  <a:srgbClr val="0000FF"/>
                </a:solidFill>
              </a:rPr>
              <a:t>			 ?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4800" b="1">
                <a:solidFill>
                  <a:srgbClr val="0000FF"/>
                </a:solidFill>
              </a:rPr>
              <a:t>?	 ?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4800" b="1">
                <a:solidFill>
                  <a:srgbClr val="0000FF"/>
                </a:solidFill>
              </a:rPr>
              <a:t>		 ?</a:t>
            </a:r>
          </a:p>
        </p:txBody>
      </p:sp>
      <p:pic>
        <p:nvPicPr>
          <p:cNvPr id="490505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19200" y="1828800"/>
            <a:ext cx="1652588" cy="269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90506" name="Picture 10"/>
          <p:cNvPicPr>
            <a:picLocks noChangeAspect="1" noChangeArrowheads="1"/>
          </p:cNvPicPr>
          <p:nvPr/>
        </p:nvPicPr>
        <p:blipFill>
          <a:blip r:embed="rId9"/>
          <a:srcRect t="8957"/>
          <a:stretch>
            <a:fillRect/>
          </a:stretch>
        </p:blipFill>
        <p:spPr bwMode="auto">
          <a:xfrm>
            <a:off x="3276600" y="1651000"/>
            <a:ext cx="5562600" cy="2843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90507" name="Picture 1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334000" y="2590800"/>
            <a:ext cx="3200400" cy="240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90510" name="Rectangle 14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 dirty="0"/>
              <a:t>Applications: 3D indexation</a:t>
            </a:r>
          </a:p>
        </p:txBody>
      </p:sp>
    </p:spTree>
    <p:extLst>
      <p:ext uri="{BB962C8B-B14F-4D97-AF65-F5344CB8AC3E}">
        <p14:creationId xmlns:p14="http://schemas.microsoft.com/office/powerpoint/2010/main" val="232195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0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0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9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0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0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0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0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0504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548" name="Picture 4" descr="poster-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63850" y="2586038"/>
            <a:ext cx="6242050" cy="4237037"/>
          </a:xfrm>
          <a:prstGeom prst="rect">
            <a:avLst/>
          </a:prstGeom>
          <a:noFill/>
          <a:ln w="9525">
            <a:solidFill>
              <a:srgbClr val="333333"/>
            </a:solidFill>
            <a:miter lim="800000"/>
            <a:headEnd/>
            <a:tailEnd/>
          </a:ln>
        </p:spPr>
      </p:pic>
      <p:pic>
        <p:nvPicPr>
          <p:cNvPr id="492549" name="Picture 5" descr="a2140-010g-0-c-bigic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450" y="3841750"/>
            <a:ext cx="3268663" cy="1714500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</p:spPr>
      </p:pic>
      <p:sp>
        <p:nvSpPr>
          <p:cNvPr id="492550" name="Text Box 6"/>
          <p:cNvSpPr txBox="1">
            <a:spLocks noChangeArrowheads="1"/>
          </p:cNvSpPr>
          <p:nvPr/>
        </p:nvSpPr>
        <p:spPr bwMode="auto">
          <a:xfrm>
            <a:off x="365125" y="5500688"/>
            <a:ext cx="2292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>
                <a:solidFill>
                  <a:prstClr val="black"/>
                </a:solidFill>
                <a:latin typeface="Calibri"/>
              </a:rPr>
              <a:t>1186 fragments</a:t>
            </a:r>
          </a:p>
        </p:txBody>
      </p:sp>
      <p:sp>
        <p:nvSpPr>
          <p:cNvPr id="492553" name="Rectangle 9"/>
          <p:cNvSpPr>
            <a:spLocks noGrp="1" noChangeArrowheads="1"/>
          </p:cNvSpPr>
          <p:nvPr>
            <p:ph type="title"/>
          </p:nvPr>
        </p:nvSpPr>
        <p:spPr>
          <a:xfrm>
            <a:off x="225425" y="482600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/>
              <a:t>Applications: archaeology</a:t>
            </a:r>
          </a:p>
        </p:txBody>
      </p:sp>
      <p:sp>
        <p:nvSpPr>
          <p:cNvPr id="492554" name="Rectangle 10"/>
          <p:cNvSpPr>
            <a:spLocks noChangeArrowheads="1"/>
          </p:cNvSpPr>
          <p:nvPr/>
        </p:nvSpPr>
        <p:spPr bwMode="auto">
          <a:xfrm>
            <a:off x="446088" y="153352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Tx/>
              <a:buChar char="•"/>
            </a:pPr>
            <a:r>
              <a:rPr lang="en-GB" sz="2800">
                <a:solidFill>
                  <a:prstClr val="black"/>
                </a:solidFill>
                <a:latin typeface="Calibri"/>
              </a:rPr>
              <a:t>“forma urbis romae” project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</a:pPr>
            <a:endParaRPr lang="en-GB" sz="280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492581" name="Group 37"/>
          <p:cNvGraphicFramePr>
            <a:graphicFrameLocks noGrp="1"/>
          </p:cNvGraphicFramePr>
          <p:nvPr/>
        </p:nvGraphicFramePr>
        <p:xfrm>
          <a:off x="2027238" y="2560638"/>
          <a:ext cx="1706562" cy="1756920"/>
        </p:xfrm>
        <a:graphic>
          <a:graphicData uri="http://schemas.openxmlformats.org/drawingml/2006/table">
            <a:tbl>
              <a:tblPr/>
              <a:tblGrid>
                <a:gridCol w="1706562"/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22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</a:t>
                      </a:r>
                      <a:r>
                        <a:rPr kumimoji="0" lang="en-GB" sz="7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</a:t>
                      </a:r>
                      <a:r>
                        <a:rPr kumimoji="0" lang="en-GB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                 </a:t>
                      </a: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92559" name="AutoShape 15" descr="010g-icon"/>
          <p:cNvSpPr>
            <a:spLocks noChangeAspect="1" noChangeArrowheads="1"/>
          </p:cNvSpPr>
          <p:nvPr/>
        </p:nvSpPr>
        <p:spPr bwMode="auto">
          <a:xfrm>
            <a:off x="2181225" y="3113088"/>
            <a:ext cx="1190625" cy="1190625"/>
          </a:xfrm>
          <a:prstGeom prst="rect">
            <a:avLst/>
          </a:prstGeom>
          <a:noFill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2586" name="Rectangle 42"/>
          <p:cNvSpPr>
            <a:spLocks noChangeArrowheads="1"/>
          </p:cNvSpPr>
          <p:nvPr/>
        </p:nvSpPr>
        <p:spPr bwMode="auto">
          <a:xfrm>
            <a:off x="152400" y="1981200"/>
            <a:ext cx="7527925" cy="13684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00" b="1" dirty="0">
                <a:solidFill>
                  <a:prstClr val="black"/>
                </a:solidFill>
                <a:latin typeface="Calibri"/>
              </a:rPr>
              <a:t>Fragments of the City: Stanford's Digital Forma Urbis </a:t>
            </a:r>
            <a:r>
              <a:rPr lang="en-GB" sz="1400" b="1" dirty="0" err="1">
                <a:solidFill>
                  <a:prstClr val="black"/>
                </a:solidFill>
                <a:latin typeface="Calibri"/>
              </a:rPr>
              <a:t>Romae</a:t>
            </a:r>
            <a:r>
              <a:rPr lang="en-GB" sz="1400" b="1" dirty="0">
                <a:solidFill>
                  <a:prstClr val="black"/>
                </a:solidFill>
                <a:latin typeface="Calibri"/>
              </a:rPr>
              <a:t> Project</a:t>
            </a:r>
            <a:r>
              <a:rPr lang="en-GB" sz="1400" dirty="0">
                <a:solidFill>
                  <a:prstClr val="black"/>
                </a:solidFill>
                <a:latin typeface="Calibri"/>
              </a:rPr>
              <a:t> </a:t>
            </a:r>
            <a:br>
              <a:rPr lang="en-GB" sz="1400" dirty="0">
                <a:solidFill>
                  <a:prstClr val="black"/>
                </a:solidFill>
                <a:latin typeface="Calibri"/>
              </a:rPr>
            </a:br>
            <a:r>
              <a:rPr lang="en-GB" sz="1400" dirty="0">
                <a:solidFill>
                  <a:prstClr val="black"/>
                </a:solidFill>
                <a:latin typeface="Calibri"/>
              </a:rPr>
              <a:t>David </a:t>
            </a:r>
            <a:r>
              <a:rPr lang="en-GB" sz="1400" dirty="0" err="1">
                <a:solidFill>
                  <a:prstClr val="black"/>
                </a:solidFill>
                <a:latin typeface="Calibri"/>
              </a:rPr>
              <a:t>Koller</a:t>
            </a:r>
            <a:r>
              <a:rPr lang="en-GB" sz="1400" dirty="0">
                <a:solidFill>
                  <a:prstClr val="black"/>
                </a:solidFill>
                <a:latin typeface="Calibri"/>
              </a:rPr>
              <a:t>, Jennifer Trimble, Tina </a:t>
            </a:r>
            <a:r>
              <a:rPr lang="en-GB" sz="1400" dirty="0" err="1">
                <a:solidFill>
                  <a:prstClr val="black"/>
                </a:solidFill>
                <a:latin typeface="Calibri"/>
              </a:rPr>
              <a:t>Najbjerg</a:t>
            </a:r>
            <a:r>
              <a:rPr lang="en-GB" sz="1400" dirty="0">
                <a:solidFill>
                  <a:prstClr val="black"/>
                </a:solidFill>
                <a:latin typeface="Calibri"/>
              </a:rPr>
              <a:t>, Natasha </a:t>
            </a:r>
            <a:r>
              <a:rPr lang="en-GB" sz="1400" dirty="0" err="1">
                <a:solidFill>
                  <a:prstClr val="black"/>
                </a:solidFill>
                <a:latin typeface="Calibri"/>
              </a:rPr>
              <a:t>Gelfand</a:t>
            </a:r>
            <a:r>
              <a:rPr lang="en-GB" sz="1400" dirty="0">
                <a:solidFill>
                  <a:prstClr val="black"/>
                </a:solidFill>
                <a:latin typeface="Calibri"/>
              </a:rPr>
              <a:t>, Marc </a:t>
            </a:r>
            <a:r>
              <a:rPr lang="en-GB" sz="1400" dirty="0" err="1">
                <a:solidFill>
                  <a:prstClr val="black"/>
                </a:solidFill>
                <a:latin typeface="Calibri"/>
              </a:rPr>
              <a:t>Levoy</a:t>
            </a:r>
            <a:r>
              <a:rPr lang="en-GB" sz="1400" dirty="0">
                <a:solidFill>
                  <a:prstClr val="black"/>
                </a:solidFill>
                <a:latin typeface="Calibri"/>
              </a:rPr>
              <a:t> </a:t>
            </a:r>
            <a:br>
              <a:rPr lang="en-GB" sz="1400" dirty="0">
                <a:solidFill>
                  <a:prstClr val="black"/>
                </a:solidFill>
                <a:latin typeface="Calibri"/>
              </a:rPr>
            </a:br>
            <a:r>
              <a:rPr lang="en-GB" sz="1400" i="1" dirty="0">
                <a:solidFill>
                  <a:prstClr val="black"/>
                </a:solidFill>
                <a:latin typeface="Calibri"/>
              </a:rPr>
              <a:t>Proc. Third Williams Symposium </a:t>
            </a:r>
            <a:br>
              <a:rPr lang="en-GB" sz="1400" i="1" dirty="0">
                <a:solidFill>
                  <a:prstClr val="black"/>
                </a:solidFill>
                <a:latin typeface="Calibri"/>
              </a:rPr>
            </a:br>
            <a:r>
              <a:rPr lang="en-GB" sz="1400" i="1" dirty="0">
                <a:solidFill>
                  <a:prstClr val="black"/>
                </a:solidFill>
                <a:latin typeface="Calibri"/>
              </a:rPr>
              <a:t>on Classical Architecture, </a:t>
            </a:r>
            <a:br>
              <a:rPr lang="en-GB" sz="1400" i="1" dirty="0">
                <a:solidFill>
                  <a:prstClr val="black"/>
                </a:solidFill>
                <a:latin typeface="Calibri"/>
              </a:rPr>
            </a:br>
            <a:r>
              <a:rPr lang="en-GB" sz="1400" i="1" dirty="0">
                <a:solidFill>
                  <a:prstClr val="black"/>
                </a:solidFill>
                <a:latin typeface="Calibri"/>
              </a:rPr>
              <a:t>Journal of Roman Archaeology </a:t>
            </a:r>
            <a:br>
              <a:rPr lang="en-GB" sz="1400" i="1" dirty="0">
                <a:solidFill>
                  <a:prstClr val="black"/>
                </a:solidFill>
                <a:latin typeface="Calibri"/>
              </a:rPr>
            </a:br>
            <a:r>
              <a:rPr lang="en-GB" sz="1400" i="1" dirty="0">
                <a:solidFill>
                  <a:prstClr val="black"/>
                </a:solidFill>
                <a:latin typeface="Calibri"/>
              </a:rPr>
              <a:t>supplement</a:t>
            </a:r>
            <a:r>
              <a:rPr lang="en-GB" sz="1400" dirty="0">
                <a:solidFill>
                  <a:prstClr val="black"/>
                </a:solidFill>
                <a:latin typeface="Calibri"/>
              </a:rPr>
              <a:t>, 2006.</a:t>
            </a:r>
          </a:p>
        </p:txBody>
      </p:sp>
    </p:spTree>
    <p:extLst>
      <p:ext uri="{BB962C8B-B14F-4D97-AF65-F5344CB8AC3E}">
        <p14:creationId xmlns:p14="http://schemas.microsoft.com/office/powerpoint/2010/main" val="2488728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INIT" val=""/>
  <p:tag name="USEAMSFONTS" val="True"/>
  <p:tag name="EMBEDFONTS" val="False"/>
  <p:tag name="USEBOLDAMS" val="False"/>
  <p:tag name="DEFAULTDISPLAYSOURCE" val="\documentclass[12pt]{article}\pagestyle{empty}&#10;\begin{document}&#10;\end{document}&#10;"/>
  <p:tag name="TEX2PS" val="latex $(base).tex; dvips -D $(res) -E -o $(base).ps $(base).dvi"/>
  <p:tag name="EXTERNALEDITCOMMAND" val="notepad %"/>
  <p:tag name="GHOSTSCRIPTCOMMAND" val="gswin32c"/>
  <p:tag name="DEFAULTBITMAP" val="pngmono"/>
  <p:tag name="DEFAULTBLEND" val="False"/>
  <p:tag name="DEFAULTTRANSPARENT" val="False"/>
  <p:tag name="DEFAULTWORKAROUNDTRANSPARENCYBUG" val="False"/>
  <p:tag name="DEFAULTRESOLUTION" val="1200"/>
  <p:tag name="DEFAULTMAGNIFICATION" val="1.5"/>
  <p:tag name="DEFAULTFONTSIZE" val="8"/>
  <p:tag name="DEFAULTWIDTH" val="348"/>
  <p:tag name="DEFAULTHEIGHT" val="272"/>
</p:tagLst>
</file>

<file path=ppt/theme/theme1.xml><?xml version="1.0" encoding="utf-8"?>
<a:theme xmlns:a="http://schemas.openxmlformats.org/drawingml/2006/main" name="mosaic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mosai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osai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saic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DPhoto99-seitz-slides">
  <a:themeElements>
    <a:clrScheme name="3DPhoto99-seitz-slides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3DPhoto99-seitz-slid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3DPhoto99-seitz-slid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DPhoto99-seitz-slide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DPhoto99-seitz-slide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DPhoto99-seitz-slide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DPhoto99-seitz-slide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DPhoto99-seitz-slide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DPhoto99-seitz-slide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D:\seitz\class\490CV\lectures\mosaic.ppt</Template>
  <TotalTime>51323</TotalTime>
  <Words>831</Words>
  <Application>Microsoft Office PowerPoint</Application>
  <PresentationFormat>On-screen Show (4:3)</PresentationFormat>
  <Paragraphs>215</Paragraphs>
  <Slides>46</Slides>
  <Notes>21</Notes>
  <HiddenSlides>0</HiddenSlides>
  <MMClips>1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0" baseType="lpstr">
      <vt:lpstr>mosaic</vt:lpstr>
      <vt:lpstr>3DPhoto99-seitz-slides</vt:lpstr>
      <vt:lpstr>Office Theme</vt:lpstr>
      <vt:lpstr>Document</vt:lpstr>
      <vt:lpstr>Reconstruction</vt:lpstr>
      <vt:lpstr>3d model</vt:lpstr>
      <vt:lpstr>Applications: cultural heritage</vt:lpstr>
      <vt:lpstr>Applications: art</vt:lpstr>
      <vt:lpstr>Applications: structure engineering</vt:lpstr>
      <vt:lpstr>Applications: art</vt:lpstr>
      <vt:lpstr>Applications: computer games</vt:lpstr>
      <vt:lpstr>Applications: 3D indexation</vt:lpstr>
      <vt:lpstr>Applications: archaeology</vt:lpstr>
      <vt:lpstr>Applications: large scale modelling</vt:lpstr>
      <vt:lpstr>Applications: Medicine</vt:lpstr>
      <vt:lpstr>Scanning technologies</vt:lpstr>
      <vt:lpstr>Medical Scanning System</vt:lpstr>
      <vt:lpstr>The “Us” Data Set (subset)</vt:lpstr>
      <vt:lpstr>3d shape from photographs</vt:lpstr>
      <vt:lpstr>Photometric Stereo</vt:lpstr>
      <vt:lpstr>Photometric Stereo</vt:lpstr>
      <vt:lpstr>3d shape from photographs</vt:lpstr>
      <vt:lpstr>Reconstruction</vt:lpstr>
      <vt:lpstr>Reconstruction</vt:lpstr>
      <vt:lpstr>Multiple-baseline stereo</vt:lpstr>
      <vt:lpstr>Plane Sweep Stereo</vt:lpstr>
      <vt:lpstr>Reconstruction from silhouettes</vt:lpstr>
      <vt:lpstr>Reconstruction from Silhouettes</vt:lpstr>
      <vt:lpstr>Reconstruction from Silhouettes</vt:lpstr>
      <vt:lpstr>Calibrated Image Acquisition</vt:lpstr>
      <vt:lpstr>Space Carving in General</vt:lpstr>
      <vt:lpstr>Our 4-camera light-striping stereo system</vt:lpstr>
      <vt:lpstr>Calibration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More: Space Carving Results:  African Violet</vt:lpstr>
      <vt:lpstr>More: Space Carving Results:  Hand</vt:lpstr>
      <vt:lpstr>Stereo from community photo collections</vt:lpstr>
      <vt:lpstr>PowerPoint Presentation</vt:lpstr>
    </vt:vector>
  </TitlesOfParts>
  <Company>University of Washington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 Vision:  Stereo</dc:title>
  <dc:creator>Steve Seitz</dc:creator>
  <cp:lastModifiedBy>CSE</cp:lastModifiedBy>
  <cp:revision>775</cp:revision>
  <cp:lastPrinted>1999-10-04T18:53:50Z</cp:lastPrinted>
  <dcterms:created xsi:type="dcterms:W3CDTF">1998-05-10T17:20:27Z</dcterms:created>
  <dcterms:modified xsi:type="dcterms:W3CDTF">2016-02-11T19:18:30Z</dcterms:modified>
</cp:coreProperties>
</file>