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917" r:id="rId3"/>
  </p:sldMasterIdLst>
  <p:notesMasterIdLst>
    <p:notesMasterId r:id="rId66"/>
  </p:notesMasterIdLst>
  <p:handoutMasterIdLst>
    <p:handoutMasterId r:id="rId67"/>
  </p:handoutMasterIdLst>
  <p:sldIdLst>
    <p:sldId id="379" r:id="rId4"/>
    <p:sldId id="402" r:id="rId5"/>
    <p:sldId id="404" r:id="rId6"/>
    <p:sldId id="399" r:id="rId7"/>
    <p:sldId id="400" r:id="rId8"/>
    <p:sldId id="541" r:id="rId9"/>
    <p:sldId id="542" r:id="rId10"/>
    <p:sldId id="466" r:id="rId11"/>
    <p:sldId id="543" r:id="rId12"/>
    <p:sldId id="467" r:id="rId13"/>
    <p:sldId id="468" r:id="rId14"/>
    <p:sldId id="470" r:id="rId15"/>
    <p:sldId id="471" r:id="rId16"/>
    <p:sldId id="472" r:id="rId17"/>
    <p:sldId id="473" r:id="rId18"/>
    <p:sldId id="474" r:id="rId19"/>
    <p:sldId id="475" r:id="rId20"/>
    <p:sldId id="529" r:id="rId21"/>
    <p:sldId id="530" r:id="rId22"/>
    <p:sldId id="476" r:id="rId23"/>
    <p:sldId id="531" r:id="rId24"/>
    <p:sldId id="532" r:id="rId25"/>
    <p:sldId id="533" r:id="rId26"/>
    <p:sldId id="534" r:id="rId27"/>
    <p:sldId id="548" r:id="rId28"/>
    <p:sldId id="535" r:id="rId29"/>
    <p:sldId id="536" r:id="rId30"/>
    <p:sldId id="537" r:id="rId31"/>
    <p:sldId id="538" r:id="rId32"/>
    <p:sldId id="539" r:id="rId33"/>
    <p:sldId id="540" r:id="rId34"/>
    <p:sldId id="524" r:id="rId35"/>
    <p:sldId id="479" r:id="rId36"/>
    <p:sldId id="480" r:id="rId37"/>
    <p:sldId id="483" r:id="rId38"/>
    <p:sldId id="516" r:id="rId39"/>
    <p:sldId id="481" r:id="rId40"/>
    <p:sldId id="482" r:id="rId41"/>
    <p:sldId id="484" r:id="rId42"/>
    <p:sldId id="485" r:id="rId43"/>
    <p:sldId id="412" r:id="rId44"/>
    <p:sldId id="487" r:id="rId45"/>
    <p:sldId id="488" r:id="rId46"/>
    <p:sldId id="489" r:id="rId47"/>
    <p:sldId id="490" r:id="rId48"/>
    <p:sldId id="491" r:id="rId49"/>
    <p:sldId id="492" r:id="rId50"/>
    <p:sldId id="493" r:id="rId51"/>
    <p:sldId id="494" r:id="rId52"/>
    <p:sldId id="495" r:id="rId53"/>
    <p:sldId id="496" r:id="rId54"/>
    <p:sldId id="497" r:id="rId55"/>
    <p:sldId id="517" r:id="rId56"/>
    <p:sldId id="503" r:id="rId57"/>
    <p:sldId id="444" r:id="rId58"/>
    <p:sldId id="443" r:id="rId59"/>
    <p:sldId id="437" r:id="rId60"/>
    <p:sldId id="439" r:id="rId61"/>
    <p:sldId id="440" r:id="rId62"/>
    <p:sldId id="424" r:id="rId63"/>
    <p:sldId id="545" r:id="rId64"/>
    <p:sldId id="546" r:id="rId65"/>
  </p:sldIdLst>
  <p:sldSz cx="9144000" cy="6858000" type="screen4x3"/>
  <p:notesSz cx="6997700" cy="9283700"/>
  <p:custDataLst>
    <p:tags r:id="rId68"/>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33CC33"/>
    <a:srgbClr val="C8C8C8"/>
    <a:srgbClr val="DDDDDD"/>
    <a:srgbClr val="FF0000"/>
    <a:srgbClr val="FFFF00"/>
    <a:srgbClr val="FF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66" autoAdjust="0"/>
  </p:normalViewPr>
  <p:slideViewPr>
    <p:cSldViewPr snapToObjects="1">
      <p:cViewPr varScale="1">
        <p:scale>
          <a:sx n="69" d="100"/>
          <a:sy n="69" d="100"/>
        </p:scale>
        <p:origin x="1200" y="4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9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7" Type="http://schemas.openxmlformats.org/officeDocument/2006/relationships/slide" Target="slides/slide45.xml"/><Relationship Id="rId2" Type="http://schemas.openxmlformats.org/officeDocument/2006/relationships/slide" Target="slides/slide35.xml"/><Relationship Id="rId1" Type="http://schemas.openxmlformats.org/officeDocument/2006/relationships/slide" Target="slides/slide9.xml"/><Relationship Id="rId6" Type="http://schemas.openxmlformats.org/officeDocument/2006/relationships/slide" Target="slides/slide40.xml"/><Relationship Id="rId5" Type="http://schemas.openxmlformats.org/officeDocument/2006/relationships/slide" Target="slides/slide39.xml"/><Relationship Id="rId4"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5" name="Rectangle 3"/>
          <p:cNvSpPr>
            <a:spLocks noGrp="1" noChangeArrowheads="1"/>
          </p:cNvSpPr>
          <p:nvPr>
            <p:ph type="dt" sz="quarter"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4516" name="Rectangle 4"/>
          <p:cNvSpPr>
            <a:spLocks noGrp="1" noChangeArrowheads="1"/>
          </p:cNvSpPr>
          <p:nvPr>
            <p:ph type="ftr" sz="quarter" idx="2"/>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7" name="Rectangle 5"/>
          <p:cNvSpPr>
            <a:spLocks noGrp="1" noChangeArrowheads="1"/>
          </p:cNvSpPr>
          <p:nvPr>
            <p:ph type="sldNum" sz="quarter" idx="3"/>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BF3C0AFD-7374-3941-A9FD-58F5DFF7ED58}" type="slidenum">
              <a:rPr lang="en-US"/>
              <a:pPr/>
              <a:t>‹#›</a:t>
            </a:fld>
            <a:endParaRPr lang="en-US"/>
          </a:p>
        </p:txBody>
      </p:sp>
    </p:spTree>
    <p:extLst>
      <p:ext uri="{BB962C8B-B14F-4D97-AF65-F5344CB8AC3E}">
        <p14:creationId xmlns:p14="http://schemas.microsoft.com/office/powerpoint/2010/main" val="330081381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2-09T20:30:45.740"/>
    </inkml:context>
    <inkml:brush xml:id="br0">
      <inkml:brushProperty name="width" value="0.05292" units="cm"/>
      <inkml:brushProperty name="height" value="0.05292" units="cm"/>
      <inkml:brushProperty name="color" value="#FF0000"/>
    </inkml:brush>
  </inkml:definitions>
  <inkml:trace contextRef="#ctx0" brushRef="#br0">1908 15554 88 0,'0'0'44'0,"0"4"-52"16,13-8 45-16,-9 8-44 15,4 0 1-15,5-4-8 16,4 0 0-16,4-12 17 16</inkml:trace>
  <inkml:trace contextRef="#ctx0" brushRef="#br0" timeOffset="2213.4245">13649 2626 52 0,'0'4'26'0,"0"34"-26"16,0-38 26-16,4 7-26 16,0-7 0-16,-4 8 0 15,4-1 1-15,-4 5-2 16,-4 3 1-16,4-4 0 16,-17 4 0-16,-13-7-1 15,5-4 1-15,4 3-1 16,4-3 1-16,4 11 0 15,0-4 1-15,0-3-1 16,5 15 0-16,-1-12 1 16,1-3 0-16,-1-12-1 0,1 15 0 15,3 4 0-15,-3 0 0 16,-1 16 0-16,-3-5 0 16,-6 1-1-16,1-5 1 15,-17-3 0-15,0-4 0 16,5 1 0-16,3-9 0 15,5 1 0-15,8-5 0 16,0 1 0-16,-4-4 0 16,4 0 0-16,1-7 0 15,-1 3-1-15,4-7 1 0,1 7 0 16,3 4 0-16,5-8 0 31,9 1 0-31,-1-1-1 16,5 8 1-16,4-4 0 15,-4 1 1-15,0 3-1 16,-5 0 0-16,1-4 0 16,-5-4 0-16,-4 1 2 15,0-1 0-15,4 0 1 16,-4 1 0-16,0 7 3 16,0-8 0-16,5 1 0 15,-1-1 1-15,0-3-1 16,0-1 1-16,1 1-3 0,-1 0 0 15,0-1-2-15,5 5 1 16,-5-4-1-16,5 3 0 16,-1 0 0-16,1 1 0 15,-1-5 1-15,5 5 0 16,0-4-1-16,8-1 1 16,0-3-1-16,5-8 1 15,-1 4-1-15,5 1 0 16,-4 2-1-16,8-3 0 0,0 4 0 15,0 4 0-15,0 0 0 16,-9 7 1-16,5-4-1 16,-4 12 1-16,-1 4-2 15,-3-1 1-15,-5 5-1 16,0 6 0-16,-4 9 0 16,-9-1 0-16,-4 1 0 15,-4 3 0-15,-1 4-1 16,-7 0 1-16,-6-3-1 15,-3 6 1-15,-4 1-1 16,-5 4 1-16,-4-1-1 16,0 1 1-16,-5-4-1 15,5-4 1-15,4-8-1 16,5 1 0-16,4-8 0 16,8-4 1-16,4-4-1 15,5-3 0-15,8-4 0 0,9-1 1 16,4 1-2-16,4-4 1 15,14 0 0-15,3 4 0 16,4-4 0-16,1 4 0 16,0 0 0-16,-1-1 0 15,-8 5 1-15,-4 3 0 16,-4-3 1-16,-5 3 0 16,-4 8-1-16,-9 4 1 0,-3 0 0 15,-10-5 0-15,-12 5 0 16,-8 4 0-16,-13 3-1 15,-5-4 1-15,-8 1 0 16,0-1 0-16,-9-3-3 16,9-4 1-16,8-8-10 15,5 1 1-15,13-12-1 16,8-8 0-16,12-7-1 16,10-19 1-16,3-11 1 15,35-5 1-15,3-6 7 16,6 3 1-16,3 11 0 15,-8 0 1-15</inkml:trace>
  <inkml:trace contextRef="#ctx0" brushRef="#br0" timeOffset="2275.9232">14219 2755 52 0,'120'-27'26'0,"-82"4"-30"0,-25 12 28 16</inkml:trace>
  <inkml:trace contextRef="#ctx0" brushRef="#br0" timeOffset="2998.3595">14471 2596 52 0,'4'-8'26'0,"0"16"-28"0,0-8 29 0,5 0-28 15,-9 7 0-15,-4 5 0 16,4-1 1-16,-5 8 0 16,5 4 0-16,-4 3 0 15,4 8 1-15,-4-4-1 16,0-3 0-16,-5-12 9 16,1-4 1-16,-1-3 0 15,5-1 0-15,0-3-1 16,-5 0 1-16,9 4 1 15,0-5 0-15,0 5-9 16,-4 7 0-16,0 8-1 16,-1 11 0-16,1 11 0 15,-5 8 1-15,5 8-2 16,4 3 0-16,0-3-1 16,0-5 1-16,0-6-1 15,0-13 0-15,0-6 0 16,0-9 1-16,-4-3 0 0,0-7 1 15,-1-16-1-15,1-4 1 16,4-7-1-16,-4-8 1 16,4-7-1-16,0-8 1 15,4 0-1-15,5-14 0 16,-1 2 0-16,5 5 0 16,0 0 0-16,4 3 0 15,0 4-1-15,4 0 1 0,0 12 0 16,1 3 0-16,-1 4-1 15,5 0 1-15,3 8-1 16,5 0 1-16,1 7 0 16,-1 8 0-16,0 7-1 15,0 4 1-15,0 8-1 16,-4-1 1-16,-1 9 0 16,-3 3 0-16,-9 0-1 15,-4 4 0-15,-5 3 1 16,-3 5 0-1,-5-1 0-15,-5-3 0 0,-3 3 0 16,-9 0 0-16,-13-10 0 16,-8-5 1-16,-5 0-1 15,-4 0 1-15,5-3-1 16,-5-1 1-16,-4-7-1 16,0-4 1-16,-1-7-1 15,6-4 1-15,-1-4 0 16,0-4 0-16,0 4-4 15,0 0 1-15,0 7-9 16,9 1 1-16,8-8-2 16,-4-30 1-16</inkml:trace>
  <inkml:trace contextRef="#ctx0" brushRef="#br0" timeOffset="5766.7714">7840 5978 49 0,'17'15'24'0,"-4"-26"-20"16,-13 11 25-16,13-8-30 31,-94-41 1-31</inkml:trace>
  <inkml:trace contextRef="#ctx0" brushRef="#br0" timeOffset="8736.9443">8185 6107 51 0,'-51'-12'25'0,"47"5"-26"15,4 14 25-15,0 1-23 16,-5 0 0-16,1 3 0 16,0-7 1-16,0 18-3 0,-1-22 0 15,1 19 1-15,0-15 0 16,-13 7-1-16,17-11 1 16,0 19-1-16,0-4 1 15,0-3 0-15,0-1 1 16,0 4-2-16,0-7 1 15,-4-1 0-15,4-3 0 16,0-4 0-16,0 0 1 16,0 0 0-16,0-11 1 0,0-4 5 15,0-4 1-15,0 4-1 16,0 7 1-16,0-15 0 16,-5 5 0-16,-3-9 0 15,-5 4 0-15,0-3-6 16,-4 3 0-16,-4 8-1 15,-9 4 1 1,-55 18-2 0,0 5 0-16,-5 10-1 15,5 1 0-15,4 3 0 16,9 12 0-16,-1 4 1 16,1 18 0-16,8 12 1 0,4 4 0 15,9 7 0-15,13-3 0 16,8 3 0-16,5 8 0 15,8 0-1-15,12-4 1 16,5-4-2-16,13-4 0 16,8-11 0-16,14-3 0 0,3-5-1 15,0-14 1-15,5-9-1 16,8-6 1-16,4-5 0 16,1-18 1-16,-1-12 0 15,0-4 0-15,5-10 0 16,12-13 1-16,-16-3-1 15,-1-23 1-15,-8 1-1 16,-4-12 0-16,-5 3 0 16,-8-14 0-16,-1-4 0 15,-7-12 1-15,-5-3-2 16,-4-12 1-16,-1 12-1 0,-3-1 1 16,4 1-1-16,-1 18 1 15,-3 12-2-15,-5 11 1 16,-8 23-7-16,-9 16 1 15,-21 6-1-15,-13-3 1 0,5 0-1 16,8-8 1-16</inkml:trace>
  <inkml:trace contextRef="#ctx0" brushRef="#br0" timeOffset="10071.4125">17648 5978 52 0,'-9'46'26'0,"-68"-73"-26"0,73 35 26 0,-17 7-26 15,4-4 0-15,4 0-1 16,21 1 0-16,-16 7 1 16,-1-12 1-16,1-3-1 15,-1 7 0-15,1-3 0 16,4 0 0-16,-5 3 0 16,1-4 1-16,-1 1-2 15,1-4 1-15,-5 3 0 16,0 9 0-16,0 2-1 15,0 1 1-15,-4 0-1 16,-4-4 0-16,4-3 12 16,0-5 0-16,4-3-1 15,1 0 0-15,-6 0-1 16,-11-1 0-16,-5 5 1 16,-5 0 0-16,1-1-11 15,4 8 0-15,0 0 0 0,-4 8 1 31,-5 15 0-31,-8 7 1 16,-5 12-2-16,1 4 1 16,0 7-1-16,4 0 1 15,4 4-1-15,4-4 1 16,18 11 0-16,3-7 0 16,14-4 0-16,8-3 0 15,4-5-2-15,9-7 0 0,8-11 0 16,9-1 1-16,8-14-1 15,9 3 1-15,0-15 0 16,8-7 1-16,5-4 0 16,8-8 1-16,5-8-1 15,-1-3 1-15,5 0-2 16,-1-8 1-16,1 1-1 16,-13-12 1-16,-5 0 0 15,-8-8 0-15,1-7 0 16,-10-4 1-16,-4 4 0 15,-3-8 0-15,-10-11-1 16,-8-8 1-16,-13-11-2 16,-16-4 0-16,-10 1 0 15,-7 6 0-15,-18 9 0 16,-13 10 0-16,-17 9-6 0,-38 14 1 16,-25 12-2-16,-22-1 1 15,-4 9-1-15,-13-9 1 0</inkml:trace>
  <inkml:trace contextRef="#ctx0" brushRef="#br0" timeOffset="15718.8855">2551 11215 48 0,'-13'3'24'0,"-12"9"-23"31,20-12 24-31</inkml:trace>
  <inkml:trace contextRef="#ctx0" brushRef="#br0" timeOffset="16903.3347">2402 10806 48 0,'25'7'24'0,"-16"5"3"31,-128-8-27-31,246-8 1 31,-110 4 1-31,-12 4-1 16,7 3 1-16,1 1-3 16,0 52 0-16,4-18 1 15,-13 0 0-15,5-12-1 16,4 0 1-16,-1-3-1 0,-7-5 0 15,3-7 0-15,-4 0 0 16,1-3 1-16,-10-8 0 0,5 3 0 16,5 1 0-16,7-1 0 15,-12-3 0-15,0 4 0 16,0-5 1-16,0 1-1 16,0-4 1-16,0 12-1 15,0-5 0-15,0 1 0 16,-8-4 0-16,4 3-1 15,4 4 1-15,-5-3-1 16,5-4 1-16,-4 0 0 16,4-1 1-16,4 1-2 15,1 0 1-15,-1 3 1 16,4-7 0-16,10-3-1 16,7 3 0-16,-4-8 0 15,1 4 0-15,-10-3 0 16,1 3 0-16,0-4-1 15,8 1 1-15,-8-1 0 16,0 5 0-16,0-5 0 16,-1 4 1-16,-3 4 7 0,-9-7 0 15,0 3 0-15,0 0 1 0,-9 0 0 16,5 0 0-16,0 1-1 16,-5 3 0-16,1 0-7 15,-5 3 0-15,0 5-1 16,-8 0 0-16,8 3 0 15,0 0 0-15,-8-3 0 16,8-1 0-16,1 1 0 16,-1 0 0-16,-8-1 0 15,3 1 1-15,-7-1-2 16,-5 1 1-16,-4 3 0 16,-9 4 0-16,1 0-1 15,-5 4 1-15,-4 4 0 16,0 4 1-16,-5 7-1 15,10-4 1-15,3 4 0 16,0 8 1-16,14-1 1 0,-5-3 0 16,12 4 0-16,9-1 0 15,9 8 0-15,4 4 0 16,13-11-1-16,0-4 0 16,0 3-2-16,8-3 1 15,9-4-2-15,-1 0 0 16,10 0-3-16,-5-3 1 15,4-9-8-15,9-3 0 16,-4-15-1-16,-1-23 0 16,5-11 0-16,-9-15 1 0,9-5 2 15,0-48 1-15,-4 0 6 16,12 7 1-16</inkml:trace>
  <inkml:trace contextRef="#ctx0" brushRef="#br0" timeOffset="17445.6727">3058 11188 51 0,'29'-19'25'0,"-16"15"-27"16,-9 4 27-16,-4 4-25 16,9-8 0-16,4 4 0 15,-5 0 0-15,-3-7 0 16,3-1 0-16,-8-3-1 16,4 11 1-16,5-61 0 15,-5 5 0-15,-4 82 0 16,9-71 0-16,-9 75 0 0,0-68 0 15,4 15 0-15,-4 54 0 16,4-5-1-16,0 1 1 16,-8-12 0-16,4-8 0 15,0 8 0-15,-4-11 0 16,4 0 0-16,-4-4 1 16,4 4-1-1,0 0 0-15,0-4 0 16,0 0 0-16,0 0 0 15,0-4 1-15,0-11-1 16,0 3 0-16,0-3-1 16,0 23 1-16,0-1 0 0,0-14 1 15,0 11-2-15,0 3 1 16,4 1 0-16,0-1 0 16,-8 5 4-16,-9-5 1 15,0 1 4-15,1 3 1 16,7-7-1-16,-7 3 1 15,3 5 0-15,-4-1 0 16,0 4-4-16,1 4 0 0,-10 11-4 16,10 12 1-16,-10 15-1 15,5 18 0-15,0 16 0 16,0 23 0-16,4 22-5 16,1 15 0-16,3 12-9 15,-4 0 1-15,1-31-1 16,16-33 1-16</inkml:trace>
  <inkml:trace contextRef="#ctx0" brushRef="#br0" timeOffset="18425.9114">22042 11343 49 0,'0'0'24'0,"9"0"-23"16,-1 8 24-16,5 3-26 16,4 0 1-16,17 1 0 15,5-8 0-15,-1-4 0 16,-4-8 0-16,-8 8 0 0,-9-11 0 16,-5-1 0-16,-7 9 0 15,-5-9 2-15,4 5 1 16,-4 3 3-16,0 4 1 15,0 4-1-15,-4 3 1 16,-1 8-3-16,1 8 1 16,0 7-5-16,0-3 0 15,-1-5-4-15,5 1 0 0,0-4-1 16,5 0 1-16,12 0-1 16,4-8 0-16,4-3 2 15,1-4 1-15,0-1-1 16,-5 1 1-16,-4-8 9 15,-4 4 0-15,-1-3 3 16,-3 3 0-16,-1 0 1 16,-3 0 0-16,-5 0 1 15,-5-4 0-15,-3-4-7 16,-9 1 0-16,-4-5-2 16,-5-3 1-16,-4-8-1 15,-4 12 1-15,-13-8-2 0,-4 12 0 16,-8 3-1-16,-1 8 0 31,0 7-2-31,1 4 0 16,8 12 1-16,4 7 0 0,13 7 0 15,12 8 0-15,14 8 0 16,12 4 1-16,9 3-1 16,8-3 1-16,18 3-1 15,16-7 1-15,5-8-1 16,3-11 1-16,14-8-2 15,0-4 0-15,-5-10-4 16,-4-13 1-16,-4-14-10 16,0-8 1-16,-9-11-1 15,-8-4 0-15,-4-12 1 16,25 5 0-16,0-20 3 16,-13-37 0-16,1 3 10 15,-5 8 0-15</inkml:trace>
  <inkml:trace contextRef="#ctx0" brushRef="#br0" timeOffset="18958.4422">23669 11215 49 0,'-4'30'24'0,"8"-38"-23"0,-4 8 24 16,0-7-26-16,0 7 1 31,-8-4-1-31,-18-4 1 15,5 8 0-15,4 0 0 16,-9 4 0-16,5-4 0 16,8 8 0-16,5 3 0 0,8 0-1 15,8-3 1-15,5-1 9 16,-5-7 0-16,5-3 1 16,4-9 0-16,9-7-1 15,4-7 1-15,4-1 0 16,4 9 1-16,0-1-7 15,5 3 0-15,8 9-1 16,4 3 1-16,5 4 0 16,-5 15 0-16,-4 16-2 15,1 3 1-15,-1 7-3 16,-13 16 1-16,-4 0-2 16,-8 3 1-16,-14 1-1 15,-12-1 0-15,-8 5-2 16,-13-1 0-16,-14 4 1 15,-11 4 1-15,-10-8 0 16,1 4 0-16,4-7 0 16,4-4 1-16,9-4 3 15,8 3 0-15,21-3-1 0,14-7 1 16,24-1-1-16,31-3 1 16,25 3-1-16,22-3 0 15,3-4-14-15,1-12 1 16,-17-18-3-16,16-39 0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2-09T20:33:00.158"/>
    </inkml:context>
    <inkml:brush xml:id="br0">
      <inkml:brushProperty name="width" value="0.05292" units="cm"/>
      <inkml:brushProperty name="height" value="0.05292" units="cm"/>
      <inkml:brushProperty name="color" value="#FF0000"/>
    </inkml:brush>
  </inkml:definitions>
  <inkml:trace contextRef="#ctx0" brushRef="#br0">3292 3617 22 0,'0'-15'11'0,"-9"-4"-7"15,9 12 11-15,9 3-14 16,-9 0 1-16,0-4 3 16,0 5 0-16,-9-1-6 15,5 0 1-15,4 0 3 16,-8 1 1-16,8 3-1 16,-5 0 0-16,5 3-1 15,0 5 0-15,0 3 0 16,5 8 0-16,3 4-1 15,-8 11 1-15,13 15-1 16,-9 8 1-16,5 0-2 16,-5 7 1-16,0-7-1 0,0-12 1 15,1 0-4-15,-1-3 0 16,9-8-9-16,-1-4 1 16</inkml:trace>
  <inkml:trace contextRef="#ctx0" brushRef="#br0" timeOffset="869.5005">3718 3927 22 0,'-5'16'11'0,"40"14"-9"15,-35-26 8-15,4 7-9 16,-4 4 1-16,0 8 0 16,0 0 0-16,8-1-3 0,-8-3 1 15,-8 0 1-15,8-4 0 16,0 0-1-16,-4-3 1 16,4-5 0-16,0-3 0 15,0-4-1-15,4-11 1 16,4-12-1-16,-3-7 1 15,3-8-1-15,5-4 1 16,4-3-1-16,4-12 0 0,0 4 0 16,-3-4 1-16,-1 4 0 15,8 8 0-15,-8 3 0 16,13 8 0-16,-13 12 0 16,9 14 0-16,3 12-1 15,-12 15 1-15,5 7-1 16,-5 16 0-16,0 11 0 15,-13 4 1-15,5 3-1 16,-5 4 0-16,-4-14 0 16,-4-1 0-16,4 0 0 15,-13-4 1-15,4-7-1 0,-4-4 1 16,5-3 0-16,-1-12 1 16,1-8-1-16,-1-7 0 15,5-12-1-15,-4-7 0 16,3 0-2-16,5-8 0 15,0-7-1-15,0-4 0 0,5-8-1 16,3-3 1-16,5 3 0 16,4-3 1-16,13 3 1 15,-5 4 1-15,9 12 1 16,-8-4 0-16,4 18 0 16,0 5 0-16,-5 3 0 15,9 11 1-15,-4 5-1 16,0 10 0-16,0 9 0 31,-5-1 1-31,-4 12-1 16,-8 7 1-16,-4-4-2 15,-5 4 0-15,-4 1-8 16,0-5 1-16,8 4-2 0,1-22 1 16</inkml:trace>
  <inkml:trace contextRef="#ctx0" brushRef="#br0" timeOffset="1349.2229">5119 4071 23 0,'-43'-15'11'0,"13"0"-14"16,13 7 20-16,0 8-16 16,-4-3 0-16,-5 3 1 0,1 7 0 15,-1 8-2-15,-12 8 0 16,8-4 2-16,5 7 1 16,3 5-1-16,5 3 1 15,5 4 0-15,3-8 0 16,5-7-1-16,0-5 1 15,8 1-1-15,0-11 0 16,5 0-2-16,3-5 1 16,5-10-3-16,5-12 1 0,-1-8-2 15,0 5 1-15,-4-9-1 16,0-3 0-16,0 8 2 16,-12 7 0-16,3 4 3 15,-8 15 0-15,0 7 2 16,-4 5 1-16,-5 14 0 15,-3 16 1-15,-10-1-3 16,-3 16 1-16,-5 7-7 16,4-7 1-16,1-8-10 15,8 1 0-15</inkml:trace>
  <inkml:trace contextRef="#ctx0" brushRef="#br0" timeOffset="2276.7212">5362 4128 40 0,'-13'19'20'0,"-9"11"-26"0,18-11 31 0,-13 15-25 16,-4 0 1-16,0 12-1 15,-5-1 1-15,5 4-2 16,-1-3 1-16,5 3 0 16,9 0 1-16,4-4-2 15,-1-11 1-15,10-3-1 32,-1-9 0-32,9-10-1 15,4-5 1-15,4-14-2 16,0-8 1-16,1-8 0 15,-5-15 0-15,0-7 0 16,0-1 1-16,0 5 1 0,0 3 0 16,-4 4 1-16,-1 7 1 15,-3 8 0-15,4 8 0 16,-9 15 0-16,0 0 1 16,0 18-1-16,1 20 0 15,-5 11-2-15,-5 15 1 16,-7 4-1-16,-1 7 0 15,-8 5 0-15,-1 10 0 16,-3 5-1-16,-9-1 1 0,-5 0 0 16,1-7 0-16,-5-4-1 15,1-15 1-15,3-12 0 16,-3-10 0-16,-5-12-1 16,0-16 1-16,0-18-2 15,5-23 1-15,-1-15-2 16,13-19 0-16,5-15 0 15,8-11 0-15,13-5 2 16,8 9 1-16,9 6 1 16,8 9 1-16,4 18 2 15,1 8 1-15,4 12-1 16,-9 14 0-16,5 12-1 16,-1 7 0-16,1 4-3 15,-5 12 1-15,5-5-1 16,-1 5 1-16,9 3-1 15,-4 0 1-15,13-3-1 0,3-4 1 16,6-16-1-16,-1 5 1 16,4-9-1-16,5-6 0 31,-1-31-1-31,-12-8 0 16,-4-7 0-16,-1-8 0 15,-12-15-2-15,-9-11 0 16,1-12-1-16,-22 12 1 15,0 7 1-15,-9 8 0 0,-8 15 2 16,-4 12 0-16,-5 14 2 16,-8 16 1-16,13 11 1 15,4 26 0-15,8 16-1 16,14 15 0-16,12 11-3 16,-5 4 1-16,10 7-5 15,3 4 1-15,5 12-9 16,13-8 1-16</inkml:trace>
  <inkml:trace contextRef="#ctx0" brushRef="#br0" timeOffset="3055.3395">7014 4211 37 0,'0'0'18'0,"25"87"-17"0,-20-41 28 0,-5 18-26 16,0 19 1-16,-9 12 1 15,1-1 0-15,-1 9-11 16,-4 2 0-16,1-2-4 15,-1-5 0-15</inkml:trace>
  <inkml:trace contextRef="#ctx0" brushRef="#br0" timeOffset="4170.9475">17188 4854 44 0,'-22'8'22'0,"39"-4"-22"16,-8 3 23-16,-5 8-21 16,0 12 1-16,1-1 3 15,-1 24 1-15,4 10-8 16,-3 1 1-16,-5 11 3 16,0-4 1-16,0 0-4 15,0-8 0-15,0-7-8 16,4-7 1-16,4-20-8 15,18-14 0-15</inkml:trace>
  <inkml:trace contextRef="#ctx0" brushRef="#br0" timeOffset="4853.7876">17831 4673 48 0,'4'23'24'0,"30"71"-32"0,-30-71 41 0,0 15-32 16,1 7 1-16,-5 12 1 15,0 3 0-15,0 8-4 16,0-3 0-16,-5-1 2 16,-3-3 1-16,-5-5-1 15,5-14 0-15,-1-4-1 16,1-8 1-16,3-11-1 15,1-8 1-15,-4-3-1 16,3-23 0-16,1-8 0 16,0-15 0-16,0-15-1 15,4-3 0-15,-5-16-1 16,5 0 1-16,0 11 0 16,0 4 0-16,5 1 1 15,3 14 0-15,5-3 1 16,0 14 0-16,-1 13 1 0,10 10 0 15,-5 12 0-15,0 7 0 16,0 16-1-16,0 10 1 16,-4 9-2-16,-1-1 1 15,1 4-1-15,-4 1 1 16,-1-9-1 0,1-3 0-16,-1-8 0 15,1-11 1-15,-1-4 0 16,1-7 0-16,-1-16-1 15,1-14 1-15,-1-16-3 16,5-11 1-16,0-12-2 16,0-7 0-16,4-15-1 15,4 11 0-15,0-4 1 0,5 8 0 16,-1 19 2-16,5 7 1 16,4 27 2-16,-4 19 1 15,4 11 0-15,-4 19 0 16,0 8 0-16,-5 11 0 15,-8 3-2-15,0-6 0 16,0-1-4-16,-4 4 1 16,-9-27-7-16,-4-3 1 0,-4-15-7 15,0-20 1-15</inkml:trace>
  <inkml:trace contextRef="#ctx0" brushRef="#br0" timeOffset="5010.0962">17831 3818 67 0,'-26'0'33'0,"52"4"-66"16,-14-1 65-16,10 12-55 16,-5 12 1-16,13 3-3 15,-5 4 1-15</inkml:trace>
  <inkml:trace contextRef="#ctx0" brushRef="#br0" timeOffset="5450.8181">19215 4158 34 0,'0'-4'17'0,"-17"-26"-20"0,8 23 29 16,-12-1-25-16,-5 4 1 0,-12 4 2 15,-5 12 0-15,1-1-5 16,-1 12 0-16,5 15 3 16,4 3 0-16,0 8-2 15,8 8 1-15,5 0-2 16,8-8 1-16,9-11-3 15,8-15 1-15,9-8-2 16,4-19 0-16,4-15-2 16,5-7 1-16,8-12-1 15,-4-4 1-15,-5 0 4 16,-4 5 0-16,1 6 4 16,-1 12 0-16,0 12 3 15,1 14 1-15,-5 12-1 0,-5 15 0 16,1 8-5-16,0 3 0 15,4-11-11-15,0-3 1 16,13-12-2-16,4-19 0 16</inkml:trace>
  <inkml:trace contextRef="#ctx0" brushRef="#br0" timeOffset="5859.6966">19602 3927 53 0,'-51'12'26'0,"34"52"-42"16,17-45 57-16,0 8-41 15,0-5 0-15,0 1-2 16,4 0 1-16,-4-4 0 16,5-4 1-16,-1-4-2 15,0-3 0-15,0 3 0 16,5 4 1-16,4 12 0 15,8 7 1-15,4 19 0 16,5 18 0-16,4 17 1 16,-8 14 0-16,-1 0 0 15,-3 15 0-15,-9-3-1 0,-5-1 1 16,-8-11 1-16,-4-11 0 16,-5-8 0-16,-3-18 1 15,-6-9 0-15,-3-14 0 16,-9-16-1-16,-12-14 1 15,-9-8-3-15,-13-23 1 16,-4-27-4-16,-9-18 0 16,-21-53-6-1,21 26 1-15,22 15-7 16,25 1 0-16</inkml:trace>
  <inkml:trace contextRef="#ctx0" brushRef="#br0" timeOffset="6381.5113">19943 4124 45 0,'-4'12'22'0,"21"18"-29"0,-9-26 38 15,5 7-30-15,0 0 1 16,8 1-1-16,5 3 1 15,3-11-3-15,5-4 0 16,1-8-1-16,-1-7 1 16,4 0-2-16,-4-4 0 0,-4-4-1 15,-5-7 0-15,-8-8-1 16,-8-7 1-16,-13-1 0 16,-5 1 1-16,-8 7 3 15,-17 19 0-15,-4 15 2 16,-9 12 1-16,0 22 5 15,0 27 0-15,5 3 1 16,7 16 0-16,10 15-2 16,4 0 0-16,8-1-4 15,9-6 1-15,12-9-11 16,13-6 0-16,9-20-9 16,4-34 0-16</inkml:trace>
  <inkml:trace contextRef="#ctx0" brushRef="#br0" timeOffset="7079.2983">21131 3965 35 0,'-13'19'17'0,"-12"-11"-17"0,20-8 21 15,1-4-19-15,0-4 1 16,0 1 1-16,8-8 1 16,0-8-6-16,9-7 0 15,4-16 3-15,4-7 1 16,5-7-3-16,8-4 1 0,8-8-1 16,10 4 1-16,3-4-2 15,13 15 1-15,4 0 0 16,1 12 0-16,-5 11 0 15,-4 11 0-15,-9 8-1 16,-4 15 1-16,-8 11 0 16,-9 12 0-16,-8 15 0 15,-9 0 0-15,-13 11-1 16,-4 8 1-16,-4 14 0 16,-9 1 1-16,-8 4-1 15,-9 7 0-15,-4 12 0 16,-9-4 1-16,0-1-1 15,1-6 0-15,-5 3-1 16,-4 3 1-16,4-21-1 0,5-9 1 16,-5-11-1-16,13-11 1 15,4-8 0-15,13-11 0 16,17-7 3-16,25-9 0 16,31-14 2-16,37 0 0 15,39-4 2-15,30-1 1 0,13 9-1 16,-1 3 1-16,-20 4-6 15,-22 4 0-15,-22 3-11 16,-20-3 0-16,-9-4-10 16,-30-11 1-16</inkml:trace>
  <inkml:trace contextRef="#ctx0" brushRef="#br0" timeOffset="8205.0386">13849 2611 23 0,'0'0'11'0,"25"-8"-7"0,-16 4 11 0,4 4-13 0,-1-7 1 32,6-1 1-32,-1 1 0 0,0-1-6 15,4 1 1-15,4 3 4 0,5 4 0 16,0 4-2-16,0 7 1 16,-5 4-2-16,-3 8 1 15,-10 3 0-15,-12 8 0 16,-8-3-2-16,-9-1 1 15,-9 4 0-15,1 0 0 16,4-4-1-16,4-3 1 16,8-1-1-16,9 1 1 0,9-1 0 15,3 8 0-15,1 4-1 16,0 7 1-16,0 5 1 16,-9-5 0-16,-8 0 1 15,-13 5 0-15,-9-5 1 16,-4-3 1-16,-8-8-2 15,-5-8 1-15,5-7-7 16,0-8 0-16,4-3-7 16,12-16 1-16</inkml:trace>
  <inkml:trace contextRef="#ctx0" brushRef="#br0" timeOffset="8756.7023">14479 2955 39 0,'-8'57'19'0,"-9"83"-25"0,8-106 32 16,-4 8-26-16,1 3 1 15,-1 4-1-15,4-7 1 0,-4-8-1 16,5-4 0 0,-1-3 0-16,1-12 1 0,-1-8 0 15,1-3 0-15,4-12-1 16,-1-10 1-16,5-13 0 16,5-7 0-16,-1-7 0 15,4-19 0-15,5-4-1 16,4-1 1-16,4-2-2 15,5 10 1-15,4 1-1 16,4 3 0-16,4 8-1 16,9 11 1-16,4 0-1 15,5 15 1-15,-1 16 0 16,0 10 1-16,5 13-1 16,-5 14 0-16,-4 11 0 15,-4 12 1-15,-13 8 0 16,-8 11 0-16,-13 0 1 15,-18 7 1-15,-20-7 1 16,-22 0 1-16,-21 0 1 0,-9-8 1 16,-8-3-2-16,-9-20 1 15,-4-7-6-15,-4-3 0 16,0-5-12-16,17 1 0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6-02-09T20:51:50.561"/>
    </inkml:context>
    <inkml:brush xml:id="br0">
      <inkml:brushProperty name="width" value="0.05292" units="cm"/>
      <inkml:brushProperty name="height" value="0.05292" units="cm"/>
      <inkml:brushProperty name="color" value="#FF0000"/>
    </inkml:brush>
  </inkml:definitions>
  <inkml:trace contextRef="#ctx0" brushRef="#br0">11984 13670 9 0,'85'148'4'15,"-85"-126"-4"-15,0-29 5 0,0 7-5 16,-13 7 0-16,0-3 0 16,5-4 0-16,-1 11 0 15,1-11 0-15,-1 8 0 16,-12 0 0-16,0-5 0 15,8 9 0-15,17 7 0 16,-12 0 0-16,12-1 0 16,0-6 0-16,13-1 0 15,-4-7 0-15,-5-8 0 32,1-7 0-32,-1-4-1 0,-3 0 1 15,-1-1 0-15,-4 1 0 16,0 15 0-16,0-11 1 15,0 11-2-15,-4-4 1 16,-1 8 1-16,-3-4 0 16,-5-8 6-16,0 1 1 15,1-5-5-15,3-3 1 16,1 4-3-16,3 0 0 16,1-1 1-16,0 1 0 0,0 0-3 15,4-1 1-15,0 1 3 16,0-1 0-16,4 5 3 15,0-1 1-15,0 1-2 16,1 3 0-16,-1-4-3 16,-4 8 1-16,0 0 0 15,0 0 1-15,0 0 1 16,0 0 0-16,0 0 0 16,0 0 0-16,0 0-2 15,0 0 1-15,0 0-1 16,0 0 0-16,0 0-1 0,0 0 0 15,0 0 0-15,0 0 0 16,0 0 1-16,0 0 0 16,0 0-1-16,0 0 0 15,0 0-1-15,0 0 1 16,0 8-1-16,0 0 0 16,4 3-1-16,0 4 0 15,1 8 0-15,-1 11 1 0,0 0-1 16,-4 7 0-16,0 5 0 15,-4 3 1-15,0 0-1 16,-1-7 1-16,1 3-2 16,0 4 1-16,-5 1 0 15,1-1 1-15,4-4-1 16,-1-3 0-16,1-1 0 16,0-6 0-16,-1-5 1 15,5-8 0-15,0-3-1 16,0 0 0-1,5 0 0 1,-5-4 0-16,4-3 0 16,0-1 1-16,1 4-1 15,-1 0 0-15,4-7 0 16,1 3 0-16,4 1 0 16,8-1 0-16,4-3 0 15,9-5 0-15,9 5-1 0,0-4 1 16,8 3-1-16,0 1 1 15,0-1-2-15,-4 5 1 16,-9-5-2-16,-4 8 0 16,0 4-2-16,-12 0 1 15,-10 0-12-15,-3 0 1 16,-9-19 0-16,-4-11 1 16,-1-20 1-16,5-18 1 15,-4 0 0-15,4-57 1 0</inkml:trace>
  <inkml:trace contextRef="#ctx0" brushRef="#br0" timeOffset="187.5255">12435 13401 9 0,'-51'23'4'0</inkml:trace>
  <inkml:trace contextRef="#ctx0" brushRef="#br0" timeOffset="1415.5516">11988 13477 9 0,'-13'34'4'0,"-59"-11"-3"0,63 11 4 15,5 0-5-15,0 8 0 16,4 3 0-16,12-3 0 16,1-8 0-16,-9 0 0 15,1-12 11-15,-5-7 0 16,0-11 0-16,4-11 1 16,0-5-1-16,1 1 0 15,3-4 1-15,1 0 1 0,-1-4-11 16,1 0 0-16,-1 0 0 15,9 0 1-15,4-4-1 16,5 1 1-16,8 3-2 16,4-4 0-16,1 8-2 15,3-4 0-15,5 8 0 16,0-4 0-16,-4 15-2 16,3 0 1-16,-3 7-3 15,-9 1 1-15,0 3-9 16,9 4 0-16,-1-7 0 15,-3-5 1-15,-5-14 0 16,-4-8 1-16,-5-3 2 16,-4-5 0-16,-4 4 10 15,-63 54-1 1,101-73 0 0,-102 72 0-1,73 8 0-15,-60 11 0 16,25 8 0-16,-21-15 1 15,5-1-1-15,8-10 0 0,-5-13 0 16,1 5 0-16,4-8 0 16,4 0 0-16,0-3 0 15,5-8 0-15,-5 11 0 16,0-15 0-16,1 11 0 16,7-3 0-16,-3-5 0 15,-1 1 0-15,1 8-1 16,4-20 1-16,-1 8 0 15,5 8 1-15,0-8-2 16,0 0 1-16,0 0 0 16,9-12 0-16,-1 5 0 15,1-5 0-15,-1 1 0 16,5 11 0-16,0 4 0 16,0-4 0-16,-5 7 10 15,5-3 0-15,-5 0 2 16,-8 0 1-16,0-4-1 15,0 0 1-15,0 0-1 16,9-4 1-16,-9 4-10 0,0 0 1 16,0 0-3-16,0 4 0 15,4-1 0-15,-4 16 0 16,5 0-1-16,-1 8 1 16,0 11-1-16,0 7 0 15,-4 0-1-15,0 8 1 16,0 4 0-16,0-8 0 15,5 8 0-15,-1-4 0 0,-4-4-1 16,0-7 1-16,-4-16-4 16,-1-11 0-16,1-3-9 15,-9-12 0-15,0-19-1 16,-4-4 1-16,0-3 0 16,0-5 1-16,-4-6 3 15,0-1 0-15,4-4 8 16,-5-3 1-16,10 11 0 15,-1-4 0-15,4 15 0 16,1 4 0-16,-1 4 0 16,-8 7 0-16,5-7 0 15,-1 8 0-15,0-1 9 16,0 1 0-16,0-5 3 16,5 1 0-16,-1 0 0 15,5-5 0-15,4-6 2 0,4 3 0 16,5-4-7-16,-1 4 0 15,14 4-2-15,3-8 1 16,9 12-1-16,5 0 1 0,8 11-2 16,-1-8 0-16,10 8-2 15,3 4 0-15,1 0-2 16,-5-1 1 0,13 1-7-1,-12 0 0-15,-1 0-11 16,-8-4 0-16,-13-12-1 15,-13-3 0-15,-8-4 0 16,0-7 1-16</inkml:trace>
  <inkml:trace contextRef="#ctx0" brushRef="#br0" timeOffset="2088.7479">13666 13901 9 0,'25'34'4'0,"-20"-30"-3"0,3-1 4 16,-4 9-6-16,1-1 1 15,-5 12 0-15,8-16 0 16,-4 5 0-16,-4-5 0 15,5-3 0-15,-1 0 1 16,0-4-1-16,5-11 0 0,-5 3 0 16,4 0 0-16,5 8 0 15,0 0 0-15,0 4-1 16,0 4 1-16,-5 3 0 16,1-3 0-16,-9-5 12 15,-5-3 0-15,-3 4 0 16,-5-8 0-16,0 4 0 15,-8-3 0-15,-9 6 1 16,0 5 0-16,1 0-12 16,3 7 1-16,0 4 0 15,1 7 0-15,8 4-1 16,4 4 1-16,9 8-2 16,8 3 0-16,5 1-1 15,12 3 1-15,9-7-1 16,4-1 0-16,4-14 0 15,5-1 0-15,-5-11-1 0,5-11 1 16,-1-11 0-16,1-5 1 16,-5-7 0-16,-4-7 0 15,-8-8 0-15,-5 7 1 16,-12-14 0-16,-14-5 0 16,-3-7 1-16,-9 8 0 31,-9 3 0-31,-8 8 0 15,-4 8-1-15,-9 3 0 16,4 8-2-16,-4 7 1 0,5 12-6 16,8 4 1-16,13 3-9 15,3-3 1-15,18-16-1 16,9-3 0-16,4-4 1 16,4-16 1-16</inkml:trace>
  <inkml:trace contextRef="#ctx0" brushRef="#br0" timeOffset="2533.0519">14526 13859 10 0,'21'15'5'0,"81"46"-6"16,-89-50 6-16,-4-3-5 16,-1 3 0-16,-8 4 0 15,-4 0 0-15,-9-3 0 16,-12 3 0-16,-1 0 0 0,1 8 1 0,-5-4 12 15,0 3 0-15,4-7 0 16,5 4 0 0,13 23-1-1,8 0 1-15,4-1-1 16,13 5 1-16,4-16-14 16,9 0 1-16,0-11-1 15,8-4 0-15,9-7 1 16,0-12 0-16,0-11-1 15,-9-8 1-15,-8-3 1 16,0-5 1-16,-18-6 1 16,-12 3 1-16,-17-4-1 15,-17 7 1-15,-13 9-2 16,-4 7 1-16,-4 11-4 16,0 8 0-16,4-1-13 15,-1 16 1-15,6-19-3 16,20-22 1-16,13-20 0 0,18-15 0 15,3-49 2-15,13-7 0 16</inkml:trace>
  <inkml:trace contextRef="#ctx0" brushRef="#br0" timeOffset="3098.6725">15007 12830 9 0,'21'-4'4'0,"-25"12"-2"0,8 3 4 0,-4-3-7 16,-8 22 1-16,-1 19-1 15,-25-11 1-15,5 0 0 16,3 0 0-16,5 7 0 16,4 4 0-16,4 1 12 15,0-9 1-15,5-11 1 16,3-7 1-16,5-4-2 16,13 0 1-16,4-4 0 15,4-7 1-15,9 3-12 16,9 0 0-16,3 1-2 15,14-9 1-15,-1 5 0 16,0 0 1-16,5-1-2 16,-5 5 0-16,-4-1-2 15,0 4 1-15,-8 4-1 0,0 4 1 32,-9 14 0-32,-9 13 1 15,-3-9-1-15,-5 8 1 16,-5 8 0-16,1 0 0 15,-4 3-1-15,3 5 1 16,-3-1-1-16,-1-7 1 16,5 3-1-16,0 1 0 0,4-4 0 15,-4 3 0-15,4 5 0 16,0-9 0-16,4 1 0 16,-8-8 1-16,-5 0 0 15,1-7 0-15,-9 7 1 16,-13-3 1-16,-12-5 1 15,-14-3 0-15,-20 0 1 16,-18 7 1-16,-4 5-1 16,-21-1 0-16,0-8-5 15,-9 1 0-15,-8 0-11 16,0 7 0-16,-5-23-11 16,1-18 0-16</inkml:trace>
  <inkml:trace contextRef="#ctx0" brushRef="#br0" timeOffset="6734.4683">16413 13443 9 0,'21'-4'4'0,"-25"16"-3"0,4-12 5 0,4 3-7 16,-4 1 1-16,0 4-1 16,0 11 1-16,-4 18 0 15,4 9 1-15,0-16-2 16,4 12 1-16,0-8 0 16,0 4 1-16,-4-16 13 15,0-3 0-15,-8-4 0 16,4-7 0-16,-5 0 0 15,5-5 0-15,-5 1 2 16,5 0 1-16,0 3-15 16,-1 1 1-16,1 3-1 15,8 4 1-15,5 12 0 16,4 3 0-16,12 12-2 16,5 3 0-16,8 1 0 15,9-5 0-15,13 1-2 16,4 3 1-16,-9-3-3 0,-4-8 1 15,-4-4-3-15,-4-3 0 16,-5-16-6-16,-8-7 0 16,-9-12-6-16,-4-22 1 15,0-8 2-15,-8-11 0 16,-9-8 2-16,-5 4 0 16,-16 8 5-16,0-16 1 15,-9 8 5-15,5 16 1 16,3 2 0-16,5 5 0 0,0 15-1 15,4 8 1-15,5-1 0 16,4 4 1-16,4 4 8 16,-5 0 1-16,1 0 2 15,4 0 1-15,0-4 0 16,-4 4 0-16,4 4 2 16,0-4 0-16,0 8-8 15,0 3 1-15,-4 4-3 16,-1 12 0-16,-3 3-1 15,-5 8 1-15,-4 15-3 16,-4 0 1-16,-5-4-4 16,1 4 1-16,3 0-4 15,-3 0 1-15,3-4-7 16,1 4 0-16,4-23-8 16,4-7 1-16,9-27 0 15,25-30 1-15</inkml:trace>
  <inkml:trace contextRef="#ctx0" brushRef="#br0" timeOffset="9884.339">17234 13443 10 0,'-63'-19'5'0,"71"57"-2"0,-8-38-2 15,4 7-1-15,1 1 1 0,16-12-1 16,-4 4 1-16,17-7-2 15,-47 7 1-15,5 0 0 16,20-4 0-16,18 0 0 16,-43 0 0-16,-4 8 0 15,47 0 0-15,-8 7 0 16,-1-3 0-16,-4-8 0 16,0 0 0-16,-4 0 0 15,-1-8 0-15,1-3 0 16,-4 0 0-16,-1 3 0 15,1-7 0-15,16 4 0 16,-3-1-1 0,20 5 1-1,9-5 0 1,-4 1 0-16,0 3 0 16,-9 1 0-16,1-1 0 15,8-3 0-15,-9 0 0 16,13 3 0-16,-13-3 0 0,-8 7 0 15,-4 4 0-15,-5 4 0 0,-4-4 0 16,-4 7 0-16,0-3 0 16,-1 4 0-16,-3-5 0 15,-1 5 0-15,1 3 0 16,-5-3 0-16,-4-1 12 16,0-3 1-16,-4 0 0 15,0-4 0-15,-5 0-1 16,-4-8 1-16,5 5 1 15,-5-1 0-15,0 0-12 16,0 4 0-16,1 0-1 16,-5 0 0-16,-13 0 0 15,0-4 0-15,-4 8-1 16,-9 4 0-16,-3-1 0 16,3 8 0-16,0 4 0 15,1 0 0-15,8 0 0 16,4 4 1-16,4-8 1 15,9 8 0-15,5 7 0 0,7 8 0 16,5-1 0-16,0-2 1 16,5 14-1-16,-1 0 0 15,-4 8-2-15,0 3 1 16,0 5-1-16,0 3 0 16,0 11 0-16,-4 1 1 15,-1 7 0-15,1 11 0 16,4-7-1-16,0 11 1 15,-4-8 0-15,-1 9 0 0,1-5 0 16,0-3 0-16,0 11 0 16,-1-8 0-16,1 0 0 15,0-3 0-15,0 7-1 16,-1-15 1-16,5 8-1 16,0-1 1-16,5 5-1 15,-1-9 1-15,0-3-1 16,0 4 1-16,1 4-1 15,-1-20 1 1,-4 39-1 0,0-8 1-16,0-12 0 15,0-14 0-15,-4-12-1 16,-1-4 1-16,-3 4-1 0,-1-7 0 16,-3-8 0-16,3-11 0 15,1-8 0-15,-1-4 1 16,1-7-2-16,3-4 1 15,1-4 0-15,0-4 0 16,0-3 0-16,-1-1 1 16,5 1-1-16,0-8 0 15,5 7 1-15,3 1 0 16,1 3-1-16,3-7 1 0,1 4-1 16,8-5 1-16,1 1-1 15,-1 0 0-15,0 0 0 16,5 3 1-16,8 5-1 15,13-1 1-15,8 4 1 16,9 4 0-16,21 7-1 16,9-3 1-16,4 0-3 15,4-4 1-15,-4-4-4 16,-9-4 1-16,-3-7-11 16,-6-15 1-16,-20-23-9 15,-17-4 1-15,-9-45 1 16,-13-20 1-16</inkml:trace>
  <inkml:trace contextRef="#ctx0" brushRef="#br0" timeOffset="11756.1518">18086 13935 10 0,'9'-42'5'0,"50"23"-2"16,-25 19-1-16,-4 0-2 15,-9-3 0-15,5-1 0 16,-9 0 0-16,-4-7-1 16,0-16 1-16,-1 20 0 15,-3-12 0-15,-1-8 0 16,-8 27 0-16,9-19-1 15,-5 23 1-15,0 0 0 16,-4 0 1-16,0 7-1 16,0-11 0-16,-4 8-1 15,4-5 1-15,-4 5 0 16,0-4 0-16,-1-1 0 16,1 1 0-16,0 0 0 0,0 0 1 15,-1 0-1-15,1 3 1 16,4-3-2-16,-4-8 1 15,8-7 0-15,-8 18 0 16,0-10 0-16,4 6 0 16,0 1 0-16,0 4 0 15,0-5 0-15,0 1 0 16,4-4 0-16,-4 4 0 16,0-4 0-1,-9 34 0-15</inkml:trace>
  <inkml:trace contextRef="#ctx0" brushRef="#br0" timeOffset="11915.9546">18512 13394 10 0,'13'19'5'0,"-9"0"-5"0,17-16 5 16</inkml:trace>
  <inkml:trace contextRef="#ctx0" brushRef="#br0" timeOffset="13153.6302">18623 13458 10 0,'-5'4'5'0,"78"3"-7"0,-69-7 6 16,-17 12-3-16,18-1 0 15,-5 12-1-15,0-4 1 16,-5 15-2-1,1-11 0-15,0-1 1 16,0-3 1-16,-1-4-2 16,1 4 1-16,0 4 0 15,0-12 0-15,-5 1 0 16,0 3 1-16,-3 0-1 31,-1-4 0-31,4-3 9 16,1-4 0-16,-1-1 0 15,1-3 0-15,4 4-4 16,-1-4 0-16,1 0 1 16,4 0 1-16,-4 0-8 15,4 0 1-15,0 0 0 16,-4 0 0-16,-1 0 4 16,5 4 1-16,-4-4-1 15,-4 4 0-15,3-4-2 0,1 4 0 16,0 3 1-16,0-3 0 15,-1 0 0-15,5-4 0 16,-4-4-1-16,0 8 1 16,4-4-1-16,-5 0 1 15,1-4 0-15,4 4 0 16,-8-4-1-16,3 0 0 16,1 1-1-16,-4 3 1 15,-9 0-1-15,0 0 1 16,0-4-1-16,-5 0 1 0,-3 0-1 15,-1 4 1-15,5 0-1 16,0 0 0-16,4 0-1 16,0 4 1-16,4 11-1 15,4 4 0-15,5 7 0 16,4 5 1-16,0 3 0 16,4 11 0-16,5-7 0 15,-5 4 0-15,0-1-1 16,5-3 0-16,-5 4 0 15,5 3 0-15,-5 4 0 16,4 4 0-16,-3 4 0 16,-1 4 1-16,4-5-1 15,-3-3 0-15,-1 8 0 16,-4 7 1-16,0-11-1 16,4-1 0-16,-4 1 0 15,0 0 0-15,-4-4 0 0,4 0 1 16,0 15-1-16,-4-7 0 15,-5-8 0-15,5-1 0 16,4 1 0-16,-4 4 1 16,4-4-1-16,0-7 0 15,0-1 0-15,0 4 0 0,0-3 0 16,4 3 1-16,-8-8-1 16,4 9 0-16,0-5 0 15,-5-3 1-15,1 3-1 16,0-3 0-16,0-1 0 15,-1 5 1-15,1-5-1 16,0 1 0-16,0-1 0 16,4-3 1-16,-5 0-1 15,5 0 1-15,-4-4 0 16,0 0 0-16,-1-4 0 16,5 1 0-16,-4-5 0 15,4-3 0-15,0-4-1 16,0 3 1-16,0 5-1 15,-4-1 1-15,0-3-1 16,4 4 1-16,0-1-1 16,-5 1 1-16,5-1-1 15,0-3 1-15,0-4-1 16,0-4 1-16,0 0-1 0,5 0 1 16,-1 0 0-16,0-3 0 15,0 3 0-15,1 4 0 16,-1-4 1-16,0 7 0 15,5 5 0-15,-1-4 0 16,9 3 0-16,5-3 0 16,7-1-1-16,10-3 1 15,-1-3-2-15,9-5 0 16,0 0-2-16,4-7 0 16,0 0-2-16,0-4 0 0,-4-4-5 15,-9-4 1-15,-4 1-13 16,-8-16 1-16,-18-11 1 15,-8-19 1-15,13-19 0 16,-4-45 0-16</inkml:trace>
  <inkml:trace contextRef="#ctx0" brushRef="#br0" timeOffset="14072.2176">19134 13273 9 0,'-9'-8'4'0,"18"42"-2"0,-9-30 2 0,0 11-5 15,0-7 1-15,-9 7 0 16,9-4 1-16,0 1-1 15,-4-1 0-15,8 4 0 16,-4-7 0-16,0 3 0 16,4 0 0-16,-8 1-1 15,4-5 1-15,0 8 0 16,-4 4 0-16,0 4 0 16,-5 3 0-16,1-3 11 15,-1 0 0-15,1-8 2 16,-1-4 0-16,-4-3-1 15,5-1 0-15,-1 1 1 16,5 0 0-16,-4-1-10 0,-5 5 0 16,9-1-2-16,-5 0 0 15,5 1 1-15,-1 3 0 16,1 0-1-16,4-4 1 16,0 1-2-16,0-1 1 0,0-4-1 15,4 1 1-15,5 3 1 16,-5 1 0-16,-4-1-1 15,5 0 1-15,-1-3-1 16,0 0 1-16,-4 3-1 16,0-4 0-16,0 5-1 15,0-1 1-15,0 1-1 16,0-1 0-16,0 0 0 16,0 1 0-16,-4 7 0 15,4-8 1-15,0 0 0 16,-4 1 0-16,4-1-1 15,-5 4 1-15,1 8-1 16,0 3 0-16,4 8 0 16,0 4 1-16,4 11-1 15,-4 0 1-15,4 4 0 16,-4 4 0-16,0-4 0 16,0 4 0-16,0-8-1 0,-4-3 1 15,4-12-2-15,-4-4 1 0,-5-4-4 16,1-11 1-16,-5-11-6 15,4 0 1-15,1-15-9 16,-1-20 0-16,14-14 0 16,3-8 0-16,5-19 3 15,0 4 0-15</inkml:trace>
  <inkml:trace contextRef="#ctx0" brushRef="#br0" timeOffset="15457.7499">18917 15255 10 0,'-52'-3'5'0,"87"14"-6"16,-18-11 6-16,-5 0-5 16,-3-4 0-16,4-3 0 15,-9-1 0-15,4 8 0 0,-3-8 0 16,3 1 0-16,1 14 0 15,-9-7 0-15,0 0 0 16,4-11 0-16,0 3 0 16,-4 8 0-16,9-7 0 15,-9-4 0-15,0 11 0 16,4-8 0-16,-4 8 0 16,0 0-1-16,0 0 1 15,4-11 0-15,-4 11 0 16,9-8 0-16,-9 1 0 0,4 10 0 15,-4-10 0-15,9 3 0 16,-5-15 0-16,-4 19 0 16,-4-15 1-16,4 15-1 15,0-34 0-15,0 19 0 16,0 3 0-16,0 5 0 16,0-1 0-16,-5 23 0 15,5-11 0-15,0-11 0 16,-4-1 0-16,4 8 0 15,-4 4 0-15,4-4 0 16,-4 7 0-16,-1 8-1 16,5-3 1-16,-4-5 0 15,0 1 0-15,4-4 0 16,4 3 0-16,0-3 0 16,5-4 0-16,-1 0 0 15,1 0 0-15,-1-4 0 16,-3 1 1-16,-5 3-1 15,0 0 1-15,0 0 2 0,4 0 1 16,-4 0 4-16,8-4 0 16,5 0-1-16,-4 0 1 15,-1 0-3-15,1 1 1 16,-1-5-5-16,1 4 0 16,-1-3-6-16,1-1 0 0,-1 1 1 15,1-1 0-15,-1 0 6 16,1 5 1-16,-1-5 2 15,1 1 1-15,-5-1 2 16,0 4 0-16,1 0 0 16,-5 4 0-1,0 0-3 1,0 0 0-16,0 0-1 16,4-3 0-16,0-9-1 15,-4 12 1-15,0-7 0 16,0-1 0-16,-4 1-2 15,-9-1 1-15,0 4-1 16,-4 0 0-16,0 4-2 16,-4 0 0-16,4 4-1 15,0 0 0-15,-4 4 0 16,4 7 1-16,8 11-2 16,1-3 1-16,-1 7 1 15,5 8 0-15,4 4 1 0,0-1 0 16,13-7 0-16,-5 0 1 15,5-3-1-15,12-5 1 16,1-3-3-16,4-12 1 16,4-3-2-16,4-12 0 15,0-4-2-15,1-14 1 16,-1-5-1-16,-4-3 1 16,-8 3 1-16,-9-3 0 15,-9-8 2-15,-8 0 0 0,-12 4 1 16,-10 4 0-16,-3 7 0 15,-5 12 0-15,-4 4-5 16,-9 10 1-16,1 9-11 16,3-5 1-16,-12-7-1 15,26-4 0-15,-1 23 0 16,18-53 1-16</inkml:trace>
  <inkml:trace contextRef="#ctx0" brushRef="#br0" timeOffset="19257.7318">18861 15857 11 0,'9'15'5'0,"50"-38"-7"0,-37 23 7 0,-5 4-5 15,8 0 0-15,9 3 0 16,-4-3 0-16,21-4 0 15,0 4 0-15,-8-4 0 16,-5-4 0-16,-4-3 0 16,0 3 0-16,-4 0 0 15,0 0 0-15,-4 4 0 16,-5 4 1-16,-4 4-1 16,-4 11 0-16,-1 0 0 15,-3-1 0-15,-5 5 0 16,0 4 0-16,1-5 0 15,-1-3 0-15,0-4 8 16,-4-3 0 0,0-5 1-16,0 5 0 15,0-9 2-15,0 5 1 16,0-4 1-16,0 0 0 16,0 7-7-16,0-7 0 15,0 3-1-15,0-3 1 16,0 0-2-16,4 0 1 15,1-1-2-15,-1 1 0 0,-4-4-1 16,0 0 1-16,0 0-1 16,0-7 0-16,0-5-2 15,0 1 1-15,-4-4-1 16,-5 3 1-16,1 5-2 16,-5 3 1-16,-4 4-1 15,-4 11 1-15,-1 5-1 16,-3 14 0-16,-1-4 0 15,5 1 1-15,4 7-1 16,0 4 1-16,4 3 0 16,5 1 0-16,3-8-1 15,5 0 1-15,0-4 0 16,9-3 0-16,8 3-2 16,4-15 1-16,9-11-1 15,4-8 1-15,4 4-2 0,-4-7 1 0,-4-9-2 16,0-6 1-16,-9-1 1 15,-4-3 0-15,-4-5 0 16,-4 1 1-16,-9-4 0 16,-9-8 1-16,-16 5 0 15,-14 6 1-15,-12 9-1 16,0 6 1-16,-4 5-3 16,-1 11 1-16,-8 0-11 15,13-4 0-15,-8-11-1 0,-9-26 1 16</inkml:trace>
  <inkml:trace contextRef="#ctx0" brushRef="#br0" timeOffset="20562.0354">19781 13893 11 0,'-21'-11'5'0,"17"15"1"15,4-4-6-15,-5-12-1 16,1 12 1-16,0-7 0 16,-1 7 0-1,1 4 0-15,0-16 0 16,0 8 0-16,4-7 0 15,0-57 0-15,0 19 0 0,0 3-1 16,0 16 1-16,0 4 0 16,0 7 1-16,0 7-1 15,0 5 0-15,8-8 0 16,-4 7 0-16,5-3 0 16,0 11 0-16,-1 15-1 15,1-19 1-15,-1 23 0 16,1-4 0-16,-1 0 0 15,-4 0 1-15,1 4-1 16,-1 4 0-16,0 0 11 16,5-4 0-16,-1-8 0 15,5-3 1-15,0-1-1 16,4-3 0-16,4-4 0 16,0 0 1-16,5 4-10 15,8-1 1-15,4 1-2 16,1-4 1-16,-1 4 0 15,0 0 1-15,1 3-1 0,-5 5 1 16,4 3-2-16,-8 8 1 16,8 11 0-16,-12 0 1 15,-9 11 0-15,0 8 0 16,-4 0 0-16,-1 4 0 16,-3 7-1-16,-1 4 1 15,-3 8-2-15,-5-4 0 16,4 3 0-16,0 9 0 15,-8-5-1-15,4-3 1 0,0-1 0 16,-4-3 0-16,4-4 0 16,0 8 0-16,0-4 0 15,4 0 0-15,0-12-1 16,0 9 1-16,1-5-1 16,-1 0 1-16,4 0-1 15,-3-3 1-15,3 0-1 16,1-5 1-16,-5 1-1 15,0 7 0-15,0-11 0 16,-4 4 1-16,0-4-1 16,5 4 0-16,-5-4 0 15,0-4 0-15,0 4 0 16,4-4 0-16,-4 0 0 16,0 1 0-16,0-9 0 15,4 1 0-15,-4 3-1 0,0 4 1 16,0-7-1-16,0 0 1 15,0-5-1-15,0-3 1 16,4-3-1-16,-4-9 1 16,0 9-1-16,5-5 0 15,-5 1 0-15,0-5 0 16,0 5-1-16,0-1 1 0,0-3 0 16,0-12 0-16,-5 5 0 15,1-5 0-15,0 0 1 16,-5 1 0-16,1-1-1 15,-1 0 1-15,1 1 0 16,-1-5 0-16,5 1 0 16,-4-1 1-16,-1 1-2 15,-4-1 1-15,-4-3 0 16,-4 0 0-16,0 0 0 16,-5 3 1-16,-8 1 0 15,-9 3 0-15,-3 4 0 16,-1 1 0-16,-4 2-3 15,4-2 1-15,4-5-7 16,5-7 1-16,4-16-11 16,8-14 1-16,9-31 0 15,5-26 0-15</inkml:trace>
  <inkml:trace contextRef="#ctx0" brushRef="#br0" timeOffset="21765.5722">21127 13697 10 0,'4'155'5'15,"-12"-152"0"-15,12 1-4 0,-4 0-2 16,0-4 1-16,-4-8 0 16,4-7 0-16,0 4 0 15,0 0 0-15,4-8 0 16,0 4 0-16,-4 3 0 16,4 1 0-16,1 15 0 15,-5 3 0-15,4-3 0 16,-4 4 0-16,4 3 0 15,5 4 0-15,-5-4 0 16,13 1 0-16,0-5 0 16,4-3 0-16,-4-4 0 15,0 0 0-15,0 4 0 16,-8 0 0-16,-5-1 12 16,0-3 0-16,-4 0 2 0,0 0 1 15,0 0-1-15,0 0 0 16,0-7 1-16,0-1 1 15,0 8-12-15,0 0 0 16,-4 4-2-16,-4-4 1 16,-1 4-1-16,-4 0 0 15,-4-1-1-15,-13 1 1 16,1 4-2-16,-5-1 1 16,-5 1-1-16,1 7 0 0,4 12 0 15,0-12 0-15,4 4-1 16,0 3 0-16,5 9 0 15,-5 3 1-15,8-4 0 16,1 0 0-16,4 0-1 16,0 4 1-16,4 8 1 15,5 0 0-15,4 3-1 16,-1 4 1-16,5-3-1 16,9 10 1-16,-1 1-1 15,5 0 1-15,4 0-1 16,0 7 0-16,0-15 0 15,0 0 0-15,5 4 0 16,-5 0 1-16,0-4-1 16,0 4 1-1,8 38 0 1,-8-7 1-16,5 3-1 16,-5-12 1-16,-5 5-1 0,5-5 0 15,-8-3 0-15,4 0 0 16,-1 0 0-16,-3 4 0 15,-1-12-1-15,1 0 0 16,-5 8 0-16,-4-7 1 16,0 3 0-16,0-4 0 15,5 0 0-15,-5-3 0 16,-5-1 0-16,5-3 0 0,0 4 0 16,-4-8 0-16,0 0-1 15,-5 7 1-15,1-3-1 16,-1-4 0-16,-4 0 0 15,5-4 1-15,-1-7-1 16,5-8 0-16,0-4 0 16,-5-7 1-16,9-1-1 15,-4-3 0-15,0-4 1 16,0-3 0-16,4-5 1 16,0 1 0-16,4-4-1 15,9 3 0-15,12-3 1 16,5 0 0-16,8-4-2 15,13 0 1-15,13-4-1 16,4-4 0-16,-4-3-1 16,0 3 0-16,0 1-2 15,-9-1 1-15,-8 1-3 16,-4-1 0-16,-5 1-6 16,-12-1 1-16,-14-3-10 0,-12-16 0 15,-8-7 1-15,-5-19 1 16,0-22 1-16,1-58 1 15</inkml:trace>
  <inkml:trace contextRef="#ctx0" brushRef="#br0" timeOffset="22131.4807">21634 14048 10 0,'-13'4'5'0,"-34"-49"-5"16,38 45 5-16,5-8-5 15,0 4 0-15,-17-7 0 16,38 11 1-16,0-4-2 16,-22 4 1-16,18 0 0 15,0 8 0-15,-5-8 0 16,1 4 0-16,-1-4 0 16,-8 0 0-16,0 0 0 15,5-8 0-15,-22 8 0 0,21-8 0 0,-17-3 0 16,0 7 0-16</inkml:trace>
  <inkml:trace contextRef="#ctx0" brushRef="#br0" timeOffset="22178.351">21467 13988 10 0,'-42'-23'5'0</inkml:trace>
  <inkml:trace contextRef="#ctx0" brushRef="#br0" timeOffset="22272.1006">21527 13954 11 0,'0'-12'5'0</inkml:trace>
  <inkml:trace contextRef="#ctx0" brushRef="#br0" timeOffset="22318.9774">21629 13965 10 0,'0'-26'5'0</inkml:trace>
  <inkml:trace contextRef="#ctx0" brushRef="#br0" timeOffset="22709.6067">21629 14052 11 0,'0'0'5'0</inkml:trace>
  <inkml:trace contextRef="#ctx0" brushRef="#br0" timeOffset="23135.0209">21519 14071 10 0,'0'8'5'0,"85"-16"0"15,-68 46-5 1,-47-76 0-16,43 38 1 16,-9 0-1-16,4 4 0 15,-8-4-1-15,0 0 1 0,5-8 0 16,-1 1 0-16,5 7 0 16,-9 0 0-16,0 0 0 15,0 0 0-15,4 4 0 16,-4-1 0-16,0-6 0 15,-22 6 0-15,22-3 0 16,-17 4 0-16,5 0 0 16,3-4 0-16,1 0 0 15,-1 11 0-15,-16-11 0 16,3 8 0-16,5-1 0 16,0-7 0-16,4 4 0 15,5 0 0-15,-1 3 0 31,22 31 0-31,-30-72 0 0,13 34 0 16,4 0 0-16,-4 0 0 16,-1-7 0-16,5 10 0 15,0-3 0-15,17 8 0 16,-21 0 0-16,4-1 0 16,0-11 0-16,0 12 0 15,-4 0 0-15,0-5 0 16</inkml:trace>
  <inkml:trace contextRef="#ctx0" brushRef="#br0" timeOffset="24831.3651">21395 14185 11 0,'-4'-8'5'0,"0"-3"0"32,16 48-5-32,-24-82 0 15,12 45 0-15,0 0-1 16,0 4 1-16,0-12 0 15,0 12 0-15,0 4 0 16,4 3 0-16,0-3 0 16,-4-8 0-16,0 3 0 15,0-3 0-15,0 0-1 16,0 0 1-16,0 0 0 16,0 0 0-16,0 0 0 15,0 0 1-15,4-7-1 16,1 7 0-16,-1-8 0 0,0 8 0 15,5 4 0-15,-1-4 1 16,1 4-2-16,-1-8 1 16,1 8 0-16,-1-8 1 15,-4 0-2-15,5 8 1 16,-5-8 9-16,0 8 1 16,-4-4 1-16,0 0 1 15,5-11-1-15,3-4 1 16,-3-1 0-16,-5 5 1 0,0-4-9 15,0 4 0-15,0-1-2 16,0 5 0-16,-5 3 0 16,-3 8 0-16,-5-1-1 15,-4 5 0-15,-4 7 0 16,-5 12 0-16,5-1-1 16,-5 12 1-16,9 19 0 15,4 7 0-15,9 4-1 16,4 0 1-16,9 0-1 15,8 0 1-15,8-7-2 16,9-12 0-16,0-19 0 16,5-3 1-16,12-20-2 15,0-10 1-15,0-16 0 32,0-4 0-32,-8-22 1 15,-5-8 1-15,-8-4 1 16,-5-4 0-16,-12 5 0 0,-13 3 0 15,-17 7 1-15,-13 5 0 16,-8 10-1-16,-5 20 0 16,-3 3-6-16,-10 8 1 15,1 16-12-15,4 18 0 16,4-8-1-16,17 8 1 16,9 4-1-16,8 0 0 15,5-12 3-15,8 1 1 0,0 11 12 16,4-12 0-16,4 8 0 15,18 4 0-15,-5 4 0 16,-4-1 0-16,0-7 0 16,22 34 0-16,-10 4-1 15,-7-15 1-15,-5-8 0 16,-5-15 0-16,-3 0 0 16,-22-3 0-16,-12-16 0 15,3 4 0-15,5 0 0 16,5 0 0-16,-1-8 0 15,4 0 0-15,1-7 0 16,3 0 0-16,5 3 0 16,5-3 0-16,8 0 0 15,-9-4 0-15,4 4 0 16,5-1 0-16,0-6 12 16,-5-1 0-16,1-4 1 15,-1-3 0-15,-3 3 0 16,-1 1 1-16,-4 7 1 0,-4 4 1 15,-1-1-11-15,1 13 1 16,0 6-1-16,0 12 1 16,-1 8 0-16,10 11 1 15,-1 4-3-15,4 7 1 16,1 4-2-16,-1 4 1 0,1-12-2 16,-1 5 0-16,1-16-5 15,-1-4 0-15,1-14-10 16,4-12 0-16,0-23-8 15,4-4 0-15,-5-3 1 16,5-23 0-16,-4 7 3 16,0-18 0-16,-5-4 9 15,1 75 0-15,-5-11 7 16,5 16 1-16,-5-1 0 16,-8 4 0-1,0 38 0 1,-1-15 0-16,5-8 0 15,-4-8 1-15,0-7-1 16,-1 8 0-16,1-8 0 16,4-7 0-16,4 7 0 15,1-8 0-15,-1 1 0 16,5-5 0-16,-1 1-1 16,-8 0 1-16,4-8 0 0,1-4 1 15,3-3 11-15,-4-1 0 16,-4-7 1-16,-4-7 1 15,-4-1 2-15,-5 1 0 16,-4 3 2-16,-5 0 0 16,1 8-12-16,0 0 0 0,0 3-2 15,-1 8 1-15,1 1-3 16,0 6 1-16,-1 16-3 16,1-4 0-16,4 4 0 15,9 7 0-15,3 1-1 16,5 7 1-16,5-12-1 15,-1-7 1-15,4-3-2 16,9-1 1-16,5-11-2 16,3-8 1-16,9-11-1 15,0-11 0-15,0-1 0 16,0-10 1-16,1-12 1 16,-10-4 1-16,-4-8 0 15,-8-3 1-15,-4-4 0 16,-5 0 1-16,-13 8-1 15,-16 3 0-15,-5 8-3 0,-4 8 1 32,-21-16-15-32,8-15 0 15,13-14 0-15,42-13 1 16</inkml:trace>
  <inkml:trace contextRef="#ctx0" brushRef="#br0" timeOffset="25871.8637">21961 13674 10 0,'-115'-148'5'0,"86"156"2"0,24 26-10 15,-7 23 3-15,3-20 0 16,1 5 0-16,-5-4 1 15,4-4-1-15,5 4 0 0,0-4 0 16,4 4 0-16,4-12 4 16,5-3 1-16,8-12 5 15,4-11 0-15,9-7-1 16,8-5 1-16,9 1 2 16,12 3 0-16,1-3-3 15,12 3 1-15,-3 5-6 16,3-1 0-16,-8 8 0 15,-4 3 0-15,-5 5-3 16,-4-1 1-16,-8 15-2 16,-9-3 1-16,-5 7-1 15,-12 12 1-15,-4 0 0 16,-4 7 0-16,-9 11 0 16,0 5 0-16,-4 10 1 15,-1 5 0-15,-3-1 0 16,-1 12 1-16,-4-4-2 15,1 4 1-15,-1 0-1 0,0 7 1 16,0-3-1-16,5 3 0 16,4-3 0-16,4-8 1 15,0 7 0-15,-5-3 0 16,5 0 0-16,5-12 0 16,-1 8-1-16,-4-7 0 15,4-8 0-15,-4 0 0 16,4-1-2-16,1 9 1 15,3-8 0-15,1-12 0 16,-1 8-1-16,1 1 1 0,3-5 0 16,1-4 0-16,0 1 0 15,0-4 1-15,0-4-2 16,-1-8 1-16,1 4 0 16,0 4 0-16,0-4 0 15,4 1 0-15,-5-5-1 16,1-3 1-16,-4-1 0 15,-1 5 0-15,1-5 0 16,-5-7 0-16,0 0 0 16,-4-3 1-16,0-5-1 0,0 4 0 15,-4-11 0-15,0 4 0 16,0 0 0-16,-1-4 1 16,-3-1-1-16,-1 1 0 15,1 0 0-15,-5 4 1 16,-8-8-1-16,-1-3 1 31,-29 6 0-31,-8-10 1 16,-1 0-2-16,9-5 0 15,0-3-4-15,-5-7 0 16,1-27-14-16,8-15 0 0,13-31-1 16,13-37 0-16,25-27 0 15,30-68 1-15</inkml:trace>
  <inkml:trace contextRef="#ctx0" brushRef="#br0" timeOffset="26971.322">23520 14018 11 0,'98'15'5'0,"-175"-60"-5"0,73 30 5 15,4-4-5-15,0 4 0 0,0 0 0 16,0-4 0-16,0 7 0 15,17-3 0-15,-17 4 0 16,-4-1 0-16,-13 5 0 16,8 7 0-16,5 0 0 15,0 0 0-15,0-8 0 16,4 8 0-16,0 0-1 16,8-11 1-16,5 11 0 15,4-11 0-15,0 3 9 16,0-3 1-16,4-1 2 15,1 1 0-15,-5 0 1 16,0 3 0-16,-5 0 3 16,1 1 0-16,-4 3-9 15,-9 4 1-15,0-7-3 16,-13 3 0-16,-4 4-1 16,-17 0 1-16,-13 4-4 0,-8 7 1 15,-5 0-2-15,0 8 0 16,1 8-1-16,-1 10 1 15,13 1 0-15,5 0 0 16,3 11 0-16,5 1 0 16,9-1 0-16,3 0 0 15,1 4 0-15,8 4 1 16,5 3-1-16,-1 8 0 16,5 4 0-16,0-4 0 0,0 8 0 15,4-8 0-15,0 8-1 16,0-1 1-16,0 1 0 15,0 0 1-15,-5 11-1 16,1-8 0-16,4 8 0 16,0-7 0-16,0-1 0 15,0 4 0-15,-4-7 0 16,8 0 0-16,0 3 0 16,-4 1 0-16,0-9 0 15,0 9 0-15,0-4 0 16,-4-8 1-16,4 4-1 15,0-8 1-15,4 0-1 16,-4-3 0-16,5 3 0 16,-1 0 1-16,-4 5-1 15,4-13 1-15,-4 9-1 16,0-1 1-16,4-7-1 16,-4-4 1-16,5 3-1 0,-5-6 1 15,4-1-1-15,0-4 1 16,0 1 0-16,1-12 0 15,-1 3-1-15,4-6 1 16,1 3 0-16,4 0 1 16,-5-4-1-16,9-3 0 0,-4-5 0 15,8 5 0-15,5-8 0 16,4-4 0-16,4-4 0 16,8 1 1-16,9-9-1 15,-4 5 1-15,-4-4-2 16,-5-4 1-16,5 0-2 15,-5-4 0-15,0-4-5 16,-3-3 1-16,-1-12-9 16,-5-18 0-16,-3-16-6 15,-13-30 0-15,-1-19 2 16,-7-34 0-16,-1-42 2 16,5-7 1-16</inkml:trace>
  <inkml:trace contextRef="#ctx0" brushRef="#br0" timeOffset="27549.3946">23763 13980 11 0,'13'-11'5'0,"8"30"-6"0,-13-19 6 15,-3 4-5-15,-1 3 0 16,17 1 0-16,-8 7 0 0,0 0 0 16,-5 0 0-16,9-3 0 15,-12-9 0-15,3 9 0 16,-8-5 0-16,0 1 2 16,-4-1 0-16,0-3 12 15,-1 4 1-15,1-8-1 16,0-8 0-16,0 4 0 15,-1-3 1-15,-3 7-1 16,-5 4 0-16,-8 3-13 16,-9 4 1-16,-4 12 0 15,0 4 1-15,0 18-2 16,0 8 1-16,4 19-2 16,0-4 0-16,9 8 0 15,8-1 0-15,4-3-1 16,9-11 1-16,5-12-1 15,3-7 0-15,5-12 1 0,4-7 1 16,4-12 0-16,5-7 1 31,12-46 1-31,-8-7 0 16,-9-15-2-16,-12-12 1 16,-13 8-3-16,-14 7 1 15,-7 12-5-15,-1 15 1 16,-8 19-14-16,-8 15 0 15,-1 7 1-15,5 9 0 16,4 3 1-16,4 11 0 0</inkml:trace>
  <inkml:trace contextRef="#ctx0" brushRef="#br0" timeOffset="28434.9845">23405 15316 10 0,'9'64'5'0,"3"-26"-5"15,-7-42 5-15,16-3-5 16,-4 3 0-16,13 0 0 16,-5 4 0-16,-3-11 0 15,-22 15 0-15,0 3 0 16,0 4 0-16,-13 1 0 16,4 7 0-16,5-8 0 15,0 8 0-15,4-4 0 16,4-7 1-16,-4-8 11 15,0 3 1-15,-4-3-1 16,-5-3 1-16,-8-1 0 0,-4 11 0 16,0 9 0-16,-5-5 1 15,1 8-13-15,-1 7 0 16,5 12 0-16,4 4 1 16,8-1-3-16,5 1 1 0,8-4-3 15,5 0 1-15,8-8-3 16,8-11 1-16,9-12 1 15,5-7 1-15,-5-11 2 32,-4-4 1-32,-1-8 3 0,-3-7 0 0,-5-8 2 15,-4-3 1-15,-8 3-3 16,-13-4 1-16,-5 4-5 16,-8 8 1-16,-4 11-6 15,-9 8 1-15,-4 11-12 0,-5 11 1 31,5 4-1-31,9 4 1 16,8 0 1-16,4 0 1 16,5 7 2-16,8 8 0 15,4-7 10-15,0 7 1 16,0-4 0 0,26 27 0-1,-30-46 0-15,9 50 0 0,16-4 0 16,-4-8 0-16,-4-15 0 15,-4 8 0-15,0-12 0 16,-4 8 0-16,-18-23 0 16,1 15 0-16,-1-7-1 15,0 3 1-15,5 1 0 16,0-8 1-16,0 0-1 16,4-4 0-16,0 0 0 15,0 0 0 1,12 8 16-1,1 3 0-15,0-11-2 16,0 0 1-16,-5-7 2 16,5 3 1-16,-4-3 1 0,-1 11 0 15,-4 4-16-15,1 3 0 16,-5 4 1-16,0 8 1 16,0 11-4-16,0 8 1 15,0-8-4-15,0 0 0 16,0-3-4-16,0-12 1 15,0-11-8-15,4-20 1 16,0-33-6-16,17-23 0 16,5-49 1-16,12-30 0 0,-4-24 3 15,0-67 1-15</inkml:trace>
  <inkml:trace contextRef="#ctx0" brushRef="#br0" timeOffset="28856.8635">23814 13882 10 0,'-13'34'5'0,"5"11"-4"0,3-45 4 15,-3 4-6-15,4 4 1 16,-5-5 0-16,5 1 0 16,-5-8 0-16,1 8 1 15,-1-11-1-15,5-5 0 16,0 9 0-16,-1 6 0 15,-3 1 0-15,4 0 0 16,-1 3-1-16,5 5 1 16,0-5 0-16,5 1 0 15,-1-4 0-15,4-12 0 0,5-7 0 16,0 11 0-16,0-11 0 16,0 4 1-16</inkml:trace>
  <inkml:trace contextRef="#ctx0" brushRef="#br0" timeOffset="29839.0978">24223 13469 11 0,'59'-11'5'0,"-42"-19"-1"31,17 60-4-31,-68-79 0 16,34 38 0-16,-21-8 0 15,4 11 0-15,-13-3 0 16,5 3 0-16,3 8 0 0,5-4 0 15,5 8 0-15,-1 4 0 16,0 7 0-16,5 4 0 16,3 0 0-16,1 7 0 15,4-3 11-15,0-4 1 16,0-4 1-16,4-4 1 16,5 1-1-16,4-5 0 15,-1-3 1-15,10 0 1 0,-1 0-11 16,13-1 0-16,4 5-3 15,13-4 1-15,1 0 0 16,3 7 0-16,5 0-3 16,3 1 1-16,-7 3-1 15,-5 4 0-15,-4 7 0 16,-9 1 1-16,-4 7-1 16,-8 7 1-1,-14 39 0 1,-7 11 1-16,-5-12-1 15,-5 4 1-15,-3-7 0 16,-5 7 0-16,-4 4 0 0,-4 0 0 16,0-4-1-16,-1 1 1 15,1-1 0-15,4 0 0 16,0-3 0-16,4-5 1 16,5 5-1-16,-1-1 1 15,1-7 0-15,-1 7 0 16,5-3-1-16,-5 0 1 15,5-1-1-15,0 1 0 16,4-8-1 0,0 4 1-16,0 4-1 0,0-23 1 0,4 11-1 31,0-3 1-31,0 7 0 16,1-11 1-16,3 3-1 15,1-3 1-15,-1-4-1 16,5 0 1-16,0-8-1 0,0-3 1 15,-1 3-1-15,1 4 0 16,0-7 0-16,0 0 0 16,-5-1-1-16,1 1 1 15,-1-1-1-15,1 1 1 16,-1 0-1-16,1-8 0 16,-5-8-1-16,0 1 1 15,1-1-1-15,-1-3 1 16,0 3-1-16,0 1 1 15,1-1-1-15,-1 1 1 0,-4-1 0 16,0 1 0-16,0-5 0 16,0-3 0-16,0-3 0 15,-4-5 0-15,-5 4 0 16,-4 0 0-16,-4 4 0 16,-8 8 0-16,-5-12 0 15,-4 7 0-15,-4 1 1 16,-5 0 0-16,0-4 0 15,-8-8 0-15,0 0-2 16,4-11 0-16,0-7-6 16,1-20 0-16,-1-14-13 15,13-31 1-15,8-15-1 16,13-30 1-16,47-57 1 16,9-12 0-16</inkml:trace>
  <inkml:trace contextRef="#ctx0" brushRef="#br0" timeOffset="31319.3334">24410 13322 10 0,'4'-19'5'0,"5"-4"-3"16,-9 12 3-16,4 0-5 15,-4-12 0-15,0 0-1 16,0-71 1 0,4 18 0-16,-4 15 0 15,0 16 0-15,0 7 0 16,0 12 0-16,0 3 0 15,-8 8 0-15,-1 19 0 16,-3-4 0-16,-5 0 0 16,-5 11 0-16,-12 4-1 15,-8-11 1-15,8 19 0 16,8-4 1-16,9-1-1 16,4 5 0-16,9 11 0 0,8 8 0 15,5-16 14-15,3-3 0 16,10-4-1-16,8-12 0 15,4 1-1-15,12-8 1 16,-3 4 2-16,0 3 0 16,4-7-13-16,4-3 0 15,0 3 0-15,0 3 1 16,0-3 0-16,-4 8 0 16,-5 3-3-16,-3 1 0 0,-1 3-1 15,-4-4 1-15,0 4-1 16,-4 8 0-16,-4-4 0 15,-1 4 0-15,-4 3 0 16,1 4 1-16,-5 4-1 16,0 4 0-16,0 4 2 15,0-1 0-15,0 5 0 16,-4 7 0-16,-1-4 0 16,-3 0 0-16,-5 8 0 15,0 4 0-15,-4-1-1 16,-4 4 0-1,-4 23 1 1,-1-7 1-16,1-4 0 16,-1-8 0-16,-4 11 1 15,9-15 0-15,0 1 0 0,4-1 0 16,0-3-2-16,0-8 1 16,8 7-1-16,5-11 0 15,-9-3-1-15,5-5 1 16,-5 5-1-16,0 3 0 15,1-4 0-15,-1 4 1 16,0 8-1-16,0-4 1 16,1-4 0-16,3 1 0 15,1-1-1-15,-5 7 1 0,0-3-1 16,0 0 1-16,1 0-1 16,-1 0 0-16,0-3 0 15,1-1 1-15,3-8-1 16,1 9 0-16,-1-1 0 15,1 4 0-15,3 3-1 16,-3 5 1-16,4 3 0 16,-1 1 0-16,-3 7-1 15,-1-4 1-15,-3-4 0 16,3-4 1-16,1 5-1 16,-5-5 1-16,0-3 0 0,1 0 0 15,-1-4-1-15,0 0 1 16,-4-4 0-16,0-4 1 15,-4 5-1-15,0-9 1 16,-1-3 0-16,1 0 0 16,0-4-1-16,-1 0 1 15,1-4-1-15,0-3 0 16,0-5 0-16,-1 5 0 16,5-1-1-16,0 1 1 0,0 3 0 15,0-7 0-15,0 0-1 16,0-1 1-16,0-3-1 15,0 4 0-15,0 0 0 16,0-5 0-16,-4 1 0 16,0 4 0-16,4 0 0 15,-4 3 0-15,-1-3 0 16,1 3 0-16,-4-3 0 16,-1-8 0-16,1 4-1 15,-5-7 1-15,0 3 0 16,0 0 0-16,5 0-1 15,-5 0 1-15,0 0-1 16,-4 4 1-16,-4-4 0 16,0 4 0-16,-5-4 0 15,5 0 0-15,-1 1 0 16,-3-1 0-16,-1 0 0 16,1 0 1-16,-5-4-2 0,-4 1 1 15,-13-5 0-15,-8 1 0 16,-5-4 0-16,-8 11 0 15,-4 4 0-15,-9 3 0 16,-17 12 0-16,-13-11 0 16,-17-8-10-16,-17-26 1 0,-4-19-13 15,22-50 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1026"/>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3" name="Rectangle 1027"/>
          <p:cNvSpPr>
            <a:spLocks noGrp="1" noChangeArrowheads="1"/>
          </p:cNvSpPr>
          <p:nvPr>
            <p:ph type="dt"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6564" name="Rectangle 1028"/>
          <p:cNvSpPr>
            <a:spLocks noGrp="1" noRot="1" noChangeAspect="1" noChangeArrowheads="1" noTextEdit="1"/>
          </p:cNvSpPr>
          <p:nvPr>
            <p:ph type="sldImg" idx="2"/>
          </p:nvPr>
        </p:nvSpPr>
        <p:spPr bwMode="auto">
          <a:xfrm>
            <a:off x="1174750" y="693738"/>
            <a:ext cx="4621213"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81925" name="Rectangle 1029"/>
          <p:cNvSpPr>
            <a:spLocks noGrp="1" noChangeArrowheads="1"/>
          </p:cNvSpPr>
          <p:nvPr>
            <p:ph type="body" sz="quarter" idx="3"/>
          </p:nvPr>
        </p:nvSpPr>
        <p:spPr bwMode="auto">
          <a:xfrm>
            <a:off x="908050" y="4389438"/>
            <a:ext cx="5151438"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1030"/>
          <p:cNvSpPr>
            <a:spLocks noGrp="1" noChangeArrowheads="1"/>
          </p:cNvSpPr>
          <p:nvPr>
            <p:ph type="ftr" sz="quarter" idx="4"/>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7" name="Rectangle 1031"/>
          <p:cNvSpPr>
            <a:spLocks noGrp="1" noChangeArrowheads="1"/>
          </p:cNvSpPr>
          <p:nvPr>
            <p:ph type="sldNum" sz="quarter" idx="5"/>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EE8687C0-65CE-3D42-8FEB-4E6615E272F9}" type="slidenum">
              <a:rPr lang="en-US"/>
              <a:pPr/>
              <a:t>‹#›</a:t>
            </a:fld>
            <a:endParaRPr lang="en-US"/>
          </a:p>
        </p:txBody>
      </p:sp>
    </p:spTree>
    <p:extLst>
      <p:ext uri="{BB962C8B-B14F-4D97-AF65-F5344CB8AC3E}">
        <p14:creationId xmlns:p14="http://schemas.microsoft.com/office/powerpoint/2010/main" val="1011345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BBC00F9F-FA22-4E68-AE92-A73BF5E34EA1}" type="slidenum">
              <a:rPr lang="en-US" smtClean="0"/>
              <a:pPr>
                <a:defRPr/>
              </a:pPr>
              <a:t>9</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35857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90011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CE6C72C-6F38-4F92-973D-E1E43F2D69BA}" type="slidenum">
              <a:rPr lang="en-US" smtClean="0"/>
              <a:pPr/>
              <a:t>21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7362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8EEE8D7-724D-49BC-83BB-FB02DCD74782}"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9908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8E09A57-2BEC-442E-8EF7-2AD67DF5D260}" type="slidenum">
              <a:rPr lang="en-US" smtClean="0"/>
              <a:pPr/>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9175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66473B0-D645-4F8E-AD7C-18BAD656CFBB}"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81586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656120C-FE6B-4B78-86E7-7DAEDC885979}" type="slidenum">
              <a:rPr lang="en-US" smtClean="0"/>
              <a:pPr/>
              <a:t>26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X’ is X in the second camera’s coordinate system</a:t>
            </a:r>
          </a:p>
          <a:p>
            <a:pPr eaLnBrk="1" hangingPunct="1"/>
            <a:r>
              <a:rPr lang="en-US" dirty="0" smtClean="0"/>
              <a:t>We can identify the non-homogeneous 3D vectors X and X’ with the homogeneous coordinate vectors x and x’ of the projections of the two points into the two respective images</a:t>
            </a:r>
          </a:p>
        </p:txBody>
      </p:sp>
    </p:spTree>
    <p:extLst>
      <p:ext uri="{BB962C8B-B14F-4D97-AF65-F5344CB8AC3E}">
        <p14:creationId xmlns:p14="http://schemas.microsoft.com/office/powerpoint/2010/main" val="2606293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F68B779-E80A-48EC-BD10-FC50FE2E1B68}" type="slidenum">
              <a:rPr lang="en-US" smtClean="0"/>
              <a:pPr/>
              <a:t>27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78425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CF0DE9-DE6A-4EC6-8CB6-4B20A56B8568}" type="slidenum">
              <a:rPr lang="en-US" smtClean="0"/>
              <a:pPr/>
              <a:t>28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1994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0491519-53F1-4AE3-A5AB-EED6E456B18C}" type="slidenum">
              <a:rPr lang="en-US" smtClean="0"/>
              <a:pPr/>
              <a:t>29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1994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0F6917B-FDEB-4DCD-938C-428055F66773}" type="slidenum">
              <a:rPr lang="en-US" smtClean="0"/>
              <a:pPr/>
              <a:t>30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2257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F5F75DC-2DAD-45AD-BC6F-C3559FDD87A9}"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37282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CAB627B-5F55-416B-8A75-E1A398E782FB}" type="slidenum">
              <a:rPr lang="en-US" smtClean="0"/>
              <a:pPr/>
              <a:t>31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61565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23AC015-6004-498E-9BCD-BCD08157FCDD}" type="slidenum">
              <a:rPr lang="en-US" smtClean="0"/>
              <a:pPr/>
              <a:t>32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2665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73CA73D-64A7-4C4B-B6D3-8CBB7DFFA928}"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09209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p:txBody>
          <a:bodyPr/>
          <a:lstStyle/>
          <a:p>
            <a:pPr>
              <a:defRPr/>
            </a:pPr>
            <a:fld id="{9865DE2D-B43A-4809-9F43-A0D11507C48D}" type="slidenum">
              <a:rPr lang="en-US" smtClean="0"/>
              <a:pPr>
                <a:defRPr/>
              </a:pPr>
              <a:t>34</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7460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BBC00F9F-FA22-4E68-AE92-A73BF5E34EA1}" type="slidenum">
              <a:rPr lang="en-US" smtClean="0"/>
              <a:pPr>
                <a:defRPr/>
              </a:pPr>
              <a:t>35</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54908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p:txBody>
          <a:bodyPr/>
          <a:lstStyle/>
          <a:p>
            <a:pPr>
              <a:defRPr/>
            </a:pPr>
            <a:fld id="{8B856102-7C12-44E3-9B61-5EDD0A3DEB10}" type="slidenum">
              <a:rPr lang="en-US" smtClean="0"/>
              <a:pPr>
                <a:defRPr/>
              </a:pPr>
              <a:t>36</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157750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p:txBody>
          <a:bodyPr/>
          <a:lstStyle/>
          <a:p>
            <a:pPr>
              <a:defRPr/>
            </a:pPr>
            <a:fld id="{43AE3FED-7E50-470B-BE2C-C84DAC8992C1}" type="slidenum">
              <a:rPr lang="en-US" smtClean="0"/>
              <a:pPr>
                <a:defRPr/>
              </a:pPr>
              <a:t>37</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094037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p:txBody>
          <a:bodyPr/>
          <a:lstStyle/>
          <a:p>
            <a:pPr>
              <a:defRPr/>
            </a:pPr>
            <a:fld id="{6A9A57EF-541D-443D-B041-B5555686C3FA}" type="slidenum">
              <a:rPr lang="en-US" smtClean="0"/>
              <a:pPr>
                <a:defRPr/>
              </a:pPr>
              <a:t>38</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48905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p:txBody>
          <a:bodyPr/>
          <a:lstStyle/>
          <a:p>
            <a:pPr>
              <a:defRPr/>
            </a:pPr>
            <a:fld id="{333347DA-7389-4F3D-B887-FF3C647DC3E0}" type="slidenum">
              <a:rPr lang="en-US" smtClean="0"/>
              <a:pPr>
                <a:defRPr/>
              </a:pPr>
              <a:t>39</a:t>
            </a:fld>
            <a:endParaRPr lang="en-US" smtClean="0"/>
          </a:p>
        </p:txBody>
      </p:sp>
      <p:sp>
        <p:nvSpPr>
          <p:cNvPr id="82947" name="Rectangle 2"/>
          <p:cNvSpPr>
            <a:spLocks noGrp="1" noRot="1" noChangeAspect="1" noChangeArrowheads="1" noTextEdit="1"/>
          </p:cNvSpPr>
          <p:nvPr>
            <p:ph type="sldImg"/>
          </p:nvPr>
        </p:nvSpPr>
        <p:spPr bwMode="auto">
          <a:xfrm>
            <a:off x="1177925" y="696913"/>
            <a:ext cx="4643438" cy="3481387"/>
          </a:xfrm>
          <a:noFill/>
          <a:ln cap="flat">
            <a:solidFill>
              <a:schemeClr val="tx1"/>
            </a:solidFill>
            <a:miter lim="800000"/>
            <a:headEnd/>
            <a:tailEnd/>
          </a:ln>
        </p:spPr>
      </p:sp>
      <p:sp>
        <p:nvSpPr>
          <p:cNvPr id="82948"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061769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p:txBody>
          <a:bodyPr/>
          <a:lstStyle/>
          <a:p>
            <a:pPr>
              <a:defRPr/>
            </a:pPr>
            <a:fld id="{7E3CE4A0-8865-40C5-BB63-53519C9CFB24}" type="slidenum">
              <a:rPr lang="en-US" smtClean="0"/>
              <a:pPr>
                <a:defRPr/>
              </a:pPr>
              <a:t>40</a:t>
            </a:fld>
            <a:endParaRPr lang="en-US" smtClean="0"/>
          </a:p>
        </p:txBody>
      </p:sp>
      <p:sp>
        <p:nvSpPr>
          <p:cNvPr id="83971" name="Rectangle 2"/>
          <p:cNvSpPr>
            <a:spLocks noGrp="1" noRot="1" noChangeAspect="1" noChangeArrowheads="1" noTextEdit="1"/>
          </p:cNvSpPr>
          <p:nvPr>
            <p:ph type="sldImg"/>
          </p:nvPr>
        </p:nvSpPr>
        <p:spPr bwMode="auto">
          <a:xfrm>
            <a:off x="1177925" y="696913"/>
            <a:ext cx="4643438" cy="3481387"/>
          </a:xfrm>
          <a:noFill/>
          <a:ln cap="flat">
            <a:solidFill>
              <a:schemeClr val="tx1"/>
            </a:solidFill>
            <a:miter lim="800000"/>
            <a:headEnd/>
            <a:tailEnd/>
          </a:ln>
        </p:spPr>
      </p:sp>
      <p:sp>
        <p:nvSpPr>
          <p:cNvPr id="83972"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986427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97BD444-5732-439E-BCA3-B73A32001A6B}"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325178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5395A5A5-AC04-41D2-827A-EAADDB20938B}" type="slidenum">
              <a:rPr lang="en-US" smtClean="0"/>
              <a:pPr>
                <a:defRPr/>
              </a:pPr>
              <a:t>42</a:t>
            </a:fld>
            <a:endParaRPr lang="en-US" smtClean="0"/>
          </a:p>
        </p:txBody>
      </p:sp>
      <p:sp>
        <p:nvSpPr>
          <p:cNvPr id="87043" name="Rectangle 2"/>
          <p:cNvSpPr>
            <a:spLocks noGrp="1" noRot="1" noChangeAspect="1" noChangeArrowheads="1" noTextEdit="1"/>
          </p:cNvSpPr>
          <p:nvPr>
            <p:ph type="sldImg"/>
          </p:nvPr>
        </p:nvSpPr>
        <p:spPr bwMode="auto">
          <a:xfrm>
            <a:off x="1177925" y="696913"/>
            <a:ext cx="4643438" cy="3481387"/>
          </a:xfrm>
          <a:noFill/>
          <a:ln>
            <a:solidFill>
              <a:srgbClr val="000000"/>
            </a:solidFill>
            <a:miter lim="800000"/>
            <a:headEnd/>
            <a:tailEnd/>
          </a:ln>
        </p:spPr>
      </p:sp>
      <p:sp>
        <p:nvSpPr>
          <p:cNvPr id="87044"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001530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p:txBody>
          <a:bodyPr/>
          <a:lstStyle/>
          <a:p>
            <a:pPr>
              <a:defRPr/>
            </a:pPr>
            <a:fld id="{6B86E719-FAB0-4528-BEF2-099CB32EC1F6}" type="slidenum">
              <a:rPr lang="en-US" smtClean="0"/>
              <a:pPr>
                <a:defRPr/>
              </a:pPr>
              <a:t>43</a:t>
            </a:fld>
            <a:endParaRPr lang="en-US" smtClean="0"/>
          </a:p>
        </p:txBody>
      </p:sp>
      <p:sp>
        <p:nvSpPr>
          <p:cNvPr id="88067" name="Rectangle 2"/>
          <p:cNvSpPr>
            <a:spLocks noGrp="1" noRot="1" noChangeAspect="1" noChangeArrowheads="1" noTextEdit="1"/>
          </p:cNvSpPr>
          <p:nvPr>
            <p:ph type="sldImg"/>
          </p:nvPr>
        </p:nvSpPr>
        <p:spPr bwMode="auto">
          <a:xfrm>
            <a:off x="1177925" y="696913"/>
            <a:ext cx="4643438" cy="3481387"/>
          </a:xfrm>
          <a:noFill/>
          <a:ln>
            <a:solidFill>
              <a:srgbClr val="000000"/>
            </a:solidFill>
            <a:miter lim="800000"/>
            <a:headEnd/>
            <a:tailEnd/>
          </a:ln>
        </p:spPr>
      </p:sp>
      <p:sp>
        <p:nvSpPr>
          <p:cNvPr id="88068"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792656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p:txBody>
          <a:bodyPr/>
          <a:lstStyle/>
          <a:p>
            <a:pPr>
              <a:defRPr/>
            </a:pPr>
            <a:fld id="{ED168AE7-BE0C-47DE-BCE5-3769041515A0}" type="slidenum">
              <a:rPr lang="en-US" smtClean="0"/>
              <a:pPr>
                <a:defRPr/>
              </a:pPr>
              <a:t>44</a:t>
            </a:fld>
            <a:endParaRPr lang="en-US" smtClean="0"/>
          </a:p>
        </p:txBody>
      </p:sp>
      <p:sp>
        <p:nvSpPr>
          <p:cNvPr id="89091" name="Rectangle 2"/>
          <p:cNvSpPr>
            <a:spLocks noGrp="1" noRot="1" noChangeAspect="1" noChangeArrowheads="1" noTextEdit="1"/>
          </p:cNvSpPr>
          <p:nvPr>
            <p:ph type="sldImg"/>
          </p:nvPr>
        </p:nvSpPr>
        <p:spPr bwMode="auto">
          <a:xfrm>
            <a:off x="1177925" y="696913"/>
            <a:ext cx="4643438" cy="3481387"/>
          </a:xfrm>
          <a:noFill/>
          <a:ln>
            <a:solidFill>
              <a:srgbClr val="000000"/>
            </a:solidFill>
            <a:miter lim="800000"/>
            <a:headEnd/>
            <a:tailEnd/>
          </a:ln>
        </p:spPr>
      </p:sp>
      <p:sp>
        <p:nvSpPr>
          <p:cNvPr id="89092"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038159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p:txBody>
          <a:bodyPr/>
          <a:lstStyle/>
          <a:p>
            <a:pPr>
              <a:defRPr/>
            </a:pPr>
            <a:fld id="{A1868715-75F9-4227-8E7E-91CF5E6A8677}" type="slidenum">
              <a:rPr lang="en-US" smtClean="0"/>
              <a:pPr>
                <a:defRPr/>
              </a:pPr>
              <a:t>45</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smaller window:  more detail, more noise</a:t>
            </a:r>
          </a:p>
          <a:p>
            <a:r>
              <a:rPr lang="en-US" smtClean="0"/>
              <a:t>bigger window:  less noise, more detail</a:t>
            </a:r>
          </a:p>
        </p:txBody>
      </p:sp>
    </p:spTree>
    <p:extLst>
      <p:ext uri="{BB962C8B-B14F-4D97-AF65-F5344CB8AC3E}">
        <p14:creationId xmlns:p14="http://schemas.microsoft.com/office/powerpoint/2010/main" val="752393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p:txBody>
          <a:bodyPr/>
          <a:lstStyle/>
          <a:p>
            <a:pPr>
              <a:defRPr/>
            </a:pPr>
            <a:fld id="{4F2E4856-1E29-4EE0-9D64-315D56FDDF9E}" type="slidenum">
              <a:rPr lang="en-US" smtClean="0"/>
              <a:pPr>
                <a:defRPr/>
              </a:pPr>
              <a:t>46</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59710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p:txBody>
          <a:bodyPr/>
          <a:lstStyle/>
          <a:p>
            <a:pPr>
              <a:defRPr/>
            </a:pPr>
            <a:fld id="{931C379D-1FA9-4C5D-A2B4-CE2EC84057A5}" type="slidenum">
              <a:rPr lang="en-US" smtClean="0"/>
              <a:pPr>
                <a:defRPr/>
              </a:pPr>
              <a:t>47</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14706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p:txBody>
          <a:bodyPr/>
          <a:lstStyle/>
          <a:p>
            <a:pPr>
              <a:defRPr/>
            </a:pPr>
            <a:fld id="{D1E4633C-E05B-48B7-BF44-4E11D64B3FEB}" type="slidenum">
              <a:rPr lang="en-US" smtClean="0"/>
              <a:pPr>
                <a:defRPr/>
              </a:pPr>
              <a:t>49</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246682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p:txBody>
          <a:bodyPr/>
          <a:lstStyle/>
          <a:p>
            <a:pPr>
              <a:defRPr/>
            </a:pPr>
            <a:fld id="{21D57019-7353-4427-AD4A-0D21B44098A5}" type="slidenum">
              <a:rPr lang="en-US" smtClean="0"/>
              <a:pPr>
                <a:defRPr/>
              </a:pPr>
              <a:t>50</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2973740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p:txBody>
          <a:bodyPr/>
          <a:lstStyle/>
          <a:p>
            <a:pPr>
              <a:defRPr/>
            </a:pPr>
            <a:fld id="{6E9689E0-DD9B-408E-BB2C-E2AA0A58B9DF}" type="slidenum">
              <a:rPr lang="en-US" smtClean="0"/>
              <a:pPr>
                <a:defRPr/>
              </a:pPr>
              <a:t>51</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555231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p:txBody>
          <a:bodyPr/>
          <a:lstStyle/>
          <a:p>
            <a:pPr>
              <a:defRPr/>
            </a:pPr>
            <a:fld id="{8CE05645-044F-4B4A-94E2-55817AD5F8EA}" type="slidenum">
              <a:rPr lang="en-US" smtClean="0"/>
              <a:pPr>
                <a:defRPr/>
              </a:pPr>
              <a:t>52</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22498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1CC6933-934E-4D07-8F9B-9DAEEBC08295}"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444934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996939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smaller window:  more detail, more noise</a:t>
            </a:r>
          </a:p>
          <a:p>
            <a:r>
              <a:rPr lang="en-US">
                <a:latin typeface="Times New Roman" charset="0"/>
              </a:rPr>
              <a:t>bigger window:  less noise, more detail</a:t>
            </a:r>
          </a:p>
        </p:txBody>
      </p:sp>
    </p:spTree>
    <p:extLst>
      <p:ext uri="{BB962C8B-B14F-4D97-AF65-F5344CB8AC3E}">
        <p14:creationId xmlns:p14="http://schemas.microsoft.com/office/powerpoint/2010/main" val="2353941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1789470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4164747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67D3E6D-AB0C-431D-A1C1-8D6B83D5E66D}" type="slidenum">
              <a:rPr lang="en-US" smtClean="0">
                <a:solidFill>
                  <a:prstClr val="black"/>
                </a:solidFill>
              </a:rPr>
              <a:pPr/>
              <a:t>61</a:t>
            </a:fld>
            <a:endParaRPr lang="en-US" smtClean="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71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2BDD873-1981-47F1-8996-2C700F1D5DA0}"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94103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00BC622-53E4-4B74-A169-8A5785B49C86}"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31095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02213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706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3270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128511-39F5-428E-B5F7-A7BDC616C0CD}"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3DDB3C-F04F-5446-B774-194A343E6B08}" type="slidenum">
              <a:rPr lang="en-US"/>
              <a:pPr/>
              <a:t>‹#›</a:t>
            </a:fld>
            <a:endParaRPr lang="en-US"/>
          </a:p>
        </p:txBody>
      </p:sp>
    </p:spTree>
    <p:extLst>
      <p:ext uri="{BB962C8B-B14F-4D97-AF65-F5344CB8AC3E}">
        <p14:creationId xmlns:p14="http://schemas.microsoft.com/office/powerpoint/2010/main" val="134285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925D8F-F1C7-4EDC-94FD-E33A00B7C981}"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1F5F58-BD36-6445-A52F-CE59CBAEB4E9}" type="slidenum">
              <a:rPr lang="en-US"/>
              <a:pPr/>
              <a:t>‹#›</a:t>
            </a:fld>
            <a:endParaRPr lang="en-US"/>
          </a:p>
        </p:txBody>
      </p:sp>
    </p:spTree>
    <p:extLst>
      <p:ext uri="{BB962C8B-B14F-4D97-AF65-F5344CB8AC3E}">
        <p14:creationId xmlns:p14="http://schemas.microsoft.com/office/powerpoint/2010/main" val="25362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1816540-2297-419E-A182-DA8DF0B04204}"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3DF22E-77B4-FE4E-87BF-64555ACAC80A}" type="slidenum">
              <a:rPr lang="en-US"/>
              <a:pPr/>
              <a:t>‹#›</a:t>
            </a:fld>
            <a:endParaRPr lang="en-US"/>
          </a:p>
        </p:txBody>
      </p:sp>
    </p:spTree>
    <p:extLst>
      <p:ext uri="{BB962C8B-B14F-4D97-AF65-F5344CB8AC3E}">
        <p14:creationId xmlns:p14="http://schemas.microsoft.com/office/powerpoint/2010/main" val="33693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C0F7F39-985C-4771-BCA9-8EEAA819C0E9}"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DF7F3E-2FAA-8B43-915F-E8BF8BE25A13}" type="slidenum">
              <a:rPr lang="en-US"/>
              <a:pPr/>
              <a:t>‹#›</a:t>
            </a:fld>
            <a:endParaRPr lang="en-US"/>
          </a:p>
        </p:txBody>
      </p:sp>
    </p:spTree>
    <p:extLst>
      <p:ext uri="{BB962C8B-B14F-4D97-AF65-F5344CB8AC3E}">
        <p14:creationId xmlns:p14="http://schemas.microsoft.com/office/powerpoint/2010/main" val="400135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p:txBody>
          <a:bodyPr/>
          <a:lstStyle>
            <a:lvl1pPr>
              <a:defRPr/>
            </a:lvl1pPr>
          </a:lstStyle>
          <a:p>
            <a:pPr>
              <a:defRPr/>
            </a:pPr>
            <a:fld id="{E968CA22-8AD5-47DA-9A46-27D65F7EC882}" type="datetime1">
              <a:rPr lang="en-US" smtClean="0"/>
              <a:t>2/9/2016</a:t>
            </a:fld>
            <a:endParaRPr lang="en-US"/>
          </a:p>
        </p:txBody>
      </p:sp>
      <p:sp>
        <p:nvSpPr>
          <p:cNvPr id="7" name="Rectangle 1029"/>
          <p:cNvSpPr>
            <a:spLocks noGrp="1" noChangeArrowheads="1"/>
          </p:cNvSpPr>
          <p:nvPr>
            <p:ph type="ftr" sz="quarter" idx="11"/>
          </p:nvPr>
        </p:nvSpPr>
        <p:spPr/>
        <p:txBody>
          <a:bodyPr/>
          <a:lstStyle>
            <a:lvl1pPr>
              <a:defRPr/>
            </a:lvl1pPr>
          </a:lstStyle>
          <a:p>
            <a:pPr>
              <a:defRPr/>
            </a:pPr>
            <a:endParaRPr lang="en-US"/>
          </a:p>
        </p:txBody>
      </p:sp>
      <p:sp>
        <p:nvSpPr>
          <p:cNvPr id="8" name="Rectangle 1030"/>
          <p:cNvSpPr>
            <a:spLocks noGrp="1" noChangeArrowheads="1"/>
          </p:cNvSpPr>
          <p:nvPr>
            <p:ph type="sldNum" sz="quarter" idx="12"/>
          </p:nvPr>
        </p:nvSpPr>
        <p:spPr/>
        <p:txBody>
          <a:bodyPr/>
          <a:lstStyle>
            <a:lvl1pPr>
              <a:defRPr/>
            </a:lvl1pPr>
          </a:lstStyle>
          <a:p>
            <a:pPr>
              <a:defRPr/>
            </a:pPr>
            <a:fld id="{C7F2F79C-4F4E-46B8-B10B-944B55A82C54}" type="slidenum">
              <a:rPr lang="en-US"/>
              <a:pPr>
                <a:defRPr/>
              </a:pPr>
              <a:t>‹#›</a:t>
            </a:fld>
            <a:endParaRPr lang="en-US"/>
          </a:p>
        </p:txBody>
      </p:sp>
    </p:spTree>
    <p:extLst>
      <p:ext uri="{BB962C8B-B14F-4D97-AF65-F5344CB8AC3E}">
        <p14:creationId xmlns:p14="http://schemas.microsoft.com/office/powerpoint/2010/main" val="21744227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945966CD-4C01-4CA0-A834-F1A17FC9DDE5}" type="datetime1">
              <a:rPr lang="en-US" smtClean="0"/>
              <a:t>2/9/2016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BFE56155-94F9-4E4E-97D3-68C234BB7AA4}" type="slidenum">
              <a:rPr lang="en-US"/>
              <a:pPr/>
              <a:t>‹#›</a:t>
            </a:fld>
            <a:endParaRPr lang="en-US"/>
          </a:p>
        </p:txBody>
      </p:sp>
    </p:spTree>
    <p:extLst>
      <p:ext uri="{BB962C8B-B14F-4D97-AF65-F5344CB8AC3E}">
        <p14:creationId xmlns:p14="http://schemas.microsoft.com/office/powerpoint/2010/main" val="146304253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29D35A08-BAB2-4122-B130-BF1412770496}" type="datetime1">
              <a:rPr lang="en-US" smtClean="0"/>
              <a:t>2/9/2016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30B037A2-3270-5E4C-8E19-150D81A169B9}" type="slidenum">
              <a:rPr lang="en-US"/>
              <a:pPr/>
              <a:t>‹#›</a:t>
            </a:fld>
            <a:endParaRPr lang="en-US"/>
          </a:p>
        </p:txBody>
      </p:sp>
    </p:spTree>
    <p:extLst>
      <p:ext uri="{BB962C8B-B14F-4D97-AF65-F5344CB8AC3E}">
        <p14:creationId xmlns:p14="http://schemas.microsoft.com/office/powerpoint/2010/main" val="49480866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69845BF4-9B77-4869-8536-7975F8E7130B}" type="datetime1">
              <a:rPr lang="en-US" smtClean="0"/>
              <a:t>2/9/2016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33D86F7-59DC-6841-9A3E-73207D6A45EE}" type="slidenum">
              <a:rPr lang="en-US"/>
              <a:pPr/>
              <a:t>‹#›</a:t>
            </a:fld>
            <a:endParaRPr lang="en-US"/>
          </a:p>
        </p:txBody>
      </p:sp>
    </p:spTree>
    <p:extLst>
      <p:ext uri="{BB962C8B-B14F-4D97-AF65-F5344CB8AC3E}">
        <p14:creationId xmlns:p14="http://schemas.microsoft.com/office/powerpoint/2010/main" val="229636585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B6177D54-7137-410E-A5EB-263204458A5C}" type="datetime1">
              <a:rPr lang="en-US" smtClean="0"/>
              <a:t>2/9/2016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746FCD8D-E9CA-714D-848E-19B2580FA456}" type="slidenum">
              <a:rPr lang="en-US"/>
              <a:pPr/>
              <a:t>‹#›</a:t>
            </a:fld>
            <a:endParaRPr lang="en-US"/>
          </a:p>
        </p:txBody>
      </p:sp>
    </p:spTree>
    <p:extLst>
      <p:ext uri="{BB962C8B-B14F-4D97-AF65-F5344CB8AC3E}">
        <p14:creationId xmlns:p14="http://schemas.microsoft.com/office/powerpoint/2010/main" val="408016203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Times New Roman" charset="0"/>
              </a:defRPr>
            </a:lvl1pPr>
          </a:lstStyle>
          <a:p>
            <a:fld id="{32FD5377-CD96-4A1B-8FCC-6D9925697D48}" type="datetime1">
              <a:rPr lang="en-US" smtClean="0"/>
              <a:t>2/9/2016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charset="0"/>
              </a:defRPr>
            </a:lvl1pPr>
          </a:lstStyle>
          <a:p>
            <a:fld id="{F85839CA-99E0-2D48-85B8-76BC7579FDA5}" type="slidenum">
              <a:rPr lang="en-US"/>
              <a:pPr/>
              <a:t>‹#›</a:t>
            </a:fld>
            <a:endParaRPr lang="en-US"/>
          </a:p>
        </p:txBody>
      </p:sp>
    </p:spTree>
    <p:extLst>
      <p:ext uri="{BB962C8B-B14F-4D97-AF65-F5344CB8AC3E}">
        <p14:creationId xmlns:p14="http://schemas.microsoft.com/office/powerpoint/2010/main" val="414691716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Times New Roman" charset="0"/>
              </a:defRPr>
            </a:lvl1pPr>
          </a:lstStyle>
          <a:p>
            <a:fld id="{29F1F51E-9744-40E8-B2DD-E8834EB7E445}" type="datetime1">
              <a:rPr lang="en-US" smtClean="0"/>
              <a:t>2/9/2016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charset="0"/>
              </a:defRPr>
            </a:lvl1pPr>
          </a:lstStyle>
          <a:p>
            <a:fld id="{80B2E942-788D-A942-803A-10138503CAF3}" type="slidenum">
              <a:rPr lang="en-US"/>
              <a:pPr/>
              <a:t>‹#›</a:t>
            </a:fld>
            <a:endParaRPr lang="en-US"/>
          </a:p>
        </p:txBody>
      </p:sp>
    </p:spTree>
    <p:extLst>
      <p:ext uri="{BB962C8B-B14F-4D97-AF65-F5344CB8AC3E}">
        <p14:creationId xmlns:p14="http://schemas.microsoft.com/office/powerpoint/2010/main" val="330413910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F0FADA-B620-4CAA-985E-E1CE14DEE10E}"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C59B69-6083-0D46-8CBF-CC33D581A354}" type="slidenum">
              <a:rPr lang="en-US"/>
              <a:pPr/>
              <a:t>‹#›</a:t>
            </a:fld>
            <a:endParaRPr lang="en-US"/>
          </a:p>
        </p:txBody>
      </p:sp>
    </p:spTree>
    <p:extLst>
      <p:ext uri="{BB962C8B-B14F-4D97-AF65-F5344CB8AC3E}">
        <p14:creationId xmlns:p14="http://schemas.microsoft.com/office/powerpoint/2010/main" val="13874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charset="0"/>
              </a:defRPr>
            </a:lvl1pPr>
          </a:lstStyle>
          <a:p>
            <a:fld id="{3AA8F7FB-543B-4B24-87CB-1FB77AEF9AA7}" type="datetime1">
              <a:rPr lang="en-US" smtClean="0"/>
              <a:t>2/9/2016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charset="0"/>
              </a:defRPr>
            </a:lvl1pPr>
          </a:lstStyle>
          <a:p>
            <a:fld id="{2280C1AA-10A0-FE4C-B632-B32ACE2387FA}" type="slidenum">
              <a:rPr lang="en-US"/>
              <a:pPr/>
              <a:t>‹#›</a:t>
            </a:fld>
            <a:endParaRPr lang="en-US"/>
          </a:p>
        </p:txBody>
      </p:sp>
    </p:spTree>
    <p:extLst>
      <p:ext uri="{BB962C8B-B14F-4D97-AF65-F5344CB8AC3E}">
        <p14:creationId xmlns:p14="http://schemas.microsoft.com/office/powerpoint/2010/main" val="44645806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9A2AA7C9-1CDF-435D-B757-029348B19BAF}" type="datetime1">
              <a:rPr lang="en-US" smtClean="0"/>
              <a:t>2/9/2016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BD437F38-2FD4-B246-B42F-7887276057D4}" type="slidenum">
              <a:rPr lang="en-US"/>
              <a:pPr/>
              <a:t>‹#›</a:t>
            </a:fld>
            <a:endParaRPr lang="en-US"/>
          </a:p>
        </p:txBody>
      </p:sp>
    </p:spTree>
    <p:extLst>
      <p:ext uri="{BB962C8B-B14F-4D97-AF65-F5344CB8AC3E}">
        <p14:creationId xmlns:p14="http://schemas.microsoft.com/office/powerpoint/2010/main" val="28067577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A648E799-89CF-4430-94B7-2DA0CDA18C31}" type="datetime1">
              <a:rPr lang="en-US" smtClean="0"/>
              <a:t>2/9/2016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E163D1E0-7C7E-0740-92F8-DFC5F8238411}" type="slidenum">
              <a:rPr lang="en-US"/>
              <a:pPr/>
              <a:t>‹#›</a:t>
            </a:fld>
            <a:endParaRPr lang="en-US"/>
          </a:p>
        </p:txBody>
      </p:sp>
    </p:spTree>
    <p:extLst>
      <p:ext uri="{BB962C8B-B14F-4D97-AF65-F5344CB8AC3E}">
        <p14:creationId xmlns:p14="http://schemas.microsoft.com/office/powerpoint/2010/main" val="2203275558"/>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B7A20D45-F371-4DA3-A734-6AECEF371A15}" type="datetime1">
              <a:rPr lang="en-US" smtClean="0"/>
              <a:t>2/9/2016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4B1DD1D-525B-214A-9D8C-FE5E8BA709FE}" type="slidenum">
              <a:rPr lang="en-US"/>
              <a:pPr/>
              <a:t>‹#›</a:t>
            </a:fld>
            <a:endParaRPr lang="en-US"/>
          </a:p>
        </p:txBody>
      </p:sp>
    </p:spTree>
    <p:extLst>
      <p:ext uri="{BB962C8B-B14F-4D97-AF65-F5344CB8AC3E}">
        <p14:creationId xmlns:p14="http://schemas.microsoft.com/office/powerpoint/2010/main" val="175110225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BB5C933D-BE30-4F08-B129-41C439529F30}" type="datetime1">
              <a:rPr lang="en-US" smtClean="0"/>
              <a:t>2/9/2016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2A23F2F3-7A2F-414C-9CFF-93CC063ACD2F}" type="slidenum">
              <a:rPr lang="en-US"/>
              <a:pPr/>
              <a:t>‹#›</a:t>
            </a:fld>
            <a:endParaRPr lang="en-US"/>
          </a:p>
        </p:txBody>
      </p:sp>
    </p:spTree>
    <p:extLst>
      <p:ext uri="{BB962C8B-B14F-4D97-AF65-F5344CB8AC3E}">
        <p14:creationId xmlns:p14="http://schemas.microsoft.com/office/powerpoint/2010/main" val="49600679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1593607"/>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BAC8F2C4-1227-4988-8FBF-B6AE38596F4D}" type="datetime1">
              <a:rPr lang="en-US" smtClean="0">
                <a:solidFill>
                  <a:srgbClr val="000000"/>
                </a:solidFill>
              </a:rPr>
              <a:t>2/9/2016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140DECC-C209-4800-AB0C-DB2A87811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521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E225281C-4EB1-4C53-AA88-E839F8431E00}" type="datetime1">
              <a:rPr lang="en-US" smtClean="0">
                <a:solidFill>
                  <a:srgbClr val="000000"/>
                </a:solidFill>
              </a:rPr>
              <a:t>2/9/2016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F35E129A-E41D-479C-9971-1A57C1F71E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589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fld id="{58C5DEB0-765D-4808-A76D-4CBF190D7EEE}" type="datetime1">
              <a:rPr lang="en-US" smtClean="0">
                <a:solidFill>
                  <a:srgbClr val="000000"/>
                </a:solidFill>
              </a:rPr>
              <a:t>2/9/2016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63FF5919-B9DF-40AE-B055-444C1C5F3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082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fld id="{E80A72D5-7C33-40C9-B1D1-D939FFEAC9AE}" type="datetime1">
              <a:rPr lang="en-US" smtClean="0">
                <a:solidFill>
                  <a:srgbClr val="000000"/>
                </a:solidFill>
              </a:rPr>
              <a:t>2/9/2016</a:t>
            </a:fld>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EA2D9DB3-E0F0-4037-8604-C20FF9505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61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532156A-3688-44B6-B85A-0CF93BB69D84}" type="datetime1">
              <a:rPr lang="en-US" smtClean="0"/>
              <a:t>2/9/2016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4A3B62-75DA-0643-AED6-8AC1662E5436}" type="slidenum">
              <a:rPr lang="en-US"/>
              <a:pPr/>
              <a:t>‹#›</a:t>
            </a:fld>
            <a:endParaRPr lang="en-US"/>
          </a:p>
        </p:txBody>
      </p:sp>
    </p:spTree>
    <p:extLst>
      <p:ext uri="{BB962C8B-B14F-4D97-AF65-F5344CB8AC3E}">
        <p14:creationId xmlns:p14="http://schemas.microsoft.com/office/powerpoint/2010/main" val="375335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fld id="{BA9AAC9D-15A3-4604-AE34-02C8931B7987}" type="datetime1">
              <a:rPr lang="en-US" smtClean="0">
                <a:solidFill>
                  <a:srgbClr val="000000"/>
                </a:solidFill>
              </a:rPr>
              <a:t>2/9/2016</a:t>
            </a:fld>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2077C44-AEFC-4963-95A5-398EBC0681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956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fld id="{BDF558F1-0C45-4ADB-B8C5-F04CC56CD8C5}" type="datetime1">
              <a:rPr lang="en-US" smtClean="0">
                <a:solidFill>
                  <a:srgbClr val="000000"/>
                </a:solidFill>
              </a:rPr>
              <a:t>2/9/2016</a:t>
            </a:fld>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9F9E8EE9-95E5-448C-B6E5-10BB53234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92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564ACF9E-F151-4CB7-8883-AD04D80D7CEF}" type="datetime1">
              <a:rPr lang="en-US" smtClean="0">
                <a:solidFill>
                  <a:srgbClr val="000000"/>
                </a:solidFill>
              </a:rPr>
              <a:t>2/9/2016</a:t>
            </a:fld>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ABE068DC-28F9-4734-A638-4F85B8F3C9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389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6FEF129E-818F-40E2-8497-DEF352052B93}" type="datetime1">
              <a:rPr lang="en-US" smtClean="0">
                <a:solidFill>
                  <a:srgbClr val="000000"/>
                </a:solidFill>
              </a:rPr>
              <a:t>2/9/2016</a:t>
            </a:fld>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AC4320C-3B60-48EB-BDA7-30651CD152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8115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8BD48F8D-C8D3-40B3-9920-7F94A0DF6350}" type="datetime1">
              <a:rPr lang="en-US" smtClean="0">
                <a:solidFill>
                  <a:srgbClr val="000000"/>
                </a:solidFill>
              </a:rPr>
              <a:t>2/9/2016</a:t>
            </a:fld>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BDFDB7C-5A7F-491A-879B-F3A3C04F89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2510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7A3B40DF-240E-4989-96F9-E41CC3E98736}" type="datetime1">
              <a:rPr lang="en-US" smtClean="0">
                <a:solidFill>
                  <a:srgbClr val="000000"/>
                </a:solidFill>
              </a:rPr>
              <a:t>2/9/2016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BC46551-3C9D-4EA0-A580-2D0EB1A41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468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fld id="{AC145D18-36E4-47F5-A3DA-297C12D33D73}" type="datetime1">
              <a:rPr lang="en-US" smtClean="0">
                <a:solidFill>
                  <a:srgbClr val="000000"/>
                </a:solidFill>
              </a:rPr>
              <a:t>2/9/2016</a:t>
            </a:fld>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982681E-646E-4E12-AB2E-69BC5DB9F7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30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8C5CE12-75D5-43E5-8A83-B60485215141}"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F2D1C0-1E7C-9F48-AB85-E04C6D2D5AB1}" type="slidenum">
              <a:rPr lang="en-US"/>
              <a:pPr/>
              <a:t>‹#›</a:t>
            </a:fld>
            <a:endParaRPr lang="en-US"/>
          </a:p>
        </p:txBody>
      </p:sp>
    </p:spTree>
    <p:extLst>
      <p:ext uri="{BB962C8B-B14F-4D97-AF65-F5344CB8AC3E}">
        <p14:creationId xmlns:p14="http://schemas.microsoft.com/office/powerpoint/2010/main" val="8759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65010E5-C03D-4034-8AB6-3E9EAC25C67A}" type="datetime1">
              <a:rPr lang="en-US" smtClean="0"/>
              <a:t>2/9/2016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88317D5-B1B5-BF43-BDFB-D70F4223E2D5}" type="slidenum">
              <a:rPr lang="en-US"/>
              <a:pPr/>
              <a:t>‹#›</a:t>
            </a:fld>
            <a:endParaRPr lang="en-US"/>
          </a:p>
        </p:txBody>
      </p:sp>
    </p:spTree>
    <p:extLst>
      <p:ext uri="{BB962C8B-B14F-4D97-AF65-F5344CB8AC3E}">
        <p14:creationId xmlns:p14="http://schemas.microsoft.com/office/powerpoint/2010/main" val="257091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25D56AE-91D0-4F6C-B1A4-B0191610C87A}" type="datetime1">
              <a:rPr lang="en-US" smtClean="0"/>
              <a:t>2/9/2016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CA7CF4-79CC-6A48-A466-8C20EA113E48}" type="slidenum">
              <a:rPr lang="en-US"/>
              <a:pPr/>
              <a:t>‹#›</a:t>
            </a:fld>
            <a:endParaRPr lang="en-US"/>
          </a:p>
        </p:txBody>
      </p:sp>
    </p:spTree>
    <p:extLst>
      <p:ext uri="{BB962C8B-B14F-4D97-AF65-F5344CB8AC3E}">
        <p14:creationId xmlns:p14="http://schemas.microsoft.com/office/powerpoint/2010/main" val="115228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E1B7E22-A4D1-4BAF-B33F-91D8D66121A8}" type="datetime1">
              <a:rPr lang="en-US" smtClean="0"/>
              <a:t>2/9/2016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4B63F2-9CD4-9040-A87D-64D65E2E9931}" type="slidenum">
              <a:rPr lang="en-US"/>
              <a:pPr/>
              <a:t>‹#›</a:t>
            </a:fld>
            <a:endParaRPr lang="en-US"/>
          </a:p>
        </p:txBody>
      </p:sp>
    </p:spTree>
    <p:extLst>
      <p:ext uri="{BB962C8B-B14F-4D97-AF65-F5344CB8AC3E}">
        <p14:creationId xmlns:p14="http://schemas.microsoft.com/office/powerpoint/2010/main" val="70700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3BAE41-DE4B-475F-8A53-1A38D1ED881F}"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A6F1F6-D3ED-6347-982B-2D1D969E9EE3}" type="slidenum">
              <a:rPr lang="en-US"/>
              <a:pPr/>
              <a:t>‹#›</a:t>
            </a:fld>
            <a:endParaRPr lang="en-US"/>
          </a:p>
        </p:txBody>
      </p:sp>
    </p:spTree>
    <p:extLst>
      <p:ext uri="{BB962C8B-B14F-4D97-AF65-F5344CB8AC3E}">
        <p14:creationId xmlns:p14="http://schemas.microsoft.com/office/powerpoint/2010/main" val="195448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55A803-1C67-436A-8C0C-2F28AA747C71}" type="datetime1">
              <a:rPr lang="en-US" smtClean="0"/>
              <a:t>2/9/2016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45C788-29AC-1040-8C48-34B7763C693E}" type="slidenum">
              <a:rPr lang="en-US"/>
              <a:pPr/>
              <a:t>‹#›</a:t>
            </a:fld>
            <a:endParaRPr lang="en-US"/>
          </a:p>
        </p:txBody>
      </p:sp>
    </p:spTree>
    <p:extLst>
      <p:ext uri="{BB962C8B-B14F-4D97-AF65-F5344CB8AC3E}">
        <p14:creationId xmlns:p14="http://schemas.microsoft.com/office/powerpoint/2010/main" val="114197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fld id="{9992BD8A-D869-410C-B060-249C4CF4240A}" type="datetime1">
              <a:rPr lang="en-US" smtClean="0"/>
              <a:t>2/9/2016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AF2948-88F5-B34A-BB57-AD27A81B6BE5}" type="slidenum">
              <a:rPr lang="en-US"/>
              <a:pPr/>
              <a:t>‹#›</a:t>
            </a:fld>
            <a:endParaRPr lang="en-US"/>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902" r:id="rId13"/>
  </p:sldLayoutIdLst>
  <p:hf hdr="0" ftr="0" dt="0"/>
  <p:txStyles>
    <p:titleStyle>
      <a:lvl1pPr algn="l" rtl="0" eaLnBrk="0" fontAlgn="base" hangingPunct="0">
        <a:spcBef>
          <a:spcPct val="0"/>
        </a:spcBef>
        <a:spcAft>
          <a:spcPct val="0"/>
        </a:spcAft>
        <a:defRPr sz="3400">
          <a:solidFill>
            <a:schemeClr val="tx2"/>
          </a:solidFill>
          <a:latin typeface="+mj-lt"/>
          <a:ea typeface="ＭＳ Ｐゴシック" charset="0"/>
          <a:cs typeface="+mj-cs"/>
        </a:defRPr>
      </a:lvl1pPr>
      <a:lvl2pPr algn="l" rtl="0" eaLnBrk="0" fontAlgn="base" hangingPunct="0">
        <a:spcBef>
          <a:spcPct val="0"/>
        </a:spcBef>
        <a:spcAft>
          <a:spcPct val="0"/>
        </a:spcAft>
        <a:defRPr sz="3400">
          <a:solidFill>
            <a:schemeClr val="tx2"/>
          </a:solidFill>
          <a:latin typeface="Arial" charset="0"/>
          <a:ea typeface="ＭＳ Ｐゴシック" charset="0"/>
        </a:defRPr>
      </a:lvl2pPr>
      <a:lvl3pPr algn="l" rtl="0" eaLnBrk="0" fontAlgn="base" hangingPunct="0">
        <a:spcBef>
          <a:spcPct val="0"/>
        </a:spcBef>
        <a:spcAft>
          <a:spcPct val="0"/>
        </a:spcAft>
        <a:defRPr sz="3400">
          <a:solidFill>
            <a:schemeClr val="tx2"/>
          </a:solidFill>
          <a:latin typeface="Arial" charset="0"/>
          <a:ea typeface="ＭＳ Ｐゴシック" charset="0"/>
        </a:defRPr>
      </a:lvl3pPr>
      <a:lvl4pPr algn="l" rtl="0" eaLnBrk="0" fontAlgn="base" hangingPunct="0">
        <a:spcBef>
          <a:spcPct val="0"/>
        </a:spcBef>
        <a:spcAft>
          <a:spcPct val="0"/>
        </a:spcAft>
        <a:defRPr sz="3400">
          <a:solidFill>
            <a:schemeClr val="tx2"/>
          </a:solidFill>
          <a:latin typeface="Arial" charset="0"/>
          <a:ea typeface="ＭＳ Ｐゴシック" charset="0"/>
        </a:defRPr>
      </a:lvl4pPr>
      <a:lvl5pPr algn="l" rtl="0" eaLnBrk="0" fontAlgn="base" hangingPunct="0">
        <a:spcBef>
          <a:spcPct val="0"/>
        </a:spcBef>
        <a:spcAft>
          <a:spcPct val="0"/>
        </a:spcAft>
        <a:defRPr sz="3400">
          <a:solidFill>
            <a:schemeClr val="tx2"/>
          </a:solidFill>
          <a:latin typeface="Arial" charset="0"/>
          <a:ea typeface="ＭＳ Ｐゴシック"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1C3A8170-9C32-45C0-B68D-0867C4BAF57F}" type="datetime1">
              <a:rPr lang="en-US" smtClean="0"/>
              <a:t>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F9DDCAAC-E1BB-484C-B1CD-CC4B5FEEDD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spd="slow"/>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1027"/>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533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DFD744CD-F407-4318-B623-DFEFF10A4BB8}" type="datetime1">
              <a:rPr lang="en-US" smtClean="0">
                <a:solidFill>
                  <a:srgbClr val="000000"/>
                </a:solidFill>
                <a:ea typeface="+mn-ea"/>
              </a:rPr>
              <a:t>2/9/2016</a:t>
            </a:fld>
            <a:endParaRPr lang="en-US">
              <a:solidFill>
                <a:srgbClr val="000000"/>
              </a:solidFill>
              <a:ea typeface="+mn-ea"/>
            </a:endParaRPr>
          </a:p>
        </p:txBody>
      </p:sp>
      <p:sp>
        <p:nvSpPr>
          <p:cNvPr id="35533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solidFill>
                <a:srgbClr val="000000"/>
              </a:solidFill>
              <a:ea typeface="+mn-ea"/>
            </a:endParaRPr>
          </a:p>
        </p:txBody>
      </p:sp>
      <p:sp>
        <p:nvSpPr>
          <p:cNvPr id="35533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981CBE74-0004-4816-9D43-28829813589B}" type="slidenum">
              <a:rPr lang="en-US">
                <a:solidFill>
                  <a:srgbClr val="000000"/>
                </a:solidFill>
                <a:ea typeface="+mn-ea"/>
              </a:rPr>
              <a:pPr>
                <a:defRPr/>
              </a:pPr>
              <a:t>‹#›</a:t>
            </a:fld>
            <a:endParaRPr lang="en-US">
              <a:solidFill>
                <a:srgbClr val="000000"/>
              </a:solidFill>
              <a:ea typeface="+mn-ea"/>
            </a:endParaRPr>
          </a:p>
        </p:txBody>
      </p:sp>
      <p:sp>
        <p:nvSpPr>
          <p:cNvPr id="355335" name="Line 1031"/>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solidFill>
                <a:srgbClr val="000000"/>
              </a:solidFill>
              <a:latin typeface="Arial" charset="0"/>
              <a:ea typeface="+mn-ea"/>
            </a:endParaRPr>
          </a:p>
        </p:txBody>
      </p:sp>
    </p:spTree>
    <p:extLst>
      <p:ext uri="{BB962C8B-B14F-4D97-AF65-F5344CB8AC3E}">
        <p14:creationId xmlns:p14="http://schemas.microsoft.com/office/powerpoint/2010/main" val="328074758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6.xml"/><Relationship Id="rId7" Type="http://schemas.openxmlformats.org/officeDocument/2006/relationships/image" Target="../media/image29.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8.w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7.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8.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7.bin"/><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9.xml"/><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9.bin"/><Relationship Id="rId10" Type="http://schemas.openxmlformats.org/officeDocument/2006/relationships/image" Target="../media/image34.wmf"/><Relationship Id="rId4" Type="http://schemas.openxmlformats.org/officeDocument/2006/relationships/image" Target="../media/image13.png"/><Relationship Id="rId9"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20.xml"/><Relationship Id="rId7"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2.bin"/><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1.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40.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2.png"/><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7.w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7.xml"/><Relationship Id="rId7" Type="http://schemas.openxmlformats.org/officeDocument/2006/relationships/image" Target="../media/image46.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image" Target="../media/image48.emf"/><Relationship Id="rId5" Type="http://schemas.openxmlformats.org/officeDocument/2006/relationships/image" Target="../media/image45.wmf"/><Relationship Id="rId10" Type="http://schemas.openxmlformats.org/officeDocument/2006/relationships/customXml" Target="../ink/ink3.xml"/><Relationship Id="rId4" Type="http://schemas.openxmlformats.org/officeDocument/2006/relationships/oleObject" Target="../embeddings/oleObject21.bin"/><Relationship Id="rId9" Type="http://schemas.openxmlformats.org/officeDocument/2006/relationships/image" Target="../media/image47.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itl.washington.edu/scivw/EVE/III.A.1.c.DepthCues.html"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research.microsoft.com/~zhang/Papers/TR99-2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35.xml"/><Relationship Id="rId7" Type="http://schemas.openxmlformats.org/officeDocument/2006/relationships/image" Target="../media/image63.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62.png"/><Relationship Id="rId4" Type="http://schemas.openxmlformats.org/officeDocument/2006/relationships/oleObject" Target="../embeddings/oleObject2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itl.washington.edu/scivw/EVE/III.A.1.c.DepthCues.html"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40.xml"/><Relationship Id="rId5" Type="http://schemas.openxmlformats.org/officeDocument/2006/relationships/tags" Target="../tags/tag6.xml"/><Relationship Id="rId10"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s>
</file>

<file path=ppt/slides/_rels/slide5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hyperlink" Target="http://siddhantahuja.wordpress.com/category/stereo-vision/" TargetMode="External"/><Relationship Id="rId3" Type="http://schemas.openxmlformats.org/officeDocument/2006/relationships/notesSlide" Target="../notesSlides/notesSlide41.xml"/><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55.xml.rels><?xml version="1.0" encoding="UTF-8" standalone="yes"?>
<Relationships xmlns="http://schemas.openxmlformats.org/package/2006/relationships"><Relationship Id="rId8" Type="http://schemas.openxmlformats.org/officeDocument/2006/relationships/hyperlink" Target="http://www.frc.ri.cmu.edu/projects/meteorobot/index.html" TargetMode="External"/><Relationship Id="rId3" Type="http://schemas.openxmlformats.org/officeDocument/2006/relationships/tags" Target="../tags/tag14.xml"/><Relationship Id="rId7" Type="http://schemas.openxmlformats.org/officeDocument/2006/relationships/image" Target="../media/image76.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7.xml"/><Relationship Id="rId6" Type="http://schemas.openxmlformats.org/officeDocument/2006/relationships/hyperlink" Target="http://iccv2007.rutgers.edu/" TargetMode="External"/><Relationship Id="rId5" Type="http://schemas.openxmlformats.org/officeDocument/2006/relationships/hyperlink" Target="http://grail.cs.washington.edu/projects/mvscpc/download/Goesele-2007-MVS.pdf" TargetMode="External"/><Relationship Id="rId4" Type="http://schemas.openxmlformats.org/officeDocument/2006/relationships/image" Target="../media/image84.pn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US" dirty="0" smtClean="0">
                <a:latin typeface="+mn-lt"/>
                <a:ea typeface="+mj-ea"/>
                <a:cs typeface="Kalinga" pitchFamily="34" charset="0"/>
              </a:rPr>
              <a:t>Stereo</a:t>
            </a:r>
            <a:endParaRPr lang="en-US" dirty="0">
              <a:latin typeface="+mn-lt"/>
              <a:ea typeface="+mj-ea"/>
              <a:cs typeface="Kalinga" pitchFamily="34" charset="0"/>
            </a:endParaRPr>
          </a:p>
        </p:txBody>
      </p:sp>
      <p:sp>
        <p:nvSpPr>
          <p:cNvPr id="3" name="Subtitle 2"/>
          <p:cNvSpPr>
            <a:spLocks noGrp="1"/>
          </p:cNvSpPr>
          <p:nvPr>
            <p:ph type="subTitle" idx="1"/>
          </p:nvPr>
        </p:nvSpPr>
        <p:spPr>
          <a:xfrm>
            <a:off x="1371600" y="3886200"/>
            <a:ext cx="6400800" cy="2667000"/>
          </a:xfrm>
        </p:spPr>
        <p:txBody>
          <a:bodyPr rtlCol="0">
            <a:normAutofit/>
          </a:bodyPr>
          <a:lstStyle/>
          <a:p>
            <a:pPr eaLnBrk="1" fontAlgn="auto" hangingPunct="1">
              <a:spcAft>
                <a:spcPts val="0"/>
              </a:spcAft>
              <a:buFont typeface="Arial" pitchFamily="34" charset="0"/>
              <a:buNone/>
              <a:defRPr/>
            </a:pPr>
            <a:r>
              <a:rPr lang="en-US" dirty="0" smtClean="0">
                <a:ea typeface="+mn-ea"/>
              </a:rPr>
              <a:t>CSE 455</a:t>
            </a:r>
            <a:endParaRPr lang="en-US" dirty="0">
              <a:ea typeface="+mn-ea"/>
            </a:endParaRPr>
          </a:p>
          <a:p>
            <a:pPr eaLnBrk="1" fontAlgn="auto" hangingPunct="1">
              <a:spcAft>
                <a:spcPts val="0"/>
              </a:spcAft>
              <a:buFont typeface="Arial" pitchFamily="34" charset="0"/>
              <a:buNone/>
              <a:defRPr/>
            </a:pPr>
            <a:r>
              <a:rPr lang="en-US" sz="2000" dirty="0" smtClean="0">
                <a:ea typeface="+mn-ea"/>
              </a:rPr>
              <a:t>Linda Shapiro</a:t>
            </a:r>
          </a:p>
          <a:p>
            <a:pPr eaLnBrk="1" fontAlgn="auto" hangingPunct="1">
              <a:spcAft>
                <a:spcPts val="0"/>
              </a:spcAft>
              <a:buFont typeface="Arial" pitchFamily="34" charset="0"/>
              <a:buNone/>
              <a:defRPr/>
            </a:pPr>
            <a:endParaRPr lang="en-US" sz="2000" dirty="0">
              <a:ea typeface="+mn-ea"/>
            </a:endParaRPr>
          </a:p>
          <a:p>
            <a:pPr eaLnBrk="1" fontAlgn="auto" hangingPunct="1">
              <a:spcAft>
                <a:spcPts val="0"/>
              </a:spcAft>
              <a:buFont typeface="Arial" pitchFamily="34" charset="0"/>
              <a:buNone/>
              <a:defRPr/>
            </a:pPr>
            <a:endParaRPr lang="en-US" sz="2000" dirty="0" smtClean="0">
              <a:ea typeface="+mn-ea"/>
            </a:endParaRPr>
          </a:p>
          <a:p>
            <a:pPr eaLnBrk="1" fontAlgn="auto" hangingPunct="1">
              <a:spcAft>
                <a:spcPts val="0"/>
              </a:spcAft>
              <a:buFont typeface="Arial" pitchFamily="34" charset="0"/>
              <a:buNone/>
              <a:defRPr/>
            </a:pPr>
            <a:endParaRPr lang="en-US" sz="2000" dirty="0" smtClean="0">
              <a:ea typeface="+mn-ea"/>
            </a:endParaRPr>
          </a:p>
        </p:txBody>
      </p:sp>
      <p:sp>
        <p:nvSpPr>
          <p:cNvPr id="4" name="Slide Number Placeholder 3"/>
          <p:cNvSpPr>
            <a:spLocks noGrp="1"/>
          </p:cNvSpPr>
          <p:nvPr>
            <p:ph type="sldNum" sz="quarter" idx="12"/>
          </p:nvPr>
        </p:nvSpPr>
        <p:spPr/>
        <p:txBody>
          <a:bodyPr/>
          <a:lstStyle/>
          <a:p>
            <a:fld id="{BFE56155-94F9-4E4E-97D3-68C234BB7AA4}" type="slidenum">
              <a:rPr lang="en-US" smtClean="0"/>
              <a:pPr/>
              <a:t>1</a:t>
            </a:fld>
            <a:endParaRPr lang="en-US"/>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a:xfrm>
            <a:off x="457200" y="990601"/>
            <a:ext cx="8229600" cy="2667000"/>
          </a:xfrm>
        </p:spPr>
        <p:txBody>
          <a:bodyPr>
            <a:normAutofit fontScale="92500" lnSpcReduction="10000"/>
          </a:bodyPr>
          <a:lstStyle/>
          <a:p>
            <a:r>
              <a:rPr lang="en-US" sz="2800" dirty="0" smtClean="0"/>
              <a:t>Goal: recover depth by finding image coordinate x’ that corresponds to x</a:t>
            </a:r>
          </a:p>
          <a:p>
            <a:r>
              <a:rPr lang="en-US" sz="2800" dirty="0" smtClean="0"/>
              <a:t>Sub-Problems</a:t>
            </a:r>
          </a:p>
          <a:p>
            <a:pPr marL="914400" lvl="1" indent="-457200">
              <a:buFont typeface="+mj-lt"/>
              <a:buAutoNum type="arabicPeriod"/>
            </a:pPr>
            <a:r>
              <a:rPr lang="en-US" sz="2400" dirty="0" smtClean="0"/>
              <a:t>Calibration: How do we recover the relation of the cameras (if not already known)?</a:t>
            </a:r>
          </a:p>
          <a:p>
            <a:pPr marL="914400" lvl="1" indent="-457200">
              <a:buFont typeface="+mj-lt"/>
              <a:buAutoNum type="arabicPeriod"/>
            </a:pPr>
            <a:r>
              <a:rPr lang="en-US" sz="2400" dirty="0" smtClean="0"/>
              <a:t>Correspondence: How do we search for the matching point x’?</a:t>
            </a:r>
          </a:p>
        </p:txBody>
      </p:sp>
      <p:grpSp>
        <p:nvGrpSpPr>
          <p:cNvPr id="54" name="Group 53"/>
          <p:cNvGrpSpPr>
            <a:grpSpLocks noChangeAspect="1"/>
          </p:cNvGrpSpPr>
          <p:nvPr/>
        </p:nvGrpSpPr>
        <p:grpSpPr>
          <a:xfrm>
            <a:off x="3361601" y="3754448"/>
            <a:ext cx="2240346" cy="2976732"/>
            <a:chOff x="609600" y="753824"/>
            <a:chExt cx="3905925" cy="5189776"/>
          </a:xfrm>
        </p:grpSpPr>
        <p:grpSp>
          <p:nvGrpSpPr>
            <p:cNvPr id="55" name="Group 54"/>
            <p:cNvGrpSpPr>
              <a:grpSpLocks noChangeAspect="1"/>
            </p:cNvGrpSpPr>
            <p:nvPr/>
          </p:nvGrpSpPr>
          <p:grpSpPr>
            <a:xfrm>
              <a:off x="609600" y="1143000"/>
              <a:ext cx="3905925" cy="4800600"/>
              <a:chOff x="533400" y="957263"/>
              <a:chExt cx="4491038" cy="5519737"/>
            </a:xfrm>
          </p:grpSpPr>
          <p:sp>
            <p:nvSpPr>
              <p:cNvPr id="59"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60"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1"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2"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3"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4"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5"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6"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7"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68"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69"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0"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1"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2"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73"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74"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5"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6"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7"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78"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6"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7"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8"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
        <p:nvSpPr>
          <p:cNvPr id="3" name="Slide Number Placeholder 2"/>
          <p:cNvSpPr>
            <a:spLocks noGrp="1"/>
          </p:cNvSpPr>
          <p:nvPr>
            <p:ph type="sldNum" sz="quarter" idx="12"/>
          </p:nvPr>
        </p:nvSpPr>
        <p:spPr/>
        <p:txBody>
          <a:bodyPr/>
          <a:lstStyle/>
          <a:p>
            <a:fld id="{07C59B69-6083-0D46-8CBF-CC33D581A354}" type="slidenum">
              <a:rPr lang="en-US" smtClean="0"/>
              <a:pPr/>
              <a:t>10</a:t>
            </a:fld>
            <a:endParaRPr lang="en-US"/>
          </a:p>
        </p:txBody>
      </p:sp>
    </p:spTree>
    <p:extLst>
      <p:ext uri="{BB962C8B-B14F-4D97-AF65-F5344CB8AC3E}">
        <p14:creationId xmlns:p14="http://schemas.microsoft.com/office/powerpoint/2010/main" val="377391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 Problem</a:t>
            </a:r>
            <a:endParaRPr lang="en-US" dirty="0"/>
          </a:p>
        </p:txBody>
      </p:sp>
      <p:sp>
        <p:nvSpPr>
          <p:cNvPr id="3" name="Content Placeholder 2"/>
          <p:cNvSpPr>
            <a:spLocks noGrp="1"/>
          </p:cNvSpPr>
          <p:nvPr>
            <p:ph idx="1"/>
          </p:nvPr>
        </p:nvSpPr>
        <p:spPr>
          <a:xfrm>
            <a:off x="457200" y="3581400"/>
            <a:ext cx="8229600" cy="2544763"/>
          </a:xfrm>
        </p:spPr>
        <p:txBody>
          <a:bodyPr>
            <a:normAutofit/>
          </a:bodyPr>
          <a:lstStyle/>
          <a:p>
            <a:endParaRPr lang="en-US" sz="2400" dirty="0" smtClean="0"/>
          </a:p>
          <a:p>
            <a:r>
              <a:rPr lang="en-US" sz="2400" dirty="0" smtClean="0"/>
              <a:t>We have two images taken from cameras with different intrinsic and extrinsic parameters</a:t>
            </a:r>
          </a:p>
          <a:p>
            <a:pPr>
              <a:buNone/>
            </a:pPr>
            <a:endParaRPr lang="en-US" sz="2400" dirty="0" smtClean="0"/>
          </a:p>
          <a:p>
            <a:r>
              <a:rPr lang="en-US" sz="2400" dirty="0" smtClean="0"/>
              <a:t>How do we match a point in the first image to a point in the second?  How can we constrain our search?</a:t>
            </a:r>
            <a:endParaRPr lang="en-US" sz="2400" dirty="0"/>
          </a:p>
        </p:txBody>
      </p:sp>
      <p:pic>
        <p:nvPicPr>
          <p:cNvPr id="4" name="Picture 13" descr="rect_006_007_left"/>
          <p:cNvPicPr>
            <a:picLocks noChangeAspect="1" noChangeArrowheads="1"/>
          </p:cNvPicPr>
          <p:nvPr/>
        </p:nvPicPr>
        <p:blipFill>
          <a:blip r:embed="rId2" cstate="print"/>
          <a:srcRect/>
          <a:stretch>
            <a:fillRect/>
          </a:stretch>
        </p:blipFill>
        <p:spPr bwMode="auto">
          <a:xfrm>
            <a:off x="914400" y="1066800"/>
            <a:ext cx="3321069" cy="2438400"/>
          </a:xfrm>
          <a:prstGeom prst="rect">
            <a:avLst/>
          </a:prstGeom>
          <a:noFill/>
          <a:ln w="9525">
            <a:noFill/>
            <a:miter lim="800000"/>
            <a:headEnd/>
            <a:tailEnd/>
          </a:ln>
        </p:spPr>
      </p:pic>
      <p:pic>
        <p:nvPicPr>
          <p:cNvPr id="5" name="Picture 14" descr="rect_006_007_right"/>
          <p:cNvPicPr>
            <a:picLocks noChangeAspect="1" noChangeArrowheads="1"/>
          </p:cNvPicPr>
          <p:nvPr/>
        </p:nvPicPr>
        <p:blipFill>
          <a:blip r:embed="rId3" cstate="print"/>
          <a:srcRect/>
          <a:stretch>
            <a:fillRect/>
          </a:stretch>
        </p:blipFill>
        <p:spPr bwMode="auto">
          <a:xfrm>
            <a:off x="4724400" y="1005590"/>
            <a:ext cx="3429000" cy="2510376"/>
          </a:xfrm>
          <a:prstGeom prst="rect">
            <a:avLst/>
          </a:prstGeom>
          <a:noFill/>
          <a:ln w="9525">
            <a:noFill/>
            <a:miter lim="800000"/>
            <a:headEnd/>
            <a:tailEnd/>
          </a:ln>
        </p:spPr>
      </p:pic>
      <p:sp>
        <p:nvSpPr>
          <p:cNvPr id="6" name="TextBox 5"/>
          <p:cNvSpPr txBox="1"/>
          <p:nvPr/>
        </p:nvSpPr>
        <p:spPr>
          <a:xfrm>
            <a:off x="2653352" y="2128630"/>
            <a:ext cx="312906"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6687403" y="2132777"/>
            <a:ext cx="325730"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
        <p:nvSpPr>
          <p:cNvPr id="8" name="Slide Number Placeholder 7"/>
          <p:cNvSpPr>
            <a:spLocks noGrp="1"/>
          </p:cNvSpPr>
          <p:nvPr>
            <p:ph type="sldNum" sz="quarter" idx="12"/>
          </p:nvPr>
        </p:nvSpPr>
        <p:spPr/>
        <p:txBody>
          <a:bodyPr/>
          <a:lstStyle/>
          <a:p>
            <a:fld id="{07C59B69-6083-0D46-8CBF-CC33D581A354}" type="slidenum">
              <a:rPr lang="en-US" smtClean="0"/>
              <a:pPr/>
              <a:t>11</a:t>
            </a:fld>
            <a:endParaRPr lang="en-US"/>
          </a:p>
        </p:txBody>
      </p:sp>
    </p:spTree>
    <p:extLst>
      <p:ext uri="{BB962C8B-B14F-4D97-AF65-F5344CB8AC3E}">
        <p14:creationId xmlns:p14="http://schemas.microsoft.com/office/powerpoint/2010/main" val="5400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4" name="Text Box 4"/>
          <p:cNvSpPr txBox="1">
            <a:spLocks noChangeArrowheads="1"/>
          </p:cNvSpPr>
          <p:nvPr/>
        </p:nvSpPr>
        <p:spPr bwMode="auto">
          <a:xfrm>
            <a:off x="1447800" y="56467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dirty="0" smtClean="0"/>
              <a:t>Key idea: </a:t>
            </a:r>
            <a:r>
              <a:rPr lang="en-US" dirty="0" err="1" smtClean="0"/>
              <a:t>Epipolar</a:t>
            </a:r>
            <a:r>
              <a:rPr lang="en-US" dirty="0" smtClean="0"/>
              <a:t>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12</a:t>
            </a:fld>
            <a:endParaRPr lang="en-US"/>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686880" y="931680"/>
              <a:ext cx="8168400" cy="4671000"/>
            </p14:xfrm>
          </p:contentPart>
        </mc:Choice>
        <mc:Fallback>
          <p:pic>
            <p:nvPicPr>
              <p:cNvPr id="3" name="Ink 2"/>
              <p:cNvPicPr/>
              <p:nvPr/>
            </p:nvPicPr>
            <p:blipFill>
              <a:blip r:embed="rId5"/>
              <a:stretch>
                <a:fillRect/>
              </a:stretch>
            </p:blipFill>
            <p:spPr>
              <a:xfrm>
                <a:off x="677160" y="924840"/>
                <a:ext cx="8189280" cy="4688640"/>
              </a:xfrm>
              <a:prstGeom prst="rect">
                <a:avLst/>
              </a:prstGeom>
            </p:spPr>
          </p:pic>
        </mc:Fallback>
      </mc:AlternateContent>
    </p:spTree>
    <p:extLst>
      <p:ext uri="{BB962C8B-B14F-4D97-AF65-F5344CB8AC3E}">
        <p14:creationId xmlns:p14="http://schemas.microsoft.com/office/powerpoint/2010/main" val="22237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1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16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7" presetID="1" presetClass="exit" presetSubtype="0" fill="hold" grpId="0" nodeType="withEffect">
                                  <p:stCondLst>
                                    <p:cond delay="0"/>
                                  </p:stCondLst>
                                  <p:childTnLst>
                                    <p:set>
                                      <p:cBhvr>
                                        <p:cTn id="28" dur="1" fill="hold">
                                          <p:stCondLst>
                                            <p:cond delay="0"/>
                                          </p:stCondLst>
                                        </p:cTn>
                                        <p:tgtEl>
                                          <p:spTgt spid="71171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1169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7116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591876"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591877"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591878"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591879"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591880"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591881"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591882"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591883"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591884"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5"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6"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591890"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
        <p:nvSpPr>
          <p:cNvPr id="591891"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591892"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591893"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3332"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3333"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3334"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3335"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3336"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7"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3338"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9"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07C59B69-6083-0D46-8CBF-CC33D581A354}" type="slidenum">
              <a:rPr lang="en-US" smtClean="0"/>
              <a:pPr/>
              <a:t>13</a:t>
            </a:fld>
            <a:endParaRPr lang="en-US"/>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175760" y="920880"/>
              <a:ext cx="7035840" cy="1094040"/>
            </p14:xfrm>
          </p:contentPart>
        </mc:Choice>
        <mc:Fallback>
          <p:pic>
            <p:nvPicPr>
              <p:cNvPr id="3" name="Ink 2"/>
              <p:cNvPicPr/>
              <p:nvPr/>
            </p:nvPicPr>
            <p:blipFill>
              <a:blip r:embed="rId5"/>
              <a:stretch>
                <a:fillRect/>
              </a:stretch>
            </p:blipFill>
            <p:spPr>
              <a:xfrm>
                <a:off x="1168920" y="914760"/>
                <a:ext cx="7049520" cy="1106640"/>
              </a:xfrm>
              <a:prstGeom prst="rect">
                <a:avLst/>
              </a:prstGeom>
            </p:spPr>
          </p:pic>
        </mc:Fallback>
      </mc:AlternateContent>
    </p:spTree>
    <p:extLst>
      <p:ext uri="{BB962C8B-B14F-4D97-AF65-F5344CB8AC3E}">
        <p14:creationId xmlns:p14="http://schemas.microsoft.com/office/powerpoint/2010/main" val="41816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18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18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918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1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918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18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918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18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918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918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918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918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918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918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91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6" grpId="0" animBg="1"/>
      <p:bldP spid="591877" grpId="0" animBg="1"/>
      <p:bldP spid="591878" grpId="0" animBg="1"/>
      <p:bldP spid="591879" grpId="0" animBg="1"/>
      <p:bldP spid="591880" grpId="0" animBg="1"/>
      <p:bldP spid="591881" grpId="0" animBg="1"/>
      <p:bldP spid="591882" grpId="0" animBg="1"/>
      <p:bldP spid="591883" grpId="0" autoUpdateAnimBg="0"/>
      <p:bldP spid="591884" grpId="0" animBg="1"/>
      <p:bldP spid="591885" grpId="0" animBg="1"/>
      <p:bldP spid="591886" grpId="0" autoUpdateAnimBg="0"/>
      <p:bldP spid="591890" grpId="0" autoUpdateAnimBg="0"/>
      <p:bldP spid="591891" grpId="0" animBg="1"/>
      <p:bldP spid="591892" grpId="0" animBg="1"/>
      <p:bldP spid="5918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15363"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15364"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15365"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15366"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15367"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15368"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15369"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15371"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2"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29" name="Group 28"/>
          <p:cNvGrpSpPr/>
          <p:nvPr/>
        </p:nvGrpSpPr>
        <p:grpSpPr>
          <a:xfrm>
            <a:off x="2952750" y="2300288"/>
            <a:ext cx="3460750" cy="1600200"/>
            <a:chOff x="2952750" y="2300288"/>
            <a:chExt cx="3460750" cy="1600200"/>
          </a:xfrm>
        </p:grpSpPr>
        <p:sp>
          <p:nvSpPr>
            <p:cNvPr id="591887" name="Line 15"/>
            <p:cNvSpPr>
              <a:spLocks noChangeShapeType="1"/>
            </p:cNvSpPr>
            <p:nvPr/>
          </p:nvSpPr>
          <p:spPr bwMode="auto">
            <a:xfrm flipH="1" flipV="1">
              <a:off x="2952750" y="2300288"/>
              <a:ext cx="260350" cy="1581150"/>
            </a:xfrm>
            <a:prstGeom prst="line">
              <a:avLst/>
            </a:prstGeom>
            <a:noFill/>
            <a:ln w="38100">
              <a:solidFill>
                <a:srgbClr val="CC3300"/>
              </a:solidFill>
              <a:round/>
              <a:headEnd/>
              <a:tailEnd/>
            </a:ln>
          </p:spPr>
          <p:txBody>
            <a:bodyPr wrap="none" anchor="ctr"/>
            <a:lstStyle/>
            <a:p>
              <a:endParaRPr lang="en-US"/>
            </a:p>
          </p:txBody>
        </p:sp>
        <p:sp>
          <p:nvSpPr>
            <p:cNvPr id="591888" name="Line 16"/>
            <p:cNvSpPr>
              <a:spLocks noChangeShapeType="1"/>
            </p:cNvSpPr>
            <p:nvPr/>
          </p:nvSpPr>
          <p:spPr bwMode="auto">
            <a:xfrm flipV="1">
              <a:off x="6159500" y="2312988"/>
              <a:ext cx="254000" cy="1587500"/>
            </a:xfrm>
            <a:prstGeom prst="line">
              <a:avLst/>
            </a:prstGeom>
            <a:noFill/>
            <a:ln w="38100">
              <a:solidFill>
                <a:srgbClr val="CC3300"/>
              </a:solidFill>
              <a:round/>
              <a:headEnd/>
              <a:tailEnd/>
            </a:ln>
          </p:spPr>
          <p:txBody>
            <a:bodyPr wrap="none" anchor="ctr"/>
            <a:lstStyle/>
            <a:p>
              <a:endParaRPr lang="en-US"/>
            </a:p>
          </p:txBody>
        </p:sp>
      </p:grpSp>
      <p:sp>
        <p:nvSpPr>
          <p:cNvPr id="591889" name="Text Box 17"/>
          <p:cNvSpPr txBox="1">
            <a:spLocks noChangeArrowheads="1"/>
          </p:cNvSpPr>
          <p:nvPr/>
        </p:nvSpPr>
        <p:spPr bwMode="auto">
          <a:xfrm>
            <a:off x="914400" y="5804848"/>
            <a:ext cx="7467600" cy="1006475"/>
          </a:xfrm>
          <a:prstGeom prst="rect">
            <a:avLst/>
          </a:prstGeom>
          <a:noFill/>
          <a:ln w="9525">
            <a:noFill/>
            <a:miter lim="800000"/>
            <a:headEnd/>
            <a:tailEnd/>
          </a:ln>
        </p:spPr>
        <p:txBody>
          <a:bodyPr>
            <a:spAutoFit/>
          </a:bodyPr>
          <a:lstStyle/>
          <a:p>
            <a:pPr>
              <a:buFontTx/>
              <a:buChar char="•"/>
            </a:pPr>
            <a:r>
              <a:rPr lang="en-US" sz="2000" dirty="0">
                <a:solidFill>
                  <a:srgbClr val="A50021"/>
                </a:solidFill>
              </a:rPr>
              <a:t> </a:t>
            </a:r>
            <a:r>
              <a:rPr lang="en-US" sz="2000" b="1" dirty="0" err="1">
                <a:solidFill>
                  <a:srgbClr val="A50021"/>
                </a:solidFill>
              </a:rPr>
              <a:t>Epipolar</a:t>
            </a:r>
            <a:r>
              <a:rPr lang="en-US" sz="2000" b="1" dirty="0">
                <a:solidFill>
                  <a:srgbClr val="A50021"/>
                </a:solidFill>
              </a:rPr>
              <a:t> Lines</a:t>
            </a:r>
            <a:r>
              <a:rPr lang="en-US" sz="2000" dirty="0">
                <a:solidFill>
                  <a:srgbClr val="A50021"/>
                </a:solidFill>
              </a:rPr>
              <a:t> - intersections of </a:t>
            </a:r>
            <a:r>
              <a:rPr lang="en-US" sz="2000" dirty="0" err="1">
                <a:solidFill>
                  <a:srgbClr val="A50021"/>
                </a:solidFill>
              </a:rPr>
              <a:t>epipolar</a:t>
            </a:r>
            <a:r>
              <a:rPr lang="en-US" sz="2000" dirty="0">
                <a:solidFill>
                  <a:srgbClr val="A50021"/>
                </a:solidFill>
              </a:rPr>
              <a:t> plane with image</a:t>
            </a:r>
            <a:br>
              <a:rPr lang="en-US" sz="2000" dirty="0">
                <a:solidFill>
                  <a:srgbClr val="A50021"/>
                </a:solidFill>
              </a:rPr>
            </a:br>
            <a:r>
              <a:rPr lang="en-US" sz="2000" dirty="0">
                <a:solidFill>
                  <a:srgbClr val="A50021"/>
                </a:solidFill>
              </a:rPr>
              <a:t>  planes (always come in corresponding pairs)</a:t>
            </a:r>
          </a:p>
          <a:p>
            <a:pPr eaLnBrk="1" hangingPunct="1">
              <a:buFontTx/>
              <a:buChar char="•"/>
            </a:pPr>
            <a:endParaRPr lang="en-US" sz="2000" dirty="0">
              <a:solidFill>
                <a:srgbClr val="A50021"/>
              </a:solidFill>
            </a:endParaRPr>
          </a:p>
        </p:txBody>
      </p:sp>
      <p:sp>
        <p:nvSpPr>
          <p:cNvPr id="15378"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15379"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15380"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5381"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5382"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5383"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5384"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5385"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6"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5387"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8"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1"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32"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33"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
        <p:nvSpPr>
          <p:cNvPr id="2" name="Slide Number Placeholder 1"/>
          <p:cNvSpPr>
            <a:spLocks noGrp="1"/>
          </p:cNvSpPr>
          <p:nvPr>
            <p:ph type="sldNum" sz="quarter" idx="12"/>
          </p:nvPr>
        </p:nvSpPr>
        <p:spPr/>
        <p:txBody>
          <a:bodyPr/>
          <a:lstStyle/>
          <a:p>
            <a:fld id="{07C59B69-6083-0D46-8CBF-CC33D581A354}" type="slidenum">
              <a:rPr lang="en-US" smtClean="0"/>
              <a:pPr/>
              <a:t>14</a:t>
            </a:fld>
            <a:endParaRPr lang="en-US"/>
          </a:p>
        </p:txBody>
      </p:sp>
    </p:spTree>
    <p:extLst>
      <p:ext uri="{BB962C8B-B14F-4D97-AF65-F5344CB8AC3E}">
        <p14:creationId xmlns:p14="http://schemas.microsoft.com/office/powerpoint/2010/main" val="334632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8"/>
          <p:cNvPicPr>
            <a:picLocks noChangeAspect="1" noChangeArrowheads="1"/>
          </p:cNvPicPr>
          <p:nvPr/>
        </p:nvPicPr>
        <p:blipFill>
          <a:blip r:embed="rId3" cstate="print"/>
          <a:srcRect/>
          <a:stretch>
            <a:fillRect/>
          </a:stretch>
        </p:blipFill>
        <p:spPr bwMode="auto">
          <a:xfrm>
            <a:off x="4476750" y="3255963"/>
            <a:ext cx="3876675" cy="3638550"/>
          </a:xfrm>
          <a:prstGeom prst="rect">
            <a:avLst/>
          </a:prstGeom>
          <a:noFill/>
          <a:ln w="9525">
            <a:noFill/>
            <a:miter lim="800000"/>
            <a:headEnd/>
            <a:tailEnd/>
          </a:ln>
        </p:spPr>
      </p:pic>
      <p:pic>
        <p:nvPicPr>
          <p:cNvPr id="16387" name="Picture 3" descr="fig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 y="3255963"/>
            <a:ext cx="3876675" cy="3638550"/>
          </a:xfrm>
          <a:prstGeom prst="rect">
            <a:avLst/>
          </a:prstGeom>
          <a:noFill/>
          <a:ln w="9525">
            <a:noFill/>
            <a:miter lim="800000"/>
            <a:headEnd/>
            <a:tailEnd/>
          </a:ln>
        </p:spPr>
      </p:pic>
      <p:pic>
        <p:nvPicPr>
          <p:cNvPr id="16388" name="Picture 4" descr="fig8"/>
          <p:cNvPicPr>
            <a:picLocks noChangeAspect="1" noChangeArrowheads="1"/>
          </p:cNvPicPr>
          <p:nvPr/>
        </p:nvPicPr>
        <p:blipFill>
          <a:blip r:embed="rId5" cstate="print"/>
          <a:srcRect/>
          <a:stretch>
            <a:fillRect/>
          </a:stretch>
        </p:blipFill>
        <p:spPr bwMode="auto">
          <a:xfrm>
            <a:off x="2532063" y="914400"/>
            <a:ext cx="3705225" cy="2247900"/>
          </a:xfrm>
          <a:prstGeom prst="rect">
            <a:avLst/>
          </a:prstGeom>
          <a:noFill/>
          <a:ln w="9525">
            <a:noFill/>
            <a:miter lim="800000"/>
            <a:headEnd/>
            <a:tailEnd/>
          </a:ln>
        </p:spPr>
      </p:pic>
      <p:sp>
        <p:nvSpPr>
          <p:cNvPr id="16389" name="Rectangle 6"/>
          <p:cNvSpPr>
            <a:spLocks noGrp="1" noChangeArrowheads="1"/>
          </p:cNvSpPr>
          <p:nvPr>
            <p:ph type="title"/>
          </p:nvPr>
        </p:nvSpPr>
        <p:spPr/>
        <p:txBody>
          <a:bodyPr/>
          <a:lstStyle/>
          <a:p>
            <a:r>
              <a:rPr lang="en-US" smtClean="0"/>
              <a:t>Example: Converging cameras</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15</a:t>
            </a:fld>
            <a:endParaRPr lang="en-US"/>
          </a:p>
        </p:txBody>
      </p:sp>
    </p:spTree>
    <p:extLst>
      <p:ext uri="{BB962C8B-B14F-4D97-AF65-F5344CB8AC3E}">
        <p14:creationId xmlns:p14="http://schemas.microsoft.com/office/powerpoint/2010/main" val="2928963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ig8"/>
          <p:cNvPicPr>
            <a:picLocks noChangeAspect="1" noChangeArrowheads="1"/>
          </p:cNvPicPr>
          <p:nvPr/>
        </p:nvPicPr>
        <p:blipFill>
          <a:blip r:embed="rId3" cstate="print"/>
          <a:srcRect/>
          <a:stretch>
            <a:fillRect/>
          </a:stretch>
        </p:blipFill>
        <p:spPr bwMode="auto">
          <a:xfrm>
            <a:off x="4781550" y="3905250"/>
            <a:ext cx="3370263" cy="1809750"/>
          </a:xfrm>
          <a:prstGeom prst="rect">
            <a:avLst/>
          </a:prstGeom>
          <a:noFill/>
          <a:ln w="9525">
            <a:noFill/>
            <a:miter lim="800000"/>
            <a:headEnd/>
            <a:tailEnd/>
          </a:ln>
        </p:spPr>
      </p:pic>
      <p:pic>
        <p:nvPicPr>
          <p:cNvPr id="17411" name="Picture 4" descr="fig8"/>
          <p:cNvPicPr>
            <a:picLocks noChangeAspect="1" noChangeArrowheads="1"/>
          </p:cNvPicPr>
          <p:nvPr/>
        </p:nvPicPr>
        <p:blipFill>
          <a:blip r:embed="rId4" cstate="print"/>
          <a:srcRect/>
          <a:stretch>
            <a:fillRect/>
          </a:stretch>
        </p:blipFill>
        <p:spPr bwMode="auto">
          <a:xfrm>
            <a:off x="1704975" y="1536700"/>
            <a:ext cx="5553075" cy="1343025"/>
          </a:xfrm>
          <a:prstGeom prst="rect">
            <a:avLst/>
          </a:prstGeom>
          <a:noFill/>
          <a:ln w="9525">
            <a:noFill/>
            <a:miter lim="800000"/>
            <a:headEnd/>
            <a:tailEnd/>
          </a:ln>
        </p:spPr>
      </p:pic>
      <p:pic>
        <p:nvPicPr>
          <p:cNvPr id="17412" name="Picture 5" descr="fig8"/>
          <p:cNvPicPr>
            <a:picLocks noChangeAspect="1" noChangeArrowheads="1"/>
          </p:cNvPicPr>
          <p:nvPr/>
        </p:nvPicPr>
        <p:blipFill>
          <a:blip r:embed="rId5" cstate="print"/>
          <a:srcRect/>
          <a:stretch>
            <a:fillRect/>
          </a:stretch>
        </p:blipFill>
        <p:spPr bwMode="auto">
          <a:xfrm>
            <a:off x="1219200" y="3917950"/>
            <a:ext cx="3332163" cy="1789113"/>
          </a:xfrm>
          <a:prstGeom prst="rect">
            <a:avLst/>
          </a:prstGeom>
          <a:noFill/>
          <a:ln w="9525">
            <a:noFill/>
            <a:miter lim="800000"/>
            <a:headEnd/>
            <a:tailEnd/>
          </a:ln>
        </p:spPr>
      </p:pic>
      <p:sp>
        <p:nvSpPr>
          <p:cNvPr id="17413" name="Rectangle 6"/>
          <p:cNvSpPr>
            <a:spLocks noGrp="1" noChangeArrowheads="1"/>
          </p:cNvSpPr>
          <p:nvPr>
            <p:ph type="title"/>
          </p:nvPr>
        </p:nvSpPr>
        <p:spPr>
          <a:xfrm>
            <a:off x="685800" y="76200"/>
            <a:ext cx="7924800" cy="838200"/>
          </a:xfrm>
        </p:spPr>
        <p:txBody>
          <a:bodyPr/>
          <a:lstStyle/>
          <a:p>
            <a:r>
              <a:rPr lang="en-US" smtClean="0"/>
              <a:t>Example: Motion parallel to image plane</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16</a:t>
            </a:fld>
            <a:endParaRPr lang="en-US"/>
          </a:p>
        </p:txBody>
      </p:sp>
    </p:spTree>
    <p:extLst>
      <p:ext uri="{BB962C8B-B14F-4D97-AF65-F5344CB8AC3E}">
        <p14:creationId xmlns:p14="http://schemas.microsoft.com/office/powerpoint/2010/main" val="1636606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p:txBody>
          <a:bodyPr>
            <a:normAutofit/>
          </a:bodyPr>
          <a:lstStyle/>
          <a:p>
            <a:r>
              <a:rPr lang="en-US" sz="3600" dirty="0" smtClean="0"/>
              <a:t>Example: Forward motion</a:t>
            </a:r>
          </a:p>
        </p:txBody>
      </p:sp>
      <p:sp>
        <p:nvSpPr>
          <p:cNvPr id="23" name="Content Placeholder 22"/>
          <p:cNvSpPr>
            <a:spLocks noGrp="1"/>
          </p:cNvSpPr>
          <p:nvPr>
            <p:ph idx="1"/>
          </p:nvPr>
        </p:nvSpPr>
        <p:spPr/>
        <p:txBody>
          <a:bodyPr/>
          <a:lstStyle/>
          <a:p>
            <a:endParaRPr lang="en-US" dirty="0" smtClean="0"/>
          </a:p>
          <a:p>
            <a:endParaRPr lang="en-US" dirty="0" smtClean="0"/>
          </a:p>
          <a:p>
            <a:pPr>
              <a:buNone/>
            </a:pPr>
            <a:r>
              <a:rPr lang="en-US" dirty="0" smtClean="0"/>
              <a:t>	What would the </a:t>
            </a:r>
            <a:r>
              <a:rPr lang="en-US" dirty="0" err="1" smtClean="0"/>
              <a:t>epipolar</a:t>
            </a:r>
            <a:r>
              <a:rPr lang="en-US" dirty="0" smtClean="0"/>
              <a:t> lines look like if the camera moves directly forward?</a:t>
            </a:r>
            <a:endParaRPr lang="en-US" dirty="0"/>
          </a:p>
        </p:txBody>
      </p:sp>
      <p:sp>
        <p:nvSpPr>
          <p:cNvPr id="2" name="Slide Number Placeholder 1"/>
          <p:cNvSpPr>
            <a:spLocks noGrp="1"/>
          </p:cNvSpPr>
          <p:nvPr>
            <p:ph type="sldNum" sz="quarter" idx="12"/>
          </p:nvPr>
        </p:nvSpPr>
        <p:spPr/>
        <p:txBody>
          <a:bodyPr/>
          <a:lstStyle/>
          <a:p>
            <a:fld id="{07C59B69-6083-0D46-8CBF-CC33D581A354}" type="slidenum">
              <a:rPr lang="en-US" smtClean="0"/>
              <a:pPr/>
              <a:t>17</a:t>
            </a:fld>
            <a:endParaRPr lang="en-US"/>
          </a:p>
        </p:txBody>
      </p:sp>
    </p:spTree>
    <p:extLst>
      <p:ext uri="{BB962C8B-B14F-4D97-AF65-F5344CB8AC3E}">
        <p14:creationId xmlns:p14="http://schemas.microsoft.com/office/powerpoint/2010/main" val="3837176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basement00"/>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
        <p:nvSpPr>
          <p:cNvPr id="5"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
        <p:nvSpPr>
          <p:cNvPr id="2" name="Slide Number Placeholder 1"/>
          <p:cNvSpPr>
            <a:spLocks noGrp="1"/>
          </p:cNvSpPr>
          <p:nvPr>
            <p:ph type="sldNum" sz="quarter" idx="12"/>
          </p:nvPr>
        </p:nvSpPr>
        <p:spPr/>
        <p:txBody>
          <a:bodyPr/>
          <a:lstStyle/>
          <a:p>
            <a:fld id="{2ECA7CF4-79CC-6A48-A466-8C20EA113E48}" type="slidenum">
              <a:rPr lang="en-US" smtClean="0"/>
              <a:pPr/>
              <a:t>18</a:t>
            </a:fld>
            <a:endParaRPr lang="en-US"/>
          </a:p>
        </p:txBody>
      </p:sp>
    </p:spTree>
    <p:extLst>
      <p:ext uri="{BB962C8B-B14F-4D97-AF65-F5344CB8AC3E}">
        <p14:creationId xmlns:p14="http://schemas.microsoft.com/office/powerpoint/2010/main" val="413983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
        <p:nvSpPr>
          <p:cNvPr id="2" name="Content Placeholder 1"/>
          <p:cNvSpPr>
            <a:spLocks noGrp="1"/>
          </p:cNvSpPr>
          <p:nvPr>
            <p:ph idx="1"/>
          </p:nvPr>
        </p:nvSpPr>
        <p:spPr>
          <a:xfrm>
            <a:off x="152400" y="5943600"/>
            <a:ext cx="9525000" cy="762000"/>
          </a:xfrm>
        </p:spPr>
        <p:txBody>
          <a:bodyPr/>
          <a:lstStyle/>
          <a:p>
            <a:pPr marL="457200" indent="-457200">
              <a:buFont typeface="Arial" pitchFamily="34" charset="0"/>
              <a:buChar char="•"/>
            </a:pPr>
            <a:r>
              <a:rPr lang="en-US" sz="2000" dirty="0" smtClean="0"/>
              <a:t>Points move along lines radiating from the </a:t>
            </a:r>
            <a:r>
              <a:rPr lang="en-US" sz="2000" dirty="0" err="1" smtClean="0"/>
              <a:t>epipole</a:t>
            </a:r>
            <a:r>
              <a:rPr lang="en-US" sz="2000" dirty="0" smtClean="0"/>
              <a:t>: “focus of expansion”</a:t>
            </a:r>
          </a:p>
          <a:p>
            <a:pPr marL="457200" indent="-457200">
              <a:buFont typeface="Arial" pitchFamily="34" charset="0"/>
              <a:buChar char="•"/>
            </a:pPr>
            <a:r>
              <a:rPr lang="en-US" sz="2000" dirty="0" err="1" smtClean="0"/>
              <a:t>Epipole</a:t>
            </a:r>
            <a:r>
              <a:rPr lang="en-US" sz="2000" dirty="0" smtClean="0"/>
              <a:t> is the principal point</a:t>
            </a:r>
            <a:endParaRPr lang="en-US" sz="2000" dirty="0"/>
          </a:p>
        </p:txBody>
      </p:sp>
      <p:pic>
        <p:nvPicPr>
          <p:cNvPr id="4" name="Picture 1027" descr="basement01"/>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07C59B69-6083-0D46-8CBF-CC33D581A354}" type="slidenum">
              <a:rPr lang="en-US" smtClean="0"/>
              <a:pPr/>
              <a:t>19</a:t>
            </a:fld>
            <a:endParaRPr lang="en-US"/>
          </a:p>
        </p:txBody>
      </p:sp>
    </p:spTree>
    <p:extLst>
      <p:ext uri="{BB962C8B-B14F-4D97-AF65-F5344CB8AC3E}">
        <p14:creationId xmlns:p14="http://schemas.microsoft.com/office/powerpoint/2010/main" val="26778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mgs.abduzeedo.com/files/articles/amazing-stereographics-time-travel/2435382661_39a11d153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381000"/>
            <a:ext cx="33337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0B037A2-3270-5E4C-8E19-150D81A169B9}" type="slidenum">
              <a:rPr lang="en-US" smtClean="0"/>
              <a:pPr/>
              <a:t>2</a:t>
            </a:fld>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ig8"/>
          <p:cNvPicPr>
            <a:picLocks noChangeAspect="1" noChangeArrowheads="1"/>
          </p:cNvPicPr>
          <p:nvPr/>
        </p:nvPicPr>
        <p:blipFill>
          <a:blip r:embed="rId3" cstate="print"/>
          <a:srcRect/>
          <a:stretch>
            <a:fillRect/>
          </a:stretch>
        </p:blipFill>
        <p:spPr bwMode="auto">
          <a:xfrm>
            <a:off x="914400" y="3941763"/>
            <a:ext cx="2682875" cy="2722562"/>
          </a:xfrm>
          <a:prstGeom prst="rect">
            <a:avLst/>
          </a:prstGeom>
          <a:noFill/>
          <a:ln w="9525">
            <a:noFill/>
            <a:miter lim="800000"/>
            <a:headEnd/>
            <a:tailEnd/>
          </a:ln>
        </p:spPr>
      </p:pic>
      <p:pic>
        <p:nvPicPr>
          <p:cNvPr id="18435" name="Picture 4" descr="fig8"/>
          <p:cNvPicPr>
            <a:picLocks noChangeAspect="1" noChangeArrowheads="1"/>
          </p:cNvPicPr>
          <p:nvPr/>
        </p:nvPicPr>
        <p:blipFill>
          <a:blip r:embed="rId4" cstate="print"/>
          <a:srcRect/>
          <a:stretch>
            <a:fillRect/>
          </a:stretch>
        </p:blipFill>
        <p:spPr bwMode="auto">
          <a:xfrm>
            <a:off x="928688" y="1066800"/>
            <a:ext cx="2682875" cy="2722563"/>
          </a:xfrm>
          <a:prstGeom prst="rect">
            <a:avLst/>
          </a:prstGeom>
          <a:noFill/>
          <a:ln w="9525">
            <a:noFill/>
            <a:miter lim="800000"/>
            <a:headEnd/>
            <a:tailEnd/>
          </a:ln>
        </p:spPr>
      </p:pic>
      <p:sp>
        <p:nvSpPr>
          <p:cNvPr id="18436" name="Rectangle 5"/>
          <p:cNvSpPr>
            <a:spLocks noChangeArrowheads="1"/>
          </p:cNvSpPr>
          <p:nvPr/>
        </p:nvSpPr>
        <p:spPr bwMode="auto">
          <a:xfrm>
            <a:off x="5341938" y="2435225"/>
            <a:ext cx="2049462" cy="1722438"/>
          </a:xfrm>
          <a:prstGeom prst="rect">
            <a:avLst/>
          </a:prstGeom>
          <a:noFill/>
          <a:ln w="9525" algn="ctr">
            <a:solidFill>
              <a:schemeClr val="tx1"/>
            </a:solidFill>
            <a:miter lim="800000"/>
            <a:headEnd/>
            <a:tailEnd/>
          </a:ln>
        </p:spPr>
        <p:txBody>
          <a:bodyPr wrap="none" anchor="ctr"/>
          <a:lstStyle/>
          <a:p>
            <a:endParaRPr lang="en-US"/>
          </a:p>
        </p:txBody>
      </p:sp>
      <p:sp>
        <p:nvSpPr>
          <p:cNvPr id="18437" name="Rectangle 6"/>
          <p:cNvSpPr>
            <a:spLocks noChangeArrowheads="1"/>
          </p:cNvSpPr>
          <p:nvPr/>
        </p:nvSpPr>
        <p:spPr bwMode="auto">
          <a:xfrm>
            <a:off x="5705475" y="1524000"/>
            <a:ext cx="1282700" cy="1135063"/>
          </a:xfrm>
          <a:prstGeom prst="rect">
            <a:avLst/>
          </a:prstGeom>
          <a:noFill/>
          <a:ln w="9525" algn="ctr">
            <a:solidFill>
              <a:schemeClr val="tx1"/>
            </a:solidFill>
            <a:miter lim="800000"/>
            <a:headEnd/>
            <a:tailEnd/>
          </a:ln>
        </p:spPr>
        <p:txBody>
          <a:bodyPr wrap="none" anchor="ctr"/>
          <a:lstStyle/>
          <a:p>
            <a:endParaRPr lang="en-US"/>
          </a:p>
        </p:txBody>
      </p:sp>
      <p:sp>
        <p:nvSpPr>
          <p:cNvPr id="18438" name="Freeform 7"/>
          <p:cNvSpPr>
            <a:spLocks/>
          </p:cNvSpPr>
          <p:nvPr/>
        </p:nvSpPr>
        <p:spPr bwMode="auto">
          <a:xfrm>
            <a:off x="5424488" y="1798638"/>
            <a:ext cx="914400" cy="1935162"/>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39" name="Freeform 8"/>
          <p:cNvSpPr>
            <a:spLocks/>
          </p:cNvSpPr>
          <p:nvPr/>
        </p:nvSpPr>
        <p:spPr bwMode="auto">
          <a:xfrm flipH="1">
            <a:off x="6334125" y="1793875"/>
            <a:ext cx="914400" cy="1935163"/>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40" name="Freeform 9"/>
          <p:cNvSpPr>
            <a:spLocks/>
          </p:cNvSpPr>
          <p:nvPr/>
        </p:nvSpPr>
        <p:spPr bwMode="auto">
          <a:xfrm>
            <a:off x="6337300" y="198437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1" name="Freeform 10"/>
          <p:cNvSpPr>
            <a:spLocks/>
          </p:cNvSpPr>
          <p:nvPr/>
        </p:nvSpPr>
        <p:spPr bwMode="auto">
          <a:xfrm flipH="1">
            <a:off x="5408613" y="197802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2" name="Line 11"/>
          <p:cNvSpPr>
            <a:spLocks noChangeShapeType="1"/>
          </p:cNvSpPr>
          <p:nvPr/>
        </p:nvSpPr>
        <p:spPr bwMode="auto">
          <a:xfrm>
            <a:off x="5538788" y="2982913"/>
            <a:ext cx="792162" cy="301625"/>
          </a:xfrm>
          <a:prstGeom prst="line">
            <a:avLst/>
          </a:prstGeom>
          <a:noFill/>
          <a:ln w="9525">
            <a:solidFill>
              <a:schemeClr val="tx1"/>
            </a:solidFill>
            <a:round/>
            <a:headEnd/>
            <a:tailEnd/>
          </a:ln>
        </p:spPr>
        <p:txBody>
          <a:bodyPr wrap="none" anchor="ctr"/>
          <a:lstStyle/>
          <a:p>
            <a:endParaRPr lang="en-US"/>
          </a:p>
        </p:txBody>
      </p:sp>
      <p:sp>
        <p:nvSpPr>
          <p:cNvPr id="18443" name="Line 12"/>
          <p:cNvSpPr>
            <a:spLocks noChangeShapeType="1"/>
          </p:cNvSpPr>
          <p:nvPr/>
        </p:nvSpPr>
        <p:spPr bwMode="auto">
          <a:xfrm flipV="1">
            <a:off x="6350000" y="3001963"/>
            <a:ext cx="800100" cy="277812"/>
          </a:xfrm>
          <a:prstGeom prst="line">
            <a:avLst/>
          </a:prstGeom>
          <a:noFill/>
          <a:ln w="9525">
            <a:solidFill>
              <a:schemeClr val="tx1"/>
            </a:solidFill>
            <a:round/>
            <a:headEnd/>
            <a:tailEnd/>
          </a:ln>
        </p:spPr>
        <p:txBody>
          <a:bodyPr wrap="none" anchor="ctr"/>
          <a:lstStyle/>
          <a:p>
            <a:endParaRPr lang="en-US"/>
          </a:p>
        </p:txBody>
      </p:sp>
      <p:sp>
        <p:nvSpPr>
          <p:cNvPr id="18444" name="Line 13"/>
          <p:cNvSpPr>
            <a:spLocks noChangeShapeType="1"/>
          </p:cNvSpPr>
          <p:nvPr/>
        </p:nvSpPr>
        <p:spPr bwMode="auto">
          <a:xfrm>
            <a:off x="6345238" y="3290888"/>
            <a:ext cx="784225" cy="187325"/>
          </a:xfrm>
          <a:prstGeom prst="line">
            <a:avLst/>
          </a:prstGeom>
          <a:noFill/>
          <a:ln w="9525">
            <a:solidFill>
              <a:schemeClr val="tx1"/>
            </a:solidFill>
            <a:round/>
            <a:headEnd/>
            <a:tailEnd/>
          </a:ln>
        </p:spPr>
        <p:txBody>
          <a:bodyPr wrap="none" anchor="ctr"/>
          <a:lstStyle/>
          <a:p>
            <a:endParaRPr lang="en-US"/>
          </a:p>
        </p:txBody>
      </p:sp>
      <p:sp>
        <p:nvSpPr>
          <p:cNvPr id="18445" name="Line 14"/>
          <p:cNvSpPr>
            <a:spLocks noChangeShapeType="1"/>
          </p:cNvSpPr>
          <p:nvPr/>
        </p:nvSpPr>
        <p:spPr bwMode="auto">
          <a:xfrm flipH="1">
            <a:off x="5540375" y="3276600"/>
            <a:ext cx="808038" cy="212725"/>
          </a:xfrm>
          <a:prstGeom prst="line">
            <a:avLst/>
          </a:prstGeom>
          <a:noFill/>
          <a:ln w="9525">
            <a:solidFill>
              <a:schemeClr val="tx1"/>
            </a:solidFill>
            <a:round/>
            <a:headEnd/>
            <a:tailEnd/>
          </a:ln>
        </p:spPr>
        <p:txBody>
          <a:bodyPr wrap="none" anchor="ctr"/>
          <a:lstStyle/>
          <a:p>
            <a:endParaRPr lang="en-US"/>
          </a:p>
        </p:txBody>
      </p:sp>
      <p:sp>
        <p:nvSpPr>
          <p:cNvPr id="18446" name="Oval 15"/>
          <p:cNvSpPr>
            <a:spLocks noChangeArrowheads="1"/>
          </p:cNvSpPr>
          <p:nvPr/>
        </p:nvSpPr>
        <p:spPr bwMode="auto">
          <a:xfrm>
            <a:off x="6307138" y="3709988"/>
            <a:ext cx="65087"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7" name="Oval 16"/>
          <p:cNvSpPr>
            <a:spLocks noChangeArrowheads="1"/>
          </p:cNvSpPr>
          <p:nvPr/>
        </p:nvSpPr>
        <p:spPr bwMode="auto">
          <a:xfrm>
            <a:off x="6302375" y="2178050"/>
            <a:ext cx="65088"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8" name="Oval 17"/>
          <p:cNvSpPr>
            <a:spLocks noChangeArrowheads="1"/>
          </p:cNvSpPr>
          <p:nvPr/>
        </p:nvSpPr>
        <p:spPr bwMode="auto">
          <a:xfrm>
            <a:off x="6310313" y="3248025"/>
            <a:ext cx="65087"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9" name="Oval 18"/>
          <p:cNvSpPr>
            <a:spLocks noChangeArrowheads="1"/>
          </p:cNvSpPr>
          <p:nvPr/>
        </p:nvSpPr>
        <p:spPr bwMode="auto">
          <a:xfrm>
            <a:off x="6305550" y="1944688"/>
            <a:ext cx="65088"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50" name="Text Box 19"/>
          <p:cNvSpPr txBox="1">
            <a:spLocks noChangeArrowheads="1"/>
          </p:cNvSpPr>
          <p:nvPr/>
        </p:nvSpPr>
        <p:spPr bwMode="auto">
          <a:xfrm>
            <a:off x="6257925" y="3668713"/>
            <a:ext cx="32543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1" name="Text Box 20"/>
          <p:cNvSpPr txBox="1">
            <a:spLocks noChangeArrowheads="1"/>
          </p:cNvSpPr>
          <p:nvPr/>
        </p:nvSpPr>
        <p:spPr bwMode="auto">
          <a:xfrm>
            <a:off x="6184900" y="1606550"/>
            <a:ext cx="38258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2" name="Rectangle 21"/>
          <p:cNvSpPr>
            <a:spLocks noGrp="1" noChangeArrowheads="1"/>
          </p:cNvSpPr>
          <p:nvPr>
            <p:ph type="title"/>
          </p:nvPr>
        </p:nvSpPr>
        <p:spPr/>
        <p:txBody>
          <a:bodyPr/>
          <a:lstStyle/>
          <a:p>
            <a:r>
              <a:rPr lang="en-US" dirty="0" smtClean="0"/>
              <a:t>Example: Forward motion</a:t>
            </a:r>
          </a:p>
        </p:txBody>
      </p:sp>
      <p:sp>
        <p:nvSpPr>
          <p:cNvPr id="18453" name="Rectangle 22"/>
          <p:cNvSpPr>
            <a:spLocks noChangeArrowheads="1"/>
          </p:cNvSpPr>
          <p:nvPr/>
        </p:nvSpPr>
        <p:spPr bwMode="auto">
          <a:xfrm>
            <a:off x="4572000" y="4330700"/>
            <a:ext cx="4572000" cy="1569660"/>
          </a:xfrm>
          <a:prstGeom prst="rect">
            <a:avLst/>
          </a:prstGeom>
          <a:noFill/>
          <a:ln w="9525">
            <a:noFill/>
            <a:miter lim="800000"/>
            <a:headEnd/>
            <a:tailEnd/>
          </a:ln>
        </p:spPr>
        <p:txBody>
          <a:bodyPr>
            <a:spAutoFit/>
          </a:bodyPr>
          <a:lstStyle/>
          <a:p>
            <a:r>
              <a:rPr lang="en-US" dirty="0" err="1"/>
              <a:t>Epipole</a:t>
            </a:r>
            <a:r>
              <a:rPr lang="en-US" dirty="0"/>
              <a:t> has same coordinates in both images.</a:t>
            </a:r>
          </a:p>
          <a:p>
            <a:r>
              <a:rPr lang="en-US" dirty="0"/>
              <a:t>Points move along lines radiating from </a:t>
            </a:r>
            <a:r>
              <a:rPr lang="en-US" dirty="0" smtClean="0"/>
              <a:t> </a:t>
            </a:r>
            <a:r>
              <a:rPr lang="en-US" dirty="0"/>
              <a:t>“Focus of expansion”</a:t>
            </a:r>
          </a:p>
        </p:txBody>
      </p:sp>
      <p:sp>
        <p:nvSpPr>
          <p:cNvPr id="2" name="Slide Number Placeholder 1"/>
          <p:cNvSpPr>
            <a:spLocks noGrp="1"/>
          </p:cNvSpPr>
          <p:nvPr>
            <p:ph type="sldNum" sz="quarter" idx="12"/>
          </p:nvPr>
        </p:nvSpPr>
        <p:spPr/>
        <p:txBody>
          <a:bodyPr/>
          <a:lstStyle/>
          <a:p>
            <a:fld id="{2ECA7CF4-79CC-6A48-A466-8C20EA113E48}" type="slidenum">
              <a:rPr lang="en-US" smtClean="0"/>
              <a:pPr/>
              <a:t>20</a:t>
            </a:fld>
            <a:endParaRPr lang="en-US"/>
          </a:p>
        </p:txBody>
      </p:sp>
    </p:spTree>
    <p:extLst>
      <p:ext uri="{BB962C8B-B14F-4D97-AF65-F5344CB8AC3E}">
        <p14:creationId xmlns:p14="http://schemas.microsoft.com/office/powerpoint/2010/main" val="1859441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19459" name="Rectangle 16"/>
          <p:cNvSpPr>
            <a:spLocks noGrp="1" noChangeArrowheads="1"/>
          </p:cNvSpPr>
          <p:nvPr>
            <p:ph type="title"/>
          </p:nvPr>
        </p:nvSpPr>
        <p:spPr/>
        <p:txBody>
          <a:bodyPr/>
          <a:lstStyle/>
          <a:p>
            <a:r>
              <a:rPr lang="en-US" smtClean="0"/>
              <a:t>Epipolar constraint</a:t>
            </a:r>
          </a:p>
        </p:txBody>
      </p:sp>
      <p:sp>
        <p:nvSpPr>
          <p:cNvPr id="19460" name="Rectangle 55"/>
          <p:cNvSpPr>
            <a:spLocks noGrp="1" noChangeArrowheads="1"/>
          </p:cNvSpPr>
          <p:nvPr>
            <p:ph type="body" idx="1"/>
          </p:nvPr>
        </p:nvSpPr>
        <p:spPr>
          <a:xfrm>
            <a:off x="685800" y="4267200"/>
            <a:ext cx="7772400" cy="1905000"/>
          </a:xfrm>
        </p:spPr>
        <p:txBody>
          <a:bodyPr/>
          <a:lstStyle/>
          <a:p>
            <a:pPr>
              <a:buFontTx/>
              <a:buChar char="•"/>
            </a:pPr>
            <a:r>
              <a:rPr lang="en-US" dirty="0" smtClean="0"/>
              <a:t>If we observe a point </a:t>
            </a:r>
            <a:r>
              <a:rPr lang="en-US" b="1" i="1" dirty="0" smtClean="0"/>
              <a:t>x</a:t>
            </a:r>
            <a:r>
              <a:rPr lang="en-US" dirty="0" smtClean="0"/>
              <a:t> in one image, where can the corresponding point </a:t>
            </a:r>
            <a:r>
              <a:rPr lang="en-US" b="1" i="1" dirty="0" smtClean="0"/>
              <a:t>x’</a:t>
            </a:r>
            <a:r>
              <a:rPr lang="en-US" dirty="0" smtClean="0"/>
              <a:t> be in the other image?</a:t>
            </a:r>
          </a:p>
        </p:txBody>
      </p:sp>
      <p:sp>
        <p:nvSpPr>
          <p:cNvPr id="19461" name="Freeform 41"/>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19462" name="Text Box 42"/>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3" name="Freeform 43"/>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19464" name="Text Box 44"/>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5" name="Freeform 45"/>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19466" name="Freeform 46"/>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19467" name="Freeform 47"/>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19468" name="Freeform 48"/>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19469" name="Freeform 49"/>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19470" name="Rectangle 54"/>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19471" name="Text Box 4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07C59B69-6083-0D46-8CBF-CC33D581A354}" type="slidenum">
              <a:rPr lang="en-US" smtClean="0"/>
              <a:pPr/>
              <a:t>21</a:t>
            </a:fld>
            <a:endParaRPr lang="en-US"/>
          </a:p>
        </p:txBody>
      </p:sp>
    </p:spTree>
    <p:extLst>
      <p:ext uri="{BB962C8B-B14F-4D97-AF65-F5344CB8AC3E}">
        <p14:creationId xmlns:p14="http://schemas.microsoft.com/office/powerpoint/2010/main" val="1082501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6869188"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dirty="0"/>
              <a:t> have to lie on the corresponding </a:t>
            </a:r>
          </a:p>
          <a:p>
            <a:r>
              <a:rPr lang="en-US" sz="2000" dirty="0" err="1"/>
              <a:t>epipolar</a:t>
            </a:r>
            <a:r>
              <a:rPr lang="en-US" sz="2000" dirty="0"/>
              <a:t> line </a:t>
            </a:r>
            <a:r>
              <a:rPr lang="en-US" sz="2000" b="1" i="1" dirty="0"/>
              <a:t>l</a:t>
            </a:r>
            <a:r>
              <a:rPr lang="en-US" sz="2000" i="1" dirty="0"/>
              <a:t>’</a:t>
            </a:r>
            <a:r>
              <a:rPr lang="en-US" sz="2000" dirty="0"/>
              <a:t>.</a:t>
            </a:r>
          </a:p>
        </p:txBody>
      </p:sp>
      <p:sp>
        <p:nvSpPr>
          <p:cNvPr id="711684" name="Text Box 4"/>
          <p:cNvSpPr txBox="1">
            <a:spLocks noChangeArrowheads="1"/>
          </p:cNvSpPr>
          <p:nvPr/>
        </p:nvSpPr>
        <p:spPr bwMode="auto">
          <a:xfrm>
            <a:off x="1447800" y="5646738"/>
            <a:ext cx="6939720"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i="1" dirty="0"/>
              <a:t>’</a:t>
            </a:r>
            <a:r>
              <a:rPr lang="en-US" sz="2000" b="1" dirty="0"/>
              <a:t> </a:t>
            </a:r>
            <a:r>
              <a:rPr lang="en-US" sz="2000" dirty="0"/>
              <a:t>have to lie on the corresponding </a:t>
            </a:r>
          </a:p>
          <a:p>
            <a:r>
              <a:rPr lang="en-US" sz="2000" dirty="0" err="1"/>
              <a:t>epipolar</a:t>
            </a:r>
            <a:r>
              <a:rPr lang="en-US" sz="2000" dirty="0"/>
              <a:t> line </a:t>
            </a:r>
            <a:r>
              <a:rPr lang="en-US" sz="2000" b="1"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smtClean="0"/>
              <a:t>Epipolar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
        <p:nvSpPr>
          <p:cNvPr id="2" name="Slide Number Placeholder 1"/>
          <p:cNvSpPr>
            <a:spLocks noGrp="1"/>
          </p:cNvSpPr>
          <p:nvPr>
            <p:ph type="sldNum" sz="quarter" idx="12"/>
          </p:nvPr>
        </p:nvSpPr>
        <p:spPr/>
        <p:txBody>
          <a:bodyPr/>
          <a:lstStyle/>
          <a:p>
            <a:fld id="{2ECA7CF4-79CC-6A48-A466-8C20EA113E48}" type="slidenum">
              <a:rPr lang="en-US" smtClean="0"/>
              <a:pPr/>
              <a:t>22</a:t>
            </a:fld>
            <a:endParaRPr lang="en-US"/>
          </a:p>
        </p:txBody>
      </p:sp>
    </p:spTree>
    <p:extLst>
      <p:ext uri="{BB962C8B-B14F-4D97-AF65-F5344CB8AC3E}">
        <p14:creationId xmlns:p14="http://schemas.microsoft.com/office/powerpoint/2010/main" val="38029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11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3" presetID="1" presetClass="exit" presetSubtype="0" fill="hold" grpId="0" nodeType="withEffect">
                                  <p:stCondLst>
                                    <p:cond delay="0"/>
                                  </p:stCondLst>
                                  <p:childTnLst>
                                    <p:set>
                                      <p:cBhvr>
                                        <p:cTn id="24" dur="1" fill="hold">
                                          <p:stCondLst>
                                            <p:cond delay="0"/>
                                          </p:stCondLst>
                                        </p:cTn>
                                        <p:tgtEl>
                                          <p:spTgt spid="71171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116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116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116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7116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Epipolar constraint example</a:t>
            </a:r>
          </a:p>
        </p:txBody>
      </p:sp>
      <p:sp>
        <p:nvSpPr>
          <p:cNvPr id="21507" name="Rectangle 3"/>
          <p:cNvSpPr>
            <a:spLocks noGrp="1" noChangeArrowheads="1"/>
          </p:cNvSpPr>
          <p:nvPr>
            <p:ph type="body" idx="1"/>
          </p:nvPr>
        </p:nvSpPr>
        <p:spPr/>
        <p:txBody>
          <a:bodyPr/>
          <a:lstStyle/>
          <a:p>
            <a:endParaRPr lang="en-US" smtClean="0"/>
          </a:p>
        </p:txBody>
      </p:sp>
      <p:pic>
        <p:nvPicPr>
          <p:cNvPr id="21508" name="Picture 4"/>
          <p:cNvPicPr>
            <a:picLocks noChangeAspect="1" noChangeArrowheads="1"/>
          </p:cNvPicPr>
          <p:nvPr/>
        </p:nvPicPr>
        <p:blipFill>
          <a:blip r:embed="rId3" cstate="print"/>
          <a:srcRect t="833" r="1215"/>
          <a:stretch>
            <a:fillRect/>
          </a:stretch>
        </p:blipFill>
        <p:spPr bwMode="auto">
          <a:xfrm>
            <a:off x="819150" y="1109663"/>
            <a:ext cx="7413625" cy="54435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7C59B69-6083-0D46-8CBF-CC33D581A354}" type="slidenum">
              <a:rPr lang="en-US" smtClean="0"/>
              <a:pPr/>
              <a:t>23</a:t>
            </a:fld>
            <a:endParaRPr lang="en-US"/>
          </a:p>
        </p:txBody>
      </p:sp>
    </p:spTree>
    <p:extLst>
      <p:ext uri="{BB962C8B-B14F-4D97-AF65-F5344CB8AC3E}">
        <p14:creationId xmlns:p14="http://schemas.microsoft.com/office/powerpoint/2010/main" val="3022802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3555" name="Rectangle 2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3556" name="Rectangle 2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3557" name="Text Box 2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3558" name="Freeform 30"/>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59" name="Text Box 3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0" name="Freeform 3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61" name="Text Box 3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2" name="Rectangle 24"/>
          <p:cNvSpPr>
            <a:spLocks noGrp="1" noChangeArrowheads="1"/>
          </p:cNvSpPr>
          <p:nvPr>
            <p:ph type="title"/>
          </p:nvPr>
        </p:nvSpPr>
        <p:spPr/>
        <p:txBody>
          <a:bodyPr/>
          <a:lstStyle/>
          <a:p>
            <a:r>
              <a:rPr lang="en-US" smtClean="0"/>
              <a:t>Epipolar constraint: Calibrated case</a:t>
            </a:r>
          </a:p>
        </p:txBody>
      </p:sp>
      <p:sp>
        <p:nvSpPr>
          <p:cNvPr id="23563" name="Rectangle 55"/>
          <p:cNvSpPr>
            <a:spLocks noGrp="1" noChangeArrowheads="1"/>
          </p:cNvSpPr>
          <p:nvPr>
            <p:ph type="body" idx="1"/>
          </p:nvPr>
        </p:nvSpPr>
        <p:spPr>
          <a:xfrm>
            <a:off x="695793" y="4191000"/>
            <a:ext cx="7772400" cy="2514600"/>
          </a:xfrm>
        </p:spPr>
        <p:txBody>
          <a:bodyPr/>
          <a:lstStyle/>
          <a:p>
            <a:pPr>
              <a:lnSpc>
                <a:spcPct val="90000"/>
              </a:lnSpc>
              <a:buFontTx/>
              <a:buChar char="•"/>
            </a:pPr>
            <a:r>
              <a:rPr lang="en-US" sz="2000" dirty="0" smtClean="0">
                <a:solidFill>
                  <a:srgbClr val="0066FF"/>
                </a:solidFill>
              </a:rPr>
              <a:t>Assume that the intrinsic and extrinsic parameters of the cameras are known</a:t>
            </a:r>
          </a:p>
          <a:p>
            <a:pPr>
              <a:lnSpc>
                <a:spcPct val="90000"/>
              </a:lnSpc>
              <a:buFontTx/>
              <a:buChar char="•"/>
            </a:pPr>
            <a:r>
              <a:rPr lang="en-US" sz="2000" dirty="0" smtClean="0"/>
              <a:t>We can multiply the projection matrix of each camera (and the image points) by the inverse of the calibration matrix to get </a:t>
            </a:r>
            <a:r>
              <a:rPr lang="en-US" sz="2000" i="1" dirty="0" smtClean="0">
                <a:solidFill>
                  <a:srgbClr val="C00000"/>
                </a:solidFill>
              </a:rPr>
              <a:t>normalized</a:t>
            </a:r>
            <a:r>
              <a:rPr lang="en-US" sz="2000" dirty="0" smtClean="0">
                <a:solidFill>
                  <a:srgbClr val="C00000"/>
                </a:solidFill>
              </a:rPr>
              <a:t> image coordinates</a:t>
            </a:r>
          </a:p>
          <a:p>
            <a:pPr>
              <a:lnSpc>
                <a:spcPct val="90000"/>
              </a:lnSpc>
              <a:buFontTx/>
              <a:buChar char="•"/>
            </a:pPr>
            <a:r>
              <a:rPr lang="en-US" sz="2000" dirty="0" smtClean="0">
                <a:solidFill>
                  <a:srgbClr val="0066FF"/>
                </a:solidFill>
              </a:rPr>
              <a:t>We can also set the global coordinate system to the coordinate system of the first camera. </a:t>
            </a:r>
            <a:r>
              <a:rPr lang="en-US" sz="2000" dirty="0" smtClean="0"/>
              <a:t>Then the projection matrices of the two cameras can be written as </a:t>
            </a:r>
            <a:r>
              <a:rPr lang="en-US" sz="2000" b="1" dirty="0" smtClean="0">
                <a:latin typeface="Times New Roman" pitchFamily="18" charset="0"/>
                <a:cs typeface="Times New Roman" pitchFamily="18" charset="0"/>
              </a:rPr>
              <a:t>[I | 0] </a:t>
            </a:r>
            <a:r>
              <a:rPr lang="en-US" sz="2000" dirty="0" smtClean="0">
                <a:cs typeface="Times New Roman" pitchFamily="18" charset="0"/>
              </a:rPr>
              <a:t>and</a:t>
            </a:r>
            <a:r>
              <a:rPr lang="en-US" sz="2000" b="1" dirty="0" smtClean="0">
                <a:latin typeface="Times New Roman" pitchFamily="18" charset="0"/>
                <a:cs typeface="Times New Roman" pitchFamily="18" charset="0"/>
              </a:rPr>
              <a:t> [R | t]</a:t>
            </a:r>
            <a:endParaRPr lang="en-US" sz="2000" dirty="0" smtClean="0"/>
          </a:p>
        </p:txBody>
      </p:sp>
      <p:sp>
        <p:nvSpPr>
          <p:cNvPr id="2" name="Slide Number Placeholder 1"/>
          <p:cNvSpPr>
            <a:spLocks noGrp="1"/>
          </p:cNvSpPr>
          <p:nvPr>
            <p:ph type="sldNum" sz="quarter" idx="12"/>
          </p:nvPr>
        </p:nvSpPr>
        <p:spPr/>
        <p:txBody>
          <a:bodyPr/>
          <a:lstStyle/>
          <a:p>
            <a:fld id="{07C59B69-6083-0D46-8CBF-CC33D581A354}" type="slidenum">
              <a:rPr lang="en-US" smtClean="0"/>
              <a:pPr/>
              <a:t>24</a:t>
            </a:fld>
            <a:endParaRPr lang="en-US"/>
          </a:p>
        </p:txBody>
      </p:sp>
    </p:spTree>
    <p:extLst>
      <p:ext uri="{BB962C8B-B14F-4D97-AF65-F5344CB8AC3E}">
        <p14:creationId xmlns:p14="http://schemas.microsoft.com/office/powerpoint/2010/main" val="41882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Matrices for the 2 Cameras</a:t>
            </a:r>
            <a:endParaRPr lang="en-US" dirty="0"/>
          </a:p>
        </p:txBody>
      </p:sp>
      <p:sp>
        <p:nvSpPr>
          <p:cNvPr id="3" name="Slide Number Placeholder 2"/>
          <p:cNvSpPr>
            <a:spLocks noGrp="1"/>
          </p:cNvSpPr>
          <p:nvPr>
            <p:ph type="sldNum" sz="quarter" idx="12"/>
          </p:nvPr>
        </p:nvSpPr>
        <p:spPr/>
        <p:txBody>
          <a:bodyPr/>
          <a:lstStyle/>
          <a:p>
            <a:fld id="{2ECA7CF4-79CC-6A48-A466-8C20EA113E48}" type="slidenum">
              <a:rPr lang="en-US" smtClean="0"/>
              <a:pPr/>
              <a:t>25</a:t>
            </a:fld>
            <a:endParaRPr lang="en-US"/>
          </a:p>
        </p:txBody>
      </p:sp>
      <p:pic>
        <p:nvPicPr>
          <p:cNvPr id="196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55984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247904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12758" y="4325033"/>
            <a:ext cx="1772921" cy="646331"/>
          </a:xfrm>
          <a:prstGeom prst="rect">
            <a:avLst/>
          </a:prstGeom>
          <a:noFill/>
        </p:spPr>
        <p:txBody>
          <a:bodyPr wrap="none" rtlCol="0">
            <a:spAutoFit/>
          </a:bodyPr>
          <a:lstStyle/>
          <a:p>
            <a:r>
              <a:rPr lang="en-US" sz="3600" dirty="0" smtClean="0"/>
              <a:t>= (R | T)</a:t>
            </a:r>
            <a:endParaRPr lang="en-US" sz="3600" dirty="0"/>
          </a:p>
        </p:txBody>
      </p:sp>
      <p:sp>
        <p:nvSpPr>
          <p:cNvPr id="6" name="Rectangle 5"/>
          <p:cNvSpPr/>
          <p:nvPr/>
        </p:nvSpPr>
        <p:spPr bwMode="auto">
          <a:xfrm>
            <a:off x="685800" y="1828800"/>
            <a:ext cx="1219200" cy="990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00167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4579"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4580"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4581"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4582"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3"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dirty="0">
                <a:latin typeface="Times New Roman" pitchFamily="18" charset="0"/>
              </a:rPr>
              <a:t>x</a:t>
            </a:r>
          </a:p>
        </p:txBody>
      </p:sp>
      <p:sp>
        <p:nvSpPr>
          <p:cNvPr id="24584"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5" name="Text Box 10"/>
          <p:cNvSpPr txBox="1">
            <a:spLocks noChangeArrowheads="1"/>
          </p:cNvSpPr>
          <p:nvPr/>
        </p:nvSpPr>
        <p:spPr bwMode="auto">
          <a:xfrm>
            <a:off x="6057900" y="2286000"/>
            <a:ext cx="1333500" cy="307777"/>
          </a:xfrm>
          <a:prstGeom prst="rect">
            <a:avLst/>
          </a:prstGeom>
          <a:noFill/>
          <a:ln w="9525">
            <a:noFill/>
            <a:miter lim="800000"/>
            <a:headEnd/>
            <a:tailEnd/>
          </a:ln>
        </p:spPr>
        <p:txBody>
          <a:bodyPr wrap="square">
            <a:spAutoFit/>
          </a:bodyPr>
          <a:lstStyle/>
          <a:p>
            <a:r>
              <a:rPr lang="en-US" sz="1400" b="1" i="1" dirty="0">
                <a:latin typeface="Times New Roman" pitchFamily="18" charset="0"/>
              </a:rPr>
              <a:t>x</a:t>
            </a:r>
            <a:r>
              <a:rPr lang="en-US" sz="1400" b="1" i="1" dirty="0" smtClean="0">
                <a:latin typeface="Times New Roman" pitchFamily="18" charset="0"/>
              </a:rPr>
              <a:t>’ = </a:t>
            </a:r>
            <a:r>
              <a:rPr lang="en-US" sz="1400" b="1" i="1" dirty="0" err="1" smtClean="0">
                <a:latin typeface="Times New Roman" pitchFamily="18" charset="0"/>
              </a:rPr>
              <a:t>Rx+t</a:t>
            </a:r>
            <a:endParaRPr lang="en-US" sz="1400" b="1" i="1" dirty="0">
              <a:latin typeface="Times New Roman" pitchFamily="18" charset="0"/>
            </a:endParaRPr>
          </a:p>
        </p:txBody>
      </p:sp>
      <p:sp>
        <p:nvSpPr>
          <p:cNvPr id="681995" name="Line 11"/>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681996"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681997"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681998"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681999"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24591" name="Rectangle 18"/>
          <p:cNvSpPr>
            <a:spLocks noGrp="1" noChangeArrowheads="1"/>
          </p:cNvSpPr>
          <p:nvPr>
            <p:ph type="title"/>
          </p:nvPr>
        </p:nvSpPr>
        <p:spPr/>
        <p:txBody>
          <a:bodyPr/>
          <a:lstStyle/>
          <a:p>
            <a:r>
              <a:rPr lang="en-US" smtClean="0"/>
              <a:t>Epipolar constraint: Calibrated case</a:t>
            </a:r>
          </a:p>
        </p:txBody>
      </p:sp>
      <p:sp>
        <p:nvSpPr>
          <p:cNvPr id="22548" name="Freeform 21"/>
          <p:cNvSpPr>
            <a:spLocks/>
          </p:cNvSpPr>
          <p:nvPr/>
        </p:nvSpPr>
        <p:spPr bwMode="auto">
          <a:xfrm>
            <a:off x="2819400" y="4114800"/>
            <a:ext cx="3124200" cy="609600"/>
          </a:xfrm>
          <a:custGeom>
            <a:avLst/>
            <a:gdLst>
              <a:gd name="T0" fmla="*/ 0 w 1968"/>
              <a:gd name="T1" fmla="*/ 0 h 384"/>
              <a:gd name="T2" fmla="*/ 2147483647 w 1968"/>
              <a:gd name="T3" fmla="*/ 2147483647 h 384"/>
              <a:gd name="T4" fmla="*/ 2147483647 w 1968"/>
              <a:gd name="T5" fmla="*/ 0 h 384"/>
              <a:gd name="T6" fmla="*/ 0 60000 65536"/>
              <a:gd name="T7" fmla="*/ 0 60000 65536"/>
              <a:gd name="T8" fmla="*/ 0 60000 65536"/>
              <a:gd name="T9" fmla="*/ 0 w 1968"/>
              <a:gd name="T10" fmla="*/ 0 h 384"/>
              <a:gd name="T11" fmla="*/ 1968 w 1968"/>
              <a:gd name="T12" fmla="*/ 384 h 384"/>
            </a:gdLst>
            <a:ahLst/>
            <a:cxnLst>
              <a:cxn ang="T6">
                <a:pos x="T0" y="T1"/>
              </a:cxn>
              <a:cxn ang="T7">
                <a:pos x="T2" y="T3"/>
              </a:cxn>
              <a:cxn ang="T8">
                <a:pos x="T4" y="T5"/>
              </a:cxn>
            </a:cxnLst>
            <a:rect l="T9" t="T10" r="T11" b="T12"/>
            <a:pathLst>
              <a:path w="1968" h="384">
                <a:moveTo>
                  <a:pt x="0" y="0"/>
                </a:moveTo>
                <a:cubicBezTo>
                  <a:pt x="340" y="192"/>
                  <a:pt x="680" y="384"/>
                  <a:pt x="1008" y="384"/>
                </a:cubicBezTo>
                <a:cubicBezTo>
                  <a:pt x="1336" y="384"/>
                  <a:pt x="1652" y="192"/>
                  <a:pt x="1968" y="0"/>
                </a:cubicBezTo>
              </a:path>
            </a:pathLst>
          </a:custGeom>
          <a:noFill/>
          <a:ln w="9525">
            <a:solidFill>
              <a:schemeClr val="tx1"/>
            </a:solidFill>
            <a:round/>
            <a:headEnd type="none" w="med" len="med"/>
            <a:tailEnd type="stealth" w="med" len="med"/>
          </a:ln>
        </p:spPr>
        <p:txBody>
          <a:bodyPr/>
          <a:lstStyle/>
          <a:p>
            <a:endParaRPr lang="en-US"/>
          </a:p>
        </p:txBody>
      </p:sp>
      <p:sp>
        <p:nvSpPr>
          <p:cNvPr id="22549" name="Text Box 22"/>
          <p:cNvSpPr txBox="1">
            <a:spLocks noChangeArrowheads="1"/>
          </p:cNvSpPr>
          <p:nvPr/>
        </p:nvSpPr>
        <p:spPr bwMode="auto">
          <a:xfrm>
            <a:off x="4251325" y="4232275"/>
            <a:ext cx="387350" cy="457200"/>
          </a:xfrm>
          <a:prstGeom prst="rect">
            <a:avLst/>
          </a:prstGeom>
          <a:noFill/>
          <a:ln w="9525">
            <a:noFill/>
            <a:miter lim="800000"/>
            <a:headEnd/>
            <a:tailEnd/>
          </a:ln>
        </p:spPr>
        <p:txBody>
          <a:bodyPr wrap="none">
            <a:spAutoFit/>
          </a:bodyPr>
          <a:lstStyle/>
          <a:p>
            <a:r>
              <a:rPr lang="en-US" b="1" i="1">
                <a:latin typeface="Times New Roman" pitchFamily="18" charset="0"/>
              </a:rPr>
              <a:t>R</a:t>
            </a:r>
          </a:p>
        </p:txBody>
      </p:sp>
      <p:sp>
        <p:nvSpPr>
          <p:cNvPr id="22550" name="Line 23"/>
          <p:cNvSpPr>
            <a:spLocks noChangeShapeType="1"/>
          </p:cNvSpPr>
          <p:nvPr/>
        </p:nvSpPr>
        <p:spPr bwMode="auto">
          <a:xfrm>
            <a:off x="3733800" y="4114800"/>
            <a:ext cx="1524000" cy="0"/>
          </a:xfrm>
          <a:prstGeom prst="line">
            <a:avLst/>
          </a:prstGeom>
          <a:noFill/>
          <a:ln w="9525">
            <a:solidFill>
              <a:schemeClr val="tx1"/>
            </a:solidFill>
            <a:round/>
            <a:headEnd/>
            <a:tailEnd type="stealth" w="med" len="med"/>
          </a:ln>
        </p:spPr>
        <p:txBody>
          <a:bodyPr/>
          <a:lstStyle/>
          <a:p>
            <a:endParaRPr lang="en-US"/>
          </a:p>
        </p:txBody>
      </p:sp>
      <p:sp>
        <p:nvSpPr>
          <p:cNvPr id="22551" name="Text Box 24"/>
          <p:cNvSpPr txBox="1">
            <a:spLocks noChangeArrowheads="1"/>
          </p:cNvSpPr>
          <p:nvPr/>
        </p:nvSpPr>
        <p:spPr bwMode="auto">
          <a:xfrm>
            <a:off x="4343400" y="3733800"/>
            <a:ext cx="268288" cy="457200"/>
          </a:xfrm>
          <a:prstGeom prst="rect">
            <a:avLst/>
          </a:prstGeom>
          <a:noFill/>
          <a:ln w="9525">
            <a:noFill/>
            <a:miter lim="800000"/>
            <a:headEnd/>
            <a:tailEnd/>
          </a:ln>
        </p:spPr>
        <p:txBody>
          <a:bodyPr wrap="none">
            <a:spAutoFit/>
          </a:bodyPr>
          <a:lstStyle/>
          <a:p>
            <a:r>
              <a:rPr lang="en-US" b="1" i="1">
                <a:latin typeface="Times New Roman" pitchFamily="18" charset="0"/>
              </a:rPr>
              <a:t>t</a:t>
            </a:r>
          </a:p>
        </p:txBody>
      </p:sp>
      <p:sp>
        <p:nvSpPr>
          <p:cNvPr id="682009" name="Text Box 25"/>
          <p:cNvSpPr txBox="1">
            <a:spLocks noChangeArrowheads="1"/>
          </p:cNvSpPr>
          <p:nvPr/>
        </p:nvSpPr>
        <p:spPr bwMode="auto">
          <a:xfrm>
            <a:off x="914400" y="5334000"/>
            <a:ext cx="7402989" cy="584775"/>
          </a:xfrm>
          <a:prstGeom prst="rect">
            <a:avLst/>
          </a:prstGeom>
          <a:noFill/>
          <a:ln w="9525">
            <a:noFill/>
            <a:miter lim="800000"/>
            <a:headEnd/>
            <a:tailEnd/>
          </a:ln>
        </p:spPr>
        <p:txBody>
          <a:bodyPr wrap="none">
            <a:spAutoFit/>
          </a:bodyPr>
          <a:lstStyle/>
          <a:p>
            <a:r>
              <a:rPr lang="en-US" sz="3200" dirty="0"/>
              <a:t>The vectors </a:t>
            </a:r>
            <a:r>
              <a:rPr lang="en-US" sz="3200" b="1" i="1" dirty="0" smtClean="0">
                <a:solidFill>
                  <a:srgbClr val="FF00FF"/>
                </a:solidFill>
                <a:latin typeface="Times New Roman" pitchFamily="18" charset="0"/>
              </a:rPr>
              <a:t>Rx</a:t>
            </a:r>
            <a:r>
              <a:rPr lang="en-US" sz="3200" dirty="0" smtClean="0"/>
              <a:t>, </a:t>
            </a:r>
            <a:r>
              <a:rPr lang="en-US" sz="3200" b="1" i="1" dirty="0">
                <a:solidFill>
                  <a:srgbClr val="66FF33"/>
                </a:solidFill>
                <a:latin typeface="Times New Roman" pitchFamily="18" charset="0"/>
              </a:rPr>
              <a:t>t</a:t>
            </a:r>
            <a:r>
              <a:rPr lang="en-US" sz="3200" dirty="0"/>
              <a:t>, and </a:t>
            </a:r>
            <a:r>
              <a:rPr lang="en-US" sz="3200" b="1" i="1" dirty="0" smtClean="0">
                <a:solidFill>
                  <a:srgbClr val="FF0000"/>
                </a:solidFill>
                <a:latin typeface="Times New Roman" pitchFamily="18" charset="0"/>
              </a:rPr>
              <a:t>x</a:t>
            </a:r>
            <a:r>
              <a:rPr lang="en-US" sz="3200" b="1" i="1" dirty="0">
                <a:solidFill>
                  <a:srgbClr val="FF0000"/>
                </a:solidFill>
                <a:latin typeface="Times New Roman" pitchFamily="18" charset="0"/>
              </a:rPr>
              <a:t>’</a:t>
            </a:r>
            <a:r>
              <a:rPr lang="en-US" sz="3200" dirty="0"/>
              <a:t> are coplanar </a:t>
            </a:r>
          </a:p>
        </p:txBody>
      </p:sp>
      <p:sp>
        <p:nvSpPr>
          <p:cNvPr id="25" name="Text Box 6"/>
          <p:cNvSpPr txBox="1">
            <a:spLocks noChangeArrowheads="1"/>
          </p:cNvSpPr>
          <p:nvPr/>
        </p:nvSpPr>
        <p:spPr bwMode="auto">
          <a:xfrm>
            <a:off x="4648200" y="1143000"/>
            <a:ext cx="901209" cy="369332"/>
          </a:xfrm>
          <a:prstGeom prst="rect">
            <a:avLst/>
          </a:prstGeom>
          <a:solidFill>
            <a:schemeClr val="bg1"/>
          </a:solidFill>
          <a:ln w="9525">
            <a:noFill/>
            <a:miter lim="800000"/>
            <a:headEnd/>
            <a:tailEnd/>
          </a:ln>
        </p:spPr>
        <p:txBody>
          <a:bodyPr wrap="none">
            <a:spAutoFit/>
          </a:bodyPr>
          <a:lstStyle/>
          <a:p>
            <a:r>
              <a:rPr lang="en-US" sz="1800" b="1" i="1" dirty="0">
                <a:latin typeface="Times New Roman" pitchFamily="18" charset="0"/>
              </a:rPr>
              <a:t>= </a:t>
            </a:r>
            <a:r>
              <a:rPr lang="en-US" sz="1800" dirty="0" smtClean="0">
                <a:latin typeface="Times New Roman" pitchFamily="18" charset="0"/>
              </a:rPr>
              <a:t>(</a:t>
            </a:r>
            <a:r>
              <a:rPr lang="en-US" sz="1800" b="1" i="1" dirty="0" smtClean="0">
                <a:latin typeface="Times New Roman" pitchFamily="18" charset="0"/>
              </a:rPr>
              <a:t>x,</a:t>
            </a:r>
            <a:r>
              <a:rPr lang="en-US" sz="1800" dirty="0" smtClean="0">
                <a:latin typeface="Times New Roman" pitchFamily="18" charset="0"/>
              </a:rPr>
              <a:t>1)</a:t>
            </a:r>
            <a:r>
              <a:rPr lang="en-US" sz="1800" i="1" baseline="30000" dirty="0" smtClean="0">
                <a:latin typeface="Times New Roman" pitchFamily="18" charset="0"/>
              </a:rPr>
              <a:t>T</a:t>
            </a:r>
            <a:endParaRPr lang="en-US" sz="1800" i="1" baseline="30000" dirty="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C7F2F79C-4F4E-46B8-B10B-944B55A82C54}" type="slidenum">
              <a:rPr lang="en-US" smtClean="0"/>
              <a:pPr>
                <a:defRPr/>
              </a:pPr>
              <a:t>26</a:t>
            </a:fld>
            <a:endParaRPr lang="en-US"/>
          </a:p>
        </p:txBody>
      </p:sp>
    </p:spTree>
    <p:extLst>
      <p:ext uri="{BB962C8B-B14F-4D97-AF65-F5344CB8AC3E}">
        <p14:creationId xmlns:p14="http://schemas.microsoft.com/office/powerpoint/2010/main" val="16034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5" grpId="0"/>
      <p:bldP spid="6820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2" name="AutoShape 22"/>
          <p:cNvSpPr>
            <a:spLocks noChangeArrowheads="1"/>
          </p:cNvSpPr>
          <p:nvPr/>
        </p:nvSpPr>
        <p:spPr bwMode="auto">
          <a:xfrm>
            <a:off x="6781800" y="4681538"/>
            <a:ext cx="4572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75863" name="Text Box 23"/>
          <p:cNvSpPr txBox="1">
            <a:spLocks noChangeArrowheads="1"/>
          </p:cNvSpPr>
          <p:nvPr/>
        </p:nvSpPr>
        <p:spPr bwMode="auto">
          <a:xfrm>
            <a:off x="5355379" y="5222875"/>
            <a:ext cx="3260829" cy="830997"/>
          </a:xfrm>
          <a:prstGeom prst="rect">
            <a:avLst/>
          </a:prstGeom>
          <a:noFill/>
          <a:ln w="9525">
            <a:noFill/>
            <a:miter lim="800000"/>
            <a:headEnd/>
            <a:tailEnd/>
          </a:ln>
        </p:spPr>
        <p:txBody>
          <a:bodyPr wrap="none">
            <a:spAutoFit/>
          </a:bodyPr>
          <a:lstStyle/>
          <a:p>
            <a:pPr algn="ctr"/>
            <a:r>
              <a:rPr lang="en-US" b="1" dirty="0">
                <a:solidFill>
                  <a:srgbClr val="C00000"/>
                </a:solidFill>
              </a:rPr>
              <a:t>Essential </a:t>
            </a:r>
            <a:r>
              <a:rPr lang="en-US" b="1" dirty="0" smtClean="0">
                <a:solidFill>
                  <a:srgbClr val="C00000"/>
                </a:solidFill>
              </a:rPr>
              <a:t>Matrix E</a:t>
            </a:r>
            <a:endParaRPr lang="en-US" b="1" dirty="0">
              <a:solidFill>
                <a:srgbClr val="C00000"/>
              </a:solidFill>
            </a:endParaRPr>
          </a:p>
          <a:p>
            <a:pPr algn="ctr"/>
            <a:r>
              <a:rPr lang="en-US" dirty="0"/>
              <a:t>(</a:t>
            </a:r>
            <a:r>
              <a:rPr lang="en-US" dirty="0" err="1"/>
              <a:t>Longuet</a:t>
            </a:r>
            <a:r>
              <a:rPr lang="en-US" dirty="0"/>
              <a:t>-Higgins, 1981)</a:t>
            </a:r>
          </a:p>
        </p:txBody>
      </p:sp>
      <p:sp>
        <p:nvSpPr>
          <p:cNvPr id="675864" name="Rectangle 24"/>
          <p:cNvSpPr>
            <a:spLocks noChangeArrowheads="1"/>
          </p:cNvSpPr>
          <p:nvPr/>
        </p:nvSpPr>
        <p:spPr bwMode="auto">
          <a:xfrm>
            <a:off x="5181600" y="5138738"/>
            <a:ext cx="3581400" cy="1033462"/>
          </a:xfrm>
          <a:prstGeom prst="rect">
            <a:avLst/>
          </a:prstGeom>
          <a:noFill/>
          <a:ln w="28575">
            <a:solidFill>
              <a:srgbClr val="CC3300"/>
            </a:solidFill>
            <a:miter lim="800000"/>
            <a:headEnd/>
            <a:tailEnd/>
          </a:ln>
        </p:spPr>
        <p:txBody>
          <a:bodyPr wrap="none" anchor="ctr"/>
          <a:lstStyle/>
          <a:p>
            <a:endParaRPr lang="en-US"/>
          </a:p>
        </p:txBody>
      </p:sp>
      <p:sp>
        <p:nvSpPr>
          <p:cNvPr id="1031" name="Rectangle 25"/>
          <p:cNvSpPr>
            <a:spLocks noGrp="1" noChangeArrowheads="1"/>
          </p:cNvSpPr>
          <p:nvPr>
            <p:ph type="title"/>
          </p:nvPr>
        </p:nvSpPr>
        <p:spPr/>
        <p:txBody>
          <a:bodyPr/>
          <a:lstStyle/>
          <a:p>
            <a:r>
              <a:rPr lang="en-US" smtClean="0"/>
              <a:t>Epipolar constraint: Calibrated case</a:t>
            </a:r>
          </a:p>
        </p:txBody>
      </p:sp>
      <p:graphicFrame>
        <p:nvGraphicFramePr>
          <p:cNvPr id="675866" name="Object 26"/>
          <p:cNvGraphicFramePr>
            <a:graphicFrameLocks noGrp="1" noChangeAspect="1"/>
          </p:cNvGraphicFramePr>
          <p:nvPr>
            <p:ph sz="half" idx="1"/>
            <p:extLst>
              <p:ext uri="{D42A27DB-BD31-4B8C-83A1-F6EECF244321}">
                <p14:modId xmlns:p14="http://schemas.microsoft.com/office/powerpoint/2010/main" val="1911827168"/>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1553" name="Equation" r:id="rId4" imgW="1054080" imgH="203040" progId="Equation.3">
                  <p:embed/>
                </p:oleObj>
              </mc:Choice>
              <mc:Fallback>
                <p:oleObj name="Equation" r:id="rId4" imgW="1054080" imgH="203040" progId="Equation.3">
                  <p:embed/>
                  <p:pic>
                    <p:nvPicPr>
                      <p:cNvPr id="0" name=""/>
                      <p:cNvPicPr>
                        <a:picLocks noChangeAspect="1" noChangeArrowheads="1"/>
                      </p:cNvPicPr>
                      <p:nvPr/>
                    </p:nvPicPr>
                    <p:blipFill>
                      <a:blip r:embed="rId5"/>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5"/>
          <p:cNvGrpSpPr>
            <a:grpSpLocks/>
          </p:cNvGrpSpPr>
          <p:nvPr/>
        </p:nvGrpSpPr>
        <p:grpSpPr bwMode="auto">
          <a:xfrm>
            <a:off x="3162300" y="4041775"/>
            <a:ext cx="5157788" cy="542925"/>
            <a:chOff x="1992" y="2546"/>
            <a:chExt cx="3249" cy="342"/>
          </a:xfrm>
        </p:grpSpPr>
        <p:graphicFrame>
          <p:nvGraphicFramePr>
            <p:cNvPr id="1027" name="Object 27"/>
            <p:cNvGraphicFramePr>
              <a:graphicFrameLocks noChangeAspect="1"/>
            </p:cNvGraphicFramePr>
            <p:nvPr>
              <p:extLst>
                <p:ext uri="{D42A27DB-BD31-4B8C-83A1-F6EECF244321}">
                  <p14:modId xmlns:p14="http://schemas.microsoft.com/office/powerpoint/2010/main" val="2516183087"/>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1554" name="Equation" r:id="rId6" imgW="1841400" imgH="228600" progId="Equation.3">
                    <p:embed/>
                  </p:oleObj>
                </mc:Choice>
                <mc:Fallback>
                  <p:oleObj name="Equation" r:id="rId6" imgW="1841400" imgH="228600" progId="Equation.3">
                    <p:embed/>
                    <p:pic>
                      <p:nvPicPr>
                        <p:cNvPr id="0" name=""/>
                        <p:cNvPicPr>
                          <a:picLocks noChangeAspect="1" noChangeArrowheads="1"/>
                        </p:cNvPicPr>
                        <p:nvPr/>
                      </p:nvPicPr>
                      <p:blipFill>
                        <a:blip r:embed="rId7"/>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7"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pic>
        <p:nvPicPr>
          <p:cNvPr id="1033" name="Picture 30"/>
          <p:cNvPicPr>
            <a:picLocks noChangeAspect="1" noChangeArrowheads="1"/>
          </p:cNvPicPr>
          <p:nvPr/>
        </p:nvPicPr>
        <p:blipFill>
          <a:blip r:embed="rId8" cstate="print"/>
          <a:srcRect/>
          <a:stretch>
            <a:fillRect/>
          </a:stretch>
        </p:blipFill>
        <p:spPr bwMode="auto">
          <a:xfrm>
            <a:off x="990600" y="1219200"/>
            <a:ext cx="7010400" cy="2819400"/>
          </a:xfrm>
          <a:prstGeom prst="rect">
            <a:avLst/>
          </a:prstGeom>
          <a:noFill/>
          <a:ln w="9525">
            <a:noFill/>
            <a:miter lim="800000"/>
            <a:headEnd/>
            <a:tailEnd/>
          </a:ln>
        </p:spPr>
      </p:pic>
      <p:sp>
        <p:nvSpPr>
          <p:cNvPr id="1034" name="Rectangle 3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1035" name="Rectangle 3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1036" name="Text Box 3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1037" name="Freeform 3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38" name="Text Box 3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39" name="Freeform 3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40" name="Text Box 3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41" name="Line 38"/>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1042"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1043"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1044"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1045"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675886" name="Text Box 46"/>
          <p:cNvSpPr txBox="1">
            <a:spLocks noChangeArrowheads="1"/>
          </p:cNvSpPr>
          <p:nvPr/>
        </p:nvSpPr>
        <p:spPr bwMode="auto">
          <a:xfrm>
            <a:off x="1828800" y="6365875"/>
            <a:ext cx="5400837" cy="461665"/>
          </a:xfrm>
          <a:prstGeom prst="rect">
            <a:avLst/>
          </a:prstGeom>
          <a:noFill/>
          <a:ln w="9525">
            <a:noFill/>
            <a:miter lim="800000"/>
            <a:headEnd/>
            <a:tailEnd/>
          </a:ln>
        </p:spPr>
        <p:txBody>
          <a:bodyPr wrap="none">
            <a:spAutoFit/>
          </a:bodyPr>
          <a:lstStyle/>
          <a:p>
            <a:r>
              <a:rPr lang="en-US" dirty="0"/>
              <a:t>The vectors </a:t>
            </a:r>
            <a:r>
              <a:rPr lang="en-US" b="1" i="1" dirty="0" smtClean="0">
                <a:solidFill>
                  <a:srgbClr val="FF00FF"/>
                </a:solidFill>
                <a:latin typeface="Times New Roman" pitchFamily="18" charset="0"/>
              </a:rPr>
              <a:t>Rx</a:t>
            </a:r>
            <a:r>
              <a:rPr lang="en-US" dirty="0" smtClean="0"/>
              <a:t>, </a:t>
            </a:r>
            <a:r>
              <a:rPr lang="en-US" b="1" i="1" dirty="0">
                <a:solidFill>
                  <a:srgbClr val="66FF33"/>
                </a:solidFill>
                <a:latin typeface="Times New Roman" pitchFamily="18" charset="0"/>
              </a:rPr>
              <a:t>t</a:t>
            </a:r>
            <a:r>
              <a:rPr lang="en-US" dirty="0"/>
              <a:t>, and </a:t>
            </a:r>
            <a:r>
              <a:rPr lang="en-US" b="1" i="1" dirty="0" smtClean="0">
                <a:solidFill>
                  <a:srgbClr val="FF0000"/>
                </a:solidFill>
                <a:latin typeface="Times New Roman" pitchFamily="18" charset="0"/>
              </a:rPr>
              <a:t>x</a:t>
            </a:r>
            <a:r>
              <a:rPr lang="en-US" b="1" i="1" dirty="0">
                <a:solidFill>
                  <a:srgbClr val="FF0000"/>
                </a:solidFill>
                <a:latin typeface="Times New Roman" pitchFamily="18" charset="0"/>
              </a:rPr>
              <a:t>’</a:t>
            </a:r>
            <a:r>
              <a:rPr lang="en-US" dirty="0"/>
              <a:t> are coplanar </a:t>
            </a:r>
          </a:p>
        </p:txBody>
      </p:sp>
      <p:sp>
        <p:nvSpPr>
          <p:cNvPr id="3" name="Slide Number Placeholder 2"/>
          <p:cNvSpPr>
            <a:spLocks noGrp="1"/>
          </p:cNvSpPr>
          <p:nvPr>
            <p:ph type="sldNum" sz="quarter" idx="12"/>
          </p:nvPr>
        </p:nvSpPr>
        <p:spPr/>
        <p:txBody>
          <a:bodyPr/>
          <a:lstStyle/>
          <a:p>
            <a:pPr>
              <a:defRPr/>
            </a:pPr>
            <a:fld id="{C7F2F79C-4F4E-46B8-B10B-944B55A82C54}" type="slidenum">
              <a:rPr lang="en-US" smtClean="0"/>
              <a:pPr>
                <a:defRPr/>
              </a:pPr>
              <a:t>27</a:t>
            </a:fld>
            <a:endParaRPr lang="en-US"/>
          </a:p>
        </p:txBody>
      </p:sp>
      <p:sp>
        <p:nvSpPr>
          <p:cNvPr id="4" name="Oval 3"/>
          <p:cNvSpPr/>
          <p:nvPr/>
        </p:nvSpPr>
        <p:spPr bwMode="auto">
          <a:xfrm>
            <a:off x="3833813" y="3889801"/>
            <a:ext cx="1790700" cy="830997"/>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368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758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7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2" grpId="0" animBg="1"/>
      <p:bldP spid="675863" grpId="0" autoUpdateAnimBg="0"/>
      <p:bldP spid="6758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205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05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05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056" name="Freeform 7"/>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5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60500" name="Line 20"/>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60501" name="Line 21"/>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2062" name="Rectangle 27"/>
          <p:cNvSpPr>
            <a:spLocks noGrp="1" noChangeArrowheads="1"/>
          </p:cNvSpPr>
          <p:nvPr>
            <p:ph type="title"/>
          </p:nvPr>
        </p:nvSpPr>
        <p:spPr/>
        <p:txBody>
          <a:bodyPr/>
          <a:lstStyle/>
          <a:p>
            <a:r>
              <a:rPr lang="en-US" smtClean="0"/>
              <a:t>Epipolar constraint: Calibrated case</a:t>
            </a:r>
          </a:p>
        </p:txBody>
      </p:sp>
      <p:sp>
        <p:nvSpPr>
          <p:cNvPr id="660510" name="Rectangle 30"/>
          <p:cNvSpPr>
            <a:spLocks noGrp="1" noChangeArrowheads="1"/>
          </p:cNvSpPr>
          <p:nvPr>
            <p:ph type="body" idx="1"/>
          </p:nvPr>
        </p:nvSpPr>
        <p:spPr>
          <a:xfrm>
            <a:off x="381000" y="4800600"/>
            <a:ext cx="8534400" cy="1981200"/>
          </a:xfrm>
        </p:spPr>
        <p:txBody>
          <a:bodyPr/>
          <a:lstStyle/>
          <a:p>
            <a:pPr>
              <a:lnSpc>
                <a:spcPct val="80000"/>
              </a:lnSpc>
              <a:buFontTx/>
              <a:buChar char="•"/>
            </a:pPr>
            <a:r>
              <a:rPr lang="en-US" sz="2400" b="1" i="1" dirty="0" smtClean="0"/>
              <a:t>E x</a:t>
            </a:r>
            <a:r>
              <a:rPr lang="en-US" sz="2400" dirty="0" smtClean="0"/>
              <a:t> 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a:t>l</a:t>
            </a:r>
            <a:r>
              <a:rPr lang="en-US" sz="2400" i="1" dirty="0"/>
              <a:t>' </a:t>
            </a:r>
            <a:r>
              <a:rPr lang="en-US" sz="2400" i="1" dirty="0" smtClean="0"/>
              <a:t>= </a:t>
            </a:r>
            <a:r>
              <a:rPr lang="en-US" sz="2400" b="1" i="1" dirty="0" smtClean="0"/>
              <a:t>E x</a:t>
            </a:r>
            <a:r>
              <a:rPr lang="en-US" sz="2400" dirty="0" smtClean="0"/>
              <a:t>)</a:t>
            </a:r>
          </a:p>
          <a:p>
            <a:pPr>
              <a:lnSpc>
                <a:spcPct val="80000"/>
              </a:lnSpc>
              <a:buFontTx/>
              <a:buChar char="•"/>
            </a:pPr>
            <a:r>
              <a:rPr lang="en-US" sz="2400" b="1" i="1" dirty="0" err="1" smtClean="0"/>
              <a:t>E</a:t>
            </a:r>
            <a:r>
              <a:rPr lang="en-US" sz="2400" i="1" baseline="30000" dirty="0" err="1" smtClean="0"/>
              <a:t>T</a:t>
            </a:r>
            <a:r>
              <a:rPr lang="en-US" sz="2400" b="1" i="1" dirty="0" err="1" smtClean="0"/>
              <a:t>x</a:t>
            </a:r>
            <a:r>
              <a:rPr lang="en-US" sz="2400" i="1" dirty="0" smtClean="0"/>
              <a:t>'</a:t>
            </a:r>
            <a:r>
              <a:rPr lang="en-US" sz="2400" b="1" dirty="0" smtClean="0"/>
              <a:t> </a:t>
            </a:r>
            <a:r>
              <a:rPr lang="en-US" sz="2400" dirty="0" smtClean="0"/>
              <a:t>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smtClean="0"/>
              <a:t>l</a:t>
            </a:r>
            <a:r>
              <a:rPr lang="en-US" sz="2400" i="1" dirty="0" smtClean="0"/>
              <a:t> = </a:t>
            </a:r>
            <a:r>
              <a:rPr lang="en-US" sz="2400" b="1" i="1" dirty="0" err="1" smtClean="0"/>
              <a:t>E</a:t>
            </a:r>
            <a:r>
              <a:rPr lang="en-US" sz="2400" i="1" baseline="30000" dirty="0" err="1" smtClean="0"/>
              <a:t>T</a:t>
            </a:r>
            <a:r>
              <a:rPr lang="en-US" sz="2400" b="1" i="1" dirty="0" err="1" smtClean="0"/>
              <a:t>x</a:t>
            </a:r>
            <a:r>
              <a:rPr lang="en-US" sz="2400" i="1" dirty="0" smtClean="0"/>
              <a:t>'</a:t>
            </a:r>
            <a:r>
              <a:rPr lang="en-US" sz="2400" dirty="0" smtClean="0"/>
              <a:t>)</a:t>
            </a:r>
            <a:endParaRPr lang="en-US" sz="2400" i="1" dirty="0" smtClean="0"/>
          </a:p>
          <a:p>
            <a:pPr>
              <a:lnSpc>
                <a:spcPct val="80000"/>
              </a:lnSpc>
              <a:buFontTx/>
              <a:buChar char="•"/>
            </a:pPr>
            <a:r>
              <a:rPr lang="en-US" sz="2400" b="1" i="1" dirty="0" smtClean="0"/>
              <a:t>E </a:t>
            </a:r>
            <a:r>
              <a:rPr lang="en-US" sz="2400" b="1" i="1" dirty="0" err="1" smtClean="0"/>
              <a:t>e</a:t>
            </a:r>
            <a:r>
              <a:rPr lang="en-US" sz="2400" i="1" dirty="0" smtClean="0"/>
              <a:t> </a:t>
            </a:r>
            <a:r>
              <a:rPr lang="en-US" sz="2400" dirty="0" smtClean="0"/>
              <a:t>= 0   and   </a:t>
            </a:r>
            <a:r>
              <a:rPr lang="en-US" sz="2400" b="1" i="1" dirty="0" err="1" smtClean="0"/>
              <a:t>E</a:t>
            </a:r>
            <a:r>
              <a:rPr lang="en-US" sz="2400" i="1" baseline="30000" dirty="0" err="1" smtClean="0"/>
              <a:t>T</a:t>
            </a:r>
            <a:r>
              <a:rPr lang="en-US" sz="2400" b="1" i="1" dirty="0" err="1"/>
              <a:t>e</a:t>
            </a:r>
            <a:r>
              <a:rPr lang="en-US" sz="2400" i="1" dirty="0"/>
              <a:t>' </a:t>
            </a:r>
            <a:r>
              <a:rPr lang="en-US" sz="2400" i="1" dirty="0" smtClean="0"/>
              <a:t>= 0</a:t>
            </a:r>
          </a:p>
          <a:p>
            <a:pPr>
              <a:lnSpc>
                <a:spcPct val="80000"/>
              </a:lnSpc>
              <a:buFontTx/>
              <a:buChar char="•"/>
            </a:pPr>
            <a:r>
              <a:rPr lang="en-US" sz="2400" b="1" i="1" dirty="0" smtClean="0"/>
              <a:t>E</a:t>
            </a:r>
            <a:r>
              <a:rPr lang="en-US" sz="2400" i="1" dirty="0" smtClean="0"/>
              <a:t> </a:t>
            </a:r>
            <a:r>
              <a:rPr lang="en-US" sz="2400" dirty="0" smtClean="0"/>
              <a:t>is singular (rank two)</a:t>
            </a:r>
          </a:p>
          <a:p>
            <a:pPr>
              <a:lnSpc>
                <a:spcPct val="80000"/>
              </a:lnSpc>
              <a:buFontTx/>
              <a:buChar char="•"/>
            </a:pPr>
            <a:r>
              <a:rPr lang="en-US" sz="2400" b="1" i="1" dirty="0" smtClean="0"/>
              <a:t>E</a:t>
            </a:r>
            <a:r>
              <a:rPr lang="en-US" sz="2400" dirty="0" smtClean="0"/>
              <a:t> has five degrees of freedom </a:t>
            </a:r>
          </a:p>
        </p:txBody>
      </p:sp>
      <p:sp>
        <p:nvSpPr>
          <p:cNvPr id="2064" name="AutoShape 36"/>
          <p:cNvSpPr>
            <a:spLocks noChangeArrowheads="1"/>
          </p:cNvSpPr>
          <p:nvPr/>
        </p:nvSpPr>
        <p:spPr bwMode="auto">
          <a:xfrm>
            <a:off x="3162300" y="41148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660498" name="Oval 18"/>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60499" name="Oval 19"/>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19" name="Object 26"/>
          <p:cNvGraphicFramePr>
            <a:graphicFrameLocks noChangeAspect="1"/>
          </p:cNvGraphicFramePr>
          <p:nvPr>
            <p:extLst>
              <p:ext uri="{D42A27DB-BD31-4B8C-83A1-F6EECF244321}">
                <p14:modId xmlns:p14="http://schemas.microsoft.com/office/powerpoint/2010/main" val="1720633983"/>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2577" name="Equation" r:id="rId5" imgW="1054080" imgH="203040" progId="Equation.3">
                  <p:embed/>
                </p:oleObj>
              </mc:Choice>
              <mc:Fallback>
                <p:oleObj name="Equation" r:id="rId5" imgW="1054080" imgH="203040" progId="Equation.3">
                  <p:embed/>
                  <p:pic>
                    <p:nvPicPr>
                      <p:cNvPr id="0" name=""/>
                      <p:cNvPicPr>
                        <a:picLocks noChangeAspect="1" noChangeArrowheads="1"/>
                      </p:cNvPicPr>
                      <p:nvPr/>
                    </p:nvPicPr>
                    <p:blipFill>
                      <a:blip r:embed="rId6"/>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45"/>
          <p:cNvGrpSpPr>
            <a:grpSpLocks/>
          </p:cNvGrpSpPr>
          <p:nvPr/>
        </p:nvGrpSpPr>
        <p:grpSpPr bwMode="auto">
          <a:xfrm>
            <a:off x="3162300" y="4041775"/>
            <a:ext cx="5157788" cy="542925"/>
            <a:chOff x="1992" y="2546"/>
            <a:chExt cx="3249" cy="342"/>
          </a:xfrm>
        </p:grpSpPr>
        <p:graphicFrame>
          <p:nvGraphicFramePr>
            <p:cNvPr id="21" name="Object 27"/>
            <p:cNvGraphicFramePr>
              <a:graphicFrameLocks noChangeAspect="1"/>
            </p:cNvGraphicFramePr>
            <p:nvPr>
              <p:extLst>
                <p:ext uri="{D42A27DB-BD31-4B8C-83A1-F6EECF244321}">
                  <p14:modId xmlns:p14="http://schemas.microsoft.com/office/powerpoint/2010/main" val="2836196178"/>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2578" name="Equation" r:id="rId7" imgW="1841400" imgH="228600" progId="Equation.3">
                    <p:embed/>
                  </p:oleObj>
                </mc:Choice>
                <mc:Fallback>
                  <p:oleObj name="Equation" r:id="rId7" imgW="1841400" imgH="228600" progId="Equation.3">
                    <p:embed/>
                    <p:pic>
                      <p:nvPicPr>
                        <p:cNvPr id="0" name=""/>
                        <p:cNvPicPr>
                          <a:picLocks noChangeAspect="1" noChangeArrowheads="1"/>
                        </p:cNvPicPr>
                        <p:nvPr/>
                      </p:nvPicPr>
                      <p:blipFill>
                        <a:blip r:embed="rId8"/>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sp>
        <p:nvSpPr>
          <p:cNvPr id="2" name="Slide Number Placeholder 1"/>
          <p:cNvSpPr>
            <a:spLocks noGrp="1"/>
          </p:cNvSpPr>
          <p:nvPr>
            <p:ph type="sldNum" sz="quarter" idx="12"/>
          </p:nvPr>
        </p:nvSpPr>
        <p:spPr/>
        <p:txBody>
          <a:bodyPr/>
          <a:lstStyle/>
          <a:p>
            <a:fld id="{07C59B69-6083-0D46-8CBF-CC33D581A354}" type="slidenum">
              <a:rPr lang="en-US" smtClean="0"/>
              <a:pPr/>
              <a:t>28</a:t>
            </a:fld>
            <a:endParaRPr lang="en-US"/>
          </a:p>
        </p:txBody>
      </p:sp>
    </p:spTree>
    <p:extLst>
      <p:ext uri="{BB962C8B-B14F-4D97-AF65-F5344CB8AC3E}">
        <p14:creationId xmlns:p14="http://schemas.microsoft.com/office/powerpoint/2010/main" val="39598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05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0501"/>
                                        </p:tgtEl>
                                        <p:attrNameLst>
                                          <p:attrName>style.visibility</p:attrName>
                                        </p:attrNameLst>
                                      </p:cBhvr>
                                      <p:to>
                                        <p:strVal val="visible"/>
                                      </p:to>
                                    </p:set>
                                  </p:childTnLst>
                                  <p:subTnLst>
                                    <p:set>
                                      <p:cBhvr override="childStyle">
                                        <p:cTn dur="1" fill="hold" display="0" masterRel="nextClick" afterEffect="1"/>
                                        <p:tgtEl>
                                          <p:spTgt spid="66050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05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0500"/>
                                        </p:tgtEl>
                                        <p:attrNameLst>
                                          <p:attrName>style.visibility</p:attrName>
                                        </p:attrNameLst>
                                      </p:cBhvr>
                                      <p:to>
                                        <p:strVal val="visible"/>
                                      </p:to>
                                    </p:set>
                                  </p:childTnLst>
                                  <p:subTnLst>
                                    <p:set>
                                      <p:cBhvr override="childStyle">
                                        <p:cTn dur="1" fill="hold" display="0" masterRel="nextClick" afterEffect="1"/>
                                        <p:tgtEl>
                                          <p:spTgt spid="66050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05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04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0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05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05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00" grpId="0" animBg="1"/>
      <p:bldP spid="660501" grpId="0" animBg="1"/>
      <p:bldP spid="660510" grpId="0" build="p"/>
      <p:bldP spid="660498" grpId="0" animBg="1"/>
      <p:bldP spid="6604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title"/>
          </p:nvPr>
        </p:nvSpPr>
        <p:spPr/>
        <p:txBody>
          <a:bodyPr/>
          <a:lstStyle/>
          <a:p>
            <a:r>
              <a:rPr lang="en-US" smtClean="0"/>
              <a:t>Epipolar constraint: Uncalibrated case</a:t>
            </a:r>
          </a:p>
        </p:txBody>
      </p:sp>
      <p:sp>
        <p:nvSpPr>
          <p:cNvPr id="679971" name="Rectangle 35"/>
          <p:cNvSpPr>
            <a:spLocks noGrp="1" noChangeArrowheads="1"/>
          </p:cNvSpPr>
          <p:nvPr>
            <p:ph type="body" idx="1"/>
          </p:nvPr>
        </p:nvSpPr>
        <p:spPr>
          <a:xfrm>
            <a:off x="685800" y="4114800"/>
            <a:ext cx="7772400" cy="1752600"/>
          </a:xfrm>
        </p:spPr>
        <p:txBody>
          <a:bodyPr/>
          <a:lstStyle/>
          <a:p>
            <a:pPr>
              <a:lnSpc>
                <a:spcPct val="90000"/>
              </a:lnSpc>
              <a:buFontTx/>
              <a:buChar char="•"/>
            </a:pPr>
            <a:r>
              <a:rPr lang="en-US" dirty="0" smtClean="0"/>
              <a:t>The calibration matrices </a:t>
            </a:r>
            <a:r>
              <a:rPr lang="en-US" b="1" i="1" dirty="0" smtClean="0"/>
              <a:t>K</a:t>
            </a:r>
            <a:r>
              <a:rPr lang="en-US" dirty="0" smtClean="0"/>
              <a:t> and </a:t>
            </a:r>
            <a:r>
              <a:rPr lang="en-US" b="1" i="1" dirty="0" smtClean="0"/>
              <a:t>K</a:t>
            </a:r>
            <a:r>
              <a:rPr lang="en-US" i="1" dirty="0" smtClean="0"/>
              <a:t>’</a:t>
            </a:r>
            <a:r>
              <a:rPr lang="en-US" dirty="0" smtClean="0"/>
              <a:t> of the two cameras are unknown</a:t>
            </a:r>
          </a:p>
          <a:p>
            <a:pPr>
              <a:lnSpc>
                <a:spcPct val="90000"/>
              </a:lnSpc>
              <a:buFontTx/>
              <a:buChar char="•"/>
            </a:pPr>
            <a:r>
              <a:rPr lang="en-US" dirty="0" smtClean="0"/>
              <a:t>We can write the </a:t>
            </a:r>
            <a:r>
              <a:rPr lang="en-US" dirty="0" err="1" smtClean="0"/>
              <a:t>epipolar</a:t>
            </a:r>
            <a:r>
              <a:rPr lang="en-US" dirty="0" smtClean="0"/>
              <a:t> constraint in terms of </a:t>
            </a:r>
            <a:r>
              <a:rPr lang="en-US" i="1" dirty="0" smtClean="0"/>
              <a:t>unknown</a:t>
            </a:r>
            <a:r>
              <a:rPr lang="en-US" dirty="0" smtClean="0"/>
              <a:t> normalized coordinates:</a:t>
            </a:r>
          </a:p>
        </p:txBody>
      </p:sp>
      <p:pic>
        <p:nvPicPr>
          <p:cNvPr id="3078" name="Picture 10"/>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3079" name="Rectangle 1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3080" name="Rectangle 1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3081" name="Text Box 1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3082" name="Freeform 1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3" name="Text Box 1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084" name="Freeform 1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5" name="Text Box 1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graphicFrame>
        <p:nvGraphicFramePr>
          <p:cNvPr id="679972" name="Object 36"/>
          <p:cNvGraphicFramePr>
            <a:graphicFrameLocks noChangeAspect="1"/>
          </p:cNvGraphicFramePr>
          <p:nvPr>
            <p:extLst>
              <p:ext uri="{D42A27DB-BD31-4B8C-83A1-F6EECF244321}">
                <p14:modId xmlns:p14="http://schemas.microsoft.com/office/powerpoint/2010/main" val="704616332"/>
              </p:ext>
            </p:extLst>
          </p:nvPr>
        </p:nvGraphicFramePr>
        <p:xfrm>
          <a:off x="1223963" y="5943600"/>
          <a:ext cx="1971675" cy="644525"/>
        </p:xfrm>
        <a:graphic>
          <a:graphicData uri="http://schemas.openxmlformats.org/presentationml/2006/ole">
            <mc:AlternateContent xmlns:mc="http://schemas.openxmlformats.org/markup-compatibility/2006">
              <mc:Choice xmlns:v="urn:schemas-microsoft-com:vml" Requires="v">
                <p:oleObj spid="_x0000_s193601"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1223963" y="5943600"/>
                        <a:ext cx="19716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9973" name="Object 37"/>
          <p:cNvGraphicFramePr>
            <a:graphicFrameLocks noChangeAspect="1"/>
          </p:cNvGraphicFramePr>
          <p:nvPr>
            <p:extLst>
              <p:ext uri="{D42A27DB-BD31-4B8C-83A1-F6EECF244321}">
                <p14:modId xmlns:p14="http://schemas.microsoft.com/office/powerpoint/2010/main" val="1908432053"/>
              </p:ext>
            </p:extLst>
          </p:nvPr>
        </p:nvGraphicFramePr>
        <p:xfrm>
          <a:off x="4187825" y="5905500"/>
          <a:ext cx="4314825" cy="687388"/>
        </p:xfrm>
        <a:graphic>
          <a:graphicData uri="http://schemas.openxmlformats.org/presentationml/2006/ole">
            <mc:AlternateContent xmlns:mc="http://schemas.openxmlformats.org/markup-compatibility/2006">
              <mc:Choice xmlns:v="urn:schemas-microsoft-com:vml" Requires="v">
                <p:oleObj spid="_x0000_s193602" name="Equation" r:id="rId7" imgW="1485720" imgH="228600" progId="Equation.3">
                  <p:embed/>
                </p:oleObj>
              </mc:Choice>
              <mc:Fallback>
                <p:oleObj name="Equation" r:id="rId7" imgW="1485720" imgH="228600" progId="Equation.3">
                  <p:embed/>
                  <p:pic>
                    <p:nvPicPr>
                      <p:cNvPr id="0" name=""/>
                      <p:cNvPicPr>
                        <a:picLocks noChangeAspect="1" noChangeArrowheads="1"/>
                      </p:cNvPicPr>
                      <p:nvPr/>
                    </p:nvPicPr>
                    <p:blipFill>
                      <a:blip r:embed="rId8"/>
                      <a:srcRect/>
                      <a:stretch>
                        <a:fillRect/>
                      </a:stretch>
                    </p:blipFill>
                    <p:spPr bwMode="auto">
                      <a:xfrm>
                        <a:off x="4187825" y="5905500"/>
                        <a:ext cx="4314825"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Line 38"/>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3087"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3088"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3089"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3090"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3091" name="Oval 43"/>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92" name="Oval 44"/>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29</a:t>
            </a:fld>
            <a:endParaRPr lang="en-US"/>
          </a:p>
        </p:txBody>
      </p:sp>
    </p:spTree>
    <p:extLst>
      <p:ext uri="{BB962C8B-B14F-4D97-AF65-F5344CB8AC3E}">
        <p14:creationId xmlns:p14="http://schemas.microsoft.com/office/powerpoint/2010/main" val="327245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9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9458" name="Group 3"/>
          <p:cNvGrpSpPr>
            <a:grpSpLocks/>
          </p:cNvGrpSpPr>
          <p:nvPr/>
        </p:nvGrpSpPr>
        <p:grpSpPr bwMode="auto">
          <a:xfrm>
            <a:off x="1447800" y="1828800"/>
            <a:ext cx="6096000" cy="3028950"/>
            <a:chOff x="1439849" y="1371600"/>
            <a:chExt cx="6096000" cy="3028950"/>
          </a:xfrm>
        </p:grpSpPr>
        <p:pic>
          <p:nvPicPr>
            <p:cNvPr id="19460"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49" y="1371600"/>
              <a:ext cx="6096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49870" r="6825"/>
            <a:stretch>
              <a:fillRect/>
            </a:stretch>
          </p:blipFill>
          <p:spPr bwMode="auto">
            <a:xfrm>
              <a:off x="1848016" y="1371600"/>
              <a:ext cx="263983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6358" r="50076"/>
            <a:stretch>
              <a:fillRect/>
            </a:stretch>
          </p:blipFill>
          <p:spPr bwMode="auto">
            <a:xfrm>
              <a:off x="4487849" y="1371600"/>
              <a:ext cx="2655736"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57200" y="228600"/>
            <a:ext cx="5791200" cy="461963"/>
          </a:xfrm>
          <a:prstGeom prst="rect">
            <a:avLst/>
          </a:prstGeom>
          <a:noFill/>
        </p:spPr>
        <p:txBody>
          <a:bodyPr>
            <a:spAutoFit/>
          </a:bodyPr>
          <a:lstStyle/>
          <a:p>
            <a:pPr>
              <a:defRPr/>
            </a:pPr>
            <a:r>
              <a:rPr lang="en-US" dirty="0">
                <a:solidFill>
                  <a:schemeClr val="bg1"/>
                </a:solidFill>
                <a:latin typeface="+mn-lt"/>
                <a:ea typeface="+mn-ea"/>
              </a:rPr>
              <a:t>Why do we perceive depth?</a:t>
            </a:r>
          </a:p>
        </p:txBody>
      </p:sp>
      <p:sp>
        <p:nvSpPr>
          <p:cNvPr id="2" name="Slide Number Placeholder 1"/>
          <p:cNvSpPr>
            <a:spLocks noGrp="1"/>
          </p:cNvSpPr>
          <p:nvPr>
            <p:ph type="sldNum" sz="quarter" idx="12"/>
          </p:nvPr>
        </p:nvSpPr>
        <p:spPr/>
        <p:txBody>
          <a:bodyPr/>
          <a:lstStyle/>
          <a:p>
            <a:fld id="{30B037A2-3270-5E4C-8E19-150D81A169B9}" type="slidenum">
              <a:rPr lang="en-US" smtClean="0"/>
              <a:pPr/>
              <a:t>3</a:t>
            </a:fld>
            <a:endParaRPr lang="en-US"/>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t>Epipolar constraint: Uncalibrated case</a:t>
            </a:r>
          </a:p>
        </p:txBody>
      </p:sp>
      <p:pic>
        <p:nvPicPr>
          <p:cNvPr id="410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410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410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410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4106"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0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10" name="Line 11"/>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4111"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4112"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4113"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4114"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4115" name="Oval 1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16" name="Oval 1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5074" name="Text Box 18"/>
          <p:cNvSpPr txBox="1">
            <a:spLocks noChangeArrowheads="1"/>
          </p:cNvSpPr>
          <p:nvPr/>
        </p:nvSpPr>
        <p:spPr bwMode="auto">
          <a:xfrm>
            <a:off x="5105400" y="5322888"/>
            <a:ext cx="3079750" cy="731837"/>
          </a:xfrm>
          <a:prstGeom prst="rect">
            <a:avLst/>
          </a:prstGeom>
          <a:noFill/>
          <a:ln w="9525">
            <a:noFill/>
            <a:miter lim="800000"/>
            <a:headEnd/>
            <a:tailEnd/>
          </a:ln>
        </p:spPr>
        <p:txBody>
          <a:bodyPr wrap="none">
            <a:spAutoFit/>
          </a:bodyPr>
          <a:lstStyle/>
          <a:p>
            <a:r>
              <a:rPr lang="en-US" b="1"/>
              <a:t>Fundamental Matrix</a:t>
            </a:r>
          </a:p>
          <a:p>
            <a:r>
              <a:rPr lang="en-US" sz="1800"/>
              <a:t>(Faugeras and Luong, 1992)</a:t>
            </a:r>
            <a:endParaRPr lang="en-US"/>
          </a:p>
        </p:txBody>
      </p:sp>
      <p:sp>
        <p:nvSpPr>
          <p:cNvPr id="685075" name="Rectangle 19"/>
          <p:cNvSpPr>
            <a:spLocks noChangeArrowheads="1"/>
          </p:cNvSpPr>
          <p:nvPr/>
        </p:nvSpPr>
        <p:spPr bwMode="auto">
          <a:xfrm>
            <a:off x="4800600" y="5238750"/>
            <a:ext cx="3657600" cy="914400"/>
          </a:xfrm>
          <a:prstGeom prst="rect">
            <a:avLst/>
          </a:prstGeom>
          <a:noFill/>
          <a:ln w="28575">
            <a:solidFill>
              <a:srgbClr val="CC3300"/>
            </a:solidFill>
            <a:miter lim="800000"/>
            <a:headEnd/>
            <a:tailEnd/>
          </a:ln>
        </p:spPr>
        <p:txBody>
          <a:bodyPr wrap="none" anchor="ctr"/>
          <a:lstStyle/>
          <a:p>
            <a:endParaRPr lang="en-US"/>
          </a:p>
        </p:txBody>
      </p:sp>
      <p:sp>
        <p:nvSpPr>
          <p:cNvPr id="685076" name="AutoShape 20"/>
          <p:cNvSpPr>
            <a:spLocks noChangeArrowheads="1"/>
          </p:cNvSpPr>
          <p:nvPr/>
        </p:nvSpPr>
        <p:spPr bwMode="auto">
          <a:xfrm>
            <a:off x="6400800" y="4629150"/>
            <a:ext cx="457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098" name="Object 21"/>
          <p:cNvGraphicFramePr>
            <a:graphicFrameLocks noGrp="1" noChangeAspect="1"/>
          </p:cNvGraphicFramePr>
          <p:nvPr>
            <p:ph sz="half" idx="1"/>
            <p:extLst>
              <p:ext uri="{D42A27DB-BD31-4B8C-83A1-F6EECF244321}">
                <p14:modId xmlns:p14="http://schemas.microsoft.com/office/powerpoint/2010/main" val="1579484719"/>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4655"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2"/>
          <p:cNvGraphicFramePr>
            <a:graphicFrameLocks noChangeAspect="1"/>
          </p:cNvGraphicFramePr>
          <p:nvPr>
            <p:extLst>
              <p:ext uri="{D42A27DB-BD31-4B8C-83A1-F6EECF244321}">
                <p14:modId xmlns:p14="http://schemas.microsoft.com/office/powerpoint/2010/main" val="676852641"/>
              </p:ext>
            </p:extLst>
          </p:nvPr>
        </p:nvGraphicFramePr>
        <p:xfrm>
          <a:off x="466725" y="4778375"/>
          <a:ext cx="2063750" cy="1376363"/>
        </p:xfrm>
        <a:graphic>
          <a:graphicData uri="http://schemas.openxmlformats.org/presentationml/2006/ole">
            <mc:AlternateContent xmlns:mc="http://schemas.openxmlformats.org/markup-compatibility/2006">
              <mc:Choice xmlns:v="urn:schemas-microsoft-com:vml" Requires="v">
                <p:oleObj spid="_x0000_s194656" name="Equation" r:id="rId7" imgW="711000" imgH="457200" progId="Equation.3">
                  <p:embed/>
                </p:oleObj>
              </mc:Choice>
              <mc:Fallback>
                <p:oleObj name="Equation" r:id="rId7" imgW="711000" imgH="457200" progId="Equation.3">
                  <p:embed/>
                  <p:pic>
                    <p:nvPicPr>
                      <p:cNvPr id="0" name=""/>
                      <p:cNvPicPr>
                        <a:picLocks noChangeAspect="1" noChangeArrowheads="1"/>
                      </p:cNvPicPr>
                      <p:nvPr/>
                    </p:nvPicPr>
                    <p:blipFill>
                      <a:blip r:embed="rId8"/>
                      <a:srcRect/>
                      <a:stretch>
                        <a:fillRect/>
                      </a:stretch>
                    </p:blipFill>
                    <p:spPr bwMode="auto">
                      <a:xfrm>
                        <a:off x="466725" y="4778375"/>
                        <a:ext cx="2063750"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
          <p:cNvGrpSpPr>
            <a:grpSpLocks/>
          </p:cNvGrpSpPr>
          <p:nvPr/>
        </p:nvGrpSpPr>
        <p:grpSpPr bwMode="auto">
          <a:xfrm>
            <a:off x="2743200" y="4064000"/>
            <a:ext cx="6129338" cy="565150"/>
            <a:chOff x="1728" y="2560"/>
            <a:chExt cx="3861" cy="356"/>
          </a:xfrm>
        </p:grpSpPr>
        <p:sp>
          <p:nvSpPr>
            <p:cNvPr id="4121"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100" name="Object 25"/>
            <p:cNvGraphicFramePr>
              <a:graphicFrameLocks noChangeAspect="1"/>
            </p:cNvGraphicFramePr>
            <p:nvPr>
              <p:extLst>
                <p:ext uri="{D42A27DB-BD31-4B8C-83A1-F6EECF244321}">
                  <p14:modId xmlns:p14="http://schemas.microsoft.com/office/powerpoint/2010/main" val="665391746"/>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4657" name="Equation" r:id="rId9" imgW="2184120" imgH="228600" progId="Equation.3">
                    <p:embed/>
                  </p:oleObj>
                </mc:Choice>
                <mc:Fallback>
                  <p:oleObj name="Equation" r:id="rId9" imgW="2184120" imgH="228600" progId="Equation.3">
                    <p:embed/>
                    <p:pic>
                      <p:nvPicPr>
                        <p:cNvPr id="0" name=""/>
                        <p:cNvPicPr>
                          <a:picLocks noChangeAspect="1" noChangeArrowheads="1"/>
                        </p:cNvPicPr>
                        <p:nvPr/>
                      </p:nvPicPr>
                      <p:blipFill>
                        <a:blip r:embed="rId10"/>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 name="Slide Number Placeholder 2"/>
          <p:cNvSpPr>
            <a:spLocks noGrp="1"/>
          </p:cNvSpPr>
          <p:nvPr>
            <p:ph type="sldNum" sz="quarter" idx="12"/>
          </p:nvPr>
        </p:nvSpPr>
        <p:spPr/>
        <p:txBody>
          <a:bodyPr/>
          <a:lstStyle/>
          <a:p>
            <a:pPr>
              <a:defRPr/>
            </a:pPr>
            <a:fld id="{C7F2F79C-4F4E-46B8-B10B-944B55A82C54}" type="slidenum">
              <a:rPr lang="en-US" smtClean="0"/>
              <a:pPr>
                <a:defRPr/>
              </a:pPr>
              <a:t>30</a:t>
            </a:fld>
            <a:endParaRPr lang="en-US"/>
          </a:p>
        </p:txBody>
      </p:sp>
    </p:spTree>
    <p:extLst>
      <p:ext uri="{BB962C8B-B14F-4D97-AF65-F5344CB8AC3E}">
        <p14:creationId xmlns:p14="http://schemas.microsoft.com/office/powerpoint/2010/main" val="160722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85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85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4" grpId="0" autoUpdateAnimBg="0"/>
      <p:bldP spid="685075" grpId="0" animBg="1"/>
      <p:bldP spid="6850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2743200" y="417195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sp>
        <p:nvSpPr>
          <p:cNvPr id="5125" name="Rectangle 6"/>
          <p:cNvSpPr>
            <a:spLocks noGrp="1" noChangeArrowheads="1"/>
          </p:cNvSpPr>
          <p:nvPr>
            <p:ph type="title"/>
          </p:nvPr>
        </p:nvSpPr>
        <p:spPr>
          <a:xfrm>
            <a:off x="700088" y="0"/>
            <a:ext cx="7772400" cy="838200"/>
          </a:xfrm>
        </p:spPr>
        <p:txBody>
          <a:bodyPr/>
          <a:lstStyle/>
          <a:p>
            <a:r>
              <a:rPr lang="en-US" smtClean="0"/>
              <a:t>Epipolar constraint: Uncalibrated case</a:t>
            </a:r>
          </a:p>
        </p:txBody>
      </p:sp>
      <p:sp>
        <p:nvSpPr>
          <p:cNvPr id="671774" name="Rectangle 30"/>
          <p:cNvSpPr>
            <a:spLocks noChangeArrowheads="1"/>
          </p:cNvSpPr>
          <p:nvPr/>
        </p:nvSpPr>
        <p:spPr bwMode="auto">
          <a:xfrm>
            <a:off x="685800" y="4800600"/>
            <a:ext cx="7772400" cy="17526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b="1" i="1" dirty="0"/>
              <a:t>F </a:t>
            </a:r>
            <a:r>
              <a:rPr lang="en-US" b="1" i="1" dirty="0" smtClean="0"/>
              <a:t>x</a:t>
            </a:r>
            <a:r>
              <a:rPr lang="en-US" dirty="0" smtClean="0"/>
              <a:t>  </a:t>
            </a:r>
            <a:r>
              <a:rPr lang="en-US" dirty="0"/>
              <a:t>is the </a:t>
            </a:r>
            <a:r>
              <a:rPr lang="en-US" dirty="0" err="1"/>
              <a:t>epipolar</a:t>
            </a:r>
            <a:r>
              <a:rPr lang="en-US" dirty="0"/>
              <a:t> line associated with </a:t>
            </a:r>
            <a:r>
              <a:rPr lang="en-US" b="1" i="1" dirty="0" smtClean="0"/>
              <a:t>x</a:t>
            </a:r>
            <a:r>
              <a:rPr lang="en-US" i="1" dirty="0"/>
              <a:t> </a:t>
            </a:r>
            <a:r>
              <a:rPr lang="en-US" sz="2800" dirty="0" smtClean="0"/>
              <a:t>(</a:t>
            </a:r>
            <a:r>
              <a:rPr lang="en-US" sz="2800" b="1" i="1" dirty="0"/>
              <a:t>l</a:t>
            </a:r>
            <a:r>
              <a:rPr lang="en-US" sz="2800" i="1" dirty="0"/>
              <a:t>' = </a:t>
            </a:r>
            <a:r>
              <a:rPr lang="en-US" sz="2800" b="1" i="1" dirty="0"/>
              <a:t>F </a:t>
            </a:r>
            <a:r>
              <a:rPr lang="en-US" sz="2800" b="1" i="1" dirty="0" smtClean="0"/>
              <a:t>x</a:t>
            </a:r>
            <a:r>
              <a:rPr lang="en-US" sz="2800" dirty="0" smtClean="0"/>
              <a:t>)</a:t>
            </a:r>
            <a:endParaRPr lang="en-US" i="1" dirty="0"/>
          </a:p>
          <a:p>
            <a:pPr marL="342900" indent="-342900">
              <a:lnSpc>
                <a:spcPct val="80000"/>
              </a:lnSpc>
              <a:spcBef>
                <a:spcPct val="20000"/>
              </a:spcBef>
              <a:buFontTx/>
              <a:buChar char="•"/>
            </a:pPr>
            <a:r>
              <a:rPr lang="en-US" b="1" i="1" dirty="0" err="1" smtClean="0"/>
              <a:t>F</a:t>
            </a:r>
            <a:r>
              <a:rPr lang="en-US" i="1" baseline="30000" dirty="0" err="1" smtClean="0"/>
              <a:t>T</a:t>
            </a:r>
            <a:r>
              <a:rPr lang="en-US" b="1" i="1" dirty="0" err="1" smtClean="0"/>
              <a:t>x</a:t>
            </a:r>
            <a:r>
              <a:rPr lang="en-US" i="1" dirty="0"/>
              <a:t>'</a:t>
            </a:r>
            <a:r>
              <a:rPr lang="en-US" dirty="0" smtClean="0"/>
              <a:t>  </a:t>
            </a:r>
            <a:r>
              <a:rPr lang="en-US" dirty="0"/>
              <a:t>is the </a:t>
            </a:r>
            <a:r>
              <a:rPr lang="en-US" dirty="0" err="1"/>
              <a:t>epipolar</a:t>
            </a:r>
            <a:r>
              <a:rPr lang="en-US" dirty="0"/>
              <a:t> line associated with </a:t>
            </a:r>
            <a:r>
              <a:rPr lang="en-US" b="1" i="1" dirty="0" smtClean="0"/>
              <a:t>x</a:t>
            </a:r>
            <a:r>
              <a:rPr lang="en-US" b="1" i="1" dirty="0"/>
              <a:t>'</a:t>
            </a:r>
            <a:r>
              <a:rPr lang="en-US" b="1" i="1" dirty="0" smtClean="0"/>
              <a:t> </a:t>
            </a:r>
            <a:r>
              <a:rPr lang="en-US" sz="2800" dirty="0"/>
              <a:t>(</a:t>
            </a:r>
            <a:r>
              <a:rPr lang="en-US" sz="2800" b="1" i="1" dirty="0" smtClean="0"/>
              <a:t>l</a:t>
            </a:r>
            <a:r>
              <a:rPr lang="en-US" sz="2800" i="1" dirty="0" smtClean="0"/>
              <a:t>' = </a:t>
            </a:r>
            <a:r>
              <a:rPr lang="en-US" sz="2800" b="1" i="1" dirty="0" err="1" smtClean="0"/>
              <a:t>F</a:t>
            </a:r>
            <a:r>
              <a:rPr lang="en-US" sz="2800" i="1" baseline="30000" dirty="0" err="1" smtClean="0"/>
              <a:t>T</a:t>
            </a:r>
            <a:r>
              <a:rPr lang="en-US" sz="2800" b="1" i="1" dirty="0" err="1"/>
              <a:t>x</a:t>
            </a:r>
            <a:r>
              <a:rPr lang="en-US" sz="2800" i="1" dirty="0"/>
              <a:t>'</a:t>
            </a:r>
            <a:r>
              <a:rPr lang="en-US" sz="2800" dirty="0" smtClean="0"/>
              <a:t>)</a:t>
            </a:r>
            <a:endParaRPr lang="en-US" i="1" dirty="0"/>
          </a:p>
          <a:p>
            <a:pPr marL="342900" indent="-342900">
              <a:lnSpc>
                <a:spcPct val="80000"/>
              </a:lnSpc>
              <a:spcBef>
                <a:spcPct val="20000"/>
              </a:spcBef>
              <a:buFontTx/>
              <a:buChar char="•"/>
            </a:pPr>
            <a:r>
              <a:rPr lang="en-US" b="1" i="1" dirty="0"/>
              <a:t>F </a:t>
            </a:r>
            <a:r>
              <a:rPr lang="en-US" b="1" i="1" dirty="0" smtClean="0"/>
              <a:t>e</a:t>
            </a:r>
            <a:r>
              <a:rPr lang="en-US" i="1" dirty="0"/>
              <a:t> </a:t>
            </a:r>
            <a:r>
              <a:rPr lang="en-US" dirty="0" smtClean="0"/>
              <a:t>= </a:t>
            </a:r>
            <a:r>
              <a:rPr lang="en-US" dirty="0"/>
              <a:t>0   and   </a:t>
            </a:r>
            <a:r>
              <a:rPr lang="en-US" b="1" i="1" dirty="0" err="1" smtClean="0"/>
              <a:t>F</a:t>
            </a:r>
            <a:r>
              <a:rPr lang="en-US" i="1" baseline="30000" dirty="0" err="1" smtClean="0"/>
              <a:t>T</a:t>
            </a:r>
            <a:r>
              <a:rPr lang="en-US" b="1" i="1" dirty="0" err="1" smtClean="0"/>
              <a:t>e</a:t>
            </a:r>
            <a:r>
              <a:rPr lang="en-US" i="1" dirty="0"/>
              <a:t>'</a:t>
            </a:r>
            <a:r>
              <a:rPr lang="en-US" i="1" dirty="0" smtClean="0"/>
              <a:t> </a:t>
            </a:r>
            <a:r>
              <a:rPr lang="en-US" i="1" dirty="0"/>
              <a:t>= </a:t>
            </a:r>
            <a:r>
              <a:rPr lang="en-US" dirty="0" smtClean="0"/>
              <a:t>0</a:t>
            </a:r>
            <a:endParaRPr lang="en-US" dirty="0"/>
          </a:p>
        </p:txBody>
      </p:sp>
      <p:pic>
        <p:nvPicPr>
          <p:cNvPr id="5127" name="Picture 46"/>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5128" name="Rectangle 4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5129" name="Rectangle 4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5130" name="Text Box 4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5131" name="Freeform 50"/>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2" name="Text Box 5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5133" name="Freeform 5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4" name="Text Box 5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71798" name="Line 54"/>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71799" name="Line 55"/>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671800" name="Oval 5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1801" name="Oval 5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1" name="Object 21"/>
          <p:cNvGraphicFramePr>
            <a:graphicFrameLocks noGrp="1" noChangeAspect="1"/>
          </p:cNvGraphicFramePr>
          <p:nvPr>
            <p:ph sz="half" idx="1"/>
            <p:extLst>
              <p:ext uri="{D42A27DB-BD31-4B8C-83A1-F6EECF244321}">
                <p14:modId xmlns:p14="http://schemas.microsoft.com/office/powerpoint/2010/main" val="61168424"/>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5651"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23"/>
          <p:cNvGrpSpPr>
            <a:grpSpLocks/>
          </p:cNvGrpSpPr>
          <p:nvPr/>
        </p:nvGrpSpPr>
        <p:grpSpPr bwMode="auto">
          <a:xfrm>
            <a:off x="2743200" y="4064000"/>
            <a:ext cx="6129338" cy="565150"/>
            <a:chOff x="1728" y="2560"/>
            <a:chExt cx="3861" cy="356"/>
          </a:xfrm>
        </p:grpSpPr>
        <p:sp>
          <p:nvSpPr>
            <p:cNvPr id="23"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24" name="Object 25"/>
            <p:cNvGraphicFramePr>
              <a:graphicFrameLocks noChangeAspect="1"/>
            </p:cNvGraphicFramePr>
            <p:nvPr>
              <p:extLst>
                <p:ext uri="{D42A27DB-BD31-4B8C-83A1-F6EECF244321}">
                  <p14:modId xmlns:p14="http://schemas.microsoft.com/office/powerpoint/2010/main" val="913624458"/>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5652" name="Equation" r:id="rId7" imgW="2184120" imgH="228600" progId="Equation.3">
                    <p:embed/>
                  </p:oleObj>
                </mc:Choice>
                <mc:Fallback>
                  <p:oleObj name="Equation" r:id="rId7" imgW="2184120" imgH="228600" progId="Equation.3">
                    <p:embed/>
                    <p:pic>
                      <p:nvPicPr>
                        <p:cNvPr id="0" name=""/>
                        <p:cNvPicPr>
                          <a:picLocks noChangeAspect="1" noChangeArrowheads="1"/>
                        </p:cNvPicPr>
                        <p:nvPr/>
                      </p:nvPicPr>
                      <p:blipFill>
                        <a:blip r:embed="rId8"/>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5FF2D1C0-1E7C-9F48-AB85-E04C6D2D5AB1}" type="slidenum">
              <a:rPr lang="en-US" smtClean="0"/>
              <a:pPr/>
              <a:t>31</a:t>
            </a:fld>
            <a:endParaRPr lang="en-US"/>
          </a:p>
        </p:txBody>
      </p:sp>
      <p:pic>
        <p:nvPicPr>
          <p:cNvPr id="195643" name="Picture 59"/>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488531" y="3941762"/>
            <a:ext cx="18049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644" name="Picture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9552" y="4060825"/>
            <a:ext cx="2884487"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6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1799"/>
                                        </p:tgtEl>
                                        <p:attrNameLst>
                                          <p:attrName>style.visibility</p:attrName>
                                        </p:attrNameLst>
                                      </p:cBhvr>
                                      <p:to>
                                        <p:strVal val="visible"/>
                                      </p:to>
                                    </p:set>
                                  </p:childTnLst>
                                  <p:subTnLst>
                                    <p:set>
                                      <p:cBhvr override="childStyle">
                                        <p:cTn dur="1" fill="hold" display="0" masterRel="nextClick" afterEffect="1"/>
                                        <p:tgtEl>
                                          <p:spTgt spid="67179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177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1798"/>
                                        </p:tgtEl>
                                        <p:attrNameLst>
                                          <p:attrName>style.visibility</p:attrName>
                                        </p:attrNameLst>
                                      </p:cBhvr>
                                      <p:to>
                                        <p:strVal val="visible"/>
                                      </p:to>
                                    </p:set>
                                  </p:childTnLst>
                                  <p:subTnLst>
                                    <p:set>
                                      <p:cBhvr override="childStyle">
                                        <p:cTn dur="1" fill="hold" display="0" masterRel="nextClick" afterEffect="1"/>
                                        <p:tgtEl>
                                          <p:spTgt spid="67179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177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18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1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74" grpId="0" build="p"/>
      <p:bldP spid="671798" grpId="0" animBg="1"/>
      <p:bldP spid="671799" grpId="0" animBg="1"/>
      <p:bldP spid="671800" grpId="0" animBg="1"/>
      <p:bldP spid="6718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2" name="AutoShape 12"/>
          <p:cNvSpPr>
            <a:spLocks noChangeArrowheads="1"/>
          </p:cNvSpPr>
          <p:nvPr/>
        </p:nvSpPr>
        <p:spPr bwMode="auto">
          <a:xfrm>
            <a:off x="4114800" y="22860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73453" name="AutoShape 13"/>
          <p:cNvSpPr>
            <a:spLocks noChangeArrowheads="1"/>
          </p:cNvSpPr>
          <p:nvPr/>
        </p:nvSpPr>
        <p:spPr bwMode="auto">
          <a:xfrm rot="8550886">
            <a:off x="4191000" y="33528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153" name="Rectangle 16"/>
          <p:cNvSpPr>
            <a:spLocks noGrp="1" noChangeArrowheads="1"/>
          </p:cNvSpPr>
          <p:nvPr>
            <p:ph type="title"/>
          </p:nvPr>
        </p:nvSpPr>
        <p:spPr/>
        <p:txBody>
          <a:bodyPr/>
          <a:lstStyle/>
          <a:p>
            <a:r>
              <a:rPr lang="en-US" smtClean="0"/>
              <a:t>The eight-point algorithm</a:t>
            </a:r>
          </a:p>
        </p:txBody>
      </p:sp>
      <p:grpSp>
        <p:nvGrpSpPr>
          <p:cNvPr id="2" name="Group 21"/>
          <p:cNvGrpSpPr>
            <a:grpSpLocks/>
          </p:cNvGrpSpPr>
          <p:nvPr/>
        </p:nvGrpSpPr>
        <p:grpSpPr bwMode="auto">
          <a:xfrm>
            <a:off x="2971800" y="4114800"/>
            <a:ext cx="2552700" cy="2438400"/>
            <a:chOff x="4056" y="2496"/>
            <a:chExt cx="1608" cy="1536"/>
          </a:xfrm>
        </p:grpSpPr>
        <p:sp>
          <p:nvSpPr>
            <p:cNvPr id="6156" name="Text Box 9"/>
            <p:cNvSpPr txBox="1">
              <a:spLocks noChangeArrowheads="1"/>
            </p:cNvSpPr>
            <p:nvPr/>
          </p:nvSpPr>
          <p:spPr bwMode="auto">
            <a:xfrm>
              <a:off x="4112" y="2496"/>
              <a:ext cx="928" cy="288"/>
            </a:xfrm>
            <a:prstGeom prst="rect">
              <a:avLst/>
            </a:prstGeom>
            <a:noFill/>
            <a:ln w="9525">
              <a:noFill/>
              <a:miter lim="800000"/>
              <a:headEnd/>
              <a:tailEnd/>
            </a:ln>
          </p:spPr>
          <p:txBody>
            <a:bodyPr wrap="none">
              <a:spAutoFit/>
            </a:bodyPr>
            <a:lstStyle/>
            <a:p>
              <a:r>
                <a:rPr lang="en-US"/>
                <a:t>Minimize:</a:t>
              </a:r>
            </a:p>
          </p:txBody>
        </p:sp>
        <p:sp>
          <p:nvSpPr>
            <p:cNvPr id="6157" name="Text Box 10"/>
            <p:cNvSpPr txBox="1">
              <a:spLocks noChangeArrowheads="1"/>
            </p:cNvSpPr>
            <p:nvPr/>
          </p:nvSpPr>
          <p:spPr bwMode="auto">
            <a:xfrm>
              <a:off x="4174" y="3459"/>
              <a:ext cx="1401" cy="407"/>
            </a:xfrm>
            <a:prstGeom prst="rect">
              <a:avLst/>
            </a:prstGeom>
            <a:noFill/>
            <a:ln w="9525">
              <a:noFill/>
              <a:miter lim="800000"/>
              <a:headEnd/>
              <a:tailEnd/>
            </a:ln>
          </p:spPr>
          <p:txBody>
            <a:bodyPr wrap="none">
              <a:spAutoFit/>
            </a:bodyPr>
            <a:lstStyle/>
            <a:p>
              <a:pPr algn="ctr"/>
              <a:r>
                <a:rPr lang="en-US" sz="1800" dirty="0"/>
                <a:t>under the constraint</a:t>
              </a:r>
              <a:br>
                <a:rPr lang="en-US" sz="1800" dirty="0"/>
              </a:br>
              <a:r>
                <a:rPr lang="en-US" sz="1800"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F</a:t>
              </a:r>
              <a:r>
                <a:rPr lang="en-US" sz="1800" dirty="0" smtClean="0">
                  <a:latin typeface="Times New Roman" pitchFamily="18" charset="0"/>
                  <a:cs typeface="Times New Roman" pitchFamily="18" charset="0"/>
                </a:rPr>
                <a:t>||</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6158" name="Rectangle 15"/>
            <p:cNvSpPr>
              <a:spLocks noChangeArrowheads="1"/>
            </p:cNvSpPr>
            <p:nvPr/>
          </p:nvSpPr>
          <p:spPr bwMode="auto">
            <a:xfrm>
              <a:off x="4056" y="2496"/>
              <a:ext cx="1608" cy="1536"/>
            </a:xfrm>
            <a:prstGeom prst="rect">
              <a:avLst/>
            </a:prstGeom>
            <a:noFill/>
            <a:ln w="28575">
              <a:solidFill>
                <a:srgbClr val="CC3300"/>
              </a:solidFill>
              <a:miter lim="800000"/>
              <a:headEnd/>
              <a:tailEnd/>
            </a:ln>
          </p:spPr>
          <p:txBody>
            <a:bodyPr wrap="none" anchor="ctr"/>
            <a:lstStyle/>
            <a:p>
              <a:endParaRPr lang="en-US"/>
            </a:p>
          </p:txBody>
        </p:sp>
        <p:graphicFrame>
          <p:nvGraphicFramePr>
            <p:cNvPr id="6149" name="Object 19"/>
            <p:cNvGraphicFramePr>
              <a:graphicFrameLocks noChangeAspect="1"/>
            </p:cNvGraphicFramePr>
            <p:nvPr>
              <p:extLst>
                <p:ext uri="{D42A27DB-BD31-4B8C-83A1-F6EECF244321}">
                  <p14:modId xmlns:p14="http://schemas.microsoft.com/office/powerpoint/2010/main" val="3811829269"/>
                </p:ext>
              </p:extLst>
            </p:nvPr>
          </p:nvGraphicFramePr>
          <p:xfrm>
            <a:off x="4166" y="2784"/>
            <a:ext cx="1367" cy="694"/>
          </p:xfrm>
          <a:graphic>
            <a:graphicData uri="http://schemas.openxmlformats.org/presentationml/2006/ole">
              <mc:AlternateContent xmlns:mc="http://schemas.openxmlformats.org/markup-compatibility/2006">
                <mc:Choice xmlns:v="urn:schemas-microsoft-com:vml" Requires="v">
                  <p:oleObj spid="_x0000_s187521" name="Equation" r:id="rId4" imgW="850680" imgH="431640" progId="Equation.3">
                    <p:embed/>
                  </p:oleObj>
                </mc:Choice>
                <mc:Fallback>
                  <p:oleObj name="Equation" r:id="rId4" imgW="850680" imgH="431640" progId="Equation.3">
                    <p:embed/>
                    <p:pic>
                      <p:nvPicPr>
                        <p:cNvPr id="0" name=""/>
                        <p:cNvPicPr>
                          <a:picLocks noChangeAspect="1" noChangeArrowheads="1"/>
                        </p:cNvPicPr>
                        <p:nvPr/>
                      </p:nvPicPr>
                      <p:blipFill>
                        <a:blip r:embed="rId5"/>
                        <a:srcRect/>
                        <a:stretch>
                          <a:fillRect/>
                        </a:stretch>
                      </p:blipFill>
                      <p:spPr bwMode="auto">
                        <a:xfrm>
                          <a:off x="4166" y="2784"/>
                          <a:ext cx="1367" cy="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4088718192"/>
              </p:ext>
            </p:extLst>
          </p:nvPr>
        </p:nvGraphicFramePr>
        <p:xfrm>
          <a:off x="381000" y="1930400"/>
          <a:ext cx="3538538" cy="1193800"/>
        </p:xfrm>
        <a:graphic>
          <a:graphicData uri="http://schemas.openxmlformats.org/presentationml/2006/ole">
            <mc:AlternateContent xmlns:mc="http://schemas.openxmlformats.org/markup-compatibility/2006">
              <mc:Choice xmlns:v="urn:schemas-microsoft-com:vml" Requires="v">
                <p:oleObj spid="_x0000_s187522" name="Equation" r:id="rId6" imgW="2108160" imgH="711000" progId="Equation.3">
                  <p:embed/>
                </p:oleObj>
              </mc:Choice>
              <mc:Fallback>
                <p:oleObj name="Equation" r:id="rId6" imgW="2108160" imgH="711000" progId="Equation.3">
                  <p:embed/>
                  <p:pic>
                    <p:nvPicPr>
                      <p:cNvPr id="0" name=""/>
                      <p:cNvPicPr/>
                      <p:nvPr/>
                    </p:nvPicPr>
                    <p:blipFill>
                      <a:blip r:embed="rId7"/>
                      <a:stretch>
                        <a:fillRect/>
                      </a:stretch>
                    </p:blipFill>
                    <p:spPr>
                      <a:xfrm>
                        <a:off x="381000" y="1930400"/>
                        <a:ext cx="3538538" cy="1193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5552164"/>
              </p:ext>
            </p:extLst>
          </p:nvPr>
        </p:nvGraphicFramePr>
        <p:xfrm>
          <a:off x="4792663" y="1038225"/>
          <a:ext cx="4243387" cy="3000375"/>
        </p:xfrm>
        <a:graphic>
          <a:graphicData uri="http://schemas.openxmlformats.org/presentationml/2006/ole">
            <mc:AlternateContent xmlns:mc="http://schemas.openxmlformats.org/markup-compatibility/2006">
              <mc:Choice xmlns:v="urn:schemas-microsoft-com:vml" Requires="v">
                <p:oleObj spid="_x0000_s187523" name="Equation" r:id="rId8" imgW="2946240" imgH="2082600" progId="Equation.3">
                  <p:embed/>
                </p:oleObj>
              </mc:Choice>
              <mc:Fallback>
                <p:oleObj name="Equation" r:id="rId8" imgW="2946240" imgH="2082600" progId="Equation.3">
                  <p:embed/>
                  <p:pic>
                    <p:nvPicPr>
                      <p:cNvPr id="0" name=""/>
                      <p:cNvPicPr>
                        <a:picLocks noChangeAspect="1" noChangeArrowheads="1"/>
                      </p:cNvPicPr>
                      <p:nvPr/>
                    </p:nvPicPr>
                    <p:blipFill>
                      <a:blip r:embed="rId9"/>
                      <a:srcRect/>
                      <a:stretch>
                        <a:fillRect/>
                      </a:stretch>
                    </p:blipFill>
                    <p:spPr bwMode="auto">
                      <a:xfrm>
                        <a:off x="4792663" y="1038225"/>
                        <a:ext cx="4243387" cy="300037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33301586"/>
              </p:ext>
            </p:extLst>
          </p:nvPr>
        </p:nvGraphicFramePr>
        <p:xfrm>
          <a:off x="736600" y="1066800"/>
          <a:ext cx="3378200" cy="457200"/>
        </p:xfrm>
        <a:graphic>
          <a:graphicData uri="http://schemas.openxmlformats.org/presentationml/2006/ole">
            <mc:AlternateContent xmlns:mc="http://schemas.openxmlformats.org/markup-compatibility/2006">
              <mc:Choice xmlns:v="urn:schemas-microsoft-com:vml" Requires="v">
                <p:oleObj spid="_x0000_s187524" name="Equation" r:id="rId10" imgW="1688760" imgH="228600" progId="Equation.3">
                  <p:embed/>
                </p:oleObj>
              </mc:Choice>
              <mc:Fallback>
                <p:oleObj name="Equation" r:id="rId10" imgW="1688760" imgH="228600" progId="Equation.3">
                  <p:embed/>
                  <p:pic>
                    <p:nvPicPr>
                      <p:cNvPr id="0" name=""/>
                      <p:cNvPicPr/>
                      <p:nvPr/>
                    </p:nvPicPr>
                    <p:blipFill>
                      <a:blip r:embed="rId11"/>
                      <a:stretch>
                        <a:fillRect/>
                      </a:stretch>
                    </p:blipFill>
                    <p:spPr>
                      <a:xfrm>
                        <a:off x="736600" y="1066800"/>
                        <a:ext cx="3378200" cy="457200"/>
                      </a:xfrm>
                      <a:prstGeom prst="rect">
                        <a:avLst/>
                      </a:prstGeom>
                    </p:spPr>
                  </p:pic>
                </p:oleObj>
              </mc:Fallback>
            </mc:AlternateContent>
          </a:graphicData>
        </a:graphic>
      </p:graphicFrame>
      <p:sp>
        <p:nvSpPr>
          <p:cNvPr id="6" name="TextBox 5"/>
          <p:cNvSpPr txBox="1"/>
          <p:nvPr/>
        </p:nvSpPr>
        <p:spPr>
          <a:xfrm>
            <a:off x="5791200" y="3438436"/>
            <a:ext cx="2133600" cy="1200328"/>
          </a:xfrm>
          <a:prstGeom prst="rect">
            <a:avLst/>
          </a:prstGeom>
          <a:noFill/>
          <a:ln>
            <a:solidFill>
              <a:srgbClr val="FF0000"/>
            </a:solidFill>
          </a:ln>
        </p:spPr>
        <p:txBody>
          <a:bodyPr wrap="square" rtlCol="0">
            <a:spAutoFit/>
          </a:bodyPr>
          <a:lstStyle/>
          <a:p>
            <a:r>
              <a:rPr lang="en-US" dirty="0" smtClean="0"/>
              <a:t>Smallest eigenvalue of A</a:t>
            </a:r>
            <a:r>
              <a:rPr lang="en-US" baseline="30000" dirty="0" smtClean="0"/>
              <a:t>T</a:t>
            </a:r>
            <a:r>
              <a:rPr lang="en-US" dirty="0" smtClean="0"/>
              <a:t>A</a:t>
            </a:r>
            <a:endParaRPr lang="en-US" dirty="0"/>
          </a:p>
        </p:txBody>
      </p:sp>
      <p:sp>
        <p:nvSpPr>
          <p:cNvPr id="7" name="TextBox 6"/>
          <p:cNvSpPr txBox="1"/>
          <p:nvPr/>
        </p:nvSpPr>
        <p:spPr>
          <a:xfrm>
            <a:off x="6172200" y="2684188"/>
            <a:ext cx="685800" cy="461665"/>
          </a:xfrm>
          <a:prstGeom prst="rect">
            <a:avLst/>
          </a:prstGeom>
          <a:noFill/>
        </p:spPr>
        <p:txBody>
          <a:bodyPr wrap="square" rtlCol="0">
            <a:spAutoFit/>
          </a:bodyPr>
          <a:lstStyle/>
          <a:p>
            <a:r>
              <a:rPr lang="en-US" dirty="0" smtClean="0"/>
              <a:t>A</a:t>
            </a:r>
            <a:endParaRPr lang="en-US" dirty="0"/>
          </a:p>
        </p:txBody>
      </p:sp>
      <p:sp>
        <p:nvSpPr>
          <p:cNvPr id="8" name="Slide Number Placeholder 7"/>
          <p:cNvSpPr>
            <a:spLocks noGrp="1"/>
          </p:cNvSpPr>
          <p:nvPr>
            <p:ph type="sldNum" sz="quarter" idx="12"/>
          </p:nvPr>
        </p:nvSpPr>
        <p:spPr/>
        <p:txBody>
          <a:bodyPr/>
          <a:lstStyle/>
          <a:p>
            <a:fld id="{07C59B69-6083-0D46-8CBF-CC33D581A354}" type="slidenum">
              <a:rPr lang="en-US" smtClean="0"/>
              <a:pPr/>
              <a:t>32</a:t>
            </a:fld>
            <a:endParaRPr lang="en-US"/>
          </a:p>
        </p:txBody>
      </p:sp>
    </p:spTree>
    <p:extLst>
      <p:ext uri="{BB962C8B-B14F-4D97-AF65-F5344CB8AC3E}">
        <p14:creationId xmlns:p14="http://schemas.microsoft.com/office/powerpoint/2010/main" val="37988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2" grpId="0" animBg="1"/>
      <p:bldP spid="573453"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r>
              <a:rPr lang="en-US" smtClean="0"/>
              <a:t>Comparison of estimation algorithms</a:t>
            </a:r>
          </a:p>
        </p:txBody>
      </p:sp>
      <p:graphicFrame>
        <p:nvGraphicFramePr>
          <p:cNvPr id="10242" name="Object 5"/>
          <p:cNvGraphicFramePr>
            <a:graphicFrameLocks noGrp="1" noChangeAspect="1"/>
          </p:cNvGraphicFramePr>
          <p:nvPr>
            <p:ph idx="1"/>
          </p:nvPr>
        </p:nvGraphicFramePr>
        <p:xfrm>
          <a:off x="2324100" y="914400"/>
          <a:ext cx="4533900" cy="4533900"/>
        </p:xfrm>
        <a:graphic>
          <a:graphicData uri="http://schemas.openxmlformats.org/presentationml/2006/ole">
            <mc:AlternateContent xmlns:mc="http://schemas.openxmlformats.org/markup-compatibility/2006">
              <mc:Choice xmlns:v="urn:schemas-microsoft-com:vml" Requires="v">
                <p:oleObj spid="_x0000_s143403" name="Image" r:id="rId4" imgW="7250794" imgH="7250794" progId="">
                  <p:embed/>
                </p:oleObj>
              </mc:Choice>
              <mc:Fallback>
                <p:oleObj name="Image" r:id="rId4" imgW="7250794" imgH="725079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914400"/>
                        <a:ext cx="45339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34" name="Group 114"/>
          <p:cNvGraphicFramePr>
            <a:graphicFrameLocks noGrp="1"/>
          </p:cNvGraphicFramePr>
          <p:nvPr/>
        </p:nvGraphicFramePr>
        <p:xfrm>
          <a:off x="457200" y="5638800"/>
          <a:ext cx="8229600" cy="1027114"/>
        </p:xfrm>
        <a:graphic>
          <a:graphicData uri="http://schemas.openxmlformats.org/drawingml/2006/table">
            <a:tbl>
              <a:tblPr/>
              <a:tblGrid>
                <a:gridCol w="2057400"/>
                <a:gridCol w="2057400"/>
                <a:gridCol w="2057400"/>
                <a:gridCol w="2057400"/>
              </a:tblGrid>
              <a:tr h="398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Normalized 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Nonlinear least squares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 Dist.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2.33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0.92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0.86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Av. Dist.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2.18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0.85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0.80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07C59B69-6083-0D46-8CBF-CC33D581A354}" type="slidenum">
              <a:rPr lang="en-US" smtClean="0"/>
              <a:pPr/>
              <a:t>33</a:t>
            </a:fld>
            <a:endParaRPr lang="en-US"/>
          </a:p>
        </p:txBody>
      </p:sp>
    </p:spTree>
    <p:extLst>
      <p:ext uri="{BB962C8B-B14F-4D97-AF65-F5344CB8AC3E}">
        <p14:creationId xmlns:p14="http://schemas.microsoft.com/office/powerpoint/2010/main" val="1625594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Moving on to stereo…</a:t>
            </a:r>
          </a:p>
        </p:txBody>
      </p:sp>
      <p:sp>
        <p:nvSpPr>
          <p:cNvPr id="38915" name="Rectangle 3"/>
          <p:cNvSpPr>
            <a:spLocks noGrp="1" noChangeArrowheads="1"/>
          </p:cNvSpPr>
          <p:nvPr>
            <p:ph type="body" idx="1"/>
          </p:nvPr>
        </p:nvSpPr>
        <p:spPr/>
        <p:txBody>
          <a:bodyPr/>
          <a:lstStyle/>
          <a:p>
            <a:pPr>
              <a:buNone/>
            </a:pPr>
            <a:r>
              <a:rPr lang="en-US" dirty="0" smtClean="0"/>
              <a:t>	Fuse a calibrated binocular stereo pair to produce a depth image</a:t>
            </a:r>
          </a:p>
        </p:txBody>
      </p:sp>
      <p:sp>
        <p:nvSpPr>
          <p:cNvPr id="38916" name="Text Box 10"/>
          <p:cNvSpPr txBox="1">
            <a:spLocks noChangeArrowheads="1"/>
          </p:cNvSpPr>
          <p:nvPr/>
        </p:nvSpPr>
        <p:spPr bwMode="auto">
          <a:xfrm>
            <a:off x="2432050" y="1919288"/>
            <a:ext cx="996950" cy="366712"/>
          </a:xfrm>
          <a:prstGeom prst="rect">
            <a:avLst/>
          </a:prstGeom>
          <a:noFill/>
          <a:ln w="9525">
            <a:noFill/>
            <a:miter lim="800000"/>
            <a:headEnd/>
            <a:tailEnd/>
          </a:ln>
        </p:spPr>
        <p:txBody>
          <a:bodyPr wrap="none">
            <a:spAutoFit/>
          </a:bodyPr>
          <a:lstStyle/>
          <a:p>
            <a:r>
              <a:rPr lang="de-DE"/>
              <a:t>image 1</a:t>
            </a:r>
            <a:endParaRPr lang="en-GB"/>
          </a:p>
        </p:txBody>
      </p:sp>
      <p:sp>
        <p:nvSpPr>
          <p:cNvPr id="38917" name="Text Box 11"/>
          <p:cNvSpPr txBox="1">
            <a:spLocks noChangeArrowheads="1"/>
          </p:cNvSpPr>
          <p:nvPr/>
        </p:nvSpPr>
        <p:spPr bwMode="auto">
          <a:xfrm>
            <a:off x="5556250" y="1919288"/>
            <a:ext cx="996950" cy="366712"/>
          </a:xfrm>
          <a:prstGeom prst="rect">
            <a:avLst/>
          </a:prstGeom>
          <a:noFill/>
          <a:ln w="9525">
            <a:noFill/>
            <a:miter lim="800000"/>
            <a:headEnd/>
            <a:tailEnd/>
          </a:ln>
        </p:spPr>
        <p:txBody>
          <a:bodyPr wrap="none">
            <a:spAutoFit/>
          </a:bodyPr>
          <a:lstStyle/>
          <a:p>
            <a:r>
              <a:rPr lang="de-DE"/>
              <a:t>image 2</a:t>
            </a:r>
            <a:endParaRPr lang="en-GB"/>
          </a:p>
        </p:txBody>
      </p:sp>
      <p:sp>
        <p:nvSpPr>
          <p:cNvPr id="38918" name="Text Box 12"/>
          <p:cNvSpPr txBox="1">
            <a:spLocks noChangeArrowheads="1"/>
          </p:cNvSpPr>
          <p:nvPr/>
        </p:nvSpPr>
        <p:spPr bwMode="auto">
          <a:xfrm>
            <a:off x="3433763" y="4357688"/>
            <a:ext cx="1987550" cy="366712"/>
          </a:xfrm>
          <a:prstGeom prst="rect">
            <a:avLst/>
          </a:prstGeom>
          <a:noFill/>
          <a:ln w="9525">
            <a:noFill/>
            <a:miter lim="800000"/>
            <a:headEnd/>
            <a:tailEnd/>
          </a:ln>
        </p:spPr>
        <p:txBody>
          <a:bodyPr wrap="none">
            <a:spAutoFit/>
          </a:bodyPr>
          <a:lstStyle/>
          <a:p>
            <a:r>
              <a:rPr lang="de-DE"/>
              <a:t>Dense depth map</a:t>
            </a:r>
            <a:endParaRPr lang="en-GB"/>
          </a:p>
        </p:txBody>
      </p:sp>
      <p:pic>
        <p:nvPicPr>
          <p:cNvPr id="38919" name="Picture 13" descr="rect_006_007_left"/>
          <p:cNvPicPr>
            <a:picLocks noChangeAspect="1" noChangeArrowheads="1"/>
          </p:cNvPicPr>
          <p:nvPr/>
        </p:nvPicPr>
        <p:blipFill>
          <a:blip r:embed="rId3" cstate="print"/>
          <a:srcRect/>
          <a:stretch>
            <a:fillRect/>
          </a:stretch>
        </p:blipFill>
        <p:spPr bwMode="auto">
          <a:xfrm>
            <a:off x="1525588" y="2270125"/>
            <a:ext cx="2741612" cy="2012950"/>
          </a:xfrm>
          <a:prstGeom prst="rect">
            <a:avLst/>
          </a:prstGeom>
          <a:noFill/>
          <a:ln w="9525">
            <a:noFill/>
            <a:miter lim="800000"/>
            <a:headEnd/>
            <a:tailEnd/>
          </a:ln>
        </p:spPr>
      </p:pic>
      <p:pic>
        <p:nvPicPr>
          <p:cNvPr id="38920" name="Picture 14" descr="rect_006_007_right"/>
          <p:cNvPicPr>
            <a:picLocks noChangeAspect="1" noChangeArrowheads="1"/>
          </p:cNvPicPr>
          <p:nvPr/>
        </p:nvPicPr>
        <p:blipFill>
          <a:blip r:embed="rId4" cstate="print"/>
          <a:srcRect/>
          <a:stretch>
            <a:fillRect/>
          </a:stretch>
        </p:blipFill>
        <p:spPr bwMode="auto">
          <a:xfrm>
            <a:off x="4724400" y="2259013"/>
            <a:ext cx="2749550" cy="2012950"/>
          </a:xfrm>
          <a:prstGeom prst="rect">
            <a:avLst/>
          </a:prstGeom>
          <a:noFill/>
          <a:ln w="9525">
            <a:noFill/>
            <a:miter lim="800000"/>
            <a:headEnd/>
            <a:tailEnd/>
          </a:ln>
        </p:spPr>
      </p:pic>
      <p:pic>
        <p:nvPicPr>
          <p:cNvPr id="38921" name="Picture 15" descr="disparity_006_007_lr"/>
          <p:cNvPicPr>
            <a:picLocks noChangeAspect="1" noChangeArrowheads="1"/>
          </p:cNvPicPr>
          <p:nvPr/>
        </p:nvPicPr>
        <p:blipFill>
          <a:blip r:embed="rId5" cstate="print"/>
          <a:srcRect/>
          <a:stretch>
            <a:fillRect/>
          </a:stretch>
        </p:blipFill>
        <p:spPr bwMode="auto">
          <a:xfrm>
            <a:off x="3124200" y="4768850"/>
            <a:ext cx="2749550" cy="2012950"/>
          </a:xfrm>
          <a:prstGeom prst="rect">
            <a:avLst/>
          </a:prstGeom>
          <a:noFill/>
          <a:ln w="9525">
            <a:noFill/>
            <a:miter lim="800000"/>
            <a:headEnd/>
            <a:tailEnd/>
          </a:ln>
        </p:spPr>
      </p:pic>
      <p:sp>
        <p:nvSpPr>
          <p:cNvPr id="38922" name="TextBox 9"/>
          <p:cNvSpPr txBox="1">
            <a:spLocks noChangeArrowheads="1"/>
          </p:cNvSpPr>
          <p:nvPr/>
        </p:nvSpPr>
        <p:spPr bwMode="auto">
          <a:xfrm flipH="1">
            <a:off x="6218238" y="6334125"/>
            <a:ext cx="2925762" cy="523875"/>
          </a:xfrm>
          <a:prstGeom prst="rect">
            <a:avLst/>
          </a:prstGeom>
          <a:noFill/>
          <a:ln w="9525">
            <a:noFill/>
            <a:miter lim="800000"/>
            <a:headEnd/>
            <a:tailEnd/>
          </a:ln>
        </p:spPr>
        <p:txBody>
          <a:bodyPr>
            <a:spAutoFit/>
          </a:bodyPr>
          <a:lstStyle/>
          <a:p>
            <a:r>
              <a:rPr lang="en-US" sz="1400"/>
              <a:t>Many of these slides adapted from Steve Seitz and Lana Lazebnik</a:t>
            </a:r>
          </a:p>
        </p:txBody>
      </p:sp>
      <p:sp>
        <p:nvSpPr>
          <p:cNvPr id="2" name="Slide Number Placeholder 1"/>
          <p:cNvSpPr>
            <a:spLocks noGrp="1"/>
          </p:cNvSpPr>
          <p:nvPr>
            <p:ph type="sldNum" sz="quarter" idx="12"/>
          </p:nvPr>
        </p:nvSpPr>
        <p:spPr/>
        <p:txBody>
          <a:bodyPr/>
          <a:lstStyle/>
          <a:p>
            <a:fld id="{07C59B69-6083-0D46-8CBF-CC33D581A354}" type="slidenum">
              <a:rPr lang="en-US" smtClean="0"/>
              <a:pPr/>
              <a:t>34</a:t>
            </a:fld>
            <a:endParaRPr lang="en-US"/>
          </a:p>
        </p:txBody>
      </p:sp>
    </p:spTree>
    <p:extLst>
      <p:ext uri="{BB962C8B-B14F-4D97-AF65-F5344CB8AC3E}">
        <p14:creationId xmlns:p14="http://schemas.microsoft.com/office/powerpoint/2010/main" val="214411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Depth from disparity</a:t>
            </a:r>
          </a:p>
        </p:txBody>
      </p:sp>
      <p:sp>
        <p:nvSpPr>
          <p:cNvPr id="13318" name="Oval 5"/>
          <p:cNvSpPr>
            <a:spLocks noChangeArrowheads="1"/>
          </p:cNvSpPr>
          <p:nvPr/>
        </p:nvSpPr>
        <p:spPr bwMode="auto">
          <a:xfrm>
            <a:off x="3392488"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19" name="Oval 6"/>
          <p:cNvSpPr>
            <a:spLocks noChangeArrowheads="1"/>
          </p:cNvSpPr>
          <p:nvPr/>
        </p:nvSpPr>
        <p:spPr bwMode="auto">
          <a:xfrm>
            <a:off x="5835650"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0" name="Line 7"/>
          <p:cNvSpPr>
            <a:spLocks noChangeShapeType="1"/>
          </p:cNvSpPr>
          <p:nvPr/>
        </p:nvSpPr>
        <p:spPr bwMode="auto">
          <a:xfrm>
            <a:off x="2849563" y="3426651"/>
            <a:ext cx="1176337" cy="0"/>
          </a:xfrm>
          <a:prstGeom prst="line">
            <a:avLst/>
          </a:prstGeom>
          <a:noFill/>
          <a:ln w="12700">
            <a:solidFill>
              <a:schemeClr val="tx1"/>
            </a:solidFill>
            <a:round/>
            <a:headEnd/>
            <a:tailEnd/>
          </a:ln>
        </p:spPr>
        <p:txBody>
          <a:bodyPr wrap="none" anchor="ctr"/>
          <a:lstStyle/>
          <a:p>
            <a:endParaRPr lang="en-US"/>
          </a:p>
        </p:txBody>
      </p:sp>
      <p:sp>
        <p:nvSpPr>
          <p:cNvPr id="13321" name="Line 8"/>
          <p:cNvSpPr>
            <a:spLocks noChangeShapeType="1"/>
          </p:cNvSpPr>
          <p:nvPr/>
        </p:nvSpPr>
        <p:spPr bwMode="auto">
          <a:xfrm>
            <a:off x="5292725" y="3426651"/>
            <a:ext cx="1176337" cy="0"/>
          </a:xfrm>
          <a:prstGeom prst="line">
            <a:avLst/>
          </a:prstGeom>
          <a:noFill/>
          <a:ln w="12700">
            <a:solidFill>
              <a:schemeClr val="tx1"/>
            </a:solidFill>
            <a:round/>
            <a:headEnd/>
            <a:tailEnd/>
          </a:ln>
        </p:spPr>
        <p:txBody>
          <a:bodyPr wrap="none" anchor="ctr"/>
          <a:lstStyle/>
          <a:p>
            <a:endParaRPr lang="en-US"/>
          </a:p>
        </p:txBody>
      </p:sp>
      <p:sp>
        <p:nvSpPr>
          <p:cNvPr id="13322" name="Oval 9"/>
          <p:cNvSpPr>
            <a:spLocks noChangeArrowheads="1"/>
          </p:cNvSpPr>
          <p:nvPr/>
        </p:nvSpPr>
        <p:spPr bwMode="auto">
          <a:xfrm>
            <a:off x="4531122" y="1459071"/>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3" name="Line 10"/>
          <p:cNvSpPr>
            <a:spLocks noChangeShapeType="1"/>
          </p:cNvSpPr>
          <p:nvPr/>
        </p:nvSpPr>
        <p:spPr bwMode="auto">
          <a:xfrm flipV="1">
            <a:off x="3482975" y="1499226"/>
            <a:ext cx="1085850" cy="2569900"/>
          </a:xfrm>
          <a:prstGeom prst="line">
            <a:avLst/>
          </a:prstGeom>
          <a:noFill/>
          <a:ln w="12700">
            <a:solidFill>
              <a:schemeClr val="tx1"/>
            </a:solidFill>
            <a:round/>
            <a:headEnd/>
            <a:tailEnd/>
          </a:ln>
        </p:spPr>
        <p:txBody>
          <a:bodyPr wrap="none" anchor="ctr"/>
          <a:lstStyle/>
          <a:p>
            <a:endParaRPr lang="en-US"/>
          </a:p>
        </p:txBody>
      </p:sp>
      <p:sp>
        <p:nvSpPr>
          <p:cNvPr id="13324" name="Line 11"/>
          <p:cNvSpPr>
            <a:spLocks noChangeShapeType="1"/>
          </p:cNvSpPr>
          <p:nvPr/>
        </p:nvSpPr>
        <p:spPr bwMode="auto">
          <a:xfrm flipH="1" flipV="1">
            <a:off x="4568825" y="1499226"/>
            <a:ext cx="1357312" cy="2661682"/>
          </a:xfrm>
          <a:prstGeom prst="line">
            <a:avLst/>
          </a:prstGeom>
          <a:noFill/>
          <a:ln w="12700">
            <a:solidFill>
              <a:schemeClr val="tx1"/>
            </a:solidFill>
            <a:round/>
            <a:headEnd/>
            <a:tailEnd/>
          </a:ln>
        </p:spPr>
        <p:txBody>
          <a:bodyPr wrap="none" anchor="ctr"/>
          <a:lstStyle/>
          <a:p>
            <a:endParaRPr lang="en-US"/>
          </a:p>
        </p:txBody>
      </p:sp>
      <p:sp>
        <p:nvSpPr>
          <p:cNvPr id="13325" name="Line 12"/>
          <p:cNvSpPr>
            <a:spLocks noChangeShapeType="1"/>
          </p:cNvSpPr>
          <p:nvPr/>
        </p:nvSpPr>
        <p:spPr bwMode="auto">
          <a:xfrm flipV="1">
            <a:off x="3445272" y="3426651"/>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26" name="Text Box 13"/>
          <p:cNvSpPr txBox="1">
            <a:spLocks noChangeArrowheads="1"/>
          </p:cNvSpPr>
          <p:nvPr/>
        </p:nvSpPr>
        <p:spPr bwMode="auto">
          <a:xfrm>
            <a:off x="3196432" y="3560500"/>
            <a:ext cx="262037" cy="426405"/>
          </a:xfrm>
          <a:prstGeom prst="rect">
            <a:avLst/>
          </a:prstGeom>
          <a:noFill/>
          <a:ln w="12700">
            <a:noFill/>
            <a:miter lim="800000"/>
            <a:headEnd/>
            <a:tailEnd/>
          </a:ln>
        </p:spPr>
        <p:txBody>
          <a:bodyPr wrap="none" anchor="ctr">
            <a:spAutoFit/>
          </a:bodyPr>
          <a:lstStyle/>
          <a:p>
            <a:pPr algn="ctr">
              <a:spcBef>
                <a:spcPct val="20000"/>
              </a:spcBef>
            </a:pPr>
            <a:r>
              <a:rPr lang="en-US" sz="2200"/>
              <a:t>f</a:t>
            </a:r>
          </a:p>
        </p:txBody>
      </p:sp>
      <p:sp>
        <p:nvSpPr>
          <p:cNvPr id="13327" name="Oval 14"/>
          <p:cNvSpPr>
            <a:spLocks noChangeArrowheads="1"/>
          </p:cNvSpPr>
          <p:nvPr/>
        </p:nvSpPr>
        <p:spPr bwMode="auto">
          <a:xfrm>
            <a:off x="3716735"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8" name="Oval 15"/>
          <p:cNvSpPr>
            <a:spLocks noChangeArrowheads="1"/>
          </p:cNvSpPr>
          <p:nvPr/>
        </p:nvSpPr>
        <p:spPr bwMode="auto">
          <a:xfrm>
            <a:off x="5513288"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9" name="Line 16"/>
          <p:cNvSpPr>
            <a:spLocks noChangeShapeType="1"/>
          </p:cNvSpPr>
          <p:nvPr/>
        </p:nvSpPr>
        <p:spPr bwMode="auto">
          <a:xfrm flipV="1">
            <a:off x="5562600" y="3461084"/>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30" name="Line 17"/>
          <p:cNvSpPr>
            <a:spLocks noChangeShapeType="1"/>
          </p:cNvSpPr>
          <p:nvPr/>
        </p:nvSpPr>
        <p:spPr bwMode="auto">
          <a:xfrm>
            <a:off x="3392488" y="3334869"/>
            <a:ext cx="36195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3" name="Text Box 20"/>
          <p:cNvSpPr txBox="1">
            <a:spLocks noChangeArrowheads="1"/>
          </p:cNvSpPr>
          <p:nvPr/>
        </p:nvSpPr>
        <p:spPr bwMode="auto">
          <a:xfrm>
            <a:off x="5562600" y="2971800"/>
            <a:ext cx="386457" cy="426405"/>
          </a:xfrm>
          <a:prstGeom prst="rect">
            <a:avLst/>
          </a:prstGeom>
          <a:noFill/>
          <a:ln w="12700">
            <a:noFill/>
            <a:miter lim="800000"/>
            <a:headEnd/>
            <a:tailEnd/>
          </a:ln>
        </p:spPr>
        <p:txBody>
          <a:bodyPr wrap="none" anchor="ctr">
            <a:spAutoFit/>
          </a:bodyPr>
          <a:lstStyle/>
          <a:p>
            <a:pPr algn="ctr">
              <a:spcBef>
                <a:spcPct val="20000"/>
              </a:spcBef>
            </a:pPr>
            <a:r>
              <a:rPr lang="en-US" sz="2200" dirty="0"/>
              <a:t>x’</a:t>
            </a:r>
          </a:p>
        </p:txBody>
      </p:sp>
      <p:sp>
        <p:nvSpPr>
          <p:cNvPr id="13334" name="Text Box 21"/>
          <p:cNvSpPr txBox="1">
            <a:spLocks noChangeArrowheads="1"/>
          </p:cNvSpPr>
          <p:nvPr/>
        </p:nvSpPr>
        <p:spPr bwMode="auto">
          <a:xfrm>
            <a:off x="4022130" y="4147523"/>
            <a:ext cx="1255514" cy="761027"/>
          </a:xfrm>
          <a:prstGeom prst="rect">
            <a:avLst/>
          </a:prstGeom>
          <a:noFill/>
          <a:ln w="12700">
            <a:noFill/>
            <a:miter lim="800000"/>
            <a:headEnd/>
            <a:tailEnd/>
          </a:ln>
        </p:spPr>
        <p:txBody>
          <a:bodyPr wrap="none" anchor="ctr">
            <a:spAutoFit/>
          </a:bodyPr>
          <a:lstStyle/>
          <a:p>
            <a:pPr algn="ctr">
              <a:spcBef>
                <a:spcPct val="20000"/>
              </a:spcBef>
            </a:pPr>
            <a:r>
              <a:rPr lang="en-US" sz="2200"/>
              <a:t>Baseline</a:t>
            </a:r>
            <a:br>
              <a:rPr lang="en-US" sz="2200"/>
            </a:br>
            <a:r>
              <a:rPr lang="en-US" sz="2200"/>
              <a:t>B</a:t>
            </a:r>
          </a:p>
        </p:txBody>
      </p:sp>
      <p:sp>
        <p:nvSpPr>
          <p:cNvPr id="13335" name="Line 22"/>
          <p:cNvSpPr>
            <a:spLocks noChangeShapeType="1"/>
          </p:cNvSpPr>
          <p:nvPr/>
        </p:nvSpPr>
        <p:spPr bwMode="auto">
          <a:xfrm flipV="1">
            <a:off x="6740525" y="1499226"/>
            <a:ext cx="0" cy="2661682"/>
          </a:xfrm>
          <a:prstGeom prst="line">
            <a:avLst/>
          </a:prstGeom>
          <a:noFill/>
          <a:ln w="12700">
            <a:solidFill>
              <a:schemeClr val="tx1"/>
            </a:solidFill>
            <a:round/>
            <a:headEnd/>
            <a:tailEnd type="arrow" w="med" len="med"/>
          </a:ln>
        </p:spPr>
        <p:txBody>
          <a:bodyPr wrap="none" anchor="ctr"/>
          <a:lstStyle/>
          <a:p>
            <a:endParaRPr lang="en-US"/>
          </a:p>
        </p:txBody>
      </p:sp>
      <p:sp>
        <p:nvSpPr>
          <p:cNvPr id="13336" name="Text Box 23"/>
          <p:cNvSpPr txBox="1">
            <a:spLocks noChangeArrowheads="1"/>
          </p:cNvSpPr>
          <p:nvPr/>
        </p:nvSpPr>
        <p:spPr bwMode="auto">
          <a:xfrm>
            <a:off x="6838553" y="2459114"/>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z</a:t>
            </a:r>
          </a:p>
        </p:txBody>
      </p:sp>
      <p:sp>
        <p:nvSpPr>
          <p:cNvPr id="13337" name="Text Box 24"/>
          <p:cNvSpPr txBox="1">
            <a:spLocks noChangeArrowheads="1"/>
          </p:cNvSpPr>
          <p:nvPr/>
        </p:nvSpPr>
        <p:spPr bwMode="auto">
          <a:xfrm>
            <a:off x="2992835"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8" name="Text Box 25"/>
          <p:cNvSpPr txBox="1">
            <a:spLocks noChangeArrowheads="1"/>
          </p:cNvSpPr>
          <p:nvPr/>
        </p:nvSpPr>
        <p:spPr bwMode="auto">
          <a:xfrm>
            <a:off x="5473700"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9" name="Text Box 26"/>
          <p:cNvSpPr txBox="1">
            <a:spLocks noChangeArrowheads="1"/>
          </p:cNvSpPr>
          <p:nvPr/>
        </p:nvSpPr>
        <p:spPr bwMode="auto">
          <a:xfrm>
            <a:off x="4116388" y="990600"/>
            <a:ext cx="916186" cy="428317"/>
          </a:xfrm>
          <a:prstGeom prst="rect">
            <a:avLst/>
          </a:prstGeom>
          <a:noFill/>
          <a:ln w="12700">
            <a:noFill/>
            <a:miter lim="800000"/>
            <a:headEnd/>
            <a:tailEnd/>
          </a:ln>
        </p:spPr>
        <p:txBody>
          <a:bodyPr anchor="ctr">
            <a:spAutoFit/>
          </a:bodyPr>
          <a:lstStyle/>
          <a:p>
            <a:pPr algn="ctr">
              <a:spcBef>
                <a:spcPct val="20000"/>
              </a:spcBef>
            </a:pPr>
            <a:r>
              <a:rPr lang="en-US" sz="2200"/>
              <a:t>X</a:t>
            </a:r>
            <a:endParaRPr lang="en-US" sz="2200" baseline="-25000"/>
          </a:p>
        </p:txBody>
      </p:sp>
      <p:sp>
        <p:nvSpPr>
          <p:cNvPr id="13340" name="Line 27"/>
          <p:cNvSpPr>
            <a:spLocks noChangeShapeType="1"/>
          </p:cNvSpPr>
          <p:nvPr/>
        </p:nvSpPr>
        <p:spPr bwMode="auto">
          <a:xfrm>
            <a:off x="3535760" y="4109281"/>
            <a:ext cx="2262187" cy="0"/>
          </a:xfrm>
          <a:prstGeom prst="line">
            <a:avLst/>
          </a:prstGeom>
          <a:noFill/>
          <a:ln w="19050">
            <a:solidFill>
              <a:schemeClr val="tx1"/>
            </a:solidFill>
            <a:round/>
            <a:headEnd/>
            <a:tailEnd type="triangle" w="med" len="med"/>
          </a:ln>
        </p:spPr>
        <p:txBody>
          <a:bodyPr wrap="none" anchor="ctr"/>
          <a:lstStyle/>
          <a:p>
            <a:endParaRPr lang="en-US"/>
          </a:p>
        </p:txBody>
      </p:sp>
      <p:sp>
        <p:nvSpPr>
          <p:cNvPr id="13341" name="Text Box 28"/>
          <p:cNvSpPr txBox="1">
            <a:spLocks noChangeArrowheads="1"/>
          </p:cNvSpPr>
          <p:nvPr/>
        </p:nvSpPr>
        <p:spPr bwMode="auto">
          <a:xfrm>
            <a:off x="5257800" y="3657600"/>
            <a:ext cx="262037" cy="428317"/>
          </a:xfrm>
          <a:prstGeom prst="rect">
            <a:avLst/>
          </a:prstGeom>
          <a:noFill/>
          <a:ln w="12700">
            <a:noFill/>
            <a:miter lim="800000"/>
            <a:headEnd/>
            <a:tailEnd/>
          </a:ln>
        </p:spPr>
        <p:txBody>
          <a:bodyPr wrap="none" anchor="ctr">
            <a:spAutoFit/>
          </a:bodyPr>
          <a:lstStyle/>
          <a:p>
            <a:pPr algn="ctr">
              <a:spcBef>
                <a:spcPct val="20000"/>
              </a:spcBef>
            </a:pPr>
            <a:r>
              <a:rPr lang="en-US" sz="2200" dirty="0"/>
              <a:t>f</a:t>
            </a:r>
          </a:p>
        </p:txBody>
      </p:sp>
      <p:graphicFrame>
        <p:nvGraphicFramePr>
          <p:cNvPr id="426028" name="Object 44"/>
          <p:cNvGraphicFramePr>
            <a:graphicFrameLocks noGrp="1" noChangeAspect="1"/>
          </p:cNvGraphicFramePr>
          <p:nvPr>
            <p:ph idx="1"/>
          </p:nvPr>
        </p:nvGraphicFramePr>
        <p:xfrm>
          <a:off x="2971800" y="5029200"/>
          <a:ext cx="3581400" cy="917575"/>
        </p:xfrm>
        <a:graphic>
          <a:graphicData uri="http://schemas.openxmlformats.org/presentationml/2006/ole">
            <mc:AlternateContent xmlns:mc="http://schemas.openxmlformats.org/markup-compatibility/2006">
              <mc:Choice xmlns:v="urn:schemas-microsoft-com:vml" Requires="v">
                <p:oleObj spid="_x0000_s145489" name="Equation" r:id="rId4" imgW="1536480" imgH="393480" progId="Equation.3">
                  <p:embed/>
                </p:oleObj>
              </mc:Choice>
              <mc:Fallback>
                <p:oleObj name="Equation" r:id="rId4" imgW="1536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3581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6032" name="Text Box 48"/>
          <p:cNvSpPr txBox="1">
            <a:spLocks noChangeArrowheads="1"/>
          </p:cNvSpPr>
          <p:nvPr/>
        </p:nvSpPr>
        <p:spPr bwMode="auto">
          <a:xfrm>
            <a:off x="2478390" y="6096000"/>
            <a:ext cx="4532010" cy="369332"/>
          </a:xfrm>
          <a:prstGeom prst="rect">
            <a:avLst/>
          </a:prstGeom>
          <a:noFill/>
          <a:ln w="9525">
            <a:noFill/>
            <a:miter lim="800000"/>
            <a:headEnd/>
            <a:tailEnd/>
          </a:ln>
        </p:spPr>
        <p:txBody>
          <a:bodyPr wrap="none">
            <a:spAutoFit/>
          </a:bodyPr>
          <a:lstStyle/>
          <a:p>
            <a:r>
              <a:rPr lang="en-US" dirty="0"/>
              <a:t>Disparity is inversely proportional to </a:t>
            </a:r>
            <a:r>
              <a:rPr lang="en-US" dirty="0" smtClean="0"/>
              <a:t>depth.</a:t>
            </a:r>
            <a:endParaRPr lang="en-US" dirty="0"/>
          </a:p>
        </p:txBody>
      </p:sp>
      <p:sp>
        <p:nvSpPr>
          <p:cNvPr id="30" name="Line 17"/>
          <p:cNvSpPr>
            <a:spLocks noChangeShapeType="1"/>
          </p:cNvSpPr>
          <p:nvPr/>
        </p:nvSpPr>
        <p:spPr bwMode="auto">
          <a:xfrm>
            <a:off x="5303520" y="3352800"/>
            <a:ext cx="18288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1" name="Text Box 18"/>
          <p:cNvSpPr txBox="1">
            <a:spLocks noChangeArrowheads="1"/>
          </p:cNvSpPr>
          <p:nvPr/>
        </p:nvSpPr>
        <p:spPr bwMode="auto">
          <a:xfrm>
            <a:off x="3437732" y="2919937"/>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x</a:t>
            </a:r>
          </a:p>
        </p:txBody>
      </p:sp>
      <p:graphicFrame>
        <p:nvGraphicFramePr>
          <p:cNvPr id="4" name="Object 44"/>
          <p:cNvGraphicFramePr>
            <a:graphicFrameLocks noChangeAspect="1"/>
          </p:cNvGraphicFramePr>
          <p:nvPr/>
        </p:nvGraphicFramePr>
        <p:xfrm>
          <a:off x="874713" y="2316163"/>
          <a:ext cx="1778000" cy="915987"/>
        </p:xfrm>
        <a:graphic>
          <a:graphicData uri="http://schemas.openxmlformats.org/presentationml/2006/ole">
            <mc:AlternateContent xmlns:mc="http://schemas.openxmlformats.org/markup-compatibility/2006">
              <mc:Choice xmlns:v="urn:schemas-microsoft-com:vml" Requires="v">
                <p:oleObj spid="_x0000_s145490" name="Equation" r:id="rId6" imgW="761760" imgH="393480" progId="Equation.3">
                  <p:embed/>
                </p:oleObj>
              </mc:Choice>
              <mc:Fallback>
                <p:oleObj name="Equation" r:id="rId6" imgW="761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316163"/>
                        <a:ext cx="1778000"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7C59B69-6083-0D46-8CBF-CC33D581A354}" type="slidenum">
              <a:rPr lang="en-US" smtClean="0"/>
              <a:pPr/>
              <a:t>35</a:t>
            </a:fld>
            <a:endParaRPr lang="en-US"/>
          </a:p>
        </p:txBody>
      </p:sp>
    </p:spTree>
    <p:extLst>
      <p:ext uri="{BB962C8B-B14F-4D97-AF65-F5344CB8AC3E}">
        <p14:creationId xmlns:p14="http://schemas.microsoft.com/office/powerpoint/2010/main" val="204051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Basic stereo matching algorithm</a:t>
            </a:r>
          </a:p>
        </p:txBody>
      </p:sp>
      <p:pic>
        <p:nvPicPr>
          <p:cNvPr id="46083"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731140" name="Line 4"/>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5"/>
          <p:cNvGrpSpPr>
            <a:grpSpLocks/>
          </p:cNvGrpSpPr>
          <p:nvPr/>
        </p:nvGrpSpPr>
        <p:grpSpPr bwMode="auto">
          <a:xfrm>
            <a:off x="3352800" y="2971800"/>
            <a:ext cx="304800" cy="304800"/>
            <a:chOff x="2112" y="1872"/>
            <a:chExt cx="192" cy="192"/>
          </a:xfrm>
        </p:grpSpPr>
        <p:sp>
          <p:nvSpPr>
            <p:cNvPr id="46096" name="Oval 6"/>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7" name="Rectangle 7"/>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8"/>
          <p:cNvGrpSpPr>
            <a:grpSpLocks/>
          </p:cNvGrpSpPr>
          <p:nvPr/>
        </p:nvGrpSpPr>
        <p:grpSpPr bwMode="auto">
          <a:xfrm>
            <a:off x="5257800" y="2971800"/>
            <a:ext cx="304800" cy="304800"/>
            <a:chOff x="3600" y="1872"/>
            <a:chExt cx="192" cy="192"/>
          </a:xfrm>
        </p:grpSpPr>
        <p:sp>
          <p:nvSpPr>
            <p:cNvPr id="46094" name="Oval 9"/>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5" name="Rectangle 10"/>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731147" name="Rectangle 11"/>
          <p:cNvSpPr>
            <a:spLocks noGrp="1" noChangeArrowheads="1"/>
          </p:cNvSpPr>
          <p:nvPr>
            <p:ph type="body" idx="1"/>
          </p:nvPr>
        </p:nvSpPr>
        <p:spPr>
          <a:xfrm>
            <a:off x="304800" y="4114800"/>
            <a:ext cx="8686800" cy="2438400"/>
          </a:xfrm>
        </p:spPr>
        <p:txBody>
          <a:bodyPr>
            <a:normAutofit/>
          </a:bodyPr>
          <a:lstStyle/>
          <a:p>
            <a:pPr>
              <a:buFontTx/>
              <a:buChar char="•"/>
              <a:defRPr/>
            </a:pPr>
            <a:r>
              <a:rPr lang="en-US" dirty="0" smtClean="0"/>
              <a:t>If necessary, </a:t>
            </a:r>
            <a:r>
              <a:rPr lang="en-US" dirty="0" smtClean="0">
                <a:solidFill>
                  <a:srgbClr val="FF0000"/>
                </a:solidFill>
              </a:rPr>
              <a:t>rectify</a:t>
            </a:r>
            <a:r>
              <a:rPr lang="en-US" dirty="0" smtClean="0"/>
              <a:t> the two stereo images to transform </a:t>
            </a:r>
            <a:r>
              <a:rPr lang="en-US" dirty="0" err="1" smtClean="0"/>
              <a:t>epipolar</a:t>
            </a:r>
            <a:r>
              <a:rPr lang="en-US" dirty="0" smtClean="0"/>
              <a:t> lines into </a:t>
            </a:r>
            <a:r>
              <a:rPr lang="en-US" dirty="0" err="1" smtClean="0"/>
              <a:t>scanlines</a:t>
            </a:r>
            <a:endParaRPr lang="en-US" dirty="0" smtClean="0"/>
          </a:p>
          <a:p>
            <a:pPr>
              <a:buFontTx/>
              <a:buChar char="•"/>
              <a:defRPr/>
            </a:pPr>
            <a:r>
              <a:rPr lang="en-US" dirty="0" smtClean="0"/>
              <a:t>For each pixel x in the first image</a:t>
            </a:r>
          </a:p>
          <a:p>
            <a:pPr lvl="1">
              <a:defRPr/>
            </a:pPr>
            <a:r>
              <a:rPr lang="en-US" dirty="0" smtClean="0"/>
              <a:t>Find corresponding </a:t>
            </a:r>
            <a:r>
              <a:rPr lang="en-US" dirty="0" err="1" smtClean="0"/>
              <a:t>epipolar</a:t>
            </a:r>
            <a:r>
              <a:rPr lang="en-US" dirty="0" smtClean="0"/>
              <a:t> </a:t>
            </a:r>
            <a:r>
              <a:rPr lang="en-US" dirty="0" err="1" smtClean="0"/>
              <a:t>scanline</a:t>
            </a:r>
            <a:r>
              <a:rPr lang="en-US" dirty="0" smtClean="0"/>
              <a:t> in the right image</a:t>
            </a:r>
          </a:p>
          <a:p>
            <a:pPr lvl="1">
              <a:defRPr/>
            </a:pPr>
            <a:r>
              <a:rPr lang="en-US" dirty="0" smtClean="0"/>
              <a:t>Search the </a:t>
            </a:r>
            <a:r>
              <a:rPr lang="en-US" dirty="0" err="1" smtClean="0"/>
              <a:t>scanline</a:t>
            </a:r>
            <a:r>
              <a:rPr lang="en-US" dirty="0" smtClean="0"/>
              <a:t> and pick the best match x’</a:t>
            </a:r>
          </a:p>
          <a:p>
            <a:pPr lvl="1">
              <a:defRPr/>
            </a:pPr>
            <a:r>
              <a:rPr lang="en-US" dirty="0" smtClean="0"/>
              <a:t>Compute disparity x-x’ and set depth(x) = </a:t>
            </a:r>
            <a:r>
              <a:rPr lang="en-US" dirty="0" err="1" smtClean="0"/>
              <a:t>fB</a:t>
            </a:r>
            <a:r>
              <a:rPr lang="en-US" dirty="0" smtClean="0"/>
              <a:t>/(x-x’)</a:t>
            </a:r>
          </a:p>
        </p:txBody>
      </p:sp>
      <p:grpSp>
        <p:nvGrpSpPr>
          <p:cNvPr id="4" name="Group 12"/>
          <p:cNvGrpSpPr>
            <a:grpSpLocks/>
          </p:cNvGrpSpPr>
          <p:nvPr/>
        </p:nvGrpSpPr>
        <p:grpSpPr bwMode="auto">
          <a:xfrm>
            <a:off x="4800600" y="2971800"/>
            <a:ext cx="304800" cy="304800"/>
            <a:chOff x="3600" y="1872"/>
            <a:chExt cx="192" cy="192"/>
          </a:xfrm>
        </p:grpSpPr>
        <p:sp>
          <p:nvSpPr>
            <p:cNvPr id="46092" name="Oval 13"/>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3" name="Rectangle 14"/>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5"/>
          <p:cNvGrpSpPr>
            <a:grpSpLocks/>
          </p:cNvGrpSpPr>
          <p:nvPr/>
        </p:nvGrpSpPr>
        <p:grpSpPr bwMode="auto">
          <a:xfrm>
            <a:off x="5715000" y="2971800"/>
            <a:ext cx="304800" cy="304800"/>
            <a:chOff x="3600" y="1872"/>
            <a:chExt cx="192" cy="192"/>
          </a:xfrm>
        </p:grpSpPr>
        <p:sp>
          <p:nvSpPr>
            <p:cNvPr id="46090" name="Oval 16"/>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6" name="Slide Number Placeholder 5"/>
          <p:cNvSpPr>
            <a:spLocks noGrp="1"/>
          </p:cNvSpPr>
          <p:nvPr>
            <p:ph type="sldNum" sz="quarter" idx="12"/>
          </p:nvPr>
        </p:nvSpPr>
        <p:spPr/>
        <p:txBody>
          <a:bodyPr/>
          <a:lstStyle/>
          <a:p>
            <a:fld id="{07C59B69-6083-0D46-8CBF-CC33D581A354}" type="slidenum">
              <a:rPr lang="en-US" smtClean="0"/>
              <a:pPr/>
              <a:t>36</a:t>
            </a:fld>
            <a:endParaRPr lang="en-US"/>
          </a:p>
        </p:txBody>
      </p:sp>
    </p:spTree>
    <p:extLst>
      <p:ext uri="{BB962C8B-B14F-4D97-AF65-F5344CB8AC3E}">
        <p14:creationId xmlns:p14="http://schemas.microsoft.com/office/powerpoint/2010/main" val="188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114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31147">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311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114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1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0" grpId="0" animBg="1"/>
      <p:bldP spid="731147"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Basic stereo matching algorithm</a:t>
            </a:r>
          </a:p>
        </p:txBody>
      </p:sp>
      <p:pic>
        <p:nvPicPr>
          <p:cNvPr id="39939"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395270" name="Line 6"/>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14"/>
          <p:cNvGrpSpPr>
            <a:grpSpLocks/>
          </p:cNvGrpSpPr>
          <p:nvPr/>
        </p:nvGrpSpPr>
        <p:grpSpPr bwMode="auto">
          <a:xfrm>
            <a:off x="3352800" y="2971800"/>
            <a:ext cx="304800" cy="304800"/>
            <a:chOff x="2112" y="1872"/>
            <a:chExt cx="192" cy="192"/>
          </a:xfrm>
        </p:grpSpPr>
        <p:sp>
          <p:nvSpPr>
            <p:cNvPr id="39952" name="Oval 9"/>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3" name="Rectangle 16"/>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15"/>
          <p:cNvGrpSpPr>
            <a:grpSpLocks/>
          </p:cNvGrpSpPr>
          <p:nvPr/>
        </p:nvGrpSpPr>
        <p:grpSpPr bwMode="auto">
          <a:xfrm>
            <a:off x="5257800" y="2971800"/>
            <a:ext cx="304800" cy="304800"/>
            <a:chOff x="3600" y="1872"/>
            <a:chExt cx="192" cy="192"/>
          </a:xfrm>
        </p:grpSpPr>
        <p:sp>
          <p:nvSpPr>
            <p:cNvPr id="39950" name="Oval 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396301" name="Rectangle 13"/>
          <p:cNvSpPr>
            <a:spLocks noGrp="1" noChangeArrowheads="1"/>
          </p:cNvSpPr>
          <p:nvPr>
            <p:ph type="body" idx="1"/>
          </p:nvPr>
        </p:nvSpPr>
        <p:spPr>
          <a:xfrm>
            <a:off x="304800" y="4114800"/>
            <a:ext cx="8686800" cy="2438400"/>
          </a:xfrm>
        </p:spPr>
        <p:txBody>
          <a:bodyPr>
            <a:normAutofit/>
          </a:bodyPr>
          <a:lstStyle/>
          <a:p>
            <a:pPr>
              <a:lnSpc>
                <a:spcPct val="90000"/>
              </a:lnSpc>
              <a:buFontTx/>
              <a:buChar char="•"/>
              <a:defRPr/>
            </a:pPr>
            <a:r>
              <a:rPr lang="en-US" dirty="0" smtClean="0"/>
              <a:t>For each pixel in the first image</a:t>
            </a:r>
          </a:p>
          <a:p>
            <a:pPr lvl="1">
              <a:lnSpc>
                <a:spcPct val="90000"/>
              </a:lnSpc>
              <a:defRPr/>
            </a:pPr>
            <a:r>
              <a:rPr lang="en-US" dirty="0" smtClean="0"/>
              <a:t>Find corresponding </a:t>
            </a:r>
            <a:r>
              <a:rPr lang="en-US" dirty="0" err="1" smtClean="0"/>
              <a:t>epipolar</a:t>
            </a:r>
            <a:r>
              <a:rPr lang="en-US" dirty="0" smtClean="0"/>
              <a:t> line in the right image</a:t>
            </a:r>
          </a:p>
          <a:p>
            <a:pPr lvl="1">
              <a:lnSpc>
                <a:spcPct val="90000"/>
              </a:lnSpc>
              <a:defRPr/>
            </a:pPr>
            <a:r>
              <a:rPr lang="en-US" dirty="0" smtClean="0"/>
              <a:t>Search along </a:t>
            </a:r>
            <a:r>
              <a:rPr lang="en-US" dirty="0" err="1" smtClean="0"/>
              <a:t>epipolar</a:t>
            </a:r>
            <a:r>
              <a:rPr lang="en-US" dirty="0" smtClean="0"/>
              <a:t> line and pick the best match</a:t>
            </a:r>
          </a:p>
          <a:p>
            <a:pPr lvl="1">
              <a:lnSpc>
                <a:spcPct val="90000"/>
              </a:lnSpc>
              <a:defRPr/>
            </a:pPr>
            <a:r>
              <a:rPr lang="en-US" dirty="0" smtClean="0"/>
              <a:t>Triangulate the matches to get depth information</a:t>
            </a:r>
            <a:br>
              <a:rPr lang="en-US" dirty="0" smtClean="0"/>
            </a:br>
            <a:endParaRPr lang="en-US" dirty="0" smtClean="0"/>
          </a:p>
          <a:p>
            <a:pPr>
              <a:lnSpc>
                <a:spcPct val="90000"/>
              </a:lnSpc>
              <a:buFontTx/>
              <a:buChar char="•"/>
              <a:defRPr/>
            </a:pPr>
            <a:r>
              <a:rPr lang="en-US" dirty="0" smtClean="0"/>
              <a:t>Simplest case: </a:t>
            </a:r>
            <a:r>
              <a:rPr lang="en-US" dirty="0" err="1" smtClean="0"/>
              <a:t>epipolar</a:t>
            </a:r>
            <a:r>
              <a:rPr lang="en-US" dirty="0" smtClean="0"/>
              <a:t> lines are </a:t>
            </a:r>
            <a:r>
              <a:rPr lang="en-US" dirty="0" err="1" smtClean="0"/>
              <a:t>scanlines</a:t>
            </a:r>
            <a:endParaRPr lang="en-US" dirty="0" smtClean="0"/>
          </a:p>
          <a:p>
            <a:pPr lvl="1">
              <a:lnSpc>
                <a:spcPct val="90000"/>
              </a:lnSpc>
              <a:defRPr/>
            </a:pPr>
            <a:r>
              <a:rPr lang="en-US" dirty="0" smtClean="0"/>
              <a:t>When does this happen?</a:t>
            </a:r>
          </a:p>
        </p:txBody>
      </p:sp>
      <p:grpSp>
        <p:nvGrpSpPr>
          <p:cNvPr id="4" name="Group 16"/>
          <p:cNvGrpSpPr>
            <a:grpSpLocks/>
          </p:cNvGrpSpPr>
          <p:nvPr/>
        </p:nvGrpSpPr>
        <p:grpSpPr bwMode="auto">
          <a:xfrm>
            <a:off x="4800600" y="2971800"/>
            <a:ext cx="304800" cy="304800"/>
            <a:chOff x="3600" y="1872"/>
            <a:chExt cx="192" cy="192"/>
          </a:xfrm>
        </p:grpSpPr>
        <p:sp>
          <p:nvSpPr>
            <p:cNvPr id="39948" name="Oval 1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9" name="Rectangle 18"/>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9"/>
          <p:cNvGrpSpPr>
            <a:grpSpLocks/>
          </p:cNvGrpSpPr>
          <p:nvPr/>
        </p:nvGrpSpPr>
        <p:grpSpPr bwMode="auto">
          <a:xfrm>
            <a:off x="5715000" y="2971800"/>
            <a:ext cx="304800" cy="304800"/>
            <a:chOff x="3600" y="1872"/>
            <a:chExt cx="192" cy="192"/>
          </a:xfrm>
        </p:grpSpPr>
        <p:sp>
          <p:nvSpPr>
            <p:cNvPr id="39946" name="Oval 20"/>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7" name="Rectangle 21"/>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6" name="Slide Number Placeholder 5"/>
          <p:cNvSpPr>
            <a:spLocks noGrp="1"/>
          </p:cNvSpPr>
          <p:nvPr>
            <p:ph type="sldNum" sz="quarter" idx="12"/>
          </p:nvPr>
        </p:nvSpPr>
        <p:spPr/>
        <p:txBody>
          <a:bodyPr/>
          <a:lstStyle/>
          <a:p>
            <a:fld id="{07C59B69-6083-0D46-8CBF-CC33D581A354}" type="slidenum">
              <a:rPr lang="en-US" smtClean="0"/>
              <a:pPr/>
              <a:t>37</a:t>
            </a:fld>
            <a:endParaRPr lang="en-US"/>
          </a:p>
        </p:txBody>
      </p:sp>
    </p:spTree>
    <p:extLst>
      <p:ext uri="{BB962C8B-B14F-4D97-AF65-F5344CB8AC3E}">
        <p14:creationId xmlns:p14="http://schemas.microsoft.com/office/powerpoint/2010/main" val="183829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30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96301">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952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630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630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630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63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animBg="1"/>
      <p:bldP spid="396301"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r>
              <a:rPr lang="en-US" dirty="0" smtClean="0"/>
              <a:t>Simplest Case: Parallel images</a:t>
            </a:r>
          </a:p>
        </p:txBody>
      </p:sp>
      <p:graphicFrame>
        <p:nvGraphicFramePr>
          <p:cNvPr id="12290" name="Object 34"/>
          <p:cNvGraphicFramePr>
            <a:graphicFrameLocks noGrp="1" noChangeAspect="1"/>
          </p:cNvGraphicFramePr>
          <p:nvPr>
            <p:ph sz="half" idx="1"/>
          </p:nvPr>
        </p:nvGraphicFramePr>
        <p:xfrm>
          <a:off x="4438650" y="1438275"/>
          <a:ext cx="3257550" cy="542925"/>
        </p:xfrm>
        <a:graphic>
          <a:graphicData uri="http://schemas.openxmlformats.org/presentationml/2006/ole">
            <mc:AlternateContent xmlns:mc="http://schemas.openxmlformats.org/markup-compatibility/2006">
              <mc:Choice xmlns:v="urn:schemas-microsoft-com:vml" Requires="v">
                <p:oleObj spid="_x0000_s144503" name="Equation" r:id="rId4" imgW="1371600" imgH="228600" progId="Equation.3">
                  <p:embed/>
                </p:oleObj>
              </mc:Choice>
              <mc:Fallback>
                <p:oleObj name="Equation" r:id="rId4" imgW="1371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50" y="1438275"/>
                        <a:ext cx="32575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1"/>
          <p:cNvGraphicFramePr>
            <a:graphicFrameLocks noGrp="1" noChangeAspect="1"/>
          </p:cNvGraphicFramePr>
          <p:nvPr>
            <p:ph sz="quarter" idx="2"/>
          </p:nvPr>
        </p:nvGraphicFramePr>
        <p:xfrm>
          <a:off x="4460875" y="3219450"/>
          <a:ext cx="3270250" cy="1498600"/>
        </p:xfrm>
        <a:graphic>
          <a:graphicData uri="http://schemas.openxmlformats.org/presentationml/2006/ole">
            <mc:AlternateContent xmlns:mc="http://schemas.openxmlformats.org/markup-compatibility/2006">
              <mc:Choice xmlns:v="urn:schemas-microsoft-com:vml" Requires="v">
                <p:oleObj spid="_x0000_s144504" name="Equation" r:id="rId6" imgW="1523880" imgH="698400" progId="Equation.3">
                  <p:embed/>
                </p:oleObj>
              </mc:Choice>
              <mc:Fallback>
                <p:oleObj name="Equation" r:id="rId6" imgW="152388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875" y="3219450"/>
                        <a:ext cx="327025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33"/>
          <p:cNvSpPr txBox="1">
            <a:spLocks noChangeArrowheads="1"/>
          </p:cNvSpPr>
          <p:nvPr/>
        </p:nvSpPr>
        <p:spPr bwMode="auto">
          <a:xfrm>
            <a:off x="4595813" y="989013"/>
            <a:ext cx="2616422" cy="461665"/>
          </a:xfrm>
          <a:prstGeom prst="rect">
            <a:avLst/>
          </a:prstGeom>
          <a:noFill/>
          <a:ln w="9525">
            <a:noFill/>
            <a:miter lim="800000"/>
            <a:headEnd/>
            <a:tailEnd/>
          </a:ln>
        </p:spPr>
        <p:txBody>
          <a:bodyPr wrap="none">
            <a:spAutoFit/>
          </a:bodyPr>
          <a:lstStyle/>
          <a:p>
            <a:r>
              <a:rPr lang="en-US" dirty="0" err="1">
                <a:solidFill>
                  <a:srgbClr val="FF0000"/>
                </a:solidFill>
              </a:rPr>
              <a:t>Epipolar</a:t>
            </a:r>
            <a:r>
              <a:rPr lang="en-US" dirty="0">
                <a:solidFill>
                  <a:srgbClr val="FF0000"/>
                </a:solidFill>
              </a:rPr>
              <a:t> constraint:</a:t>
            </a:r>
          </a:p>
        </p:txBody>
      </p:sp>
      <p:graphicFrame>
        <p:nvGraphicFramePr>
          <p:cNvPr id="616484" name="Object 36"/>
          <p:cNvGraphicFramePr>
            <a:graphicFrameLocks noGrp="1" noChangeAspect="1"/>
          </p:cNvGraphicFramePr>
          <p:nvPr>
            <p:ph sz="quarter" idx="3"/>
          </p:nvPr>
        </p:nvGraphicFramePr>
        <p:xfrm>
          <a:off x="304800" y="4953000"/>
          <a:ext cx="8153400" cy="1409700"/>
        </p:xfrm>
        <a:graphic>
          <a:graphicData uri="http://schemas.openxmlformats.org/presentationml/2006/ole">
            <mc:AlternateContent xmlns:mc="http://schemas.openxmlformats.org/markup-compatibility/2006">
              <mc:Choice xmlns:v="urn:schemas-microsoft-com:vml" Requires="v">
                <p:oleObj spid="_x0000_s144505" name="Equation" r:id="rId8" imgW="4114800" imgH="711000" progId="Equation.3">
                  <p:embed/>
                </p:oleObj>
              </mc:Choice>
              <mc:Fallback>
                <p:oleObj name="Equation" r:id="rId8" imgW="4114800" imgH="71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953000"/>
                        <a:ext cx="81534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38"/>
          <p:cNvSpPr txBox="1">
            <a:spLocks noChangeArrowheads="1"/>
          </p:cNvSpPr>
          <p:nvPr/>
        </p:nvSpPr>
        <p:spPr bwMode="auto">
          <a:xfrm>
            <a:off x="4953000" y="2286000"/>
            <a:ext cx="2794000" cy="457200"/>
          </a:xfrm>
          <a:prstGeom prst="rect">
            <a:avLst/>
          </a:prstGeom>
          <a:noFill/>
          <a:ln w="9525">
            <a:noFill/>
            <a:miter lim="800000"/>
            <a:headEnd/>
            <a:tailEnd/>
          </a:ln>
        </p:spPr>
        <p:txBody>
          <a:bodyPr wrap="none">
            <a:spAutoFit/>
          </a:bodyPr>
          <a:lstStyle/>
          <a:p>
            <a:r>
              <a:rPr lang="en-US" i="1">
                <a:latin typeface="Times New Roman" pitchFamily="18" charset="0"/>
              </a:rPr>
              <a:t>R = I	    t</a:t>
            </a:r>
            <a:r>
              <a:rPr lang="en-US">
                <a:latin typeface="Times New Roman" pitchFamily="18" charset="0"/>
              </a:rPr>
              <a:t> = (</a:t>
            </a:r>
            <a:r>
              <a:rPr lang="en-US" i="1">
                <a:latin typeface="Times New Roman" pitchFamily="18" charset="0"/>
              </a:rPr>
              <a:t>T</a:t>
            </a:r>
            <a:r>
              <a:rPr lang="en-US">
                <a:latin typeface="Times New Roman" pitchFamily="18" charset="0"/>
              </a:rPr>
              <a:t>, 0, 0)</a:t>
            </a:r>
          </a:p>
        </p:txBody>
      </p:sp>
      <p:sp>
        <p:nvSpPr>
          <p:cNvPr id="616489" name="Text Box 41"/>
          <p:cNvSpPr txBox="1">
            <a:spLocks noChangeArrowheads="1"/>
          </p:cNvSpPr>
          <p:nvPr/>
        </p:nvSpPr>
        <p:spPr bwMode="auto">
          <a:xfrm>
            <a:off x="685800" y="6364288"/>
            <a:ext cx="7024680" cy="461665"/>
          </a:xfrm>
          <a:prstGeom prst="rect">
            <a:avLst/>
          </a:prstGeom>
          <a:noFill/>
          <a:ln w="9525">
            <a:noFill/>
            <a:miter lim="800000"/>
            <a:headEnd/>
            <a:tailEnd/>
          </a:ln>
        </p:spPr>
        <p:txBody>
          <a:bodyPr wrap="none">
            <a:spAutoFit/>
          </a:bodyPr>
          <a:lstStyle/>
          <a:p>
            <a:r>
              <a:rPr lang="en-US" dirty="0">
                <a:solidFill>
                  <a:srgbClr val="FF0000"/>
                </a:solidFill>
              </a:rPr>
              <a:t>The y-coordinates of corresponding points are the </a:t>
            </a:r>
            <a:r>
              <a:rPr lang="en-US" dirty="0" smtClean="0">
                <a:solidFill>
                  <a:srgbClr val="FF0000"/>
                </a:solidFill>
              </a:rPr>
              <a:t>same</a:t>
            </a:r>
            <a:endParaRPr lang="en-US" dirty="0">
              <a:solidFill>
                <a:srgbClr val="FF0000"/>
              </a:solidFill>
            </a:endParaRPr>
          </a:p>
        </p:txBody>
      </p:sp>
      <p:grpSp>
        <p:nvGrpSpPr>
          <p:cNvPr id="12297" name="Group 42"/>
          <p:cNvGrpSpPr>
            <a:grpSpLocks/>
          </p:cNvGrpSpPr>
          <p:nvPr/>
        </p:nvGrpSpPr>
        <p:grpSpPr bwMode="auto">
          <a:xfrm>
            <a:off x="533400" y="1033463"/>
            <a:ext cx="3124200" cy="3690937"/>
            <a:chOff x="336" y="603"/>
            <a:chExt cx="2832" cy="3477"/>
          </a:xfrm>
        </p:grpSpPr>
        <p:sp>
          <p:nvSpPr>
            <p:cNvPr id="12302" name="Freeform 43"/>
            <p:cNvSpPr>
              <a:spLocks/>
            </p:cNvSpPr>
            <p:nvPr/>
          </p:nvSpPr>
          <p:spPr bwMode="auto">
            <a:xfrm>
              <a:off x="2193" y="603"/>
              <a:ext cx="769" cy="529"/>
            </a:xfrm>
            <a:custGeom>
              <a:avLst/>
              <a:gdLst>
                <a:gd name="T0" fmla="*/ 42 w 865"/>
                <a:gd name="T1" fmla="*/ 0 h 529"/>
                <a:gd name="T2" fmla="*/ 36 w 865"/>
                <a:gd name="T3" fmla="*/ 24 h 529"/>
                <a:gd name="T4" fmla="*/ 36 w 865"/>
                <a:gd name="T5" fmla="*/ 48 h 529"/>
                <a:gd name="T6" fmla="*/ 24 w 865"/>
                <a:gd name="T7" fmla="*/ 72 h 529"/>
                <a:gd name="T8" fmla="*/ 18 w 865"/>
                <a:gd name="T9" fmla="*/ 96 h 529"/>
                <a:gd name="T10" fmla="*/ 18 w 865"/>
                <a:gd name="T11" fmla="*/ 120 h 529"/>
                <a:gd name="T12" fmla="*/ 18 w 865"/>
                <a:gd name="T13" fmla="*/ 144 h 529"/>
                <a:gd name="T14" fmla="*/ 12 w 865"/>
                <a:gd name="T15" fmla="*/ 168 h 529"/>
                <a:gd name="T16" fmla="*/ 6 w 865"/>
                <a:gd name="T17" fmla="*/ 192 h 529"/>
                <a:gd name="T18" fmla="*/ 0 w 865"/>
                <a:gd name="T19" fmla="*/ 216 h 529"/>
                <a:gd name="T20" fmla="*/ 0 w 865"/>
                <a:gd name="T21" fmla="*/ 240 h 529"/>
                <a:gd name="T22" fmla="*/ 0 w 865"/>
                <a:gd name="T23" fmla="*/ 264 h 529"/>
                <a:gd name="T24" fmla="*/ 6 w 865"/>
                <a:gd name="T25" fmla="*/ 288 h 529"/>
                <a:gd name="T26" fmla="*/ 6 w 865"/>
                <a:gd name="T27" fmla="*/ 312 h 529"/>
                <a:gd name="T28" fmla="*/ 12 w 865"/>
                <a:gd name="T29" fmla="*/ 336 h 529"/>
                <a:gd name="T30" fmla="*/ 12 w 865"/>
                <a:gd name="T31" fmla="*/ 360 h 529"/>
                <a:gd name="T32" fmla="*/ 18 w 865"/>
                <a:gd name="T33" fmla="*/ 384 h 529"/>
                <a:gd name="T34" fmla="*/ 18 w 865"/>
                <a:gd name="T35" fmla="*/ 408 h 529"/>
                <a:gd name="T36" fmla="*/ 24 w 865"/>
                <a:gd name="T37" fmla="*/ 432 h 529"/>
                <a:gd name="T38" fmla="*/ 29 w 865"/>
                <a:gd name="T39" fmla="*/ 456 h 529"/>
                <a:gd name="T40" fmla="*/ 421 w 865"/>
                <a:gd name="T41" fmla="*/ 528 h 529"/>
                <a:gd name="T42" fmla="*/ 397 w 865"/>
                <a:gd name="T43" fmla="*/ 480 h 529"/>
                <a:gd name="T44" fmla="*/ 391 w 865"/>
                <a:gd name="T45" fmla="*/ 456 h 529"/>
                <a:gd name="T46" fmla="*/ 385 w 865"/>
                <a:gd name="T47" fmla="*/ 420 h 529"/>
                <a:gd name="T48" fmla="*/ 380 w 865"/>
                <a:gd name="T49" fmla="*/ 396 h 529"/>
                <a:gd name="T50" fmla="*/ 373 w 865"/>
                <a:gd name="T51" fmla="*/ 372 h 529"/>
                <a:gd name="T52" fmla="*/ 367 w 865"/>
                <a:gd name="T53" fmla="*/ 348 h 529"/>
                <a:gd name="T54" fmla="*/ 367 w 865"/>
                <a:gd name="T55" fmla="*/ 324 h 529"/>
                <a:gd name="T56" fmla="*/ 367 w 865"/>
                <a:gd name="T57" fmla="*/ 288 h 529"/>
                <a:gd name="T58" fmla="*/ 367 w 865"/>
                <a:gd name="T59" fmla="*/ 264 h 529"/>
                <a:gd name="T60" fmla="*/ 367 w 865"/>
                <a:gd name="T61" fmla="*/ 240 h 529"/>
                <a:gd name="T62" fmla="*/ 380 w 865"/>
                <a:gd name="T63" fmla="*/ 216 h 529"/>
                <a:gd name="T64" fmla="*/ 380 w 865"/>
                <a:gd name="T65" fmla="*/ 192 h 529"/>
                <a:gd name="T66" fmla="*/ 385 w 865"/>
                <a:gd name="T67" fmla="*/ 168 h 529"/>
                <a:gd name="T68" fmla="*/ 397 w 865"/>
                <a:gd name="T69" fmla="*/ 156 h 529"/>
                <a:gd name="T70" fmla="*/ 397 w 865"/>
                <a:gd name="T71" fmla="*/ 132 h 529"/>
                <a:gd name="T72" fmla="*/ 409 w 865"/>
                <a:gd name="T73" fmla="*/ 108 h 529"/>
                <a:gd name="T74" fmla="*/ 421 w 865"/>
                <a:gd name="T75" fmla="*/ 96 h 529"/>
                <a:gd name="T76" fmla="*/ 427 w 865"/>
                <a:gd name="T77" fmla="*/ 72 h 529"/>
                <a:gd name="T78" fmla="*/ 42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12303" name="Line 44"/>
            <p:cNvSpPr>
              <a:spLocks noChangeShapeType="1"/>
            </p:cNvSpPr>
            <p:nvPr/>
          </p:nvSpPr>
          <p:spPr bwMode="auto">
            <a:xfrm>
              <a:off x="561" y="2715"/>
              <a:ext cx="2048" cy="115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4" name="Freeform 45"/>
            <p:cNvSpPr>
              <a:spLocks/>
            </p:cNvSpPr>
            <p:nvPr/>
          </p:nvSpPr>
          <p:spPr bwMode="auto">
            <a:xfrm>
              <a:off x="966" y="768"/>
              <a:ext cx="1557" cy="1551"/>
            </a:xfrm>
            <a:custGeom>
              <a:avLst/>
              <a:gdLst>
                <a:gd name="T0" fmla="*/ 0 w 1557"/>
                <a:gd name="T1" fmla="*/ 1551 h 1551"/>
                <a:gd name="T2" fmla="*/ 155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a:p>
          </p:txBody>
        </p:sp>
        <p:sp>
          <p:nvSpPr>
            <p:cNvPr id="12305" name="Freeform 46"/>
            <p:cNvSpPr>
              <a:spLocks/>
            </p:cNvSpPr>
            <p:nvPr/>
          </p:nvSpPr>
          <p:spPr bwMode="auto">
            <a:xfrm>
              <a:off x="433" y="1569"/>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6" name="Freeform 47"/>
            <p:cNvSpPr>
              <a:spLocks/>
            </p:cNvSpPr>
            <p:nvPr/>
          </p:nvSpPr>
          <p:spPr bwMode="auto">
            <a:xfrm>
              <a:off x="2514" y="768"/>
              <a:ext cx="74" cy="2463"/>
            </a:xfrm>
            <a:custGeom>
              <a:avLst/>
              <a:gdLst>
                <a:gd name="T0" fmla="*/ 74 w 74"/>
                <a:gd name="T1" fmla="*/ 2463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a:p>
          </p:txBody>
        </p:sp>
        <p:sp>
          <p:nvSpPr>
            <p:cNvPr id="12307" name="Freeform 48"/>
            <p:cNvSpPr>
              <a:spLocks/>
            </p:cNvSpPr>
            <p:nvPr/>
          </p:nvSpPr>
          <p:spPr bwMode="auto">
            <a:xfrm>
              <a:off x="2396" y="2651"/>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8" name="Line 49"/>
            <p:cNvSpPr>
              <a:spLocks noChangeShapeType="1"/>
            </p:cNvSpPr>
            <p:nvPr/>
          </p:nvSpPr>
          <p:spPr bwMode="auto">
            <a:xfrm flipV="1">
              <a:off x="561" y="2319"/>
              <a:ext cx="405" cy="3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9" name="Line 50"/>
            <p:cNvSpPr>
              <a:spLocks noChangeShapeType="1"/>
            </p:cNvSpPr>
            <p:nvPr/>
          </p:nvSpPr>
          <p:spPr bwMode="auto">
            <a:xfrm flipH="1" flipV="1">
              <a:off x="2588" y="3231"/>
              <a:ext cx="21" cy="6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10" name="Freeform 51"/>
            <p:cNvSpPr>
              <a:spLocks/>
            </p:cNvSpPr>
            <p:nvPr/>
          </p:nvSpPr>
          <p:spPr bwMode="auto">
            <a:xfrm>
              <a:off x="336" y="2684"/>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1" name="Arc 52"/>
            <p:cNvSpPr>
              <a:spLocks/>
            </p:cNvSpPr>
            <p:nvPr/>
          </p:nvSpPr>
          <p:spPr bwMode="auto">
            <a:xfrm rot="720000">
              <a:off x="462" y="2694"/>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2" name="Line 53"/>
            <p:cNvSpPr>
              <a:spLocks noChangeShapeType="1"/>
            </p:cNvSpPr>
            <p:nvPr/>
          </p:nvSpPr>
          <p:spPr bwMode="auto">
            <a:xfrm flipH="1">
              <a:off x="336" y="2580"/>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3" name="Oval 54"/>
            <p:cNvSpPr>
              <a:spLocks noChangeArrowheads="1"/>
            </p:cNvSpPr>
            <p:nvPr/>
          </p:nvSpPr>
          <p:spPr bwMode="auto">
            <a:xfrm rot="-1860000">
              <a:off x="511" y="2697"/>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4" name="Line 55"/>
            <p:cNvSpPr>
              <a:spLocks noChangeShapeType="1"/>
            </p:cNvSpPr>
            <p:nvPr/>
          </p:nvSpPr>
          <p:spPr bwMode="auto">
            <a:xfrm flipV="1">
              <a:off x="336" y="2836"/>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5" name="Freeform 56"/>
            <p:cNvSpPr>
              <a:spLocks/>
            </p:cNvSpPr>
            <p:nvPr/>
          </p:nvSpPr>
          <p:spPr bwMode="auto">
            <a:xfrm>
              <a:off x="2384" y="3836"/>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6" name="Arc 57"/>
            <p:cNvSpPr>
              <a:spLocks/>
            </p:cNvSpPr>
            <p:nvPr/>
          </p:nvSpPr>
          <p:spPr bwMode="auto">
            <a:xfrm rot="720000">
              <a:off x="2510" y="3846"/>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7" name="Line 58"/>
            <p:cNvSpPr>
              <a:spLocks noChangeShapeType="1"/>
            </p:cNvSpPr>
            <p:nvPr/>
          </p:nvSpPr>
          <p:spPr bwMode="auto">
            <a:xfrm flipH="1">
              <a:off x="2384" y="3732"/>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8" name="Oval 59"/>
            <p:cNvSpPr>
              <a:spLocks noChangeArrowheads="1"/>
            </p:cNvSpPr>
            <p:nvPr/>
          </p:nvSpPr>
          <p:spPr bwMode="auto">
            <a:xfrm rot="-1860000">
              <a:off x="2559" y="3849"/>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9" name="Line 60"/>
            <p:cNvSpPr>
              <a:spLocks noChangeShapeType="1"/>
            </p:cNvSpPr>
            <p:nvPr/>
          </p:nvSpPr>
          <p:spPr bwMode="auto">
            <a:xfrm flipV="1">
              <a:off x="2384" y="3988"/>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20" name="Line 61"/>
            <p:cNvSpPr>
              <a:spLocks noChangeShapeType="1"/>
            </p:cNvSpPr>
            <p:nvPr/>
          </p:nvSpPr>
          <p:spPr bwMode="auto">
            <a:xfrm>
              <a:off x="1207" y="1989"/>
              <a:ext cx="1193" cy="659"/>
            </a:xfrm>
            <a:prstGeom prst="line">
              <a:avLst/>
            </a:prstGeom>
            <a:noFill/>
            <a:ln w="12700">
              <a:solidFill>
                <a:schemeClr val="tx1"/>
              </a:solidFill>
              <a:prstDash val="dash"/>
              <a:round/>
              <a:headEnd/>
              <a:tailEnd/>
            </a:ln>
          </p:spPr>
          <p:txBody>
            <a:bodyPr/>
            <a:lstStyle/>
            <a:p>
              <a:endParaRPr lang="en-US"/>
            </a:p>
          </p:txBody>
        </p:sp>
        <p:sp>
          <p:nvSpPr>
            <p:cNvPr id="12321" name="Line 62"/>
            <p:cNvSpPr>
              <a:spLocks noChangeShapeType="1"/>
            </p:cNvSpPr>
            <p:nvPr/>
          </p:nvSpPr>
          <p:spPr bwMode="auto">
            <a:xfrm>
              <a:off x="1202" y="2827"/>
              <a:ext cx="1193" cy="659"/>
            </a:xfrm>
            <a:prstGeom prst="line">
              <a:avLst/>
            </a:prstGeom>
            <a:noFill/>
            <a:ln w="12700">
              <a:solidFill>
                <a:schemeClr val="tx1"/>
              </a:solidFill>
              <a:prstDash val="dash"/>
              <a:round/>
              <a:headEnd/>
              <a:tailEnd/>
            </a:ln>
          </p:spPr>
          <p:txBody>
            <a:bodyPr/>
            <a:lstStyle/>
            <a:p>
              <a:endParaRPr lang="en-US"/>
            </a:p>
          </p:txBody>
        </p:sp>
        <p:sp>
          <p:nvSpPr>
            <p:cNvPr id="12322" name="Line 63"/>
            <p:cNvSpPr>
              <a:spLocks noChangeShapeType="1"/>
            </p:cNvSpPr>
            <p:nvPr/>
          </p:nvSpPr>
          <p:spPr bwMode="auto">
            <a:xfrm>
              <a:off x="433" y="2021"/>
              <a:ext cx="762" cy="421"/>
            </a:xfrm>
            <a:prstGeom prst="line">
              <a:avLst/>
            </a:prstGeom>
            <a:noFill/>
            <a:ln w="12700">
              <a:solidFill>
                <a:schemeClr val="tx1"/>
              </a:solidFill>
              <a:round/>
              <a:headEnd/>
              <a:tailEnd/>
            </a:ln>
          </p:spPr>
          <p:txBody>
            <a:bodyPr/>
            <a:lstStyle/>
            <a:p>
              <a:endParaRPr lang="en-US"/>
            </a:p>
          </p:txBody>
        </p:sp>
        <p:sp>
          <p:nvSpPr>
            <p:cNvPr id="12323" name="Line 64"/>
            <p:cNvSpPr>
              <a:spLocks noChangeShapeType="1"/>
            </p:cNvSpPr>
            <p:nvPr/>
          </p:nvSpPr>
          <p:spPr bwMode="auto">
            <a:xfrm>
              <a:off x="2406" y="3121"/>
              <a:ext cx="762" cy="421"/>
            </a:xfrm>
            <a:prstGeom prst="line">
              <a:avLst/>
            </a:prstGeom>
            <a:noFill/>
            <a:ln w="12700">
              <a:solidFill>
                <a:schemeClr val="tx1"/>
              </a:solidFill>
              <a:round/>
              <a:headEnd/>
              <a:tailEnd/>
            </a:ln>
          </p:spPr>
          <p:txBody>
            <a:bodyPr/>
            <a:lstStyle/>
            <a:p>
              <a:endParaRPr lang="en-US"/>
            </a:p>
          </p:txBody>
        </p:sp>
        <p:sp>
          <p:nvSpPr>
            <p:cNvPr id="12324" name="Line 65"/>
            <p:cNvSpPr>
              <a:spLocks noChangeShapeType="1"/>
            </p:cNvSpPr>
            <p:nvPr/>
          </p:nvSpPr>
          <p:spPr bwMode="auto">
            <a:xfrm>
              <a:off x="1207" y="2453"/>
              <a:ext cx="1193" cy="659"/>
            </a:xfrm>
            <a:prstGeom prst="line">
              <a:avLst/>
            </a:prstGeom>
            <a:noFill/>
            <a:ln w="12700">
              <a:solidFill>
                <a:schemeClr val="tx1"/>
              </a:solidFill>
              <a:prstDash val="dash"/>
              <a:round/>
              <a:headEnd/>
              <a:tailEnd/>
            </a:ln>
          </p:spPr>
          <p:txBody>
            <a:bodyPr/>
            <a:lstStyle/>
            <a:p>
              <a:endParaRPr lang="en-US"/>
            </a:p>
          </p:txBody>
        </p:sp>
        <p:sp>
          <p:nvSpPr>
            <p:cNvPr id="12325" name="Oval 66"/>
            <p:cNvSpPr>
              <a:spLocks noChangeArrowheads="1"/>
            </p:cNvSpPr>
            <p:nvPr/>
          </p:nvSpPr>
          <p:spPr bwMode="auto">
            <a:xfrm>
              <a:off x="2570" y="3201"/>
              <a:ext cx="36" cy="40"/>
            </a:xfrm>
            <a:prstGeom prst="ellipse">
              <a:avLst/>
            </a:prstGeom>
            <a:solidFill>
              <a:srgbClr val="037C03"/>
            </a:solidFill>
            <a:ln w="12700">
              <a:solidFill>
                <a:schemeClr val="bg2"/>
              </a:solidFill>
              <a:round/>
              <a:headEnd/>
              <a:tailEnd/>
            </a:ln>
          </p:spPr>
          <p:txBody>
            <a:bodyPr wrap="none" anchor="ctr"/>
            <a:lstStyle/>
            <a:p>
              <a:endParaRPr lang="en-US"/>
            </a:p>
          </p:txBody>
        </p:sp>
        <p:sp>
          <p:nvSpPr>
            <p:cNvPr id="12326" name="Oval 67"/>
            <p:cNvSpPr>
              <a:spLocks noChangeArrowheads="1"/>
            </p:cNvSpPr>
            <p:nvPr/>
          </p:nvSpPr>
          <p:spPr bwMode="auto">
            <a:xfrm>
              <a:off x="948" y="2299"/>
              <a:ext cx="36" cy="40"/>
            </a:xfrm>
            <a:prstGeom prst="ellipse">
              <a:avLst/>
            </a:prstGeom>
            <a:solidFill>
              <a:srgbClr val="037C03"/>
            </a:solidFill>
            <a:ln w="12700">
              <a:solidFill>
                <a:schemeClr val="bg2"/>
              </a:solidFill>
              <a:round/>
              <a:headEnd/>
              <a:tailEnd/>
            </a:ln>
          </p:spPr>
          <p:txBody>
            <a:bodyPr wrap="none" anchor="ctr"/>
            <a:lstStyle/>
            <a:p>
              <a:endParaRPr lang="en-US"/>
            </a:p>
          </p:txBody>
        </p:sp>
      </p:grpSp>
      <p:sp>
        <p:nvSpPr>
          <p:cNvPr id="12298" name="Line 68"/>
          <p:cNvSpPr>
            <a:spLocks noChangeShapeType="1"/>
          </p:cNvSpPr>
          <p:nvPr/>
        </p:nvSpPr>
        <p:spPr bwMode="auto">
          <a:xfrm flipH="1" flipV="1">
            <a:off x="1371600" y="3886200"/>
            <a:ext cx="685800" cy="381000"/>
          </a:xfrm>
          <a:prstGeom prst="line">
            <a:avLst/>
          </a:prstGeom>
          <a:noFill/>
          <a:ln w="9525">
            <a:solidFill>
              <a:schemeClr val="tx1"/>
            </a:solidFill>
            <a:round/>
            <a:headEnd/>
            <a:tailEnd type="triangle" w="med" len="med"/>
          </a:ln>
        </p:spPr>
        <p:txBody>
          <a:bodyPr/>
          <a:lstStyle/>
          <a:p>
            <a:endParaRPr lang="en-US"/>
          </a:p>
        </p:txBody>
      </p:sp>
      <p:sp>
        <p:nvSpPr>
          <p:cNvPr id="12299" name="Text Box 69"/>
          <p:cNvSpPr txBox="1">
            <a:spLocks noChangeArrowheads="1"/>
          </p:cNvSpPr>
          <p:nvPr/>
        </p:nvSpPr>
        <p:spPr bwMode="auto">
          <a:xfrm>
            <a:off x="1431925" y="4076700"/>
            <a:ext cx="247650" cy="366713"/>
          </a:xfrm>
          <a:prstGeom prst="rect">
            <a:avLst/>
          </a:prstGeom>
          <a:noFill/>
          <a:ln w="9525">
            <a:noFill/>
            <a:miter lim="800000"/>
            <a:headEnd/>
            <a:tailEnd/>
          </a:ln>
        </p:spPr>
        <p:txBody>
          <a:bodyPr wrap="none">
            <a:spAutoFit/>
          </a:bodyPr>
          <a:lstStyle/>
          <a:p>
            <a:r>
              <a:rPr lang="en-US" i="1">
                <a:latin typeface="Times New Roman" pitchFamily="18" charset="0"/>
              </a:rPr>
              <a:t>t</a:t>
            </a:r>
          </a:p>
        </p:txBody>
      </p:sp>
      <p:sp>
        <p:nvSpPr>
          <p:cNvPr id="12300" name="Text Box 70"/>
          <p:cNvSpPr txBox="1">
            <a:spLocks noChangeArrowheads="1"/>
          </p:cNvSpPr>
          <p:nvPr/>
        </p:nvSpPr>
        <p:spPr bwMode="auto">
          <a:xfrm>
            <a:off x="1143000" y="2514600"/>
            <a:ext cx="2857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
        <p:nvSpPr>
          <p:cNvPr id="12301" name="Text Box 71"/>
          <p:cNvSpPr txBox="1">
            <a:spLocks noChangeArrowheads="1"/>
          </p:cNvSpPr>
          <p:nvPr/>
        </p:nvSpPr>
        <p:spPr bwMode="auto">
          <a:xfrm>
            <a:off x="2990850" y="3505200"/>
            <a:ext cx="3619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
        <p:nvSpPr>
          <p:cNvPr id="2" name="Slide Number Placeholder 1"/>
          <p:cNvSpPr>
            <a:spLocks noGrp="1"/>
          </p:cNvSpPr>
          <p:nvPr>
            <p:ph type="sldNum" sz="quarter" idx="12"/>
          </p:nvPr>
        </p:nvSpPr>
        <p:spPr/>
        <p:txBody>
          <a:bodyPr/>
          <a:lstStyle/>
          <a:p>
            <a:pPr>
              <a:defRPr/>
            </a:pPr>
            <a:fld id="{C7F2F79C-4F4E-46B8-B10B-944B55A82C54}" type="slidenum">
              <a:rPr lang="en-US" smtClean="0"/>
              <a:pPr>
                <a:defRPr/>
              </a:pPr>
              <a:t>38</a:t>
            </a:fld>
            <a:endParaRPr lang="en-US"/>
          </a:p>
        </p:txBody>
      </p:sp>
      <p:sp>
        <p:nvSpPr>
          <p:cNvPr id="3" name="Rectangle 2"/>
          <p:cNvSpPr/>
          <p:nvPr/>
        </p:nvSpPr>
        <p:spPr bwMode="auto">
          <a:xfrm>
            <a:off x="4198140" y="4953000"/>
            <a:ext cx="4488660" cy="1295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mc:Choice xmlns:p14="http://schemas.microsoft.com/office/powerpoint/2010/main" Requires="p14">
          <p:contentPart p14:bwMode="auto" r:id="rId10">
            <p14:nvContentPartPr>
              <p14:cNvPr id="4" name="Ink 3"/>
              <p14:cNvContentPartPr/>
              <p14:nvPr/>
            </p14:nvContentPartPr>
            <p14:xfrm>
              <a:off x="4278960" y="4617360"/>
              <a:ext cx="4852440" cy="1837800"/>
            </p14:xfrm>
          </p:contentPart>
        </mc:Choice>
        <mc:Fallback>
          <p:pic>
            <p:nvPicPr>
              <p:cNvPr id="4" name="Ink 3"/>
              <p:cNvPicPr/>
              <p:nvPr/>
            </p:nvPicPr>
            <p:blipFill>
              <a:blip r:embed="rId11"/>
              <a:stretch>
                <a:fillRect/>
              </a:stretch>
            </p:blipFill>
            <p:spPr>
              <a:xfrm>
                <a:off x="4275360" y="4614120"/>
                <a:ext cx="4868640" cy="1854000"/>
              </a:xfrm>
              <a:prstGeom prst="rect">
                <a:avLst/>
              </a:prstGeom>
            </p:spPr>
          </p:pic>
        </mc:Fallback>
      </mc:AlternateContent>
    </p:spTree>
    <p:extLst>
      <p:ext uri="{BB962C8B-B14F-4D97-AF65-F5344CB8AC3E}">
        <p14:creationId xmlns:p14="http://schemas.microsoft.com/office/powerpoint/2010/main" val="375256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6418263"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3011" name="Line 3"/>
          <p:cNvSpPr>
            <a:spLocks noChangeShapeType="1"/>
          </p:cNvSpPr>
          <p:nvPr/>
        </p:nvSpPr>
        <p:spPr bwMode="auto">
          <a:xfrm>
            <a:off x="3827463"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2" name="Line 4"/>
          <p:cNvSpPr>
            <a:spLocks noChangeShapeType="1"/>
          </p:cNvSpPr>
          <p:nvPr/>
        </p:nvSpPr>
        <p:spPr bwMode="auto">
          <a:xfrm flipV="1">
            <a:off x="5148263"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3" name="Freeform 5"/>
          <p:cNvSpPr>
            <a:spLocks/>
          </p:cNvSpPr>
          <p:nvPr/>
        </p:nvSpPr>
        <p:spPr bwMode="auto">
          <a:xfrm>
            <a:off x="3759200"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3014" name="Line 6"/>
          <p:cNvSpPr>
            <a:spLocks noChangeShapeType="1"/>
          </p:cNvSpPr>
          <p:nvPr/>
        </p:nvSpPr>
        <p:spPr bwMode="auto">
          <a:xfrm flipH="1" flipV="1">
            <a:off x="6943725"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5" name="Line 7"/>
          <p:cNvSpPr>
            <a:spLocks noChangeShapeType="1"/>
          </p:cNvSpPr>
          <p:nvPr/>
        </p:nvSpPr>
        <p:spPr bwMode="auto">
          <a:xfrm flipV="1">
            <a:off x="4470400"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6" name="Freeform 8"/>
          <p:cNvSpPr>
            <a:spLocks/>
          </p:cNvSpPr>
          <p:nvPr/>
        </p:nvSpPr>
        <p:spPr bwMode="auto">
          <a:xfrm>
            <a:off x="6537325"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3017" name="Line 9"/>
          <p:cNvSpPr>
            <a:spLocks noChangeShapeType="1"/>
          </p:cNvSpPr>
          <p:nvPr/>
        </p:nvSpPr>
        <p:spPr bwMode="auto">
          <a:xfrm flipH="1" flipV="1">
            <a:off x="7010400"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8" name="Line 10"/>
          <p:cNvSpPr>
            <a:spLocks noChangeShapeType="1"/>
          </p:cNvSpPr>
          <p:nvPr/>
        </p:nvSpPr>
        <p:spPr bwMode="auto">
          <a:xfrm flipV="1">
            <a:off x="3827463"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9" name="Line 11"/>
          <p:cNvSpPr>
            <a:spLocks noChangeShapeType="1"/>
          </p:cNvSpPr>
          <p:nvPr/>
        </p:nvSpPr>
        <p:spPr bwMode="auto">
          <a:xfrm flipH="1" flipV="1">
            <a:off x="7045325"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20" name="Freeform 14"/>
          <p:cNvSpPr>
            <a:spLocks/>
          </p:cNvSpPr>
          <p:nvPr/>
        </p:nvSpPr>
        <p:spPr bwMode="auto">
          <a:xfrm rot="-1766867">
            <a:off x="7032625" y="58547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1" name="Arc 15"/>
          <p:cNvSpPr>
            <a:spLocks/>
          </p:cNvSpPr>
          <p:nvPr/>
        </p:nvSpPr>
        <p:spPr bwMode="auto">
          <a:xfrm rot="-3146867">
            <a:off x="6995319" y="5838031"/>
            <a:ext cx="209550" cy="236538"/>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2" name="Line 16"/>
          <p:cNvSpPr>
            <a:spLocks noChangeShapeType="1"/>
          </p:cNvSpPr>
          <p:nvPr/>
        </p:nvSpPr>
        <p:spPr bwMode="auto">
          <a:xfrm rot="-1766867">
            <a:off x="7002463" y="5768975"/>
            <a:ext cx="31750" cy="64611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3" name="Oval 17"/>
          <p:cNvSpPr>
            <a:spLocks noChangeArrowheads="1"/>
          </p:cNvSpPr>
          <p:nvPr/>
        </p:nvSpPr>
        <p:spPr bwMode="auto">
          <a:xfrm rot="-5726867">
            <a:off x="7038976" y="5840412"/>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4" name="Line 18"/>
          <p:cNvSpPr>
            <a:spLocks noChangeShapeType="1"/>
          </p:cNvSpPr>
          <p:nvPr/>
        </p:nvSpPr>
        <p:spPr bwMode="auto">
          <a:xfrm rot="19833133" flipV="1">
            <a:off x="7048500" y="582771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5" name="Freeform 19"/>
          <p:cNvSpPr>
            <a:spLocks/>
          </p:cNvSpPr>
          <p:nvPr/>
        </p:nvSpPr>
        <p:spPr bwMode="auto">
          <a:xfrm rot="1112195">
            <a:off x="3565525" y="40259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6" name="Arc 20"/>
          <p:cNvSpPr>
            <a:spLocks/>
          </p:cNvSpPr>
          <p:nvPr/>
        </p:nvSpPr>
        <p:spPr bwMode="auto">
          <a:xfrm rot="-267806">
            <a:off x="3659188" y="3998913"/>
            <a:ext cx="209550" cy="236537"/>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7" name="Line 21"/>
          <p:cNvSpPr>
            <a:spLocks noChangeShapeType="1"/>
          </p:cNvSpPr>
          <p:nvPr/>
        </p:nvSpPr>
        <p:spPr bwMode="auto">
          <a:xfrm rot="1112195">
            <a:off x="3590925" y="3824288"/>
            <a:ext cx="31750" cy="6461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8" name="Oval 22"/>
          <p:cNvSpPr>
            <a:spLocks noChangeArrowheads="1"/>
          </p:cNvSpPr>
          <p:nvPr/>
        </p:nvSpPr>
        <p:spPr bwMode="auto">
          <a:xfrm rot="-2847806">
            <a:off x="3724276" y="4008437"/>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9" name="Line 23"/>
          <p:cNvSpPr>
            <a:spLocks noChangeShapeType="1"/>
          </p:cNvSpPr>
          <p:nvPr/>
        </p:nvSpPr>
        <p:spPr bwMode="auto">
          <a:xfrm rot="1112195" flipV="1">
            <a:off x="3584575" y="405606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30" name="Rectangle 24"/>
          <p:cNvSpPr>
            <a:spLocks noGrp="1" noChangeArrowheads="1"/>
          </p:cNvSpPr>
          <p:nvPr>
            <p:ph type="title"/>
          </p:nvPr>
        </p:nvSpPr>
        <p:spPr>
          <a:noFill/>
        </p:spPr>
        <p:txBody>
          <a:bodyPr/>
          <a:lstStyle/>
          <a:p>
            <a:r>
              <a:rPr lang="en-US" smtClean="0"/>
              <a:t>Stereo image rectification</a:t>
            </a:r>
          </a:p>
        </p:txBody>
      </p:sp>
      <p:sp>
        <p:nvSpPr>
          <p:cNvPr id="43031" name="Oval 12"/>
          <p:cNvSpPr>
            <a:spLocks noChangeArrowheads="1"/>
          </p:cNvSpPr>
          <p:nvPr/>
        </p:nvSpPr>
        <p:spPr bwMode="auto">
          <a:xfrm>
            <a:off x="6983413"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3032" name="Oval 13"/>
          <p:cNvSpPr>
            <a:spLocks noChangeArrowheads="1"/>
          </p:cNvSpPr>
          <p:nvPr/>
        </p:nvSpPr>
        <p:spPr bwMode="auto">
          <a:xfrm>
            <a:off x="5119688"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39</a:t>
            </a:fld>
            <a:endParaRPr lang="en-US"/>
          </a:p>
        </p:txBody>
      </p:sp>
    </p:spTree>
    <p:extLst>
      <p:ext uri="{BB962C8B-B14F-4D97-AF65-F5344CB8AC3E}">
        <p14:creationId xmlns:p14="http://schemas.microsoft.com/office/powerpoint/2010/main" val="343900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rPr>
              <a:t>What do humans use as depth cues?</a:t>
            </a:r>
          </a:p>
        </p:txBody>
      </p:sp>
      <p:sp>
        <p:nvSpPr>
          <p:cNvPr id="20483" name="TextBox 2"/>
          <p:cNvSpPr txBox="1">
            <a:spLocks noChangeArrowheads="1"/>
          </p:cNvSpPr>
          <p:nvPr/>
        </p:nvSpPr>
        <p:spPr bwMode="auto">
          <a:xfrm>
            <a:off x="612775" y="1371600"/>
            <a:ext cx="792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dirty="0"/>
              <a:t>Convergence </a:t>
            </a:r>
          </a:p>
          <a:p>
            <a:r>
              <a:rPr lang="en-US" sz="1400" dirty="0"/>
              <a:t>When watching an object close to us, our eyes point slightly inward. This difference in the direction of the eyes is called convergence. This depth cue is effective only on short distances (less than 10 meters). </a:t>
            </a:r>
          </a:p>
        </p:txBody>
      </p:sp>
      <p:sp>
        <p:nvSpPr>
          <p:cNvPr id="4" name="TextBox 3"/>
          <p:cNvSpPr txBox="1"/>
          <p:nvPr/>
        </p:nvSpPr>
        <p:spPr>
          <a:xfrm>
            <a:off x="2209800" y="6324600"/>
            <a:ext cx="6400800" cy="338138"/>
          </a:xfrm>
          <a:prstGeom prst="rect">
            <a:avLst/>
          </a:prstGeom>
          <a:noFill/>
        </p:spPr>
        <p:txBody>
          <a:bodyPr>
            <a:spAutoFit/>
          </a:bodyPr>
          <a:lstStyle/>
          <a:p>
            <a:pPr>
              <a:defRPr/>
            </a:pPr>
            <a:r>
              <a:rPr lang="en-US" sz="1600" dirty="0">
                <a:latin typeface="+mn-lt"/>
                <a:ea typeface="+mn-ea"/>
              </a:rPr>
              <a:t>Marko </a:t>
            </a:r>
            <a:r>
              <a:rPr lang="en-US" sz="1600" dirty="0" err="1">
                <a:latin typeface="+mn-lt"/>
                <a:ea typeface="+mn-ea"/>
              </a:rPr>
              <a:t>Teittinen</a:t>
            </a:r>
            <a:r>
              <a:rPr lang="en-US" sz="16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8" name="TextBox 7"/>
          <p:cNvSpPr txBox="1"/>
          <p:nvPr/>
        </p:nvSpPr>
        <p:spPr>
          <a:xfrm>
            <a:off x="457200" y="914400"/>
            <a:ext cx="2057400" cy="461963"/>
          </a:xfrm>
          <a:prstGeom prst="rect">
            <a:avLst/>
          </a:prstGeom>
          <a:noFill/>
        </p:spPr>
        <p:txBody>
          <a:bodyPr>
            <a:spAutoFit/>
          </a:bodyPr>
          <a:lstStyle/>
          <a:p>
            <a:pPr>
              <a:defRPr/>
            </a:pPr>
            <a:r>
              <a:rPr lang="en-US" dirty="0">
                <a:solidFill>
                  <a:srgbClr val="0070C0"/>
                </a:solidFill>
                <a:latin typeface="+mn-lt"/>
                <a:ea typeface="+mn-ea"/>
              </a:rPr>
              <a:t>Motion</a:t>
            </a:r>
          </a:p>
        </p:txBody>
      </p:sp>
      <p:sp>
        <p:nvSpPr>
          <p:cNvPr id="10" name="TextBox 9"/>
          <p:cNvSpPr txBox="1"/>
          <p:nvPr/>
        </p:nvSpPr>
        <p:spPr>
          <a:xfrm>
            <a:off x="457200" y="4572000"/>
            <a:ext cx="2057400" cy="461963"/>
          </a:xfrm>
          <a:prstGeom prst="rect">
            <a:avLst/>
          </a:prstGeom>
          <a:noFill/>
        </p:spPr>
        <p:txBody>
          <a:bodyPr>
            <a:spAutoFit/>
          </a:bodyPr>
          <a:lstStyle/>
          <a:p>
            <a:pPr>
              <a:defRPr/>
            </a:pPr>
            <a:r>
              <a:rPr lang="en-US" dirty="0">
                <a:solidFill>
                  <a:srgbClr val="0070C0"/>
                </a:solidFill>
                <a:latin typeface="+mn-lt"/>
                <a:ea typeface="+mn-ea"/>
              </a:rPr>
              <a:t>Focus</a:t>
            </a:r>
          </a:p>
        </p:txBody>
      </p:sp>
      <p:sp>
        <p:nvSpPr>
          <p:cNvPr id="11" name="TextBox 10"/>
          <p:cNvSpPr txBox="1">
            <a:spLocks noChangeArrowheads="1"/>
          </p:cNvSpPr>
          <p:nvPr/>
        </p:nvSpPr>
        <p:spPr bwMode="auto">
          <a:xfrm>
            <a:off x="612775" y="2109788"/>
            <a:ext cx="792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Binocular Parallax </a:t>
            </a:r>
          </a:p>
          <a:p>
            <a:r>
              <a:rPr lang="en-US" sz="1400"/>
              <a:t>As our eyes see the world from slightly different locations, the images sensed by the eyes are slightly different. This difference in the sensed images is called binocular parallax. Human visual system is very sensitive to these differences, and binocular parallax is the most important depth cue for medium viewing distances. The sense of depth can be achieved using binocular parallax even if all other depth cues are removed. </a:t>
            </a:r>
          </a:p>
          <a:p>
            <a:endParaRPr lang="en-US" sz="1400" b="1"/>
          </a:p>
        </p:txBody>
      </p:sp>
      <p:sp>
        <p:nvSpPr>
          <p:cNvPr id="12" name="TextBox 11"/>
          <p:cNvSpPr txBox="1">
            <a:spLocks noChangeArrowheads="1"/>
          </p:cNvSpPr>
          <p:nvPr/>
        </p:nvSpPr>
        <p:spPr bwMode="auto">
          <a:xfrm>
            <a:off x="609600" y="3478213"/>
            <a:ext cx="7924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Monocular Movement Parallax </a:t>
            </a:r>
          </a:p>
          <a:p>
            <a:r>
              <a:rPr lang="en-US" sz="1400"/>
              <a:t>If we close one of our eyes, we can perceive depth by moving our head. This happens because human visual system can extract depth information in two similar images sensed after each other, in the same way it can combine two images from different eyes. </a:t>
            </a:r>
          </a:p>
          <a:p>
            <a:endParaRPr lang="en-US" sz="1400"/>
          </a:p>
        </p:txBody>
      </p:sp>
      <p:sp>
        <p:nvSpPr>
          <p:cNvPr id="13" name="TextBox 12"/>
          <p:cNvSpPr txBox="1">
            <a:spLocks noChangeArrowheads="1"/>
          </p:cNvSpPr>
          <p:nvPr/>
        </p:nvSpPr>
        <p:spPr bwMode="auto">
          <a:xfrm>
            <a:off x="609600" y="49530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dirty="0"/>
              <a:t>Accommodation</a:t>
            </a:r>
          </a:p>
          <a:p>
            <a:r>
              <a:rPr lang="en-US" sz="1400" dirty="0"/>
              <a:t>Accommodation is the tension of the muscle that changes the focal length of the lens of eye. Thus it brings into focus objects at different distances. This depth cue is quite weak, and it is effective only at short viewing distances (less than 2 meters) and with other cues. </a:t>
            </a:r>
          </a:p>
        </p:txBody>
      </p:sp>
      <p:sp>
        <p:nvSpPr>
          <p:cNvPr id="2" name="Slide Number Placeholder 1"/>
          <p:cNvSpPr>
            <a:spLocks noGrp="1"/>
          </p:cNvSpPr>
          <p:nvPr>
            <p:ph type="sldNum" sz="quarter" idx="12"/>
          </p:nvPr>
        </p:nvSpPr>
        <p:spPr/>
        <p:txBody>
          <a:bodyPr/>
          <a:lstStyle/>
          <a:p>
            <a:fld id="{2ECA7CF4-79CC-6A48-A466-8C20EA113E48}"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7291388"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4035" name="Line 3"/>
          <p:cNvSpPr>
            <a:spLocks noChangeShapeType="1"/>
          </p:cNvSpPr>
          <p:nvPr/>
        </p:nvSpPr>
        <p:spPr bwMode="auto">
          <a:xfrm>
            <a:off x="4700588"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6" name="Line 4"/>
          <p:cNvSpPr>
            <a:spLocks noChangeShapeType="1"/>
          </p:cNvSpPr>
          <p:nvPr/>
        </p:nvSpPr>
        <p:spPr bwMode="auto">
          <a:xfrm flipV="1">
            <a:off x="6021388"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7" name="Freeform 5"/>
          <p:cNvSpPr>
            <a:spLocks/>
          </p:cNvSpPr>
          <p:nvPr/>
        </p:nvSpPr>
        <p:spPr bwMode="auto">
          <a:xfrm>
            <a:off x="4632325"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4038" name="Line 6"/>
          <p:cNvSpPr>
            <a:spLocks noChangeShapeType="1"/>
          </p:cNvSpPr>
          <p:nvPr/>
        </p:nvSpPr>
        <p:spPr bwMode="auto">
          <a:xfrm flipH="1" flipV="1">
            <a:off x="7816850"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9" name="Line 7"/>
          <p:cNvSpPr>
            <a:spLocks noChangeShapeType="1"/>
          </p:cNvSpPr>
          <p:nvPr/>
        </p:nvSpPr>
        <p:spPr bwMode="auto">
          <a:xfrm flipV="1">
            <a:off x="5343525"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0" name="Freeform 8"/>
          <p:cNvSpPr>
            <a:spLocks/>
          </p:cNvSpPr>
          <p:nvPr/>
        </p:nvSpPr>
        <p:spPr bwMode="auto">
          <a:xfrm>
            <a:off x="4497388" y="2219325"/>
            <a:ext cx="1220787"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1" name="Freeform 9"/>
          <p:cNvSpPr>
            <a:spLocks/>
          </p:cNvSpPr>
          <p:nvPr/>
        </p:nvSpPr>
        <p:spPr bwMode="auto">
          <a:xfrm>
            <a:off x="7410450"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4042" name="Line 10"/>
          <p:cNvSpPr>
            <a:spLocks noChangeShapeType="1"/>
          </p:cNvSpPr>
          <p:nvPr/>
        </p:nvSpPr>
        <p:spPr bwMode="auto">
          <a:xfrm flipH="1" flipV="1">
            <a:off x="7883525"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3" name="Freeform 11"/>
          <p:cNvSpPr>
            <a:spLocks/>
          </p:cNvSpPr>
          <p:nvPr/>
        </p:nvSpPr>
        <p:spPr bwMode="auto">
          <a:xfrm>
            <a:off x="7613650" y="3937000"/>
            <a:ext cx="1220788"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4" name="Line 12"/>
          <p:cNvSpPr>
            <a:spLocks noChangeShapeType="1"/>
          </p:cNvSpPr>
          <p:nvPr/>
        </p:nvSpPr>
        <p:spPr bwMode="auto">
          <a:xfrm flipV="1">
            <a:off x="4700588"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5" name="Line 13"/>
          <p:cNvSpPr>
            <a:spLocks noChangeShapeType="1"/>
          </p:cNvSpPr>
          <p:nvPr/>
        </p:nvSpPr>
        <p:spPr bwMode="auto">
          <a:xfrm flipH="1" flipV="1">
            <a:off x="7918450"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6" name="Oval 16"/>
          <p:cNvSpPr>
            <a:spLocks noChangeArrowheads="1"/>
          </p:cNvSpPr>
          <p:nvPr/>
        </p:nvSpPr>
        <p:spPr bwMode="auto">
          <a:xfrm>
            <a:off x="7856538"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7" name="Oval 17"/>
          <p:cNvSpPr>
            <a:spLocks noChangeArrowheads="1"/>
          </p:cNvSpPr>
          <p:nvPr/>
        </p:nvSpPr>
        <p:spPr bwMode="auto">
          <a:xfrm>
            <a:off x="5992813"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8" name="Freeform 18"/>
          <p:cNvSpPr>
            <a:spLocks/>
          </p:cNvSpPr>
          <p:nvPr/>
        </p:nvSpPr>
        <p:spPr bwMode="auto">
          <a:xfrm>
            <a:off x="4343400" y="39893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49" name="Arc 19"/>
          <p:cNvSpPr>
            <a:spLocks/>
          </p:cNvSpPr>
          <p:nvPr/>
        </p:nvSpPr>
        <p:spPr bwMode="auto">
          <a:xfrm rot="720000">
            <a:off x="4543425" y="40052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0" name="Line 20"/>
          <p:cNvSpPr>
            <a:spLocks noChangeShapeType="1"/>
          </p:cNvSpPr>
          <p:nvPr/>
        </p:nvSpPr>
        <p:spPr bwMode="auto">
          <a:xfrm flipH="1">
            <a:off x="4343400" y="38242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1" name="Oval 21"/>
          <p:cNvSpPr>
            <a:spLocks noChangeArrowheads="1"/>
          </p:cNvSpPr>
          <p:nvPr/>
        </p:nvSpPr>
        <p:spPr bwMode="auto">
          <a:xfrm rot="-1860000">
            <a:off x="4621213" y="40100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2" name="Line 22"/>
          <p:cNvSpPr>
            <a:spLocks noChangeShapeType="1"/>
          </p:cNvSpPr>
          <p:nvPr/>
        </p:nvSpPr>
        <p:spPr bwMode="auto">
          <a:xfrm flipV="1">
            <a:off x="4343400" y="42306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3" name="Freeform 23"/>
          <p:cNvSpPr>
            <a:spLocks/>
          </p:cNvSpPr>
          <p:nvPr/>
        </p:nvSpPr>
        <p:spPr bwMode="auto">
          <a:xfrm>
            <a:off x="7594600" y="58181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54" name="Arc 24"/>
          <p:cNvSpPr>
            <a:spLocks/>
          </p:cNvSpPr>
          <p:nvPr/>
        </p:nvSpPr>
        <p:spPr bwMode="auto">
          <a:xfrm rot="720000">
            <a:off x="7794625" y="58340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5" name="Line 25"/>
          <p:cNvSpPr>
            <a:spLocks noChangeShapeType="1"/>
          </p:cNvSpPr>
          <p:nvPr/>
        </p:nvSpPr>
        <p:spPr bwMode="auto">
          <a:xfrm flipH="1">
            <a:off x="7594600" y="56530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6" name="Oval 26"/>
          <p:cNvSpPr>
            <a:spLocks noChangeArrowheads="1"/>
          </p:cNvSpPr>
          <p:nvPr/>
        </p:nvSpPr>
        <p:spPr bwMode="auto">
          <a:xfrm rot="-1860000">
            <a:off x="7872413" y="58388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7" name="Line 27"/>
          <p:cNvSpPr>
            <a:spLocks noChangeShapeType="1"/>
          </p:cNvSpPr>
          <p:nvPr/>
        </p:nvSpPr>
        <p:spPr bwMode="auto">
          <a:xfrm flipV="1">
            <a:off x="7594600" y="60594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8" name="Rectangle 28"/>
          <p:cNvSpPr>
            <a:spLocks noGrp="1" noChangeArrowheads="1"/>
          </p:cNvSpPr>
          <p:nvPr>
            <p:ph type="title"/>
          </p:nvPr>
        </p:nvSpPr>
        <p:spPr>
          <a:noFill/>
        </p:spPr>
        <p:txBody>
          <a:bodyPr/>
          <a:lstStyle/>
          <a:p>
            <a:r>
              <a:rPr lang="en-US" smtClean="0"/>
              <a:t>Stereo image rectification</a:t>
            </a:r>
          </a:p>
        </p:txBody>
      </p:sp>
      <p:sp>
        <p:nvSpPr>
          <p:cNvPr id="416797" name="Rectangle 29"/>
          <p:cNvSpPr>
            <a:spLocks noGrp="1" noChangeArrowheads="1"/>
          </p:cNvSpPr>
          <p:nvPr>
            <p:ph type="body" idx="1"/>
          </p:nvPr>
        </p:nvSpPr>
        <p:spPr>
          <a:xfrm>
            <a:off x="76200" y="1219200"/>
            <a:ext cx="4191000" cy="5541963"/>
          </a:xfrm>
        </p:spPr>
        <p:txBody>
          <a:bodyPr>
            <a:normAutofit fontScale="92500" lnSpcReduction="10000"/>
          </a:bodyPr>
          <a:lstStyle/>
          <a:p>
            <a:pPr>
              <a:lnSpc>
                <a:spcPct val="80000"/>
              </a:lnSpc>
              <a:buFontTx/>
              <a:buChar char="•"/>
              <a:defRPr/>
            </a:pPr>
            <a:r>
              <a:rPr lang="en-US" sz="2800" dirty="0" err="1" smtClean="0"/>
              <a:t>Reproject</a:t>
            </a:r>
            <a:r>
              <a:rPr lang="en-US" sz="2800" dirty="0" smtClean="0"/>
              <a:t> image planes onto a common plane parallel to the line between camera centers</a:t>
            </a:r>
          </a:p>
          <a:p>
            <a:pPr>
              <a:lnSpc>
                <a:spcPct val="80000"/>
              </a:lnSpc>
              <a:buFontTx/>
              <a:buChar char="•"/>
              <a:defRPr/>
            </a:pPr>
            <a:endParaRPr lang="en-US" sz="2800" dirty="0" smtClean="0"/>
          </a:p>
          <a:p>
            <a:pPr>
              <a:lnSpc>
                <a:spcPct val="80000"/>
              </a:lnSpc>
              <a:buFontTx/>
              <a:buChar char="•"/>
              <a:defRPr/>
            </a:pPr>
            <a:r>
              <a:rPr lang="en-US" sz="2800" dirty="0" smtClean="0"/>
              <a:t>Pixel motion is horizontal after this transformation</a:t>
            </a:r>
          </a:p>
          <a:p>
            <a:pPr>
              <a:lnSpc>
                <a:spcPct val="80000"/>
              </a:lnSpc>
              <a:buFontTx/>
              <a:buChar char="•"/>
              <a:defRPr/>
            </a:pPr>
            <a:endParaRPr lang="en-US" sz="2800" dirty="0" smtClean="0"/>
          </a:p>
          <a:p>
            <a:pPr>
              <a:lnSpc>
                <a:spcPct val="80000"/>
              </a:lnSpc>
              <a:buFontTx/>
              <a:buChar char="•"/>
              <a:defRPr/>
            </a:pPr>
            <a:endParaRPr lang="en-US" sz="2800" dirty="0" smtClean="0"/>
          </a:p>
          <a:p>
            <a:pPr>
              <a:lnSpc>
                <a:spcPct val="80000"/>
              </a:lnSpc>
              <a:buFontTx/>
              <a:buChar char="•"/>
              <a:defRPr/>
            </a:pPr>
            <a:r>
              <a:rPr lang="en-US" sz="2800" dirty="0" smtClean="0"/>
              <a:t>Two </a:t>
            </a:r>
            <a:r>
              <a:rPr lang="en-US" sz="2800" dirty="0" err="1" smtClean="0"/>
              <a:t>homographies</a:t>
            </a:r>
            <a:r>
              <a:rPr lang="en-US" sz="2800" dirty="0" smtClean="0"/>
              <a:t> (3x3 transform), one for each input image </a:t>
            </a:r>
            <a:r>
              <a:rPr lang="en-US" sz="2800" dirty="0" err="1" smtClean="0"/>
              <a:t>reprojection</a:t>
            </a:r>
            <a:endParaRPr lang="en-US" sz="2800" dirty="0" smtClean="0"/>
          </a:p>
          <a:p>
            <a:pPr>
              <a:lnSpc>
                <a:spcPct val="80000"/>
              </a:lnSpc>
              <a:buFont typeface="Wingdings" pitchFamily="2" charset="2"/>
              <a:buChar char="Ø"/>
              <a:defRPr/>
            </a:pPr>
            <a:endParaRPr lang="en-US" sz="2000" dirty="0" smtClean="0"/>
          </a:p>
          <a:p>
            <a:pPr>
              <a:lnSpc>
                <a:spcPct val="80000"/>
              </a:lnSpc>
              <a:buFont typeface="Wingdings" pitchFamily="2" charset="2"/>
              <a:buChar char="Ø"/>
              <a:defRPr/>
            </a:pPr>
            <a:r>
              <a:rPr lang="en-US" sz="2000" dirty="0" smtClean="0"/>
              <a:t>C. Loop and Z. Zhang. </a:t>
            </a:r>
            <a:r>
              <a:rPr lang="en-US" sz="2000" dirty="0" smtClean="0">
                <a:hlinkClick r:id="rId3"/>
              </a:rPr>
              <a:t>Computing Rectifying </a:t>
            </a:r>
            <a:r>
              <a:rPr lang="en-US" sz="2000" dirty="0" err="1" smtClean="0">
                <a:hlinkClick r:id="rId3"/>
              </a:rPr>
              <a:t>Homographies</a:t>
            </a:r>
            <a:r>
              <a:rPr lang="en-US" sz="2000" dirty="0" smtClean="0">
                <a:hlinkClick r:id="rId3"/>
              </a:rPr>
              <a:t> for Stereo Vision</a:t>
            </a:r>
            <a:r>
              <a:rPr lang="en-US" sz="2000" dirty="0" smtClean="0"/>
              <a:t>. IEEE Conf. Computer Vision and Pattern Recognition, 1999</a:t>
            </a:r>
            <a:r>
              <a:rPr lang="en-US" sz="2400" dirty="0" smtClean="0"/>
              <a:t>.</a:t>
            </a:r>
          </a:p>
        </p:txBody>
      </p:sp>
      <p:sp>
        <p:nvSpPr>
          <p:cNvPr id="44060" name="Line 35"/>
          <p:cNvSpPr>
            <a:spLocks noChangeShapeType="1"/>
          </p:cNvSpPr>
          <p:nvPr/>
        </p:nvSpPr>
        <p:spPr bwMode="auto">
          <a:xfrm>
            <a:off x="5726113" y="2886075"/>
            <a:ext cx="1893887" cy="1046163"/>
          </a:xfrm>
          <a:prstGeom prst="line">
            <a:avLst/>
          </a:prstGeom>
          <a:noFill/>
          <a:ln w="12700">
            <a:solidFill>
              <a:schemeClr val="tx1"/>
            </a:solidFill>
            <a:prstDash val="dash"/>
            <a:round/>
            <a:headEnd/>
            <a:tailEnd/>
          </a:ln>
        </p:spPr>
        <p:txBody>
          <a:bodyPr/>
          <a:lstStyle/>
          <a:p>
            <a:endParaRPr lang="en-US"/>
          </a:p>
        </p:txBody>
      </p:sp>
      <p:sp>
        <p:nvSpPr>
          <p:cNvPr id="44061" name="Line 36"/>
          <p:cNvSpPr>
            <a:spLocks noChangeShapeType="1"/>
          </p:cNvSpPr>
          <p:nvPr/>
        </p:nvSpPr>
        <p:spPr bwMode="auto">
          <a:xfrm>
            <a:off x="5718175" y="4216400"/>
            <a:ext cx="1893888" cy="1046163"/>
          </a:xfrm>
          <a:prstGeom prst="line">
            <a:avLst/>
          </a:prstGeom>
          <a:noFill/>
          <a:ln w="12700">
            <a:solidFill>
              <a:schemeClr val="tx1"/>
            </a:solidFill>
            <a:prstDash val="dash"/>
            <a:round/>
            <a:headEnd/>
            <a:tailEnd/>
          </a:ln>
        </p:spPr>
        <p:txBody>
          <a:bodyPr/>
          <a:lstStyle/>
          <a:p>
            <a:endParaRPr lang="en-US"/>
          </a:p>
        </p:txBody>
      </p:sp>
      <p:sp>
        <p:nvSpPr>
          <p:cNvPr id="416798" name="Line 30"/>
          <p:cNvSpPr>
            <a:spLocks noChangeShapeType="1"/>
          </p:cNvSpPr>
          <p:nvPr/>
        </p:nvSpPr>
        <p:spPr bwMode="auto">
          <a:xfrm>
            <a:off x="4497388" y="2936875"/>
            <a:ext cx="1209675" cy="668338"/>
          </a:xfrm>
          <a:prstGeom prst="line">
            <a:avLst/>
          </a:prstGeom>
          <a:noFill/>
          <a:ln w="12700">
            <a:solidFill>
              <a:schemeClr val="tx1"/>
            </a:solidFill>
            <a:round/>
            <a:headEnd/>
            <a:tailEnd/>
          </a:ln>
        </p:spPr>
        <p:txBody>
          <a:bodyPr/>
          <a:lstStyle/>
          <a:p>
            <a:endParaRPr lang="en-US"/>
          </a:p>
        </p:txBody>
      </p:sp>
      <p:sp>
        <p:nvSpPr>
          <p:cNvPr id="416799" name="Line 31"/>
          <p:cNvSpPr>
            <a:spLocks noChangeShapeType="1"/>
          </p:cNvSpPr>
          <p:nvPr/>
        </p:nvSpPr>
        <p:spPr bwMode="auto">
          <a:xfrm>
            <a:off x="7629525" y="4683125"/>
            <a:ext cx="1209675" cy="668338"/>
          </a:xfrm>
          <a:prstGeom prst="line">
            <a:avLst/>
          </a:prstGeom>
          <a:noFill/>
          <a:ln w="12700">
            <a:solidFill>
              <a:schemeClr val="tx1"/>
            </a:solidFill>
            <a:round/>
            <a:headEnd/>
            <a:tailEnd/>
          </a:ln>
        </p:spPr>
        <p:txBody>
          <a:bodyPr/>
          <a:lstStyle/>
          <a:p>
            <a:endParaRPr lang="en-US"/>
          </a:p>
        </p:txBody>
      </p:sp>
      <p:sp>
        <p:nvSpPr>
          <p:cNvPr id="416806" name="Line 38"/>
          <p:cNvSpPr>
            <a:spLocks noChangeShapeType="1"/>
          </p:cNvSpPr>
          <p:nvPr/>
        </p:nvSpPr>
        <p:spPr bwMode="auto">
          <a:xfrm>
            <a:off x="5726113" y="3622675"/>
            <a:ext cx="1893887" cy="1046163"/>
          </a:xfrm>
          <a:prstGeom prst="line">
            <a:avLst/>
          </a:prstGeom>
          <a:noFill/>
          <a:ln w="12700">
            <a:solidFill>
              <a:schemeClr val="tx1"/>
            </a:solidFill>
            <a:prstDash val="dash"/>
            <a:round/>
            <a:headEnd/>
            <a:tailEnd/>
          </a:ln>
        </p:spPr>
        <p:txBody>
          <a:bodyPr/>
          <a:lstStyle/>
          <a:p>
            <a:endParaRPr lang="en-US"/>
          </a:p>
        </p:txBody>
      </p:sp>
      <p:sp>
        <p:nvSpPr>
          <p:cNvPr id="44065" name="Oval 14"/>
          <p:cNvSpPr>
            <a:spLocks noChangeArrowheads="1"/>
          </p:cNvSpPr>
          <p:nvPr/>
        </p:nvSpPr>
        <p:spPr bwMode="auto">
          <a:xfrm>
            <a:off x="7889875" y="4810125"/>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66" name="Oval 15"/>
          <p:cNvSpPr>
            <a:spLocks noChangeArrowheads="1"/>
          </p:cNvSpPr>
          <p:nvPr/>
        </p:nvSpPr>
        <p:spPr bwMode="auto">
          <a:xfrm>
            <a:off x="5314950" y="33782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40</a:t>
            </a:fld>
            <a:endParaRPr lang="en-US"/>
          </a:p>
        </p:txBody>
      </p:sp>
    </p:spTree>
    <p:extLst>
      <p:ext uri="{BB962C8B-B14F-4D97-AF65-F5344CB8AC3E}">
        <p14:creationId xmlns:p14="http://schemas.microsoft.com/office/powerpoint/2010/main" val="1589320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16797">
                                            <p:txEl>
                                              <p:pRg st="0" end="0"/>
                                            </p:txEl>
                                          </p:spTgt>
                                        </p:tgtEl>
                                        <p:attrNameLst>
                                          <p:attrName>style.visibility</p:attrName>
                                        </p:attrNameLst>
                                      </p:cBhvr>
                                      <p:to>
                                        <p:strVal val="visible"/>
                                      </p:to>
                                    </p:set>
                                    <p:animEffect transition="in" filter="fade">
                                      <p:cBhvr>
                                        <p:cTn id="7" dur="500"/>
                                        <p:tgtEl>
                                          <p:spTgt spid="416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6798"/>
                                        </p:tgtEl>
                                        <p:attrNameLst>
                                          <p:attrName>style.visibility</p:attrName>
                                        </p:attrNameLst>
                                      </p:cBhvr>
                                      <p:to>
                                        <p:strVal val="visible"/>
                                      </p:to>
                                    </p:set>
                                    <p:animEffect transition="in" filter="fade">
                                      <p:cBhvr>
                                        <p:cTn id="12" dur="500"/>
                                        <p:tgtEl>
                                          <p:spTgt spid="41679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416806"/>
                                        </p:tgtEl>
                                        <p:attrNameLst>
                                          <p:attrName>style.visibility</p:attrName>
                                        </p:attrNameLst>
                                      </p:cBhvr>
                                      <p:to>
                                        <p:strVal val="visible"/>
                                      </p:to>
                                    </p:set>
                                    <p:animEffect transition="in" filter="wipe(up)">
                                      <p:cBhvr>
                                        <p:cTn id="15" dur="500"/>
                                        <p:tgtEl>
                                          <p:spTgt spid="41680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16799"/>
                                        </p:tgtEl>
                                        <p:attrNameLst>
                                          <p:attrName>style.visibility</p:attrName>
                                        </p:attrNameLst>
                                      </p:cBhvr>
                                      <p:to>
                                        <p:strVal val="visible"/>
                                      </p:to>
                                    </p:set>
                                    <p:animEffect transition="in" filter="fade">
                                      <p:cBhvr>
                                        <p:cTn id="18" dur="500"/>
                                        <p:tgtEl>
                                          <p:spTgt spid="416799"/>
                                        </p:tgtEl>
                                      </p:cBhvr>
                                    </p:animEffect>
                                  </p:childTnLst>
                                </p:cTn>
                              </p:par>
                              <p:par>
                                <p:cTn id="19" presetID="10" presetClass="entr" presetSubtype="0" fill="hold" nodeType="withEffect">
                                  <p:stCondLst>
                                    <p:cond delay="2000"/>
                                  </p:stCondLst>
                                  <p:childTnLst>
                                    <p:set>
                                      <p:cBhvr>
                                        <p:cTn id="20" dur="1" fill="hold">
                                          <p:stCondLst>
                                            <p:cond delay="0"/>
                                          </p:stCondLst>
                                        </p:cTn>
                                        <p:tgtEl>
                                          <p:spTgt spid="416797">
                                            <p:txEl>
                                              <p:pRg st="2" end="2"/>
                                            </p:txEl>
                                          </p:spTgt>
                                        </p:tgtEl>
                                        <p:attrNameLst>
                                          <p:attrName>style.visibility</p:attrName>
                                        </p:attrNameLst>
                                      </p:cBhvr>
                                      <p:to>
                                        <p:strVal val="visible"/>
                                      </p:to>
                                    </p:set>
                                    <p:animEffect transition="in" filter="fade">
                                      <p:cBhvr>
                                        <p:cTn id="21" dur="500"/>
                                        <p:tgtEl>
                                          <p:spTgt spid="4167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6797">
                                            <p:txEl>
                                              <p:pRg st="5" end="5"/>
                                            </p:txEl>
                                          </p:spTgt>
                                        </p:tgtEl>
                                        <p:attrNameLst>
                                          <p:attrName>style.visibility</p:attrName>
                                        </p:attrNameLst>
                                      </p:cBhvr>
                                      <p:to>
                                        <p:strVal val="visible"/>
                                      </p:to>
                                    </p:set>
                                    <p:animEffect transition="in" filter="fade">
                                      <p:cBhvr>
                                        <p:cTn id="26" dur="500"/>
                                        <p:tgtEl>
                                          <p:spTgt spid="41679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6797">
                                            <p:txEl>
                                              <p:pRg st="7" end="7"/>
                                            </p:txEl>
                                          </p:spTgt>
                                        </p:tgtEl>
                                        <p:attrNameLst>
                                          <p:attrName>style.visibility</p:attrName>
                                        </p:attrNameLst>
                                      </p:cBhvr>
                                      <p:to>
                                        <p:strVal val="visible"/>
                                      </p:to>
                                    </p:set>
                                    <p:animEffect transition="in" filter="fade">
                                      <p:cBhvr>
                                        <p:cTn id="31" dur="500"/>
                                        <p:tgtEl>
                                          <p:spTgt spid="416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animBg="1"/>
      <p:bldP spid="416799" grpId="0" animBg="1"/>
      <p:bldP spid="4168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Arial" charset="0"/>
              </a:rPr>
              <a:t>Example</a:t>
            </a:r>
          </a:p>
        </p:txBody>
      </p:sp>
      <p:pic>
        <p:nvPicPr>
          <p:cNvPr id="29699" name="Picture 2" descr="http://www.ifp.illinois.edu/~yuhuang/rectify/orig_4_5_b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3425" y="914400"/>
            <a:ext cx="77247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www.ifp.illinois.edu/~yuhuang/rectify/rectif_4_5_b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886200"/>
            <a:ext cx="77724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4"/>
          <p:cNvCxnSpPr>
            <a:cxnSpLocks noChangeShapeType="1"/>
          </p:cNvCxnSpPr>
          <p:nvPr/>
        </p:nvCxnSpPr>
        <p:spPr bwMode="auto">
          <a:xfrm>
            <a:off x="733425" y="160020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2" name="Straight Connector 7"/>
          <p:cNvCxnSpPr>
            <a:cxnSpLocks noChangeShapeType="1"/>
          </p:cNvCxnSpPr>
          <p:nvPr/>
        </p:nvCxnSpPr>
        <p:spPr bwMode="auto">
          <a:xfrm>
            <a:off x="733425" y="21526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3" name="Straight Connector 8"/>
          <p:cNvCxnSpPr>
            <a:cxnSpLocks noChangeShapeType="1"/>
          </p:cNvCxnSpPr>
          <p:nvPr/>
        </p:nvCxnSpPr>
        <p:spPr bwMode="auto">
          <a:xfrm>
            <a:off x="733425" y="3527425"/>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733425" y="928688"/>
            <a:ext cx="2590800" cy="457200"/>
          </a:xfrm>
          <a:prstGeom prst="rect">
            <a:avLst/>
          </a:prstGeom>
          <a:noFill/>
        </p:spPr>
        <p:txBody>
          <a:bodyPr>
            <a:spAutoFit/>
          </a:bodyPr>
          <a:lstStyle/>
          <a:p>
            <a:pPr>
              <a:defRPr/>
            </a:pPr>
            <a:r>
              <a:rPr lang="en-US" dirty="0" err="1">
                <a:solidFill>
                  <a:schemeClr val="bg1"/>
                </a:solidFill>
                <a:latin typeface="+mn-lt"/>
                <a:ea typeface="+mn-ea"/>
              </a:rPr>
              <a:t>Unrectified</a:t>
            </a:r>
            <a:endParaRPr lang="en-US" dirty="0">
              <a:solidFill>
                <a:schemeClr val="bg1"/>
              </a:solidFill>
              <a:latin typeface="+mn-lt"/>
              <a:ea typeface="+mn-ea"/>
            </a:endParaRPr>
          </a:p>
        </p:txBody>
      </p:sp>
      <p:sp>
        <p:nvSpPr>
          <p:cNvPr id="14" name="TextBox 13"/>
          <p:cNvSpPr txBox="1"/>
          <p:nvPr/>
        </p:nvSpPr>
        <p:spPr>
          <a:xfrm>
            <a:off x="695325" y="3886200"/>
            <a:ext cx="2590800" cy="457200"/>
          </a:xfrm>
          <a:prstGeom prst="rect">
            <a:avLst/>
          </a:prstGeom>
          <a:noFill/>
        </p:spPr>
        <p:txBody>
          <a:bodyPr>
            <a:spAutoFit/>
          </a:bodyPr>
          <a:lstStyle/>
          <a:p>
            <a:pPr>
              <a:defRPr/>
            </a:pPr>
            <a:r>
              <a:rPr lang="en-US" dirty="0">
                <a:solidFill>
                  <a:schemeClr val="bg1"/>
                </a:solidFill>
                <a:latin typeface="+mn-lt"/>
                <a:ea typeface="+mn-ea"/>
              </a:rPr>
              <a:t>Rectified</a:t>
            </a:r>
          </a:p>
        </p:txBody>
      </p:sp>
      <p:cxnSp>
        <p:nvCxnSpPr>
          <p:cNvPr id="29706" name="Straight Connector 14"/>
          <p:cNvCxnSpPr>
            <a:cxnSpLocks noChangeShapeType="1"/>
          </p:cNvCxnSpPr>
          <p:nvPr/>
        </p:nvCxnSpPr>
        <p:spPr bwMode="auto">
          <a:xfrm>
            <a:off x="709613" y="43576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7" name="Straight Connector 15"/>
          <p:cNvCxnSpPr>
            <a:cxnSpLocks noChangeShapeType="1"/>
          </p:cNvCxnSpPr>
          <p:nvPr/>
        </p:nvCxnSpPr>
        <p:spPr bwMode="auto">
          <a:xfrm>
            <a:off x="693738" y="48402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8" name="Straight Connector 16"/>
          <p:cNvCxnSpPr>
            <a:cxnSpLocks noChangeShapeType="1"/>
          </p:cNvCxnSpPr>
          <p:nvPr/>
        </p:nvCxnSpPr>
        <p:spPr bwMode="auto">
          <a:xfrm>
            <a:off x="709613" y="53228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9" name="Straight Connector 17"/>
          <p:cNvCxnSpPr>
            <a:cxnSpLocks noChangeShapeType="1"/>
          </p:cNvCxnSpPr>
          <p:nvPr/>
        </p:nvCxnSpPr>
        <p:spPr bwMode="auto">
          <a:xfrm>
            <a:off x="709613" y="579913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10" name="Straight Connector 18"/>
          <p:cNvCxnSpPr>
            <a:cxnSpLocks noChangeShapeType="1"/>
          </p:cNvCxnSpPr>
          <p:nvPr/>
        </p:nvCxnSpPr>
        <p:spPr bwMode="auto">
          <a:xfrm>
            <a:off x="695325" y="62801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12"/>
          </p:nvPr>
        </p:nvSpPr>
        <p:spPr/>
        <p:txBody>
          <a:bodyPr/>
          <a:lstStyle/>
          <a:p>
            <a:fld id="{07C59B69-6083-0D46-8CBF-CC33D581A35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5"/>
          <p:cNvSpPr>
            <a:spLocks/>
          </p:cNvSpPr>
          <p:nvPr/>
        </p:nvSpPr>
        <p:spPr bwMode="auto">
          <a:xfrm>
            <a:off x="5705475" y="3859213"/>
            <a:ext cx="1884363" cy="314325"/>
          </a:xfrm>
          <a:custGeom>
            <a:avLst/>
            <a:gdLst>
              <a:gd name="T0" fmla="*/ 0 w 1468"/>
              <a:gd name="T1" fmla="*/ 2147483647 h 252"/>
              <a:gd name="T2" fmla="*/ 2147483647 w 1468"/>
              <a:gd name="T3" fmla="*/ 2147483647 h 252"/>
              <a:gd name="T4" fmla="*/ 2147483647 w 1468"/>
              <a:gd name="T5" fmla="*/ 2147483647 h 252"/>
              <a:gd name="T6" fmla="*/ 2147483647 w 1468"/>
              <a:gd name="T7" fmla="*/ 2147483647 h 252"/>
              <a:gd name="T8" fmla="*/ 2147483647 w 1468"/>
              <a:gd name="T9" fmla="*/ 2147483647 h 252"/>
              <a:gd name="T10" fmla="*/ 2147483647 w 1468"/>
              <a:gd name="T11" fmla="*/ 0 h 252"/>
              <a:gd name="T12" fmla="*/ 2147483647 w 1468"/>
              <a:gd name="T13" fmla="*/ 2147483647 h 252"/>
              <a:gd name="T14" fmla="*/ 2147483647 w 1468"/>
              <a:gd name="T15" fmla="*/ 2147483647 h 252"/>
              <a:gd name="T16" fmla="*/ 2147483647 w 1468"/>
              <a:gd name="T17" fmla="*/ 2147483647 h 252"/>
              <a:gd name="T18" fmla="*/ 2147483647 w 1468"/>
              <a:gd name="T19" fmla="*/ 2147483647 h 252"/>
              <a:gd name="T20" fmla="*/ 2147483647 w 1468"/>
              <a:gd name="T21" fmla="*/ 2147483647 h 252"/>
              <a:gd name="T22" fmla="*/ 2147483647 w 1468"/>
              <a:gd name="T23" fmla="*/ 2147483647 h 252"/>
              <a:gd name="T24" fmla="*/ 2147483647 w 1468"/>
              <a:gd name="T25" fmla="*/ 2147483647 h 252"/>
              <a:gd name="T26" fmla="*/ 2147483647 w 1468"/>
              <a:gd name="T27" fmla="*/ 2147483647 h 252"/>
              <a:gd name="T28" fmla="*/ 2147483647 w 1468"/>
              <a:gd name="T29" fmla="*/ 2147483647 h 252"/>
              <a:gd name="T30" fmla="*/ 2147483647 w 1468"/>
              <a:gd name="T31" fmla="*/ 2147483647 h 252"/>
              <a:gd name="T32" fmla="*/ 2147483647 w 1468"/>
              <a:gd name="T33" fmla="*/ 2147483647 h 252"/>
              <a:gd name="T34" fmla="*/ 2147483647 w 1468"/>
              <a:gd name="T35" fmla="*/ 2147483647 h 252"/>
              <a:gd name="T36" fmla="*/ 2147483647 w 1468"/>
              <a:gd name="T37" fmla="*/ 2147483647 h 252"/>
              <a:gd name="T38" fmla="*/ 2147483647 w 1468"/>
              <a:gd name="T39" fmla="*/ 2147483647 h 252"/>
              <a:gd name="T40" fmla="*/ 2147483647 w 1468"/>
              <a:gd name="T41" fmla="*/ 2147483647 h 252"/>
              <a:gd name="T42" fmla="*/ 2147483647 w 1468"/>
              <a:gd name="T43" fmla="*/ 2147483647 h 252"/>
              <a:gd name="T44" fmla="*/ 2147483647 w 1468"/>
              <a:gd name="T45" fmla="*/ 2147483647 h 252"/>
              <a:gd name="T46" fmla="*/ 2147483647 w 1468"/>
              <a:gd name="T47" fmla="*/ 2147483647 h 252"/>
              <a:gd name="T48" fmla="*/ 2147483647 w 1468"/>
              <a:gd name="T49" fmla="*/ 2147483647 h 252"/>
              <a:gd name="T50" fmla="*/ 2147483647 w 1468"/>
              <a:gd name="T51" fmla="*/ 2147483647 h 252"/>
              <a:gd name="T52" fmla="*/ 2147483647 w 1468"/>
              <a:gd name="T53" fmla="*/ 2147483647 h 252"/>
              <a:gd name="T54" fmla="*/ 2147483647 w 1468"/>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8"/>
              <a:gd name="T85" fmla="*/ 0 h 252"/>
              <a:gd name="T86" fmla="*/ 1468 w 1468"/>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8" h="252">
                <a:moveTo>
                  <a:pt x="0" y="5"/>
                </a:moveTo>
                <a:cubicBezTo>
                  <a:pt x="22" y="20"/>
                  <a:pt x="30" y="32"/>
                  <a:pt x="56" y="41"/>
                </a:cubicBezTo>
                <a:cubicBezTo>
                  <a:pt x="61" y="39"/>
                  <a:pt x="67" y="39"/>
                  <a:pt x="71" y="36"/>
                </a:cubicBezTo>
                <a:cubicBezTo>
                  <a:pt x="75" y="33"/>
                  <a:pt x="77" y="27"/>
                  <a:pt x="81" y="25"/>
                </a:cubicBezTo>
                <a:cubicBezTo>
                  <a:pt x="95" y="18"/>
                  <a:pt x="112" y="15"/>
                  <a:pt x="127" y="10"/>
                </a:cubicBezTo>
                <a:cubicBezTo>
                  <a:pt x="137" y="7"/>
                  <a:pt x="157" y="0"/>
                  <a:pt x="157" y="0"/>
                </a:cubicBezTo>
                <a:cubicBezTo>
                  <a:pt x="196" y="13"/>
                  <a:pt x="233" y="31"/>
                  <a:pt x="273" y="41"/>
                </a:cubicBezTo>
                <a:cubicBezTo>
                  <a:pt x="283" y="40"/>
                  <a:pt x="353" y="26"/>
                  <a:pt x="369" y="30"/>
                </a:cubicBezTo>
                <a:cubicBezTo>
                  <a:pt x="390" y="54"/>
                  <a:pt x="366" y="30"/>
                  <a:pt x="395" y="46"/>
                </a:cubicBezTo>
                <a:cubicBezTo>
                  <a:pt x="406" y="52"/>
                  <a:pt x="450" y="137"/>
                  <a:pt x="455" y="121"/>
                </a:cubicBezTo>
                <a:cubicBezTo>
                  <a:pt x="486" y="168"/>
                  <a:pt x="519" y="233"/>
                  <a:pt x="576" y="252"/>
                </a:cubicBezTo>
                <a:cubicBezTo>
                  <a:pt x="603" y="245"/>
                  <a:pt x="593" y="186"/>
                  <a:pt x="615" y="171"/>
                </a:cubicBezTo>
                <a:cubicBezTo>
                  <a:pt x="618" y="161"/>
                  <a:pt x="624" y="139"/>
                  <a:pt x="627" y="129"/>
                </a:cubicBezTo>
                <a:cubicBezTo>
                  <a:pt x="629" y="124"/>
                  <a:pt x="646" y="102"/>
                  <a:pt x="651" y="99"/>
                </a:cubicBezTo>
                <a:cubicBezTo>
                  <a:pt x="661" y="92"/>
                  <a:pt x="681" y="78"/>
                  <a:pt x="681" y="78"/>
                </a:cubicBezTo>
                <a:cubicBezTo>
                  <a:pt x="694" y="59"/>
                  <a:pt x="724" y="71"/>
                  <a:pt x="747" y="78"/>
                </a:cubicBezTo>
                <a:cubicBezTo>
                  <a:pt x="768" y="86"/>
                  <a:pt x="791" y="116"/>
                  <a:pt x="809" y="126"/>
                </a:cubicBezTo>
                <a:cubicBezTo>
                  <a:pt x="824" y="127"/>
                  <a:pt x="854" y="137"/>
                  <a:pt x="854" y="137"/>
                </a:cubicBezTo>
                <a:cubicBezTo>
                  <a:pt x="919" y="131"/>
                  <a:pt x="895" y="133"/>
                  <a:pt x="935" y="106"/>
                </a:cubicBezTo>
                <a:cubicBezTo>
                  <a:pt x="954" y="94"/>
                  <a:pt x="979" y="98"/>
                  <a:pt x="1001" y="96"/>
                </a:cubicBezTo>
                <a:cubicBezTo>
                  <a:pt x="1020" y="83"/>
                  <a:pt x="1042" y="78"/>
                  <a:pt x="1062" y="66"/>
                </a:cubicBezTo>
                <a:cubicBezTo>
                  <a:pt x="1096" y="71"/>
                  <a:pt x="1169" y="82"/>
                  <a:pt x="1198" y="101"/>
                </a:cubicBezTo>
                <a:cubicBezTo>
                  <a:pt x="1221" y="117"/>
                  <a:pt x="1247" y="133"/>
                  <a:pt x="1274" y="142"/>
                </a:cubicBezTo>
                <a:cubicBezTo>
                  <a:pt x="1291" y="159"/>
                  <a:pt x="1312" y="170"/>
                  <a:pt x="1334" y="177"/>
                </a:cubicBezTo>
                <a:cubicBezTo>
                  <a:pt x="1370" y="173"/>
                  <a:pt x="1383" y="175"/>
                  <a:pt x="1410" y="157"/>
                </a:cubicBezTo>
                <a:cubicBezTo>
                  <a:pt x="1417" y="135"/>
                  <a:pt x="1429" y="117"/>
                  <a:pt x="1446" y="101"/>
                </a:cubicBezTo>
                <a:cubicBezTo>
                  <a:pt x="1448" y="96"/>
                  <a:pt x="1447" y="90"/>
                  <a:pt x="1451" y="86"/>
                </a:cubicBezTo>
                <a:cubicBezTo>
                  <a:pt x="1468" y="69"/>
                  <a:pt x="1466" y="90"/>
                  <a:pt x="1466" y="76"/>
                </a:cubicBezTo>
              </a:path>
            </a:pathLst>
          </a:custGeom>
          <a:noFill/>
          <a:ln w="9525">
            <a:solidFill>
              <a:schemeClr val="tx1"/>
            </a:solidFill>
            <a:round/>
            <a:headEnd/>
            <a:tailEnd/>
          </a:ln>
        </p:spPr>
        <p:txBody>
          <a:bodyPr/>
          <a:lstStyle/>
          <a:p>
            <a:endParaRPr lang="en-US"/>
          </a:p>
        </p:txBody>
      </p:sp>
      <p:grpSp>
        <p:nvGrpSpPr>
          <p:cNvPr id="47107" name="Group 6"/>
          <p:cNvGrpSpPr>
            <a:grpSpLocks/>
          </p:cNvGrpSpPr>
          <p:nvPr/>
        </p:nvGrpSpPr>
        <p:grpSpPr bwMode="auto">
          <a:xfrm>
            <a:off x="5708650" y="3721100"/>
            <a:ext cx="1909763" cy="477838"/>
            <a:chOff x="2064" y="2160"/>
            <a:chExt cx="1488" cy="384"/>
          </a:xfrm>
        </p:grpSpPr>
        <p:sp>
          <p:nvSpPr>
            <p:cNvPr id="47126" name="Line 7"/>
            <p:cNvSpPr>
              <a:spLocks noChangeShapeType="1"/>
            </p:cNvSpPr>
            <p:nvPr/>
          </p:nvSpPr>
          <p:spPr bwMode="auto">
            <a:xfrm flipV="1">
              <a:off x="2064" y="2160"/>
              <a:ext cx="0" cy="384"/>
            </a:xfrm>
            <a:prstGeom prst="line">
              <a:avLst/>
            </a:prstGeom>
            <a:noFill/>
            <a:ln w="9525">
              <a:solidFill>
                <a:schemeClr val="tx1"/>
              </a:solidFill>
              <a:round/>
              <a:headEnd/>
              <a:tailEnd type="triangle" w="med" len="med"/>
            </a:ln>
          </p:spPr>
          <p:txBody>
            <a:bodyPr/>
            <a:lstStyle/>
            <a:p>
              <a:endParaRPr lang="en-US"/>
            </a:p>
          </p:txBody>
        </p:sp>
        <p:sp>
          <p:nvSpPr>
            <p:cNvPr id="47127" name="Line 8"/>
            <p:cNvSpPr>
              <a:spLocks noChangeShapeType="1"/>
            </p:cNvSpPr>
            <p:nvPr/>
          </p:nvSpPr>
          <p:spPr bwMode="auto">
            <a:xfrm>
              <a:off x="2064" y="2544"/>
              <a:ext cx="1488" cy="0"/>
            </a:xfrm>
            <a:prstGeom prst="line">
              <a:avLst/>
            </a:prstGeom>
            <a:noFill/>
            <a:ln w="9525">
              <a:solidFill>
                <a:schemeClr val="tx1"/>
              </a:solidFill>
              <a:round/>
              <a:headEnd/>
              <a:tailEnd type="triangle" w="med" len="med"/>
            </a:ln>
          </p:spPr>
          <p:txBody>
            <a:bodyPr/>
            <a:lstStyle/>
            <a:p>
              <a:endParaRPr lang="en-US"/>
            </a:p>
          </p:txBody>
        </p:sp>
      </p:grpSp>
      <p:sp>
        <p:nvSpPr>
          <p:cNvPr id="47108" name="Text Box 9"/>
          <p:cNvSpPr txBox="1">
            <a:spLocks noChangeArrowheads="1"/>
          </p:cNvSpPr>
          <p:nvPr/>
        </p:nvSpPr>
        <p:spPr bwMode="auto">
          <a:xfrm>
            <a:off x="4343400" y="3581400"/>
            <a:ext cx="1344613"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Matching cost</a:t>
            </a:r>
          </a:p>
        </p:txBody>
      </p:sp>
      <p:sp>
        <p:nvSpPr>
          <p:cNvPr id="47109" name="Text Box 10"/>
          <p:cNvSpPr txBox="1">
            <a:spLocks noChangeArrowheads="1"/>
          </p:cNvSpPr>
          <p:nvPr/>
        </p:nvSpPr>
        <p:spPr bwMode="auto">
          <a:xfrm>
            <a:off x="7635875" y="3962400"/>
            <a:ext cx="89852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disparity</a:t>
            </a:r>
          </a:p>
        </p:txBody>
      </p:sp>
      <p:pic>
        <p:nvPicPr>
          <p:cNvPr id="47110" name="Picture 11"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7111" name="Picture 12"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7112" name="Line 13"/>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7113" name="Rectangle 14"/>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grpSp>
        <p:nvGrpSpPr>
          <p:cNvPr id="47114" name="Group 15"/>
          <p:cNvGrpSpPr>
            <a:grpSpLocks/>
          </p:cNvGrpSpPr>
          <p:nvPr/>
        </p:nvGrpSpPr>
        <p:grpSpPr bwMode="auto">
          <a:xfrm>
            <a:off x="6021388" y="2049463"/>
            <a:ext cx="862012" cy="119062"/>
            <a:chOff x="3111" y="3838"/>
            <a:chExt cx="672" cy="96"/>
          </a:xfrm>
        </p:grpSpPr>
        <p:sp>
          <p:nvSpPr>
            <p:cNvPr id="47121" name="Rectangle 16"/>
            <p:cNvSpPr>
              <a:spLocks noChangeArrowheads="1"/>
            </p:cNvSpPr>
            <p:nvPr/>
          </p:nvSpPr>
          <p:spPr bwMode="auto">
            <a:xfrm>
              <a:off x="3399" y="3838"/>
              <a:ext cx="96" cy="96"/>
            </a:xfrm>
            <a:prstGeom prst="rect">
              <a:avLst/>
            </a:prstGeom>
            <a:noFill/>
            <a:ln w="15875">
              <a:solidFill>
                <a:srgbClr val="FF0000"/>
              </a:solidFill>
              <a:miter lim="800000"/>
              <a:headEnd/>
              <a:tailEnd/>
            </a:ln>
          </p:spPr>
          <p:txBody>
            <a:bodyPr wrap="none" anchor="ctr"/>
            <a:lstStyle/>
            <a:p>
              <a:endParaRPr lang="en-US"/>
            </a:p>
          </p:txBody>
        </p:sp>
        <p:sp>
          <p:nvSpPr>
            <p:cNvPr id="47122" name="Rectangle 17"/>
            <p:cNvSpPr>
              <a:spLocks noChangeArrowheads="1"/>
            </p:cNvSpPr>
            <p:nvPr/>
          </p:nvSpPr>
          <p:spPr bwMode="auto">
            <a:xfrm>
              <a:off x="3111" y="3838"/>
              <a:ext cx="96" cy="96"/>
            </a:xfrm>
            <a:prstGeom prst="rect">
              <a:avLst/>
            </a:prstGeom>
            <a:noFill/>
            <a:ln w="15875">
              <a:solidFill>
                <a:srgbClr val="00FFFF"/>
              </a:solidFill>
              <a:miter lim="800000"/>
              <a:headEnd/>
              <a:tailEnd/>
            </a:ln>
          </p:spPr>
          <p:txBody>
            <a:bodyPr wrap="none" anchor="ctr"/>
            <a:lstStyle/>
            <a:p>
              <a:endParaRPr lang="en-US"/>
            </a:p>
          </p:txBody>
        </p:sp>
        <p:sp>
          <p:nvSpPr>
            <p:cNvPr id="47123" name="Rectangle 18"/>
            <p:cNvSpPr>
              <a:spLocks noChangeArrowheads="1"/>
            </p:cNvSpPr>
            <p:nvPr/>
          </p:nvSpPr>
          <p:spPr bwMode="auto">
            <a:xfrm>
              <a:off x="3255" y="3838"/>
              <a:ext cx="96" cy="96"/>
            </a:xfrm>
            <a:prstGeom prst="rect">
              <a:avLst/>
            </a:prstGeom>
            <a:noFill/>
            <a:ln w="15875">
              <a:solidFill>
                <a:srgbClr val="00FFFF"/>
              </a:solidFill>
              <a:miter lim="800000"/>
              <a:headEnd/>
              <a:tailEnd/>
            </a:ln>
          </p:spPr>
          <p:txBody>
            <a:bodyPr wrap="none" anchor="ctr"/>
            <a:lstStyle/>
            <a:p>
              <a:endParaRPr lang="en-US"/>
            </a:p>
          </p:txBody>
        </p:sp>
        <p:sp>
          <p:nvSpPr>
            <p:cNvPr id="47124" name="Rectangle 19"/>
            <p:cNvSpPr>
              <a:spLocks noChangeArrowheads="1"/>
            </p:cNvSpPr>
            <p:nvPr/>
          </p:nvSpPr>
          <p:spPr bwMode="auto">
            <a:xfrm>
              <a:off x="3543" y="3838"/>
              <a:ext cx="96" cy="96"/>
            </a:xfrm>
            <a:prstGeom prst="rect">
              <a:avLst/>
            </a:prstGeom>
            <a:noFill/>
            <a:ln w="15875">
              <a:solidFill>
                <a:srgbClr val="00FFFF"/>
              </a:solidFill>
              <a:miter lim="800000"/>
              <a:headEnd/>
              <a:tailEnd/>
            </a:ln>
          </p:spPr>
          <p:txBody>
            <a:bodyPr wrap="none" anchor="ctr"/>
            <a:lstStyle/>
            <a:p>
              <a:endParaRPr lang="en-US"/>
            </a:p>
          </p:txBody>
        </p:sp>
        <p:sp>
          <p:nvSpPr>
            <p:cNvPr id="47125" name="Rectangle 20"/>
            <p:cNvSpPr>
              <a:spLocks noChangeArrowheads="1"/>
            </p:cNvSpPr>
            <p:nvPr/>
          </p:nvSpPr>
          <p:spPr bwMode="auto">
            <a:xfrm>
              <a:off x="3687" y="3838"/>
              <a:ext cx="96" cy="96"/>
            </a:xfrm>
            <a:prstGeom prst="rect">
              <a:avLst/>
            </a:prstGeom>
            <a:noFill/>
            <a:ln w="15875">
              <a:solidFill>
                <a:srgbClr val="00FFFF"/>
              </a:solidFill>
              <a:miter lim="800000"/>
              <a:headEnd/>
              <a:tailEnd/>
            </a:ln>
          </p:spPr>
          <p:txBody>
            <a:bodyPr wrap="none" anchor="ctr"/>
            <a:lstStyle/>
            <a:p>
              <a:endParaRPr lang="en-US"/>
            </a:p>
          </p:txBody>
        </p:sp>
      </p:grpSp>
      <p:sp>
        <p:nvSpPr>
          <p:cNvPr id="47115" name="Text Box 21"/>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7116" name="Text Box 22"/>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7117" name="Freeform 23"/>
          <p:cNvSpPr>
            <a:spLocks/>
          </p:cNvSpPr>
          <p:nvPr/>
        </p:nvSpPr>
        <p:spPr bwMode="auto">
          <a:xfrm>
            <a:off x="6430963" y="1212850"/>
            <a:ext cx="23812" cy="3219450"/>
          </a:xfrm>
          <a:custGeom>
            <a:avLst/>
            <a:gdLst>
              <a:gd name="T0" fmla="*/ 2147483647 w 18"/>
              <a:gd name="T1" fmla="*/ 0 h 2587"/>
              <a:gd name="T2" fmla="*/ 0 w 18"/>
              <a:gd name="T3" fmla="*/ 2147483647 h 2587"/>
              <a:gd name="T4" fmla="*/ 0 60000 65536"/>
              <a:gd name="T5" fmla="*/ 0 60000 65536"/>
              <a:gd name="T6" fmla="*/ 0 w 18"/>
              <a:gd name="T7" fmla="*/ 0 h 2587"/>
              <a:gd name="T8" fmla="*/ 18 w 18"/>
              <a:gd name="T9" fmla="*/ 2587 h 2587"/>
            </a:gdLst>
            <a:ahLst/>
            <a:cxnLst>
              <a:cxn ang="T4">
                <a:pos x="T0" y="T1"/>
              </a:cxn>
              <a:cxn ang="T5">
                <a:pos x="T2" y="T3"/>
              </a:cxn>
            </a:cxnLst>
            <a:rect l="T6" t="T7" r="T8" b="T9"/>
            <a:pathLst>
              <a:path w="18" h="2587">
                <a:moveTo>
                  <a:pt x="18" y="0"/>
                </a:moveTo>
                <a:lnTo>
                  <a:pt x="0" y="2587"/>
                </a:lnTo>
              </a:path>
            </a:pathLst>
          </a:custGeom>
          <a:noFill/>
          <a:ln w="12700">
            <a:solidFill>
              <a:srgbClr val="FF0000"/>
            </a:solidFill>
            <a:round/>
            <a:headEnd/>
            <a:tailEnd/>
          </a:ln>
        </p:spPr>
        <p:txBody>
          <a:bodyPr/>
          <a:lstStyle/>
          <a:p>
            <a:endParaRPr lang="en-US"/>
          </a:p>
        </p:txBody>
      </p:sp>
      <p:sp>
        <p:nvSpPr>
          <p:cNvPr id="47118" name="Text Box 24"/>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7119" name="Rectangle 25"/>
          <p:cNvSpPr>
            <a:spLocks noGrp="1" noChangeArrowheads="1"/>
          </p:cNvSpPr>
          <p:nvPr>
            <p:ph type="title"/>
          </p:nvPr>
        </p:nvSpPr>
        <p:spPr>
          <a:xfrm>
            <a:off x="685800" y="76200"/>
            <a:ext cx="8382000" cy="838200"/>
          </a:xfrm>
        </p:spPr>
        <p:txBody>
          <a:bodyPr/>
          <a:lstStyle/>
          <a:p>
            <a:r>
              <a:rPr lang="en-US" sz="3000" dirty="0" smtClean="0"/>
              <a:t>Correspondence search: </a:t>
            </a:r>
            <a:r>
              <a:rPr lang="en-US" sz="3000" dirty="0" smtClean="0">
                <a:solidFill>
                  <a:srgbClr val="FF0000"/>
                </a:solidFill>
              </a:rPr>
              <a:t>for HW3</a:t>
            </a:r>
          </a:p>
        </p:txBody>
      </p:sp>
      <p:sp>
        <p:nvSpPr>
          <p:cNvPr id="25616" name="Rectangle 26"/>
          <p:cNvSpPr>
            <a:spLocks noGrp="1" noChangeArrowheads="1"/>
          </p:cNvSpPr>
          <p:nvPr>
            <p:ph type="body" idx="1"/>
          </p:nvPr>
        </p:nvSpPr>
        <p:spPr>
          <a:xfrm>
            <a:off x="685800" y="4572000"/>
            <a:ext cx="7772400" cy="1981200"/>
          </a:xfrm>
        </p:spPr>
        <p:txBody>
          <a:bodyPr>
            <a:normAutofit/>
          </a:bodyPr>
          <a:lstStyle/>
          <a:p>
            <a:pPr>
              <a:buFontTx/>
              <a:buChar char="•"/>
              <a:defRPr/>
            </a:pPr>
            <a:r>
              <a:rPr lang="en-US" dirty="0" smtClean="0"/>
              <a:t>Slide a window along the right scanline and compare contents of that window with the reference window in the left image</a:t>
            </a:r>
          </a:p>
          <a:p>
            <a:pPr>
              <a:buFontTx/>
              <a:buChar char="•"/>
              <a:defRPr/>
            </a:pPr>
            <a:r>
              <a:rPr lang="en-US" dirty="0" smtClean="0">
                <a:solidFill>
                  <a:srgbClr val="FF0000"/>
                </a:solidFill>
              </a:rPr>
              <a:t>Matching cost: SSD, SAD, or normalized correlation</a:t>
            </a:r>
          </a:p>
        </p:txBody>
      </p:sp>
      <p:sp>
        <p:nvSpPr>
          <p:cNvPr id="2" name="Slide Number Placeholder 1"/>
          <p:cNvSpPr>
            <a:spLocks noGrp="1"/>
          </p:cNvSpPr>
          <p:nvPr>
            <p:ph type="sldNum" sz="quarter" idx="12"/>
          </p:nvPr>
        </p:nvSpPr>
        <p:spPr/>
        <p:txBody>
          <a:bodyPr/>
          <a:lstStyle/>
          <a:p>
            <a:fld id="{07C59B69-6083-0D46-8CBF-CC33D581A354}" type="slidenum">
              <a:rPr lang="en-US" smtClean="0"/>
              <a:pPr/>
              <a:t>42</a:t>
            </a:fld>
            <a:endParaRPr lang="en-US"/>
          </a:p>
        </p:txBody>
      </p:sp>
    </p:spTree>
    <p:extLst>
      <p:ext uri="{BB962C8B-B14F-4D97-AF65-F5344CB8AC3E}">
        <p14:creationId xmlns:p14="http://schemas.microsoft.com/office/powerpoint/2010/main" val="2980648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8131" name="Picture 9"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8132" name="Line 10"/>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8133" name="Rectangle 11"/>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8134" name="Text Box 18"/>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8135" name="Text Box 19"/>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8136" name="Text Box 21"/>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8137" name="Rectangle 22"/>
          <p:cNvSpPr>
            <a:spLocks noGrp="1" noChangeArrowheads="1"/>
          </p:cNvSpPr>
          <p:nvPr>
            <p:ph type="title"/>
          </p:nvPr>
        </p:nvSpPr>
        <p:spPr>
          <a:xfrm>
            <a:off x="685800" y="76200"/>
            <a:ext cx="8382000" cy="838200"/>
          </a:xfrm>
        </p:spPr>
        <p:txBody>
          <a:bodyPr/>
          <a:lstStyle/>
          <a:p>
            <a:r>
              <a:rPr lang="en-US" sz="3000" smtClean="0"/>
              <a:t>Correspondence search</a:t>
            </a:r>
          </a:p>
        </p:txBody>
      </p:sp>
      <p:pic>
        <p:nvPicPr>
          <p:cNvPr id="48138" name="Picture 25"/>
          <p:cNvPicPr>
            <a:picLocks noChangeAspect="1" noChangeArrowheads="1"/>
          </p:cNvPicPr>
          <p:nvPr/>
        </p:nvPicPr>
        <p:blipFill>
          <a:blip r:embed="rId5" cstate="print"/>
          <a:srcRect/>
          <a:stretch>
            <a:fillRect/>
          </a:stretch>
        </p:blipFill>
        <p:spPr bwMode="auto">
          <a:xfrm>
            <a:off x="4916488" y="3733800"/>
            <a:ext cx="3200400" cy="2398713"/>
          </a:xfrm>
          <a:prstGeom prst="rect">
            <a:avLst/>
          </a:prstGeom>
          <a:noFill/>
          <a:ln w="9525">
            <a:noFill/>
            <a:miter lim="800000"/>
            <a:headEnd/>
            <a:tailEnd/>
          </a:ln>
        </p:spPr>
      </p:pic>
      <p:sp>
        <p:nvSpPr>
          <p:cNvPr id="48139" name="Text Box 26"/>
          <p:cNvSpPr txBox="1">
            <a:spLocks noChangeArrowheads="1"/>
          </p:cNvSpPr>
          <p:nvPr/>
        </p:nvSpPr>
        <p:spPr bwMode="auto">
          <a:xfrm>
            <a:off x="6127750" y="6262688"/>
            <a:ext cx="654050" cy="366712"/>
          </a:xfrm>
          <a:prstGeom prst="rect">
            <a:avLst/>
          </a:prstGeom>
          <a:noFill/>
          <a:ln w="9525">
            <a:noFill/>
            <a:miter lim="800000"/>
            <a:headEnd/>
            <a:tailEnd/>
          </a:ln>
        </p:spPr>
        <p:txBody>
          <a:bodyPr wrap="none">
            <a:spAutoFit/>
          </a:bodyPr>
          <a:lstStyle/>
          <a:p>
            <a:r>
              <a:rPr lang="en-US"/>
              <a:t>SSD</a:t>
            </a:r>
          </a:p>
        </p:txBody>
      </p:sp>
      <p:sp>
        <p:nvSpPr>
          <p:cNvPr id="48140" name="Freeform 27"/>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43</a:t>
            </a:fld>
            <a:endParaRPr lang="en-US"/>
          </a:p>
        </p:txBody>
      </p:sp>
    </p:spTree>
    <p:extLst>
      <p:ext uri="{BB962C8B-B14F-4D97-AF65-F5344CB8AC3E}">
        <p14:creationId xmlns:p14="http://schemas.microsoft.com/office/powerpoint/2010/main" val="1002691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9155" name="Picture 3"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9156" name="Line 4"/>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9157" name="Rectangle 5"/>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9158" name="Text Box 6"/>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9159" name="Text Box 7"/>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9160" name="Text Box 8"/>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9161" name="Rectangle 9"/>
          <p:cNvSpPr>
            <a:spLocks noGrp="1" noChangeArrowheads="1"/>
          </p:cNvSpPr>
          <p:nvPr>
            <p:ph type="title"/>
          </p:nvPr>
        </p:nvSpPr>
        <p:spPr>
          <a:xfrm>
            <a:off x="685800" y="76200"/>
            <a:ext cx="8382000" cy="838200"/>
          </a:xfrm>
        </p:spPr>
        <p:txBody>
          <a:bodyPr/>
          <a:lstStyle/>
          <a:p>
            <a:r>
              <a:rPr lang="en-US" sz="3000" smtClean="0"/>
              <a:t>Correspondence search</a:t>
            </a:r>
          </a:p>
        </p:txBody>
      </p:sp>
      <p:sp>
        <p:nvSpPr>
          <p:cNvPr id="49162" name="Text Box 11"/>
          <p:cNvSpPr txBox="1">
            <a:spLocks noChangeArrowheads="1"/>
          </p:cNvSpPr>
          <p:nvPr/>
        </p:nvSpPr>
        <p:spPr bwMode="auto">
          <a:xfrm>
            <a:off x="5835650" y="6262688"/>
            <a:ext cx="1263650" cy="366712"/>
          </a:xfrm>
          <a:prstGeom prst="rect">
            <a:avLst/>
          </a:prstGeom>
          <a:noFill/>
          <a:ln w="9525">
            <a:noFill/>
            <a:miter lim="800000"/>
            <a:headEnd/>
            <a:tailEnd/>
          </a:ln>
        </p:spPr>
        <p:txBody>
          <a:bodyPr wrap="none">
            <a:spAutoFit/>
          </a:bodyPr>
          <a:lstStyle/>
          <a:p>
            <a:r>
              <a:rPr lang="en-US"/>
              <a:t>Norm. corr</a:t>
            </a:r>
          </a:p>
        </p:txBody>
      </p:sp>
      <p:pic>
        <p:nvPicPr>
          <p:cNvPr id="49163" name="Picture 13"/>
          <p:cNvPicPr>
            <a:picLocks noChangeAspect="1" noChangeArrowheads="1"/>
          </p:cNvPicPr>
          <p:nvPr/>
        </p:nvPicPr>
        <p:blipFill>
          <a:blip r:embed="rId5" cstate="print"/>
          <a:srcRect/>
          <a:stretch>
            <a:fillRect/>
          </a:stretch>
        </p:blipFill>
        <p:spPr bwMode="auto">
          <a:xfrm>
            <a:off x="4900613" y="3730625"/>
            <a:ext cx="3176587" cy="2365375"/>
          </a:xfrm>
          <a:prstGeom prst="rect">
            <a:avLst/>
          </a:prstGeom>
          <a:noFill/>
          <a:ln w="9525">
            <a:noFill/>
            <a:miter lim="800000"/>
            <a:headEnd/>
            <a:tailEnd/>
          </a:ln>
        </p:spPr>
      </p:pic>
      <p:sp>
        <p:nvSpPr>
          <p:cNvPr id="49164" name="Freeform 12"/>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44</a:t>
            </a:fld>
            <a:endParaRPr lang="en-US"/>
          </a:p>
        </p:txBody>
      </p:sp>
    </p:spTree>
    <p:extLst>
      <p:ext uri="{BB962C8B-B14F-4D97-AF65-F5344CB8AC3E}">
        <p14:creationId xmlns:p14="http://schemas.microsoft.com/office/powerpoint/2010/main" val="390973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r>
              <a:rPr lang="en-US" smtClean="0"/>
              <a:t>Effect of window size</a:t>
            </a:r>
          </a:p>
        </p:txBody>
      </p:sp>
      <p:pic>
        <p:nvPicPr>
          <p:cNvPr id="50180" name="Picture 5" descr="sri20"/>
          <p:cNvPicPr>
            <a:picLocks noChangeAspect="1" noChangeArrowheads="1"/>
          </p:cNvPicPr>
          <p:nvPr/>
        </p:nvPicPr>
        <p:blipFill>
          <a:blip r:embed="rId3" cstate="print"/>
          <a:srcRect/>
          <a:stretch>
            <a:fillRect/>
          </a:stretch>
        </p:blipFill>
        <p:spPr bwMode="auto">
          <a:xfrm>
            <a:off x="533400" y="1057275"/>
            <a:ext cx="2522538" cy="2295525"/>
          </a:xfrm>
          <a:prstGeom prst="rect">
            <a:avLst/>
          </a:prstGeom>
          <a:noFill/>
          <a:ln w="9525">
            <a:noFill/>
            <a:miter lim="800000"/>
            <a:headEnd/>
            <a:tailEnd/>
          </a:ln>
        </p:spPr>
      </p:pic>
      <p:pic>
        <p:nvPicPr>
          <p:cNvPr id="50181" name="Picture 2" descr="SSDWindowSize"/>
          <p:cNvPicPr>
            <a:picLocks noChangeAspect="1" noChangeArrowheads="1"/>
          </p:cNvPicPr>
          <p:nvPr/>
        </p:nvPicPr>
        <p:blipFill>
          <a:blip r:embed="rId4" cstate="print"/>
          <a:srcRect/>
          <a:stretch>
            <a:fillRect/>
          </a:stretch>
        </p:blipFill>
        <p:spPr bwMode="auto">
          <a:xfrm>
            <a:off x="3352800" y="1012825"/>
            <a:ext cx="5562600" cy="2540000"/>
          </a:xfrm>
          <a:prstGeom prst="rect">
            <a:avLst/>
          </a:prstGeom>
          <a:noFill/>
          <a:ln w="9525">
            <a:noFill/>
            <a:miter lim="800000"/>
            <a:headEnd/>
            <a:tailEnd/>
          </a:ln>
        </p:spPr>
      </p:pic>
      <p:sp>
        <p:nvSpPr>
          <p:cNvPr id="50182" name="Text Box 6"/>
          <p:cNvSpPr txBox="1">
            <a:spLocks noChangeArrowheads="1"/>
          </p:cNvSpPr>
          <p:nvPr/>
        </p:nvSpPr>
        <p:spPr bwMode="auto">
          <a:xfrm>
            <a:off x="4191000" y="3505200"/>
            <a:ext cx="947738" cy="457200"/>
          </a:xfrm>
          <a:prstGeom prst="rect">
            <a:avLst/>
          </a:prstGeom>
          <a:noFill/>
          <a:ln w="9525">
            <a:noFill/>
            <a:miter lim="800000"/>
            <a:headEnd/>
            <a:tailEnd/>
          </a:ln>
        </p:spPr>
        <p:txBody>
          <a:bodyPr wrap="none">
            <a:spAutoFit/>
          </a:bodyPr>
          <a:lstStyle/>
          <a:p>
            <a:r>
              <a:rPr lang="en-US">
                <a:latin typeface="Times New Roman" pitchFamily="18" charset="0"/>
              </a:rPr>
              <a:t>W = 3</a:t>
            </a:r>
          </a:p>
        </p:txBody>
      </p:sp>
      <p:sp>
        <p:nvSpPr>
          <p:cNvPr id="50183" name="Text Box 7"/>
          <p:cNvSpPr txBox="1">
            <a:spLocks noChangeArrowheads="1"/>
          </p:cNvSpPr>
          <p:nvPr/>
        </p:nvSpPr>
        <p:spPr bwMode="auto">
          <a:xfrm>
            <a:off x="6977063" y="3505200"/>
            <a:ext cx="1100137" cy="457200"/>
          </a:xfrm>
          <a:prstGeom prst="rect">
            <a:avLst/>
          </a:prstGeom>
          <a:noFill/>
          <a:ln w="9525">
            <a:noFill/>
            <a:miter lim="800000"/>
            <a:headEnd/>
            <a:tailEnd/>
          </a:ln>
        </p:spPr>
        <p:txBody>
          <a:bodyPr wrap="none">
            <a:spAutoFit/>
          </a:bodyPr>
          <a:lstStyle/>
          <a:p>
            <a:r>
              <a:rPr lang="en-US">
                <a:latin typeface="Times New Roman" pitchFamily="18" charset="0"/>
              </a:rPr>
              <a:t>W = 20</a:t>
            </a:r>
          </a:p>
        </p:txBody>
      </p:sp>
      <p:pic>
        <p:nvPicPr>
          <p:cNvPr id="50184" name="Picture 9" descr="sri20"/>
          <p:cNvPicPr>
            <a:picLocks noChangeAspect="1" noChangeArrowheads="1"/>
          </p:cNvPicPr>
          <p:nvPr/>
        </p:nvPicPr>
        <p:blipFill>
          <a:blip r:embed="rId3" cstate="print"/>
          <a:srcRect/>
          <a:stretch>
            <a:fillRect/>
          </a:stretch>
        </p:blipFill>
        <p:spPr bwMode="auto">
          <a:xfrm>
            <a:off x="685800" y="1209675"/>
            <a:ext cx="2522538" cy="2295525"/>
          </a:xfrm>
          <a:prstGeom prst="rect">
            <a:avLst/>
          </a:prstGeom>
          <a:noFill/>
          <a:ln w="9525">
            <a:solidFill>
              <a:schemeClr val="bg1"/>
            </a:solidFill>
            <a:miter lim="800000"/>
            <a:headEnd/>
            <a:tailEnd/>
          </a:ln>
        </p:spPr>
      </p:pic>
      <p:sp>
        <p:nvSpPr>
          <p:cNvPr id="11" name="Content Placeholder 2"/>
          <p:cNvSpPr txBox="1">
            <a:spLocks/>
          </p:cNvSpPr>
          <p:nvPr/>
        </p:nvSpPr>
        <p:spPr bwMode="auto">
          <a:xfrm>
            <a:off x="228600" y="3886200"/>
            <a:ext cx="8229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Smaller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More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noise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Larger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Smoother disparity maps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Less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latin typeface="+mn-lt"/>
              </a:rPr>
              <a:t>Fails near boundaries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fld id="{07C59B69-6083-0D46-8CBF-CC33D581A354}" type="slidenum">
              <a:rPr lang="en-US" smtClean="0"/>
              <a:pPr/>
              <a:t>45</a:t>
            </a:fld>
            <a:endParaRPr lang="en-US"/>
          </a:p>
        </p:txBody>
      </p:sp>
    </p:spTree>
    <p:extLst>
      <p:ext uri="{BB962C8B-B14F-4D97-AF65-F5344CB8AC3E}">
        <p14:creationId xmlns:p14="http://schemas.microsoft.com/office/powerpoint/2010/main" val="10002320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Failures of correspondence search</a:t>
            </a:r>
          </a:p>
        </p:txBody>
      </p:sp>
      <p:pic>
        <p:nvPicPr>
          <p:cNvPr id="624644" name="Picture 4"/>
          <p:cNvPicPr>
            <a:picLocks noChangeAspect="1" noChangeArrowheads="1"/>
          </p:cNvPicPr>
          <p:nvPr/>
        </p:nvPicPr>
        <p:blipFill>
          <a:blip r:embed="rId3" cstate="print"/>
          <a:srcRect/>
          <a:stretch>
            <a:fillRect/>
          </a:stretch>
        </p:blipFill>
        <p:spPr bwMode="auto">
          <a:xfrm>
            <a:off x="457200" y="1074738"/>
            <a:ext cx="3733800" cy="2147887"/>
          </a:xfrm>
          <a:prstGeom prst="rect">
            <a:avLst/>
          </a:prstGeom>
          <a:noFill/>
          <a:ln w="9525">
            <a:noFill/>
            <a:miter lim="800000"/>
            <a:headEnd/>
            <a:tailEnd/>
          </a:ln>
        </p:spPr>
      </p:pic>
      <p:pic>
        <p:nvPicPr>
          <p:cNvPr id="624645" name="Picture 5"/>
          <p:cNvPicPr>
            <a:picLocks noChangeAspect="1" noChangeArrowheads="1"/>
          </p:cNvPicPr>
          <p:nvPr/>
        </p:nvPicPr>
        <p:blipFill>
          <a:blip r:embed="rId4" cstate="print"/>
          <a:srcRect/>
          <a:stretch>
            <a:fillRect/>
          </a:stretch>
        </p:blipFill>
        <p:spPr bwMode="auto">
          <a:xfrm>
            <a:off x="4495800" y="1066800"/>
            <a:ext cx="4191000" cy="2152650"/>
          </a:xfrm>
          <a:prstGeom prst="rect">
            <a:avLst/>
          </a:prstGeom>
          <a:noFill/>
          <a:ln w="9525">
            <a:noFill/>
            <a:miter lim="800000"/>
            <a:headEnd/>
            <a:tailEnd/>
          </a:ln>
        </p:spPr>
      </p:pic>
      <p:sp>
        <p:nvSpPr>
          <p:cNvPr id="624646" name="Text Box 6"/>
          <p:cNvSpPr txBox="1">
            <a:spLocks noChangeArrowheads="1"/>
          </p:cNvSpPr>
          <p:nvPr/>
        </p:nvSpPr>
        <p:spPr bwMode="auto">
          <a:xfrm>
            <a:off x="838200" y="3276600"/>
            <a:ext cx="2997200" cy="457200"/>
          </a:xfrm>
          <a:prstGeom prst="rect">
            <a:avLst/>
          </a:prstGeom>
          <a:noFill/>
          <a:ln w="9525">
            <a:noFill/>
            <a:miter lim="800000"/>
            <a:headEnd/>
            <a:tailEnd/>
          </a:ln>
        </p:spPr>
        <p:txBody>
          <a:bodyPr wrap="none">
            <a:spAutoFit/>
          </a:bodyPr>
          <a:lstStyle/>
          <a:p>
            <a:r>
              <a:rPr lang="en-US"/>
              <a:t>Textureless surfaces</a:t>
            </a:r>
          </a:p>
        </p:txBody>
      </p:sp>
      <p:sp>
        <p:nvSpPr>
          <p:cNvPr id="624647" name="Text Box 7"/>
          <p:cNvSpPr txBox="1">
            <a:spLocks noChangeArrowheads="1"/>
          </p:cNvSpPr>
          <p:nvPr/>
        </p:nvSpPr>
        <p:spPr bwMode="auto">
          <a:xfrm>
            <a:off x="4953000" y="3198813"/>
            <a:ext cx="3100388" cy="457200"/>
          </a:xfrm>
          <a:prstGeom prst="rect">
            <a:avLst/>
          </a:prstGeom>
          <a:noFill/>
          <a:ln w="9525">
            <a:noFill/>
            <a:miter lim="800000"/>
            <a:headEnd/>
            <a:tailEnd/>
          </a:ln>
        </p:spPr>
        <p:txBody>
          <a:bodyPr wrap="none">
            <a:spAutoFit/>
          </a:bodyPr>
          <a:lstStyle/>
          <a:p>
            <a:r>
              <a:rPr lang="en-US"/>
              <a:t>Occlusions, repetition</a:t>
            </a:r>
          </a:p>
        </p:txBody>
      </p:sp>
      <p:sp>
        <p:nvSpPr>
          <p:cNvPr id="624648" name="Text Box 8"/>
          <p:cNvSpPr txBox="1">
            <a:spLocks noChangeArrowheads="1"/>
          </p:cNvSpPr>
          <p:nvPr/>
        </p:nvSpPr>
        <p:spPr bwMode="auto">
          <a:xfrm>
            <a:off x="1763713" y="6248400"/>
            <a:ext cx="5475287" cy="457200"/>
          </a:xfrm>
          <a:prstGeom prst="rect">
            <a:avLst/>
          </a:prstGeom>
          <a:noFill/>
          <a:ln w="9525">
            <a:noFill/>
            <a:miter lim="800000"/>
            <a:headEnd/>
            <a:tailEnd/>
          </a:ln>
        </p:spPr>
        <p:txBody>
          <a:bodyPr wrap="none">
            <a:spAutoFit/>
          </a:bodyPr>
          <a:lstStyle/>
          <a:p>
            <a:r>
              <a:rPr lang="en-US"/>
              <a:t>Non-Lambertian surfaces, specularities</a:t>
            </a:r>
          </a:p>
        </p:txBody>
      </p:sp>
      <p:pic>
        <p:nvPicPr>
          <p:cNvPr id="624652" name="Picture 12"/>
          <p:cNvPicPr>
            <a:picLocks noChangeAspect="1" noChangeArrowheads="1"/>
          </p:cNvPicPr>
          <p:nvPr/>
        </p:nvPicPr>
        <p:blipFill>
          <a:blip r:embed="rId5" cstate="print"/>
          <a:srcRect/>
          <a:stretch>
            <a:fillRect/>
          </a:stretch>
        </p:blipFill>
        <p:spPr bwMode="auto">
          <a:xfrm>
            <a:off x="1066800" y="3886200"/>
            <a:ext cx="2268538" cy="2417763"/>
          </a:xfrm>
          <a:prstGeom prst="rect">
            <a:avLst/>
          </a:prstGeom>
          <a:noFill/>
          <a:ln w="9525">
            <a:noFill/>
            <a:miter lim="800000"/>
            <a:headEnd/>
            <a:tailEnd/>
          </a:ln>
        </p:spPr>
      </p:pic>
      <p:pic>
        <p:nvPicPr>
          <p:cNvPr id="624653" name="Picture 13"/>
          <p:cNvPicPr>
            <a:picLocks noChangeAspect="1" noChangeArrowheads="1"/>
          </p:cNvPicPr>
          <p:nvPr/>
        </p:nvPicPr>
        <p:blipFill>
          <a:blip r:embed="rId6" cstate="print"/>
          <a:srcRect/>
          <a:stretch>
            <a:fillRect/>
          </a:stretch>
        </p:blipFill>
        <p:spPr bwMode="auto">
          <a:xfrm>
            <a:off x="3448050" y="3886200"/>
            <a:ext cx="2268538" cy="2417763"/>
          </a:xfrm>
          <a:prstGeom prst="rect">
            <a:avLst/>
          </a:prstGeom>
          <a:noFill/>
          <a:ln w="9525">
            <a:noFill/>
            <a:miter lim="800000"/>
            <a:headEnd/>
            <a:tailEnd/>
          </a:ln>
        </p:spPr>
      </p:pic>
      <p:pic>
        <p:nvPicPr>
          <p:cNvPr id="624654" name="Picture 14"/>
          <p:cNvPicPr>
            <a:picLocks noChangeAspect="1" noChangeArrowheads="1"/>
          </p:cNvPicPr>
          <p:nvPr/>
        </p:nvPicPr>
        <p:blipFill>
          <a:blip r:embed="rId7" cstate="print"/>
          <a:srcRect/>
          <a:stretch>
            <a:fillRect/>
          </a:stretch>
        </p:blipFill>
        <p:spPr bwMode="auto">
          <a:xfrm>
            <a:off x="5867400" y="3886200"/>
            <a:ext cx="2257425" cy="2387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7C59B69-6083-0D46-8CBF-CC33D581A354}" type="slidenum">
              <a:rPr lang="en-US" smtClean="0"/>
              <a:pPr/>
              <a:t>46</a:t>
            </a:fld>
            <a:endParaRPr lang="en-US"/>
          </a:p>
        </p:txBody>
      </p:sp>
    </p:spTree>
    <p:extLst>
      <p:ext uri="{BB962C8B-B14F-4D97-AF65-F5344CB8AC3E}">
        <p14:creationId xmlns:p14="http://schemas.microsoft.com/office/powerpoint/2010/main" val="181363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6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p:bldP spid="624647" grpId="0"/>
      <p:bldP spid="62464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mtClean="0"/>
              <a:t>Results with window search</a:t>
            </a:r>
          </a:p>
        </p:txBody>
      </p:sp>
      <p:graphicFrame>
        <p:nvGraphicFramePr>
          <p:cNvPr id="14338" name="Object 3"/>
          <p:cNvGraphicFramePr>
            <a:graphicFrameLocks noChangeAspect="1"/>
          </p:cNvGraphicFramePr>
          <p:nvPr/>
        </p:nvGraphicFramePr>
        <p:xfrm>
          <a:off x="5257800" y="4332288"/>
          <a:ext cx="3276600" cy="2373312"/>
        </p:xfrm>
        <a:graphic>
          <a:graphicData uri="http://schemas.openxmlformats.org/presentationml/2006/ole">
            <mc:AlternateContent xmlns:mc="http://schemas.openxmlformats.org/markup-compatibility/2006">
              <mc:Choice xmlns:v="urn:schemas-microsoft-com:vml" Requires="v">
                <p:oleObj spid="_x0000_s146513" name="Image" r:id="rId4" imgW="4422167" imgH="3202259" progId="">
                  <p:embed/>
                </p:oleObj>
              </mc:Choice>
              <mc:Fallback>
                <p:oleObj name="Image" r:id="rId4" imgW="4422167" imgH="32022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4"/>
          <p:cNvSpPr txBox="1">
            <a:spLocks noChangeArrowheads="1"/>
          </p:cNvSpPr>
          <p:nvPr/>
        </p:nvSpPr>
        <p:spPr bwMode="auto">
          <a:xfrm>
            <a:off x="817563" y="3810000"/>
            <a:ext cx="3525837" cy="457200"/>
          </a:xfrm>
          <a:prstGeom prst="rect">
            <a:avLst/>
          </a:prstGeom>
          <a:noFill/>
          <a:ln w="9525">
            <a:noFill/>
            <a:miter lim="800000"/>
            <a:headEnd/>
            <a:tailEnd/>
          </a:ln>
        </p:spPr>
        <p:txBody>
          <a:bodyPr wrap="none">
            <a:spAutoFit/>
          </a:bodyPr>
          <a:lstStyle/>
          <a:p>
            <a:pPr algn="ctr"/>
            <a:r>
              <a:rPr lang="en-US"/>
              <a:t>Window-based matching</a:t>
            </a:r>
          </a:p>
        </p:txBody>
      </p:sp>
      <p:graphicFrame>
        <p:nvGraphicFramePr>
          <p:cNvPr id="14339" name="Object 5"/>
          <p:cNvGraphicFramePr>
            <a:graphicFrameLocks noChangeAspect="1"/>
          </p:cNvGraphicFramePr>
          <p:nvPr/>
        </p:nvGraphicFramePr>
        <p:xfrm>
          <a:off x="914400" y="4332288"/>
          <a:ext cx="3276600" cy="2373312"/>
        </p:xfrm>
        <a:graphic>
          <a:graphicData uri="http://schemas.openxmlformats.org/presentationml/2006/ole">
            <mc:AlternateContent xmlns:mc="http://schemas.openxmlformats.org/markup-compatibility/2006">
              <mc:Choice xmlns:v="urn:schemas-microsoft-com:vml" Requires="v">
                <p:oleObj spid="_x0000_s146514" name="Image" r:id="rId6" imgW="4422167" imgH="3202259" progId="">
                  <p:embed/>
                </p:oleObj>
              </mc:Choice>
              <mc:Fallback>
                <p:oleObj name="Image" r:id="rId6" imgW="4422167" imgH="32022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6"/>
          <p:cNvSpPr txBox="1">
            <a:spLocks noChangeArrowheads="1"/>
          </p:cNvSpPr>
          <p:nvPr/>
        </p:nvSpPr>
        <p:spPr bwMode="auto">
          <a:xfrm>
            <a:off x="5964238" y="3810000"/>
            <a:ext cx="1895475" cy="457200"/>
          </a:xfrm>
          <a:prstGeom prst="rect">
            <a:avLst/>
          </a:prstGeom>
          <a:noFill/>
          <a:ln w="9525">
            <a:noFill/>
            <a:miter lim="800000"/>
            <a:headEnd/>
            <a:tailEnd/>
          </a:ln>
        </p:spPr>
        <p:txBody>
          <a:bodyPr wrap="none">
            <a:spAutoFit/>
          </a:bodyPr>
          <a:lstStyle/>
          <a:p>
            <a:pPr algn="ctr"/>
            <a:r>
              <a:rPr lang="en-US"/>
              <a:t>Ground truth</a:t>
            </a:r>
          </a:p>
        </p:txBody>
      </p:sp>
      <p:pic>
        <p:nvPicPr>
          <p:cNvPr id="14343" name="Picture 7" descr="scene1"/>
          <p:cNvPicPr>
            <a:picLocks noChangeAspect="1" noChangeArrowheads="1"/>
          </p:cNvPicPr>
          <p:nvPr/>
        </p:nvPicPr>
        <p:blipFill>
          <a:blip r:embed="rId8" cstate="print"/>
          <a:srcRect/>
          <a:stretch>
            <a:fillRect/>
          </a:stretch>
        </p:blipFill>
        <p:spPr bwMode="auto">
          <a:xfrm>
            <a:off x="3048000" y="1276350"/>
            <a:ext cx="3276600" cy="2457450"/>
          </a:xfrm>
          <a:prstGeom prst="rect">
            <a:avLst/>
          </a:prstGeom>
          <a:noFill/>
          <a:ln w="9525">
            <a:noFill/>
            <a:miter lim="800000"/>
            <a:headEnd/>
            <a:tailEnd/>
          </a:ln>
        </p:spPr>
      </p:pic>
      <p:sp>
        <p:nvSpPr>
          <p:cNvPr id="14344" name="Text Box 6"/>
          <p:cNvSpPr txBox="1">
            <a:spLocks noChangeArrowheads="1"/>
          </p:cNvSpPr>
          <p:nvPr/>
        </p:nvSpPr>
        <p:spPr bwMode="auto">
          <a:xfrm>
            <a:off x="4344988" y="838200"/>
            <a:ext cx="828675" cy="457200"/>
          </a:xfrm>
          <a:prstGeom prst="rect">
            <a:avLst/>
          </a:prstGeom>
          <a:noFill/>
          <a:ln w="9525">
            <a:noFill/>
            <a:miter lim="800000"/>
            <a:headEnd/>
            <a:tailEnd/>
          </a:ln>
        </p:spPr>
        <p:txBody>
          <a:bodyPr wrap="none">
            <a:spAutoFit/>
          </a:bodyPr>
          <a:lstStyle/>
          <a:p>
            <a:pPr algn="ctr"/>
            <a:r>
              <a:rPr lang="en-US"/>
              <a:t>Data</a:t>
            </a:r>
          </a:p>
        </p:txBody>
      </p:sp>
      <p:sp>
        <p:nvSpPr>
          <p:cNvPr id="2" name="Slide Number Placeholder 1"/>
          <p:cNvSpPr>
            <a:spLocks noGrp="1"/>
          </p:cNvSpPr>
          <p:nvPr>
            <p:ph type="sldNum" sz="quarter" idx="12"/>
          </p:nvPr>
        </p:nvSpPr>
        <p:spPr/>
        <p:txBody>
          <a:bodyPr/>
          <a:lstStyle/>
          <a:p>
            <a:fld id="{2ECA7CF4-79CC-6A48-A466-8C20EA113E48}" type="slidenum">
              <a:rPr lang="en-US" smtClean="0"/>
              <a:pPr/>
              <a:t>47</a:t>
            </a:fld>
            <a:endParaRPr lang="en-US"/>
          </a:p>
        </p:txBody>
      </p:sp>
    </p:spTree>
    <p:extLst>
      <p:ext uri="{BB962C8B-B14F-4D97-AF65-F5344CB8AC3E}">
        <p14:creationId xmlns:p14="http://schemas.microsoft.com/office/powerpoint/2010/main" val="3860014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2800" dirty="0" smtClean="0"/>
              <a:t>How can we improve window-based matching?</a:t>
            </a:r>
            <a:endParaRPr lang="en-US" sz="2800" dirty="0"/>
          </a:p>
        </p:txBody>
      </p:sp>
      <p:sp>
        <p:nvSpPr>
          <p:cNvPr id="52227" name="Content Placeholder 3"/>
          <p:cNvSpPr>
            <a:spLocks noGrp="1"/>
          </p:cNvSpPr>
          <p:nvPr>
            <p:ph idx="1"/>
          </p:nvPr>
        </p:nvSpPr>
        <p:spPr/>
        <p:txBody>
          <a:bodyPr/>
          <a:lstStyle/>
          <a:p>
            <a:endParaRPr lang="en-US" dirty="0" smtClean="0"/>
          </a:p>
          <a:p>
            <a:r>
              <a:rPr lang="en-US" dirty="0" smtClean="0"/>
              <a:t>So far, matches are independent for each point</a:t>
            </a:r>
          </a:p>
          <a:p>
            <a:endParaRPr lang="en-US" dirty="0" smtClean="0"/>
          </a:p>
          <a:p>
            <a:r>
              <a:rPr lang="en-US" dirty="0" smtClean="0"/>
              <a:t>What constraints or priors can we add?</a:t>
            </a:r>
          </a:p>
        </p:txBody>
      </p:sp>
      <p:sp>
        <p:nvSpPr>
          <p:cNvPr id="2" name="Slide Number Placeholder 1"/>
          <p:cNvSpPr>
            <a:spLocks noGrp="1"/>
          </p:cNvSpPr>
          <p:nvPr>
            <p:ph type="sldNum" sz="quarter" idx="12"/>
          </p:nvPr>
        </p:nvSpPr>
        <p:spPr/>
        <p:txBody>
          <a:bodyPr/>
          <a:lstStyle/>
          <a:p>
            <a:fld id="{07C59B69-6083-0D46-8CBF-CC33D581A354}" type="slidenum">
              <a:rPr lang="en-US" smtClean="0"/>
              <a:pPr/>
              <a:t>48</a:t>
            </a:fld>
            <a:endParaRPr lang="en-US"/>
          </a:p>
        </p:txBody>
      </p:sp>
    </p:spTree>
    <p:extLst>
      <p:ext uri="{BB962C8B-B14F-4D97-AF65-F5344CB8AC3E}">
        <p14:creationId xmlns:p14="http://schemas.microsoft.com/office/powerpoint/2010/main" val="566365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Stereo constraints/priors</a:t>
            </a:r>
          </a:p>
        </p:txBody>
      </p:sp>
      <p:sp>
        <p:nvSpPr>
          <p:cNvPr id="31747" name="Rectangle 3"/>
          <p:cNvSpPr>
            <a:spLocks noGrp="1" noChangeArrowheads="1"/>
          </p:cNvSpPr>
          <p:nvPr>
            <p:ph type="body" idx="1"/>
          </p:nvPr>
        </p:nvSpPr>
        <p:spPr>
          <a:xfrm>
            <a:off x="685800" y="914400"/>
            <a:ext cx="7772400" cy="1371600"/>
          </a:xfrm>
        </p:spPr>
        <p:txBody>
          <a:bodyPr>
            <a:normAutofit/>
          </a:bodyPr>
          <a:lstStyle/>
          <a:p>
            <a:pPr>
              <a:buFontTx/>
              <a:buChar char="•"/>
              <a:defRPr/>
            </a:pPr>
            <a:r>
              <a:rPr lang="en-US" dirty="0" smtClean="0"/>
              <a:t>Uniqueness </a:t>
            </a:r>
          </a:p>
          <a:p>
            <a:pPr lvl="1">
              <a:defRPr/>
            </a:pPr>
            <a:r>
              <a:rPr lang="en-US" dirty="0" smtClean="0">
                <a:solidFill>
                  <a:srgbClr val="0066FF"/>
                </a:solidFill>
              </a:rPr>
              <a:t>For any point in one image, there should be at most one matching point in the other image</a:t>
            </a:r>
          </a:p>
        </p:txBody>
      </p:sp>
      <p:pic>
        <p:nvPicPr>
          <p:cNvPr id="54276" name="Picture 4"/>
          <p:cNvPicPr>
            <a:picLocks noChangeAspect="1" noChangeArrowheads="1"/>
          </p:cNvPicPr>
          <p:nvPr/>
        </p:nvPicPr>
        <p:blipFill>
          <a:blip r:embed="rId3" cstate="print"/>
          <a:srcRect/>
          <a:stretch>
            <a:fillRect/>
          </a:stretch>
        </p:blipFill>
        <p:spPr bwMode="auto">
          <a:xfrm>
            <a:off x="1524000" y="2149475"/>
            <a:ext cx="6248400" cy="4556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7C59B69-6083-0D46-8CBF-CC33D581A354}" type="slidenum">
              <a:rPr lang="en-US" smtClean="0"/>
              <a:pPr/>
              <a:t>49</a:t>
            </a:fld>
            <a:endParaRPr lang="en-US"/>
          </a:p>
        </p:txBody>
      </p:sp>
    </p:spTree>
    <p:extLst>
      <p:ext uri="{BB962C8B-B14F-4D97-AF65-F5344CB8AC3E}">
        <p14:creationId xmlns:p14="http://schemas.microsoft.com/office/powerpoint/2010/main" val="96138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Arial" charset="0"/>
              </a:rPr>
              <a:t>What do humans use as depth cues?</a:t>
            </a:r>
          </a:p>
        </p:txBody>
      </p:sp>
      <p:sp>
        <p:nvSpPr>
          <p:cNvPr id="3" name="TextBox 2"/>
          <p:cNvSpPr txBox="1"/>
          <p:nvPr/>
        </p:nvSpPr>
        <p:spPr>
          <a:xfrm>
            <a:off x="381000" y="4956175"/>
            <a:ext cx="4724400" cy="1292225"/>
          </a:xfrm>
          <a:prstGeom prst="rect">
            <a:avLst/>
          </a:prstGeom>
          <a:noFill/>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Shades and Shadows </a:t>
            </a:r>
          </a:p>
          <a:p>
            <a:r>
              <a:rPr lang="en-US" sz="1000"/>
              <a:t>When we know the location of a light source and see objects casting shadows on other objects, we learn that the object shadowing the other is closer to the light source. As most illumination comes downward we tend to resolve ambiguities using this information. The three dimensional looking computer user interfaces are a nice example on this. Also, bright objects seem to be closer to the observer than dark ones. </a:t>
            </a:r>
          </a:p>
        </p:txBody>
      </p:sp>
      <p:sp>
        <p:nvSpPr>
          <p:cNvPr id="4" name="TextBox 3"/>
          <p:cNvSpPr txBox="1"/>
          <p:nvPr/>
        </p:nvSpPr>
        <p:spPr>
          <a:xfrm>
            <a:off x="228600" y="6327775"/>
            <a:ext cx="6400800" cy="261938"/>
          </a:xfrm>
          <a:prstGeom prst="rect">
            <a:avLst/>
          </a:prstGeom>
          <a:noFill/>
        </p:spPr>
        <p:txBody>
          <a:bodyPr>
            <a:spAutoFit/>
          </a:bodyPr>
          <a:lstStyle/>
          <a:p>
            <a:pPr>
              <a:defRPr/>
            </a:pPr>
            <a:r>
              <a:rPr lang="en-US" sz="1100" dirty="0">
                <a:latin typeface="+mn-lt"/>
                <a:ea typeface="+mn-ea"/>
              </a:rPr>
              <a:t>Marko </a:t>
            </a:r>
            <a:r>
              <a:rPr lang="en-US" sz="1100" dirty="0" err="1">
                <a:latin typeface="+mn-lt"/>
                <a:ea typeface="+mn-ea"/>
              </a:rPr>
              <a:t>Teittinen</a:t>
            </a:r>
            <a:r>
              <a:rPr lang="en-US" sz="11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2" name="TextBox 1"/>
          <p:cNvSpPr txBox="1"/>
          <p:nvPr/>
        </p:nvSpPr>
        <p:spPr>
          <a:xfrm>
            <a:off x="228600" y="990600"/>
            <a:ext cx="3810000" cy="461963"/>
          </a:xfrm>
          <a:prstGeom prst="rect">
            <a:avLst/>
          </a:prstGeom>
          <a:noFill/>
        </p:spPr>
        <p:txBody>
          <a:bodyPr>
            <a:spAutoFit/>
          </a:bodyPr>
          <a:lstStyle/>
          <a:p>
            <a:pPr>
              <a:defRPr/>
            </a:pPr>
            <a:r>
              <a:rPr lang="en-US" dirty="0">
                <a:solidFill>
                  <a:srgbClr val="0070C0"/>
                </a:solidFill>
                <a:latin typeface="+mn-lt"/>
                <a:ea typeface="+mn-ea"/>
              </a:rPr>
              <a:t>Image cues</a:t>
            </a:r>
          </a:p>
        </p:txBody>
      </p:sp>
      <p:sp>
        <p:nvSpPr>
          <p:cNvPr id="6" name="TextBox 5"/>
          <p:cNvSpPr txBox="1"/>
          <p:nvPr/>
        </p:nvSpPr>
        <p:spPr>
          <a:xfrm>
            <a:off x="381000" y="1458913"/>
            <a:ext cx="4724400" cy="600075"/>
          </a:xfrm>
          <a:prstGeom prst="rect">
            <a:avLst/>
          </a:prstGeom>
          <a:noFill/>
        </p:spPr>
        <p:txBody>
          <a:bodyPr>
            <a:spAutoFit/>
          </a:bodyPr>
          <a:lstStyle/>
          <a:p>
            <a:pPr>
              <a:defRPr/>
            </a:pPr>
            <a:r>
              <a:rPr lang="en-US" sz="1200" b="1" dirty="0">
                <a:latin typeface="Times New Roman" pitchFamily="18" charset="0"/>
                <a:ea typeface="+mn-ea"/>
              </a:rPr>
              <a:t>Retinal Image Size </a:t>
            </a:r>
          </a:p>
          <a:p>
            <a:pPr>
              <a:defRPr/>
            </a:pPr>
            <a:r>
              <a:rPr lang="en-US" sz="1050" dirty="0">
                <a:latin typeface="Times New Roman" pitchFamily="18" charset="0"/>
                <a:ea typeface="+mn-ea"/>
              </a:rPr>
              <a:t>When the real size of the object is known, our brain compares the sensed size of the object to this real size, and thus acquires information about the distance of the object. </a:t>
            </a:r>
          </a:p>
        </p:txBody>
      </p:sp>
      <p:sp>
        <p:nvSpPr>
          <p:cNvPr id="7" name="TextBox 6"/>
          <p:cNvSpPr txBox="1"/>
          <p:nvPr/>
        </p:nvSpPr>
        <p:spPr>
          <a:xfrm>
            <a:off x="381000" y="2057400"/>
            <a:ext cx="4724400" cy="784225"/>
          </a:xfrm>
          <a:prstGeom prst="rect">
            <a:avLst/>
          </a:prstGeom>
          <a:noFill/>
        </p:spPr>
        <p:txBody>
          <a:bodyPr>
            <a:spAutoFit/>
          </a:bodyPr>
          <a:lstStyle/>
          <a:p>
            <a:pPr>
              <a:defRPr/>
            </a:pPr>
            <a:r>
              <a:rPr lang="en-US" sz="1200" b="1" dirty="0">
                <a:latin typeface="Times New Roman" pitchFamily="18" charset="0"/>
                <a:ea typeface="+mn-ea"/>
              </a:rPr>
              <a:t>Linear Perspective </a:t>
            </a:r>
          </a:p>
          <a:p>
            <a:pPr>
              <a:defRPr/>
            </a:pPr>
            <a:r>
              <a:rPr lang="en-US" sz="1050" dirty="0">
                <a:latin typeface="Times New Roman" pitchFamily="18" charset="0"/>
                <a:ea typeface="+mn-ea"/>
              </a:rPr>
              <a:t>When looking down a straight level road we see the parallel sides of the road meet in the horizon. This effect is often visible in photos and it is an important depth cue. It is called linear perspective. </a:t>
            </a:r>
          </a:p>
        </p:txBody>
      </p:sp>
      <p:sp>
        <p:nvSpPr>
          <p:cNvPr id="8" name="TextBox 7"/>
          <p:cNvSpPr txBox="1"/>
          <p:nvPr/>
        </p:nvSpPr>
        <p:spPr>
          <a:xfrm>
            <a:off x="381000" y="2751138"/>
            <a:ext cx="4724400" cy="785812"/>
          </a:xfrm>
          <a:prstGeom prst="rect">
            <a:avLst/>
          </a:prstGeom>
          <a:noFill/>
        </p:spPr>
        <p:txBody>
          <a:bodyPr>
            <a:spAutoFit/>
          </a:bodyPr>
          <a:lstStyle/>
          <a:p>
            <a:pPr>
              <a:defRPr/>
            </a:pPr>
            <a:r>
              <a:rPr lang="en-US" sz="1200" b="1" dirty="0">
                <a:latin typeface="Times New Roman" pitchFamily="18" charset="0"/>
                <a:ea typeface="+mn-ea"/>
              </a:rPr>
              <a:t>Texture Gradient </a:t>
            </a:r>
          </a:p>
          <a:p>
            <a:pPr>
              <a:defRPr/>
            </a:pPr>
            <a:r>
              <a:rPr lang="en-US" sz="1050" dirty="0">
                <a:latin typeface="Times New Roman" pitchFamily="18" charset="0"/>
                <a:ea typeface="+mn-ea"/>
              </a:rPr>
              <a:t>The closer we are to an object the more detail we can see of its surface texture. So objects with smooth textures are usually interpreted being farther away. This is especially true if the surface texture spans all the distance from near to far. </a:t>
            </a:r>
          </a:p>
        </p:txBody>
      </p:sp>
      <p:sp>
        <p:nvSpPr>
          <p:cNvPr id="9" name="TextBox 8"/>
          <p:cNvSpPr txBox="1"/>
          <p:nvPr/>
        </p:nvSpPr>
        <p:spPr>
          <a:xfrm>
            <a:off x="381000" y="3482975"/>
            <a:ext cx="4724400" cy="784225"/>
          </a:xfrm>
          <a:prstGeom prst="rect">
            <a:avLst/>
          </a:prstGeom>
          <a:noFill/>
        </p:spPr>
        <p:txBody>
          <a:bodyPr>
            <a:spAutoFit/>
          </a:bodyPr>
          <a:lstStyle/>
          <a:p>
            <a:pPr>
              <a:defRPr/>
            </a:pPr>
            <a:r>
              <a:rPr lang="en-US" sz="1200" b="1" dirty="0">
                <a:latin typeface="Times New Roman" pitchFamily="18" charset="0"/>
                <a:ea typeface="+mn-ea"/>
              </a:rPr>
              <a:t>Overlapping </a:t>
            </a:r>
          </a:p>
          <a:p>
            <a:pPr>
              <a:defRPr/>
            </a:pPr>
            <a:r>
              <a:rPr lang="en-US" sz="1050" dirty="0">
                <a:latin typeface="Times New Roman" pitchFamily="18" charset="0"/>
                <a:ea typeface="+mn-ea"/>
              </a:rPr>
              <a:t>When objects block each other out of our sight, we know that the object that blocks the other one is closer to us. The object whose outline pattern looks more continuous is felt to lie closer. </a:t>
            </a:r>
          </a:p>
        </p:txBody>
      </p:sp>
      <p:sp>
        <p:nvSpPr>
          <p:cNvPr id="10" name="TextBox 9"/>
          <p:cNvSpPr txBox="1"/>
          <p:nvPr/>
        </p:nvSpPr>
        <p:spPr>
          <a:xfrm>
            <a:off x="381000" y="4211638"/>
            <a:ext cx="4724400" cy="969962"/>
          </a:xfrm>
          <a:prstGeom prst="rect">
            <a:avLst/>
          </a:prstGeom>
          <a:noFill/>
        </p:spPr>
        <p:txBody>
          <a:bodyPr>
            <a:spAutoFit/>
          </a:bodyPr>
          <a:lstStyle/>
          <a:p>
            <a:pPr>
              <a:defRPr/>
            </a:pPr>
            <a:r>
              <a:rPr lang="en-US" sz="1200" b="1" dirty="0">
                <a:latin typeface="Times New Roman" pitchFamily="18" charset="0"/>
                <a:ea typeface="+mn-ea"/>
              </a:rPr>
              <a:t>Aerial Haze</a:t>
            </a:r>
          </a:p>
          <a:p>
            <a:pPr>
              <a:defRPr/>
            </a:pPr>
            <a:r>
              <a:rPr lang="en-US" sz="1050" dirty="0">
                <a:latin typeface="Times New Roman" pitchFamily="18" charset="0"/>
                <a:ea typeface="+mn-ea"/>
              </a:rPr>
              <a:t>The mountains in the horizon look always slightly bluish or hazy. The reason for this are small water and dust particles in the air between the eye and the mountains. The farther the mountains, the hazier they look. </a:t>
            </a:r>
          </a:p>
          <a:p>
            <a:pPr>
              <a:defRPr/>
            </a:pPr>
            <a:endParaRPr lang="en-US" sz="1200" dirty="0">
              <a:latin typeface="Times New Roman" pitchFamily="18" charset="0"/>
              <a:ea typeface="+mn-ea"/>
            </a:endParaRPr>
          </a:p>
        </p:txBody>
      </p:sp>
      <p:pic>
        <p:nvPicPr>
          <p:cNvPr id="21515" name="Picture 2" descr="http://www.jonathanchiu.com/images/20080415232235_img_0028.jpg"/>
          <p:cNvPicPr>
            <a:picLocks noChangeAspect="1" noChangeArrowheads="1"/>
          </p:cNvPicPr>
          <p:nvPr/>
        </p:nvPicPr>
        <p:blipFill>
          <a:blip r:embed="rId3" cstate="email">
            <a:extLst>
              <a:ext uri="{28A0092B-C50C-407E-A947-70E740481C1C}">
                <a14:useLocalDpi xmlns:a14="http://schemas.microsoft.com/office/drawing/2010/main" val="0"/>
              </a:ext>
            </a:extLst>
          </a:blip>
          <a:srcRect l="30379" t="4988" r="24287"/>
          <a:stretch>
            <a:fillRect/>
          </a:stretch>
        </p:blipFill>
        <p:spPr bwMode="auto">
          <a:xfrm>
            <a:off x="5181600" y="990600"/>
            <a:ext cx="375285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1950" y="5981700"/>
            <a:ext cx="1162050" cy="246063"/>
          </a:xfrm>
          <a:prstGeom prst="rect">
            <a:avLst/>
          </a:prstGeom>
          <a:noFill/>
        </p:spPr>
        <p:txBody>
          <a:bodyPr>
            <a:spAutoFit/>
          </a:bodyPr>
          <a:lstStyle/>
          <a:p>
            <a:pPr>
              <a:defRPr/>
            </a:pPr>
            <a:r>
              <a:rPr lang="en-US" sz="1000" dirty="0">
                <a:solidFill>
                  <a:schemeClr val="bg1"/>
                </a:solidFill>
                <a:latin typeface="+mn-lt"/>
                <a:ea typeface="+mn-ea"/>
              </a:rPr>
              <a:t>Jonathan Chiu </a:t>
            </a:r>
          </a:p>
        </p:txBody>
      </p:sp>
      <p:sp>
        <p:nvSpPr>
          <p:cNvPr id="11" name="Slide Number Placeholder 10"/>
          <p:cNvSpPr>
            <a:spLocks noGrp="1"/>
          </p:cNvSpPr>
          <p:nvPr>
            <p:ph type="sldNum" sz="quarter" idx="12"/>
          </p:nvPr>
        </p:nvSpPr>
        <p:spPr/>
        <p:txBody>
          <a:bodyPr/>
          <a:lstStyle/>
          <a:p>
            <a:fld id="{2ECA7CF4-79CC-6A48-A466-8C20EA113E48}"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Stereo constraints/priors</a:t>
            </a:r>
          </a:p>
        </p:txBody>
      </p:sp>
      <p:sp>
        <p:nvSpPr>
          <p:cNvPr id="32771" name="Rectangle 3"/>
          <p:cNvSpPr>
            <a:spLocks noGrp="1" noChangeArrowheads="1"/>
          </p:cNvSpPr>
          <p:nvPr>
            <p:ph type="body" idx="1"/>
          </p:nvPr>
        </p:nvSpPr>
        <p:spPr>
          <a:xfrm>
            <a:off x="685800" y="914400"/>
            <a:ext cx="8153400" cy="23622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a:p>
            <a:pPr>
              <a:buFontTx/>
              <a:buChar char="•"/>
              <a:defRPr/>
            </a:pPr>
            <a:r>
              <a:rPr lang="en-US" dirty="0" smtClean="0"/>
              <a:t>Ordering</a:t>
            </a:r>
          </a:p>
          <a:p>
            <a:pPr lvl="1">
              <a:defRPr/>
            </a:pPr>
            <a:r>
              <a:rPr lang="en-US" dirty="0" smtClean="0">
                <a:solidFill>
                  <a:srgbClr val="0066FF"/>
                </a:solidFill>
              </a:rPr>
              <a:t>Corresponding points should be in the same order in both views</a:t>
            </a:r>
          </a:p>
        </p:txBody>
      </p:sp>
      <p:pic>
        <p:nvPicPr>
          <p:cNvPr id="701446" name="Picture 6"/>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5301" name="Rectangle 8"/>
          <p:cNvSpPr>
            <a:spLocks noChangeArrowheads="1"/>
          </p:cNvSpPr>
          <p:nvPr/>
        </p:nvSpPr>
        <p:spPr bwMode="auto">
          <a:xfrm>
            <a:off x="4724400" y="2819400"/>
            <a:ext cx="4038600" cy="3810000"/>
          </a:xfrm>
          <a:prstGeom prst="rect">
            <a:avLst/>
          </a:prstGeom>
          <a:solidFill>
            <a:schemeClr val="bg1"/>
          </a:solidFill>
          <a:ln w="9525">
            <a:noFill/>
            <a:miter lim="800000"/>
            <a:headEnd/>
            <a:tailEnd/>
          </a:ln>
        </p:spPr>
        <p:txBody>
          <a:bodyPr wrap="none" anchor="ctr"/>
          <a:lstStyle/>
          <a:p>
            <a:endParaRPr lang="en-US"/>
          </a:p>
        </p:txBody>
      </p:sp>
      <p:sp>
        <p:nvSpPr>
          <p:cNvPr id="2" name="Slide Number Placeholder 1"/>
          <p:cNvSpPr>
            <a:spLocks noGrp="1"/>
          </p:cNvSpPr>
          <p:nvPr>
            <p:ph type="sldNum" sz="quarter" idx="12"/>
          </p:nvPr>
        </p:nvSpPr>
        <p:spPr/>
        <p:txBody>
          <a:bodyPr/>
          <a:lstStyle/>
          <a:p>
            <a:fld id="{07C59B69-6083-0D46-8CBF-CC33D581A354}" type="slidenum">
              <a:rPr lang="en-US" smtClean="0"/>
              <a:pPr/>
              <a:t>50</a:t>
            </a:fld>
            <a:endParaRPr lang="en-US"/>
          </a:p>
        </p:txBody>
      </p:sp>
    </p:spTree>
    <p:extLst>
      <p:ext uri="{BB962C8B-B14F-4D97-AF65-F5344CB8AC3E}">
        <p14:creationId xmlns:p14="http://schemas.microsoft.com/office/powerpoint/2010/main" val="25738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0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Stereo constraints/priors</a:t>
            </a:r>
          </a:p>
        </p:txBody>
      </p:sp>
      <p:sp>
        <p:nvSpPr>
          <p:cNvPr id="33795" name="Rectangle 3"/>
          <p:cNvSpPr>
            <a:spLocks noGrp="1" noChangeArrowheads="1"/>
          </p:cNvSpPr>
          <p:nvPr>
            <p:ph type="body" idx="1"/>
          </p:nvPr>
        </p:nvSpPr>
        <p:spPr>
          <a:xfrm>
            <a:off x="685800" y="914400"/>
            <a:ext cx="8229600" cy="23622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a:p>
            <a:pPr>
              <a:buFontTx/>
              <a:buChar char="•"/>
              <a:defRPr/>
            </a:pPr>
            <a:r>
              <a:rPr lang="en-US" dirty="0" smtClean="0"/>
              <a:t>Ordering</a:t>
            </a:r>
          </a:p>
          <a:p>
            <a:pPr lvl="1">
              <a:defRPr/>
            </a:pPr>
            <a:r>
              <a:rPr lang="en-US" dirty="0" smtClean="0"/>
              <a:t>Corresponding points should be in the same order in both views</a:t>
            </a:r>
          </a:p>
        </p:txBody>
      </p:sp>
      <p:pic>
        <p:nvPicPr>
          <p:cNvPr id="56324" name="Picture 4"/>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6325" name="Text Box 6"/>
          <p:cNvSpPr txBox="1">
            <a:spLocks noChangeArrowheads="1"/>
          </p:cNvSpPr>
          <p:nvPr/>
        </p:nvSpPr>
        <p:spPr bwMode="auto">
          <a:xfrm>
            <a:off x="4953000" y="6400800"/>
            <a:ext cx="3422650" cy="366713"/>
          </a:xfrm>
          <a:prstGeom prst="rect">
            <a:avLst/>
          </a:prstGeom>
          <a:noFill/>
          <a:ln w="9525">
            <a:noFill/>
            <a:miter lim="800000"/>
            <a:headEnd/>
            <a:tailEnd/>
          </a:ln>
        </p:spPr>
        <p:txBody>
          <a:bodyPr wrap="none">
            <a:spAutoFit/>
          </a:bodyPr>
          <a:lstStyle/>
          <a:p>
            <a:r>
              <a:rPr lang="en-US"/>
              <a:t>Ordering constraint doesn’t hold</a:t>
            </a:r>
          </a:p>
        </p:txBody>
      </p:sp>
      <p:sp>
        <p:nvSpPr>
          <p:cNvPr id="2" name="Slide Number Placeholder 1"/>
          <p:cNvSpPr>
            <a:spLocks noGrp="1"/>
          </p:cNvSpPr>
          <p:nvPr>
            <p:ph type="sldNum" sz="quarter" idx="12"/>
          </p:nvPr>
        </p:nvSpPr>
        <p:spPr/>
        <p:txBody>
          <a:bodyPr/>
          <a:lstStyle/>
          <a:p>
            <a:fld id="{07C59B69-6083-0D46-8CBF-CC33D581A354}" type="slidenum">
              <a:rPr lang="en-US" smtClean="0"/>
              <a:pPr/>
              <a:t>51</a:t>
            </a:fld>
            <a:endParaRPr lang="en-US"/>
          </a:p>
        </p:txBody>
      </p:sp>
    </p:spTree>
    <p:extLst>
      <p:ext uri="{BB962C8B-B14F-4D97-AF65-F5344CB8AC3E}">
        <p14:creationId xmlns:p14="http://schemas.microsoft.com/office/powerpoint/2010/main" val="1221237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Priors and constraints</a:t>
            </a:r>
          </a:p>
        </p:txBody>
      </p:sp>
      <p:sp>
        <p:nvSpPr>
          <p:cNvPr id="34819" name="Rectangle 3"/>
          <p:cNvSpPr>
            <a:spLocks noGrp="1" noChangeArrowheads="1"/>
          </p:cNvSpPr>
          <p:nvPr>
            <p:ph type="body" idx="1"/>
          </p:nvPr>
        </p:nvSpPr>
        <p:spPr>
          <a:xfrm>
            <a:off x="685800" y="914400"/>
            <a:ext cx="8229600" cy="3505200"/>
          </a:xfrm>
        </p:spPr>
        <p:txBody>
          <a:bodyPr>
            <a:normAutofit/>
          </a:bodyPr>
          <a:lstStyle/>
          <a:p>
            <a:pPr>
              <a:buFontTx/>
              <a:buChar char="•"/>
              <a:defRPr/>
            </a:pPr>
            <a:r>
              <a:rPr lang="en-US" smtClean="0"/>
              <a:t>Uniqueness </a:t>
            </a:r>
          </a:p>
          <a:p>
            <a:pPr lvl="1">
              <a:defRPr/>
            </a:pPr>
            <a:r>
              <a:rPr lang="en-US" smtClean="0"/>
              <a:t>For any point in one image, there should be at most one matching point in the other image</a:t>
            </a:r>
          </a:p>
          <a:p>
            <a:pPr>
              <a:buFontTx/>
              <a:buChar char="•"/>
              <a:defRPr/>
            </a:pPr>
            <a:r>
              <a:rPr lang="en-US" smtClean="0"/>
              <a:t>Ordering</a:t>
            </a:r>
          </a:p>
          <a:p>
            <a:pPr lvl="1">
              <a:defRPr/>
            </a:pPr>
            <a:r>
              <a:rPr lang="en-US" smtClean="0"/>
              <a:t>Corresponding points should be in the same order in both views</a:t>
            </a:r>
          </a:p>
          <a:p>
            <a:pPr>
              <a:buFontTx/>
              <a:buChar char="•"/>
              <a:defRPr/>
            </a:pPr>
            <a:r>
              <a:rPr lang="en-US" smtClean="0"/>
              <a:t>Smoothness</a:t>
            </a:r>
          </a:p>
          <a:p>
            <a:pPr lvl="1">
              <a:defRPr/>
            </a:pPr>
            <a:r>
              <a:rPr lang="en-US" smtClean="0"/>
              <a:t>We expect disparity values to change slowly (for the most part)</a:t>
            </a:r>
          </a:p>
        </p:txBody>
      </p:sp>
      <p:sp>
        <p:nvSpPr>
          <p:cNvPr id="2" name="Slide Number Placeholder 1"/>
          <p:cNvSpPr>
            <a:spLocks noGrp="1"/>
          </p:cNvSpPr>
          <p:nvPr>
            <p:ph type="sldNum" sz="quarter" idx="12"/>
          </p:nvPr>
        </p:nvSpPr>
        <p:spPr/>
        <p:txBody>
          <a:bodyPr/>
          <a:lstStyle/>
          <a:p>
            <a:fld id="{07C59B69-6083-0D46-8CBF-CC33D581A354}" type="slidenum">
              <a:rPr lang="en-US" smtClean="0"/>
              <a:pPr/>
              <a:t>52</a:t>
            </a:fld>
            <a:endParaRPr lang="en-US"/>
          </a:p>
        </p:txBody>
      </p:sp>
    </p:spTree>
    <p:extLst>
      <p:ext uri="{BB962C8B-B14F-4D97-AF65-F5344CB8AC3E}">
        <p14:creationId xmlns:p14="http://schemas.microsoft.com/office/powerpoint/2010/main" val="2377343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1"/>
            </p:custDataLst>
          </p:nvPr>
        </p:nvSpPr>
        <p:spPr/>
        <p:txBody>
          <a:bodyPr/>
          <a:lstStyle/>
          <a:p>
            <a:r>
              <a:rPr lang="en-US">
                <a:latin typeface="Arial" charset="0"/>
              </a:rPr>
              <a:t>Stereo as energy minimization</a:t>
            </a:r>
          </a:p>
        </p:txBody>
      </p:sp>
      <p:sp>
        <p:nvSpPr>
          <p:cNvPr id="39939" name="Content Placeholder 2"/>
          <p:cNvSpPr>
            <a:spLocks noGrp="1"/>
          </p:cNvSpPr>
          <p:nvPr>
            <p:ph idx="1"/>
            <p:custDataLst>
              <p:tags r:id="rId2"/>
            </p:custDataLst>
          </p:nvPr>
        </p:nvSpPr>
        <p:spPr>
          <a:xfrm>
            <a:off x="685800" y="4038600"/>
            <a:ext cx="7772400" cy="2133600"/>
          </a:xfrm>
        </p:spPr>
        <p:txBody>
          <a:bodyPr/>
          <a:lstStyle/>
          <a:p>
            <a:r>
              <a:rPr lang="en-US">
                <a:latin typeface="Arial" charset="0"/>
              </a:rPr>
              <a:t>What defines a good stereo correspondence?</a:t>
            </a:r>
          </a:p>
          <a:p>
            <a:pPr marL="914400" lvl="1" indent="-457200">
              <a:buFontTx/>
              <a:buAutoNum type="arabicPeriod"/>
            </a:pPr>
            <a:r>
              <a:rPr lang="en-US">
                <a:latin typeface="Arial" charset="0"/>
              </a:rPr>
              <a:t>Match quality</a:t>
            </a:r>
          </a:p>
          <a:p>
            <a:pPr marL="1314450" lvl="2" indent="-457200"/>
            <a:r>
              <a:rPr lang="en-US">
                <a:latin typeface="Arial" charset="0"/>
              </a:rPr>
              <a:t>Want each pixel to find a good match in the other image</a:t>
            </a:r>
          </a:p>
          <a:p>
            <a:pPr marL="914400" lvl="1" indent="-457200">
              <a:buFontTx/>
              <a:buAutoNum type="arabicPeriod"/>
            </a:pPr>
            <a:r>
              <a:rPr lang="en-US">
                <a:latin typeface="Arial" charset="0"/>
              </a:rPr>
              <a:t>Smoothness</a:t>
            </a:r>
          </a:p>
          <a:p>
            <a:pPr marL="1314450" lvl="2" indent="-457200"/>
            <a:r>
              <a:rPr lang="en-US">
                <a:latin typeface="Arial" charset="0"/>
              </a:rPr>
              <a:t>If two pixels are adjacent, they should (usually) move about the same amount </a:t>
            </a:r>
          </a:p>
        </p:txBody>
      </p:sp>
      <p:pic>
        <p:nvPicPr>
          <p:cNvPr id="39940" name="Picture 3" descr="lincoln_full"/>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2057400" y="1066800"/>
            <a:ext cx="50292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Oval 7"/>
          <p:cNvSpPr>
            <a:spLocks noChangeAspect="1" noChangeArrowheads="1"/>
          </p:cNvSpPr>
          <p:nvPr>
            <p:custDataLst>
              <p:tags r:id="rId4"/>
            </p:custDataLst>
          </p:nvPr>
        </p:nvSpPr>
        <p:spPr bwMode="auto">
          <a:xfrm>
            <a:off x="3389313" y="3040063"/>
            <a:ext cx="152400" cy="150812"/>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2" name="Oval 6"/>
          <p:cNvSpPr>
            <a:spLocks noChangeAspect="1" noChangeArrowheads="1"/>
          </p:cNvSpPr>
          <p:nvPr>
            <p:custDataLst>
              <p:tags r:id="rId5"/>
            </p:custDataLst>
          </p:nvPr>
        </p:nvSpPr>
        <p:spPr bwMode="auto">
          <a:xfrm>
            <a:off x="5792788" y="3048000"/>
            <a:ext cx="150812"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3" name="Straight Arrow Connector 7"/>
          <p:cNvCxnSpPr>
            <a:cxnSpLocks noChangeShapeType="1"/>
            <a:endCxn id="39942" idx="2"/>
          </p:cNvCxnSpPr>
          <p:nvPr>
            <p:custDataLst>
              <p:tags r:id="rId6"/>
            </p:custDataLst>
          </p:nvPr>
        </p:nvCxnSpPr>
        <p:spPr bwMode="auto">
          <a:xfrm flipV="1">
            <a:off x="3581400" y="3124200"/>
            <a:ext cx="2211388" cy="6350"/>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
        <p:nvSpPr>
          <p:cNvPr id="39944" name="Oval 8"/>
          <p:cNvSpPr>
            <a:spLocks noChangeAspect="1" noChangeArrowheads="1"/>
          </p:cNvSpPr>
          <p:nvPr>
            <p:custDataLst>
              <p:tags r:id="rId7"/>
            </p:custDataLst>
          </p:nvPr>
        </p:nvSpPr>
        <p:spPr bwMode="auto">
          <a:xfrm>
            <a:off x="32766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5" name="Oval 9"/>
          <p:cNvSpPr>
            <a:spLocks noChangeAspect="1" noChangeArrowheads="1"/>
          </p:cNvSpPr>
          <p:nvPr>
            <p:custDataLst>
              <p:tags r:id="rId8"/>
            </p:custDataLst>
          </p:nvPr>
        </p:nvSpPr>
        <p:spPr bwMode="auto">
          <a:xfrm>
            <a:off x="56388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6" name="Straight Arrow Connector 11"/>
          <p:cNvCxnSpPr>
            <a:cxnSpLocks noChangeShapeType="1"/>
          </p:cNvCxnSpPr>
          <p:nvPr>
            <p:custDataLst>
              <p:tags r:id="rId9"/>
            </p:custDataLst>
          </p:nvPr>
        </p:nvCxnSpPr>
        <p:spPr bwMode="auto">
          <a:xfrm flipV="1">
            <a:off x="3443288" y="2971800"/>
            <a:ext cx="2209800" cy="7938"/>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07C59B69-6083-0D46-8CBF-CC33D581A354}" type="slidenum">
              <a:rPr lang="en-US" smtClean="0"/>
              <a:pPr/>
              <a:t>53</a:t>
            </a:fld>
            <a:endParaRPr lang="en-US"/>
          </a:p>
        </p:txBody>
      </p:sp>
    </p:spTree>
    <p:extLst>
      <p:ext uri="{BB962C8B-B14F-4D97-AF65-F5344CB8AC3E}">
        <p14:creationId xmlns:p14="http://schemas.microsoft.com/office/powerpoint/2010/main" val="384363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r>
              <a:rPr lang="en-US" dirty="0">
                <a:latin typeface="Arial" charset="0"/>
              </a:rPr>
              <a:t>Matching </a:t>
            </a:r>
            <a:r>
              <a:rPr lang="en-US" dirty="0" smtClean="0">
                <a:latin typeface="Arial" charset="0"/>
              </a:rPr>
              <a:t>windows: </a:t>
            </a:r>
            <a:r>
              <a:rPr lang="en-US" dirty="0" smtClean="0">
                <a:solidFill>
                  <a:srgbClr val="FF0000"/>
                </a:solidFill>
                <a:latin typeface="Arial" charset="0"/>
              </a:rPr>
              <a:t>for HW3</a:t>
            </a:r>
            <a:endParaRPr lang="en-US" dirty="0">
              <a:solidFill>
                <a:srgbClr val="FF0000"/>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80987464"/>
              </p:ext>
            </p:extLst>
          </p:nvPr>
        </p:nvGraphicFramePr>
        <p:xfrm>
          <a:off x="609600" y="914400"/>
          <a:ext cx="7772400" cy="3825875"/>
        </p:xfrm>
        <a:graphic>
          <a:graphicData uri="http://schemas.openxmlformats.org/drawingml/2006/table">
            <a:tbl>
              <a:tblPr/>
              <a:tblGrid>
                <a:gridCol w="3886200"/>
                <a:gridCol w="3886200"/>
              </a:tblGrid>
              <a:tr h="440670">
                <a:tc>
                  <a:txBody>
                    <a:bodyPr/>
                    <a:lstStyle/>
                    <a:p>
                      <a:pPr algn="ctr"/>
                      <a:r>
                        <a:rPr lang="en-US" sz="1800" b="1" dirty="0">
                          <a:effectLst/>
                        </a:rPr>
                        <a:t>Similarity Measure</a:t>
                      </a:r>
                      <a:endParaRPr lang="en-US" sz="1800" dirty="0">
                        <a:effectLst/>
                      </a:endParaRPr>
                    </a:p>
                  </a:txBody>
                  <a:tcPr marT="45723" marB="45723" anchor="ctr">
                    <a:lnL>
                      <a:noFill/>
                    </a:lnL>
                    <a:lnR>
                      <a:noFill/>
                    </a:lnR>
                    <a:lnT>
                      <a:noFill/>
                    </a:lnT>
                    <a:lnB>
                      <a:noFill/>
                    </a:lnB>
                  </a:tcPr>
                </a:tc>
                <a:tc>
                  <a:txBody>
                    <a:bodyPr/>
                    <a:lstStyle/>
                    <a:p>
                      <a:pPr algn="ctr"/>
                      <a:r>
                        <a:rPr lang="en-US" sz="1800" b="1">
                          <a:effectLst/>
                        </a:rPr>
                        <a:t>Formula</a:t>
                      </a:r>
                      <a:endParaRPr lang="en-US" sz="1800">
                        <a:effectLst/>
                      </a:endParaRPr>
                    </a:p>
                  </a:txBody>
                  <a:tcPr marT="45723" marB="45723" anchor="ctr">
                    <a:lnL>
                      <a:noFill/>
                    </a:lnL>
                    <a:lnR>
                      <a:noFill/>
                    </a:lnR>
                    <a:lnT>
                      <a:noFill/>
                    </a:lnT>
                    <a:lnB>
                      <a:noFill/>
                    </a:lnB>
                  </a:tcPr>
                </a:tc>
              </a:tr>
              <a:tr h="677041">
                <a:tc>
                  <a:txBody>
                    <a:bodyPr/>
                    <a:lstStyle/>
                    <a:p>
                      <a:pPr algn="l"/>
                      <a:r>
                        <a:rPr lang="en-US" sz="1600" dirty="0">
                          <a:solidFill>
                            <a:srgbClr val="FF0000"/>
                          </a:solidFill>
                          <a:effectLst/>
                        </a:rPr>
                        <a:t>Sum of Absolute Differences (SAD)</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effectLst/>
                        </a:rPr>
                        <a:t>Sum of Squared Differences (SSD)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Zero-mean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Locally scaled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algn="l"/>
                      <a:r>
                        <a:rPr lang="en-US" sz="1600" dirty="0" smtClean="0">
                          <a:solidFill>
                            <a:srgbClr val="FF0000"/>
                          </a:solidFill>
                        </a:rPr>
                        <a:t>Normalized Cross Correlation (NCC)</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bl>
          </a:graphicData>
        </a:graphic>
      </p:graphicFrame>
      <p:pic>
        <p:nvPicPr>
          <p:cNvPr id="36880" name="Picture 1" descr="Sum of Absolute Difference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1447800"/>
            <a:ext cx="2155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2" descr="http://siddhantahuja.files.wordpress.com/2009/05/zsad.png?w=408&amp;h=5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21250" y="2743200"/>
            <a:ext cx="3384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3" descr="http://siddhantahuja.files.wordpress.com/2009/05/lsad.png?w=382&amp;h=69"/>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40313" y="32607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4" descr="Sum of Squared Difference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34000" y="2090738"/>
            <a:ext cx="2159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7" descr="Normalized Cross Correlation"/>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64113" y="3962400"/>
            <a:ext cx="2971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9" descr="http://siddhantahuja.files.wordpress.com/2009/05/tsukubasadcorrwindow9x9disprange0-16color.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6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1" descr="http://siddhantahuja.files.wordpress.com/2009/05/tsukubassdcorrwindow9x9disprange0-16color.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668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13" descr="http://siddhantahuja.files.wordpress.com/2009/05/tsukubancccorrwindow9x9disprange0-16color.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57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15" descr="http://siddhantahuja.files.wordpress.com/2009/05/tsukubagroundtruthcolor.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477000"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64113" y="6581775"/>
            <a:ext cx="4191000" cy="276225"/>
          </a:xfrm>
          <a:prstGeom prst="rect">
            <a:avLst/>
          </a:prstGeom>
        </p:spPr>
        <p:txBody>
          <a:bodyPr>
            <a:spAutoFit/>
          </a:bodyPr>
          <a:lstStyle/>
          <a:p>
            <a:pPr>
              <a:defRPr/>
            </a:pPr>
            <a:r>
              <a:rPr lang="en-US" sz="1200" dirty="0">
                <a:latin typeface="+mn-lt"/>
                <a:ea typeface="+mn-ea"/>
                <a:hlinkClick r:id="rId13"/>
              </a:rPr>
              <a:t>http://siddhantahuja.wordpress.com/category/stereo-vision/</a:t>
            </a:r>
            <a:r>
              <a:rPr lang="en-US" sz="1200" dirty="0">
                <a:latin typeface="+mn-lt"/>
                <a:ea typeface="+mn-ea"/>
              </a:rPr>
              <a:t> </a:t>
            </a:r>
          </a:p>
        </p:txBody>
      </p:sp>
      <p:sp>
        <p:nvSpPr>
          <p:cNvPr id="5" name="TextBox 4"/>
          <p:cNvSpPr txBox="1"/>
          <p:nvPr/>
        </p:nvSpPr>
        <p:spPr>
          <a:xfrm>
            <a:off x="1220788" y="6242050"/>
            <a:ext cx="914400" cy="339725"/>
          </a:xfrm>
          <a:prstGeom prst="rect">
            <a:avLst/>
          </a:prstGeom>
          <a:noFill/>
        </p:spPr>
        <p:txBody>
          <a:bodyPr>
            <a:spAutoFit/>
          </a:bodyPr>
          <a:lstStyle/>
          <a:p>
            <a:pPr algn="ctr">
              <a:defRPr/>
            </a:pPr>
            <a:r>
              <a:rPr lang="en-US" sz="1600" dirty="0">
                <a:latin typeface="+mn-lt"/>
                <a:ea typeface="+mn-ea"/>
              </a:rPr>
              <a:t>SAD</a:t>
            </a:r>
          </a:p>
        </p:txBody>
      </p:sp>
      <p:sp>
        <p:nvSpPr>
          <p:cNvPr id="27" name="TextBox 26"/>
          <p:cNvSpPr txBox="1"/>
          <p:nvPr/>
        </p:nvSpPr>
        <p:spPr>
          <a:xfrm>
            <a:off x="3125788" y="6227763"/>
            <a:ext cx="914400" cy="338137"/>
          </a:xfrm>
          <a:prstGeom prst="rect">
            <a:avLst/>
          </a:prstGeom>
          <a:noFill/>
        </p:spPr>
        <p:txBody>
          <a:bodyPr>
            <a:spAutoFit/>
          </a:bodyPr>
          <a:lstStyle/>
          <a:p>
            <a:pPr algn="ctr">
              <a:defRPr/>
            </a:pPr>
            <a:r>
              <a:rPr lang="en-US" sz="1600" dirty="0">
                <a:latin typeface="+mn-lt"/>
                <a:ea typeface="+mn-ea"/>
              </a:rPr>
              <a:t>SSD</a:t>
            </a:r>
          </a:p>
        </p:txBody>
      </p:sp>
      <p:sp>
        <p:nvSpPr>
          <p:cNvPr id="28" name="TextBox 27"/>
          <p:cNvSpPr txBox="1"/>
          <p:nvPr/>
        </p:nvSpPr>
        <p:spPr>
          <a:xfrm>
            <a:off x="5030788" y="6253163"/>
            <a:ext cx="914400" cy="338137"/>
          </a:xfrm>
          <a:prstGeom prst="rect">
            <a:avLst/>
          </a:prstGeom>
          <a:noFill/>
        </p:spPr>
        <p:txBody>
          <a:bodyPr>
            <a:spAutoFit/>
          </a:bodyPr>
          <a:lstStyle/>
          <a:p>
            <a:pPr algn="ctr">
              <a:defRPr/>
            </a:pPr>
            <a:r>
              <a:rPr lang="en-US" sz="1600" dirty="0">
                <a:latin typeface="+mn-lt"/>
                <a:ea typeface="+mn-ea"/>
              </a:rPr>
              <a:t>NCC</a:t>
            </a:r>
          </a:p>
        </p:txBody>
      </p:sp>
      <p:sp>
        <p:nvSpPr>
          <p:cNvPr id="29" name="TextBox 28"/>
          <p:cNvSpPr txBox="1"/>
          <p:nvPr/>
        </p:nvSpPr>
        <p:spPr>
          <a:xfrm>
            <a:off x="6553200" y="6253163"/>
            <a:ext cx="1676400" cy="338137"/>
          </a:xfrm>
          <a:prstGeom prst="rect">
            <a:avLst/>
          </a:prstGeom>
          <a:noFill/>
        </p:spPr>
        <p:txBody>
          <a:bodyPr>
            <a:spAutoFit/>
          </a:bodyPr>
          <a:lstStyle/>
          <a:p>
            <a:pPr algn="ctr">
              <a:defRPr/>
            </a:pPr>
            <a:r>
              <a:rPr lang="en-US" sz="1600" dirty="0">
                <a:latin typeface="+mn-lt"/>
                <a:ea typeface="+mn-ea"/>
              </a:rPr>
              <a:t>Ground truth</a:t>
            </a:r>
          </a:p>
        </p:txBody>
      </p:sp>
      <p:sp>
        <p:nvSpPr>
          <p:cNvPr id="2" name="Slide Number Placeholder 1"/>
          <p:cNvSpPr>
            <a:spLocks noGrp="1"/>
          </p:cNvSpPr>
          <p:nvPr>
            <p:ph type="sldNum" sz="quarter" idx="12"/>
          </p:nvPr>
        </p:nvSpPr>
        <p:spPr/>
        <p:txBody>
          <a:bodyPr/>
          <a:lstStyle/>
          <a:p>
            <a:fld id="{07C59B69-6083-0D46-8CBF-CC33D581A354}" type="slidenum">
              <a:rPr lang="en-US" smtClean="0"/>
              <a:pPr/>
              <a:t>54</a:t>
            </a:fld>
            <a:endParaRPr lang="en-US"/>
          </a:p>
        </p:txBody>
      </p:sp>
    </p:spTree>
    <p:extLst>
      <p:ext uri="{BB962C8B-B14F-4D97-AF65-F5344CB8AC3E}">
        <p14:creationId xmlns:p14="http://schemas.microsoft.com/office/powerpoint/2010/main" val="3055561975"/>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custDataLst>
              <p:tags r:id="rId1"/>
            </p:custDataLst>
          </p:nvPr>
        </p:nvSpPr>
        <p:spPr/>
        <p:txBody>
          <a:bodyPr/>
          <a:lstStyle/>
          <a:p>
            <a:r>
              <a:rPr lang="en-US">
                <a:latin typeface="Arial" charset="0"/>
              </a:rPr>
              <a:t>Real-time stereo</a:t>
            </a:r>
          </a:p>
        </p:txBody>
      </p:sp>
      <p:sp>
        <p:nvSpPr>
          <p:cNvPr id="59395" name="Rectangle 3"/>
          <p:cNvSpPr>
            <a:spLocks noGrp="1" noChangeArrowheads="1"/>
          </p:cNvSpPr>
          <p:nvPr>
            <p:ph type="body" idx="1"/>
            <p:custDataLst>
              <p:tags r:id="rId2"/>
            </p:custDataLst>
          </p:nvPr>
        </p:nvSpPr>
        <p:spPr>
          <a:xfrm>
            <a:off x="685800" y="5410200"/>
            <a:ext cx="7772400" cy="1066800"/>
          </a:xfrm>
        </p:spPr>
        <p:txBody>
          <a:bodyPr/>
          <a:lstStyle/>
          <a:p>
            <a:pPr>
              <a:lnSpc>
                <a:spcPct val="90000"/>
              </a:lnSpc>
            </a:pPr>
            <a:r>
              <a:rPr lang="en-US">
                <a:latin typeface="Arial" charset="0"/>
              </a:rPr>
              <a:t>Used for robot navigation (and other tasks)</a:t>
            </a:r>
          </a:p>
          <a:p>
            <a:pPr lvl="1">
              <a:lnSpc>
                <a:spcPct val="90000"/>
              </a:lnSpc>
            </a:pPr>
            <a:r>
              <a:rPr lang="en-US">
                <a:latin typeface="Arial" charset="0"/>
              </a:rPr>
              <a:t>Several software-based real-time stereo techniques have been developed (most based on simple discrete search)</a:t>
            </a:r>
          </a:p>
        </p:txBody>
      </p:sp>
      <p:pic>
        <p:nvPicPr>
          <p:cNvPr id="59396" name="Picture 5" descr="WINNER"/>
          <p:cNvPicPr>
            <a:picLocks noChangeAspect="1" noChangeArrowheads="1"/>
          </p:cNvPicPr>
          <p:nvPr>
            <p:custDataLst>
              <p:tags r:id="rId3"/>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2286000" y="1066800"/>
            <a:ext cx="4830763"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6"/>
          <p:cNvSpPr txBox="1">
            <a:spLocks noChangeArrowheads="1"/>
          </p:cNvSpPr>
          <p:nvPr>
            <p:custDataLst>
              <p:tags r:id="rId4"/>
            </p:custDataLst>
          </p:nvPr>
        </p:nvSpPr>
        <p:spPr bwMode="auto">
          <a:xfrm>
            <a:off x="2076450" y="4719638"/>
            <a:ext cx="51625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hlinkClick r:id="rId8"/>
              </a:rPr>
              <a:t>Nomad robot </a:t>
            </a:r>
            <a:r>
              <a:rPr lang="en-US" sz="1800">
                <a:latin typeface="Arial" charset="0"/>
              </a:rPr>
              <a:t>searches for meteorites in Antartica</a:t>
            </a:r>
          </a:p>
          <a:p>
            <a:pPr lvl="1"/>
            <a:r>
              <a:rPr lang="en-US" sz="1400">
                <a:latin typeface="Arial" charset="0"/>
                <a:hlinkClick r:id="rId8"/>
              </a:rPr>
              <a:t>http://www.frc.ri.cmu.edu/projects/meteorobot/index.html</a:t>
            </a:r>
            <a:endParaRPr lang="en-US" sz="1400">
              <a:latin typeface="Arial" charset="0"/>
            </a:endParaRPr>
          </a:p>
          <a:p>
            <a:pPr lvl="1"/>
            <a:endParaRPr lang="en-US" sz="1400">
              <a:latin typeface="Arial" charset="0"/>
            </a:endParaRPr>
          </a:p>
        </p:txBody>
      </p:sp>
      <p:sp>
        <p:nvSpPr>
          <p:cNvPr id="2" name="Slide Number Placeholder 1"/>
          <p:cNvSpPr>
            <a:spLocks noGrp="1"/>
          </p:cNvSpPr>
          <p:nvPr>
            <p:ph type="sldNum" sz="quarter" idx="12"/>
          </p:nvPr>
        </p:nvSpPr>
        <p:spPr/>
        <p:txBody>
          <a:bodyPr/>
          <a:lstStyle/>
          <a:p>
            <a:fld id="{07C59B69-6083-0D46-8CBF-CC33D581A35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276225"/>
          </a:xfrm>
          <a:prstGeom prst="rect">
            <a:avLst/>
          </a:prstGeom>
        </p:spPr>
        <p:txBody>
          <a:bodyPr>
            <a:spAutoFit/>
          </a:bodyPr>
          <a:lstStyle/>
          <a:p>
            <a:pPr>
              <a:defRPr/>
            </a:pPr>
            <a:r>
              <a:rPr lang="en-US" sz="1200" dirty="0" err="1">
                <a:latin typeface="+mn-lt"/>
                <a:ea typeface="+mn-ea"/>
              </a:rPr>
              <a:t>Fronto</a:t>
            </a:r>
            <a:r>
              <a:rPr lang="en-US" sz="1200" dirty="0">
                <a:latin typeface="+mn-lt"/>
                <a:ea typeface="+mn-ea"/>
              </a:rPr>
              <a:t>-Parallel Surfaces: Depth is constant within the region of local support </a:t>
            </a:r>
          </a:p>
        </p:txBody>
      </p:sp>
      <p:pic>
        <p:nvPicPr>
          <p:cNvPr id="61444" name="Picture 2" descr="http://z3hneq.bay.livefilestore.com/y1pcmzNQsT-A_HPaa11u90yzEtYB3gxZKDw6tP69ApEekOTKnMhZHGdJJviePrQUFPOGCxWO_TeXD_GMbAYhKcR1IQzDxU_cgdJ/20091010_shiodome_7317_w160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1524000"/>
            <a:ext cx="61817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r>
              <a:rPr lang="en-US" sz="1200">
                <a:latin typeface="Arial" charset="0"/>
              </a:rPr>
              <a:t>Monotonic Ordering - Points along an epipolar scanline appear in the same order in both stereo images</a:t>
            </a:r>
          </a:p>
          <a:p>
            <a:r>
              <a:rPr lang="en-US" sz="1200">
                <a:latin typeface="Arial" charset="0"/>
              </a:rPr>
              <a:t>Occlusion – All points are visible in each image</a:t>
            </a:r>
          </a:p>
        </p:txBody>
      </p:sp>
      <p:pic>
        <p:nvPicPr>
          <p:cNvPr id="62468" name="Picture 2" descr="http://4.bp.blogspot.com/_KM2n7lFVl5I/R7IEbbQ20kI/AAAAAAAABnU/tqtDxD-KxS0/s640/Chinatown+Street+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pPr>
              <a:defRPr/>
            </a:pPr>
            <a:r>
              <a:rPr lang="en-US" sz="1200" dirty="0">
                <a:latin typeface="+mn-lt"/>
                <a:ea typeface="+mn-ea"/>
              </a:rPr>
              <a:t>Image Brightness Constancy: Assuming </a:t>
            </a:r>
            <a:r>
              <a:rPr lang="en-US" sz="1200" dirty="0" err="1">
                <a:latin typeface="+mn-lt"/>
                <a:ea typeface="+mn-ea"/>
              </a:rPr>
              <a:t>Lambertian</a:t>
            </a:r>
            <a:r>
              <a:rPr lang="en-US" sz="1200" dirty="0">
                <a:latin typeface="+mn-lt"/>
                <a:ea typeface="+mn-ea"/>
              </a:rPr>
              <a:t> surfaces, the brightness of corresponding</a:t>
            </a:r>
          </a:p>
          <a:p>
            <a:pPr>
              <a:defRPr/>
            </a:pPr>
            <a:r>
              <a:rPr lang="en-US" sz="1200" dirty="0">
                <a:latin typeface="+mn-lt"/>
                <a:ea typeface="+mn-ea"/>
              </a:rPr>
              <a:t>points in stereo images are the same.</a:t>
            </a:r>
          </a:p>
        </p:txBody>
      </p:sp>
      <p:pic>
        <p:nvPicPr>
          <p:cNvPr id="63492" name="Picture 4" descr="http://www.johnharveyphoto.com/Japan/TokyoStart/FancyCarLg.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1752600"/>
            <a:ext cx="752475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6629400" cy="460375"/>
          </a:xfrm>
          <a:prstGeom prst="rect">
            <a:avLst/>
          </a:prstGeom>
        </p:spPr>
        <p:txBody>
          <a:bodyPr>
            <a:spAutoFit/>
          </a:bodyPr>
          <a:lstStyle/>
          <a:p>
            <a:pPr>
              <a:defRPr/>
            </a:pPr>
            <a:r>
              <a:rPr lang="en-US" sz="1200" dirty="0">
                <a:latin typeface="+mn-lt"/>
                <a:ea typeface="+mn-ea"/>
              </a:rPr>
              <a:t>Match Uniqueness: For every point in one stereo image, there is at most one corresponding point in the other image.</a:t>
            </a:r>
          </a:p>
        </p:txBody>
      </p:sp>
      <p:pic>
        <p:nvPicPr>
          <p:cNvPr id="64516" name="Picture 2" descr="http://www.uniquelyyoursbridal.com/Images/StoreFron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0" y="1752600"/>
            <a:ext cx="47180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7C59B69-6083-0D46-8CBF-CC33D581A354}"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53" r="35135" b="13116"/>
          <a:stretch/>
        </p:blipFill>
        <p:spPr>
          <a:xfrm>
            <a:off x="304800" y="1752600"/>
            <a:ext cx="8508772" cy="3810000"/>
          </a:xfrm>
          <a:prstGeom prst="rect">
            <a:avLst/>
          </a:prstGeom>
        </p:spPr>
      </p:pic>
      <p:cxnSp>
        <p:nvCxnSpPr>
          <p:cNvPr id="5" name="Straight Arrow Connector 4"/>
          <p:cNvCxnSpPr/>
          <p:nvPr/>
        </p:nvCxnSpPr>
        <p:spPr bwMode="auto">
          <a:xfrm flipH="1">
            <a:off x="6248400" y="3581400"/>
            <a:ext cx="3048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5791200" y="4876800"/>
            <a:ext cx="6096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7391400" y="2667000"/>
            <a:ext cx="216408"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fld id="{2ECA7CF4-79CC-6A48-A466-8C20EA113E48}" type="slidenum">
              <a:rPr lang="en-US" smtClean="0"/>
              <a:pPr/>
              <a:t>6</a:t>
            </a:fld>
            <a:endParaRPr lang="en-US"/>
          </a:p>
        </p:txBody>
      </p:sp>
    </p:spTree>
    <p:extLst>
      <p:ext uri="{BB962C8B-B14F-4D97-AF65-F5344CB8AC3E}">
        <p14:creationId xmlns:p14="http://schemas.microsoft.com/office/powerpoint/2010/main" val="25436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1" name="Rectangle 5"/>
          <p:cNvSpPr>
            <a:spLocks noChangeArrowheads="1"/>
          </p:cNvSpPr>
          <p:nvPr>
            <p:custDataLst>
              <p:tags r:id="rId1"/>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a:latin typeface="Arial" charset="0"/>
            </a:endParaRPr>
          </a:p>
          <a:p>
            <a:pPr marL="742950" lvl="1" indent="-285750">
              <a:spcBef>
                <a:spcPct val="20000"/>
              </a:spcBef>
              <a:buFontTx/>
              <a:buChar char="•"/>
            </a:pPr>
            <a:r>
              <a:rPr lang="en-US" sz="2000">
                <a:latin typeface="Arial" charset="0"/>
              </a:rPr>
              <a:t>Camera calibration errors</a:t>
            </a:r>
          </a:p>
          <a:p>
            <a:pPr marL="742950" lvl="1" indent="-285750">
              <a:spcBef>
                <a:spcPct val="20000"/>
              </a:spcBef>
              <a:buFontTx/>
              <a:buChar char="•"/>
            </a:pPr>
            <a:r>
              <a:rPr lang="en-US" sz="2000">
                <a:latin typeface="Arial" charset="0"/>
              </a:rPr>
              <a:t>Poor image resolution</a:t>
            </a:r>
          </a:p>
          <a:p>
            <a:pPr marL="742950" lvl="1" indent="-285750">
              <a:spcBef>
                <a:spcPct val="20000"/>
              </a:spcBef>
              <a:buFontTx/>
              <a:buChar char="•"/>
            </a:pPr>
            <a:r>
              <a:rPr lang="en-US" sz="2000">
                <a:latin typeface="Arial" charset="0"/>
              </a:rPr>
              <a:t>Occlusions</a:t>
            </a:r>
          </a:p>
          <a:p>
            <a:pPr marL="742950" lvl="1" indent="-285750">
              <a:spcBef>
                <a:spcPct val="20000"/>
              </a:spcBef>
              <a:buFontTx/>
              <a:buChar char="•"/>
            </a:pPr>
            <a:r>
              <a:rPr lang="en-US" sz="2000">
                <a:latin typeface="Arial" charset="0"/>
              </a:rPr>
              <a:t>Violations of brightness constancy (specular reflections)</a:t>
            </a:r>
          </a:p>
          <a:p>
            <a:pPr marL="742950" lvl="1" indent="-285750">
              <a:spcBef>
                <a:spcPct val="20000"/>
              </a:spcBef>
              <a:buFontTx/>
              <a:buChar char="•"/>
            </a:pPr>
            <a:r>
              <a:rPr lang="en-US" sz="2000">
                <a:latin typeface="Arial" charset="0"/>
              </a:rPr>
              <a:t>Large motions</a:t>
            </a:r>
          </a:p>
          <a:p>
            <a:pPr marL="742950" lvl="1" indent="-285750">
              <a:spcBef>
                <a:spcPct val="20000"/>
              </a:spcBef>
              <a:buFontTx/>
              <a:buChar char="•"/>
            </a:pPr>
            <a:r>
              <a:rPr lang="en-US" sz="2000">
                <a:latin typeface="Arial" charset="0"/>
              </a:rPr>
              <a:t>Low-contrast image regions</a:t>
            </a:r>
          </a:p>
        </p:txBody>
      </p:sp>
      <p:sp>
        <p:nvSpPr>
          <p:cNvPr id="65539" name="Rectangle 2"/>
          <p:cNvSpPr>
            <a:spLocks noGrp="1" noChangeArrowheads="1"/>
          </p:cNvSpPr>
          <p:nvPr>
            <p:ph type="title"/>
            <p:custDataLst>
              <p:tags r:id="rId2"/>
            </p:custDataLst>
          </p:nvPr>
        </p:nvSpPr>
        <p:spPr/>
        <p:txBody>
          <a:bodyPr/>
          <a:lstStyle/>
          <a:p>
            <a:r>
              <a:rPr lang="en-US">
                <a:latin typeface="Arial" charset="0"/>
              </a:rPr>
              <a:t>Stereo reconstruction pipeline</a:t>
            </a:r>
          </a:p>
        </p:txBody>
      </p:sp>
      <p:sp>
        <p:nvSpPr>
          <p:cNvPr id="65540" name="Rectangle 3"/>
          <p:cNvSpPr>
            <a:spLocks noGrp="1" noChangeArrowheads="1"/>
          </p:cNvSpPr>
          <p:nvPr>
            <p:ph type="body" idx="1"/>
            <p:custDataLst>
              <p:tags r:id="rId3"/>
            </p:custDataLst>
          </p:nvPr>
        </p:nvSpPr>
        <p:spPr>
          <a:xfrm>
            <a:off x="685800" y="914400"/>
            <a:ext cx="7772400" cy="2133600"/>
          </a:xfrm>
        </p:spPr>
        <p:txBody>
          <a:bodyPr/>
          <a:lstStyle/>
          <a:p>
            <a:r>
              <a:rPr lang="en-US" dirty="0">
                <a:latin typeface="Arial" charset="0"/>
              </a:rPr>
              <a:t>Steps</a:t>
            </a:r>
          </a:p>
          <a:p>
            <a:pPr lvl="1"/>
            <a:r>
              <a:rPr lang="en-US" dirty="0">
                <a:latin typeface="Arial" charset="0"/>
              </a:rPr>
              <a:t>Calibrate cameras</a:t>
            </a:r>
          </a:p>
          <a:p>
            <a:pPr lvl="1"/>
            <a:r>
              <a:rPr lang="en-US" dirty="0">
                <a:latin typeface="Arial" charset="0"/>
              </a:rPr>
              <a:t>Rectify images</a:t>
            </a:r>
          </a:p>
          <a:p>
            <a:pPr lvl="1"/>
            <a:r>
              <a:rPr lang="en-US" dirty="0">
                <a:solidFill>
                  <a:srgbClr val="FF0000"/>
                </a:solidFill>
                <a:latin typeface="Arial" charset="0"/>
              </a:rPr>
              <a:t>Compute disparity</a:t>
            </a:r>
          </a:p>
          <a:p>
            <a:pPr lvl="1"/>
            <a:r>
              <a:rPr lang="en-US" dirty="0">
                <a:latin typeface="Arial" charset="0"/>
              </a:rPr>
              <a:t>Estimate depth</a:t>
            </a:r>
          </a:p>
        </p:txBody>
      </p:sp>
      <p:sp>
        <p:nvSpPr>
          <p:cNvPr id="65541" name="Rectangle 4"/>
          <p:cNvSpPr>
            <a:spLocks noChangeArrowheads="1"/>
          </p:cNvSpPr>
          <p:nvPr>
            <p:custDataLst>
              <p:tags r:id="rId4"/>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atin typeface="Arial" charset="0"/>
              </a:rPr>
              <a:t>What will cause errors?</a:t>
            </a:r>
          </a:p>
        </p:txBody>
      </p:sp>
      <p:sp>
        <p:nvSpPr>
          <p:cNvPr id="2" name="Slide Number Placeholder 1"/>
          <p:cNvSpPr>
            <a:spLocks noGrp="1"/>
          </p:cNvSpPr>
          <p:nvPr>
            <p:ph type="sldNum" sz="quarter" idx="12"/>
          </p:nvPr>
        </p:nvSpPr>
        <p:spPr/>
        <p:txBody>
          <a:bodyPr/>
          <a:lstStyle/>
          <a:p>
            <a:fld id="{07C59B69-6083-0D46-8CBF-CC33D581A354}" type="slidenum">
              <a:rPr lang="en-US" smtClean="0"/>
              <a:pPr/>
              <a:t>60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882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88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88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882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88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1"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Multi-view stereo ?</a:t>
            </a:r>
          </a:p>
        </p:txBody>
      </p:sp>
      <p:pic>
        <p:nvPicPr>
          <p:cNvPr id="23556" name="Picture 4" descr="multi_view_geometry"/>
          <p:cNvPicPr>
            <a:picLocks noChangeAspect="1" noChangeArrowheads="1"/>
          </p:cNvPicPr>
          <p:nvPr/>
        </p:nvPicPr>
        <p:blipFill>
          <a:blip r:embed="rId3" cstate="print"/>
          <a:srcRect l="400" t="374"/>
          <a:stretch>
            <a:fillRect/>
          </a:stretch>
        </p:blipFill>
        <p:spPr bwMode="auto">
          <a:xfrm>
            <a:off x="2084388" y="1066800"/>
            <a:ext cx="4773612" cy="5105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35E129A-E41D-479C-9971-1A57C1F71E37}"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21484104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atin typeface="Arial" charset="0"/>
              </a:rPr>
              <a:t>Using more than two images</a:t>
            </a:r>
          </a:p>
        </p:txBody>
      </p:sp>
      <p:pic>
        <p:nvPicPr>
          <p:cNvPr id="60419" name="Picture 2" descr="http://grail.cs.washington.edu/projects/mvscpc/images/NotreDameFacade_larg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1435100"/>
            <a:ext cx="370522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905000"/>
            <a:ext cx="3048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042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 y="3657600"/>
            <a:ext cx="3048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22" name="Right Arrow 3"/>
          <p:cNvSpPr>
            <a:spLocks noChangeArrowheads="1"/>
          </p:cNvSpPr>
          <p:nvPr/>
        </p:nvSpPr>
        <p:spPr bwMode="auto">
          <a:xfrm>
            <a:off x="3810000" y="3276600"/>
            <a:ext cx="685800" cy="457200"/>
          </a:xfrm>
          <a:prstGeom prst="rightArrow">
            <a:avLst>
              <a:gd name="adj1" fmla="val 500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 name="Rectangle 4"/>
          <p:cNvSpPr/>
          <p:nvPr/>
        </p:nvSpPr>
        <p:spPr>
          <a:xfrm>
            <a:off x="349250" y="5919788"/>
            <a:ext cx="4572000" cy="646112"/>
          </a:xfrm>
          <a:prstGeom prst="rect">
            <a:avLst/>
          </a:prstGeom>
        </p:spPr>
        <p:txBody>
          <a:bodyPr>
            <a:spAutoFit/>
          </a:bodyPr>
          <a:lstStyle/>
          <a:p>
            <a:r>
              <a:rPr lang="en-US" sz="1200">
                <a:latin typeface="Arial" charset="0"/>
                <a:hlinkClick r:id="rId5" action="ppaction://hlinkfile"/>
              </a:rPr>
              <a:t>Multi-View Stereo for Community Photo Collections</a:t>
            </a:r>
            <a:r>
              <a:rPr lang="en-US" sz="1200">
                <a:latin typeface="Arial" charset="0"/>
              </a:rPr>
              <a:t/>
            </a:r>
            <a:br>
              <a:rPr lang="en-US" sz="1200">
                <a:latin typeface="Arial" charset="0"/>
              </a:rPr>
            </a:br>
            <a:r>
              <a:rPr lang="en-US" sz="1200">
                <a:latin typeface="Arial" charset="0"/>
              </a:rPr>
              <a:t>M. Goesele, N. Snavely, B. Curless, H. Hoppe, S. Seitz</a:t>
            </a:r>
            <a:br>
              <a:rPr lang="en-US" sz="1200">
                <a:latin typeface="Arial" charset="0"/>
              </a:rPr>
            </a:br>
            <a:r>
              <a:rPr lang="en-US" sz="1200">
                <a:latin typeface="Arial" charset="0"/>
              </a:rPr>
              <a:t>Proceedings of </a:t>
            </a:r>
            <a:r>
              <a:rPr lang="en-US" sz="1200">
                <a:latin typeface="Arial" charset="0"/>
                <a:hlinkClick r:id="rId6"/>
              </a:rPr>
              <a:t>ICCV 2007</a:t>
            </a:r>
            <a:r>
              <a:rPr lang="en-US" sz="1200">
                <a:latin typeface="Arial" charset="0"/>
              </a:rPr>
              <a:t>, </a:t>
            </a:r>
          </a:p>
        </p:txBody>
      </p:sp>
      <p:sp>
        <p:nvSpPr>
          <p:cNvPr id="2" name="Slide Number Placeholder 1"/>
          <p:cNvSpPr>
            <a:spLocks noGrp="1"/>
          </p:cNvSpPr>
          <p:nvPr>
            <p:ph type="sldNum" sz="quarter" idx="12"/>
          </p:nvPr>
        </p:nvSpPr>
        <p:spPr/>
        <p:txBody>
          <a:bodyPr/>
          <a:lstStyle/>
          <a:p>
            <a:pPr>
              <a:defRPr/>
            </a:pPr>
            <a:fld id="{F35E129A-E41D-479C-9971-1A57C1F71E37}"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1533940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of horizontal movement is …</a:t>
            </a:r>
            <a:endParaRPr lang="en-US" dirty="0"/>
          </a:p>
        </p:txBody>
      </p:sp>
      <p:pic>
        <p:nvPicPr>
          <p:cNvPr id="3" name="Picture 2"/>
          <p:cNvPicPr>
            <a:picLocks noChangeAspect="1"/>
          </p:cNvPicPr>
          <p:nvPr/>
        </p:nvPicPr>
        <p:blipFill rotWithShape="1">
          <a:blip r:embed="rId2"/>
          <a:srcRect b="13116"/>
          <a:stretch/>
        </p:blipFill>
        <p:spPr>
          <a:xfrm>
            <a:off x="228600" y="2590800"/>
            <a:ext cx="8458200" cy="2341033"/>
          </a:xfrm>
          <a:prstGeom prst="rect">
            <a:avLst/>
          </a:prstGeom>
        </p:spPr>
      </p:pic>
      <p:sp>
        <p:nvSpPr>
          <p:cNvPr id="5" name="TextBox 4"/>
          <p:cNvSpPr txBox="1"/>
          <p:nvPr/>
        </p:nvSpPr>
        <p:spPr>
          <a:xfrm>
            <a:off x="685800" y="1600200"/>
            <a:ext cx="7543800" cy="461665"/>
          </a:xfrm>
          <a:prstGeom prst="rect">
            <a:avLst/>
          </a:prstGeom>
          <a:noFill/>
        </p:spPr>
        <p:txBody>
          <a:bodyPr wrap="square" rtlCol="0">
            <a:spAutoFit/>
          </a:bodyPr>
          <a:lstStyle/>
          <a:p>
            <a:r>
              <a:rPr lang="en-US" dirty="0" smtClean="0"/>
              <a:t>…inversely proportional to the distance from the camera</a:t>
            </a:r>
            <a:endParaRPr lang="en-US" dirty="0"/>
          </a:p>
        </p:txBody>
      </p:sp>
      <p:sp>
        <p:nvSpPr>
          <p:cNvPr id="4" name="Slide Number Placeholder 3"/>
          <p:cNvSpPr>
            <a:spLocks noGrp="1"/>
          </p:cNvSpPr>
          <p:nvPr>
            <p:ph type="sldNum" sz="quarter" idx="12"/>
          </p:nvPr>
        </p:nvSpPr>
        <p:spPr/>
        <p:txBody>
          <a:bodyPr/>
          <a:lstStyle/>
          <a:p>
            <a:fld id="{2ECA7CF4-79CC-6A48-A466-8C20EA113E48}" type="slidenum">
              <a:rPr lang="en-US" smtClean="0"/>
              <a:pPr/>
              <a:t>7</a:t>
            </a:fld>
            <a:endParaRPr lang="en-US"/>
          </a:p>
        </p:txBody>
      </p:sp>
    </p:spTree>
    <p:extLst>
      <p:ext uri="{BB962C8B-B14F-4D97-AF65-F5344CB8AC3E}">
        <p14:creationId xmlns:p14="http://schemas.microsoft.com/office/powerpoint/2010/main" val="22099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p:txBody>
          <a:bodyPr>
            <a:normAutofit/>
          </a:bodyPr>
          <a:lstStyle/>
          <a:p>
            <a:r>
              <a:rPr lang="en-US" sz="2800" dirty="0" smtClean="0"/>
              <a:t>Goal: recover depth by finding image coordinate x’ that corresponds to x</a:t>
            </a:r>
            <a:endParaRPr lang="en-US" sz="2800" dirty="0"/>
          </a:p>
        </p:txBody>
      </p:sp>
      <p:grpSp>
        <p:nvGrpSpPr>
          <p:cNvPr id="24" name="Group 47"/>
          <p:cNvGrpSpPr>
            <a:grpSpLocks noChangeAspect="1"/>
          </p:cNvGrpSpPr>
          <p:nvPr/>
        </p:nvGrpSpPr>
        <p:grpSpPr bwMode="auto">
          <a:xfrm>
            <a:off x="4648200" y="2684426"/>
            <a:ext cx="3823231" cy="3487774"/>
            <a:chOff x="432" y="1264"/>
            <a:chExt cx="2296" cy="2065"/>
          </a:xfrm>
        </p:grpSpPr>
        <p:sp>
          <p:nvSpPr>
            <p:cNvPr id="25" name="Oval 5"/>
            <p:cNvSpPr>
              <a:spLocks noChangeArrowheads="1"/>
            </p:cNvSpPr>
            <p:nvPr/>
          </p:nvSpPr>
          <p:spPr bwMode="auto">
            <a:xfrm>
              <a:off x="720"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6" name="Oval 6"/>
            <p:cNvSpPr>
              <a:spLocks noChangeArrowheads="1"/>
            </p:cNvSpPr>
            <p:nvPr/>
          </p:nvSpPr>
          <p:spPr bwMode="auto">
            <a:xfrm>
              <a:off x="2016"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7" name="Line 7"/>
            <p:cNvSpPr>
              <a:spLocks noChangeShapeType="1"/>
            </p:cNvSpPr>
            <p:nvPr/>
          </p:nvSpPr>
          <p:spPr bwMode="auto">
            <a:xfrm>
              <a:off x="432" y="2544"/>
              <a:ext cx="624" cy="0"/>
            </a:xfrm>
            <a:prstGeom prst="line">
              <a:avLst/>
            </a:prstGeom>
            <a:noFill/>
            <a:ln w="12700">
              <a:solidFill>
                <a:schemeClr val="tx1"/>
              </a:solidFill>
              <a:round/>
              <a:headEnd/>
              <a:tailEnd/>
            </a:ln>
          </p:spPr>
          <p:txBody>
            <a:bodyPr wrap="none" anchor="ctr"/>
            <a:lstStyle/>
            <a:p>
              <a:endParaRPr lang="en-US" sz="1600"/>
            </a:p>
          </p:txBody>
        </p:sp>
        <p:sp>
          <p:nvSpPr>
            <p:cNvPr id="28" name="Line 8"/>
            <p:cNvSpPr>
              <a:spLocks noChangeShapeType="1"/>
            </p:cNvSpPr>
            <p:nvPr/>
          </p:nvSpPr>
          <p:spPr bwMode="auto">
            <a:xfrm>
              <a:off x="1728" y="2544"/>
              <a:ext cx="624" cy="0"/>
            </a:xfrm>
            <a:prstGeom prst="line">
              <a:avLst/>
            </a:prstGeom>
            <a:noFill/>
            <a:ln w="12700">
              <a:solidFill>
                <a:schemeClr val="tx1"/>
              </a:solidFill>
              <a:round/>
              <a:headEnd/>
              <a:tailEnd/>
            </a:ln>
          </p:spPr>
          <p:txBody>
            <a:bodyPr wrap="none" anchor="ctr"/>
            <a:lstStyle/>
            <a:p>
              <a:endParaRPr lang="en-US" sz="1600"/>
            </a:p>
          </p:txBody>
        </p:sp>
        <p:sp>
          <p:nvSpPr>
            <p:cNvPr id="29" name="Oval 9"/>
            <p:cNvSpPr>
              <a:spLocks noChangeArrowheads="1"/>
            </p:cNvSpPr>
            <p:nvPr/>
          </p:nvSpPr>
          <p:spPr bwMode="auto">
            <a:xfrm>
              <a:off x="1324" y="1515"/>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0" name="Line 10"/>
            <p:cNvSpPr>
              <a:spLocks noChangeShapeType="1"/>
            </p:cNvSpPr>
            <p:nvPr/>
          </p:nvSpPr>
          <p:spPr bwMode="auto">
            <a:xfrm flipV="1">
              <a:off x="768" y="1536"/>
              <a:ext cx="576" cy="1344"/>
            </a:xfrm>
            <a:prstGeom prst="line">
              <a:avLst/>
            </a:prstGeom>
            <a:noFill/>
            <a:ln w="12700">
              <a:solidFill>
                <a:schemeClr val="tx1"/>
              </a:solidFill>
              <a:round/>
              <a:headEnd/>
              <a:tailEnd/>
            </a:ln>
          </p:spPr>
          <p:txBody>
            <a:bodyPr wrap="none" anchor="ctr"/>
            <a:lstStyle/>
            <a:p>
              <a:endParaRPr lang="en-US" sz="1600"/>
            </a:p>
          </p:txBody>
        </p:sp>
        <p:sp>
          <p:nvSpPr>
            <p:cNvPr id="31" name="Line 11"/>
            <p:cNvSpPr>
              <a:spLocks noChangeShapeType="1"/>
            </p:cNvSpPr>
            <p:nvPr/>
          </p:nvSpPr>
          <p:spPr bwMode="auto">
            <a:xfrm flipH="1" flipV="1">
              <a:off x="1344" y="1536"/>
              <a:ext cx="720" cy="1392"/>
            </a:xfrm>
            <a:prstGeom prst="line">
              <a:avLst/>
            </a:prstGeom>
            <a:noFill/>
            <a:ln w="12700">
              <a:solidFill>
                <a:schemeClr val="tx1"/>
              </a:solidFill>
              <a:round/>
              <a:headEnd/>
              <a:tailEnd/>
            </a:ln>
          </p:spPr>
          <p:txBody>
            <a:bodyPr wrap="none" anchor="ctr"/>
            <a:lstStyle/>
            <a:p>
              <a:endParaRPr lang="en-US" sz="1600"/>
            </a:p>
          </p:txBody>
        </p:sp>
        <p:sp>
          <p:nvSpPr>
            <p:cNvPr id="32" name="Line 12"/>
            <p:cNvSpPr>
              <a:spLocks noChangeShapeType="1"/>
            </p:cNvSpPr>
            <p:nvPr/>
          </p:nvSpPr>
          <p:spPr bwMode="auto">
            <a:xfrm flipV="1">
              <a:off x="748"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3" name="Text Box 13"/>
            <p:cNvSpPr txBox="1">
              <a:spLocks noChangeArrowheads="1"/>
            </p:cNvSpPr>
            <p:nvPr/>
          </p:nvSpPr>
          <p:spPr bwMode="auto">
            <a:xfrm>
              <a:off x="609" y="2607"/>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sp>
          <p:nvSpPr>
            <p:cNvPr id="34" name="Oval 14"/>
            <p:cNvSpPr>
              <a:spLocks noChangeArrowheads="1"/>
            </p:cNvSpPr>
            <p:nvPr/>
          </p:nvSpPr>
          <p:spPr bwMode="auto">
            <a:xfrm>
              <a:off x="892"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5" name="Oval 15"/>
            <p:cNvSpPr>
              <a:spLocks noChangeArrowheads="1"/>
            </p:cNvSpPr>
            <p:nvPr/>
          </p:nvSpPr>
          <p:spPr bwMode="auto">
            <a:xfrm>
              <a:off x="1845"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6" name="Line 16"/>
            <p:cNvSpPr>
              <a:spLocks noChangeShapeType="1"/>
            </p:cNvSpPr>
            <p:nvPr/>
          </p:nvSpPr>
          <p:spPr bwMode="auto">
            <a:xfrm flipV="1">
              <a:off x="2043"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7" name="Line 17"/>
            <p:cNvSpPr>
              <a:spLocks noChangeShapeType="1"/>
            </p:cNvSpPr>
            <p:nvPr/>
          </p:nvSpPr>
          <p:spPr bwMode="auto">
            <a:xfrm>
              <a:off x="720" y="2496"/>
              <a:ext cx="192" cy="0"/>
            </a:xfrm>
            <a:prstGeom prst="line">
              <a:avLst/>
            </a:prstGeom>
            <a:noFill/>
            <a:ln w="12700">
              <a:solidFill>
                <a:schemeClr val="tx1"/>
              </a:solidFill>
              <a:round/>
              <a:headEnd type="none" w="med" len="sm"/>
              <a:tailEnd type="arrow" w="med" len="sm"/>
            </a:ln>
          </p:spPr>
          <p:txBody>
            <a:bodyPr wrap="none" anchor="ctr"/>
            <a:lstStyle/>
            <a:p>
              <a:endParaRPr lang="en-US" sz="1600"/>
            </a:p>
          </p:txBody>
        </p:sp>
        <p:sp>
          <p:nvSpPr>
            <p:cNvPr id="38" name="Text Box 18"/>
            <p:cNvSpPr txBox="1">
              <a:spLocks noChangeArrowheads="1"/>
            </p:cNvSpPr>
            <p:nvPr/>
          </p:nvSpPr>
          <p:spPr bwMode="auto">
            <a:xfrm>
              <a:off x="736" y="2272"/>
              <a:ext cx="188"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39" name="Line 19"/>
            <p:cNvSpPr>
              <a:spLocks noChangeShapeType="1"/>
            </p:cNvSpPr>
            <p:nvPr/>
          </p:nvSpPr>
          <p:spPr bwMode="auto">
            <a:xfrm>
              <a:off x="1872" y="2496"/>
              <a:ext cx="172" cy="0"/>
            </a:xfrm>
            <a:prstGeom prst="line">
              <a:avLst/>
            </a:prstGeom>
            <a:noFill/>
            <a:ln w="12700">
              <a:solidFill>
                <a:schemeClr val="tx1"/>
              </a:solidFill>
              <a:round/>
              <a:headEnd type="arrow" w="med" len="sm"/>
              <a:tailEnd type="none" w="med" len="sm"/>
            </a:ln>
          </p:spPr>
          <p:txBody>
            <a:bodyPr wrap="none" anchor="ctr"/>
            <a:lstStyle/>
            <a:p>
              <a:endParaRPr lang="en-US" sz="1600"/>
            </a:p>
          </p:txBody>
        </p:sp>
        <p:sp>
          <p:nvSpPr>
            <p:cNvPr id="40" name="Text Box 20"/>
            <p:cNvSpPr txBox="1">
              <a:spLocks noChangeArrowheads="1"/>
            </p:cNvSpPr>
            <p:nvPr/>
          </p:nvSpPr>
          <p:spPr bwMode="auto">
            <a:xfrm>
              <a:off x="1851" y="2272"/>
              <a:ext cx="223"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41" name="Text Box 21"/>
            <p:cNvSpPr txBox="1">
              <a:spLocks noChangeArrowheads="1"/>
            </p:cNvSpPr>
            <p:nvPr/>
          </p:nvSpPr>
          <p:spPr bwMode="auto">
            <a:xfrm>
              <a:off x="1036" y="2910"/>
              <a:ext cx="703" cy="419"/>
            </a:xfrm>
            <a:prstGeom prst="rect">
              <a:avLst/>
            </a:prstGeom>
            <a:noFill/>
            <a:ln w="12700">
              <a:noFill/>
              <a:miter lim="800000"/>
              <a:headEnd/>
              <a:tailEnd/>
            </a:ln>
          </p:spPr>
          <p:txBody>
            <a:bodyPr wrap="none" anchor="ctr">
              <a:spAutoFit/>
            </a:bodyPr>
            <a:lstStyle/>
            <a:p>
              <a:pPr algn="ctr">
                <a:spcBef>
                  <a:spcPct val="20000"/>
                </a:spcBef>
              </a:pPr>
              <a:r>
                <a:rPr lang="en-US" sz="2000"/>
                <a:t>Baseline</a:t>
              </a:r>
              <a:br>
                <a:rPr lang="en-US" sz="2000"/>
              </a:br>
              <a:r>
                <a:rPr lang="en-US" sz="2000"/>
                <a:t>B</a:t>
              </a:r>
            </a:p>
          </p:txBody>
        </p:sp>
        <p:sp>
          <p:nvSpPr>
            <p:cNvPr id="42" name="Line 22"/>
            <p:cNvSpPr>
              <a:spLocks noChangeShapeType="1"/>
            </p:cNvSpPr>
            <p:nvPr/>
          </p:nvSpPr>
          <p:spPr bwMode="auto">
            <a:xfrm flipV="1">
              <a:off x="2496" y="1536"/>
              <a:ext cx="0" cy="1392"/>
            </a:xfrm>
            <a:prstGeom prst="line">
              <a:avLst/>
            </a:prstGeom>
            <a:noFill/>
            <a:ln w="12700">
              <a:solidFill>
                <a:schemeClr val="tx1"/>
              </a:solidFill>
              <a:round/>
              <a:headEnd/>
              <a:tailEnd type="arrow" w="med" len="med"/>
            </a:ln>
          </p:spPr>
          <p:txBody>
            <a:bodyPr wrap="none" anchor="ctr"/>
            <a:lstStyle/>
            <a:p>
              <a:endParaRPr lang="en-US" sz="1600"/>
            </a:p>
          </p:txBody>
        </p:sp>
        <p:sp>
          <p:nvSpPr>
            <p:cNvPr id="43" name="Text Box 23"/>
            <p:cNvSpPr txBox="1">
              <a:spLocks noChangeArrowheads="1"/>
            </p:cNvSpPr>
            <p:nvPr/>
          </p:nvSpPr>
          <p:spPr bwMode="auto">
            <a:xfrm>
              <a:off x="2540" y="2031"/>
              <a:ext cx="188" cy="237"/>
            </a:xfrm>
            <a:prstGeom prst="rect">
              <a:avLst/>
            </a:prstGeom>
            <a:noFill/>
            <a:ln w="12700">
              <a:noFill/>
              <a:miter lim="800000"/>
              <a:headEnd/>
              <a:tailEnd/>
            </a:ln>
          </p:spPr>
          <p:txBody>
            <a:bodyPr wrap="none" anchor="ctr">
              <a:spAutoFit/>
            </a:bodyPr>
            <a:lstStyle/>
            <a:p>
              <a:pPr algn="ctr">
                <a:spcBef>
                  <a:spcPct val="20000"/>
                </a:spcBef>
              </a:pPr>
              <a:r>
                <a:rPr lang="en-US" sz="2000"/>
                <a:t>z</a:t>
              </a:r>
            </a:p>
          </p:txBody>
        </p:sp>
        <p:sp>
          <p:nvSpPr>
            <p:cNvPr id="44" name="Text Box 24"/>
            <p:cNvSpPr txBox="1">
              <a:spLocks noChangeArrowheads="1"/>
            </p:cNvSpPr>
            <p:nvPr/>
          </p:nvSpPr>
          <p:spPr bwMode="auto">
            <a:xfrm>
              <a:off x="508"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5" name="Text Box 25"/>
            <p:cNvSpPr txBox="1">
              <a:spLocks noChangeArrowheads="1"/>
            </p:cNvSpPr>
            <p:nvPr/>
          </p:nvSpPr>
          <p:spPr bwMode="auto">
            <a:xfrm>
              <a:off x="1824"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6" name="Text Box 26"/>
            <p:cNvSpPr txBox="1">
              <a:spLocks noChangeArrowheads="1"/>
            </p:cNvSpPr>
            <p:nvPr/>
          </p:nvSpPr>
          <p:spPr bwMode="auto">
            <a:xfrm>
              <a:off x="1104" y="1264"/>
              <a:ext cx="486" cy="237"/>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47" name="Line 27"/>
            <p:cNvSpPr>
              <a:spLocks noChangeShapeType="1"/>
            </p:cNvSpPr>
            <p:nvPr/>
          </p:nvSpPr>
          <p:spPr bwMode="auto">
            <a:xfrm>
              <a:off x="796" y="2901"/>
              <a:ext cx="1200" cy="0"/>
            </a:xfrm>
            <a:prstGeom prst="line">
              <a:avLst/>
            </a:prstGeom>
            <a:noFill/>
            <a:ln w="19050">
              <a:solidFill>
                <a:schemeClr val="tx1"/>
              </a:solidFill>
              <a:round/>
              <a:headEnd/>
              <a:tailEnd type="triangle" w="med" len="med"/>
            </a:ln>
          </p:spPr>
          <p:txBody>
            <a:bodyPr wrap="none" anchor="ctr"/>
            <a:lstStyle/>
            <a:p>
              <a:endParaRPr lang="en-US" sz="1600"/>
            </a:p>
          </p:txBody>
        </p:sp>
        <p:sp>
          <p:nvSpPr>
            <p:cNvPr id="48" name="Text Box 28"/>
            <p:cNvSpPr txBox="1">
              <a:spLocks noChangeArrowheads="1"/>
            </p:cNvSpPr>
            <p:nvPr/>
          </p:nvSpPr>
          <p:spPr bwMode="auto">
            <a:xfrm>
              <a:off x="2022" y="2608"/>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grpSp>
      <p:grpSp>
        <p:nvGrpSpPr>
          <p:cNvPr id="54" name="Group 53"/>
          <p:cNvGrpSpPr>
            <a:grpSpLocks noChangeAspect="1"/>
          </p:cNvGrpSpPr>
          <p:nvPr/>
        </p:nvGrpSpPr>
        <p:grpSpPr>
          <a:xfrm>
            <a:off x="1105828" y="2362200"/>
            <a:ext cx="2856572" cy="3795508"/>
            <a:chOff x="609600" y="753824"/>
            <a:chExt cx="3905925" cy="5189776"/>
          </a:xfrm>
        </p:grpSpPr>
        <p:grpSp>
          <p:nvGrpSpPr>
            <p:cNvPr id="49" name="Group 48"/>
            <p:cNvGrpSpPr>
              <a:grpSpLocks noChangeAspect="1"/>
            </p:cNvGrpSpPr>
            <p:nvPr/>
          </p:nvGrpSpPr>
          <p:grpSpPr>
            <a:xfrm>
              <a:off x="609600" y="1143000"/>
              <a:ext cx="3905925" cy="4800600"/>
              <a:chOff x="533400" y="957263"/>
              <a:chExt cx="4491038" cy="5519737"/>
            </a:xfrm>
          </p:grpSpPr>
          <p:sp>
            <p:nvSpPr>
              <p:cNvPr id="4"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5"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7"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8"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9"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10"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1"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2"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3"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4"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5"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16"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7"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8"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9"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0"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1"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2"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23"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0"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1"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2"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
        <p:nvSpPr>
          <p:cNvPr id="3" name="Slide Number Placeholder 2"/>
          <p:cNvSpPr>
            <a:spLocks noGrp="1"/>
          </p:cNvSpPr>
          <p:nvPr>
            <p:ph type="sldNum" sz="quarter" idx="12"/>
          </p:nvPr>
        </p:nvSpPr>
        <p:spPr/>
        <p:txBody>
          <a:bodyPr/>
          <a:lstStyle/>
          <a:p>
            <a:fld id="{07C59B69-6083-0D46-8CBF-CC33D581A354}" type="slidenum">
              <a:rPr lang="en-US" smtClean="0"/>
              <a:pPr/>
              <a:t>8</a:t>
            </a:fld>
            <a:endParaRPr lang="en-US"/>
          </a:p>
        </p:txBody>
      </p:sp>
    </p:spTree>
    <p:extLst>
      <p:ext uri="{BB962C8B-B14F-4D97-AF65-F5344CB8AC3E}">
        <p14:creationId xmlns:p14="http://schemas.microsoft.com/office/powerpoint/2010/main" val="2158764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Depth from disparity</a:t>
            </a:r>
          </a:p>
        </p:txBody>
      </p:sp>
      <p:sp>
        <p:nvSpPr>
          <p:cNvPr id="13318" name="Oval 5"/>
          <p:cNvSpPr>
            <a:spLocks noChangeArrowheads="1"/>
          </p:cNvSpPr>
          <p:nvPr/>
        </p:nvSpPr>
        <p:spPr bwMode="auto">
          <a:xfrm>
            <a:off x="3392488"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19" name="Oval 6"/>
          <p:cNvSpPr>
            <a:spLocks noChangeArrowheads="1"/>
          </p:cNvSpPr>
          <p:nvPr/>
        </p:nvSpPr>
        <p:spPr bwMode="auto">
          <a:xfrm>
            <a:off x="5835650"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0" name="Line 7"/>
          <p:cNvSpPr>
            <a:spLocks noChangeShapeType="1"/>
          </p:cNvSpPr>
          <p:nvPr/>
        </p:nvSpPr>
        <p:spPr bwMode="auto">
          <a:xfrm>
            <a:off x="2849563" y="3426651"/>
            <a:ext cx="1176337" cy="0"/>
          </a:xfrm>
          <a:prstGeom prst="line">
            <a:avLst/>
          </a:prstGeom>
          <a:noFill/>
          <a:ln w="12700">
            <a:solidFill>
              <a:schemeClr val="tx1"/>
            </a:solidFill>
            <a:round/>
            <a:headEnd/>
            <a:tailEnd/>
          </a:ln>
        </p:spPr>
        <p:txBody>
          <a:bodyPr wrap="none" anchor="ctr"/>
          <a:lstStyle/>
          <a:p>
            <a:endParaRPr lang="en-US"/>
          </a:p>
        </p:txBody>
      </p:sp>
      <p:sp>
        <p:nvSpPr>
          <p:cNvPr id="13321" name="Line 8"/>
          <p:cNvSpPr>
            <a:spLocks noChangeShapeType="1"/>
          </p:cNvSpPr>
          <p:nvPr/>
        </p:nvSpPr>
        <p:spPr bwMode="auto">
          <a:xfrm>
            <a:off x="5292725" y="3426651"/>
            <a:ext cx="1176337" cy="0"/>
          </a:xfrm>
          <a:prstGeom prst="line">
            <a:avLst/>
          </a:prstGeom>
          <a:noFill/>
          <a:ln w="12700">
            <a:solidFill>
              <a:schemeClr val="tx1"/>
            </a:solidFill>
            <a:round/>
            <a:headEnd/>
            <a:tailEnd/>
          </a:ln>
        </p:spPr>
        <p:txBody>
          <a:bodyPr wrap="none" anchor="ctr"/>
          <a:lstStyle/>
          <a:p>
            <a:endParaRPr lang="en-US"/>
          </a:p>
        </p:txBody>
      </p:sp>
      <p:sp>
        <p:nvSpPr>
          <p:cNvPr id="13322" name="Oval 9"/>
          <p:cNvSpPr>
            <a:spLocks noChangeArrowheads="1"/>
          </p:cNvSpPr>
          <p:nvPr/>
        </p:nvSpPr>
        <p:spPr bwMode="auto">
          <a:xfrm>
            <a:off x="4531122" y="1459071"/>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3" name="Line 10"/>
          <p:cNvSpPr>
            <a:spLocks noChangeShapeType="1"/>
          </p:cNvSpPr>
          <p:nvPr/>
        </p:nvSpPr>
        <p:spPr bwMode="auto">
          <a:xfrm flipV="1">
            <a:off x="3482975" y="1499226"/>
            <a:ext cx="1085850" cy="2569900"/>
          </a:xfrm>
          <a:prstGeom prst="line">
            <a:avLst/>
          </a:prstGeom>
          <a:noFill/>
          <a:ln w="12700">
            <a:solidFill>
              <a:schemeClr val="tx1"/>
            </a:solidFill>
            <a:round/>
            <a:headEnd/>
            <a:tailEnd/>
          </a:ln>
        </p:spPr>
        <p:txBody>
          <a:bodyPr wrap="none" anchor="ctr"/>
          <a:lstStyle/>
          <a:p>
            <a:endParaRPr lang="en-US"/>
          </a:p>
        </p:txBody>
      </p:sp>
      <p:sp>
        <p:nvSpPr>
          <p:cNvPr id="13324" name="Line 11"/>
          <p:cNvSpPr>
            <a:spLocks noChangeShapeType="1"/>
          </p:cNvSpPr>
          <p:nvPr/>
        </p:nvSpPr>
        <p:spPr bwMode="auto">
          <a:xfrm flipH="1" flipV="1">
            <a:off x="4568825" y="1499226"/>
            <a:ext cx="1357312" cy="2661682"/>
          </a:xfrm>
          <a:prstGeom prst="line">
            <a:avLst/>
          </a:prstGeom>
          <a:noFill/>
          <a:ln w="12700">
            <a:solidFill>
              <a:schemeClr val="tx1"/>
            </a:solidFill>
            <a:round/>
            <a:headEnd/>
            <a:tailEnd/>
          </a:ln>
        </p:spPr>
        <p:txBody>
          <a:bodyPr wrap="none" anchor="ctr"/>
          <a:lstStyle/>
          <a:p>
            <a:endParaRPr lang="en-US"/>
          </a:p>
        </p:txBody>
      </p:sp>
      <p:sp>
        <p:nvSpPr>
          <p:cNvPr id="13325" name="Line 12"/>
          <p:cNvSpPr>
            <a:spLocks noChangeShapeType="1"/>
          </p:cNvSpPr>
          <p:nvPr/>
        </p:nvSpPr>
        <p:spPr bwMode="auto">
          <a:xfrm flipV="1">
            <a:off x="3445272" y="3426651"/>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26" name="Text Box 13"/>
          <p:cNvSpPr txBox="1">
            <a:spLocks noChangeArrowheads="1"/>
          </p:cNvSpPr>
          <p:nvPr/>
        </p:nvSpPr>
        <p:spPr bwMode="auto">
          <a:xfrm>
            <a:off x="3196432" y="3560500"/>
            <a:ext cx="262037" cy="426405"/>
          </a:xfrm>
          <a:prstGeom prst="rect">
            <a:avLst/>
          </a:prstGeom>
          <a:noFill/>
          <a:ln w="12700">
            <a:noFill/>
            <a:miter lim="800000"/>
            <a:headEnd/>
            <a:tailEnd/>
          </a:ln>
        </p:spPr>
        <p:txBody>
          <a:bodyPr wrap="none" anchor="ctr">
            <a:spAutoFit/>
          </a:bodyPr>
          <a:lstStyle/>
          <a:p>
            <a:pPr algn="ctr">
              <a:spcBef>
                <a:spcPct val="20000"/>
              </a:spcBef>
            </a:pPr>
            <a:r>
              <a:rPr lang="en-US" sz="2200"/>
              <a:t>f</a:t>
            </a:r>
          </a:p>
        </p:txBody>
      </p:sp>
      <p:sp>
        <p:nvSpPr>
          <p:cNvPr id="13327" name="Oval 14"/>
          <p:cNvSpPr>
            <a:spLocks noChangeArrowheads="1"/>
          </p:cNvSpPr>
          <p:nvPr/>
        </p:nvSpPr>
        <p:spPr bwMode="auto">
          <a:xfrm>
            <a:off x="3716735"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8" name="Oval 15"/>
          <p:cNvSpPr>
            <a:spLocks noChangeArrowheads="1"/>
          </p:cNvSpPr>
          <p:nvPr/>
        </p:nvSpPr>
        <p:spPr bwMode="auto">
          <a:xfrm>
            <a:off x="5513288"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9" name="Line 16"/>
          <p:cNvSpPr>
            <a:spLocks noChangeShapeType="1"/>
          </p:cNvSpPr>
          <p:nvPr/>
        </p:nvSpPr>
        <p:spPr bwMode="auto">
          <a:xfrm flipV="1">
            <a:off x="5562600" y="3461084"/>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30" name="Line 17"/>
          <p:cNvSpPr>
            <a:spLocks noChangeShapeType="1"/>
          </p:cNvSpPr>
          <p:nvPr/>
        </p:nvSpPr>
        <p:spPr bwMode="auto">
          <a:xfrm>
            <a:off x="3392488" y="3334869"/>
            <a:ext cx="36195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3" name="Text Box 20"/>
          <p:cNvSpPr txBox="1">
            <a:spLocks noChangeArrowheads="1"/>
          </p:cNvSpPr>
          <p:nvPr/>
        </p:nvSpPr>
        <p:spPr bwMode="auto">
          <a:xfrm>
            <a:off x="5562600" y="2971800"/>
            <a:ext cx="386457" cy="426405"/>
          </a:xfrm>
          <a:prstGeom prst="rect">
            <a:avLst/>
          </a:prstGeom>
          <a:noFill/>
          <a:ln w="12700">
            <a:noFill/>
            <a:miter lim="800000"/>
            <a:headEnd/>
            <a:tailEnd/>
          </a:ln>
        </p:spPr>
        <p:txBody>
          <a:bodyPr wrap="none" anchor="ctr">
            <a:spAutoFit/>
          </a:bodyPr>
          <a:lstStyle/>
          <a:p>
            <a:pPr algn="ctr">
              <a:spcBef>
                <a:spcPct val="20000"/>
              </a:spcBef>
            </a:pPr>
            <a:r>
              <a:rPr lang="en-US" sz="2200" dirty="0"/>
              <a:t>x’</a:t>
            </a:r>
          </a:p>
        </p:txBody>
      </p:sp>
      <p:sp>
        <p:nvSpPr>
          <p:cNvPr id="13334" name="Text Box 21"/>
          <p:cNvSpPr txBox="1">
            <a:spLocks noChangeArrowheads="1"/>
          </p:cNvSpPr>
          <p:nvPr/>
        </p:nvSpPr>
        <p:spPr bwMode="auto">
          <a:xfrm>
            <a:off x="4022130" y="4147523"/>
            <a:ext cx="1255514" cy="761027"/>
          </a:xfrm>
          <a:prstGeom prst="rect">
            <a:avLst/>
          </a:prstGeom>
          <a:noFill/>
          <a:ln w="12700">
            <a:noFill/>
            <a:miter lim="800000"/>
            <a:headEnd/>
            <a:tailEnd/>
          </a:ln>
        </p:spPr>
        <p:txBody>
          <a:bodyPr wrap="none" anchor="ctr">
            <a:spAutoFit/>
          </a:bodyPr>
          <a:lstStyle/>
          <a:p>
            <a:pPr algn="ctr">
              <a:spcBef>
                <a:spcPct val="20000"/>
              </a:spcBef>
            </a:pPr>
            <a:r>
              <a:rPr lang="en-US" sz="2200"/>
              <a:t>Baseline</a:t>
            </a:r>
            <a:br>
              <a:rPr lang="en-US" sz="2200"/>
            </a:br>
            <a:r>
              <a:rPr lang="en-US" sz="2200"/>
              <a:t>B</a:t>
            </a:r>
          </a:p>
        </p:txBody>
      </p:sp>
      <p:sp>
        <p:nvSpPr>
          <p:cNvPr id="13335" name="Line 22"/>
          <p:cNvSpPr>
            <a:spLocks noChangeShapeType="1"/>
          </p:cNvSpPr>
          <p:nvPr/>
        </p:nvSpPr>
        <p:spPr bwMode="auto">
          <a:xfrm flipV="1">
            <a:off x="6740525" y="1499226"/>
            <a:ext cx="0" cy="2661682"/>
          </a:xfrm>
          <a:prstGeom prst="line">
            <a:avLst/>
          </a:prstGeom>
          <a:noFill/>
          <a:ln w="12700">
            <a:solidFill>
              <a:schemeClr val="tx1"/>
            </a:solidFill>
            <a:round/>
            <a:headEnd/>
            <a:tailEnd type="arrow" w="med" len="med"/>
          </a:ln>
        </p:spPr>
        <p:txBody>
          <a:bodyPr wrap="none" anchor="ctr"/>
          <a:lstStyle/>
          <a:p>
            <a:endParaRPr lang="en-US"/>
          </a:p>
        </p:txBody>
      </p:sp>
      <p:sp>
        <p:nvSpPr>
          <p:cNvPr id="13336" name="Text Box 23"/>
          <p:cNvSpPr txBox="1">
            <a:spLocks noChangeArrowheads="1"/>
          </p:cNvSpPr>
          <p:nvPr/>
        </p:nvSpPr>
        <p:spPr bwMode="auto">
          <a:xfrm>
            <a:off x="6838553" y="2459114"/>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z</a:t>
            </a:r>
          </a:p>
        </p:txBody>
      </p:sp>
      <p:sp>
        <p:nvSpPr>
          <p:cNvPr id="13337" name="Text Box 24"/>
          <p:cNvSpPr txBox="1">
            <a:spLocks noChangeArrowheads="1"/>
          </p:cNvSpPr>
          <p:nvPr/>
        </p:nvSpPr>
        <p:spPr bwMode="auto">
          <a:xfrm>
            <a:off x="2992835"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8" name="Text Box 25"/>
          <p:cNvSpPr txBox="1">
            <a:spLocks noChangeArrowheads="1"/>
          </p:cNvSpPr>
          <p:nvPr/>
        </p:nvSpPr>
        <p:spPr bwMode="auto">
          <a:xfrm>
            <a:off x="5473700"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9" name="Text Box 26"/>
          <p:cNvSpPr txBox="1">
            <a:spLocks noChangeArrowheads="1"/>
          </p:cNvSpPr>
          <p:nvPr/>
        </p:nvSpPr>
        <p:spPr bwMode="auto">
          <a:xfrm>
            <a:off x="4116388" y="990600"/>
            <a:ext cx="916186" cy="428317"/>
          </a:xfrm>
          <a:prstGeom prst="rect">
            <a:avLst/>
          </a:prstGeom>
          <a:noFill/>
          <a:ln w="12700">
            <a:noFill/>
            <a:miter lim="800000"/>
            <a:headEnd/>
            <a:tailEnd/>
          </a:ln>
        </p:spPr>
        <p:txBody>
          <a:bodyPr anchor="ctr">
            <a:spAutoFit/>
          </a:bodyPr>
          <a:lstStyle/>
          <a:p>
            <a:pPr algn="ctr">
              <a:spcBef>
                <a:spcPct val="20000"/>
              </a:spcBef>
            </a:pPr>
            <a:r>
              <a:rPr lang="en-US" sz="2200"/>
              <a:t>X</a:t>
            </a:r>
            <a:endParaRPr lang="en-US" sz="2200" baseline="-25000"/>
          </a:p>
        </p:txBody>
      </p:sp>
      <p:sp>
        <p:nvSpPr>
          <p:cNvPr id="13340" name="Line 27"/>
          <p:cNvSpPr>
            <a:spLocks noChangeShapeType="1"/>
          </p:cNvSpPr>
          <p:nvPr/>
        </p:nvSpPr>
        <p:spPr bwMode="auto">
          <a:xfrm>
            <a:off x="3535760" y="4109281"/>
            <a:ext cx="2262187" cy="0"/>
          </a:xfrm>
          <a:prstGeom prst="line">
            <a:avLst/>
          </a:prstGeom>
          <a:noFill/>
          <a:ln w="19050">
            <a:solidFill>
              <a:schemeClr val="tx1"/>
            </a:solidFill>
            <a:round/>
            <a:headEnd/>
            <a:tailEnd type="triangle" w="med" len="med"/>
          </a:ln>
        </p:spPr>
        <p:txBody>
          <a:bodyPr wrap="none" anchor="ctr"/>
          <a:lstStyle/>
          <a:p>
            <a:endParaRPr lang="en-US"/>
          </a:p>
        </p:txBody>
      </p:sp>
      <p:sp>
        <p:nvSpPr>
          <p:cNvPr id="13341" name="Text Box 28"/>
          <p:cNvSpPr txBox="1">
            <a:spLocks noChangeArrowheads="1"/>
          </p:cNvSpPr>
          <p:nvPr/>
        </p:nvSpPr>
        <p:spPr bwMode="auto">
          <a:xfrm>
            <a:off x="5257800" y="3657600"/>
            <a:ext cx="262037" cy="428317"/>
          </a:xfrm>
          <a:prstGeom prst="rect">
            <a:avLst/>
          </a:prstGeom>
          <a:noFill/>
          <a:ln w="12700">
            <a:noFill/>
            <a:miter lim="800000"/>
            <a:headEnd/>
            <a:tailEnd/>
          </a:ln>
        </p:spPr>
        <p:txBody>
          <a:bodyPr wrap="none" anchor="ctr">
            <a:spAutoFit/>
          </a:bodyPr>
          <a:lstStyle/>
          <a:p>
            <a:pPr algn="ctr">
              <a:spcBef>
                <a:spcPct val="20000"/>
              </a:spcBef>
            </a:pPr>
            <a:r>
              <a:rPr lang="en-US" sz="2200" dirty="0"/>
              <a:t>f</a:t>
            </a:r>
          </a:p>
        </p:txBody>
      </p:sp>
      <p:graphicFrame>
        <p:nvGraphicFramePr>
          <p:cNvPr id="426028" name="Object 44"/>
          <p:cNvGraphicFramePr>
            <a:graphicFrameLocks noGrp="1" noChangeAspect="1"/>
          </p:cNvGraphicFramePr>
          <p:nvPr>
            <p:ph idx="1"/>
          </p:nvPr>
        </p:nvGraphicFramePr>
        <p:xfrm>
          <a:off x="2971800" y="5029200"/>
          <a:ext cx="3581400" cy="917575"/>
        </p:xfrm>
        <a:graphic>
          <a:graphicData uri="http://schemas.openxmlformats.org/presentationml/2006/ole">
            <mc:AlternateContent xmlns:mc="http://schemas.openxmlformats.org/markup-compatibility/2006">
              <mc:Choice xmlns:v="urn:schemas-microsoft-com:vml" Requires="v">
                <p:oleObj spid="_x0000_s1068" name="Equation" r:id="rId4" imgW="1536480" imgH="393480" progId="Equation.3">
                  <p:embed/>
                </p:oleObj>
              </mc:Choice>
              <mc:Fallback>
                <p:oleObj name="Equation" r:id="rId4" imgW="1536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3581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6032" name="Text Box 48"/>
          <p:cNvSpPr txBox="1">
            <a:spLocks noChangeArrowheads="1"/>
          </p:cNvSpPr>
          <p:nvPr/>
        </p:nvSpPr>
        <p:spPr bwMode="auto">
          <a:xfrm>
            <a:off x="1300109" y="5986790"/>
            <a:ext cx="6462025" cy="523220"/>
          </a:xfrm>
          <a:prstGeom prst="rect">
            <a:avLst/>
          </a:prstGeom>
          <a:noFill/>
          <a:ln w="9525">
            <a:noFill/>
            <a:miter lim="800000"/>
            <a:headEnd/>
            <a:tailEnd/>
          </a:ln>
        </p:spPr>
        <p:txBody>
          <a:bodyPr wrap="none">
            <a:spAutoFit/>
          </a:bodyPr>
          <a:lstStyle/>
          <a:p>
            <a:r>
              <a:rPr lang="en-US" sz="2800" dirty="0">
                <a:solidFill>
                  <a:srgbClr val="FF0000"/>
                </a:solidFill>
              </a:rPr>
              <a:t>Disparity is inversely proportional to </a:t>
            </a:r>
            <a:r>
              <a:rPr lang="en-US" sz="2800" dirty="0" smtClean="0">
                <a:solidFill>
                  <a:srgbClr val="FF0000"/>
                </a:solidFill>
              </a:rPr>
              <a:t>depth.</a:t>
            </a:r>
            <a:endParaRPr lang="en-US" sz="2800" dirty="0">
              <a:solidFill>
                <a:srgbClr val="FF0000"/>
              </a:solidFill>
            </a:endParaRPr>
          </a:p>
        </p:txBody>
      </p:sp>
      <p:sp>
        <p:nvSpPr>
          <p:cNvPr id="30" name="Line 17"/>
          <p:cNvSpPr>
            <a:spLocks noChangeShapeType="1"/>
          </p:cNvSpPr>
          <p:nvPr/>
        </p:nvSpPr>
        <p:spPr bwMode="auto">
          <a:xfrm>
            <a:off x="5303520" y="3352800"/>
            <a:ext cx="18288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1" name="Text Box 18"/>
          <p:cNvSpPr txBox="1">
            <a:spLocks noChangeArrowheads="1"/>
          </p:cNvSpPr>
          <p:nvPr/>
        </p:nvSpPr>
        <p:spPr bwMode="auto">
          <a:xfrm>
            <a:off x="3437732" y="2919937"/>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x</a:t>
            </a:r>
          </a:p>
        </p:txBody>
      </p:sp>
      <p:graphicFrame>
        <p:nvGraphicFramePr>
          <p:cNvPr id="4" name="Object 44"/>
          <p:cNvGraphicFramePr>
            <a:graphicFrameLocks noChangeAspect="1"/>
          </p:cNvGraphicFramePr>
          <p:nvPr/>
        </p:nvGraphicFramePr>
        <p:xfrm>
          <a:off x="874713" y="2316163"/>
          <a:ext cx="1778000" cy="915987"/>
        </p:xfrm>
        <a:graphic>
          <a:graphicData uri="http://schemas.openxmlformats.org/presentationml/2006/ole">
            <mc:AlternateContent xmlns:mc="http://schemas.openxmlformats.org/markup-compatibility/2006">
              <mc:Choice xmlns:v="urn:schemas-microsoft-com:vml" Requires="v">
                <p:oleObj spid="_x0000_s1069" name="Equation" r:id="rId6" imgW="761760" imgH="393480" progId="Equation.3">
                  <p:embed/>
                </p:oleObj>
              </mc:Choice>
              <mc:Fallback>
                <p:oleObj name="Equation" r:id="rId6" imgW="761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316163"/>
                        <a:ext cx="1778000"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07C59B69-6083-0D46-8CBF-CC33D581A354}" type="slidenum">
              <a:rPr lang="en-US" smtClean="0"/>
              <a:pPr/>
              <a:t>9</a:t>
            </a:fld>
            <a:endParaRPr lang="en-US"/>
          </a:p>
        </p:txBody>
      </p:sp>
    </p:spTree>
    <p:extLst>
      <p:ext uri="{BB962C8B-B14F-4D97-AF65-F5344CB8AC3E}">
        <p14:creationId xmlns:p14="http://schemas.microsoft.com/office/powerpoint/2010/main" val="3089121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2"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saic">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mosa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osa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a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a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a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a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a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a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22812</TotalTime>
  <Words>2311</Words>
  <Application>Microsoft Office PowerPoint</Application>
  <PresentationFormat>On-screen Show (4:3)</PresentationFormat>
  <Paragraphs>478</Paragraphs>
  <Slides>62</Slides>
  <Notes>44</Notes>
  <HiddenSlides>1</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62</vt:i4>
      </vt:variant>
    </vt:vector>
  </HeadingPairs>
  <TitlesOfParts>
    <vt:vector size="75" baseType="lpstr">
      <vt:lpstr>ＭＳ Ｐゴシック</vt:lpstr>
      <vt:lpstr>SimSun</vt:lpstr>
      <vt:lpstr>Arial</vt:lpstr>
      <vt:lpstr>Calibri</vt:lpstr>
      <vt:lpstr>Kalinga</vt:lpstr>
      <vt:lpstr>Times New Roman</vt:lpstr>
      <vt:lpstr>Verdana</vt:lpstr>
      <vt:lpstr>Wingdings</vt:lpstr>
      <vt:lpstr>Blank Presentation</vt:lpstr>
      <vt:lpstr>Office Theme</vt:lpstr>
      <vt:lpstr>mosaic</vt:lpstr>
      <vt:lpstr>Equation</vt:lpstr>
      <vt:lpstr>Image</vt:lpstr>
      <vt:lpstr>Stereo</vt:lpstr>
      <vt:lpstr>PowerPoint Presentation</vt:lpstr>
      <vt:lpstr>PowerPoint Presentation</vt:lpstr>
      <vt:lpstr>What do humans use as depth cues?</vt:lpstr>
      <vt:lpstr>What do humans use as depth cues?</vt:lpstr>
      <vt:lpstr>PowerPoint Presentation</vt:lpstr>
      <vt:lpstr>Amount of horizontal movement is …</vt:lpstr>
      <vt:lpstr>Depth from Stereo</vt:lpstr>
      <vt:lpstr>Depth from disparity</vt:lpstr>
      <vt:lpstr>Depth from Stereo</vt:lpstr>
      <vt:lpstr>Correspondence Problem</vt:lpstr>
      <vt:lpstr>Key idea: Epipolar constraint</vt:lpstr>
      <vt:lpstr>Epipolar geometry: notation</vt:lpstr>
      <vt:lpstr>Epipolar geometry: notation</vt:lpstr>
      <vt:lpstr>Example: Converging cameras</vt:lpstr>
      <vt:lpstr>Example: Motion parallel to image plane</vt:lpstr>
      <vt:lpstr>Example: Forward motion</vt:lpstr>
      <vt:lpstr>Example: Motion perpendicular to image plane</vt:lpstr>
      <vt:lpstr>Example: Motion perpendicular to image plane</vt:lpstr>
      <vt:lpstr>Example: Forward motion</vt:lpstr>
      <vt:lpstr>Epipolar constraint</vt:lpstr>
      <vt:lpstr>Epipolar constraint</vt:lpstr>
      <vt:lpstr>Epipolar constraint example</vt:lpstr>
      <vt:lpstr>Epipolar constraint: Calibrated case</vt:lpstr>
      <vt:lpstr>Simplified Matrices for the 2 Cameras</vt:lpstr>
      <vt:lpstr>Epipolar constraint: Calibrated case</vt:lpstr>
      <vt:lpstr>Epipolar constraint: Calibrated case</vt:lpstr>
      <vt:lpstr>Epipolar constraint: Calibrated case</vt:lpstr>
      <vt:lpstr>Epipolar constraint: Uncalibrated case</vt:lpstr>
      <vt:lpstr>Epipolar constraint: Uncalibrated case</vt:lpstr>
      <vt:lpstr>Epipolar constraint: Uncalibrated case</vt:lpstr>
      <vt:lpstr>The eight-point algorithm</vt:lpstr>
      <vt:lpstr>Comparison of estimation algorithms</vt:lpstr>
      <vt:lpstr>Moving on to stereo…</vt:lpstr>
      <vt:lpstr>Depth from disparity</vt:lpstr>
      <vt:lpstr>Basic stereo matching algorithm</vt:lpstr>
      <vt:lpstr>Basic stereo matching algorithm</vt:lpstr>
      <vt:lpstr>Simplest Case: Parallel images</vt:lpstr>
      <vt:lpstr>Stereo image rectification</vt:lpstr>
      <vt:lpstr>Stereo image rectification</vt:lpstr>
      <vt:lpstr>Example</vt:lpstr>
      <vt:lpstr>Correspondence search: for HW3</vt:lpstr>
      <vt:lpstr>Correspondence search</vt:lpstr>
      <vt:lpstr>Correspondence search</vt:lpstr>
      <vt:lpstr>Effect of window size</vt:lpstr>
      <vt:lpstr>Failures of correspondence search</vt:lpstr>
      <vt:lpstr>Results with window search</vt:lpstr>
      <vt:lpstr>How can we improve window-based matching?</vt:lpstr>
      <vt:lpstr>Stereo constraints/priors</vt:lpstr>
      <vt:lpstr>Stereo constraints/priors</vt:lpstr>
      <vt:lpstr>Stereo constraints/priors</vt:lpstr>
      <vt:lpstr>Priors and constraints</vt:lpstr>
      <vt:lpstr>Stereo as energy minimization</vt:lpstr>
      <vt:lpstr>Matching windows: for HW3</vt:lpstr>
      <vt:lpstr>Real-time stereo</vt:lpstr>
      <vt:lpstr>Why does stereo fail?</vt:lpstr>
      <vt:lpstr>Why does stereo fail?</vt:lpstr>
      <vt:lpstr>Why does stereo fail?</vt:lpstr>
      <vt:lpstr>Why does stereo fail?</vt:lpstr>
      <vt:lpstr>Stereo reconstruction pipeline</vt:lpstr>
      <vt:lpstr>Multi-view stereo ?</vt:lpstr>
      <vt:lpstr>Using more than two images</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Segmentation2</dc:title>
  <dc:creator>Steve Seitz</dc:creator>
  <cp:lastModifiedBy>lshapiro</cp:lastModifiedBy>
  <cp:revision>587</cp:revision>
  <cp:lastPrinted>1999-10-04T18:53:50Z</cp:lastPrinted>
  <dcterms:created xsi:type="dcterms:W3CDTF">1998-05-10T17:20:27Z</dcterms:created>
  <dcterms:modified xsi:type="dcterms:W3CDTF">2016-02-09T21:07:58Z</dcterms:modified>
</cp:coreProperties>
</file>