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0.xml" ContentType="application/vnd.openxmlformats-officedocument.presentationml.notesSlide+xml"/>
  <Override PartName="/ppt/tags/tag11.xml" ContentType="application/vnd.openxmlformats-officedocument.presentationml.tags+xml"/>
  <Override PartName="/ppt/notesSlides/notesSlide4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 id="2147483917" r:id="rId3"/>
  </p:sldMasterIdLst>
  <p:notesMasterIdLst>
    <p:notesMasterId r:id="rId66"/>
  </p:notesMasterIdLst>
  <p:handoutMasterIdLst>
    <p:handoutMasterId r:id="rId67"/>
  </p:handoutMasterIdLst>
  <p:sldIdLst>
    <p:sldId id="379" r:id="rId4"/>
    <p:sldId id="402" r:id="rId5"/>
    <p:sldId id="404" r:id="rId6"/>
    <p:sldId id="399" r:id="rId7"/>
    <p:sldId id="400" r:id="rId8"/>
    <p:sldId id="541" r:id="rId9"/>
    <p:sldId id="542" r:id="rId10"/>
    <p:sldId id="466" r:id="rId11"/>
    <p:sldId id="543" r:id="rId12"/>
    <p:sldId id="467" r:id="rId13"/>
    <p:sldId id="468" r:id="rId14"/>
    <p:sldId id="470" r:id="rId15"/>
    <p:sldId id="471" r:id="rId16"/>
    <p:sldId id="472" r:id="rId17"/>
    <p:sldId id="473" r:id="rId18"/>
    <p:sldId id="474" r:id="rId19"/>
    <p:sldId id="475" r:id="rId20"/>
    <p:sldId id="529" r:id="rId21"/>
    <p:sldId id="530" r:id="rId22"/>
    <p:sldId id="476" r:id="rId23"/>
    <p:sldId id="531" r:id="rId24"/>
    <p:sldId id="532" r:id="rId25"/>
    <p:sldId id="533" r:id="rId26"/>
    <p:sldId id="534" r:id="rId27"/>
    <p:sldId id="548" r:id="rId28"/>
    <p:sldId id="535" r:id="rId29"/>
    <p:sldId id="536" r:id="rId30"/>
    <p:sldId id="537" r:id="rId31"/>
    <p:sldId id="538" r:id="rId32"/>
    <p:sldId id="539" r:id="rId33"/>
    <p:sldId id="540" r:id="rId34"/>
    <p:sldId id="524" r:id="rId35"/>
    <p:sldId id="479" r:id="rId36"/>
    <p:sldId id="480" r:id="rId37"/>
    <p:sldId id="483" r:id="rId38"/>
    <p:sldId id="516" r:id="rId39"/>
    <p:sldId id="481" r:id="rId40"/>
    <p:sldId id="482" r:id="rId41"/>
    <p:sldId id="484" r:id="rId42"/>
    <p:sldId id="485" r:id="rId43"/>
    <p:sldId id="412" r:id="rId44"/>
    <p:sldId id="487" r:id="rId45"/>
    <p:sldId id="488" r:id="rId46"/>
    <p:sldId id="489" r:id="rId47"/>
    <p:sldId id="490" r:id="rId48"/>
    <p:sldId id="491" r:id="rId49"/>
    <p:sldId id="492" r:id="rId50"/>
    <p:sldId id="493" r:id="rId51"/>
    <p:sldId id="494" r:id="rId52"/>
    <p:sldId id="495" r:id="rId53"/>
    <p:sldId id="496" r:id="rId54"/>
    <p:sldId id="497" r:id="rId55"/>
    <p:sldId id="517" r:id="rId56"/>
    <p:sldId id="503" r:id="rId57"/>
    <p:sldId id="444" r:id="rId58"/>
    <p:sldId id="443" r:id="rId59"/>
    <p:sldId id="437" r:id="rId60"/>
    <p:sldId id="439" r:id="rId61"/>
    <p:sldId id="440" r:id="rId62"/>
    <p:sldId id="424" r:id="rId63"/>
    <p:sldId id="545" r:id="rId64"/>
    <p:sldId id="546" r:id="rId65"/>
  </p:sldIdLst>
  <p:sldSz cx="9144000" cy="6858000" type="screen4x3"/>
  <p:notesSz cx="6997700" cy="9283700"/>
  <p:custDataLst>
    <p:tags r:id="rId68"/>
  </p:custDataLst>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33CC33"/>
    <a:srgbClr val="C8C8C8"/>
    <a:srgbClr val="DDDDDD"/>
    <a:srgbClr val="FF0000"/>
    <a:srgbClr val="FFFF00"/>
    <a:srgbClr val="FF99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966" autoAdjust="0"/>
  </p:normalViewPr>
  <p:slideViewPr>
    <p:cSldViewPr snapToObjects="1">
      <p:cViewPr>
        <p:scale>
          <a:sx n="64" d="100"/>
          <a:sy n="64" d="100"/>
        </p:scale>
        <p:origin x="-312" y="-93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66" d="100"/>
        <a:sy n="66" d="100"/>
      </p:scale>
      <p:origin x="0" y="19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ags" Target="tags/tag1.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36.xml"/><Relationship Id="rId7" Type="http://schemas.openxmlformats.org/officeDocument/2006/relationships/slide" Target="slides/slide45.xml"/><Relationship Id="rId2" Type="http://schemas.openxmlformats.org/officeDocument/2006/relationships/slide" Target="slides/slide35.xml"/><Relationship Id="rId1" Type="http://schemas.openxmlformats.org/officeDocument/2006/relationships/slide" Target="slides/slide9.xml"/><Relationship Id="rId6" Type="http://schemas.openxmlformats.org/officeDocument/2006/relationships/slide" Target="slides/slide40.xml"/><Relationship Id="rId5" Type="http://schemas.openxmlformats.org/officeDocument/2006/relationships/slide" Target="slides/slide39.xml"/><Relationship Id="rId4"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image" Target="../media/image59.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273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9" tIns="45869" rIns="91739" bIns="45869" numCol="1" anchor="t" anchorCtr="0" compatLnSpc="1">
            <a:prstTxWarp prst="textNoShape">
              <a:avLst/>
            </a:prstTxWarp>
          </a:bodyPr>
          <a:lstStyle>
            <a:lvl1pPr defTabSz="917575">
              <a:defRPr sz="1200">
                <a:latin typeface="Times New Roman" pitchFamily="18" charset="0"/>
                <a:ea typeface="+mn-ea"/>
              </a:defRPr>
            </a:lvl1pPr>
          </a:lstStyle>
          <a:p>
            <a:pPr>
              <a:defRPr/>
            </a:pPr>
            <a:endParaRPr lang="en-US"/>
          </a:p>
        </p:txBody>
      </p:sp>
      <p:sp>
        <p:nvSpPr>
          <p:cNvPr id="64515" name="Rectangle 3"/>
          <p:cNvSpPr>
            <a:spLocks noGrp="1" noChangeArrowheads="1"/>
          </p:cNvSpPr>
          <p:nvPr>
            <p:ph type="dt" sz="quarter" idx="1"/>
          </p:nvPr>
        </p:nvSpPr>
        <p:spPr bwMode="auto">
          <a:xfrm>
            <a:off x="3938588" y="0"/>
            <a:ext cx="30289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9" tIns="45869" rIns="91739" bIns="45869" numCol="1" anchor="t" anchorCtr="0" compatLnSpc="1">
            <a:prstTxWarp prst="textNoShape">
              <a:avLst/>
            </a:prstTxWarp>
          </a:bodyPr>
          <a:lstStyle>
            <a:lvl1pPr algn="r" defTabSz="917575">
              <a:defRPr sz="1200">
                <a:latin typeface="Times New Roman" pitchFamily="18" charset="0"/>
                <a:ea typeface="+mn-ea"/>
              </a:defRPr>
            </a:lvl1pPr>
          </a:lstStyle>
          <a:p>
            <a:pPr>
              <a:defRPr/>
            </a:pPr>
            <a:endParaRPr lang="en-US"/>
          </a:p>
        </p:txBody>
      </p:sp>
      <p:sp>
        <p:nvSpPr>
          <p:cNvPr id="64516" name="Rectangle 4"/>
          <p:cNvSpPr>
            <a:spLocks noGrp="1" noChangeArrowheads="1"/>
          </p:cNvSpPr>
          <p:nvPr>
            <p:ph type="ftr" sz="quarter" idx="2"/>
          </p:nvPr>
        </p:nvSpPr>
        <p:spPr bwMode="auto">
          <a:xfrm>
            <a:off x="0" y="8856663"/>
            <a:ext cx="302736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9" tIns="45869" rIns="91739" bIns="45869" numCol="1" anchor="b" anchorCtr="0" compatLnSpc="1">
            <a:prstTxWarp prst="textNoShape">
              <a:avLst/>
            </a:prstTxWarp>
          </a:bodyPr>
          <a:lstStyle>
            <a:lvl1pPr defTabSz="917575">
              <a:defRPr sz="1200">
                <a:latin typeface="Times New Roman" pitchFamily="18" charset="0"/>
                <a:ea typeface="+mn-ea"/>
              </a:defRPr>
            </a:lvl1pPr>
          </a:lstStyle>
          <a:p>
            <a:pPr>
              <a:defRPr/>
            </a:pPr>
            <a:endParaRPr lang="en-US"/>
          </a:p>
        </p:txBody>
      </p:sp>
      <p:sp>
        <p:nvSpPr>
          <p:cNvPr id="64517" name="Rectangle 5"/>
          <p:cNvSpPr>
            <a:spLocks noGrp="1" noChangeArrowheads="1"/>
          </p:cNvSpPr>
          <p:nvPr>
            <p:ph type="sldNum" sz="quarter" idx="3"/>
          </p:nvPr>
        </p:nvSpPr>
        <p:spPr bwMode="auto">
          <a:xfrm>
            <a:off x="3938588" y="8856663"/>
            <a:ext cx="30289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9" tIns="45869" rIns="91739" bIns="45869" numCol="1" anchor="b" anchorCtr="0" compatLnSpc="1">
            <a:prstTxWarp prst="textNoShape">
              <a:avLst/>
            </a:prstTxWarp>
          </a:bodyPr>
          <a:lstStyle>
            <a:lvl1pPr algn="r" defTabSz="917575">
              <a:defRPr sz="1200"/>
            </a:lvl1pPr>
          </a:lstStyle>
          <a:p>
            <a:fld id="{BF3C0AFD-7374-3941-A9FD-58F5DFF7ED58}" type="slidenum">
              <a:rPr lang="en-US"/>
              <a:pPr/>
              <a:t>‹#›</a:t>
            </a:fld>
            <a:endParaRPr lang="en-US"/>
          </a:p>
        </p:txBody>
      </p:sp>
    </p:spTree>
    <p:extLst>
      <p:ext uri="{BB962C8B-B14F-4D97-AF65-F5344CB8AC3E}">
        <p14:creationId xmlns:p14="http://schemas.microsoft.com/office/powerpoint/2010/main" val="3300813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1026"/>
          <p:cNvSpPr>
            <a:spLocks noGrp="1" noChangeArrowheads="1"/>
          </p:cNvSpPr>
          <p:nvPr>
            <p:ph type="hdr" sz="quarter"/>
          </p:nvPr>
        </p:nvSpPr>
        <p:spPr bwMode="auto">
          <a:xfrm>
            <a:off x="0" y="0"/>
            <a:ext cx="30273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9" tIns="45869" rIns="91739" bIns="45869" numCol="1" anchor="t" anchorCtr="0" compatLnSpc="1">
            <a:prstTxWarp prst="textNoShape">
              <a:avLst/>
            </a:prstTxWarp>
          </a:bodyPr>
          <a:lstStyle>
            <a:lvl1pPr defTabSz="917575">
              <a:defRPr sz="1200">
                <a:latin typeface="Times New Roman" pitchFamily="18" charset="0"/>
                <a:ea typeface="+mn-ea"/>
              </a:defRPr>
            </a:lvl1pPr>
          </a:lstStyle>
          <a:p>
            <a:pPr>
              <a:defRPr/>
            </a:pPr>
            <a:endParaRPr lang="en-US"/>
          </a:p>
        </p:txBody>
      </p:sp>
      <p:sp>
        <p:nvSpPr>
          <p:cNvPr id="81923" name="Rectangle 1027"/>
          <p:cNvSpPr>
            <a:spLocks noGrp="1" noChangeArrowheads="1"/>
          </p:cNvSpPr>
          <p:nvPr>
            <p:ph type="dt" idx="1"/>
          </p:nvPr>
        </p:nvSpPr>
        <p:spPr bwMode="auto">
          <a:xfrm>
            <a:off x="3938588" y="0"/>
            <a:ext cx="30289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9" tIns="45869" rIns="91739" bIns="45869" numCol="1" anchor="t" anchorCtr="0" compatLnSpc="1">
            <a:prstTxWarp prst="textNoShape">
              <a:avLst/>
            </a:prstTxWarp>
          </a:bodyPr>
          <a:lstStyle>
            <a:lvl1pPr algn="r" defTabSz="917575">
              <a:defRPr sz="1200">
                <a:latin typeface="Times New Roman" pitchFamily="18" charset="0"/>
                <a:ea typeface="+mn-ea"/>
              </a:defRPr>
            </a:lvl1pPr>
          </a:lstStyle>
          <a:p>
            <a:pPr>
              <a:defRPr/>
            </a:pPr>
            <a:endParaRPr lang="en-US"/>
          </a:p>
        </p:txBody>
      </p:sp>
      <p:sp>
        <p:nvSpPr>
          <p:cNvPr id="66564" name="Rectangle 1028"/>
          <p:cNvSpPr>
            <a:spLocks noGrp="1" noRot="1" noChangeAspect="1" noChangeArrowheads="1" noTextEdit="1"/>
          </p:cNvSpPr>
          <p:nvPr>
            <p:ph type="sldImg" idx="2"/>
          </p:nvPr>
        </p:nvSpPr>
        <p:spPr bwMode="auto">
          <a:xfrm>
            <a:off x="1174750" y="693738"/>
            <a:ext cx="4621213" cy="34655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81925" name="Rectangle 1029"/>
          <p:cNvSpPr>
            <a:spLocks noGrp="1" noChangeArrowheads="1"/>
          </p:cNvSpPr>
          <p:nvPr>
            <p:ph type="body" sz="quarter" idx="3"/>
          </p:nvPr>
        </p:nvSpPr>
        <p:spPr bwMode="auto">
          <a:xfrm>
            <a:off x="908050" y="4389438"/>
            <a:ext cx="5151438" cy="42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9" tIns="45869" rIns="91739" bIns="4586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26" name="Rectangle 1030"/>
          <p:cNvSpPr>
            <a:spLocks noGrp="1" noChangeArrowheads="1"/>
          </p:cNvSpPr>
          <p:nvPr>
            <p:ph type="ftr" sz="quarter" idx="4"/>
          </p:nvPr>
        </p:nvSpPr>
        <p:spPr bwMode="auto">
          <a:xfrm>
            <a:off x="0" y="8856663"/>
            <a:ext cx="302736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9" tIns="45869" rIns="91739" bIns="45869" numCol="1" anchor="b" anchorCtr="0" compatLnSpc="1">
            <a:prstTxWarp prst="textNoShape">
              <a:avLst/>
            </a:prstTxWarp>
          </a:bodyPr>
          <a:lstStyle>
            <a:lvl1pPr defTabSz="917575">
              <a:defRPr sz="1200">
                <a:latin typeface="Times New Roman" pitchFamily="18" charset="0"/>
                <a:ea typeface="+mn-ea"/>
              </a:defRPr>
            </a:lvl1pPr>
          </a:lstStyle>
          <a:p>
            <a:pPr>
              <a:defRPr/>
            </a:pPr>
            <a:endParaRPr lang="en-US"/>
          </a:p>
        </p:txBody>
      </p:sp>
      <p:sp>
        <p:nvSpPr>
          <p:cNvPr id="81927" name="Rectangle 1031"/>
          <p:cNvSpPr>
            <a:spLocks noGrp="1" noChangeArrowheads="1"/>
          </p:cNvSpPr>
          <p:nvPr>
            <p:ph type="sldNum" sz="quarter" idx="5"/>
          </p:nvPr>
        </p:nvSpPr>
        <p:spPr bwMode="auto">
          <a:xfrm>
            <a:off x="3938588" y="8856663"/>
            <a:ext cx="30289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9" tIns="45869" rIns="91739" bIns="45869" numCol="1" anchor="b" anchorCtr="0" compatLnSpc="1">
            <a:prstTxWarp prst="textNoShape">
              <a:avLst/>
            </a:prstTxWarp>
          </a:bodyPr>
          <a:lstStyle>
            <a:lvl1pPr algn="r" defTabSz="917575">
              <a:defRPr sz="1200"/>
            </a:lvl1pPr>
          </a:lstStyle>
          <a:p>
            <a:fld id="{EE8687C0-65CE-3D42-8FEB-4E6615E272F9}" type="slidenum">
              <a:rPr lang="en-US"/>
              <a:pPr/>
              <a:t>‹#›</a:t>
            </a:fld>
            <a:endParaRPr lang="en-US"/>
          </a:p>
        </p:txBody>
      </p:sp>
    </p:spTree>
    <p:extLst>
      <p:ext uri="{BB962C8B-B14F-4D97-AF65-F5344CB8AC3E}">
        <p14:creationId xmlns:p14="http://schemas.microsoft.com/office/powerpoint/2010/main" val="10113458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1"/>
          <p:cNvSpPr>
            <a:spLocks noGrp="1" noChangeArrowheads="1"/>
          </p:cNvSpPr>
          <p:nvPr>
            <p:ph type="sldNum" sz="quarter" idx="5"/>
          </p:nvPr>
        </p:nvSpPr>
        <p:spPr/>
        <p:txBody>
          <a:bodyPr/>
          <a:lstStyle/>
          <a:p>
            <a:pPr>
              <a:defRPr/>
            </a:pPr>
            <a:fld id="{BBC00F9F-FA22-4E68-AE92-A73BF5E34EA1}" type="slidenum">
              <a:rPr lang="en-US" smtClean="0"/>
              <a:pPr>
                <a:defRPr/>
              </a:pPr>
              <a:t>9</a:t>
            </a:fld>
            <a:endParaRPr lang="en-US"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0150FB6-F6FD-4678-906C-E16697A67A77}" type="slidenum">
              <a:rPr lang="en-US" smtClean="0">
                <a:latin typeface="Arial" pitchFamily="34" charset="0"/>
                <a:cs typeface="Arial" pitchFamily="34" charset="0"/>
              </a:rPr>
              <a:pPr/>
              <a:t>20</a:t>
            </a:fld>
            <a:endParaRPr lang="en-US" smtClean="0">
              <a:latin typeface="Arial" pitchFamily="34" charset="0"/>
              <a:cs typeface="Arial"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6CE6C72C-6F38-4F92-973D-E1E43F2D69BA}" type="slidenum">
              <a:rPr lang="en-US" smtClean="0"/>
              <a:pPr/>
              <a:t>21</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8EEE8D7-724D-49BC-83BB-FB02DCD74782}" type="slidenum">
              <a:rPr lang="en-US" smtClean="0"/>
              <a:pPr/>
              <a:t>22</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08E09A57-2BEC-442E-8EF7-2AD67DF5D260}" type="slidenum">
              <a:rPr lang="en-US" smtClean="0"/>
              <a:pPr/>
              <a:t>23</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66473B0-D645-4F8E-AD7C-18BAD656CFBB}" type="slidenum">
              <a:rPr lang="en-US" smtClean="0"/>
              <a:pPr/>
              <a:t>24</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656120C-FE6B-4B78-86E7-7DAEDC885979}" type="slidenum">
              <a:rPr lang="en-US" smtClean="0"/>
              <a:pPr/>
              <a:t>26</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dirty="0" smtClean="0"/>
              <a:t>X’ is X in the second camera’s coordinate system</a:t>
            </a:r>
          </a:p>
          <a:p>
            <a:pPr eaLnBrk="1" hangingPunct="1"/>
            <a:r>
              <a:rPr lang="en-US" dirty="0" smtClean="0"/>
              <a:t>We can identify the non-homogeneous 3D vectors X and X’ with the homogeneous coordinate vectors x and x’ of the projections of the two points into the two respective images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4F68B779-E80A-48EC-BD10-FC50FE2E1B68}" type="slidenum">
              <a:rPr lang="en-US" smtClean="0"/>
              <a:pPr/>
              <a:t>27</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ACF0DE9-DE6A-4EC6-8CB6-4B20A56B8568}" type="slidenum">
              <a:rPr lang="en-US" smtClean="0"/>
              <a:pPr/>
              <a:t>28</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A0491519-53F1-4AE3-A5AB-EED6E456B18C}" type="slidenum">
              <a:rPr lang="en-US" smtClean="0"/>
              <a:pPr/>
              <a:t>29</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0F6917B-FDEB-4DCD-938C-428055F66773}" type="slidenum">
              <a:rPr lang="en-US" smtClean="0"/>
              <a:pPr/>
              <a:t>30</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F5F75DC-2DAD-45AD-BC6F-C3559FDD87A9}" type="slidenum">
              <a:rPr lang="en-US" smtClean="0">
                <a:latin typeface="Arial" pitchFamily="34" charset="0"/>
                <a:cs typeface="Arial" pitchFamily="34" charset="0"/>
              </a:rPr>
              <a:pPr/>
              <a:t>12</a:t>
            </a:fld>
            <a:endParaRPr lang="en-US" smtClean="0">
              <a:latin typeface="Arial" pitchFamily="34" charset="0"/>
              <a:cs typeface="Arial"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8CAB627B-5F55-416B-8A75-E1A398E782FB}" type="slidenum">
              <a:rPr lang="en-US" smtClean="0"/>
              <a:pPr/>
              <a:t>31</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23AC015-6004-498E-9BCD-BCD08157FCDD}" type="slidenum">
              <a:rPr lang="en-US" smtClean="0"/>
              <a:pPr/>
              <a:t>32</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073CA73D-64A7-4C4B-B6D3-8CBB7DFFA928}" type="slidenum">
              <a:rPr lang="en-US" smtClean="0">
                <a:latin typeface="Arial" pitchFamily="34" charset="0"/>
                <a:cs typeface="Arial" pitchFamily="34" charset="0"/>
              </a:rPr>
              <a:pPr/>
              <a:t>33</a:t>
            </a:fld>
            <a:endParaRPr lang="en-US" smtClean="0">
              <a:latin typeface="Arial" pitchFamily="34" charset="0"/>
              <a:cs typeface="Arial"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31"/>
          <p:cNvSpPr>
            <a:spLocks noGrp="1" noChangeArrowheads="1"/>
          </p:cNvSpPr>
          <p:nvPr>
            <p:ph type="sldNum" sz="quarter" idx="5"/>
          </p:nvPr>
        </p:nvSpPr>
        <p:spPr/>
        <p:txBody>
          <a:bodyPr/>
          <a:lstStyle/>
          <a:p>
            <a:pPr>
              <a:defRPr/>
            </a:pPr>
            <a:fld id="{9865DE2D-B43A-4809-9F43-A0D11507C48D}" type="slidenum">
              <a:rPr lang="en-US" smtClean="0"/>
              <a:pPr>
                <a:defRPr/>
              </a:pPr>
              <a:t>34</a:t>
            </a:fld>
            <a:endParaRPr lang="en-US" smtClean="0"/>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1"/>
          <p:cNvSpPr>
            <a:spLocks noGrp="1" noChangeArrowheads="1"/>
          </p:cNvSpPr>
          <p:nvPr>
            <p:ph type="sldNum" sz="quarter" idx="5"/>
          </p:nvPr>
        </p:nvSpPr>
        <p:spPr/>
        <p:txBody>
          <a:bodyPr/>
          <a:lstStyle/>
          <a:p>
            <a:pPr>
              <a:defRPr/>
            </a:pPr>
            <a:fld id="{BBC00F9F-FA22-4E68-AE92-A73BF5E34EA1}" type="slidenum">
              <a:rPr lang="en-US" smtClean="0"/>
              <a:pPr>
                <a:defRPr/>
              </a:pPr>
              <a:t>35</a:t>
            </a:fld>
            <a:endParaRPr lang="en-US"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p:txBody>
          <a:bodyPr/>
          <a:lstStyle/>
          <a:p>
            <a:pPr>
              <a:defRPr/>
            </a:pPr>
            <a:fld id="{8B856102-7C12-44E3-9B61-5EDD0A3DEB10}" type="slidenum">
              <a:rPr lang="en-US" smtClean="0"/>
              <a:pPr>
                <a:defRPr/>
              </a:pPr>
              <a:t>36</a:t>
            </a:fld>
            <a:endParaRPr lang="en-US" smtClean="0"/>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p:txBody>
          <a:bodyPr/>
          <a:lstStyle/>
          <a:p>
            <a:pPr>
              <a:defRPr/>
            </a:pPr>
            <a:fld id="{43AE3FED-7E50-470B-BE2C-C84DAC8992C1}" type="slidenum">
              <a:rPr lang="en-US" smtClean="0"/>
              <a:pPr>
                <a:defRPr/>
              </a:pPr>
              <a:t>37</a:t>
            </a:fld>
            <a:endParaRPr lang="en-US"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p:txBody>
          <a:bodyPr/>
          <a:lstStyle/>
          <a:p>
            <a:pPr>
              <a:defRPr/>
            </a:pPr>
            <a:fld id="{6A9A57EF-541D-443D-B041-B5555686C3FA}" type="slidenum">
              <a:rPr lang="en-US" smtClean="0"/>
              <a:pPr>
                <a:defRPr/>
              </a:pPr>
              <a:t>38</a:t>
            </a:fld>
            <a:endParaRPr lang="en-US" smtClean="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p:txBody>
          <a:bodyPr/>
          <a:lstStyle/>
          <a:p>
            <a:pPr>
              <a:defRPr/>
            </a:pPr>
            <a:fld id="{333347DA-7389-4F3D-B887-FF3C647DC3E0}" type="slidenum">
              <a:rPr lang="en-US" smtClean="0"/>
              <a:pPr>
                <a:defRPr/>
              </a:pPr>
              <a:t>39</a:t>
            </a:fld>
            <a:endParaRPr lang="en-US" smtClean="0"/>
          </a:p>
        </p:txBody>
      </p:sp>
      <p:sp>
        <p:nvSpPr>
          <p:cNvPr id="82947" name="Rectangle 2"/>
          <p:cNvSpPr>
            <a:spLocks noGrp="1" noRot="1" noChangeAspect="1" noChangeArrowheads="1" noTextEdit="1"/>
          </p:cNvSpPr>
          <p:nvPr>
            <p:ph type="sldImg"/>
          </p:nvPr>
        </p:nvSpPr>
        <p:spPr bwMode="auto">
          <a:xfrm>
            <a:off x="1177925" y="696913"/>
            <a:ext cx="4643438" cy="3481387"/>
          </a:xfrm>
          <a:noFill/>
          <a:ln cap="flat">
            <a:solidFill>
              <a:schemeClr val="tx1"/>
            </a:solidFill>
            <a:miter lim="800000"/>
            <a:headEnd/>
            <a:tailEnd/>
          </a:ln>
        </p:spPr>
      </p:sp>
      <p:sp>
        <p:nvSpPr>
          <p:cNvPr id="82948" name="Rectangle 3"/>
          <p:cNvSpPr>
            <a:spLocks noGrp="1" noChangeArrowheads="1"/>
          </p:cNvSpPr>
          <p:nvPr>
            <p:ph type="body" idx="1"/>
          </p:nvPr>
        </p:nvSpPr>
        <p:spPr bwMode="auto">
          <a:xfrm>
            <a:off x="933028" y="4409758"/>
            <a:ext cx="5131646" cy="4177665"/>
          </a:xfrm>
          <a:noFill/>
        </p:spPr>
        <p:txBody>
          <a:bodyPr wrap="square" lIns="104165" tIns="52082" rIns="104165" bIns="52082" numCol="1" anchor="t" anchorCtr="0" compatLnSpc="1">
            <a:prstTxWarp prst="textNoShape">
              <a:avLst/>
            </a:prstTxWarp>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31"/>
          <p:cNvSpPr>
            <a:spLocks noGrp="1" noChangeArrowheads="1"/>
          </p:cNvSpPr>
          <p:nvPr>
            <p:ph type="sldNum" sz="quarter" idx="5"/>
          </p:nvPr>
        </p:nvSpPr>
        <p:spPr/>
        <p:txBody>
          <a:bodyPr/>
          <a:lstStyle/>
          <a:p>
            <a:pPr>
              <a:defRPr/>
            </a:pPr>
            <a:fld id="{7E3CE4A0-8865-40C5-BB63-53519C9CFB24}" type="slidenum">
              <a:rPr lang="en-US" smtClean="0"/>
              <a:pPr>
                <a:defRPr/>
              </a:pPr>
              <a:t>40</a:t>
            </a:fld>
            <a:endParaRPr lang="en-US" smtClean="0"/>
          </a:p>
        </p:txBody>
      </p:sp>
      <p:sp>
        <p:nvSpPr>
          <p:cNvPr id="83971" name="Rectangle 2"/>
          <p:cNvSpPr>
            <a:spLocks noGrp="1" noRot="1" noChangeAspect="1" noChangeArrowheads="1" noTextEdit="1"/>
          </p:cNvSpPr>
          <p:nvPr>
            <p:ph type="sldImg"/>
          </p:nvPr>
        </p:nvSpPr>
        <p:spPr bwMode="auto">
          <a:xfrm>
            <a:off x="1177925" y="696913"/>
            <a:ext cx="4643438" cy="3481387"/>
          </a:xfrm>
          <a:noFill/>
          <a:ln cap="flat">
            <a:solidFill>
              <a:schemeClr val="tx1"/>
            </a:solidFill>
            <a:miter lim="800000"/>
            <a:headEnd/>
            <a:tailEnd/>
          </a:ln>
        </p:spPr>
      </p:sp>
      <p:sp>
        <p:nvSpPr>
          <p:cNvPr id="83972" name="Rectangle 3"/>
          <p:cNvSpPr>
            <a:spLocks noGrp="1" noChangeArrowheads="1"/>
          </p:cNvSpPr>
          <p:nvPr>
            <p:ph type="body" idx="1"/>
          </p:nvPr>
        </p:nvSpPr>
        <p:spPr bwMode="auto">
          <a:xfrm>
            <a:off x="933028" y="4409758"/>
            <a:ext cx="5131646" cy="4177665"/>
          </a:xfrm>
          <a:noFill/>
        </p:spPr>
        <p:txBody>
          <a:bodyPr wrap="square" lIns="104165" tIns="52082" rIns="104165" bIns="52082"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797BD444-5732-439E-BCA3-B73A32001A6B}" type="slidenum">
              <a:rPr lang="en-US" smtClean="0">
                <a:latin typeface="Arial" pitchFamily="34" charset="0"/>
                <a:cs typeface="Arial" pitchFamily="34" charset="0"/>
              </a:rPr>
              <a:pPr/>
              <a:t>13</a:t>
            </a:fld>
            <a:endParaRPr lang="en-US" smtClean="0">
              <a:latin typeface="Arial" pitchFamily="34" charset="0"/>
              <a:cs typeface="Arial"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32420" y="4410066"/>
            <a:ext cx="5132862" cy="4176743"/>
          </a:xfrm>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p:txBody>
          <a:bodyPr/>
          <a:lstStyle/>
          <a:p>
            <a:pPr>
              <a:defRPr/>
            </a:pPr>
            <a:fld id="{5395A5A5-AC04-41D2-827A-EAADDB20938B}" type="slidenum">
              <a:rPr lang="en-US" smtClean="0"/>
              <a:pPr>
                <a:defRPr/>
              </a:pPr>
              <a:t>42</a:t>
            </a:fld>
            <a:endParaRPr lang="en-US" smtClean="0"/>
          </a:p>
        </p:txBody>
      </p:sp>
      <p:sp>
        <p:nvSpPr>
          <p:cNvPr id="87043" name="Rectangle 2"/>
          <p:cNvSpPr>
            <a:spLocks noGrp="1" noRot="1" noChangeAspect="1" noChangeArrowheads="1" noTextEdit="1"/>
          </p:cNvSpPr>
          <p:nvPr>
            <p:ph type="sldImg"/>
          </p:nvPr>
        </p:nvSpPr>
        <p:spPr bwMode="auto">
          <a:xfrm>
            <a:off x="1177925" y="696913"/>
            <a:ext cx="4643438" cy="3481387"/>
          </a:xfrm>
          <a:noFill/>
          <a:ln>
            <a:solidFill>
              <a:srgbClr val="000000"/>
            </a:solidFill>
            <a:miter lim="800000"/>
            <a:headEnd/>
            <a:tailEnd/>
          </a:ln>
        </p:spPr>
      </p:sp>
      <p:sp>
        <p:nvSpPr>
          <p:cNvPr id="87044" name="Rectangle 3"/>
          <p:cNvSpPr>
            <a:spLocks noGrp="1" noChangeArrowheads="1"/>
          </p:cNvSpPr>
          <p:nvPr>
            <p:ph type="body" idx="1"/>
          </p:nvPr>
        </p:nvSpPr>
        <p:spPr bwMode="auto">
          <a:xfrm>
            <a:off x="933028" y="4409758"/>
            <a:ext cx="5131646" cy="4177665"/>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31"/>
          <p:cNvSpPr>
            <a:spLocks noGrp="1" noChangeArrowheads="1"/>
          </p:cNvSpPr>
          <p:nvPr>
            <p:ph type="sldNum" sz="quarter" idx="5"/>
          </p:nvPr>
        </p:nvSpPr>
        <p:spPr/>
        <p:txBody>
          <a:bodyPr/>
          <a:lstStyle/>
          <a:p>
            <a:pPr>
              <a:defRPr/>
            </a:pPr>
            <a:fld id="{6B86E719-FAB0-4528-BEF2-099CB32EC1F6}" type="slidenum">
              <a:rPr lang="en-US" smtClean="0"/>
              <a:pPr>
                <a:defRPr/>
              </a:pPr>
              <a:t>43</a:t>
            </a:fld>
            <a:endParaRPr lang="en-US" smtClean="0"/>
          </a:p>
        </p:txBody>
      </p:sp>
      <p:sp>
        <p:nvSpPr>
          <p:cNvPr id="88067" name="Rectangle 2"/>
          <p:cNvSpPr>
            <a:spLocks noGrp="1" noRot="1" noChangeAspect="1" noChangeArrowheads="1" noTextEdit="1"/>
          </p:cNvSpPr>
          <p:nvPr>
            <p:ph type="sldImg"/>
          </p:nvPr>
        </p:nvSpPr>
        <p:spPr bwMode="auto">
          <a:xfrm>
            <a:off x="1177925" y="696913"/>
            <a:ext cx="4643438" cy="3481387"/>
          </a:xfrm>
          <a:noFill/>
          <a:ln>
            <a:solidFill>
              <a:srgbClr val="000000"/>
            </a:solidFill>
            <a:miter lim="800000"/>
            <a:headEnd/>
            <a:tailEnd/>
          </a:ln>
        </p:spPr>
      </p:sp>
      <p:sp>
        <p:nvSpPr>
          <p:cNvPr id="88068" name="Rectangle 3"/>
          <p:cNvSpPr>
            <a:spLocks noGrp="1" noChangeArrowheads="1"/>
          </p:cNvSpPr>
          <p:nvPr>
            <p:ph type="body" idx="1"/>
          </p:nvPr>
        </p:nvSpPr>
        <p:spPr bwMode="auto">
          <a:xfrm>
            <a:off x="933028" y="4409758"/>
            <a:ext cx="5131646" cy="4177665"/>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31"/>
          <p:cNvSpPr>
            <a:spLocks noGrp="1" noChangeArrowheads="1"/>
          </p:cNvSpPr>
          <p:nvPr>
            <p:ph type="sldNum" sz="quarter" idx="5"/>
          </p:nvPr>
        </p:nvSpPr>
        <p:spPr/>
        <p:txBody>
          <a:bodyPr/>
          <a:lstStyle/>
          <a:p>
            <a:pPr>
              <a:defRPr/>
            </a:pPr>
            <a:fld id="{ED168AE7-BE0C-47DE-BCE5-3769041515A0}" type="slidenum">
              <a:rPr lang="en-US" smtClean="0"/>
              <a:pPr>
                <a:defRPr/>
              </a:pPr>
              <a:t>44</a:t>
            </a:fld>
            <a:endParaRPr lang="en-US" smtClean="0"/>
          </a:p>
        </p:txBody>
      </p:sp>
      <p:sp>
        <p:nvSpPr>
          <p:cNvPr id="89091" name="Rectangle 2"/>
          <p:cNvSpPr>
            <a:spLocks noGrp="1" noRot="1" noChangeAspect="1" noChangeArrowheads="1" noTextEdit="1"/>
          </p:cNvSpPr>
          <p:nvPr>
            <p:ph type="sldImg"/>
          </p:nvPr>
        </p:nvSpPr>
        <p:spPr bwMode="auto">
          <a:xfrm>
            <a:off x="1177925" y="696913"/>
            <a:ext cx="4643438" cy="3481387"/>
          </a:xfrm>
          <a:noFill/>
          <a:ln>
            <a:solidFill>
              <a:srgbClr val="000000"/>
            </a:solidFill>
            <a:miter lim="800000"/>
            <a:headEnd/>
            <a:tailEnd/>
          </a:ln>
        </p:spPr>
      </p:sp>
      <p:sp>
        <p:nvSpPr>
          <p:cNvPr id="89092" name="Rectangle 3"/>
          <p:cNvSpPr>
            <a:spLocks noGrp="1" noChangeArrowheads="1"/>
          </p:cNvSpPr>
          <p:nvPr>
            <p:ph type="body" idx="1"/>
          </p:nvPr>
        </p:nvSpPr>
        <p:spPr bwMode="auto">
          <a:xfrm>
            <a:off x="933028" y="4409758"/>
            <a:ext cx="5131646" cy="4177665"/>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p:txBody>
          <a:bodyPr/>
          <a:lstStyle/>
          <a:p>
            <a:pPr>
              <a:defRPr/>
            </a:pPr>
            <a:fld id="{A1868715-75F9-4227-8E7E-91CF5E6A8677}" type="slidenum">
              <a:rPr lang="en-US" smtClean="0"/>
              <a:pPr>
                <a:defRPr/>
              </a:pPr>
              <a:t>45</a:t>
            </a:fld>
            <a:endParaRPr lang="en-US" smtClean="0"/>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smaller window:  more detail, more noise</a:t>
            </a:r>
          </a:p>
          <a:p>
            <a:r>
              <a:rPr lang="en-US" smtClean="0"/>
              <a:t>bigger window:  less noise, more detail</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31"/>
          <p:cNvSpPr>
            <a:spLocks noGrp="1" noChangeArrowheads="1"/>
          </p:cNvSpPr>
          <p:nvPr>
            <p:ph type="sldNum" sz="quarter" idx="5"/>
          </p:nvPr>
        </p:nvSpPr>
        <p:spPr/>
        <p:txBody>
          <a:bodyPr/>
          <a:lstStyle/>
          <a:p>
            <a:pPr>
              <a:defRPr/>
            </a:pPr>
            <a:fld id="{4F2E4856-1E29-4EE0-9D64-315D56FDDF9E}" type="slidenum">
              <a:rPr lang="en-US" smtClean="0"/>
              <a:pPr>
                <a:defRPr/>
              </a:pPr>
              <a:t>46</a:t>
            </a:fld>
            <a:endParaRPr lang="en-US" smtClean="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31"/>
          <p:cNvSpPr>
            <a:spLocks noGrp="1" noChangeArrowheads="1"/>
          </p:cNvSpPr>
          <p:nvPr>
            <p:ph type="sldNum" sz="quarter" idx="5"/>
          </p:nvPr>
        </p:nvSpPr>
        <p:spPr/>
        <p:txBody>
          <a:bodyPr/>
          <a:lstStyle/>
          <a:p>
            <a:pPr>
              <a:defRPr/>
            </a:pPr>
            <a:fld id="{931C379D-1FA9-4C5D-A2B4-CE2EC84057A5}" type="slidenum">
              <a:rPr lang="en-US" smtClean="0"/>
              <a:pPr>
                <a:defRPr/>
              </a:pPr>
              <a:t>47</a:t>
            </a:fld>
            <a:endParaRPr lang="en-US" smtClean="0"/>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31"/>
          <p:cNvSpPr>
            <a:spLocks noGrp="1" noChangeArrowheads="1"/>
          </p:cNvSpPr>
          <p:nvPr>
            <p:ph type="sldNum" sz="quarter" idx="5"/>
          </p:nvPr>
        </p:nvSpPr>
        <p:spPr/>
        <p:txBody>
          <a:bodyPr/>
          <a:lstStyle/>
          <a:p>
            <a:pPr>
              <a:defRPr/>
            </a:pPr>
            <a:fld id="{D1E4633C-E05B-48B7-BF44-4E11D64B3FEB}" type="slidenum">
              <a:rPr lang="en-US" smtClean="0"/>
              <a:pPr>
                <a:defRPr/>
              </a:pPr>
              <a:t>49</a:t>
            </a:fld>
            <a:endParaRPr lang="en-US" smtClean="0"/>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31"/>
          <p:cNvSpPr>
            <a:spLocks noGrp="1" noChangeArrowheads="1"/>
          </p:cNvSpPr>
          <p:nvPr>
            <p:ph type="sldNum" sz="quarter" idx="5"/>
          </p:nvPr>
        </p:nvSpPr>
        <p:spPr/>
        <p:txBody>
          <a:bodyPr/>
          <a:lstStyle/>
          <a:p>
            <a:pPr>
              <a:defRPr/>
            </a:pPr>
            <a:fld id="{21D57019-7353-4427-AD4A-0D21B44098A5}" type="slidenum">
              <a:rPr lang="en-US" smtClean="0"/>
              <a:pPr>
                <a:defRPr/>
              </a:pPr>
              <a:t>50</a:t>
            </a:fld>
            <a:endParaRPr lang="en-US" smtClean="0"/>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31"/>
          <p:cNvSpPr>
            <a:spLocks noGrp="1" noChangeArrowheads="1"/>
          </p:cNvSpPr>
          <p:nvPr>
            <p:ph type="sldNum" sz="quarter" idx="5"/>
          </p:nvPr>
        </p:nvSpPr>
        <p:spPr/>
        <p:txBody>
          <a:bodyPr/>
          <a:lstStyle/>
          <a:p>
            <a:pPr>
              <a:defRPr/>
            </a:pPr>
            <a:fld id="{6E9689E0-DD9B-408E-BB2C-E2AA0A58B9DF}" type="slidenum">
              <a:rPr lang="en-US" smtClean="0"/>
              <a:pPr>
                <a:defRPr/>
              </a:pPr>
              <a:t>51</a:t>
            </a:fld>
            <a:endParaRPr lang="en-US" smtClean="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31"/>
          <p:cNvSpPr>
            <a:spLocks noGrp="1" noChangeArrowheads="1"/>
          </p:cNvSpPr>
          <p:nvPr>
            <p:ph type="sldNum" sz="quarter" idx="5"/>
          </p:nvPr>
        </p:nvSpPr>
        <p:spPr/>
        <p:txBody>
          <a:bodyPr/>
          <a:lstStyle/>
          <a:p>
            <a:pPr>
              <a:defRPr/>
            </a:pPr>
            <a:fld id="{8CE05645-044F-4B4A-94E2-55817AD5F8EA}" type="slidenum">
              <a:rPr lang="en-US" smtClean="0"/>
              <a:pPr>
                <a:defRPr/>
              </a:pPr>
              <a:t>52</a:t>
            </a:fld>
            <a:endParaRPr lang="en-US" smtClean="0"/>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1CC6933-934E-4D07-8F9B-9DAEEBC08295}" type="slidenum">
              <a:rPr lang="en-US" smtClean="0">
                <a:latin typeface="Arial" pitchFamily="34" charset="0"/>
                <a:cs typeface="Arial" pitchFamily="34" charset="0"/>
              </a:rPr>
              <a:pPr/>
              <a:t>14</a:t>
            </a:fld>
            <a:endParaRPr lang="en-US" smtClean="0">
              <a:latin typeface="Arial" pitchFamily="34" charset="0"/>
              <a:cs typeface="Arial"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32420" y="4410066"/>
            <a:ext cx="5132862" cy="4176743"/>
          </a:xfrm>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atin typeface="Times New Roman" charset="0"/>
              </a:rPr>
              <a:t>smaller window:  more detail, more noise</a:t>
            </a:r>
          </a:p>
          <a:p>
            <a:r>
              <a:rPr lang="en-US">
                <a:latin typeface="Times New Roman" charset="0"/>
              </a:rPr>
              <a:t>bigger window:  less noise, more detail</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p:spPr>
        <p:txBody>
          <a:bodyPr/>
          <a:lstStyle/>
          <a:p>
            <a:fld id="{267D3E6D-AB0C-431D-A1C1-8D6B83D5E66D}" type="slidenum">
              <a:rPr lang="en-US" smtClean="0">
                <a:solidFill>
                  <a:prstClr val="black"/>
                </a:solidFill>
              </a:rPr>
              <a:pPr/>
              <a:t>61</a:t>
            </a:fld>
            <a:endParaRPr lang="en-US" smtClean="0">
              <a:solidFill>
                <a:prstClr val="black"/>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2BDD873-1981-47F1-8996-2C700F1D5DA0}" type="slidenum">
              <a:rPr lang="en-US" smtClean="0">
                <a:latin typeface="Arial" pitchFamily="34" charset="0"/>
                <a:cs typeface="Arial" pitchFamily="34" charset="0"/>
              </a:rPr>
              <a:pPr/>
              <a:t>15</a:t>
            </a:fld>
            <a:endParaRPr lang="en-US" smtClean="0">
              <a:latin typeface="Arial" pitchFamily="34" charset="0"/>
              <a:cs typeface="Arial"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00BC622-53E4-4B74-A169-8A5785B49C86}" type="slidenum">
              <a:rPr lang="en-US" smtClean="0">
                <a:latin typeface="Arial" pitchFamily="34" charset="0"/>
                <a:cs typeface="Arial" pitchFamily="34" charset="0"/>
              </a:rPr>
              <a:pPr/>
              <a:t>16</a:t>
            </a:fld>
            <a:endParaRPr lang="en-US" smtClean="0">
              <a:latin typeface="Arial" pitchFamily="34" charset="0"/>
              <a:cs typeface="Arial"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0150FB6-F6FD-4678-906C-E16697A67A77}" type="slidenum">
              <a:rPr lang="en-US" smtClean="0">
                <a:latin typeface="Arial" pitchFamily="34" charset="0"/>
                <a:cs typeface="Arial" pitchFamily="34" charset="0"/>
              </a:rPr>
              <a:pPr/>
              <a:t>17</a:t>
            </a:fld>
            <a:endParaRPr lang="en-US" smtClean="0">
              <a:latin typeface="Arial" pitchFamily="34" charset="0"/>
              <a:cs typeface="Arial"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DB91091-15CC-4338-ACE0-C335C20EA157}" type="slidenum">
              <a:rPr lang="en-US" smtClean="0"/>
              <a:pPr/>
              <a:t>18</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DB91091-15CC-4338-ACE0-C335C20EA157}" type="slidenum">
              <a:rPr lang="en-US" smtClean="0"/>
              <a:pPr/>
              <a:t>19</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B128511-39F5-428E-B5F7-A7BDC616C0CD}" type="datetime1">
              <a:rPr lang="en-US" smtClean="0"/>
              <a:t>2/5/2016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03DDB3C-F04F-5446-B774-194A343E6B08}" type="slidenum">
              <a:rPr lang="en-US"/>
              <a:pPr/>
              <a:t>‹#›</a:t>
            </a:fld>
            <a:endParaRPr lang="en-US"/>
          </a:p>
        </p:txBody>
      </p:sp>
    </p:spTree>
    <p:extLst>
      <p:ext uri="{BB962C8B-B14F-4D97-AF65-F5344CB8AC3E}">
        <p14:creationId xmlns:p14="http://schemas.microsoft.com/office/powerpoint/2010/main" val="1342856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9925D8F-F1C7-4EDC-94FD-E33A00B7C981}" type="datetime1">
              <a:rPr lang="en-US" smtClean="0"/>
              <a:t>2/5/2016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11F5F58-BD36-6445-A52F-CE59CBAEB4E9}" type="slidenum">
              <a:rPr lang="en-US"/>
              <a:pPr/>
              <a:t>‹#›</a:t>
            </a:fld>
            <a:endParaRPr lang="en-US"/>
          </a:p>
        </p:txBody>
      </p:sp>
    </p:spTree>
    <p:extLst>
      <p:ext uri="{BB962C8B-B14F-4D97-AF65-F5344CB8AC3E}">
        <p14:creationId xmlns:p14="http://schemas.microsoft.com/office/powerpoint/2010/main" val="2536291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200"/>
            <a:ext cx="56769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1816540-2297-419E-A182-DA8DF0B04204}" type="datetime1">
              <a:rPr lang="en-US" smtClean="0"/>
              <a:t>2/5/2016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23DF22E-77B4-FE4E-87BF-64555ACAC80A}" type="slidenum">
              <a:rPr lang="en-US"/>
              <a:pPr/>
              <a:t>‹#›</a:t>
            </a:fld>
            <a:endParaRPr lang="en-US"/>
          </a:p>
        </p:txBody>
      </p:sp>
    </p:spTree>
    <p:extLst>
      <p:ext uri="{BB962C8B-B14F-4D97-AF65-F5344CB8AC3E}">
        <p14:creationId xmlns:p14="http://schemas.microsoft.com/office/powerpoint/2010/main" val="3369314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C0F7F39-985C-4771-BCA9-8EEAA819C0E9}" type="datetime1">
              <a:rPr lang="en-US" smtClean="0"/>
              <a:t>2/5/2016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BDF7F3E-2FAA-8B43-915F-E8BF8BE25A13}" type="slidenum">
              <a:rPr lang="en-US"/>
              <a:pPr/>
              <a:t>‹#›</a:t>
            </a:fld>
            <a:endParaRPr lang="en-US"/>
          </a:p>
        </p:txBody>
      </p:sp>
    </p:spTree>
    <p:extLst>
      <p:ext uri="{BB962C8B-B14F-4D97-AF65-F5344CB8AC3E}">
        <p14:creationId xmlns:p14="http://schemas.microsoft.com/office/powerpoint/2010/main" val="4001359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914400"/>
            <a:ext cx="3810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19500"/>
            <a:ext cx="3810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028"/>
          <p:cNvSpPr>
            <a:spLocks noGrp="1" noChangeArrowheads="1"/>
          </p:cNvSpPr>
          <p:nvPr>
            <p:ph type="dt" sz="half" idx="10"/>
          </p:nvPr>
        </p:nvSpPr>
        <p:spPr/>
        <p:txBody>
          <a:bodyPr/>
          <a:lstStyle>
            <a:lvl1pPr>
              <a:defRPr/>
            </a:lvl1pPr>
          </a:lstStyle>
          <a:p>
            <a:pPr>
              <a:defRPr/>
            </a:pPr>
            <a:fld id="{E968CA22-8AD5-47DA-9A46-27D65F7EC882}" type="datetime1">
              <a:rPr lang="en-US" smtClean="0"/>
              <a:t>2/5/2016</a:t>
            </a:fld>
            <a:endParaRPr lang="en-US"/>
          </a:p>
        </p:txBody>
      </p:sp>
      <p:sp>
        <p:nvSpPr>
          <p:cNvPr id="7" name="Rectangle 1029"/>
          <p:cNvSpPr>
            <a:spLocks noGrp="1" noChangeArrowheads="1"/>
          </p:cNvSpPr>
          <p:nvPr>
            <p:ph type="ftr" sz="quarter" idx="11"/>
          </p:nvPr>
        </p:nvSpPr>
        <p:spPr/>
        <p:txBody>
          <a:bodyPr/>
          <a:lstStyle>
            <a:lvl1pPr>
              <a:defRPr/>
            </a:lvl1pPr>
          </a:lstStyle>
          <a:p>
            <a:pPr>
              <a:defRPr/>
            </a:pPr>
            <a:endParaRPr lang="en-US"/>
          </a:p>
        </p:txBody>
      </p:sp>
      <p:sp>
        <p:nvSpPr>
          <p:cNvPr id="8" name="Rectangle 1030"/>
          <p:cNvSpPr>
            <a:spLocks noGrp="1" noChangeArrowheads="1"/>
          </p:cNvSpPr>
          <p:nvPr>
            <p:ph type="sldNum" sz="quarter" idx="12"/>
          </p:nvPr>
        </p:nvSpPr>
        <p:spPr/>
        <p:txBody>
          <a:bodyPr/>
          <a:lstStyle>
            <a:lvl1pPr>
              <a:defRPr/>
            </a:lvl1pPr>
          </a:lstStyle>
          <a:p>
            <a:pPr>
              <a:defRPr/>
            </a:pPr>
            <a:fld id="{C7F2F79C-4F4E-46B8-B10B-944B55A82C54}" type="slidenum">
              <a:rPr lang="en-US"/>
              <a:pPr>
                <a:defRPr/>
              </a:pPr>
              <a:t>‹#›</a:t>
            </a:fld>
            <a:endParaRPr lang="en-US"/>
          </a:p>
        </p:txBody>
      </p:sp>
    </p:spTree>
    <p:extLst>
      <p:ext uri="{BB962C8B-B14F-4D97-AF65-F5344CB8AC3E}">
        <p14:creationId xmlns:p14="http://schemas.microsoft.com/office/powerpoint/2010/main" val="217442278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atin typeface="Times New Roman" charset="0"/>
              </a:defRPr>
            </a:lvl1pPr>
          </a:lstStyle>
          <a:p>
            <a:fld id="{945966CD-4C01-4CA0-A834-F1A17FC9DDE5}" type="datetime1">
              <a:rPr lang="en-US" smtClean="0"/>
              <a:t>2/5/2016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charset="0"/>
              </a:defRPr>
            </a:lvl1pPr>
          </a:lstStyle>
          <a:p>
            <a:fld id="{BFE56155-94F9-4E4E-97D3-68C234BB7AA4}" type="slidenum">
              <a:rPr lang="en-US"/>
              <a:pPr/>
              <a:t>‹#›</a:t>
            </a:fld>
            <a:endParaRPr lang="en-US"/>
          </a:p>
        </p:txBody>
      </p:sp>
    </p:spTree>
    <p:extLst>
      <p:ext uri="{BB962C8B-B14F-4D97-AF65-F5344CB8AC3E}">
        <p14:creationId xmlns:p14="http://schemas.microsoft.com/office/powerpoint/2010/main" val="1463042531"/>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Times New Roman" charset="0"/>
              </a:defRPr>
            </a:lvl1pPr>
          </a:lstStyle>
          <a:p>
            <a:fld id="{29D35A08-BAB2-4122-B130-BF1412770496}" type="datetime1">
              <a:rPr lang="en-US" smtClean="0"/>
              <a:t>2/5/2016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charset="0"/>
              </a:defRPr>
            </a:lvl1pPr>
          </a:lstStyle>
          <a:p>
            <a:fld id="{30B037A2-3270-5E4C-8E19-150D81A169B9}" type="slidenum">
              <a:rPr lang="en-US"/>
              <a:pPr/>
              <a:t>‹#›</a:t>
            </a:fld>
            <a:endParaRPr lang="en-US"/>
          </a:p>
        </p:txBody>
      </p:sp>
    </p:spTree>
    <p:extLst>
      <p:ext uri="{BB962C8B-B14F-4D97-AF65-F5344CB8AC3E}">
        <p14:creationId xmlns:p14="http://schemas.microsoft.com/office/powerpoint/2010/main" val="494808665"/>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atin typeface="Times New Roman" charset="0"/>
              </a:defRPr>
            </a:lvl1pPr>
          </a:lstStyle>
          <a:p>
            <a:fld id="{69845BF4-9B77-4869-8536-7975F8E7130B}" type="datetime1">
              <a:rPr lang="en-US" smtClean="0"/>
              <a:t>2/5/2016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charset="0"/>
              </a:defRPr>
            </a:lvl1pPr>
          </a:lstStyle>
          <a:p>
            <a:fld id="{633D86F7-59DC-6841-9A3E-73207D6A45EE}" type="slidenum">
              <a:rPr lang="en-US"/>
              <a:pPr/>
              <a:t>‹#›</a:t>
            </a:fld>
            <a:endParaRPr lang="en-US"/>
          </a:p>
        </p:txBody>
      </p:sp>
    </p:spTree>
    <p:extLst>
      <p:ext uri="{BB962C8B-B14F-4D97-AF65-F5344CB8AC3E}">
        <p14:creationId xmlns:p14="http://schemas.microsoft.com/office/powerpoint/2010/main" val="2296365857"/>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atin typeface="Times New Roman" charset="0"/>
              </a:defRPr>
            </a:lvl1pPr>
          </a:lstStyle>
          <a:p>
            <a:fld id="{B6177D54-7137-410E-A5EB-263204458A5C}" type="datetime1">
              <a:rPr lang="en-US" smtClean="0"/>
              <a:t>2/5/2016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Times New Roman" charset="0"/>
              </a:defRPr>
            </a:lvl1pPr>
          </a:lstStyle>
          <a:p>
            <a:fld id="{746FCD8D-E9CA-714D-848E-19B2580FA456}" type="slidenum">
              <a:rPr lang="en-US"/>
              <a:pPr/>
              <a:t>‹#›</a:t>
            </a:fld>
            <a:endParaRPr lang="en-US"/>
          </a:p>
        </p:txBody>
      </p:sp>
    </p:spTree>
    <p:extLst>
      <p:ext uri="{BB962C8B-B14F-4D97-AF65-F5344CB8AC3E}">
        <p14:creationId xmlns:p14="http://schemas.microsoft.com/office/powerpoint/2010/main" val="4080162033"/>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hangingPunct="0">
              <a:defRPr>
                <a:latin typeface="Times New Roman" charset="0"/>
              </a:defRPr>
            </a:lvl1pPr>
          </a:lstStyle>
          <a:p>
            <a:fld id="{32FD5377-CD96-4A1B-8FCC-6D9925697D48}" type="datetime1">
              <a:rPr lang="en-US" smtClean="0"/>
              <a:t>2/5/2016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Times New Roman" charset="0"/>
              </a:defRPr>
            </a:lvl1pPr>
          </a:lstStyle>
          <a:p>
            <a:fld id="{F85839CA-99E0-2D48-85B8-76BC7579FDA5}" type="slidenum">
              <a:rPr lang="en-US"/>
              <a:pPr/>
              <a:t>‹#›</a:t>
            </a:fld>
            <a:endParaRPr lang="en-US"/>
          </a:p>
        </p:txBody>
      </p:sp>
    </p:spTree>
    <p:extLst>
      <p:ext uri="{BB962C8B-B14F-4D97-AF65-F5344CB8AC3E}">
        <p14:creationId xmlns:p14="http://schemas.microsoft.com/office/powerpoint/2010/main" val="4146917166"/>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a:latin typeface="Times New Roman" charset="0"/>
              </a:defRPr>
            </a:lvl1pPr>
          </a:lstStyle>
          <a:p>
            <a:fld id="{29F1F51E-9744-40E8-B2DD-E8834EB7E445}" type="datetime1">
              <a:rPr lang="en-US" smtClean="0"/>
              <a:t>2/5/2016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Times New Roman" charset="0"/>
              </a:defRPr>
            </a:lvl1pPr>
          </a:lstStyle>
          <a:p>
            <a:fld id="{80B2E942-788D-A942-803A-10138503CAF3}" type="slidenum">
              <a:rPr lang="en-US"/>
              <a:pPr/>
              <a:t>‹#›</a:t>
            </a:fld>
            <a:endParaRPr lang="en-US"/>
          </a:p>
        </p:txBody>
      </p:sp>
    </p:spTree>
    <p:extLst>
      <p:ext uri="{BB962C8B-B14F-4D97-AF65-F5344CB8AC3E}">
        <p14:creationId xmlns:p14="http://schemas.microsoft.com/office/powerpoint/2010/main" val="3304139101"/>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7F0FADA-B620-4CAA-985E-E1CE14DEE10E}" type="datetime1">
              <a:rPr lang="en-US" smtClean="0"/>
              <a:t>2/5/2016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7C59B69-6083-0D46-8CBF-CC33D581A354}" type="slidenum">
              <a:rPr lang="en-US"/>
              <a:pPr/>
              <a:t>‹#›</a:t>
            </a:fld>
            <a:endParaRPr lang="en-US"/>
          </a:p>
        </p:txBody>
      </p:sp>
    </p:spTree>
    <p:extLst>
      <p:ext uri="{BB962C8B-B14F-4D97-AF65-F5344CB8AC3E}">
        <p14:creationId xmlns:p14="http://schemas.microsoft.com/office/powerpoint/2010/main" val="1387442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Times New Roman" charset="0"/>
              </a:defRPr>
            </a:lvl1pPr>
          </a:lstStyle>
          <a:p>
            <a:fld id="{3AA8F7FB-543B-4B24-87CB-1FB77AEF9AA7}" type="datetime1">
              <a:rPr lang="en-US" smtClean="0"/>
              <a:t>2/5/2016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Times New Roman" charset="0"/>
              </a:defRPr>
            </a:lvl1pPr>
          </a:lstStyle>
          <a:p>
            <a:fld id="{2280C1AA-10A0-FE4C-B632-B32ACE2387FA}" type="slidenum">
              <a:rPr lang="en-US"/>
              <a:pPr/>
              <a:t>‹#›</a:t>
            </a:fld>
            <a:endParaRPr lang="en-US"/>
          </a:p>
        </p:txBody>
      </p:sp>
    </p:spTree>
    <p:extLst>
      <p:ext uri="{BB962C8B-B14F-4D97-AF65-F5344CB8AC3E}">
        <p14:creationId xmlns:p14="http://schemas.microsoft.com/office/powerpoint/2010/main" val="446458062"/>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atin typeface="Times New Roman" charset="0"/>
              </a:defRPr>
            </a:lvl1pPr>
          </a:lstStyle>
          <a:p>
            <a:fld id="{9A2AA7C9-1CDF-435D-B757-029348B19BAF}" type="datetime1">
              <a:rPr lang="en-US" smtClean="0"/>
              <a:t>2/5/2016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Times New Roman" charset="0"/>
              </a:defRPr>
            </a:lvl1pPr>
          </a:lstStyle>
          <a:p>
            <a:fld id="{BD437F38-2FD4-B246-B42F-7887276057D4}" type="slidenum">
              <a:rPr lang="en-US"/>
              <a:pPr/>
              <a:t>‹#›</a:t>
            </a:fld>
            <a:endParaRPr lang="en-US"/>
          </a:p>
        </p:txBody>
      </p:sp>
    </p:spTree>
    <p:extLst>
      <p:ext uri="{BB962C8B-B14F-4D97-AF65-F5344CB8AC3E}">
        <p14:creationId xmlns:p14="http://schemas.microsoft.com/office/powerpoint/2010/main" val="280675770"/>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atin typeface="Times New Roman" charset="0"/>
              </a:defRPr>
            </a:lvl1pPr>
          </a:lstStyle>
          <a:p>
            <a:fld id="{A648E799-89CF-4430-94B7-2DA0CDA18C31}" type="datetime1">
              <a:rPr lang="en-US" smtClean="0"/>
              <a:t>2/5/2016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Times New Roman" charset="0"/>
              </a:defRPr>
            </a:lvl1pPr>
          </a:lstStyle>
          <a:p>
            <a:fld id="{E163D1E0-7C7E-0740-92F8-DFC5F8238411}" type="slidenum">
              <a:rPr lang="en-US"/>
              <a:pPr/>
              <a:t>‹#›</a:t>
            </a:fld>
            <a:endParaRPr lang="en-US"/>
          </a:p>
        </p:txBody>
      </p:sp>
    </p:spTree>
    <p:extLst>
      <p:ext uri="{BB962C8B-B14F-4D97-AF65-F5344CB8AC3E}">
        <p14:creationId xmlns:p14="http://schemas.microsoft.com/office/powerpoint/2010/main" val="2203275558"/>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Times New Roman" charset="0"/>
              </a:defRPr>
            </a:lvl1pPr>
          </a:lstStyle>
          <a:p>
            <a:fld id="{B7A20D45-F371-4DA3-A734-6AECEF371A15}" type="datetime1">
              <a:rPr lang="en-US" smtClean="0"/>
              <a:t>2/5/2016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charset="0"/>
              </a:defRPr>
            </a:lvl1pPr>
          </a:lstStyle>
          <a:p>
            <a:fld id="{64B1DD1D-525B-214A-9D8C-FE5E8BA709FE}" type="slidenum">
              <a:rPr lang="en-US"/>
              <a:pPr/>
              <a:t>‹#›</a:t>
            </a:fld>
            <a:endParaRPr lang="en-US"/>
          </a:p>
        </p:txBody>
      </p:sp>
    </p:spTree>
    <p:extLst>
      <p:ext uri="{BB962C8B-B14F-4D97-AF65-F5344CB8AC3E}">
        <p14:creationId xmlns:p14="http://schemas.microsoft.com/office/powerpoint/2010/main" val="1751102256"/>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Times New Roman" charset="0"/>
              </a:defRPr>
            </a:lvl1pPr>
          </a:lstStyle>
          <a:p>
            <a:fld id="{BB5C933D-BE30-4F08-B129-41C439529F30}" type="datetime1">
              <a:rPr lang="en-US" smtClean="0"/>
              <a:t>2/5/2016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charset="0"/>
              </a:defRPr>
            </a:lvl1pPr>
          </a:lstStyle>
          <a:p>
            <a:fld id="{2A23F2F3-7A2F-414C-9CFF-93CC063ACD2F}" type="slidenum">
              <a:rPr lang="en-US"/>
              <a:pPr/>
              <a:t>‹#›</a:t>
            </a:fld>
            <a:endParaRPr lang="en-US"/>
          </a:p>
        </p:txBody>
      </p:sp>
    </p:spTree>
    <p:extLst>
      <p:ext uri="{BB962C8B-B14F-4D97-AF65-F5344CB8AC3E}">
        <p14:creationId xmlns:p14="http://schemas.microsoft.com/office/powerpoint/2010/main" val="496006794"/>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414198"/>
            <a:ext cx="8380412" cy="750205"/>
          </a:xfrm>
        </p:spPr>
        <p:txBody>
          <a:bodyPr>
            <a:normAutofit/>
          </a:bodyPr>
          <a:lstStyle>
            <a:lvl1pPr algn="l" rtl="0" fontAlgn="base">
              <a:lnSpc>
                <a:spcPct val="90000"/>
              </a:lnSpc>
              <a:spcBef>
                <a:spcPct val="0"/>
              </a:spcBef>
              <a:spcAft>
                <a:spcPct val="0"/>
              </a:spcAft>
              <a:defRPr lang="en-US" sz="3600" spc="-300" dirty="0">
                <a:ln w="3175">
                  <a:noFill/>
                </a:ln>
                <a:solidFill>
                  <a:schemeClr val="tx1"/>
                </a:solidFill>
                <a:effectLst/>
                <a:latin typeface="Kalinga" pitchFamily="34" charset="0"/>
                <a:ea typeface="+mn-ea"/>
                <a:cs typeface="Kaling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2600062"/>
            <a:ext cx="8380412" cy="2076450"/>
          </a:xfrm>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71593607"/>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fld id="{BAC8F2C4-1227-4988-8FBF-B6AE38596F4D}" type="datetime1">
              <a:rPr lang="en-US" smtClean="0">
                <a:solidFill>
                  <a:srgbClr val="000000"/>
                </a:solidFill>
              </a:rPr>
              <a:t>2/5/2016</a:t>
            </a:fld>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8140DECC-C209-4800-AB0C-DB2A878117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2521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fld id="{E225281C-4EB1-4C53-AA88-E839F8431E00}" type="datetime1">
              <a:rPr lang="en-US" smtClean="0">
                <a:solidFill>
                  <a:srgbClr val="000000"/>
                </a:solidFill>
              </a:rPr>
              <a:t>2/5/2016</a:t>
            </a:fld>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F35E129A-E41D-479C-9971-1A57C1F71E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45897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fld id="{58C5DEB0-765D-4808-A76D-4CBF190D7EEE}" type="datetime1">
              <a:rPr lang="en-US" smtClean="0">
                <a:solidFill>
                  <a:srgbClr val="000000"/>
                </a:solidFill>
              </a:rPr>
              <a:t>2/5/2016</a:t>
            </a:fld>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63FF5919-B9DF-40AE-B055-444C1C5F3D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30820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ln/>
        </p:spPr>
        <p:txBody>
          <a:bodyPr/>
          <a:lstStyle>
            <a:lvl1pPr>
              <a:defRPr/>
            </a:lvl1pPr>
          </a:lstStyle>
          <a:p>
            <a:pPr>
              <a:defRPr/>
            </a:pPr>
            <a:fld id="{E80A72D5-7C33-40C9-B1D1-D939FFEAC9AE}" type="datetime1">
              <a:rPr lang="en-US" smtClean="0">
                <a:solidFill>
                  <a:srgbClr val="000000"/>
                </a:solidFill>
              </a:rPr>
              <a:t>2/5/2016</a:t>
            </a:fld>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EA2D9DB3-E0F0-4037-8604-C20FF9505B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618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532156A-3688-44B6-B85A-0CF93BB69D84}" type="datetime1">
              <a:rPr lang="en-US" smtClean="0"/>
              <a:t>2/5/2016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24A3B62-75DA-0643-AED6-8AC1662E5436}" type="slidenum">
              <a:rPr lang="en-US"/>
              <a:pPr/>
              <a:t>‹#›</a:t>
            </a:fld>
            <a:endParaRPr lang="en-US"/>
          </a:p>
        </p:txBody>
      </p:sp>
    </p:spTree>
    <p:extLst>
      <p:ext uri="{BB962C8B-B14F-4D97-AF65-F5344CB8AC3E}">
        <p14:creationId xmlns:p14="http://schemas.microsoft.com/office/powerpoint/2010/main" val="37533575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8"/>
          <p:cNvSpPr>
            <a:spLocks noGrp="1" noChangeArrowheads="1"/>
          </p:cNvSpPr>
          <p:nvPr>
            <p:ph type="dt" sz="half" idx="10"/>
          </p:nvPr>
        </p:nvSpPr>
        <p:spPr>
          <a:ln/>
        </p:spPr>
        <p:txBody>
          <a:bodyPr/>
          <a:lstStyle>
            <a:lvl1pPr>
              <a:defRPr/>
            </a:lvl1pPr>
          </a:lstStyle>
          <a:p>
            <a:pPr>
              <a:defRPr/>
            </a:pPr>
            <a:fld id="{BA9AAC9D-15A3-4604-AE34-02C8931B7987}" type="datetime1">
              <a:rPr lang="en-US" smtClean="0">
                <a:solidFill>
                  <a:srgbClr val="000000"/>
                </a:solidFill>
              </a:rPr>
              <a:t>2/5/2016</a:t>
            </a:fld>
            <a:endParaRPr lang="en-US">
              <a:solidFill>
                <a:srgbClr val="000000"/>
              </a:solidFill>
            </a:endParaRPr>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30"/>
          <p:cNvSpPr>
            <a:spLocks noGrp="1" noChangeArrowheads="1"/>
          </p:cNvSpPr>
          <p:nvPr>
            <p:ph type="sldNum" sz="quarter" idx="12"/>
          </p:nvPr>
        </p:nvSpPr>
        <p:spPr>
          <a:ln/>
        </p:spPr>
        <p:txBody>
          <a:bodyPr/>
          <a:lstStyle>
            <a:lvl1pPr>
              <a:defRPr/>
            </a:lvl1pPr>
          </a:lstStyle>
          <a:p>
            <a:pPr>
              <a:defRPr/>
            </a:pPr>
            <a:fld id="{A2077C44-AEFC-4963-95A5-398EBC0681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99567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8"/>
          <p:cNvSpPr>
            <a:spLocks noGrp="1" noChangeArrowheads="1"/>
          </p:cNvSpPr>
          <p:nvPr>
            <p:ph type="dt" sz="half" idx="10"/>
          </p:nvPr>
        </p:nvSpPr>
        <p:spPr>
          <a:ln/>
        </p:spPr>
        <p:txBody>
          <a:bodyPr/>
          <a:lstStyle>
            <a:lvl1pPr>
              <a:defRPr/>
            </a:lvl1pPr>
          </a:lstStyle>
          <a:p>
            <a:pPr>
              <a:defRPr/>
            </a:pPr>
            <a:fld id="{BDF558F1-0C45-4ADB-B8C5-F04CC56CD8C5}" type="datetime1">
              <a:rPr lang="en-US" smtClean="0">
                <a:solidFill>
                  <a:srgbClr val="000000"/>
                </a:solidFill>
              </a:rPr>
              <a:t>2/5/2016</a:t>
            </a:fld>
            <a:endParaRPr lang="en-US">
              <a:solidFill>
                <a:srgbClr val="000000"/>
              </a:solidFill>
            </a:endParaRPr>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2"/>
          </p:nvPr>
        </p:nvSpPr>
        <p:spPr>
          <a:ln/>
        </p:spPr>
        <p:txBody>
          <a:bodyPr/>
          <a:lstStyle>
            <a:lvl1pPr>
              <a:defRPr/>
            </a:lvl1pPr>
          </a:lstStyle>
          <a:p>
            <a:pPr>
              <a:defRPr/>
            </a:pPr>
            <a:fld id="{9F9E8EE9-95E5-448C-B6E5-10BB532341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28925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fld id="{564ACF9E-F151-4CB7-8883-AD04D80D7CEF}" type="datetime1">
              <a:rPr lang="en-US" smtClean="0">
                <a:solidFill>
                  <a:srgbClr val="000000"/>
                </a:solidFill>
              </a:rPr>
              <a:t>2/5/2016</a:t>
            </a:fld>
            <a:endParaRPr lang="en-US">
              <a:solidFill>
                <a:srgbClr val="000000"/>
              </a:solidFill>
            </a:endParaRPr>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2"/>
          </p:nvPr>
        </p:nvSpPr>
        <p:spPr>
          <a:ln/>
        </p:spPr>
        <p:txBody>
          <a:bodyPr/>
          <a:lstStyle>
            <a:lvl1pPr>
              <a:defRPr/>
            </a:lvl1pPr>
          </a:lstStyle>
          <a:p>
            <a:pPr>
              <a:defRPr/>
            </a:pPr>
            <a:fld id="{ABE068DC-28F9-4734-A638-4F85B8F3C9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23894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fld id="{6FEF129E-818F-40E2-8497-DEF352052B93}" type="datetime1">
              <a:rPr lang="en-US" smtClean="0">
                <a:solidFill>
                  <a:srgbClr val="000000"/>
                </a:solidFill>
              </a:rPr>
              <a:t>2/5/2016</a:t>
            </a:fld>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7AC4320C-3B60-48EB-BDA7-30651CD152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81151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fld id="{8BD48F8D-C8D3-40B3-9920-7F94A0DF6350}" type="datetime1">
              <a:rPr lang="en-US" smtClean="0">
                <a:solidFill>
                  <a:srgbClr val="000000"/>
                </a:solidFill>
              </a:rPr>
              <a:t>2/5/2016</a:t>
            </a:fld>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1BDFDB7C-5A7F-491A-879B-F3A3C04F89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25105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fld id="{7A3B40DF-240E-4989-96F9-E41CC3E98736}" type="datetime1">
              <a:rPr lang="en-US" smtClean="0">
                <a:solidFill>
                  <a:srgbClr val="000000"/>
                </a:solidFill>
              </a:rPr>
              <a:t>2/5/2016</a:t>
            </a:fld>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9BC46551-3C9D-4EA0-A580-2D0EB1A41F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34681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200"/>
            <a:ext cx="56769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fld id="{AC145D18-36E4-47F5-A3DA-297C12D33D73}" type="datetime1">
              <a:rPr lang="en-US" smtClean="0">
                <a:solidFill>
                  <a:srgbClr val="000000"/>
                </a:solidFill>
              </a:rPr>
              <a:t>2/5/2016</a:t>
            </a:fld>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9982681E-646E-4E12-AB2E-69BC5DB9F7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5309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8C5CE12-75D5-43E5-8A83-B60485215141}" type="datetime1">
              <a:rPr lang="en-US" smtClean="0"/>
              <a:t>2/5/2016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FF2D1C0-1E7C-9F48-AB85-E04C6D2D5AB1}" type="slidenum">
              <a:rPr lang="en-US"/>
              <a:pPr/>
              <a:t>‹#›</a:t>
            </a:fld>
            <a:endParaRPr lang="en-US"/>
          </a:p>
        </p:txBody>
      </p:sp>
    </p:spTree>
    <p:extLst>
      <p:ext uri="{BB962C8B-B14F-4D97-AF65-F5344CB8AC3E}">
        <p14:creationId xmlns:p14="http://schemas.microsoft.com/office/powerpoint/2010/main" val="875955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B65010E5-C03D-4034-8AB6-3E9EAC25C67A}" type="datetime1">
              <a:rPr lang="en-US" smtClean="0"/>
              <a:t>2/5/2016</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F88317D5-B1B5-BF43-BDFB-D70F4223E2D5}" type="slidenum">
              <a:rPr lang="en-US"/>
              <a:pPr/>
              <a:t>‹#›</a:t>
            </a:fld>
            <a:endParaRPr lang="en-US"/>
          </a:p>
        </p:txBody>
      </p:sp>
    </p:spTree>
    <p:extLst>
      <p:ext uri="{BB962C8B-B14F-4D97-AF65-F5344CB8AC3E}">
        <p14:creationId xmlns:p14="http://schemas.microsoft.com/office/powerpoint/2010/main" val="2570912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25D56AE-91D0-4F6C-B1A4-B0191610C87A}" type="datetime1">
              <a:rPr lang="en-US" smtClean="0"/>
              <a:t>2/5/2016</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ECA7CF4-79CC-6A48-A466-8C20EA113E48}" type="slidenum">
              <a:rPr lang="en-US"/>
              <a:pPr/>
              <a:t>‹#›</a:t>
            </a:fld>
            <a:endParaRPr lang="en-US"/>
          </a:p>
        </p:txBody>
      </p:sp>
    </p:spTree>
    <p:extLst>
      <p:ext uri="{BB962C8B-B14F-4D97-AF65-F5344CB8AC3E}">
        <p14:creationId xmlns:p14="http://schemas.microsoft.com/office/powerpoint/2010/main" val="1152285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E1B7E22-A4D1-4BAF-B33F-91D8D66121A8}" type="datetime1">
              <a:rPr lang="en-US" smtClean="0"/>
              <a:t>2/5/2016</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54B63F2-9CD4-9040-A87D-64D65E2E9931}" type="slidenum">
              <a:rPr lang="en-US"/>
              <a:pPr/>
              <a:t>‹#›</a:t>
            </a:fld>
            <a:endParaRPr lang="en-US"/>
          </a:p>
        </p:txBody>
      </p:sp>
    </p:spTree>
    <p:extLst>
      <p:ext uri="{BB962C8B-B14F-4D97-AF65-F5344CB8AC3E}">
        <p14:creationId xmlns:p14="http://schemas.microsoft.com/office/powerpoint/2010/main" val="707003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63BAE41-DE4B-475F-8A53-1A38D1ED881F}" type="datetime1">
              <a:rPr lang="en-US" smtClean="0"/>
              <a:t>2/5/2016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9A6F1F6-D3ED-6347-982B-2D1D969E9EE3}" type="slidenum">
              <a:rPr lang="en-US"/>
              <a:pPr/>
              <a:t>‹#›</a:t>
            </a:fld>
            <a:endParaRPr lang="en-US"/>
          </a:p>
        </p:txBody>
      </p:sp>
    </p:spTree>
    <p:extLst>
      <p:ext uri="{BB962C8B-B14F-4D97-AF65-F5344CB8AC3E}">
        <p14:creationId xmlns:p14="http://schemas.microsoft.com/office/powerpoint/2010/main" val="1954489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C55A803-1C67-436A-8C0C-2F28AA747C71}" type="datetime1">
              <a:rPr lang="en-US" smtClean="0"/>
              <a:t>2/5/2016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045C788-29AC-1040-8C48-34B7763C693E}" type="slidenum">
              <a:rPr lang="en-US"/>
              <a:pPr/>
              <a:t>‹#›</a:t>
            </a:fld>
            <a:endParaRPr lang="en-US"/>
          </a:p>
        </p:txBody>
      </p:sp>
    </p:spTree>
    <p:extLst>
      <p:ext uri="{BB962C8B-B14F-4D97-AF65-F5344CB8AC3E}">
        <p14:creationId xmlns:p14="http://schemas.microsoft.com/office/powerpoint/2010/main" val="1141978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762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914400"/>
            <a:ext cx="7772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mn-ea"/>
              </a:defRPr>
            </a:lvl1pPr>
          </a:lstStyle>
          <a:p>
            <a:pPr>
              <a:defRPr/>
            </a:pPr>
            <a:fld id="{9992BD8A-D869-410C-B060-249C4CF4240A}" type="datetime1">
              <a:rPr lang="en-US" smtClean="0"/>
              <a:t>2/5/2016</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8AF2948-88F5-B34A-BB57-AD27A81B6BE5}" type="slidenum">
              <a:rPr lang="en-US"/>
              <a:pPr/>
              <a:t>‹#›</a:t>
            </a:fld>
            <a:endParaRPr lang="en-US"/>
          </a:p>
        </p:txBody>
      </p:sp>
      <p:sp>
        <p:nvSpPr>
          <p:cNvPr id="1031" name="Line 7"/>
          <p:cNvSpPr>
            <a:spLocks noChangeShapeType="1"/>
          </p:cNvSpPr>
          <p:nvPr/>
        </p:nvSpPr>
        <p:spPr bwMode="auto">
          <a:xfrm>
            <a:off x="685800" y="838200"/>
            <a:ext cx="777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902" r:id="rId13"/>
  </p:sldLayoutIdLst>
  <p:hf hdr="0" ftr="0" dt="0"/>
  <p:txStyles>
    <p:titleStyle>
      <a:lvl1pPr algn="l" rtl="0" eaLnBrk="0" fontAlgn="base" hangingPunct="0">
        <a:spcBef>
          <a:spcPct val="0"/>
        </a:spcBef>
        <a:spcAft>
          <a:spcPct val="0"/>
        </a:spcAft>
        <a:defRPr sz="3400">
          <a:solidFill>
            <a:schemeClr val="tx2"/>
          </a:solidFill>
          <a:latin typeface="+mj-lt"/>
          <a:ea typeface="ＭＳ Ｐゴシック" charset="0"/>
          <a:cs typeface="+mj-cs"/>
        </a:defRPr>
      </a:lvl1pPr>
      <a:lvl2pPr algn="l" rtl="0" eaLnBrk="0" fontAlgn="base" hangingPunct="0">
        <a:spcBef>
          <a:spcPct val="0"/>
        </a:spcBef>
        <a:spcAft>
          <a:spcPct val="0"/>
        </a:spcAft>
        <a:defRPr sz="3400">
          <a:solidFill>
            <a:schemeClr val="tx2"/>
          </a:solidFill>
          <a:latin typeface="Arial" charset="0"/>
          <a:ea typeface="ＭＳ Ｐゴシック" charset="0"/>
        </a:defRPr>
      </a:lvl2pPr>
      <a:lvl3pPr algn="l" rtl="0" eaLnBrk="0" fontAlgn="base" hangingPunct="0">
        <a:spcBef>
          <a:spcPct val="0"/>
        </a:spcBef>
        <a:spcAft>
          <a:spcPct val="0"/>
        </a:spcAft>
        <a:defRPr sz="3400">
          <a:solidFill>
            <a:schemeClr val="tx2"/>
          </a:solidFill>
          <a:latin typeface="Arial" charset="0"/>
          <a:ea typeface="ＭＳ Ｐゴシック" charset="0"/>
        </a:defRPr>
      </a:lvl3pPr>
      <a:lvl4pPr algn="l" rtl="0" eaLnBrk="0" fontAlgn="base" hangingPunct="0">
        <a:spcBef>
          <a:spcPct val="0"/>
        </a:spcBef>
        <a:spcAft>
          <a:spcPct val="0"/>
        </a:spcAft>
        <a:defRPr sz="3400">
          <a:solidFill>
            <a:schemeClr val="tx2"/>
          </a:solidFill>
          <a:latin typeface="Arial" charset="0"/>
          <a:ea typeface="ＭＳ Ｐゴシック" charset="0"/>
        </a:defRPr>
      </a:lvl4pPr>
      <a:lvl5pPr algn="l" rtl="0" eaLnBrk="0" fontAlgn="base" hangingPunct="0">
        <a:spcBef>
          <a:spcPct val="0"/>
        </a:spcBef>
        <a:spcAft>
          <a:spcPct val="0"/>
        </a:spcAft>
        <a:defRPr sz="3400">
          <a:solidFill>
            <a:schemeClr val="tx2"/>
          </a:solidFill>
          <a:latin typeface="Arial" charset="0"/>
          <a:ea typeface="ＭＳ Ｐゴシック" charset="0"/>
        </a:defRPr>
      </a:lvl5pPr>
      <a:lvl6pPr marL="457200" algn="l" rtl="0" eaLnBrk="0" fontAlgn="base" hangingPunct="0">
        <a:spcBef>
          <a:spcPct val="0"/>
        </a:spcBef>
        <a:spcAft>
          <a:spcPct val="0"/>
        </a:spcAft>
        <a:defRPr sz="3400">
          <a:solidFill>
            <a:schemeClr val="tx2"/>
          </a:solidFill>
          <a:latin typeface="Arial" charset="0"/>
        </a:defRPr>
      </a:lvl6pPr>
      <a:lvl7pPr marL="914400" algn="l" rtl="0" eaLnBrk="0" fontAlgn="base" hangingPunct="0">
        <a:spcBef>
          <a:spcPct val="0"/>
        </a:spcBef>
        <a:spcAft>
          <a:spcPct val="0"/>
        </a:spcAft>
        <a:defRPr sz="3400">
          <a:solidFill>
            <a:schemeClr val="tx2"/>
          </a:solidFill>
          <a:latin typeface="Arial" charset="0"/>
        </a:defRPr>
      </a:lvl7pPr>
      <a:lvl8pPr marL="1371600" algn="l" rtl="0" eaLnBrk="0" fontAlgn="base" hangingPunct="0">
        <a:spcBef>
          <a:spcPct val="0"/>
        </a:spcBef>
        <a:spcAft>
          <a:spcPct val="0"/>
        </a:spcAft>
        <a:defRPr sz="3400">
          <a:solidFill>
            <a:schemeClr val="tx2"/>
          </a:solidFill>
          <a:latin typeface="Arial" charset="0"/>
        </a:defRPr>
      </a:lvl8pPr>
      <a:lvl9pPr marL="1828800" algn="l" rtl="0" eaLnBrk="0" fontAlgn="base" hangingPunct="0">
        <a:spcBef>
          <a:spcPct val="0"/>
        </a:spcBef>
        <a:spcAft>
          <a:spcPct val="0"/>
        </a:spcAft>
        <a:defRPr sz="3400">
          <a:solidFill>
            <a:schemeClr val="tx2"/>
          </a:solidFill>
          <a:latin typeface="Arial" charset="0"/>
        </a:defRPr>
      </a:lvl9pPr>
    </p:titleStyle>
    <p:bodyStyle>
      <a:lvl1pPr marL="342900" indent="-342900" algn="l" rtl="0" eaLnBrk="0" fontAlgn="base" hangingPunct="0">
        <a:spcBef>
          <a:spcPct val="20000"/>
        </a:spcBef>
        <a:spcAft>
          <a:spcPct val="0"/>
        </a:spcAft>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defRPr>
            </a:lvl1pPr>
          </a:lstStyle>
          <a:p>
            <a:fld id="{1C3A8170-9C32-45C0-B68D-0867C4BAF57F}" type="datetime1">
              <a:rPr lang="en-US" smtClean="0"/>
              <a:t>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defRPr>
            </a:lvl1pPr>
          </a:lstStyle>
          <a:p>
            <a:fld id="{F9DDCAAC-E1BB-484C-B1CD-CC4B5FEEDDA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Lst>
  <p:transition spd="slow"/>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bwMode="auto">
          <a:xfrm>
            <a:off x="6858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1027"/>
          <p:cNvSpPr>
            <a:spLocks noGrp="1" noChangeArrowheads="1"/>
          </p:cNvSpPr>
          <p:nvPr>
            <p:ph type="body" idx="1"/>
          </p:nvPr>
        </p:nvSpPr>
        <p:spPr bwMode="auto">
          <a:xfrm>
            <a:off x="685800" y="914400"/>
            <a:ext cx="7772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5332"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fld id="{DFD744CD-F407-4318-B623-DFEFF10A4BB8}" type="datetime1">
              <a:rPr lang="en-US" smtClean="0">
                <a:solidFill>
                  <a:srgbClr val="000000"/>
                </a:solidFill>
                <a:ea typeface="+mn-ea"/>
              </a:rPr>
              <a:t>2/5/2016</a:t>
            </a:fld>
            <a:endParaRPr lang="en-US">
              <a:solidFill>
                <a:srgbClr val="000000"/>
              </a:solidFill>
              <a:ea typeface="+mn-ea"/>
            </a:endParaRPr>
          </a:p>
        </p:txBody>
      </p:sp>
      <p:sp>
        <p:nvSpPr>
          <p:cNvPr id="355333"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solidFill>
                <a:srgbClr val="000000"/>
              </a:solidFill>
              <a:ea typeface="+mn-ea"/>
            </a:endParaRPr>
          </a:p>
        </p:txBody>
      </p:sp>
      <p:sp>
        <p:nvSpPr>
          <p:cNvPr id="355334"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981CBE74-0004-4816-9D43-28829813589B}" type="slidenum">
              <a:rPr lang="en-US">
                <a:solidFill>
                  <a:srgbClr val="000000"/>
                </a:solidFill>
                <a:ea typeface="+mn-ea"/>
              </a:rPr>
              <a:pPr>
                <a:defRPr/>
              </a:pPr>
              <a:t>‹#›</a:t>
            </a:fld>
            <a:endParaRPr lang="en-US">
              <a:solidFill>
                <a:srgbClr val="000000"/>
              </a:solidFill>
              <a:ea typeface="+mn-ea"/>
            </a:endParaRPr>
          </a:p>
        </p:txBody>
      </p:sp>
      <p:sp>
        <p:nvSpPr>
          <p:cNvPr id="355335" name="Line 1031"/>
          <p:cNvSpPr>
            <a:spLocks noChangeShapeType="1"/>
          </p:cNvSpPr>
          <p:nvPr/>
        </p:nvSpPr>
        <p:spPr bwMode="auto">
          <a:xfrm>
            <a:off x="685800" y="838200"/>
            <a:ext cx="7772400" cy="0"/>
          </a:xfrm>
          <a:prstGeom prst="line">
            <a:avLst/>
          </a:prstGeom>
          <a:noFill/>
          <a:ln w="38100">
            <a:solidFill>
              <a:schemeClr val="tx1"/>
            </a:solidFill>
            <a:round/>
            <a:headEnd/>
            <a:tailEnd/>
          </a:ln>
          <a:effectLst/>
        </p:spPr>
        <p:txBody>
          <a:bodyPr wrap="none" anchor="ctr"/>
          <a:lstStyle/>
          <a:p>
            <a:pPr>
              <a:defRPr/>
            </a:pPr>
            <a:endParaRPr lang="en-US">
              <a:solidFill>
                <a:srgbClr val="000000"/>
              </a:solidFill>
              <a:latin typeface="Arial" charset="0"/>
              <a:ea typeface="+mn-ea"/>
            </a:endParaRPr>
          </a:p>
        </p:txBody>
      </p:sp>
    </p:spTree>
    <p:extLst>
      <p:ext uri="{BB962C8B-B14F-4D97-AF65-F5344CB8AC3E}">
        <p14:creationId xmlns:p14="http://schemas.microsoft.com/office/powerpoint/2010/main" val="3280747580"/>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hf hdr="0" ftr="0" dt="0"/>
  <p:txStyles>
    <p:titleStyle>
      <a:lvl1pPr algn="l" rtl="0" eaLnBrk="0" fontAlgn="base" hangingPunct="0">
        <a:spcBef>
          <a:spcPct val="0"/>
        </a:spcBef>
        <a:spcAft>
          <a:spcPct val="0"/>
        </a:spcAft>
        <a:defRPr sz="34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charset="0"/>
        </a:defRPr>
      </a:lvl2pPr>
      <a:lvl3pPr algn="l" rtl="0" eaLnBrk="0" fontAlgn="base" hangingPunct="0">
        <a:spcBef>
          <a:spcPct val="0"/>
        </a:spcBef>
        <a:spcAft>
          <a:spcPct val="0"/>
        </a:spcAft>
        <a:defRPr sz="3400">
          <a:solidFill>
            <a:schemeClr val="tx2"/>
          </a:solidFill>
          <a:latin typeface="Arial" charset="0"/>
        </a:defRPr>
      </a:lvl3pPr>
      <a:lvl4pPr algn="l" rtl="0" eaLnBrk="0" fontAlgn="base" hangingPunct="0">
        <a:spcBef>
          <a:spcPct val="0"/>
        </a:spcBef>
        <a:spcAft>
          <a:spcPct val="0"/>
        </a:spcAft>
        <a:defRPr sz="3400">
          <a:solidFill>
            <a:schemeClr val="tx2"/>
          </a:solidFill>
          <a:latin typeface="Arial" charset="0"/>
        </a:defRPr>
      </a:lvl4pPr>
      <a:lvl5pPr algn="l" rtl="0" eaLnBrk="0" fontAlgn="base" hangingPunct="0">
        <a:spcBef>
          <a:spcPct val="0"/>
        </a:spcBef>
        <a:spcAft>
          <a:spcPct val="0"/>
        </a:spcAft>
        <a:defRPr sz="3400">
          <a:solidFill>
            <a:schemeClr val="tx2"/>
          </a:solidFill>
          <a:latin typeface="Arial" charset="0"/>
        </a:defRPr>
      </a:lvl5pPr>
      <a:lvl6pPr marL="457200" algn="l" rtl="0" eaLnBrk="0" fontAlgn="base" hangingPunct="0">
        <a:spcBef>
          <a:spcPct val="0"/>
        </a:spcBef>
        <a:spcAft>
          <a:spcPct val="0"/>
        </a:spcAft>
        <a:defRPr sz="3400">
          <a:solidFill>
            <a:schemeClr val="tx2"/>
          </a:solidFill>
          <a:latin typeface="Arial" charset="0"/>
        </a:defRPr>
      </a:lvl6pPr>
      <a:lvl7pPr marL="914400" algn="l" rtl="0" eaLnBrk="0" fontAlgn="base" hangingPunct="0">
        <a:spcBef>
          <a:spcPct val="0"/>
        </a:spcBef>
        <a:spcAft>
          <a:spcPct val="0"/>
        </a:spcAft>
        <a:defRPr sz="3400">
          <a:solidFill>
            <a:schemeClr val="tx2"/>
          </a:solidFill>
          <a:latin typeface="Arial" charset="0"/>
        </a:defRPr>
      </a:lvl7pPr>
      <a:lvl8pPr marL="1371600" algn="l" rtl="0" eaLnBrk="0" fontAlgn="base" hangingPunct="0">
        <a:spcBef>
          <a:spcPct val="0"/>
        </a:spcBef>
        <a:spcAft>
          <a:spcPct val="0"/>
        </a:spcAft>
        <a:defRPr sz="3400">
          <a:solidFill>
            <a:schemeClr val="tx2"/>
          </a:solidFill>
          <a:latin typeface="Arial" charset="0"/>
        </a:defRPr>
      </a:lvl8pPr>
      <a:lvl9pPr marL="1828800" algn="l" rtl="0" eaLnBrk="0" fontAlgn="base" hangingPunct="0">
        <a:spcBef>
          <a:spcPct val="0"/>
        </a:spcBef>
        <a:spcAft>
          <a:spcPct val="0"/>
        </a:spcAft>
        <a:defRPr sz="3400">
          <a:solidFill>
            <a:schemeClr val="tx2"/>
          </a:solidFill>
          <a:latin typeface="Arial"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6.xml"/><Relationship Id="rId7" Type="http://schemas.openxmlformats.org/officeDocument/2006/relationships/image" Target="../media/image27.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26.wmf"/><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notesSlide" Target="../notesSlides/notesSlide17.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6.wmf"/><Relationship Id="rId5" Type="http://schemas.openxmlformats.org/officeDocument/2006/relationships/oleObject" Target="../embeddings/oleObject5.bin"/><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notesSlide" Target="../notesSlides/notesSlide18.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8.wmf"/><Relationship Id="rId5" Type="http://schemas.openxmlformats.org/officeDocument/2006/relationships/oleObject" Target="../embeddings/oleObject7.bin"/><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notesSlide" Target="../notesSlides/notesSlide19.xml"/><Relationship Id="rId7"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30.wmf"/><Relationship Id="rId5" Type="http://schemas.openxmlformats.org/officeDocument/2006/relationships/oleObject" Target="../embeddings/oleObject9.bin"/><Relationship Id="rId10" Type="http://schemas.openxmlformats.org/officeDocument/2006/relationships/image" Target="../media/image32.wmf"/><Relationship Id="rId4" Type="http://schemas.openxmlformats.org/officeDocument/2006/relationships/image" Target="../media/image12.png"/><Relationship Id="rId9" Type="http://schemas.openxmlformats.org/officeDocument/2006/relationships/oleObject" Target="../embeddings/oleObject11.bin"/></Relationships>
</file>

<file path=ppt/slides/_rels/slide31.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notesSlide" Target="../notesSlides/notesSlide20.xml"/><Relationship Id="rId7"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30.wmf"/><Relationship Id="rId5" Type="http://schemas.openxmlformats.org/officeDocument/2006/relationships/oleObject" Target="../embeddings/oleObject12.bin"/><Relationship Id="rId10" Type="http://schemas.openxmlformats.org/officeDocument/2006/relationships/image" Target="../media/image35.png"/><Relationship Id="rId4" Type="http://schemas.openxmlformats.org/officeDocument/2006/relationships/image" Target="../media/image33.png"/><Relationship Id="rId9" Type="http://schemas.openxmlformats.org/officeDocument/2006/relationships/image" Target="../media/image34.png"/></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21.xml"/><Relationship Id="rId7"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5.bin"/><Relationship Id="rId11" Type="http://schemas.openxmlformats.org/officeDocument/2006/relationships/image" Target="../media/image39.wmf"/><Relationship Id="rId5" Type="http://schemas.openxmlformats.org/officeDocument/2006/relationships/image" Target="../media/image36.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38.w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40.png"/><Relationship Id="rId4" Type="http://schemas.openxmlformats.org/officeDocument/2006/relationships/oleObject" Target="../embeddings/oleObject18.bin"/></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0.bin"/><Relationship Id="rId5" Type="http://schemas.openxmlformats.org/officeDocument/2006/relationships/image" Target="../media/image7.wmf"/><Relationship Id="rId4" Type="http://schemas.openxmlformats.org/officeDocument/2006/relationships/oleObject" Target="../embeddings/oleObject19.bin"/></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27.xml"/><Relationship Id="rId7" Type="http://schemas.openxmlformats.org/officeDocument/2006/relationships/image" Target="../media/image44.wmf"/><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oleObject" Target="../embeddings/oleObject22.bin"/><Relationship Id="rId5" Type="http://schemas.openxmlformats.org/officeDocument/2006/relationships/image" Target="../media/image43.wmf"/><Relationship Id="rId4" Type="http://schemas.openxmlformats.org/officeDocument/2006/relationships/oleObject" Target="../embeddings/oleObject21.bin"/><Relationship Id="rId9" Type="http://schemas.openxmlformats.org/officeDocument/2006/relationships/image" Target="../media/image45.w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hitl.washington.edu/scivw/EVE/III.A.1.c.DepthCues.html"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research.microsoft.com/~zhang/Papers/TR99-21.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0.wmf"/><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1.wmf"/><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wmf"/><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notesSlide" Target="../notesSlides/notesSlide35.xml"/><Relationship Id="rId7" Type="http://schemas.openxmlformats.org/officeDocument/2006/relationships/image" Target="../media/image60.png"/><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oleObject" Target="../embeddings/oleObject25.bin"/><Relationship Id="rId5" Type="http://schemas.openxmlformats.org/officeDocument/2006/relationships/image" Target="../media/image59.png"/><Relationship Id="rId4" Type="http://schemas.openxmlformats.org/officeDocument/2006/relationships/oleObject" Target="../embeddings/oleObject24.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hitl.washington.edu/scivw/EVE/III.A.1.c.DepthCues.html"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42.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notesSlide" Target="../notesSlides/notesSlide40.xml"/><Relationship Id="rId5" Type="http://schemas.openxmlformats.org/officeDocument/2006/relationships/tags" Target="../tags/tag6.xml"/><Relationship Id="rId10" Type="http://schemas.openxmlformats.org/officeDocument/2006/relationships/slideLayout" Target="../slideLayouts/slideLayout2.xml"/><Relationship Id="rId4" Type="http://schemas.openxmlformats.org/officeDocument/2006/relationships/tags" Target="../tags/tag5.xml"/><Relationship Id="rId9" Type="http://schemas.openxmlformats.org/officeDocument/2006/relationships/tags" Target="../tags/tag10.xml"/></Relationships>
</file>

<file path=ppt/slides/_rels/slide54.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hyperlink" Target="http://siddhantahuja.wordpress.com/category/stereo-vision/" TargetMode="External"/><Relationship Id="rId3" Type="http://schemas.openxmlformats.org/officeDocument/2006/relationships/notesSlide" Target="../notesSlides/notesSlide41.xml"/><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55.xml.rels><?xml version="1.0" encoding="UTF-8" standalone="yes"?>
<Relationships xmlns="http://schemas.openxmlformats.org/package/2006/relationships"><Relationship Id="rId8" Type="http://schemas.openxmlformats.org/officeDocument/2006/relationships/hyperlink" Target="http://www.frc.ri.cmu.edu/projects/meteorobot/index.html" TargetMode="External"/><Relationship Id="rId3" Type="http://schemas.openxmlformats.org/officeDocument/2006/relationships/tags" Target="../tags/tag14.xml"/><Relationship Id="rId7" Type="http://schemas.openxmlformats.org/officeDocument/2006/relationships/image" Target="../media/image73.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42.xml"/><Relationship Id="rId5" Type="http://schemas.openxmlformats.org/officeDocument/2006/relationships/slideLayout" Target="../slideLayouts/slideLayout2.xml"/><Relationship Id="rId4" Type="http://schemas.openxmlformats.org/officeDocument/2006/relationships/tags" Target="../tags/tag15.xml"/></Relationships>
</file>

<file path=ppt/slides/_rels/slide5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43.xml"/><Relationship Id="rId5" Type="http://schemas.openxmlformats.org/officeDocument/2006/relationships/slideLayout" Target="../slideLayouts/slideLayout2.xml"/><Relationship Id="rId4" Type="http://schemas.openxmlformats.org/officeDocument/2006/relationships/tags" Target="../tags/tag19.xml"/></Relationships>
</file>

<file path=ppt/slides/_rels/slide6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4.xml"/><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eg"/><Relationship Id="rId1" Type="http://schemas.openxmlformats.org/officeDocument/2006/relationships/slideLayout" Target="../slideLayouts/slideLayout27.xml"/><Relationship Id="rId6" Type="http://schemas.openxmlformats.org/officeDocument/2006/relationships/hyperlink" Target="http://iccv2007.rutgers.edu/" TargetMode="External"/><Relationship Id="rId5" Type="http://schemas.openxmlformats.org/officeDocument/2006/relationships/hyperlink" Target="http://grail.cs.washington.edu/projects/mvscpc/download/Goesele-2007-MVS.pdf" TargetMode="External"/><Relationship Id="rId4" Type="http://schemas.openxmlformats.org/officeDocument/2006/relationships/image" Target="../media/image81.png"/></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a:bodyPr>
          <a:lstStyle/>
          <a:p>
            <a:pPr eaLnBrk="1" fontAlgn="auto" hangingPunct="1">
              <a:spcAft>
                <a:spcPts val="0"/>
              </a:spcAft>
              <a:defRPr/>
            </a:pPr>
            <a:r>
              <a:rPr lang="en-US" dirty="0" smtClean="0">
                <a:latin typeface="+mn-lt"/>
                <a:ea typeface="+mj-ea"/>
                <a:cs typeface="Kalinga" pitchFamily="34" charset="0"/>
              </a:rPr>
              <a:t>Stereo</a:t>
            </a:r>
            <a:endParaRPr lang="en-US" dirty="0">
              <a:latin typeface="+mn-lt"/>
              <a:ea typeface="+mj-ea"/>
              <a:cs typeface="Kalinga" pitchFamily="34" charset="0"/>
            </a:endParaRPr>
          </a:p>
        </p:txBody>
      </p:sp>
      <p:sp>
        <p:nvSpPr>
          <p:cNvPr id="3" name="Subtitle 2"/>
          <p:cNvSpPr>
            <a:spLocks noGrp="1"/>
          </p:cNvSpPr>
          <p:nvPr>
            <p:ph type="subTitle" idx="1"/>
          </p:nvPr>
        </p:nvSpPr>
        <p:spPr>
          <a:xfrm>
            <a:off x="1371600" y="3886200"/>
            <a:ext cx="6400800" cy="2667000"/>
          </a:xfrm>
        </p:spPr>
        <p:txBody>
          <a:bodyPr rtlCol="0">
            <a:normAutofit/>
          </a:bodyPr>
          <a:lstStyle/>
          <a:p>
            <a:pPr eaLnBrk="1" fontAlgn="auto" hangingPunct="1">
              <a:spcAft>
                <a:spcPts val="0"/>
              </a:spcAft>
              <a:buFont typeface="Arial" pitchFamily="34" charset="0"/>
              <a:buNone/>
              <a:defRPr/>
            </a:pPr>
            <a:r>
              <a:rPr lang="en-US" dirty="0" smtClean="0">
                <a:ea typeface="+mn-ea"/>
              </a:rPr>
              <a:t>CSE 455</a:t>
            </a:r>
            <a:endParaRPr lang="en-US" dirty="0">
              <a:ea typeface="+mn-ea"/>
            </a:endParaRPr>
          </a:p>
          <a:p>
            <a:pPr eaLnBrk="1" fontAlgn="auto" hangingPunct="1">
              <a:spcAft>
                <a:spcPts val="0"/>
              </a:spcAft>
              <a:buFont typeface="Arial" pitchFamily="34" charset="0"/>
              <a:buNone/>
              <a:defRPr/>
            </a:pPr>
            <a:r>
              <a:rPr lang="en-US" sz="2000" dirty="0" smtClean="0">
                <a:ea typeface="+mn-ea"/>
              </a:rPr>
              <a:t>Linda Shapiro</a:t>
            </a:r>
            <a:endParaRPr lang="en-US" sz="2000" dirty="0" smtClean="0">
              <a:ea typeface="+mn-ea"/>
            </a:endParaRPr>
          </a:p>
          <a:p>
            <a:pPr eaLnBrk="1" fontAlgn="auto" hangingPunct="1">
              <a:spcAft>
                <a:spcPts val="0"/>
              </a:spcAft>
              <a:buFont typeface="Arial" pitchFamily="34" charset="0"/>
              <a:buNone/>
              <a:defRPr/>
            </a:pPr>
            <a:endParaRPr lang="en-US" sz="2000" dirty="0">
              <a:ea typeface="+mn-ea"/>
            </a:endParaRPr>
          </a:p>
          <a:p>
            <a:pPr eaLnBrk="1" fontAlgn="auto" hangingPunct="1">
              <a:spcAft>
                <a:spcPts val="0"/>
              </a:spcAft>
              <a:buFont typeface="Arial" pitchFamily="34" charset="0"/>
              <a:buNone/>
              <a:defRPr/>
            </a:pPr>
            <a:endParaRPr lang="en-US" sz="2000" dirty="0" smtClean="0">
              <a:ea typeface="+mn-ea"/>
            </a:endParaRPr>
          </a:p>
          <a:p>
            <a:pPr eaLnBrk="1" fontAlgn="auto" hangingPunct="1">
              <a:spcAft>
                <a:spcPts val="0"/>
              </a:spcAft>
              <a:buFont typeface="Arial" pitchFamily="34" charset="0"/>
              <a:buNone/>
              <a:defRPr/>
            </a:pPr>
            <a:endParaRPr lang="en-US" sz="2000" dirty="0" smtClean="0">
              <a:ea typeface="+mn-ea"/>
            </a:endParaRPr>
          </a:p>
        </p:txBody>
      </p:sp>
      <p:sp>
        <p:nvSpPr>
          <p:cNvPr id="4" name="Slide Number Placeholder 3"/>
          <p:cNvSpPr>
            <a:spLocks noGrp="1"/>
          </p:cNvSpPr>
          <p:nvPr>
            <p:ph type="sldNum" sz="quarter" idx="12"/>
          </p:nvPr>
        </p:nvSpPr>
        <p:spPr/>
        <p:txBody>
          <a:bodyPr/>
          <a:lstStyle/>
          <a:p>
            <a:fld id="{BFE56155-94F9-4E4E-97D3-68C234BB7AA4}" type="slidenum">
              <a:rPr lang="en-US" smtClean="0"/>
              <a:pPr/>
              <a:t>1</a:t>
            </a:fld>
            <a:endParaRPr lang="en-US"/>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 from Stereo</a:t>
            </a:r>
            <a:endParaRPr lang="en-US" dirty="0"/>
          </a:p>
        </p:txBody>
      </p:sp>
      <p:sp>
        <p:nvSpPr>
          <p:cNvPr id="53" name="Content Placeholder 52"/>
          <p:cNvSpPr>
            <a:spLocks noGrp="1"/>
          </p:cNvSpPr>
          <p:nvPr>
            <p:ph idx="1"/>
          </p:nvPr>
        </p:nvSpPr>
        <p:spPr>
          <a:xfrm>
            <a:off x="457200" y="990601"/>
            <a:ext cx="8229600" cy="2667000"/>
          </a:xfrm>
        </p:spPr>
        <p:txBody>
          <a:bodyPr>
            <a:normAutofit fontScale="92500" lnSpcReduction="10000"/>
          </a:bodyPr>
          <a:lstStyle/>
          <a:p>
            <a:r>
              <a:rPr lang="en-US" sz="2800" dirty="0" smtClean="0"/>
              <a:t>Goal: recover depth by finding image coordinate x’ that corresponds to x</a:t>
            </a:r>
          </a:p>
          <a:p>
            <a:r>
              <a:rPr lang="en-US" sz="2800" dirty="0" smtClean="0"/>
              <a:t>Sub-Problems</a:t>
            </a:r>
          </a:p>
          <a:p>
            <a:pPr marL="914400" lvl="1" indent="-457200">
              <a:buFont typeface="+mj-lt"/>
              <a:buAutoNum type="arabicPeriod"/>
            </a:pPr>
            <a:r>
              <a:rPr lang="en-US" sz="2400" dirty="0" smtClean="0"/>
              <a:t>Calibration: How do we recover the relation of the cameras (if not already known)?</a:t>
            </a:r>
          </a:p>
          <a:p>
            <a:pPr marL="914400" lvl="1" indent="-457200">
              <a:buFont typeface="+mj-lt"/>
              <a:buAutoNum type="arabicPeriod"/>
            </a:pPr>
            <a:r>
              <a:rPr lang="en-US" sz="2400" dirty="0" smtClean="0"/>
              <a:t>Correspondence: How do we search for the matching point x’?</a:t>
            </a:r>
          </a:p>
        </p:txBody>
      </p:sp>
      <p:grpSp>
        <p:nvGrpSpPr>
          <p:cNvPr id="54" name="Group 53"/>
          <p:cNvGrpSpPr>
            <a:grpSpLocks noChangeAspect="1"/>
          </p:cNvGrpSpPr>
          <p:nvPr/>
        </p:nvGrpSpPr>
        <p:grpSpPr>
          <a:xfrm>
            <a:off x="3361601" y="3754448"/>
            <a:ext cx="2240346" cy="2976732"/>
            <a:chOff x="609600" y="753824"/>
            <a:chExt cx="3905925" cy="5189776"/>
          </a:xfrm>
        </p:grpSpPr>
        <p:grpSp>
          <p:nvGrpSpPr>
            <p:cNvPr id="55" name="Group 54"/>
            <p:cNvGrpSpPr>
              <a:grpSpLocks noChangeAspect="1"/>
            </p:cNvGrpSpPr>
            <p:nvPr/>
          </p:nvGrpSpPr>
          <p:grpSpPr>
            <a:xfrm>
              <a:off x="609600" y="1143000"/>
              <a:ext cx="3905925" cy="4800600"/>
              <a:chOff x="533400" y="957263"/>
              <a:chExt cx="4491038" cy="5519737"/>
            </a:xfrm>
          </p:grpSpPr>
          <p:sp>
            <p:nvSpPr>
              <p:cNvPr id="59" name="Freeform 4"/>
              <p:cNvSpPr>
                <a:spLocks/>
              </p:cNvSpPr>
              <p:nvPr/>
            </p:nvSpPr>
            <p:spPr bwMode="auto">
              <a:xfrm>
                <a:off x="3481388" y="957263"/>
                <a:ext cx="1220787" cy="839787"/>
              </a:xfrm>
              <a:custGeom>
                <a:avLst/>
                <a:gdLst>
                  <a:gd name="T0" fmla="*/ 2147483647 w 865"/>
                  <a:gd name="T1" fmla="*/ 0 h 529"/>
                  <a:gd name="T2" fmla="*/ 2147483647 w 865"/>
                  <a:gd name="T3" fmla="*/ 2147483647 h 529"/>
                  <a:gd name="T4" fmla="*/ 2147483647 w 865"/>
                  <a:gd name="T5" fmla="*/ 2147483647 h 529"/>
                  <a:gd name="T6" fmla="*/ 2147483647 w 865"/>
                  <a:gd name="T7" fmla="*/ 2147483647 h 529"/>
                  <a:gd name="T8" fmla="*/ 2147483647 w 865"/>
                  <a:gd name="T9" fmla="*/ 2147483647 h 529"/>
                  <a:gd name="T10" fmla="*/ 2147483647 w 865"/>
                  <a:gd name="T11" fmla="*/ 2147483647 h 529"/>
                  <a:gd name="T12" fmla="*/ 2147483647 w 865"/>
                  <a:gd name="T13" fmla="*/ 2147483647 h 529"/>
                  <a:gd name="T14" fmla="*/ 2147483647 w 865"/>
                  <a:gd name="T15" fmla="*/ 2147483647 h 529"/>
                  <a:gd name="T16" fmla="*/ 2147483647 w 865"/>
                  <a:gd name="T17" fmla="*/ 2147483647 h 529"/>
                  <a:gd name="T18" fmla="*/ 0 w 865"/>
                  <a:gd name="T19" fmla="*/ 2147483647 h 529"/>
                  <a:gd name="T20" fmla="*/ 0 w 865"/>
                  <a:gd name="T21" fmla="*/ 2147483647 h 529"/>
                  <a:gd name="T22" fmla="*/ 0 w 865"/>
                  <a:gd name="T23" fmla="*/ 2147483647 h 529"/>
                  <a:gd name="T24" fmla="*/ 2147483647 w 865"/>
                  <a:gd name="T25" fmla="*/ 2147483647 h 529"/>
                  <a:gd name="T26" fmla="*/ 2147483647 w 865"/>
                  <a:gd name="T27" fmla="*/ 2147483647 h 529"/>
                  <a:gd name="T28" fmla="*/ 2147483647 w 865"/>
                  <a:gd name="T29" fmla="*/ 2147483647 h 529"/>
                  <a:gd name="T30" fmla="*/ 2147483647 w 865"/>
                  <a:gd name="T31" fmla="*/ 2147483647 h 529"/>
                  <a:gd name="T32" fmla="*/ 2147483647 w 865"/>
                  <a:gd name="T33" fmla="*/ 2147483647 h 529"/>
                  <a:gd name="T34" fmla="*/ 2147483647 w 865"/>
                  <a:gd name="T35" fmla="*/ 2147483647 h 529"/>
                  <a:gd name="T36" fmla="*/ 2147483647 w 865"/>
                  <a:gd name="T37" fmla="*/ 2147483647 h 529"/>
                  <a:gd name="T38" fmla="*/ 2147483647 w 865"/>
                  <a:gd name="T39" fmla="*/ 2147483647 h 529"/>
                  <a:gd name="T40" fmla="*/ 2147483647 w 865"/>
                  <a:gd name="T41" fmla="*/ 2147483647 h 529"/>
                  <a:gd name="T42" fmla="*/ 2147483647 w 865"/>
                  <a:gd name="T43" fmla="*/ 2147483647 h 529"/>
                  <a:gd name="T44" fmla="*/ 2147483647 w 865"/>
                  <a:gd name="T45" fmla="*/ 2147483647 h 529"/>
                  <a:gd name="T46" fmla="*/ 2147483647 w 865"/>
                  <a:gd name="T47" fmla="*/ 2147483647 h 529"/>
                  <a:gd name="T48" fmla="*/ 2147483647 w 865"/>
                  <a:gd name="T49" fmla="*/ 2147483647 h 529"/>
                  <a:gd name="T50" fmla="*/ 2147483647 w 865"/>
                  <a:gd name="T51" fmla="*/ 2147483647 h 529"/>
                  <a:gd name="T52" fmla="*/ 2147483647 w 865"/>
                  <a:gd name="T53" fmla="*/ 2147483647 h 529"/>
                  <a:gd name="T54" fmla="*/ 2147483647 w 865"/>
                  <a:gd name="T55" fmla="*/ 2147483647 h 529"/>
                  <a:gd name="T56" fmla="*/ 2147483647 w 865"/>
                  <a:gd name="T57" fmla="*/ 2147483647 h 529"/>
                  <a:gd name="T58" fmla="*/ 2147483647 w 865"/>
                  <a:gd name="T59" fmla="*/ 2147483647 h 529"/>
                  <a:gd name="T60" fmla="*/ 2147483647 w 865"/>
                  <a:gd name="T61" fmla="*/ 2147483647 h 529"/>
                  <a:gd name="T62" fmla="*/ 2147483647 w 865"/>
                  <a:gd name="T63" fmla="*/ 2147483647 h 529"/>
                  <a:gd name="T64" fmla="*/ 2147483647 w 865"/>
                  <a:gd name="T65" fmla="*/ 2147483647 h 529"/>
                  <a:gd name="T66" fmla="*/ 2147483647 w 865"/>
                  <a:gd name="T67" fmla="*/ 2147483647 h 529"/>
                  <a:gd name="T68" fmla="*/ 2147483647 w 865"/>
                  <a:gd name="T69" fmla="*/ 2147483647 h 529"/>
                  <a:gd name="T70" fmla="*/ 2147483647 w 865"/>
                  <a:gd name="T71" fmla="*/ 2147483647 h 529"/>
                  <a:gd name="T72" fmla="*/ 2147483647 w 865"/>
                  <a:gd name="T73" fmla="*/ 2147483647 h 529"/>
                  <a:gd name="T74" fmla="*/ 2147483647 w 865"/>
                  <a:gd name="T75" fmla="*/ 2147483647 h 529"/>
                  <a:gd name="T76" fmla="*/ 2147483647 w 865"/>
                  <a:gd name="T77" fmla="*/ 2147483647 h 529"/>
                  <a:gd name="T78" fmla="*/ 2147483647 w 865"/>
                  <a:gd name="T79" fmla="*/ 0 h 5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5"/>
                  <a:gd name="T121" fmla="*/ 0 h 529"/>
                  <a:gd name="T122" fmla="*/ 865 w 865"/>
                  <a:gd name="T123" fmla="*/ 529 h 5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5" h="529">
                    <a:moveTo>
                      <a:pt x="84" y="0"/>
                    </a:moveTo>
                    <a:lnTo>
                      <a:pt x="72" y="24"/>
                    </a:lnTo>
                    <a:lnTo>
                      <a:pt x="72" y="48"/>
                    </a:lnTo>
                    <a:lnTo>
                      <a:pt x="48" y="72"/>
                    </a:lnTo>
                    <a:lnTo>
                      <a:pt x="36" y="96"/>
                    </a:lnTo>
                    <a:lnTo>
                      <a:pt x="36" y="120"/>
                    </a:lnTo>
                    <a:lnTo>
                      <a:pt x="36" y="144"/>
                    </a:lnTo>
                    <a:lnTo>
                      <a:pt x="24" y="168"/>
                    </a:lnTo>
                    <a:lnTo>
                      <a:pt x="12" y="192"/>
                    </a:lnTo>
                    <a:lnTo>
                      <a:pt x="0" y="216"/>
                    </a:lnTo>
                    <a:lnTo>
                      <a:pt x="0" y="240"/>
                    </a:lnTo>
                    <a:lnTo>
                      <a:pt x="0" y="264"/>
                    </a:lnTo>
                    <a:lnTo>
                      <a:pt x="12" y="288"/>
                    </a:lnTo>
                    <a:lnTo>
                      <a:pt x="12" y="312"/>
                    </a:lnTo>
                    <a:lnTo>
                      <a:pt x="24" y="336"/>
                    </a:lnTo>
                    <a:lnTo>
                      <a:pt x="24" y="360"/>
                    </a:lnTo>
                    <a:lnTo>
                      <a:pt x="36" y="384"/>
                    </a:lnTo>
                    <a:lnTo>
                      <a:pt x="36" y="408"/>
                    </a:lnTo>
                    <a:lnTo>
                      <a:pt x="48" y="432"/>
                    </a:lnTo>
                    <a:lnTo>
                      <a:pt x="60" y="456"/>
                    </a:lnTo>
                    <a:lnTo>
                      <a:pt x="852" y="528"/>
                    </a:lnTo>
                    <a:lnTo>
                      <a:pt x="804" y="480"/>
                    </a:lnTo>
                    <a:lnTo>
                      <a:pt x="792" y="456"/>
                    </a:lnTo>
                    <a:lnTo>
                      <a:pt x="780" y="420"/>
                    </a:lnTo>
                    <a:lnTo>
                      <a:pt x="768" y="396"/>
                    </a:lnTo>
                    <a:lnTo>
                      <a:pt x="756" y="372"/>
                    </a:lnTo>
                    <a:lnTo>
                      <a:pt x="744" y="348"/>
                    </a:lnTo>
                    <a:lnTo>
                      <a:pt x="744" y="324"/>
                    </a:lnTo>
                    <a:lnTo>
                      <a:pt x="744" y="288"/>
                    </a:lnTo>
                    <a:lnTo>
                      <a:pt x="744" y="264"/>
                    </a:lnTo>
                    <a:lnTo>
                      <a:pt x="744" y="240"/>
                    </a:lnTo>
                    <a:lnTo>
                      <a:pt x="768" y="216"/>
                    </a:lnTo>
                    <a:lnTo>
                      <a:pt x="768" y="192"/>
                    </a:lnTo>
                    <a:lnTo>
                      <a:pt x="780" y="168"/>
                    </a:lnTo>
                    <a:lnTo>
                      <a:pt x="804" y="156"/>
                    </a:lnTo>
                    <a:lnTo>
                      <a:pt x="804" y="132"/>
                    </a:lnTo>
                    <a:lnTo>
                      <a:pt x="828" y="108"/>
                    </a:lnTo>
                    <a:lnTo>
                      <a:pt x="852" y="96"/>
                    </a:lnTo>
                    <a:lnTo>
                      <a:pt x="864" y="72"/>
                    </a:lnTo>
                    <a:lnTo>
                      <a:pt x="84" y="0"/>
                    </a:lnTo>
                  </a:path>
                </a:pathLst>
              </a:custGeom>
              <a:gradFill rotWithShape="0">
                <a:gsLst>
                  <a:gs pos="0">
                    <a:srgbClr val="012501"/>
                  </a:gs>
                  <a:gs pos="100000">
                    <a:srgbClr val="037C03"/>
                  </a:gs>
                </a:gsLst>
                <a:lin ang="18900000" scaled="1"/>
              </a:gradFill>
              <a:ln w="9525" cap="rnd">
                <a:noFill/>
                <a:round/>
                <a:headEnd/>
                <a:tailEnd/>
              </a:ln>
            </p:spPr>
            <p:txBody>
              <a:bodyPr/>
              <a:lstStyle/>
              <a:p>
                <a:endParaRPr lang="en-US" sz="1600"/>
              </a:p>
            </p:txBody>
          </p:sp>
          <p:sp>
            <p:nvSpPr>
              <p:cNvPr id="60" name="Line 5"/>
              <p:cNvSpPr>
                <a:spLocks noChangeShapeType="1"/>
              </p:cNvSpPr>
              <p:nvPr/>
            </p:nvSpPr>
            <p:spPr bwMode="auto">
              <a:xfrm>
                <a:off x="890588" y="4310063"/>
                <a:ext cx="3251200" cy="1828800"/>
              </a:xfrm>
              <a:prstGeom prst="line">
                <a:avLst/>
              </a:prstGeom>
              <a:noFill/>
              <a:ln w="12700">
                <a:solidFill>
                  <a:schemeClr val="tx1"/>
                </a:solidFill>
                <a:round/>
                <a:headEnd type="none" w="sm" len="sm"/>
                <a:tailEnd type="none" w="sm" len="sm"/>
              </a:ln>
            </p:spPr>
            <p:txBody>
              <a:bodyPr wrap="none" anchor="ctr"/>
              <a:lstStyle/>
              <a:p>
                <a:endParaRPr lang="en-US" sz="1600"/>
              </a:p>
            </p:txBody>
          </p:sp>
          <p:sp>
            <p:nvSpPr>
              <p:cNvPr id="61" name="Freeform 9"/>
              <p:cNvSpPr>
                <a:spLocks/>
              </p:cNvSpPr>
              <p:nvPr/>
            </p:nvSpPr>
            <p:spPr bwMode="auto">
              <a:xfrm>
                <a:off x="1533525" y="1219200"/>
                <a:ext cx="2471738" cy="2462213"/>
              </a:xfrm>
              <a:custGeom>
                <a:avLst/>
                <a:gdLst>
                  <a:gd name="T0" fmla="*/ 0 w 1557"/>
                  <a:gd name="T1" fmla="*/ 2147483647 h 1551"/>
                  <a:gd name="T2" fmla="*/ 2147483647 w 1557"/>
                  <a:gd name="T3" fmla="*/ 0 h 1551"/>
                  <a:gd name="T4" fmla="*/ 0 60000 65536"/>
                  <a:gd name="T5" fmla="*/ 0 60000 65536"/>
                  <a:gd name="T6" fmla="*/ 0 w 1557"/>
                  <a:gd name="T7" fmla="*/ 0 h 1551"/>
                  <a:gd name="T8" fmla="*/ 1557 w 1557"/>
                  <a:gd name="T9" fmla="*/ 1551 h 1551"/>
                </a:gdLst>
                <a:ahLst/>
                <a:cxnLst>
                  <a:cxn ang="T4">
                    <a:pos x="T0" y="T1"/>
                  </a:cxn>
                  <a:cxn ang="T5">
                    <a:pos x="T2" y="T3"/>
                  </a:cxn>
                </a:cxnLst>
                <a:rect l="T6" t="T7" r="T8" b="T9"/>
                <a:pathLst>
                  <a:path w="1557" h="1551">
                    <a:moveTo>
                      <a:pt x="0" y="1551"/>
                    </a:moveTo>
                    <a:lnTo>
                      <a:pt x="1557" y="0"/>
                    </a:lnTo>
                  </a:path>
                </a:pathLst>
              </a:custGeom>
              <a:noFill/>
              <a:ln w="12700">
                <a:solidFill>
                  <a:schemeClr val="tx1"/>
                </a:solidFill>
                <a:round/>
                <a:headEnd type="none" w="sm" len="sm"/>
                <a:tailEnd type="none" w="sm" len="sm"/>
              </a:ln>
            </p:spPr>
            <p:txBody>
              <a:bodyPr wrap="none" anchor="ctr"/>
              <a:lstStyle/>
              <a:p>
                <a:endParaRPr lang="en-US" sz="1600"/>
              </a:p>
            </p:txBody>
          </p:sp>
          <p:sp>
            <p:nvSpPr>
              <p:cNvPr id="62" name="Freeform 10"/>
              <p:cNvSpPr>
                <a:spLocks/>
              </p:cNvSpPr>
              <p:nvPr/>
            </p:nvSpPr>
            <p:spPr bwMode="auto">
              <a:xfrm>
                <a:off x="687388" y="2490788"/>
                <a:ext cx="1220787" cy="2001837"/>
              </a:xfrm>
              <a:custGeom>
                <a:avLst/>
                <a:gdLst>
                  <a:gd name="T0" fmla="*/ 0 w 865"/>
                  <a:gd name="T1" fmla="*/ 2147483647 h 1261"/>
                  <a:gd name="T2" fmla="*/ 2147483647 w 865"/>
                  <a:gd name="T3" fmla="*/ 2147483647 h 1261"/>
                  <a:gd name="T4" fmla="*/ 2147483647 w 865"/>
                  <a:gd name="T5" fmla="*/ 2147483647 h 1261"/>
                  <a:gd name="T6" fmla="*/ 0 w 865"/>
                  <a:gd name="T7" fmla="*/ 0 h 1261"/>
                  <a:gd name="T8" fmla="*/ 0 w 865"/>
                  <a:gd name="T9" fmla="*/ 2147483647 h 1261"/>
                  <a:gd name="T10" fmla="*/ 0 60000 65536"/>
                  <a:gd name="T11" fmla="*/ 0 60000 65536"/>
                  <a:gd name="T12" fmla="*/ 0 60000 65536"/>
                  <a:gd name="T13" fmla="*/ 0 60000 65536"/>
                  <a:gd name="T14" fmla="*/ 0 60000 65536"/>
                  <a:gd name="T15" fmla="*/ 0 w 865"/>
                  <a:gd name="T16" fmla="*/ 0 h 1261"/>
                  <a:gd name="T17" fmla="*/ 865 w 865"/>
                  <a:gd name="T18" fmla="*/ 1261 h 1261"/>
                </a:gdLst>
                <a:ahLst/>
                <a:cxnLst>
                  <a:cxn ang="T10">
                    <a:pos x="T0" y="T1"/>
                  </a:cxn>
                  <a:cxn ang="T11">
                    <a:pos x="T2" y="T3"/>
                  </a:cxn>
                  <a:cxn ang="T12">
                    <a:pos x="T4" y="T5"/>
                  </a:cxn>
                  <a:cxn ang="T13">
                    <a:pos x="T6" y="T7"/>
                  </a:cxn>
                  <a:cxn ang="T14">
                    <a:pos x="T8" y="T9"/>
                  </a:cxn>
                </a:cxnLst>
                <a:rect l="T15" t="T16" r="T17" b="T18"/>
                <a:pathLst>
                  <a:path w="865" h="1261">
                    <a:moveTo>
                      <a:pt x="0" y="828"/>
                    </a:moveTo>
                    <a:lnTo>
                      <a:pt x="864" y="1260"/>
                    </a:lnTo>
                    <a:lnTo>
                      <a:pt x="864" y="414"/>
                    </a:lnTo>
                    <a:lnTo>
                      <a:pt x="0" y="0"/>
                    </a:lnTo>
                    <a:lnTo>
                      <a:pt x="0" y="828"/>
                    </a:lnTo>
                  </a:path>
                </a:pathLst>
              </a:custGeom>
              <a:solidFill>
                <a:srgbClr val="FEBF02"/>
              </a:solidFill>
              <a:ln w="12700" cap="rnd">
                <a:solidFill>
                  <a:schemeClr val="bg2"/>
                </a:solidFill>
                <a:round/>
                <a:headEnd/>
                <a:tailEnd/>
              </a:ln>
            </p:spPr>
            <p:txBody>
              <a:bodyPr/>
              <a:lstStyle/>
              <a:p>
                <a:endParaRPr lang="en-US" sz="1600"/>
              </a:p>
            </p:txBody>
          </p:sp>
          <p:sp>
            <p:nvSpPr>
              <p:cNvPr id="63" name="Freeform 12"/>
              <p:cNvSpPr>
                <a:spLocks/>
              </p:cNvSpPr>
              <p:nvPr/>
            </p:nvSpPr>
            <p:spPr bwMode="auto">
              <a:xfrm>
                <a:off x="3990975" y="1219200"/>
                <a:ext cx="117475" cy="3910013"/>
              </a:xfrm>
              <a:custGeom>
                <a:avLst/>
                <a:gdLst>
                  <a:gd name="T0" fmla="*/ 2147483647 w 74"/>
                  <a:gd name="T1" fmla="*/ 2147483647 h 2463"/>
                  <a:gd name="T2" fmla="*/ 0 w 74"/>
                  <a:gd name="T3" fmla="*/ 0 h 2463"/>
                  <a:gd name="T4" fmla="*/ 0 60000 65536"/>
                  <a:gd name="T5" fmla="*/ 0 60000 65536"/>
                  <a:gd name="T6" fmla="*/ 0 w 74"/>
                  <a:gd name="T7" fmla="*/ 0 h 2463"/>
                  <a:gd name="T8" fmla="*/ 74 w 74"/>
                  <a:gd name="T9" fmla="*/ 2463 h 2463"/>
                </a:gdLst>
                <a:ahLst/>
                <a:cxnLst>
                  <a:cxn ang="T4">
                    <a:pos x="T0" y="T1"/>
                  </a:cxn>
                  <a:cxn ang="T5">
                    <a:pos x="T2" y="T3"/>
                  </a:cxn>
                </a:cxnLst>
                <a:rect l="T6" t="T7" r="T8" b="T9"/>
                <a:pathLst>
                  <a:path w="74" h="2463">
                    <a:moveTo>
                      <a:pt x="74" y="2463"/>
                    </a:moveTo>
                    <a:lnTo>
                      <a:pt x="0" y="0"/>
                    </a:lnTo>
                  </a:path>
                </a:pathLst>
              </a:custGeom>
              <a:noFill/>
              <a:ln w="12700">
                <a:solidFill>
                  <a:schemeClr val="tx1"/>
                </a:solidFill>
                <a:round/>
                <a:headEnd type="none" w="sm" len="sm"/>
                <a:tailEnd type="none" w="sm" len="sm"/>
              </a:ln>
            </p:spPr>
            <p:txBody>
              <a:bodyPr wrap="none" anchor="ctr"/>
              <a:lstStyle/>
              <a:p>
                <a:endParaRPr lang="en-US" sz="1600"/>
              </a:p>
            </p:txBody>
          </p:sp>
          <p:sp>
            <p:nvSpPr>
              <p:cNvPr id="64" name="Freeform 13"/>
              <p:cNvSpPr>
                <a:spLocks/>
              </p:cNvSpPr>
              <p:nvPr/>
            </p:nvSpPr>
            <p:spPr bwMode="auto">
              <a:xfrm>
                <a:off x="3803650" y="4208463"/>
                <a:ext cx="1220788" cy="2001837"/>
              </a:xfrm>
              <a:custGeom>
                <a:avLst/>
                <a:gdLst>
                  <a:gd name="T0" fmla="*/ 0 w 865"/>
                  <a:gd name="T1" fmla="*/ 2147483647 h 1261"/>
                  <a:gd name="T2" fmla="*/ 2147483647 w 865"/>
                  <a:gd name="T3" fmla="*/ 2147483647 h 1261"/>
                  <a:gd name="T4" fmla="*/ 2147483647 w 865"/>
                  <a:gd name="T5" fmla="*/ 2147483647 h 1261"/>
                  <a:gd name="T6" fmla="*/ 0 w 865"/>
                  <a:gd name="T7" fmla="*/ 0 h 1261"/>
                  <a:gd name="T8" fmla="*/ 0 w 865"/>
                  <a:gd name="T9" fmla="*/ 2147483647 h 1261"/>
                  <a:gd name="T10" fmla="*/ 0 60000 65536"/>
                  <a:gd name="T11" fmla="*/ 0 60000 65536"/>
                  <a:gd name="T12" fmla="*/ 0 60000 65536"/>
                  <a:gd name="T13" fmla="*/ 0 60000 65536"/>
                  <a:gd name="T14" fmla="*/ 0 60000 65536"/>
                  <a:gd name="T15" fmla="*/ 0 w 865"/>
                  <a:gd name="T16" fmla="*/ 0 h 1261"/>
                  <a:gd name="T17" fmla="*/ 865 w 865"/>
                  <a:gd name="T18" fmla="*/ 1261 h 1261"/>
                </a:gdLst>
                <a:ahLst/>
                <a:cxnLst>
                  <a:cxn ang="T10">
                    <a:pos x="T0" y="T1"/>
                  </a:cxn>
                  <a:cxn ang="T11">
                    <a:pos x="T2" y="T3"/>
                  </a:cxn>
                  <a:cxn ang="T12">
                    <a:pos x="T4" y="T5"/>
                  </a:cxn>
                  <a:cxn ang="T13">
                    <a:pos x="T6" y="T7"/>
                  </a:cxn>
                  <a:cxn ang="T14">
                    <a:pos x="T8" y="T9"/>
                  </a:cxn>
                </a:cxnLst>
                <a:rect l="T15" t="T16" r="T17" b="T18"/>
                <a:pathLst>
                  <a:path w="865" h="1261">
                    <a:moveTo>
                      <a:pt x="0" y="828"/>
                    </a:moveTo>
                    <a:lnTo>
                      <a:pt x="864" y="1260"/>
                    </a:lnTo>
                    <a:lnTo>
                      <a:pt x="864" y="414"/>
                    </a:lnTo>
                    <a:lnTo>
                      <a:pt x="0" y="0"/>
                    </a:lnTo>
                    <a:lnTo>
                      <a:pt x="0" y="828"/>
                    </a:lnTo>
                  </a:path>
                </a:pathLst>
              </a:custGeom>
              <a:solidFill>
                <a:srgbClr val="FEBF02"/>
              </a:solidFill>
              <a:ln w="12700" cap="rnd">
                <a:solidFill>
                  <a:schemeClr val="bg2"/>
                </a:solidFill>
                <a:round/>
                <a:headEnd/>
                <a:tailEnd/>
              </a:ln>
            </p:spPr>
            <p:txBody>
              <a:bodyPr/>
              <a:lstStyle/>
              <a:p>
                <a:endParaRPr lang="en-US" sz="1600"/>
              </a:p>
            </p:txBody>
          </p:sp>
          <p:sp>
            <p:nvSpPr>
              <p:cNvPr id="65" name="Line 14"/>
              <p:cNvSpPr>
                <a:spLocks noChangeShapeType="1"/>
              </p:cNvSpPr>
              <p:nvPr/>
            </p:nvSpPr>
            <p:spPr bwMode="auto">
              <a:xfrm flipV="1">
                <a:off x="890588" y="3681413"/>
                <a:ext cx="642937" cy="628650"/>
              </a:xfrm>
              <a:prstGeom prst="line">
                <a:avLst/>
              </a:prstGeom>
              <a:noFill/>
              <a:ln w="12700">
                <a:solidFill>
                  <a:schemeClr val="tx1"/>
                </a:solidFill>
                <a:round/>
                <a:headEnd type="none" w="sm" len="sm"/>
                <a:tailEnd type="none" w="sm" len="sm"/>
              </a:ln>
            </p:spPr>
            <p:txBody>
              <a:bodyPr wrap="none" anchor="ctr"/>
              <a:lstStyle/>
              <a:p>
                <a:endParaRPr lang="en-US" sz="1600"/>
              </a:p>
            </p:txBody>
          </p:sp>
          <p:sp>
            <p:nvSpPr>
              <p:cNvPr id="66" name="Line 15"/>
              <p:cNvSpPr>
                <a:spLocks noChangeShapeType="1"/>
              </p:cNvSpPr>
              <p:nvPr/>
            </p:nvSpPr>
            <p:spPr bwMode="auto">
              <a:xfrm flipH="1" flipV="1">
                <a:off x="4108450" y="5129213"/>
                <a:ext cx="33338" cy="1009650"/>
              </a:xfrm>
              <a:prstGeom prst="line">
                <a:avLst/>
              </a:prstGeom>
              <a:noFill/>
              <a:ln w="12700">
                <a:solidFill>
                  <a:schemeClr val="tx1"/>
                </a:solidFill>
                <a:round/>
                <a:headEnd type="none" w="sm" len="sm"/>
                <a:tailEnd type="none" w="sm" len="sm"/>
              </a:ln>
            </p:spPr>
            <p:txBody>
              <a:bodyPr wrap="none" anchor="ctr"/>
              <a:lstStyle/>
              <a:p>
                <a:endParaRPr lang="en-US" sz="1600"/>
              </a:p>
            </p:txBody>
          </p:sp>
          <p:sp>
            <p:nvSpPr>
              <p:cNvPr id="67" name="Freeform 18"/>
              <p:cNvSpPr>
                <a:spLocks/>
              </p:cNvSpPr>
              <p:nvPr/>
            </p:nvSpPr>
            <p:spPr bwMode="auto">
              <a:xfrm>
                <a:off x="533400" y="4260850"/>
                <a:ext cx="393700" cy="387350"/>
              </a:xfrm>
              <a:custGeom>
                <a:avLst/>
                <a:gdLst>
                  <a:gd name="T0" fmla="*/ 0 w 279"/>
                  <a:gd name="T1" fmla="*/ 2147483647 h 244"/>
                  <a:gd name="T2" fmla="*/ 2147483647 w 279"/>
                  <a:gd name="T3" fmla="*/ 2147483647 h 244"/>
                  <a:gd name="T4" fmla="*/ 2147483647 w 279"/>
                  <a:gd name="T5" fmla="*/ 0 h 244"/>
                  <a:gd name="T6" fmla="*/ 2147483647 w 279"/>
                  <a:gd name="T7" fmla="*/ 2147483647 h 244"/>
                  <a:gd name="T8" fmla="*/ 2147483647 w 279"/>
                  <a:gd name="T9" fmla="*/ 2147483647 h 244"/>
                  <a:gd name="T10" fmla="*/ 2147483647 w 279"/>
                  <a:gd name="T11" fmla="*/ 2147483647 h 244"/>
                  <a:gd name="T12" fmla="*/ 2147483647 w 279"/>
                  <a:gd name="T13" fmla="*/ 2147483647 h 244"/>
                  <a:gd name="T14" fmla="*/ 2147483647 w 279"/>
                  <a:gd name="T15" fmla="*/ 2147483647 h 244"/>
                  <a:gd name="T16" fmla="*/ 2147483647 w 279"/>
                  <a:gd name="T17" fmla="*/ 2147483647 h 244"/>
                  <a:gd name="T18" fmla="*/ 2147483647 w 279"/>
                  <a:gd name="T19" fmla="*/ 2147483647 h 244"/>
                  <a:gd name="T20" fmla="*/ 2147483647 w 279"/>
                  <a:gd name="T21" fmla="*/ 2147483647 h 244"/>
                  <a:gd name="T22" fmla="*/ 2147483647 w 279"/>
                  <a:gd name="T23" fmla="*/ 2147483647 h 244"/>
                  <a:gd name="T24" fmla="*/ 2147483647 w 279"/>
                  <a:gd name="T25" fmla="*/ 2147483647 h 244"/>
                  <a:gd name="T26" fmla="*/ 2147483647 w 279"/>
                  <a:gd name="T27" fmla="*/ 2147483647 h 244"/>
                  <a:gd name="T28" fmla="*/ 2147483647 w 279"/>
                  <a:gd name="T29" fmla="*/ 2147483647 h 244"/>
                  <a:gd name="T30" fmla="*/ 2147483647 w 279"/>
                  <a:gd name="T31" fmla="*/ 2147483647 h 244"/>
                  <a:gd name="T32" fmla="*/ 2147483647 w 279"/>
                  <a:gd name="T33" fmla="*/ 2147483647 h 244"/>
                  <a:gd name="T34" fmla="*/ 2147483647 w 279"/>
                  <a:gd name="T35" fmla="*/ 2147483647 h 244"/>
                  <a:gd name="T36" fmla="*/ 2147483647 w 279"/>
                  <a:gd name="T37" fmla="*/ 2147483647 h 244"/>
                  <a:gd name="T38" fmla="*/ 2147483647 w 279"/>
                  <a:gd name="T39" fmla="*/ 2147483647 h 244"/>
                  <a:gd name="T40" fmla="*/ 2147483647 w 279"/>
                  <a:gd name="T41" fmla="*/ 2147483647 h 244"/>
                  <a:gd name="T42" fmla="*/ 2147483647 w 279"/>
                  <a:gd name="T43" fmla="*/ 2147483647 h 244"/>
                  <a:gd name="T44" fmla="*/ 2147483647 w 279"/>
                  <a:gd name="T45" fmla="*/ 2147483647 h 244"/>
                  <a:gd name="T46" fmla="*/ 2147483647 w 279"/>
                  <a:gd name="T47" fmla="*/ 2147483647 h 244"/>
                  <a:gd name="T48" fmla="*/ 2147483647 w 279"/>
                  <a:gd name="T49" fmla="*/ 2147483647 h 244"/>
                  <a:gd name="T50" fmla="*/ 2147483647 w 279"/>
                  <a:gd name="T51" fmla="*/ 2147483647 h 244"/>
                  <a:gd name="T52" fmla="*/ 2147483647 w 279"/>
                  <a:gd name="T53" fmla="*/ 2147483647 h 244"/>
                  <a:gd name="T54" fmla="*/ 2147483647 w 279"/>
                  <a:gd name="T55" fmla="*/ 2147483647 h 244"/>
                  <a:gd name="T56" fmla="*/ 2147483647 w 279"/>
                  <a:gd name="T57" fmla="*/ 2147483647 h 244"/>
                  <a:gd name="T58" fmla="*/ 2147483647 w 279"/>
                  <a:gd name="T59" fmla="*/ 2147483647 h 244"/>
                  <a:gd name="T60" fmla="*/ 2147483647 w 279"/>
                  <a:gd name="T61" fmla="*/ 2147483647 h 244"/>
                  <a:gd name="T62" fmla="*/ 2147483647 w 279"/>
                  <a:gd name="T63" fmla="*/ 2147483647 h 244"/>
                  <a:gd name="T64" fmla="*/ 2147483647 w 279"/>
                  <a:gd name="T65" fmla="*/ 2147483647 h 244"/>
                  <a:gd name="T66" fmla="*/ 2147483647 w 279"/>
                  <a:gd name="T67" fmla="*/ 2147483647 h 244"/>
                  <a:gd name="T68" fmla="*/ 2147483647 w 279"/>
                  <a:gd name="T69" fmla="*/ 2147483647 h 244"/>
                  <a:gd name="T70" fmla="*/ 2147483647 w 279"/>
                  <a:gd name="T71" fmla="*/ 2147483647 h 244"/>
                  <a:gd name="T72" fmla="*/ 2147483647 w 279"/>
                  <a:gd name="T73" fmla="*/ 2147483647 h 244"/>
                  <a:gd name="T74" fmla="*/ 2147483647 w 279"/>
                  <a:gd name="T75" fmla="*/ 2147483647 h 244"/>
                  <a:gd name="T76" fmla="*/ 2147483647 w 279"/>
                  <a:gd name="T77" fmla="*/ 2147483647 h 244"/>
                  <a:gd name="T78" fmla="*/ 2147483647 w 279"/>
                  <a:gd name="T79" fmla="*/ 2147483647 h 244"/>
                  <a:gd name="T80" fmla="*/ 2147483647 w 279"/>
                  <a:gd name="T81" fmla="*/ 2147483647 h 244"/>
                  <a:gd name="T82" fmla="*/ 2147483647 w 279"/>
                  <a:gd name="T83" fmla="*/ 2147483647 h 244"/>
                  <a:gd name="T84" fmla="*/ 2147483647 w 279"/>
                  <a:gd name="T85" fmla="*/ 2147483647 h 244"/>
                  <a:gd name="T86" fmla="*/ 2147483647 w 279"/>
                  <a:gd name="T87" fmla="*/ 2147483647 h 244"/>
                  <a:gd name="T88" fmla="*/ 2147483647 w 279"/>
                  <a:gd name="T89" fmla="*/ 2147483647 h 244"/>
                  <a:gd name="T90" fmla="*/ 2147483647 w 279"/>
                  <a:gd name="T91" fmla="*/ 2147483647 h 244"/>
                  <a:gd name="T92" fmla="*/ 2147483647 w 279"/>
                  <a:gd name="T93" fmla="*/ 2147483647 h 244"/>
                  <a:gd name="T94" fmla="*/ 2147483647 w 279"/>
                  <a:gd name="T95" fmla="*/ 2147483647 h 244"/>
                  <a:gd name="T96" fmla="*/ 2147483647 w 279"/>
                  <a:gd name="T97" fmla="*/ 2147483647 h 244"/>
                  <a:gd name="T98" fmla="*/ 0 w 279"/>
                  <a:gd name="T99" fmla="*/ 2147483647 h 2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9"/>
                  <a:gd name="T151" fmla="*/ 0 h 244"/>
                  <a:gd name="T152" fmla="*/ 279 w 279"/>
                  <a:gd name="T153" fmla="*/ 244 h 2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9" h="244">
                    <a:moveTo>
                      <a:pt x="0" y="243"/>
                    </a:moveTo>
                    <a:lnTo>
                      <a:pt x="148" y="1"/>
                    </a:lnTo>
                    <a:lnTo>
                      <a:pt x="160" y="0"/>
                    </a:lnTo>
                    <a:lnTo>
                      <a:pt x="167" y="3"/>
                    </a:lnTo>
                    <a:lnTo>
                      <a:pt x="168" y="6"/>
                    </a:lnTo>
                    <a:lnTo>
                      <a:pt x="173" y="5"/>
                    </a:lnTo>
                    <a:lnTo>
                      <a:pt x="177" y="9"/>
                    </a:lnTo>
                    <a:lnTo>
                      <a:pt x="182" y="7"/>
                    </a:lnTo>
                    <a:lnTo>
                      <a:pt x="184" y="12"/>
                    </a:lnTo>
                    <a:lnTo>
                      <a:pt x="190" y="13"/>
                    </a:lnTo>
                    <a:lnTo>
                      <a:pt x="196" y="14"/>
                    </a:lnTo>
                    <a:lnTo>
                      <a:pt x="201" y="15"/>
                    </a:lnTo>
                    <a:lnTo>
                      <a:pt x="205" y="19"/>
                    </a:lnTo>
                    <a:lnTo>
                      <a:pt x="210" y="20"/>
                    </a:lnTo>
                    <a:lnTo>
                      <a:pt x="215" y="23"/>
                    </a:lnTo>
                    <a:lnTo>
                      <a:pt x="222" y="25"/>
                    </a:lnTo>
                    <a:lnTo>
                      <a:pt x="226" y="29"/>
                    </a:lnTo>
                    <a:lnTo>
                      <a:pt x="229" y="32"/>
                    </a:lnTo>
                    <a:lnTo>
                      <a:pt x="231" y="36"/>
                    </a:lnTo>
                    <a:lnTo>
                      <a:pt x="235" y="39"/>
                    </a:lnTo>
                    <a:lnTo>
                      <a:pt x="238" y="45"/>
                    </a:lnTo>
                    <a:lnTo>
                      <a:pt x="242" y="46"/>
                    </a:lnTo>
                    <a:lnTo>
                      <a:pt x="248" y="55"/>
                    </a:lnTo>
                    <a:lnTo>
                      <a:pt x="249" y="58"/>
                    </a:lnTo>
                    <a:lnTo>
                      <a:pt x="255" y="63"/>
                    </a:lnTo>
                    <a:lnTo>
                      <a:pt x="256" y="67"/>
                    </a:lnTo>
                    <a:lnTo>
                      <a:pt x="261" y="71"/>
                    </a:lnTo>
                    <a:lnTo>
                      <a:pt x="261" y="75"/>
                    </a:lnTo>
                    <a:lnTo>
                      <a:pt x="264" y="81"/>
                    </a:lnTo>
                    <a:lnTo>
                      <a:pt x="264" y="86"/>
                    </a:lnTo>
                    <a:lnTo>
                      <a:pt x="266" y="90"/>
                    </a:lnTo>
                    <a:lnTo>
                      <a:pt x="266" y="95"/>
                    </a:lnTo>
                    <a:lnTo>
                      <a:pt x="268" y="99"/>
                    </a:lnTo>
                    <a:lnTo>
                      <a:pt x="267" y="103"/>
                    </a:lnTo>
                    <a:lnTo>
                      <a:pt x="268" y="109"/>
                    </a:lnTo>
                    <a:lnTo>
                      <a:pt x="269" y="113"/>
                    </a:lnTo>
                    <a:lnTo>
                      <a:pt x="273" y="119"/>
                    </a:lnTo>
                    <a:lnTo>
                      <a:pt x="274" y="124"/>
                    </a:lnTo>
                    <a:lnTo>
                      <a:pt x="275" y="128"/>
                    </a:lnTo>
                    <a:lnTo>
                      <a:pt x="276" y="134"/>
                    </a:lnTo>
                    <a:lnTo>
                      <a:pt x="277" y="138"/>
                    </a:lnTo>
                    <a:lnTo>
                      <a:pt x="277" y="143"/>
                    </a:lnTo>
                    <a:lnTo>
                      <a:pt x="277" y="147"/>
                    </a:lnTo>
                    <a:lnTo>
                      <a:pt x="274" y="153"/>
                    </a:lnTo>
                    <a:lnTo>
                      <a:pt x="276" y="156"/>
                    </a:lnTo>
                    <a:lnTo>
                      <a:pt x="277" y="162"/>
                    </a:lnTo>
                    <a:lnTo>
                      <a:pt x="278" y="167"/>
                    </a:lnTo>
                    <a:lnTo>
                      <a:pt x="275" y="172"/>
                    </a:lnTo>
                    <a:lnTo>
                      <a:pt x="271" y="181"/>
                    </a:lnTo>
                    <a:lnTo>
                      <a:pt x="0" y="243"/>
                    </a:lnTo>
                  </a:path>
                </a:pathLst>
              </a:custGeom>
              <a:noFill/>
              <a:ln w="9525" cap="rnd">
                <a:noFill/>
                <a:round/>
                <a:headEnd/>
                <a:tailEnd/>
              </a:ln>
            </p:spPr>
            <p:txBody>
              <a:bodyPr/>
              <a:lstStyle/>
              <a:p>
                <a:endParaRPr lang="en-US" sz="1600"/>
              </a:p>
            </p:txBody>
          </p:sp>
          <p:sp>
            <p:nvSpPr>
              <p:cNvPr id="68" name="Arc 19"/>
              <p:cNvSpPr>
                <a:spLocks/>
              </p:cNvSpPr>
              <p:nvPr/>
            </p:nvSpPr>
            <p:spPr bwMode="auto">
              <a:xfrm rot="720000">
                <a:off x="733425" y="4276725"/>
                <a:ext cx="211138" cy="236538"/>
              </a:xfrm>
              <a:custGeom>
                <a:avLst/>
                <a:gdLst>
                  <a:gd name="T0" fmla="*/ 0 w 21745"/>
                  <a:gd name="T1" fmla="*/ 0 h 21600"/>
                  <a:gd name="T2" fmla="*/ 2147483647 w 21745"/>
                  <a:gd name="T3" fmla="*/ 2147483647 h 21600"/>
                  <a:gd name="T4" fmla="*/ 1179876122 w 21745"/>
                  <a:gd name="T5" fmla="*/ 2147483647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noFill/>
              <a:ln w="25400" cap="rnd">
                <a:solidFill>
                  <a:schemeClr val="tx1"/>
                </a:solidFill>
                <a:round/>
                <a:headEnd type="none" w="sm" len="sm"/>
                <a:tailEnd type="none" w="sm" len="sm"/>
              </a:ln>
            </p:spPr>
            <p:txBody>
              <a:bodyPr wrap="none" anchor="ctr"/>
              <a:lstStyle/>
              <a:p>
                <a:endParaRPr lang="en-US" sz="1600"/>
              </a:p>
            </p:txBody>
          </p:sp>
          <p:sp>
            <p:nvSpPr>
              <p:cNvPr id="69" name="Line 20"/>
              <p:cNvSpPr>
                <a:spLocks noChangeShapeType="1"/>
              </p:cNvSpPr>
              <p:nvPr/>
            </p:nvSpPr>
            <p:spPr bwMode="auto">
              <a:xfrm flipH="1">
                <a:off x="533400" y="4095750"/>
                <a:ext cx="303213" cy="550863"/>
              </a:xfrm>
              <a:prstGeom prst="line">
                <a:avLst/>
              </a:prstGeom>
              <a:noFill/>
              <a:ln w="25400">
                <a:solidFill>
                  <a:schemeClr val="tx1"/>
                </a:solidFill>
                <a:round/>
                <a:headEnd type="none" w="sm" len="sm"/>
                <a:tailEnd type="none" w="sm" len="sm"/>
              </a:ln>
            </p:spPr>
            <p:txBody>
              <a:bodyPr wrap="none" anchor="ctr"/>
              <a:lstStyle/>
              <a:p>
                <a:endParaRPr lang="en-US" sz="1600"/>
              </a:p>
            </p:txBody>
          </p:sp>
          <p:sp>
            <p:nvSpPr>
              <p:cNvPr id="70" name="Oval 21"/>
              <p:cNvSpPr>
                <a:spLocks noChangeArrowheads="1"/>
              </p:cNvSpPr>
              <p:nvPr/>
            </p:nvSpPr>
            <p:spPr bwMode="auto">
              <a:xfrm rot="19740000">
                <a:off x="811213" y="4281488"/>
                <a:ext cx="100012" cy="198437"/>
              </a:xfrm>
              <a:prstGeom prst="ellipse">
                <a:avLst/>
              </a:prstGeom>
              <a:solidFill>
                <a:schemeClr val="tx1"/>
              </a:solidFill>
              <a:ln w="12700">
                <a:solidFill>
                  <a:schemeClr val="tx1"/>
                </a:solidFill>
                <a:round/>
                <a:headEnd/>
                <a:tailEnd/>
              </a:ln>
            </p:spPr>
            <p:txBody>
              <a:bodyPr wrap="none" anchor="ctr"/>
              <a:lstStyle/>
              <a:p>
                <a:endParaRPr lang="en-US" sz="1600"/>
              </a:p>
            </p:txBody>
          </p:sp>
          <p:sp>
            <p:nvSpPr>
              <p:cNvPr id="71" name="Line 22"/>
              <p:cNvSpPr>
                <a:spLocks noChangeShapeType="1"/>
              </p:cNvSpPr>
              <p:nvPr/>
            </p:nvSpPr>
            <p:spPr bwMode="auto">
              <a:xfrm flipV="1">
                <a:off x="533400" y="4502150"/>
                <a:ext cx="555625" cy="144463"/>
              </a:xfrm>
              <a:prstGeom prst="line">
                <a:avLst/>
              </a:prstGeom>
              <a:noFill/>
              <a:ln w="25400">
                <a:solidFill>
                  <a:schemeClr val="tx1"/>
                </a:solidFill>
                <a:round/>
                <a:headEnd type="none" w="sm" len="sm"/>
                <a:tailEnd type="none" w="sm" len="sm"/>
              </a:ln>
            </p:spPr>
            <p:txBody>
              <a:bodyPr wrap="none" anchor="ctr"/>
              <a:lstStyle/>
              <a:p>
                <a:endParaRPr lang="en-US" sz="1600"/>
              </a:p>
            </p:txBody>
          </p:sp>
          <p:sp>
            <p:nvSpPr>
              <p:cNvPr id="72" name="Freeform 23"/>
              <p:cNvSpPr>
                <a:spLocks/>
              </p:cNvSpPr>
              <p:nvPr/>
            </p:nvSpPr>
            <p:spPr bwMode="auto">
              <a:xfrm>
                <a:off x="3784600" y="6089650"/>
                <a:ext cx="393700" cy="387350"/>
              </a:xfrm>
              <a:custGeom>
                <a:avLst/>
                <a:gdLst>
                  <a:gd name="T0" fmla="*/ 0 w 279"/>
                  <a:gd name="T1" fmla="*/ 2147483647 h 244"/>
                  <a:gd name="T2" fmla="*/ 2147483647 w 279"/>
                  <a:gd name="T3" fmla="*/ 2147483647 h 244"/>
                  <a:gd name="T4" fmla="*/ 2147483647 w 279"/>
                  <a:gd name="T5" fmla="*/ 0 h 244"/>
                  <a:gd name="T6" fmla="*/ 2147483647 w 279"/>
                  <a:gd name="T7" fmla="*/ 2147483647 h 244"/>
                  <a:gd name="T8" fmla="*/ 2147483647 w 279"/>
                  <a:gd name="T9" fmla="*/ 2147483647 h 244"/>
                  <a:gd name="T10" fmla="*/ 2147483647 w 279"/>
                  <a:gd name="T11" fmla="*/ 2147483647 h 244"/>
                  <a:gd name="T12" fmla="*/ 2147483647 w 279"/>
                  <a:gd name="T13" fmla="*/ 2147483647 h 244"/>
                  <a:gd name="T14" fmla="*/ 2147483647 w 279"/>
                  <a:gd name="T15" fmla="*/ 2147483647 h 244"/>
                  <a:gd name="T16" fmla="*/ 2147483647 w 279"/>
                  <a:gd name="T17" fmla="*/ 2147483647 h 244"/>
                  <a:gd name="T18" fmla="*/ 2147483647 w 279"/>
                  <a:gd name="T19" fmla="*/ 2147483647 h 244"/>
                  <a:gd name="T20" fmla="*/ 2147483647 w 279"/>
                  <a:gd name="T21" fmla="*/ 2147483647 h 244"/>
                  <a:gd name="T22" fmla="*/ 2147483647 w 279"/>
                  <a:gd name="T23" fmla="*/ 2147483647 h 244"/>
                  <a:gd name="T24" fmla="*/ 2147483647 w 279"/>
                  <a:gd name="T25" fmla="*/ 2147483647 h 244"/>
                  <a:gd name="T26" fmla="*/ 2147483647 w 279"/>
                  <a:gd name="T27" fmla="*/ 2147483647 h 244"/>
                  <a:gd name="T28" fmla="*/ 2147483647 w 279"/>
                  <a:gd name="T29" fmla="*/ 2147483647 h 244"/>
                  <a:gd name="T30" fmla="*/ 2147483647 w 279"/>
                  <a:gd name="T31" fmla="*/ 2147483647 h 244"/>
                  <a:gd name="T32" fmla="*/ 2147483647 w 279"/>
                  <a:gd name="T33" fmla="*/ 2147483647 h 244"/>
                  <a:gd name="T34" fmla="*/ 2147483647 w 279"/>
                  <a:gd name="T35" fmla="*/ 2147483647 h 244"/>
                  <a:gd name="T36" fmla="*/ 2147483647 w 279"/>
                  <a:gd name="T37" fmla="*/ 2147483647 h 244"/>
                  <a:gd name="T38" fmla="*/ 2147483647 w 279"/>
                  <a:gd name="T39" fmla="*/ 2147483647 h 244"/>
                  <a:gd name="T40" fmla="*/ 2147483647 w 279"/>
                  <a:gd name="T41" fmla="*/ 2147483647 h 244"/>
                  <a:gd name="T42" fmla="*/ 2147483647 w 279"/>
                  <a:gd name="T43" fmla="*/ 2147483647 h 244"/>
                  <a:gd name="T44" fmla="*/ 2147483647 w 279"/>
                  <a:gd name="T45" fmla="*/ 2147483647 h 244"/>
                  <a:gd name="T46" fmla="*/ 2147483647 w 279"/>
                  <a:gd name="T47" fmla="*/ 2147483647 h 244"/>
                  <a:gd name="T48" fmla="*/ 2147483647 w 279"/>
                  <a:gd name="T49" fmla="*/ 2147483647 h 244"/>
                  <a:gd name="T50" fmla="*/ 2147483647 w 279"/>
                  <a:gd name="T51" fmla="*/ 2147483647 h 244"/>
                  <a:gd name="T52" fmla="*/ 2147483647 w 279"/>
                  <a:gd name="T53" fmla="*/ 2147483647 h 244"/>
                  <a:gd name="T54" fmla="*/ 2147483647 w 279"/>
                  <a:gd name="T55" fmla="*/ 2147483647 h 244"/>
                  <a:gd name="T56" fmla="*/ 2147483647 w 279"/>
                  <a:gd name="T57" fmla="*/ 2147483647 h 244"/>
                  <a:gd name="T58" fmla="*/ 2147483647 w 279"/>
                  <a:gd name="T59" fmla="*/ 2147483647 h 244"/>
                  <a:gd name="T60" fmla="*/ 2147483647 w 279"/>
                  <a:gd name="T61" fmla="*/ 2147483647 h 244"/>
                  <a:gd name="T62" fmla="*/ 2147483647 w 279"/>
                  <a:gd name="T63" fmla="*/ 2147483647 h 244"/>
                  <a:gd name="T64" fmla="*/ 2147483647 w 279"/>
                  <a:gd name="T65" fmla="*/ 2147483647 h 244"/>
                  <a:gd name="T66" fmla="*/ 2147483647 w 279"/>
                  <a:gd name="T67" fmla="*/ 2147483647 h 244"/>
                  <a:gd name="T68" fmla="*/ 2147483647 w 279"/>
                  <a:gd name="T69" fmla="*/ 2147483647 h 244"/>
                  <a:gd name="T70" fmla="*/ 2147483647 w 279"/>
                  <a:gd name="T71" fmla="*/ 2147483647 h 244"/>
                  <a:gd name="T72" fmla="*/ 2147483647 w 279"/>
                  <a:gd name="T73" fmla="*/ 2147483647 h 244"/>
                  <a:gd name="T74" fmla="*/ 2147483647 w 279"/>
                  <a:gd name="T75" fmla="*/ 2147483647 h 244"/>
                  <a:gd name="T76" fmla="*/ 2147483647 w 279"/>
                  <a:gd name="T77" fmla="*/ 2147483647 h 244"/>
                  <a:gd name="T78" fmla="*/ 2147483647 w 279"/>
                  <a:gd name="T79" fmla="*/ 2147483647 h 244"/>
                  <a:gd name="T80" fmla="*/ 2147483647 w 279"/>
                  <a:gd name="T81" fmla="*/ 2147483647 h 244"/>
                  <a:gd name="T82" fmla="*/ 2147483647 w 279"/>
                  <a:gd name="T83" fmla="*/ 2147483647 h 244"/>
                  <a:gd name="T84" fmla="*/ 2147483647 w 279"/>
                  <a:gd name="T85" fmla="*/ 2147483647 h 244"/>
                  <a:gd name="T86" fmla="*/ 2147483647 w 279"/>
                  <a:gd name="T87" fmla="*/ 2147483647 h 244"/>
                  <a:gd name="T88" fmla="*/ 2147483647 w 279"/>
                  <a:gd name="T89" fmla="*/ 2147483647 h 244"/>
                  <a:gd name="T90" fmla="*/ 2147483647 w 279"/>
                  <a:gd name="T91" fmla="*/ 2147483647 h 244"/>
                  <a:gd name="T92" fmla="*/ 2147483647 w 279"/>
                  <a:gd name="T93" fmla="*/ 2147483647 h 244"/>
                  <a:gd name="T94" fmla="*/ 2147483647 w 279"/>
                  <a:gd name="T95" fmla="*/ 2147483647 h 244"/>
                  <a:gd name="T96" fmla="*/ 2147483647 w 279"/>
                  <a:gd name="T97" fmla="*/ 2147483647 h 244"/>
                  <a:gd name="T98" fmla="*/ 0 w 279"/>
                  <a:gd name="T99" fmla="*/ 2147483647 h 2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9"/>
                  <a:gd name="T151" fmla="*/ 0 h 244"/>
                  <a:gd name="T152" fmla="*/ 279 w 279"/>
                  <a:gd name="T153" fmla="*/ 244 h 2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9" h="244">
                    <a:moveTo>
                      <a:pt x="0" y="243"/>
                    </a:moveTo>
                    <a:lnTo>
                      <a:pt x="148" y="1"/>
                    </a:lnTo>
                    <a:lnTo>
                      <a:pt x="160" y="0"/>
                    </a:lnTo>
                    <a:lnTo>
                      <a:pt x="167" y="3"/>
                    </a:lnTo>
                    <a:lnTo>
                      <a:pt x="168" y="6"/>
                    </a:lnTo>
                    <a:lnTo>
                      <a:pt x="173" y="5"/>
                    </a:lnTo>
                    <a:lnTo>
                      <a:pt x="177" y="9"/>
                    </a:lnTo>
                    <a:lnTo>
                      <a:pt x="182" y="7"/>
                    </a:lnTo>
                    <a:lnTo>
                      <a:pt x="184" y="12"/>
                    </a:lnTo>
                    <a:lnTo>
                      <a:pt x="190" y="13"/>
                    </a:lnTo>
                    <a:lnTo>
                      <a:pt x="196" y="14"/>
                    </a:lnTo>
                    <a:lnTo>
                      <a:pt x="201" y="15"/>
                    </a:lnTo>
                    <a:lnTo>
                      <a:pt x="205" y="19"/>
                    </a:lnTo>
                    <a:lnTo>
                      <a:pt x="210" y="20"/>
                    </a:lnTo>
                    <a:lnTo>
                      <a:pt x="215" y="23"/>
                    </a:lnTo>
                    <a:lnTo>
                      <a:pt x="222" y="25"/>
                    </a:lnTo>
                    <a:lnTo>
                      <a:pt x="226" y="29"/>
                    </a:lnTo>
                    <a:lnTo>
                      <a:pt x="229" y="32"/>
                    </a:lnTo>
                    <a:lnTo>
                      <a:pt x="231" y="36"/>
                    </a:lnTo>
                    <a:lnTo>
                      <a:pt x="235" y="39"/>
                    </a:lnTo>
                    <a:lnTo>
                      <a:pt x="238" y="45"/>
                    </a:lnTo>
                    <a:lnTo>
                      <a:pt x="242" y="46"/>
                    </a:lnTo>
                    <a:lnTo>
                      <a:pt x="248" y="55"/>
                    </a:lnTo>
                    <a:lnTo>
                      <a:pt x="249" y="58"/>
                    </a:lnTo>
                    <a:lnTo>
                      <a:pt x="255" y="63"/>
                    </a:lnTo>
                    <a:lnTo>
                      <a:pt x="256" y="67"/>
                    </a:lnTo>
                    <a:lnTo>
                      <a:pt x="261" y="71"/>
                    </a:lnTo>
                    <a:lnTo>
                      <a:pt x="261" y="75"/>
                    </a:lnTo>
                    <a:lnTo>
                      <a:pt x="264" y="81"/>
                    </a:lnTo>
                    <a:lnTo>
                      <a:pt x="264" y="86"/>
                    </a:lnTo>
                    <a:lnTo>
                      <a:pt x="266" y="90"/>
                    </a:lnTo>
                    <a:lnTo>
                      <a:pt x="266" y="95"/>
                    </a:lnTo>
                    <a:lnTo>
                      <a:pt x="268" y="99"/>
                    </a:lnTo>
                    <a:lnTo>
                      <a:pt x="267" y="103"/>
                    </a:lnTo>
                    <a:lnTo>
                      <a:pt x="268" y="109"/>
                    </a:lnTo>
                    <a:lnTo>
                      <a:pt x="269" y="113"/>
                    </a:lnTo>
                    <a:lnTo>
                      <a:pt x="273" y="119"/>
                    </a:lnTo>
                    <a:lnTo>
                      <a:pt x="274" y="124"/>
                    </a:lnTo>
                    <a:lnTo>
                      <a:pt x="275" y="128"/>
                    </a:lnTo>
                    <a:lnTo>
                      <a:pt x="276" y="134"/>
                    </a:lnTo>
                    <a:lnTo>
                      <a:pt x="277" y="138"/>
                    </a:lnTo>
                    <a:lnTo>
                      <a:pt x="277" y="143"/>
                    </a:lnTo>
                    <a:lnTo>
                      <a:pt x="277" y="147"/>
                    </a:lnTo>
                    <a:lnTo>
                      <a:pt x="274" y="153"/>
                    </a:lnTo>
                    <a:lnTo>
                      <a:pt x="276" y="156"/>
                    </a:lnTo>
                    <a:lnTo>
                      <a:pt x="277" y="162"/>
                    </a:lnTo>
                    <a:lnTo>
                      <a:pt x="278" y="167"/>
                    </a:lnTo>
                    <a:lnTo>
                      <a:pt x="275" y="172"/>
                    </a:lnTo>
                    <a:lnTo>
                      <a:pt x="271" y="181"/>
                    </a:lnTo>
                    <a:lnTo>
                      <a:pt x="0" y="243"/>
                    </a:lnTo>
                  </a:path>
                </a:pathLst>
              </a:custGeom>
              <a:noFill/>
              <a:ln w="9525" cap="rnd">
                <a:noFill/>
                <a:round/>
                <a:headEnd/>
                <a:tailEnd/>
              </a:ln>
            </p:spPr>
            <p:txBody>
              <a:bodyPr/>
              <a:lstStyle/>
              <a:p>
                <a:endParaRPr lang="en-US" sz="1600"/>
              </a:p>
            </p:txBody>
          </p:sp>
          <p:sp>
            <p:nvSpPr>
              <p:cNvPr id="73" name="Arc 24"/>
              <p:cNvSpPr>
                <a:spLocks/>
              </p:cNvSpPr>
              <p:nvPr/>
            </p:nvSpPr>
            <p:spPr bwMode="auto">
              <a:xfrm rot="720000">
                <a:off x="3984625" y="6105525"/>
                <a:ext cx="211138" cy="236538"/>
              </a:xfrm>
              <a:custGeom>
                <a:avLst/>
                <a:gdLst>
                  <a:gd name="T0" fmla="*/ 0 w 21745"/>
                  <a:gd name="T1" fmla="*/ 0 h 21600"/>
                  <a:gd name="T2" fmla="*/ 2147483647 w 21745"/>
                  <a:gd name="T3" fmla="*/ 2147483647 h 21600"/>
                  <a:gd name="T4" fmla="*/ 1179876122 w 21745"/>
                  <a:gd name="T5" fmla="*/ 2147483647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noFill/>
              <a:ln w="25400" cap="rnd">
                <a:solidFill>
                  <a:schemeClr val="tx1"/>
                </a:solidFill>
                <a:round/>
                <a:headEnd type="none" w="sm" len="sm"/>
                <a:tailEnd type="none" w="sm" len="sm"/>
              </a:ln>
            </p:spPr>
            <p:txBody>
              <a:bodyPr wrap="none" anchor="ctr"/>
              <a:lstStyle/>
              <a:p>
                <a:endParaRPr lang="en-US" sz="1600"/>
              </a:p>
            </p:txBody>
          </p:sp>
          <p:sp>
            <p:nvSpPr>
              <p:cNvPr id="74" name="Line 25"/>
              <p:cNvSpPr>
                <a:spLocks noChangeShapeType="1"/>
              </p:cNvSpPr>
              <p:nvPr/>
            </p:nvSpPr>
            <p:spPr bwMode="auto">
              <a:xfrm flipH="1">
                <a:off x="3784600" y="5924550"/>
                <a:ext cx="303213" cy="550863"/>
              </a:xfrm>
              <a:prstGeom prst="line">
                <a:avLst/>
              </a:prstGeom>
              <a:noFill/>
              <a:ln w="25400">
                <a:solidFill>
                  <a:schemeClr val="tx1"/>
                </a:solidFill>
                <a:round/>
                <a:headEnd type="none" w="sm" len="sm"/>
                <a:tailEnd type="none" w="sm" len="sm"/>
              </a:ln>
            </p:spPr>
            <p:txBody>
              <a:bodyPr wrap="none" anchor="ctr"/>
              <a:lstStyle/>
              <a:p>
                <a:endParaRPr lang="en-US" sz="1600"/>
              </a:p>
            </p:txBody>
          </p:sp>
          <p:sp>
            <p:nvSpPr>
              <p:cNvPr id="75" name="Oval 26"/>
              <p:cNvSpPr>
                <a:spLocks noChangeArrowheads="1"/>
              </p:cNvSpPr>
              <p:nvPr/>
            </p:nvSpPr>
            <p:spPr bwMode="auto">
              <a:xfrm rot="19740000">
                <a:off x="4062413" y="6110288"/>
                <a:ext cx="100012" cy="198437"/>
              </a:xfrm>
              <a:prstGeom prst="ellipse">
                <a:avLst/>
              </a:prstGeom>
              <a:solidFill>
                <a:schemeClr val="tx1"/>
              </a:solidFill>
              <a:ln w="12700">
                <a:solidFill>
                  <a:schemeClr val="tx1"/>
                </a:solidFill>
                <a:round/>
                <a:headEnd/>
                <a:tailEnd/>
              </a:ln>
            </p:spPr>
            <p:txBody>
              <a:bodyPr wrap="none" anchor="ctr"/>
              <a:lstStyle/>
              <a:p>
                <a:endParaRPr lang="en-US" sz="1600"/>
              </a:p>
            </p:txBody>
          </p:sp>
          <p:sp>
            <p:nvSpPr>
              <p:cNvPr id="76" name="Line 27"/>
              <p:cNvSpPr>
                <a:spLocks noChangeShapeType="1"/>
              </p:cNvSpPr>
              <p:nvPr/>
            </p:nvSpPr>
            <p:spPr bwMode="auto">
              <a:xfrm flipV="1">
                <a:off x="3784600" y="6330950"/>
                <a:ext cx="555625" cy="144463"/>
              </a:xfrm>
              <a:prstGeom prst="line">
                <a:avLst/>
              </a:prstGeom>
              <a:noFill/>
              <a:ln w="25400">
                <a:solidFill>
                  <a:schemeClr val="tx1"/>
                </a:solidFill>
                <a:round/>
                <a:headEnd type="none" w="sm" len="sm"/>
                <a:tailEnd type="none" w="sm" len="sm"/>
              </a:ln>
            </p:spPr>
            <p:txBody>
              <a:bodyPr wrap="none" anchor="ctr"/>
              <a:lstStyle/>
              <a:p>
                <a:endParaRPr lang="en-US" sz="1600"/>
              </a:p>
            </p:txBody>
          </p:sp>
          <p:sp>
            <p:nvSpPr>
              <p:cNvPr id="77" name="Oval 33"/>
              <p:cNvSpPr>
                <a:spLocks noChangeArrowheads="1"/>
              </p:cNvSpPr>
              <p:nvPr/>
            </p:nvSpPr>
            <p:spPr bwMode="auto">
              <a:xfrm>
                <a:off x="4079875" y="5081588"/>
                <a:ext cx="57150" cy="63500"/>
              </a:xfrm>
              <a:prstGeom prst="ellipse">
                <a:avLst/>
              </a:prstGeom>
              <a:solidFill>
                <a:srgbClr val="037C03"/>
              </a:solidFill>
              <a:ln w="12700">
                <a:solidFill>
                  <a:schemeClr val="bg2"/>
                </a:solidFill>
                <a:round/>
                <a:headEnd/>
                <a:tailEnd/>
              </a:ln>
            </p:spPr>
            <p:txBody>
              <a:bodyPr wrap="none" anchor="ctr"/>
              <a:lstStyle/>
              <a:p>
                <a:endParaRPr lang="en-US" sz="1600"/>
              </a:p>
            </p:txBody>
          </p:sp>
          <p:sp>
            <p:nvSpPr>
              <p:cNvPr id="78" name="Oval 34"/>
              <p:cNvSpPr>
                <a:spLocks noChangeArrowheads="1"/>
              </p:cNvSpPr>
              <p:nvPr/>
            </p:nvSpPr>
            <p:spPr bwMode="auto">
              <a:xfrm>
                <a:off x="1504950" y="3649663"/>
                <a:ext cx="57150" cy="63500"/>
              </a:xfrm>
              <a:prstGeom prst="ellipse">
                <a:avLst/>
              </a:prstGeom>
              <a:solidFill>
                <a:srgbClr val="037C03"/>
              </a:solidFill>
              <a:ln w="12700">
                <a:solidFill>
                  <a:schemeClr val="bg2"/>
                </a:solidFill>
                <a:round/>
                <a:headEnd/>
                <a:tailEnd/>
              </a:ln>
            </p:spPr>
            <p:txBody>
              <a:bodyPr wrap="none" anchor="ctr"/>
              <a:lstStyle/>
              <a:p>
                <a:endParaRPr lang="en-US" sz="1600"/>
              </a:p>
            </p:txBody>
          </p:sp>
        </p:grpSp>
        <p:sp>
          <p:nvSpPr>
            <p:cNvPr id="56" name="Text Box 26"/>
            <p:cNvSpPr txBox="1">
              <a:spLocks noChangeArrowheads="1"/>
            </p:cNvSpPr>
            <p:nvPr/>
          </p:nvSpPr>
          <p:spPr bwMode="auto">
            <a:xfrm>
              <a:off x="3657600" y="753824"/>
              <a:ext cx="809272" cy="547089"/>
            </a:xfrm>
            <a:prstGeom prst="rect">
              <a:avLst/>
            </a:prstGeom>
            <a:noFill/>
            <a:ln w="12700">
              <a:noFill/>
              <a:miter lim="800000"/>
              <a:headEnd/>
              <a:tailEnd/>
            </a:ln>
          </p:spPr>
          <p:txBody>
            <a:bodyPr anchor="ctr">
              <a:spAutoFit/>
            </a:bodyPr>
            <a:lstStyle/>
            <a:p>
              <a:pPr algn="ctr">
                <a:spcBef>
                  <a:spcPct val="20000"/>
                </a:spcBef>
              </a:pPr>
              <a:r>
                <a:rPr lang="en-US" sz="2000" dirty="0"/>
                <a:t>X</a:t>
              </a:r>
              <a:endParaRPr lang="en-US" sz="2000" baseline="-25000" dirty="0"/>
            </a:p>
          </p:txBody>
        </p:sp>
        <p:sp>
          <p:nvSpPr>
            <p:cNvPr id="57" name="Text Box 26"/>
            <p:cNvSpPr txBox="1">
              <a:spLocks noChangeArrowheads="1"/>
            </p:cNvSpPr>
            <p:nvPr/>
          </p:nvSpPr>
          <p:spPr bwMode="auto">
            <a:xfrm>
              <a:off x="867127" y="3092412"/>
              <a:ext cx="809272" cy="547089"/>
            </a:xfrm>
            <a:prstGeom prst="rect">
              <a:avLst/>
            </a:prstGeom>
            <a:noFill/>
            <a:ln w="12700">
              <a:noFill/>
              <a:miter lim="800000"/>
              <a:headEnd/>
              <a:tailEnd/>
            </a:ln>
          </p:spPr>
          <p:txBody>
            <a:bodyPr anchor="ctr">
              <a:spAutoFit/>
            </a:bodyPr>
            <a:lstStyle/>
            <a:p>
              <a:pPr algn="ctr">
                <a:spcBef>
                  <a:spcPct val="20000"/>
                </a:spcBef>
              </a:pPr>
              <a:r>
                <a:rPr lang="en-US" sz="2000" dirty="0" smtClean="0"/>
                <a:t>x</a:t>
              </a:r>
              <a:endParaRPr lang="en-US" sz="2000" baseline="-25000" dirty="0"/>
            </a:p>
          </p:txBody>
        </p:sp>
        <p:sp>
          <p:nvSpPr>
            <p:cNvPr id="58" name="Text Box 26"/>
            <p:cNvSpPr txBox="1">
              <a:spLocks noChangeArrowheads="1"/>
            </p:cNvSpPr>
            <p:nvPr/>
          </p:nvSpPr>
          <p:spPr bwMode="auto">
            <a:xfrm>
              <a:off x="3520189" y="4479002"/>
              <a:ext cx="809272" cy="547089"/>
            </a:xfrm>
            <a:prstGeom prst="rect">
              <a:avLst/>
            </a:prstGeom>
            <a:noFill/>
            <a:ln w="12700">
              <a:noFill/>
              <a:miter lim="800000"/>
              <a:headEnd/>
              <a:tailEnd/>
            </a:ln>
          </p:spPr>
          <p:txBody>
            <a:bodyPr anchor="ctr">
              <a:spAutoFit/>
            </a:bodyPr>
            <a:lstStyle/>
            <a:p>
              <a:pPr algn="ctr">
                <a:spcBef>
                  <a:spcPct val="20000"/>
                </a:spcBef>
              </a:pPr>
              <a:r>
                <a:rPr lang="en-US" sz="2000" dirty="0" smtClean="0"/>
                <a:t>x'</a:t>
              </a:r>
              <a:endParaRPr lang="en-US" sz="2000" baseline="-25000" dirty="0"/>
            </a:p>
          </p:txBody>
        </p:sp>
      </p:grpSp>
      <p:sp>
        <p:nvSpPr>
          <p:cNvPr id="3" name="Slide Number Placeholder 2"/>
          <p:cNvSpPr>
            <a:spLocks noGrp="1"/>
          </p:cNvSpPr>
          <p:nvPr>
            <p:ph type="sldNum" sz="quarter" idx="12"/>
          </p:nvPr>
        </p:nvSpPr>
        <p:spPr/>
        <p:txBody>
          <a:bodyPr/>
          <a:lstStyle/>
          <a:p>
            <a:fld id="{07C59B69-6083-0D46-8CBF-CC33D581A354}" type="slidenum">
              <a:rPr lang="en-US" smtClean="0"/>
              <a:pPr/>
              <a:t>10</a:t>
            </a:fld>
            <a:endParaRPr lang="en-US"/>
          </a:p>
        </p:txBody>
      </p:sp>
    </p:spTree>
    <p:extLst>
      <p:ext uri="{BB962C8B-B14F-4D97-AF65-F5344CB8AC3E}">
        <p14:creationId xmlns:p14="http://schemas.microsoft.com/office/powerpoint/2010/main" val="3773912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Correspondence Problem</a:t>
            </a:r>
            <a:endParaRPr lang="en-US" dirty="0"/>
          </a:p>
        </p:txBody>
      </p:sp>
      <p:sp>
        <p:nvSpPr>
          <p:cNvPr id="3" name="Content Placeholder 2"/>
          <p:cNvSpPr>
            <a:spLocks noGrp="1"/>
          </p:cNvSpPr>
          <p:nvPr>
            <p:ph idx="1"/>
          </p:nvPr>
        </p:nvSpPr>
        <p:spPr>
          <a:xfrm>
            <a:off x="457200" y="3581400"/>
            <a:ext cx="8229600" cy="2544763"/>
          </a:xfrm>
        </p:spPr>
        <p:txBody>
          <a:bodyPr>
            <a:normAutofit/>
          </a:bodyPr>
          <a:lstStyle/>
          <a:p>
            <a:endParaRPr lang="en-US" sz="2400" dirty="0" smtClean="0"/>
          </a:p>
          <a:p>
            <a:r>
              <a:rPr lang="en-US" sz="2400" dirty="0" smtClean="0"/>
              <a:t>We have two images taken from cameras with different intrinsic and extrinsic parameters</a:t>
            </a:r>
          </a:p>
          <a:p>
            <a:pPr>
              <a:buNone/>
            </a:pPr>
            <a:endParaRPr lang="en-US" sz="2400" dirty="0" smtClean="0"/>
          </a:p>
          <a:p>
            <a:r>
              <a:rPr lang="en-US" sz="2400" dirty="0" smtClean="0"/>
              <a:t>How do we match a point in the first image to a point in the second?  How can we constrain our search?</a:t>
            </a:r>
            <a:endParaRPr lang="en-US" sz="2400" dirty="0"/>
          </a:p>
        </p:txBody>
      </p:sp>
      <p:pic>
        <p:nvPicPr>
          <p:cNvPr id="4" name="Picture 13" descr="rect_006_007_left"/>
          <p:cNvPicPr>
            <a:picLocks noChangeAspect="1" noChangeArrowheads="1"/>
          </p:cNvPicPr>
          <p:nvPr/>
        </p:nvPicPr>
        <p:blipFill>
          <a:blip r:embed="rId2" cstate="print"/>
          <a:srcRect/>
          <a:stretch>
            <a:fillRect/>
          </a:stretch>
        </p:blipFill>
        <p:spPr bwMode="auto">
          <a:xfrm>
            <a:off x="914400" y="1066800"/>
            <a:ext cx="3321069" cy="2438400"/>
          </a:xfrm>
          <a:prstGeom prst="rect">
            <a:avLst/>
          </a:prstGeom>
          <a:noFill/>
          <a:ln w="9525">
            <a:noFill/>
            <a:miter lim="800000"/>
            <a:headEnd/>
            <a:tailEnd/>
          </a:ln>
        </p:spPr>
      </p:pic>
      <p:pic>
        <p:nvPicPr>
          <p:cNvPr id="5" name="Picture 14" descr="rect_006_007_right"/>
          <p:cNvPicPr>
            <a:picLocks noChangeAspect="1" noChangeArrowheads="1"/>
          </p:cNvPicPr>
          <p:nvPr/>
        </p:nvPicPr>
        <p:blipFill>
          <a:blip r:embed="rId3" cstate="print"/>
          <a:srcRect/>
          <a:stretch>
            <a:fillRect/>
          </a:stretch>
        </p:blipFill>
        <p:spPr bwMode="auto">
          <a:xfrm>
            <a:off x="4724400" y="1005590"/>
            <a:ext cx="3429000" cy="2510376"/>
          </a:xfrm>
          <a:prstGeom prst="rect">
            <a:avLst/>
          </a:prstGeom>
          <a:noFill/>
          <a:ln w="9525">
            <a:noFill/>
            <a:miter lim="800000"/>
            <a:headEnd/>
            <a:tailEnd/>
          </a:ln>
        </p:spPr>
      </p:pic>
      <p:sp>
        <p:nvSpPr>
          <p:cNvPr id="6" name="TextBox 5"/>
          <p:cNvSpPr txBox="1"/>
          <p:nvPr/>
        </p:nvSpPr>
        <p:spPr>
          <a:xfrm>
            <a:off x="2653352" y="2128630"/>
            <a:ext cx="312906"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
        <p:nvSpPr>
          <p:cNvPr id="7" name="TextBox 6"/>
          <p:cNvSpPr txBox="1"/>
          <p:nvPr/>
        </p:nvSpPr>
        <p:spPr>
          <a:xfrm>
            <a:off x="6687403" y="2132777"/>
            <a:ext cx="325730" cy="369332"/>
          </a:xfrm>
          <a:prstGeom prst="rect">
            <a:avLst/>
          </a:prstGeom>
          <a:noFill/>
        </p:spPr>
        <p:txBody>
          <a:bodyPr wrap="none" rtlCol="0">
            <a:spAutoFit/>
          </a:bodyPr>
          <a:lstStyle/>
          <a:p>
            <a:r>
              <a:rPr lang="en-US" b="1" dirty="0" smtClean="0">
                <a:solidFill>
                  <a:srgbClr val="FF0000"/>
                </a:solidFill>
              </a:rPr>
              <a:t>?</a:t>
            </a:r>
            <a:endParaRPr lang="en-US" b="1" dirty="0">
              <a:solidFill>
                <a:srgbClr val="FF0000"/>
              </a:solidFill>
            </a:endParaRPr>
          </a:p>
        </p:txBody>
      </p:sp>
      <p:sp>
        <p:nvSpPr>
          <p:cNvPr id="8" name="Slide Number Placeholder 7"/>
          <p:cNvSpPr>
            <a:spLocks noGrp="1"/>
          </p:cNvSpPr>
          <p:nvPr>
            <p:ph type="sldNum" sz="quarter" idx="12"/>
          </p:nvPr>
        </p:nvSpPr>
        <p:spPr/>
        <p:txBody>
          <a:bodyPr/>
          <a:lstStyle/>
          <a:p>
            <a:fld id="{07C59B69-6083-0D46-8CBF-CC33D581A354}" type="slidenum">
              <a:rPr lang="en-US" smtClean="0"/>
              <a:pPr/>
              <a:t>11</a:t>
            </a:fld>
            <a:endParaRPr lang="en-US"/>
          </a:p>
        </p:txBody>
      </p:sp>
    </p:spTree>
    <p:extLst>
      <p:ext uri="{BB962C8B-B14F-4D97-AF65-F5344CB8AC3E}">
        <p14:creationId xmlns:p14="http://schemas.microsoft.com/office/powerpoint/2010/main" val="54002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795338" y="901700"/>
            <a:ext cx="7662862" cy="3213100"/>
          </a:xfrm>
          <a:prstGeom prst="rect">
            <a:avLst/>
          </a:prstGeom>
          <a:noFill/>
          <a:ln w="9525">
            <a:noFill/>
            <a:miter lim="800000"/>
            <a:headEnd/>
            <a:tailEnd/>
          </a:ln>
        </p:spPr>
      </p:pic>
      <p:sp>
        <p:nvSpPr>
          <p:cNvPr id="711683" name="Text Box 3"/>
          <p:cNvSpPr txBox="1">
            <a:spLocks noChangeArrowheads="1"/>
          </p:cNvSpPr>
          <p:nvPr/>
        </p:nvSpPr>
        <p:spPr bwMode="auto">
          <a:xfrm>
            <a:off x="1457325" y="4579938"/>
            <a:ext cx="7234673" cy="400110"/>
          </a:xfrm>
          <a:prstGeom prst="rect">
            <a:avLst/>
          </a:prstGeom>
          <a:noFill/>
          <a:ln w="9525">
            <a:noFill/>
            <a:miter lim="800000"/>
            <a:headEnd/>
            <a:tailEnd/>
          </a:ln>
        </p:spPr>
        <p:txBody>
          <a:bodyPr wrap="none">
            <a:spAutoFit/>
          </a:bodyPr>
          <a:lstStyle/>
          <a:p>
            <a:r>
              <a:rPr lang="en-US" sz="2000" dirty="0" smtClean="0"/>
              <a:t>Potential </a:t>
            </a:r>
            <a:r>
              <a:rPr lang="en-US" sz="2000" dirty="0"/>
              <a:t>matches for </a:t>
            </a:r>
            <a:r>
              <a:rPr lang="en-US" sz="2000" i="1" dirty="0"/>
              <a:t>x</a:t>
            </a:r>
            <a:r>
              <a:rPr lang="en-US" sz="2000" dirty="0"/>
              <a:t> have to lie on the corresponding </a:t>
            </a:r>
            <a:r>
              <a:rPr lang="en-US" sz="2000" dirty="0" smtClean="0"/>
              <a:t>line </a:t>
            </a:r>
            <a:r>
              <a:rPr lang="en-US" sz="2000" i="1" dirty="0"/>
              <a:t>l’</a:t>
            </a:r>
            <a:r>
              <a:rPr lang="en-US" sz="2000" dirty="0"/>
              <a:t>.</a:t>
            </a:r>
          </a:p>
        </p:txBody>
      </p:sp>
      <p:sp>
        <p:nvSpPr>
          <p:cNvPr id="711684" name="Text Box 4"/>
          <p:cNvSpPr txBox="1">
            <a:spLocks noChangeArrowheads="1"/>
          </p:cNvSpPr>
          <p:nvPr/>
        </p:nvSpPr>
        <p:spPr bwMode="auto">
          <a:xfrm>
            <a:off x="1447800" y="5646738"/>
            <a:ext cx="7234673" cy="400110"/>
          </a:xfrm>
          <a:prstGeom prst="rect">
            <a:avLst/>
          </a:prstGeom>
          <a:noFill/>
          <a:ln w="9525">
            <a:noFill/>
            <a:miter lim="800000"/>
            <a:headEnd/>
            <a:tailEnd/>
          </a:ln>
        </p:spPr>
        <p:txBody>
          <a:bodyPr wrap="none">
            <a:spAutoFit/>
          </a:bodyPr>
          <a:lstStyle/>
          <a:p>
            <a:r>
              <a:rPr lang="en-US" sz="2000" dirty="0" smtClean="0"/>
              <a:t>Potential </a:t>
            </a:r>
            <a:r>
              <a:rPr lang="en-US" sz="2000" dirty="0"/>
              <a:t>matches for </a:t>
            </a:r>
            <a:r>
              <a:rPr lang="en-US" sz="2000" i="1" dirty="0"/>
              <a:t>x’</a:t>
            </a:r>
            <a:r>
              <a:rPr lang="en-US" sz="2000" dirty="0"/>
              <a:t> have to lie on the corresponding </a:t>
            </a:r>
            <a:r>
              <a:rPr lang="en-US" sz="2000" dirty="0" smtClean="0"/>
              <a:t>line </a:t>
            </a:r>
            <a:r>
              <a:rPr lang="en-US" sz="2000" i="1" dirty="0"/>
              <a:t>l</a:t>
            </a:r>
            <a:r>
              <a:rPr lang="en-US" sz="2000" dirty="0"/>
              <a:t>.</a:t>
            </a:r>
          </a:p>
        </p:txBody>
      </p:sp>
      <p:sp>
        <p:nvSpPr>
          <p:cNvPr id="711685" name="Oval 5"/>
          <p:cNvSpPr>
            <a:spLocks noChangeArrowheads="1"/>
          </p:cNvSpPr>
          <p:nvPr/>
        </p:nvSpPr>
        <p:spPr bwMode="auto">
          <a:xfrm>
            <a:off x="2884488" y="240665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1686" name="Line 6"/>
          <p:cNvSpPr>
            <a:spLocks noChangeShapeType="1"/>
          </p:cNvSpPr>
          <p:nvPr/>
        </p:nvSpPr>
        <p:spPr bwMode="auto">
          <a:xfrm flipH="1">
            <a:off x="6084888" y="2330450"/>
            <a:ext cx="254000" cy="1581150"/>
          </a:xfrm>
          <a:prstGeom prst="line">
            <a:avLst/>
          </a:prstGeom>
          <a:noFill/>
          <a:ln w="28575">
            <a:solidFill>
              <a:schemeClr val="folHlink"/>
            </a:solidFill>
            <a:round/>
            <a:headEnd/>
            <a:tailEnd/>
          </a:ln>
        </p:spPr>
        <p:txBody>
          <a:bodyPr wrap="none" anchor="ctr"/>
          <a:lstStyle/>
          <a:p>
            <a:endParaRPr lang="en-US"/>
          </a:p>
        </p:txBody>
      </p:sp>
      <p:sp>
        <p:nvSpPr>
          <p:cNvPr id="711687" name="Oval 7"/>
          <p:cNvSpPr>
            <a:spLocks noChangeArrowheads="1"/>
          </p:cNvSpPr>
          <p:nvPr/>
        </p:nvSpPr>
        <p:spPr bwMode="auto">
          <a:xfrm>
            <a:off x="6275388" y="2406650"/>
            <a:ext cx="76200" cy="76200"/>
          </a:xfrm>
          <a:prstGeom prst="ellipse">
            <a:avLst/>
          </a:prstGeom>
          <a:solidFill>
            <a:srgbClr val="CC3300"/>
          </a:solidFill>
          <a:ln w="9525">
            <a:solidFill>
              <a:srgbClr val="CC3300"/>
            </a:solidFill>
            <a:round/>
            <a:headEnd/>
            <a:tailEnd/>
          </a:ln>
        </p:spPr>
        <p:txBody>
          <a:bodyPr wrap="none" anchor="ctr"/>
          <a:lstStyle/>
          <a:p>
            <a:pPr algn="ctr"/>
            <a:endParaRPr lang="en-US">
              <a:latin typeface="Verdana" pitchFamily="34" charset="0"/>
            </a:endParaRPr>
          </a:p>
        </p:txBody>
      </p:sp>
      <p:sp>
        <p:nvSpPr>
          <p:cNvPr id="711688" name="Line 8"/>
          <p:cNvSpPr>
            <a:spLocks noChangeShapeType="1"/>
          </p:cNvSpPr>
          <p:nvPr/>
        </p:nvSpPr>
        <p:spPr bwMode="auto">
          <a:xfrm flipH="1" flipV="1">
            <a:off x="2909888" y="2311400"/>
            <a:ext cx="241300" cy="1562100"/>
          </a:xfrm>
          <a:prstGeom prst="line">
            <a:avLst/>
          </a:prstGeom>
          <a:noFill/>
          <a:ln w="28575">
            <a:solidFill>
              <a:srgbClr val="CC3300"/>
            </a:solidFill>
            <a:round/>
            <a:headEnd/>
            <a:tailEnd/>
          </a:ln>
        </p:spPr>
        <p:txBody>
          <a:bodyPr wrap="none" anchor="ctr"/>
          <a:lstStyle/>
          <a:p>
            <a:endParaRPr lang="en-US"/>
          </a:p>
        </p:txBody>
      </p:sp>
      <p:sp>
        <p:nvSpPr>
          <p:cNvPr id="711689" name="Oval 9"/>
          <p:cNvSpPr>
            <a:spLocks noChangeArrowheads="1"/>
          </p:cNvSpPr>
          <p:nvPr/>
        </p:nvSpPr>
        <p:spPr bwMode="auto">
          <a:xfrm>
            <a:off x="3316288" y="210185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1690" name="Oval 10"/>
          <p:cNvSpPr>
            <a:spLocks noChangeArrowheads="1"/>
          </p:cNvSpPr>
          <p:nvPr/>
        </p:nvSpPr>
        <p:spPr bwMode="auto">
          <a:xfrm>
            <a:off x="3970338" y="165735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1691" name="Oval 11"/>
          <p:cNvSpPr>
            <a:spLocks noChangeArrowheads="1"/>
          </p:cNvSpPr>
          <p:nvPr/>
        </p:nvSpPr>
        <p:spPr bwMode="auto">
          <a:xfrm>
            <a:off x="6275388" y="24003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1692" name="Oval 12"/>
          <p:cNvSpPr>
            <a:spLocks noChangeArrowheads="1"/>
          </p:cNvSpPr>
          <p:nvPr/>
        </p:nvSpPr>
        <p:spPr bwMode="auto">
          <a:xfrm>
            <a:off x="6224588" y="27559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1693" name="Oval 13"/>
          <p:cNvSpPr>
            <a:spLocks noChangeArrowheads="1"/>
          </p:cNvSpPr>
          <p:nvPr/>
        </p:nvSpPr>
        <p:spPr bwMode="auto">
          <a:xfrm>
            <a:off x="6167438" y="3048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494" name="Rectangle 14"/>
          <p:cNvSpPr>
            <a:spLocks noGrp="1" noChangeArrowheads="1"/>
          </p:cNvSpPr>
          <p:nvPr>
            <p:ph type="title"/>
          </p:nvPr>
        </p:nvSpPr>
        <p:spPr/>
        <p:txBody>
          <a:bodyPr/>
          <a:lstStyle/>
          <a:p>
            <a:r>
              <a:rPr lang="en-US" dirty="0" smtClean="0"/>
              <a:t>Key idea: </a:t>
            </a:r>
            <a:r>
              <a:rPr lang="en-US" dirty="0" err="1" smtClean="0"/>
              <a:t>Epipolar</a:t>
            </a:r>
            <a:r>
              <a:rPr lang="en-US" dirty="0" smtClean="0"/>
              <a:t> constraint</a:t>
            </a:r>
          </a:p>
        </p:txBody>
      </p:sp>
      <p:sp>
        <p:nvSpPr>
          <p:cNvPr id="20495" name="Freeform 15"/>
          <p:cNvSpPr>
            <a:spLocks/>
          </p:cNvSpPr>
          <p:nvPr/>
        </p:nvSpPr>
        <p:spPr bwMode="auto">
          <a:xfrm>
            <a:off x="2667000" y="2286000"/>
            <a:ext cx="228600" cy="228600"/>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12" y="80"/>
                </a:lnTo>
                <a:lnTo>
                  <a:pt x="144" y="0"/>
                </a:lnTo>
                <a:lnTo>
                  <a:pt x="48" y="0"/>
                </a:lnTo>
                <a:close/>
              </a:path>
            </a:pathLst>
          </a:custGeom>
          <a:solidFill>
            <a:schemeClr val="bg1"/>
          </a:solidFill>
          <a:ln w="9525">
            <a:noFill/>
            <a:round/>
            <a:headEnd/>
            <a:tailEnd/>
          </a:ln>
        </p:spPr>
        <p:txBody>
          <a:bodyPr/>
          <a:lstStyle/>
          <a:p>
            <a:endParaRPr lang="en-US"/>
          </a:p>
        </p:txBody>
      </p:sp>
      <p:sp>
        <p:nvSpPr>
          <p:cNvPr id="20496" name="Text Box 16"/>
          <p:cNvSpPr txBox="1">
            <a:spLocks noChangeArrowheads="1"/>
          </p:cNvSpPr>
          <p:nvPr/>
        </p:nvSpPr>
        <p:spPr bwMode="auto">
          <a:xfrm>
            <a:off x="2667000" y="2209800"/>
            <a:ext cx="20955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20497" name="Freeform 17"/>
          <p:cNvSpPr>
            <a:spLocks/>
          </p:cNvSpPr>
          <p:nvPr/>
        </p:nvSpPr>
        <p:spPr bwMode="auto">
          <a:xfrm>
            <a:off x="6019800" y="2336800"/>
            <a:ext cx="273050" cy="254000"/>
          </a:xfrm>
          <a:custGeom>
            <a:avLst/>
            <a:gdLst>
              <a:gd name="T0" fmla="*/ 2147483647 w 172"/>
              <a:gd name="T1" fmla="*/ 2147483647 h 160"/>
              <a:gd name="T2" fmla="*/ 0 w 172"/>
              <a:gd name="T3" fmla="*/ 2147483647 h 160"/>
              <a:gd name="T4" fmla="*/ 2147483647 w 172"/>
              <a:gd name="T5" fmla="*/ 2147483647 h 160"/>
              <a:gd name="T6" fmla="*/ 2147483647 w 172"/>
              <a:gd name="T7" fmla="*/ 2147483647 h 160"/>
              <a:gd name="T8" fmla="*/ 2147483647 w 172"/>
              <a:gd name="T9" fmla="*/ 0 h 160"/>
              <a:gd name="T10" fmla="*/ 2147483647 w 172"/>
              <a:gd name="T11" fmla="*/ 2147483647 h 160"/>
              <a:gd name="T12" fmla="*/ 0 60000 65536"/>
              <a:gd name="T13" fmla="*/ 0 60000 65536"/>
              <a:gd name="T14" fmla="*/ 0 60000 65536"/>
              <a:gd name="T15" fmla="*/ 0 60000 65536"/>
              <a:gd name="T16" fmla="*/ 0 60000 65536"/>
              <a:gd name="T17" fmla="*/ 0 60000 65536"/>
              <a:gd name="T18" fmla="*/ 0 w 172"/>
              <a:gd name="T19" fmla="*/ 0 h 160"/>
              <a:gd name="T20" fmla="*/ 172 w 172"/>
              <a:gd name="T21" fmla="*/ 160 h 160"/>
            </a:gdLst>
            <a:ahLst/>
            <a:cxnLst>
              <a:cxn ang="T12">
                <a:pos x="T0" y="T1"/>
              </a:cxn>
              <a:cxn ang="T13">
                <a:pos x="T2" y="T3"/>
              </a:cxn>
              <a:cxn ang="T14">
                <a:pos x="T4" y="T5"/>
              </a:cxn>
              <a:cxn ang="T15">
                <a:pos x="T6" y="T7"/>
              </a:cxn>
              <a:cxn ang="T16">
                <a:pos x="T8" y="T9"/>
              </a:cxn>
              <a:cxn ang="T17">
                <a:pos x="T10" y="T11"/>
              </a:cxn>
            </a:cxnLst>
            <a:rect l="T18" t="T19" r="T20" b="T21"/>
            <a:pathLst>
              <a:path w="172" h="160">
                <a:moveTo>
                  <a:pt x="48" y="16"/>
                </a:moveTo>
                <a:lnTo>
                  <a:pt x="0" y="112"/>
                </a:lnTo>
                <a:lnTo>
                  <a:pt x="48" y="160"/>
                </a:lnTo>
                <a:lnTo>
                  <a:pt x="144" y="112"/>
                </a:lnTo>
                <a:lnTo>
                  <a:pt x="172" y="0"/>
                </a:lnTo>
                <a:lnTo>
                  <a:pt x="48" y="16"/>
                </a:lnTo>
                <a:close/>
              </a:path>
            </a:pathLst>
          </a:custGeom>
          <a:solidFill>
            <a:schemeClr val="bg1"/>
          </a:solidFill>
          <a:ln w="9525">
            <a:noFill/>
            <a:round/>
            <a:headEnd/>
            <a:tailEnd/>
          </a:ln>
        </p:spPr>
        <p:txBody>
          <a:bodyPr/>
          <a:lstStyle/>
          <a:p>
            <a:endParaRPr lang="en-US"/>
          </a:p>
        </p:txBody>
      </p:sp>
      <p:sp>
        <p:nvSpPr>
          <p:cNvPr id="711698" name="Text Box 18"/>
          <p:cNvSpPr txBox="1">
            <a:spLocks noChangeArrowheads="1"/>
          </p:cNvSpPr>
          <p:nvPr/>
        </p:nvSpPr>
        <p:spPr bwMode="auto">
          <a:xfrm>
            <a:off x="6019800" y="2286000"/>
            <a:ext cx="38100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20499" name="Freeform 19"/>
          <p:cNvSpPr>
            <a:spLocks/>
          </p:cNvSpPr>
          <p:nvPr/>
        </p:nvSpPr>
        <p:spPr bwMode="auto">
          <a:xfrm>
            <a:off x="8001000" y="1524000"/>
            <a:ext cx="381000" cy="304800"/>
          </a:xfrm>
          <a:custGeom>
            <a:avLst/>
            <a:gdLst>
              <a:gd name="T0" fmla="*/ 2147483647 w 240"/>
              <a:gd name="T1" fmla="*/ 2147483647 h 192"/>
              <a:gd name="T2" fmla="*/ 2147483647 w 240"/>
              <a:gd name="T3" fmla="*/ 0 h 192"/>
              <a:gd name="T4" fmla="*/ 2147483647 w 240"/>
              <a:gd name="T5" fmla="*/ 2147483647 h 192"/>
              <a:gd name="T6" fmla="*/ 0 w 240"/>
              <a:gd name="T7" fmla="*/ 2147483647 h 192"/>
              <a:gd name="T8" fmla="*/ 2147483647 w 240"/>
              <a:gd name="T9" fmla="*/ 2147483647 h 192"/>
              <a:gd name="T10" fmla="*/ 2147483647 w 240"/>
              <a:gd name="T11" fmla="*/ 2147483647 h 192"/>
              <a:gd name="T12" fmla="*/ 0 60000 65536"/>
              <a:gd name="T13" fmla="*/ 0 60000 65536"/>
              <a:gd name="T14" fmla="*/ 0 60000 65536"/>
              <a:gd name="T15" fmla="*/ 0 60000 65536"/>
              <a:gd name="T16" fmla="*/ 0 60000 65536"/>
              <a:gd name="T17" fmla="*/ 0 60000 65536"/>
              <a:gd name="T18" fmla="*/ 0 w 240"/>
              <a:gd name="T19" fmla="*/ 0 h 192"/>
              <a:gd name="T20" fmla="*/ 240 w 240"/>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240" h="192">
                <a:moveTo>
                  <a:pt x="240" y="192"/>
                </a:moveTo>
                <a:lnTo>
                  <a:pt x="240" y="0"/>
                </a:lnTo>
                <a:lnTo>
                  <a:pt x="88" y="24"/>
                </a:lnTo>
                <a:lnTo>
                  <a:pt x="0" y="96"/>
                </a:lnTo>
                <a:lnTo>
                  <a:pt x="96" y="192"/>
                </a:lnTo>
                <a:lnTo>
                  <a:pt x="240" y="192"/>
                </a:lnTo>
                <a:close/>
              </a:path>
            </a:pathLst>
          </a:custGeom>
          <a:solidFill>
            <a:schemeClr val="bg1"/>
          </a:solidFill>
          <a:ln w="9525">
            <a:noFill/>
            <a:round/>
            <a:headEnd/>
            <a:tailEnd/>
          </a:ln>
        </p:spPr>
        <p:txBody>
          <a:bodyPr/>
          <a:lstStyle/>
          <a:p>
            <a:endParaRPr lang="en-US"/>
          </a:p>
        </p:txBody>
      </p:sp>
      <p:sp>
        <p:nvSpPr>
          <p:cNvPr id="20500" name="Freeform 20"/>
          <p:cNvSpPr>
            <a:spLocks/>
          </p:cNvSpPr>
          <p:nvPr/>
        </p:nvSpPr>
        <p:spPr bwMode="auto">
          <a:xfrm>
            <a:off x="838200" y="1536700"/>
            <a:ext cx="260350" cy="292100"/>
          </a:xfrm>
          <a:custGeom>
            <a:avLst/>
            <a:gdLst>
              <a:gd name="T0" fmla="*/ 2147483647 w 164"/>
              <a:gd name="T1" fmla="*/ 0 h 184"/>
              <a:gd name="T2" fmla="*/ 0 w 164"/>
              <a:gd name="T3" fmla="*/ 2147483647 h 184"/>
              <a:gd name="T4" fmla="*/ 2147483647 w 164"/>
              <a:gd name="T5" fmla="*/ 2147483647 h 184"/>
              <a:gd name="T6" fmla="*/ 2147483647 w 164"/>
              <a:gd name="T7" fmla="*/ 2147483647 h 184"/>
              <a:gd name="T8" fmla="*/ 2147483647 w 164"/>
              <a:gd name="T9" fmla="*/ 2147483647 h 184"/>
              <a:gd name="T10" fmla="*/ 2147483647 w 164"/>
              <a:gd name="T11" fmla="*/ 0 h 184"/>
              <a:gd name="T12" fmla="*/ 0 60000 65536"/>
              <a:gd name="T13" fmla="*/ 0 60000 65536"/>
              <a:gd name="T14" fmla="*/ 0 60000 65536"/>
              <a:gd name="T15" fmla="*/ 0 60000 65536"/>
              <a:gd name="T16" fmla="*/ 0 60000 65536"/>
              <a:gd name="T17" fmla="*/ 0 60000 65536"/>
              <a:gd name="T18" fmla="*/ 0 w 164"/>
              <a:gd name="T19" fmla="*/ 0 h 184"/>
              <a:gd name="T20" fmla="*/ 164 w 164"/>
              <a:gd name="T21" fmla="*/ 184 h 184"/>
            </a:gdLst>
            <a:ahLst/>
            <a:cxnLst>
              <a:cxn ang="T12">
                <a:pos x="T0" y="T1"/>
              </a:cxn>
              <a:cxn ang="T13">
                <a:pos x="T2" y="T3"/>
              </a:cxn>
              <a:cxn ang="T14">
                <a:pos x="T4" y="T5"/>
              </a:cxn>
              <a:cxn ang="T15">
                <a:pos x="T6" y="T7"/>
              </a:cxn>
              <a:cxn ang="T16">
                <a:pos x="T8" y="T9"/>
              </a:cxn>
              <a:cxn ang="T17">
                <a:pos x="T10" y="T11"/>
              </a:cxn>
            </a:cxnLst>
            <a:rect l="T18" t="T19" r="T20" b="T21"/>
            <a:pathLst>
              <a:path w="164" h="184">
                <a:moveTo>
                  <a:pt x="32" y="0"/>
                </a:moveTo>
                <a:lnTo>
                  <a:pt x="0" y="136"/>
                </a:lnTo>
                <a:lnTo>
                  <a:pt x="48" y="184"/>
                </a:lnTo>
                <a:lnTo>
                  <a:pt x="148" y="176"/>
                </a:lnTo>
                <a:lnTo>
                  <a:pt x="164" y="36"/>
                </a:lnTo>
                <a:lnTo>
                  <a:pt x="32" y="0"/>
                </a:lnTo>
                <a:close/>
              </a:path>
            </a:pathLst>
          </a:custGeom>
          <a:solidFill>
            <a:schemeClr val="bg1"/>
          </a:solidFill>
          <a:ln w="9525">
            <a:noFill/>
            <a:round/>
            <a:headEnd/>
            <a:tailEnd/>
          </a:ln>
        </p:spPr>
        <p:txBody>
          <a:bodyPr/>
          <a:lstStyle/>
          <a:p>
            <a:endParaRPr lang="en-US"/>
          </a:p>
        </p:txBody>
      </p:sp>
      <p:sp>
        <p:nvSpPr>
          <p:cNvPr id="20501" name="Freeform 21"/>
          <p:cNvSpPr>
            <a:spLocks/>
          </p:cNvSpPr>
          <p:nvPr/>
        </p:nvSpPr>
        <p:spPr bwMode="auto">
          <a:xfrm>
            <a:off x="5905500" y="2667000"/>
            <a:ext cx="336550" cy="698500"/>
          </a:xfrm>
          <a:custGeom>
            <a:avLst/>
            <a:gdLst>
              <a:gd name="T0" fmla="*/ 2147483647 w 212"/>
              <a:gd name="T1" fmla="*/ 2147483647 h 440"/>
              <a:gd name="T2" fmla="*/ 2147483647 w 212"/>
              <a:gd name="T3" fmla="*/ 2147483647 h 440"/>
              <a:gd name="T4" fmla="*/ 0 w 212"/>
              <a:gd name="T5" fmla="*/ 2147483647 h 440"/>
              <a:gd name="T6" fmla="*/ 2147483647 w 212"/>
              <a:gd name="T7" fmla="*/ 2147483647 h 440"/>
              <a:gd name="T8" fmla="*/ 2147483647 w 212"/>
              <a:gd name="T9" fmla="*/ 0 h 440"/>
              <a:gd name="T10" fmla="*/ 2147483647 w 212"/>
              <a:gd name="T11" fmla="*/ 2147483647 h 440"/>
              <a:gd name="T12" fmla="*/ 0 60000 65536"/>
              <a:gd name="T13" fmla="*/ 0 60000 65536"/>
              <a:gd name="T14" fmla="*/ 0 60000 65536"/>
              <a:gd name="T15" fmla="*/ 0 60000 65536"/>
              <a:gd name="T16" fmla="*/ 0 60000 65536"/>
              <a:gd name="T17" fmla="*/ 0 60000 65536"/>
              <a:gd name="T18" fmla="*/ 0 w 212"/>
              <a:gd name="T19" fmla="*/ 0 h 440"/>
              <a:gd name="T20" fmla="*/ 212 w 212"/>
              <a:gd name="T21" fmla="*/ 440 h 440"/>
            </a:gdLst>
            <a:ahLst/>
            <a:cxnLst>
              <a:cxn ang="T12">
                <a:pos x="T0" y="T1"/>
              </a:cxn>
              <a:cxn ang="T13">
                <a:pos x="T2" y="T3"/>
              </a:cxn>
              <a:cxn ang="T14">
                <a:pos x="T4" y="T5"/>
              </a:cxn>
              <a:cxn ang="T15">
                <a:pos x="T6" y="T7"/>
              </a:cxn>
              <a:cxn ang="T16">
                <a:pos x="T8" y="T9"/>
              </a:cxn>
              <a:cxn ang="T17">
                <a:pos x="T10" y="T11"/>
              </a:cxn>
            </a:cxnLst>
            <a:rect l="T18" t="T19" r="T20" b="T21"/>
            <a:pathLst>
              <a:path w="212" h="440">
                <a:moveTo>
                  <a:pt x="72" y="16"/>
                </a:moveTo>
                <a:lnTo>
                  <a:pt x="24" y="112"/>
                </a:lnTo>
                <a:lnTo>
                  <a:pt x="0" y="400"/>
                </a:lnTo>
                <a:lnTo>
                  <a:pt x="132" y="440"/>
                </a:lnTo>
                <a:lnTo>
                  <a:pt x="212" y="0"/>
                </a:lnTo>
                <a:lnTo>
                  <a:pt x="72" y="16"/>
                </a:lnTo>
                <a:close/>
              </a:path>
            </a:pathLst>
          </a:custGeom>
          <a:solidFill>
            <a:schemeClr val="bg1"/>
          </a:solidFill>
          <a:ln w="9525">
            <a:noFill/>
            <a:round/>
            <a:headEnd/>
            <a:tailEnd/>
          </a:ln>
        </p:spPr>
        <p:txBody>
          <a:bodyPr/>
          <a:lstStyle/>
          <a:p>
            <a:endParaRPr lang="en-US"/>
          </a:p>
        </p:txBody>
      </p:sp>
      <p:sp>
        <p:nvSpPr>
          <p:cNvPr id="20502" name="Freeform 22"/>
          <p:cNvSpPr>
            <a:spLocks/>
          </p:cNvSpPr>
          <p:nvPr/>
        </p:nvSpPr>
        <p:spPr bwMode="auto">
          <a:xfrm>
            <a:off x="3854450" y="1371600"/>
            <a:ext cx="368300" cy="298450"/>
          </a:xfrm>
          <a:custGeom>
            <a:avLst/>
            <a:gdLst>
              <a:gd name="T0" fmla="*/ 2147483647 w 232"/>
              <a:gd name="T1" fmla="*/ 2147483647 h 188"/>
              <a:gd name="T2" fmla="*/ 2147483647 w 232"/>
              <a:gd name="T3" fmla="*/ 2147483647 h 188"/>
              <a:gd name="T4" fmla="*/ 0 w 232"/>
              <a:gd name="T5" fmla="*/ 2147483647 h 188"/>
              <a:gd name="T6" fmla="*/ 2147483647 w 232"/>
              <a:gd name="T7" fmla="*/ 2147483647 h 188"/>
              <a:gd name="T8" fmla="*/ 2147483647 w 232"/>
              <a:gd name="T9" fmla="*/ 2147483647 h 188"/>
              <a:gd name="T10" fmla="*/ 2147483647 w 232"/>
              <a:gd name="T11" fmla="*/ 2147483647 h 188"/>
              <a:gd name="T12" fmla="*/ 2147483647 w 232"/>
              <a:gd name="T13" fmla="*/ 0 h 188"/>
              <a:gd name="T14" fmla="*/ 2147483647 w 232"/>
              <a:gd name="T15" fmla="*/ 2147483647 h 188"/>
              <a:gd name="T16" fmla="*/ 0 60000 65536"/>
              <a:gd name="T17" fmla="*/ 0 60000 65536"/>
              <a:gd name="T18" fmla="*/ 0 60000 65536"/>
              <a:gd name="T19" fmla="*/ 0 60000 65536"/>
              <a:gd name="T20" fmla="*/ 0 60000 65536"/>
              <a:gd name="T21" fmla="*/ 0 60000 65536"/>
              <a:gd name="T22" fmla="*/ 0 60000 65536"/>
              <a:gd name="T23" fmla="*/ 0 60000 65536"/>
              <a:gd name="T24" fmla="*/ 0 w 232"/>
              <a:gd name="T25" fmla="*/ 0 h 188"/>
              <a:gd name="T26" fmla="*/ 232 w 232"/>
              <a:gd name="T27" fmla="*/ 188 h 1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2" h="188">
                <a:moveTo>
                  <a:pt x="68" y="16"/>
                </a:moveTo>
                <a:lnTo>
                  <a:pt x="20" y="112"/>
                </a:lnTo>
                <a:lnTo>
                  <a:pt x="0" y="164"/>
                </a:lnTo>
                <a:lnTo>
                  <a:pt x="56" y="188"/>
                </a:lnTo>
                <a:lnTo>
                  <a:pt x="136" y="148"/>
                </a:lnTo>
                <a:lnTo>
                  <a:pt x="232" y="80"/>
                </a:lnTo>
                <a:lnTo>
                  <a:pt x="192" y="0"/>
                </a:lnTo>
                <a:lnTo>
                  <a:pt x="68" y="16"/>
                </a:lnTo>
                <a:close/>
              </a:path>
            </a:pathLst>
          </a:custGeom>
          <a:solidFill>
            <a:schemeClr val="bg1"/>
          </a:solidFill>
          <a:ln w="9525">
            <a:noFill/>
            <a:round/>
            <a:headEnd/>
            <a:tailEnd/>
          </a:ln>
        </p:spPr>
        <p:txBody>
          <a:bodyPr/>
          <a:lstStyle/>
          <a:p>
            <a:endParaRPr lang="en-US"/>
          </a:p>
        </p:txBody>
      </p:sp>
      <p:sp>
        <p:nvSpPr>
          <p:cNvPr id="20503" name="Freeform 23"/>
          <p:cNvSpPr>
            <a:spLocks/>
          </p:cNvSpPr>
          <p:nvPr/>
        </p:nvSpPr>
        <p:spPr bwMode="auto">
          <a:xfrm>
            <a:off x="3200400" y="1828800"/>
            <a:ext cx="381000" cy="260350"/>
          </a:xfrm>
          <a:custGeom>
            <a:avLst/>
            <a:gdLst>
              <a:gd name="T0" fmla="*/ 2147483647 w 240"/>
              <a:gd name="T1" fmla="*/ 2147483647 h 164"/>
              <a:gd name="T2" fmla="*/ 2147483647 w 240"/>
              <a:gd name="T3" fmla="*/ 2147483647 h 164"/>
              <a:gd name="T4" fmla="*/ 0 w 240"/>
              <a:gd name="T5" fmla="*/ 2147483647 h 164"/>
              <a:gd name="T6" fmla="*/ 2147483647 w 240"/>
              <a:gd name="T7" fmla="*/ 2147483647 h 164"/>
              <a:gd name="T8" fmla="*/ 2147483647 w 240"/>
              <a:gd name="T9" fmla="*/ 2147483647 h 164"/>
              <a:gd name="T10" fmla="*/ 2147483647 w 240"/>
              <a:gd name="T11" fmla="*/ 0 h 164"/>
              <a:gd name="T12" fmla="*/ 2147483647 w 240"/>
              <a:gd name="T13" fmla="*/ 2147483647 h 164"/>
              <a:gd name="T14" fmla="*/ 0 60000 65536"/>
              <a:gd name="T15" fmla="*/ 0 60000 65536"/>
              <a:gd name="T16" fmla="*/ 0 60000 65536"/>
              <a:gd name="T17" fmla="*/ 0 60000 65536"/>
              <a:gd name="T18" fmla="*/ 0 60000 65536"/>
              <a:gd name="T19" fmla="*/ 0 60000 65536"/>
              <a:gd name="T20" fmla="*/ 0 60000 65536"/>
              <a:gd name="T21" fmla="*/ 0 w 240"/>
              <a:gd name="T22" fmla="*/ 0 h 164"/>
              <a:gd name="T23" fmla="*/ 240 w 240"/>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 h="164">
                <a:moveTo>
                  <a:pt x="76" y="16"/>
                </a:moveTo>
                <a:lnTo>
                  <a:pt x="28" y="112"/>
                </a:lnTo>
                <a:lnTo>
                  <a:pt x="0" y="156"/>
                </a:lnTo>
                <a:lnTo>
                  <a:pt x="104" y="164"/>
                </a:lnTo>
                <a:lnTo>
                  <a:pt x="240" y="80"/>
                </a:lnTo>
                <a:lnTo>
                  <a:pt x="200" y="0"/>
                </a:lnTo>
                <a:lnTo>
                  <a:pt x="76" y="16"/>
                </a:lnTo>
                <a:close/>
              </a:path>
            </a:pathLst>
          </a:custGeom>
          <a:solidFill>
            <a:schemeClr val="bg1"/>
          </a:solidFill>
          <a:ln w="9525">
            <a:noFill/>
            <a:round/>
            <a:headEnd/>
            <a:tailEnd/>
          </a:ln>
        </p:spPr>
        <p:txBody>
          <a:bodyPr/>
          <a:lstStyle/>
          <a:p>
            <a:endParaRPr lang="en-US"/>
          </a:p>
        </p:txBody>
      </p:sp>
      <p:sp>
        <p:nvSpPr>
          <p:cNvPr id="711704" name="Text Box 24"/>
          <p:cNvSpPr txBox="1">
            <a:spLocks noChangeArrowheads="1"/>
          </p:cNvSpPr>
          <p:nvPr/>
        </p:nvSpPr>
        <p:spPr bwMode="auto">
          <a:xfrm>
            <a:off x="3733800" y="1349375"/>
            <a:ext cx="303213" cy="304800"/>
          </a:xfrm>
          <a:prstGeom prst="rect">
            <a:avLst/>
          </a:prstGeom>
          <a:solidFill>
            <a:schemeClr val="bg1"/>
          </a:solidFill>
          <a:ln w="9525">
            <a:noFill/>
            <a:miter lim="800000"/>
            <a:headEnd/>
            <a:tailEnd/>
          </a:ln>
        </p:spPr>
        <p:txBody>
          <a:bodyPr wrap="none">
            <a:spAutoFit/>
          </a:bodyPr>
          <a:lstStyle/>
          <a:p>
            <a:r>
              <a:rPr lang="en-US" sz="1400" b="1" i="1">
                <a:latin typeface="Times New Roman" pitchFamily="18" charset="0"/>
              </a:rPr>
              <a:t>X</a:t>
            </a:r>
          </a:p>
        </p:txBody>
      </p:sp>
      <p:sp>
        <p:nvSpPr>
          <p:cNvPr id="711705" name="Text Box 25"/>
          <p:cNvSpPr txBox="1">
            <a:spLocks noChangeArrowheads="1"/>
          </p:cNvSpPr>
          <p:nvPr/>
        </p:nvSpPr>
        <p:spPr bwMode="auto">
          <a:xfrm>
            <a:off x="5943600" y="2667000"/>
            <a:ext cx="38100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711706" name="Text Box 26"/>
          <p:cNvSpPr txBox="1">
            <a:spLocks noChangeArrowheads="1"/>
          </p:cNvSpPr>
          <p:nvPr/>
        </p:nvSpPr>
        <p:spPr bwMode="auto">
          <a:xfrm>
            <a:off x="3124200" y="1752600"/>
            <a:ext cx="303213" cy="304800"/>
          </a:xfrm>
          <a:prstGeom prst="rect">
            <a:avLst/>
          </a:prstGeom>
          <a:solidFill>
            <a:schemeClr val="bg1"/>
          </a:solidFill>
          <a:ln w="9525">
            <a:noFill/>
            <a:miter lim="800000"/>
            <a:headEnd/>
            <a:tailEnd/>
          </a:ln>
        </p:spPr>
        <p:txBody>
          <a:bodyPr wrap="none">
            <a:spAutoFit/>
          </a:bodyPr>
          <a:lstStyle/>
          <a:p>
            <a:r>
              <a:rPr lang="en-US" sz="1400" b="1" i="1">
                <a:latin typeface="Times New Roman" pitchFamily="18" charset="0"/>
              </a:rPr>
              <a:t>X</a:t>
            </a:r>
          </a:p>
        </p:txBody>
      </p:sp>
      <p:sp>
        <p:nvSpPr>
          <p:cNvPr id="711707" name="Text Box 27"/>
          <p:cNvSpPr txBox="1">
            <a:spLocks noChangeArrowheads="1"/>
          </p:cNvSpPr>
          <p:nvPr/>
        </p:nvSpPr>
        <p:spPr bwMode="auto">
          <a:xfrm>
            <a:off x="5867400" y="3048000"/>
            <a:ext cx="38100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711708" name="Oval 28"/>
          <p:cNvSpPr>
            <a:spLocks noChangeArrowheads="1"/>
          </p:cNvSpPr>
          <p:nvPr/>
        </p:nvSpPr>
        <p:spPr bwMode="auto">
          <a:xfrm>
            <a:off x="4592638" y="122555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09" name="Rectangle 29"/>
          <p:cNvSpPr>
            <a:spLocks noChangeArrowheads="1"/>
          </p:cNvSpPr>
          <p:nvPr/>
        </p:nvSpPr>
        <p:spPr bwMode="auto">
          <a:xfrm>
            <a:off x="4419600" y="914400"/>
            <a:ext cx="304800" cy="304800"/>
          </a:xfrm>
          <a:prstGeom prst="rect">
            <a:avLst/>
          </a:prstGeom>
          <a:solidFill>
            <a:schemeClr val="bg1"/>
          </a:solidFill>
          <a:ln w="9525">
            <a:noFill/>
            <a:miter lim="800000"/>
            <a:headEnd/>
            <a:tailEnd/>
          </a:ln>
        </p:spPr>
        <p:txBody>
          <a:bodyPr wrap="none" anchor="ctr"/>
          <a:lstStyle/>
          <a:p>
            <a:endParaRPr lang="en-US"/>
          </a:p>
        </p:txBody>
      </p:sp>
      <p:sp>
        <p:nvSpPr>
          <p:cNvPr id="711710" name="Text Box 30"/>
          <p:cNvSpPr txBox="1">
            <a:spLocks noChangeArrowheads="1"/>
          </p:cNvSpPr>
          <p:nvPr/>
        </p:nvSpPr>
        <p:spPr bwMode="auto">
          <a:xfrm>
            <a:off x="4343400" y="914400"/>
            <a:ext cx="457200" cy="304800"/>
          </a:xfrm>
          <a:prstGeom prst="rect">
            <a:avLst/>
          </a:prstGeom>
          <a:solidFill>
            <a:schemeClr val="bg1"/>
          </a:solidFill>
          <a:ln w="9525">
            <a:noFill/>
            <a:miter lim="800000"/>
            <a:headEnd/>
            <a:tailEnd/>
          </a:ln>
        </p:spPr>
        <p:txBody>
          <a:bodyPr>
            <a:spAutoFit/>
          </a:bodyPr>
          <a:lstStyle/>
          <a:p>
            <a:r>
              <a:rPr lang="en-US" sz="1400" b="1" i="1">
                <a:latin typeface="Times New Roman" pitchFamily="18" charset="0"/>
              </a:rPr>
              <a:t>X</a:t>
            </a:r>
          </a:p>
        </p:txBody>
      </p:sp>
      <p:sp>
        <p:nvSpPr>
          <p:cNvPr id="2" name="Slide Number Placeholder 1"/>
          <p:cNvSpPr>
            <a:spLocks noGrp="1"/>
          </p:cNvSpPr>
          <p:nvPr>
            <p:ph type="sldNum" sz="quarter" idx="12"/>
          </p:nvPr>
        </p:nvSpPr>
        <p:spPr/>
        <p:txBody>
          <a:bodyPr/>
          <a:lstStyle/>
          <a:p>
            <a:fld id="{2ECA7CF4-79CC-6A48-A466-8C20EA113E48}" type="slidenum">
              <a:rPr lang="en-US" smtClean="0"/>
              <a:pPr/>
              <a:t>12</a:t>
            </a:fld>
            <a:endParaRPr lang="en-US"/>
          </a:p>
        </p:txBody>
      </p:sp>
    </p:spTree>
    <p:extLst>
      <p:ext uri="{BB962C8B-B14F-4D97-AF65-F5344CB8AC3E}">
        <p14:creationId xmlns:p14="http://schemas.microsoft.com/office/powerpoint/2010/main" val="222378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16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116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116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1708"/>
                                        </p:tgtEl>
                                        <p:attrNameLst>
                                          <p:attrName>style.visibility</p:attrName>
                                        </p:attrNameLst>
                                      </p:cBhvr>
                                      <p:to>
                                        <p:strVal val="visible"/>
                                      </p:to>
                                    </p:set>
                                  </p:childTnLst>
                                  <p:subTnLst>
                                    <p:set>
                                      <p:cBhvr override="childStyle">
                                        <p:cTn dur="1" fill="hold" display="0" masterRel="nextClick" afterEffect="1"/>
                                        <p:tgtEl>
                                          <p:spTgt spid="711708"/>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499"/>
                                          </p:stCondLst>
                                        </p:cTn>
                                        <p:tgtEl>
                                          <p:spTgt spid="711691"/>
                                        </p:tgtEl>
                                        <p:attrNameLst>
                                          <p:attrName>style.visibility</p:attrName>
                                        </p:attrNameLst>
                                      </p:cBhvr>
                                      <p:to>
                                        <p:strVal val="visible"/>
                                      </p:to>
                                    </p:set>
                                  </p:childTnLst>
                                  <p:subTnLst>
                                    <p:set>
                                      <p:cBhvr override="childStyle">
                                        <p:cTn dur="1" fill="hold" display="0" masterRel="nextClick" afterEffect="1"/>
                                        <p:tgtEl>
                                          <p:spTgt spid="711691"/>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711690"/>
                                        </p:tgtEl>
                                        <p:attrNameLst>
                                          <p:attrName>style.visibility</p:attrName>
                                        </p:attrNameLst>
                                      </p:cBhvr>
                                      <p:to>
                                        <p:strVal val="visible"/>
                                      </p:to>
                                    </p:set>
                                  </p:childTnLst>
                                  <p:subTnLst>
                                    <p:set>
                                      <p:cBhvr override="childStyle">
                                        <p:cTn dur="1" fill="hold" display="0" masterRel="nextClick" afterEffect="1"/>
                                        <p:tgtEl>
                                          <p:spTgt spid="711690"/>
                                        </p:tgtEl>
                                        <p:attrNameLst>
                                          <p:attrName>style.visibility</p:attrName>
                                        </p:attrNameLst>
                                      </p:cBhvr>
                                      <p:to>
                                        <p:strVal val="hidden"/>
                                      </p:to>
                                    </p:set>
                                  </p:subTnLst>
                                </p:cTn>
                              </p:par>
                              <p:par>
                                <p:cTn id="21" presetID="1" presetClass="entr" presetSubtype="0" fill="hold" grpId="0" nodeType="withEffect">
                                  <p:stCondLst>
                                    <p:cond delay="0"/>
                                  </p:stCondLst>
                                  <p:childTnLst>
                                    <p:set>
                                      <p:cBhvr>
                                        <p:cTn id="22" dur="1" fill="hold">
                                          <p:stCondLst>
                                            <p:cond delay="499"/>
                                          </p:stCondLst>
                                        </p:cTn>
                                        <p:tgtEl>
                                          <p:spTgt spid="711692"/>
                                        </p:tgtEl>
                                        <p:attrNameLst>
                                          <p:attrName>style.visibility</p:attrName>
                                        </p:attrNameLst>
                                      </p:cBhvr>
                                      <p:to>
                                        <p:strVal val="visible"/>
                                      </p:to>
                                    </p:set>
                                  </p:childTnLst>
                                  <p:subTnLst>
                                    <p:set>
                                      <p:cBhvr override="childStyle">
                                        <p:cTn dur="1" fill="hold" display="0" masterRel="nextClick" afterEffect="1"/>
                                        <p:tgtEl>
                                          <p:spTgt spid="711692"/>
                                        </p:tgtEl>
                                        <p:attrNameLst>
                                          <p:attrName>style.visibility</p:attrName>
                                        </p:attrNameLst>
                                      </p:cBhvr>
                                      <p:to>
                                        <p:strVal val="hidden"/>
                                      </p:to>
                                    </p:set>
                                  </p:subTnLst>
                                </p:cTn>
                              </p:par>
                              <p:par>
                                <p:cTn id="23" presetID="1" presetClass="entr" presetSubtype="0" fill="hold" grpId="0" nodeType="withEffect">
                                  <p:stCondLst>
                                    <p:cond delay="0"/>
                                  </p:stCondLst>
                                  <p:childTnLst>
                                    <p:set>
                                      <p:cBhvr>
                                        <p:cTn id="24" dur="1" fill="hold">
                                          <p:stCondLst>
                                            <p:cond delay="0"/>
                                          </p:stCondLst>
                                        </p:cTn>
                                        <p:tgtEl>
                                          <p:spTgt spid="711704"/>
                                        </p:tgtEl>
                                        <p:attrNameLst>
                                          <p:attrName>style.visibility</p:attrName>
                                        </p:attrNameLst>
                                      </p:cBhvr>
                                      <p:to>
                                        <p:strVal val="visible"/>
                                      </p:to>
                                    </p:set>
                                  </p:childTnLst>
                                  <p:subTnLst>
                                    <p:set>
                                      <p:cBhvr override="childStyle">
                                        <p:cTn dur="1" fill="hold" display="0" masterRel="nextClick" afterEffect="1"/>
                                        <p:tgtEl>
                                          <p:spTgt spid="711704"/>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711705"/>
                                        </p:tgtEl>
                                        <p:attrNameLst>
                                          <p:attrName>style.visibility</p:attrName>
                                        </p:attrNameLst>
                                      </p:cBhvr>
                                      <p:to>
                                        <p:strVal val="visible"/>
                                      </p:to>
                                    </p:set>
                                  </p:childTnLst>
                                  <p:subTnLst>
                                    <p:set>
                                      <p:cBhvr override="childStyle">
                                        <p:cTn dur="1" fill="hold" display="0" masterRel="nextClick" afterEffect="1"/>
                                        <p:tgtEl>
                                          <p:spTgt spid="711705"/>
                                        </p:tgtEl>
                                        <p:attrNameLst>
                                          <p:attrName>style.visibility</p:attrName>
                                        </p:attrNameLst>
                                      </p:cBhvr>
                                      <p:to>
                                        <p:strVal val="hidden"/>
                                      </p:to>
                                    </p:set>
                                  </p:subTnLst>
                                </p:cTn>
                              </p:par>
                              <p:par>
                                <p:cTn id="27" presetID="1" presetClass="exit" presetSubtype="0" fill="hold" grpId="0" nodeType="withEffect">
                                  <p:stCondLst>
                                    <p:cond delay="0"/>
                                  </p:stCondLst>
                                  <p:childTnLst>
                                    <p:set>
                                      <p:cBhvr>
                                        <p:cTn id="28" dur="1" fill="hold">
                                          <p:stCondLst>
                                            <p:cond delay="0"/>
                                          </p:stCondLst>
                                        </p:cTn>
                                        <p:tgtEl>
                                          <p:spTgt spid="711710"/>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71169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711689"/>
                                        </p:tgtEl>
                                        <p:attrNameLst>
                                          <p:attrName>style.visibility</p:attrName>
                                        </p:attrNameLst>
                                      </p:cBhvr>
                                      <p:to>
                                        <p:strVal val="visible"/>
                                      </p:to>
                                    </p:set>
                                  </p:childTnLst>
                                  <p:subTnLst>
                                    <p:set>
                                      <p:cBhvr override="childStyle">
                                        <p:cTn dur="1" fill="hold" display="0" masterRel="nextClick" afterEffect="1"/>
                                        <p:tgtEl>
                                          <p:spTgt spid="711689"/>
                                        </p:tgtEl>
                                        <p:attrNameLst>
                                          <p:attrName>style.visibility</p:attrName>
                                        </p:attrNameLst>
                                      </p:cBhvr>
                                      <p:to>
                                        <p:strVal val="hidden"/>
                                      </p:to>
                                    </p:set>
                                  </p:subTnLst>
                                </p:cTn>
                              </p:par>
                              <p:par>
                                <p:cTn id="35" presetID="1" presetClass="entr" presetSubtype="0" fill="hold" grpId="0" nodeType="withEffect">
                                  <p:stCondLst>
                                    <p:cond delay="0"/>
                                  </p:stCondLst>
                                  <p:childTnLst>
                                    <p:set>
                                      <p:cBhvr>
                                        <p:cTn id="36" dur="1" fill="hold">
                                          <p:stCondLst>
                                            <p:cond delay="499"/>
                                          </p:stCondLst>
                                        </p:cTn>
                                        <p:tgtEl>
                                          <p:spTgt spid="711693"/>
                                        </p:tgtEl>
                                        <p:attrNameLst>
                                          <p:attrName>style.visibility</p:attrName>
                                        </p:attrNameLst>
                                      </p:cBhvr>
                                      <p:to>
                                        <p:strVal val="visible"/>
                                      </p:to>
                                    </p:set>
                                  </p:childTnLst>
                                  <p:subTnLst>
                                    <p:set>
                                      <p:cBhvr override="childStyle">
                                        <p:cTn dur="1" fill="hold" display="0" masterRel="nextClick" afterEffect="1"/>
                                        <p:tgtEl>
                                          <p:spTgt spid="711693"/>
                                        </p:tgtEl>
                                        <p:attrNameLst>
                                          <p:attrName>style.visibility</p:attrName>
                                        </p:attrNameLst>
                                      </p:cBhvr>
                                      <p:to>
                                        <p:strVal val="hidden"/>
                                      </p:to>
                                    </p:set>
                                  </p:subTnLst>
                                </p:cTn>
                              </p:par>
                              <p:par>
                                <p:cTn id="37" presetID="1" presetClass="entr" presetSubtype="0" fill="hold" grpId="0" nodeType="withEffect">
                                  <p:stCondLst>
                                    <p:cond delay="0"/>
                                  </p:stCondLst>
                                  <p:childTnLst>
                                    <p:set>
                                      <p:cBhvr>
                                        <p:cTn id="38" dur="1" fill="hold">
                                          <p:stCondLst>
                                            <p:cond delay="0"/>
                                          </p:stCondLst>
                                        </p:cTn>
                                        <p:tgtEl>
                                          <p:spTgt spid="711706"/>
                                        </p:tgtEl>
                                        <p:attrNameLst>
                                          <p:attrName>style.visibility</p:attrName>
                                        </p:attrNameLst>
                                      </p:cBhvr>
                                      <p:to>
                                        <p:strVal val="visible"/>
                                      </p:to>
                                    </p:set>
                                  </p:childTnLst>
                                  <p:subTnLst>
                                    <p:set>
                                      <p:cBhvr override="childStyle">
                                        <p:cTn dur="1" fill="hold" display="0" masterRel="nextClick" afterEffect="1"/>
                                        <p:tgtEl>
                                          <p:spTgt spid="711706"/>
                                        </p:tgtEl>
                                        <p:attrNameLst>
                                          <p:attrName>style.visibility</p:attrName>
                                        </p:attrNameLst>
                                      </p:cBhvr>
                                      <p:to>
                                        <p:strVal val="hidden"/>
                                      </p:to>
                                    </p:set>
                                  </p:subTnLst>
                                </p:cTn>
                              </p:par>
                              <p:par>
                                <p:cTn id="39" presetID="1" presetClass="entr" presetSubtype="0" fill="hold" grpId="0" nodeType="withEffect">
                                  <p:stCondLst>
                                    <p:cond delay="0"/>
                                  </p:stCondLst>
                                  <p:childTnLst>
                                    <p:set>
                                      <p:cBhvr>
                                        <p:cTn id="40" dur="1" fill="hold">
                                          <p:stCondLst>
                                            <p:cond delay="0"/>
                                          </p:stCondLst>
                                        </p:cTn>
                                        <p:tgtEl>
                                          <p:spTgt spid="711707"/>
                                        </p:tgtEl>
                                        <p:attrNameLst>
                                          <p:attrName>style.visibility</p:attrName>
                                        </p:attrNameLst>
                                      </p:cBhvr>
                                      <p:to>
                                        <p:strVal val="visible"/>
                                      </p:to>
                                    </p:set>
                                  </p:childTnLst>
                                  <p:subTnLst>
                                    <p:set>
                                      <p:cBhvr override="childStyle">
                                        <p:cTn dur="1" fill="hold" display="0" masterRel="nextClick" afterEffect="1"/>
                                        <p:tgtEl>
                                          <p:spTgt spid="711707"/>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71168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499"/>
                                          </p:stCondLst>
                                        </p:cTn>
                                        <p:tgtEl>
                                          <p:spTgt spid="71168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499"/>
                                          </p:stCondLst>
                                        </p:cTn>
                                        <p:tgtEl>
                                          <p:spTgt spid="7116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683" grpId="0" autoUpdateAnimBg="0"/>
      <p:bldP spid="711684" grpId="0" autoUpdateAnimBg="0"/>
      <p:bldP spid="711685" grpId="0" animBg="1"/>
      <p:bldP spid="711686" grpId="0" animBg="1"/>
      <p:bldP spid="711687" grpId="0" animBg="1" autoUpdateAnimBg="0"/>
      <p:bldP spid="711688" grpId="0" animBg="1"/>
      <p:bldP spid="711689" grpId="0" animBg="1"/>
      <p:bldP spid="711690" grpId="0" animBg="1"/>
      <p:bldP spid="711691" grpId="0" animBg="1"/>
      <p:bldP spid="711692" grpId="0" animBg="1"/>
      <p:bldP spid="711693" grpId="0" animBg="1"/>
      <p:bldP spid="711698" grpId="0"/>
      <p:bldP spid="711704" grpId="0" animBg="1"/>
      <p:bldP spid="711705" grpId="0"/>
      <p:bldP spid="711706" grpId="0" animBg="1"/>
      <p:bldP spid="711707" grpId="0"/>
      <p:bldP spid="711708" grpId="0" animBg="1"/>
      <p:bldP spid="7117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838200" y="877888"/>
            <a:ext cx="7696200" cy="3236912"/>
          </a:xfrm>
          <a:prstGeom prst="rect">
            <a:avLst/>
          </a:prstGeom>
          <a:noFill/>
          <a:ln w="9525">
            <a:noFill/>
            <a:miter lim="800000"/>
            <a:headEnd/>
            <a:tailEnd/>
          </a:ln>
        </p:spPr>
      </p:pic>
      <p:sp>
        <p:nvSpPr>
          <p:cNvPr id="591876" name="Line 4"/>
          <p:cNvSpPr>
            <a:spLocks noChangeShapeType="1"/>
          </p:cNvSpPr>
          <p:nvPr/>
        </p:nvSpPr>
        <p:spPr bwMode="auto">
          <a:xfrm flipV="1">
            <a:off x="1073150" y="3741738"/>
            <a:ext cx="2098675" cy="12700"/>
          </a:xfrm>
          <a:prstGeom prst="line">
            <a:avLst/>
          </a:prstGeom>
          <a:noFill/>
          <a:ln w="38100">
            <a:solidFill>
              <a:schemeClr val="folHlink"/>
            </a:solidFill>
            <a:round/>
            <a:headEnd/>
            <a:tailEnd/>
          </a:ln>
        </p:spPr>
        <p:txBody>
          <a:bodyPr wrap="none" anchor="ctr"/>
          <a:lstStyle/>
          <a:p>
            <a:endParaRPr lang="en-US"/>
          </a:p>
        </p:txBody>
      </p:sp>
      <p:sp>
        <p:nvSpPr>
          <p:cNvPr id="591877" name="Line 5"/>
          <p:cNvSpPr>
            <a:spLocks noChangeShapeType="1"/>
          </p:cNvSpPr>
          <p:nvPr/>
        </p:nvSpPr>
        <p:spPr bwMode="auto">
          <a:xfrm>
            <a:off x="3524250" y="3748088"/>
            <a:ext cx="2311400" cy="0"/>
          </a:xfrm>
          <a:prstGeom prst="line">
            <a:avLst/>
          </a:prstGeom>
          <a:noFill/>
          <a:ln w="38100">
            <a:solidFill>
              <a:schemeClr val="folHlink"/>
            </a:solidFill>
            <a:round/>
            <a:headEnd/>
            <a:tailEnd/>
          </a:ln>
        </p:spPr>
        <p:txBody>
          <a:bodyPr wrap="none" anchor="ctr"/>
          <a:lstStyle/>
          <a:p>
            <a:endParaRPr lang="en-US"/>
          </a:p>
        </p:txBody>
      </p:sp>
      <p:sp>
        <p:nvSpPr>
          <p:cNvPr id="591878" name="Line 6"/>
          <p:cNvSpPr>
            <a:spLocks noChangeShapeType="1"/>
          </p:cNvSpPr>
          <p:nvPr/>
        </p:nvSpPr>
        <p:spPr bwMode="auto">
          <a:xfrm>
            <a:off x="6210300" y="3748088"/>
            <a:ext cx="2095500" cy="0"/>
          </a:xfrm>
          <a:prstGeom prst="line">
            <a:avLst/>
          </a:prstGeom>
          <a:noFill/>
          <a:ln w="38100">
            <a:solidFill>
              <a:schemeClr val="folHlink"/>
            </a:solidFill>
            <a:round/>
            <a:headEnd/>
            <a:tailEnd/>
          </a:ln>
        </p:spPr>
        <p:txBody>
          <a:bodyPr wrap="none" anchor="ctr"/>
          <a:lstStyle/>
          <a:p>
            <a:endParaRPr lang="en-US"/>
          </a:p>
        </p:txBody>
      </p:sp>
      <p:sp>
        <p:nvSpPr>
          <p:cNvPr id="591879" name="Line 7"/>
          <p:cNvSpPr>
            <a:spLocks noChangeShapeType="1"/>
          </p:cNvSpPr>
          <p:nvPr/>
        </p:nvSpPr>
        <p:spPr bwMode="auto">
          <a:xfrm>
            <a:off x="6419850" y="2452688"/>
            <a:ext cx="1885950" cy="1289050"/>
          </a:xfrm>
          <a:prstGeom prst="line">
            <a:avLst/>
          </a:prstGeom>
          <a:noFill/>
          <a:ln w="38100">
            <a:solidFill>
              <a:schemeClr val="folHlink"/>
            </a:solidFill>
            <a:round/>
            <a:headEnd/>
            <a:tailEnd/>
          </a:ln>
        </p:spPr>
        <p:txBody>
          <a:bodyPr wrap="none" anchor="ctr"/>
          <a:lstStyle/>
          <a:p>
            <a:endParaRPr lang="en-US"/>
          </a:p>
        </p:txBody>
      </p:sp>
      <p:sp>
        <p:nvSpPr>
          <p:cNvPr id="591880" name="Line 8"/>
          <p:cNvSpPr>
            <a:spLocks noChangeShapeType="1"/>
          </p:cNvSpPr>
          <p:nvPr/>
        </p:nvSpPr>
        <p:spPr bwMode="auto">
          <a:xfrm>
            <a:off x="4724400" y="1284288"/>
            <a:ext cx="1466850" cy="1003300"/>
          </a:xfrm>
          <a:prstGeom prst="line">
            <a:avLst/>
          </a:prstGeom>
          <a:noFill/>
          <a:ln w="38100">
            <a:solidFill>
              <a:schemeClr val="folHlink"/>
            </a:solidFill>
            <a:round/>
            <a:headEnd/>
            <a:tailEnd/>
          </a:ln>
        </p:spPr>
        <p:txBody>
          <a:bodyPr wrap="none" anchor="ctr"/>
          <a:lstStyle/>
          <a:p>
            <a:endParaRPr lang="en-US"/>
          </a:p>
        </p:txBody>
      </p:sp>
      <p:sp>
        <p:nvSpPr>
          <p:cNvPr id="591881" name="Line 9"/>
          <p:cNvSpPr>
            <a:spLocks noChangeShapeType="1"/>
          </p:cNvSpPr>
          <p:nvPr/>
        </p:nvSpPr>
        <p:spPr bwMode="auto">
          <a:xfrm flipV="1">
            <a:off x="3187700" y="1271588"/>
            <a:ext cx="1473200" cy="1009650"/>
          </a:xfrm>
          <a:prstGeom prst="line">
            <a:avLst/>
          </a:prstGeom>
          <a:noFill/>
          <a:ln w="38100">
            <a:solidFill>
              <a:schemeClr val="folHlink"/>
            </a:solidFill>
            <a:round/>
            <a:headEnd/>
            <a:tailEnd/>
          </a:ln>
        </p:spPr>
        <p:txBody>
          <a:bodyPr wrap="none" anchor="ctr"/>
          <a:lstStyle/>
          <a:p>
            <a:endParaRPr lang="en-US"/>
          </a:p>
        </p:txBody>
      </p:sp>
      <p:sp>
        <p:nvSpPr>
          <p:cNvPr id="591882" name="Line 10"/>
          <p:cNvSpPr>
            <a:spLocks noChangeShapeType="1"/>
          </p:cNvSpPr>
          <p:nvPr/>
        </p:nvSpPr>
        <p:spPr bwMode="auto">
          <a:xfrm flipV="1">
            <a:off x="1060450" y="2446338"/>
            <a:ext cx="1892300" cy="1282700"/>
          </a:xfrm>
          <a:prstGeom prst="line">
            <a:avLst/>
          </a:prstGeom>
          <a:noFill/>
          <a:ln w="38100">
            <a:solidFill>
              <a:schemeClr val="folHlink"/>
            </a:solidFill>
            <a:round/>
            <a:headEnd/>
            <a:tailEnd/>
          </a:ln>
        </p:spPr>
        <p:txBody>
          <a:bodyPr wrap="none" anchor="ctr"/>
          <a:lstStyle/>
          <a:p>
            <a:endParaRPr lang="en-US"/>
          </a:p>
        </p:txBody>
      </p:sp>
      <p:sp>
        <p:nvSpPr>
          <p:cNvPr id="591883" name="Text Box 11"/>
          <p:cNvSpPr txBox="1">
            <a:spLocks noChangeArrowheads="1"/>
          </p:cNvSpPr>
          <p:nvPr/>
        </p:nvSpPr>
        <p:spPr bwMode="auto">
          <a:xfrm>
            <a:off x="925776" y="5470525"/>
            <a:ext cx="6553200" cy="396875"/>
          </a:xfrm>
          <a:prstGeom prst="rect">
            <a:avLst/>
          </a:prstGeom>
          <a:noFill/>
          <a:ln w="9525">
            <a:noFill/>
            <a:miter lim="800000"/>
            <a:headEnd/>
            <a:tailEnd/>
          </a:ln>
        </p:spPr>
        <p:txBody>
          <a:bodyPr wrap="none">
            <a:spAutoFit/>
          </a:bodyPr>
          <a:lstStyle/>
          <a:p>
            <a:pPr>
              <a:buFontTx/>
              <a:buChar char="•"/>
            </a:pPr>
            <a:r>
              <a:rPr lang="en-US" sz="2000" dirty="0">
                <a:solidFill>
                  <a:schemeClr val="folHlink"/>
                </a:solidFill>
              </a:rPr>
              <a:t> </a:t>
            </a:r>
            <a:r>
              <a:rPr lang="en-US" sz="2000" b="1" dirty="0" err="1">
                <a:solidFill>
                  <a:schemeClr val="folHlink"/>
                </a:solidFill>
              </a:rPr>
              <a:t>Epipolar</a:t>
            </a:r>
            <a:r>
              <a:rPr lang="en-US" sz="2000" b="1" dirty="0">
                <a:solidFill>
                  <a:schemeClr val="folHlink"/>
                </a:solidFill>
              </a:rPr>
              <a:t> Plane</a:t>
            </a:r>
            <a:r>
              <a:rPr lang="en-US" sz="2000" dirty="0">
                <a:solidFill>
                  <a:schemeClr val="folHlink"/>
                </a:solidFill>
              </a:rPr>
              <a:t> – plane containing baseline (1D family)</a:t>
            </a:r>
          </a:p>
        </p:txBody>
      </p:sp>
      <p:sp>
        <p:nvSpPr>
          <p:cNvPr id="591884" name="Oval 12"/>
          <p:cNvSpPr>
            <a:spLocks noChangeArrowheads="1"/>
          </p:cNvSpPr>
          <p:nvPr/>
        </p:nvSpPr>
        <p:spPr bwMode="auto">
          <a:xfrm>
            <a:off x="3105150" y="3659188"/>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91885" name="Oval 13"/>
          <p:cNvSpPr>
            <a:spLocks noChangeArrowheads="1"/>
          </p:cNvSpPr>
          <p:nvPr/>
        </p:nvSpPr>
        <p:spPr bwMode="auto">
          <a:xfrm>
            <a:off x="6102350" y="3690938"/>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91886" name="Text Box 14"/>
          <p:cNvSpPr txBox="1">
            <a:spLocks noChangeArrowheads="1"/>
          </p:cNvSpPr>
          <p:nvPr/>
        </p:nvSpPr>
        <p:spPr bwMode="auto">
          <a:xfrm>
            <a:off x="920088" y="4419600"/>
            <a:ext cx="5349875" cy="1016000"/>
          </a:xfrm>
          <a:prstGeom prst="rect">
            <a:avLst/>
          </a:prstGeom>
          <a:noFill/>
          <a:ln w="9525">
            <a:noFill/>
            <a:miter lim="800000"/>
            <a:headEnd/>
            <a:tailEnd/>
          </a:ln>
        </p:spPr>
        <p:txBody>
          <a:bodyPr wrap="none">
            <a:spAutoFit/>
          </a:bodyPr>
          <a:lstStyle/>
          <a:p>
            <a:pPr>
              <a:buFontTx/>
              <a:buChar char="•"/>
            </a:pPr>
            <a:r>
              <a:rPr lang="en-US" sz="2000" dirty="0">
                <a:solidFill>
                  <a:srgbClr val="339966"/>
                </a:solidFill>
              </a:rPr>
              <a:t> </a:t>
            </a:r>
            <a:r>
              <a:rPr lang="en-US" sz="2000" b="1" dirty="0" err="1">
                <a:solidFill>
                  <a:srgbClr val="339966"/>
                </a:solidFill>
              </a:rPr>
              <a:t>Epipoles</a:t>
            </a:r>
            <a:r>
              <a:rPr lang="en-US" sz="2000" b="1" dirty="0">
                <a:solidFill>
                  <a:srgbClr val="339966"/>
                </a:solidFill>
              </a:rPr>
              <a:t> </a:t>
            </a:r>
          </a:p>
          <a:p>
            <a:r>
              <a:rPr lang="en-US" sz="2000" dirty="0">
                <a:solidFill>
                  <a:srgbClr val="339966"/>
                </a:solidFill>
              </a:rPr>
              <a:t>= intersections of baseline with image planes </a:t>
            </a:r>
          </a:p>
          <a:p>
            <a:r>
              <a:rPr lang="en-US" sz="2000" dirty="0">
                <a:solidFill>
                  <a:srgbClr val="339966"/>
                </a:solidFill>
              </a:rPr>
              <a:t>= projections of the other camera center</a:t>
            </a:r>
          </a:p>
        </p:txBody>
      </p:sp>
      <p:sp>
        <p:nvSpPr>
          <p:cNvPr id="591890" name="Text Box 18"/>
          <p:cNvSpPr txBox="1">
            <a:spLocks noChangeArrowheads="1"/>
          </p:cNvSpPr>
          <p:nvPr/>
        </p:nvSpPr>
        <p:spPr bwMode="auto">
          <a:xfrm>
            <a:off x="914400" y="4010025"/>
            <a:ext cx="6069013" cy="396875"/>
          </a:xfrm>
          <a:prstGeom prst="rect">
            <a:avLst/>
          </a:prstGeom>
          <a:noFill/>
          <a:ln w="9525">
            <a:noFill/>
            <a:miter lim="800000"/>
            <a:headEnd/>
            <a:tailEnd/>
          </a:ln>
        </p:spPr>
        <p:txBody>
          <a:bodyPr wrap="none">
            <a:spAutoFit/>
          </a:bodyPr>
          <a:lstStyle/>
          <a:p>
            <a:pPr>
              <a:buFontTx/>
              <a:buChar char="•"/>
            </a:pPr>
            <a:r>
              <a:rPr lang="en-US" sz="2000" dirty="0">
                <a:solidFill>
                  <a:srgbClr val="FF3399"/>
                </a:solidFill>
              </a:rPr>
              <a:t> </a:t>
            </a:r>
            <a:r>
              <a:rPr lang="en-US" sz="2000" b="1" dirty="0">
                <a:solidFill>
                  <a:srgbClr val="FF3399"/>
                </a:solidFill>
              </a:rPr>
              <a:t>Baseline</a:t>
            </a:r>
            <a:r>
              <a:rPr lang="en-US" sz="2000" dirty="0">
                <a:solidFill>
                  <a:srgbClr val="FF3399"/>
                </a:solidFill>
              </a:rPr>
              <a:t> – line connecting the two camera centers</a:t>
            </a:r>
          </a:p>
        </p:txBody>
      </p:sp>
      <p:sp>
        <p:nvSpPr>
          <p:cNvPr id="591891" name="Line 19"/>
          <p:cNvSpPr>
            <a:spLocks noChangeShapeType="1"/>
          </p:cNvSpPr>
          <p:nvPr/>
        </p:nvSpPr>
        <p:spPr bwMode="auto">
          <a:xfrm>
            <a:off x="1066800" y="3773488"/>
            <a:ext cx="2057400" cy="0"/>
          </a:xfrm>
          <a:prstGeom prst="line">
            <a:avLst/>
          </a:prstGeom>
          <a:noFill/>
          <a:ln w="38100">
            <a:solidFill>
              <a:srgbClr val="FF3399"/>
            </a:solidFill>
            <a:round/>
            <a:headEnd/>
            <a:tailEnd/>
          </a:ln>
        </p:spPr>
        <p:txBody>
          <a:bodyPr wrap="none" anchor="ctr"/>
          <a:lstStyle/>
          <a:p>
            <a:endParaRPr lang="en-US"/>
          </a:p>
        </p:txBody>
      </p:sp>
      <p:sp>
        <p:nvSpPr>
          <p:cNvPr id="591892" name="Line 20"/>
          <p:cNvSpPr>
            <a:spLocks noChangeShapeType="1"/>
          </p:cNvSpPr>
          <p:nvPr/>
        </p:nvSpPr>
        <p:spPr bwMode="auto">
          <a:xfrm>
            <a:off x="3505200" y="3773488"/>
            <a:ext cx="2362200" cy="0"/>
          </a:xfrm>
          <a:prstGeom prst="line">
            <a:avLst/>
          </a:prstGeom>
          <a:noFill/>
          <a:ln w="38100">
            <a:solidFill>
              <a:srgbClr val="FF3399"/>
            </a:solidFill>
            <a:round/>
            <a:headEnd/>
            <a:tailEnd/>
          </a:ln>
        </p:spPr>
        <p:txBody>
          <a:bodyPr wrap="none" anchor="ctr"/>
          <a:lstStyle/>
          <a:p>
            <a:endParaRPr lang="en-US"/>
          </a:p>
        </p:txBody>
      </p:sp>
      <p:sp>
        <p:nvSpPr>
          <p:cNvPr id="591893" name="Line 21"/>
          <p:cNvSpPr>
            <a:spLocks noChangeShapeType="1"/>
          </p:cNvSpPr>
          <p:nvPr/>
        </p:nvSpPr>
        <p:spPr bwMode="auto">
          <a:xfrm>
            <a:off x="6248400" y="3773488"/>
            <a:ext cx="2057400" cy="0"/>
          </a:xfrm>
          <a:prstGeom prst="line">
            <a:avLst/>
          </a:prstGeom>
          <a:noFill/>
          <a:ln w="38100">
            <a:solidFill>
              <a:srgbClr val="FF3399"/>
            </a:solidFill>
            <a:round/>
            <a:headEnd/>
            <a:tailEnd/>
          </a:ln>
        </p:spPr>
        <p:txBody>
          <a:bodyPr wrap="none" anchor="ctr"/>
          <a:lstStyle/>
          <a:p>
            <a:endParaRPr lang="en-US"/>
          </a:p>
        </p:txBody>
      </p:sp>
      <p:sp>
        <p:nvSpPr>
          <p:cNvPr id="13332" name="Rectangle 22"/>
          <p:cNvSpPr>
            <a:spLocks noGrp="1" noChangeArrowheads="1"/>
          </p:cNvSpPr>
          <p:nvPr>
            <p:ph type="title"/>
          </p:nvPr>
        </p:nvSpPr>
        <p:spPr/>
        <p:txBody>
          <a:bodyPr/>
          <a:lstStyle/>
          <a:p>
            <a:r>
              <a:rPr lang="en-US" dirty="0" err="1" smtClean="0"/>
              <a:t>Epipolar</a:t>
            </a:r>
            <a:r>
              <a:rPr lang="en-US" dirty="0" smtClean="0"/>
              <a:t> geometry: notation</a:t>
            </a:r>
          </a:p>
        </p:txBody>
      </p:sp>
      <p:sp>
        <p:nvSpPr>
          <p:cNvPr id="13333" name="Rectangle 24"/>
          <p:cNvSpPr>
            <a:spLocks noChangeArrowheads="1"/>
          </p:cNvSpPr>
          <p:nvPr/>
        </p:nvSpPr>
        <p:spPr bwMode="auto">
          <a:xfrm>
            <a:off x="914400" y="1552575"/>
            <a:ext cx="228600" cy="304800"/>
          </a:xfrm>
          <a:prstGeom prst="rect">
            <a:avLst/>
          </a:prstGeom>
          <a:solidFill>
            <a:schemeClr val="bg1"/>
          </a:solidFill>
          <a:ln w="9525">
            <a:noFill/>
            <a:miter lim="800000"/>
            <a:headEnd/>
            <a:tailEnd/>
          </a:ln>
        </p:spPr>
        <p:txBody>
          <a:bodyPr wrap="none" anchor="ctr"/>
          <a:lstStyle/>
          <a:p>
            <a:endParaRPr lang="en-US"/>
          </a:p>
        </p:txBody>
      </p:sp>
      <p:sp>
        <p:nvSpPr>
          <p:cNvPr id="13334" name="Rectangle 25"/>
          <p:cNvSpPr>
            <a:spLocks noChangeArrowheads="1"/>
          </p:cNvSpPr>
          <p:nvPr/>
        </p:nvSpPr>
        <p:spPr bwMode="auto">
          <a:xfrm>
            <a:off x="8170863" y="1562100"/>
            <a:ext cx="322262" cy="304800"/>
          </a:xfrm>
          <a:prstGeom prst="rect">
            <a:avLst/>
          </a:prstGeom>
          <a:solidFill>
            <a:schemeClr val="bg1"/>
          </a:solidFill>
          <a:ln w="9525">
            <a:noFill/>
            <a:miter lim="800000"/>
            <a:headEnd/>
            <a:tailEnd/>
          </a:ln>
        </p:spPr>
        <p:txBody>
          <a:bodyPr wrap="none" anchor="ctr"/>
          <a:lstStyle/>
          <a:p>
            <a:endParaRPr lang="en-US"/>
          </a:p>
        </p:txBody>
      </p:sp>
      <p:sp>
        <p:nvSpPr>
          <p:cNvPr id="13335" name="Text Box 26"/>
          <p:cNvSpPr txBox="1">
            <a:spLocks noChangeArrowheads="1"/>
          </p:cNvSpPr>
          <p:nvPr/>
        </p:nvSpPr>
        <p:spPr bwMode="auto">
          <a:xfrm>
            <a:off x="4572000" y="892175"/>
            <a:ext cx="303213" cy="304800"/>
          </a:xfrm>
          <a:prstGeom prst="rect">
            <a:avLst/>
          </a:prstGeom>
          <a:solidFill>
            <a:schemeClr val="bg1"/>
          </a:solidFill>
          <a:ln w="9525">
            <a:noFill/>
            <a:miter lim="800000"/>
            <a:headEnd/>
            <a:tailEnd/>
          </a:ln>
        </p:spPr>
        <p:txBody>
          <a:bodyPr wrap="none">
            <a:spAutoFit/>
          </a:bodyPr>
          <a:lstStyle/>
          <a:p>
            <a:r>
              <a:rPr lang="en-US" sz="1400" b="1" i="1">
                <a:latin typeface="Times New Roman" pitchFamily="18" charset="0"/>
              </a:rPr>
              <a:t>X</a:t>
            </a:r>
          </a:p>
        </p:txBody>
      </p:sp>
      <p:sp>
        <p:nvSpPr>
          <p:cNvPr id="13336" name="Freeform 29"/>
          <p:cNvSpPr>
            <a:spLocks/>
          </p:cNvSpPr>
          <p:nvPr/>
        </p:nvSpPr>
        <p:spPr bwMode="auto">
          <a:xfrm>
            <a:off x="2667000" y="2286000"/>
            <a:ext cx="228600" cy="228600"/>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13337" name="Text Box 27"/>
          <p:cNvSpPr txBox="1">
            <a:spLocks noChangeArrowheads="1"/>
          </p:cNvSpPr>
          <p:nvPr/>
        </p:nvSpPr>
        <p:spPr bwMode="auto">
          <a:xfrm>
            <a:off x="2667000" y="2209800"/>
            <a:ext cx="20955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13338" name="Freeform 30"/>
          <p:cNvSpPr>
            <a:spLocks/>
          </p:cNvSpPr>
          <p:nvPr/>
        </p:nvSpPr>
        <p:spPr bwMode="auto">
          <a:xfrm>
            <a:off x="6477000" y="2286000"/>
            <a:ext cx="228600" cy="228600"/>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13339" name="Text Box 31"/>
          <p:cNvSpPr txBox="1">
            <a:spLocks noChangeArrowheads="1"/>
          </p:cNvSpPr>
          <p:nvPr/>
        </p:nvSpPr>
        <p:spPr bwMode="auto">
          <a:xfrm>
            <a:off x="6400800" y="2209800"/>
            <a:ext cx="38100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2" name="Slide Number Placeholder 1"/>
          <p:cNvSpPr>
            <a:spLocks noGrp="1"/>
          </p:cNvSpPr>
          <p:nvPr>
            <p:ph type="sldNum" sz="quarter" idx="12"/>
          </p:nvPr>
        </p:nvSpPr>
        <p:spPr/>
        <p:txBody>
          <a:bodyPr/>
          <a:lstStyle/>
          <a:p>
            <a:fld id="{07C59B69-6083-0D46-8CBF-CC33D581A354}" type="slidenum">
              <a:rPr lang="en-US" smtClean="0"/>
              <a:pPr/>
              <a:t>13</a:t>
            </a:fld>
            <a:endParaRPr lang="en-US"/>
          </a:p>
        </p:txBody>
      </p:sp>
    </p:spTree>
    <p:extLst>
      <p:ext uri="{BB962C8B-B14F-4D97-AF65-F5344CB8AC3E}">
        <p14:creationId xmlns:p14="http://schemas.microsoft.com/office/powerpoint/2010/main" val="418166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18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918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9189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9189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918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9188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9188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59187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59187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59187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59187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59188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59188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59188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5918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6" grpId="0" animBg="1"/>
      <p:bldP spid="591877" grpId="0" animBg="1"/>
      <p:bldP spid="591878" grpId="0" animBg="1"/>
      <p:bldP spid="591879" grpId="0" animBg="1"/>
      <p:bldP spid="591880" grpId="0" animBg="1"/>
      <p:bldP spid="591881" grpId="0" animBg="1"/>
      <p:bldP spid="591882" grpId="0" animBg="1"/>
      <p:bldP spid="591883" grpId="0" autoUpdateAnimBg="0"/>
      <p:bldP spid="591884" grpId="0" animBg="1"/>
      <p:bldP spid="591885" grpId="0" animBg="1"/>
      <p:bldP spid="591886" grpId="0" autoUpdateAnimBg="0"/>
      <p:bldP spid="591890" grpId="0" autoUpdateAnimBg="0"/>
      <p:bldP spid="591891" grpId="0" animBg="1"/>
      <p:bldP spid="591892" grpId="0" animBg="1"/>
      <p:bldP spid="59189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838200" y="877888"/>
            <a:ext cx="7696200" cy="3236912"/>
          </a:xfrm>
          <a:prstGeom prst="rect">
            <a:avLst/>
          </a:prstGeom>
          <a:noFill/>
          <a:ln w="9525">
            <a:noFill/>
            <a:miter lim="800000"/>
            <a:headEnd/>
            <a:tailEnd/>
          </a:ln>
        </p:spPr>
      </p:pic>
      <p:sp>
        <p:nvSpPr>
          <p:cNvPr id="15363" name="Line 4"/>
          <p:cNvSpPr>
            <a:spLocks noChangeShapeType="1"/>
          </p:cNvSpPr>
          <p:nvPr/>
        </p:nvSpPr>
        <p:spPr bwMode="auto">
          <a:xfrm flipV="1">
            <a:off x="1073150" y="3741738"/>
            <a:ext cx="2098675" cy="12700"/>
          </a:xfrm>
          <a:prstGeom prst="line">
            <a:avLst/>
          </a:prstGeom>
          <a:noFill/>
          <a:ln w="38100">
            <a:solidFill>
              <a:schemeClr val="folHlink"/>
            </a:solidFill>
            <a:round/>
            <a:headEnd/>
            <a:tailEnd/>
          </a:ln>
        </p:spPr>
        <p:txBody>
          <a:bodyPr wrap="none" anchor="ctr"/>
          <a:lstStyle/>
          <a:p>
            <a:endParaRPr lang="en-US"/>
          </a:p>
        </p:txBody>
      </p:sp>
      <p:sp>
        <p:nvSpPr>
          <p:cNvPr id="15364" name="Line 5"/>
          <p:cNvSpPr>
            <a:spLocks noChangeShapeType="1"/>
          </p:cNvSpPr>
          <p:nvPr/>
        </p:nvSpPr>
        <p:spPr bwMode="auto">
          <a:xfrm>
            <a:off x="3524250" y="3748088"/>
            <a:ext cx="2311400" cy="0"/>
          </a:xfrm>
          <a:prstGeom prst="line">
            <a:avLst/>
          </a:prstGeom>
          <a:noFill/>
          <a:ln w="38100">
            <a:solidFill>
              <a:schemeClr val="folHlink"/>
            </a:solidFill>
            <a:round/>
            <a:headEnd/>
            <a:tailEnd/>
          </a:ln>
        </p:spPr>
        <p:txBody>
          <a:bodyPr wrap="none" anchor="ctr"/>
          <a:lstStyle/>
          <a:p>
            <a:endParaRPr lang="en-US"/>
          </a:p>
        </p:txBody>
      </p:sp>
      <p:sp>
        <p:nvSpPr>
          <p:cNvPr id="15365" name="Line 6"/>
          <p:cNvSpPr>
            <a:spLocks noChangeShapeType="1"/>
          </p:cNvSpPr>
          <p:nvPr/>
        </p:nvSpPr>
        <p:spPr bwMode="auto">
          <a:xfrm>
            <a:off x="6210300" y="3748088"/>
            <a:ext cx="2095500" cy="0"/>
          </a:xfrm>
          <a:prstGeom prst="line">
            <a:avLst/>
          </a:prstGeom>
          <a:noFill/>
          <a:ln w="38100">
            <a:solidFill>
              <a:schemeClr val="folHlink"/>
            </a:solidFill>
            <a:round/>
            <a:headEnd/>
            <a:tailEnd/>
          </a:ln>
        </p:spPr>
        <p:txBody>
          <a:bodyPr wrap="none" anchor="ctr"/>
          <a:lstStyle/>
          <a:p>
            <a:endParaRPr lang="en-US"/>
          </a:p>
        </p:txBody>
      </p:sp>
      <p:sp>
        <p:nvSpPr>
          <p:cNvPr id="15366" name="Line 7"/>
          <p:cNvSpPr>
            <a:spLocks noChangeShapeType="1"/>
          </p:cNvSpPr>
          <p:nvPr/>
        </p:nvSpPr>
        <p:spPr bwMode="auto">
          <a:xfrm>
            <a:off x="6419850" y="2452688"/>
            <a:ext cx="1885950" cy="1289050"/>
          </a:xfrm>
          <a:prstGeom prst="line">
            <a:avLst/>
          </a:prstGeom>
          <a:noFill/>
          <a:ln w="38100">
            <a:solidFill>
              <a:schemeClr val="folHlink"/>
            </a:solidFill>
            <a:round/>
            <a:headEnd/>
            <a:tailEnd/>
          </a:ln>
        </p:spPr>
        <p:txBody>
          <a:bodyPr wrap="none" anchor="ctr"/>
          <a:lstStyle/>
          <a:p>
            <a:endParaRPr lang="en-US"/>
          </a:p>
        </p:txBody>
      </p:sp>
      <p:sp>
        <p:nvSpPr>
          <p:cNvPr id="15367" name="Line 8"/>
          <p:cNvSpPr>
            <a:spLocks noChangeShapeType="1"/>
          </p:cNvSpPr>
          <p:nvPr/>
        </p:nvSpPr>
        <p:spPr bwMode="auto">
          <a:xfrm>
            <a:off x="4724400" y="1284288"/>
            <a:ext cx="1466850" cy="1003300"/>
          </a:xfrm>
          <a:prstGeom prst="line">
            <a:avLst/>
          </a:prstGeom>
          <a:noFill/>
          <a:ln w="38100">
            <a:solidFill>
              <a:schemeClr val="folHlink"/>
            </a:solidFill>
            <a:round/>
            <a:headEnd/>
            <a:tailEnd/>
          </a:ln>
        </p:spPr>
        <p:txBody>
          <a:bodyPr wrap="none" anchor="ctr"/>
          <a:lstStyle/>
          <a:p>
            <a:endParaRPr lang="en-US"/>
          </a:p>
        </p:txBody>
      </p:sp>
      <p:sp>
        <p:nvSpPr>
          <p:cNvPr id="15368" name="Line 9"/>
          <p:cNvSpPr>
            <a:spLocks noChangeShapeType="1"/>
          </p:cNvSpPr>
          <p:nvPr/>
        </p:nvSpPr>
        <p:spPr bwMode="auto">
          <a:xfrm flipV="1">
            <a:off x="3187700" y="1271588"/>
            <a:ext cx="1473200" cy="1009650"/>
          </a:xfrm>
          <a:prstGeom prst="line">
            <a:avLst/>
          </a:prstGeom>
          <a:noFill/>
          <a:ln w="38100">
            <a:solidFill>
              <a:schemeClr val="folHlink"/>
            </a:solidFill>
            <a:round/>
            <a:headEnd/>
            <a:tailEnd/>
          </a:ln>
        </p:spPr>
        <p:txBody>
          <a:bodyPr wrap="none" anchor="ctr"/>
          <a:lstStyle/>
          <a:p>
            <a:endParaRPr lang="en-US"/>
          </a:p>
        </p:txBody>
      </p:sp>
      <p:sp>
        <p:nvSpPr>
          <p:cNvPr id="15369" name="Line 10"/>
          <p:cNvSpPr>
            <a:spLocks noChangeShapeType="1"/>
          </p:cNvSpPr>
          <p:nvPr/>
        </p:nvSpPr>
        <p:spPr bwMode="auto">
          <a:xfrm flipV="1">
            <a:off x="1060450" y="2446338"/>
            <a:ext cx="1892300" cy="1282700"/>
          </a:xfrm>
          <a:prstGeom prst="line">
            <a:avLst/>
          </a:prstGeom>
          <a:noFill/>
          <a:ln w="38100">
            <a:solidFill>
              <a:schemeClr val="folHlink"/>
            </a:solidFill>
            <a:round/>
            <a:headEnd/>
            <a:tailEnd/>
          </a:ln>
        </p:spPr>
        <p:txBody>
          <a:bodyPr wrap="none" anchor="ctr"/>
          <a:lstStyle/>
          <a:p>
            <a:endParaRPr lang="en-US"/>
          </a:p>
        </p:txBody>
      </p:sp>
      <p:sp>
        <p:nvSpPr>
          <p:cNvPr id="15371" name="Oval 12"/>
          <p:cNvSpPr>
            <a:spLocks noChangeArrowheads="1"/>
          </p:cNvSpPr>
          <p:nvPr/>
        </p:nvSpPr>
        <p:spPr bwMode="auto">
          <a:xfrm>
            <a:off x="3105150" y="3659188"/>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5372" name="Oval 13"/>
          <p:cNvSpPr>
            <a:spLocks noChangeArrowheads="1"/>
          </p:cNvSpPr>
          <p:nvPr/>
        </p:nvSpPr>
        <p:spPr bwMode="auto">
          <a:xfrm>
            <a:off x="6102350" y="3690938"/>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grpSp>
        <p:nvGrpSpPr>
          <p:cNvPr id="29" name="Group 28"/>
          <p:cNvGrpSpPr/>
          <p:nvPr/>
        </p:nvGrpSpPr>
        <p:grpSpPr>
          <a:xfrm>
            <a:off x="2952750" y="2300288"/>
            <a:ext cx="3460750" cy="1600200"/>
            <a:chOff x="2952750" y="2300288"/>
            <a:chExt cx="3460750" cy="1600200"/>
          </a:xfrm>
        </p:grpSpPr>
        <p:sp>
          <p:nvSpPr>
            <p:cNvPr id="591887" name="Line 15"/>
            <p:cNvSpPr>
              <a:spLocks noChangeShapeType="1"/>
            </p:cNvSpPr>
            <p:nvPr/>
          </p:nvSpPr>
          <p:spPr bwMode="auto">
            <a:xfrm flipH="1" flipV="1">
              <a:off x="2952750" y="2300288"/>
              <a:ext cx="260350" cy="1581150"/>
            </a:xfrm>
            <a:prstGeom prst="line">
              <a:avLst/>
            </a:prstGeom>
            <a:noFill/>
            <a:ln w="38100">
              <a:solidFill>
                <a:srgbClr val="CC3300"/>
              </a:solidFill>
              <a:round/>
              <a:headEnd/>
              <a:tailEnd/>
            </a:ln>
          </p:spPr>
          <p:txBody>
            <a:bodyPr wrap="none" anchor="ctr"/>
            <a:lstStyle/>
            <a:p>
              <a:endParaRPr lang="en-US"/>
            </a:p>
          </p:txBody>
        </p:sp>
        <p:sp>
          <p:nvSpPr>
            <p:cNvPr id="591888" name="Line 16"/>
            <p:cNvSpPr>
              <a:spLocks noChangeShapeType="1"/>
            </p:cNvSpPr>
            <p:nvPr/>
          </p:nvSpPr>
          <p:spPr bwMode="auto">
            <a:xfrm flipV="1">
              <a:off x="6159500" y="2312988"/>
              <a:ext cx="254000" cy="1587500"/>
            </a:xfrm>
            <a:prstGeom prst="line">
              <a:avLst/>
            </a:prstGeom>
            <a:noFill/>
            <a:ln w="38100">
              <a:solidFill>
                <a:srgbClr val="CC3300"/>
              </a:solidFill>
              <a:round/>
              <a:headEnd/>
              <a:tailEnd/>
            </a:ln>
          </p:spPr>
          <p:txBody>
            <a:bodyPr wrap="none" anchor="ctr"/>
            <a:lstStyle/>
            <a:p>
              <a:endParaRPr lang="en-US"/>
            </a:p>
          </p:txBody>
        </p:sp>
      </p:grpSp>
      <p:sp>
        <p:nvSpPr>
          <p:cNvPr id="591889" name="Text Box 17"/>
          <p:cNvSpPr txBox="1">
            <a:spLocks noChangeArrowheads="1"/>
          </p:cNvSpPr>
          <p:nvPr/>
        </p:nvSpPr>
        <p:spPr bwMode="auto">
          <a:xfrm>
            <a:off x="914400" y="5804848"/>
            <a:ext cx="7467600" cy="1006475"/>
          </a:xfrm>
          <a:prstGeom prst="rect">
            <a:avLst/>
          </a:prstGeom>
          <a:noFill/>
          <a:ln w="9525">
            <a:noFill/>
            <a:miter lim="800000"/>
            <a:headEnd/>
            <a:tailEnd/>
          </a:ln>
        </p:spPr>
        <p:txBody>
          <a:bodyPr>
            <a:spAutoFit/>
          </a:bodyPr>
          <a:lstStyle/>
          <a:p>
            <a:pPr>
              <a:buFontTx/>
              <a:buChar char="•"/>
            </a:pPr>
            <a:r>
              <a:rPr lang="en-US" sz="2000" dirty="0">
                <a:solidFill>
                  <a:srgbClr val="A50021"/>
                </a:solidFill>
              </a:rPr>
              <a:t> </a:t>
            </a:r>
            <a:r>
              <a:rPr lang="en-US" sz="2000" b="1" dirty="0" err="1">
                <a:solidFill>
                  <a:srgbClr val="A50021"/>
                </a:solidFill>
              </a:rPr>
              <a:t>Epipolar</a:t>
            </a:r>
            <a:r>
              <a:rPr lang="en-US" sz="2000" b="1" dirty="0">
                <a:solidFill>
                  <a:srgbClr val="A50021"/>
                </a:solidFill>
              </a:rPr>
              <a:t> Lines</a:t>
            </a:r>
            <a:r>
              <a:rPr lang="en-US" sz="2000" dirty="0">
                <a:solidFill>
                  <a:srgbClr val="A50021"/>
                </a:solidFill>
              </a:rPr>
              <a:t> - intersections of </a:t>
            </a:r>
            <a:r>
              <a:rPr lang="en-US" sz="2000" dirty="0" err="1">
                <a:solidFill>
                  <a:srgbClr val="A50021"/>
                </a:solidFill>
              </a:rPr>
              <a:t>epipolar</a:t>
            </a:r>
            <a:r>
              <a:rPr lang="en-US" sz="2000" dirty="0">
                <a:solidFill>
                  <a:srgbClr val="A50021"/>
                </a:solidFill>
              </a:rPr>
              <a:t> plane with image</a:t>
            </a:r>
            <a:br>
              <a:rPr lang="en-US" sz="2000" dirty="0">
                <a:solidFill>
                  <a:srgbClr val="A50021"/>
                </a:solidFill>
              </a:rPr>
            </a:br>
            <a:r>
              <a:rPr lang="en-US" sz="2000" dirty="0">
                <a:solidFill>
                  <a:srgbClr val="A50021"/>
                </a:solidFill>
              </a:rPr>
              <a:t>  planes (always come in corresponding pairs)</a:t>
            </a:r>
          </a:p>
          <a:p>
            <a:pPr eaLnBrk="1" hangingPunct="1">
              <a:buFontTx/>
              <a:buChar char="•"/>
            </a:pPr>
            <a:endParaRPr lang="en-US" sz="2000" dirty="0">
              <a:solidFill>
                <a:srgbClr val="A50021"/>
              </a:solidFill>
            </a:endParaRPr>
          </a:p>
        </p:txBody>
      </p:sp>
      <p:sp>
        <p:nvSpPr>
          <p:cNvPr id="15378" name="Line 19"/>
          <p:cNvSpPr>
            <a:spLocks noChangeShapeType="1"/>
          </p:cNvSpPr>
          <p:nvPr/>
        </p:nvSpPr>
        <p:spPr bwMode="auto">
          <a:xfrm>
            <a:off x="1066800" y="3773488"/>
            <a:ext cx="2057400" cy="0"/>
          </a:xfrm>
          <a:prstGeom prst="line">
            <a:avLst/>
          </a:prstGeom>
          <a:noFill/>
          <a:ln w="38100">
            <a:solidFill>
              <a:srgbClr val="FF3399"/>
            </a:solidFill>
            <a:round/>
            <a:headEnd/>
            <a:tailEnd/>
          </a:ln>
        </p:spPr>
        <p:txBody>
          <a:bodyPr wrap="none" anchor="ctr"/>
          <a:lstStyle/>
          <a:p>
            <a:endParaRPr lang="en-US"/>
          </a:p>
        </p:txBody>
      </p:sp>
      <p:sp>
        <p:nvSpPr>
          <p:cNvPr id="15379" name="Line 20"/>
          <p:cNvSpPr>
            <a:spLocks noChangeShapeType="1"/>
          </p:cNvSpPr>
          <p:nvPr/>
        </p:nvSpPr>
        <p:spPr bwMode="auto">
          <a:xfrm>
            <a:off x="3505200" y="3773488"/>
            <a:ext cx="2362200" cy="0"/>
          </a:xfrm>
          <a:prstGeom prst="line">
            <a:avLst/>
          </a:prstGeom>
          <a:noFill/>
          <a:ln w="38100">
            <a:solidFill>
              <a:srgbClr val="FF3399"/>
            </a:solidFill>
            <a:round/>
            <a:headEnd/>
            <a:tailEnd/>
          </a:ln>
        </p:spPr>
        <p:txBody>
          <a:bodyPr wrap="none" anchor="ctr"/>
          <a:lstStyle/>
          <a:p>
            <a:endParaRPr lang="en-US"/>
          </a:p>
        </p:txBody>
      </p:sp>
      <p:sp>
        <p:nvSpPr>
          <p:cNvPr id="15380" name="Line 21"/>
          <p:cNvSpPr>
            <a:spLocks noChangeShapeType="1"/>
          </p:cNvSpPr>
          <p:nvPr/>
        </p:nvSpPr>
        <p:spPr bwMode="auto">
          <a:xfrm>
            <a:off x="6248400" y="3773488"/>
            <a:ext cx="2057400" cy="0"/>
          </a:xfrm>
          <a:prstGeom prst="line">
            <a:avLst/>
          </a:prstGeom>
          <a:noFill/>
          <a:ln w="38100">
            <a:solidFill>
              <a:srgbClr val="FF3399"/>
            </a:solidFill>
            <a:round/>
            <a:headEnd/>
            <a:tailEnd/>
          </a:ln>
        </p:spPr>
        <p:txBody>
          <a:bodyPr wrap="none" anchor="ctr"/>
          <a:lstStyle/>
          <a:p>
            <a:endParaRPr lang="en-US"/>
          </a:p>
        </p:txBody>
      </p:sp>
      <p:sp>
        <p:nvSpPr>
          <p:cNvPr id="15381" name="Rectangle 22"/>
          <p:cNvSpPr>
            <a:spLocks noGrp="1" noChangeArrowheads="1"/>
          </p:cNvSpPr>
          <p:nvPr>
            <p:ph type="title"/>
          </p:nvPr>
        </p:nvSpPr>
        <p:spPr/>
        <p:txBody>
          <a:bodyPr/>
          <a:lstStyle/>
          <a:p>
            <a:r>
              <a:rPr lang="en-US" dirty="0" err="1" smtClean="0"/>
              <a:t>Epipolar</a:t>
            </a:r>
            <a:r>
              <a:rPr lang="en-US" dirty="0" smtClean="0"/>
              <a:t> geometry: notation</a:t>
            </a:r>
          </a:p>
        </p:txBody>
      </p:sp>
      <p:sp>
        <p:nvSpPr>
          <p:cNvPr id="15382" name="Rectangle 24"/>
          <p:cNvSpPr>
            <a:spLocks noChangeArrowheads="1"/>
          </p:cNvSpPr>
          <p:nvPr/>
        </p:nvSpPr>
        <p:spPr bwMode="auto">
          <a:xfrm>
            <a:off x="914400" y="1552575"/>
            <a:ext cx="228600" cy="304800"/>
          </a:xfrm>
          <a:prstGeom prst="rect">
            <a:avLst/>
          </a:prstGeom>
          <a:solidFill>
            <a:schemeClr val="bg1"/>
          </a:solidFill>
          <a:ln w="9525">
            <a:noFill/>
            <a:miter lim="800000"/>
            <a:headEnd/>
            <a:tailEnd/>
          </a:ln>
        </p:spPr>
        <p:txBody>
          <a:bodyPr wrap="none" anchor="ctr"/>
          <a:lstStyle/>
          <a:p>
            <a:endParaRPr lang="en-US"/>
          </a:p>
        </p:txBody>
      </p:sp>
      <p:sp>
        <p:nvSpPr>
          <p:cNvPr id="15383" name="Rectangle 25"/>
          <p:cNvSpPr>
            <a:spLocks noChangeArrowheads="1"/>
          </p:cNvSpPr>
          <p:nvPr/>
        </p:nvSpPr>
        <p:spPr bwMode="auto">
          <a:xfrm>
            <a:off x="8170863" y="1562100"/>
            <a:ext cx="322262" cy="304800"/>
          </a:xfrm>
          <a:prstGeom prst="rect">
            <a:avLst/>
          </a:prstGeom>
          <a:solidFill>
            <a:schemeClr val="bg1"/>
          </a:solidFill>
          <a:ln w="9525">
            <a:noFill/>
            <a:miter lim="800000"/>
            <a:headEnd/>
            <a:tailEnd/>
          </a:ln>
        </p:spPr>
        <p:txBody>
          <a:bodyPr wrap="none" anchor="ctr"/>
          <a:lstStyle/>
          <a:p>
            <a:endParaRPr lang="en-US"/>
          </a:p>
        </p:txBody>
      </p:sp>
      <p:sp>
        <p:nvSpPr>
          <p:cNvPr id="15384" name="Text Box 26"/>
          <p:cNvSpPr txBox="1">
            <a:spLocks noChangeArrowheads="1"/>
          </p:cNvSpPr>
          <p:nvPr/>
        </p:nvSpPr>
        <p:spPr bwMode="auto">
          <a:xfrm>
            <a:off x="4572000" y="892175"/>
            <a:ext cx="303213" cy="304800"/>
          </a:xfrm>
          <a:prstGeom prst="rect">
            <a:avLst/>
          </a:prstGeom>
          <a:solidFill>
            <a:schemeClr val="bg1"/>
          </a:solidFill>
          <a:ln w="9525">
            <a:noFill/>
            <a:miter lim="800000"/>
            <a:headEnd/>
            <a:tailEnd/>
          </a:ln>
        </p:spPr>
        <p:txBody>
          <a:bodyPr wrap="none">
            <a:spAutoFit/>
          </a:bodyPr>
          <a:lstStyle/>
          <a:p>
            <a:r>
              <a:rPr lang="en-US" sz="1400" b="1" i="1">
                <a:latin typeface="Times New Roman" pitchFamily="18" charset="0"/>
              </a:rPr>
              <a:t>X</a:t>
            </a:r>
          </a:p>
        </p:txBody>
      </p:sp>
      <p:sp>
        <p:nvSpPr>
          <p:cNvPr id="15385" name="Freeform 29"/>
          <p:cNvSpPr>
            <a:spLocks/>
          </p:cNvSpPr>
          <p:nvPr/>
        </p:nvSpPr>
        <p:spPr bwMode="auto">
          <a:xfrm>
            <a:off x="2667000" y="2286000"/>
            <a:ext cx="228600" cy="228600"/>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15386" name="Text Box 27"/>
          <p:cNvSpPr txBox="1">
            <a:spLocks noChangeArrowheads="1"/>
          </p:cNvSpPr>
          <p:nvPr/>
        </p:nvSpPr>
        <p:spPr bwMode="auto">
          <a:xfrm>
            <a:off x="2667000" y="2209800"/>
            <a:ext cx="20955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15387" name="Freeform 30"/>
          <p:cNvSpPr>
            <a:spLocks/>
          </p:cNvSpPr>
          <p:nvPr/>
        </p:nvSpPr>
        <p:spPr bwMode="auto">
          <a:xfrm>
            <a:off x="6477000" y="2286000"/>
            <a:ext cx="228600" cy="228600"/>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15388" name="Text Box 31"/>
          <p:cNvSpPr txBox="1">
            <a:spLocks noChangeArrowheads="1"/>
          </p:cNvSpPr>
          <p:nvPr/>
        </p:nvSpPr>
        <p:spPr bwMode="auto">
          <a:xfrm>
            <a:off x="6400800" y="2209800"/>
            <a:ext cx="38100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31" name="Text Box 11"/>
          <p:cNvSpPr txBox="1">
            <a:spLocks noChangeArrowheads="1"/>
          </p:cNvSpPr>
          <p:nvPr/>
        </p:nvSpPr>
        <p:spPr bwMode="auto">
          <a:xfrm>
            <a:off x="925776" y="5470525"/>
            <a:ext cx="6553200" cy="396875"/>
          </a:xfrm>
          <a:prstGeom prst="rect">
            <a:avLst/>
          </a:prstGeom>
          <a:noFill/>
          <a:ln w="9525">
            <a:noFill/>
            <a:miter lim="800000"/>
            <a:headEnd/>
            <a:tailEnd/>
          </a:ln>
        </p:spPr>
        <p:txBody>
          <a:bodyPr wrap="none">
            <a:spAutoFit/>
          </a:bodyPr>
          <a:lstStyle/>
          <a:p>
            <a:pPr>
              <a:buFontTx/>
              <a:buChar char="•"/>
            </a:pPr>
            <a:r>
              <a:rPr lang="en-US" sz="2000" dirty="0">
                <a:solidFill>
                  <a:schemeClr val="folHlink"/>
                </a:solidFill>
              </a:rPr>
              <a:t> </a:t>
            </a:r>
            <a:r>
              <a:rPr lang="en-US" sz="2000" b="1" dirty="0" err="1">
                <a:solidFill>
                  <a:schemeClr val="folHlink"/>
                </a:solidFill>
              </a:rPr>
              <a:t>Epipolar</a:t>
            </a:r>
            <a:r>
              <a:rPr lang="en-US" sz="2000" b="1" dirty="0">
                <a:solidFill>
                  <a:schemeClr val="folHlink"/>
                </a:solidFill>
              </a:rPr>
              <a:t> Plane</a:t>
            </a:r>
            <a:r>
              <a:rPr lang="en-US" sz="2000" dirty="0">
                <a:solidFill>
                  <a:schemeClr val="folHlink"/>
                </a:solidFill>
              </a:rPr>
              <a:t> – plane containing baseline (1D family)</a:t>
            </a:r>
          </a:p>
        </p:txBody>
      </p:sp>
      <p:sp>
        <p:nvSpPr>
          <p:cNvPr id="32" name="Text Box 14"/>
          <p:cNvSpPr txBox="1">
            <a:spLocks noChangeArrowheads="1"/>
          </p:cNvSpPr>
          <p:nvPr/>
        </p:nvSpPr>
        <p:spPr bwMode="auto">
          <a:xfrm>
            <a:off x="920088" y="4419600"/>
            <a:ext cx="5349875" cy="1016000"/>
          </a:xfrm>
          <a:prstGeom prst="rect">
            <a:avLst/>
          </a:prstGeom>
          <a:noFill/>
          <a:ln w="9525">
            <a:noFill/>
            <a:miter lim="800000"/>
            <a:headEnd/>
            <a:tailEnd/>
          </a:ln>
        </p:spPr>
        <p:txBody>
          <a:bodyPr wrap="none">
            <a:spAutoFit/>
          </a:bodyPr>
          <a:lstStyle/>
          <a:p>
            <a:pPr>
              <a:buFontTx/>
              <a:buChar char="•"/>
            </a:pPr>
            <a:r>
              <a:rPr lang="en-US" sz="2000" dirty="0">
                <a:solidFill>
                  <a:srgbClr val="339966"/>
                </a:solidFill>
              </a:rPr>
              <a:t> </a:t>
            </a:r>
            <a:r>
              <a:rPr lang="en-US" sz="2000" b="1" dirty="0" err="1">
                <a:solidFill>
                  <a:srgbClr val="339966"/>
                </a:solidFill>
              </a:rPr>
              <a:t>Epipoles</a:t>
            </a:r>
            <a:r>
              <a:rPr lang="en-US" sz="2000" b="1" dirty="0">
                <a:solidFill>
                  <a:srgbClr val="339966"/>
                </a:solidFill>
              </a:rPr>
              <a:t> </a:t>
            </a:r>
          </a:p>
          <a:p>
            <a:r>
              <a:rPr lang="en-US" sz="2000" dirty="0">
                <a:solidFill>
                  <a:srgbClr val="339966"/>
                </a:solidFill>
              </a:rPr>
              <a:t>= intersections of baseline with image planes </a:t>
            </a:r>
          </a:p>
          <a:p>
            <a:r>
              <a:rPr lang="en-US" sz="2000" dirty="0">
                <a:solidFill>
                  <a:srgbClr val="339966"/>
                </a:solidFill>
              </a:rPr>
              <a:t>= projections of the other camera center</a:t>
            </a:r>
          </a:p>
        </p:txBody>
      </p:sp>
      <p:sp>
        <p:nvSpPr>
          <p:cNvPr id="33" name="Text Box 18"/>
          <p:cNvSpPr txBox="1">
            <a:spLocks noChangeArrowheads="1"/>
          </p:cNvSpPr>
          <p:nvPr/>
        </p:nvSpPr>
        <p:spPr bwMode="auto">
          <a:xfrm>
            <a:off x="914400" y="4010025"/>
            <a:ext cx="6069013" cy="396875"/>
          </a:xfrm>
          <a:prstGeom prst="rect">
            <a:avLst/>
          </a:prstGeom>
          <a:noFill/>
          <a:ln w="9525">
            <a:noFill/>
            <a:miter lim="800000"/>
            <a:headEnd/>
            <a:tailEnd/>
          </a:ln>
        </p:spPr>
        <p:txBody>
          <a:bodyPr wrap="none">
            <a:spAutoFit/>
          </a:bodyPr>
          <a:lstStyle/>
          <a:p>
            <a:pPr>
              <a:buFontTx/>
              <a:buChar char="•"/>
            </a:pPr>
            <a:r>
              <a:rPr lang="en-US" sz="2000" dirty="0">
                <a:solidFill>
                  <a:srgbClr val="FF3399"/>
                </a:solidFill>
              </a:rPr>
              <a:t> </a:t>
            </a:r>
            <a:r>
              <a:rPr lang="en-US" sz="2000" b="1" dirty="0">
                <a:solidFill>
                  <a:srgbClr val="FF3399"/>
                </a:solidFill>
              </a:rPr>
              <a:t>Baseline</a:t>
            </a:r>
            <a:r>
              <a:rPr lang="en-US" sz="2000" dirty="0">
                <a:solidFill>
                  <a:srgbClr val="FF3399"/>
                </a:solidFill>
              </a:rPr>
              <a:t> – line connecting the two camera centers</a:t>
            </a:r>
          </a:p>
        </p:txBody>
      </p:sp>
      <p:sp>
        <p:nvSpPr>
          <p:cNvPr id="2" name="Slide Number Placeholder 1"/>
          <p:cNvSpPr>
            <a:spLocks noGrp="1"/>
          </p:cNvSpPr>
          <p:nvPr>
            <p:ph type="sldNum" sz="quarter" idx="12"/>
          </p:nvPr>
        </p:nvSpPr>
        <p:spPr/>
        <p:txBody>
          <a:bodyPr/>
          <a:lstStyle/>
          <a:p>
            <a:fld id="{07C59B69-6083-0D46-8CBF-CC33D581A354}" type="slidenum">
              <a:rPr lang="en-US" smtClean="0"/>
              <a:pPr/>
              <a:t>14</a:t>
            </a:fld>
            <a:endParaRPr lang="en-US"/>
          </a:p>
        </p:txBody>
      </p:sp>
    </p:spTree>
    <p:extLst>
      <p:ext uri="{BB962C8B-B14F-4D97-AF65-F5344CB8AC3E}">
        <p14:creationId xmlns:p14="http://schemas.microsoft.com/office/powerpoint/2010/main" val="3346323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ig8"/>
          <p:cNvPicPr>
            <a:picLocks noChangeAspect="1" noChangeArrowheads="1"/>
          </p:cNvPicPr>
          <p:nvPr/>
        </p:nvPicPr>
        <p:blipFill>
          <a:blip r:embed="rId3" cstate="print"/>
          <a:srcRect/>
          <a:stretch>
            <a:fillRect/>
          </a:stretch>
        </p:blipFill>
        <p:spPr bwMode="auto">
          <a:xfrm>
            <a:off x="4476750" y="3255963"/>
            <a:ext cx="3876675" cy="3638550"/>
          </a:xfrm>
          <a:prstGeom prst="rect">
            <a:avLst/>
          </a:prstGeom>
          <a:noFill/>
          <a:ln w="9525">
            <a:noFill/>
            <a:miter lim="800000"/>
            <a:headEnd/>
            <a:tailEnd/>
          </a:ln>
        </p:spPr>
      </p:pic>
      <p:pic>
        <p:nvPicPr>
          <p:cNvPr id="16387" name="Picture 3" descr="fig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62000" y="3255963"/>
            <a:ext cx="3876675" cy="3638550"/>
          </a:xfrm>
          <a:prstGeom prst="rect">
            <a:avLst/>
          </a:prstGeom>
          <a:noFill/>
          <a:ln w="9525">
            <a:noFill/>
            <a:miter lim="800000"/>
            <a:headEnd/>
            <a:tailEnd/>
          </a:ln>
        </p:spPr>
      </p:pic>
      <p:pic>
        <p:nvPicPr>
          <p:cNvPr id="16388" name="Picture 4" descr="fig8"/>
          <p:cNvPicPr>
            <a:picLocks noChangeAspect="1" noChangeArrowheads="1"/>
          </p:cNvPicPr>
          <p:nvPr/>
        </p:nvPicPr>
        <p:blipFill>
          <a:blip r:embed="rId5" cstate="print"/>
          <a:srcRect/>
          <a:stretch>
            <a:fillRect/>
          </a:stretch>
        </p:blipFill>
        <p:spPr bwMode="auto">
          <a:xfrm>
            <a:off x="2532063" y="914400"/>
            <a:ext cx="3705225" cy="2247900"/>
          </a:xfrm>
          <a:prstGeom prst="rect">
            <a:avLst/>
          </a:prstGeom>
          <a:noFill/>
          <a:ln w="9525">
            <a:noFill/>
            <a:miter lim="800000"/>
            <a:headEnd/>
            <a:tailEnd/>
          </a:ln>
        </p:spPr>
      </p:pic>
      <p:sp>
        <p:nvSpPr>
          <p:cNvPr id="16389" name="Rectangle 6"/>
          <p:cNvSpPr>
            <a:spLocks noGrp="1" noChangeArrowheads="1"/>
          </p:cNvSpPr>
          <p:nvPr>
            <p:ph type="title"/>
          </p:nvPr>
        </p:nvSpPr>
        <p:spPr/>
        <p:txBody>
          <a:bodyPr/>
          <a:lstStyle/>
          <a:p>
            <a:r>
              <a:rPr lang="en-US" smtClean="0"/>
              <a:t>Example: Converging cameras</a:t>
            </a:r>
          </a:p>
        </p:txBody>
      </p:sp>
      <p:sp>
        <p:nvSpPr>
          <p:cNvPr id="2" name="Slide Number Placeholder 1"/>
          <p:cNvSpPr>
            <a:spLocks noGrp="1"/>
          </p:cNvSpPr>
          <p:nvPr>
            <p:ph type="sldNum" sz="quarter" idx="12"/>
          </p:nvPr>
        </p:nvSpPr>
        <p:spPr/>
        <p:txBody>
          <a:bodyPr/>
          <a:lstStyle/>
          <a:p>
            <a:fld id="{2ECA7CF4-79CC-6A48-A466-8C20EA113E48}" type="slidenum">
              <a:rPr lang="en-US" smtClean="0"/>
              <a:pPr/>
              <a:t>15</a:t>
            </a:fld>
            <a:endParaRPr lang="en-US"/>
          </a:p>
        </p:txBody>
      </p:sp>
    </p:spTree>
    <p:extLst>
      <p:ext uri="{BB962C8B-B14F-4D97-AF65-F5344CB8AC3E}">
        <p14:creationId xmlns:p14="http://schemas.microsoft.com/office/powerpoint/2010/main" val="2928963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fig8"/>
          <p:cNvPicPr>
            <a:picLocks noChangeAspect="1" noChangeArrowheads="1"/>
          </p:cNvPicPr>
          <p:nvPr/>
        </p:nvPicPr>
        <p:blipFill>
          <a:blip r:embed="rId3" cstate="print"/>
          <a:srcRect/>
          <a:stretch>
            <a:fillRect/>
          </a:stretch>
        </p:blipFill>
        <p:spPr bwMode="auto">
          <a:xfrm>
            <a:off x="4781550" y="3905250"/>
            <a:ext cx="3370263" cy="1809750"/>
          </a:xfrm>
          <a:prstGeom prst="rect">
            <a:avLst/>
          </a:prstGeom>
          <a:noFill/>
          <a:ln w="9525">
            <a:noFill/>
            <a:miter lim="800000"/>
            <a:headEnd/>
            <a:tailEnd/>
          </a:ln>
        </p:spPr>
      </p:pic>
      <p:pic>
        <p:nvPicPr>
          <p:cNvPr id="17411" name="Picture 4" descr="fig8"/>
          <p:cNvPicPr>
            <a:picLocks noChangeAspect="1" noChangeArrowheads="1"/>
          </p:cNvPicPr>
          <p:nvPr/>
        </p:nvPicPr>
        <p:blipFill>
          <a:blip r:embed="rId4" cstate="print"/>
          <a:srcRect/>
          <a:stretch>
            <a:fillRect/>
          </a:stretch>
        </p:blipFill>
        <p:spPr bwMode="auto">
          <a:xfrm>
            <a:off x="1704975" y="1536700"/>
            <a:ext cx="5553075" cy="1343025"/>
          </a:xfrm>
          <a:prstGeom prst="rect">
            <a:avLst/>
          </a:prstGeom>
          <a:noFill/>
          <a:ln w="9525">
            <a:noFill/>
            <a:miter lim="800000"/>
            <a:headEnd/>
            <a:tailEnd/>
          </a:ln>
        </p:spPr>
      </p:pic>
      <p:pic>
        <p:nvPicPr>
          <p:cNvPr id="17412" name="Picture 5" descr="fig8"/>
          <p:cNvPicPr>
            <a:picLocks noChangeAspect="1" noChangeArrowheads="1"/>
          </p:cNvPicPr>
          <p:nvPr/>
        </p:nvPicPr>
        <p:blipFill>
          <a:blip r:embed="rId5" cstate="print"/>
          <a:srcRect/>
          <a:stretch>
            <a:fillRect/>
          </a:stretch>
        </p:blipFill>
        <p:spPr bwMode="auto">
          <a:xfrm>
            <a:off x="1219200" y="3917950"/>
            <a:ext cx="3332163" cy="1789113"/>
          </a:xfrm>
          <a:prstGeom prst="rect">
            <a:avLst/>
          </a:prstGeom>
          <a:noFill/>
          <a:ln w="9525">
            <a:noFill/>
            <a:miter lim="800000"/>
            <a:headEnd/>
            <a:tailEnd/>
          </a:ln>
        </p:spPr>
      </p:pic>
      <p:sp>
        <p:nvSpPr>
          <p:cNvPr id="17413" name="Rectangle 6"/>
          <p:cNvSpPr>
            <a:spLocks noGrp="1" noChangeArrowheads="1"/>
          </p:cNvSpPr>
          <p:nvPr>
            <p:ph type="title"/>
          </p:nvPr>
        </p:nvSpPr>
        <p:spPr>
          <a:xfrm>
            <a:off x="685800" y="76200"/>
            <a:ext cx="7924800" cy="838200"/>
          </a:xfrm>
        </p:spPr>
        <p:txBody>
          <a:bodyPr/>
          <a:lstStyle/>
          <a:p>
            <a:r>
              <a:rPr lang="en-US" smtClean="0"/>
              <a:t>Example: Motion parallel to image plane</a:t>
            </a:r>
          </a:p>
        </p:txBody>
      </p:sp>
      <p:sp>
        <p:nvSpPr>
          <p:cNvPr id="2" name="Slide Number Placeholder 1"/>
          <p:cNvSpPr>
            <a:spLocks noGrp="1"/>
          </p:cNvSpPr>
          <p:nvPr>
            <p:ph type="sldNum" sz="quarter" idx="12"/>
          </p:nvPr>
        </p:nvSpPr>
        <p:spPr/>
        <p:txBody>
          <a:bodyPr/>
          <a:lstStyle/>
          <a:p>
            <a:fld id="{2ECA7CF4-79CC-6A48-A466-8C20EA113E48}" type="slidenum">
              <a:rPr lang="en-US" smtClean="0"/>
              <a:pPr/>
              <a:t>16</a:t>
            </a:fld>
            <a:endParaRPr lang="en-US"/>
          </a:p>
        </p:txBody>
      </p:sp>
    </p:spTree>
    <p:extLst>
      <p:ext uri="{BB962C8B-B14F-4D97-AF65-F5344CB8AC3E}">
        <p14:creationId xmlns:p14="http://schemas.microsoft.com/office/powerpoint/2010/main" val="1636606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2" name="Rectangle 21"/>
          <p:cNvSpPr>
            <a:spLocks noGrp="1" noChangeArrowheads="1"/>
          </p:cNvSpPr>
          <p:nvPr>
            <p:ph type="title"/>
          </p:nvPr>
        </p:nvSpPr>
        <p:spPr/>
        <p:txBody>
          <a:bodyPr>
            <a:normAutofit/>
          </a:bodyPr>
          <a:lstStyle/>
          <a:p>
            <a:r>
              <a:rPr lang="en-US" sz="3600" dirty="0" smtClean="0"/>
              <a:t>Example: Forward motion</a:t>
            </a:r>
          </a:p>
        </p:txBody>
      </p:sp>
      <p:sp>
        <p:nvSpPr>
          <p:cNvPr id="23" name="Content Placeholder 22"/>
          <p:cNvSpPr>
            <a:spLocks noGrp="1"/>
          </p:cNvSpPr>
          <p:nvPr>
            <p:ph idx="1"/>
          </p:nvPr>
        </p:nvSpPr>
        <p:spPr/>
        <p:txBody>
          <a:bodyPr/>
          <a:lstStyle/>
          <a:p>
            <a:endParaRPr lang="en-US" dirty="0" smtClean="0"/>
          </a:p>
          <a:p>
            <a:endParaRPr lang="en-US" dirty="0" smtClean="0"/>
          </a:p>
          <a:p>
            <a:pPr>
              <a:buNone/>
            </a:pPr>
            <a:r>
              <a:rPr lang="en-US" dirty="0" smtClean="0"/>
              <a:t>	What would the </a:t>
            </a:r>
            <a:r>
              <a:rPr lang="en-US" dirty="0" err="1" smtClean="0"/>
              <a:t>epipolar</a:t>
            </a:r>
            <a:r>
              <a:rPr lang="en-US" dirty="0" smtClean="0"/>
              <a:t> lines look like if the camera moves directly forward?</a:t>
            </a:r>
            <a:endParaRPr lang="en-US" dirty="0"/>
          </a:p>
        </p:txBody>
      </p:sp>
      <p:sp>
        <p:nvSpPr>
          <p:cNvPr id="2" name="Slide Number Placeholder 1"/>
          <p:cNvSpPr>
            <a:spLocks noGrp="1"/>
          </p:cNvSpPr>
          <p:nvPr>
            <p:ph type="sldNum" sz="quarter" idx="12"/>
          </p:nvPr>
        </p:nvSpPr>
        <p:spPr/>
        <p:txBody>
          <a:bodyPr/>
          <a:lstStyle/>
          <a:p>
            <a:fld id="{07C59B69-6083-0D46-8CBF-CC33D581A354}" type="slidenum">
              <a:rPr lang="en-US" smtClean="0"/>
              <a:pPr/>
              <a:t>17</a:t>
            </a:fld>
            <a:endParaRPr lang="en-US"/>
          </a:p>
        </p:txBody>
      </p:sp>
    </p:spTree>
    <p:extLst>
      <p:ext uri="{BB962C8B-B14F-4D97-AF65-F5344CB8AC3E}">
        <p14:creationId xmlns:p14="http://schemas.microsoft.com/office/powerpoint/2010/main" val="3837176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basement00"/>
          <p:cNvPicPr>
            <a:picLocks noChangeAspect="1" noChangeArrowheads="1"/>
          </p:cNvPicPr>
          <p:nvPr/>
        </p:nvPicPr>
        <p:blipFill>
          <a:blip r:embed="rId3" cstate="print"/>
          <a:srcRect/>
          <a:stretch>
            <a:fillRect/>
          </a:stretch>
        </p:blipFill>
        <p:spPr bwMode="auto">
          <a:xfrm>
            <a:off x="2230438" y="1087438"/>
            <a:ext cx="4681537" cy="4681537"/>
          </a:xfrm>
          <a:prstGeom prst="rect">
            <a:avLst/>
          </a:prstGeom>
          <a:noFill/>
          <a:ln w="9525">
            <a:noFill/>
            <a:miter lim="800000"/>
            <a:headEnd/>
            <a:tailEnd/>
          </a:ln>
        </p:spPr>
      </p:pic>
      <p:sp>
        <p:nvSpPr>
          <p:cNvPr id="5" name="Rectangle 21"/>
          <p:cNvSpPr>
            <a:spLocks noGrp="1" noChangeArrowheads="1"/>
          </p:cNvSpPr>
          <p:nvPr>
            <p:ph type="title"/>
          </p:nvPr>
        </p:nvSpPr>
        <p:spPr>
          <a:xfrm>
            <a:off x="304800" y="0"/>
            <a:ext cx="8686800" cy="838200"/>
          </a:xfrm>
        </p:spPr>
        <p:txBody>
          <a:bodyPr/>
          <a:lstStyle/>
          <a:p>
            <a:r>
              <a:rPr lang="en-US" sz="3200" dirty="0" smtClean="0"/>
              <a:t>Example: Motion perpendicular to image plane</a:t>
            </a:r>
          </a:p>
        </p:txBody>
      </p:sp>
      <p:sp>
        <p:nvSpPr>
          <p:cNvPr id="2" name="Slide Number Placeholder 1"/>
          <p:cNvSpPr>
            <a:spLocks noGrp="1"/>
          </p:cNvSpPr>
          <p:nvPr>
            <p:ph type="sldNum" sz="quarter" idx="12"/>
          </p:nvPr>
        </p:nvSpPr>
        <p:spPr/>
        <p:txBody>
          <a:bodyPr/>
          <a:lstStyle/>
          <a:p>
            <a:fld id="{2ECA7CF4-79CC-6A48-A466-8C20EA113E48}" type="slidenum">
              <a:rPr lang="en-US" smtClean="0"/>
              <a:pPr/>
              <a:t>18</a:t>
            </a:fld>
            <a:endParaRPr lang="en-US"/>
          </a:p>
        </p:txBody>
      </p:sp>
    </p:spTree>
    <p:extLst>
      <p:ext uri="{BB962C8B-B14F-4D97-AF65-F5344CB8AC3E}">
        <p14:creationId xmlns:p14="http://schemas.microsoft.com/office/powerpoint/2010/main" val="4139837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2" name="Rectangle 21"/>
          <p:cNvSpPr>
            <a:spLocks noGrp="1" noChangeArrowheads="1"/>
          </p:cNvSpPr>
          <p:nvPr>
            <p:ph type="title"/>
          </p:nvPr>
        </p:nvSpPr>
        <p:spPr>
          <a:xfrm>
            <a:off x="304800" y="0"/>
            <a:ext cx="8686800" cy="838200"/>
          </a:xfrm>
        </p:spPr>
        <p:txBody>
          <a:bodyPr/>
          <a:lstStyle/>
          <a:p>
            <a:r>
              <a:rPr lang="en-US" sz="3200" dirty="0" smtClean="0"/>
              <a:t>Example: Motion perpendicular to image plane</a:t>
            </a:r>
          </a:p>
        </p:txBody>
      </p:sp>
      <p:sp>
        <p:nvSpPr>
          <p:cNvPr id="2" name="Content Placeholder 1"/>
          <p:cNvSpPr>
            <a:spLocks noGrp="1"/>
          </p:cNvSpPr>
          <p:nvPr>
            <p:ph idx="1"/>
          </p:nvPr>
        </p:nvSpPr>
        <p:spPr>
          <a:xfrm>
            <a:off x="152400" y="5943600"/>
            <a:ext cx="9525000" cy="762000"/>
          </a:xfrm>
        </p:spPr>
        <p:txBody>
          <a:bodyPr/>
          <a:lstStyle/>
          <a:p>
            <a:pPr marL="457200" indent="-457200">
              <a:buFont typeface="Arial" pitchFamily="34" charset="0"/>
              <a:buChar char="•"/>
            </a:pPr>
            <a:r>
              <a:rPr lang="en-US" sz="2000" dirty="0" smtClean="0"/>
              <a:t>Points move along lines radiating from the </a:t>
            </a:r>
            <a:r>
              <a:rPr lang="en-US" sz="2000" dirty="0" err="1" smtClean="0"/>
              <a:t>epipole</a:t>
            </a:r>
            <a:r>
              <a:rPr lang="en-US" sz="2000" dirty="0" smtClean="0"/>
              <a:t>: “focus of expansion”</a:t>
            </a:r>
          </a:p>
          <a:p>
            <a:pPr marL="457200" indent="-457200">
              <a:buFont typeface="Arial" pitchFamily="34" charset="0"/>
              <a:buChar char="•"/>
            </a:pPr>
            <a:r>
              <a:rPr lang="en-US" sz="2000" dirty="0" err="1" smtClean="0"/>
              <a:t>Epipole</a:t>
            </a:r>
            <a:r>
              <a:rPr lang="en-US" sz="2000" dirty="0" smtClean="0"/>
              <a:t> is the principal point</a:t>
            </a:r>
            <a:endParaRPr lang="en-US" sz="2000" dirty="0"/>
          </a:p>
        </p:txBody>
      </p:sp>
      <p:pic>
        <p:nvPicPr>
          <p:cNvPr id="4" name="Picture 1027" descr="basement01"/>
          <p:cNvPicPr>
            <a:picLocks noChangeAspect="1" noChangeArrowheads="1"/>
          </p:cNvPicPr>
          <p:nvPr/>
        </p:nvPicPr>
        <p:blipFill>
          <a:blip r:embed="rId3" cstate="print"/>
          <a:srcRect/>
          <a:stretch>
            <a:fillRect/>
          </a:stretch>
        </p:blipFill>
        <p:spPr bwMode="auto">
          <a:xfrm>
            <a:off x="2230438" y="1087438"/>
            <a:ext cx="4681537" cy="4681537"/>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07C59B69-6083-0D46-8CBF-CC33D581A354}" type="slidenum">
              <a:rPr lang="en-US" smtClean="0"/>
              <a:pPr/>
              <a:t>19</a:t>
            </a:fld>
            <a:endParaRPr lang="en-US"/>
          </a:p>
        </p:txBody>
      </p:sp>
    </p:spTree>
    <p:extLst>
      <p:ext uri="{BB962C8B-B14F-4D97-AF65-F5344CB8AC3E}">
        <p14:creationId xmlns:p14="http://schemas.microsoft.com/office/powerpoint/2010/main" val="267783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http://imgs.abduzeedo.com/files/articles/amazing-stereographics-time-travel/2435382661_39a11d1539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8450" y="381000"/>
            <a:ext cx="333375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30B037A2-3270-5E4C-8E19-150D81A169B9}" type="slidenum">
              <a:rPr lang="en-US" smtClean="0"/>
              <a:pPr/>
              <a:t>2</a:t>
            </a:fld>
            <a:endParaRPr lang="en-US"/>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fig8"/>
          <p:cNvPicPr>
            <a:picLocks noChangeAspect="1" noChangeArrowheads="1"/>
          </p:cNvPicPr>
          <p:nvPr/>
        </p:nvPicPr>
        <p:blipFill>
          <a:blip r:embed="rId3" cstate="print"/>
          <a:srcRect/>
          <a:stretch>
            <a:fillRect/>
          </a:stretch>
        </p:blipFill>
        <p:spPr bwMode="auto">
          <a:xfrm>
            <a:off x="914400" y="3941763"/>
            <a:ext cx="2682875" cy="2722562"/>
          </a:xfrm>
          <a:prstGeom prst="rect">
            <a:avLst/>
          </a:prstGeom>
          <a:noFill/>
          <a:ln w="9525">
            <a:noFill/>
            <a:miter lim="800000"/>
            <a:headEnd/>
            <a:tailEnd/>
          </a:ln>
        </p:spPr>
      </p:pic>
      <p:pic>
        <p:nvPicPr>
          <p:cNvPr id="18435" name="Picture 4" descr="fig8"/>
          <p:cNvPicPr>
            <a:picLocks noChangeAspect="1" noChangeArrowheads="1"/>
          </p:cNvPicPr>
          <p:nvPr/>
        </p:nvPicPr>
        <p:blipFill>
          <a:blip r:embed="rId4" cstate="print"/>
          <a:srcRect/>
          <a:stretch>
            <a:fillRect/>
          </a:stretch>
        </p:blipFill>
        <p:spPr bwMode="auto">
          <a:xfrm>
            <a:off x="928688" y="1066800"/>
            <a:ext cx="2682875" cy="2722563"/>
          </a:xfrm>
          <a:prstGeom prst="rect">
            <a:avLst/>
          </a:prstGeom>
          <a:noFill/>
          <a:ln w="9525">
            <a:noFill/>
            <a:miter lim="800000"/>
            <a:headEnd/>
            <a:tailEnd/>
          </a:ln>
        </p:spPr>
      </p:pic>
      <p:sp>
        <p:nvSpPr>
          <p:cNvPr id="18436" name="Rectangle 5"/>
          <p:cNvSpPr>
            <a:spLocks noChangeArrowheads="1"/>
          </p:cNvSpPr>
          <p:nvPr/>
        </p:nvSpPr>
        <p:spPr bwMode="auto">
          <a:xfrm>
            <a:off x="5341938" y="2435225"/>
            <a:ext cx="2049462" cy="1722438"/>
          </a:xfrm>
          <a:prstGeom prst="rect">
            <a:avLst/>
          </a:prstGeom>
          <a:noFill/>
          <a:ln w="9525" algn="ctr">
            <a:solidFill>
              <a:schemeClr val="tx1"/>
            </a:solidFill>
            <a:miter lim="800000"/>
            <a:headEnd/>
            <a:tailEnd/>
          </a:ln>
        </p:spPr>
        <p:txBody>
          <a:bodyPr wrap="none" anchor="ctr"/>
          <a:lstStyle/>
          <a:p>
            <a:endParaRPr lang="en-US"/>
          </a:p>
        </p:txBody>
      </p:sp>
      <p:sp>
        <p:nvSpPr>
          <p:cNvPr id="18437" name="Rectangle 6"/>
          <p:cNvSpPr>
            <a:spLocks noChangeArrowheads="1"/>
          </p:cNvSpPr>
          <p:nvPr/>
        </p:nvSpPr>
        <p:spPr bwMode="auto">
          <a:xfrm>
            <a:off x="5705475" y="1524000"/>
            <a:ext cx="1282700" cy="1135063"/>
          </a:xfrm>
          <a:prstGeom prst="rect">
            <a:avLst/>
          </a:prstGeom>
          <a:noFill/>
          <a:ln w="9525" algn="ctr">
            <a:solidFill>
              <a:schemeClr val="tx1"/>
            </a:solidFill>
            <a:miter lim="800000"/>
            <a:headEnd/>
            <a:tailEnd/>
          </a:ln>
        </p:spPr>
        <p:txBody>
          <a:bodyPr wrap="none" anchor="ctr"/>
          <a:lstStyle/>
          <a:p>
            <a:endParaRPr lang="en-US"/>
          </a:p>
        </p:txBody>
      </p:sp>
      <p:sp>
        <p:nvSpPr>
          <p:cNvPr id="18438" name="Freeform 7"/>
          <p:cNvSpPr>
            <a:spLocks/>
          </p:cNvSpPr>
          <p:nvPr/>
        </p:nvSpPr>
        <p:spPr bwMode="auto">
          <a:xfrm>
            <a:off x="5424488" y="1798638"/>
            <a:ext cx="914400" cy="1935162"/>
          </a:xfrm>
          <a:custGeom>
            <a:avLst/>
            <a:gdLst>
              <a:gd name="T0" fmla="*/ 2147483647 w 576"/>
              <a:gd name="T1" fmla="*/ 2147483647 h 1219"/>
              <a:gd name="T2" fmla="*/ 2147483647 w 576"/>
              <a:gd name="T3" fmla="*/ 2147483647 h 1219"/>
              <a:gd name="T4" fmla="*/ 2147483647 w 576"/>
              <a:gd name="T5" fmla="*/ 0 h 1219"/>
              <a:gd name="T6" fmla="*/ 0 w 576"/>
              <a:gd name="T7" fmla="*/ 2147483647 h 1219"/>
              <a:gd name="T8" fmla="*/ 2147483647 w 576"/>
              <a:gd name="T9" fmla="*/ 2147483647 h 1219"/>
              <a:gd name="T10" fmla="*/ 0 60000 65536"/>
              <a:gd name="T11" fmla="*/ 0 60000 65536"/>
              <a:gd name="T12" fmla="*/ 0 60000 65536"/>
              <a:gd name="T13" fmla="*/ 0 60000 65536"/>
              <a:gd name="T14" fmla="*/ 0 60000 65536"/>
              <a:gd name="T15" fmla="*/ 0 w 576"/>
              <a:gd name="T16" fmla="*/ 0 h 1219"/>
              <a:gd name="T17" fmla="*/ 576 w 576"/>
              <a:gd name="T18" fmla="*/ 1219 h 1219"/>
            </a:gdLst>
            <a:ahLst/>
            <a:cxnLst>
              <a:cxn ang="T10">
                <a:pos x="T0" y="T1"/>
              </a:cxn>
              <a:cxn ang="T11">
                <a:pos x="T2" y="T3"/>
              </a:cxn>
              <a:cxn ang="T12">
                <a:pos x="T4" y="T5"/>
              </a:cxn>
              <a:cxn ang="T13">
                <a:pos x="T6" y="T7"/>
              </a:cxn>
              <a:cxn ang="T14">
                <a:pos x="T8" y="T9"/>
              </a:cxn>
            </a:cxnLst>
            <a:rect l="T15" t="T16" r="T17" b="T18"/>
            <a:pathLst>
              <a:path w="576" h="1219">
                <a:moveTo>
                  <a:pt x="576" y="1219"/>
                </a:moveTo>
                <a:lnTo>
                  <a:pt x="571" y="108"/>
                </a:lnTo>
                <a:lnTo>
                  <a:pt x="266" y="0"/>
                </a:lnTo>
                <a:lnTo>
                  <a:pt x="0" y="1003"/>
                </a:lnTo>
                <a:lnTo>
                  <a:pt x="576" y="1219"/>
                </a:lnTo>
                <a:close/>
              </a:path>
            </a:pathLst>
          </a:custGeom>
          <a:noFill/>
          <a:ln w="9525">
            <a:solidFill>
              <a:schemeClr val="tx1"/>
            </a:solidFill>
            <a:round/>
            <a:headEnd/>
            <a:tailEnd/>
          </a:ln>
        </p:spPr>
        <p:txBody>
          <a:bodyPr wrap="none" anchor="ctr"/>
          <a:lstStyle/>
          <a:p>
            <a:endParaRPr lang="en-US"/>
          </a:p>
        </p:txBody>
      </p:sp>
      <p:sp>
        <p:nvSpPr>
          <p:cNvPr id="18439" name="Freeform 8"/>
          <p:cNvSpPr>
            <a:spLocks/>
          </p:cNvSpPr>
          <p:nvPr/>
        </p:nvSpPr>
        <p:spPr bwMode="auto">
          <a:xfrm flipH="1">
            <a:off x="6334125" y="1793875"/>
            <a:ext cx="914400" cy="1935163"/>
          </a:xfrm>
          <a:custGeom>
            <a:avLst/>
            <a:gdLst>
              <a:gd name="T0" fmla="*/ 2147483647 w 576"/>
              <a:gd name="T1" fmla="*/ 2147483647 h 1219"/>
              <a:gd name="T2" fmla="*/ 2147483647 w 576"/>
              <a:gd name="T3" fmla="*/ 2147483647 h 1219"/>
              <a:gd name="T4" fmla="*/ 2147483647 w 576"/>
              <a:gd name="T5" fmla="*/ 0 h 1219"/>
              <a:gd name="T6" fmla="*/ 0 w 576"/>
              <a:gd name="T7" fmla="*/ 2147483647 h 1219"/>
              <a:gd name="T8" fmla="*/ 2147483647 w 576"/>
              <a:gd name="T9" fmla="*/ 2147483647 h 1219"/>
              <a:gd name="T10" fmla="*/ 0 60000 65536"/>
              <a:gd name="T11" fmla="*/ 0 60000 65536"/>
              <a:gd name="T12" fmla="*/ 0 60000 65536"/>
              <a:gd name="T13" fmla="*/ 0 60000 65536"/>
              <a:gd name="T14" fmla="*/ 0 60000 65536"/>
              <a:gd name="T15" fmla="*/ 0 w 576"/>
              <a:gd name="T16" fmla="*/ 0 h 1219"/>
              <a:gd name="T17" fmla="*/ 576 w 576"/>
              <a:gd name="T18" fmla="*/ 1219 h 1219"/>
            </a:gdLst>
            <a:ahLst/>
            <a:cxnLst>
              <a:cxn ang="T10">
                <a:pos x="T0" y="T1"/>
              </a:cxn>
              <a:cxn ang="T11">
                <a:pos x="T2" y="T3"/>
              </a:cxn>
              <a:cxn ang="T12">
                <a:pos x="T4" y="T5"/>
              </a:cxn>
              <a:cxn ang="T13">
                <a:pos x="T6" y="T7"/>
              </a:cxn>
              <a:cxn ang="T14">
                <a:pos x="T8" y="T9"/>
              </a:cxn>
            </a:cxnLst>
            <a:rect l="T15" t="T16" r="T17" b="T18"/>
            <a:pathLst>
              <a:path w="576" h="1219">
                <a:moveTo>
                  <a:pt x="576" y="1219"/>
                </a:moveTo>
                <a:lnTo>
                  <a:pt x="571" y="108"/>
                </a:lnTo>
                <a:lnTo>
                  <a:pt x="266" y="0"/>
                </a:lnTo>
                <a:lnTo>
                  <a:pt x="0" y="1003"/>
                </a:lnTo>
                <a:lnTo>
                  <a:pt x="576" y="1219"/>
                </a:lnTo>
                <a:close/>
              </a:path>
            </a:pathLst>
          </a:custGeom>
          <a:noFill/>
          <a:ln w="9525">
            <a:solidFill>
              <a:schemeClr val="tx1"/>
            </a:solidFill>
            <a:round/>
            <a:headEnd/>
            <a:tailEnd/>
          </a:ln>
        </p:spPr>
        <p:txBody>
          <a:bodyPr wrap="none" anchor="ctr"/>
          <a:lstStyle/>
          <a:p>
            <a:endParaRPr lang="en-US"/>
          </a:p>
        </p:txBody>
      </p:sp>
      <p:sp>
        <p:nvSpPr>
          <p:cNvPr id="18440" name="Freeform 9"/>
          <p:cNvSpPr>
            <a:spLocks/>
          </p:cNvSpPr>
          <p:nvPr/>
        </p:nvSpPr>
        <p:spPr bwMode="auto">
          <a:xfrm>
            <a:off x="6337300" y="1984375"/>
            <a:ext cx="923925" cy="2001838"/>
          </a:xfrm>
          <a:custGeom>
            <a:avLst/>
            <a:gdLst>
              <a:gd name="T0" fmla="*/ 0 w 582"/>
              <a:gd name="T1" fmla="*/ 2147483647 h 1261"/>
              <a:gd name="T2" fmla="*/ 2147483647 w 582"/>
              <a:gd name="T3" fmla="*/ 0 h 1261"/>
              <a:gd name="T4" fmla="*/ 2147483647 w 582"/>
              <a:gd name="T5" fmla="*/ 2147483647 h 1261"/>
              <a:gd name="T6" fmla="*/ 2147483647 w 582"/>
              <a:gd name="T7" fmla="*/ 2147483647 h 1261"/>
              <a:gd name="T8" fmla="*/ 0 w 582"/>
              <a:gd name="T9" fmla="*/ 2147483647 h 1261"/>
              <a:gd name="T10" fmla="*/ 0 60000 65536"/>
              <a:gd name="T11" fmla="*/ 0 60000 65536"/>
              <a:gd name="T12" fmla="*/ 0 60000 65536"/>
              <a:gd name="T13" fmla="*/ 0 60000 65536"/>
              <a:gd name="T14" fmla="*/ 0 60000 65536"/>
              <a:gd name="T15" fmla="*/ 0 w 582"/>
              <a:gd name="T16" fmla="*/ 0 h 1261"/>
              <a:gd name="T17" fmla="*/ 582 w 582"/>
              <a:gd name="T18" fmla="*/ 1261 h 1261"/>
            </a:gdLst>
            <a:ahLst/>
            <a:cxnLst>
              <a:cxn ang="T10">
                <a:pos x="T0" y="T1"/>
              </a:cxn>
              <a:cxn ang="T11">
                <a:pos x="T2" y="T3"/>
              </a:cxn>
              <a:cxn ang="T12">
                <a:pos x="T4" y="T5"/>
              </a:cxn>
              <a:cxn ang="T13">
                <a:pos x="T6" y="T7"/>
              </a:cxn>
              <a:cxn ang="T14">
                <a:pos x="T8" y="T9"/>
              </a:cxn>
            </a:cxnLst>
            <a:rect l="T15" t="T16" r="T17" b="T18"/>
            <a:pathLst>
              <a:path w="582" h="1261">
                <a:moveTo>
                  <a:pt x="0" y="1111"/>
                </a:moveTo>
                <a:lnTo>
                  <a:pt x="5" y="0"/>
                </a:lnTo>
                <a:lnTo>
                  <a:pt x="269" y="68"/>
                </a:lnTo>
                <a:lnTo>
                  <a:pt x="582" y="1261"/>
                </a:lnTo>
                <a:lnTo>
                  <a:pt x="0" y="1111"/>
                </a:lnTo>
                <a:close/>
              </a:path>
            </a:pathLst>
          </a:custGeom>
          <a:noFill/>
          <a:ln w="9525">
            <a:solidFill>
              <a:schemeClr val="tx1"/>
            </a:solidFill>
            <a:round/>
            <a:headEnd/>
            <a:tailEnd/>
          </a:ln>
        </p:spPr>
        <p:txBody>
          <a:bodyPr wrap="none" anchor="ctr"/>
          <a:lstStyle/>
          <a:p>
            <a:endParaRPr lang="en-US"/>
          </a:p>
        </p:txBody>
      </p:sp>
      <p:sp>
        <p:nvSpPr>
          <p:cNvPr id="18441" name="Freeform 10"/>
          <p:cNvSpPr>
            <a:spLocks/>
          </p:cNvSpPr>
          <p:nvPr/>
        </p:nvSpPr>
        <p:spPr bwMode="auto">
          <a:xfrm flipH="1">
            <a:off x="5408613" y="1978025"/>
            <a:ext cx="923925" cy="2001838"/>
          </a:xfrm>
          <a:custGeom>
            <a:avLst/>
            <a:gdLst>
              <a:gd name="T0" fmla="*/ 0 w 582"/>
              <a:gd name="T1" fmla="*/ 2147483647 h 1261"/>
              <a:gd name="T2" fmla="*/ 2147483647 w 582"/>
              <a:gd name="T3" fmla="*/ 0 h 1261"/>
              <a:gd name="T4" fmla="*/ 2147483647 w 582"/>
              <a:gd name="T5" fmla="*/ 2147483647 h 1261"/>
              <a:gd name="T6" fmla="*/ 2147483647 w 582"/>
              <a:gd name="T7" fmla="*/ 2147483647 h 1261"/>
              <a:gd name="T8" fmla="*/ 0 w 582"/>
              <a:gd name="T9" fmla="*/ 2147483647 h 1261"/>
              <a:gd name="T10" fmla="*/ 0 60000 65536"/>
              <a:gd name="T11" fmla="*/ 0 60000 65536"/>
              <a:gd name="T12" fmla="*/ 0 60000 65536"/>
              <a:gd name="T13" fmla="*/ 0 60000 65536"/>
              <a:gd name="T14" fmla="*/ 0 60000 65536"/>
              <a:gd name="T15" fmla="*/ 0 w 582"/>
              <a:gd name="T16" fmla="*/ 0 h 1261"/>
              <a:gd name="T17" fmla="*/ 582 w 582"/>
              <a:gd name="T18" fmla="*/ 1261 h 1261"/>
            </a:gdLst>
            <a:ahLst/>
            <a:cxnLst>
              <a:cxn ang="T10">
                <a:pos x="T0" y="T1"/>
              </a:cxn>
              <a:cxn ang="T11">
                <a:pos x="T2" y="T3"/>
              </a:cxn>
              <a:cxn ang="T12">
                <a:pos x="T4" y="T5"/>
              </a:cxn>
              <a:cxn ang="T13">
                <a:pos x="T6" y="T7"/>
              </a:cxn>
              <a:cxn ang="T14">
                <a:pos x="T8" y="T9"/>
              </a:cxn>
            </a:cxnLst>
            <a:rect l="T15" t="T16" r="T17" b="T18"/>
            <a:pathLst>
              <a:path w="582" h="1261">
                <a:moveTo>
                  <a:pt x="0" y="1111"/>
                </a:moveTo>
                <a:lnTo>
                  <a:pt x="5" y="0"/>
                </a:lnTo>
                <a:lnTo>
                  <a:pt x="269" y="68"/>
                </a:lnTo>
                <a:lnTo>
                  <a:pt x="582" y="1261"/>
                </a:lnTo>
                <a:lnTo>
                  <a:pt x="0" y="1111"/>
                </a:lnTo>
                <a:close/>
              </a:path>
            </a:pathLst>
          </a:custGeom>
          <a:noFill/>
          <a:ln w="9525">
            <a:solidFill>
              <a:schemeClr val="tx1"/>
            </a:solidFill>
            <a:round/>
            <a:headEnd/>
            <a:tailEnd/>
          </a:ln>
        </p:spPr>
        <p:txBody>
          <a:bodyPr wrap="none" anchor="ctr"/>
          <a:lstStyle/>
          <a:p>
            <a:endParaRPr lang="en-US"/>
          </a:p>
        </p:txBody>
      </p:sp>
      <p:sp>
        <p:nvSpPr>
          <p:cNvPr id="18442" name="Line 11"/>
          <p:cNvSpPr>
            <a:spLocks noChangeShapeType="1"/>
          </p:cNvSpPr>
          <p:nvPr/>
        </p:nvSpPr>
        <p:spPr bwMode="auto">
          <a:xfrm>
            <a:off x="5538788" y="2982913"/>
            <a:ext cx="792162" cy="301625"/>
          </a:xfrm>
          <a:prstGeom prst="line">
            <a:avLst/>
          </a:prstGeom>
          <a:noFill/>
          <a:ln w="9525">
            <a:solidFill>
              <a:schemeClr val="tx1"/>
            </a:solidFill>
            <a:round/>
            <a:headEnd/>
            <a:tailEnd/>
          </a:ln>
        </p:spPr>
        <p:txBody>
          <a:bodyPr wrap="none" anchor="ctr"/>
          <a:lstStyle/>
          <a:p>
            <a:endParaRPr lang="en-US"/>
          </a:p>
        </p:txBody>
      </p:sp>
      <p:sp>
        <p:nvSpPr>
          <p:cNvPr id="18443" name="Line 12"/>
          <p:cNvSpPr>
            <a:spLocks noChangeShapeType="1"/>
          </p:cNvSpPr>
          <p:nvPr/>
        </p:nvSpPr>
        <p:spPr bwMode="auto">
          <a:xfrm flipV="1">
            <a:off x="6350000" y="3001963"/>
            <a:ext cx="800100" cy="277812"/>
          </a:xfrm>
          <a:prstGeom prst="line">
            <a:avLst/>
          </a:prstGeom>
          <a:noFill/>
          <a:ln w="9525">
            <a:solidFill>
              <a:schemeClr val="tx1"/>
            </a:solidFill>
            <a:round/>
            <a:headEnd/>
            <a:tailEnd/>
          </a:ln>
        </p:spPr>
        <p:txBody>
          <a:bodyPr wrap="none" anchor="ctr"/>
          <a:lstStyle/>
          <a:p>
            <a:endParaRPr lang="en-US"/>
          </a:p>
        </p:txBody>
      </p:sp>
      <p:sp>
        <p:nvSpPr>
          <p:cNvPr id="18444" name="Line 13"/>
          <p:cNvSpPr>
            <a:spLocks noChangeShapeType="1"/>
          </p:cNvSpPr>
          <p:nvPr/>
        </p:nvSpPr>
        <p:spPr bwMode="auto">
          <a:xfrm>
            <a:off x="6345238" y="3290888"/>
            <a:ext cx="784225" cy="187325"/>
          </a:xfrm>
          <a:prstGeom prst="line">
            <a:avLst/>
          </a:prstGeom>
          <a:noFill/>
          <a:ln w="9525">
            <a:solidFill>
              <a:schemeClr val="tx1"/>
            </a:solidFill>
            <a:round/>
            <a:headEnd/>
            <a:tailEnd/>
          </a:ln>
        </p:spPr>
        <p:txBody>
          <a:bodyPr wrap="none" anchor="ctr"/>
          <a:lstStyle/>
          <a:p>
            <a:endParaRPr lang="en-US"/>
          </a:p>
        </p:txBody>
      </p:sp>
      <p:sp>
        <p:nvSpPr>
          <p:cNvPr id="18445" name="Line 14"/>
          <p:cNvSpPr>
            <a:spLocks noChangeShapeType="1"/>
          </p:cNvSpPr>
          <p:nvPr/>
        </p:nvSpPr>
        <p:spPr bwMode="auto">
          <a:xfrm flipH="1">
            <a:off x="5540375" y="3276600"/>
            <a:ext cx="808038" cy="212725"/>
          </a:xfrm>
          <a:prstGeom prst="line">
            <a:avLst/>
          </a:prstGeom>
          <a:noFill/>
          <a:ln w="9525">
            <a:solidFill>
              <a:schemeClr val="tx1"/>
            </a:solidFill>
            <a:round/>
            <a:headEnd/>
            <a:tailEnd/>
          </a:ln>
        </p:spPr>
        <p:txBody>
          <a:bodyPr wrap="none" anchor="ctr"/>
          <a:lstStyle/>
          <a:p>
            <a:endParaRPr lang="en-US"/>
          </a:p>
        </p:txBody>
      </p:sp>
      <p:sp>
        <p:nvSpPr>
          <p:cNvPr id="18446" name="Oval 15"/>
          <p:cNvSpPr>
            <a:spLocks noChangeArrowheads="1"/>
          </p:cNvSpPr>
          <p:nvPr/>
        </p:nvSpPr>
        <p:spPr bwMode="auto">
          <a:xfrm>
            <a:off x="6307138" y="3709988"/>
            <a:ext cx="65087" cy="55562"/>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18447" name="Oval 16"/>
          <p:cNvSpPr>
            <a:spLocks noChangeArrowheads="1"/>
          </p:cNvSpPr>
          <p:nvPr/>
        </p:nvSpPr>
        <p:spPr bwMode="auto">
          <a:xfrm>
            <a:off x="6302375" y="2178050"/>
            <a:ext cx="65088" cy="55563"/>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18448" name="Oval 17"/>
          <p:cNvSpPr>
            <a:spLocks noChangeArrowheads="1"/>
          </p:cNvSpPr>
          <p:nvPr/>
        </p:nvSpPr>
        <p:spPr bwMode="auto">
          <a:xfrm>
            <a:off x="6310313" y="3248025"/>
            <a:ext cx="65087" cy="55563"/>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18449" name="Oval 18"/>
          <p:cNvSpPr>
            <a:spLocks noChangeArrowheads="1"/>
          </p:cNvSpPr>
          <p:nvPr/>
        </p:nvSpPr>
        <p:spPr bwMode="auto">
          <a:xfrm>
            <a:off x="6305550" y="1944688"/>
            <a:ext cx="65088" cy="55562"/>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18450" name="Text Box 19"/>
          <p:cNvSpPr txBox="1">
            <a:spLocks noChangeArrowheads="1"/>
          </p:cNvSpPr>
          <p:nvPr/>
        </p:nvSpPr>
        <p:spPr bwMode="auto">
          <a:xfrm>
            <a:off x="6257925" y="3668713"/>
            <a:ext cx="325438" cy="396875"/>
          </a:xfrm>
          <a:prstGeom prst="rect">
            <a:avLst/>
          </a:prstGeom>
          <a:noFill/>
          <a:ln w="9525" algn="ctr">
            <a:noFill/>
            <a:miter lim="800000"/>
            <a:headEnd/>
            <a:tailEnd/>
          </a:ln>
        </p:spPr>
        <p:txBody>
          <a:bodyPr wrap="none">
            <a:spAutoFit/>
          </a:bodyPr>
          <a:lstStyle/>
          <a:p>
            <a:pPr algn="ctr" eaLnBrk="1" hangingPunct="1"/>
            <a:r>
              <a:rPr lang="en-US" sz="2000"/>
              <a:t>e</a:t>
            </a:r>
          </a:p>
        </p:txBody>
      </p:sp>
      <p:sp>
        <p:nvSpPr>
          <p:cNvPr id="18451" name="Text Box 20"/>
          <p:cNvSpPr txBox="1">
            <a:spLocks noChangeArrowheads="1"/>
          </p:cNvSpPr>
          <p:nvPr/>
        </p:nvSpPr>
        <p:spPr bwMode="auto">
          <a:xfrm>
            <a:off x="6184900" y="1606550"/>
            <a:ext cx="382588" cy="396875"/>
          </a:xfrm>
          <a:prstGeom prst="rect">
            <a:avLst/>
          </a:prstGeom>
          <a:noFill/>
          <a:ln w="9525" algn="ctr">
            <a:noFill/>
            <a:miter lim="800000"/>
            <a:headEnd/>
            <a:tailEnd/>
          </a:ln>
        </p:spPr>
        <p:txBody>
          <a:bodyPr wrap="none">
            <a:spAutoFit/>
          </a:bodyPr>
          <a:lstStyle/>
          <a:p>
            <a:pPr algn="ctr" eaLnBrk="1" hangingPunct="1"/>
            <a:r>
              <a:rPr lang="en-US" sz="2000"/>
              <a:t>e’</a:t>
            </a:r>
          </a:p>
        </p:txBody>
      </p:sp>
      <p:sp>
        <p:nvSpPr>
          <p:cNvPr id="18452" name="Rectangle 21"/>
          <p:cNvSpPr>
            <a:spLocks noGrp="1" noChangeArrowheads="1"/>
          </p:cNvSpPr>
          <p:nvPr>
            <p:ph type="title"/>
          </p:nvPr>
        </p:nvSpPr>
        <p:spPr/>
        <p:txBody>
          <a:bodyPr/>
          <a:lstStyle/>
          <a:p>
            <a:r>
              <a:rPr lang="en-US" dirty="0" smtClean="0"/>
              <a:t>Example: Forward motion</a:t>
            </a:r>
          </a:p>
        </p:txBody>
      </p:sp>
      <p:sp>
        <p:nvSpPr>
          <p:cNvPr id="18453" name="Rectangle 22"/>
          <p:cNvSpPr>
            <a:spLocks noChangeArrowheads="1"/>
          </p:cNvSpPr>
          <p:nvPr/>
        </p:nvSpPr>
        <p:spPr bwMode="auto">
          <a:xfrm>
            <a:off x="4572000" y="4330700"/>
            <a:ext cx="4572000" cy="1569660"/>
          </a:xfrm>
          <a:prstGeom prst="rect">
            <a:avLst/>
          </a:prstGeom>
          <a:noFill/>
          <a:ln w="9525">
            <a:noFill/>
            <a:miter lim="800000"/>
            <a:headEnd/>
            <a:tailEnd/>
          </a:ln>
        </p:spPr>
        <p:txBody>
          <a:bodyPr>
            <a:spAutoFit/>
          </a:bodyPr>
          <a:lstStyle/>
          <a:p>
            <a:r>
              <a:rPr lang="en-US" dirty="0" err="1"/>
              <a:t>Epipole</a:t>
            </a:r>
            <a:r>
              <a:rPr lang="en-US" dirty="0"/>
              <a:t> has same coordinates in both images.</a:t>
            </a:r>
          </a:p>
          <a:p>
            <a:r>
              <a:rPr lang="en-US" dirty="0"/>
              <a:t>Points move along lines radiating from </a:t>
            </a:r>
            <a:r>
              <a:rPr lang="en-US" dirty="0" smtClean="0"/>
              <a:t> </a:t>
            </a:r>
            <a:r>
              <a:rPr lang="en-US" dirty="0"/>
              <a:t>“Focus of expansion”</a:t>
            </a:r>
          </a:p>
        </p:txBody>
      </p:sp>
      <p:sp>
        <p:nvSpPr>
          <p:cNvPr id="2" name="Slide Number Placeholder 1"/>
          <p:cNvSpPr>
            <a:spLocks noGrp="1"/>
          </p:cNvSpPr>
          <p:nvPr>
            <p:ph type="sldNum" sz="quarter" idx="12"/>
          </p:nvPr>
        </p:nvSpPr>
        <p:spPr/>
        <p:txBody>
          <a:bodyPr/>
          <a:lstStyle/>
          <a:p>
            <a:fld id="{2ECA7CF4-79CC-6A48-A466-8C20EA113E48}" type="slidenum">
              <a:rPr lang="en-US" smtClean="0"/>
              <a:pPr/>
              <a:t>20</a:t>
            </a:fld>
            <a:endParaRPr lang="en-US"/>
          </a:p>
        </p:txBody>
      </p:sp>
    </p:spTree>
    <p:extLst>
      <p:ext uri="{BB962C8B-B14F-4D97-AF65-F5344CB8AC3E}">
        <p14:creationId xmlns:p14="http://schemas.microsoft.com/office/powerpoint/2010/main" val="18594412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795338" y="901700"/>
            <a:ext cx="7662862" cy="3213100"/>
          </a:xfrm>
          <a:prstGeom prst="rect">
            <a:avLst/>
          </a:prstGeom>
          <a:noFill/>
          <a:ln w="9525">
            <a:noFill/>
            <a:miter lim="800000"/>
            <a:headEnd/>
            <a:tailEnd/>
          </a:ln>
        </p:spPr>
      </p:pic>
      <p:sp>
        <p:nvSpPr>
          <p:cNvPr id="19459" name="Rectangle 16"/>
          <p:cNvSpPr>
            <a:spLocks noGrp="1" noChangeArrowheads="1"/>
          </p:cNvSpPr>
          <p:nvPr>
            <p:ph type="title"/>
          </p:nvPr>
        </p:nvSpPr>
        <p:spPr/>
        <p:txBody>
          <a:bodyPr/>
          <a:lstStyle/>
          <a:p>
            <a:r>
              <a:rPr lang="en-US" smtClean="0"/>
              <a:t>Epipolar constraint</a:t>
            </a:r>
          </a:p>
        </p:txBody>
      </p:sp>
      <p:sp>
        <p:nvSpPr>
          <p:cNvPr id="19460" name="Rectangle 55"/>
          <p:cNvSpPr>
            <a:spLocks noGrp="1" noChangeArrowheads="1"/>
          </p:cNvSpPr>
          <p:nvPr>
            <p:ph type="body" idx="1"/>
          </p:nvPr>
        </p:nvSpPr>
        <p:spPr>
          <a:xfrm>
            <a:off x="685800" y="4267200"/>
            <a:ext cx="7772400" cy="1905000"/>
          </a:xfrm>
        </p:spPr>
        <p:txBody>
          <a:bodyPr/>
          <a:lstStyle/>
          <a:p>
            <a:pPr>
              <a:buFontTx/>
              <a:buChar char="•"/>
            </a:pPr>
            <a:r>
              <a:rPr lang="en-US" dirty="0" smtClean="0"/>
              <a:t>If we observe a point </a:t>
            </a:r>
            <a:r>
              <a:rPr lang="en-US" b="1" i="1" dirty="0" smtClean="0"/>
              <a:t>x</a:t>
            </a:r>
            <a:r>
              <a:rPr lang="en-US" dirty="0" smtClean="0"/>
              <a:t> in one image, where can the corresponding point </a:t>
            </a:r>
            <a:r>
              <a:rPr lang="en-US" b="1" i="1" dirty="0" smtClean="0"/>
              <a:t>x’</a:t>
            </a:r>
            <a:r>
              <a:rPr lang="en-US" dirty="0" smtClean="0"/>
              <a:t> be in the other image?</a:t>
            </a:r>
          </a:p>
        </p:txBody>
      </p:sp>
      <p:sp>
        <p:nvSpPr>
          <p:cNvPr id="19461" name="Freeform 41"/>
          <p:cNvSpPr>
            <a:spLocks/>
          </p:cNvSpPr>
          <p:nvPr/>
        </p:nvSpPr>
        <p:spPr bwMode="auto">
          <a:xfrm>
            <a:off x="2667000" y="2286000"/>
            <a:ext cx="228600" cy="228600"/>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12" y="80"/>
                </a:lnTo>
                <a:lnTo>
                  <a:pt x="144" y="0"/>
                </a:lnTo>
                <a:lnTo>
                  <a:pt x="48" y="0"/>
                </a:lnTo>
                <a:close/>
              </a:path>
            </a:pathLst>
          </a:custGeom>
          <a:solidFill>
            <a:schemeClr val="bg1"/>
          </a:solidFill>
          <a:ln w="9525">
            <a:noFill/>
            <a:round/>
            <a:headEnd/>
            <a:tailEnd/>
          </a:ln>
        </p:spPr>
        <p:txBody>
          <a:bodyPr/>
          <a:lstStyle/>
          <a:p>
            <a:endParaRPr lang="en-US"/>
          </a:p>
        </p:txBody>
      </p:sp>
      <p:sp>
        <p:nvSpPr>
          <p:cNvPr id="19462" name="Text Box 42"/>
          <p:cNvSpPr txBox="1">
            <a:spLocks noChangeArrowheads="1"/>
          </p:cNvSpPr>
          <p:nvPr/>
        </p:nvSpPr>
        <p:spPr bwMode="auto">
          <a:xfrm>
            <a:off x="2667000" y="2209800"/>
            <a:ext cx="20955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19463" name="Freeform 43"/>
          <p:cNvSpPr>
            <a:spLocks/>
          </p:cNvSpPr>
          <p:nvPr/>
        </p:nvSpPr>
        <p:spPr bwMode="auto">
          <a:xfrm>
            <a:off x="6019800" y="2336800"/>
            <a:ext cx="273050" cy="254000"/>
          </a:xfrm>
          <a:custGeom>
            <a:avLst/>
            <a:gdLst>
              <a:gd name="T0" fmla="*/ 2147483647 w 172"/>
              <a:gd name="T1" fmla="*/ 2147483647 h 160"/>
              <a:gd name="T2" fmla="*/ 0 w 172"/>
              <a:gd name="T3" fmla="*/ 2147483647 h 160"/>
              <a:gd name="T4" fmla="*/ 2147483647 w 172"/>
              <a:gd name="T5" fmla="*/ 2147483647 h 160"/>
              <a:gd name="T6" fmla="*/ 2147483647 w 172"/>
              <a:gd name="T7" fmla="*/ 2147483647 h 160"/>
              <a:gd name="T8" fmla="*/ 2147483647 w 172"/>
              <a:gd name="T9" fmla="*/ 0 h 160"/>
              <a:gd name="T10" fmla="*/ 2147483647 w 172"/>
              <a:gd name="T11" fmla="*/ 2147483647 h 160"/>
              <a:gd name="T12" fmla="*/ 0 60000 65536"/>
              <a:gd name="T13" fmla="*/ 0 60000 65536"/>
              <a:gd name="T14" fmla="*/ 0 60000 65536"/>
              <a:gd name="T15" fmla="*/ 0 60000 65536"/>
              <a:gd name="T16" fmla="*/ 0 60000 65536"/>
              <a:gd name="T17" fmla="*/ 0 60000 65536"/>
              <a:gd name="T18" fmla="*/ 0 w 172"/>
              <a:gd name="T19" fmla="*/ 0 h 160"/>
              <a:gd name="T20" fmla="*/ 172 w 172"/>
              <a:gd name="T21" fmla="*/ 160 h 160"/>
            </a:gdLst>
            <a:ahLst/>
            <a:cxnLst>
              <a:cxn ang="T12">
                <a:pos x="T0" y="T1"/>
              </a:cxn>
              <a:cxn ang="T13">
                <a:pos x="T2" y="T3"/>
              </a:cxn>
              <a:cxn ang="T14">
                <a:pos x="T4" y="T5"/>
              </a:cxn>
              <a:cxn ang="T15">
                <a:pos x="T6" y="T7"/>
              </a:cxn>
              <a:cxn ang="T16">
                <a:pos x="T8" y="T9"/>
              </a:cxn>
              <a:cxn ang="T17">
                <a:pos x="T10" y="T11"/>
              </a:cxn>
            </a:cxnLst>
            <a:rect l="T18" t="T19" r="T20" b="T21"/>
            <a:pathLst>
              <a:path w="172" h="160">
                <a:moveTo>
                  <a:pt x="48" y="16"/>
                </a:moveTo>
                <a:lnTo>
                  <a:pt x="0" y="112"/>
                </a:lnTo>
                <a:lnTo>
                  <a:pt x="48" y="160"/>
                </a:lnTo>
                <a:lnTo>
                  <a:pt x="144" y="112"/>
                </a:lnTo>
                <a:lnTo>
                  <a:pt x="172" y="0"/>
                </a:lnTo>
                <a:lnTo>
                  <a:pt x="48" y="16"/>
                </a:lnTo>
                <a:close/>
              </a:path>
            </a:pathLst>
          </a:custGeom>
          <a:solidFill>
            <a:schemeClr val="bg1"/>
          </a:solidFill>
          <a:ln w="9525">
            <a:noFill/>
            <a:round/>
            <a:headEnd/>
            <a:tailEnd/>
          </a:ln>
        </p:spPr>
        <p:txBody>
          <a:bodyPr/>
          <a:lstStyle/>
          <a:p>
            <a:endParaRPr lang="en-US"/>
          </a:p>
        </p:txBody>
      </p:sp>
      <p:sp>
        <p:nvSpPr>
          <p:cNvPr id="19464" name="Text Box 44"/>
          <p:cNvSpPr txBox="1">
            <a:spLocks noChangeArrowheads="1"/>
          </p:cNvSpPr>
          <p:nvPr/>
        </p:nvSpPr>
        <p:spPr bwMode="auto">
          <a:xfrm>
            <a:off x="6019800" y="2286000"/>
            <a:ext cx="38100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19465" name="Freeform 45"/>
          <p:cNvSpPr>
            <a:spLocks/>
          </p:cNvSpPr>
          <p:nvPr/>
        </p:nvSpPr>
        <p:spPr bwMode="auto">
          <a:xfrm>
            <a:off x="8001000" y="1524000"/>
            <a:ext cx="381000" cy="304800"/>
          </a:xfrm>
          <a:custGeom>
            <a:avLst/>
            <a:gdLst>
              <a:gd name="T0" fmla="*/ 2147483647 w 240"/>
              <a:gd name="T1" fmla="*/ 2147483647 h 192"/>
              <a:gd name="T2" fmla="*/ 2147483647 w 240"/>
              <a:gd name="T3" fmla="*/ 0 h 192"/>
              <a:gd name="T4" fmla="*/ 2147483647 w 240"/>
              <a:gd name="T5" fmla="*/ 2147483647 h 192"/>
              <a:gd name="T6" fmla="*/ 0 w 240"/>
              <a:gd name="T7" fmla="*/ 2147483647 h 192"/>
              <a:gd name="T8" fmla="*/ 2147483647 w 240"/>
              <a:gd name="T9" fmla="*/ 2147483647 h 192"/>
              <a:gd name="T10" fmla="*/ 2147483647 w 240"/>
              <a:gd name="T11" fmla="*/ 2147483647 h 192"/>
              <a:gd name="T12" fmla="*/ 0 60000 65536"/>
              <a:gd name="T13" fmla="*/ 0 60000 65536"/>
              <a:gd name="T14" fmla="*/ 0 60000 65536"/>
              <a:gd name="T15" fmla="*/ 0 60000 65536"/>
              <a:gd name="T16" fmla="*/ 0 60000 65536"/>
              <a:gd name="T17" fmla="*/ 0 60000 65536"/>
              <a:gd name="T18" fmla="*/ 0 w 240"/>
              <a:gd name="T19" fmla="*/ 0 h 192"/>
              <a:gd name="T20" fmla="*/ 240 w 240"/>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240" h="192">
                <a:moveTo>
                  <a:pt x="240" y="192"/>
                </a:moveTo>
                <a:lnTo>
                  <a:pt x="240" y="0"/>
                </a:lnTo>
                <a:lnTo>
                  <a:pt x="88" y="24"/>
                </a:lnTo>
                <a:lnTo>
                  <a:pt x="0" y="96"/>
                </a:lnTo>
                <a:lnTo>
                  <a:pt x="96" y="192"/>
                </a:lnTo>
                <a:lnTo>
                  <a:pt x="240" y="192"/>
                </a:lnTo>
                <a:close/>
              </a:path>
            </a:pathLst>
          </a:custGeom>
          <a:solidFill>
            <a:schemeClr val="bg1"/>
          </a:solidFill>
          <a:ln w="9525">
            <a:noFill/>
            <a:round/>
            <a:headEnd/>
            <a:tailEnd/>
          </a:ln>
        </p:spPr>
        <p:txBody>
          <a:bodyPr/>
          <a:lstStyle/>
          <a:p>
            <a:endParaRPr lang="en-US"/>
          </a:p>
        </p:txBody>
      </p:sp>
      <p:sp>
        <p:nvSpPr>
          <p:cNvPr id="19466" name="Freeform 46"/>
          <p:cNvSpPr>
            <a:spLocks/>
          </p:cNvSpPr>
          <p:nvPr/>
        </p:nvSpPr>
        <p:spPr bwMode="auto">
          <a:xfrm>
            <a:off x="838200" y="1536700"/>
            <a:ext cx="260350" cy="292100"/>
          </a:xfrm>
          <a:custGeom>
            <a:avLst/>
            <a:gdLst>
              <a:gd name="T0" fmla="*/ 2147483647 w 164"/>
              <a:gd name="T1" fmla="*/ 0 h 184"/>
              <a:gd name="T2" fmla="*/ 0 w 164"/>
              <a:gd name="T3" fmla="*/ 2147483647 h 184"/>
              <a:gd name="T4" fmla="*/ 2147483647 w 164"/>
              <a:gd name="T5" fmla="*/ 2147483647 h 184"/>
              <a:gd name="T6" fmla="*/ 2147483647 w 164"/>
              <a:gd name="T7" fmla="*/ 2147483647 h 184"/>
              <a:gd name="T8" fmla="*/ 2147483647 w 164"/>
              <a:gd name="T9" fmla="*/ 2147483647 h 184"/>
              <a:gd name="T10" fmla="*/ 2147483647 w 164"/>
              <a:gd name="T11" fmla="*/ 0 h 184"/>
              <a:gd name="T12" fmla="*/ 0 60000 65536"/>
              <a:gd name="T13" fmla="*/ 0 60000 65536"/>
              <a:gd name="T14" fmla="*/ 0 60000 65536"/>
              <a:gd name="T15" fmla="*/ 0 60000 65536"/>
              <a:gd name="T16" fmla="*/ 0 60000 65536"/>
              <a:gd name="T17" fmla="*/ 0 60000 65536"/>
              <a:gd name="T18" fmla="*/ 0 w 164"/>
              <a:gd name="T19" fmla="*/ 0 h 184"/>
              <a:gd name="T20" fmla="*/ 164 w 164"/>
              <a:gd name="T21" fmla="*/ 184 h 184"/>
            </a:gdLst>
            <a:ahLst/>
            <a:cxnLst>
              <a:cxn ang="T12">
                <a:pos x="T0" y="T1"/>
              </a:cxn>
              <a:cxn ang="T13">
                <a:pos x="T2" y="T3"/>
              </a:cxn>
              <a:cxn ang="T14">
                <a:pos x="T4" y="T5"/>
              </a:cxn>
              <a:cxn ang="T15">
                <a:pos x="T6" y="T7"/>
              </a:cxn>
              <a:cxn ang="T16">
                <a:pos x="T8" y="T9"/>
              </a:cxn>
              <a:cxn ang="T17">
                <a:pos x="T10" y="T11"/>
              </a:cxn>
            </a:cxnLst>
            <a:rect l="T18" t="T19" r="T20" b="T21"/>
            <a:pathLst>
              <a:path w="164" h="184">
                <a:moveTo>
                  <a:pt x="32" y="0"/>
                </a:moveTo>
                <a:lnTo>
                  <a:pt x="0" y="136"/>
                </a:lnTo>
                <a:lnTo>
                  <a:pt x="48" y="184"/>
                </a:lnTo>
                <a:lnTo>
                  <a:pt x="148" y="176"/>
                </a:lnTo>
                <a:lnTo>
                  <a:pt x="164" y="36"/>
                </a:lnTo>
                <a:lnTo>
                  <a:pt x="32" y="0"/>
                </a:lnTo>
                <a:close/>
              </a:path>
            </a:pathLst>
          </a:custGeom>
          <a:solidFill>
            <a:schemeClr val="bg1"/>
          </a:solidFill>
          <a:ln w="9525">
            <a:noFill/>
            <a:round/>
            <a:headEnd/>
            <a:tailEnd/>
          </a:ln>
        </p:spPr>
        <p:txBody>
          <a:bodyPr/>
          <a:lstStyle/>
          <a:p>
            <a:endParaRPr lang="en-US"/>
          </a:p>
        </p:txBody>
      </p:sp>
      <p:sp>
        <p:nvSpPr>
          <p:cNvPr id="19467" name="Freeform 47"/>
          <p:cNvSpPr>
            <a:spLocks/>
          </p:cNvSpPr>
          <p:nvPr/>
        </p:nvSpPr>
        <p:spPr bwMode="auto">
          <a:xfrm>
            <a:off x="5905500" y="2667000"/>
            <a:ext cx="336550" cy="698500"/>
          </a:xfrm>
          <a:custGeom>
            <a:avLst/>
            <a:gdLst>
              <a:gd name="T0" fmla="*/ 2147483647 w 212"/>
              <a:gd name="T1" fmla="*/ 2147483647 h 440"/>
              <a:gd name="T2" fmla="*/ 2147483647 w 212"/>
              <a:gd name="T3" fmla="*/ 2147483647 h 440"/>
              <a:gd name="T4" fmla="*/ 0 w 212"/>
              <a:gd name="T5" fmla="*/ 2147483647 h 440"/>
              <a:gd name="T6" fmla="*/ 2147483647 w 212"/>
              <a:gd name="T7" fmla="*/ 2147483647 h 440"/>
              <a:gd name="T8" fmla="*/ 2147483647 w 212"/>
              <a:gd name="T9" fmla="*/ 0 h 440"/>
              <a:gd name="T10" fmla="*/ 2147483647 w 212"/>
              <a:gd name="T11" fmla="*/ 2147483647 h 440"/>
              <a:gd name="T12" fmla="*/ 0 60000 65536"/>
              <a:gd name="T13" fmla="*/ 0 60000 65536"/>
              <a:gd name="T14" fmla="*/ 0 60000 65536"/>
              <a:gd name="T15" fmla="*/ 0 60000 65536"/>
              <a:gd name="T16" fmla="*/ 0 60000 65536"/>
              <a:gd name="T17" fmla="*/ 0 60000 65536"/>
              <a:gd name="T18" fmla="*/ 0 w 212"/>
              <a:gd name="T19" fmla="*/ 0 h 440"/>
              <a:gd name="T20" fmla="*/ 212 w 212"/>
              <a:gd name="T21" fmla="*/ 440 h 440"/>
            </a:gdLst>
            <a:ahLst/>
            <a:cxnLst>
              <a:cxn ang="T12">
                <a:pos x="T0" y="T1"/>
              </a:cxn>
              <a:cxn ang="T13">
                <a:pos x="T2" y="T3"/>
              </a:cxn>
              <a:cxn ang="T14">
                <a:pos x="T4" y="T5"/>
              </a:cxn>
              <a:cxn ang="T15">
                <a:pos x="T6" y="T7"/>
              </a:cxn>
              <a:cxn ang="T16">
                <a:pos x="T8" y="T9"/>
              </a:cxn>
              <a:cxn ang="T17">
                <a:pos x="T10" y="T11"/>
              </a:cxn>
            </a:cxnLst>
            <a:rect l="T18" t="T19" r="T20" b="T21"/>
            <a:pathLst>
              <a:path w="212" h="440">
                <a:moveTo>
                  <a:pt x="72" y="16"/>
                </a:moveTo>
                <a:lnTo>
                  <a:pt x="24" y="112"/>
                </a:lnTo>
                <a:lnTo>
                  <a:pt x="0" y="400"/>
                </a:lnTo>
                <a:lnTo>
                  <a:pt x="132" y="440"/>
                </a:lnTo>
                <a:lnTo>
                  <a:pt x="212" y="0"/>
                </a:lnTo>
                <a:lnTo>
                  <a:pt x="72" y="16"/>
                </a:lnTo>
                <a:close/>
              </a:path>
            </a:pathLst>
          </a:custGeom>
          <a:solidFill>
            <a:schemeClr val="bg1"/>
          </a:solidFill>
          <a:ln w="9525">
            <a:noFill/>
            <a:round/>
            <a:headEnd/>
            <a:tailEnd/>
          </a:ln>
        </p:spPr>
        <p:txBody>
          <a:bodyPr/>
          <a:lstStyle/>
          <a:p>
            <a:endParaRPr lang="en-US"/>
          </a:p>
        </p:txBody>
      </p:sp>
      <p:sp>
        <p:nvSpPr>
          <p:cNvPr id="19468" name="Freeform 48"/>
          <p:cNvSpPr>
            <a:spLocks/>
          </p:cNvSpPr>
          <p:nvPr/>
        </p:nvSpPr>
        <p:spPr bwMode="auto">
          <a:xfrm>
            <a:off x="3854450" y="1371600"/>
            <a:ext cx="368300" cy="298450"/>
          </a:xfrm>
          <a:custGeom>
            <a:avLst/>
            <a:gdLst>
              <a:gd name="T0" fmla="*/ 2147483647 w 232"/>
              <a:gd name="T1" fmla="*/ 2147483647 h 188"/>
              <a:gd name="T2" fmla="*/ 2147483647 w 232"/>
              <a:gd name="T3" fmla="*/ 2147483647 h 188"/>
              <a:gd name="T4" fmla="*/ 0 w 232"/>
              <a:gd name="T5" fmla="*/ 2147483647 h 188"/>
              <a:gd name="T6" fmla="*/ 2147483647 w 232"/>
              <a:gd name="T7" fmla="*/ 2147483647 h 188"/>
              <a:gd name="T8" fmla="*/ 2147483647 w 232"/>
              <a:gd name="T9" fmla="*/ 2147483647 h 188"/>
              <a:gd name="T10" fmla="*/ 2147483647 w 232"/>
              <a:gd name="T11" fmla="*/ 2147483647 h 188"/>
              <a:gd name="T12" fmla="*/ 2147483647 w 232"/>
              <a:gd name="T13" fmla="*/ 0 h 188"/>
              <a:gd name="T14" fmla="*/ 2147483647 w 232"/>
              <a:gd name="T15" fmla="*/ 2147483647 h 188"/>
              <a:gd name="T16" fmla="*/ 0 60000 65536"/>
              <a:gd name="T17" fmla="*/ 0 60000 65536"/>
              <a:gd name="T18" fmla="*/ 0 60000 65536"/>
              <a:gd name="T19" fmla="*/ 0 60000 65536"/>
              <a:gd name="T20" fmla="*/ 0 60000 65536"/>
              <a:gd name="T21" fmla="*/ 0 60000 65536"/>
              <a:gd name="T22" fmla="*/ 0 60000 65536"/>
              <a:gd name="T23" fmla="*/ 0 60000 65536"/>
              <a:gd name="T24" fmla="*/ 0 w 232"/>
              <a:gd name="T25" fmla="*/ 0 h 188"/>
              <a:gd name="T26" fmla="*/ 232 w 232"/>
              <a:gd name="T27" fmla="*/ 188 h 1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2" h="188">
                <a:moveTo>
                  <a:pt x="68" y="16"/>
                </a:moveTo>
                <a:lnTo>
                  <a:pt x="20" y="112"/>
                </a:lnTo>
                <a:lnTo>
                  <a:pt x="0" y="164"/>
                </a:lnTo>
                <a:lnTo>
                  <a:pt x="56" y="188"/>
                </a:lnTo>
                <a:lnTo>
                  <a:pt x="136" y="148"/>
                </a:lnTo>
                <a:lnTo>
                  <a:pt x="232" y="80"/>
                </a:lnTo>
                <a:lnTo>
                  <a:pt x="192" y="0"/>
                </a:lnTo>
                <a:lnTo>
                  <a:pt x="68" y="16"/>
                </a:lnTo>
                <a:close/>
              </a:path>
            </a:pathLst>
          </a:custGeom>
          <a:solidFill>
            <a:schemeClr val="bg1"/>
          </a:solidFill>
          <a:ln w="9525">
            <a:noFill/>
            <a:round/>
            <a:headEnd/>
            <a:tailEnd/>
          </a:ln>
        </p:spPr>
        <p:txBody>
          <a:bodyPr/>
          <a:lstStyle/>
          <a:p>
            <a:endParaRPr lang="en-US"/>
          </a:p>
        </p:txBody>
      </p:sp>
      <p:sp>
        <p:nvSpPr>
          <p:cNvPr id="19469" name="Freeform 49"/>
          <p:cNvSpPr>
            <a:spLocks/>
          </p:cNvSpPr>
          <p:nvPr/>
        </p:nvSpPr>
        <p:spPr bwMode="auto">
          <a:xfrm>
            <a:off x="3200400" y="1828800"/>
            <a:ext cx="381000" cy="260350"/>
          </a:xfrm>
          <a:custGeom>
            <a:avLst/>
            <a:gdLst>
              <a:gd name="T0" fmla="*/ 2147483647 w 240"/>
              <a:gd name="T1" fmla="*/ 2147483647 h 164"/>
              <a:gd name="T2" fmla="*/ 2147483647 w 240"/>
              <a:gd name="T3" fmla="*/ 2147483647 h 164"/>
              <a:gd name="T4" fmla="*/ 0 w 240"/>
              <a:gd name="T5" fmla="*/ 2147483647 h 164"/>
              <a:gd name="T6" fmla="*/ 2147483647 w 240"/>
              <a:gd name="T7" fmla="*/ 2147483647 h 164"/>
              <a:gd name="T8" fmla="*/ 2147483647 w 240"/>
              <a:gd name="T9" fmla="*/ 2147483647 h 164"/>
              <a:gd name="T10" fmla="*/ 2147483647 w 240"/>
              <a:gd name="T11" fmla="*/ 0 h 164"/>
              <a:gd name="T12" fmla="*/ 2147483647 w 240"/>
              <a:gd name="T13" fmla="*/ 2147483647 h 164"/>
              <a:gd name="T14" fmla="*/ 0 60000 65536"/>
              <a:gd name="T15" fmla="*/ 0 60000 65536"/>
              <a:gd name="T16" fmla="*/ 0 60000 65536"/>
              <a:gd name="T17" fmla="*/ 0 60000 65536"/>
              <a:gd name="T18" fmla="*/ 0 60000 65536"/>
              <a:gd name="T19" fmla="*/ 0 60000 65536"/>
              <a:gd name="T20" fmla="*/ 0 60000 65536"/>
              <a:gd name="T21" fmla="*/ 0 w 240"/>
              <a:gd name="T22" fmla="*/ 0 h 164"/>
              <a:gd name="T23" fmla="*/ 240 w 240"/>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 h="164">
                <a:moveTo>
                  <a:pt x="76" y="16"/>
                </a:moveTo>
                <a:lnTo>
                  <a:pt x="28" y="112"/>
                </a:lnTo>
                <a:lnTo>
                  <a:pt x="0" y="156"/>
                </a:lnTo>
                <a:lnTo>
                  <a:pt x="104" y="164"/>
                </a:lnTo>
                <a:lnTo>
                  <a:pt x="240" y="80"/>
                </a:lnTo>
                <a:lnTo>
                  <a:pt x="200" y="0"/>
                </a:lnTo>
                <a:lnTo>
                  <a:pt x="76" y="16"/>
                </a:lnTo>
                <a:close/>
              </a:path>
            </a:pathLst>
          </a:custGeom>
          <a:solidFill>
            <a:schemeClr val="bg1"/>
          </a:solidFill>
          <a:ln w="9525">
            <a:noFill/>
            <a:round/>
            <a:headEnd/>
            <a:tailEnd/>
          </a:ln>
        </p:spPr>
        <p:txBody>
          <a:bodyPr/>
          <a:lstStyle/>
          <a:p>
            <a:endParaRPr lang="en-US"/>
          </a:p>
        </p:txBody>
      </p:sp>
      <p:sp>
        <p:nvSpPr>
          <p:cNvPr id="19470" name="Rectangle 54"/>
          <p:cNvSpPr>
            <a:spLocks noChangeArrowheads="1"/>
          </p:cNvSpPr>
          <p:nvPr/>
        </p:nvSpPr>
        <p:spPr bwMode="auto">
          <a:xfrm>
            <a:off x="4419600" y="914400"/>
            <a:ext cx="304800" cy="304800"/>
          </a:xfrm>
          <a:prstGeom prst="rect">
            <a:avLst/>
          </a:prstGeom>
          <a:solidFill>
            <a:schemeClr val="bg1"/>
          </a:solidFill>
          <a:ln w="9525">
            <a:noFill/>
            <a:miter lim="800000"/>
            <a:headEnd/>
            <a:tailEnd/>
          </a:ln>
        </p:spPr>
        <p:txBody>
          <a:bodyPr wrap="none" anchor="ctr"/>
          <a:lstStyle/>
          <a:p>
            <a:endParaRPr lang="en-US"/>
          </a:p>
        </p:txBody>
      </p:sp>
      <p:sp>
        <p:nvSpPr>
          <p:cNvPr id="19471" name="Text Box 40"/>
          <p:cNvSpPr txBox="1">
            <a:spLocks noChangeArrowheads="1"/>
          </p:cNvSpPr>
          <p:nvPr/>
        </p:nvSpPr>
        <p:spPr bwMode="auto">
          <a:xfrm>
            <a:off x="4343400" y="914400"/>
            <a:ext cx="457200" cy="304800"/>
          </a:xfrm>
          <a:prstGeom prst="rect">
            <a:avLst/>
          </a:prstGeom>
          <a:solidFill>
            <a:schemeClr val="bg1"/>
          </a:solidFill>
          <a:ln w="9525">
            <a:noFill/>
            <a:miter lim="800000"/>
            <a:headEnd/>
            <a:tailEnd/>
          </a:ln>
        </p:spPr>
        <p:txBody>
          <a:bodyPr>
            <a:spAutoFit/>
          </a:bodyPr>
          <a:lstStyle/>
          <a:p>
            <a:r>
              <a:rPr lang="en-US" sz="1400" b="1" i="1">
                <a:latin typeface="Times New Roman" pitchFamily="18" charset="0"/>
              </a:rPr>
              <a:t>X</a:t>
            </a:r>
          </a:p>
        </p:txBody>
      </p:sp>
      <p:sp>
        <p:nvSpPr>
          <p:cNvPr id="2" name="Slide Number Placeholder 1"/>
          <p:cNvSpPr>
            <a:spLocks noGrp="1"/>
          </p:cNvSpPr>
          <p:nvPr>
            <p:ph type="sldNum" sz="quarter" idx="12"/>
          </p:nvPr>
        </p:nvSpPr>
        <p:spPr/>
        <p:txBody>
          <a:bodyPr/>
          <a:lstStyle/>
          <a:p>
            <a:fld id="{07C59B69-6083-0D46-8CBF-CC33D581A354}" type="slidenum">
              <a:rPr lang="en-US" smtClean="0"/>
              <a:pPr/>
              <a:t>21</a:t>
            </a:fld>
            <a:endParaRPr lang="en-US"/>
          </a:p>
        </p:txBody>
      </p:sp>
    </p:spTree>
    <p:extLst>
      <p:ext uri="{BB962C8B-B14F-4D97-AF65-F5344CB8AC3E}">
        <p14:creationId xmlns:p14="http://schemas.microsoft.com/office/powerpoint/2010/main" val="10825016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795338" y="901700"/>
            <a:ext cx="7662862" cy="3213100"/>
          </a:xfrm>
          <a:prstGeom prst="rect">
            <a:avLst/>
          </a:prstGeom>
          <a:noFill/>
          <a:ln w="9525">
            <a:noFill/>
            <a:miter lim="800000"/>
            <a:headEnd/>
            <a:tailEnd/>
          </a:ln>
        </p:spPr>
      </p:pic>
      <p:sp>
        <p:nvSpPr>
          <p:cNvPr id="711683" name="Text Box 3"/>
          <p:cNvSpPr txBox="1">
            <a:spLocks noChangeArrowheads="1"/>
          </p:cNvSpPr>
          <p:nvPr/>
        </p:nvSpPr>
        <p:spPr bwMode="auto">
          <a:xfrm>
            <a:off x="1457325" y="4579938"/>
            <a:ext cx="6869188" cy="769441"/>
          </a:xfrm>
          <a:prstGeom prst="rect">
            <a:avLst/>
          </a:prstGeom>
          <a:noFill/>
          <a:ln w="9525">
            <a:noFill/>
            <a:miter lim="800000"/>
            <a:headEnd/>
            <a:tailEnd/>
          </a:ln>
        </p:spPr>
        <p:txBody>
          <a:bodyPr wrap="none">
            <a:spAutoFit/>
          </a:bodyPr>
          <a:lstStyle/>
          <a:p>
            <a:pPr>
              <a:buFontTx/>
              <a:buChar char="•"/>
            </a:pPr>
            <a:r>
              <a:rPr lang="en-US" dirty="0"/>
              <a:t>  </a:t>
            </a:r>
            <a:r>
              <a:rPr lang="en-US" sz="2000" dirty="0"/>
              <a:t>Potential matches for </a:t>
            </a:r>
            <a:r>
              <a:rPr lang="en-US" sz="2000" b="1" i="1" dirty="0"/>
              <a:t>x</a:t>
            </a:r>
            <a:r>
              <a:rPr lang="en-US" sz="2000" dirty="0"/>
              <a:t> have to lie on the corresponding </a:t>
            </a:r>
          </a:p>
          <a:p>
            <a:r>
              <a:rPr lang="en-US" sz="2000" dirty="0" err="1"/>
              <a:t>epipolar</a:t>
            </a:r>
            <a:r>
              <a:rPr lang="en-US" sz="2000" dirty="0"/>
              <a:t> line </a:t>
            </a:r>
            <a:r>
              <a:rPr lang="en-US" sz="2000" b="1" i="1" dirty="0"/>
              <a:t>l</a:t>
            </a:r>
            <a:r>
              <a:rPr lang="en-US" sz="2000" i="1" dirty="0"/>
              <a:t>’</a:t>
            </a:r>
            <a:r>
              <a:rPr lang="en-US" sz="2000" dirty="0"/>
              <a:t>.</a:t>
            </a:r>
          </a:p>
        </p:txBody>
      </p:sp>
      <p:sp>
        <p:nvSpPr>
          <p:cNvPr id="711684" name="Text Box 4"/>
          <p:cNvSpPr txBox="1">
            <a:spLocks noChangeArrowheads="1"/>
          </p:cNvSpPr>
          <p:nvPr/>
        </p:nvSpPr>
        <p:spPr bwMode="auto">
          <a:xfrm>
            <a:off x="1447800" y="5646738"/>
            <a:ext cx="6939720" cy="769441"/>
          </a:xfrm>
          <a:prstGeom prst="rect">
            <a:avLst/>
          </a:prstGeom>
          <a:noFill/>
          <a:ln w="9525">
            <a:noFill/>
            <a:miter lim="800000"/>
            <a:headEnd/>
            <a:tailEnd/>
          </a:ln>
        </p:spPr>
        <p:txBody>
          <a:bodyPr wrap="none">
            <a:spAutoFit/>
          </a:bodyPr>
          <a:lstStyle/>
          <a:p>
            <a:pPr>
              <a:buFontTx/>
              <a:buChar char="•"/>
            </a:pPr>
            <a:r>
              <a:rPr lang="en-US" dirty="0"/>
              <a:t>  </a:t>
            </a:r>
            <a:r>
              <a:rPr lang="en-US" sz="2000" dirty="0"/>
              <a:t>Potential matches for </a:t>
            </a:r>
            <a:r>
              <a:rPr lang="en-US" sz="2000" b="1" i="1" dirty="0"/>
              <a:t>x</a:t>
            </a:r>
            <a:r>
              <a:rPr lang="en-US" sz="2000" i="1" dirty="0"/>
              <a:t>’</a:t>
            </a:r>
            <a:r>
              <a:rPr lang="en-US" sz="2000" b="1" dirty="0"/>
              <a:t> </a:t>
            </a:r>
            <a:r>
              <a:rPr lang="en-US" sz="2000" dirty="0"/>
              <a:t>have to lie on the corresponding </a:t>
            </a:r>
          </a:p>
          <a:p>
            <a:r>
              <a:rPr lang="en-US" sz="2000" dirty="0" err="1"/>
              <a:t>epipolar</a:t>
            </a:r>
            <a:r>
              <a:rPr lang="en-US" sz="2000" dirty="0"/>
              <a:t> line </a:t>
            </a:r>
            <a:r>
              <a:rPr lang="en-US" sz="2000" b="1" i="1" dirty="0"/>
              <a:t>l</a:t>
            </a:r>
            <a:r>
              <a:rPr lang="en-US" sz="2000" dirty="0"/>
              <a:t>.</a:t>
            </a:r>
          </a:p>
        </p:txBody>
      </p:sp>
      <p:sp>
        <p:nvSpPr>
          <p:cNvPr id="711685" name="Oval 5"/>
          <p:cNvSpPr>
            <a:spLocks noChangeArrowheads="1"/>
          </p:cNvSpPr>
          <p:nvPr/>
        </p:nvSpPr>
        <p:spPr bwMode="auto">
          <a:xfrm>
            <a:off x="2884488" y="240665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1686" name="Line 6"/>
          <p:cNvSpPr>
            <a:spLocks noChangeShapeType="1"/>
          </p:cNvSpPr>
          <p:nvPr/>
        </p:nvSpPr>
        <p:spPr bwMode="auto">
          <a:xfrm flipH="1">
            <a:off x="6084888" y="2330450"/>
            <a:ext cx="254000" cy="1581150"/>
          </a:xfrm>
          <a:prstGeom prst="line">
            <a:avLst/>
          </a:prstGeom>
          <a:noFill/>
          <a:ln w="28575">
            <a:solidFill>
              <a:schemeClr val="folHlink"/>
            </a:solidFill>
            <a:round/>
            <a:headEnd/>
            <a:tailEnd/>
          </a:ln>
        </p:spPr>
        <p:txBody>
          <a:bodyPr wrap="none" anchor="ctr"/>
          <a:lstStyle/>
          <a:p>
            <a:endParaRPr lang="en-US"/>
          </a:p>
        </p:txBody>
      </p:sp>
      <p:sp>
        <p:nvSpPr>
          <p:cNvPr id="711687" name="Oval 7"/>
          <p:cNvSpPr>
            <a:spLocks noChangeArrowheads="1"/>
          </p:cNvSpPr>
          <p:nvPr/>
        </p:nvSpPr>
        <p:spPr bwMode="auto">
          <a:xfrm>
            <a:off x="6275388" y="2406650"/>
            <a:ext cx="76200" cy="76200"/>
          </a:xfrm>
          <a:prstGeom prst="ellipse">
            <a:avLst/>
          </a:prstGeom>
          <a:solidFill>
            <a:srgbClr val="CC3300"/>
          </a:solidFill>
          <a:ln w="9525">
            <a:solidFill>
              <a:srgbClr val="CC3300"/>
            </a:solidFill>
            <a:round/>
            <a:headEnd/>
            <a:tailEnd/>
          </a:ln>
        </p:spPr>
        <p:txBody>
          <a:bodyPr wrap="none" anchor="ctr"/>
          <a:lstStyle/>
          <a:p>
            <a:pPr algn="ctr"/>
            <a:endParaRPr lang="en-US">
              <a:latin typeface="Verdana" pitchFamily="34" charset="0"/>
            </a:endParaRPr>
          </a:p>
        </p:txBody>
      </p:sp>
      <p:sp>
        <p:nvSpPr>
          <p:cNvPr id="711688" name="Line 8"/>
          <p:cNvSpPr>
            <a:spLocks noChangeShapeType="1"/>
          </p:cNvSpPr>
          <p:nvPr/>
        </p:nvSpPr>
        <p:spPr bwMode="auto">
          <a:xfrm flipH="1" flipV="1">
            <a:off x="2909888" y="2311400"/>
            <a:ext cx="241300" cy="1562100"/>
          </a:xfrm>
          <a:prstGeom prst="line">
            <a:avLst/>
          </a:prstGeom>
          <a:noFill/>
          <a:ln w="28575">
            <a:solidFill>
              <a:srgbClr val="CC3300"/>
            </a:solidFill>
            <a:round/>
            <a:headEnd/>
            <a:tailEnd/>
          </a:ln>
        </p:spPr>
        <p:txBody>
          <a:bodyPr wrap="none" anchor="ctr"/>
          <a:lstStyle/>
          <a:p>
            <a:endParaRPr lang="en-US"/>
          </a:p>
        </p:txBody>
      </p:sp>
      <p:sp>
        <p:nvSpPr>
          <p:cNvPr id="711689" name="Oval 9"/>
          <p:cNvSpPr>
            <a:spLocks noChangeArrowheads="1"/>
          </p:cNvSpPr>
          <p:nvPr/>
        </p:nvSpPr>
        <p:spPr bwMode="auto">
          <a:xfrm>
            <a:off x="3316288" y="210185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1690" name="Oval 10"/>
          <p:cNvSpPr>
            <a:spLocks noChangeArrowheads="1"/>
          </p:cNvSpPr>
          <p:nvPr/>
        </p:nvSpPr>
        <p:spPr bwMode="auto">
          <a:xfrm>
            <a:off x="3970338" y="165735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1691" name="Oval 11"/>
          <p:cNvSpPr>
            <a:spLocks noChangeArrowheads="1"/>
          </p:cNvSpPr>
          <p:nvPr/>
        </p:nvSpPr>
        <p:spPr bwMode="auto">
          <a:xfrm>
            <a:off x="6275388" y="24003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1692" name="Oval 12"/>
          <p:cNvSpPr>
            <a:spLocks noChangeArrowheads="1"/>
          </p:cNvSpPr>
          <p:nvPr/>
        </p:nvSpPr>
        <p:spPr bwMode="auto">
          <a:xfrm>
            <a:off x="6224588" y="27559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1693" name="Oval 13"/>
          <p:cNvSpPr>
            <a:spLocks noChangeArrowheads="1"/>
          </p:cNvSpPr>
          <p:nvPr/>
        </p:nvSpPr>
        <p:spPr bwMode="auto">
          <a:xfrm>
            <a:off x="6167438" y="3048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494" name="Rectangle 14"/>
          <p:cNvSpPr>
            <a:spLocks noGrp="1" noChangeArrowheads="1"/>
          </p:cNvSpPr>
          <p:nvPr>
            <p:ph type="title"/>
          </p:nvPr>
        </p:nvSpPr>
        <p:spPr/>
        <p:txBody>
          <a:bodyPr/>
          <a:lstStyle/>
          <a:p>
            <a:r>
              <a:rPr lang="en-US" smtClean="0"/>
              <a:t>Epipolar constraint</a:t>
            </a:r>
          </a:p>
        </p:txBody>
      </p:sp>
      <p:sp>
        <p:nvSpPr>
          <p:cNvPr id="20495" name="Freeform 15"/>
          <p:cNvSpPr>
            <a:spLocks/>
          </p:cNvSpPr>
          <p:nvPr/>
        </p:nvSpPr>
        <p:spPr bwMode="auto">
          <a:xfrm>
            <a:off x="2667000" y="2286000"/>
            <a:ext cx="228600" cy="228600"/>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12" y="80"/>
                </a:lnTo>
                <a:lnTo>
                  <a:pt x="144" y="0"/>
                </a:lnTo>
                <a:lnTo>
                  <a:pt x="48" y="0"/>
                </a:lnTo>
                <a:close/>
              </a:path>
            </a:pathLst>
          </a:custGeom>
          <a:solidFill>
            <a:schemeClr val="bg1"/>
          </a:solidFill>
          <a:ln w="9525">
            <a:noFill/>
            <a:round/>
            <a:headEnd/>
            <a:tailEnd/>
          </a:ln>
        </p:spPr>
        <p:txBody>
          <a:bodyPr/>
          <a:lstStyle/>
          <a:p>
            <a:endParaRPr lang="en-US"/>
          </a:p>
        </p:txBody>
      </p:sp>
      <p:sp>
        <p:nvSpPr>
          <p:cNvPr id="20496" name="Text Box 16"/>
          <p:cNvSpPr txBox="1">
            <a:spLocks noChangeArrowheads="1"/>
          </p:cNvSpPr>
          <p:nvPr/>
        </p:nvSpPr>
        <p:spPr bwMode="auto">
          <a:xfrm>
            <a:off x="2667000" y="2209800"/>
            <a:ext cx="20955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20497" name="Freeform 17"/>
          <p:cNvSpPr>
            <a:spLocks/>
          </p:cNvSpPr>
          <p:nvPr/>
        </p:nvSpPr>
        <p:spPr bwMode="auto">
          <a:xfrm>
            <a:off x="6019800" y="2336800"/>
            <a:ext cx="273050" cy="254000"/>
          </a:xfrm>
          <a:custGeom>
            <a:avLst/>
            <a:gdLst>
              <a:gd name="T0" fmla="*/ 2147483647 w 172"/>
              <a:gd name="T1" fmla="*/ 2147483647 h 160"/>
              <a:gd name="T2" fmla="*/ 0 w 172"/>
              <a:gd name="T3" fmla="*/ 2147483647 h 160"/>
              <a:gd name="T4" fmla="*/ 2147483647 w 172"/>
              <a:gd name="T5" fmla="*/ 2147483647 h 160"/>
              <a:gd name="T6" fmla="*/ 2147483647 w 172"/>
              <a:gd name="T7" fmla="*/ 2147483647 h 160"/>
              <a:gd name="T8" fmla="*/ 2147483647 w 172"/>
              <a:gd name="T9" fmla="*/ 0 h 160"/>
              <a:gd name="T10" fmla="*/ 2147483647 w 172"/>
              <a:gd name="T11" fmla="*/ 2147483647 h 160"/>
              <a:gd name="T12" fmla="*/ 0 60000 65536"/>
              <a:gd name="T13" fmla="*/ 0 60000 65536"/>
              <a:gd name="T14" fmla="*/ 0 60000 65536"/>
              <a:gd name="T15" fmla="*/ 0 60000 65536"/>
              <a:gd name="T16" fmla="*/ 0 60000 65536"/>
              <a:gd name="T17" fmla="*/ 0 60000 65536"/>
              <a:gd name="T18" fmla="*/ 0 w 172"/>
              <a:gd name="T19" fmla="*/ 0 h 160"/>
              <a:gd name="T20" fmla="*/ 172 w 172"/>
              <a:gd name="T21" fmla="*/ 160 h 160"/>
            </a:gdLst>
            <a:ahLst/>
            <a:cxnLst>
              <a:cxn ang="T12">
                <a:pos x="T0" y="T1"/>
              </a:cxn>
              <a:cxn ang="T13">
                <a:pos x="T2" y="T3"/>
              </a:cxn>
              <a:cxn ang="T14">
                <a:pos x="T4" y="T5"/>
              </a:cxn>
              <a:cxn ang="T15">
                <a:pos x="T6" y="T7"/>
              </a:cxn>
              <a:cxn ang="T16">
                <a:pos x="T8" y="T9"/>
              </a:cxn>
              <a:cxn ang="T17">
                <a:pos x="T10" y="T11"/>
              </a:cxn>
            </a:cxnLst>
            <a:rect l="T18" t="T19" r="T20" b="T21"/>
            <a:pathLst>
              <a:path w="172" h="160">
                <a:moveTo>
                  <a:pt x="48" y="16"/>
                </a:moveTo>
                <a:lnTo>
                  <a:pt x="0" y="112"/>
                </a:lnTo>
                <a:lnTo>
                  <a:pt x="48" y="160"/>
                </a:lnTo>
                <a:lnTo>
                  <a:pt x="144" y="112"/>
                </a:lnTo>
                <a:lnTo>
                  <a:pt x="172" y="0"/>
                </a:lnTo>
                <a:lnTo>
                  <a:pt x="48" y="16"/>
                </a:lnTo>
                <a:close/>
              </a:path>
            </a:pathLst>
          </a:custGeom>
          <a:solidFill>
            <a:schemeClr val="bg1"/>
          </a:solidFill>
          <a:ln w="9525">
            <a:noFill/>
            <a:round/>
            <a:headEnd/>
            <a:tailEnd/>
          </a:ln>
        </p:spPr>
        <p:txBody>
          <a:bodyPr/>
          <a:lstStyle/>
          <a:p>
            <a:endParaRPr lang="en-US"/>
          </a:p>
        </p:txBody>
      </p:sp>
      <p:sp>
        <p:nvSpPr>
          <p:cNvPr id="711698" name="Text Box 18"/>
          <p:cNvSpPr txBox="1">
            <a:spLocks noChangeArrowheads="1"/>
          </p:cNvSpPr>
          <p:nvPr/>
        </p:nvSpPr>
        <p:spPr bwMode="auto">
          <a:xfrm>
            <a:off x="6019800" y="2286000"/>
            <a:ext cx="38100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20499" name="Freeform 19"/>
          <p:cNvSpPr>
            <a:spLocks/>
          </p:cNvSpPr>
          <p:nvPr/>
        </p:nvSpPr>
        <p:spPr bwMode="auto">
          <a:xfrm>
            <a:off x="8001000" y="1524000"/>
            <a:ext cx="381000" cy="304800"/>
          </a:xfrm>
          <a:custGeom>
            <a:avLst/>
            <a:gdLst>
              <a:gd name="T0" fmla="*/ 2147483647 w 240"/>
              <a:gd name="T1" fmla="*/ 2147483647 h 192"/>
              <a:gd name="T2" fmla="*/ 2147483647 w 240"/>
              <a:gd name="T3" fmla="*/ 0 h 192"/>
              <a:gd name="T4" fmla="*/ 2147483647 w 240"/>
              <a:gd name="T5" fmla="*/ 2147483647 h 192"/>
              <a:gd name="T6" fmla="*/ 0 w 240"/>
              <a:gd name="T7" fmla="*/ 2147483647 h 192"/>
              <a:gd name="T8" fmla="*/ 2147483647 w 240"/>
              <a:gd name="T9" fmla="*/ 2147483647 h 192"/>
              <a:gd name="T10" fmla="*/ 2147483647 w 240"/>
              <a:gd name="T11" fmla="*/ 2147483647 h 192"/>
              <a:gd name="T12" fmla="*/ 0 60000 65536"/>
              <a:gd name="T13" fmla="*/ 0 60000 65536"/>
              <a:gd name="T14" fmla="*/ 0 60000 65536"/>
              <a:gd name="T15" fmla="*/ 0 60000 65536"/>
              <a:gd name="T16" fmla="*/ 0 60000 65536"/>
              <a:gd name="T17" fmla="*/ 0 60000 65536"/>
              <a:gd name="T18" fmla="*/ 0 w 240"/>
              <a:gd name="T19" fmla="*/ 0 h 192"/>
              <a:gd name="T20" fmla="*/ 240 w 240"/>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240" h="192">
                <a:moveTo>
                  <a:pt x="240" y="192"/>
                </a:moveTo>
                <a:lnTo>
                  <a:pt x="240" y="0"/>
                </a:lnTo>
                <a:lnTo>
                  <a:pt x="88" y="24"/>
                </a:lnTo>
                <a:lnTo>
                  <a:pt x="0" y="96"/>
                </a:lnTo>
                <a:lnTo>
                  <a:pt x="96" y="192"/>
                </a:lnTo>
                <a:lnTo>
                  <a:pt x="240" y="192"/>
                </a:lnTo>
                <a:close/>
              </a:path>
            </a:pathLst>
          </a:custGeom>
          <a:solidFill>
            <a:schemeClr val="bg1"/>
          </a:solidFill>
          <a:ln w="9525">
            <a:noFill/>
            <a:round/>
            <a:headEnd/>
            <a:tailEnd/>
          </a:ln>
        </p:spPr>
        <p:txBody>
          <a:bodyPr/>
          <a:lstStyle/>
          <a:p>
            <a:endParaRPr lang="en-US"/>
          </a:p>
        </p:txBody>
      </p:sp>
      <p:sp>
        <p:nvSpPr>
          <p:cNvPr id="20500" name="Freeform 20"/>
          <p:cNvSpPr>
            <a:spLocks/>
          </p:cNvSpPr>
          <p:nvPr/>
        </p:nvSpPr>
        <p:spPr bwMode="auto">
          <a:xfrm>
            <a:off x="838200" y="1536700"/>
            <a:ext cx="260350" cy="292100"/>
          </a:xfrm>
          <a:custGeom>
            <a:avLst/>
            <a:gdLst>
              <a:gd name="T0" fmla="*/ 2147483647 w 164"/>
              <a:gd name="T1" fmla="*/ 0 h 184"/>
              <a:gd name="T2" fmla="*/ 0 w 164"/>
              <a:gd name="T3" fmla="*/ 2147483647 h 184"/>
              <a:gd name="T4" fmla="*/ 2147483647 w 164"/>
              <a:gd name="T5" fmla="*/ 2147483647 h 184"/>
              <a:gd name="T6" fmla="*/ 2147483647 w 164"/>
              <a:gd name="T7" fmla="*/ 2147483647 h 184"/>
              <a:gd name="T8" fmla="*/ 2147483647 w 164"/>
              <a:gd name="T9" fmla="*/ 2147483647 h 184"/>
              <a:gd name="T10" fmla="*/ 2147483647 w 164"/>
              <a:gd name="T11" fmla="*/ 0 h 184"/>
              <a:gd name="T12" fmla="*/ 0 60000 65536"/>
              <a:gd name="T13" fmla="*/ 0 60000 65536"/>
              <a:gd name="T14" fmla="*/ 0 60000 65536"/>
              <a:gd name="T15" fmla="*/ 0 60000 65536"/>
              <a:gd name="T16" fmla="*/ 0 60000 65536"/>
              <a:gd name="T17" fmla="*/ 0 60000 65536"/>
              <a:gd name="T18" fmla="*/ 0 w 164"/>
              <a:gd name="T19" fmla="*/ 0 h 184"/>
              <a:gd name="T20" fmla="*/ 164 w 164"/>
              <a:gd name="T21" fmla="*/ 184 h 184"/>
            </a:gdLst>
            <a:ahLst/>
            <a:cxnLst>
              <a:cxn ang="T12">
                <a:pos x="T0" y="T1"/>
              </a:cxn>
              <a:cxn ang="T13">
                <a:pos x="T2" y="T3"/>
              </a:cxn>
              <a:cxn ang="T14">
                <a:pos x="T4" y="T5"/>
              </a:cxn>
              <a:cxn ang="T15">
                <a:pos x="T6" y="T7"/>
              </a:cxn>
              <a:cxn ang="T16">
                <a:pos x="T8" y="T9"/>
              </a:cxn>
              <a:cxn ang="T17">
                <a:pos x="T10" y="T11"/>
              </a:cxn>
            </a:cxnLst>
            <a:rect l="T18" t="T19" r="T20" b="T21"/>
            <a:pathLst>
              <a:path w="164" h="184">
                <a:moveTo>
                  <a:pt x="32" y="0"/>
                </a:moveTo>
                <a:lnTo>
                  <a:pt x="0" y="136"/>
                </a:lnTo>
                <a:lnTo>
                  <a:pt x="48" y="184"/>
                </a:lnTo>
                <a:lnTo>
                  <a:pt x="148" y="176"/>
                </a:lnTo>
                <a:lnTo>
                  <a:pt x="164" y="36"/>
                </a:lnTo>
                <a:lnTo>
                  <a:pt x="32" y="0"/>
                </a:lnTo>
                <a:close/>
              </a:path>
            </a:pathLst>
          </a:custGeom>
          <a:solidFill>
            <a:schemeClr val="bg1"/>
          </a:solidFill>
          <a:ln w="9525">
            <a:noFill/>
            <a:round/>
            <a:headEnd/>
            <a:tailEnd/>
          </a:ln>
        </p:spPr>
        <p:txBody>
          <a:bodyPr/>
          <a:lstStyle/>
          <a:p>
            <a:endParaRPr lang="en-US"/>
          </a:p>
        </p:txBody>
      </p:sp>
      <p:sp>
        <p:nvSpPr>
          <p:cNvPr id="20501" name="Freeform 21"/>
          <p:cNvSpPr>
            <a:spLocks/>
          </p:cNvSpPr>
          <p:nvPr/>
        </p:nvSpPr>
        <p:spPr bwMode="auto">
          <a:xfrm>
            <a:off x="5905500" y="2667000"/>
            <a:ext cx="336550" cy="698500"/>
          </a:xfrm>
          <a:custGeom>
            <a:avLst/>
            <a:gdLst>
              <a:gd name="T0" fmla="*/ 2147483647 w 212"/>
              <a:gd name="T1" fmla="*/ 2147483647 h 440"/>
              <a:gd name="T2" fmla="*/ 2147483647 w 212"/>
              <a:gd name="T3" fmla="*/ 2147483647 h 440"/>
              <a:gd name="T4" fmla="*/ 0 w 212"/>
              <a:gd name="T5" fmla="*/ 2147483647 h 440"/>
              <a:gd name="T6" fmla="*/ 2147483647 w 212"/>
              <a:gd name="T7" fmla="*/ 2147483647 h 440"/>
              <a:gd name="T8" fmla="*/ 2147483647 w 212"/>
              <a:gd name="T9" fmla="*/ 0 h 440"/>
              <a:gd name="T10" fmla="*/ 2147483647 w 212"/>
              <a:gd name="T11" fmla="*/ 2147483647 h 440"/>
              <a:gd name="T12" fmla="*/ 0 60000 65536"/>
              <a:gd name="T13" fmla="*/ 0 60000 65536"/>
              <a:gd name="T14" fmla="*/ 0 60000 65536"/>
              <a:gd name="T15" fmla="*/ 0 60000 65536"/>
              <a:gd name="T16" fmla="*/ 0 60000 65536"/>
              <a:gd name="T17" fmla="*/ 0 60000 65536"/>
              <a:gd name="T18" fmla="*/ 0 w 212"/>
              <a:gd name="T19" fmla="*/ 0 h 440"/>
              <a:gd name="T20" fmla="*/ 212 w 212"/>
              <a:gd name="T21" fmla="*/ 440 h 440"/>
            </a:gdLst>
            <a:ahLst/>
            <a:cxnLst>
              <a:cxn ang="T12">
                <a:pos x="T0" y="T1"/>
              </a:cxn>
              <a:cxn ang="T13">
                <a:pos x="T2" y="T3"/>
              </a:cxn>
              <a:cxn ang="T14">
                <a:pos x="T4" y="T5"/>
              </a:cxn>
              <a:cxn ang="T15">
                <a:pos x="T6" y="T7"/>
              </a:cxn>
              <a:cxn ang="T16">
                <a:pos x="T8" y="T9"/>
              </a:cxn>
              <a:cxn ang="T17">
                <a:pos x="T10" y="T11"/>
              </a:cxn>
            </a:cxnLst>
            <a:rect l="T18" t="T19" r="T20" b="T21"/>
            <a:pathLst>
              <a:path w="212" h="440">
                <a:moveTo>
                  <a:pt x="72" y="16"/>
                </a:moveTo>
                <a:lnTo>
                  <a:pt x="24" y="112"/>
                </a:lnTo>
                <a:lnTo>
                  <a:pt x="0" y="400"/>
                </a:lnTo>
                <a:lnTo>
                  <a:pt x="132" y="440"/>
                </a:lnTo>
                <a:lnTo>
                  <a:pt x="212" y="0"/>
                </a:lnTo>
                <a:lnTo>
                  <a:pt x="72" y="16"/>
                </a:lnTo>
                <a:close/>
              </a:path>
            </a:pathLst>
          </a:custGeom>
          <a:solidFill>
            <a:schemeClr val="bg1"/>
          </a:solidFill>
          <a:ln w="9525">
            <a:noFill/>
            <a:round/>
            <a:headEnd/>
            <a:tailEnd/>
          </a:ln>
        </p:spPr>
        <p:txBody>
          <a:bodyPr/>
          <a:lstStyle/>
          <a:p>
            <a:endParaRPr lang="en-US"/>
          </a:p>
        </p:txBody>
      </p:sp>
      <p:sp>
        <p:nvSpPr>
          <p:cNvPr id="20502" name="Freeform 22"/>
          <p:cNvSpPr>
            <a:spLocks/>
          </p:cNvSpPr>
          <p:nvPr/>
        </p:nvSpPr>
        <p:spPr bwMode="auto">
          <a:xfrm>
            <a:off x="3854450" y="1371600"/>
            <a:ext cx="368300" cy="298450"/>
          </a:xfrm>
          <a:custGeom>
            <a:avLst/>
            <a:gdLst>
              <a:gd name="T0" fmla="*/ 2147483647 w 232"/>
              <a:gd name="T1" fmla="*/ 2147483647 h 188"/>
              <a:gd name="T2" fmla="*/ 2147483647 w 232"/>
              <a:gd name="T3" fmla="*/ 2147483647 h 188"/>
              <a:gd name="T4" fmla="*/ 0 w 232"/>
              <a:gd name="T5" fmla="*/ 2147483647 h 188"/>
              <a:gd name="T6" fmla="*/ 2147483647 w 232"/>
              <a:gd name="T7" fmla="*/ 2147483647 h 188"/>
              <a:gd name="T8" fmla="*/ 2147483647 w 232"/>
              <a:gd name="T9" fmla="*/ 2147483647 h 188"/>
              <a:gd name="T10" fmla="*/ 2147483647 w 232"/>
              <a:gd name="T11" fmla="*/ 2147483647 h 188"/>
              <a:gd name="T12" fmla="*/ 2147483647 w 232"/>
              <a:gd name="T13" fmla="*/ 0 h 188"/>
              <a:gd name="T14" fmla="*/ 2147483647 w 232"/>
              <a:gd name="T15" fmla="*/ 2147483647 h 188"/>
              <a:gd name="T16" fmla="*/ 0 60000 65536"/>
              <a:gd name="T17" fmla="*/ 0 60000 65536"/>
              <a:gd name="T18" fmla="*/ 0 60000 65536"/>
              <a:gd name="T19" fmla="*/ 0 60000 65536"/>
              <a:gd name="T20" fmla="*/ 0 60000 65536"/>
              <a:gd name="T21" fmla="*/ 0 60000 65536"/>
              <a:gd name="T22" fmla="*/ 0 60000 65536"/>
              <a:gd name="T23" fmla="*/ 0 60000 65536"/>
              <a:gd name="T24" fmla="*/ 0 w 232"/>
              <a:gd name="T25" fmla="*/ 0 h 188"/>
              <a:gd name="T26" fmla="*/ 232 w 232"/>
              <a:gd name="T27" fmla="*/ 188 h 1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2" h="188">
                <a:moveTo>
                  <a:pt x="68" y="16"/>
                </a:moveTo>
                <a:lnTo>
                  <a:pt x="20" y="112"/>
                </a:lnTo>
                <a:lnTo>
                  <a:pt x="0" y="164"/>
                </a:lnTo>
                <a:lnTo>
                  <a:pt x="56" y="188"/>
                </a:lnTo>
                <a:lnTo>
                  <a:pt x="136" y="148"/>
                </a:lnTo>
                <a:lnTo>
                  <a:pt x="232" y="80"/>
                </a:lnTo>
                <a:lnTo>
                  <a:pt x="192" y="0"/>
                </a:lnTo>
                <a:lnTo>
                  <a:pt x="68" y="16"/>
                </a:lnTo>
                <a:close/>
              </a:path>
            </a:pathLst>
          </a:custGeom>
          <a:solidFill>
            <a:schemeClr val="bg1"/>
          </a:solidFill>
          <a:ln w="9525">
            <a:noFill/>
            <a:round/>
            <a:headEnd/>
            <a:tailEnd/>
          </a:ln>
        </p:spPr>
        <p:txBody>
          <a:bodyPr/>
          <a:lstStyle/>
          <a:p>
            <a:endParaRPr lang="en-US"/>
          </a:p>
        </p:txBody>
      </p:sp>
      <p:sp>
        <p:nvSpPr>
          <p:cNvPr id="20503" name="Freeform 23"/>
          <p:cNvSpPr>
            <a:spLocks/>
          </p:cNvSpPr>
          <p:nvPr/>
        </p:nvSpPr>
        <p:spPr bwMode="auto">
          <a:xfrm>
            <a:off x="3200400" y="1828800"/>
            <a:ext cx="381000" cy="260350"/>
          </a:xfrm>
          <a:custGeom>
            <a:avLst/>
            <a:gdLst>
              <a:gd name="T0" fmla="*/ 2147483647 w 240"/>
              <a:gd name="T1" fmla="*/ 2147483647 h 164"/>
              <a:gd name="T2" fmla="*/ 2147483647 w 240"/>
              <a:gd name="T3" fmla="*/ 2147483647 h 164"/>
              <a:gd name="T4" fmla="*/ 0 w 240"/>
              <a:gd name="T5" fmla="*/ 2147483647 h 164"/>
              <a:gd name="T6" fmla="*/ 2147483647 w 240"/>
              <a:gd name="T7" fmla="*/ 2147483647 h 164"/>
              <a:gd name="T8" fmla="*/ 2147483647 w 240"/>
              <a:gd name="T9" fmla="*/ 2147483647 h 164"/>
              <a:gd name="T10" fmla="*/ 2147483647 w 240"/>
              <a:gd name="T11" fmla="*/ 0 h 164"/>
              <a:gd name="T12" fmla="*/ 2147483647 w 240"/>
              <a:gd name="T13" fmla="*/ 2147483647 h 164"/>
              <a:gd name="T14" fmla="*/ 0 60000 65536"/>
              <a:gd name="T15" fmla="*/ 0 60000 65536"/>
              <a:gd name="T16" fmla="*/ 0 60000 65536"/>
              <a:gd name="T17" fmla="*/ 0 60000 65536"/>
              <a:gd name="T18" fmla="*/ 0 60000 65536"/>
              <a:gd name="T19" fmla="*/ 0 60000 65536"/>
              <a:gd name="T20" fmla="*/ 0 60000 65536"/>
              <a:gd name="T21" fmla="*/ 0 w 240"/>
              <a:gd name="T22" fmla="*/ 0 h 164"/>
              <a:gd name="T23" fmla="*/ 240 w 240"/>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 h="164">
                <a:moveTo>
                  <a:pt x="76" y="16"/>
                </a:moveTo>
                <a:lnTo>
                  <a:pt x="28" y="112"/>
                </a:lnTo>
                <a:lnTo>
                  <a:pt x="0" y="156"/>
                </a:lnTo>
                <a:lnTo>
                  <a:pt x="104" y="164"/>
                </a:lnTo>
                <a:lnTo>
                  <a:pt x="240" y="80"/>
                </a:lnTo>
                <a:lnTo>
                  <a:pt x="200" y="0"/>
                </a:lnTo>
                <a:lnTo>
                  <a:pt x="76" y="16"/>
                </a:lnTo>
                <a:close/>
              </a:path>
            </a:pathLst>
          </a:custGeom>
          <a:solidFill>
            <a:schemeClr val="bg1"/>
          </a:solidFill>
          <a:ln w="9525">
            <a:noFill/>
            <a:round/>
            <a:headEnd/>
            <a:tailEnd/>
          </a:ln>
        </p:spPr>
        <p:txBody>
          <a:bodyPr/>
          <a:lstStyle/>
          <a:p>
            <a:endParaRPr lang="en-US"/>
          </a:p>
        </p:txBody>
      </p:sp>
      <p:sp>
        <p:nvSpPr>
          <p:cNvPr id="711704" name="Text Box 24"/>
          <p:cNvSpPr txBox="1">
            <a:spLocks noChangeArrowheads="1"/>
          </p:cNvSpPr>
          <p:nvPr/>
        </p:nvSpPr>
        <p:spPr bwMode="auto">
          <a:xfrm>
            <a:off x="3733800" y="1349375"/>
            <a:ext cx="303213" cy="304800"/>
          </a:xfrm>
          <a:prstGeom prst="rect">
            <a:avLst/>
          </a:prstGeom>
          <a:solidFill>
            <a:schemeClr val="bg1"/>
          </a:solidFill>
          <a:ln w="9525">
            <a:noFill/>
            <a:miter lim="800000"/>
            <a:headEnd/>
            <a:tailEnd/>
          </a:ln>
        </p:spPr>
        <p:txBody>
          <a:bodyPr wrap="none">
            <a:spAutoFit/>
          </a:bodyPr>
          <a:lstStyle/>
          <a:p>
            <a:r>
              <a:rPr lang="en-US" sz="1400" b="1" i="1">
                <a:latin typeface="Times New Roman" pitchFamily="18" charset="0"/>
              </a:rPr>
              <a:t>X</a:t>
            </a:r>
          </a:p>
        </p:txBody>
      </p:sp>
      <p:sp>
        <p:nvSpPr>
          <p:cNvPr id="711705" name="Text Box 25"/>
          <p:cNvSpPr txBox="1">
            <a:spLocks noChangeArrowheads="1"/>
          </p:cNvSpPr>
          <p:nvPr/>
        </p:nvSpPr>
        <p:spPr bwMode="auto">
          <a:xfrm>
            <a:off x="5943600" y="2667000"/>
            <a:ext cx="38100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711706" name="Text Box 26"/>
          <p:cNvSpPr txBox="1">
            <a:spLocks noChangeArrowheads="1"/>
          </p:cNvSpPr>
          <p:nvPr/>
        </p:nvSpPr>
        <p:spPr bwMode="auto">
          <a:xfrm>
            <a:off x="3124200" y="1752600"/>
            <a:ext cx="303213" cy="304800"/>
          </a:xfrm>
          <a:prstGeom prst="rect">
            <a:avLst/>
          </a:prstGeom>
          <a:solidFill>
            <a:schemeClr val="bg1"/>
          </a:solidFill>
          <a:ln w="9525">
            <a:noFill/>
            <a:miter lim="800000"/>
            <a:headEnd/>
            <a:tailEnd/>
          </a:ln>
        </p:spPr>
        <p:txBody>
          <a:bodyPr wrap="none">
            <a:spAutoFit/>
          </a:bodyPr>
          <a:lstStyle/>
          <a:p>
            <a:r>
              <a:rPr lang="en-US" sz="1400" b="1" i="1">
                <a:latin typeface="Times New Roman" pitchFamily="18" charset="0"/>
              </a:rPr>
              <a:t>X</a:t>
            </a:r>
          </a:p>
        </p:txBody>
      </p:sp>
      <p:sp>
        <p:nvSpPr>
          <p:cNvPr id="711707" name="Text Box 27"/>
          <p:cNvSpPr txBox="1">
            <a:spLocks noChangeArrowheads="1"/>
          </p:cNvSpPr>
          <p:nvPr/>
        </p:nvSpPr>
        <p:spPr bwMode="auto">
          <a:xfrm>
            <a:off x="5867400" y="3048000"/>
            <a:ext cx="38100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711708" name="Oval 28"/>
          <p:cNvSpPr>
            <a:spLocks noChangeArrowheads="1"/>
          </p:cNvSpPr>
          <p:nvPr/>
        </p:nvSpPr>
        <p:spPr bwMode="auto">
          <a:xfrm>
            <a:off x="4592638" y="122555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09" name="Rectangle 29"/>
          <p:cNvSpPr>
            <a:spLocks noChangeArrowheads="1"/>
          </p:cNvSpPr>
          <p:nvPr/>
        </p:nvSpPr>
        <p:spPr bwMode="auto">
          <a:xfrm>
            <a:off x="4419600" y="914400"/>
            <a:ext cx="304800" cy="304800"/>
          </a:xfrm>
          <a:prstGeom prst="rect">
            <a:avLst/>
          </a:prstGeom>
          <a:solidFill>
            <a:schemeClr val="bg1"/>
          </a:solidFill>
          <a:ln w="9525">
            <a:noFill/>
            <a:miter lim="800000"/>
            <a:headEnd/>
            <a:tailEnd/>
          </a:ln>
        </p:spPr>
        <p:txBody>
          <a:bodyPr wrap="none" anchor="ctr"/>
          <a:lstStyle/>
          <a:p>
            <a:endParaRPr lang="en-US"/>
          </a:p>
        </p:txBody>
      </p:sp>
      <p:sp>
        <p:nvSpPr>
          <p:cNvPr id="711710" name="Text Box 30"/>
          <p:cNvSpPr txBox="1">
            <a:spLocks noChangeArrowheads="1"/>
          </p:cNvSpPr>
          <p:nvPr/>
        </p:nvSpPr>
        <p:spPr bwMode="auto">
          <a:xfrm>
            <a:off x="4343400" y="914400"/>
            <a:ext cx="457200" cy="304800"/>
          </a:xfrm>
          <a:prstGeom prst="rect">
            <a:avLst/>
          </a:prstGeom>
          <a:solidFill>
            <a:schemeClr val="bg1"/>
          </a:solidFill>
          <a:ln w="9525">
            <a:noFill/>
            <a:miter lim="800000"/>
            <a:headEnd/>
            <a:tailEnd/>
          </a:ln>
        </p:spPr>
        <p:txBody>
          <a:bodyPr>
            <a:spAutoFit/>
          </a:bodyPr>
          <a:lstStyle/>
          <a:p>
            <a:r>
              <a:rPr lang="en-US" sz="1400" b="1" i="1">
                <a:latin typeface="Times New Roman" pitchFamily="18" charset="0"/>
              </a:rPr>
              <a:t>X</a:t>
            </a:r>
          </a:p>
        </p:txBody>
      </p:sp>
      <p:sp>
        <p:nvSpPr>
          <p:cNvPr id="2" name="Slide Number Placeholder 1"/>
          <p:cNvSpPr>
            <a:spLocks noGrp="1"/>
          </p:cNvSpPr>
          <p:nvPr>
            <p:ph type="sldNum" sz="quarter" idx="12"/>
          </p:nvPr>
        </p:nvSpPr>
        <p:spPr/>
        <p:txBody>
          <a:bodyPr/>
          <a:lstStyle/>
          <a:p>
            <a:fld id="{2ECA7CF4-79CC-6A48-A466-8C20EA113E48}" type="slidenum">
              <a:rPr lang="en-US" smtClean="0"/>
              <a:pPr/>
              <a:t>22</a:t>
            </a:fld>
            <a:endParaRPr lang="en-US"/>
          </a:p>
        </p:txBody>
      </p:sp>
    </p:spTree>
    <p:extLst>
      <p:ext uri="{BB962C8B-B14F-4D97-AF65-F5344CB8AC3E}">
        <p14:creationId xmlns:p14="http://schemas.microsoft.com/office/powerpoint/2010/main" val="380298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7116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1708"/>
                                        </p:tgtEl>
                                        <p:attrNameLst>
                                          <p:attrName>style.visibility</p:attrName>
                                        </p:attrNameLst>
                                      </p:cBhvr>
                                      <p:to>
                                        <p:strVal val="visible"/>
                                      </p:to>
                                    </p:set>
                                  </p:childTnLst>
                                  <p:subTnLst>
                                    <p:set>
                                      <p:cBhvr override="childStyle">
                                        <p:cTn dur="1" fill="hold" display="0" masterRel="nextClick" afterEffect="1"/>
                                        <p:tgtEl>
                                          <p:spTgt spid="711708"/>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499"/>
                                          </p:stCondLst>
                                        </p:cTn>
                                        <p:tgtEl>
                                          <p:spTgt spid="711691"/>
                                        </p:tgtEl>
                                        <p:attrNameLst>
                                          <p:attrName>style.visibility</p:attrName>
                                        </p:attrNameLst>
                                      </p:cBhvr>
                                      <p:to>
                                        <p:strVal val="visible"/>
                                      </p:to>
                                    </p:set>
                                  </p:childTnLst>
                                  <p:subTnLst>
                                    <p:set>
                                      <p:cBhvr override="childStyle">
                                        <p:cTn dur="1" fill="hold" display="0" masterRel="nextClick" afterEffect="1"/>
                                        <p:tgtEl>
                                          <p:spTgt spid="711691"/>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711690"/>
                                        </p:tgtEl>
                                        <p:attrNameLst>
                                          <p:attrName>style.visibility</p:attrName>
                                        </p:attrNameLst>
                                      </p:cBhvr>
                                      <p:to>
                                        <p:strVal val="visible"/>
                                      </p:to>
                                    </p:set>
                                  </p:childTnLst>
                                  <p:subTnLst>
                                    <p:set>
                                      <p:cBhvr override="childStyle">
                                        <p:cTn dur="1" fill="hold" display="0" masterRel="nextClick" afterEffect="1"/>
                                        <p:tgtEl>
                                          <p:spTgt spid="711690"/>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499"/>
                                          </p:stCondLst>
                                        </p:cTn>
                                        <p:tgtEl>
                                          <p:spTgt spid="711692"/>
                                        </p:tgtEl>
                                        <p:attrNameLst>
                                          <p:attrName>style.visibility</p:attrName>
                                        </p:attrNameLst>
                                      </p:cBhvr>
                                      <p:to>
                                        <p:strVal val="visible"/>
                                      </p:to>
                                    </p:set>
                                  </p:childTnLst>
                                  <p:subTnLst>
                                    <p:set>
                                      <p:cBhvr override="childStyle">
                                        <p:cTn dur="1" fill="hold" display="0" masterRel="nextClick" afterEffect="1"/>
                                        <p:tgtEl>
                                          <p:spTgt spid="711692"/>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711704"/>
                                        </p:tgtEl>
                                        <p:attrNameLst>
                                          <p:attrName>style.visibility</p:attrName>
                                        </p:attrNameLst>
                                      </p:cBhvr>
                                      <p:to>
                                        <p:strVal val="visible"/>
                                      </p:to>
                                    </p:set>
                                  </p:childTnLst>
                                  <p:subTnLst>
                                    <p:set>
                                      <p:cBhvr override="childStyle">
                                        <p:cTn dur="1" fill="hold" display="0" masterRel="nextClick" afterEffect="1"/>
                                        <p:tgtEl>
                                          <p:spTgt spid="711704"/>
                                        </p:tgtEl>
                                        <p:attrNameLst>
                                          <p:attrName>style.visibility</p:attrName>
                                        </p:attrNameLst>
                                      </p:cBhvr>
                                      <p:to>
                                        <p:strVal val="hidden"/>
                                      </p:to>
                                    </p:set>
                                  </p:subTnLst>
                                </p:cTn>
                              </p:par>
                              <p:par>
                                <p:cTn id="21" presetID="1" presetClass="entr" presetSubtype="0" fill="hold" grpId="0" nodeType="withEffect">
                                  <p:stCondLst>
                                    <p:cond delay="0"/>
                                  </p:stCondLst>
                                  <p:childTnLst>
                                    <p:set>
                                      <p:cBhvr>
                                        <p:cTn id="22" dur="1" fill="hold">
                                          <p:stCondLst>
                                            <p:cond delay="0"/>
                                          </p:stCondLst>
                                        </p:cTn>
                                        <p:tgtEl>
                                          <p:spTgt spid="711705"/>
                                        </p:tgtEl>
                                        <p:attrNameLst>
                                          <p:attrName>style.visibility</p:attrName>
                                        </p:attrNameLst>
                                      </p:cBhvr>
                                      <p:to>
                                        <p:strVal val="visible"/>
                                      </p:to>
                                    </p:set>
                                  </p:childTnLst>
                                  <p:subTnLst>
                                    <p:set>
                                      <p:cBhvr override="childStyle">
                                        <p:cTn dur="1" fill="hold" display="0" masterRel="nextClick" afterEffect="1"/>
                                        <p:tgtEl>
                                          <p:spTgt spid="711705"/>
                                        </p:tgtEl>
                                        <p:attrNameLst>
                                          <p:attrName>style.visibility</p:attrName>
                                        </p:attrNameLst>
                                      </p:cBhvr>
                                      <p:to>
                                        <p:strVal val="hidden"/>
                                      </p:to>
                                    </p:set>
                                  </p:subTnLst>
                                </p:cTn>
                              </p:par>
                              <p:par>
                                <p:cTn id="23" presetID="1" presetClass="exit" presetSubtype="0" fill="hold" grpId="0" nodeType="withEffect">
                                  <p:stCondLst>
                                    <p:cond delay="0"/>
                                  </p:stCondLst>
                                  <p:childTnLst>
                                    <p:set>
                                      <p:cBhvr>
                                        <p:cTn id="24" dur="1" fill="hold">
                                          <p:stCondLst>
                                            <p:cond delay="0"/>
                                          </p:stCondLst>
                                        </p:cTn>
                                        <p:tgtEl>
                                          <p:spTgt spid="711710"/>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71169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11689"/>
                                        </p:tgtEl>
                                        <p:attrNameLst>
                                          <p:attrName>style.visibility</p:attrName>
                                        </p:attrNameLst>
                                      </p:cBhvr>
                                      <p:to>
                                        <p:strVal val="visible"/>
                                      </p:to>
                                    </p:set>
                                  </p:childTnLst>
                                  <p:subTnLst>
                                    <p:set>
                                      <p:cBhvr override="childStyle">
                                        <p:cTn dur="1" fill="hold" display="0" masterRel="nextClick" afterEffect="1"/>
                                        <p:tgtEl>
                                          <p:spTgt spid="711689"/>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499"/>
                                          </p:stCondLst>
                                        </p:cTn>
                                        <p:tgtEl>
                                          <p:spTgt spid="711693"/>
                                        </p:tgtEl>
                                        <p:attrNameLst>
                                          <p:attrName>style.visibility</p:attrName>
                                        </p:attrNameLst>
                                      </p:cBhvr>
                                      <p:to>
                                        <p:strVal val="visible"/>
                                      </p:to>
                                    </p:set>
                                  </p:childTnLst>
                                  <p:subTnLst>
                                    <p:set>
                                      <p:cBhvr override="childStyle">
                                        <p:cTn dur="1" fill="hold" display="0" masterRel="nextClick" afterEffect="1"/>
                                        <p:tgtEl>
                                          <p:spTgt spid="711693"/>
                                        </p:tgtEl>
                                        <p:attrNameLst>
                                          <p:attrName>style.visibility</p:attrName>
                                        </p:attrNameLst>
                                      </p:cBhvr>
                                      <p:to>
                                        <p:strVal val="hidden"/>
                                      </p:to>
                                    </p:set>
                                  </p:subTnLst>
                                </p:cTn>
                              </p:par>
                              <p:par>
                                <p:cTn id="33" presetID="1" presetClass="entr" presetSubtype="0" fill="hold" grpId="0" nodeType="withEffect">
                                  <p:stCondLst>
                                    <p:cond delay="0"/>
                                  </p:stCondLst>
                                  <p:childTnLst>
                                    <p:set>
                                      <p:cBhvr>
                                        <p:cTn id="34" dur="1" fill="hold">
                                          <p:stCondLst>
                                            <p:cond delay="0"/>
                                          </p:stCondLst>
                                        </p:cTn>
                                        <p:tgtEl>
                                          <p:spTgt spid="711706"/>
                                        </p:tgtEl>
                                        <p:attrNameLst>
                                          <p:attrName>style.visibility</p:attrName>
                                        </p:attrNameLst>
                                      </p:cBhvr>
                                      <p:to>
                                        <p:strVal val="visible"/>
                                      </p:to>
                                    </p:set>
                                  </p:childTnLst>
                                  <p:subTnLst>
                                    <p:set>
                                      <p:cBhvr override="childStyle">
                                        <p:cTn dur="1" fill="hold" display="0" masterRel="nextClick" afterEffect="1"/>
                                        <p:tgtEl>
                                          <p:spTgt spid="711706"/>
                                        </p:tgtEl>
                                        <p:attrNameLst>
                                          <p:attrName>style.visibility</p:attrName>
                                        </p:attrNameLst>
                                      </p:cBhvr>
                                      <p:to>
                                        <p:strVal val="hidden"/>
                                      </p:to>
                                    </p:set>
                                  </p:subTnLst>
                                </p:cTn>
                              </p:par>
                              <p:par>
                                <p:cTn id="35" presetID="1" presetClass="entr" presetSubtype="0" fill="hold" grpId="0" nodeType="withEffect">
                                  <p:stCondLst>
                                    <p:cond delay="0"/>
                                  </p:stCondLst>
                                  <p:childTnLst>
                                    <p:set>
                                      <p:cBhvr>
                                        <p:cTn id="36" dur="1" fill="hold">
                                          <p:stCondLst>
                                            <p:cond delay="0"/>
                                          </p:stCondLst>
                                        </p:cTn>
                                        <p:tgtEl>
                                          <p:spTgt spid="711707"/>
                                        </p:tgtEl>
                                        <p:attrNameLst>
                                          <p:attrName>style.visibility</p:attrName>
                                        </p:attrNameLst>
                                      </p:cBhvr>
                                      <p:to>
                                        <p:strVal val="visible"/>
                                      </p:to>
                                    </p:set>
                                  </p:childTnLst>
                                  <p:subTnLst>
                                    <p:set>
                                      <p:cBhvr override="childStyle">
                                        <p:cTn dur="1" fill="hold" display="0" masterRel="nextClick" afterEffect="1"/>
                                        <p:tgtEl>
                                          <p:spTgt spid="711707"/>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71168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71168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71168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499"/>
                                          </p:stCondLst>
                                        </p:cTn>
                                        <p:tgtEl>
                                          <p:spTgt spid="71168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499"/>
                                          </p:stCondLst>
                                        </p:cTn>
                                        <p:tgtEl>
                                          <p:spTgt spid="7116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683" grpId="0" autoUpdateAnimBg="0"/>
      <p:bldP spid="711684" grpId="0" autoUpdateAnimBg="0"/>
      <p:bldP spid="711685" grpId="0" animBg="1"/>
      <p:bldP spid="711686" grpId="0" animBg="1"/>
      <p:bldP spid="711687" grpId="0" animBg="1" autoUpdateAnimBg="0"/>
      <p:bldP spid="711688" grpId="0" animBg="1"/>
      <p:bldP spid="711689" grpId="0" animBg="1"/>
      <p:bldP spid="711690" grpId="0" animBg="1"/>
      <p:bldP spid="711691" grpId="0" animBg="1"/>
      <p:bldP spid="711692" grpId="0" animBg="1"/>
      <p:bldP spid="711693" grpId="0" animBg="1"/>
      <p:bldP spid="711698" grpId="0"/>
      <p:bldP spid="711704" grpId="0" animBg="1"/>
      <p:bldP spid="711705" grpId="0"/>
      <p:bldP spid="711706" grpId="0" animBg="1"/>
      <p:bldP spid="711707" grpId="0"/>
      <p:bldP spid="711708" grpId="0" animBg="1"/>
      <p:bldP spid="7117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Epipolar constraint example</a:t>
            </a:r>
          </a:p>
        </p:txBody>
      </p:sp>
      <p:sp>
        <p:nvSpPr>
          <p:cNvPr id="21507" name="Rectangle 3"/>
          <p:cNvSpPr>
            <a:spLocks noGrp="1" noChangeArrowheads="1"/>
          </p:cNvSpPr>
          <p:nvPr>
            <p:ph type="body" idx="1"/>
          </p:nvPr>
        </p:nvSpPr>
        <p:spPr/>
        <p:txBody>
          <a:bodyPr/>
          <a:lstStyle/>
          <a:p>
            <a:endParaRPr lang="en-US" smtClean="0"/>
          </a:p>
        </p:txBody>
      </p:sp>
      <p:pic>
        <p:nvPicPr>
          <p:cNvPr id="21508" name="Picture 4"/>
          <p:cNvPicPr>
            <a:picLocks noChangeAspect="1" noChangeArrowheads="1"/>
          </p:cNvPicPr>
          <p:nvPr/>
        </p:nvPicPr>
        <p:blipFill>
          <a:blip r:embed="rId3" cstate="print"/>
          <a:srcRect t="833" r="1215"/>
          <a:stretch>
            <a:fillRect/>
          </a:stretch>
        </p:blipFill>
        <p:spPr bwMode="auto">
          <a:xfrm>
            <a:off x="819150" y="1109663"/>
            <a:ext cx="7413625" cy="5443537"/>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07C59B69-6083-0D46-8CBF-CC33D581A354}" type="slidenum">
              <a:rPr lang="en-US" smtClean="0"/>
              <a:pPr/>
              <a:t>23</a:t>
            </a:fld>
            <a:endParaRPr lang="en-US"/>
          </a:p>
        </p:txBody>
      </p:sp>
    </p:spTree>
    <p:extLst>
      <p:ext uri="{BB962C8B-B14F-4D97-AF65-F5344CB8AC3E}">
        <p14:creationId xmlns:p14="http://schemas.microsoft.com/office/powerpoint/2010/main" val="30228029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6"/>
          <p:cNvPicPr>
            <a:picLocks noChangeAspect="1" noChangeArrowheads="1"/>
          </p:cNvPicPr>
          <p:nvPr/>
        </p:nvPicPr>
        <p:blipFill>
          <a:blip r:embed="rId3" cstate="print"/>
          <a:srcRect/>
          <a:stretch>
            <a:fillRect/>
          </a:stretch>
        </p:blipFill>
        <p:spPr bwMode="auto">
          <a:xfrm>
            <a:off x="990600" y="1219200"/>
            <a:ext cx="7010400" cy="2819400"/>
          </a:xfrm>
          <a:prstGeom prst="rect">
            <a:avLst/>
          </a:prstGeom>
          <a:noFill/>
          <a:ln w="9525">
            <a:noFill/>
            <a:miter lim="800000"/>
            <a:headEnd/>
            <a:tailEnd/>
          </a:ln>
        </p:spPr>
      </p:pic>
      <p:sp>
        <p:nvSpPr>
          <p:cNvPr id="23555" name="Rectangle 27"/>
          <p:cNvSpPr>
            <a:spLocks noChangeArrowheads="1"/>
          </p:cNvSpPr>
          <p:nvPr/>
        </p:nvSpPr>
        <p:spPr bwMode="auto">
          <a:xfrm>
            <a:off x="1060450" y="1806575"/>
            <a:ext cx="207963" cy="265113"/>
          </a:xfrm>
          <a:prstGeom prst="rect">
            <a:avLst/>
          </a:prstGeom>
          <a:solidFill>
            <a:schemeClr val="bg1"/>
          </a:solidFill>
          <a:ln w="9525">
            <a:noFill/>
            <a:miter lim="800000"/>
            <a:headEnd/>
            <a:tailEnd/>
          </a:ln>
        </p:spPr>
        <p:txBody>
          <a:bodyPr wrap="none" anchor="ctr"/>
          <a:lstStyle/>
          <a:p>
            <a:endParaRPr lang="en-US"/>
          </a:p>
        </p:txBody>
      </p:sp>
      <p:sp>
        <p:nvSpPr>
          <p:cNvPr id="23556" name="Rectangle 28"/>
          <p:cNvSpPr>
            <a:spLocks noChangeArrowheads="1"/>
          </p:cNvSpPr>
          <p:nvPr/>
        </p:nvSpPr>
        <p:spPr bwMode="auto">
          <a:xfrm>
            <a:off x="7669213" y="1814513"/>
            <a:ext cx="293687" cy="266700"/>
          </a:xfrm>
          <a:prstGeom prst="rect">
            <a:avLst/>
          </a:prstGeom>
          <a:solidFill>
            <a:schemeClr val="bg1"/>
          </a:solidFill>
          <a:ln w="9525">
            <a:noFill/>
            <a:miter lim="800000"/>
            <a:headEnd/>
            <a:tailEnd/>
          </a:ln>
        </p:spPr>
        <p:txBody>
          <a:bodyPr wrap="none" anchor="ctr"/>
          <a:lstStyle/>
          <a:p>
            <a:endParaRPr lang="en-US"/>
          </a:p>
        </p:txBody>
      </p:sp>
      <p:sp>
        <p:nvSpPr>
          <p:cNvPr id="23557" name="Text Box 29"/>
          <p:cNvSpPr txBox="1">
            <a:spLocks noChangeArrowheads="1"/>
          </p:cNvSpPr>
          <p:nvPr/>
        </p:nvSpPr>
        <p:spPr bwMode="auto">
          <a:xfrm>
            <a:off x="4391025" y="1143000"/>
            <a:ext cx="338138" cy="369888"/>
          </a:xfrm>
          <a:prstGeom prst="rect">
            <a:avLst/>
          </a:prstGeom>
          <a:solidFill>
            <a:schemeClr val="bg1"/>
          </a:solidFill>
          <a:ln w="9525">
            <a:noFill/>
            <a:miter lim="800000"/>
            <a:headEnd/>
            <a:tailEnd/>
          </a:ln>
        </p:spPr>
        <p:txBody>
          <a:bodyPr wrap="none">
            <a:spAutoFit/>
          </a:bodyPr>
          <a:lstStyle/>
          <a:p>
            <a:r>
              <a:rPr lang="en-US" sz="1800" b="1" i="1">
                <a:latin typeface="Times New Roman" pitchFamily="18" charset="0"/>
              </a:rPr>
              <a:t>X</a:t>
            </a:r>
          </a:p>
        </p:txBody>
      </p:sp>
      <p:sp>
        <p:nvSpPr>
          <p:cNvPr id="23558" name="Freeform 30"/>
          <p:cNvSpPr>
            <a:spLocks/>
          </p:cNvSpPr>
          <p:nvPr/>
        </p:nvSpPr>
        <p:spPr bwMode="auto">
          <a:xfrm>
            <a:off x="2655888" y="2468563"/>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23559" name="Text Box 31"/>
          <p:cNvSpPr txBox="1">
            <a:spLocks noChangeArrowheads="1"/>
          </p:cNvSpPr>
          <p:nvPr/>
        </p:nvSpPr>
        <p:spPr bwMode="auto">
          <a:xfrm>
            <a:off x="2655888" y="2286000"/>
            <a:ext cx="192087"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23560" name="Freeform 32"/>
          <p:cNvSpPr>
            <a:spLocks/>
          </p:cNvSpPr>
          <p:nvPr/>
        </p:nvSpPr>
        <p:spPr bwMode="auto">
          <a:xfrm>
            <a:off x="6126163" y="2446338"/>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23561" name="Text Box 33"/>
          <p:cNvSpPr txBox="1">
            <a:spLocks noChangeArrowheads="1"/>
          </p:cNvSpPr>
          <p:nvPr/>
        </p:nvSpPr>
        <p:spPr bwMode="auto">
          <a:xfrm>
            <a:off x="6057900" y="2286000"/>
            <a:ext cx="346075"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23562" name="Rectangle 24"/>
          <p:cNvSpPr>
            <a:spLocks noGrp="1" noChangeArrowheads="1"/>
          </p:cNvSpPr>
          <p:nvPr>
            <p:ph type="title"/>
          </p:nvPr>
        </p:nvSpPr>
        <p:spPr/>
        <p:txBody>
          <a:bodyPr/>
          <a:lstStyle/>
          <a:p>
            <a:r>
              <a:rPr lang="en-US" smtClean="0"/>
              <a:t>Epipolar constraint: Calibrated case</a:t>
            </a:r>
          </a:p>
        </p:txBody>
      </p:sp>
      <p:sp>
        <p:nvSpPr>
          <p:cNvPr id="23563" name="Rectangle 55"/>
          <p:cNvSpPr>
            <a:spLocks noGrp="1" noChangeArrowheads="1"/>
          </p:cNvSpPr>
          <p:nvPr>
            <p:ph type="body" idx="1"/>
          </p:nvPr>
        </p:nvSpPr>
        <p:spPr>
          <a:xfrm>
            <a:off x="695793" y="4191000"/>
            <a:ext cx="7772400" cy="2514600"/>
          </a:xfrm>
        </p:spPr>
        <p:txBody>
          <a:bodyPr/>
          <a:lstStyle/>
          <a:p>
            <a:pPr>
              <a:lnSpc>
                <a:spcPct val="90000"/>
              </a:lnSpc>
              <a:buFontTx/>
              <a:buChar char="•"/>
            </a:pPr>
            <a:r>
              <a:rPr lang="en-US" sz="2000" dirty="0" smtClean="0">
                <a:solidFill>
                  <a:srgbClr val="0066FF"/>
                </a:solidFill>
              </a:rPr>
              <a:t>Assume that the intrinsic and extrinsic parameters of the cameras are known</a:t>
            </a:r>
          </a:p>
          <a:p>
            <a:pPr>
              <a:lnSpc>
                <a:spcPct val="90000"/>
              </a:lnSpc>
              <a:buFontTx/>
              <a:buChar char="•"/>
            </a:pPr>
            <a:r>
              <a:rPr lang="en-US" sz="2000" dirty="0" smtClean="0"/>
              <a:t>We can multiply the projection matrix of each camera (and the image points) by the inverse of the calibration matrix to get </a:t>
            </a:r>
            <a:r>
              <a:rPr lang="en-US" sz="2000" i="1" dirty="0" smtClean="0">
                <a:solidFill>
                  <a:srgbClr val="C00000"/>
                </a:solidFill>
              </a:rPr>
              <a:t>normalized</a:t>
            </a:r>
            <a:r>
              <a:rPr lang="en-US" sz="2000" dirty="0" smtClean="0">
                <a:solidFill>
                  <a:srgbClr val="C00000"/>
                </a:solidFill>
              </a:rPr>
              <a:t> image coordinates</a:t>
            </a:r>
          </a:p>
          <a:p>
            <a:pPr>
              <a:lnSpc>
                <a:spcPct val="90000"/>
              </a:lnSpc>
              <a:buFontTx/>
              <a:buChar char="•"/>
            </a:pPr>
            <a:r>
              <a:rPr lang="en-US" sz="2000" dirty="0" smtClean="0">
                <a:solidFill>
                  <a:srgbClr val="0066FF"/>
                </a:solidFill>
              </a:rPr>
              <a:t>We can also set the global coordinate system to the coordinate system of the first camera. </a:t>
            </a:r>
            <a:r>
              <a:rPr lang="en-US" sz="2000" dirty="0" smtClean="0"/>
              <a:t>Then the projection matrices of the two cameras can be written as </a:t>
            </a:r>
            <a:r>
              <a:rPr lang="en-US" sz="2000" b="1" dirty="0" smtClean="0">
                <a:latin typeface="Times New Roman" pitchFamily="18" charset="0"/>
                <a:cs typeface="Times New Roman" pitchFamily="18" charset="0"/>
              </a:rPr>
              <a:t>[I | 0] </a:t>
            </a:r>
            <a:r>
              <a:rPr lang="en-US" sz="2000" dirty="0" smtClean="0">
                <a:cs typeface="Times New Roman" pitchFamily="18" charset="0"/>
              </a:rPr>
              <a:t>and</a:t>
            </a:r>
            <a:r>
              <a:rPr lang="en-US" sz="2000" b="1" dirty="0" smtClean="0">
                <a:latin typeface="Times New Roman" pitchFamily="18" charset="0"/>
                <a:cs typeface="Times New Roman" pitchFamily="18" charset="0"/>
              </a:rPr>
              <a:t> [R | t]</a:t>
            </a:r>
            <a:endParaRPr lang="en-US" sz="2000" dirty="0" smtClean="0"/>
          </a:p>
        </p:txBody>
      </p:sp>
      <p:sp>
        <p:nvSpPr>
          <p:cNvPr id="2" name="Slide Number Placeholder 1"/>
          <p:cNvSpPr>
            <a:spLocks noGrp="1"/>
          </p:cNvSpPr>
          <p:nvPr>
            <p:ph type="sldNum" sz="quarter" idx="12"/>
          </p:nvPr>
        </p:nvSpPr>
        <p:spPr/>
        <p:txBody>
          <a:bodyPr/>
          <a:lstStyle/>
          <a:p>
            <a:fld id="{07C59B69-6083-0D46-8CBF-CC33D581A354}" type="slidenum">
              <a:rPr lang="en-US" smtClean="0"/>
              <a:pPr/>
              <a:t>24</a:t>
            </a:fld>
            <a:endParaRPr lang="en-US"/>
          </a:p>
        </p:txBody>
      </p:sp>
    </p:spTree>
    <p:extLst>
      <p:ext uri="{BB962C8B-B14F-4D97-AF65-F5344CB8AC3E}">
        <p14:creationId xmlns:p14="http://schemas.microsoft.com/office/powerpoint/2010/main" val="418821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Simplified Matrices for the 2 Cameras</a:t>
            </a:r>
            <a:endParaRPr lang="en-US" dirty="0"/>
          </a:p>
        </p:txBody>
      </p:sp>
      <p:sp>
        <p:nvSpPr>
          <p:cNvPr id="3" name="Slide Number Placeholder 2"/>
          <p:cNvSpPr>
            <a:spLocks noGrp="1"/>
          </p:cNvSpPr>
          <p:nvPr>
            <p:ph type="sldNum" sz="quarter" idx="12"/>
          </p:nvPr>
        </p:nvSpPr>
        <p:spPr/>
        <p:txBody>
          <a:bodyPr/>
          <a:lstStyle/>
          <a:p>
            <a:fld id="{2ECA7CF4-79CC-6A48-A466-8C20EA113E48}" type="slidenum">
              <a:rPr lang="en-US" smtClean="0"/>
              <a:pPr/>
              <a:t>25</a:t>
            </a:fld>
            <a:endParaRPr lang="en-US"/>
          </a:p>
        </p:txBody>
      </p:sp>
      <p:pic>
        <p:nvPicPr>
          <p:cNvPr id="196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47800"/>
            <a:ext cx="5598437"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6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38600"/>
            <a:ext cx="247904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812758" y="4325033"/>
            <a:ext cx="1772921" cy="646331"/>
          </a:xfrm>
          <a:prstGeom prst="rect">
            <a:avLst/>
          </a:prstGeom>
          <a:noFill/>
        </p:spPr>
        <p:txBody>
          <a:bodyPr wrap="none" rtlCol="0">
            <a:spAutoFit/>
          </a:bodyPr>
          <a:lstStyle/>
          <a:p>
            <a:r>
              <a:rPr lang="en-US" sz="3600" dirty="0" smtClean="0"/>
              <a:t>= (R | T)</a:t>
            </a:r>
            <a:endParaRPr lang="en-US" sz="3600" dirty="0"/>
          </a:p>
        </p:txBody>
      </p:sp>
      <p:sp>
        <p:nvSpPr>
          <p:cNvPr id="6" name="Rectangle 5"/>
          <p:cNvSpPr/>
          <p:nvPr/>
        </p:nvSpPr>
        <p:spPr bwMode="auto">
          <a:xfrm>
            <a:off x="685800" y="1828800"/>
            <a:ext cx="1219200" cy="9906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9001670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3" cstate="print"/>
          <a:srcRect/>
          <a:stretch>
            <a:fillRect/>
          </a:stretch>
        </p:blipFill>
        <p:spPr bwMode="auto">
          <a:xfrm>
            <a:off x="990600" y="1219200"/>
            <a:ext cx="7010400" cy="2819400"/>
          </a:xfrm>
          <a:prstGeom prst="rect">
            <a:avLst/>
          </a:prstGeom>
          <a:noFill/>
          <a:ln w="9525">
            <a:noFill/>
            <a:miter lim="800000"/>
            <a:headEnd/>
            <a:tailEnd/>
          </a:ln>
        </p:spPr>
      </p:pic>
      <p:sp>
        <p:nvSpPr>
          <p:cNvPr id="24579" name="Rectangle 4"/>
          <p:cNvSpPr>
            <a:spLocks noChangeArrowheads="1"/>
          </p:cNvSpPr>
          <p:nvPr/>
        </p:nvSpPr>
        <p:spPr bwMode="auto">
          <a:xfrm>
            <a:off x="1060450" y="1806575"/>
            <a:ext cx="207963" cy="265113"/>
          </a:xfrm>
          <a:prstGeom prst="rect">
            <a:avLst/>
          </a:prstGeom>
          <a:solidFill>
            <a:schemeClr val="bg1"/>
          </a:solidFill>
          <a:ln w="9525">
            <a:noFill/>
            <a:miter lim="800000"/>
            <a:headEnd/>
            <a:tailEnd/>
          </a:ln>
        </p:spPr>
        <p:txBody>
          <a:bodyPr wrap="none" anchor="ctr"/>
          <a:lstStyle/>
          <a:p>
            <a:endParaRPr lang="en-US"/>
          </a:p>
        </p:txBody>
      </p:sp>
      <p:sp>
        <p:nvSpPr>
          <p:cNvPr id="24580" name="Rectangle 5"/>
          <p:cNvSpPr>
            <a:spLocks noChangeArrowheads="1"/>
          </p:cNvSpPr>
          <p:nvPr/>
        </p:nvSpPr>
        <p:spPr bwMode="auto">
          <a:xfrm>
            <a:off x="7669213" y="1814513"/>
            <a:ext cx="293687" cy="266700"/>
          </a:xfrm>
          <a:prstGeom prst="rect">
            <a:avLst/>
          </a:prstGeom>
          <a:solidFill>
            <a:schemeClr val="bg1"/>
          </a:solidFill>
          <a:ln w="9525">
            <a:noFill/>
            <a:miter lim="800000"/>
            <a:headEnd/>
            <a:tailEnd/>
          </a:ln>
        </p:spPr>
        <p:txBody>
          <a:bodyPr wrap="none" anchor="ctr"/>
          <a:lstStyle/>
          <a:p>
            <a:endParaRPr lang="en-US"/>
          </a:p>
        </p:txBody>
      </p:sp>
      <p:sp>
        <p:nvSpPr>
          <p:cNvPr id="24581" name="Text Box 6"/>
          <p:cNvSpPr txBox="1">
            <a:spLocks noChangeArrowheads="1"/>
          </p:cNvSpPr>
          <p:nvPr/>
        </p:nvSpPr>
        <p:spPr bwMode="auto">
          <a:xfrm>
            <a:off x="4391025" y="1143000"/>
            <a:ext cx="338138" cy="369888"/>
          </a:xfrm>
          <a:prstGeom prst="rect">
            <a:avLst/>
          </a:prstGeom>
          <a:solidFill>
            <a:schemeClr val="bg1"/>
          </a:solidFill>
          <a:ln w="9525">
            <a:noFill/>
            <a:miter lim="800000"/>
            <a:headEnd/>
            <a:tailEnd/>
          </a:ln>
        </p:spPr>
        <p:txBody>
          <a:bodyPr wrap="none">
            <a:spAutoFit/>
          </a:bodyPr>
          <a:lstStyle/>
          <a:p>
            <a:r>
              <a:rPr lang="en-US" sz="1800" b="1" i="1">
                <a:latin typeface="Times New Roman" pitchFamily="18" charset="0"/>
              </a:rPr>
              <a:t>X</a:t>
            </a:r>
          </a:p>
        </p:txBody>
      </p:sp>
      <p:sp>
        <p:nvSpPr>
          <p:cNvPr id="24582" name="Freeform 7"/>
          <p:cNvSpPr>
            <a:spLocks/>
          </p:cNvSpPr>
          <p:nvPr/>
        </p:nvSpPr>
        <p:spPr bwMode="auto">
          <a:xfrm>
            <a:off x="2655888" y="2468563"/>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24583" name="Text Box 8"/>
          <p:cNvSpPr txBox="1">
            <a:spLocks noChangeArrowheads="1"/>
          </p:cNvSpPr>
          <p:nvPr/>
        </p:nvSpPr>
        <p:spPr bwMode="auto">
          <a:xfrm>
            <a:off x="2655888" y="2286000"/>
            <a:ext cx="192087" cy="304800"/>
          </a:xfrm>
          <a:prstGeom prst="rect">
            <a:avLst/>
          </a:prstGeom>
          <a:noFill/>
          <a:ln w="9525">
            <a:noFill/>
            <a:miter lim="800000"/>
            <a:headEnd/>
            <a:tailEnd/>
          </a:ln>
        </p:spPr>
        <p:txBody>
          <a:bodyPr>
            <a:spAutoFit/>
          </a:bodyPr>
          <a:lstStyle/>
          <a:p>
            <a:r>
              <a:rPr lang="en-US" sz="1400" b="1" i="1" dirty="0">
                <a:latin typeface="Times New Roman" pitchFamily="18" charset="0"/>
              </a:rPr>
              <a:t>x</a:t>
            </a:r>
          </a:p>
        </p:txBody>
      </p:sp>
      <p:sp>
        <p:nvSpPr>
          <p:cNvPr id="24584" name="Freeform 9"/>
          <p:cNvSpPr>
            <a:spLocks/>
          </p:cNvSpPr>
          <p:nvPr/>
        </p:nvSpPr>
        <p:spPr bwMode="auto">
          <a:xfrm>
            <a:off x="6126163" y="2446338"/>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24585" name="Text Box 10"/>
          <p:cNvSpPr txBox="1">
            <a:spLocks noChangeArrowheads="1"/>
          </p:cNvSpPr>
          <p:nvPr/>
        </p:nvSpPr>
        <p:spPr bwMode="auto">
          <a:xfrm>
            <a:off x="6057900" y="2286000"/>
            <a:ext cx="1333500" cy="307777"/>
          </a:xfrm>
          <a:prstGeom prst="rect">
            <a:avLst/>
          </a:prstGeom>
          <a:noFill/>
          <a:ln w="9525">
            <a:noFill/>
            <a:miter lim="800000"/>
            <a:headEnd/>
            <a:tailEnd/>
          </a:ln>
        </p:spPr>
        <p:txBody>
          <a:bodyPr wrap="square">
            <a:spAutoFit/>
          </a:bodyPr>
          <a:lstStyle/>
          <a:p>
            <a:r>
              <a:rPr lang="en-US" sz="1400" b="1" i="1" dirty="0">
                <a:latin typeface="Times New Roman" pitchFamily="18" charset="0"/>
              </a:rPr>
              <a:t>x</a:t>
            </a:r>
            <a:r>
              <a:rPr lang="en-US" sz="1400" b="1" i="1" dirty="0" smtClean="0">
                <a:latin typeface="Times New Roman" pitchFamily="18" charset="0"/>
              </a:rPr>
              <a:t>’ = </a:t>
            </a:r>
            <a:r>
              <a:rPr lang="en-US" sz="1400" b="1" i="1" dirty="0" err="1" smtClean="0">
                <a:latin typeface="Times New Roman" pitchFamily="18" charset="0"/>
              </a:rPr>
              <a:t>Rx+t</a:t>
            </a:r>
            <a:endParaRPr lang="en-US" sz="1400" b="1" i="1" dirty="0">
              <a:latin typeface="Times New Roman" pitchFamily="18" charset="0"/>
            </a:endParaRPr>
          </a:p>
        </p:txBody>
      </p:sp>
      <p:sp>
        <p:nvSpPr>
          <p:cNvPr id="681995" name="Line 11"/>
          <p:cNvSpPr>
            <a:spLocks noChangeShapeType="1"/>
          </p:cNvSpPr>
          <p:nvPr/>
        </p:nvSpPr>
        <p:spPr bwMode="auto">
          <a:xfrm flipV="1">
            <a:off x="1204913" y="3713163"/>
            <a:ext cx="1911350" cy="11112"/>
          </a:xfrm>
          <a:prstGeom prst="line">
            <a:avLst/>
          </a:prstGeom>
          <a:noFill/>
          <a:ln w="38100">
            <a:solidFill>
              <a:srgbClr val="00FF00"/>
            </a:solidFill>
            <a:round/>
            <a:headEnd/>
            <a:tailEnd/>
          </a:ln>
        </p:spPr>
        <p:txBody>
          <a:bodyPr wrap="none" anchor="ctr"/>
          <a:lstStyle/>
          <a:p>
            <a:endParaRPr lang="en-US"/>
          </a:p>
        </p:txBody>
      </p:sp>
      <p:sp>
        <p:nvSpPr>
          <p:cNvPr id="681996" name="Line 12"/>
          <p:cNvSpPr>
            <a:spLocks noChangeShapeType="1"/>
          </p:cNvSpPr>
          <p:nvPr/>
        </p:nvSpPr>
        <p:spPr bwMode="auto">
          <a:xfrm>
            <a:off x="3436938" y="3719513"/>
            <a:ext cx="2105025" cy="1587"/>
          </a:xfrm>
          <a:prstGeom prst="line">
            <a:avLst/>
          </a:prstGeom>
          <a:noFill/>
          <a:ln w="38100">
            <a:solidFill>
              <a:srgbClr val="00FF00"/>
            </a:solidFill>
            <a:round/>
            <a:headEnd/>
            <a:tailEnd/>
          </a:ln>
        </p:spPr>
        <p:txBody>
          <a:bodyPr wrap="none" anchor="ctr"/>
          <a:lstStyle/>
          <a:p>
            <a:endParaRPr lang="en-US"/>
          </a:p>
        </p:txBody>
      </p:sp>
      <p:sp>
        <p:nvSpPr>
          <p:cNvPr id="681997" name="Line 13"/>
          <p:cNvSpPr>
            <a:spLocks noChangeShapeType="1"/>
          </p:cNvSpPr>
          <p:nvPr/>
        </p:nvSpPr>
        <p:spPr bwMode="auto">
          <a:xfrm>
            <a:off x="5883275" y="3719513"/>
            <a:ext cx="1909763" cy="1587"/>
          </a:xfrm>
          <a:prstGeom prst="line">
            <a:avLst/>
          </a:prstGeom>
          <a:noFill/>
          <a:ln w="38100">
            <a:solidFill>
              <a:srgbClr val="00FF00"/>
            </a:solidFill>
            <a:round/>
            <a:headEnd/>
            <a:tailEnd type="stealth" w="lg" len="lg"/>
          </a:ln>
        </p:spPr>
        <p:txBody>
          <a:bodyPr wrap="none" anchor="ctr"/>
          <a:lstStyle/>
          <a:p>
            <a:endParaRPr lang="en-US"/>
          </a:p>
        </p:txBody>
      </p:sp>
      <p:sp>
        <p:nvSpPr>
          <p:cNvPr id="681998" name="Line 14"/>
          <p:cNvSpPr>
            <a:spLocks noChangeShapeType="1"/>
          </p:cNvSpPr>
          <p:nvPr/>
        </p:nvSpPr>
        <p:spPr bwMode="auto">
          <a:xfrm>
            <a:off x="6075363" y="2590800"/>
            <a:ext cx="1717675" cy="1122363"/>
          </a:xfrm>
          <a:prstGeom prst="line">
            <a:avLst/>
          </a:prstGeom>
          <a:noFill/>
          <a:ln w="38100">
            <a:solidFill>
              <a:srgbClr val="FF0000"/>
            </a:solidFill>
            <a:round/>
            <a:headEnd type="stealth" w="lg" len="lg"/>
            <a:tailEnd type="none" w="lg" len="lg"/>
          </a:ln>
        </p:spPr>
        <p:txBody>
          <a:bodyPr wrap="none" anchor="ctr"/>
          <a:lstStyle/>
          <a:p>
            <a:endParaRPr lang="en-US"/>
          </a:p>
        </p:txBody>
      </p:sp>
      <p:sp>
        <p:nvSpPr>
          <p:cNvPr id="681999" name="Line 15"/>
          <p:cNvSpPr>
            <a:spLocks noChangeShapeType="1"/>
          </p:cNvSpPr>
          <p:nvPr/>
        </p:nvSpPr>
        <p:spPr bwMode="auto">
          <a:xfrm flipV="1">
            <a:off x="1193800" y="2586038"/>
            <a:ext cx="1722438" cy="1116012"/>
          </a:xfrm>
          <a:prstGeom prst="line">
            <a:avLst/>
          </a:prstGeom>
          <a:noFill/>
          <a:ln w="38100">
            <a:solidFill>
              <a:srgbClr val="FF00FF"/>
            </a:solidFill>
            <a:round/>
            <a:headEnd/>
            <a:tailEnd type="stealth" w="lg" len="lg"/>
          </a:ln>
        </p:spPr>
        <p:txBody>
          <a:bodyPr wrap="none" anchor="ctr"/>
          <a:lstStyle/>
          <a:p>
            <a:endParaRPr lang="en-US"/>
          </a:p>
        </p:txBody>
      </p:sp>
      <p:sp>
        <p:nvSpPr>
          <p:cNvPr id="24591" name="Rectangle 18"/>
          <p:cNvSpPr>
            <a:spLocks noGrp="1" noChangeArrowheads="1"/>
          </p:cNvSpPr>
          <p:nvPr>
            <p:ph type="title"/>
          </p:nvPr>
        </p:nvSpPr>
        <p:spPr/>
        <p:txBody>
          <a:bodyPr/>
          <a:lstStyle/>
          <a:p>
            <a:r>
              <a:rPr lang="en-US" smtClean="0"/>
              <a:t>Epipolar constraint: Calibrated case</a:t>
            </a:r>
          </a:p>
        </p:txBody>
      </p:sp>
      <p:sp>
        <p:nvSpPr>
          <p:cNvPr id="22548" name="Freeform 21"/>
          <p:cNvSpPr>
            <a:spLocks/>
          </p:cNvSpPr>
          <p:nvPr/>
        </p:nvSpPr>
        <p:spPr bwMode="auto">
          <a:xfrm>
            <a:off x="2819400" y="4114800"/>
            <a:ext cx="3124200" cy="609600"/>
          </a:xfrm>
          <a:custGeom>
            <a:avLst/>
            <a:gdLst>
              <a:gd name="T0" fmla="*/ 0 w 1968"/>
              <a:gd name="T1" fmla="*/ 0 h 384"/>
              <a:gd name="T2" fmla="*/ 2147483647 w 1968"/>
              <a:gd name="T3" fmla="*/ 2147483647 h 384"/>
              <a:gd name="T4" fmla="*/ 2147483647 w 1968"/>
              <a:gd name="T5" fmla="*/ 0 h 384"/>
              <a:gd name="T6" fmla="*/ 0 60000 65536"/>
              <a:gd name="T7" fmla="*/ 0 60000 65536"/>
              <a:gd name="T8" fmla="*/ 0 60000 65536"/>
              <a:gd name="T9" fmla="*/ 0 w 1968"/>
              <a:gd name="T10" fmla="*/ 0 h 384"/>
              <a:gd name="T11" fmla="*/ 1968 w 1968"/>
              <a:gd name="T12" fmla="*/ 384 h 384"/>
            </a:gdLst>
            <a:ahLst/>
            <a:cxnLst>
              <a:cxn ang="T6">
                <a:pos x="T0" y="T1"/>
              </a:cxn>
              <a:cxn ang="T7">
                <a:pos x="T2" y="T3"/>
              </a:cxn>
              <a:cxn ang="T8">
                <a:pos x="T4" y="T5"/>
              </a:cxn>
            </a:cxnLst>
            <a:rect l="T9" t="T10" r="T11" b="T12"/>
            <a:pathLst>
              <a:path w="1968" h="384">
                <a:moveTo>
                  <a:pt x="0" y="0"/>
                </a:moveTo>
                <a:cubicBezTo>
                  <a:pt x="340" y="192"/>
                  <a:pt x="680" y="384"/>
                  <a:pt x="1008" y="384"/>
                </a:cubicBezTo>
                <a:cubicBezTo>
                  <a:pt x="1336" y="384"/>
                  <a:pt x="1652" y="192"/>
                  <a:pt x="1968" y="0"/>
                </a:cubicBezTo>
              </a:path>
            </a:pathLst>
          </a:custGeom>
          <a:noFill/>
          <a:ln w="9525">
            <a:solidFill>
              <a:schemeClr val="tx1"/>
            </a:solidFill>
            <a:round/>
            <a:headEnd type="none" w="med" len="med"/>
            <a:tailEnd type="stealth" w="med" len="med"/>
          </a:ln>
        </p:spPr>
        <p:txBody>
          <a:bodyPr/>
          <a:lstStyle/>
          <a:p>
            <a:endParaRPr lang="en-US"/>
          </a:p>
        </p:txBody>
      </p:sp>
      <p:sp>
        <p:nvSpPr>
          <p:cNvPr id="22549" name="Text Box 22"/>
          <p:cNvSpPr txBox="1">
            <a:spLocks noChangeArrowheads="1"/>
          </p:cNvSpPr>
          <p:nvPr/>
        </p:nvSpPr>
        <p:spPr bwMode="auto">
          <a:xfrm>
            <a:off x="4251325" y="4232275"/>
            <a:ext cx="387350" cy="457200"/>
          </a:xfrm>
          <a:prstGeom prst="rect">
            <a:avLst/>
          </a:prstGeom>
          <a:noFill/>
          <a:ln w="9525">
            <a:noFill/>
            <a:miter lim="800000"/>
            <a:headEnd/>
            <a:tailEnd/>
          </a:ln>
        </p:spPr>
        <p:txBody>
          <a:bodyPr wrap="none">
            <a:spAutoFit/>
          </a:bodyPr>
          <a:lstStyle/>
          <a:p>
            <a:r>
              <a:rPr lang="en-US" b="1" i="1">
                <a:latin typeface="Times New Roman" pitchFamily="18" charset="0"/>
              </a:rPr>
              <a:t>R</a:t>
            </a:r>
          </a:p>
        </p:txBody>
      </p:sp>
      <p:sp>
        <p:nvSpPr>
          <p:cNvPr id="22550" name="Line 23"/>
          <p:cNvSpPr>
            <a:spLocks noChangeShapeType="1"/>
          </p:cNvSpPr>
          <p:nvPr/>
        </p:nvSpPr>
        <p:spPr bwMode="auto">
          <a:xfrm>
            <a:off x="3733800" y="4114800"/>
            <a:ext cx="1524000" cy="0"/>
          </a:xfrm>
          <a:prstGeom prst="line">
            <a:avLst/>
          </a:prstGeom>
          <a:noFill/>
          <a:ln w="9525">
            <a:solidFill>
              <a:schemeClr val="tx1"/>
            </a:solidFill>
            <a:round/>
            <a:headEnd/>
            <a:tailEnd type="stealth" w="med" len="med"/>
          </a:ln>
        </p:spPr>
        <p:txBody>
          <a:bodyPr/>
          <a:lstStyle/>
          <a:p>
            <a:endParaRPr lang="en-US"/>
          </a:p>
        </p:txBody>
      </p:sp>
      <p:sp>
        <p:nvSpPr>
          <p:cNvPr id="22551" name="Text Box 24"/>
          <p:cNvSpPr txBox="1">
            <a:spLocks noChangeArrowheads="1"/>
          </p:cNvSpPr>
          <p:nvPr/>
        </p:nvSpPr>
        <p:spPr bwMode="auto">
          <a:xfrm>
            <a:off x="4343400" y="3733800"/>
            <a:ext cx="268288" cy="457200"/>
          </a:xfrm>
          <a:prstGeom prst="rect">
            <a:avLst/>
          </a:prstGeom>
          <a:noFill/>
          <a:ln w="9525">
            <a:noFill/>
            <a:miter lim="800000"/>
            <a:headEnd/>
            <a:tailEnd/>
          </a:ln>
        </p:spPr>
        <p:txBody>
          <a:bodyPr wrap="none">
            <a:spAutoFit/>
          </a:bodyPr>
          <a:lstStyle/>
          <a:p>
            <a:r>
              <a:rPr lang="en-US" b="1" i="1">
                <a:latin typeface="Times New Roman" pitchFamily="18" charset="0"/>
              </a:rPr>
              <a:t>t</a:t>
            </a:r>
          </a:p>
        </p:txBody>
      </p:sp>
      <p:sp>
        <p:nvSpPr>
          <p:cNvPr id="682009" name="Text Box 25"/>
          <p:cNvSpPr txBox="1">
            <a:spLocks noChangeArrowheads="1"/>
          </p:cNvSpPr>
          <p:nvPr/>
        </p:nvSpPr>
        <p:spPr bwMode="auto">
          <a:xfrm>
            <a:off x="914400" y="5334000"/>
            <a:ext cx="7402989" cy="584775"/>
          </a:xfrm>
          <a:prstGeom prst="rect">
            <a:avLst/>
          </a:prstGeom>
          <a:noFill/>
          <a:ln w="9525">
            <a:noFill/>
            <a:miter lim="800000"/>
            <a:headEnd/>
            <a:tailEnd/>
          </a:ln>
        </p:spPr>
        <p:txBody>
          <a:bodyPr wrap="none">
            <a:spAutoFit/>
          </a:bodyPr>
          <a:lstStyle/>
          <a:p>
            <a:r>
              <a:rPr lang="en-US" sz="3200" dirty="0"/>
              <a:t>The vectors </a:t>
            </a:r>
            <a:r>
              <a:rPr lang="en-US" sz="3200" b="1" i="1" dirty="0" smtClean="0">
                <a:solidFill>
                  <a:srgbClr val="FF00FF"/>
                </a:solidFill>
                <a:latin typeface="Times New Roman" pitchFamily="18" charset="0"/>
              </a:rPr>
              <a:t>Rx</a:t>
            </a:r>
            <a:r>
              <a:rPr lang="en-US" sz="3200" dirty="0" smtClean="0"/>
              <a:t>, </a:t>
            </a:r>
            <a:r>
              <a:rPr lang="en-US" sz="3200" b="1" i="1" dirty="0">
                <a:solidFill>
                  <a:srgbClr val="66FF33"/>
                </a:solidFill>
                <a:latin typeface="Times New Roman" pitchFamily="18" charset="0"/>
              </a:rPr>
              <a:t>t</a:t>
            </a:r>
            <a:r>
              <a:rPr lang="en-US" sz="3200" dirty="0"/>
              <a:t>, and </a:t>
            </a:r>
            <a:r>
              <a:rPr lang="en-US" sz="3200" b="1" i="1" dirty="0" smtClean="0">
                <a:solidFill>
                  <a:srgbClr val="FF0000"/>
                </a:solidFill>
                <a:latin typeface="Times New Roman" pitchFamily="18" charset="0"/>
              </a:rPr>
              <a:t>x</a:t>
            </a:r>
            <a:r>
              <a:rPr lang="en-US" sz="3200" b="1" i="1" dirty="0">
                <a:solidFill>
                  <a:srgbClr val="FF0000"/>
                </a:solidFill>
                <a:latin typeface="Times New Roman" pitchFamily="18" charset="0"/>
              </a:rPr>
              <a:t>’</a:t>
            </a:r>
            <a:r>
              <a:rPr lang="en-US" sz="3200" dirty="0"/>
              <a:t> are coplanar </a:t>
            </a:r>
          </a:p>
        </p:txBody>
      </p:sp>
      <p:sp>
        <p:nvSpPr>
          <p:cNvPr id="25" name="Text Box 6"/>
          <p:cNvSpPr txBox="1">
            <a:spLocks noChangeArrowheads="1"/>
          </p:cNvSpPr>
          <p:nvPr/>
        </p:nvSpPr>
        <p:spPr bwMode="auto">
          <a:xfrm>
            <a:off x="4648200" y="1143000"/>
            <a:ext cx="901209" cy="369332"/>
          </a:xfrm>
          <a:prstGeom prst="rect">
            <a:avLst/>
          </a:prstGeom>
          <a:solidFill>
            <a:schemeClr val="bg1"/>
          </a:solidFill>
          <a:ln w="9525">
            <a:noFill/>
            <a:miter lim="800000"/>
            <a:headEnd/>
            <a:tailEnd/>
          </a:ln>
        </p:spPr>
        <p:txBody>
          <a:bodyPr wrap="none">
            <a:spAutoFit/>
          </a:bodyPr>
          <a:lstStyle/>
          <a:p>
            <a:r>
              <a:rPr lang="en-US" sz="1800" b="1" i="1" dirty="0">
                <a:latin typeface="Times New Roman" pitchFamily="18" charset="0"/>
              </a:rPr>
              <a:t>= </a:t>
            </a:r>
            <a:r>
              <a:rPr lang="en-US" sz="1800" dirty="0" smtClean="0">
                <a:latin typeface="Times New Roman" pitchFamily="18" charset="0"/>
              </a:rPr>
              <a:t>(</a:t>
            </a:r>
            <a:r>
              <a:rPr lang="en-US" sz="1800" b="1" i="1" dirty="0" smtClean="0">
                <a:latin typeface="Times New Roman" pitchFamily="18" charset="0"/>
              </a:rPr>
              <a:t>x,</a:t>
            </a:r>
            <a:r>
              <a:rPr lang="en-US" sz="1800" dirty="0" smtClean="0">
                <a:latin typeface="Times New Roman" pitchFamily="18" charset="0"/>
              </a:rPr>
              <a:t>1)</a:t>
            </a:r>
            <a:r>
              <a:rPr lang="en-US" sz="1800" i="1" baseline="30000" dirty="0" smtClean="0">
                <a:latin typeface="Times New Roman" pitchFamily="18" charset="0"/>
              </a:rPr>
              <a:t>T</a:t>
            </a:r>
            <a:endParaRPr lang="en-US" sz="1800" i="1" baseline="30000" dirty="0">
              <a:latin typeface="Times New Roman" pitchFamily="18" charset="0"/>
            </a:endParaRPr>
          </a:p>
        </p:txBody>
      </p:sp>
      <p:sp>
        <p:nvSpPr>
          <p:cNvPr id="2" name="Slide Number Placeholder 1"/>
          <p:cNvSpPr>
            <a:spLocks noGrp="1"/>
          </p:cNvSpPr>
          <p:nvPr>
            <p:ph type="sldNum" sz="quarter" idx="12"/>
          </p:nvPr>
        </p:nvSpPr>
        <p:spPr/>
        <p:txBody>
          <a:bodyPr/>
          <a:lstStyle/>
          <a:p>
            <a:pPr>
              <a:defRPr/>
            </a:pPr>
            <a:fld id="{C7F2F79C-4F4E-46B8-B10B-944B55A82C54}" type="slidenum">
              <a:rPr lang="en-US" smtClean="0"/>
              <a:pPr>
                <a:defRPr/>
              </a:pPr>
              <a:t>26</a:t>
            </a:fld>
            <a:endParaRPr lang="en-US"/>
          </a:p>
        </p:txBody>
      </p:sp>
    </p:spTree>
    <p:extLst>
      <p:ext uri="{BB962C8B-B14F-4D97-AF65-F5344CB8AC3E}">
        <p14:creationId xmlns:p14="http://schemas.microsoft.com/office/powerpoint/2010/main" val="160348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20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P spid="24585" grpId="0"/>
      <p:bldP spid="68200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2" name="AutoShape 22"/>
          <p:cNvSpPr>
            <a:spLocks noChangeArrowheads="1"/>
          </p:cNvSpPr>
          <p:nvPr/>
        </p:nvSpPr>
        <p:spPr bwMode="auto">
          <a:xfrm>
            <a:off x="6781800" y="4681538"/>
            <a:ext cx="457200" cy="3810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675863" name="Text Box 23"/>
          <p:cNvSpPr txBox="1">
            <a:spLocks noChangeArrowheads="1"/>
          </p:cNvSpPr>
          <p:nvPr/>
        </p:nvSpPr>
        <p:spPr bwMode="auto">
          <a:xfrm>
            <a:off x="5355379" y="5222875"/>
            <a:ext cx="3260829" cy="830997"/>
          </a:xfrm>
          <a:prstGeom prst="rect">
            <a:avLst/>
          </a:prstGeom>
          <a:noFill/>
          <a:ln w="9525">
            <a:noFill/>
            <a:miter lim="800000"/>
            <a:headEnd/>
            <a:tailEnd/>
          </a:ln>
        </p:spPr>
        <p:txBody>
          <a:bodyPr wrap="none">
            <a:spAutoFit/>
          </a:bodyPr>
          <a:lstStyle/>
          <a:p>
            <a:pPr algn="ctr"/>
            <a:r>
              <a:rPr lang="en-US" b="1" dirty="0">
                <a:solidFill>
                  <a:srgbClr val="C00000"/>
                </a:solidFill>
              </a:rPr>
              <a:t>Essential </a:t>
            </a:r>
            <a:r>
              <a:rPr lang="en-US" b="1" dirty="0" smtClean="0">
                <a:solidFill>
                  <a:srgbClr val="C00000"/>
                </a:solidFill>
              </a:rPr>
              <a:t>Matrix E</a:t>
            </a:r>
            <a:endParaRPr lang="en-US" b="1" dirty="0">
              <a:solidFill>
                <a:srgbClr val="C00000"/>
              </a:solidFill>
            </a:endParaRPr>
          </a:p>
          <a:p>
            <a:pPr algn="ctr"/>
            <a:r>
              <a:rPr lang="en-US" dirty="0"/>
              <a:t>(</a:t>
            </a:r>
            <a:r>
              <a:rPr lang="en-US" dirty="0" err="1"/>
              <a:t>Longuet</a:t>
            </a:r>
            <a:r>
              <a:rPr lang="en-US" dirty="0"/>
              <a:t>-Higgins, 1981)</a:t>
            </a:r>
          </a:p>
        </p:txBody>
      </p:sp>
      <p:sp>
        <p:nvSpPr>
          <p:cNvPr id="675864" name="Rectangle 24"/>
          <p:cNvSpPr>
            <a:spLocks noChangeArrowheads="1"/>
          </p:cNvSpPr>
          <p:nvPr/>
        </p:nvSpPr>
        <p:spPr bwMode="auto">
          <a:xfrm>
            <a:off x="5181600" y="5138738"/>
            <a:ext cx="3581400" cy="1033462"/>
          </a:xfrm>
          <a:prstGeom prst="rect">
            <a:avLst/>
          </a:prstGeom>
          <a:noFill/>
          <a:ln w="28575">
            <a:solidFill>
              <a:srgbClr val="CC3300"/>
            </a:solidFill>
            <a:miter lim="800000"/>
            <a:headEnd/>
            <a:tailEnd/>
          </a:ln>
        </p:spPr>
        <p:txBody>
          <a:bodyPr wrap="none" anchor="ctr"/>
          <a:lstStyle/>
          <a:p>
            <a:endParaRPr lang="en-US"/>
          </a:p>
        </p:txBody>
      </p:sp>
      <p:sp>
        <p:nvSpPr>
          <p:cNvPr id="1031" name="Rectangle 25"/>
          <p:cNvSpPr>
            <a:spLocks noGrp="1" noChangeArrowheads="1"/>
          </p:cNvSpPr>
          <p:nvPr>
            <p:ph type="title"/>
          </p:nvPr>
        </p:nvSpPr>
        <p:spPr/>
        <p:txBody>
          <a:bodyPr/>
          <a:lstStyle/>
          <a:p>
            <a:r>
              <a:rPr lang="en-US" smtClean="0"/>
              <a:t>Epipolar constraint: Calibrated case</a:t>
            </a:r>
          </a:p>
        </p:txBody>
      </p:sp>
      <p:graphicFrame>
        <p:nvGraphicFramePr>
          <p:cNvPr id="675866" name="Object 26"/>
          <p:cNvGraphicFramePr>
            <a:graphicFrameLocks noGrp="1" noChangeAspect="1"/>
          </p:cNvGraphicFramePr>
          <p:nvPr>
            <p:ph sz="half" idx="1"/>
            <p:extLst>
              <p:ext uri="{D42A27DB-BD31-4B8C-83A1-F6EECF244321}">
                <p14:modId xmlns:p14="http://schemas.microsoft.com/office/powerpoint/2010/main" val="1911827168"/>
              </p:ext>
            </p:extLst>
          </p:nvPr>
        </p:nvGraphicFramePr>
        <p:xfrm>
          <a:off x="609600" y="4132263"/>
          <a:ext cx="2222500" cy="428625"/>
        </p:xfrm>
        <a:graphic>
          <a:graphicData uri="http://schemas.openxmlformats.org/presentationml/2006/ole">
            <mc:AlternateContent xmlns:mc="http://schemas.openxmlformats.org/markup-compatibility/2006">
              <mc:Choice xmlns:v="urn:schemas-microsoft-com:vml" Requires="v">
                <p:oleObj spid="_x0000_s191551" name="Equation" r:id="rId4" imgW="1054080" imgH="203040" progId="Equation.3">
                  <p:embed/>
                </p:oleObj>
              </mc:Choice>
              <mc:Fallback>
                <p:oleObj name="Equation" r:id="rId4" imgW="1054080" imgH="203040" progId="Equation.3">
                  <p:embed/>
                  <p:pic>
                    <p:nvPicPr>
                      <p:cNvPr id="0" name=""/>
                      <p:cNvPicPr>
                        <a:picLocks noChangeAspect="1" noChangeArrowheads="1"/>
                      </p:cNvPicPr>
                      <p:nvPr/>
                    </p:nvPicPr>
                    <p:blipFill>
                      <a:blip r:embed="rId5"/>
                      <a:srcRect/>
                      <a:stretch>
                        <a:fillRect/>
                      </a:stretch>
                    </p:blipFill>
                    <p:spPr bwMode="auto">
                      <a:xfrm>
                        <a:off x="609600" y="4132263"/>
                        <a:ext cx="222250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45"/>
          <p:cNvGrpSpPr>
            <a:grpSpLocks/>
          </p:cNvGrpSpPr>
          <p:nvPr/>
        </p:nvGrpSpPr>
        <p:grpSpPr bwMode="auto">
          <a:xfrm>
            <a:off x="3162300" y="4041775"/>
            <a:ext cx="5157788" cy="542925"/>
            <a:chOff x="1992" y="2546"/>
            <a:chExt cx="3249" cy="342"/>
          </a:xfrm>
        </p:grpSpPr>
        <p:graphicFrame>
          <p:nvGraphicFramePr>
            <p:cNvPr id="1027" name="Object 27"/>
            <p:cNvGraphicFramePr>
              <a:graphicFrameLocks noChangeAspect="1"/>
            </p:cNvGraphicFramePr>
            <p:nvPr>
              <p:extLst>
                <p:ext uri="{D42A27DB-BD31-4B8C-83A1-F6EECF244321}">
                  <p14:modId xmlns:p14="http://schemas.microsoft.com/office/powerpoint/2010/main" val="2516183087"/>
                </p:ext>
              </p:extLst>
            </p:nvPr>
          </p:nvGraphicFramePr>
          <p:xfrm>
            <a:off x="2487" y="2546"/>
            <a:ext cx="2754" cy="342"/>
          </p:xfrm>
          <a:graphic>
            <a:graphicData uri="http://schemas.openxmlformats.org/presentationml/2006/ole">
              <mc:AlternateContent xmlns:mc="http://schemas.openxmlformats.org/markup-compatibility/2006">
                <mc:Choice xmlns:v="urn:schemas-microsoft-com:vml" Requires="v">
                  <p:oleObj spid="_x0000_s191552" name="Equation" r:id="rId6" imgW="1841400" imgH="228600" progId="Equation.3">
                    <p:embed/>
                  </p:oleObj>
                </mc:Choice>
                <mc:Fallback>
                  <p:oleObj name="Equation" r:id="rId6" imgW="1841400" imgH="228600" progId="Equation.3">
                    <p:embed/>
                    <p:pic>
                      <p:nvPicPr>
                        <p:cNvPr id="0" name=""/>
                        <p:cNvPicPr>
                          <a:picLocks noChangeAspect="1" noChangeArrowheads="1"/>
                        </p:cNvPicPr>
                        <p:nvPr/>
                      </p:nvPicPr>
                      <p:blipFill>
                        <a:blip r:embed="rId7"/>
                        <a:srcRect/>
                        <a:stretch>
                          <a:fillRect/>
                        </a:stretch>
                      </p:blipFill>
                      <p:spPr bwMode="auto">
                        <a:xfrm>
                          <a:off x="2487" y="2546"/>
                          <a:ext cx="2754" cy="3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7" name="AutoShape 28"/>
            <p:cNvSpPr>
              <a:spLocks noChangeArrowheads="1"/>
            </p:cNvSpPr>
            <p:nvPr/>
          </p:nvSpPr>
          <p:spPr bwMode="auto">
            <a:xfrm>
              <a:off x="1992" y="2592"/>
              <a:ext cx="336" cy="240"/>
            </a:xfrm>
            <a:prstGeom prst="rightArrow">
              <a:avLst>
                <a:gd name="adj1" fmla="val 50000"/>
                <a:gd name="adj2" fmla="val 35000"/>
              </a:avLst>
            </a:prstGeom>
            <a:solidFill>
              <a:schemeClr val="accent1"/>
            </a:solidFill>
            <a:ln w="9525">
              <a:solidFill>
                <a:schemeClr val="tx1"/>
              </a:solidFill>
              <a:miter lim="800000"/>
              <a:headEnd/>
              <a:tailEnd/>
            </a:ln>
          </p:spPr>
          <p:txBody>
            <a:bodyPr wrap="none" anchor="ctr"/>
            <a:lstStyle/>
            <a:p>
              <a:endParaRPr lang="en-US"/>
            </a:p>
          </p:txBody>
        </p:sp>
      </p:grpSp>
      <p:pic>
        <p:nvPicPr>
          <p:cNvPr id="1033" name="Picture 30"/>
          <p:cNvPicPr>
            <a:picLocks noChangeAspect="1" noChangeArrowheads="1"/>
          </p:cNvPicPr>
          <p:nvPr/>
        </p:nvPicPr>
        <p:blipFill>
          <a:blip r:embed="rId8" cstate="print"/>
          <a:srcRect/>
          <a:stretch>
            <a:fillRect/>
          </a:stretch>
        </p:blipFill>
        <p:spPr bwMode="auto">
          <a:xfrm>
            <a:off x="990600" y="1219200"/>
            <a:ext cx="7010400" cy="2819400"/>
          </a:xfrm>
          <a:prstGeom prst="rect">
            <a:avLst/>
          </a:prstGeom>
          <a:noFill/>
          <a:ln w="9525">
            <a:noFill/>
            <a:miter lim="800000"/>
            <a:headEnd/>
            <a:tailEnd/>
          </a:ln>
        </p:spPr>
      </p:pic>
      <p:sp>
        <p:nvSpPr>
          <p:cNvPr id="1034" name="Rectangle 31"/>
          <p:cNvSpPr>
            <a:spLocks noChangeArrowheads="1"/>
          </p:cNvSpPr>
          <p:nvPr/>
        </p:nvSpPr>
        <p:spPr bwMode="auto">
          <a:xfrm>
            <a:off x="1060450" y="1806575"/>
            <a:ext cx="207963" cy="265113"/>
          </a:xfrm>
          <a:prstGeom prst="rect">
            <a:avLst/>
          </a:prstGeom>
          <a:solidFill>
            <a:schemeClr val="bg1"/>
          </a:solidFill>
          <a:ln w="9525">
            <a:noFill/>
            <a:miter lim="800000"/>
            <a:headEnd/>
            <a:tailEnd/>
          </a:ln>
        </p:spPr>
        <p:txBody>
          <a:bodyPr wrap="none" anchor="ctr"/>
          <a:lstStyle/>
          <a:p>
            <a:endParaRPr lang="en-US"/>
          </a:p>
        </p:txBody>
      </p:sp>
      <p:sp>
        <p:nvSpPr>
          <p:cNvPr id="1035" name="Rectangle 32"/>
          <p:cNvSpPr>
            <a:spLocks noChangeArrowheads="1"/>
          </p:cNvSpPr>
          <p:nvPr/>
        </p:nvSpPr>
        <p:spPr bwMode="auto">
          <a:xfrm>
            <a:off x="7669213" y="1814513"/>
            <a:ext cx="293687" cy="266700"/>
          </a:xfrm>
          <a:prstGeom prst="rect">
            <a:avLst/>
          </a:prstGeom>
          <a:solidFill>
            <a:schemeClr val="bg1"/>
          </a:solidFill>
          <a:ln w="9525">
            <a:noFill/>
            <a:miter lim="800000"/>
            <a:headEnd/>
            <a:tailEnd/>
          </a:ln>
        </p:spPr>
        <p:txBody>
          <a:bodyPr wrap="none" anchor="ctr"/>
          <a:lstStyle/>
          <a:p>
            <a:endParaRPr lang="en-US"/>
          </a:p>
        </p:txBody>
      </p:sp>
      <p:sp>
        <p:nvSpPr>
          <p:cNvPr id="1036" name="Text Box 33"/>
          <p:cNvSpPr txBox="1">
            <a:spLocks noChangeArrowheads="1"/>
          </p:cNvSpPr>
          <p:nvPr/>
        </p:nvSpPr>
        <p:spPr bwMode="auto">
          <a:xfrm>
            <a:off x="4391025" y="1143000"/>
            <a:ext cx="338138" cy="369888"/>
          </a:xfrm>
          <a:prstGeom prst="rect">
            <a:avLst/>
          </a:prstGeom>
          <a:solidFill>
            <a:schemeClr val="bg1"/>
          </a:solidFill>
          <a:ln w="9525">
            <a:noFill/>
            <a:miter lim="800000"/>
            <a:headEnd/>
            <a:tailEnd/>
          </a:ln>
        </p:spPr>
        <p:txBody>
          <a:bodyPr wrap="none">
            <a:spAutoFit/>
          </a:bodyPr>
          <a:lstStyle/>
          <a:p>
            <a:r>
              <a:rPr lang="en-US" sz="1800" b="1" i="1">
                <a:latin typeface="Times New Roman" pitchFamily="18" charset="0"/>
              </a:rPr>
              <a:t>X</a:t>
            </a:r>
          </a:p>
        </p:txBody>
      </p:sp>
      <p:sp>
        <p:nvSpPr>
          <p:cNvPr id="1037" name="Freeform 34"/>
          <p:cNvSpPr>
            <a:spLocks/>
          </p:cNvSpPr>
          <p:nvPr/>
        </p:nvSpPr>
        <p:spPr bwMode="auto">
          <a:xfrm>
            <a:off x="2655888" y="2468563"/>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1038" name="Text Box 35"/>
          <p:cNvSpPr txBox="1">
            <a:spLocks noChangeArrowheads="1"/>
          </p:cNvSpPr>
          <p:nvPr/>
        </p:nvSpPr>
        <p:spPr bwMode="auto">
          <a:xfrm>
            <a:off x="2655888" y="2286000"/>
            <a:ext cx="192087"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1039" name="Freeform 36"/>
          <p:cNvSpPr>
            <a:spLocks/>
          </p:cNvSpPr>
          <p:nvPr/>
        </p:nvSpPr>
        <p:spPr bwMode="auto">
          <a:xfrm>
            <a:off x="6126163" y="2446338"/>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1040" name="Text Box 37"/>
          <p:cNvSpPr txBox="1">
            <a:spLocks noChangeArrowheads="1"/>
          </p:cNvSpPr>
          <p:nvPr/>
        </p:nvSpPr>
        <p:spPr bwMode="auto">
          <a:xfrm>
            <a:off x="6057900" y="2286000"/>
            <a:ext cx="346075"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1041" name="Line 38"/>
          <p:cNvSpPr>
            <a:spLocks noChangeShapeType="1"/>
          </p:cNvSpPr>
          <p:nvPr/>
        </p:nvSpPr>
        <p:spPr bwMode="auto">
          <a:xfrm flipV="1">
            <a:off x="1204913" y="3713163"/>
            <a:ext cx="1911350" cy="11112"/>
          </a:xfrm>
          <a:prstGeom prst="line">
            <a:avLst/>
          </a:prstGeom>
          <a:noFill/>
          <a:ln w="38100">
            <a:solidFill>
              <a:srgbClr val="00FF00"/>
            </a:solidFill>
            <a:round/>
            <a:headEnd/>
            <a:tailEnd/>
          </a:ln>
        </p:spPr>
        <p:txBody>
          <a:bodyPr wrap="none" anchor="ctr"/>
          <a:lstStyle/>
          <a:p>
            <a:endParaRPr lang="en-US"/>
          </a:p>
        </p:txBody>
      </p:sp>
      <p:sp>
        <p:nvSpPr>
          <p:cNvPr id="1042" name="Line 39"/>
          <p:cNvSpPr>
            <a:spLocks noChangeShapeType="1"/>
          </p:cNvSpPr>
          <p:nvPr/>
        </p:nvSpPr>
        <p:spPr bwMode="auto">
          <a:xfrm>
            <a:off x="3436938" y="3719513"/>
            <a:ext cx="2105025" cy="1587"/>
          </a:xfrm>
          <a:prstGeom prst="line">
            <a:avLst/>
          </a:prstGeom>
          <a:noFill/>
          <a:ln w="38100">
            <a:solidFill>
              <a:srgbClr val="00FF00"/>
            </a:solidFill>
            <a:round/>
            <a:headEnd/>
            <a:tailEnd/>
          </a:ln>
        </p:spPr>
        <p:txBody>
          <a:bodyPr wrap="none" anchor="ctr"/>
          <a:lstStyle/>
          <a:p>
            <a:endParaRPr lang="en-US"/>
          </a:p>
        </p:txBody>
      </p:sp>
      <p:sp>
        <p:nvSpPr>
          <p:cNvPr id="1043" name="Line 40"/>
          <p:cNvSpPr>
            <a:spLocks noChangeShapeType="1"/>
          </p:cNvSpPr>
          <p:nvPr/>
        </p:nvSpPr>
        <p:spPr bwMode="auto">
          <a:xfrm>
            <a:off x="5883275" y="3719513"/>
            <a:ext cx="1909763" cy="1587"/>
          </a:xfrm>
          <a:prstGeom prst="line">
            <a:avLst/>
          </a:prstGeom>
          <a:noFill/>
          <a:ln w="38100">
            <a:solidFill>
              <a:srgbClr val="00FF00"/>
            </a:solidFill>
            <a:round/>
            <a:headEnd/>
            <a:tailEnd type="stealth" w="lg" len="lg"/>
          </a:ln>
        </p:spPr>
        <p:txBody>
          <a:bodyPr wrap="none" anchor="ctr"/>
          <a:lstStyle/>
          <a:p>
            <a:endParaRPr lang="en-US"/>
          </a:p>
        </p:txBody>
      </p:sp>
      <p:sp>
        <p:nvSpPr>
          <p:cNvPr id="1044" name="Line 41"/>
          <p:cNvSpPr>
            <a:spLocks noChangeShapeType="1"/>
          </p:cNvSpPr>
          <p:nvPr/>
        </p:nvSpPr>
        <p:spPr bwMode="auto">
          <a:xfrm>
            <a:off x="6075363" y="2590800"/>
            <a:ext cx="1717675" cy="1122363"/>
          </a:xfrm>
          <a:prstGeom prst="line">
            <a:avLst/>
          </a:prstGeom>
          <a:noFill/>
          <a:ln w="38100">
            <a:solidFill>
              <a:srgbClr val="FF0000"/>
            </a:solidFill>
            <a:round/>
            <a:headEnd type="stealth" w="lg" len="lg"/>
            <a:tailEnd type="none" w="lg" len="lg"/>
          </a:ln>
        </p:spPr>
        <p:txBody>
          <a:bodyPr wrap="none" anchor="ctr"/>
          <a:lstStyle/>
          <a:p>
            <a:endParaRPr lang="en-US"/>
          </a:p>
        </p:txBody>
      </p:sp>
      <p:sp>
        <p:nvSpPr>
          <p:cNvPr id="1045" name="Line 42"/>
          <p:cNvSpPr>
            <a:spLocks noChangeShapeType="1"/>
          </p:cNvSpPr>
          <p:nvPr/>
        </p:nvSpPr>
        <p:spPr bwMode="auto">
          <a:xfrm flipV="1">
            <a:off x="1193800" y="2586038"/>
            <a:ext cx="1722438" cy="1116012"/>
          </a:xfrm>
          <a:prstGeom prst="line">
            <a:avLst/>
          </a:prstGeom>
          <a:noFill/>
          <a:ln w="38100">
            <a:solidFill>
              <a:srgbClr val="FF00FF"/>
            </a:solidFill>
            <a:round/>
            <a:headEnd/>
            <a:tailEnd type="stealth" w="lg" len="lg"/>
          </a:ln>
        </p:spPr>
        <p:txBody>
          <a:bodyPr wrap="none" anchor="ctr"/>
          <a:lstStyle/>
          <a:p>
            <a:endParaRPr lang="en-US"/>
          </a:p>
        </p:txBody>
      </p:sp>
      <p:sp>
        <p:nvSpPr>
          <p:cNvPr id="675886" name="Text Box 46"/>
          <p:cNvSpPr txBox="1">
            <a:spLocks noChangeArrowheads="1"/>
          </p:cNvSpPr>
          <p:nvPr/>
        </p:nvSpPr>
        <p:spPr bwMode="auto">
          <a:xfrm>
            <a:off x="1828800" y="6365875"/>
            <a:ext cx="5400837" cy="461665"/>
          </a:xfrm>
          <a:prstGeom prst="rect">
            <a:avLst/>
          </a:prstGeom>
          <a:noFill/>
          <a:ln w="9525">
            <a:noFill/>
            <a:miter lim="800000"/>
            <a:headEnd/>
            <a:tailEnd/>
          </a:ln>
        </p:spPr>
        <p:txBody>
          <a:bodyPr wrap="none">
            <a:spAutoFit/>
          </a:bodyPr>
          <a:lstStyle/>
          <a:p>
            <a:r>
              <a:rPr lang="en-US" dirty="0"/>
              <a:t>The vectors </a:t>
            </a:r>
            <a:r>
              <a:rPr lang="en-US" b="1" i="1" dirty="0" smtClean="0">
                <a:solidFill>
                  <a:srgbClr val="FF00FF"/>
                </a:solidFill>
                <a:latin typeface="Times New Roman" pitchFamily="18" charset="0"/>
              </a:rPr>
              <a:t>Rx</a:t>
            </a:r>
            <a:r>
              <a:rPr lang="en-US" dirty="0" smtClean="0"/>
              <a:t>, </a:t>
            </a:r>
            <a:r>
              <a:rPr lang="en-US" b="1" i="1" dirty="0">
                <a:solidFill>
                  <a:srgbClr val="66FF33"/>
                </a:solidFill>
                <a:latin typeface="Times New Roman" pitchFamily="18" charset="0"/>
              </a:rPr>
              <a:t>t</a:t>
            </a:r>
            <a:r>
              <a:rPr lang="en-US" dirty="0"/>
              <a:t>, and </a:t>
            </a:r>
            <a:r>
              <a:rPr lang="en-US" b="1" i="1" dirty="0" smtClean="0">
                <a:solidFill>
                  <a:srgbClr val="FF0000"/>
                </a:solidFill>
                <a:latin typeface="Times New Roman" pitchFamily="18" charset="0"/>
              </a:rPr>
              <a:t>x</a:t>
            </a:r>
            <a:r>
              <a:rPr lang="en-US" b="1" i="1" dirty="0">
                <a:solidFill>
                  <a:srgbClr val="FF0000"/>
                </a:solidFill>
                <a:latin typeface="Times New Roman" pitchFamily="18" charset="0"/>
              </a:rPr>
              <a:t>’</a:t>
            </a:r>
            <a:r>
              <a:rPr lang="en-US" dirty="0"/>
              <a:t> are coplanar </a:t>
            </a:r>
          </a:p>
        </p:txBody>
      </p:sp>
      <p:sp>
        <p:nvSpPr>
          <p:cNvPr id="3" name="Slide Number Placeholder 2"/>
          <p:cNvSpPr>
            <a:spLocks noGrp="1"/>
          </p:cNvSpPr>
          <p:nvPr>
            <p:ph type="sldNum" sz="quarter" idx="12"/>
          </p:nvPr>
        </p:nvSpPr>
        <p:spPr/>
        <p:txBody>
          <a:bodyPr/>
          <a:lstStyle/>
          <a:p>
            <a:pPr>
              <a:defRPr/>
            </a:pPr>
            <a:fld id="{C7F2F79C-4F4E-46B8-B10B-944B55A82C54}" type="slidenum">
              <a:rPr lang="en-US" smtClean="0"/>
              <a:pPr>
                <a:defRPr/>
              </a:pPr>
              <a:t>27</a:t>
            </a:fld>
            <a:endParaRPr lang="en-US"/>
          </a:p>
        </p:txBody>
      </p:sp>
      <p:sp>
        <p:nvSpPr>
          <p:cNvPr id="4" name="Oval 3"/>
          <p:cNvSpPr/>
          <p:nvPr/>
        </p:nvSpPr>
        <p:spPr bwMode="auto">
          <a:xfrm>
            <a:off x="3833813" y="3889801"/>
            <a:ext cx="1790700" cy="830997"/>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63680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7586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758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6758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2" grpId="0" animBg="1"/>
      <p:bldP spid="675863" grpId="0" autoUpdateAnimBg="0"/>
      <p:bldP spid="67586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3"/>
          <p:cNvPicPr>
            <a:picLocks noChangeAspect="1" noChangeArrowheads="1"/>
          </p:cNvPicPr>
          <p:nvPr/>
        </p:nvPicPr>
        <p:blipFill>
          <a:blip r:embed="rId4" cstate="print"/>
          <a:srcRect/>
          <a:stretch>
            <a:fillRect/>
          </a:stretch>
        </p:blipFill>
        <p:spPr bwMode="auto">
          <a:xfrm>
            <a:off x="990600" y="1219200"/>
            <a:ext cx="7010400" cy="2819400"/>
          </a:xfrm>
          <a:prstGeom prst="rect">
            <a:avLst/>
          </a:prstGeom>
          <a:noFill/>
          <a:ln w="9525">
            <a:noFill/>
            <a:miter lim="800000"/>
            <a:headEnd/>
            <a:tailEnd/>
          </a:ln>
        </p:spPr>
      </p:pic>
      <p:sp>
        <p:nvSpPr>
          <p:cNvPr id="2053" name="Rectangle 4"/>
          <p:cNvSpPr>
            <a:spLocks noChangeArrowheads="1"/>
          </p:cNvSpPr>
          <p:nvPr/>
        </p:nvSpPr>
        <p:spPr bwMode="auto">
          <a:xfrm>
            <a:off x="1060450" y="1806575"/>
            <a:ext cx="207963" cy="265113"/>
          </a:xfrm>
          <a:prstGeom prst="rect">
            <a:avLst/>
          </a:prstGeom>
          <a:solidFill>
            <a:schemeClr val="bg1"/>
          </a:solidFill>
          <a:ln w="9525">
            <a:noFill/>
            <a:miter lim="800000"/>
            <a:headEnd/>
            <a:tailEnd/>
          </a:ln>
        </p:spPr>
        <p:txBody>
          <a:bodyPr wrap="none" anchor="ctr"/>
          <a:lstStyle/>
          <a:p>
            <a:endParaRPr lang="en-US"/>
          </a:p>
        </p:txBody>
      </p:sp>
      <p:sp>
        <p:nvSpPr>
          <p:cNvPr id="2054" name="Rectangle 5"/>
          <p:cNvSpPr>
            <a:spLocks noChangeArrowheads="1"/>
          </p:cNvSpPr>
          <p:nvPr/>
        </p:nvSpPr>
        <p:spPr bwMode="auto">
          <a:xfrm>
            <a:off x="7669213" y="1814513"/>
            <a:ext cx="293687" cy="266700"/>
          </a:xfrm>
          <a:prstGeom prst="rect">
            <a:avLst/>
          </a:prstGeom>
          <a:solidFill>
            <a:schemeClr val="bg1"/>
          </a:solidFill>
          <a:ln w="9525">
            <a:noFill/>
            <a:miter lim="800000"/>
            <a:headEnd/>
            <a:tailEnd/>
          </a:ln>
        </p:spPr>
        <p:txBody>
          <a:bodyPr wrap="none" anchor="ctr"/>
          <a:lstStyle/>
          <a:p>
            <a:endParaRPr lang="en-US"/>
          </a:p>
        </p:txBody>
      </p:sp>
      <p:sp>
        <p:nvSpPr>
          <p:cNvPr id="2055" name="Text Box 6"/>
          <p:cNvSpPr txBox="1">
            <a:spLocks noChangeArrowheads="1"/>
          </p:cNvSpPr>
          <p:nvPr/>
        </p:nvSpPr>
        <p:spPr bwMode="auto">
          <a:xfrm>
            <a:off x="4391025" y="1143000"/>
            <a:ext cx="338138" cy="369888"/>
          </a:xfrm>
          <a:prstGeom prst="rect">
            <a:avLst/>
          </a:prstGeom>
          <a:solidFill>
            <a:schemeClr val="bg1"/>
          </a:solidFill>
          <a:ln w="9525">
            <a:noFill/>
            <a:miter lim="800000"/>
            <a:headEnd/>
            <a:tailEnd/>
          </a:ln>
        </p:spPr>
        <p:txBody>
          <a:bodyPr wrap="none">
            <a:spAutoFit/>
          </a:bodyPr>
          <a:lstStyle/>
          <a:p>
            <a:r>
              <a:rPr lang="en-US" sz="1800" b="1" i="1">
                <a:latin typeface="Times New Roman" pitchFamily="18" charset="0"/>
              </a:rPr>
              <a:t>X</a:t>
            </a:r>
          </a:p>
        </p:txBody>
      </p:sp>
      <p:sp>
        <p:nvSpPr>
          <p:cNvPr id="2056" name="Freeform 7"/>
          <p:cNvSpPr>
            <a:spLocks/>
          </p:cNvSpPr>
          <p:nvPr/>
        </p:nvSpPr>
        <p:spPr bwMode="auto">
          <a:xfrm>
            <a:off x="2655888" y="2446338"/>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2057" name="Text Box 8"/>
          <p:cNvSpPr txBox="1">
            <a:spLocks noChangeArrowheads="1"/>
          </p:cNvSpPr>
          <p:nvPr/>
        </p:nvSpPr>
        <p:spPr bwMode="auto">
          <a:xfrm>
            <a:off x="2655888" y="2286000"/>
            <a:ext cx="192087"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2058" name="Freeform 9"/>
          <p:cNvSpPr>
            <a:spLocks/>
          </p:cNvSpPr>
          <p:nvPr/>
        </p:nvSpPr>
        <p:spPr bwMode="auto">
          <a:xfrm>
            <a:off x="6126163" y="2446338"/>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2059" name="Text Box 10"/>
          <p:cNvSpPr txBox="1">
            <a:spLocks noChangeArrowheads="1"/>
          </p:cNvSpPr>
          <p:nvPr/>
        </p:nvSpPr>
        <p:spPr bwMode="auto">
          <a:xfrm>
            <a:off x="6057900" y="2286000"/>
            <a:ext cx="346075"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660500" name="Line 20"/>
          <p:cNvSpPr>
            <a:spLocks noChangeShapeType="1"/>
          </p:cNvSpPr>
          <p:nvPr/>
        </p:nvSpPr>
        <p:spPr bwMode="auto">
          <a:xfrm flipH="1" flipV="1">
            <a:off x="2916238" y="2457450"/>
            <a:ext cx="238125" cy="1377950"/>
          </a:xfrm>
          <a:prstGeom prst="line">
            <a:avLst/>
          </a:prstGeom>
          <a:noFill/>
          <a:ln w="38100">
            <a:solidFill>
              <a:srgbClr val="CC3300"/>
            </a:solidFill>
            <a:round/>
            <a:headEnd/>
            <a:tailEnd/>
          </a:ln>
        </p:spPr>
        <p:txBody>
          <a:bodyPr wrap="none" anchor="ctr"/>
          <a:lstStyle/>
          <a:p>
            <a:endParaRPr lang="en-US"/>
          </a:p>
        </p:txBody>
      </p:sp>
      <p:sp>
        <p:nvSpPr>
          <p:cNvPr id="660501" name="Line 21"/>
          <p:cNvSpPr>
            <a:spLocks noChangeShapeType="1"/>
          </p:cNvSpPr>
          <p:nvPr/>
        </p:nvSpPr>
        <p:spPr bwMode="auto">
          <a:xfrm flipV="1">
            <a:off x="5837238" y="2468563"/>
            <a:ext cx="231775" cy="1382712"/>
          </a:xfrm>
          <a:prstGeom prst="line">
            <a:avLst/>
          </a:prstGeom>
          <a:noFill/>
          <a:ln w="38100">
            <a:solidFill>
              <a:srgbClr val="CC3300"/>
            </a:solidFill>
            <a:round/>
            <a:headEnd/>
            <a:tailEnd/>
          </a:ln>
        </p:spPr>
        <p:txBody>
          <a:bodyPr wrap="none" anchor="ctr"/>
          <a:lstStyle/>
          <a:p>
            <a:endParaRPr lang="en-US"/>
          </a:p>
        </p:txBody>
      </p:sp>
      <p:sp>
        <p:nvSpPr>
          <p:cNvPr id="2062" name="Rectangle 27"/>
          <p:cNvSpPr>
            <a:spLocks noGrp="1" noChangeArrowheads="1"/>
          </p:cNvSpPr>
          <p:nvPr>
            <p:ph type="title"/>
          </p:nvPr>
        </p:nvSpPr>
        <p:spPr/>
        <p:txBody>
          <a:bodyPr/>
          <a:lstStyle/>
          <a:p>
            <a:r>
              <a:rPr lang="en-US" smtClean="0"/>
              <a:t>Epipolar constraint: Calibrated case</a:t>
            </a:r>
          </a:p>
        </p:txBody>
      </p:sp>
      <p:sp>
        <p:nvSpPr>
          <p:cNvPr id="660510" name="Rectangle 30"/>
          <p:cNvSpPr>
            <a:spLocks noGrp="1" noChangeArrowheads="1"/>
          </p:cNvSpPr>
          <p:nvPr>
            <p:ph type="body" idx="1"/>
          </p:nvPr>
        </p:nvSpPr>
        <p:spPr>
          <a:xfrm>
            <a:off x="381000" y="4800600"/>
            <a:ext cx="8534400" cy="1981200"/>
          </a:xfrm>
        </p:spPr>
        <p:txBody>
          <a:bodyPr/>
          <a:lstStyle/>
          <a:p>
            <a:pPr>
              <a:lnSpc>
                <a:spcPct val="80000"/>
              </a:lnSpc>
              <a:buFontTx/>
              <a:buChar char="•"/>
            </a:pPr>
            <a:r>
              <a:rPr lang="en-US" sz="2400" b="1" i="1" dirty="0" smtClean="0"/>
              <a:t>E x</a:t>
            </a:r>
            <a:r>
              <a:rPr lang="en-US" sz="2400" dirty="0" smtClean="0"/>
              <a:t> is the </a:t>
            </a:r>
            <a:r>
              <a:rPr lang="en-US" sz="2400" dirty="0" err="1" smtClean="0"/>
              <a:t>epipolar</a:t>
            </a:r>
            <a:r>
              <a:rPr lang="en-US" sz="2400" dirty="0" smtClean="0"/>
              <a:t> line associated with </a:t>
            </a:r>
            <a:r>
              <a:rPr lang="en-US" sz="2400" b="1" i="1" dirty="0" smtClean="0"/>
              <a:t>x</a:t>
            </a:r>
            <a:r>
              <a:rPr lang="en-US" sz="2400" i="1" dirty="0" smtClean="0"/>
              <a:t> </a:t>
            </a:r>
            <a:r>
              <a:rPr lang="en-US" sz="2400" dirty="0" smtClean="0"/>
              <a:t>(</a:t>
            </a:r>
            <a:r>
              <a:rPr lang="en-US" sz="2400" b="1" i="1" dirty="0"/>
              <a:t>l</a:t>
            </a:r>
            <a:r>
              <a:rPr lang="en-US" sz="2400" i="1" dirty="0"/>
              <a:t>' </a:t>
            </a:r>
            <a:r>
              <a:rPr lang="en-US" sz="2400" i="1" dirty="0" smtClean="0"/>
              <a:t>= </a:t>
            </a:r>
            <a:r>
              <a:rPr lang="en-US" sz="2400" b="1" i="1" dirty="0" smtClean="0"/>
              <a:t>E x</a:t>
            </a:r>
            <a:r>
              <a:rPr lang="en-US" sz="2400" dirty="0" smtClean="0"/>
              <a:t>)</a:t>
            </a:r>
          </a:p>
          <a:p>
            <a:pPr>
              <a:lnSpc>
                <a:spcPct val="80000"/>
              </a:lnSpc>
              <a:buFontTx/>
              <a:buChar char="•"/>
            </a:pPr>
            <a:r>
              <a:rPr lang="en-US" sz="2400" b="1" i="1" dirty="0" err="1" smtClean="0"/>
              <a:t>E</a:t>
            </a:r>
            <a:r>
              <a:rPr lang="en-US" sz="2400" i="1" baseline="30000" dirty="0" err="1" smtClean="0"/>
              <a:t>T</a:t>
            </a:r>
            <a:r>
              <a:rPr lang="en-US" sz="2400" b="1" i="1" dirty="0" err="1" smtClean="0"/>
              <a:t>x</a:t>
            </a:r>
            <a:r>
              <a:rPr lang="en-US" sz="2400" i="1" dirty="0" smtClean="0"/>
              <a:t>'</a:t>
            </a:r>
            <a:r>
              <a:rPr lang="en-US" sz="2400" b="1" dirty="0" smtClean="0"/>
              <a:t> </a:t>
            </a:r>
            <a:r>
              <a:rPr lang="en-US" sz="2400" dirty="0" smtClean="0"/>
              <a:t>is the </a:t>
            </a:r>
            <a:r>
              <a:rPr lang="en-US" sz="2400" dirty="0" err="1" smtClean="0"/>
              <a:t>epipolar</a:t>
            </a:r>
            <a:r>
              <a:rPr lang="en-US" sz="2400" dirty="0" smtClean="0"/>
              <a:t> line associated with </a:t>
            </a:r>
            <a:r>
              <a:rPr lang="en-US" sz="2400" b="1" i="1" dirty="0" smtClean="0"/>
              <a:t>x'</a:t>
            </a:r>
            <a:r>
              <a:rPr lang="en-US" sz="2400" i="1" dirty="0" smtClean="0"/>
              <a:t> </a:t>
            </a:r>
            <a:r>
              <a:rPr lang="en-US" sz="2400" dirty="0" smtClean="0"/>
              <a:t>(</a:t>
            </a:r>
            <a:r>
              <a:rPr lang="en-US" sz="2400" b="1" i="1" dirty="0" smtClean="0"/>
              <a:t>l</a:t>
            </a:r>
            <a:r>
              <a:rPr lang="en-US" sz="2400" i="1" dirty="0" smtClean="0"/>
              <a:t> = </a:t>
            </a:r>
            <a:r>
              <a:rPr lang="en-US" sz="2400" b="1" i="1" dirty="0" err="1" smtClean="0"/>
              <a:t>E</a:t>
            </a:r>
            <a:r>
              <a:rPr lang="en-US" sz="2400" i="1" baseline="30000" dirty="0" err="1" smtClean="0"/>
              <a:t>T</a:t>
            </a:r>
            <a:r>
              <a:rPr lang="en-US" sz="2400" b="1" i="1" dirty="0" err="1" smtClean="0"/>
              <a:t>x</a:t>
            </a:r>
            <a:r>
              <a:rPr lang="en-US" sz="2400" i="1" dirty="0" smtClean="0"/>
              <a:t>'</a:t>
            </a:r>
            <a:r>
              <a:rPr lang="en-US" sz="2400" dirty="0" smtClean="0"/>
              <a:t>)</a:t>
            </a:r>
            <a:endParaRPr lang="en-US" sz="2400" i="1" dirty="0" smtClean="0"/>
          </a:p>
          <a:p>
            <a:pPr>
              <a:lnSpc>
                <a:spcPct val="80000"/>
              </a:lnSpc>
              <a:buFontTx/>
              <a:buChar char="•"/>
            </a:pPr>
            <a:r>
              <a:rPr lang="en-US" sz="2400" b="1" i="1" dirty="0" smtClean="0"/>
              <a:t>E </a:t>
            </a:r>
            <a:r>
              <a:rPr lang="en-US" sz="2400" b="1" i="1" dirty="0" err="1" smtClean="0"/>
              <a:t>e</a:t>
            </a:r>
            <a:r>
              <a:rPr lang="en-US" sz="2400" i="1" dirty="0" smtClean="0"/>
              <a:t> </a:t>
            </a:r>
            <a:r>
              <a:rPr lang="en-US" sz="2400" dirty="0" smtClean="0"/>
              <a:t>= 0   and   </a:t>
            </a:r>
            <a:r>
              <a:rPr lang="en-US" sz="2400" b="1" i="1" dirty="0" err="1" smtClean="0"/>
              <a:t>E</a:t>
            </a:r>
            <a:r>
              <a:rPr lang="en-US" sz="2400" i="1" baseline="30000" dirty="0" err="1" smtClean="0"/>
              <a:t>T</a:t>
            </a:r>
            <a:r>
              <a:rPr lang="en-US" sz="2400" b="1" i="1" dirty="0" err="1"/>
              <a:t>e</a:t>
            </a:r>
            <a:r>
              <a:rPr lang="en-US" sz="2400" i="1" dirty="0"/>
              <a:t>' </a:t>
            </a:r>
            <a:r>
              <a:rPr lang="en-US" sz="2400" i="1" dirty="0" smtClean="0"/>
              <a:t>= 0</a:t>
            </a:r>
          </a:p>
          <a:p>
            <a:pPr>
              <a:lnSpc>
                <a:spcPct val="80000"/>
              </a:lnSpc>
              <a:buFontTx/>
              <a:buChar char="•"/>
            </a:pPr>
            <a:r>
              <a:rPr lang="en-US" sz="2400" b="1" i="1" dirty="0" smtClean="0"/>
              <a:t>E</a:t>
            </a:r>
            <a:r>
              <a:rPr lang="en-US" sz="2400" i="1" dirty="0" smtClean="0"/>
              <a:t> </a:t>
            </a:r>
            <a:r>
              <a:rPr lang="en-US" sz="2400" dirty="0" smtClean="0"/>
              <a:t>is singular (rank two)</a:t>
            </a:r>
          </a:p>
          <a:p>
            <a:pPr>
              <a:lnSpc>
                <a:spcPct val="80000"/>
              </a:lnSpc>
              <a:buFontTx/>
              <a:buChar char="•"/>
            </a:pPr>
            <a:r>
              <a:rPr lang="en-US" sz="2400" b="1" i="1" dirty="0" smtClean="0"/>
              <a:t>E</a:t>
            </a:r>
            <a:r>
              <a:rPr lang="en-US" sz="2400" dirty="0" smtClean="0"/>
              <a:t> has five degrees of freedom </a:t>
            </a:r>
          </a:p>
        </p:txBody>
      </p:sp>
      <p:sp>
        <p:nvSpPr>
          <p:cNvPr id="2064" name="AutoShape 36"/>
          <p:cNvSpPr>
            <a:spLocks noChangeArrowheads="1"/>
          </p:cNvSpPr>
          <p:nvPr/>
        </p:nvSpPr>
        <p:spPr bwMode="auto">
          <a:xfrm>
            <a:off x="3162300" y="4114800"/>
            <a:ext cx="533400" cy="381000"/>
          </a:xfrm>
          <a:prstGeom prst="rightArrow">
            <a:avLst>
              <a:gd name="adj1" fmla="val 50000"/>
              <a:gd name="adj2" fmla="val 35000"/>
            </a:avLst>
          </a:prstGeom>
          <a:solidFill>
            <a:schemeClr val="accent1"/>
          </a:solidFill>
          <a:ln w="9525">
            <a:solidFill>
              <a:schemeClr val="tx1"/>
            </a:solidFill>
            <a:miter lim="800000"/>
            <a:headEnd/>
            <a:tailEnd/>
          </a:ln>
        </p:spPr>
        <p:txBody>
          <a:bodyPr wrap="none" anchor="ctr"/>
          <a:lstStyle/>
          <a:p>
            <a:endParaRPr lang="en-US"/>
          </a:p>
        </p:txBody>
      </p:sp>
      <p:sp>
        <p:nvSpPr>
          <p:cNvPr id="660498" name="Oval 18"/>
          <p:cNvSpPr>
            <a:spLocks noChangeArrowheads="1"/>
          </p:cNvSpPr>
          <p:nvPr/>
        </p:nvSpPr>
        <p:spPr bwMode="auto">
          <a:xfrm>
            <a:off x="3055938" y="3641725"/>
            <a:ext cx="138112" cy="1333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60499" name="Oval 19"/>
          <p:cNvSpPr>
            <a:spLocks noChangeArrowheads="1"/>
          </p:cNvSpPr>
          <p:nvPr/>
        </p:nvSpPr>
        <p:spPr bwMode="auto">
          <a:xfrm>
            <a:off x="5786438" y="3668713"/>
            <a:ext cx="138112" cy="133350"/>
          </a:xfrm>
          <a:prstGeom prst="ellipse">
            <a:avLst/>
          </a:prstGeom>
          <a:solidFill>
            <a:schemeClr val="accent1"/>
          </a:solidFill>
          <a:ln w="9525">
            <a:solidFill>
              <a:schemeClr val="tx1"/>
            </a:solidFill>
            <a:round/>
            <a:headEnd/>
            <a:tailEnd/>
          </a:ln>
        </p:spPr>
        <p:txBody>
          <a:bodyPr wrap="none" anchor="ctr"/>
          <a:lstStyle/>
          <a:p>
            <a:endParaRPr lang="en-US"/>
          </a:p>
        </p:txBody>
      </p:sp>
      <p:graphicFrame>
        <p:nvGraphicFramePr>
          <p:cNvPr id="19" name="Object 26"/>
          <p:cNvGraphicFramePr>
            <a:graphicFrameLocks noChangeAspect="1"/>
          </p:cNvGraphicFramePr>
          <p:nvPr>
            <p:extLst>
              <p:ext uri="{D42A27DB-BD31-4B8C-83A1-F6EECF244321}">
                <p14:modId xmlns:p14="http://schemas.microsoft.com/office/powerpoint/2010/main" val="1720633983"/>
              </p:ext>
            </p:extLst>
          </p:nvPr>
        </p:nvGraphicFramePr>
        <p:xfrm>
          <a:off x="609600" y="4132263"/>
          <a:ext cx="2222500" cy="428625"/>
        </p:xfrm>
        <a:graphic>
          <a:graphicData uri="http://schemas.openxmlformats.org/presentationml/2006/ole">
            <mc:AlternateContent xmlns:mc="http://schemas.openxmlformats.org/markup-compatibility/2006">
              <mc:Choice xmlns:v="urn:schemas-microsoft-com:vml" Requires="v">
                <p:oleObj spid="_x0000_s192575" name="Equation" r:id="rId5" imgW="1054080" imgH="203040" progId="Equation.3">
                  <p:embed/>
                </p:oleObj>
              </mc:Choice>
              <mc:Fallback>
                <p:oleObj name="Equation" r:id="rId5" imgW="1054080" imgH="203040" progId="Equation.3">
                  <p:embed/>
                  <p:pic>
                    <p:nvPicPr>
                      <p:cNvPr id="0" name=""/>
                      <p:cNvPicPr>
                        <a:picLocks noChangeAspect="1" noChangeArrowheads="1"/>
                      </p:cNvPicPr>
                      <p:nvPr/>
                    </p:nvPicPr>
                    <p:blipFill>
                      <a:blip r:embed="rId6"/>
                      <a:srcRect/>
                      <a:stretch>
                        <a:fillRect/>
                      </a:stretch>
                    </p:blipFill>
                    <p:spPr bwMode="auto">
                      <a:xfrm>
                        <a:off x="609600" y="4132263"/>
                        <a:ext cx="222250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0" name="Group 45"/>
          <p:cNvGrpSpPr>
            <a:grpSpLocks/>
          </p:cNvGrpSpPr>
          <p:nvPr/>
        </p:nvGrpSpPr>
        <p:grpSpPr bwMode="auto">
          <a:xfrm>
            <a:off x="3162300" y="4041775"/>
            <a:ext cx="5157788" cy="542925"/>
            <a:chOff x="1992" y="2546"/>
            <a:chExt cx="3249" cy="342"/>
          </a:xfrm>
        </p:grpSpPr>
        <p:graphicFrame>
          <p:nvGraphicFramePr>
            <p:cNvPr id="21" name="Object 27"/>
            <p:cNvGraphicFramePr>
              <a:graphicFrameLocks noChangeAspect="1"/>
            </p:cNvGraphicFramePr>
            <p:nvPr>
              <p:extLst>
                <p:ext uri="{D42A27DB-BD31-4B8C-83A1-F6EECF244321}">
                  <p14:modId xmlns:p14="http://schemas.microsoft.com/office/powerpoint/2010/main" val="2836196178"/>
                </p:ext>
              </p:extLst>
            </p:nvPr>
          </p:nvGraphicFramePr>
          <p:xfrm>
            <a:off x="2487" y="2546"/>
            <a:ext cx="2754" cy="342"/>
          </p:xfrm>
          <a:graphic>
            <a:graphicData uri="http://schemas.openxmlformats.org/presentationml/2006/ole">
              <mc:AlternateContent xmlns:mc="http://schemas.openxmlformats.org/markup-compatibility/2006">
                <mc:Choice xmlns:v="urn:schemas-microsoft-com:vml" Requires="v">
                  <p:oleObj spid="_x0000_s192576" name="Equation" r:id="rId7" imgW="1841400" imgH="228600" progId="Equation.3">
                    <p:embed/>
                  </p:oleObj>
                </mc:Choice>
                <mc:Fallback>
                  <p:oleObj name="Equation" r:id="rId7" imgW="1841400" imgH="228600" progId="Equation.3">
                    <p:embed/>
                    <p:pic>
                      <p:nvPicPr>
                        <p:cNvPr id="0" name=""/>
                        <p:cNvPicPr>
                          <a:picLocks noChangeAspect="1" noChangeArrowheads="1"/>
                        </p:cNvPicPr>
                        <p:nvPr/>
                      </p:nvPicPr>
                      <p:blipFill>
                        <a:blip r:embed="rId8"/>
                        <a:srcRect/>
                        <a:stretch>
                          <a:fillRect/>
                        </a:stretch>
                      </p:blipFill>
                      <p:spPr bwMode="auto">
                        <a:xfrm>
                          <a:off x="2487" y="2546"/>
                          <a:ext cx="2754" cy="3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AutoShape 28"/>
            <p:cNvSpPr>
              <a:spLocks noChangeArrowheads="1"/>
            </p:cNvSpPr>
            <p:nvPr/>
          </p:nvSpPr>
          <p:spPr bwMode="auto">
            <a:xfrm>
              <a:off x="1992" y="2592"/>
              <a:ext cx="336" cy="240"/>
            </a:xfrm>
            <a:prstGeom prst="rightArrow">
              <a:avLst>
                <a:gd name="adj1" fmla="val 50000"/>
                <a:gd name="adj2" fmla="val 35000"/>
              </a:avLst>
            </a:prstGeom>
            <a:solidFill>
              <a:schemeClr val="accent1"/>
            </a:solidFill>
            <a:ln w="9525">
              <a:solidFill>
                <a:schemeClr val="tx1"/>
              </a:solidFill>
              <a:miter lim="800000"/>
              <a:headEnd/>
              <a:tailEnd/>
            </a:ln>
          </p:spPr>
          <p:txBody>
            <a:bodyPr wrap="none" anchor="ctr"/>
            <a:lstStyle/>
            <a:p>
              <a:endParaRPr lang="en-US"/>
            </a:p>
          </p:txBody>
        </p:sp>
      </p:grpSp>
      <p:sp>
        <p:nvSpPr>
          <p:cNvPr id="2" name="Slide Number Placeholder 1"/>
          <p:cNvSpPr>
            <a:spLocks noGrp="1"/>
          </p:cNvSpPr>
          <p:nvPr>
            <p:ph type="sldNum" sz="quarter" idx="12"/>
          </p:nvPr>
        </p:nvSpPr>
        <p:spPr/>
        <p:txBody>
          <a:bodyPr/>
          <a:lstStyle/>
          <a:p>
            <a:fld id="{07C59B69-6083-0D46-8CBF-CC33D581A354}" type="slidenum">
              <a:rPr lang="en-US" smtClean="0"/>
              <a:pPr/>
              <a:t>28</a:t>
            </a:fld>
            <a:endParaRPr lang="en-US"/>
          </a:p>
        </p:txBody>
      </p:sp>
    </p:spTree>
    <p:extLst>
      <p:ext uri="{BB962C8B-B14F-4D97-AF65-F5344CB8AC3E}">
        <p14:creationId xmlns:p14="http://schemas.microsoft.com/office/powerpoint/2010/main" val="39598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05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0501"/>
                                        </p:tgtEl>
                                        <p:attrNameLst>
                                          <p:attrName>style.visibility</p:attrName>
                                        </p:attrNameLst>
                                      </p:cBhvr>
                                      <p:to>
                                        <p:strVal val="visible"/>
                                      </p:to>
                                    </p:set>
                                  </p:childTnLst>
                                  <p:subTnLst>
                                    <p:set>
                                      <p:cBhvr override="childStyle">
                                        <p:cTn dur="1" fill="hold" display="0" masterRel="nextClick" afterEffect="1"/>
                                        <p:tgtEl>
                                          <p:spTgt spid="660501"/>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60510">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0500"/>
                                        </p:tgtEl>
                                        <p:attrNameLst>
                                          <p:attrName>style.visibility</p:attrName>
                                        </p:attrNameLst>
                                      </p:cBhvr>
                                      <p:to>
                                        <p:strVal val="visible"/>
                                      </p:to>
                                    </p:set>
                                  </p:childTnLst>
                                  <p:subTnLst>
                                    <p:set>
                                      <p:cBhvr override="childStyle">
                                        <p:cTn dur="1" fill="hold" display="0" masterRel="nextClick" afterEffect="1"/>
                                        <p:tgtEl>
                                          <p:spTgt spid="66050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0510">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6049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604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0510">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605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500" grpId="0" animBg="1"/>
      <p:bldP spid="660501" grpId="0" animBg="1"/>
      <p:bldP spid="660510" grpId="0" build="p"/>
      <p:bldP spid="660498" grpId="0" animBg="1"/>
      <p:bldP spid="66049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5"/>
          <p:cNvSpPr>
            <a:spLocks noGrp="1" noChangeArrowheads="1"/>
          </p:cNvSpPr>
          <p:nvPr>
            <p:ph type="title"/>
          </p:nvPr>
        </p:nvSpPr>
        <p:spPr/>
        <p:txBody>
          <a:bodyPr/>
          <a:lstStyle/>
          <a:p>
            <a:r>
              <a:rPr lang="en-US" smtClean="0"/>
              <a:t>Epipolar constraint: Uncalibrated case</a:t>
            </a:r>
          </a:p>
        </p:txBody>
      </p:sp>
      <p:sp>
        <p:nvSpPr>
          <p:cNvPr id="679971" name="Rectangle 35"/>
          <p:cNvSpPr>
            <a:spLocks noGrp="1" noChangeArrowheads="1"/>
          </p:cNvSpPr>
          <p:nvPr>
            <p:ph type="body" idx="1"/>
          </p:nvPr>
        </p:nvSpPr>
        <p:spPr>
          <a:xfrm>
            <a:off x="685800" y="4114800"/>
            <a:ext cx="7772400" cy="1752600"/>
          </a:xfrm>
        </p:spPr>
        <p:txBody>
          <a:bodyPr/>
          <a:lstStyle/>
          <a:p>
            <a:pPr>
              <a:lnSpc>
                <a:spcPct val="90000"/>
              </a:lnSpc>
              <a:buFontTx/>
              <a:buChar char="•"/>
            </a:pPr>
            <a:r>
              <a:rPr lang="en-US" dirty="0" smtClean="0"/>
              <a:t>The calibration matrices </a:t>
            </a:r>
            <a:r>
              <a:rPr lang="en-US" b="1" i="1" dirty="0" smtClean="0"/>
              <a:t>K</a:t>
            </a:r>
            <a:r>
              <a:rPr lang="en-US" dirty="0" smtClean="0"/>
              <a:t> and </a:t>
            </a:r>
            <a:r>
              <a:rPr lang="en-US" b="1" i="1" dirty="0" smtClean="0"/>
              <a:t>K</a:t>
            </a:r>
            <a:r>
              <a:rPr lang="en-US" i="1" dirty="0" smtClean="0"/>
              <a:t>’</a:t>
            </a:r>
            <a:r>
              <a:rPr lang="en-US" dirty="0" smtClean="0"/>
              <a:t> of the two cameras are unknown</a:t>
            </a:r>
          </a:p>
          <a:p>
            <a:pPr>
              <a:lnSpc>
                <a:spcPct val="90000"/>
              </a:lnSpc>
              <a:buFontTx/>
              <a:buChar char="•"/>
            </a:pPr>
            <a:r>
              <a:rPr lang="en-US" dirty="0" smtClean="0"/>
              <a:t>We can write the </a:t>
            </a:r>
            <a:r>
              <a:rPr lang="en-US" dirty="0" err="1" smtClean="0"/>
              <a:t>epipolar</a:t>
            </a:r>
            <a:r>
              <a:rPr lang="en-US" dirty="0" smtClean="0"/>
              <a:t> constraint in terms of </a:t>
            </a:r>
            <a:r>
              <a:rPr lang="en-US" i="1" dirty="0" smtClean="0"/>
              <a:t>unknown</a:t>
            </a:r>
            <a:r>
              <a:rPr lang="en-US" dirty="0" smtClean="0"/>
              <a:t> normalized coordinates:</a:t>
            </a:r>
          </a:p>
        </p:txBody>
      </p:sp>
      <p:pic>
        <p:nvPicPr>
          <p:cNvPr id="3078" name="Picture 10"/>
          <p:cNvPicPr>
            <a:picLocks noChangeAspect="1" noChangeArrowheads="1"/>
          </p:cNvPicPr>
          <p:nvPr/>
        </p:nvPicPr>
        <p:blipFill>
          <a:blip r:embed="rId4" cstate="print"/>
          <a:srcRect/>
          <a:stretch>
            <a:fillRect/>
          </a:stretch>
        </p:blipFill>
        <p:spPr bwMode="auto">
          <a:xfrm>
            <a:off x="990600" y="1219200"/>
            <a:ext cx="7010400" cy="2819400"/>
          </a:xfrm>
          <a:prstGeom prst="rect">
            <a:avLst/>
          </a:prstGeom>
          <a:noFill/>
          <a:ln w="9525">
            <a:noFill/>
            <a:miter lim="800000"/>
            <a:headEnd/>
            <a:tailEnd/>
          </a:ln>
        </p:spPr>
      </p:pic>
      <p:sp>
        <p:nvSpPr>
          <p:cNvPr id="3079" name="Rectangle 11"/>
          <p:cNvSpPr>
            <a:spLocks noChangeArrowheads="1"/>
          </p:cNvSpPr>
          <p:nvPr/>
        </p:nvSpPr>
        <p:spPr bwMode="auto">
          <a:xfrm>
            <a:off x="1060450" y="1806575"/>
            <a:ext cx="207963" cy="265113"/>
          </a:xfrm>
          <a:prstGeom prst="rect">
            <a:avLst/>
          </a:prstGeom>
          <a:solidFill>
            <a:schemeClr val="bg1"/>
          </a:solidFill>
          <a:ln w="9525">
            <a:noFill/>
            <a:miter lim="800000"/>
            <a:headEnd/>
            <a:tailEnd/>
          </a:ln>
        </p:spPr>
        <p:txBody>
          <a:bodyPr wrap="none" anchor="ctr"/>
          <a:lstStyle/>
          <a:p>
            <a:endParaRPr lang="en-US"/>
          </a:p>
        </p:txBody>
      </p:sp>
      <p:sp>
        <p:nvSpPr>
          <p:cNvPr id="3080" name="Rectangle 12"/>
          <p:cNvSpPr>
            <a:spLocks noChangeArrowheads="1"/>
          </p:cNvSpPr>
          <p:nvPr/>
        </p:nvSpPr>
        <p:spPr bwMode="auto">
          <a:xfrm>
            <a:off x="7669213" y="1814513"/>
            <a:ext cx="293687" cy="266700"/>
          </a:xfrm>
          <a:prstGeom prst="rect">
            <a:avLst/>
          </a:prstGeom>
          <a:solidFill>
            <a:schemeClr val="bg1"/>
          </a:solidFill>
          <a:ln w="9525">
            <a:noFill/>
            <a:miter lim="800000"/>
            <a:headEnd/>
            <a:tailEnd/>
          </a:ln>
        </p:spPr>
        <p:txBody>
          <a:bodyPr wrap="none" anchor="ctr"/>
          <a:lstStyle/>
          <a:p>
            <a:endParaRPr lang="en-US"/>
          </a:p>
        </p:txBody>
      </p:sp>
      <p:sp>
        <p:nvSpPr>
          <p:cNvPr id="3081" name="Text Box 13"/>
          <p:cNvSpPr txBox="1">
            <a:spLocks noChangeArrowheads="1"/>
          </p:cNvSpPr>
          <p:nvPr/>
        </p:nvSpPr>
        <p:spPr bwMode="auto">
          <a:xfrm>
            <a:off x="4391025" y="1143000"/>
            <a:ext cx="338138" cy="369888"/>
          </a:xfrm>
          <a:prstGeom prst="rect">
            <a:avLst/>
          </a:prstGeom>
          <a:solidFill>
            <a:schemeClr val="bg1"/>
          </a:solidFill>
          <a:ln w="9525">
            <a:noFill/>
            <a:miter lim="800000"/>
            <a:headEnd/>
            <a:tailEnd/>
          </a:ln>
        </p:spPr>
        <p:txBody>
          <a:bodyPr wrap="none">
            <a:spAutoFit/>
          </a:bodyPr>
          <a:lstStyle/>
          <a:p>
            <a:r>
              <a:rPr lang="en-US" sz="1800" b="1" i="1">
                <a:latin typeface="Times New Roman" pitchFamily="18" charset="0"/>
              </a:rPr>
              <a:t>X</a:t>
            </a:r>
          </a:p>
        </p:txBody>
      </p:sp>
      <p:sp>
        <p:nvSpPr>
          <p:cNvPr id="3082" name="Freeform 14"/>
          <p:cNvSpPr>
            <a:spLocks/>
          </p:cNvSpPr>
          <p:nvPr/>
        </p:nvSpPr>
        <p:spPr bwMode="auto">
          <a:xfrm>
            <a:off x="2655888" y="2468563"/>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3083" name="Text Box 15"/>
          <p:cNvSpPr txBox="1">
            <a:spLocks noChangeArrowheads="1"/>
          </p:cNvSpPr>
          <p:nvPr/>
        </p:nvSpPr>
        <p:spPr bwMode="auto">
          <a:xfrm>
            <a:off x="2655888" y="2286000"/>
            <a:ext cx="192087"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3084" name="Freeform 16"/>
          <p:cNvSpPr>
            <a:spLocks/>
          </p:cNvSpPr>
          <p:nvPr/>
        </p:nvSpPr>
        <p:spPr bwMode="auto">
          <a:xfrm>
            <a:off x="6126163" y="2446338"/>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3085" name="Text Box 17"/>
          <p:cNvSpPr txBox="1">
            <a:spLocks noChangeArrowheads="1"/>
          </p:cNvSpPr>
          <p:nvPr/>
        </p:nvSpPr>
        <p:spPr bwMode="auto">
          <a:xfrm>
            <a:off x="6057900" y="2286000"/>
            <a:ext cx="346075"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graphicFrame>
        <p:nvGraphicFramePr>
          <p:cNvPr id="679972" name="Object 36"/>
          <p:cNvGraphicFramePr>
            <a:graphicFrameLocks noChangeAspect="1"/>
          </p:cNvGraphicFramePr>
          <p:nvPr>
            <p:extLst>
              <p:ext uri="{D42A27DB-BD31-4B8C-83A1-F6EECF244321}">
                <p14:modId xmlns:p14="http://schemas.microsoft.com/office/powerpoint/2010/main" val="704616332"/>
              </p:ext>
            </p:extLst>
          </p:nvPr>
        </p:nvGraphicFramePr>
        <p:xfrm>
          <a:off x="1223963" y="5943600"/>
          <a:ext cx="1971675" cy="644525"/>
        </p:xfrm>
        <a:graphic>
          <a:graphicData uri="http://schemas.openxmlformats.org/presentationml/2006/ole">
            <mc:AlternateContent xmlns:mc="http://schemas.openxmlformats.org/markup-compatibility/2006">
              <mc:Choice xmlns:v="urn:schemas-microsoft-com:vml" Requires="v">
                <p:oleObj spid="_x0000_s193599" name="Equation" r:id="rId5" imgW="698400" imgH="228600" progId="Equation.3">
                  <p:embed/>
                </p:oleObj>
              </mc:Choice>
              <mc:Fallback>
                <p:oleObj name="Equation" r:id="rId5" imgW="698400" imgH="228600" progId="Equation.3">
                  <p:embed/>
                  <p:pic>
                    <p:nvPicPr>
                      <p:cNvPr id="0" name=""/>
                      <p:cNvPicPr>
                        <a:picLocks noChangeAspect="1" noChangeArrowheads="1"/>
                      </p:cNvPicPr>
                      <p:nvPr/>
                    </p:nvPicPr>
                    <p:blipFill>
                      <a:blip r:embed="rId6"/>
                      <a:srcRect/>
                      <a:stretch>
                        <a:fillRect/>
                      </a:stretch>
                    </p:blipFill>
                    <p:spPr bwMode="auto">
                      <a:xfrm>
                        <a:off x="1223963" y="5943600"/>
                        <a:ext cx="1971675" cy="644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9973" name="Object 37"/>
          <p:cNvGraphicFramePr>
            <a:graphicFrameLocks noChangeAspect="1"/>
          </p:cNvGraphicFramePr>
          <p:nvPr>
            <p:extLst>
              <p:ext uri="{D42A27DB-BD31-4B8C-83A1-F6EECF244321}">
                <p14:modId xmlns:p14="http://schemas.microsoft.com/office/powerpoint/2010/main" val="1908432053"/>
              </p:ext>
            </p:extLst>
          </p:nvPr>
        </p:nvGraphicFramePr>
        <p:xfrm>
          <a:off x="4187825" y="5905500"/>
          <a:ext cx="4314825" cy="687388"/>
        </p:xfrm>
        <a:graphic>
          <a:graphicData uri="http://schemas.openxmlformats.org/presentationml/2006/ole">
            <mc:AlternateContent xmlns:mc="http://schemas.openxmlformats.org/markup-compatibility/2006">
              <mc:Choice xmlns:v="urn:schemas-microsoft-com:vml" Requires="v">
                <p:oleObj spid="_x0000_s193600" name="Equation" r:id="rId7" imgW="1485720" imgH="228600" progId="Equation.3">
                  <p:embed/>
                </p:oleObj>
              </mc:Choice>
              <mc:Fallback>
                <p:oleObj name="Equation" r:id="rId7" imgW="1485720" imgH="228600" progId="Equation.3">
                  <p:embed/>
                  <p:pic>
                    <p:nvPicPr>
                      <p:cNvPr id="0" name=""/>
                      <p:cNvPicPr>
                        <a:picLocks noChangeAspect="1" noChangeArrowheads="1"/>
                      </p:cNvPicPr>
                      <p:nvPr/>
                    </p:nvPicPr>
                    <p:blipFill>
                      <a:blip r:embed="rId8"/>
                      <a:srcRect/>
                      <a:stretch>
                        <a:fillRect/>
                      </a:stretch>
                    </p:blipFill>
                    <p:spPr bwMode="auto">
                      <a:xfrm>
                        <a:off x="4187825" y="5905500"/>
                        <a:ext cx="4314825" cy="687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6" name="Line 38"/>
          <p:cNvSpPr>
            <a:spLocks noChangeShapeType="1"/>
          </p:cNvSpPr>
          <p:nvPr/>
        </p:nvSpPr>
        <p:spPr bwMode="auto">
          <a:xfrm flipV="1">
            <a:off x="1204913" y="3713163"/>
            <a:ext cx="1919287" cy="11112"/>
          </a:xfrm>
          <a:prstGeom prst="line">
            <a:avLst/>
          </a:prstGeom>
          <a:noFill/>
          <a:ln w="38100">
            <a:solidFill>
              <a:srgbClr val="00FF00"/>
            </a:solidFill>
            <a:round/>
            <a:headEnd/>
            <a:tailEnd/>
          </a:ln>
        </p:spPr>
        <p:txBody>
          <a:bodyPr wrap="none" anchor="ctr"/>
          <a:lstStyle/>
          <a:p>
            <a:endParaRPr lang="en-US"/>
          </a:p>
        </p:txBody>
      </p:sp>
      <p:sp>
        <p:nvSpPr>
          <p:cNvPr id="3087" name="Line 39"/>
          <p:cNvSpPr>
            <a:spLocks noChangeShapeType="1"/>
          </p:cNvSpPr>
          <p:nvPr/>
        </p:nvSpPr>
        <p:spPr bwMode="auto">
          <a:xfrm>
            <a:off x="3436938" y="3719513"/>
            <a:ext cx="2105025" cy="1587"/>
          </a:xfrm>
          <a:prstGeom prst="line">
            <a:avLst/>
          </a:prstGeom>
          <a:noFill/>
          <a:ln w="38100">
            <a:solidFill>
              <a:srgbClr val="00FF00"/>
            </a:solidFill>
            <a:round/>
            <a:headEnd/>
            <a:tailEnd/>
          </a:ln>
        </p:spPr>
        <p:txBody>
          <a:bodyPr wrap="none" anchor="ctr"/>
          <a:lstStyle/>
          <a:p>
            <a:endParaRPr lang="en-US"/>
          </a:p>
        </p:txBody>
      </p:sp>
      <p:sp>
        <p:nvSpPr>
          <p:cNvPr id="3088" name="Line 40"/>
          <p:cNvSpPr>
            <a:spLocks noChangeShapeType="1"/>
          </p:cNvSpPr>
          <p:nvPr/>
        </p:nvSpPr>
        <p:spPr bwMode="auto">
          <a:xfrm>
            <a:off x="5883275" y="3719513"/>
            <a:ext cx="1909763" cy="1587"/>
          </a:xfrm>
          <a:prstGeom prst="line">
            <a:avLst/>
          </a:prstGeom>
          <a:noFill/>
          <a:ln w="38100">
            <a:solidFill>
              <a:srgbClr val="00FF00"/>
            </a:solidFill>
            <a:round/>
            <a:headEnd/>
            <a:tailEnd type="stealth" w="lg" len="lg"/>
          </a:ln>
        </p:spPr>
        <p:txBody>
          <a:bodyPr wrap="none" anchor="ctr"/>
          <a:lstStyle/>
          <a:p>
            <a:endParaRPr lang="en-US"/>
          </a:p>
        </p:txBody>
      </p:sp>
      <p:sp>
        <p:nvSpPr>
          <p:cNvPr id="3089" name="Line 41"/>
          <p:cNvSpPr>
            <a:spLocks noChangeShapeType="1"/>
          </p:cNvSpPr>
          <p:nvPr/>
        </p:nvSpPr>
        <p:spPr bwMode="auto">
          <a:xfrm>
            <a:off x="6075363" y="2590800"/>
            <a:ext cx="1717675" cy="1122363"/>
          </a:xfrm>
          <a:prstGeom prst="line">
            <a:avLst/>
          </a:prstGeom>
          <a:noFill/>
          <a:ln w="38100">
            <a:solidFill>
              <a:srgbClr val="FF0000"/>
            </a:solidFill>
            <a:round/>
            <a:headEnd type="stealth" w="lg" len="lg"/>
            <a:tailEnd type="none" w="lg" len="lg"/>
          </a:ln>
        </p:spPr>
        <p:txBody>
          <a:bodyPr wrap="none" anchor="ctr"/>
          <a:lstStyle/>
          <a:p>
            <a:endParaRPr lang="en-US"/>
          </a:p>
        </p:txBody>
      </p:sp>
      <p:sp>
        <p:nvSpPr>
          <p:cNvPr id="3090" name="Line 42"/>
          <p:cNvSpPr>
            <a:spLocks noChangeShapeType="1"/>
          </p:cNvSpPr>
          <p:nvPr/>
        </p:nvSpPr>
        <p:spPr bwMode="auto">
          <a:xfrm flipV="1">
            <a:off x="1193800" y="2586038"/>
            <a:ext cx="1722438" cy="1116012"/>
          </a:xfrm>
          <a:prstGeom prst="line">
            <a:avLst/>
          </a:prstGeom>
          <a:noFill/>
          <a:ln w="38100">
            <a:solidFill>
              <a:srgbClr val="FF00FF"/>
            </a:solidFill>
            <a:round/>
            <a:headEnd/>
            <a:tailEnd type="stealth" w="lg" len="lg"/>
          </a:ln>
        </p:spPr>
        <p:txBody>
          <a:bodyPr wrap="none" anchor="ctr"/>
          <a:lstStyle/>
          <a:p>
            <a:endParaRPr lang="en-US"/>
          </a:p>
        </p:txBody>
      </p:sp>
      <p:sp>
        <p:nvSpPr>
          <p:cNvPr id="3091" name="Oval 43"/>
          <p:cNvSpPr>
            <a:spLocks noChangeArrowheads="1"/>
          </p:cNvSpPr>
          <p:nvPr/>
        </p:nvSpPr>
        <p:spPr bwMode="auto">
          <a:xfrm>
            <a:off x="3055938" y="3641725"/>
            <a:ext cx="138112" cy="1333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092" name="Oval 44"/>
          <p:cNvSpPr>
            <a:spLocks noChangeArrowheads="1"/>
          </p:cNvSpPr>
          <p:nvPr/>
        </p:nvSpPr>
        <p:spPr bwMode="auto">
          <a:xfrm>
            <a:off x="5786438" y="3668713"/>
            <a:ext cx="138112" cy="1333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 name="Slide Number Placeholder 1"/>
          <p:cNvSpPr>
            <a:spLocks noGrp="1"/>
          </p:cNvSpPr>
          <p:nvPr>
            <p:ph type="sldNum" sz="quarter" idx="12"/>
          </p:nvPr>
        </p:nvSpPr>
        <p:spPr/>
        <p:txBody>
          <a:bodyPr/>
          <a:lstStyle/>
          <a:p>
            <a:fld id="{07C59B69-6083-0D46-8CBF-CC33D581A354}" type="slidenum">
              <a:rPr lang="en-US" smtClean="0"/>
              <a:pPr/>
              <a:t>29</a:t>
            </a:fld>
            <a:endParaRPr lang="en-US"/>
          </a:p>
        </p:txBody>
      </p:sp>
    </p:spTree>
    <p:extLst>
      <p:ext uri="{BB962C8B-B14F-4D97-AF65-F5344CB8AC3E}">
        <p14:creationId xmlns:p14="http://schemas.microsoft.com/office/powerpoint/2010/main" val="327245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799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997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99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799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7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9458" name="Group 3"/>
          <p:cNvGrpSpPr>
            <a:grpSpLocks/>
          </p:cNvGrpSpPr>
          <p:nvPr/>
        </p:nvGrpSpPr>
        <p:grpSpPr bwMode="auto">
          <a:xfrm>
            <a:off x="1447800" y="1828800"/>
            <a:ext cx="6096000" cy="3028950"/>
            <a:chOff x="1439849" y="1371600"/>
            <a:chExt cx="6096000" cy="3028950"/>
          </a:xfrm>
        </p:grpSpPr>
        <p:pic>
          <p:nvPicPr>
            <p:cNvPr id="19460" name="Picture 2" descr="http://imgs.abduzeedo.com/files/articles/amazing-stereographics-time-travel/2433624428_8081eb3cfb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849" y="1371600"/>
              <a:ext cx="60960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2" descr="http://imgs.abduzeedo.com/files/articles/amazing-stereographics-time-travel/2433624428_8081eb3cfb_z.jpg"/>
            <p:cNvPicPr>
              <a:picLocks noChangeAspect="1" noChangeArrowheads="1"/>
            </p:cNvPicPr>
            <p:nvPr/>
          </p:nvPicPr>
          <p:blipFill>
            <a:blip r:embed="rId2">
              <a:extLst>
                <a:ext uri="{28A0092B-C50C-407E-A947-70E740481C1C}">
                  <a14:useLocalDpi xmlns:a14="http://schemas.microsoft.com/office/drawing/2010/main" val="0"/>
                </a:ext>
              </a:extLst>
            </a:blip>
            <a:srcRect l="49870" r="6825"/>
            <a:stretch>
              <a:fillRect/>
            </a:stretch>
          </p:blipFill>
          <p:spPr bwMode="auto">
            <a:xfrm>
              <a:off x="1848016" y="1371600"/>
              <a:ext cx="2639833"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2" descr="http://imgs.abduzeedo.com/files/articles/amazing-stereographics-time-travel/2433624428_8081eb3cfb_z.jpg"/>
            <p:cNvPicPr>
              <a:picLocks noChangeAspect="1" noChangeArrowheads="1"/>
            </p:cNvPicPr>
            <p:nvPr/>
          </p:nvPicPr>
          <p:blipFill>
            <a:blip r:embed="rId2">
              <a:extLst>
                <a:ext uri="{28A0092B-C50C-407E-A947-70E740481C1C}">
                  <a14:useLocalDpi xmlns:a14="http://schemas.microsoft.com/office/drawing/2010/main" val="0"/>
                </a:ext>
              </a:extLst>
            </a:blip>
            <a:srcRect l="6358" r="50076"/>
            <a:stretch>
              <a:fillRect/>
            </a:stretch>
          </p:blipFill>
          <p:spPr bwMode="auto">
            <a:xfrm>
              <a:off x="4487849" y="1371600"/>
              <a:ext cx="2655736"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p:cNvSpPr txBox="1"/>
          <p:nvPr/>
        </p:nvSpPr>
        <p:spPr>
          <a:xfrm>
            <a:off x="457200" y="228600"/>
            <a:ext cx="5791200" cy="461963"/>
          </a:xfrm>
          <a:prstGeom prst="rect">
            <a:avLst/>
          </a:prstGeom>
          <a:noFill/>
        </p:spPr>
        <p:txBody>
          <a:bodyPr>
            <a:spAutoFit/>
          </a:bodyPr>
          <a:lstStyle/>
          <a:p>
            <a:pPr>
              <a:defRPr/>
            </a:pPr>
            <a:r>
              <a:rPr lang="en-US" dirty="0">
                <a:solidFill>
                  <a:schemeClr val="bg1"/>
                </a:solidFill>
                <a:latin typeface="+mn-lt"/>
                <a:ea typeface="+mn-ea"/>
              </a:rPr>
              <a:t>Why do we perceive depth?</a:t>
            </a:r>
          </a:p>
        </p:txBody>
      </p:sp>
      <p:sp>
        <p:nvSpPr>
          <p:cNvPr id="2" name="Slide Number Placeholder 1"/>
          <p:cNvSpPr>
            <a:spLocks noGrp="1"/>
          </p:cNvSpPr>
          <p:nvPr>
            <p:ph type="sldNum" sz="quarter" idx="12"/>
          </p:nvPr>
        </p:nvSpPr>
        <p:spPr/>
        <p:txBody>
          <a:bodyPr/>
          <a:lstStyle/>
          <a:p>
            <a:fld id="{30B037A2-3270-5E4C-8E19-150D81A169B9}" type="slidenum">
              <a:rPr lang="en-US" smtClean="0"/>
              <a:pPr/>
              <a:t>3</a:t>
            </a:fld>
            <a:endParaRPr lang="en-US"/>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r>
              <a:rPr lang="en-US" smtClean="0"/>
              <a:t>Epipolar constraint: Uncalibrated case</a:t>
            </a:r>
          </a:p>
        </p:txBody>
      </p:sp>
      <p:pic>
        <p:nvPicPr>
          <p:cNvPr id="4102" name="Picture 3"/>
          <p:cNvPicPr>
            <a:picLocks noChangeAspect="1" noChangeArrowheads="1"/>
          </p:cNvPicPr>
          <p:nvPr/>
        </p:nvPicPr>
        <p:blipFill>
          <a:blip r:embed="rId4" cstate="print"/>
          <a:srcRect/>
          <a:stretch>
            <a:fillRect/>
          </a:stretch>
        </p:blipFill>
        <p:spPr bwMode="auto">
          <a:xfrm>
            <a:off x="990600" y="1219200"/>
            <a:ext cx="7010400" cy="2819400"/>
          </a:xfrm>
          <a:prstGeom prst="rect">
            <a:avLst/>
          </a:prstGeom>
          <a:noFill/>
          <a:ln w="9525">
            <a:noFill/>
            <a:miter lim="800000"/>
            <a:headEnd/>
            <a:tailEnd/>
          </a:ln>
        </p:spPr>
      </p:pic>
      <p:sp>
        <p:nvSpPr>
          <p:cNvPr id="4103" name="Rectangle 4"/>
          <p:cNvSpPr>
            <a:spLocks noChangeArrowheads="1"/>
          </p:cNvSpPr>
          <p:nvPr/>
        </p:nvSpPr>
        <p:spPr bwMode="auto">
          <a:xfrm>
            <a:off x="1060450" y="1806575"/>
            <a:ext cx="207963" cy="265113"/>
          </a:xfrm>
          <a:prstGeom prst="rect">
            <a:avLst/>
          </a:prstGeom>
          <a:solidFill>
            <a:schemeClr val="bg1"/>
          </a:solidFill>
          <a:ln w="9525">
            <a:noFill/>
            <a:miter lim="800000"/>
            <a:headEnd/>
            <a:tailEnd/>
          </a:ln>
        </p:spPr>
        <p:txBody>
          <a:bodyPr wrap="none" anchor="ctr"/>
          <a:lstStyle/>
          <a:p>
            <a:endParaRPr lang="en-US"/>
          </a:p>
        </p:txBody>
      </p:sp>
      <p:sp>
        <p:nvSpPr>
          <p:cNvPr id="4104" name="Rectangle 5"/>
          <p:cNvSpPr>
            <a:spLocks noChangeArrowheads="1"/>
          </p:cNvSpPr>
          <p:nvPr/>
        </p:nvSpPr>
        <p:spPr bwMode="auto">
          <a:xfrm>
            <a:off x="7669213" y="1814513"/>
            <a:ext cx="293687" cy="266700"/>
          </a:xfrm>
          <a:prstGeom prst="rect">
            <a:avLst/>
          </a:prstGeom>
          <a:solidFill>
            <a:schemeClr val="bg1"/>
          </a:solidFill>
          <a:ln w="9525">
            <a:noFill/>
            <a:miter lim="800000"/>
            <a:headEnd/>
            <a:tailEnd/>
          </a:ln>
        </p:spPr>
        <p:txBody>
          <a:bodyPr wrap="none" anchor="ctr"/>
          <a:lstStyle/>
          <a:p>
            <a:endParaRPr lang="en-US"/>
          </a:p>
        </p:txBody>
      </p:sp>
      <p:sp>
        <p:nvSpPr>
          <p:cNvPr id="4105" name="Text Box 6"/>
          <p:cNvSpPr txBox="1">
            <a:spLocks noChangeArrowheads="1"/>
          </p:cNvSpPr>
          <p:nvPr/>
        </p:nvSpPr>
        <p:spPr bwMode="auto">
          <a:xfrm>
            <a:off x="4391025" y="1143000"/>
            <a:ext cx="338138" cy="369888"/>
          </a:xfrm>
          <a:prstGeom prst="rect">
            <a:avLst/>
          </a:prstGeom>
          <a:solidFill>
            <a:schemeClr val="bg1"/>
          </a:solidFill>
          <a:ln w="9525">
            <a:noFill/>
            <a:miter lim="800000"/>
            <a:headEnd/>
            <a:tailEnd/>
          </a:ln>
        </p:spPr>
        <p:txBody>
          <a:bodyPr wrap="none">
            <a:spAutoFit/>
          </a:bodyPr>
          <a:lstStyle/>
          <a:p>
            <a:r>
              <a:rPr lang="en-US" sz="1800" b="1" i="1">
                <a:latin typeface="Times New Roman" pitchFamily="18" charset="0"/>
              </a:rPr>
              <a:t>X</a:t>
            </a:r>
          </a:p>
        </p:txBody>
      </p:sp>
      <p:sp>
        <p:nvSpPr>
          <p:cNvPr id="4106" name="Freeform 7"/>
          <p:cNvSpPr>
            <a:spLocks/>
          </p:cNvSpPr>
          <p:nvPr/>
        </p:nvSpPr>
        <p:spPr bwMode="auto">
          <a:xfrm>
            <a:off x="2655888" y="2468563"/>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4107" name="Text Box 8"/>
          <p:cNvSpPr txBox="1">
            <a:spLocks noChangeArrowheads="1"/>
          </p:cNvSpPr>
          <p:nvPr/>
        </p:nvSpPr>
        <p:spPr bwMode="auto">
          <a:xfrm>
            <a:off x="2655888" y="2286000"/>
            <a:ext cx="192087"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4108" name="Freeform 9"/>
          <p:cNvSpPr>
            <a:spLocks/>
          </p:cNvSpPr>
          <p:nvPr/>
        </p:nvSpPr>
        <p:spPr bwMode="auto">
          <a:xfrm>
            <a:off x="6126163" y="2446338"/>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4109" name="Text Box 10"/>
          <p:cNvSpPr txBox="1">
            <a:spLocks noChangeArrowheads="1"/>
          </p:cNvSpPr>
          <p:nvPr/>
        </p:nvSpPr>
        <p:spPr bwMode="auto">
          <a:xfrm>
            <a:off x="6057900" y="2286000"/>
            <a:ext cx="346075"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4110" name="Line 11"/>
          <p:cNvSpPr>
            <a:spLocks noChangeShapeType="1"/>
          </p:cNvSpPr>
          <p:nvPr/>
        </p:nvSpPr>
        <p:spPr bwMode="auto">
          <a:xfrm flipV="1">
            <a:off x="1204913" y="3713163"/>
            <a:ext cx="1919287" cy="11112"/>
          </a:xfrm>
          <a:prstGeom prst="line">
            <a:avLst/>
          </a:prstGeom>
          <a:noFill/>
          <a:ln w="38100">
            <a:solidFill>
              <a:srgbClr val="00FF00"/>
            </a:solidFill>
            <a:round/>
            <a:headEnd/>
            <a:tailEnd/>
          </a:ln>
        </p:spPr>
        <p:txBody>
          <a:bodyPr wrap="none" anchor="ctr"/>
          <a:lstStyle/>
          <a:p>
            <a:endParaRPr lang="en-US"/>
          </a:p>
        </p:txBody>
      </p:sp>
      <p:sp>
        <p:nvSpPr>
          <p:cNvPr id="4111" name="Line 12"/>
          <p:cNvSpPr>
            <a:spLocks noChangeShapeType="1"/>
          </p:cNvSpPr>
          <p:nvPr/>
        </p:nvSpPr>
        <p:spPr bwMode="auto">
          <a:xfrm>
            <a:off x="3436938" y="3719513"/>
            <a:ext cx="2105025" cy="1587"/>
          </a:xfrm>
          <a:prstGeom prst="line">
            <a:avLst/>
          </a:prstGeom>
          <a:noFill/>
          <a:ln w="38100">
            <a:solidFill>
              <a:srgbClr val="00FF00"/>
            </a:solidFill>
            <a:round/>
            <a:headEnd/>
            <a:tailEnd/>
          </a:ln>
        </p:spPr>
        <p:txBody>
          <a:bodyPr wrap="none" anchor="ctr"/>
          <a:lstStyle/>
          <a:p>
            <a:endParaRPr lang="en-US"/>
          </a:p>
        </p:txBody>
      </p:sp>
      <p:sp>
        <p:nvSpPr>
          <p:cNvPr id="4112" name="Line 13"/>
          <p:cNvSpPr>
            <a:spLocks noChangeShapeType="1"/>
          </p:cNvSpPr>
          <p:nvPr/>
        </p:nvSpPr>
        <p:spPr bwMode="auto">
          <a:xfrm>
            <a:off x="5883275" y="3719513"/>
            <a:ext cx="1909763" cy="1587"/>
          </a:xfrm>
          <a:prstGeom prst="line">
            <a:avLst/>
          </a:prstGeom>
          <a:noFill/>
          <a:ln w="38100">
            <a:solidFill>
              <a:srgbClr val="00FF00"/>
            </a:solidFill>
            <a:round/>
            <a:headEnd/>
            <a:tailEnd type="stealth" w="lg" len="lg"/>
          </a:ln>
        </p:spPr>
        <p:txBody>
          <a:bodyPr wrap="none" anchor="ctr"/>
          <a:lstStyle/>
          <a:p>
            <a:endParaRPr lang="en-US"/>
          </a:p>
        </p:txBody>
      </p:sp>
      <p:sp>
        <p:nvSpPr>
          <p:cNvPr id="4113" name="Line 14"/>
          <p:cNvSpPr>
            <a:spLocks noChangeShapeType="1"/>
          </p:cNvSpPr>
          <p:nvPr/>
        </p:nvSpPr>
        <p:spPr bwMode="auto">
          <a:xfrm>
            <a:off x="6075363" y="2590800"/>
            <a:ext cx="1717675" cy="1122363"/>
          </a:xfrm>
          <a:prstGeom prst="line">
            <a:avLst/>
          </a:prstGeom>
          <a:noFill/>
          <a:ln w="38100">
            <a:solidFill>
              <a:srgbClr val="FF0000"/>
            </a:solidFill>
            <a:round/>
            <a:headEnd type="stealth" w="lg" len="lg"/>
            <a:tailEnd type="none" w="lg" len="lg"/>
          </a:ln>
        </p:spPr>
        <p:txBody>
          <a:bodyPr wrap="none" anchor="ctr"/>
          <a:lstStyle/>
          <a:p>
            <a:endParaRPr lang="en-US"/>
          </a:p>
        </p:txBody>
      </p:sp>
      <p:sp>
        <p:nvSpPr>
          <p:cNvPr id="4114" name="Line 15"/>
          <p:cNvSpPr>
            <a:spLocks noChangeShapeType="1"/>
          </p:cNvSpPr>
          <p:nvPr/>
        </p:nvSpPr>
        <p:spPr bwMode="auto">
          <a:xfrm flipV="1">
            <a:off x="1193800" y="2586038"/>
            <a:ext cx="1722438" cy="1116012"/>
          </a:xfrm>
          <a:prstGeom prst="line">
            <a:avLst/>
          </a:prstGeom>
          <a:noFill/>
          <a:ln w="38100">
            <a:solidFill>
              <a:srgbClr val="FF00FF"/>
            </a:solidFill>
            <a:round/>
            <a:headEnd/>
            <a:tailEnd type="stealth" w="lg" len="lg"/>
          </a:ln>
        </p:spPr>
        <p:txBody>
          <a:bodyPr wrap="none" anchor="ctr"/>
          <a:lstStyle/>
          <a:p>
            <a:endParaRPr lang="en-US"/>
          </a:p>
        </p:txBody>
      </p:sp>
      <p:sp>
        <p:nvSpPr>
          <p:cNvPr id="4115" name="Oval 16"/>
          <p:cNvSpPr>
            <a:spLocks noChangeArrowheads="1"/>
          </p:cNvSpPr>
          <p:nvPr/>
        </p:nvSpPr>
        <p:spPr bwMode="auto">
          <a:xfrm>
            <a:off x="3055938" y="3641725"/>
            <a:ext cx="138112" cy="1333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116" name="Oval 17"/>
          <p:cNvSpPr>
            <a:spLocks noChangeArrowheads="1"/>
          </p:cNvSpPr>
          <p:nvPr/>
        </p:nvSpPr>
        <p:spPr bwMode="auto">
          <a:xfrm>
            <a:off x="5786438" y="3668713"/>
            <a:ext cx="138112" cy="1333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85074" name="Text Box 18"/>
          <p:cNvSpPr txBox="1">
            <a:spLocks noChangeArrowheads="1"/>
          </p:cNvSpPr>
          <p:nvPr/>
        </p:nvSpPr>
        <p:spPr bwMode="auto">
          <a:xfrm>
            <a:off x="5105400" y="5322888"/>
            <a:ext cx="3079750" cy="731837"/>
          </a:xfrm>
          <a:prstGeom prst="rect">
            <a:avLst/>
          </a:prstGeom>
          <a:noFill/>
          <a:ln w="9525">
            <a:noFill/>
            <a:miter lim="800000"/>
            <a:headEnd/>
            <a:tailEnd/>
          </a:ln>
        </p:spPr>
        <p:txBody>
          <a:bodyPr wrap="none">
            <a:spAutoFit/>
          </a:bodyPr>
          <a:lstStyle/>
          <a:p>
            <a:r>
              <a:rPr lang="en-US" b="1"/>
              <a:t>Fundamental Matrix</a:t>
            </a:r>
          </a:p>
          <a:p>
            <a:r>
              <a:rPr lang="en-US" sz="1800"/>
              <a:t>(Faugeras and Luong, 1992)</a:t>
            </a:r>
            <a:endParaRPr lang="en-US"/>
          </a:p>
        </p:txBody>
      </p:sp>
      <p:sp>
        <p:nvSpPr>
          <p:cNvPr id="685075" name="Rectangle 19"/>
          <p:cNvSpPr>
            <a:spLocks noChangeArrowheads="1"/>
          </p:cNvSpPr>
          <p:nvPr/>
        </p:nvSpPr>
        <p:spPr bwMode="auto">
          <a:xfrm>
            <a:off x="4800600" y="5238750"/>
            <a:ext cx="3657600" cy="914400"/>
          </a:xfrm>
          <a:prstGeom prst="rect">
            <a:avLst/>
          </a:prstGeom>
          <a:noFill/>
          <a:ln w="28575">
            <a:solidFill>
              <a:srgbClr val="CC3300"/>
            </a:solidFill>
            <a:miter lim="800000"/>
            <a:headEnd/>
            <a:tailEnd/>
          </a:ln>
        </p:spPr>
        <p:txBody>
          <a:bodyPr wrap="none" anchor="ctr"/>
          <a:lstStyle/>
          <a:p>
            <a:endParaRPr lang="en-US"/>
          </a:p>
        </p:txBody>
      </p:sp>
      <p:sp>
        <p:nvSpPr>
          <p:cNvPr id="685076" name="AutoShape 20"/>
          <p:cNvSpPr>
            <a:spLocks noChangeArrowheads="1"/>
          </p:cNvSpPr>
          <p:nvPr/>
        </p:nvSpPr>
        <p:spPr bwMode="auto">
          <a:xfrm>
            <a:off x="6400800" y="4629150"/>
            <a:ext cx="457200"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4098" name="Object 21"/>
          <p:cNvGraphicFramePr>
            <a:graphicFrameLocks noGrp="1" noChangeAspect="1"/>
          </p:cNvGraphicFramePr>
          <p:nvPr>
            <p:ph sz="half" idx="1"/>
            <p:extLst>
              <p:ext uri="{D42A27DB-BD31-4B8C-83A1-F6EECF244321}">
                <p14:modId xmlns:p14="http://schemas.microsoft.com/office/powerpoint/2010/main" val="1579484719"/>
              </p:ext>
            </p:extLst>
          </p:nvPr>
        </p:nvGraphicFramePr>
        <p:xfrm>
          <a:off x="609600" y="4060825"/>
          <a:ext cx="1828800" cy="598488"/>
        </p:xfrm>
        <a:graphic>
          <a:graphicData uri="http://schemas.openxmlformats.org/presentationml/2006/ole">
            <mc:AlternateContent xmlns:mc="http://schemas.openxmlformats.org/markup-compatibility/2006">
              <mc:Choice xmlns:v="urn:schemas-microsoft-com:vml" Requires="v">
                <p:oleObj spid="_x0000_s194652" name="Equation" r:id="rId5" imgW="698400" imgH="228600" progId="Equation.3">
                  <p:embed/>
                </p:oleObj>
              </mc:Choice>
              <mc:Fallback>
                <p:oleObj name="Equation" r:id="rId5" imgW="698400" imgH="228600" progId="Equation.3">
                  <p:embed/>
                  <p:pic>
                    <p:nvPicPr>
                      <p:cNvPr id="0" name=""/>
                      <p:cNvPicPr>
                        <a:picLocks noChangeAspect="1" noChangeArrowheads="1"/>
                      </p:cNvPicPr>
                      <p:nvPr/>
                    </p:nvPicPr>
                    <p:blipFill>
                      <a:blip r:embed="rId6"/>
                      <a:srcRect/>
                      <a:stretch>
                        <a:fillRect/>
                      </a:stretch>
                    </p:blipFill>
                    <p:spPr bwMode="auto">
                      <a:xfrm>
                        <a:off x="609600" y="4060825"/>
                        <a:ext cx="1828800" cy="59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22"/>
          <p:cNvGraphicFramePr>
            <a:graphicFrameLocks noChangeAspect="1"/>
          </p:cNvGraphicFramePr>
          <p:nvPr>
            <p:extLst>
              <p:ext uri="{D42A27DB-BD31-4B8C-83A1-F6EECF244321}">
                <p14:modId xmlns:p14="http://schemas.microsoft.com/office/powerpoint/2010/main" val="676852641"/>
              </p:ext>
            </p:extLst>
          </p:nvPr>
        </p:nvGraphicFramePr>
        <p:xfrm>
          <a:off x="466725" y="4778375"/>
          <a:ext cx="2063750" cy="1376363"/>
        </p:xfrm>
        <a:graphic>
          <a:graphicData uri="http://schemas.openxmlformats.org/presentationml/2006/ole">
            <mc:AlternateContent xmlns:mc="http://schemas.openxmlformats.org/markup-compatibility/2006">
              <mc:Choice xmlns:v="urn:schemas-microsoft-com:vml" Requires="v">
                <p:oleObj spid="_x0000_s194653" name="Equation" r:id="rId7" imgW="711000" imgH="457200" progId="Equation.3">
                  <p:embed/>
                </p:oleObj>
              </mc:Choice>
              <mc:Fallback>
                <p:oleObj name="Equation" r:id="rId7" imgW="711000" imgH="457200" progId="Equation.3">
                  <p:embed/>
                  <p:pic>
                    <p:nvPicPr>
                      <p:cNvPr id="0" name=""/>
                      <p:cNvPicPr>
                        <a:picLocks noChangeAspect="1" noChangeArrowheads="1"/>
                      </p:cNvPicPr>
                      <p:nvPr/>
                    </p:nvPicPr>
                    <p:blipFill>
                      <a:blip r:embed="rId8"/>
                      <a:srcRect/>
                      <a:stretch>
                        <a:fillRect/>
                      </a:stretch>
                    </p:blipFill>
                    <p:spPr bwMode="auto">
                      <a:xfrm>
                        <a:off x="466725" y="4778375"/>
                        <a:ext cx="2063750" cy="1376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23"/>
          <p:cNvGrpSpPr>
            <a:grpSpLocks/>
          </p:cNvGrpSpPr>
          <p:nvPr/>
        </p:nvGrpSpPr>
        <p:grpSpPr bwMode="auto">
          <a:xfrm>
            <a:off x="2743200" y="4064000"/>
            <a:ext cx="6129338" cy="565150"/>
            <a:chOff x="1728" y="2560"/>
            <a:chExt cx="3861" cy="356"/>
          </a:xfrm>
        </p:grpSpPr>
        <p:sp>
          <p:nvSpPr>
            <p:cNvPr id="4121" name="AutoShape 24"/>
            <p:cNvSpPr>
              <a:spLocks noChangeArrowheads="1"/>
            </p:cNvSpPr>
            <p:nvPr/>
          </p:nvSpPr>
          <p:spPr bwMode="auto">
            <a:xfrm>
              <a:off x="1728" y="2628"/>
              <a:ext cx="432" cy="240"/>
            </a:xfrm>
            <a:prstGeom prst="rightArrow">
              <a:avLst>
                <a:gd name="adj1" fmla="val 50000"/>
                <a:gd name="adj2" fmla="val 45000"/>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4100" name="Object 25"/>
            <p:cNvGraphicFramePr>
              <a:graphicFrameLocks noChangeAspect="1"/>
            </p:cNvGraphicFramePr>
            <p:nvPr>
              <p:extLst>
                <p:ext uri="{D42A27DB-BD31-4B8C-83A1-F6EECF244321}">
                  <p14:modId xmlns:p14="http://schemas.microsoft.com/office/powerpoint/2010/main" val="665391746"/>
                </p:ext>
              </p:extLst>
            </p:nvPr>
          </p:nvGraphicFramePr>
          <p:xfrm>
            <a:off x="2187" y="2560"/>
            <a:ext cx="3402" cy="356"/>
          </p:xfrm>
          <a:graphic>
            <a:graphicData uri="http://schemas.openxmlformats.org/presentationml/2006/ole">
              <mc:AlternateContent xmlns:mc="http://schemas.openxmlformats.org/markup-compatibility/2006">
                <mc:Choice xmlns:v="urn:schemas-microsoft-com:vml" Requires="v">
                  <p:oleObj spid="_x0000_s194654" name="Equation" r:id="rId9" imgW="2184120" imgH="228600" progId="Equation.3">
                    <p:embed/>
                  </p:oleObj>
                </mc:Choice>
                <mc:Fallback>
                  <p:oleObj name="Equation" r:id="rId9" imgW="2184120" imgH="228600" progId="Equation.3">
                    <p:embed/>
                    <p:pic>
                      <p:nvPicPr>
                        <p:cNvPr id="0" name=""/>
                        <p:cNvPicPr>
                          <a:picLocks noChangeAspect="1" noChangeArrowheads="1"/>
                        </p:cNvPicPr>
                        <p:nvPr/>
                      </p:nvPicPr>
                      <p:blipFill>
                        <a:blip r:embed="rId10"/>
                        <a:srcRect/>
                        <a:stretch>
                          <a:fillRect/>
                        </a:stretch>
                      </p:blipFill>
                      <p:spPr bwMode="auto">
                        <a:xfrm>
                          <a:off x="2187" y="2560"/>
                          <a:ext cx="3402" cy="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 name="Slide Number Placeholder 2"/>
          <p:cNvSpPr>
            <a:spLocks noGrp="1"/>
          </p:cNvSpPr>
          <p:nvPr>
            <p:ph type="sldNum" sz="quarter" idx="12"/>
          </p:nvPr>
        </p:nvSpPr>
        <p:spPr/>
        <p:txBody>
          <a:bodyPr/>
          <a:lstStyle/>
          <a:p>
            <a:pPr>
              <a:defRPr/>
            </a:pPr>
            <a:fld id="{C7F2F79C-4F4E-46B8-B10B-944B55A82C54}" type="slidenum">
              <a:rPr lang="en-US" smtClean="0"/>
              <a:pPr>
                <a:defRPr/>
              </a:pPr>
              <a:t>30</a:t>
            </a:fld>
            <a:endParaRPr lang="en-US"/>
          </a:p>
        </p:txBody>
      </p:sp>
    </p:spTree>
    <p:extLst>
      <p:ext uri="{BB962C8B-B14F-4D97-AF65-F5344CB8AC3E}">
        <p14:creationId xmlns:p14="http://schemas.microsoft.com/office/powerpoint/2010/main" val="160722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50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850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85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074" grpId="0" autoUpdateAnimBg="0"/>
      <p:bldP spid="685075" grpId="0" animBg="1"/>
      <p:bldP spid="68507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AutoShape 4"/>
          <p:cNvSpPr>
            <a:spLocks noChangeArrowheads="1"/>
          </p:cNvSpPr>
          <p:nvPr/>
        </p:nvSpPr>
        <p:spPr bwMode="auto">
          <a:xfrm>
            <a:off x="2743200" y="4171950"/>
            <a:ext cx="685800" cy="381000"/>
          </a:xfrm>
          <a:prstGeom prst="rightArrow">
            <a:avLst>
              <a:gd name="adj1" fmla="val 50000"/>
              <a:gd name="adj2" fmla="val 45000"/>
            </a:avLst>
          </a:prstGeom>
          <a:solidFill>
            <a:schemeClr val="accent1"/>
          </a:solidFill>
          <a:ln w="9525">
            <a:solidFill>
              <a:schemeClr val="tx1"/>
            </a:solidFill>
            <a:miter lim="800000"/>
            <a:headEnd/>
            <a:tailEnd/>
          </a:ln>
        </p:spPr>
        <p:txBody>
          <a:bodyPr wrap="none" anchor="ctr"/>
          <a:lstStyle/>
          <a:p>
            <a:endParaRPr lang="en-US"/>
          </a:p>
        </p:txBody>
      </p:sp>
      <p:sp>
        <p:nvSpPr>
          <p:cNvPr id="5125" name="Rectangle 6"/>
          <p:cNvSpPr>
            <a:spLocks noGrp="1" noChangeArrowheads="1"/>
          </p:cNvSpPr>
          <p:nvPr>
            <p:ph type="title"/>
          </p:nvPr>
        </p:nvSpPr>
        <p:spPr>
          <a:xfrm>
            <a:off x="700088" y="0"/>
            <a:ext cx="7772400" cy="838200"/>
          </a:xfrm>
        </p:spPr>
        <p:txBody>
          <a:bodyPr/>
          <a:lstStyle/>
          <a:p>
            <a:r>
              <a:rPr lang="en-US" smtClean="0"/>
              <a:t>Epipolar constraint: Uncalibrated case</a:t>
            </a:r>
          </a:p>
        </p:txBody>
      </p:sp>
      <p:sp>
        <p:nvSpPr>
          <p:cNvPr id="671774" name="Rectangle 30"/>
          <p:cNvSpPr>
            <a:spLocks noChangeArrowheads="1"/>
          </p:cNvSpPr>
          <p:nvPr/>
        </p:nvSpPr>
        <p:spPr bwMode="auto">
          <a:xfrm>
            <a:off x="685800" y="4800600"/>
            <a:ext cx="7772400" cy="1752600"/>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b="1" i="1" dirty="0"/>
              <a:t>F </a:t>
            </a:r>
            <a:r>
              <a:rPr lang="en-US" b="1" i="1" dirty="0" smtClean="0"/>
              <a:t>x</a:t>
            </a:r>
            <a:r>
              <a:rPr lang="en-US" dirty="0" smtClean="0"/>
              <a:t>  </a:t>
            </a:r>
            <a:r>
              <a:rPr lang="en-US" dirty="0"/>
              <a:t>is the </a:t>
            </a:r>
            <a:r>
              <a:rPr lang="en-US" dirty="0" err="1"/>
              <a:t>epipolar</a:t>
            </a:r>
            <a:r>
              <a:rPr lang="en-US" dirty="0"/>
              <a:t> line associated with </a:t>
            </a:r>
            <a:r>
              <a:rPr lang="en-US" b="1" i="1" dirty="0" smtClean="0"/>
              <a:t>x</a:t>
            </a:r>
            <a:r>
              <a:rPr lang="en-US" i="1" dirty="0"/>
              <a:t> </a:t>
            </a:r>
            <a:r>
              <a:rPr lang="en-US" sz="2800" dirty="0" smtClean="0"/>
              <a:t>(</a:t>
            </a:r>
            <a:r>
              <a:rPr lang="en-US" sz="2800" b="1" i="1" dirty="0"/>
              <a:t>l</a:t>
            </a:r>
            <a:r>
              <a:rPr lang="en-US" sz="2800" i="1" dirty="0"/>
              <a:t>' = </a:t>
            </a:r>
            <a:r>
              <a:rPr lang="en-US" sz="2800" b="1" i="1" dirty="0"/>
              <a:t>F </a:t>
            </a:r>
            <a:r>
              <a:rPr lang="en-US" sz="2800" b="1" i="1" dirty="0" smtClean="0"/>
              <a:t>x</a:t>
            </a:r>
            <a:r>
              <a:rPr lang="en-US" sz="2800" dirty="0" smtClean="0"/>
              <a:t>)</a:t>
            </a:r>
            <a:endParaRPr lang="en-US" i="1" dirty="0"/>
          </a:p>
          <a:p>
            <a:pPr marL="342900" indent="-342900">
              <a:lnSpc>
                <a:spcPct val="80000"/>
              </a:lnSpc>
              <a:spcBef>
                <a:spcPct val="20000"/>
              </a:spcBef>
              <a:buFontTx/>
              <a:buChar char="•"/>
            </a:pPr>
            <a:r>
              <a:rPr lang="en-US" b="1" i="1" dirty="0" err="1" smtClean="0"/>
              <a:t>F</a:t>
            </a:r>
            <a:r>
              <a:rPr lang="en-US" i="1" baseline="30000" dirty="0" err="1" smtClean="0"/>
              <a:t>T</a:t>
            </a:r>
            <a:r>
              <a:rPr lang="en-US" b="1" i="1" dirty="0" err="1" smtClean="0"/>
              <a:t>x</a:t>
            </a:r>
            <a:r>
              <a:rPr lang="en-US" i="1" dirty="0"/>
              <a:t>'</a:t>
            </a:r>
            <a:r>
              <a:rPr lang="en-US" dirty="0" smtClean="0"/>
              <a:t>  </a:t>
            </a:r>
            <a:r>
              <a:rPr lang="en-US" dirty="0"/>
              <a:t>is the </a:t>
            </a:r>
            <a:r>
              <a:rPr lang="en-US" dirty="0" err="1"/>
              <a:t>epipolar</a:t>
            </a:r>
            <a:r>
              <a:rPr lang="en-US" dirty="0"/>
              <a:t> line associated with </a:t>
            </a:r>
            <a:r>
              <a:rPr lang="en-US" b="1" i="1" dirty="0" smtClean="0"/>
              <a:t>x</a:t>
            </a:r>
            <a:r>
              <a:rPr lang="en-US" b="1" i="1" dirty="0"/>
              <a:t>'</a:t>
            </a:r>
            <a:r>
              <a:rPr lang="en-US" b="1" i="1" dirty="0" smtClean="0"/>
              <a:t> </a:t>
            </a:r>
            <a:r>
              <a:rPr lang="en-US" sz="2800" dirty="0"/>
              <a:t>(</a:t>
            </a:r>
            <a:r>
              <a:rPr lang="en-US" sz="2800" b="1" i="1" dirty="0" smtClean="0"/>
              <a:t>l</a:t>
            </a:r>
            <a:r>
              <a:rPr lang="en-US" sz="2800" i="1" dirty="0" smtClean="0"/>
              <a:t>' = </a:t>
            </a:r>
            <a:r>
              <a:rPr lang="en-US" sz="2800" b="1" i="1" dirty="0" err="1" smtClean="0"/>
              <a:t>F</a:t>
            </a:r>
            <a:r>
              <a:rPr lang="en-US" sz="2800" i="1" baseline="30000" dirty="0" err="1" smtClean="0"/>
              <a:t>T</a:t>
            </a:r>
            <a:r>
              <a:rPr lang="en-US" sz="2800" b="1" i="1" dirty="0" err="1"/>
              <a:t>x</a:t>
            </a:r>
            <a:r>
              <a:rPr lang="en-US" sz="2800" i="1" dirty="0"/>
              <a:t>'</a:t>
            </a:r>
            <a:r>
              <a:rPr lang="en-US" sz="2800" dirty="0" smtClean="0"/>
              <a:t>)</a:t>
            </a:r>
            <a:endParaRPr lang="en-US" i="1" dirty="0"/>
          </a:p>
          <a:p>
            <a:pPr marL="342900" indent="-342900">
              <a:lnSpc>
                <a:spcPct val="80000"/>
              </a:lnSpc>
              <a:spcBef>
                <a:spcPct val="20000"/>
              </a:spcBef>
              <a:buFontTx/>
              <a:buChar char="•"/>
            </a:pPr>
            <a:r>
              <a:rPr lang="en-US" b="1" i="1" dirty="0"/>
              <a:t>F </a:t>
            </a:r>
            <a:r>
              <a:rPr lang="en-US" b="1" i="1" dirty="0" smtClean="0"/>
              <a:t>e</a:t>
            </a:r>
            <a:r>
              <a:rPr lang="en-US" i="1" dirty="0"/>
              <a:t> </a:t>
            </a:r>
            <a:r>
              <a:rPr lang="en-US" dirty="0" smtClean="0"/>
              <a:t>= </a:t>
            </a:r>
            <a:r>
              <a:rPr lang="en-US" dirty="0"/>
              <a:t>0   and   </a:t>
            </a:r>
            <a:r>
              <a:rPr lang="en-US" b="1" i="1" dirty="0" err="1" smtClean="0"/>
              <a:t>F</a:t>
            </a:r>
            <a:r>
              <a:rPr lang="en-US" i="1" baseline="30000" dirty="0" err="1" smtClean="0"/>
              <a:t>T</a:t>
            </a:r>
            <a:r>
              <a:rPr lang="en-US" b="1" i="1" dirty="0" err="1" smtClean="0"/>
              <a:t>e</a:t>
            </a:r>
            <a:r>
              <a:rPr lang="en-US" i="1" dirty="0"/>
              <a:t>'</a:t>
            </a:r>
            <a:r>
              <a:rPr lang="en-US" i="1" dirty="0" smtClean="0"/>
              <a:t> </a:t>
            </a:r>
            <a:r>
              <a:rPr lang="en-US" i="1" dirty="0"/>
              <a:t>= </a:t>
            </a:r>
            <a:r>
              <a:rPr lang="en-US" dirty="0" smtClean="0"/>
              <a:t>0</a:t>
            </a:r>
            <a:endParaRPr lang="en-US" dirty="0"/>
          </a:p>
        </p:txBody>
      </p:sp>
      <p:pic>
        <p:nvPicPr>
          <p:cNvPr id="5127" name="Picture 46"/>
          <p:cNvPicPr>
            <a:picLocks noChangeAspect="1" noChangeArrowheads="1"/>
          </p:cNvPicPr>
          <p:nvPr/>
        </p:nvPicPr>
        <p:blipFill>
          <a:blip r:embed="rId4" cstate="print"/>
          <a:srcRect/>
          <a:stretch>
            <a:fillRect/>
          </a:stretch>
        </p:blipFill>
        <p:spPr bwMode="auto">
          <a:xfrm>
            <a:off x="990600" y="1219200"/>
            <a:ext cx="7010400" cy="2819400"/>
          </a:xfrm>
          <a:prstGeom prst="rect">
            <a:avLst/>
          </a:prstGeom>
          <a:noFill/>
          <a:ln w="9525">
            <a:noFill/>
            <a:miter lim="800000"/>
            <a:headEnd/>
            <a:tailEnd/>
          </a:ln>
        </p:spPr>
      </p:pic>
      <p:sp>
        <p:nvSpPr>
          <p:cNvPr id="5128" name="Rectangle 47"/>
          <p:cNvSpPr>
            <a:spLocks noChangeArrowheads="1"/>
          </p:cNvSpPr>
          <p:nvPr/>
        </p:nvSpPr>
        <p:spPr bwMode="auto">
          <a:xfrm>
            <a:off x="1060450" y="1806575"/>
            <a:ext cx="207963" cy="265113"/>
          </a:xfrm>
          <a:prstGeom prst="rect">
            <a:avLst/>
          </a:prstGeom>
          <a:solidFill>
            <a:schemeClr val="bg1"/>
          </a:solidFill>
          <a:ln w="9525">
            <a:noFill/>
            <a:miter lim="800000"/>
            <a:headEnd/>
            <a:tailEnd/>
          </a:ln>
        </p:spPr>
        <p:txBody>
          <a:bodyPr wrap="none" anchor="ctr"/>
          <a:lstStyle/>
          <a:p>
            <a:endParaRPr lang="en-US"/>
          </a:p>
        </p:txBody>
      </p:sp>
      <p:sp>
        <p:nvSpPr>
          <p:cNvPr id="5129" name="Rectangle 48"/>
          <p:cNvSpPr>
            <a:spLocks noChangeArrowheads="1"/>
          </p:cNvSpPr>
          <p:nvPr/>
        </p:nvSpPr>
        <p:spPr bwMode="auto">
          <a:xfrm>
            <a:off x="7669213" y="1814513"/>
            <a:ext cx="293687" cy="266700"/>
          </a:xfrm>
          <a:prstGeom prst="rect">
            <a:avLst/>
          </a:prstGeom>
          <a:solidFill>
            <a:schemeClr val="bg1"/>
          </a:solidFill>
          <a:ln w="9525">
            <a:noFill/>
            <a:miter lim="800000"/>
            <a:headEnd/>
            <a:tailEnd/>
          </a:ln>
        </p:spPr>
        <p:txBody>
          <a:bodyPr wrap="none" anchor="ctr"/>
          <a:lstStyle/>
          <a:p>
            <a:endParaRPr lang="en-US"/>
          </a:p>
        </p:txBody>
      </p:sp>
      <p:sp>
        <p:nvSpPr>
          <p:cNvPr id="5130" name="Text Box 49"/>
          <p:cNvSpPr txBox="1">
            <a:spLocks noChangeArrowheads="1"/>
          </p:cNvSpPr>
          <p:nvPr/>
        </p:nvSpPr>
        <p:spPr bwMode="auto">
          <a:xfrm>
            <a:off x="4391025" y="1143000"/>
            <a:ext cx="338138" cy="369888"/>
          </a:xfrm>
          <a:prstGeom prst="rect">
            <a:avLst/>
          </a:prstGeom>
          <a:solidFill>
            <a:schemeClr val="bg1"/>
          </a:solidFill>
          <a:ln w="9525">
            <a:noFill/>
            <a:miter lim="800000"/>
            <a:headEnd/>
            <a:tailEnd/>
          </a:ln>
        </p:spPr>
        <p:txBody>
          <a:bodyPr wrap="none">
            <a:spAutoFit/>
          </a:bodyPr>
          <a:lstStyle/>
          <a:p>
            <a:r>
              <a:rPr lang="en-US" sz="1800" b="1" i="1">
                <a:latin typeface="Times New Roman" pitchFamily="18" charset="0"/>
              </a:rPr>
              <a:t>X</a:t>
            </a:r>
          </a:p>
        </p:txBody>
      </p:sp>
      <p:sp>
        <p:nvSpPr>
          <p:cNvPr id="5131" name="Freeform 50"/>
          <p:cNvSpPr>
            <a:spLocks/>
          </p:cNvSpPr>
          <p:nvPr/>
        </p:nvSpPr>
        <p:spPr bwMode="auto">
          <a:xfrm>
            <a:off x="2655888" y="2446338"/>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5132" name="Text Box 51"/>
          <p:cNvSpPr txBox="1">
            <a:spLocks noChangeArrowheads="1"/>
          </p:cNvSpPr>
          <p:nvPr/>
        </p:nvSpPr>
        <p:spPr bwMode="auto">
          <a:xfrm>
            <a:off x="2655888" y="2286000"/>
            <a:ext cx="192087"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5133" name="Freeform 52"/>
          <p:cNvSpPr>
            <a:spLocks/>
          </p:cNvSpPr>
          <p:nvPr/>
        </p:nvSpPr>
        <p:spPr bwMode="auto">
          <a:xfrm>
            <a:off x="6126163" y="2446338"/>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5134" name="Text Box 53"/>
          <p:cNvSpPr txBox="1">
            <a:spLocks noChangeArrowheads="1"/>
          </p:cNvSpPr>
          <p:nvPr/>
        </p:nvSpPr>
        <p:spPr bwMode="auto">
          <a:xfrm>
            <a:off x="6057900" y="2286000"/>
            <a:ext cx="346075"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671798" name="Line 54"/>
          <p:cNvSpPr>
            <a:spLocks noChangeShapeType="1"/>
          </p:cNvSpPr>
          <p:nvPr/>
        </p:nvSpPr>
        <p:spPr bwMode="auto">
          <a:xfrm flipH="1" flipV="1">
            <a:off x="2916238" y="2457450"/>
            <a:ext cx="238125" cy="1377950"/>
          </a:xfrm>
          <a:prstGeom prst="line">
            <a:avLst/>
          </a:prstGeom>
          <a:noFill/>
          <a:ln w="38100">
            <a:solidFill>
              <a:srgbClr val="CC3300"/>
            </a:solidFill>
            <a:round/>
            <a:headEnd/>
            <a:tailEnd/>
          </a:ln>
        </p:spPr>
        <p:txBody>
          <a:bodyPr wrap="none" anchor="ctr"/>
          <a:lstStyle/>
          <a:p>
            <a:endParaRPr lang="en-US"/>
          </a:p>
        </p:txBody>
      </p:sp>
      <p:sp>
        <p:nvSpPr>
          <p:cNvPr id="671799" name="Line 55"/>
          <p:cNvSpPr>
            <a:spLocks noChangeShapeType="1"/>
          </p:cNvSpPr>
          <p:nvPr/>
        </p:nvSpPr>
        <p:spPr bwMode="auto">
          <a:xfrm flipV="1">
            <a:off x="5837238" y="2468563"/>
            <a:ext cx="231775" cy="1382712"/>
          </a:xfrm>
          <a:prstGeom prst="line">
            <a:avLst/>
          </a:prstGeom>
          <a:noFill/>
          <a:ln w="38100">
            <a:solidFill>
              <a:srgbClr val="CC3300"/>
            </a:solidFill>
            <a:round/>
            <a:headEnd/>
            <a:tailEnd/>
          </a:ln>
        </p:spPr>
        <p:txBody>
          <a:bodyPr wrap="none" anchor="ctr"/>
          <a:lstStyle/>
          <a:p>
            <a:endParaRPr lang="en-US"/>
          </a:p>
        </p:txBody>
      </p:sp>
      <p:sp>
        <p:nvSpPr>
          <p:cNvPr id="671800" name="Oval 56"/>
          <p:cNvSpPr>
            <a:spLocks noChangeArrowheads="1"/>
          </p:cNvSpPr>
          <p:nvPr/>
        </p:nvSpPr>
        <p:spPr bwMode="auto">
          <a:xfrm>
            <a:off x="3055938" y="3641725"/>
            <a:ext cx="138112" cy="1333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71801" name="Oval 57"/>
          <p:cNvSpPr>
            <a:spLocks noChangeArrowheads="1"/>
          </p:cNvSpPr>
          <p:nvPr/>
        </p:nvSpPr>
        <p:spPr bwMode="auto">
          <a:xfrm>
            <a:off x="5786438" y="3668713"/>
            <a:ext cx="138112" cy="133350"/>
          </a:xfrm>
          <a:prstGeom prst="ellipse">
            <a:avLst/>
          </a:prstGeom>
          <a:solidFill>
            <a:schemeClr val="accent1"/>
          </a:solidFill>
          <a:ln w="9525">
            <a:solidFill>
              <a:schemeClr val="tx1"/>
            </a:solidFill>
            <a:round/>
            <a:headEnd/>
            <a:tailEnd/>
          </a:ln>
        </p:spPr>
        <p:txBody>
          <a:bodyPr wrap="none" anchor="ctr"/>
          <a:lstStyle/>
          <a:p>
            <a:endParaRPr lang="en-US"/>
          </a:p>
        </p:txBody>
      </p:sp>
      <p:graphicFrame>
        <p:nvGraphicFramePr>
          <p:cNvPr id="21" name="Object 21"/>
          <p:cNvGraphicFramePr>
            <a:graphicFrameLocks noGrp="1" noChangeAspect="1"/>
          </p:cNvGraphicFramePr>
          <p:nvPr>
            <p:ph sz="half" idx="1"/>
            <p:extLst>
              <p:ext uri="{D42A27DB-BD31-4B8C-83A1-F6EECF244321}">
                <p14:modId xmlns:p14="http://schemas.microsoft.com/office/powerpoint/2010/main" val="61168424"/>
              </p:ext>
            </p:extLst>
          </p:nvPr>
        </p:nvGraphicFramePr>
        <p:xfrm>
          <a:off x="609600" y="4060825"/>
          <a:ext cx="1828800" cy="598488"/>
        </p:xfrm>
        <a:graphic>
          <a:graphicData uri="http://schemas.openxmlformats.org/presentationml/2006/ole">
            <mc:AlternateContent xmlns:mc="http://schemas.openxmlformats.org/markup-compatibility/2006">
              <mc:Choice xmlns:v="urn:schemas-microsoft-com:vml" Requires="v">
                <p:oleObj spid="_x0000_s195649" name="Equation" r:id="rId5" imgW="698400" imgH="228600" progId="Equation.3">
                  <p:embed/>
                </p:oleObj>
              </mc:Choice>
              <mc:Fallback>
                <p:oleObj name="Equation" r:id="rId5" imgW="698400" imgH="228600" progId="Equation.3">
                  <p:embed/>
                  <p:pic>
                    <p:nvPicPr>
                      <p:cNvPr id="0" name=""/>
                      <p:cNvPicPr>
                        <a:picLocks noChangeAspect="1" noChangeArrowheads="1"/>
                      </p:cNvPicPr>
                      <p:nvPr/>
                    </p:nvPicPr>
                    <p:blipFill>
                      <a:blip r:embed="rId6"/>
                      <a:srcRect/>
                      <a:stretch>
                        <a:fillRect/>
                      </a:stretch>
                    </p:blipFill>
                    <p:spPr bwMode="auto">
                      <a:xfrm>
                        <a:off x="609600" y="4060825"/>
                        <a:ext cx="1828800" cy="59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2" name="Group 23"/>
          <p:cNvGrpSpPr>
            <a:grpSpLocks/>
          </p:cNvGrpSpPr>
          <p:nvPr/>
        </p:nvGrpSpPr>
        <p:grpSpPr bwMode="auto">
          <a:xfrm>
            <a:off x="2743200" y="4064000"/>
            <a:ext cx="6129338" cy="565150"/>
            <a:chOff x="1728" y="2560"/>
            <a:chExt cx="3861" cy="356"/>
          </a:xfrm>
        </p:grpSpPr>
        <p:sp>
          <p:nvSpPr>
            <p:cNvPr id="23" name="AutoShape 24"/>
            <p:cNvSpPr>
              <a:spLocks noChangeArrowheads="1"/>
            </p:cNvSpPr>
            <p:nvPr/>
          </p:nvSpPr>
          <p:spPr bwMode="auto">
            <a:xfrm>
              <a:off x="1728" y="2628"/>
              <a:ext cx="432" cy="240"/>
            </a:xfrm>
            <a:prstGeom prst="rightArrow">
              <a:avLst>
                <a:gd name="adj1" fmla="val 50000"/>
                <a:gd name="adj2" fmla="val 45000"/>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24" name="Object 25"/>
            <p:cNvGraphicFramePr>
              <a:graphicFrameLocks noChangeAspect="1"/>
            </p:cNvGraphicFramePr>
            <p:nvPr>
              <p:extLst>
                <p:ext uri="{D42A27DB-BD31-4B8C-83A1-F6EECF244321}">
                  <p14:modId xmlns:p14="http://schemas.microsoft.com/office/powerpoint/2010/main" val="913624458"/>
                </p:ext>
              </p:extLst>
            </p:nvPr>
          </p:nvGraphicFramePr>
          <p:xfrm>
            <a:off x="2187" y="2560"/>
            <a:ext cx="3402" cy="356"/>
          </p:xfrm>
          <a:graphic>
            <a:graphicData uri="http://schemas.openxmlformats.org/presentationml/2006/ole">
              <mc:AlternateContent xmlns:mc="http://schemas.openxmlformats.org/markup-compatibility/2006">
                <mc:Choice xmlns:v="urn:schemas-microsoft-com:vml" Requires="v">
                  <p:oleObj spid="_x0000_s195650" name="Equation" r:id="rId7" imgW="2184120" imgH="228600" progId="Equation.3">
                    <p:embed/>
                  </p:oleObj>
                </mc:Choice>
                <mc:Fallback>
                  <p:oleObj name="Equation" r:id="rId7" imgW="2184120" imgH="228600" progId="Equation.3">
                    <p:embed/>
                    <p:pic>
                      <p:nvPicPr>
                        <p:cNvPr id="0" name=""/>
                        <p:cNvPicPr>
                          <a:picLocks noChangeAspect="1" noChangeArrowheads="1"/>
                        </p:cNvPicPr>
                        <p:nvPr/>
                      </p:nvPicPr>
                      <p:blipFill>
                        <a:blip r:embed="rId8"/>
                        <a:srcRect/>
                        <a:stretch>
                          <a:fillRect/>
                        </a:stretch>
                      </p:blipFill>
                      <p:spPr bwMode="auto">
                        <a:xfrm>
                          <a:off x="2187" y="2560"/>
                          <a:ext cx="3402" cy="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 name="Slide Number Placeholder 1"/>
          <p:cNvSpPr>
            <a:spLocks noGrp="1"/>
          </p:cNvSpPr>
          <p:nvPr>
            <p:ph type="sldNum" sz="quarter" idx="12"/>
          </p:nvPr>
        </p:nvSpPr>
        <p:spPr/>
        <p:txBody>
          <a:bodyPr/>
          <a:lstStyle/>
          <a:p>
            <a:fld id="{5FF2D1C0-1E7C-9F48-AB85-E04C6D2D5AB1}" type="slidenum">
              <a:rPr lang="en-US" smtClean="0"/>
              <a:pPr/>
              <a:t>31</a:t>
            </a:fld>
            <a:endParaRPr lang="en-US"/>
          </a:p>
        </p:txBody>
      </p:sp>
      <p:pic>
        <p:nvPicPr>
          <p:cNvPr id="195643" name="Picture 59"/>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488531" y="3941762"/>
            <a:ext cx="180498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5644" name="Picture 6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99552" y="4060825"/>
            <a:ext cx="2884487"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460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177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1799"/>
                                        </p:tgtEl>
                                        <p:attrNameLst>
                                          <p:attrName>style.visibility</p:attrName>
                                        </p:attrNameLst>
                                      </p:cBhvr>
                                      <p:to>
                                        <p:strVal val="visible"/>
                                      </p:to>
                                    </p:set>
                                  </p:childTnLst>
                                  <p:subTnLst>
                                    <p:set>
                                      <p:cBhvr override="childStyle">
                                        <p:cTn dur="1" fill="hold" display="0" masterRel="nextClick" afterEffect="1"/>
                                        <p:tgtEl>
                                          <p:spTgt spid="671799"/>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7177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1798"/>
                                        </p:tgtEl>
                                        <p:attrNameLst>
                                          <p:attrName>style.visibility</p:attrName>
                                        </p:attrNameLst>
                                      </p:cBhvr>
                                      <p:to>
                                        <p:strVal val="visible"/>
                                      </p:to>
                                    </p:set>
                                  </p:childTnLst>
                                  <p:subTnLst>
                                    <p:set>
                                      <p:cBhvr override="childStyle">
                                        <p:cTn dur="1" fill="hold" display="0" masterRel="nextClick" afterEffect="1"/>
                                        <p:tgtEl>
                                          <p:spTgt spid="67179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177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180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18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74" grpId="0" build="p"/>
      <p:bldP spid="671798" grpId="0" animBg="1"/>
      <p:bldP spid="671799" grpId="0" animBg="1"/>
      <p:bldP spid="671800" grpId="0" animBg="1"/>
      <p:bldP spid="67180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2" name="AutoShape 12"/>
          <p:cNvSpPr>
            <a:spLocks noChangeArrowheads="1"/>
          </p:cNvSpPr>
          <p:nvPr/>
        </p:nvSpPr>
        <p:spPr bwMode="auto">
          <a:xfrm>
            <a:off x="4114800" y="2286000"/>
            <a:ext cx="533400" cy="5334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573453" name="AutoShape 13"/>
          <p:cNvSpPr>
            <a:spLocks noChangeArrowheads="1"/>
          </p:cNvSpPr>
          <p:nvPr/>
        </p:nvSpPr>
        <p:spPr bwMode="auto">
          <a:xfrm rot="8550886">
            <a:off x="4191000" y="3352800"/>
            <a:ext cx="533400" cy="5334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6153" name="Rectangle 16"/>
          <p:cNvSpPr>
            <a:spLocks noGrp="1" noChangeArrowheads="1"/>
          </p:cNvSpPr>
          <p:nvPr>
            <p:ph type="title"/>
          </p:nvPr>
        </p:nvSpPr>
        <p:spPr/>
        <p:txBody>
          <a:bodyPr/>
          <a:lstStyle/>
          <a:p>
            <a:r>
              <a:rPr lang="en-US" smtClean="0"/>
              <a:t>The eight-point algorithm</a:t>
            </a:r>
          </a:p>
        </p:txBody>
      </p:sp>
      <p:grpSp>
        <p:nvGrpSpPr>
          <p:cNvPr id="2" name="Group 21"/>
          <p:cNvGrpSpPr>
            <a:grpSpLocks/>
          </p:cNvGrpSpPr>
          <p:nvPr/>
        </p:nvGrpSpPr>
        <p:grpSpPr bwMode="auto">
          <a:xfrm>
            <a:off x="2971800" y="4114800"/>
            <a:ext cx="2552700" cy="2438400"/>
            <a:chOff x="4056" y="2496"/>
            <a:chExt cx="1608" cy="1536"/>
          </a:xfrm>
        </p:grpSpPr>
        <p:sp>
          <p:nvSpPr>
            <p:cNvPr id="6156" name="Text Box 9"/>
            <p:cNvSpPr txBox="1">
              <a:spLocks noChangeArrowheads="1"/>
            </p:cNvSpPr>
            <p:nvPr/>
          </p:nvSpPr>
          <p:spPr bwMode="auto">
            <a:xfrm>
              <a:off x="4112" y="2496"/>
              <a:ext cx="928" cy="288"/>
            </a:xfrm>
            <a:prstGeom prst="rect">
              <a:avLst/>
            </a:prstGeom>
            <a:noFill/>
            <a:ln w="9525">
              <a:noFill/>
              <a:miter lim="800000"/>
              <a:headEnd/>
              <a:tailEnd/>
            </a:ln>
          </p:spPr>
          <p:txBody>
            <a:bodyPr wrap="none">
              <a:spAutoFit/>
            </a:bodyPr>
            <a:lstStyle/>
            <a:p>
              <a:r>
                <a:rPr lang="en-US"/>
                <a:t>Minimize:</a:t>
              </a:r>
            </a:p>
          </p:txBody>
        </p:sp>
        <p:sp>
          <p:nvSpPr>
            <p:cNvPr id="6157" name="Text Box 10"/>
            <p:cNvSpPr txBox="1">
              <a:spLocks noChangeArrowheads="1"/>
            </p:cNvSpPr>
            <p:nvPr/>
          </p:nvSpPr>
          <p:spPr bwMode="auto">
            <a:xfrm>
              <a:off x="4174" y="3459"/>
              <a:ext cx="1401" cy="407"/>
            </a:xfrm>
            <a:prstGeom prst="rect">
              <a:avLst/>
            </a:prstGeom>
            <a:noFill/>
            <a:ln w="9525">
              <a:noFill/>
              <a:miter lim="800000"/>
              <a:headEnd/>
              <a:tailEnd/>
            </a:ln>
          </p:spPr>
          <p:txBody>
            <a:bodyPr wrap="none">
              <a:spAutoFit/>
            </a:bodyPr>
            <a:lstStyle/>
            <a:p>
              <a:pPr algn="ctr"/>
              <a:r>
                <a:rPr lang="en-US" sz="1800" dirty="0"/>
                <a:t>under the constraint</a:t>
              </a:r>
              <a:br>
                <a:rPr lang="en-US" sz="1800" dirty="0"/>
              </a:br>
              <a:r>
                <a:rPr lang="en-US" sz="1800" dirty="0" smtClean="0">
                  <a:latin typeface="Times New Roman" pitchFamily="18" charset="0"/>
                  <a:cs typeface="Times New Roman" pitchFamily="18" charset="0"/>
                </a:rPr>
                <a:t>||</a:t>
              </a:r>
              <a:r>
                <a:rPr lang="en-US" sz="1800" b="1" i="1" dirty="0" smtClean="0">
                  <a:latin typeface="Times New Roman" pitchFamily="18" charset="0"/>
                  <a:cs typeface="Times New Roman" pitchFamily="18" charset="0"/>
                </a:rPr>
                <a:t>F</a:t>
              </a:r>
              <a:r>
                <a:rPr lang="en-US" sz="1800" dirty="0" smtClean="0">
                  <a:latin typeface="Times New Roman" pitchFamily="18" charset="0"/>
                  <a:cs typeface="Times New Roman" pitchFamily="18" charset="0"/>
                </a:rPr>
                <a:t>||</a:t>
              </a:r>
              <a:r>
                <a:rPr lang="en-US" sz="1800" baseline="30000" dirty="0" smtClean="0">
                  <a:latin typeface="Times New Roman" pitchFamily="18" charset="0"/>
                  <a:cs typeface="Times New Roman" pitchFamily="18" charset="0"/>
                </a:rPr>
                <a:t>2</a:t>
              </a:r>
              <a:r>
                <a:rPr lang="en-US" sz="1800"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sp>
          <p:nvSpPr>
            <p:cNvPr id="6158" name="Rectangle 15"/>
            <p:cNvSpPr>
              <a:spLocks noChangeArrowheads="1"/>
            </p:cNvSpPr>
            <p:nvPr/>
          </p:nvSpPr>
          <p:spPr bwMode="auto">
            <a:xfrm>
              <a:off x="4056" y="2496"/>
              <a:ext cx="1608" cy="1536"/>
            </a:xfrm>
            <a:prstGeom prst="rect">
              <a:avLst/>
            </a:prstGeom>
            <a:noFill/>
            <a:ln w="28575">
              <a:solidFill>
                <a:srgbClr val="CC3300"/>
              </a:solidFill>
              <a:miter lim="800000"/>
              <a:headEnd/>
              <a:tailEnd/>
            </a:ln>
          </p:spPr>
          <p:txBody>
            <a:bodyPr wrap="none" anchor="ctr"/>
            <a:lstStyle/>
            <a:p>
              <a:endParaRPr lang="en-US"/>
            </a:p>
          </p:txBody>
        </p:sp>
        <p:graphicFrame>
          <p:nvGraphicFramePr>
            <p:cNvPr id="6149" name="Object 19"/>
            <p:cNvGraphicFramePr>
              <a:graphicFrameLocks noChangeAspect="1"/>
            </p:cNvGraphicFramePr>
            <p:nvPr>
              <p:extLst>
                <p:ext uri="{D42A27DB-BD31-4B8C-83A1-F6EECF244321}">
                  <p14:modId xmlns:p14="http://schemas.microsoft.com/office/powerpoint/2010/main" val="3811829269"/>
                </p:ext>
              </p:extLst>
            </p:nvPr>
          </p:nvGraphicFramePr>
          <p:xfrm>
            <a:off x="4166" y="2784"/>
            <a:ext cx="1367" cy="694"/>
          </p:xfrm>
          <a:graphic>
            <a:graphicData uri="http://schemas.openxmlformats.org/presentationml/2006/ole">
              <mc:AlternateContent xmlns:mc="http://schemas.openxmlformats.org/markup-compatibility/2006">
                <mc:Choice xmlns:v="urn:schemas-microsoft-com:vml" Requires="v">
                  <p:oleObj spid="_x0000_s187517" name="Equation" r:id="rId4" imgW="850680" imgH="431640" progId="Equation.3">
                    <p:embed/>
                  </p:oleObj>
                </mc:Choice>
                <mc:Fallback>
                  <p:oleObj name="Equation" r:id="rId4" imgW="850680" imgH="431640" progId="Equation.3">
                    <p:embed/>
                    <p:pic>
                      <p:nvPicPr>
                        <p:cNvPr id="0" name=""/>
                        <p:cNvPicPr>
                          <a:picLocks noChangeAspect="1" noChangeArrowheads="1"/>
                        </p:cNvPicPr>
                        <p:nvPr/>
                      </p:nvPicPr>
                      <p:blipFill>
                        <a:blip r:embed="rId5"/>
                        <a:srcRect/>
                        <a:stretch>
                          <a:fillRect/>
                        </a:stretch>
                      </p:blipFill>
                      <p:spPr bwMode="auto">
                        <a:xfrm>
                          <a:off x="4166" y="2784"/>
                          <a:ext cx="1367" cy="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3" name="Object 2"/>
          <p:cNvGraphicFramePr>
            <a:graphicFrameLocks noChangeAspect="1"/>
          </p:cNvGraphicFramePr>
          <p:nvPr>
            <p:extLst>
              <p:ext uri="{D42A27DB-BD31-4B8C-83A1-F6EECF244321}">
                <p14:modId xmlns:p14="http://schemas.microsoft.com/office/powerpoint/2010/main" val="4088718192"/>
              </p:ext>
            </p:extLst>
          </p:nvPr>
        </p:nvGraphicFramePr>
        <p:xfrm>
          <a:off x="381000" y="1930400"/>
          <a:ext cx="3538538" cy="1193800"/>
        </p:xfrm>
        <a:graphic>
          <a:graphicData uri="http://schemas.openxmlformats.org/presentationml/2006/ole">
            <mc:AlternateContent xmlns:mc="http://schemas.openxmlformats.org/markup-compatibility/2006">
              <mc:Choice xmlns:v="urn:schemas-microsoft-com:vml" Requires="v">
                <p:oleObj spid="_x0000_s187518" name="Equation" r:id="rId6" imgW="2108160" imgH="711000" progId="Equation.3">
                  <p:embed/>
                </p:oleObj>
              </mc:Choice>
              <mc:Fallback>
                <p:oleObj name="Equation" r:id="rId6" imgW="2108160" imgH="711000" progId="Equation.3">
                  <p:embed/>
                  <p:pic>
                    <p:nvPicPr>
                      <p:cNvPr id="0" name=""/>
                      <p:cNvPicPr/>
                      <p:nvPr/>
                    </p:nvPicPr>
                    <p:blipFill>
                      <a:blip r:embed="rId7"/>
                      <a:stretch>
                        <a:fillRect/>
                      </a:stretch>
                    </p:blipFill>
                    <p:spPr>
                      <a:xfrm>
                        <a:off x="381000" y="1930400"/>
                        <a:ext cx="3538538" cy="11938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785552164"/>
              </p:ext>
            </p:extLst>
          </p:nvPr>
        </p:nvGraphicFramePr>
        <p:xfrm>
          <a:off x="4792663" y="1038225"/>
          <a:ext cx="4243387" cy="3000375"/>
        </p:xfrm>
        <a:graphic>
          <a:graphicData uri="http://schemas.openxmlformats.org/presentationml/2006/ole">
            <mc:AlternateContent xmlns:mc="http://schemas.openxmlformats.org/markup-compatibility/2006">
              <mc:Choice xmlns:v="urn:schemas-microsoft-com:vml" Requires="v">
                <p:oleObj spid="_x0000_s187519" name="Equation" r:id="rId8" imgW="2946240" imgH="2082600" progId="Equation.3">
                  <p:embed/>
                </p:oleObj>
              </mc:Choice>
              <mc:Fallback>
                <p:oleObj name="Equation" r:id="rId8" imgW="2946240" imgH="2082600" progId="Equation.3">
                  <p:embed/>
                  <p:pic>
                    <p:nvPicPr>
                      <p:cNvPr id="0" name=""/>
                      <p:cNvPicPr>
                        <a:picLocks noChangeAspect="1" noChangeArrowheads="1"/>
                      </p:cNvPicPr>
                      <p:nvPr/>
                    </p:nvPicPr>
                    <p:blipFill>
                      <a:blip r:embed="rId9"/>
                      <a:srcRect/>
                      <a:stretch>
                        <a:fillRect/>
                      </a:stretch>
                    </p:blipFill>
                    <p:spPr bwMode="auto">
                      <a:xfrm>
                        <a:off x="4792663" y="1038225"/>
                        <a:ext cx="4243387" cy="3000375"/>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833301586"/>
              </p:ext>
            </p:extLst>
          </p:nvPr>
        </p:nvGraphicFramePr>
        <p:xfrm>
          <a:off x="736600" y="1066800"/>
          <a:ext cx="3378200" cy="457200"/>
        </p:xfrm>
        <a:graphic>
          <a:graphicData uri="http://schemas.openxmlformats.org/presentationml/2006/ole">
            <mc:AlternateContent xmlns:mc="http://schemas.openxmlformats.org/markup-compatibility/2006">
              <mc:Choice xmlns:v="urn:schemas-microsoft-com:vml" Requires="v">
                <p:oleObj spid="_x0000_s187520" name="Equation" r:id="rId10" imgW="1688760" imgH="228600" progId="Equation.3">
                  <p:embed/>
                </p:oleObj>
              </mc:Choice>
              <mc:Fallback>
                <p:oleObj name="Equation" r:id="rId10" imgW="1688760" imgH="228600" progId="Equation.3">
                  <p:embed/>
                  <p:pic>
                    <p:nvPicPr>
                      <p:cNvPr id="0" name=""/>
                      <p:cNvPicPr/>
                      <p:nvPr/>
                    </p:nvPicPr>
                    <p:blipFill>
                      <a:blip r:embed="rId11"/>
                      <a:stretch>
                        <a:fillRect/>
                      </a:stretch>
                    </p:blipFill>
                    <p:spPr>
                      <a:xfrm>
                        <a:off x="736600" y="1066800"/>
                        <a:ext cx="3378200" cy="457200"/>
                      </a:xfrm>
                      <a:prstGeom prst="rect">
                        <a:avLst/>
                      </a:prstGeom>
                    </p:spPr>
                  </p:pic>
                </p:oleObj>
              </mc:Fallback>
            </mc:AlternateContent>
          </a:graphicData>
        </a:graphic>
      </p:graphicFrame>
      <p:sp>
        <p:nvSpPr>
          <p:cNvPr id="6" name="TextBox 5"/>
          <p:cNvSpPr txBox="1"/>
          <p:nvPr/>
        </p:nvSpPr>
        <p:spPr>
          <a:xfrm>
            <a:off x="5791200" y="3438436"/>
            <a:ext cx="2133600" cy="1200328"/>
          </a:xfrm>
          <a:prstGeom prst="rect">
            <a:avLst/>
          </a:prstGeom>
          <a:noFill/>
          <a:ln>
            <a:solidFill>
              <a:srgbClr val="FF0000"/>
            </a:solidFill>
          </a:ln>
        </p:spPr>
        <p:txBody>
          <a:bodyPr wrap="square" rtlCol="0">
            <a:spAutoFit/>
          </a:bodyPr>
          <a:lstStyle/>
          <a:p>
            <a:r>
              <a:rPr lang="en-US" dirty="0" smtClean="0"/>
              <a:t>Smallest eigenvalue of A</a:t>
            </a:r>
            <a:r>
              <a:rPr lang="en-US" baseline="30000" dirty="0" smtClean="0"/>
              <a:t>T</a:t>
            </a:r>
            <a:r>
              <a:rPr lang="en-US" dirty="0" smtClean="0"/>
              <a:t>A</a:t>
            </a:r>
            <a:endParaRPr lang="en-US" dirty="0"/>
          </a:p>
        </p:txBody>
      </p:sp>
      <p:sp>
        <p:nvSpPr>
          <p:cNvPr id="7" name="TextBox 6"/>
          <p:cNvSpPr txBox="1"/>
          <p:nvPr/>
        </p:nvSpPr>
        <p:spPr>
          <a:xfrm>
            <a:off x="6172200" y="2684188"/>
            <a:ext cx="685800" cy="461665"/>
          </a:xfrm>
          <a:prstGeom prst="rect">
            <a:avLst/>
          </a:prstGeom>
          <a:noFill/>
        </p:spPr>
        <p:txBody>
          <a:bodyPr wrap="square" rtlCol="0">
            <a:spAutoFit/>
          </a:bodyPr>
          <a:lstStyle/>
          <a:p>
            <a:r>
              <a:rPr lang="en-US" dirty="0" smtClean="0"/>
              <a:t>A</a:t>
            </a:r>
            <a:endParaRPr lang="en-US" dirty="0"/>
          </a:p>
        </p:txBody>
      </p:sp>
      <p:sp>
        <p:nvSpPr>
          <p:cNvPr id="8" name="Slide Number Placeholder 7"/>
          <p:cNvSpPr>
            <a:spLocks noGrp="1"/>
          </p:cNvSpPr>
          <p:nvPr>
            <p:ph type="sldNum" sz="quarter" idx="12"/>
          </p:nvPr>
        </p:nvSpPr>
        <p:spPr/>
        <p:txBody>
          <a:bodyPr/>
          <a:lstStyle/>
          <a:p>
            <a:fld id="{07C59B69-6083-0D46-8CBF-CC33D581A354}" type="slidenum">
              <a:rPr lang="en-US" smtClean="0"/>
              <a:pPr/>
              <a:t>32</a:t>
            </a:fld>
            <a:endParaRPr lang="en-US"/>
          </a:p>
        </p:txBody>
      </p:sp>
    </p:spTree>
    <p:extLst>
      <p:ext uri="{BB962C8B-B14F-4D97-AF65-F5344CB8AC3E}">
        <p14:creationId xmlns:p14="http://schemas.microsoft.com/office/powerpoint/2010/main" val="379883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7345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52" grpId="0" animBg="1"/>
      <p:bldP spid="573453" grpId="0" animBg="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6"/>
          <p:cNvSpPr>
            <a:spLocks noGrp="1" noChangeArrowheads="1"/>
          </p:cNvSpPr>
          <p:nvPr>
            <p:ph type="title"/>
          </p:nvPr>
        </p:nvSpPr>
        <p:spPr/>
        <p:txBody>
          <a:bodyPr/>
          <a:lstStyle/>
          <a:p>
            <a:r>
              <a:rPr lang="en-US" smtClean="0"/>
              <a:t>Comparison of estimation algorithms</a:t>
            </a:r>
          </a:p>
        </p:txBody>
      </p:sp>
      <p:graphicFrame>
        <p:nvGraphicFramePr>
          <p:cNvPr id="10242" name="Object 5"/>
          <p:cNvGraphicFramePr>
            <a:graphicFrameLocks noGrp="1" noChangeAspect="1"/>
          </p:cNvGraphicFramePr>
          <p:nvPr>
            <p:ph idx="1"/>
          </p:nvPr>
        </p:nvGraphicFramePr>
        <p:xfrm>
          <a:off x="2324100" y="914400"/>
          <a:ext cx="4533900" cy="4533900"/>
        </p:xfrm>
        <a:graphic>
          <a:graphicData uri="http://schemas.openxmlformats.org/presentationml/2006/ole">
            <mc:AlternateContent xmlns:mc="http://schemas.openxmlformats.org/markup-compatibility/2006">
              <mc:Choice xmlns:v="urn:schemas-microsoft-com:vml" Requires="v">
                <p:oleObj spid="_x0000_s143402" name="Image" r:id="rId4" imgW="7250794" imgH="7250794" progId="">
                  <p:embed/>
                </p:oleObj>
              </mc:Choice>
              <mc:Fallback>
                <p:oleObj name="Image" r:id="rId4" imgW="7250794" imgH="7250794"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4100" y="914400"/>
                        <a:ext cx="453390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234" name="Group 114"/>
          <p:cNvGraphicFramePr>
            <a:graphicFrameLocks noGrp="1"/>
          </p:cNvGraphicFramePr>
          <p:nvPr/>
        </p:nvGraphicFramePr>
        <p:xfrm>
          <a:off x="457200" y="5638800"/>
          <a:ext cx="8229600" cy="1027114"/>
        </p:xfrm>
        <a:graphic>
          <a:graphicData uri="http://schemas.openxmlformats.org/drawingml/2006/table">
            <a:tbl>
              <a:tblPr/>
              <a:tblGrid>
                <a:gridCol w="2057400"/>
                <a:gridCol w="2057400"/>
                <a:gridCol w="2057400"/>
                <a:gridCol w="2057400"/>
              </a:tblGrid>
              <a:tr h="3984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8-point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Normalized 8-point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Nonlinear least squares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3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Av. Dist.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2.33 pixels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0.92 pixel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0.86 pixel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22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Av. Dist.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2.18 pixels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0.85 pixel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0.80 pixel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fld id="{07C59B69-6083-0D46-8CBF-CC33D581A354}" type="slidenum">
              <a:rPr lang="en-US" smtClean="0"/>
              <a:pPr/>
              <a:t>33</a:t>
            </a:fld>
            <a:endParaRPr lang="en-US"/>
          </a:p>
        </p:txBody>
      </p:sp>
    </p:spTree>
    <p:extLst>
      <p:ext uri="{BB962C8B-B14F-4D97-AF65-F5344CB8AC3E}">
        <p14:creationId xmlns:p14="http://schemas.microsoft.com/office/powerpoint/2010/main" val="16255942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smtClean="0"/>
              <a:t>Moving on to stereo…</a:t>
            </a:r>
          </a:p>
        </p:txBody>
      </p:sp>
      <p:sp>
        <p:nvSpPr>
          <p:cNvPr id="38915" name="Rectangle 3"/>
          <p:cNvSpPr>
            <a:spLocks noGrp="1" noChangeArrowheads="1"/>
          </p:cNvSpPr>
          <p:nvPr>
            <p:ph type="body" idx="1"/>
          </p:nvPr>
        </p:nvSpPr>
        <p:spPr/>
        <p:txBody>
          <a:bodyPr/>
          <a:lstStyle/>
          <a:p>
            <a:pPr>
              <a:buNone/>
            </a:pPr>
            <a:r>
              <a:rPr lang="en-US" dirty="0" smtClean="0"/>
              <a:t>	Fuse a calibrated binocular stereo pair to produce a depth image</a:t>
            </a:r>
          </a:p>
        </p:txBody>
      </p:sp>
      <p:sp>
        <p:nvSpPr>
          <p:cNvPr id="38916" name="Text Box 10"/>
          <p:cNvSpPr txBox="1">
            <a:spLocks noChangeArrowheads="1"/>
          </p:cNvSpPr>
          <p:nvPr/>
        </p:nvSpPr>
        <p:spPr bwMode="auto">
          <a:xfrm>
            <a:off x="2432050" y="1919288"/>
            <a:ext cx="996950" cy="366712"/>
          </a:xfrm>
          <a:prstGeom prst="rect">
            <a:avLst/>
          </a:prstGeom>
          <a:noFill/>
          <a:ln w="9525">
            <a:noFill/>
            <a:miter lim="800000"/>
            <a:headEnd/>
            <a:tailEnd/>
          </a:ln>
        </p:spPr>
        <p:txBody>
          <a:bodyPr wrap="none">
            <a:spAutoFit/>
          </a:bodyPr>
          <a:lstStyle/>
          <a:p>
            <a:r>
              <a:rPr lang="de-DE"/>
              <a:t>image 1</a:t>
            </a:r>
            <a:endParaRPr lang="en-GB"/>
          </a:p>
        </p:txBody>
      </p:sp>
      <p:sp>
        <p:nvSpPr>
          <p:cNvPr id="38917" name="Text Box 11"/>
          <p:cNvSpPr txBox="1">
            <a:spLocks noChangeArrowheads="1"/>
          </p:cNvSpPr>
          <p:nvPr/>
        </p:nvSpPr>
        <p:spPr bwMode="auto">
          <a:xfrm>
            <a:off x="5556250" y="1919288"/>
            <a:ext cx="996950" cy="366712"/>
          </a:xfrm>
          <a:prstGeom prst="rect">
            <a:avLst/>
          </a:prstGeom>
          <a:noFill/>
          <a:ln w="9525">
            <a:noFill/>
            <a:miter lim="800000"/>
            <a:headEnd/>
            <a:tailEnd/>
          </a:ln>
        </p:spPr>
        <p:txBody>
          <a:bodyPr wrap="none">
            <a:spAutoFit/>
          </a:bodyPr>
          <a:lstStyle/>
          <a:p>
            <a:r>
              <a:rPr lang="de-DE"/>
              <a:t>image 2</a:t>
            </a:r>
            <a:endParaRPr lang="en-GB"/>
          </a:p>
        </p:txBody>
      </p:sp>
      <p:sp>
        <p:nvSpPr>
          <p:cNvPr id="38918" name="Text Box 12"/>
          <p:cNvSpPr txBox="1">
            <a:spLocks noChangeArrowheads="1"/>
          </p:cNvSpPr>
          <p:nvPr/>
        </p:nvSpPr>
        <p:spPr bwMode="auto">
          <a:xfrm>
            <a:off x="3433763" y="4357688"/>
            <a:ext cx="1987550" cy="366712"/>
          </a:xfrm>
          <a:prstGeom prst="rect">
            <a:avLst/>
          </a:prstGeom>
          <a:noFill/>
          <a:ln w="9525">
            <a:noFill/>
            <a:miter lim="800000"/>
            <a:headEnd/>
            <a:tailEnd/>
          </a:ln>
        </p:spPr>
        <p:txBody>
          <a:bodyPr wrap="none">
            <a:spAutoFit/>
          </a:bodyPr>
          <a:lstStyle/>
          <a:p>
            <a:r>
              <a:rPr lang="de-DE"/>
              <a:t>Dense depth map</a:t>
            </a:r>
            <a:endParaRPr lang="en-GB"/>
          </a:p>
        </p:txBody>
      </p:sp>
      <p:pic>
        <p:nvPicPr>
          <p:cNvPr id="38919" name="Picture 13" descr="rect_006_007_left"/>
          <p:cNvPicPr>
            <a:picLocks noChangeAspect="1" noChangeArrowheads="1"/>
          </p:cNvPicPr>
          <p:nvPr/>
        </p:nvPicPr>
        <p:blipFill>
          <a:blip r:embed="rId3" cstate="print"/>
          <a:srcRect/>
          <a:stretch>
            <a:fillRect/>
          </a:stretch>
        </p:blipFill>
        <p:spPr bwMode="auto">
          <a:xfrm>
            <a:off x="1525588" y="2270125"/>
            <a:ext cx="2741612" cy="2012950"/>
          </a:xfrm>
          <a:prstGeom prst="rect">
            <a:avLst/>
          </a:prstGeom>
          <a:noFill/>
          <a:ln w="9525">
            <a:noFill/>
            <a:miter lim="800000"/>
            <a:headEnd/>
            <a:tailEnd/>
          </a:ln>
        </p:spPr>
      </p:pic>
      <p:pic>
        <p:nvPicPr>
          <p:cNvPr id="38920" name="Picture 14" descr="rect_006_007_right"/>
          <p:cNvPicPr>
            <a:picLocks noChangeAspect="1" noChangeArrowheads="1"/>
          </p:cNvPicPr>
          <p:nvPr/>
        </p:nvPicPr>
        <p:blipFill>
          <a:blip r:embed="rId4" cstate="print"/>
          <a:srcRect/>
          <a:stretch>
            <a:fillRect/>
          </a:stretch>
        </p:blipFill>
        <p:spPr bwMode="auto">
          <a:xfrm>
            <a:off x="4724400" y="2259013"/>
            <a:ext cx="2749550" cy="2012950"/>
          </a:xfrm>
          <a:prstGeom prst="rect">
            <a:avLst/>
          </a:prstGeom>
          <a:noFill/>
          <a:ln w="9525">
            <a:noFill/>
            <a:miter lim="800000"/>
            <a:headEnd/>
            <a:tailEnd/>
          </a:ln>
        </p:spPr>
      </p:pic>
      <p:pic>
        <p:nvPicPr>
          <p:cNvPr id="38921" name="Picture 15" descr="disparity_006_007_lr"/>
          <p:cNvPicPr>
            <a:picLocks noChangeAspect="1" noChangeArrowheads="1"/>
          </p:cNvPicPr>
          <p:nvPr/>
        </p:nvPicPr>
        <p:blipFill>
          <a:blip r:embed="rId5" cstate="print"/>
          <a:srcRect/>
          <a:stretch>
            <a:fillRect/>
          </a:stretch>
        </p:blipFill>
        <p:spPr bwMode="auto">
          <a:xfrm>
            <a:off x="3124200" y="4768850"/>
            <a:ext cx="2749550" cy="2012950"/>
          </a:xfrm>
          <a:prstGeom prst="rect">
            <a:avLst/>
          </a:prstGeom>
          <a:noFill/>
          <a:ln w="9525">
            <a:noFill/>
            <a:miter lim="800000"/>
            <a:headEnd/>
            <a:tailEnd/>
          </a:ln>
        </p:spPr>
      </p:pic>
      <p:sp>
        <p:nvSpPr>
          <p:cNvPr id="38922" name="TextBox 9"/>
          <p:cNvSpPr txBox="1">
            <a:spLocks noChangeArrowheads="1"/>
          </p:cNvSpPr>
          <p:nvPr/>
        </p:nvSpPr>
        <p:spPr bwMode="auto">
          <a:xfrm flipH="1">
            <a:off x="6218238" y="6334125"/>
            <a:ext cx="2925762" cy="523875"/>
          </a:xfrm>
          <a:prstGeom prst="rect">
            <a:avLst/>
          </a:prstGeom>
          <a:noFill/>
          <a:ln w="9525">
            <a:noFill/>
            <a:miter lim="800000"/>
            <a:headEnd/>
            <a:tailEnd/>
          </a:ln>
        </p:spPr>
        <p:txBody>
          <a:bodyPr>
            <a:spAutoFit/>
          </a:bodyPr>
          <a:lstStyle/>
          <a:p>
            <a:r>
              <a:rPr lang="en-US" sz="1400"/>
              <a:t>Many of these slides adapted from Steve Seitz and Lana Lazebnik</a:t>
            </a:r>
          </a:p>
        </p:txBody>
      </p:sp>
      <p:sp>
        <p:nvSpPr>
          <p:cNvPr id="2" name="Slide Number Placeholder 1"/>
          <p:cNvSpPr>
            <a:spLocks noGrp="1"/>
          </p:cNvSpPr>
          <p:nvPr>
            <p:ph type="sldNum" sz="quarter" idx="12"/>
          </p:nvPr>
        </p:nvSpPr>
        <p:spPr/>
        <p:txBody>
          <a:bodyPr/>
          <a:lstStyle/>
          <a:p>
            <a:fld id="{07C59B69-6083-0D46-8CBF-CC33D581A354}" type="slidenum">
              <a:rPr lang="en-US" smtClean="0"/>
              <a:pPr/>
              <a:t>34</a:t>
            </a:fld>
            <a:endParaRPr lang="en-US"/>
          </a:p>
        </p:txBody>
      </p:sp>
    </p:spTree>
    <p:extLst>
      <p:ext uri="{BB962C8B-B14F-4D97-AF65-F5344CB8AC3E}">
        <p14:creationId xmlns:p14="http://schemas.microsoft.com/office/powerpoint/2010/main" val="2144110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smtClean="0"/>
              <a:t>Depth from disparity</a:t>
            </a:r>
          </a:p>
        </p:txBody>
      </p:sp>
      <p:sp>
        <p:nvSpPr>
          <p:cNvPr id="13318" name="Oval 5"/>
          <p:cNvSpPr>
            <a:spLocks noChangeArrowheads="1"/>
          </p:cNvSpPr>
          <p:nvPr/>
        </p:nvSpPr>
        <p:spPr bwMode="auto">
          <a:xfrm>
            <a:off x="3392488" y="4069126"/>
            <a:ext cx="90487" cy="91782"/>
          </a:xfrm>
          <a:prstGeom prst="ellipse">
            <a:avLst/>
          </a:prstGeom>
          <a:solidFill>
            <a:schemeClr val="tx1"/>
          </a:solidFill>
          <a:ln w="12700">
            <a:solidFill>
              <a:schemeClr val="tx1"/>
            </a:solidFill>
            <a:round/>
            <a:headEnd/>
            <a:tailEnd/>
          </a:ln>
        </p:spPr>
        <p:txBody>
          <a:bodyPr wrap="none" anchor="ctr"/>
          <a:lstStyle/>
          <a:p>
            <a:endParaRPr lang="en-US"/>
          </a:p>
        </p:txBody>
      </p:sp>
      <p:sp>
        <p:nvSpPr>
          <p:cNvPr id="13319" name="Oval 6"/>
          <p:cNvSpPr>
            <a:spLocks noChangeArrowheads="1"/>
          </p:cNvSpPr>
          <p:nvPr/>
        </p:nvSpPr>
        <p:spPr bwMode="auto">
          <a:xfrm>
            <a:off x="5835650" y="4069126"/>
            <a:ext cx="90487" cy="91782"/>
          </a:xfrm>
          <a:prstGeom prst="ellipse">
            <a:avLst/>
          </a:prstGeom>
          <a:solidFill>
            <a:schemeClr val="tx1"/>
          </a:solidFill>
          <a:ln w="12700">
            <a:solidFill>
              <a:schemeClr val="tx1"/>
            </a:solidFill>
            <a:round/>
            <a:headEnd/>
            <a:tailEnd/>
          </a:ln>
        </p:spPr>
        <p:txBody>
          <a:bodyPr wrap="none" anchor="ctr"/>
          <a:lstStyle/>
          <a:p>
            <a:endParaRPr lang="en-US"/>
          </a:p>
        </p:txBody>
      </p:sp>
      <p:sp>
        <p:nvSpPr>
          <p:cNvPr id="13320" name="Line 7"/>
          <p:cNvSpPr>
            <a:spLocks noChangeShapeType="1"/>
          </p:cNvSpPr>
          <p:nvPr/>
        </p:nvSpPr>
        <p:spPr bwMode="auto">
          <a:xfrm>
            <a:off x="2849563" y="3426651"/>
            <a:ext cx="1176337" cy="0"/>
          </a:xfrm>
          <a:prstGeom prst="line">
            <a:avLst/>
          </a:prstGeom>
          <a:noFill/>
          <a:ln w="12700">
            <a:solidFill>
              <a:schemeClr val="tx1"/>
            </a:solidFill>
            <a:round/>
            <a:headEnd/>
            <a:tailEnd/>
          </a:ln>
        </p:spPr>
        <p:txBody>
          <a:bodyPr wrap="none" anchor="ctr"/>
          <a:lstStyle/>
          <a:p>
            <a:endParaRPr lang="en-US"/>
          </a:p>
        </p:txBody>
      </p:sp>
      <p:sp>
        <p:nvSpPr>
          <p:cNvPr id="13321" name="Line 8"/>
          <p:cNvSpPr>
            <a:spLocks noChangeShapeType="1"/>
          </p:cNvSpPr>
          <p:nvPr/>
        </p:nvSpPr>
        <p:spPr bwMode="auto">
          <a:xfrm>
            <a:off x="5292725" y="3426651"/>
            <a:ext cx="1176337" cy="0"/>
          </a:xfrm>
          <a:prstGeom prst="line">
            <a:avLst/>
          </a:prstGeom>
          <a:noFill/>
          <a:ln w="12700">
            <a:solidFill>
              <a:schemeClr val="tx1"/>
            </a:solidFill>
            <a:round/>
            <a:headEnd/>
            <a:tailEnd/>
          </a:ln>
        </p:spPr>
        <p:txBody>
          <a:bodyPr wrap="none" anchor="ctr"/>
          <a:lstStyle/>
          <a:p>
            <a:endParaRPr lang="en-US"/>
          </a:p>
        </p:txBody>
      </p:sp>
      <p:sp>
        <p:nvSpPr>
          <p:cNvPr id="13322" name="Oval 9"/>
          <p:cNvSpPr>
            <a:spLocks noChangeArrowheads="1"/>
          </p:cNvSpPr>
          <p:nvPr/>
        </p:nvSpPr>
        <p:spPr bwMode="auto">
          <a:xfrm>
            <a:off x="4531122" y="1459071"/>
            <a:ext cx="90487" cy="91782"/>
          </a:xfrm>
          <a:prstGeom prst="ellipse">
            <a:avLst/>
          </a:prstGeom>
          <a:solidFill>
            <a:schemeClr val="tx1"/>
          </a:solidFill>
          <a:ln w="12700">
            <a:solidFill>
              <a:schemeClr val="tx1"/>
            </a:solidFill>
            <a:round/>
            <a:headEnd/>
            <a:tailEnd/>
          </a:ln>
        </p:spPr>
        <p:txBody>
          <a:bodyPr wrap="none" anchor="ctr"/>
          <a:lstStyle/>
          <a:p>
            <a:endParaRPr lang="en-US"/>
          </a:p>
        </p:txBody>
      </p:sp>
      <p:sp>
        <p:nvSpPr>
          <p:cNvPr id="13323" name="Line 10"/>
          <p:cNvSpPr>
            <a:spLocks noChangeShapeType="1"/>
          </p:cNvSpPr>
          <p:nvPr/>
        </p:nvSpPr>
        <p:spPr bwMode="auto">
          <a:xfrm flipV="1">
            <a:off x="3482975" y="1499226"/>
            <a:ext cx="1085850" cy="2569900"/>
          </a:xfrm>
          <a:prstGeom prst="line">
            <a:avLst/>
          </a:prstGeom>
          <a:noFill/>
          <a:ln w="12700">
            <a:solidFill>
              <a:schemeClr val="tx1"/>
            </a:solidFill>
            <a:round/>
            <a:headEnd/>
            <a:tailEnd/>
          </a:ln>
        </p:spPr>
        <p:txBody>
          <a:bodyPr wrap="none" anchor="ctr"/>
          <a:lstStyle/>
          <a:p>
            <a:endParaRPr lang="en-US"/>
          </a:p>
        </p:txBody>
      </p:sp>
      <p:sp>
        <p:nvSpPr>
          <p:cNvPr id="13324" name="Line 11"/>
          <p:cNvSpPr>
            <a:spLocks noChangeShapeType="1"/>
          </p:cNvSpPr>
          <p:nvPr/>
        </p:nvSpPr>
        <p:spPr bwMode="auto">
          <a:xfrm flipH="1" flipV="1">
            <a:off x="4568825" y="1499226"/>
            <a:ext cx="1357312" cy="2661682"/>
          </a:xfrm>
          <a:prstGeom prst="line">
            <a:avLst/>
          </a:prstGeom>
          <a:noFill/>
          <a:ln w="12700">
            <a:solidFill>
              <a:schemeClr val="tx1"/>
            </a:solidFill>
            <a:round/>
            <a:headEnd/>
            <a:tailEnd/>
          </a:ln>
        </p:spPr>
        <p:txBody>
          <a:bodyPr wrap="none" anchor="ctr"/>
          <a:lstStyle/>
          <a:p>
            <a:endParaRPr lang="en-US"/>
          </a:p>
        </p:txBody>
      </p:sp>
      <p:sp>
        <p:nvSpPr>
          <p:cNvPr id="13325" name="Line 12"/>
          <p:cNvSpPr>
            <a:spLocks noChangeShapeType="1"/>
          </p:cNvSpPr>
          <p:nvPr/>
        </p:nvSpPr>
        <p:spPr bwMode="auto">
          <a:xfrm flipV="1">
            <a:off x="3445272" y="3426651"/>
            <a:ext cx="0" cy="642475"/>
          </a:xfrm>
          <a:prstGeom prst="line">
            <a:avLst/>
          </a:prstGeom>
          <a:noFill/>
          <a:ln w="12700">
            <a:solidFill>
              <a:schemeClr val="tx1"/>
            </a:solidFill>
            <a:round/>
            <a:headEnd/>
            <a:tailEnd type="arrow" w="med" len="med"/>
          </a:ln>
        </p:spPr>
        <p:txBody>
          <a:bodyPr wrap="none" anchor="ctr"/>
          <a:lstStyle/>
          <a:p>
            <a:endParaRPr lang="en-US"/>
          </a:p>
        </p:txBody>
      </p:sp>
      <p:sp>
        <p:nvSpPr>
          <p:cNvPr id="13326" name="Text Box 13"/>
          <p:cNvSpPr txBox="1">
            <a:spLocks noChangeArrowheads="1"/>
          </p:cNvSpPr>
          <p:nvPr/>
        </p:nvSpPr>
        <p:spPr bwMode="auto">
          <a:xfrm>
            <a:off x="3196432" y="3560500"/>
            <a:ext cx="262037" cy="426405"/>
          </a:xfrm>
          <a:prstGeom prst="rect">
            <a:avLst/>
          </a:prstGeom>
          <a:noFill/>
          <a:ln w="12700">
            <a:noFill/>
            <a:miter lim="800000"/>
            <a:headEnd/>
            <a:tailEnd/>
          </a:ln>
        </p:spPr>
        <p:txBody>
          <a:bodyPr wrap="none" anchor="ctr">
            <a:spAutoFit/>
          </a:bodyPr>
          <a:lstStyle/>
          <a:p>
            <a:pPr algn="ctr">
              <a:spcBef>
                <a:spcPct val="20000"/>
              </a:spcBef>
            </a:pPr>
            <a:r>
              <a:rPr lang="en-US" sz="2200"/>
              <a:t>f</a:t>
            </a:r>
          </a:p>
        </p:txBody>
      </p:sp>
      <p:sp>
        <p:nvSpPr>
          <p:cNvPr id="13327" name="Oval 14"/>
          <p:cNvSpPr>
            <a:spLocks noChangeArrowheads="1"/>
          </p:cNvSpPr>
          <p:nvPr/>
        </p:nvSpPr>
        <p:spPr bwMode="auto">
          <a:xfrm>
            <a:off x="3716735" y="3375023"/>
            <a:ext cx="90487" cy="91782"/>
          </a:xfrm>
          <a:prstGeom prst="ellipse">
            <a:avLst/>
          </a:prstGeom>
          <a:solidFill>
            <a:schemeClr val="tx1"/>
          </a:solidFill>
          <a:ln w="12700">
            <a:solidFill>
              <a:schemeClr val="tx1"/>
            </a:solidFill>
            <a:round/>
            <a:headEnd/>
            <a:tailEnd/>
          </a:ln>
        </p:spPr>
        <p:txBody>
          <a:bodyPr wrap="none" anchor="ctr"/>
          <a:lstStyle/>
          <a:p>
            <a:endParaRPr lang="en-US"/>
          </a:p>
        </p:txBody>
      </p:sp>
      <p:sp>
        <p:nvSpPr>
          <p:cNvPr id="13328" name="Oval 15"/>
          <p:cNvSpPr>
            <a:spLocks noChangeArrowheads="1"/>
          </p:cNvSpPr>
          <p:nvPr/>
        </p:nvSpPr>
        <p:spPr bwMode="auto">
          <a:xfrm>
            <a:off x="5513288" y="3375023"/>
            <a:ext cx="90487" cy="91782"/>
          </a:xfrm>
          <a:prstGeom prst="ellipse">
            <a:avLst/>
          </a:prstGeom>
          <a:solidFill>
            <a:schemeClr val="tx1"/>
          </a:solidFill>
          <a:ln w="12700">
            <a:solidFill>
              <a:schemeClr val="tx1"/>
            </a:solidFill>
            <a:round/>
            <a:headEnd/>
            <a:tailEnd/>
          </a:ln>
        </p:spPr>
        <p:txBody>
          <a:bodyPr wrap="none" anchor="ctr"/>
          <a:lstStyle/>
          <a:p>
            <a:endParaRPr lang="en-US"/>
          </a:p>
        </p:txBody>
      </p:sp>
      <p:sp>
        <p:nvSpPr>
          <p:cNvPr id="13329" name="Line 16"/>
          <p:cNvSpPr>
            <a:spLocks noChangeShapeType="1"/>
          </p:cNvSpPr>
          <p:nvPr/>
        </p:nvSpPr>
        <p:spPr bwMode="auto">
          <a:xfrm flipV="1">
            <a:off x="5562600" y="3461084"/>
            <a:ext cx="0" cy="642475"/>
          </a:xfrm>
          <a:prstGeom prst="line">
            <a:avLst/>
          </a:prstGeom>
          <a:noFill/>
          <a:ln w="12700">
            <a:solidFill>
              <a:schemeClr val="tx1"/>
            </a:solidFill>
            <a:round/>
            <a:headEnd/>
            <a:tailEnd type="arrow" w="med" len="med"/>
          </a:ln>
        </p:spPr>
        <p:txBody>
          <a:bodyPr wrap="none" anchor="ctr"/>
          <a:lstStyle/>
          <a:p>
            <a:endParaRPr lang="en-US"/>
          </a:p>
        </p:txBody>
      </p:sp>
      <p:sp>
        <p:nvSpPr>
          <p:cNvPr id="13330" name="Line 17"/>
          <p:cNvSpPr>
            <a:spLocks noChangeShapeType="1"/>
          </p:cNvSpPr>
          <p:nvPr/>
        </p:nvSpPr>
        <p:spPr bwMode="auto">
          <a:xfrm>
            <a:off x="3392488" y="3334869"/>
            <a:ext cx="361950" cy="0"/>
          </a:xfrm>
          <a:prstGeom prst="line">
            <a:avLst/>
          </a:prstGeom>
          <a:noFill/>
          <a:ln w="12700">
            <a:solidFill>
              <a:schemeClr val="tx1"/>
            </a:solidFill>
            <a:round/>
            <a:headEnd type="none" w="med" len="sm"/>
            <a:tailEnd type="arrow" w="med" len="sm"/>
          </a:ln>
        </p:spPr>
        <p:txBody>
          <a:bodyPr wrap="none" anchor="ctr"/>
          <a:lstStyle/>
          <a:p>
            <a:endParaRPr lang="en-US"/>
          </a:p>
        </p:txBody>
      </p:sp>
      <p:sp>
        <p:nvSpPr>
          <p:cNvPr id="13333" name="Text Box 20"/>
          <p:cNvSpPr txBox="1">
            <a:spLocks noChangeArrowheads="1"/>
          </p:cNvSpPr>
          <p:nvPr/>
        </p:nvSpPr>
        <p:spPr bwMode="auto">
          <a:xfrm>
            <a:off x="5562600" y="2971800"/>
            <a:ext cx="386457" cy="426405"/>
          </a:xfrm>
          <a:prstGeom prst="rect">
            <a:avLst/>
          </a:prstGeom>
          <a:noFill/>
          <a:ln w="12700">
            <a:noFill/>
            <a:miter lim="800000"/>
            <a:headEnd/>
            <a:tailEnd/>
          </a:ln>
        </p:spPr>
        <p:txBody>
          <a:bodyPr wrap="none" anchor="ctr">
            <a:spAutoFit/>
          </a:bodyPr>
          <a:lstStyle/>
          <a:p>
            <a:pPr algn="ctr">
              <a:spcBef>
                <a:spcPct val="20000"/>
              </a:spcBef>
            </a:pPr>
            <a:r>
              <a:rPr lang="en-US" sz="2200" dirty="0"/>
              <a:t>x’</a:t>
            </a:r>
          </a:p>
        </p:txBody>
      </p:sp>
      <p:sp>
        <p:nvSpPr>
          <p:cNvPr id="13334" name="Text Box 21"/>
          <p:cNvSpPr txBox="1">
            <a:spLocks noChangeArrowheads="1"/>
          </p:cNvSpPr>
          <p:nvPr/>
        </p:nvSpPr>
        <p:spPr bwMode="auto">
          <a:xfrm>
            <a:off x="4022130" y="4147523"/>
            <a:ext cx="1255514" cy="761027"/>
          </a:xfrm>
          <a:prstGeom prst="rect">
            <a:avLst/>
          </a:prstGeom>
          <a:noFill/>
          <a:ln w="12700">
            <a:noFill/>
            <a:miter lim="800000"/>
            <a:headEnd/>
            <a:tailEnd/>
          </a:ln>
        </p:spPr>
        <p:txBody>
          <a:bodyPr wrap="none" anchor="ctr">
            <a:spAutoFit/>
          </a:bodyPr>
          <a:lstStyle/>
          <a:p>
            <a:pPr algn="ctr">
              <a:spcBef>
                <a:spcPct val="20000"/>
              </a:spcBef>
            </a:pPr>
            <a:r>
              <a:rPr lang="en-US" sz="2200"/>
              <a:t>Baseline</a:t>
            </a:r>
            <a:br>
              <a:rPr lang="en-US" sz="2200"/>
            </a:br>
            <a:r>
              <a:rPr lang="en-US" sz="2200"/>
              <a:t>B</a:t>
            </a:r>
          </a:p>
        </p:txBody>
      </p:sp>
      <p:sp>
        <p:nvSpPr>
          <p:cNvPr id="13335" name="Line 22"/>
          <p:cNvSpPr>
            <a:spLocks noChangeShapeType="1"/>
          </p:cNvSpPr>
          <p:nvPr/>
        </p:nvSpPr>
        <p:spPr bwMode="auto">
          <a:xfrm flipV="1">
            <a:off x="6740525" y="1499226"/>
            <a:ext cx="0" cy="2661682"/>
          </a:xfrm>
          <a:prstGeom prst="line">
            <a:avLst/>
          </a:prstGeom>
          <a:noFill/>
          <a:ln w="12700">
            <a:solidFill>
              <a:schemeClr val="tx1"/>
            </a:solidFill>
            <a:round/>
            <a:headEnd/>
            <a:tailEnd type="arrow" w="med" len="med"/>
          </a:ln>
        </p:spPr>
        <p:txBody>
          <a:bodyPr wrap="none" anchor="ctr"/>
          <a:lstStyle/>
          <a:p>
            <a:endParaRPr lang="en-US"/>
          </a:p>
        </p:txBody>
      </p:sp>
      <p:sp>
        <p:nvSpPr>
          <p:cNvPr id="13336" name="Text Box 23"/>
          <p:cNvSpPr txBox="1">
            <a:spLocks noChangeArrowheads="1"/>
          </p:cNvSpPr>
          <p:nvPr/>
        </p:nvSpPr>
        <p:spPr bwMode="auto">
          <a:xfrm>
            <a:off x="6838553" y="2459114"/>
            <a:ext cx="324247" cy="426405"/>
          </a:xfrm>
          <a:prstGeom prst="rect">
            <a:avLst/>
          </a:prstGeom>
          <a:noFill/>
          <a:ln w="12700">
            <a:noFill/>
            <a:miter lim="800000"/>
            <a:headEnd/>
            <a:tailEnd/>
          </a:ln>
        </p:spPr>
        <p:txBody>
          <a:bodyPr wrap="none" anchor="ctr">
            <a:spAutoFit/>
          </a:bodyPr>
          <a:lstStyle/>
          <a:p>
            <a:pPr algn="ctr">
              <a:spcBef>
                <a:spcPct val="20000"/>
              </a:spcBef>
            </a:pPr>
            <a:r>
              <a:rPr lang="en-US" sz="2200"/>
              <a:t>z</a:t>
            </a:r>
          </a:p>
        </p:txBody>
      </p:sp>
      <p:sp>
        <p:nvSpPr>
          <p:cNvPr id="13337" name="Text Box 24"/>
          <p:cNvSpPr txBox="1">
            <a:spLocks noChangeArrowheads="1"/>
          </p:cNvSpPr>
          <p:nvPr/>
        </p:nvSpPr>
        <p:spPr bwMode="auto">
          <a:xfrm>
            <a:off x="2992835" y="4149435"/>
            <a:ext cx="916186" cy="426405"/>
          </a:xfrm>
          <a:prstGeom prst="rect">
            <a:avLst/>
          </a:prstGeom>
          <a:noFill/>
          <a:ln w="12700">
            <a:noFill/>
            <a:miter lim="800000"/>
            <a:headEnd/>
            <a:tailEnd/>
          </a:ln>
        </p:spPr>
        <p:txBody>
          <a:bodyPr anchor="ctr">
            <a:spAutoFit/>
          </a:bodyPr>
          <a:lstStyle/>
          <a:p>
            <a:pPr algn="ctr">
              <a:spcBef>
                <a:spcPct val="20000"/>
              </a:spcBef>
            </a:pPr>
            <a:r>
              <a:rPr lang="en-US" sz="2200"/>
              <a:t>O</a:t>
            </a:r>
            <a:endParaRPr lang="en-US" sz="2200" baseline="-25000"/>
          </a:p>
        </p:txBody>
      </p:sp>
      <p:sp>
        <p:nvSpPr>
          <p:cNvPr id="13338" name="Text Box 25"/>
          <p:cNvSpPr txBox="1">
            <a:spLocks noChangeArrowheads="1"/>
          </p:cNvSpPr>
          <p:nvPr/>
        </p:nvSpPr>
        <p:spPr bwMode="auto">
          <a:xfrm>
            <a:off x="5473700" y="4149435"/>
            <a:ext cx="916186" cy="426405"/>
          </a:xfrm>
          <a:prstGeom prst="rect">
            <a:avLst/>
          </a:prstGeom>
          <a:noFill/>
          <a:ln w="12700">
            <a:noFill/>
            <a:miter lim="800000"/>
            <a:headEnd/>
            <a:tailEnd/>
          </a:ln>
        </p:spPr>
        <p:txBody>
          <a:bodyPr anchor="ctr">
            <a:spAutoFit/>
          </a:bodyPr>
          <a:lstStyle/>
          <a:p>
            <a:pPr algn="ctr">
              <a:spcBef>
                <a:spcPct val="20000"/>
              </a:spcBef>
            </a:pPr>
            <a:r>
              <a:rPr lang="en-US" sz="2200"/>
              <a:t>O’</a:t>
            </a:r>
            <a:endParaRPr lang="en-US" sz="2200" baseline="-25000"/>
          </a:p>
        </p:txBody>
      </p:sp>
      <p:sp>
        <p:nvSpPr>
          <p:cNvPr id="13339" name="Text Box 26"/>
          <p:cNvSpPr txBox="1">
            <a:spLocks noChangeArrowheads="1"/>
          </p:cNvSpPr>
          <p:nvPr/>
        </p:nvSpPr>
        <p:spPr bwMode="auto">
          <a:xfrm>
            <a:off x="4116388" y="990600"/>
            <a:ext cx="916186" cy="428317"/>
          </a:xfrm>
          <a:prstGeom prst="rect">
            <a:avLst/>
          </a:prstGeom>
          <a:noFill/>
          <a:ln w="12700">
            <a:noFill/>
            <a:miter lim="800000"/>
            <a:headEnd/>
            <a:tailEnd/>
          </a:ln>
        </p:spPr>
        <p:txBody>
          <a:bodyPr anchor="ctr">
            <a:spAutoFit/>
          </a:bodyPr>
          <a:lstStyle/>
          <a:p>
            <a:pPr algn="ctr">
              <a:spcBef>
                <a:spcPct val="20000"/>
              </a:spcBef>
            </a:pPr>
            <a:r>
              <a:rPr lang="en-US" sz="2200"/>
              <a:t>X</a:t>
            </a:r>
            <a:endParaRPr lang="en-US" sz="2200" baseline="-25000"/>
          </a:p>
        </p:txBody>
      </p:sp>
      <p:sp>
        <p:nvSpPr>
          <p:cNvPr id="13340" name="Line 27"/>
          <p:cNvSpPr>
            <a:spLocks noChangeShapeType="1"/>
          </p:cNvSpPr>
          <p:nvPr/>
        </p:nvSpPr>
        <p:spPr bwMode="auto">
          <a:xfrm>
            <a:off x="3535760" y="4109281"/>
            <a:ext cx="2262187" cy="0"/>
          </a:xfrm>
          <a:prstGeom prst="line">
            <a:avLst/>
          </a:prstGeom>
          <a:noFill/>
          <a:ln w="19050">
            <a:solidFill>
              <a:schemeClr val="tx1"/>
            </a:solidFill>
            <a:round/>
            <a:headEnd/>
            <a:tailEnd type="triangle" w="med" len="med"/>
          </a:ln>
        </p:spPr>
        <p:txBody>
          <a:bodyPr wrap="none" anchor="ctr"/>
          <a:lstStyle/>
          <a:p>
            <a:endParaRPr lang="en-US"/>
          </a:p>
        </p:txBody>
      </p:sp>
      <p:sp>
        <p:nvSpPr>
          <p:cNvPr id="13341" name="Text Box 28"/>
          <p:cNvSpPr txBox="1">
            <a:spLocks noChangeArrowheads="1"/>
          </p:cNvSpPr>
          <p:nvPr/>
        </p:nvSpPr>
        <p:spPr bwMode="auto">
          <a:xfrm>
            <a:off x="5257800" y="3657600"/>
            <a:ext cx="262037" cy="428317"/>
          </a:xfrm>
          <a:prstGeom prst="rect">
            <a:avLst/>
          </a:prstGeom>
          <a:noFill/>
          <a:ln w="12700">
            <a:noFill/>
            <a:miter lim="800000"/>
            <a:headEnd/>
            <a:tailEnd/>
          </a:ln>
        </p:spPr>
        <p:txBody>
          <a:bodyPr wrap="none" anchor="ctr">
            <a:spAutoFit/>
          </a:bodyPr>
          <a:lstStyle/>
          <a:p>
            <a:pPr algn="ctr">
              <a:spcBef>
                <a:spcPct val="20000"/>
              </a:spcBef>
            </a:pPr>
            <a:r>
              <a:rPr lang="en-US" sz="2200" dirty="0"/>
              <a:t>f</a:t>
            </a:r>
          </a:p>
        </p:txBody>
      </p:sp>
      <p:graphicFrame>
        <p:nvGraphicFramePr>
          <p:cNvPr id="426028" name="Object 44"/>
          <p:cNvGraphicFramePr>
            <a:graphicFrameLocks noGrp="1" noChangeAspect="1"/>
          </p:cNvGraphicFramePr>
          <p:nvPr>
            <p:ph idx="1"/>
          </p:nvPr>
        </p:nvGraphicFramePr>
        <p:xfrm>
          <a:off x="2971800" y="5029200"/>
          <a:ext cx="3581400" cy="917575"/>
        </p:xfrm>
        <a:graphic>
          <a:graphicData uri="http://schemas.openxmlformats.org/presentationml/2006/ole">
            <mc:AlternateContent xmlns:mc="http://schemas.openxmlformats.org/markup-compatibility/2006">
              <mc:Choice xmlns:v="urn:schemas-microsoft-com:vml" Requires="v">
                <p:oleObj spid="_x0000_s145487" name="Equation" r:id="rId4" imgW="1536480" imgH="393480" progId="Equation.3">
                  <p:embed/>
                </p:oleObj>
              </mc:Choice>
              <mc:Fallback>
                <p:oleObj name="Equation" r:id="rId4" imgW="153648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5029200"/>
                        <a:ext cx="3581400" cy="91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6032" name="Text Box 48"/>
          <p:cNvSpPr txBox="1">
            <a:spLocks noChangeArrowheads="1"/>
          </p:cNvSpPr>
          <p:nvPr/>
        </p:nvSpPr>
        <p:spPr bwMode="auto">
          <a:xfrm>
            <a:off x="2478390" y="6096000"/>
            <a:ext cx="4532010" cy="369332"/>
          </a:xfrm>
          <a:prstGeom prst="rect">
            <a:avLst/>
          </a:prstGeom>
          <a:noFill/>
          <a:ln w="9525">
            <a:noFill/>
            <a:miter lim="800000"/>
            <a:headEnd/>
            <a:tailEnd/>
          </a:ln>
        </p:spPr>
        <p:txBody>
          <a:bodyPr wrap="none">
            <a:spAutoFit/>
          </a:bodyPr>
          <a:lstStyle/>
          <a:p>
            <a:r>
              <a:rPr lang="en-US" dirty="0"/>
              <a:t>Disparity is inversely proportional to </a:t>
            </a:r>
            <a:r>
              <a:rPr lang="en-US" dirty="0" smtClean="0"/>
              <a:t>depth.</a:t>
            </a:r>
            <a:endParaRPr lang="en-US" dirty="0"/>
          </a:p>
        </p:txBody>
      </p:sp>
      <p:sp>
        <p:nvSpPr>
          <p:cNvPr id="30" name="Line 17"/>
          <p:cNvSpPr>
            <a:spLocks noChangeShapeType="1"/>
          </p:cNvSpPr>
          <p:nvPr/>
        </p:nvSpPr>
        <p:spPr bwMode="auto">
          <a:xfrm>
            <a:off x="5303520" y="3352800"/>
            <a:ext cx="182880" cy="0"/>
          </a:xfrm>
          <a:prstGeom prst="line">
            <a:avLst/>
          </a:prstGeom>
          <a:noFill/>
          <a:ln w="12700">
            <a:solidFill>
              <a:schemeClr val="tx1"/>
            </a:solidFill>
            <a:round/>
            <a:headEnd type="none" w="med" len="sm"/>
            <a:tailEnd type="arrow" w="med" len="sm"/>
          </a:ln>
        </p:spPr>
        <p:txBody>
          <a:bodyPr wrap="none" anchor="ctr"/>
          <a:lstStyle/>
          <a:p>
            <a:endParaRPr lang="en-US"/>
          </a:p>
        </p:txBody>
      </p:sp>
      <p:sp>
        <p:nvSpPr>
          <p:cNvPr id="13331" name="Text Box 18"/>
          <p:cNvSpPr txBox="1">
            <a:spLocks noChangeArrowheads="1"/>
          </p:cNvSpPr>
          <p:nvPr/>
        </p:nvSpPr>
        <p:spPr bwMode="auto">
          <a:xfrm>
            <a:off x="3437732" y="2919937"/>
            <a:ext cx="324247" cy="426405"/>
          </a:xfrm>
          <a:prstGeom prst="rect">
            <a:avLst/>
          </a:prstGeom>
          <a:noFill/>
          <a:ln w="12700">
            <a:noFill/>
            <a:miter lim="800000"/>
            <a:headEnd/>
            <a:tailEnd/>
          </a:ln>
        </p:spPr>
        <p:txBody>
          <a:bodyPr wrap="none" anchor="ctr">
            <a:spAutoFit/>
          </a:bodyPr>
          <a:lstStyle/>
          <a:p>
            <a:pPr algn="ctr">
              <a:spcBef>
                <a:spcPct val="20000"/>
              </a:spcBef>
            </a:pPr>
            <a:r>
              <a:rPr lang="en-US" sz="2200"/>
              <a:t>x</a:t>
            </a:r>
          </a:p>
        </p:txBody>
      </p:sp>
      <p:graphicFrame>
        <p:nvGraphicFramePr>
          <p:cNvPr id="4" name="Object 44"/>
          <p:cNvGraphicFramePr>
            <a:graphicFrameLocks noChangeAspect="1"/>
          </p:cNvGraphicFramePr>
          <p:nvPr/>
        </p:nvGraphicFramePr>
        <p:xfrm>
          <a:off x="874713" y="2316163"/>
          <a:ext cx="1778000" cy="915987"/>
        </p:xfrm>
        <a:graphic>
          <a:graphicData uri="http://schemas.openxmlformats.org/presentationml/2006/ole">
            <mc:AlternateContent xmlns:mc="http://schemas.openxmlformats.org/markup-compatibility/2006">
              <mc:Choice xmlns:v="urn:schemas-microsoft-com:vml" Requires="v">
                <p:oleObj spid="_x0000_s145488" name="Equation" r:id="rId6" imgW="761760" imgH="393480" progId="Equation.3">
                  <p:embed/>
                </p:oleObj>
              </mc:Choice>
              <mc:Fallback>
                <p:oleObj name="Equation" r:id="rId6" imgW="76176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4713" y="2316163"/>
                        <a:ext cx="1778000" cy="91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07C59B69-6083-0D46-8CBF-CC33D581A354}" type="slidenum">
              <a:rPr lang="en-US" smtClean="0"/>
              <a:pPr/>
              <a:t>35</a:t>
            </a:fld>
            <a:endParaRPr lang="en-US"/>
          </a:p>
        </p:txBody>
      </p:sp>
    </p:spTree>
    <p:extLst>
      <p:ext uri="{BB962C8B-B14F-4D97-AF65-F5344CB8AC3E}">
        <p14:creationId xmlns:p14="http://schemas.microsoft.com/office/powerpoint/2010/main" val="2040513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6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6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032"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Basic stereo matching algorithm</a:t>
            </a:r>
          </a:p>
        </p:txBody>
      </p:sp>
      <p:pic>
        <p:nvPicPr>
          <p:cNvPr id="46083" name="Picture 3" descr="lincoln_full"/>
          <p:cNvPicPr>
            <a:picLocks noChangeAspect="1" noChangeArrowheads="1"/>
          </p:cNvPicPr>
          <p:nvPr/>
        </p:nvPicPr>
        <p:blipFill>
          <a:blip r:embed="rId3" cstate="print"/>
          <a:srcRect/>
          <a:stretch>
            <a:fillRect/>
          </a:stretch>
        </p:blipFill>
        <p:spPr bwMode="auto">
          <a:xfrm>
            <a:off x="2057400" y="1066800"/>
            <a:ext cx="5029200" cy="2898775"/>
          </a:xfrm>
          <a:prstGeom prst="rect">
            <a:avLst/>
          </a:prstGeom>
          <a:noFill/>
          <a:ln w="9525">
            <a:noFill/>
            <a:miter lim="800000"/>
            <a:headEnd/>
            <a:tailEnd/>
          </a:ln>
        </p:spPr>
      </p:pic>
      <p:sp>
        <p:nvSpPr>
          <p:cNvPr id="731140" name="Line 4"/>
          <p:cNvSpPr>
            <a:spLocks noChangeShapeType="1"/>
          </p:cNvSpPr>
          <p:nvPr/>
        </p:nvSpPr>
        <p:spPr bwMode="auto">
          <a:xfrm>
            <a:off x="4572000" y="3124200"/>
            <a:ext cx="2514600" cy="0"/>
          </a:xfrm>
          <a:prstGeom prst="line">
            <a:avLst/>
          </a:prstGeom>
          <a:noFill/>
          <a:ln w="28575">
            <a:solidFill>
              <a:srgbClr val="00FFFF"/>
            </a:solidFill>
            <a:round/>
            <a:headEnd/>
            <a:tailEnd/>
          </a:ln>
        </p:spPr>
        <p:txBody>
          <a:bodyPr/>
          <a:lstStyle/>
          <a:p>
            <a:endParaRPr lang="en-US"/>
          </a:p>
        </p:txBody>
      </p:sp>
      <p:grpSp>
        <p:nvGrpSpPr>
          <p:cNvPr id="2" name="Group 5"/>
          <p:cNvGrpSpPr>
            <a:grpSpLocks/>
          </p:cNvGrpSpPr>
          <p:nvPr/>
        </p:nvGrpSpPr>
        <p:grpSpPr bwMode="auto">
          <a:xfrm>
            <a:off x="3352800" y="2971800"/>
            <a:ext cx="304800" cy="304800"/>
            <a:chOff x="2112" y="1872"/>
            <a:chExt cx="192" cy="192"/>
          </a:xfrm>
        </p:grpSpPr>
        <p:sp>
          <p:nvSpPr>
            <p:cNvPr id="46096" name="Oval 6"/>
            <p:cNvSpPr>
              <a:spLocks noChangeArrowheads="1"/>
            </p:cNvSpPr>
            <p:nvPr/>
          </p:nvSpPr>
          <p:spPr bwMode="auto">
            <a:xfrm>
              <a:off x="2174" y="1941"/>
              <a:ext cx="48" cy="48"/>
            </a:xfrm>
            <a:prstGeom prst="ellipse">
              <a:avLst/>
            </a:prstGeom>
            <a:solidFill>
              <a:srgbClr val="FFFF00"/>
            </a:solidFill>
            <a:ln w="9525">
              <a:solidFill>
                <a:schemeClr val="tx1"/>
              </a:solidFill>
              <a:round/>
              <a:headEnd/>
              <a:tailEnd/>
            </a:ln>
          </p:spPr>
          <p:txBody>
            <a:bodyPr wrap="none" anchor="ctr"/>
            <a:lstStyle/>
            <a:p>
              <a:endParaRPr lang="en-US"/>
            </a:p>
          </p:txBody>
        </p:sp>
        <p:sp>
          <p:nvSpPr>
            <p:cNvPr id="46097" name="Rectangle 7"/>
            <p:cNvSpPr>
              <a:spLocks noChangeArrowheads="1"/>
            </p:cNvSpPr>
            <p:nvPr/>
          </p:nvSpPr>
          <p:spPr bwMode="auto">
            <a:xfrm>
              <a:off x="2112" y="1872"/>
              <a:ext cx="192" cy="192"/>
            </a:xfrm>
            <a:prstGeom prst="rect">
              <a:avLst/>
            </a:prstGeom>
            <a:noFill/>
            <a:ln w="38100">
              <a:solidFill>
                <a:srgbClr val="FFFF00"/>
              </a:solidFill>
              <a:miter lim="800000"/>
              <a:headEnd/>
              <a:tailEnd/>
            </a:ln>
          </p:spPr>
          <p:txBody>
            <a:bodyPr wrap="none" anchor="ctr"/>
            <a:lstStyle/>
            <a:p>
              <a:endParaRPr lang="en-US"/>
            </a:p>
          </p:txBody>
        </p:sp>
      </p:grpSp>
      <p:grpSp>
        <p:nvGrpSpPr>
          <p:cNvPr id="3" name="Group 8"/>
          <p:cNvGrpSpPr>
            <a:grpSpLocks/>
          </p:cNvGrpSpPr>
          <p:nvPr/>
        </p:nvGrpSpPr>
        <p:grpSpPr bwMode="auto">
          <a:xfrm>
            <a:off x="5257800" y="2971800"/>
            <a:ext cx="304800" cy="304800"/>
            <a:chOff x="3600" y="1872"/>
            <a:chExt cx="192" cy="192"/>
          </a:xfrm>
        </p:grpSpPr>
        <p:sp>
          <p:nvSpPr>
            <p:cNvPr id="46094" name="Oval 9"/>
            <p:cNvSpPr>
              <a:spLocks noChangeArrowheads="1"/>
            </p:cNvSpPr>
            <p:nvPr/>
          </p:nvSpPr>
          <p:spPr bwMode="auto">
            <a:xfrm>
              <a:off x="3675" y="1947"/>
              <a:ext cx="48" cy="48"/>
            </a:xfrm>
            <a:prstGeom prst="ellipse">
              <a:avLst/>
            </a:prstGeom>
            <a:solidFill>
              <a:srgbClr val="FFFF00"/>
            </a:solidFill>
            <a:ln w="9525">
              <a:solidFill>
                <a:schemeClr val="tx1"/>
              </a:solidFill>
              <a:round/>
              <a:headEnd/>
              <a:tailEnd/>
            </a:ln>
          </p:spPr>
          <p:txBody>
            <a:bodyPr wrap="none" anchor="ctr"/>
            <a:lstStyle/>
            <a:p>
              <a:endParaRPr lang="en-US"/>
            </a:p>
          </p:txBody>
        </p:sp>
        <p:sp>
          <p:nvSpPr>
            <p:cNvPr id="46095" name="Rectangle 10"/>
            <p:cNvSpPr>
              <a:spLocks noChangeArrowheads="1"/>
            </p:cNvSpPr>
            <p:nvPr/>
          </p:nvSpPr>
          <p:spPr bwMode="auto">
            <a:xfrm>
              <a:off x="3600" y="1872"/>
              <a:ext cx="192" cy="192"/>
            </a:xfrm>
            <a:prstGeom prst="rect">
              <a:avLst/>
            </a:prstGeom>
            <a:noFill/>
            <a:ln w="38100">
              <a:solidFill>
                <a:srgbClr val="FFFF00"/>
              </a:solidFill>
              <a:miter lim="800000"/>
              <a:headEnd/>
              <a:tailEnd/>
            </a:ln>
          </p:spPr>
          <p:txBody>
            <a:bodyPr wrap="none" anchor="ctr"/>
            <a:lstStyle/>
            <a:p>
              <a:endParaRPr lang="en-US"/>
            </a:p>
          </p:txBody>
        </p:sp>
      </p:grpSp>
      <p:sp>
        <p:nvSpPr>
          <p:cNvPr id="731147" name="Rectangle 11"/>
          <p:cNvSpPr>
            <a:spLocks noGrp="1" noChangeArrowheads="1"/>
          </p:cNvSpPr>
          <p:nvPr>
            <p:ph type="body" idx="1"/>
          </p:nvPr>
        </p:nvSpPr>
        <p:spPr>
          <a:xfrm>
            <a:off x="304800" y="4114800"/>
            <a:ext cx="8686800" cy="2438400"/>
          </a:xfrm>
        </p:spPr>
        <p:txBody>
          <a:bodyPr>
            <a:normAutofit/>
          </a:bodyPr>
          <a:lstStyle/>
          <a:p>
            <a:pPr>
              <a:buFontTx/>
              <a:buChar char="•"/>
              <a:defRPr/>
            </a:pPr>
            <a:r>
              <a:rPr lang="en-US" dirty="0" smtClean="0"/>
              <a:t>If necessary, </a:t>
            </a:r>
            <a:r>
              <a:rPr lang="en-US" dirty="0" smtClean="0">
                <a:solidFill>
                  <a:srgbClr val="FF0000"/>
                </a:solidFill>
              </a:rPr>
              <a:t>rectify</a:t>
            </a:r>
            <a:r>
              <a:rPr lang="en-US" dirty="0" smtClean="0"/>
              <a:t> the two stereo images to transform </a:t>
            </a:r>
            <a:r>
              <a:rPr lang="en-US" dirty="0" err="1" smtClean="0"/>
              <a:t>epipolar</a:t>
            </a:r>
            <a:r>
              <a:rPr lang="en-US" dirty="0" smtClean="0"/>
              <a:t> lines into </a:t>
            </a:r>
            <a:r>
              <a:rPr lang="en-US" dirty="0" err="1" smtClean="0"/>
              <a:t>scanlines</a:t>
            </a:r>
            <a:endParaRPr lang="en-US" dirty="0" smtClean="0"/>
          </a:p>
          <a:p>
            <a:pPr>
              <a:buFontTx/>
              <a:buChar char="•"/>
              <a:defRPr/>
            </a:pPr>
            <a:r>
              <a:rPr lang="en-US" dirty="0" smtClean="0"/>
              <a:t>For each pixel x in the first image</a:t>
            </a:r>
          </a:p>
          <a:p>
            <a:pPr lvl="1">
              <a:defRPr/>
            </a:pPr>
            <a:r>
              <a:rPr lang="en-US" dirty="0" smtClean="0"/>
              <a:t>Find corresponding </a:t>
            </a:r>
            <a:r>
              <a:rPr lang="en-US" dirty="0" err="1" smtClean="0"/>
              <a:t>epipolar</a:t>
            </a:r>
            <a:r>
              <a:rPr lang="en-US" dirty="0" smtClean="0"/>
              <a:t> </a:t>
            </a:r>
            <a:r>
              <a:rPr lang="en-US" dirty="0" err="1" smtClean="0"/>
              <a:t>scanline</a:t>
            </a:r>
            <a:r>
              <a:rPr lang="en-US" dirty="0" smtClean="0"/>
              <a:t> in the right image</a:t>
            </a:r>
          </a:p>
          <a:p>
            <a:pPr lvl="1">
              <a:defRPr/>
            </a:pPr>
            <a:r>
              <a:rPr lang="en-US" dirty="0" smtClean="0"/>
              <a:t>Search the </a:t>
            </a:r>
            <a:r>
              <a:rPr lang="en-US" dirty="0" err="1" smtClean="0"/>
              <a:t>scanline</a:t>
            </a:r>
            <a:r>
              <a:rPr lang="en-US" dirty="0" smtClean="0"/>
              <a:t> and pick the best match x’</a:t>
            </a:r>
          </a:p>
          <a:p>
            <a:pPr lvl="1">
              <a:defRPr/>
            </a:pPr>
            <a:r>
              <a:rPr lang="en-US" dirty="0" smtClean="0"/>
              <a:t>Compute disparity x-x’ and set depth(x) = </a:t>
            </a:r>
            <a:r>
              <a:rPr lang="en-US" dirty="0" err="1" smtClean="0"/>
              <a:t>fB</a:t>
            </a:r>
            <a:r>
              <a:rPr lang="en-US" dirty="0" smtClean="0"/>
              <a:t>/(x-x’)</a:t>
            </a:r>
          </a:p>
        </p:txBody>
      </p:sp>
      <p:grpSp>
        <p:nvGrpSpPr>
          <p:cNvPr id="4" name="Group 12"/>
          <p:cNvGrpSpPr>
            <a:grpSpLocks/>
          </p:cNvGrpSpPr>
          <p:nvPr/>
        </p:nvGrpSpPr>
        <p:grpSpPr bwMode="auto">
          <a:xfrm>
            <a:off x="4800600" y="2971800"/>
            <a:ext cx="304800" cy="304800"/>
            <a:chOff x="3600" y="1872"/>
            <a:chExt cx="192" cy="192"/>
          </a:xfrm>
        </p:grpSpPr>
        <p:sp>
          <p:nvSpPr>
            <p:cNvPr id="46092" name="Oval 13"/>
            <p:cNvSpPr>
              <a:spLocks noChangeArrowheads="1"/>
            </p:cNvSpPr>
            <p:nvPr/>
          </p:nvSpPr>
          <p:spPr bwMode="auto">
            <a:xfrm>
              <a:off x="3675" y="1947"/>
              <a:ext cx="48" cy="48"/>
            </a:xfrm>
            <a:prstGeom prst="ellipse">
              <a:avLst/>
            </a:prstGeom>
            <a:solidFill>
              <a:srgbClr val="FFFF00"/>
            </a:solidFill>
            <a:ln w="9525">
              <a:solidFill>
                <a:schemeClr val="tx1"/>
              </a:solidFill>
              <a:round/>
              <a:headEnd/>
              <a:tailEnd/>
            </a:ln>
          </p:spPr>
          <p:txBody>
            <a:bodyPr wrap="none" anchor="ctr"/>
            <a:lstStyle/>
            <a:p>
              <a:endParaRPr lang="en-US"/>
            </a:p>
          </p:txBody>
        </p:sp>
        <p:sp>
          <p:nvSpPr>
            <p:cNvPr id="46093" name="Rectangle 14"/>
            <p:cNvSpPr>
              <a:spLocks noChangeArrowheads="1"/>
            </p:cNvSpPr>
            <p:nvPr/>
          </p:nvSpPr>
          <p:spPr bwMode="auto">
            <a:xfrm>
              <a:off x="3600" y="1872"/>
              <a:ext cx="192" cy="192"/>
            </a:xfrm>
            <a:prstGeom prst="rect">
              <a:avLst/>
            </a:prstGeom>
            <a:noFill/>
            <a:ln w="38100">
              <a:solidFill>
                <a:srgbClr val="FFFF00"/>
              </a:solidFill>
              <a:miter lim="800000"/>
              <a:headEnd/>
              <a:tailEnd/>
            </a:ln>
          </p:spPr>
          <p:txBody>
            <a:bodyPr wrap="none" anchor="ctr"/>
            <a:lstStyle/>
            <a:p>
              <a:endParaRPr lang="en-US"/>
            </a:p>
          </p:txBody>
        </p:sp>
      </p:grpSp>
      <p:grpSp>
        <p:nvGrpSpPr>
          <p:cNvPr id="5" name="Group 15"/>
          <p:cNvGrpSpPr>
            <a:grpSpLocks/>
          </p:cNvGrpSpPr>
          <p:nvPr/>
        </p:nvGrpSpPr>
        <p:grpSpPr bwMode="auto">
          <a:xfrm>
            <a:off x="5715000" y="2971800"/>
            <a:ext cx="304800" cy="304800"/>
            <a:chOff x="3600" y="1872"/>
            <a:chExt cx="192" cy="192"/>
          </a:xfrm>
        </p:grpSpPr>
        <p:sp>
          <p:nvSpPr>
            <p:cNvPr id="46090" name="Oval 16"/>
            <p:cNvSpPr>
              <a:spLocks noChangeArrowheads="1"/>
            </p:cNvSpPr>
            <p:nvPr/>
          </p:nvSpPr>
          <p:spPr bwMode="auto">
            <a:xfrm>
              <a:off x="3675" y="1947"/>
              <a:ext cx="48" cy="48"/>
            </a:xfrm>
            <a:prstGeom prst="ellipse">
              <a:avLst/>
            </a:prstGeom>
            <a:solidFill>
              <a:srgbClr val="FFFF00"/>
            </a:solidFill>
            <a:ln w="9525">
              <a:solidFill>
                <a:schemeClr val="tx1"/>
              </a:solidFill>
              <a:round/>
              <a:headEnd/>
              <a:tailEnd/>
            </a:ln>
          </p:spPr>
          <p:txBody>
            <a:bodyPr wrap="none" anchor="ctr"/>
            <a:lstStyle/>
            <a:p>
              <a:endParaRPr lang="en-US"/>
            </a:p>
          </p:txBody>
        </p:sp>
        <p:sp>
          <p:nvSpPr>
            <p:cNvPr id="46091" name="Rectangle 17"/>
            <p:cNvSpPr>
              <a:spLocks noChangeArrowheads="1"/>
            </p:cNvSpPr>
            <p:nvPr/>
          </p:nvSpPr>
          <p:spPr bwMode="auto">
            <a:xfrm>
              <a:off x="3600" y="1872"/>
              <a:ext cx="192" cy="192"/>
            </a:xfrm>
            <a:prstGeom prst="rect">
              <a:avLst/>
            </a:prstGeom>
            <a:noFill/>
            <a:ln w="38100">
              <a:solidFill>
                <a:srgbClr val="FFFF00"/>
              </a:solidFill>
              <a:miter lim="800000"/>
              <a:headEnd/>
              <a:tailEnd/>
            </a:ln>
          </p:spPr>
          <p:txBody>
            <a:bodyPr wrap="none" anchor="ctr"/>
            <a:lstStyle/>
            <a:p>
              <a:endParaRPr lang="en-US"/>
            </a:p>
          </p:txBody>
        </p:sp>
      </p:grpSp>
      <p:sp>
        <p:nvSpPr>
          <p:cNvPr id="6" name="Slide Number Placeholder 5"/>
          <p:cNvSpPr>
            <a:spLocks noGrp="1"/>
          </p:cNvSpPr>
          <p:nvPr>
            <p:ph type="sldNum" sz="quarter" idx="12"/>
          </p:nvPr>
        </p:nvSpPr>
        <p:spPr/>
        <p:txBody>
          <a:bodyPr/>
          <a:lstStyle/>
          <a:p>
            <a:fld id="{07C59B69-6083-0D46-8CBF-CC33D581A354}" type="slidenum">
              <a:rPr lang="en-US" smtClean="0"/>
              <a:pPr/>
              <a:t>36</a:t>
            </a:fld>
            <a:endParaRPr lang="en-US"/>
          </a:p>
        </p:txBody>
      </p:sp>
    </p:spTree>
    <p:extLst>
      <p:ext uri="{BB962C8B-B14F-4D97-AF65-F5344CB8AC3E}">
        <p14:creationId xmlns:p14="http://schemas.microsoft.com/office/powerpoint/2010/main" val="1886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1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1147">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31147">
                                            <p:txEl>
                                              <p:pRg st="2" end="2"/>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7311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31147">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31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1140" grpId="0" animBg="1"/>
      <p:bldP spid="731147" grpId="0" build="p" bldLvl="2"/>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Basic stereo matching algorithm</a:t>
            </a:r>
          </a:p>
        </p:txBody>
      </p:sp>
      <p:pic>
        <p:nvPicPr>
          <p:cNvPr id="39939" name="Picture 3" descr="lincoln_full"/>
          <p:cNvPicPr>
            <a:picLocks noChangeAspect="1" noChangeArrowheads="1"/>
          </p:cNvPicPr>
          <p:nvPr/>
        </p:nvPicPr>
        <p:blipFill>
          <a:blip r:embed="rId3" cstate="print"/>
          <a:srcRect/>
          <a:stretch>
            <a:fillRect/>
          </a:stretch>
        </p:blipFill>
        <p:spPr bwMode="auto">
          <a:xfrm>
            <a:off x="2057400" y="1066800"/>
            <a:ext cx="5029200" cy="2898775"/>
          </a:xfrm>
          <a:prstGeom prst="rect">
            <a:avLst/>
          </a:prstGeom>
          <a:noFill/>
          <a:ln w="9525">
            <a:noFill/>
            <a:miter lim="800000"/>
            <a:headEnd/>
            <a:tailEnd/>
          </a:ln>
        </p:spPr>
      </p:pic>
      <p:sp>
        <p:nvSpPr>
          <p:cNvPr id="395270" name="Line 6"/>
          <p:cNvSpPr>
            <a:spLocks noChangeShapeType="1"/>
          </p:cNvSpPr>
          <p:nvPr/>
        </p:nvSpPr>
        <p:spPr bwMode="auto">
          <a:xfrm>
            <a:off x="4572000" y="3124200"/>
            <a:ext cx="2514600" cy="0"/>
          </a:xfrm>
          <a:prstGeom prst="line">
            <a:avLst/>
          </a:prstGeom>
          <a:noFill/>
          <a:ln w="28575">
            <a:solidFill>
              <a:srgbClr val="00FFFF"/>
            </a:solidFill>
            <a:round/>
            <a:headEnd/>
            <a:tailEnd/>
          </a:ln>
        </p:spPr>
        <p:txBody>
          <a:bodyPr/>
          <a:lstStyle/>
          <a:p>
            <a:endParaRPr lang="en-US"/>
          </a:p>
        </p:txBody>
      </p:sp>
      <p:grpSp>
        <p:nvGrpSpPr>
          <p:cNvPr id="2" name="Group 14"/>
          <p:cNvGrpSpPr>
            <a:grpSpLocks/>
          </p:cNvGrpSpPr>
          <p:nvPr/>
        </p:nvGrpSpPr>
        <p:grpSpPr bwMode="auto">
          <a:xfrm>
            <a:off x="3352800" y="2971800"/>
            <a:ext cx="304800" cy="304800"/>
            <a:chOff x="2112" y="1872"/>
            <a:chExt cx="192" cy="192"/>
          </a:xfrm>
        </p:grpSpPr>
        <p:sp>
          <p:nvSpPr>
            <p:cNvPr id="39952" name="Oval 9"/>
            <p:cNvSpPr>
              <a:spLocks noChangeArrowheads="1"/>
            </p:cNvSpPr>
            <p:nvPr/>
          </p:nvSpPr>
          <p:spPr bwMode="auto">
            <a:xfrm>
              <a:off x="2174" y="1941"/>
              <a:ext cx="48" cy="48"/>
            </a:xfrm>
            <a:prstGeom prst="ellipse">
              <a:avLst/>
            </a:prstGeom>
            <a:solidFill>
              <a:srgbClr val="FFFF00"/>
            </a:solidFill>
            <a:ln w="9525">
              <a:solidFill>
                <a:schemeClr val="tx1"/>
              </a:solidFill>
              <a:round/>
              <a:headEnd/>
              <a:tailEnd/>
            </a:ln>
          </p:spPr>
          <p:txBody>
            <a:bodyPr wrap="none" anchor="ctr"/>
            <a:lstStyle/>
            <a:p>
              <a:endParaRPr lang="en-US"/>
            </a:p>
          </p:txBody>
        </p:sp>
        <p:sp>
          <p:nvSpPr>
            <p:cNvPr id="39953" name="Rectangle 16"/>
            <p:cNvSpPr>
              <a:spLocks noChangeArrowheads="1"/>
            </p:cNvSpPr>
            <p:nvPr/>
          </p:nvSpPr>
          <p:spPr bwMode="auto">
            <a:xfrm>
              <a:off x="2112" y="1872"/>
              <a:ext cx="192" cy="192"/>
            </a:xfrm>
            <a:prstGeom prst="rect">
              <a:avLst/>
            </a:prstGeom>
            <a:noFill/>
            <a:ln w="38100">
              <a:solidFill>
                <a:srgbClr val="FFFF00"/>
              </a:solidFill>
              <a:miter lim="800000"/>
              <a:headEnd/>
              <a:tailEnd/>
            </a:ln>
          </p:spPr>
          <p:txBody>
            <a:bodyPr wrap="none" anchor="ctr"/>
            <a:lstStyle/>
            <a:p>
              <a:endParaRPr lang="en-US"/>
            </a:p>
          </p:txBody>
        </p:sp>
      </p:grpSp>
      <p:grpSp>
        <p:nvGrpSpPr>
          <p:cNvPr id="3" name="Group 15"/>
          <p:cNvGrpSpPr>
            <a:grpSpLocks/>
          </p:cNvGrpSpPr>
          <p:nvPr/>
        </p:nvGrpSpPr>
        <p:grpSpPr bwMode="auto">
          <a:xfrm>
            <a:off x="5257800" y="2971800"/>
            <a:ext cx="304800" cy="304800"/>
            <a:chOff x="3600" y="1872"/>
            <a:chExt cx="192" cy="192"/>
          </a:xfrm>
        </p:grpSpPr>
        <p:sp>
          <p:nvSpPr>
            <p:cNvPr id="39950" name="Oval 7"/>
            <p:cNvSpPr>
              <a:spLocks noChangeArrowheads="1"/>
            </p:cNvSpPr>
            <p:nvPr/>
          </p:nvSpPr>
          <p:spPr bwMode="auto">
            <a:xfrm>
              <a:off x="3675" y="1947"/>
              <a:ext cx="48" cy="48"/>
            </a:xfrm>
            <a:prstGeom prst="ellipse">
              <a:avLst/>
            </a:prstGeom>
            <a:solidFill>
              <a:srgbClr val="FFFF00"/>
            </a:solidFill>
            <a:ln w="9525">
              <a:solidFill>
                <a:schemeClr val="tx1"/>
              </a:solidFill>
              <a:round/>
              <a:headEnd/>
              <a:tailEnd/>
            </a:ln>
          </p:spPr>
          <p:txBody>
            <a:bodyPr wrap="none" anchor="ctr"/>
            <a:lstStyle/>
            <a:p>
              <a:endParaRPr lang="en-US"/>
            </a:p>
          </p:txBody>
        </p:sp>
        <p:sp>
          <p:nvSpPr>
            <p:cNvPr id="39951" name="Rectangle 17"/>
            <p:cNvSpPr>
              <a:spLocks noChangeArrowheads="1"/>
            </p:cNvSpPr>
            <p:nvPr/>
          </p:nvSpPr>
          <p:spPr bwMode="auto">
            <a:xfrm>
              <a:off x="3600" y="1872"/>
              <a:ext cx="192" cy="192"/>
            </a:xfrm>
            <a:prstGeom prst="rect">
              <a:avLst/>
            </a:prstGeom>
            <a:noFill/>
            <a:ln w="38100">
              <a:solidFill>
                <a:srgbClr val="FFFF00"/>
              </a:solidFill>
              <a:miter lim="800000"/>
              <a:headEnd/>
              <a:tailEnd/>
            </a:ln>
          </p:spPr>
          <p:txBody>
            <a:bodyPr wrap="none" anchor="ctr"/>
            <a:lstStyle/>
            <a:p>
              <a:endParaRPr lang="en-US"/>
            </a:p>
          </p:txBody>
        </p:sp>
      </p:grpSp>
      <p:sp>
        <p:nvSpPr>
          <p:cNvPr id="396301" name="Rectangle 13"/>
          <p:cNvSpPr>
            <a:spLocks noGrp="1" noChangeArrowheads="1"/>
          </p:cNvSpPr>
          <p:nvPr>
            <p:ph type="body" idx="1"/>
          </p:nvPr>
        </p:nvSpPr>
        <p:spPr>
          <a:xfrm>
            <a:off x="304800" y="4114800"/>
            <a:ext cx="8686800" cy="2438400"/>
          </a:xfrm>
        </p:spPr>
        <p:txBody>
          <a:bodyPr>
            <a:normAutofit/>
          </a:bodyPr>
          <a:lstStyle/>
          <a:p>
            <a:pPr>
              <a:lnSpc>
                <a:spcPct val="90000"/>
              </a:lnSpc>
              <a:buFontTx/>
              <a:buChar char="•"/>
              <a:defRPr/>
            </a:pPr>
            <a:r>
              <a:rPr lang="en-US" dirty="0" smtClean="0"/>
              <a:t>For each pixel in the first image</a:t>
            </a:r>
          </a:p>
          <a:p>
            <a:pPr lvl="1">
              <a:lnSpc>
                <a:spcPct val="90000"/>
              </a:lnSpc>
              <a:defRPr/>
            </a:pPr>
            <a:r>
              <a:rPr lang="en-US" dirty="0" smtClean="0"/>
              <a:t>Find corresponding </a:t>
            </a:r>
            <a:r>
              <a:rPr lang="en-US" dirty="0" err="1" smtClean="0"/>
              <a:t>epipolar</a:t>
            </a:r>
            <a:r>
              <a:rPr lang="en-US" dirty="0" smtClean="0"/>
              <a:t> line in the right image</a:t>
            </a:r>
          </a:p>
          <a:p>
            <a:pPr lvl="1">
              <a:lnSpc>
                <a:spcPct val="90000"/>
              </a:lnSpc>
              <a:defRPr/>
            </a:pPr>
            <a:r>
              <a:rPr lang="en-US" dirty="0" smtClean="0"/>
              <a:t>Search along </a:t>
            </a:r>
            <a:r>
              <a:rPr lang="en-US" dirty="0" err="1" smtClean="0"/>
              <a:t>epipolar</a:t>
            </a:r>
            <a:r>
              <a:rPr lang="en-US" dirty="0" smtClean="0"/>
              <a:t> line and pick the best match</a:t>
            </a:r>
          </a:p>
          <a:p>
            <a:pPr lvl="1">
              <a:lnSpc>
                <a:spcPct val="90000"/>
              </a:lnSpc>
              <a:defRPr/>
            </a:pPr>
            <a:r>
              <a:rPr lang="en-US" dirty="0" smtClean="0"/>
              <a:t>Triangulate the matches to get depth information</a:t>
            </a:r>
            <a:br>
              <a:rPr lang="en-US" dirty="0" smtClean="0"/>
            </a:br>
            <a:endParaRPr lang="en-US" dirty="0" smtClean="0"/>
          </a:p>
          <a:p>
            <a:pPr>
              <a:lnSpc>
                <a:spcPct val="90000"/>
              </a:lnSpc>
              <a:buFontTx/>
              <a:buChar char="•"/>
              <a:defRPr/>
            </a:pPr>
            <a:r>
              <a:rPr lang="en-US" dirty="0" smtClean="0"/>
              <a:t>Simplest case: </a:t>
            </a:r>
            <a:r>
              <a:rPr lang="en-US" dirty="0" err="1" smtClean="0"/>
              <a:t>epipolar</a:t>
            </a:r>
            <a:r>
              <a:rPr lang="en-US" dirty="0" smtClean="0"/>
              <a:t> lines are </a:t>
            </a:r>
            <a:r>
              <a:rPr lang="en-US" dirty="0" err="1" smtClean="0"/>
              <a:t>scanlines</a:t>
            </a:r>
            <a:endParaRPr lang="en-US" dirty="0" smtClean="0"/>
          </a:p>
          <a:p>
            <a:pPr lvl="1">
              <a:lnSpc>
                <a:spcPct val="90000"/>
              </a:lnSpc>
              <a:defRPr/>
            </a:pPr>
            <a:r>
              <a:rPr lang="en-US" dirty="0" smtClean="0"/>
              <a:t>When does this happen?</a:t>
            </a:r>
          </a:p>
        </p:txBody>
      </p:sp>
      <p:grpSp>
        <p:nvGrpSpPr>
          <p:cNvPr id="4" name="Group 16"/>
          <p:cNvGrpSpPr>
            <a:grpSpLocks/>
          </p:cNvGrpSpPr>
          <p:nvPr/>
        </p:nvGrpSpPr>
        <p:grpSpPr bwMode="auto">
          <a:xfrm>
            <a:off x="4800600" y="2971800"/>
            <a:ext cx="304800" cy="304800"/>
            <a:chOff x="3600" y="1872"/>
            <a:chExt cx="192" cy="192"/>
          </a:xfrm>
        </p:grpSpPr>
        <p:sp>
          <p:nvSpPr>
            <p:cNvPr id="39948" name="Oval 17"/>
            <p:cNvSpPr>
              <a:spLocks noChangeArrowheads="1"/>
            </p:cNvSpPr>
            <p:nvPr/>
          </p:nvSpPr>
          <p:spPr bwMode="auto">
            <a:xfrm>
              <a:off x="3675" y="1947"/>
              <a:ext cx="48" cy="48"/>
            </a:xfrm>
            <a:prstGeom prst="ellipse">
              <a:avLst/>
            </a:prstGeom>
            <a:solidFill>
              <a:srgbClr val="FFFF00"/>
            </a:solidFill>
            <a:ln w="9525">
              <a:solidFill>
                <a:schemeClr val="tx1"/>
              </a:solidFill>
              <a:round/>
              <a:headEnd/>
              <a:tailEnd/>
            </a:ln>
          </p:spPr>
          <p:txBody>
            <a:bodyPr wrap="none" anchor="ctr"/>
            <a:lstStyle/>
            <a:p>
              <a:endParaRPr lang="en-US"/>
            </a:p>
          </p:txBody>
        </p:sp>
        <p:sp>
          <p:nvSpPr>
            <p:cNvPr id="39949" name="Rectangle 18"/>
            <p:cNvSpPr>
              <a:spLocks noChangeArrowheads="1"/>
            </p:cNvSpPr>
            <p:nvPr/>
          </p:nvSpPr>
          <p:spPr bwMode="auto">
            <a:xfrm>
              <a:off x="3600" y="1872"/>
              <a:ext cx="192" cy="192"/>
            </a:xfrm>
            <a:prstGeom prst="rect">
              <a:avLst/>
            </a:prstGeom>
            <a:noFill/>
            <a:ln w="38100">
              <a:solidFill>
                <a:srgbClr val="FFFF00"/>
              </a:solidFill>
              <a:miter lim="800000"/>
              <a:headEnd/>
              <a:tailEnd/>
            </a:ln>
          </p:spPr>
          <p:txBody>
            <a:bodyPr wrap="none" anchor="ctr"/>
            <a:lstStyle/>
            <a:p>
              <a:endParaRPr lang="en-US"/>
            </a:p>
          </p:txBody>
        </p:sp>
      </p:grpSp>
      <p:grpSp>
        <p:nvGrpSpPr>
          <p:cNvPr id="5" name="Group 19"/>
          <p:cNvGrpSpPr>
            <a:grpSpLocks/>
          </p:cNvGrpSpPr>
          <p:nvPr/>
        </p:nvGrpSpPr>
        <p:grpSpPr bwMode="auto">
          <a:xfrm>
            <a:off x="5715000" y="2971800"/>
            <a:ext cx="304800" cy="304800"/>
            <a:chOff x="3600" y="1872"/>
            <a:chExt cx="192" cy="192"/>
          </a:xfrm>
        </p:grpSpPr>
        <p:sp>
          <p:nvSpPr>
            <p:cNvPr id="39946" name="Oval 20"/>
            <p:cNvSpPr>
              <a:spLocks noChangeArrowheads="1"/>
            </p:cNvSpPr>
            <p:nvPr/>
          </p:nvSpPr>
          <p:spPr bwMode="auto">
            <a:xfrm>
              <a:off x="3675" y="1947"/>
              <a:ext cx="48" cy="48"/>
            </a:xfrm>
            <a:prstGeom prst="ellipse">
              <a:avLst/>
            </a:prstGeom>
            <a:solidFill>
              <a:srgbClr val="FFFF00"/>
            </a:solidFill>
            <a:ln w="9525">
              <a:solidFill>
                <a:schemeClr val="tx1"/>
              </a:solidFill>
              <a:round/>
              <a:headEnd/>
              <a:tailEnd/>
            </a:ln>
          </p:spPr>
          <p:txBody>
            <a:bodyPr wrap="none" anchor="ctr"/>
            <a:lstStyle/>
            <a:p>
              <a:endParaRPr lang="en-US"/>
            </a:p>
          </p:txBody>
        </p:sp>
        <p:sp>
          <p:nvSpPr>
            <p:cNvPr id="39947" name="Rectangle 21"/>
            <p:cNvSpPr>
              <a:spLocks noChangeArrowheads="1"/>
            </p:cNvSpPr>
            <p:nvPr/>
          </p:nvSpPr>
          <p:spPr bwMode="auto">
            <a:xfrm>
              <a:off x="3600" y="1872"/>
              <a:ext cx="192" cy="192"/>
            </a:xfrm>
            <a:prstGeom prst="rect">
              <a:avLst/>
            </a:prstGeom>
            <a:noFill/>
            <a:ln w="38100">
              <a:solidFill>
                <a:srgbClr val="FFFF00"/>
              </a:solidFill>
              <a:miter lim="800000"/>
              <a:headEnd/>
              <a:tailEnd/>
            </a:ln>
          </p:spPr>
          <p:txBody>
            <a:bodyPr wrap="none" anchor="ctr"/>
            <a:lstStyle/>
            <a:p>
              <a:endParaRPr lang="en-US"/>
            </a:p>
          </p:txBody>
        </p:sp>
      </p:grpSp>
      <p:sp>
        <p:nvSpPr>
          <p:cNvPr id="6" name="Slide Number Placeholder 5"/>
          <p:cNvSpPr>
            <a:spLocks noGrp="1"/>
          </p:cNvSpPr>
          <p:nvPr>
            <p:ph type="sldNum" sz="quarter" idx="12"/>
          </p:nvPr>
        </p:nvSpPr>
        <p:spPr/>
        <p:txBody>
          <a:bodyPr/>
          <a:lstStyle/>
          <a:p>
            <a:fld id="{07C59B69-6083-0D46-8CBF-CC33D581A354}" type="slidenum">
              <a:rPr lang="en-US" smtClean="0"/>
              <a:pPr/>
              <a:t>37</a:t>
            </a:fld>
            <a:endParaRPr lang="en-US"/>
          </a:p>
        </p:txBody>
      </p:sp>
    </p:spTree>
    <p:extLst>
      <p:ext uri="{BB962C8B-B14F-4D97-AF65-F5344CB8AC3E}">
        <p14:creationId xmlns:p14="http://schemas.microsoft.com/office/powerpoint/2010/main" val="1838298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6301">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96301">
                                            <p:txEl>
                                              <p:pRg st="1" end="1"/>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3952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6301">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96301">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96301">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9630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70" grpId="0" animBg="1"/>
      <p:bldP spid="396301" grpId="0" build="p" bldLvl="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p:txBody>
          <a:bodyPr/>
          <a:lstStyle/>
          <a:p>
            <a:r>
              <a:rPr lang="en-US" dirty="0" smtClean="0"/>
              <a:t>Simplest Case: Parallel images</a:t>
            </a:r>
          </a:p>
        </p:txBody>
      </p:sp>
      <p:graphicFrame>
        <p:nvGraphicFramePr>
          <p:cNvPr id="12290" name="Object 34"/>
          <p:cNvGraphicFramePr>
            <a:graphicFrameLocks noGrp="1" noChangeAspect="1"/>
          </p:cNvGraphicFramePr>
          <p:nvPr>
            <p:ph sz="half" idx="1"/>
          </p:nvPr>
        </p:nvGraphicFramePr>
        <p:xfrm>
          <a:off x="4438650" y="1438275"/>
          <a:ext cx="3257550" cy="542925"/>
        </p:xfrm>
        <a:graphic>
          <a:graphicData uri="http://schemas.openxmlformats.org/presentationml/2006/ole">
            <mc:AlternateContent xmlns:mc="http://schemas.openxmlformats.org/markup-compatibility/2006">
              <mc:Choice xmlns:v="urn:schemas-microsoft-com:vml" Requires="v">
                <p:oleObj spid="_x0000_s144500" name="Equation" r:id="rId4" imgW="1371600" imgH="228600" progId="Equation.3">
                  <p:embed/>
                </p:oleObj>
              </mc:Choice>
              <mc:Fallback>
                <p:oleObj name="Equation" r:id="rId4" imgW="13716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8650" y="1438275"/>
                        <a:ext cx="3257550"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1" name="Object 31"/>
          <p:cNvGraphicFramePr>
            <a:graphicFrameLocks noGrp="1" noChangeAspect="1"/>
          </p:cNvGraphicFramePr>
          <p:nvPr>
            <p:ph sz="quarter" idx="2"/>
          </p:nvPr>
        </p:nvGraphicFramePr>
        <p:xfrm>
          <a:off x="4460875" y="3219450"/>
          <a:ext cx="3270250" cy="1498600"/>
        </p:xfrm>
        <a:graphic>
          <a:graphicData uri="http://schemas.openxmlformats.org/presentationml/2006/ole">
            <mc:AlternateContent xmlns:mc="http://schemas.openxmlformats.org/markup-compatibility/2006">
              <mc:Choice xmlns:v="urn:schemas-microsoft-com:vml" Requires="v">
                <p:oleObj spid="_x0000_s144501" name="Equation" r:id="rId6" imgW="1523880" imgH="698400" progId="Equation.3">
                  <p:embed/>
                </p:oleObj>
              </mc:Choice>
              <mc:Fallback>
                <p:oleObj name="Equation" r:id="rId6" imgW="1523880" imgH="698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0875" y="3219450"/>
                        <a:ext cx="3270250" cy="149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4" name="Text Box 33"/>
          <p:cNvSpPr txBox="1">
            <a:spLocks noChangeArrowheads="1"/>
          </p:cNvSpPr>
          <p:nvPr/>
        </p:nvSpPr>
        <p:spPr bwMode="auto">
          <a:xfrm>
            <a:off x="4595813" y="989013"/>
            <a:ext cx="2616422" cy="461665"/>
          </a:xfrm>
          <a:prstGeom prst="rect">
            <a:avLst/>
          </a:prstGeom>
          <a:noFill/>
          <a:ln w="9525">
            <a:noFill/>
            <a:miter lim="800000"/>
            <a:headEnd/>
            <a:tailEnd/>
          </a:ln>
        </p:spPr>
        <p:txBody>
          <a:bodyPr wrap="none">
            <a:spAutoFit/>
          </a:bodyPr>
          <a:lstStyle/>
          <a:p>
            <a:r>
              <a:rPr lang="en-US" dirty="0" err="1">
                <a:solidFill>
                  <a:srgbClr val="FF0000"/>
                </a:solidFill>
              </a:rPr>
              <a:t>Epipolar</a:t>
            </a:r>
            <a:r>
              <a:rPr lang="en-US" dirty="0">
                <a:solidFill>
                  <a:srgbClr val="FF0000"/>
                </a:solidFill>
              </a:rPr>
              <a:t> constraint:</a:t>
            </a:r>
          </a:p>
        </p:txBody>
      </p:sp>
      <p:graphicFrame>
        <p:nvGraphicFramePr>
          <p:cNvPr id="616484" name="Object 36"/>
          <p:cNvGraphicFramePr>
            <a:graphicFrameLocks noGrp="1" noChangeAspect="1"/>
          </p:cNvGraphicFramePr>
          <p:nvPr>
            <p:ph sz="quarter" idx="3"/>
          </p:nvPr>
        </p:nvGraphicFramePr>
        <p:xfrm>
          <a:off x="304800" y="4953000"/>
          <a:ext cx="8153400" cy="1409700"/>
        </p:xfrm>
        <a:graphic>
          <a:graphicData uri="http://schemas.openxmlformats.org/presentationml/2006/ole">
            <mc:AlternateContent xmlns:mc="http://schemas.openxmlformats.org/markup-compatibility/2006">
              <mc:Choice xmlns:v="urn:schemas-microsoft-com:vml" Requires="v">
                <p:oleObj spid="_x0000_s144502" name="Equation" r:id="rId8" imgW="4114800" imgH="711000" progId="Equation.3">
                  <p:embed/>
                </p:oleObj>
              </mc:Choice>
              <mc:Fallback>
                <p:oleObj name="Equation" r:id="rId8" imgW="4114800" imgH="711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4953000"/>
                        <a:ext cx="8153400" cy="140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5" name="Text Box 38"/>
          <p:cNvSpPr txBox="1">
            <a:spLocks noChangeArrowheads="1"/>
          </p:cNvSpPr>
          <p:nvPr/>
        </p:nvSpPr>
        <p:spPr bwMode="auto">
          <a:xfrm>
            <a:off x="4953000" y="2286000"/>
            <a:ext cx="2794000" cy="457200"/>
          </a:xfrm>
          <a:prstGeom prst="rect">
            <a:avLst/>
          </a:prstGeom>
          <a:noFill/>
          <a:ln w="9525">
            <a:noFill/>
            <a:miter lim="800000"/>
            <a:headEnd/>
            <a:tailEnd/>
          </a:ln>
        </p:spPr>
        <p:txBody>
          <a:bodyPr wrap="none">
            <a:spAutoFit/>
          </a:bodyPr>
          <a:lstStyle/>
          <a:p>
            <a:r>
              <a:rPr lang="en-US" i="1">
                <a:latin typeface="Times New Roman" pitchFamily="18" charset="0"/>
              </a:rPr>
              <a:t>R = I	    t</a:t>
            </a:r>
            <a:r>
              <a:rPr lang="en-US">
                <a:latin typeface="Times New Roman" pitchFamily="18" charset="0"/>
              </a:rPr>
              <a:t> = (</a:t>
            </a:r>
            <a:r>
              <a:rPr lang="en-US" i="1">
                <a:latin typeface="Times New Roman" pitchFamily="18" charset="0"/>
              </a:rPr>
              <a:t>T</a:t>
            </a:r>
            <a:r>
              <a:rPr lang="en-US">
                <a:latin typeface="Times New Roman" pitchFamily="18" charset="0"/>
              </a:rPr>
              <a:t>, 0, 0)</a:t>
            </a:r>
          </a:p>
        </p:txBody>
      </p:sp>
      <p:sp>
        <p:nvSpPr>
          <p:cNvPr id="616489" name="Text Box 41"/>
          <p:cNvSpPr txBox="1">
            <a:spLocks noChangeArrowheads="1"/>
          </p:cNvSpPr>
          <p:nvPr/>
        </p:nvSpPr>
        <p:spPr bwMode="auto">
          <a:xfrm>
            <a:off x="685800" y="6364288"/>
            <a:ext cx="7024680" cy="461665"/>
          </a:xfrm>
          <a:prstGeom prst="rect">
            <a:avLst/>
          </a:prstGeom>
          <a:noFill/>
          <a:ln w="9525">
            <a:noFill/>
            <a:miter lim="800000"/>
            <a:headEnd/>
            <a:tailEnd/>
          </a:ln>
        </p:spPr>
        <p:txBody>
          <a:bodyPr wrap="none">
            <a:spAutoFit/>
          </a:bodyPr>
          <a:lstStyle/>
          <a:p>
            <a:r>
              <a:rPr lang="en-US" dirty="0">
                <a:solidFill>
                  <a:srgbClr val="FF0000"/>
                </a:solidFill>
              </a:rPr>
              <a:t>The y-coordinates of corresponding points are the </a:t>
            </a:r>
            <a:r>
              <a:rPr lang="en-US" dirty="0" smtClean="0">
                <a:solidFill>
                  <a:srgbClr val="FF0000"/>
                </a:solidFill>
              </a:rPr>
              <a:t>same</a:t>
            </a:r>
            <a:endParaRPr lang="en-US" dirty="0">
              <a:solidFill>
                <a:srgbClr val="FF0000"/>
              </a:solidFill>
            </a:endParaRPr>
          </a:p>
        </p:txBody>
      </p:sp>
      <p:grpSp>
        <p:nvGrpSpPr>
          <p:cNvPr id="12297" name="Group 42"/>
          <p:cNvGrpSpPr>
            <a:grpSpLocks/>
          </p:cNvGrpSpPr>
          <p:nvPr/>
        </p:nvGrpSpPr>
        <p:grpSpPr bwMode="auto">
          <a:xfrm>
            <a:off x="533400" y="1033463"/>
            <a:ext cx="3124200" cy="3690937"/>
            <a:chOff x="336" y="603"/>
            <a:chExt cx="2832" cy="3477"/>
          </a:xfrm>
        </p:grpSpPr>
        <p:sp>
          <p:nvSpPr>
            <p:cNvPr id="12302" name="Freeform 43"/>
            <p:cNvSpPr>
              <a:spLocks/>
            </p:cNvSpPr>
            <p:nvPr/>
          </p:nvSpPr>
          <p:spPr bwMode="auto">
            <a:xfrm>
              <a:off x="2193" y="603"/>
              <a:ext cx="769" cy="529"/>
            </a:xfrm>
            <a:custGeom>
              <a:avLst/>
              <a:gdLst>
                <a:gd name="T0" fmla="*/ 42 w 865"/>
                <a:gd name="T1" fmla="*/ 0 h 529"/>
                <a:gd name="T2" fmla="*/ 36 w 865"/>
                <a:gd name="T3" fmla="*/ 24 h 529"/>
                <a:gd name="T4" fmla="*/ 36 w 865"/>
                <a:gd name="T5" fmla="*/ 48 h 529"/>
                <a:gd name="T6" fmla="*/ 24 w 865"/>
                <a:gd name="T7" fmla="*/ 72 h 529"/>
                <a:gd name="T8" fmla="*/ 18 w 865"/>
                <a:gd name="T9" fmla="*/ 96 h 529"/>
                <a:gd name="T10" fmla="*/ 18 w 865"/>
                <a:gd name="T11" fmla="*/ 120 h 529"/>
                <a:gd name="T12" fmla="*/ 18 w 865"/>
                <a:gd name="T13" fmla="*/ 144 h 529"/>
                <a:gd name="T14" fmla="*/ 12 w 865"/>
                <a:gd name="T15" fmla="*/ 168 h 529"/>
                <a:gd name="T16" fmla="*/ 6 w 865"/>
                <a:gd name="T17" fmla="*/ 192 h 529"/>
                <a:gd name="T18" fmla="*/ 0 w 865"/>
                <a:gd name="T19" fmla="*/ 216 h 529"/>
                <a:gd name="T20" fmla="*/ 0 w 865"/>
                <a:gd name="T21" fmla="*/ 240 h 529"/>
                <a:gd name="T22" fmla="*/ 0 w 865"/>
                <a:gd name="T23" fmla="*/ 264 h 529"/>
                <a:gd name="T24" fmla="*/ 6 w 865"/>
                <a:gd name="T25" fmla="*/ 288 h 529"/>
                <a:gd name="T26" fmla="*/ 6 w 865"/>
                <a:gd name="T27" fmla="*/ 312 h 529"/>
                <a:gd name="T28" fmla="*/ 12 w 865"/>
                <a:gd name="T29" fmla="*/ 336 h 529"/>
                <a:gd name="T30" fmla="*/ 12 w 865"/>
                <a:gd name="T31" fmla="*/ 360 h 529"/>
                <a:gd name="T32" fmla="*/ 18 w 865"/>
                <a:gd name="T33" fmla="*/ 384 h 529"/>
                <a:gd name="T34" fmla="*/ 18 w 865"/>
                <a:gd name="T35" fmla="*/ 408 h 529"/>
                <a:gd name="T36" fmla="*/ 24 w 865"/>
                <a:gd name="T37" fmla="*/ 432 h 529"/>
                <a:gd name="T38" fmla="*/ 29 w 865"/>
                <a:gd name="T39" fmla="*/ 456 h 529"/>
                <a:gd name="T40" fmla="*/ 421 w 865"/>
                <a:gd name="T41" fmla="*/ 528 h 529"/>
                <a:gd name="T42" fmla="*/ 397 w 865"/>
                <a:gd name="T43" fmla="*/ 480 h 529"/>
                <a:gd name="T44" fmla="*/ 391 w 865"/>
                <a:gd name="T45" fmla="*/ 456 h 529"/>
                <a:gd name="T46" fmla="*/ 385 w 865"/>
                <a:gd name="T47" fmla="*/ 420 h 529"/>
                <a:gd name="T48" fmla="*/ 380 w 865"/>
                <a:gd name="T49" fmla="*/ 396 h 529"/>
                <a:gd name="T50" fmla="*/ 373 w 865"/>
                <a:gd name="T51" fmla="*/ 372 h 529"/>
                <a:gd name="T52" fmla="*/ 367 w 865"/>
                <a:gd name="T53" fmla="*/ 348 h 529"/>
                <a:gd name="T54" fmla="*/ 367 w 865"/>
                <a:gd name="T55" fmla="*/ 324 h 529"/>
                <a:gd name="T56" fmla="*/ 367 w 865"/>
                <a:gd name="T57" fmla="*/ 288 h 529"/>
                <a:gd name="T58" fmla="*/ 367 w 865"/>
                <a:gd name="T59" fmla="*/ 264 h 529"/>
                <a:gd name="T60" fmla="*/ 367 w 865"/>
                <a:gd name="T61" fmla="*/ 240 h 529"/>
                <a:gd name="T62" fmla="*/ 380 w 865"/>
                <a:gd name="T63" fmla="*/ 216 h 529"/>
                <a:gd name="T64" fmla="*/ 380 w 865"/>
                <a:gd name="T65" fmla="*/ 192 h 529"/>
                <a:gd name="T66" fmla="*/ 385 w 865"/>
                <a:gd name="T67" fmla="*/ 168 h 529"/>
                <a:gd name="T68" fmla="*/ 397 w 865"/>
                <a:gd name="T69" fmla="*/ 156 h 529"/>
                <a:gd name="T70" fmla="*/ 397 w 865"/>
                <a:gd name="T71" fmla="*/ 132 h 529"/>
                <a:gd name="T72" fmla="*/ 409 w 865"/>
                <a:gd name="T73" fmla="*/ 108 h 529"/>
                <a:gd name="T74" fmla="*/ 421 w 865"/>
                <a:gd name="T75" fmla="*/ 96 h 529"/>
                <a:gd name="T76" fmla="*/ 427 w 865"/>
                <a:gd name="T77" fmla="*/ 72 h 529"/>
                <a:gd name="T78" fmla="*/ 42 w 865"/>
                <a:gd name="T79" fmla="*/ 0 h 5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5"/>
                <a:gd name="T121" fmla="*/ 0 h 529"/>
                <a:gd name="T122" fmla="*/ 865 w 865"/>
                <a:gd name="T123" fmla="*/ 529 h 5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5" h="529">
                  <a:moveTo>
                    <a:pt x="84" y="0"/>
                  </a:moveTo>
                  <a:lnTo>
                    <a:pt x="72" y="24"/>
                  </a:lnTo>
                  <a:lnTo>
                    <a:pt x="72" y="48"/>
                  </a:lnTo>
                  <a:lnTo>
                    <a:pt x="48" y="72"/>
                  </a:lnTo>
                  <a:lnTo>
                    <a:pt x="36" y="96"/>
                  </a:lnTo>
                  <a:lnTo>
                    <a:pt x="36" y="120"/>
                  </a:lnTo>
                  <a:lnTo>
                    <a:pt x="36" y="144"/>
                  </a:lnTo>
                  <a:lnTo>
                    <a:pt x="24" y="168"/>
                  </a:lnTo>
                  <a:lnTo>
                    <a:pt x="12" y="192"/>
                  </a:lnTo>
                  <a:lnTo>
                    <a:pt x="0" y="216"/>
                  </a:lnTo>
                  <a:lnTo>
                    <a:pt x="0" y="240"/>
                  </a:lnTo>
                  <a:lnTo>
                    <a:pt x="0" y="264"/>
                  </a:lnTo>
                  <a:lnTo>
                    <a:pt x="12" y="288"/>
                  </a:lnTo>
                  <a:lnTo>
                    <a:pt x="12" y="312"/>
                  </a:lnTo>
                  <a:lnTo>
                    <a:pt x="24" y="336"/>
                  </a:lnTo>
                  <a:lnTo>
                    <a:pt x="24" y="360"/>
                  </a:lnTo>
                  <a:lnTo>
                    <a:pt x="36" y="384"/>
                  </a:lnTo>
                  <a:lnTo>
                    <a:pt x="36" y="408"/>
                  </a:lnTo>
                  <a:lnTo>
                    <a:pt x="48" y="432"/>
                  </a:lnTo>
                  <a:lnTo>
                    <a:pt x="60" y="456"/>
                  </a:lnTo>
                  <a:lnTo>
                    <a:pt x="852" y="528"/>
                  </a:lnTo>
                  <a:lnTo>
                    <a:pt x="804" y="480"/>
                  </a:lnTo>
                  <a:lnTo>
                    <a:pt x="792" y="456"/>
                  </a:lnTo>
                  <a:lnTo>
                    <a:pt x="780" y="420"/>
                  </a:lnTo>
                  <a:lnTo>
                    <a:pt x="768" y="396"/>
                  </a:lnTo>
                  <a:lnTo>
                    <a:pt x="756" y="372"/>
                  </a:lnTo>
                  <a:lnTo>
                    <a:pt x="744" y="348"/>
                  </a:lnTo>
                  <a:lnTo>
                    <a:pt x="744" y="324"/>
                  </a:lnTo>
                  <a:lnTo>
                    <a:pt x="744" y="288"/>
                  </a:lnTo>
                  <a:lnTo>
                    <a:pt x="744" y="264"/>
                  </a:lnTo>
                  <a:lnTo>
                    <a:pt x="744" y="240"/>
                  </a:lnTo>
                  <a:lnTo>
                    <a:pt x="768" y="216"/>
                  </a:lnTo>
                  <a:lnTo>
                    <a:pt x="768" y="192"/>
                  </a:lnTo>
                  <a:lnTo>
                    <a:pt x="780" y="168"/>
                  </a:lnTo>
                  <a:lnTo>
                    <a:pt x="804" y="156"/>
                  </a:lnTo>
                  <a:lnTo>
                    <a:pt x="804" y="132"/>
                  </a:lnTo>
                  <a:lnTo>
                    <a:pt x="828" y="108"/>
                  </a:lnTo>
                  <a:lnTo>
                    <a:pt x="852" y="96"/>
                  </a:lnTo>
                  <a:lnTo>
                    <a:pt x="864" y="72"/>
                  </a:lnTo>
                  <a:lnTo>
                    <a:pt x="84" y="0"/>
                  </a:lnTo>
                </a:path>
              </a:pathLst>
            </a:custGeom>
            <a:gradFill rotWithShape="0">
              <a:gsLst>
                <a:gs pos="0">
                  <a:srgbClr val="012501"/>
                </a:gs>
                <a:gs pos="100000">
                  <a:srgbClr val="037C03"/>
                </a:gs>
              </a:gsLst>
              <a:lin ang="18900000" scaled="1"/>
            </a:gradFill>
            <a:ln w="9525" cap="rnd">
              <a:noFill/>
              <a:round/>
              <a:headEnd/>
              <a:tailEnd/>
            </a:ln>
          </p:spPr>
          <p:txBody>
            <a:bodyPr/>
            <a:lstStyle/>
            <a:p>
              <a:endParaRPr lang="en-US"/>
            </a:p>
          </p:txBody>
        </p:sp>
        <p:sp>
          <p:nvSpPr>
            <p:cNvPr id="12303" name="Line 44"/>
            <p:cNvSpPr>
              <a:spLocks noChangeShapeType="1"/>
            </p:cNvSpPr>
            <p:nvPr/>
          </p:nvSpPr>
          <p:spPr bwMode="auto">
            <a:xfrm>
              <a:off x="561" y="2715"/>
              <a:ext cx="2048" cy="115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2304" name="Freeform 45"/>
            <p:cNvSpPr>
              <a:spLocks/>
            </p:cNvSpPr>
            <p:nvPr/>
          </p:nvSpPr>
          <p:spPr bwMode="auto">
            <a:xfrm>
              <a:off x="966" y="768"/>
              <a:ext cx="1557" cy="1551"/>
            </a:xfrm>
            <a:custGeom>
              <a:avLst/>
              <a:gdLst>
                <a:gd name="T0" fmla="*/ 0 w 1557"/>
                <a:gd name="T1" fmla="*/ 1551 h 1551"/>
                <a:gd name="T2" fmla="*/ 1557 w 1557"/>
                <a:gd name="T3" fmla="*/ 0 h 1551"/>
                <a:gd name="T4" fmla="*/ 0 60000 65536"/>
                <a:gd name="T5" fmla="*/ 0 60000 65536"/>
                <a:gd name="T6" fmla="*/ 0 w 1557"/>
                <a:gd name="T7" fmla="*/ 0 h 1551"/>
                <a:gd name="T8" fmla="*/ 1557 w 1557"/>
                <a:gd name="T9" fmla="*/ 1551 h 1551"/>
              </a:gdLst>
              <a:ahLst/>
              <a:cxnLst>
                <a:cxn ang="T4">
                  <a:pos x="T0" y="T1"/>
                </a:cxn>
                <a:cxn ang="T5">
                  <a:pos x="T2" y="T3"/>
                </a:cxn>
              </a:cxnLst>
              <a:rect l="T6" t="T7" r="T8" b="T9"/>
              <a:pathLst>
                <a:path w="1557" h="1551">
                  <a:moveTo>
                    <a:pt x="0" y="1551"/>
                  </a:moveTo>
                  <a:lnTo>
                    <a:pt x="1557" y="0"/>
                  </a:lnTo>
                </a:path>
              </a:pathLst>
            </a:custGeom>
            <a:noFill/>
            <a:ln w="12700">
              <a:solidFill>
                <a:schemeClr val="tx1"/>
              </a:solidFill>
              <a:round/>
              <a:headEnd type="none" w="sm" len="sm"/>
              <a:tailEnd type="none" w="sm" len="sm"/>
            </a:ln>
          </p:spPr>
          <p:txBody>
            <a:bodyPr wrap="none" anchor="ctr"/>
            <a:lstStyle/>
            <a:p>
              <a:endParaRPr lang="en-US"/>
            </a:p>
          </p:txBody>
        </p:sp>
        <p:sp>
          <p:nvSpPr>
            <p:cNvPr id="12305" name="Freeform 46"/>
            <p:cNvSpPr>
              <a:spLocks/>
            </p:cNvSpPr>
            <p:nvPr/>
          </p:nvSpPr>
          <p:spPr bwMode="auto">
            <a:xfrm>
              <a:off x="433" y="1569"/>
              <a:ext cx="769" cy="1261"/>
            </a:xfrm>
            <a:custGeom>
              <a:avLst/>
              <a:gdLst>
                <a:gd name="T0" fmla="*/ 0 w 865"/>
                <a:gd name="T1" fmla="*/ 828 h 1261"/>
                <a:gd name="T2" fmla="*/ 427 w 865"/>
                <a:gd name="T3" fmla="*/ 1260 h 1261"/>
                <a:gd name="T4" fmla="*/ 427 w 865"/>
                <a:gd name="T5" fmla="*/ 414 h 1261"/>
                <a:gd name="T6" fmla="*/ 0 w 865"/>
                <a:gd name="T7" fmla="*/ 0 h 1261"/>
                <a:gd name="T8" fmla="*/ 0 w 865"/>
                <a:gd name="T9" fmla="*/ 828 h 1261"/>
                <a:gd name="T10" fmla="*/ 0 60000 65536"/>
                <a:gd name="T11" fmla="*/ 0 60000 65536"/>
                <a:gd name="T12" fmla="*/ 0 60000 65536"/>
                <a:gd name="T13" fmla="*/ 0 60000 65536"/>
                <a:gd name="T14" fmla="*/ 0 60000 65536"/>
                <a:gd name="T15" fmla="*/ 0 w 865"/>
                <a:gd name="T16" fmla="*/ 0 h 1261"/>
                <a:gd name="T17" fmla="*/ 865 w 865"/>
                <a:gd name="T18" fmla="*/ 1261 h 1261"/>
              </a:gdLst>
              <a:ahLst/>
              <a:cxnLst>
                <a:cxn ang="T10">
                  <a:pos x="T0" y="T1"/>
                </a:cxn>
                <a:cxn ang="T11">
                  <a:pos x="T2" y="T3"/>
                </a:cxn>
                <a:cxn ang="T12">
                  <a:pos x="T4" y="T5"/>
                </a:cxn>
                <a:cxn ang="T13">
                  <a:pos x="T6" y="T7"/>
                </a:cxn>
                <a:cxn ang="T14">
                  <a:pos x="T8" y="T9"/>
                </a:cxn>
              </a:cxnLst>
              <a:rect l="T15" t="T16" r="T17" b="T18"/>
              <a:pathLst>
                <a:path w="865" h="1261">
                  <a:moveTo>
                    <a:pt x="0" y="828"/>
                  </a:moveTo>
                  <a:lnTo>
                    <a:pt x="864" y="1260"/>
                  </a:lnTo>
                  <a:lnTo>
                    <a:pt x="864" y="414"/>
                  </a:lnTo>
                  <a:lnTo>
                    <a:pt x="0" y="0"/>
                  </a:lnTo>
                  <a:lnTo>
                    <a:pt x="0" y="828"/>
                  </a:lnTo>
                </a:path>
              </a:pathLst>
            </a:custGeom>
            <a:solidFill>
              <a:srgbClr val="FEBF02"/>
            </a:solidFill>
            <a:ln w="12700" cap="rnd">
              <a:solidFill>
                <a:schemeClr val="bg2"/>
              </a:solidFill>
              <a:round/>
              <a:headEnd/>
              <a:tailEnd/>
            </a:ln>
          </p:spPr>
          <p:txBody>
            <a:bodyPr/>
            <a:lstStyle/>
            <a:p>
              <a:endParaRPr lang="en-US"/>
            </a:p>
          </p:txBody>
        </p:sp>
        <p:sp>
          <p:nvSpPr>
            <p:cNvPr id="12306" name="Freeform 47"/>
            <p:cNvSpPr>
              <a:spLocks/>
            </p:cNvSpPr>
            <p:nvPr/>
          </p:nvSpPr>
          <p:spPr bwMode="auto">
            <a:xfrm>
              <a:off x="2514" y="768"/>
              <a:ext cx="74" cy="2463"/>
            </a:xfrm>
            <a:custGeom>
              <a:avLst/>
              <a:gdLst>
                <a:gd name="T0" fmla="*/ 74 w 74"/>
                <a:gd name="T1" fmla="*/ 2463 h 2463"/>
                <a:gd name="T2" fmla="*/ 0 w 74"/>
                <a:gd name="T3" fmla="*/ 0 h 2463"/>
                <a:gd name="T4" fmla="*/ 0 60000 65536"/>
                <a:gd name="T5" fmla="*/ 0 60000 65536"/>
                <a:gd name="T6" fmla="*/ 0 w 74"/>
                <a:gd name="T7" fmla="*/ 0 h 2463"/>
                <a:gd name="T8" fmla="*/ 74 w 74"/>
                <a:gd name="T9" fmla="*/ 2463 h 2463"/>
              </a:gdLst>
              <a:ahLst/>
              <a:cxnLst>
                <a:cxn ang="T4">
                  <a:pos x="T0" y="T1"/>
                </a:cxn>
                <a:cxn ang="T5">
                  <a:pos x="T2" y="T3"/>
                </a:cxn>
              </a:cxnLst>
              <a:rect l="T6" t="T7" r="T8" b="T9"/>
              <a:pathLst>
                <a:path w="74" h="2463">
                  <a:moveTo>
                    <a:pt x="74" y="2463"/>
                  </a:moveTo>
                  <a:lnTo>
                    <a:pt x="0" y="0"/>
                  </a:lnTo>
                </a:path>
              </a:pathLst>
            </a:custGeom>
            <a:noFill/>
            <a:ln w="12700">
              <a:solidFill>
                <a:schemeClr val="tx1"/>
              </a:solidFill>
              <a:round/>
              <a:headEnd type="none" w="sm" len="sm"/>
              <a:tailEnd type="none" w="sm" len="sm"/>
            </a:ln>
          </p:spPr>
          <p:txBody>
            <a:bodyPr wrap="none" anchor="ctr"/>
            <a:lstStyle/>
            <a:p>
              <a:endParaRPr lang="en-US"/>
            </a:p>
          </p:txBody>
        </p:sp>
        <p:sp>
          <p:nvSpPr>
            <p:cNvPr id="12307" name="Freeform 48"/>
            <p:cNvSpPr>
              <a:spLocks/>
            </p:cNvSpPr>
            <p:nvPr/>
          </p:nvSpPr>
          <p:spPr bwMode="auto">
            <a:xfrm>
              <a:off x="2396" y="2651"/>
              <a:ext cx="769" cy="1261"/>
            </a:xfrm>
            <a:custGeom>
              <a:avLst/>
              <a:gdLst>
                <a:gd name="T0" fmla="*/ 0 w 865"/>
                <a:gd name="T1" fmla="*/ 828 h 1261"/>
                <a:gd name="T2" fmla="*/ 427 w 865"/>
                <a:gd name="T3" fmla="*/ 1260 h 1261"/>
                <a:gd name="T4" fmla="*/ 427 w 865"/>
                <a:gd name="T5" fmla="*/ 414 h 1261"/>
                <a:gd name="T6" fmla="*/ 0 w 865"/>
                <a:gd name="T7" fmla="*/ 0 h 1261"/>
                <a:gd name="T8" fmla="*/ 0 w 865"/>
                <a:gd name="T9" fmla="*/ 828 h 1261"/>
                <a:gd name="T10" fmla="*/ 0 60000 65536"/>
                <a:gd name="T11" fmla="*/ 0 60000 65536"/>
                <a:gd name="T12" fmla="*/ 0 60000 65536"/>
                <a:gd name="T13" fmla="*/ 0 60000 65536"/>
                <a:gd name="T14" fmla="*/ 0 60000 65536"/>
                <a:gd name="T15" fmla="*/ 0 w 865"/>
                <a:gd name="T16" fmla="*/ 0 h 1261"/>
                <a:gd name="T17" fmla="*/ 865 w 865"/>
                <a:gd name="T18" fmla="*/ 1261 h 1261"/>
              </a:gdLst>
              <a:ahLst/>
              <a:cxnLst>
                <a:cxn ang="T10">
                  <a:pos x="T0" y="T1"/>
                </a:cxn>
                <a:cxn ang="T11">
                  <a:pos x="T2" y="T3"/>
                </a:cxn>
                <a:cxn ang="T12">
                  <a:pos x="T4" y="T5"/>
                </a:cxn>
                <a:cxn ang="T13">
                  <a:pos x="T6" y="T7"/>
                </a:cxn>
                <a:cxn ang="T14">
                  <a:pos x="T8" y="T9"/>
                </a:cxn>
              </a:cxnLst>
              <a:rect l="T15" t="T16" r="T17" b="T18"/>
              <a:pathLst>
                <a:path w="865" h="1261">
                  <a:moveTo>
                    <a:pt x="0" y="828"/>
                  </a:moveTo>
                  <a:lnTo>
                    <a:pt x="864" y="1260"/>
                  </a:lnTo>
                  <a:lnTo>
                    <a:pt x="864" y="414"/>
                  </a:lnTo>
                  <a:lnTo>
                    <a:pt x="0" y="0"/>
                  </a:lnTo>
                  <a:lnTo>
                    <a:pt x="0" y="828"/>
                  </a:lnTo>
                </a:path>
              </a:pathLst>
            </a:custGeom>
            <a:solidFill>
              <a:srgbClr val="FEBF02"/>
            </a:solidFill>
            <a:ln w="12700" cap="rnd">
              <a:solidFill>
                <a:schemeClr val="bg2"/>
              </a:solidFill>
              <a:round/>
              <a:headEnd/>
              <a:tailEnd/>
            </a:ln>
          </p:spPr>
          <p:txBody>
            <a:bodyPr/>
            <a:lstStyle/>
            <a:p>
              <a:endParaRPr lang="en-US"/>
            </a:p>
          </p:txBody>
        </p:sp>
        <p:sp>
          <p:nvSpPr>
            <p:cNvPr id="12308" name="Line 49"/>
            <p:cNvSpPr>
              <a:spLocks noChangeShapeType="1"/>
            </p:cNvSpPr>
            <p:nvPr/>
          </p:nvSpPr>
          <p:spPr bwMode="auto">
            <a:xfrm flipV="1">
              <a:off x="561" y="2319"/>
              <a:ext cx="405" cy="39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2309" name="Line 50"/>
            <p:cNvSpPr>
              <a:spLocks noChangeShapeType="1"/>
            </p:cNvSpPr>
            <p:nvPr/>
          </p:nvSpPr>
          <p:spPr bwMode="auto">
            <a:xfrm flipH="1" flipV="1">
              <a:off x="2588" y="3231"/>
              <a:ext cx="21" cy="63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2310" name="Freeform 51"/>
            <p:cNvSpPr>
              <a:spLocks/>
            </p:cNvSpPr>
            <p:nvPr/>
          </p:nvSpPr>
          <p:spPr bwMode="auto">
            <a:xfrm>
              <a:off x="336" y="2684"/>
              <a:ext cx="248" cy="244"/>
            </a:xfrm>
            <a:custGeom>
              <a:avLst/>
              <a:gdLst>
                <a:gd name="T0" fmla="*/ 0 w 279"/>
                <a:gd name="T1" fmla="*/ 243 h 244"/>
                <a:gd name="T2" fmla="*/ 73 w 279"/>
                <a:gd name="T3" fmla="*/ 1 h 244"/>
                <a:gd name="T4" fmla="*/ 79 w 279"/>
                <a:gd name="T5" fmla="*/ 0 h 244"/>
                <a:gd name="T6" fmla="*/ 82 w 279"/>
                <a:gd name="T7" fmla="*/ 3 h 244"/>
                <a:gd name="T8" fmla="*/ 82 w 279"/>
                <a:gd name="T9" fmla="*/ 6 h 244"/>
                <a:gd name="T10" fmla="*/ 85 w 279"/>
                <a:gd name="T11" fmla="*/ 5 h 244"/>
                <a:gd name="T12" fmla="*/ 87 w 279"/>
                <a:gd name="T13" fmla="*/ 9 h 244"/>
                <a:gd name="T14" fmla="*/ 90 w 279"/>
                <a:gd name="T15" fmla="*/ 7 h 244"/>
                <a:gd name="T16" fmla="*/ 92 w 279"/>
                <a:gd name="T17" fmla="*/ 12 h 244"/>
                <a:gd name="T18" fmla="*/ 93 w 279"/>
                <a:gd name="T19" fmla="*/ 13 h 244"/>
                <a:gd name="T20" fmla="*/ 97 w 279"/>
                <a:gd name="T21" fmla="*/ 14 h 244"/>
                <a:gd name="T22" fmla="*/ 99 w 279"/>
                <a:gd name="T23" fmla="*/ 15 h 244"/>
                <a:gd name="T24" fmla="*/ 101 w 279"/>
                <a:gd name="T25" fmla="*/ 19 h 244"/>
                <a:gd name="T26" fmla="*/ 104 w 279"/>
                <a:gd name="T27" fmla="*/ 20 h 244"/>
                <a:gd name="T28" fmla="*/ 106 w 279"/>
                <a:gd name="T29" fmla="*/ 23 h 244"/>
                <a:gd name="T30" fmla="*/ 110 w 279"/>
                <a:gd name="T31" fmla="*/ 25 h 244"/>
                <a:gd name="T32" fmla="*/ 111 w 279"/>
                <a:gd name="T33" fmla="*/ 29 h 244"/>
                <a:gd name="T34" fmla="*/ 113 w 279"/>
                <a:gd name="T35" fmla="*/ 32 h 244"/>
                <a:gd name="T36" fmla="*/ 114 w 279"/>
                <a:gd name="T37" fmla="*/ 36 h 244"/>
                <a:gd name="T38" fmla="*/ 116 w 279"/>
                <a:gd name="T39" fmla="*/ 39 h 244"/>
                <a:gd name="T40" fmla="*/ 117 w 279"/>
                <a:gd name="T41" fmla="*/ 45 h 244"/>
                <a:gd name="T42" fmla="*/ 119 w 279"/>
                <a:gd name="T43" fmla="*/ 46 h 244"/>
                <a:gd name="T44" fmla="*/ 123 w 279"/>
                <a:gd name="T45" fmla="*/ 55 h 244"/>
                <a:gd name="T46" fmla="*/ 123 w 279"/>
                <a:gd name="T47" fmla="*/ 58 h 244"/>
                <a:gd name="T48" fmla="*/ 126 w 279"/>
                <a:gd name="T49" fmla="*/ 63 h 244"/>
                <a:gd name="T50" fmla="*/ 126 w 279"/>
                <a:gd name="T51" fmla="*/ 67 h 244"/>
                <a:gd name="T52" fmla="*/ 129 w 279"/>
                <a:gd name="T53" fmla="*/ 71 h 244"/>
                <a:gd name="T54" fmla="*/ 129 w 279"/>
                <a:gd name="T55" fmla="*/ 75 h 244"/>
                <a:gd name="T56" fmla="*/ 131 w 279"/>
                <a:gd name="T57" fmla="*/ 81 h 244"/>
                <a:gd name="T58" fmla="*/ 131 w 279"/>
                <a:gd name="T59" fmla="*/ 86 h 244"/>
                <a:gd name="T60" fmla="*/ 132 w 279"/>
                <a:gd name="T61" fmla="*/ 90 h 244"/>
                <a:gd name="T62" fmla="*/ 132 w 279"/>
                <a:gd name="T63" fmla="*/ 95 h 244"/>
                <a:gd name="T64" fmla="*/ 132 w 279"/>
                <a:gd name="T65" fmla="*/ 99 h 244"/>
                <a:gd name="T66" fmla="*/ 132 w 279"/>
                <a:gd name="T67" fmla="*/ 103 h 244"/>
                <a:gd name="T68" fmla="*/ 132 w 279"/>
                <a:gd name="T69" fmla="*/ 109 h 244"/>
                <a:gd name="T70" fmla="*/ 132 w 279"/>
                <a:gd name="T71" fmla="*/ 113 h 244"/>
                <a:gd name="T72" fmla="*/ 135 w 279"/>
                <a:gd name="T73" fmla="*/ 119 h 244"/>
                <a:gd name="T74" fmla="*/ 136 w 279"/>
                <a:gd name="T75" fmla="*/ 124 h 244"/>
                <a:gd name="T76" fmla="*/ 136 w 279"/>
                <a:gd name="T77" fmla="*/ 128 h 244"/>
                <a:gd name="T78" fmla="*/ 136 w 279"/>
                <a:gd name="T79" fmla="*/ 134 h 244"/>
                <a:gd name="T80" fmla="*/ 137 w 279"/>
                <a:gd name="T81" fmla="*/ 138 h 244"/>
                <a:gd name="T82" fmla="*/ 137 w 279"/>
                <a:gd name="T83" fmla="*/ 143 h 244"/>
                <a:gd name="T84" fmla="*/ 137 w 279"/>
                <a:gd name="T85" fmla="*/ 147 h 244"/>
                <a:gd name="T86" fmla="*/ 136 w 279"/>
                <a:gd name="T87" fmla="*/ 153 h 244"/>
                <a:gd name="T88" fmla="*/ 136 w 279"/>
                <a:gd name="T89" fmla="*/ 156 h 244"/>
                <a:gd name="T90" fmla="*/ 137 w 279"/>
                <a:gd name="T91" fmla="*/ 162 h 244"/>
                <a:gd name="T92" fmla="*/ 138 w 279"/>
                <a:gd name="T93" fmla="*/ 167 h 244"/>
                <a:gd name="T94" fmla="*/ 136 w 279"/>
                <a:gd name="T95" fmla="*/ 172 h 244"/>
                <a:gd name="T96" fmla="*/ 133 w 279"/>
                <a:gd name="T97" fmla="*/ 181 h 244"/>
                <a:gd name="T98" fmla="*/ 0 w 279"/>
                <a:gd name="T99" fmla="*/ 243 h 2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9"/>
                <a:gd name="T151" fmla="*/ 0 h 244"/>
                <a:gd name="T152" fmla="*/ 279 w 279"/>
                <a:gd name="T153" fmla="*/ 244 h 2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9" h="244">
                  <a:moveTo>
                    <a:pt x="0" y="243"/>
                  </a:moveTo>
                  <a:lnTo>
                    <a:pt x="148" y="1"/>
                  </a:lnTo>
                  <a:lnTo>
                    <a:pt x="160" y="0"/>
                  </a:lnTo>
                  <a:lnTo>
                    <a:pt x="167" y="3"/>
                  </a:lnTo>
                  <a:lnTo>
                    <a:pt x="168" y="6"/>
                  </a:lnTo>
                  <a:lnTo>
                    <a:pt x="173" y="5"/>
                  </a:lnTo>
                  <a:lnTo>
                    <a:pt x="177" y="9"/>
                  </a:lnTo>
                  <a:lnTo>
                    <a:pt x="182" y="7"/>
                  </a:lnTo>
                  <a:lnTo>
                    <a:pt x="184" y="12"/>
                  </a:lnTo>
                  <a:lnTo>
                    <a:pt x="190" y="13"/>
                  </a:lnTo>
                  <a:lnTo>
                    <a:pt x="196" y="14"/>
                  </a:lnTo>
                  <a:lnTo>
                    <a:pt x="201" y="15"/>
                  </a:lnTo>
                  <a:lnTo>
                    <a:pt x="205" y="19"/>
                  </a:lnTo>
                  <a:lnTo>
                    <a:pt x="210" y="20"/>
                  </a:lnTo>
                  <a:lnTo>
                    <a:pt x="215" y="23"/>
                  </a:lnTo>
                  <a:lnTo>
                    <a:pt x="222" y="25"/>
                  </a:lnTo>
                  <a:lnTo>
                    <a:pt x="226" y="29"/>
                  </a:lnTo>
                  <a:lnTo>
                    <a:pt x="229" y="32"/>
                  </a:lnTo>
                  <a:lnTo>
                    <a:pt x="231" y="36"/>
                  </a:lnTo>
                  <a:lnTo>
                    <a:pt x="235" y="39"/>
                  </a:lnTo>
                  <a:lnTo>
                    <a:pt x="238" y="45"/>
                  </a:lnTo>
                  <a:lnTo>
                    <a:pt x="242" y="46"/>
                  </a:lnTo>
                  <a:lnTo>
                    <a:pt x="248" y="55"/>
                  </a:lnTo>
                  <a:lnTo>
                    <a:pt x="249" y="58"/>
                  </a:lnTo>
                  <a:lnTo>
                    <a:pt x="255" y="63"/>
                  </a:lnTo>
                  <a:lnTo>
                    <a:pt x="256" y="67"/>
                  </a:lnTo>
                  <a:lnTo>
                    <a:pt x="261" y="71"/>
                  </a:lnTo>
                  <a:lnTo>
                    <a:pt x="261" y="75"/>
                  </a:lnTo>
                  <a:lnTo>
                    <a:pt x="264" y="81"/>
                  </a:lnTo>
                  <a:lnTo>
                    <a:pt x="264" y="86"/>
                  </a:lnTo>
                  <a:lnTo>
                    <a:pt x="266" y="90"/>
                  </a:lnTo>
                  <a:lnTo>
                    <a:pt x="266" y="95"/>
                  </a:lnTo>
                  <a:lnTo>
                    <a:pt x="268" y="99"/>
                  </a:lnTo>
                  <a:lnTo>
                    <a:pt x="267" y="103"/>
                  </a:lnTo>
                  <a:lnTo>
                    <a:pt x="268" y="109"/>
                  </a:lnTo>
                  <a:lnTo>
                    <a:pt x="269" y="113"/>
                  </a:lnTo>
                  <a:lnTo>
                    <a:pt x="273" y="119"/>
                  </a:lnTo>
                  <a:lnTo>
                    <a:pt x="274" y="124"/>
                  </a:lnTo>
                  <a:lnTo>
                    <a:pt x="275" y="128"/>
                  </a:lnTo>
                  <a:lnTo>
                    <a:pt x="276" y="134"/>
                  </a:lnTo>
                  <a:lnTo>
                    <a:pt x="277" y="138"/>
                  </a:lnTo>
                  <a:lnTo>
                    <a:pt x="277" y="143"/>
                  </a:lnTo>
                  <a:lnTo>
                    <a:pt x="277" y="147"/>
                  </a:lnTo>
                  <a:lnTo>
                    <a:pt x="274" y="153"/>
                  </a:lnTo>
                  <a:lnTo>
                    <a:pt x="276" y="156"/>
                  </a:lnTo>
                  <a:lnTo>
                    <a:pt x="277" y="162"/>
                  </a:lnTo>
                  <a:lnTo>
                    <a:pt x="278" y="167"/>
                  </a:lnTo>
                  <a:lnTo>
                    <a:pt x="275" y="172"/>
                  </a:lnTo>
                  <a:lnTo>
                    <a:pt x="271" y="181"/>
                  </a:lnTo>
                  <a:lnTo>
                    <a:pt x="0" y="243"/>
                  </a:lnTo>
                </a:path>
              </a:pathLst>
            </a:custGeom>
            <a:noFill/>
            <a:ln w="9525" cap="rnd">
              <a:noFill/>
              <a:round/>
              <a:headEnd/>
              <a:tailEnd/>
            </a:ln>
          </p:spPr>
          <p:txBody>
            <a:bodyPr/>
            <a:lstStyle/>
            <a:p>
              <a:endParaRPr lang="en-US"/>
            </a:p>
          </p:txBody>
        </p:sp>
        <p:sp>
          <p:nvSpPr>
            <p:cNvPr id="12311" name="Arc 52"/>
            <p:cNvSpPr>
              <a:spLocks/>
            </p:cNvSpPr>
            <p:nvPr/>
          </p:nvSpPr>
          <p:spPr bwMode="auto">
            <a:xfrm rot="720000">
              <a:off x="462" y="2694"/>
              <a:ext cx="133" cy="149"/>
            </a:xfrm>
            <a:custGeom>
              <a:avLst/>
              <a:gdLst>
                <a:gd name="T0" fmla="*/ 0 w 21745"/>
                <a:gd name="T1" fmla="*/ 0 h 21600"/>
                <a:gd name="T2" fmla="*/ 0 w 21745"/>
                <a:gd name="T3" fmla="*/ 0 h 21600"/>
                <a:gd name="T4" fmla="*/ 0 w 21745"/>
                <a:gd name="T5" fmla="*/ 0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noFill/>
            <a:ln w="25400" cap="rnd">
              <a:solidFill>
                <a:schemeClr val="tx1"/>
              </a:solidFill>
              <a:round/>
              <a:headEnd type="none" w="sm" len="sm"/>
              <a:tailEnd type="none" w="sm" len="sm"/>
            </a:ln>
          </p:spPr>
          <p:txBody>
            <a:bodyPr wrap="none" anchor="ctr"/>
            <a:lstStyle/>
            <a:p>
              <a:endParaRPr lang="en-US"/>
            </a:p>
          </p:txBody>
        </p:sp>
        <p:sp>
          <p:nvSpPr>
            <p:cNvPr id="12312" name="Line 53"/>
            <p:cNvSpPr>
              <a:spLocks noChangeShapeType="1"/>
            </p:cNvSpPr>
            <p:nvPr/>
          </p:nvSpPr>
          <p:spPr bwMode="auto">
            <a:xfrm flipH="1">
              <a:off x="336" y="2580"/>
              <a:ext cx="191" cy="347"/>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2313" name="Oval 54"/>
            <p:cNvSpPr>
              <a:spLocks noChangeArrowheads="1"/>
            </p:cNvSpPr>
            <p:nvPr/>
          </p:nvSpPr>
          <p:spPr bwMode="auto">
            <a:xfrm rot="-1860000">
              <a:off x="511" y="2697"/>
              <a:ext cx="63" cy="125"/>
            </a:xfrm>
            <a:prstGeom prst="ellipse">
              <a:avLst/>
            </a:prstGeom>
            <a:solidFill>
              <a:schemeClr val="tx1"/>
            </a:solidFill>
            <a:ln w="12700">
              <a:solidFill>
                <a:schemeClr val="tx1"/>
              </a:solidFill>
              <a:round/>
              <a:headEnd/>
              <a:tailEnd/>
            </a:ln>
          </p:spPr>
          <p:txBody>
            <a:bodyPr wrap="none" anchor="ctr"/>
            <a:lstStyle/>
            <a:p>
              <a:endParaRPr lang="en-US"/>
            </a:p>
          </p:txBody>
        </p:sp>
        <p:sp>
          <p:nvSpPr>
            <p:cNvPr id="12314" name="Line 55"/>
            <p:cNvSpPr>
              <a:spLocks noChangeShapeType="1"/>
            </p:cNvSpPr>
            <p:nvPr/>
          </p:nvSpPr>
          <p:spPr bwMode="auto">
            <a:xfrm flipV="1">
              <a:off x="336" y="2836"/>
              <a:ext cx="350" cy="91"/>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2315" name="Freeform 56"/>
            <p:cNvSpPr>
              <a:spLocks/>
            </p:cNvSpPr>
            <p:nvPr/>
          </p:nvSpPr>
          <p:spPr bwMode="auto">
            <a:xfrm>
              <a:off x="2384" y="3836"/>
              <a:ext cx="248" cy="244"/>
            </a:xfrm>
            <a:custGeom>
              <a:avLst/>
              <a:gdLst>
                <a:gd name="T0" fmla="*/ 0 w 279"/>
                <a:gd name="T1" fmla="*/ 243 h 244"/>
                <a:gd name="T2" fmla="*/ 73 w 279"/>
                <a:gd name="T3" fmla="*/ 1 h 244"/>
                <a:gd name="T4" fmla="*/ 79 w 279"/>
                <a:gd name="T5" fmla="*/ 0 h 244"/>
                <a:gd name="T6" fmla="*/ 82 w 279"/>
                <a:gd name="T7" fmla="*/ 3 h 244"/>
                <a:gd name="T8" fmla="*/ 82 w 279"/>
                <a:gd name="T9" fmla="*/ 6 h 244"/>
                <a:gd name="T10" fmla="*/ 85 w 279"/>
                <a:gd name="T11" fmla="*/ 5 h 244"/>
                <a:gd name="T12" fmla="*/ 87 w 279"/>
                <a:gd name="T13" fmla="*/ 9 h 244"/>
                <a:gd name="T14" fmla="*/ 90 w 279"/>
                <a:gd name="T15" fmla="*/ 7 h 244"/>
                <a:gd name="T16" fmla="*/ 92 w 279"/>
                <a:gd name="T17" fmla="*/ 12 h 244"/>
                <a:gd name="T18" fmla="*/ 93 w 279"/>
                <a:gd name="T19" fmla="*/ 13 h 244"/>
                <a:gd name="T20" fmla="*/ 97 w 279"/>
                <a:gd name="T21" fmla="*/ 14 h 244"/>
                <a:gd name="T22" fmla="*/ 99 w 279"/>
                <a:gd name="T23" fmla="*/ 15 h 244"/>
                <a:gd name="T24" fmla="*/ 101 w 279"/>
                <a:gd name="T25" fmla="*/ 19 h 244"/>
                <a:gd name="T26" fmla="*/ 104 w 279"/>
                <a:gd name="T27" fmla="*/ 20 h 244"/>
                <a:gd name="T28" fmla="*/ 106 w 279"/>
                <a:gd name="T29" fmla="*/ 23 h 244"/>
                <a:gd name="T30" fmla="*/ 110 w 279"/>
                <a:gd name="T31" fmla="*/ 25 h 244"/>
                <a:gd name="T32" fmla="*/ 111 w 279"/>
                <a:gd name="T33" fmla="*/ 29 h 244"/>
                <a:gd name="T34" fmla="*/ 113 w 279"/>
                <a:gd name="T35" fmla="*/ 32 h 244"/>
                <a:gd name="T36" fmla="*/ 114 w 279"/>
                <a:gd name="T37" fmla="*/ 36 h 244"/>
                <a:gd name="T38" fmla="*/ 116 w 279"/>
                <a:gd name="T39" fmla="*/ 39 h 244"/>
                <a:gd name="T40" fmla="*/ 117 w 279"/>
                <a:gd name="T41" fmla="*/ 45 h 244"/>
                <a:gd name="T42" fmla="*/ 119 w 279"/>
                <a:gd name="T43" fmla="*/ 46 h 244"/>
                <a:gd name="T44" fmla="*/ 123 w 279"/>
                <a:gd name="T45" fmla="*/ 55 h 244"/>
                <a:gd name="T46" fmla="*/ 123 w 279"/>
                <a:gd name="T47" fmla="*/ 58 h 244"/>
                <a:gd name="T48" fmla="*/ 126 w 279"/>
                <a:gd name="T49" fmla="*/ 63 h 244"/>
                <a:gd name="T50" fmla="*/ 126 w 279"/>
                <a:gd name="T51" fmla="*/ 67 h 244"/>
                <a:gd name="T52" fmla="*/ 129 w 279"/>
                <a:gd name="T53" fmla="*/ 71 h 244"/>
                <a:gd name="T54" fmla="*/ 129 w 279"/>
                <a:gd name="T55" fmla="*/ 75 h 244"/>
                <a:gd name="T56" fmla="*/ 131 w 279"/>
                <a:gd name="T57" fmla="*/ 81 h 244"/>
                <a:gd name="T58" fmla="*/ 131 w 279"/>
                <a:gd name="T59" fmla="*/ 86 h 244"/>
                <a:gd name="T60" fmla="*/ 132 w 279"/>
                <a:gd name="T61" fmla="*/ 90 h 244"/>
                <a:gd name="T62" fmla="*/ 132 w 279"/>
                <a:gd name="T63" fmla="*/ 95 h 244"/>
                <a:gd name="T64" fmla="*/ 132 w 279"/>
                <a:gd name="T65" fmla="*/ 99 h 244"/>
                <a:gd name="T66" fmla="*/ 132 w 279"/>
                <a:gd name="T67" fmla="*/ 103 h 244"/>
                <a:gd name="T68" fmla="*/ 132 w 279"/>
                <a:gd name="T69" fmla="*/ 109 h 244"/>
                <a:gd name="T70" fmla="*/ 132 w 279"/>
                <a:gd name="T71" fmla="*/ 113 h 244"/>
                <a:gd name="T72" fmla="*/ 135 w 279"/>
                <a:gd name="T73" fmla="*/ 119 h 244"/>
                <a:gd name="T74" fmla="*/ 136 w 279"/>
                <a:gd name="T75" fmla="*/ 124 h 244"/>
                <a:gd name="T76" fmla="*/ 136 w 279"/>
                <a:gd name="T77" fmla="*/ 128 h 244"/>
                <a:gd name="T78" fmla="*/ 136 w 279"/>
                <a:gd name="T79" fmla="*/ 134 h 244"/>
                <a:gd name="T80" fmla="*/ 137 w 279"/>
                <a:gd name="T81" fmla="*/ 138 h 244"/>
                <a:gd name="T82" fmla="*/ 137 w 279"/>
                <a:gd name="T83" fmla="*/ 143 h 244"/>
                <a:gd name="T84" fmla="*/ 137 w 279"/>
                <a:gd name="T85" fmla="*/ 147 h 244"/>
                <a:gd name="T86" fmla="*/ 136 w 279"/>
                <a:gd name="T87" fmla="*/ 153 h 244"/>
                <a:gd name="T88" fmla="*/ 136 w 279"/>
                <a:gd name="T89" fmla="*/ 156 h 244"/>
                <a:gd name="T90" fmla="*/ 137 w 279"/>
                <a:gd name="T91" fmla="*/ 162 h 244"/>
                <a:gd name="T92" fmla="*/ 138 w 279"/>
                <a:gd name="T93" fmla="*/ 167 h 244"/>
                <a:gd name="T94" fmla="*/ 136 w 279"/>
                <a:gd name="T95" fmla="*/ 172 h 244"/>
                <a:gd name="T96" fmla="*/ 133 w 279"/>
                <a:gd name="T97" fmla="*/ 181 h 244"/>
                <a:gd name="T98" fmla="*/ 0 w 279"/>
                <a:gd name="T99" fmla="*/ 243 h 2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9"/>
                <a:gd name="T151" fmla="*/ 0 h 244"/>
                <a:gd name="T152" fmla="*/ 279 w 279"/>
                <a:gd name="T153" fmla="*/ 244 h 2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9" h="244">
                  <a:moveTo>
                    <a:pt x="0" y="243"/>
                  </a:moveTo>
                  <a:lnTo>
                    <a:pt x="148" y="1"/>
                  </a:lnTo>
                  <a:lnTo>
                    <a:pt x="160" y="0"/>
                  </a:lnTo>
                  <a:lnTo>
                    <a:pt x="167" y="3"/>
                  </a:lnTo>
                  <a:lnTo>
                    <a:pt x="168" y="6"/>
                  </a:lnTo>
                  <a:lnTo>
                    <a:pt x="173" y="5"/>
                  </a:lnTo>
                  <a:lnTo>
                    <a:pt x="177" y="9"/>
                  </a:lnTo>
                  <a:lnTo>
                    <a:pt x="182" y="7"/>
                  </a:lnTo>
                  <a:lnTo>
                    <a:pt x="184" y="12"/>
                  </a:lnTo>
                  <a:lnTo>
                    <a:pt x="190" y="13"/>
                  </a:lnTo>
                  <a:lnTo>
                    <a:pt x="196" y="14"/>
                  </a:lnTo>
                  <a:lnTo>
                    <a:pt x="201" y="15"/>
                  </a:lnTo>
                  <a:lnTo>
                    <a:pt x="205" y="19"/>
                  </a:lnTo>
                  <a:lnTo>
                    <a:pt x="210" y="20"/>
                  </a:lnTo>
                  <a:lnTo>
                    <a:pt x="215" y="23"/>
                  </a:lnTo>
                  <a:lnTo>
                    <a:pt x="222" y="25"/>
                  </a:lnTo>
                  <a:lnTo>
                    <a:pt x="226" y="29"/>
                  </a:lnTo>
                  <a:lnTo>
                    <a:pt x="229" y="32"/>
                  </a:lnTo>
                  <a:lnTo>
                    <a:pt x="231" y="36"/>
                  </a:lnTo>
                  <a:lnTo>
                    <a:pt x="235" y="39"/>
                  </a:lnTo>
                  <a:lnTo>
                    <a:pt x="238" y="45"/>
                  </a:lnTo>
                  <a:lnTo>
                    <a:pt x="242" y="46"/>
                  </a:lnTo>
                  <a:lnTo>
                    <a:pt x="248" y="55"/>
                  </a:lnTo>
                  <a:lnTo>
                    <a:pt x="249" y="58"/>
                  </a:lnTo>
                  <a:lnTo>
                    <a:pt x="255" y="63"/>
                  </a:lnTo>
                  <a:lnTo>
                    <a:pt x="256" y="67"/>
                  </a:lnTo>
                  <a:lnTo>
                    <a:pt x="261" y="71"/>
                  </a:lnTo>
                  <a:lnTo>
                    <a:pt x="261" y="75"/>
                  </a:lnTo>
                  <a:lnTo>
                    <a:pt x="264" y="81"/>
                  </a:lnTo>
                  <a:lnTo>
                    <a:pt x="264" y="86"/>
                  </a:lnTo>
                  <a:lnTo>
                    <a:pt x="266" y="90"/>
                  </a:lnTo>
                  <a:lnTo>
                    <a:pt x="266" y="95"/>
                  </a:lnTo>
                  <a:lnTo>
                    <a:pt x="268" y="99"/>
                  </a:lnTo>
                  <a:lnTo>
                    <a:pt x="267" y="103"/>
                  </a:lnTo>
                  <a:lnTo>
                    <a:pt x="268" y="109"/>
                  </a:lnTo>
                  <a:lnTo>
                    <a:pt x="269" y="113"/>
                  </a:lnTo>
                  <a:lnTo>
                    <a:pt x="273" y="119"/>
                  </a:lnTo>
                  <a:lnTo>
                    <a:pt x="274" y="124"/>
                  </a:lnTo>
                  <a:lnTo>
                    <a:pt x="275" y="128"/>
                  </a:lnTo>
                  <a:lnTo>
                    <a:pt x="276" y="134"/>
                  </a:lnTo>
                  <a:lnTo>
                    <a:pt x="277" y="138"/>
                  </a:lnTo>
                  <a:lnTo>
                    <a:pt x="277" y="143"/>
                  </a:lnTo>
                  <a:lnTo>
                    <a:pt x="277" y="147"/>
                  </a:lnTo>
                  <a:lnTo>
                    <a:pt x="274" y="153"/>
                  </a:lnTo>
                  <a:lnTo>
                    <a:pt x="276" y="156"/>
                  </a:lnTo>
                  <a:lnTo>
                    <a:pt x="277" y="162"/>
                  </a:lnTo>
                  <a:lnTo>
                    <a:pt x="278" y="167"/>
                  </a:lnTo>
                  <a:lnTo>
                    <a:pt x="275" y="172"/>
                  </a:lnTo>
                  <a:lnTo>
                    <a:pt x="271" y="181"/>
                  </a:lnTo>
                  <a:lnTo>
                    <a:pt x="0" y="243"/>
                  </a:lnTo>
                </a:path>
              </a:pathLst>
            </a:custGeom>
            <a:noFill/>
            <a:ln w="9525" cap="rnd">
              <a:noFill/>
              <a:round/>
              <a:headEnd/>
              <a:tailEnd/>
            </a:ln>
          </p:spPr>
          <p:txBody>
            <a:bodyPr/>
            <a:lstStyle/>
            <a:p>
              <a:endParaRPr lang="en-US"/>
            </a:p>
          </p:txBody>
        </p:sp>
        <p:sp>
          <p:nvSpPr>
            <p:cNvPr id="12316" name="Arc 57"/>
            <p:cNvSpPr>
              <a:spLocks/>
            </p:cNvSpPr>
            <p:nvPr/>
          </p:nvSpPr>
          <p:spPr bwMode="auto">
            <a:xfrm rot="720000">
              <a:off x="2510" y="3846"/>
              <a:ext cx="133" cy="149"/>
            </a:xfrm>
            <a:custGeom>
              <a:avLst/>
              <a:gdLst>
                <a:gd name="T0" fmla="*/ 0 w 21745"/>
                <a:gd name="T1" fmla="*/ 0 h 21600"/>
                <a:gd name="T2" fmla="*/ 0 w 21745"/>
                <a:gd name="T3" fmla="*/ 0 h 21600"/>
                <a:gd name="T4" fmla="*/ 0 w 21745"/>
                <a:gd name="T5" fmla="*/ 0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noFill/>
            <a:ln w="25400" cap="rnd">
              <a:solidFill>
                <a:schemeClr val="tx1"/>
              </a:solidFill>
              <a:round/>
              <a:headEnd type="none" w="sm" len="sm"/>
              <a:tailEnd type="none" w="sm" len="sm"/>
            </a:ln>
          </p:spPr>
          <p:txBody>
            <a:bodyPr wrap="none" anchor="ctr"/>
            <a:lstStyle/>
            <a:p>
              <a:endParaRPr lang="en-US"/>
            </a:p>
          </p:txBody>
        </p:sp>
        <p:sp>
          <p:nvSpPr>
            <p:cNvPr id="12317" name="Line 58"/>
            <p:cNvSpPr>
              <a:spLocks noChangeShapeType="1"/>
            </p:cNvSpPr>
            <p:nvPr/>
          </p:nvSpPr>
          <p:spPr bwMode="auto">
            <a:xfrm flipH="1">
              <a:off x="2384" y="3732"/>
              <a:ext cx="191" cy="347"/>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2318" name="Oval 59"/>
            <p:cNvSpPr>
              <a:spLocks noChangeArrowheads="1"/>
            </p:cNvSpPr>
            <p:nvPr/>
          </p:nvSpPr>
          <p:spPr bwMode="auto">
            <a:xfrm rot="-1860000">
              <a:off x="2559" y="3849"/>
              <a:ext cx="63" cy="125"/>
            </a:xfrm>
            <a:prstGeom prst="ellipse">
              <a:avLst/>
            </a:prstGeom>
            <a:solidFill>
              <a:schemeClr val="tx1"/>
            </a:solidFill>
            <a:ln w="12700">
              <a:solidFill>
                <a:schemeClr val="tx1"/>
              </a:solidFill>
              <a:round/>
              <a:headEnd/>
              <a:tailEnd/>
            </a:ln>
          </p:spPr>
          <p:txBody>
            <a:bodyPr wrap="none" anchor="ctr"/>
            <a:lstStyle/>
            <a:p>
              <a:endParaRPr lang="en-US"/>
            </a:p>
          </p:txBody>
        </p:sp>
        <p:sp>
          <p:nvSpPr>
            <p:cNvPr id="12319" name="Line 60"/>
            <p:cNvSpPr>
              <a:spLocks noChangeShapeType="1"/>
            </p:cNvSpPr>
            <p:nvPr/>
          </p:nvSpPr>
          <p:spPr bwMode="auto">
            <a:xfrm flipV="1">
              <a:off x="2384" y="3988"/>
              <a:ext cx="350" cy="91"/>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2320" name="Line 61"/>
            <p:cNvSpPr>
              <a:spLocks noChangeShapeType="1"/>
            </p:cNvSpPr>
            <p:nvPr/>
          </p:nvSpPr>
          <p:spPr bwMode="auto">
            <a:xfrm>
              <a:off x="1207" y="1989"/>
              <a:ext cx="1193" cy="659"/>
            </a:xfrm>
            <a:prstGeom prst="line">
              <a:avLst/>
            </a:prstGeom>
            <a:noFill/>
            <a:ln w="12700">
              <a:solidFill>
                <a:schemeClr val="tx1"/>
              </a:solidFill>
              <a:prstDash val="dash"/>
              <a:round/>
              <a:headEnd/>
              <a:tailEnd/>
            </a:ln>
          </p:spPr>
          <p:txBody>
            <a:bodyPr/>
            <a:lstStyle/>
            <a:p>
              <a:endParaRPr lang="en-US"/>
            </a:p>
          </p:txBody>
        </p:sp>
        <p:sp>
          <p:nvSpPr>
            <p:cNvPr id="12321" name="Line 62"/>
            <p:cNvSpPr>
              <a:spLocks noChangeShapeType="1"/>
            </p:cNvSpPr>
            <p:nvPr/>
          </p:nvSpPr>
          <p:spPr bwMode="auto">
            <a:xfrm>
              <a:off x="1202" y="2827"/>
              <a:ext cx="1193" cy="659"/>
            </a:xfrm>
            <a:prstGeom prst="line">
              <a:avLst/>
            </a:prstGeom>
            <a:noFill/>
            <a:ln w="12700">
              <a:solidFill>
                <a:schemeClr val="tx1"/>
              </a:solidFill>
              <a:prstDash val="dash"/>
              <a:round/>
              <a:headEnd/>
              <a:tailEnd/>
            </a:ln>
          </p:spPr>
          <p:txBody>
            <a:bodyPr/>
            <a:lstStyle/>
            <a:p>
              <a:endParaRPr lang="en-US"/>
            </a:p>
          </p:txBody>
        </p:sp>
        <p:sp>
          <p:nvSpPr>
            <p:cNvPr id="12322" name="Line 63"/>
            <p:cNvSpPr>
              <a:spLocks noChangeShapeType="1"/>
            </p:cNvSpPr>
            <p:nvPr/>
          </p:nvSpPr>
          <p:spPr bwMode="auto">
            <a:xfrm>
              <a:off x="433" y="2021"/>
              <a:ext cx="762" cy="421"/>
            </a:xfrm>
            <a:prstGeom prst="line">
              <a:avLst/>
            </a:prstGeom>
            <a:noFill/>
            <a:ln w="12700">
              <a:solidFill>
                <a:schemeClr val="tx1"/>
              </a:solidFill>
              <a:round/>
              <a:headEnd/>
              <a:tailEnd/>
            </a:ln>
          </p:spPr>
          <p:txBody>
            <a:bodyPr/>
            <a:lstStyle/>
            <a:p>
              <a:endParaRPr lang="en-US"/>
            </a:p>
          </p:txBody>
        </p:sp>
        <p:sp>
          <p:nvSpPr>
            <p:cNvPr id="12323" name="Line 64"/>
            <p:cNvSpPr>
              <a:spLocks noChangeShapeType="1"/>
            </p:cNvSpPr>
            <p:nvPr/>
          </p:nvSpPr>
          <p:spPr bwMode="auto">
            <a:xfrm>
              <a:off x="2406" y="3121"/>
              <a:ext cx="762" cy="421"/>
            </a:xfrm>
            <a:prstGeom prst="line">
              <a:avLst/>
            </a:prstGeom>
            <a:noFill/>
            <a:ln w="12700">
              <a:solidFill>
                <a:schemeClr val="tx1"/>
              </a:solidFill>
              <a:round/>
              <a:headEnd/>
              <a:tailEnd/>
            </a:ln>
          </p:spPr>
          <p:txBody>
            <a:bodyPr/>
            <a:lstStyle/>
            <a:p>
              <a:endParaRPr lang="en-US"/>
            </a:p>
          </p:txBody>
        </p:sp>
        <p:sp>
          <p:nvSpPr>
            <p:cNvPr id="12324" name="Line 65"/>
            <p:cNvSpPr>
              <a:spLocks noChangeShapeType="1"/>
            </p:cNvSpPr>
            <p:nvPr/>
          </p:nvSpPr>
          <p:spPr bwMode="auto">
            <a:xfrm>
              <a:off x="1207" y="2453"/>
              <a:ext cx="1193" cy="659"/>
            </a:xfrm>
            <a:prstGeom prst="line">
              <a:avLst/>
            </a:prstGeom>
            <a:noFill/>
            <a:ln w="12700">
              <a:solidFill>
                <a:schemeClr val="tx1"/>
              </a:solidFill>
              <a:prstDash val="dash"/>
              <a:round/>
              <a:headEnd/>
              <a:tailEnd/>
            </a:ln>
          </p:spPr>
          <p:txBody>
            <a:bodyPr/>
            <a:lstStyle/>
            <a:p>
              <a:endParaRPr lang="en-US"/>
            </a:p>
          </p:txBody>
        </p:sp>
        <p:sp>
          <p:nvSpPr>
            <p:cNvPr id="12325" name="Oval 66"/>
            <p:cNvSpPr>
              <a:spLocks noChangeArrowheads="1"/>
            </p:cNvSpPr>
            <p:nvPr/>
          </p:nvSpPr>
          <p:spPr bwMode="auto">
            <a:xfrm>
              <a:off x="2570" y="3201"/>
              <a:ext cx="36" cy="40"/>
            </a:xfrm>
            <a:prstGeom prst="ellipse">
              <a:avLst/>
            </a:prstGeom>
            <a:solidFill>
              <a:srgbClr val="037C03"/>
            </a:solidFill>
            <a:ln w="12700">
              <a:solidFill>
                <a:schemeClr val="bg2"/>
              </a:solidFill>
              <a:round/>
              <a:headEnd/>
              <a:tailEnd/>
            </a:ln>
          </p:spPr>
          <p:txBody>
            <a:bodyPr wrap="none" anchor="ctr"/>
            <a:lstStyle/>
            <a:p>
              <a:endParaRPr lang="en-US"/>
            </a:p>
          </p:txBody>
        </p:sp>
        <p:sp>
          <p:nvSpPr>
            <p:cNvPr id="12326" name="Oval 67"/>
            <p:cNvSpPr>
              <a:spLocks noChangeArrowheads="1"/>
            </p:cNvSpPr>
            <p:nvPr/>
          </p:nvSpPr>
          <p:spPr bwMode="auto">
            <a:xfrm>
              <a:off x="948" y="2299"/>
              <a:ext cx="36" cy="40"/>
            </a:xfrm>
            <a:prstGeom prst="ellipse">
              <a:avLst/>
            </a:prstGeom>
            <a:solidFill>
              <a:srgbClr val="037C03"/>
            </a:solidFill>
            <a:ln w="12700">
              <a:solidFill>
                <a:schemeClr val="bg2"/>
              </a:solidFill>
              <a:round/>
              <a:headEnd/>
              <a:tailEnd/>
            </a:ln>
          </p:spPr>
          <p:txBody>
            <a:bodyPr wrap="none" anchor="ctr"/>
            <a:lstStyle/>
            <a:p>
              <a:endParaRPr lang="en-US"/>
            </a:p>
          </p:txBody>
        </p:sp>
      </p:grpSp>
      <p:sp>
        <p:nvSpPr>
          <p:cNvPr id="12298" name="Line 68"/>
          <p:cNvSpPr>
            <a:spLocks noChangeShapeType="1"/>
          </p:cNvSpPr>
          <p:nvPr/>
        </p:nvSpPr>
        <p:spPr bwMode="auto">
          <a:xfrm flipH="1" flipV="1">
            <a:off x="1371600" y="3886200"/>
            <a:ext cx="685800" cy="381000"/>
          </a:xfrm>
          <a:prstGeom prst="line">
            <a:avLst/>
          </a:prstGeom>
          <a:noFill/>
          <a:ln w="9525">
            <a:solidFill>
              <a:schemeClr val="tx1"/>
            </a:solidFill>
            <a:round/>
            <a:headEnd/>
            <a:tailEnd type="triangle" w="med" len="med"/>
          </a:ln>
        </p:spPr>
        <p:txBody>
          <a:bodyPr/>
          <a:lstStyle/>
          <a:p>
            <a:endParaRPr lang="en-US"/>
          </a:p>
        </p:txBody>
      </p:sp>
      <p:sp>
        <p:nvSpPr>
          <p:cNvPr id="12299" name="Text Box 69"/>
          <p:cNvSpPr txBox="1">
            <a:spLocks noChangeArrowheads="1"/>
          </p:cNvSpPr>
          <p:nvPr/>
        </p:nvSpPr>
        <p:spPr bwMode="auto">
          <a:xfrm>
            <a:off x="1431925" y="4076700"/>
            <a:ext cx="247650" cy="366713"/>
          </a:xfrm>
          <a:prstGeom prst="rect">
            <a:avLst/>
          </a:prstGeom>
          <a:noFill/>
          <a:ln w="9525">
            <a:noFill/>
            <a:miter lim="800000"/>
            <a:headEnd/>
            <a:tailEnd/>
          </a:ln>
        </p:spPr>
        <p:txBody>
          <a:bodyPr wrap="none">
            <a:spAutoFit/>
          </a:bodyPr>
          <a:lstStyle/>
          <a:p>
            <a:r>
              <a:rPr lang="en-US" i="1">
                <a:latin typeface="Times New Roman" pitchFamily="18" charset="0"/>
              </a:rPr>
              <a:t>t</a:t>
            </a:r>
          </a:p>
        </p:txBody>
      </p:sp>
      <p:sp>
        <p:nvSpPr>
          <p:cNvPr id="12300" name="Text Box 70"/>
          <p:cNvSpPr txBox="1">
            <a:spLocks noChangeArrowheads="1"/>
          </p:cNvSpPr>
          <p:nvPr/>
        </p:nvSpPr>
        <p:spPr bwMode="auto">
          <a:xfrm>
            <a:off x="1143000" y="2514600"/>
            <a:ext cx="285750" cy="366713"/>
          </a:xfrm>
          <a:prstGeom prst="rect">
            <a:avLst/>
          </a:prstGeom>
          <a:noFill/>
          <a:ln w="9525">
            <a:noFill/>
            <a:miter lim="800000"/>
            <a:headEnd/>
            <a:tailEnd/>
          </a:ln>
        </p:spPr>
        <p:txBody>
          <a:bodyPr wrap="none">
            <a:spAutoFit/>
          </a:bodyPr>
          <a:lstStyle/>
          <a:p>
            <a:r>
              <a:rPr lang="en-US" i="1">
                <a:latin typeface="Times New Roman" pitchFamily="18" charset="0"/>
              </a:rPr>
              <a:t>x</a:t>
            </a:r>
          </a:p>
        </p:txBody>
      </p:sp>
      <p:sp>
        <p:nvSpPr>
          <p:cNvPr id="12301" name="Text Box 71"/>
          <p:cNvSpPr txBox="1">
            <a:spLocks noChangeArrowheads="1"/>
          </p:cNvSpPr>
          <p:nvPr/>
        </p:nvSpPr>
        <p:spPr bwMode="auto">
          <a:xfrm>
            <a:off x="2990850" y="3505200"/>
            <a:ext cx="361950" cy="366713"/>
          </a:xfrm>
          <a:prstGeom prst="rect">
            <a:avLst/>
          </a:prstGeom>
          <a:noFill/>
          <a:ln w="9525">
            <a:noFill/>
            <a:miter lim="800000"/>
            <a:headEnd/>
            <a:tailEnd/>
          </a:ln>
        </p:spPr>
        <p:txBody>
          <a:bodyPr wrap="none">
            <a:spAutoFit/>
          </a:bodyPr>
          <a:lstStyle/>
          <a:p>
            <a:r>
              <a:rPr lang="en-US" i="1">
                <a:latin typeface="Times New Roman" pitchFamily="18" charset="0"/>
              </a:rPr>
              <a:t>x’</a:t>
            </a:r>
          </a:p>
        </p:txBody>
      </p:sp>
      <p:sp>
        <p:nvSpPr>
          <p:cNvPr id="2" name="Slide Number Placeholder 1"/>
          <p:cNvSpPr>
            <a:spLocks noGrp="1"/>
          </p:cNvSpPr>
          <p:nvPr>
            <p:ph type="sldNum" sz="quarter" idx="12"/>
          </p:nvPr>
        </p:nvSpPr>
        <p:spPr/>
        <p:txBody>
          <a:bodyPr/>
          <a:lstStyle/>
          <a:p>
            <a:pPr>
              <a:defRPr/>
            </a:pPr>
            <a:fld id="{C7F2F79C-4F4E-46B8-B10B-944B55A82C54}" type="slidenum">
              <a:rPr lang="en-US" smtClean="0"/>
              <a:pPr>
                <a:defRPr/>
              </a:pPr>
              <a:t>38</a:t>
            </a:fld>
            <a:endParaRPr lang="en-US"/>
          </a:p>
        </p:txBody>
      </p:sp>
      <p:sp>
        <p:nvSpPr>
          <p:cNvPr id="3" name="Rectangle 2"/>
          <p:cNvSpPr/>
          <p:nvPr/>
        </p:nvSpPr>
        <p:spPr bwMode="auto">
          <a:xfrm>
            <a:off x="4198140" y="4953000"/>
            <a:ext cx="4488660" cy="12954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75256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64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64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8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reeform 2"/>
          <p:cNvSpPr>
            <a:spLocks/>
          </p:cNvSpPr>
          <p:nvPr/>
        </p:nvSpPr>
        <p:spPr bwMode="auto">
          <a:xfrm>
            <a:off x="6418263" y="685800"/>
            <a:ext cx="1220787" cy="839788"/>
          </a:xfrm>
          <a:custGeom>
            <a:avLst/>
            <a:gdLst>
              <a:gd name="T0" fmla="*/ 2147483647 w 865"/>
              <a:gd name="T1" fmla="*/ 0 h 529"/>
              <a:gd name="T2" fmla="*/ 2147483647 w 865"/>
              <a:gd name="T3" fmla="*/ 2147483647 h 529"/>
              <a:gd name="T4" fmla="*/ 2147483647 w 865"/>
              <a:gd name="T5" fmla="*/ 2147483647 h 529"/>
              <a:gd name="T6" fmla="*/ 2147483647 w 865"/>
              <a:gd name="T7" fmla="*/ 2147483647 h 529"/>
              <a:gd name="T8" fmla="*/ 2147483647 w 865"/>
              <a:gd name="T9" fmla="*/ 2147483647 h 529"/>
              <a:gd name="T10" fmla="*/ 2147483647 w 865"/>
              <a:gd name="T11" fmla="*/ 2147483647 h 529"/>
              <a:gd name="T12" fmla="*/ 2147483647 w 865"/>
              <a:gd name="T13" fmla="*/ 2147483647 h 529"/>
              <a:gd name="T14" fmla="*/ 2147483647 w 865"/>
              <a:gd name="T15" fmla="*/ 2147483647 h 529"/>
              <a:gd name="T16" fmla="*/ 2147483647 w 865"/>
              <a:gd name="T17" fmla="*/ 2147483647 h 529"/>
              <a:gd name="T18" fmla="*/ 0 w 865"/>
              <a:gd name="T19" fmla="*/ 2147483647 h 529"/>
              <a:gd name="T20" fmla="*/ 0 w 865"/>
              <a:gd name="T21" fmla="*/ 2147483647 h 529"/>
              <a:gd name="T22" fmla="*/ 0 w 865"/>
              <a:gd name="T23" fmla="*/ 2147483647 h 529"/>
              <a:gd name="T24" fmla="*/ 2147483647 w 865"/>
              <a:gd name="T25" fmla="*/ 2147483647 h 529"/>
              <a:gd name="T26" fmla="*/ 2147483647 w 865"/>
              <a:gd name="T27" fmla="*/ 2147483647 h 529"/>
              <a:gd name="T28" fmla="*/ 2147483647 w 865"/>
              <a:gd name="T29" fmla="*/ 2147483647 h 529"/>
              <a:gd name="T30" fmla="*/ 2147483647 w 865"/>
              <a:gd name="T31" fmla="*/ 2147483647 h 529"/>
              <a:gd name="T32" fmla="*/ 2147483647 w 865"/>
              <a:gd name="T33" fmla="*/ 2147483647 h 529"/>
              <a:gd name="T34" fmla="*/ 2147483647 w 865"/>
              <a:gd name="T35" fmla="*/ 2147483647 h 529"/>
              <a:gd name="T36" fmla="*/ 2147483647 w 865"/>
              <a:gd name="T37" fmla="*/ 2147483647 h 529"/>
              <a:gd name="T38" fmla="*/ 2147483647 w 865"/>
              <a:gd name="T39" fmla="*/ 2147483647 h 529"/>
              <a:gd name="T40" fmla="*/ 2147483647 w 865"/>
              <a:gd name="T41" fmla="*/ 2147483647 h 529"/>
              <a:gd name="T42" fmla="*/ 2147483647 w 865"/>
              <a:gd name="T43" fmla="*/ 2147483647 h 529"/>
              <a:gd name="T44" fmla="*/ 2147483647 w 865"/>
              <a:gd name="T45" fmla="*/ 2147483647 h 529"/>
              <a:gd name="T46" fmla="*/ 2147483647 w 865"/>
              <a:gd name="T47" fmla="*/ 2147483647 h 529"/>
              <a:gd name="T48" fmla="*/ 2147483647 w 865"/>
              <a:gd name="T49" fmla="*/ 2147483647 h 529"/>
              <a:gd name="T50" fmla="*/ 2147483647 w 865"/>
              <a:gd name="T51" fmla="*/ 2147483647 h 529"/>
              <a:gd name="T52" fmla="*/ 2147483647 w 865"/>
              <a:gd name="T53" fmla="*/ 2147483647 h 529"/>
              <a:gd name="T54" fmla="*/ 2147483647 w 865"/>
              <a:gd name="T55" fmla="*/ 2147483647 h 529"/>
              <a:gd name="T56" fmla="*/ 2147483647 w 865"/>
              <a:gd name="T57" fmla="*/ 2147483647 h 529"/>
              <a:gd name="T58" fmla="*/ 2147483647 w 865"/>
              <a:gd name="T59" fmla="*/ 2147483647 h 529"/>
              <a:gd name="T60" fmla="*/ 2147483647 w 865"/>
              <a:gd name="T61" fmla="*/ 2147483647 h 529"/>
              <a:gd name="T62" fmla="*/ 2147483647 w 865"/>
              <a:gd name="T63" fmla="*/ 2147483647 h 529"/>
              <a:gd name="T64" fmla="*/ 2147483647 w 865"/>
              <a:gd name="T65" fmla="*/ 2147483647 h 529"/>
              <a:gd name="T66" fmla="*/ 2147483647 w 865"/>
              <a:gd name="T67" fmla="*/ 2147483647 h 529"/>
              <a:gd name="T68" fmla="*/ 2147483647 w 865"/>
              <a:gd name="T69" fmla="*/ 2147483647 h 529"/>
              <a:gd name="T70" fmla="*/ 2147483647 w 865"/>
              <a:gd name="T71" fmla="*/ 2147483647 h 529"/>
              <a:gd name="T72" fmla="*/ 2147483647 w 865"/>
              <a:gd name="T73" fmla="*/ 2147483647 h 529"/>
              <a:gd name="T74" fmla="*/ 2147483647 w 865"/>
              <a:gd name="T75" fmla="*/ 2147483647 h 529"/>
              <a:gd name="T76" fmla="*/ 2147483647 w 865"/>
              <a:gd name="T77" fmla="*/ 2147483647 h 529"/>
              <a:gd name="T78" fmla="*/ 2147483647 w 865"/>
              <a:gd name="T79" fmla="*/ 0 h 5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5"/>
              <a:gd name="T121" fmla="*/ 0 h 529"/>
              <a:gd name="T122" fmla="*/ 865 w 865"/>
              <a:gd name="T123" fmla="*/ 529 h 5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5" h="529">
                <a:moveTo>
                  <a:pt x="84" y="0"/>
                </a:moveTo>
                <a:lnTo>
                  <a:pt x="72" y="24"/>
                </a:lnTo>
                <a:lnTo>
                  <a:pt x="72" y="48"/>
                </a:lnTo>
                <a:lnTo>
                  <a:pt x="48" y="72"/>
                </a:lnTo>
                <a:lnTo>
                  <a:pt x="36" y="96"/>
                </a:lnTo>
                <a:lnTo>
                  <a:pt x="36" y="120"/>
                </a:lnTo>
                <a:lnTo>
                  <a:pt x="36" y="144"/>
                </a:lnTo>
                <a:lnTo>
                  <a:pt x="24" y="168"/>
                </a:lnTo>
                <a:lnTo>
                  <a:pt x="12" y="192"/>
                </a:lnTo>
                <a:lnTo>
                  <a:pt x="0" y="216"/>
                </a:lnTo>
                <a:lnTo>
                  <a:pt x="0" y="240"/>
                </a:lnTo>
                <a:lnTo>
                  <a:pt x="0" y="264"/>
                </a:lnTo>
                <a:lnTo>
                  <a:pt x="12" y="288"/>
                </a:lnTo>
                <a:lnTo>
                  <a:pt x="12" y="312"/>
                </a:lnTo>
                <a:lnTo>
                  <a:pt x="24" y="336"/>
                </a:lnTo>
                <a:lnTo>
                  <a:pt x="24" y="360"/>
                </a:lnTo>
                <a:lnTo>
                  <a:pt x="36" y="384"/>
                </a:lnTo>
                <a:lnTo>
                  <a:pt x="36" y="408"/>
                </a:lnTo>
                <a:lnTo>
                  <a:pt x="48" y="432"/>
                </a:lnTo>
                <a:lnTo>
                  <a:pt x="60" y="456"/>
                </a:lnTo>
                <a:lnTo>
                  <a:pt x="852" y="528"/>
                </a:lnTo>
                <a:lnTo>
                  <a:pt x="804" y="480"/>
                </a:lnTo>
                <a:lnTo>
                  <a:pt x="792" y="456"/>
                </a:lnTo>
                <a:lnTo>
                  <a:pt x="780" y="420"/>
                </a:lnTo>
                <a:lnTo>
                  <a:pt x="768" y="396"/>
                </a:lnTo>
                <a:lnTo>
                  <a:pt x="756" y="372"/>
                </a:lnTo>
                <a:lnTo>
                  <a:pt x="744" y="348"/>
                </a:lnTo>
                <a:lnTo>
                  <a:pt x="744" y="324"/>
                </a:lnTo>
                <a:lnTo>
                  <a:pt x="744" y="288"/>
                </a:lnTo>
                <a:lnTo>
                  <a:pt x="744" y="264"/>
                </a:lnTo>
                <a:lnTo>
                  <a:pt x="744" y="240"/>
                </a:lnTo>
                <a:lnTo>
                  <a:pt x="768" y="216"/>
                </a:lnTo>
                <a:lnTo>
                  <a:pt x="768" y="192"/>
                </a:lnTo>
                <a:lnTo>
                  <a:pt x="780" y="168"/>
                </a:lnTo>
                <a:lnTo>
                  <a:pt x="804" y="156"/>
                </a:lnTo>
                <a:lnTo>
                  <a:pt x="804" y="132"/>
                </a:lnTo>
                <a:lnTo>
                  <a:pt x="828" y="108"/>
                </a:lnTo>
                <a:lnTo>
                  <a:pt x="852" y="96"/>
                </a:lnTo>
                <a:lnTo>
                  <a:pt x="864" y="72"/>
                </a:lnTo>
                <a:lnTo>
                  <a:pt x="84" y="0"/>
                </a:lnTo>
              </a:path>
            </a:pathLst>
          </a:custGeom>
          <a:gradFill rotWithShape="0">
            <a:gsLst>
              <a:gs pos="0">
                <a:srgbClr val="012501"/>
              </a:gs>
              <a:gs pos="100000">
                <a:srgbClr val="037C03"/>
              </a:gs>
            </a:gsLst>
            <a:lin ang="18900000" scaled="1"/>
          </a:gradFill>
          <a:ln w="9525" cap="rnd">
            <a:noFill/>
            <a:round/>
            <a:headEnd/>
            <a:tailEnd/>
          </a:ln>
        </p:spPr>
        <p:txBody>
          <a:bodyPr/>
          <a:lstStyle/>
          <a:p>
            <a:endParaRPr lang="en-US"/>
          </a:p>
        </p:txBody>
      </p:sp>
      <p:sp>
        <p:nvSpPr>
          <p:cNvPr id="43011" name="Line 3"/>
          <p:cNvSpPr>
            <a:spLocks noChangeShapeType="1"/>
          </p:cNvSpPr>
          <p:nvPr/>
        </p:nvSpPr>
        <p:spPr bwMode="auto">
          <a:xfrm>
            <a:off x="3827463" y="4038600"/>
            <a:ext cx="3251200" cy="18288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012" name="Line 4"/>
          <p:cNvSpPr>
            <a:spLocks noChangeShapeType="1"/>
          </p:cNvSpPr>
          <p:nvPr/>
        </p:nvSpPr>
        <p:spPr bwMode="auto">
          <a:xfrm flipV="1">
            <a:off x="5148263" y="990600"/>
            <a:ext cx="1795462" cy="17716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013" name="Freeform 5"/>
          <p:cNvSpPr>
            <a:spLocks/>
          </p:cNvSpPr>
          <p:nvPr/>
        </p:nvSpPr>
        <p:spPr bwMode="auto">
          <a:xfrm>
            <a:off x="3759200" y="1447800"/>
            <a:ext cx="1695450" cy="1601788"/>
          </a:xfrm>
          <a:custGeom>
            <a:avLst/>
            <a:gdLst>
              <a:gd name="T0" fmla="*/ 2147483647 w 1201"/>
              <a:gd name="T1" fmla="*/ 2147483647 h 1009"/>
              <a:gd name="T2" fmla="*/ 2147483647 w 1201"/>
              <a:gd name="T3" fmla="*/ 2147483647 h 1009"/>
              <a:gd name="T4" fmla="*/ 2147483647 w 1201"/>
              <a:gd name="T5" fmla="*/ 2147483647 h 1009"/>
              <a:gd name="T6" fmla="*/ 0 w 1201"/>
              <a:gd name="T7" fmla="*/ 0 h 1009"/>
              <a:gd name="T8" fmla="*/ 2147483647 w 1201"/>
              <a:gd name="T9" fmla="*/ 2147483647 h 1009"/>
              <a:gd name="T10" fmla="*/ 0 60000 65536"/>
              <a:gd name="T11" fmla="*/ 0 60000 65536"/>
              <a:gd name="T12" fmla="*/ 0 60000 65536"/>
              <a:gd name="T13" fmla="*/ 0 60000 65536"/>
              <a:gd name="T14" fmla="*/ 0 60000 65536"/>
              <a:gd name="T15" fmla="*/ 0 w 1201"/>
              <a:gd name="T16" fmla="*/ 0 h 1009"/>
              <a:gd name="T17" fmla="*/ 1201 w 1201"/>
              <a:gd name="T18" fmla="*/ 1009 h 1009"/>
            </a:gdLst>
            <a:ahLst/>
            <a:cxnLst>
              <a:cxn ang="T10">
                <a:pos x="T0" y="T1"/>
              </a:cxn>
              <a:cxn ang="T11">
                <a:pos x="T2" y="T3"/>
              </a:cxn>
              <a:cxn ang="T12">
                <a:pos x="T4" y="T5"/>
              </a:cxn>
              <a:cxn ang="T13">
                <a:pos x="T6" y="T7"/>
              </a:cxn>
              <a:cxn ang="T14">
                <a:pos x="T8" y="T9"/>
              </a:cxn>
            </a:cxnLst>
            <a:rect l="T15" t="T16" r="T17" b="T18"/>
            <a:pathLst>
              <a:path w="1201" h="1009">
                <a:moveTo>
                  <a:pt x="336" y="576"/>
                </a:moveTo>
                <a:lnTo>
                  <a:pt x="1200" y="1008"/>
                </a:lnTo>
                <a:lnTo>
                  <a:pt x="864" y="432"/>
                </a:lnTo>
                <a:lnTo>
                  <a:pt x="0" y="0"/>
                </a:lnTo>
                <a:lnTo>
                  <a:pt x="336" y="576"/>
                </a:lnTo>
              </a:path>
            </a:pathLst>
          </a:custGeom>
          <a:solidFill>
            <a:srgbClr val="919191"/>
          </a:solidFill>
          <a:ln w="12700" cap="rnd">
            <a:solidFill>
              <a:schemeClr val="bg2"/>
            </a:solidFill>
            <a:round/>
            <a:headEnd/>
            <a:tailEnd/>
          </a:ln>
        </p:spPr>
        <p:txBody>
          <a:bodyPr/>
          <a:lstStyle/>
          <a:p>
            <a:endParaRPr lang="en-US"/>
          </a:p>
        </p:txBody>
      </p:sp>
      <p:sp>
        <p:nvSpPr>
          <p:cNvPr id="43014" name="Line 6"/>
          <p:cNvSpPr>
            <a:spLocks noChangeShapeType="1"/>
          </p:cNvSpPr>
          <p:nvPr/>
        </p:nvSpPr>
        <p:spPr bwMode="auto">
          <a:xfrm flipH="1" flipV="1">
            <a:off x="6943725" y="990600"/>
            <a:ext cx="66675" cy="24384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015" name="Line 7"/>
          <p:cNvSpPr>
            <a:spLocks noChangeShapeType="1"/>
          </p:cNvSpPr>
          <p:nvPr/>
        </p:nvSpPr>
        <p:spPr bwMode="auto">
          <a:xfrm flipV="1">
            <a:off x="4470400" y="2743200"/>
            <a:ext cx="677863" cy="6667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016" name="Freeform 8"/>
          <p:cNvSpPr>
            <a:spLocks/>
          </p:cNvSpPr>
          <p:nvPr/>
        </p:nvSpPr>
        <p:spPr bwMode="auto">
          <a:xfrm>
            <a:off x="6537325" y="2743200"/>
            <a:ext cx="1558925" cy="1525588"/>
          </a:xfrm>
          <a:custGeom>
            <a:avLst/>
            <a:gdLst>
              <a:gd name="T0" fmla="*/ 0 w 1105"/>
              <a:gd name="T1" fmla="*/ 2147483647 h 961"/>
              <a:gd name="T2" fmla="*/ 0 w 1105"/>
              <a:gd name="T3" fmla="*/ 2147483647 h 961"/>
              <a:gd name="T4" fmla="*/ 2147483647 w 1105"/>
              <a:gd name="T5" fmla="*/ 2147483647 h 961"/>
              <a:gd name="T6" fmla="*/ 2147483647 w 1105"/>
              <a:gd name="T7" fmla="*/ 0 h 961"/>
              <a:gd name="T8" fmla="*/ 0 w 1105"/>
              <a:gd name="T9" fmla="*/ 2147483647 h 961"/>
              <a:gd name="T10" fmla="*/ 0 60000 65536"/>
              <a:gd name="T11" fmla="*/ 0 60000 65536"/>
              <a:gd name="T12" fmla="*/ 0 60000 65536"/>
              <a:gd name="T13" fmla="*/ 0 60000 65536"/>
              <a:gd name="T14" fmla="*/ 0 60000 65536"/>
              <a:gd name="T15" fmla="*/ 0 w 1105"/>
              <a:gd name="T16" fmla="*/ 0 h 961"/>
              <a:gd name="T17" fmla="*/ 1105 w 1105"/>
              <a:gd name="T18" fmla="*/ 961 h 961"/>
            </a:gdLst>
            <a:ahLst/>
            <a:cxnLst>
              <a:cxn ang="T10">
                <a:pos x="T0" y="T1"/>
              </a:cxn>
              <a:cxn ang="T11">
                <a:pos x="T2" y="T3"/>
              </a:cxn>
              <a:cxn ang="T12">
                <a:pos x="T4" y="T5"/>
              </a:cxn>
              <a:cxn ang="T13">
                <a:pos x="T6" y="T7"/>
              </a:cxn>
              <a:cxn ang="T14">
                <a:pos x="T8" y="T9"/>
              </a:cxn>
            </a:cxnLst>
            <a:rect l="T15" t="T16" r="T17" b="T18"/>
            <a:pathLst>
              <a:path w="1105" h="961">
                <a:moveTo>
                  <a:pt x="0" y="202"/>
                </a:moveTo>
                <a:lnTo>
                  <a:pt x="0" y="960"/>
                </a:lnTo>
                <a:lnTo>
                  <a:pt x="1104" y="758"/>
                </a:lnTo>
                <a:lnTo>
                  <a:pt x="1104" y="0"/>
                </a:lnTo>
                <a:lnTo>
                  <a:pt x="0" y="202"/>
                </a:lnTo>
              </a:path>
            </a:pathLst>
          </a:custGeom>
          <a:solidFill>
            <a:srgbClr val="919191"/>
          </a:solidFill>
          <a:ln w="12700" cap="rnd">
            <a:solidFill>
              <a:schemeClr val="bg2"/>
            </a:solidFill>
            <a:round/>
            <a:headEnd/>
            <a:tailEnd/>
          </a:ln>
        </p:spPr>
        <p:txBody>
          <a:bodyPr/>
          <a:lstStyle/>
          <a:p>
            <a:endParaRPr lang="en-US"/>
          </a:p>
        </p:txBody>
      </p:sp>
      <p:sp>
        <p:nvSpPr>
          <p:cNvPr id="43017" name="Line 9"/>
          <p:cNvSpPr>
            <a:spLocks noChangeShapeType="1"/>
          </p:cNvSpPr>
          <p:nvPr/>
        </p:nvSpPr>
        <p:spPr bwMode="auto">
          <a:xfrm flipH="1" flipV="1">
            <a:off x="7010400" y="3429000"/>
            <a:ext cx="34925" cy="14287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018" name="Line 10"/>
          <p:cNvSpPr>
            <a:spLocks noChangeShapeType="1"/>
          </p:cNvSpPr>
          <p:nvPr/>
        </p:nvSpPr>
        <p:spPr bwMode="auto">
          <a:xfrm flipV="1">
            <a:off x="3827463" y="3409950"/>
            <a:ext cx="642937" cy="6286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019" name="Line 11"/>
          <p:cNvSpPr>
            <a:spLocks noChangeShapeType="1"/>
          </p:cNvSpPr>
          <p:nvPr/>
        </p:nvSpPr>
        <p:spPr bwMode="auto">
          <a:xfrm flipH="1" flipV="1">
            <a:off x="7045325" y="4857750"/>
            <a:ext cx="33338" cy="10096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020" name="Freeform 14"/>
          <p:cNvSpPr>
            <a:spLocks/>
          </p:cNvSpPr>
          <p:nvPr/>
        </p:nvSpPr>
        <p:spPr bwMode="auto">
          <a:xfrm rot="-1766867">
            <a:off x="7032625" y="5854700"/>
            <a:ext cx="285750" cy="485775"/>
          </a:xfrm>
          <a:custGeom>
            <a:avLst/>
            <a:gdLst>
              <a:gd name="T0" fmla="*/ 2147483647 w 202"/>
              <a:gd name="T1" fmla="*/ 2147483647 h 306"/>
              <a:gd name="T2" fmla="*/ 0 w 202"/>
              <a:gd name="T3" fmla="*/ 2147483647 h 306"/>
              <a:gd name="T4" fmla="*/ 2147483647 w 202"/>
              <a:gd name="T5" fmla="*/ 2147483647 h 306"/>
              <a:gd name="T6" fmla="*/ 2147483647 w 202"/>
              <a:gd name="T7" fmla="*/ 2147483647 h 306"/>
              <a:gd name="T8" fmla="*/ 2147483647 w 202"/>
              <a:gd name="T9" fmla="*/ 2147483647 h 306"/>
              <a:gd name="T10" fmla="*/ 2147483647 w 202"/>
              <a:gd name="T11" fmla="*/ 2147483647 h 306"/>
              <a:gd name="T12" fmla="*/ 2147483647 w 202"/>
              <a:gd name="T13" fmla="*/ 2147483647 h 306"/>
              <a:gd name="T14" fmla="*/ 2147483647 w 202"/>
              <a:gd name="T15" fmla="*/ 2147483647 h 306"/>
              <a:gd name="T16" fmla="*/ 2147483647 w 202"/>
              <a:gd name="T17" fmla="*/ 2147483647 h 306"/>
              <a:gd name="T18" fmla="*/ 2147483647 w 202"/>
              <a:gd name="T19" fmla="*/ 2147483647 h 306"/>
              <a:gd name="T20" fmla="*/ 2147483647 w 202"/>
              <a:gd name="T21" fmla="*/ 2147483647 h 306"/>
              <a:gd name="T22" fmla="*/ 2147483647 w 202"/>
              <a:gd name="T23" fmla="*/ 2147483647 h 306"/>
              <a:gd name="T24" fmla="*/ 2147483647 w 202"/>
              <a:gd name="T25" fmla="*/ 2147483647 h 306"/>
              <a:gd name="T26" fmla="*/ 2147483647 w 202"/>
              <a:gd name="T27" fmla="*/ 2147483647 h 306"/>
              <a:gd name="T28" fmla="*/ 2147483647 w 202"/>
              <a:gd name="T29" fmla="*/ 0 h 306"/>
              <a:gd name="T30" fmla="*/ 2147483647 w 202"/>
              <a:gd name="T31" fmla="*/ 0 h 306"/>
              <a:gd name="T32" fmla="*/ 2147483647 w 202"/>
              <a:gd name="T33" fmla="*/ 2147483647 h 306"/>
              <a:gd name="T34" fmla="*/ 2147483647 w 202"/>
              <a:gd name="T35" fmla="*/ 2147483647 h 306"/>
              <a:gd name="T36" fmla="*/ 2147483647 w 202"/>
              <a:gd name="T37" fmla="*/ 2147483647 h 306"/>
              <a:gd name="T38" fmla="*/ 2147483647 w 202"/>
              <a:gd name="T39" fmla="*/ 2147483647 h 306"/>
              <a:gd name="T40" fmla="*/ 2147483647 w 202"/>
              <a:gd name="T41" fmla="*/ 2147483647 h 306"/>
              <a:gd name="T42" fmla="*/ 2147483647 w 202"/>
              <a:gd name="T43" fmla="*/ 2147483647 h 306"/>
              <a:gd name="T44" fmla="*/ 2147483647 w 202"/>
              <a:gd name="T45" fmla="*/ 2147483647 h 306"/>
              <a:gd name="T46" fmla="*/ 2147483647 w 202"/>
              <a:gd name="T47" fmla="*/ 2147483647 h 306"/>
              <a:gd name="T48" fmla="*/ 2147483647 w 202"/>
              <a:gd name="T49" fmla="*/ 2147483647 h 306"/>
              <a:gd name="T50" fmla="*/ 2147483647 w 202"/>
              <a:gd name="T51" fmla="*/ 2147483647 h 306"/>
              <a:gd name="T52" fmla="*/ 2147483647 w 202"/>
              <a:gd name="T53" fmla="*/ 2147483647 h 306"/>
              <a:gd name="T54" fmla="*/ 2147483647 w 202"/>
              <a:gd name="T55" fmla="*/ 2147483647 h 306"/>
              <a:gd name="T56" fmla="*/ 2147483647 w 202"/>
              <a:gd name="T57" fmla="*/ 2147483647 h 306"/>
              <a:gd name="T58" fmla="*/ 2147483647 w 202"/>
              <a:gd name="T59" fmla="*/ 2147483647 h 306"/>
              <a:gd name="T60" fmla="*/ 2147483647 w 202"/>
              <a:gd name="T61" fmla="*/ 2147483647 h 306"/>
              <a:gd name="T62" fmla="*/ 2147483647 w 202"/>
              <a:gd name="T63" fmla="*/ 2147483647 h 306"/>
              <a:gd name="T64" fmla="*/ 2147483647 w 202"/>
              <a:gd name="T65" fmla="*/ 2147483647 h 306"/>
              <a:gd name="T66" fmla="*/ 2147483647 w 202"/>
              <a:gd name="T67" fmla="*/ 2147483647 h 306"/>
              <a:gd name="T68" fmla="*/ 2147483647 w 202"/>
              <a:gd name="T69" fmla="*/ 2147483647 h 306"/>
              <a:gd name="T70" fmla="*/ 2147483647 w 202"/>
              <a:gd name="T71" fmla="*/ 2147483647 h 306"/>
              <a:gd name="T72" fmla="*/ 2147483647 w 202"/>
              <a:gd name="T73" fmla="*/ 2147483647 h 306"/>
              <a:gd name="T74" fmla="*/ 2147483647 w 202"/>
              <a:gd name="T75" fmla="*/ 2147483647 h 306"/>
              <a:gd name="T76" fmla="*/ 2147483647 w 202"/>
              <a:gd name="T77" fmla="*/ 2147483647 h 306"/>
              <a:gd name="T78" fmla="*/ 2147483647 w 202"/>
              <a:gd name="T79" fmla="*/ 2147483647 h 306"/>
              <a:gd name="T80" fmla="*/ 2147483647 w 202"/>
              <a:gd name="T81" fmla="*/ 2147483647 h 306"/>
              <a:gd name="T82" fmla="*/ 2147483647 w 202"/>
              <a:gd name="T83" fmla="*/ 2147483647 h 306"/>
              <a:gd name="T84" fmla="*/ 2147483647 w 202"/>
              <a:gd name="T85" fmla="*/ 2147483647 h 306"/>
              <a:gd name="T86" fmla="*/ 2147483647 w 202"/>
              <a:gd name="T87" fmla="*/ 2147483647 h 306"/>
              <a:gd name="T88" fmla="*/ 2147483647 w 202"/>
              <a:gd name="T89" fmla="*/ 2147483647 h 306"/>
              <a:gd name="T90" fmla="*/ 2147483647 w 202"/>
              <a:gd name="T91" fmla="*/ 2147483647 h 306"/>
              <a:gd name="T92" fmla="*/ 2147483647 w 202"/>
              <a:gd name="T93" fmla="*/ 2147483647 h 306"/>
              <a:gd name="T94" fmla="*/ 2147483647 w 202"/>
              <a:gd name="T95" fmla="*/ 2147483647 h 306"/>
              <a:gd name="T96" fmla="*/ 2147483647 w 202"/>
              <a:gd name="T97" fmla="*/ 2147483647 h 306"/>
              <a:gd name="T98" fmla="*/ 2147483647 w 202"/>
              <a:gd name="T99" fmla="*/ 2147483647 h 3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2"/>
              <a:gd name="T151" fmla="*/ 0 h 306"/>
              <a:gd name="T152" fmla="*/ 202 w 202"/>
              <a:gd name="T153" fmla="*/ 306 h 3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2" h="306">
                <a:moveTo>
                  <a:pt x="16" y="305"/>
                </a:moveTo>
                <a:lnTo>
                  <a:pt x="0" y="22"/>
                </a:lnTo>
                <a:lnTo>
                  <a:pt x="9" y="13"/>
                </a:lnTo>
                <a:lnTo>
                  <a:pt x="15" y="14"/>
                </a:lnTo>
                <a:lnTo>
                  <a:pt x="21" y="13"/>
                </a:lnTo>
                <a:lnTo>
                  <a:pt x="22" y="10"/>
                </a:lnTo>
                <a:lnTo>
                  <a:pt x="27" y="11"/>
                </a:lnTo>
                <a:lnTo>
                  <a:pt x="31" y="7"/>
                </a:lnTo>
                <a:lnTo>
                  <a:pt x="37" y="9"/>
                </a:lnTo>
                <a:lnTo>
                  <a:pt x="41" y="6"/>
                </a:lnTo>
                <a:lnTo>
                  <a:pt x="46" y="5"/>
                </a:lnTo>
                <a:lnTo>
                  <a:pt x="52" y="3"/>
                </a:lnTo>
                <a:lnTo>
                  <a:pt x="57" y="4"/>
                </a:lnTo>
                <a:lnTo>
                  <a:pt x="62" y="3"/>
                </a:lnTo>
                <a:lnTo>
                  <a:pt x="66" y="0"/>
                </a:lnTo>
                <a:lnTo>
                  <a:pt x="74" y="0"/>
                </a:lnTo>
                <a:lnTo>
                  <a:pt x="80" y="1"/>
                </a:lnTo>
                <a:lnTo>
                  <a:pt x="83" y="1"/>
                </a:lnTo>
                <a:lnTo>
                  <a:pt x="86" y="3"/>
                </a:lnTo>
                <a:lnTo>
                  <a:pt x="92" y="4"/>
                </a:lnTo>
                <a:lnTo>
                  <a:pt x="98" y="7"/>
                </a:lnTo>
                <a:lnTo>
                  <a:pt x="103" y="7"/>
                </a:lnTo>
                <a:lnTo>
                  <a:pt x="111" y="10"/>
                </a:lnTo>
                <a:lnTo>
                  <a:pt x="115" y="12"/>
                </a:lnTo>
                <a:lnTo>
                  <a:pt x="121" y="11"/>
                </a:lnTo>
                <a:lnTo>
                  <a:pt x="125" y="16"/>
                </a:lnTo>
                <a:lnTo>
                  <a:pt x="131" y="17"/>
                </a:lnTo>
                <a:lnTo>
                  <a:pt x="135" y="19"/>
                </a:lnTo>
                <a:lnTo>
                  <a:pt x="140" y="21"/>
                </a:lnTo>
                <a:lnTo>
                  <a:pt x="142" y="24"/>
                </a:lnTo>
                <a:lnTo>
                  <a:pt x="146" y="27"/>
                </a:lnTo>
                <a:lnTo>
                  <a:pt x="151" y="31"/>
                </a:lnTo>
                <a:lnTo>
                  <a:pt x="153" y="35"/>
                </a:lnTo>
                <a:lnTo>
                  <a:pt x="156" y="36"/>
                </a:lnTo>
                <a:lnTo>
                  <a:pt x="160" y="41"/>
                </a:lnTo>
                <a:lnTo>
                  <a:pt x="163" y="44"/>
                </a:lnTo>
                <a:lnTo>
                  <a:pt x="168" y="46"/>
                </a:lnTo>
                <a:lnTo>
                  <a:pt x="172" y="50"/>
                </a:lnTo>
                <a:lnTo>
                  <a:pt x="176" y="53"/>
                </a:lnTo>
                <a:lnTo>
                  <a:pt x="178" y="55"/>
                </a:lnTo>
                <a:lnTo>
                  <a:pt x="182" y="59"/>
                </a:lnTo>
                <a:lnTo>
                  <a:pt x="185" y="62"/>
                </a:lnTo>
                <a:lnTo>
                  <a:pt x="186" y="67"/>
                </a:lnTo>
                <a:lnTo>
                  <a:pt x="189" y="73"/>
                </a:lnTo>
                <a:lnTo>
                  <a:pt x="192" y="76"/>
                </a:lnTo>
                <a:lnTo>
                  <a:pt x="196" y="80"/>
                </a:lnTo>
                <a:lnTo>
                  <a:pt x="198" y="84"/>
                </a:lnTo>
                <a:lnTo>
                  <a:pt x="200" y="90"/>
                </a:lnTo>
                <a:lnTo>
                  <a:pt x="201" y="99"/>
                </a:lnTo>
                <a:lnTo>
                  <a:pt x="16" y="305"/>
                </a:lnTo>
              </a:path>
            </a:pathLst>
          </a:custGeom>
          <a:noFill/>
          <a:ln w="9525" cap="rnd">
            <a:solidFill>
              <a:schemeClr val="tx1"/>
            </a:solidFill>
            <a:round/>
            <a:headEnd/>
            <a:tailEnd/>
          </a:ln>
        </p:spPr>
        <p:txBody>
          <a:bodyPr/>
          <a:lstStyle/>
          <a:p>
            <a:endParaRPr lang="en-US"/>
          </a:p>
        </p:txBody>
      </p:sp>
      <p:sp>
        <p:nvSpPr>
          <p:cNvPr id="43021" name="Arc 15"/>
          <p:cNvSpPr>
            <a:spLocks/>
          </p:cNvSpPr>
          <p:nvPr/>
        </p:nvSpPr>
        <p:spPr bwMode="auto">
          <a:xfrm rot="-3146867">
            <a:off x="6995319" y="5838031"/>
            <a:ext cx="209550" cy="236538"/>
          </a:xfrm>
          <a:custGeom>
            <a:avLst/>
            <a:gdLst>
              <a:gd name="T0" fmla="*/ 0 w 21745"/>
              <a:gd name="T1" fmla="*/ 0 h 21600"/>
              <a:gd name="T2" fmla="*/ 2147483647 w 21745"/>
              <a:gd name="T3" fmla="*/ 2147483647 h 21600"/>
              <a:gd name="T4" fmla="*/ 1118793110 w 21745"/>
              <a:gd name="T5" fmla="*/ 2147483647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noFill/>
          <a:ln w="25400" cap="rnd">
            <a:solidFill>
              <a:schemeClr val="tx1"/>
            </a:solidFill>
            <a:round/>
            <a:headEnd type="none" w="sm" len="sm"/>
            <a:tailEnd type="none" w="sm" len="sm"/>
          </a:ln>
        </p:spPr>
        <p:txBody>
          <a:bodyPr wrap="none" anchor="ctr"/>
          <a:lstStyle/>
          <a:p>
            <a:endParaRPr lang="en-US"/>
          </a:p>
        </p:txBody>
      </p:sp>
      <p:sp>
        <p:nvSpPr>
          <p:cNvPr id="43022" name="Line 16"/>
          <p:cNvSpPr>
            <a:spLocks noChangeShapeType="1"/>
          </p:cNvSpPr>
          <p:nvPr/>
        </p:nvSpPr>
        <p:spPr bwMode="auto">
          <a:xfrm rot="-1766867">
            <a:off x="7002463" y="5768975"/>
            <a:ext cx="31750" cy="646113"/>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3023" name="Oval 17"/>
          <p:cNvSpPr>
            <a:spLocks noChangeArrowheads="1"/>
          </p:cNvSpPr>
          <p:nvPr/>
        </p:nvSpPr>
        <p:spPr bwMode="auto">
          <a:xfrm rot="-5726867">
            <a:off x="7038976" y="5840412"/>
            <a:ext cx="112712" cy="176213"/>
          </a:xfrm>
          <a:prstGeom prst="ellipse">
            <a:avLst/>
          </a:prstGeom>
          <a:solidFill>
            <a:schemeClr val="tx1"/>
          </a:solidFill>
          <a:ln w="12700">
            <a:solidFill>
              <a:schemeClr val="tx1"/>
            </a:solidFill>
            <a:round/>
            <a:headEnd/>
            <a:tailEnd/>
          </a:ln>
        </p:spPr>
        <p:txBody>
          <a:bodyPr wrap="none" anchor="ctr"/>
          <a:lstStyle/>
          <a:p>
            <a:endParaRPr lang="en-US"/>
          </a:p>
        </p:txBody>
      </p:sp>
      <p:sp>
        <p:nvSpPr>
          <p:cNvPr id="43024" name="Line 18"/>
          <p:cNvSpPr>
            <a:spLocks noChangeShapeType="1"/>
          </p:cNvSpPr>
          <p:nvPr/>
        </p:nvSpPr>
        <p:spPr bwMode="auto">
          <a:xfrm rot="19833133" flipV="1">
            <a:off x="7048500" y="5827713"/>
            <a:ext cx="381000" cy="47625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3025" name="Freeform 19"/>
          <p:cNvSpPr>
            <a:spLocks/>
          </p:cNvSpPr>
          <p:nvPr/>
        </p:nvSpPr>
        <p:spPr bwMode="auto">
          <a:xfrm rot="1112195">
            <a:off x="3565525" y="4025900"/>
            <a:ext cx="285750" cy="485775"/>
          </a:xfrm>
          <a:custGeom>
            <a:avLst/>
            <a:gdLst>
              <a:gd name="T0" fmla="*/ 2147483647 w 202"/>
              <a:gd name="T1" fmla="*/ 2147483647 h 306"/>
              <a:gd name="T2" fmla="*/ 0 w 202"/>
              <a:gd name="T3" fmla="*/ 2147483647 h 306"/>
              <a:gd name="T4" fmla="*/ 2147483647 w 202"/>
              <a:gd name="T5" fmla="*/ 2147483647 h 306"/>
              <a:gd name="T6" fmla="*/ 2147483647 w 202"/>
              <a:gd name="T7" fmla="*/ 2147483647 h 306"/>
              <a:gd name="T8" fmla="*/ 2147483647 w 202"/>
              <a:gd name="T9" fmla="*/ 2147483647 h 306"/>
              <a:gd name="T10" fmla="*/ 2147483647 w 202"/>
              <a:gd name="T11" fmla="*/ 2147483647 h 306"/>
              <a:gd name="T12" fmla="*/ 2147483647 w 202"/>
              <a:gd name="T13" fmla="*/ 2147483647 h 306"/>
              <a:gd name="T14" fmla="*/ 2147483647 w 202"/>
              <a:gd name="T15" fmla="*/ 2147483647 h 306"/>
              <a:gd name="T16" fmla="*/ 2147483647 w 202"/>
              <a:gd name="T17" fmla="*/ 2147483647 h 306"/>
              <a:gd name="T18" fmla="*/ 2147483647 w 202"/>
              <a:gd name="T19" fmla="*/ 2147483647 h 306"/>
              <a:gd name="T20" fmla="*/ 2147483647 w 202"/>
              <a:gd name="T21" fmla="*/ 2147483647 h 306"/>
              <a:gd name="T22" fmla="*/ 2147483647 w 202"/>
              <a:gd name="T23" fmla="*/ 2147483647 h 306"/>
              <a:gd name="T24" fmla="*/ 2147483647 w 202"/>
              <a:gd name="T25" fmla="*/ 2147483647 h 306"/>
              <a:gd name="T26" fmla="*/ 2147483647 w 202"/>
              <a:gd name="T27" fmla="*/ 2147483647 h 306"/>
              <a:gd name="T28" fmla="*/ 2147483647 w 202"/>
              <a:gd name="T29" fmla="*/ 0 h 306"/>
              <a:gd name="T30" fmla="*/ 2147483647 w 202"/>
              <a:gd name="T31" fmla="*/ 0 h 306"/>
              <a:gd name="T32" fmla="*/ 2147483647 w 202"/>
              <a:gd name="T33" fmla="*/ 2147483647 h 306"/>
              <a:gd name="T34" fmla="*/ 2147483647 w 202"/>
              <a:gd name="T35" fmla="*/ 2147483647 h 306"/>
              <a:gd name="T36" fmla="*/ 2147483647 w 202"/>
              <a:gd name="T37" fmla="*/ 2147483647 h 306"/>
              <a:gd name="T38" fmla="*/ 2147483647 w 202"/>
              <a:gd name="T39" fmla="*/ 2147483647 h 306"/>
              <a:gd name="T40" fmla="*/ 2147483647 w 202"/>
              <a:gd name="T41" fmla="*/ 2147483647 h 306"/>
              <a:gd name="T42" fmla="*/ 2147483647 w 202"/>
              <a:gd name="T43" fmla="*/ 2147483647 h 306"/>
              <a:gd name="T44" fmla="*/ 2147483647 w 202"/>
              <a:gd name="T45" fmla="*/ 2147483647 h 306"/>
              <a:gd name="T46" fmla="*/ 2147483647 w 202"/>
              <a:gd name="T47" fmla="*/ 2147483647 h 306"/>
              <a:gd name="T48" fmla="*/ 2147483647 w 202"/>
              <a:gd name="T49" fmla="*/ 2147483647 h 306"/>
              <a:gd name="T50" fmla="*/ 2147483647 w 202"/>
              <a:gd name="T51" fmla="*/ 2147483647 h 306"/>
              <a:gd name="T52" fmla="*/ 2147483647 w 202"/>
              <a:gd name="T53" fmla="*/ 2147483647 h 306"/>
              <a:gd name="T54" fmla="*/ 2147483647 w 202"/>
              <a:gd name="T55" fmla="*/ 2147483647 h 306"/>
              <a:gd name="T56" fmla="*/ 2147483647 w 202"/>
              <a:gd name="T57" fmla="*/ 2147483647 h 306"/>
              <a:gd name="T58" fmla="*/ 2147483647 w 202"/>
              <a:gd name="T59" fmla="*/ 2147483647 h 306"/>
              <a:gd name="T60" fmla="*/ 2147483647 w 202"/>
              <a:gd name="T61" fmla="*/ 2147483647 h 306"/>
              <a:gd name="T62" fmla="*/ 2147483647 w 202"/>
              <a:gd name="T63" fmla="*/ 2147483647 h 306"/>
              <a:gd name="T64" fmla="*/ 2147483647 w 202"/>
              <a:gd name="T65" fmla="*/ 2147483647 h 306"/>
              <a:gd name="T66" fmla="*/ 2147483647 w 202"/>
              <a:gd name="T67" fmla="*/ 2147483647 h 306"/>
              <a:gd name="T68" fmla="*/ 2147483647 w 202"/>
              <a:gd name="T69" fmla="*/ 2147483647 h 306"/>
              <a:gd name="T70" fmla="*/ 2147483647 w 202"/>
              <a:gd name="T71" fmla="*/ 2147483647 h 306"/>
              <a:gd name="T72" fmla="*/ 2147483647 w 202"/>
              <a:gd name="T73" fmla="*/ 2147483647 h 306"/>
              <a:gd name="T74" fmla="*/ 2147483647 w 202"/>
              <a:gd name="T75" fmla="*/ 2147483647 h 306"/>
              <a:gd name="T76" fmla="*/ 2147483647 w 202"/>
              <a:gd name="T77" fmla="*/ 2147483647 h 306"/>
              <a:gd name="T78" fmla="*/ 2147483647 w 202"/>
              <a:gd name="T79" fmla="*/ 2147483647 h 306"/>
              <a:gd name="T80" fmla="*/ 2147483647 w 202"/>
              <a:gd name="T81" fmla="*/ 2147483647 h 306"/>
              <a:gd name="T82" fmla="*/ 2147483647 w 202"/>
              <a:gd name="T83" fmla="*/ 2147483647 h 306"/>
              <a:gd name="T84" fmla="*/ 2147483647 w 202"/>
              <a:gd name="T85" fmla="*/ 2147483647 h 306"/>
              <a:gd name="T86" fmla="*/ 2147483647 w 202"/>
              <a:gd name="T87" fmla="*/ 2147483647 h 306"/>
              <a:gd name="T88" fmla="*/ 2147483647 w 202"/>
              <a:gd name="T89" fmla="*/ 2147483647 h 306"/>
              <a:gd name="T90" fmla="*/ 2147483647 w 202"/>
              <a:gd name="T91" fmla="*/ 2147483647 h 306"/>
              <a:gd name="T92" fmla="*/ 2147483647 w 202"/>
              <a:gd name="T93" fmla="*/ 2147483647 h 306"/>
              <a:gd name="T94" fmla="*/ 2147483647 w 202"/>
              <a:gd name="T95" fmla="*/ 2147483647 h 306"/>
              <a:gd name="T96" fmla="*/ 2147483647 w 202"/>
              <a:gd name="T97" fmla="*/ 2147483647 h 306"/>
              <a:gd name="T98" fmla="*/ 2147483647 w 202"/>
              <a:gd name="T99" fmla="*/ 2147483647 h 3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2"/>
              <a:gd name="T151" fmla="*/ 0 h 306"/>
              <a:gd name="T152" fmla="*/ 202 w 202"/>
              <a:gd name="T153" fmla="*/ 306 h 3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2" h="306">
                <a:moveTo>
                  <a:pt x="16" y="305"/>
                </a:moveTo>
                <a:lnTo>
                  <a:pt x="0" y="22"/>
                </a:lnTo>
                <a:lnTo>
                  <a:pt x="9" y="13"/>
                </a:lnTo>
                <a:lnTo>
                  <a:pt x="15" y="14"/>
                </a:lnTo>
                <a:lnTo>
                  <a:pt x="21" y="13"/>
                </a:lnTo>
                <a:lnTo>
                  <a:pt x="22" y="10"/>
                </a:lnTo>
                <a:lnTo>
                  <a:pt x="27" y="11"/>
                </a:lnTo>
                <a:lnTo>
                  <a:pt x="31" y="7"/>
                </a:lnTo>
                <a:lnTo>
                  <a:pt x="37" y="9"/>
                </a:lnTo>
                <a:lnTo>
                  <a:pt x="41" y="6"/>
                </a:lnTo>
                <a:lnTo>
                  <a:pt x="46" y="5"/>
                </a:lnTo>
                <a:lnTo>
                  <a:pt x="52" y="3"/>
                </a:lnTo>
                <a:lnTo>
                  <a:pt x="57" y="4"/>
                </a:lnTo>
                <a:lnTo>
                  <a:pt x="62" y="3"/>
                </a:lnTo>
                <a:lnTo>
                  <a:pt x="66" y="0"/>
                </a:lnTo>
                <a:lnTo>
                  <a:pt x="74" y="0"/>
                </a:lnTo>
                <a:lnTo>
                  <a:pt x="80" y="1"/>
                </a:lnTo>
                <a:lnTo>
                  <a:pt x="83" y="1"/>
                </a:lnTo>
                <a:lnTo>
                  <a:pt x="86" y="3"/>
                </a:lnTo>
                <a:lnTo>
                  <a:pt x="92" y="4"/>
                </a:lnTo>
                <a:lnTo>
                  <a:pt x="98" y="7"/>
                </a:lnTo>
                <a:lnTo>
                  <a:pt x="103" y="7"/>
                </a:lnTo>
                <a:lnTo>
                  <a:pt x="111" y="10"/>
                </a:lnTo>
                <a:lnTo>
                  <a:pt x="115" y="12"/>
                </a:lnTo>
                <a:lnTo>
                  <a:pt x="121" y="11"/>
                </a:lnTo>
                <a:lnTo>
                  <a:pt x="125" y="16"/>
                </a:lnTo>
                <a:lnTo>
                  <a:pt x="131" y="17"/>
                </a:lnTo>
                <a:lnTo>
                  <a:pt x="135" y="19"/>
                </a:lnTo>
                <a:lnTo>
                  <a:pt x="140" y="21"/>
                </a:lnTo>
                <a:lnTo>
                  <a:pt x="142" y="24"/>
                </a:lnTo>
                <a:lnTo>
                  <a:pt x="146" y="27"/>
                </a:lnTo>
                <a:lnTo>
                  <a:pt x="151" y="31"/>
                </a:lnTo>
                <a:lnTo>
                  <a:pt x="153" y="35"/>
                </a:lnTo>
                <a:lnTo>
                  <a:pt x="156" y="36"/>
                </a:lnTo>
                <a:lnTo>
                  <a:pt x="160" y="41"/>
                </a:lnTo>
                <a:lnTo>
                  <a:pt x="163" y="44"/>
                </a:lnTo>
                <a:lnTo>
                  <a:pt x="168" y="46"/>
                </a:lnTo>
                <a:lnTo>
                  <a:pt x="172" y="50"/>
                </a:lnTo>
                <a:lnTo>
                  <a:pt x="176" y="53"/>
                </a:lnTo>
                <a:lnTo>
                  <a:pt x="178" y="55"/>
                </a:lnTo>
                <a:lnTo>
                  <a:pt x="182" y="59"/>
                </a:lnTo>
                <a:lnTo>
                  <a:pt x="185" y="62"/>
                </a:lnTo>
                <a:lnTo>
                  <a:pt x="186" y="67"/>
                </a:lnTo>
                <a:lnTo>
                  <a:pt x="189" y="73"/>
                </a:lnTo>
                <a:lnTo>
                  <a:pt x="192" y="76"/>
                </a:lnTo>
                <a:lnTo>
                  <a:pt x="196" y="80"/>
                </a:lnTo>
                <a:lnTo>
                  <a:pt x="198" y="84"/>
                </a:lnTo>
                <a:lnTo>
                  <a:pt x="200" y="90"/>
                </a:lnTo>
                <a:lnTo>
                  <a:pt x="201" y="99"/>
                </a:lnTo>
                <a:lnTo>
                  <a:pt x="16" y="305"/>
                </a:lnTo>
              </a:path>
            </a:pathLst>
          </a:custGeom>
          <a:noFill/>
          <a:ln w="9525" cap="rnd">
            <a:solidFill>
              <a:schemeClr val="tx1"/>
            </a:solidFill>
            <a:round/>
            <a:headEnd/>
            <a:tailEnd/>
          </a:ln>
        </p:spPr>
        <p:txBody>
          <a:bodyPr/>
          <a:lstStyle/>
          <a:p>
            <a:endParaRPr lang="en-US"/>
          </a:p>
        </p:txBody>
      </p:sp>
      <p:sp>
        <p:nvSpPr>
          <p:cNvPr id="43026" name="Arc 20"/>
          <p:cNvSpPr>
            <a:spLocks/>
          </p:cNvSpPr>
          <p:nvPr/>
        </p:nvSpPr>
        <p:spPr bwMode="auto">
          <a:xfrm rot="-267806">
            <a:off x="3659188" y="3998913"/>
            <a:ext cx="209550" cy="236537"/>
          </a:xfrm>
          <a:custGeom>
            <a:avLst/>
            <a:gdLst>
              <a:gd name="T0" fmla="*/ 0 w 21745"/>
              <a:gd name="T1" fmla="*/ 0 h 21600"/>
              <a:gd name="T2" fmla="*/ 2147483647 w 21745"/>
              <a:gd name="T3" fmla="*/ 2147483647 h 21600"/>
              <a:gd name="T4" fmla="*/ 1118793110 w 21745"/>
              <a:gd name="T5" fmla="*/ 2147483647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noFill/>
          <a:ln w="25400" cap="rnd">
            <a:solidFill>
              <a:schemeClr val="tx1"/>
            </a:solidFill>
            <a:round/>
            <a:headEnd type="none" w="sm" len="sm"/>
            <a:tailEnd type="none" w="sm" len="sm"/>
          </a:ln>
        </p:spPr>
        <p:txBody>
          <a:bodyPr wrap="none" anchor="ctr"/>
          <a:lstStyle/>
          <a:p>
            <a:endParaRPr lang="en-US"/>
          </a:p>
        </p:txBody>
      </p:sp>
      <p:sp>
        <p:nvSpPr>
          <p:cNvPr id="43027" name="Line 21"/>
          <p:cNvSpPr>
            <a:spLocks noChangeShapeType="1"/>
          </p:cNvSpPr>
          <p:nvPr/>
        </p:nvSpPr>
        <p:spPr bwMode="auto">
          <a:xfrm rot="1112195">
            <a:off x="3590925" y="3824288"/>
            <a:ext cx="31750" cy="646112"/>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3028" name="Oval 22"/>
          <p:cNvSpPr>
            <a:spLocks noChangeArrowheads="1"/>
          </p:cNvSpPr>
          <p:nvPr/>
        </p:nvSpPr>
        <p:spPr bwMode="auto">
          <a:xfrm rot="-2847806">
            <a:off x="3724276" y="4008437"/>
            <a:ext cx="112712" cy="176213"/>
          </a:xfrm>
          <a:prstGeom prst="ellipse">
            <a:avLst/>
          </a:prstGeom>
          <a:solidFill>
            <a:schemeClr val="tx1"/>
          </a:solidFill>
          <a:ln w="12700">
            <a:solidFill>
              <a:schemeClr val="tx1"/>
            </a:solidFill>
            <a:round/>
            <a:headEnd/>
            <a:tailEnd/>
          </a:ln>
        </p:spPr>
        <p:txBody>
          <a:bodyPr wrap="none" anchor="ctr"/>
          <a:lstStyle/>
          <a:p>
            <a:endParaRPr lang="en-US"/>
          </a:p>
        </p:txBody>
      </p:sp>
      <p:sp>
        <p:nvSpPr>
          <p:cNvPr id="43029" name="Line 23"/>
          <p:cNvSpPr>
            <a:spLocks noChangeShapeType="1"/>
          </p:cNvSpPr>
          <p:nvPr/>
        </p:nvSpPr>
        <p:spPr bwMode="auto">
          <a:xfrm rot="1112195" flipV="1">
            <a:off x="3584575" y="4056063"/>
            <a:ext cx="381000" cy="47625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3030" name="Rectangle 24"/>
          <p:cNvSpPr>
            <a:spLocks noGrp="1" noChangeArrowheads="1"/>
          </p:cNvSpPr>
          <p:nvPr>
            <p:ph type="title"/>
          </p:nvPr>
        </p:nvSpPr>
        <p:spPr>
          <a:noFill/>
        </p:spPr>
        <p:txBody>
          <a:bodyPr/>
          <a:lstStyle/>
          <a:p>
            <a:r>
              <a:rPr lang="en-US" smtClean="0"/>
              <a:t>Stereo image rectification</a:t>
            </a:r>
          </a:p>
        </p:txBody>
      </p:sp>
      <p:sp>
        <p:nvSpPr>
          <p:cNvPr id="43031" name="Oval 12"/>
          <p:cNvSpPr>
            <a:spLocks noChangeArrowheads="1"/>
          </p:cNvSpPr>
          <p:nvPr/>
        </p:nvSpPr>
        <p:spPr bwMode="auto">
          <a:xfrm>
            <a:off x="6983413" y="3397250"/>
            <a:ext cx="55562" cy="63500"/>
          </a:xfrm>
          <a:prstGeom prst="ellipse">
            <a:avLst/>
          </a:prstGeom>
          <a:solidFill>
            <a:srgbClr val="037C03"/>
          </a:solidFill>
          <a:ln w="12700">
            <a:solidFill>
              <a:schemeClr val="bg2"/>
            </a:solidFill>
            <a:round/>
            <a:headEnd/>
            <a:tailEnd/>
          </a:ln>
        </p:spPr>
        <p:txBody>
          <a:bodyPr wrap="none" anchor="ctr"/>
          <a:lstStyle/>
          <a:p>
            <a:endParaRPr lang="en-US"/>
          </a:p>
        </p:txBody>
      </p:sp>
      <p:sp>
        <p:nvSpPr>
          <p:cNvPr id="43032" name="Oval 13"/>
          <p:cNvSpPr>
            <a:spLocks noChangeArrowheads="1"/>
          </p:cNvSpPr>
          <p:nvPr/>
        </p:nvSpPr>
        <p:spPr bwMode="auto">
          <a:xfrm>
            <a:off x="5119688" y="2730500"/>
            <a:ext cx="57150" cy="63500"/>
          </a:xfrm>
          <a:prstGeom prst="ellipse">
            <a:avLst/>
          </a:prstGeom>
          <a:solidFill>
            <a:srgbClr val="037C03"/>
          </a:solidFill>
          <a:ln w="12700">
            <a:solidFill>
              <a:schemeClr val="bg2"/>
            </a:solidFill>
            <a:round/>
            <a:headEnd/>
            <a:tailEnd/>
          </a:ln>
        </p:spPr>
        <p:txBody>
          <a:bodyPr wrap="none" anchor="ctr"/>
          <a:lstStyle/>
          <a:p>
            <a:endParaRPr lang="en-US"/>
          </a:p>
        </p:txBody>
      </p:sp>
      <p:sp>
        <p:nvSpPr>
          <p:cNvPr id="2" name="Slide Number Placeholder 1"/>
          <p:cNvSpPr>
            <a:spLocks noGrp="1"/>
          </p:cNvSpPr>
          <p:nvPr>
            <p:ph type="sldNum" sz="quarter" idx="12"/>
          </p:nvPr>
        </p:nvSpPr>
        <p:spPr/>
        <p:txBody>
          <a:bodyPr/>
          <a:lstStyle/>
          <a:p>
            <a:fld id="{07C59B69-6083-0D46-8CBF-CC33D581A354}" type="slidenum">
              <a:rPr lang="en-US" smtClean="0"/>
              <a:pPr/>
              <a:t>39</a:t>
            </a:fld>
            <a:endParaRPr lang="en-US"/>
          </a:p>
        </p:txBody>
      </p:sp>
    </p:spTree>
    <p:extLst>
      <p:ext uri="{BB962C8B-B14F-4D97-AF65-F5344CB8AC3E}">
        <p14:creationId xmlns:p14="http://schemas.microsoft.com/office/powerpoint/2010/main" val="3439007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atin typeface="Arial" charset="0"/>
              </a:rPr>
              <a:t>What do humans use as depth cues?</a:t>
            </a:r>
          </a:p>
        </p:txBody>
      </p:sp>
      <p:sp>
        <p:nvSpPr>
          <p:cNvPr id="20483" name="TextBox 2"/>
          <p:cNvSpPr txBox="1">
            <a:spLocks noChangeArrowheads="1"/>
          </p:cNvSpPr>
          <p:nvPr/>
        </p:nvSpPr>
        <p:spPr bwMode="auto">
          <a:xfrm>
            <a:off x="612775" y="1371600"/>
            <a:ext cx="7924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400" b="1" dirty="0"/>
              <a:t>Convergence </a:t>
            </a:r>
          </a:p>
          <a:p>
            <a:r>
              <a:rPr lang="en-US" sz="1400" dirty="0"/>
              <a:t>When watching an object close to us, our eyes point slightly inward. This difference in the direction of the eyes is called convergence. This depth cue is effective only on short distances (less than 10 meters). </a:t>
            </a:r>
          </a:p>
        </p:txBody>
      </p:sp>
      <p:sp>
        <p:nvSpPr>
          <p:cNvPr id="4" name="TextBox 3"/>
          <p:cNvSpPr txBox="1"/>
          <p:nvPr/>
        </p:nvSpPr>
        <p:spPr>
          <a:xfrm>
            <a:off x="2209800" y="6324600"/>
            <a:ext cx="6400800" cy="338138"/>
          </a:xfrm>
          <a:prstGeom prst="rect">
            <a:avLst/>
          </a:prstGeom>
          <a:noFill/>
        </p:spPr>
        <p:txBody>
          <a:bodyPr>
            <a:spAutoFit/>
          </a:bodyPr>
          <a:lstStyle/>
          <a:p>
            <a:pPr>
              <a:defRPr/>
            </a:pPr>
            <a:r>
              <a:rPr lang="en-US" sz="1600" dirty="0">
                <a:latin typeface="+mn-lt"/>
                <a:ea typeface="+mn-ea"/>
              </a:rPr>
              <a:t>Marko </a:t>
            </a:r>
            <a:r>
              <a:rPr lang="en-US" sz="1600" dirty="0" err="1">
                <a:latin typeface="+mn-lt"/>
                <a:ea typeface="+mn-ea"/>
              </a:rPr>
              <a:t>Teittinen</a:t>
            </a:r>
            <a:r>
              <a:rPr lang="en-US" sz="1600" dirty="0">
                <a:latin typeface="+mn-lt"/>
                <a:ea typeface="+mn-ea"/>
              </a:rPr>
              <a:t>  </a:t>
            </a:r>
            <a:r>
              <a:rPr lang="en-US" sz="1100" dirty="0">
                <a:latin typeface="+mn-lt"/>
                <a:ea typeface="+mn-ea"/>
                <a:hlinkClick r:id="rId2"/>
              </a:rPr>
              <a:t>http://www.hitl.washington.edu/scivw/EVE/III.A.1.c.DepthCues.html</a:t>
            </a:r>
            <a:r>
              <a:rPr lang="en-US" sz="1100" dirty="0">
                <a:latin typeface="+mn-lt"/>
                <a:ea typeface="+mn-ea"/>
              </a:rPr>
              <a:t> </a:t>
            </a:r>
            <a:endParaRPr lang="en-US" sz="1600" dirty="0">
              <a:latin typeface="+mn-lt"/>
              <a:ea typeface="+mn-ea"/>
            </a:endParaRPr>
          </a:p>
        </p:txBody>
      </p:sp>
      <p:sp>
        <p:nvSpPr>
          <p:cNvPr id="8" name="TextBox 7"/>
          <p:cNvSpPr txBox="1"/>
          <p:nvPr/>
        </p:nvSpPr>
        <p:spPr>
          <a:xfrm>
            <a:off x="457200" y="914400"/>
            <a:ext cx="2057400" cy="461963"/>
          </a:xfrm>
          <a:prstGeom prst="rect">
            <a:avLst/>
          </a:prstGeom>
          <a:noFill/>
        </p:spPr>
        <p:txBody>
          <a:bodyPr>
            <a:spAutoFit/>
          </a:bodyPr>
          <a:lstStyle/>
          <a:p>
            <a:pPr>
              <a:defRPr/>
            </a:pPr>
            <a:r>
              <a:rPr lang="en-US" dirty="0">
                <a:solidFill>
                  <a:srgbClr val="0070C0"/>
                </a:solidFill>
                <a:latin typeface="+mn-lt"/>
                <a:ea typeface="+mn-ea"/>
              </a:rPr>
              <a:t>Motion</a:t>
            </a:r>
          </a:p>
        </p:txBody>
      </p:sp>
      <p:sp>
        <p:nvSpPr>
          <p:cNvPr id="10" name="TextBox 9"/>
          <p:cNvSpPr txBox="1"/>
          <p:nvPr/>
        </p:nvSpPr>
        <p:spPr>
          <a:xfrm>
            <a:off x="457200" y="4572000"/>
            <a:ext cx="2057400" cy="461963"/>
          </a:xfrm>
          <a:prstGeom prst="rect">
            <a:avLst/>
          </a:prstGeom>
          <a:noFill/>
        </p:spPr>
        <p:txBody>
          <a:bodyPr>
            <a:spAutoFit/>
          </a:bodyPr>
          <a:lstStyle/>
          <a:p>
            <a:pPr>
              <a:defRPr/>
            </a:pPr>
            <a:r>
              <a:rPr lang="en-US" dirty="0">
                <a:solidFill>
                  <a:srgbClr val="0070C0"/>
                </a:solidFill>
                <a:latin typeface="+mn-lt"/>
                <a:ea typeface="+mn-ea"/>
              </a:rPr>
              <a:t>Focus</a:t>
            </a:r>
          </a:p>
        </p:txBody>
      </p:sp>
      <p:sp>
        <p:nvSpPr>
          <p:cNvPr id="11" name="TextBox 10"/>
          <p:cNvSpPr txBox="1">
            <a:spLocks noChangeArrowheads="1"/>
          </p:cNvSpPr>
          <p:nvPr/>
        </p:nvSpPr>
        <p:spPr bwMode="auto">
          <a:xfrm>
            <a:off x="612775" y="2109788"/>
            <a:ext cx="7924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400" b="1"/>
              <a:t>Binocular Parallax </a:t>
            </a:r>
          </a:p>
          <a:p>
            <a:r>
              <a:rPr lang="en-US" sz="1400"/>
              <a:t>As our eyes see the world from slightly different locations, the images sensed by the eyes are slightly different. This difference in the sensed images is called binocular parallax. Human visual system is very sensitive to these differences, and binocular parallax is the most important depth cue for medium viewing distances. The sense of depth can be achieved using binocular parallax even if all other depth cues are removed. </a:t>
            </a:r>
          </a:p>
          <a:p>
            <a:endParaRPr lang="en-US" sz="1400" b="1"/>
          </a:p>
        </p:txBody>
      </p:sp>
      <p:sp>
        <p:nvSpPr>
          <p:cNvPr id="12" name="TextBox 11"/>
          <p:cNvSpPr txBox="1">
            <a:spLocks noChangeArrowheads="1"/>
          </p:cNvSpPr>
          <p:nvPr/>
        </p:nvSpPr>
        <p:spPr bwMode="auto">
          <a:xfrm>
            <a:off x="609600" y="3478213"/>
            <a:ext cx="79248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400" b="1"/>
              <a:t>Monocular Movement Parallax </a:t>
            </a:r>
          </a:p>
          <a:p>
            <a:r>
              <a:rPr lang="en-US" sz="1400"/>
              <a:t>If we close one of our eyes, we can perceive depth by moving our head. This happens because human visual system can extract depth information in two similar images sensed after each other, in the same way it can combine two images from different eyes. </a:t>
            </a:r>
          </a:p>
          <a:p>
            <a:endParaRPr lang="en-US" sz="1400"/>
          </a:p>
        </p:txBody>
      </p:sp>
      <p:sp>
        <p:nvSpPr>
          <p:cNvPr id="13" name="TextBox 12"/>
          <p:cNvSpPr txBox="1">
            <a:spLocks noChangeArrowheads="1"/>
          </p:cNvSpPr>
          <p:nvPr/>
        </p:nvSpPr>
        <p:spPr bwMode="auto">
          <a:xfrm>
            <a:off x="609600" y="4953000"/>
            <a:ext cx="7924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400" b="1" dirty="0"/>
              <a:t>Accommodation</a:t>
            </a:r>
          </a:p>
          <a:p>
            <a:r>
              <a:rPr lang="en-US" sz="1400" dirty="0"/>
              <a:t>Accommodation is the tension of the muscle that changes the focal length of the lens of eye. Thus it brings into focus objects at different distances. This depth cue is quite weak, and it is effective only at short viewing distances (less than 2 meters) and with other cues. </a:t>
            </a:r>
          </a:p>
        </p:txBody>
      </p:sp>
      <p:sp>
        <p:nvSpPr>
          <p:cNvPr id="2" name="Slide Number Placeholder 1"/>
          <p:cNvSpPr>
            <a:spLocks noGrp="1"/>
          </p:cNvSpPr>
          <p:nvPr>
            <p:ph type="sldNum" sz="quarter" idx="12"/>
          </p:nvPr>
        </p:nvSpPr>
        <p:spPr/>
        <p:txBody>
          <a:bodyPr/>
          <a:lstStyle/>
          <a:p>
            <a:fld id="{2ECA7CF4-79CC-6A48-A466-8C20EA113E48}"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reeform 2"/>
          <p:cNvSpPr>
            <a:spLocks/>
          </p:cNvSpPr>
          <p:nvPr/>
        </p:nvSpPr>
        <p:spPr bwMode="auto">
          <a:xfrm>
            <a:off x="7291388" y="685800"/>
            <a:ext cx="1220787" cy="839788"/>
          </a:xfrm>
          <a:custGeom>
            <a:avLst/>
            <a:gdLst>
              <a:gd name="T0" fmla="*/ 2147483647 w 865"/>
              <a:gd name="T1" fmla="*/ 0 h 529"/>
              <a:gd name="T2" fmla="*/ 2147483647 w 865"/>
              <a:gd name="T3" fmla="*/ 2147483647 h 529"/>
              <a:gd name="T4" fmla="*/ 2147483647 w 865"/>
              <a:gd name="T5" fmla="*/ 2147483647 h 529"/>
              <a:gd name="T6" fmla="*/ 2147483647 w 865"/>
              <a:gd name="T7" fmla="*/ 2147483647 h 529"/>
              <a:gd name="T8" fmla="*/ 2147483647 w 865"/>
              <a:gd name="T9" fmla="*/ 2147483647 h 529"/>
              <a:gd name="T10" fmla="*/ 2147483647 w 865"/>
              <a:gd name="T11" fmla="*/ 2147483647 h 529"/>
              <a:gd name="T12" fmla="*/ 2147483647 w 865"/>
              <a:gd name="T13" fmla="*/ 2147483647 h 529"/>
              <a:gd name="T14" fmla="*/ 2147483647 w 865"/>
              <a:gd name="T15" fmla="*/ 2147483647 h 529"/>
              <a:gd name="T16" fmla="*/ 2147483647 w 865"/>
              <a:gd name="T17" fmla="*/ 2147483647 h 529"/>
              <a:gd name="T18" fmla="*/ 0 w 865"/>
              <a:gd name="T19" fmla="*/ 2147483647 h 529"/>
              <a:gd name="T20" fmla="*/ 0 w 865"/>
              <a:gd name="T21" fmla="*/ 2147483647 h 529"/>
              <a:gd name="T22" fmla="*/ 0 w 865"/>
              <a:gd name="T23" fmla="*/ 2147483647 h 529"/>
              <a:gd name="T24" fmla="*/ 2147483647 w 865"/>
              <a:gd name="T25" fmla="*/ 2147483647 h 529"/>
              <a:gd name="T26" fmla="*/ 2147483647 w 865"/>
              <a:gd name="T27" fmla="*/ 2147483647 h 529"/>
              <a:gd name="T28" fmla="*/ 2147483647 w 865"/>
              <a:gd name="T29" fmla="*/ 2147483647 h 529"/>
              <a:gd name="T30" fmla="*/ 2147483647 w 865"/>
              <a:gd name="T31" fmla="*/ 2147483647 h 529"/>
              <a:gd name="T32" fmla="*/ 2147483647 w 865"/>
              <a:gd name="T33" fmla="*/ 2147483647 h 529"/>
              <a:gd name="T34" fmla="*/ 2147483647 w 865"/>
              <a:gd name="T35" fmla="*/ 2147483647 h 529"/>
              <a:gd name="T36" fmla="*/ 2147483647 w 865"/>
              <a:gd name="T37" fmla="*/ 2147483647 h 529"/>
              <a:gd name="T38" fmla="*/ 2147483647 w 865"/>
              <a:gd name="T39" fmla="*/ 2147483647 h 529"/>
              <a:gd name="T40" fmla="*/ 2147483647 w 865"/>
              <a:gd name="T41" fmla="*/ 2147483647 h 529"/>
              <a:gd name="T42" fmla="*/ 2147483647 w 865"/>
              <a:gd name="T43" fmla="*/ 2147483647 h 529"/>
              <a:gd name="T44" fmla="*/ 2147483647 w 865"/>
              <a:gd name="T45" fmla="*/ 2147483647 h 529"/>
              <a:gd name="T46" fmla="*/ 2147483647 w 865"/>
              <a:gd name="T47" fmla="*/ 2147483647 h 529"/>
              <a:gd name="T48" fmla="*/ 2147483647 w 865"/>
              <a:gd name="T49" fmla="*/ 2147483647 h 529"/>
              <a:gd name="T50" fmla="*/ 2147483647 w 865"/>
              <a:gd name="T51" fmla="*/ 2147483647 h 529"/>
              <a:gd name="T52" fmla="*/ 2147483647 w 865"/>
              <a:gd name="T53" fmla="*/ 2147483647 h 529"/>
              <a:gd name="T54" fmla="*/ 2147483647 w 865"/>
              <a:gd name="T55" fmla="*/ 2147483647 h 529"/>
              <a:gd name="T56" fmla="*/ 2147483647 w 865"/>
              <a:gd name="T57" fmla="*/ 2147483647 h 529"/>
              <a:gd name="T58" fmla="*/ 2147483647 w 865"/>
              <a:gd name="T59" fmla="*/ 2147483647 h 529"/>
              <a:gd name="T60" fmla="*/ 2147483647 w 865"/>
              <a:gd name="T61" fmla="*/ 2147483647 h 529"/>
              <a:gd name="T62" fmla="*/ 2147483647 w 865"/>
              <a:gd name="T63" fmla="*/ 2147483647 h 529"/>
              <a:gd name="T64" fmla="*/ 2147483647 w 865"/>
              <a:gd name="T65" fmla="*/ 2147483647 h 529"/>
              <a:gd name="T66" fmla="*/ 2147483647 w 865"/>
              <a:gd name="T67" fmla="*/ 2147483647 h 529"/>
              <a:gd name="T68" fmla="*/ 2147483647 w 865"/>
              <a:gd name="T69" fmla="*/ 2147483647 h 529"/>
              <a:gd name="T70" fmla="*/ 2147483647 w 865"/>
              <a:gd name="T71" fmla="*/ 2147483647 h 529"/>
              <a:gd name="T72" fmla="*/ 2147483647 w 865"/>
              <a:gd name="T73" fmla="*/ 2147483647 h 529"/>
              <a:gd name="T74" fmla="*/ 2147483647 w 865"/>
              <a:gd name="T75" fmla="*/ 2147483647 h 529"/>
              <a:gd name="T76" fmla="*/ 2147483647 w 865"/>
              <a:gd name="T77" fmla="*/ 2147483647 h 529"/>
              <a:gd name="T78" fmla="*/ 2147483647 w 865"/>
              <a:gd name="T79" fmla="*/ 0 h 5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5"/>
              <a:gd name="T121" fmla="*/ 0 h 529"/>
              <a:gd name="T122" fmla="*/ 865 w 865"/>
              <a:gd name="T123" fmla="*/ 529 h 5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5" h="529">
                <a:moveTo>
                  <a:pt x="84" y="0"/>
                </a:moveTo>
                <a:lnTo>
                  <a:pt x="72" y="24"/>
                </a:lnTo>
                <a:lnTo>
                  <a:pt x="72" y="48"/>
                </a:lnTo>
                <a:lnTo>
                  <a:pt x="48" y="72"/>
                </a:lnTo>
                <a:lnTo>
                  <a:pt x="36" y="96"/>
                </a:lnTo>
                <a:lnTo>
                  <a:pt x="36" y="120"/>
                </a:lnTo>
                <a:lnTo>
                  <a:pt x="36" y="144"/>
                </a:lnTo>
                <a:lnTo>
                  <a:pt x="24" y="168"/>
                </a:lnTo>
                <a:lnTo>
                  <a:pt x="12" y="192"/>
                </a:lnTo>
                <a:lnTo>
                  <a:pt x="0" y="216"/>
                </a:lnTo>
                <a:lnTo>
                  <a:pt x="0" y="240"/>
                </a:lnTo>
                <a:lnTo>
                  <a:pt x="0" y="264"/>
                </a:lnTo>
                <a:lnTo>
                  <a:pt x="12" y="288"/>
                </a:lnTo>
                <a:lnTo>
                  <a:pt x="12" y="312"/>
                </a:lnTo>
                <a:lnTo>
                  <a:pt x="24" y="336"/>
                </a:lnTo>
                <a:lnTo>
                  <a:pt x="24" y="360"/>
                </a:lnTo>
                <a:lnTo>
                  <a:pt x="36" y="384"/>
                </a:lnTo>
                <a:lnTo>
                  <a:pt x="36" y="408"/>
                </a:lnTo>
                <a:lnTo>
                  <a:pt x="48" y="432"/>
                </a:lnTo>
                <a:lnTo>
                  <a:pt x="60" y="456"/>
                </a:lnTo>
                <a:lnTo>
                  <a:pt x="852" y="528"/>
                </a:lnTo>
                <a:lnTo>
                  <a:pt x="804" y="480"/>
                </a:lnTo>
                <a:lnTo>
                  <a:pt x="792" y="456"/>
                </a:lnTo>
                <a:lnTo>
                  <a:pt x="780" y="420"/>
                </a:lnTo>
                <a:lnTo>
                  <a:pt x="768" y="396"/>
                </a:lnTo>
                <a:lnTo>
                  <a:pt x="756" y="372"/>
                </a:lnTo>
                <a:lnTo>
                  <a:pt x="744" y="348"/>
                </a:lnTo>
                <a:lnTo>
                  <a:pt x="744" y="324"/>
                </a:lnTo>
                <a:lnTo>
                  <a:pt x="744" y="288"/>
                </a:lnTo>
                <a:lnTo>
                  <a:pt x="744" y="264"/>
                </a:lnTo>
                <a:lnTo>
                  <a:pt x="744" y="240"/>
                </a:lnTo>
                <a:lnTo>
                  <a:pt x="768" y="216"/>
                </a:lnTo>
                <a:lnTo>
                  <a:pt x="768" y="192"/>
                </a:lnTo>
                <a:lnTo>
                  <a:pt x="780" y="168"/>
                </a:lnTo>
                <a:lnTo>
                  <a:pt x="804" y="156"/>
                </a:lnTo>
                <a:lnTo>
                  <a:pt x="804" y="132"/>
                </a:lnTo>
                <a:lnTo>
                  <a:pt x="828" y="108"/>
                </a:lnTo>
                <a:lnTo>
                  <a:pt x="852" y="96"/>
                </a:lnTo>
                <a:lnTo>
                  <a:pt x="864" y="72"/>
                </a:lnTo>
                <a:lnTo>
                  <a:pt x="84" y="0"/>
                </a:lnTo>
              </a:path>
            </a:pathLst>
          </a:custGeom>
          <a:gradFill rotWithShape="0">
            <a:gsLst>
              <a:gs pos="0">
                <a:srgbClr val="012501"/>
              </a:gs>
              <a:gs pos="100000">
                <a:srgbClr val="037C03"/>
              </a:gs>
            </a:gsLst>
            <a:lin ang="18900000" scaled="1"/>
          </a:gradFill>
          <a:ln w="9525" cap="rnd">
            <a:noFill/>
            <a:round/>
            <a:headEnd/>
            <a:tailEnd/>
          </a:ln>
        </p:spPr>
        <p:txBody>
          <a:bodyPr/>
          <a:lstStyle/>
          <a:p>
            <a:endParaRPr lang="en-US"/>
          </a:p>
        </p:txBody>
      </p:sp>
      <p:sp>
        <p:nvSpPr>
          <p:cNvPr id="44035" name="Line 3"/>
          <p:cNvSpPr>
            <a:spLocks noChangeShapeType="1"/>
          </p:cNvSpPr>
          <p:nvPr/>
        </p:nvSpPr>
        <p:spPr bwMode="auto">
          <a:xfrm>
            <a:off x="4700588" y="4038600"/>
            <a:ext cx="3251200" cy="18288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4036" name="Line 4"/>
          <p:cNvSpPr>
            <a:spLocks noChangeShapeType="1"/>
          </p:cNvSpPr>
          <p:nvPr/>
        </p:nvSpPr>
        <p:spPr bwMode="auto">
          <a:xfrm flipV="1">
            <a:off x="6021388" y="990600"/>
            <a:ext cx="1795462" cy="17716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4037" name="Freeform 5"/>
          <p:cNvSpPr>
            <a:spLocks/>
          </p:cNvSpPr>
          <p:nvPr/>
        </p:nvSpPr>
        <p:spPr bwMode="auto">
          <a:xfrm>
            <a:off x="4632325" y="1447800"/>
            <a:ext cx="1695450" cy="1601788"/>
          </a:xfrm>
          <a:custGeom>
            <a:avLst/>
            <a:gdLst>
              <a:gd name="T0" fmla="*/ 2147483647 w 1201"/>
              <a:gd name="T1" fmla="*/ 2147483647 h 1009"/>
              <a:gd name="T2" fmla="*/ 2147483647 w 1201"/>
              <a:gd name="T3" fmla="*/ 2147483647 h 1009"/>
              <a:gd name="T4" fmla="*/ 2147483647 w 1201"/>
              <a:gd name="T5" fmla="*/ 2147483647 h 1009"/>
              <a:gd name="T6" fmla="*/ 0 w 1201"/>
              <a:gd name="T7" fmla="*/ 0 h 1009"/>
              <a:gd name="T8" fmla="*/ 2147483647 w 1201"/>
              <a:gd name="T9" fmla="*/ 2147483647 h 1009"/>
              <a:gd name="T10" fmla="*/ 0 60000 65536"/>
              <a:gd name="T11" fmla="*/ 0 60000 65536"/>
              <a:gd name="T12" fmla="*/ 0 60000 65536"/>
              <a:gd name="T13" fmla="*/ 0 60000 65536"/>
              <a:gd name="T14" fmla="*/ 0 60000 65536"/>
              <a:gd name="T15" fmla="*/ 0 w 1201"/>
              <a:gd name="T16" fmla="*/ 0 h 1009"/>
              <a:gd name="T17" fmla="*/ 1201 w 1201"/>
              <a:gd name="T18" fmla="*/ 1009 h 1009"/>
            </a:gdLst>
            <a:ahLst/>
            <a:cxnLst>
              <a:cxn ang="T10">
                <a:pos x="T0" y="T1"/>
              </a:cxn>
              <a:cxn ang="T11">
                <a:pos x="T2" y="T3"/>
              </a:cxn>
              <a:cxn ang="T12">
                <a:pos x="T4" y="T5"/>
              </a:cxn>
              <a:cxn ang="T13">
                <a:pos x="T6" y="T7"/>
              </a:cxn>
              <a:cxn ang="T14">
                <a:pos x="T8" y="T9"/>
              </a:cxn>
            </a:cxnLst>
            <a:rect l="T15" t="T16" r="T17" b="T18"/>
            <a:pathLst>
              <a:path w="1201" h="1009">
                <a:moveTo>
                  <a:pt x="336" y="576"/>
                </a:moveTo>
                <a:lnTo>
                  <a:pt x="1200" y="1008"/>
                </a:lnTo>
                <a:lnTo>
                  <a:pt x="864" y="432"/>
                </a:lnTo>
                <a:lnTo>
                  <a:pt x="0" y="0"/>
                </a:lnTo>
                <a:lnTo>
                  <a:pt x="336" y="576"/>
                </a:lnTo>
              </a:path>
            </a:pathLst>
          </a:custGeom>
          <a:solidFill>
            <a:srgbClr val="919191"/>
          </a:solidFill>
          <a:ln w="12700" cap="rnd">
            <a:solidFill>
              <a:schemeClr val="bg2"/>
            </a:solidFill>
            <a:round/>
            <a:headEnd/>
            <a:tailEnd/>
          </a:ln>
        </p:spPr>
        <p:txBody>
          <a:bodyPr/>
          <a:lstStyle/>
          <a:p>
            <a:endParaRPr lang="en-US"/>
          </a:p>
        </p:txBody>
      </p:sp>
      <p:sp>
        <p:nvSpPr>
          <p:cNvPr id="44038" name="Line 6"/>
          <p:cNvSpPr>
            <a:spLocks noChangeShapeType="1"/>
          </p:cNvSpPr>
          <p:nvPr/>
        </p:nvSpPr>
        <p:spPr bwMode="auto">
          <a:xfrm flipH="1" flipV="1">
            <a:off x="7816850" y="990600"/>
            <a:ext cx="66675" cy="24384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4039" name="Line 7"/>
          <p:cNvSpPr>
            <a:spLocks noChangeShapeType="1"/>
          </p:cNvSpPr>
          <p:nvPr/>
        </p:nvSpPr>
        <p:spPr bwMode="auto">
          <a:xfrm flipV="1">
            <a:off x="5343525" y="2743200"/>
            <a:ext cx="677863" cy="6667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4040" name="Freeform 8"/>
          <p:cNvSpPr>
            <a:spLocks/>
          </p:cNvSpPr>
          <p:nvPr/>
        </p:nvSpPr>
        <p:spPr bwMode="auto">
          <a:xfrm>
            <a:off x="4497388" y="2219325"/>
            <a:ext cx="1220787" cy="2001838"/>
          </a:xfrm>
          <a:custGeom>
            <a:avLst/>
            <a:gdLst>
              <a:gd name="T0" fmla="*/ 0 w 865"/>
              <a:gd name="T1" fmla="*/ 2147483647 h 1261"/>
              <a:gd name="T2" fmla="*/ 2147483647 w 865"/>
              <a:gd name="T3" fmla="*/ 2147483647 h 1261"/>
              <a:gd name="T4" fmla="*/ 2147483647 w 865"/>
              <a:gd name="T5" fmla="*/ 2147483647 h 1261"/>
              <a:gd name="T6" fmla="*/ 0 w 865"/>
              <a:gd name="T7" fmla="*/ 0 h 1261"/>
              <a:gd name="T8" fmla="*/ 0 w 865"/>
              <a:gd name="T9" fmla="*/ 2147483647 h 1261"/>
              <a:gd name="T10" fmla="*/ 0 60000 65536"/>
              <a:gd name="T11" fmla="*/ 0 60000 65536"/>
              <a:gd name="T12" fmla="*/ 0 60000 65536"/>
              <a:gd name="T13" fmla="*/ 0 60000 65536"/>
              <a:gd name="T14" fmla="*/ 0 60000 65536"/>
              <a:gd name="T15" fmla="*/ 0 w 865"/>
              <a:gd name="T16" fmla="*/ 0 h 1261"/>
              <a:gd name="T17" fmla="*/ 865 w 865"/>
              <a:gd name="T18" fmla="*/ 1261 h 1261"/>
            </a:gdLst>
            <a:ahLst/>
            <a:cxnLst>
              <a:cxn ang="T10">
                <a:pos x="T0" y="T1"/>
              </a:cxn>
              <a:cxn ang="T11">
                <a:pos x="T2" y="T3"/>
              </a:cxn>
              <a:cxn ang="T12">
                <a:pos x="T4" y="T5"/>
              </a:cxn>
              <a:cxn ang="T13">
                <a:pos x="T6" y="T7"/>
              </a:cxn>
              <a:cxn ang="T14">
                <a:pos x="T8" y="T9"/>
              </a:cxn>
            </a:cxnLst>
            <a:rect l="T15" t="T16" r="T17" b="T18"/>
            <a:pathLst>
              <a:path w="865" h="1261">
                <a:moveTo>
                  <a:pt x="0" y="828"/>
                </a:moveTo>
                <a:lnTo>
                  <a:pt x="864" y="1260"/>
                </a:lnTo>
                <a:lnTo>
                  <a:pt x="864" y="414"/>
                </a:lnTo>
                <a:lnTo>
                  <a:pt x="0" y="0"/>
                </a:lnTo>
                <a:lnTo>
                  <a:pt x="0" y="828"/>
                </a:lnTo>
              </a:path>
            </a:pathLst>
          </a:custGeom>
          <a:solidFill>
            <a:srgbClr val="FEBF02"/>
          </a:solidFill>
          <a:ln w="12700" cap="rnd">
            <a:solidFill>
              <a:schemeClr val="bg2"/>
            </a:solidFill>
            <a:round/>
            <a:headEnd/>
            <a:tailEnd/>
          </a:ln>
        </p:spPr>
        <p:txBody>
          <a:bodyPr/>
          <a:lstStyle/>
          <a:p>
            <a:endParaRPr lang="en-US"/>
          </a:p>
        </p:txBody>
      </p:sp>
      <p:sp>
        <p:nvSpPr>
          <p:cNvPr id="44041" name="Freeform 9"/>
          <p:cNvSpPr>
            <a:spLocks/>
          </p:cNvSpPr>
          <p:nvPr/>
        </p:nvSpPr>
        <p:spPr bwMode="auto">
          <a:xfrm>
            <a:off x="7410450" y="2743200"/>
            <a:ext cx="1558925" cy="1525588"/>
          </a:xfrm>
          <a:custGeom>
            <a:avLst/>
            <a:gdLst>
              <a:gd name="T0" fmla="*/ 0 w 1105"/>
              <a:gd name="T1" fmla="*/ 2147483647 h 961"/>
              <a:gd name="T2" fmla="*/ 0 w 1105"/>
              <a:gd name="T3" fmla="*/ 2147483647 h 961"/>
              <a:gd name="T4" fmla="*/ 2147483647 w 1105"/>
              <a:gd name="T5" fmla="*/ 2147483647 h 961"/>
              <a:gd name="T6" fmla="*/ 2147483647 w 1105"/>
              <a:gd name="T7" fmla="*/ 0 h 961"/>
              <a:gd name="T8" fmla="*/ 0 w 1105"/>
              <a:gd name="T9" fmla="*/ 2147483647 h 961"/>
              <a:gd name="T10" fmla="*/ 0 60000 65536"/>
              <a:gd name="T11" fmla="*/ 0 60000 65536"/>
              <a:gd name="T12" fmla="*/ 0 60000 65536"/>
              <a:gd name="T13" fmla="*/ 0 60000 65536"/>
              <a:gd name="T14" fmla="*/ 0 60000 65536"/>
              <a:gd name="T15" fmla="*/ 0 w 1105"/>
              <a:gd name="T16" fmla="*/ 0 h 961"/>
              <a:gd name="T17" fmla="*/ 1105 w 1105"/>
              <a:gd name="T18" fmla="*/ 961 h 961"/>
            </a:gdLst>
            <a:ahLst/>
            <a:cxnLst>
              <a:cxn ang="T10">
                <a:pos x="T0" y="T1"/>
              </a:cxn>
              <a:cxn ang="T11">
                <a:pos x="T2" y="T3"/>
              </a:cxn>
              <a:cxn ang="T12">
                <a:pos x="T4" y="T5"/>
              </a:cxn>
              <a:cxn ang="T13">
                <a:pos x="T6" y="T7"/>
              </a:cxn>
              <a:cxn ang="T14">
                <a:pos x="T8" y="T9"/>
              </a:cxn>
            </a:cxnLst>
            <a:rect l="T15" t="T16" r="T17" b="T18"/>
            <a:pathLst>
              <a:path w="1105" h="961">
                <a:moveTo>
                  <a:pt x="0" y="202"/>
                </a:moveTo>
                <a:lnTo>
                  <a:pt x="0" y="960"/>
                </a:lnTo>
                <a:lnTo>
                  <a:pt x="1104" y="758"/>
                </a:lnTo>
                <a:lnTo>
                  <a:pt x="1104" y="0"/>
                </a:lnTo>
                <a:lnTo>
                  <a:pt x="0" y="202"/>
                </a:lnTo>
              </a:path>
            </a:pathLst>
          </a:custGeom>
          <a:solidFill>
            <a:srgbClr val="919191"/>
          </a:solidFill>
          <a:ln w="12700" cap="rnd">
            <a:solidFill>
              <a:schemeClr val="bg2"/>
            </a:solidFill>
            <a:round/>
            <a:headEnd/>
            <a:tailEnd/>
          </a:ln>
        </p:spPr>
        <p:txBody>
          <a:bodyPr/>
          <a:lstStyle/>
          <a:p>
            <a:endParaRPr lang="en-US"/>
          </a:p>
        </p:txBody>
      </p:sp>
      <p:sp>
        <p:nvSpPr>
          <p:cNvPr id="44042" name="Line 10"/>
          <p:cNvSpPr>
            <a:spLocks noChangeShapeType="1"/>
          </p:cNvSpPr>
          <p:nvPr/>
        </p:nvSpPr>
        <p:spPr bwMode="auto">
          <a:xfrm flipH="1" flipV="1">
            <a:off x="7883525" y="3429000"/>
            <a:ext cx="34925" cy="14287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4043" name="Freeform 11"/>
          <p:cNvSpPr>
            <a:spLocks/>
          </p:cNvSpPr>
          <p:nvPr/>
        </p:nvSpPr>
        <p:spPr bwMode="auto">
          <a:xfrm>
            <a:off x="7613650" y="3937000"/>
            <a:ext cx="1220788" cy="2001838"/>
          </a:xfrm>
          <a:custGeom>
            <a:avLst/>
            <a:gdLst>
              <a:gd name="T0" fmla="*/ 0 w 865"/>
              <a:gd name="T1" fmla="*/ 2147483647 h 1261"/>
              <a:gd name="T2" fmla="*/ 2147483647 w 865"/>
              <a:gd name="T3" fmla="*/ 2147483647 h 1261"/>
              <a:gd name="T4" fmla="*/ 2147483647 w 865"/>
              <a:gd name="T5" fmla="*/ 2147483647 h 1261"/>
              <a:gd name="T6" fmla="*/ 0 w 865"/>
              <a:gd name="T7" fmla="*/ 0 h 1261"/>
              <a:gd name="T8" fmla="*/ 0 w 865"/>
              <a:gd name="T9" fmla="*/ 2147483647 h 1261"/>
              <a:gd name="T10" fmla="*/ 0 60000 65536"/>
              <a:gd name="T11" fmla="*/ 0 60000 65536"/>
              <a:gd name="T12" fmla="*/ 0 60000 65536"/>
              <a:gd name="T13" fmla="*/ 0 60000 65536"/>
              <a:gd name="T14" fmla="*/ 0 60000 65536"/>
              <a:gd name="T15" fmla="*/ 0 w 865"/>
              <a:gd name="T16" fmla="*/ 0 h 1261"/>
              <a:gd name="T17" fmla="*/ 865 w 865"/>
              <a:gd name="T18" fmla="*/ 1261 h 1261"/>
            </a:gdLst>
            <a:ahLst/>
            <a:cxnLst>
              <a:cxn ang="T10">
                <a:pos x="T0" y="T1"/>
              </a:cxn>
              <a:cxn ang="T11">
                <a:pos x="T2" y="T3"/>
              </a:cxn>
              <a:cxn ang="T12">
                <a:pos x="T4" y="T5"/>
              </a:cxn>
              <a:cxn ang="T13">
                <a:pos x="T6" y="T7"/>
              </a:cxn>
              <a:cxn ang="T14">
                <a:pos x="T8" y="T9"/>
              </a:cxn>
            </a:cxnLst>
            <a:rect l="T15" t="T16" r="T17" b="T18"/>
            <a:pathLst>
              <a:path w="865" h="1261">
                <a:moveTo>
                  <a:pt x="0" y="828"/>
                </a:moveTo>
                <a:lnTo>
                  <a:pt x="864" y="1260"/>
                </a:lnTo>
                <a:lnTo>
                  <a:pt x="864" y="414"/>
                </a:lnTo>
                <a:lnTo>
                  <a:pt x="0" y="0"/>
                </a:lnTo>
                <a:lnTo>
                  <a:pt x="0" y="828"/>
                </a:lnTo>
              </a:path>
            </a:pathLst>
          </a:custGeom>
          <a:solidFill>
            <a:srgbClr val="FEBF02"/>
          </a:solidFill>
          <a:ln w="12700" cap="rnd">
            <a:solidFill>
              <a:schemeClr val="bg2"/>
            </a:solidFill>
            <a:round/>
            <a:headEnd/>
            <a:tailEnd/>
          </a:ln>
        </p:spPr>
        <p:txBody>
          <a:bodyPr/>
          <a:lstStyle/>
          <a:p>
            <a:endParaRPr lang="en-US"/>
          </a:p>
        </p:txBody>
      </p:sp>
      <p:sp>
        <p:nvSpPr>
          <p:cNvPr id="44044" name="Line 12"/>
          <p:cNvSpPr>
            <a:spLocks noChangeShapeType="1"/>
          </p:cNvSpPr>
          <p:nvPr/>
        </p:nvSpPr>
        <p:spPr bwMode="auto">
          <a:xfrm flipV="1">
            <a:off x="4700588" y="3409950"/>
            <a:ext cx="642937" cy="6286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4045" name="Line 13"/>
          <p:cNvSpPr>
            <a:spLocks noChangeShapeType="1"/>
          </p:cNvSpPr>
          <p:nvPr/>
        </p:nvSpPr>
        <p:spPr bwMode="auto">
          <a:xfrm flipH="1" flipV="1">
            <a:off x="7918450" y="4857750"/>
            <a:ext cx="33338" cy="10096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4046" name="Oval 16"/>
          <p:cNvSpPr>
            <a:spLocks noChangeArrowheads="1"/>
          </p:cNvSpPr>
          <p:nvPr/>
        </p:nvSpPr>
        <p:spPr bwMode="auto">
          <a:xfrm>
            <a:off x="7856538" y="3397250"/>
            <a:ext cx="55562" cy="63500"/>
          </a:xfrm>
          <a:prstGeom prst="ellipse">
            <a:avLst/>
          </a:prstGeom>
          <a:solidFill>
            <a:srgbClr val="037C03"/>
          </a:solidFill>
          <a:ln w="12700">
            <a:solidFill>
              <a:schemeClr val="bg2"/>
            </a:solidFill>
            <a:round/>
            <a:headEnd/>
            <a:tailEnd/>
          </a:ln>
        </p:spPr>
        <p:txBody>
          <a:bodyPr wrap="none" anchor="ctr"/>
          <a:lstStyle/>
          <a:p>
            <a:endParaRPr lang="en-US"/>
          </a:p>
        </p:txBody>
      </p:sp>
      <p:sp>
        <p:nvSpPr>
          <p:cNvPr id="44047" name="Oval 17"/>
          <p:cNvSpPr>
            <a:spLocks noChangeArrowheads="1"/>
          </p:cNvSpPr>
          <p:nvPr/>
        </p:nvSpPr>
        <p:spPr bwMode="auto">
          <a:xfrm>
            <a:off x="5992813" y="2730500"/>
            <a:ext cx="57150" cy="63500"/>
          </a:xfrm>
          <a:prstGeom prst="ellipse">
            <a:avLst/>
          </a:prstGeom>
          <a:solidFill>
            <a:srgbClr val="037C03"/>
          </a:solidFill>
          <a:ln w="12700">
            <a:solidFill>
              <a:schemeClr val="bg2"/>
            </a:solidFill>
            <a:round/>
            <a:headEnd/>
            <a:tailEnd/>
          </a:ln>
        </p:spPr>
        <p:txBody>
          <a:bodyPr wrap="none" anchor="ctr"/>
          <a:lstStyle/>
          <a:p>
            <a:endParaRPr lang="en-US"/>
          </a:p>
        </p:txBody>
      </p:sp>
      <p:sp>
        <p:nvSpPr>
          <p:cNvPr id="44048" name="Freeform 18"/>
          <p:cNvSpPr>
            <a:spLocks/>
          </p:cNvSpPr>
          <p:nvPr/>
        </p:nvSpPr>
        <p:spPr bwMode="auto">
          <a:xfrm>
            <a:off x="4343400" y="3989388"/>
            <a:ext cx="393700" cy="387350"/>
          </a:xfrm>
          <a:custGeom>
            <a:avLst/>
            <a:gdLst>
              <a:gd name="T0" fmla="*/ 0 w 279"/>
              <a:gd name="T1" fmla="*/ 2147483647 h 244"/>
              <a:gd name="T2" fmla="*/ 2147483647 w 279"/>
              <a:gd name="T3" fmla="*/ 2147483647 h 244"/>
              <a:gd name="T4" fmla="*/ 2147483647 w 279"/>
              <a:gd name="T5" fmla="*/ 0 h 244"/>
              <a:gd name="T6" fmla="*/ 2147483647 w 279"/>
              <a:gd name="T7" fmla="*/ 2147483647 h 244"/>
              <a:gd name="T8" fmla="*/ 2147483647 w 279"/>
              <a:gd name="T9" fmla="*/ 2147483647 h 244"/>
              <a:gd name="T10" fmla="*/ 2147483647 w 279"/>
              <a:gd name="T11" fmla="*/ 2147483647 h 244"/>
              <a:gd name="T12" fmla="*/ 2147483647 w 279"/>
              <a:gd name="T13" fmla="*/ 2147483647 h 244"/>
              <a:gd name="T14" fmla="*/ 2147483647 w 279"/>
              <a:gd name="T15" fmla="*/ 2147483647 h 244"/>
              <a:gd name="T16" fmla="*/ 2147483647 w 279"/>
              <a:gd name="T17" fmla="*/ 2147483647 h 244"/>
              <a:gd name="T18" fmla="*/ 2147483647 w 279"/>
              <a:gd name="T19" fmla="*/ 2147483647 h 244"/>
              <a:gd name="T20" fmla="*/ 2147483647 w 279"/>
              <a:gd name="T21" fmla="*/ 2147483647 h 244"/>
              <a:gd name="T22" fmla="*/ 2147483647 w 279"/>
              <a:gd name="T23" fmla="*/ 2147483647 h 244"/>
              <a:gd name="T24" fmla="*/ 2147483647 w 279"/>
              <a:gd name="T25" fmla="*/ 2147483647 h 244"/>
              <a:gd name="T26" fmla="*/ 2147483647 w 279"/>
              <a:gd name="T27" fmla="*/ 2147483647 h 244"/>
              <a:gd name="T28" fmla="*/ 2147483647 w 279"/>
              <a:gd name="T29" fmla="*/ 2147483647 h 244"/>
              <a:gd name="T30" fmla="*/ 2147483647 w 279"/>
              <a:gd name="T31" fmla="*/ 2147483647 h 244"/>
              <a:gd name="T32" fmla="*/ 2147483647 w 279"/>
              <a:gd name="T33" fmla="*/ 2147483647 h 244"/>
              <a:gd name="T34" fmla="*/ 2147483647 w 279"/>
              <a:gd name="T35" fmla="*/ 2147483647 h 244"/>
              <a:gd name="T36" fmla="*/ 2147483647 w 279"/>
              <a:gd name="T37" fmla="*/ 2147483647 h 244"/>
              <a:gd name="T38" fmla="*/ 2147483647 w 279"/>
              <a:gd name="T39" fmla="*/ 2147483647 h 244"/>
              <a:gd name="T40" fmla="*/ 2147483647 w 279"/>
              <a:gd name="T41" fmla="*/ 2147483647 h 244"/>
              <a:gd name="T42" fmla="*/ 2147483647 w 279"/>
              <a:gd name="T43" fmla="*/ 2147483647 h 244"/>
              <a:gd name="T44" fmla="*/ 2147483647 w 279"/>
              <a:gd name="T45" fmla="*/ 2147483647 h 244"/>
              <a:gd name="T46" fmla="*/ 2147483647 w 279"/>
              <a:gd name="T47" fmla="*/ 2147483647 h 244"/>
              <a:gd name="T48" fmla="*/ 2147483647 w 279"/>
              <a:gd name="T49" fmla="*/ 2147483647 h 244"/>
              <a:gd name="T50" fmla="*/ 2147483647 w 279"/>
              <a:gd name="T51" fmla="*/ 2147483647 h 244"/>
              <a:gd name="T52" fmla="*/ 2147483647 w 279"/>
              <a:gd name="T53" fmla="*/ 2147483647 h 244"/>
              <a:gd name="T54" fmla="*/ 2147483647 w 279"/>
              <a:gd name="T55" fmla="*/ 2147483647 h 244"/>
              <a:gd name="T56" fmla="*/ 2147483647 w 279"/>
              <a:gd name="T57" fmla="*/ 2147483647 h 244"/>
              <a:gd name="T58" fmla="*/ 2147483647 w 279"/>
              <a:gd name="T59" fmla="*/ 2147483647 h 244"/>
              <a:gd name="T60" fmla="*/ 2147483647 w 279"/>
              <a:gd name="T61" fmla="*/ 2147483647 h 244"/>
              <a:gd name="T62" fmla="*/ 2147483647 w 279"/>
              <a:gd name="T63" fmla="*/ 2147483647 h 244"/>
              <a:gd name="T64" fmla="*/ 2147483647 w 279"/>
              <a:gd name="T65" fmla="*/ 2147483647 h 244"/>
              <a:gd name="T66" fmla="*/ 2147483647 w 279"/>
              <a:gd name="T67" fmla="*/ 2147483647 h 244"/>
              <a:gd name="T68" fmla="*/ 2147483647 w 279"/>
              <a:gd name="T69" fmla="*/ 2147483647 h 244"/>
              <a:gd name="T70" fmla="*/ 2147483647 w 279"/>
              <a:gd name="T71" fmla="*/ 2147483647 h 244"/>
              <a:gd name="T72" fmla="*/ 2147483647 w 279"/>
              <a:gd name="T73" fmla="*/ 2147483647 h 244"/>
              <a:gd name="T74" fmla="*/ 2147483647 w 279"/>
              <a:gd name="T75" fmla="*/ 2147483647 h 244"/>
              <a:gd name="T76" fmla="*/ 2147483647 w 279"/>
              <a:gd name="T77" fmla="*/ 2147483647 h 244"/>
              <a:gd name="T78" fmla="*/ 2147483647 w 279"/>
              <a:gd name="T79" fmla="*/ 2147483647 h 244"/>
              <a:gd name="T80" fmla="*/ 2147483647 w 279"/>
              <a:gd name="T81" fmla="*/ 2147483647 h 244"/>
              <a:gd name="T82" fmla="*/ 2147483647 w 279"/>
              <a:gd name="T83" fmla="*/ 2147483647 h 244"/>
              <a:gd name="T84" fmla="*/ 2147483647 w 279"/>
              <a:gd name="T85" fmla="*/ 2147483647 h 244"/>
              <a:gd name="T86" fmla="*/ 2147483647 w 279"/>
              <a:gd name="T87" fmla="*/ 2147483647 h 244"/>
              <a:gd name="T88" fmla="*/ 2147483647 w 279"/>
              <a:gd name="T89" fmla="*/ 2147483647 h 244"/>
              <a:gd name="T90" fmla="*/ 2147483647 w 279"/>
              <a:gd name="T91" fmla="*/ 2147483647 h 244"/>
              <a:gd name="T92" fmla="*/ 2147483647 w 279"/>
              <a:gd name="T93" fmla="*/ 2147483647 h 244"/>
              <a:gd name="T94" fmla="*/ 2147483647 w 279"/>
              <a:gd name="T95" fmla="*/ 2147483647 h 244"/>
              <a:gd name="T96" fmla="*/ 2147483647 w 279"/>
              <a:gd name="T97" fmla="*/ 2147483647 h 244"/>
              <a:gd name="T98" fmla="*/ 0 w 279"/>
              <a:gd name="T99" fmla="*/ 2147483647 h 2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9"/>
              <a:gd name="T151" fmla="*/ 0 h 244"/>
              <a:gd name="T152" fmla="*/ 279 w 279"/>
              <a:gd name="T153" fmla="*/ 244 h 2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9" h="244">
                <a:moveTo>
                  <a:pt x="0" y="243"/>
                </a:moveTo>
                <a:lnTo>
                  <a:pt x="148" y="1"/>
                </a:lnTo>
                <a:lnTo>
                  <a:pt x="160" y="0"/>
                </a:lnTo>
                <a:lnTo>
                  <a:pt x="167" y="3"/>
                </a:lnTo>
                <a:lnTo>
                  <a:pt x="168" y="6"/>
                </a:lnTo>
                <a:lnTo>
                  <a:pt x="173" y="5"/>
                </a:lnTo>
                <a:lnTo>
                  <a:pt x="177" y="9"/>
                </a:lnTo>
                <a:lnTo>
                  <a:pt x="182" y="7"/>
                </a:lnTo>
                <a:lnTo>
                  <a:pt x="184" y="12"/>
                </a:lnTo>
                <a:lnTo>
                  <a:pt x="190" y="13"/>
                </a:lnTo>
                <a:lnTo>
                  <a:pt x="196" y="14"/>
                </a:lnTo>
                <a:lnTo>
                  <a:pt x="201" y="15"/>
                </a:lnTo>
                <a:lnTo>
                  <a:pt x="205" y="19"/>
                </a:lnTo>
                <a:lnTo>
                  <a:pt x="210" y="20"/>
                </a:lnTo>
                <a:lnTo>
                  <a:pt x="215" y="23"/>
                </a:lnTo>
                <a:lnTo>
                  <a:pt x="222" y="25"/>
                </a:lnTo>
                <a:lnTo>
                  <a:pt x="226" y="29"/>
                </a:lnTo>
                <a:lnTo>
                  <a:pt x="229" y="32"/>
                </a:lnTo>
                <a:lnTo>
                  <a:pt x="231" y="36"/>
                </a:lnTo>
                <a:lnTo>
                  <a:pt x="235" y="39"/>
                </a:lnTo>
                <a:lnTo>
                  <a:pt x="238" y="45"/>
                </a:lnTo>
                <a:lnTo>
                  <a:pt x="242" y="46"/>
                </a:lnTo>
                <a:lnTo>
                  <a:pt x="248" y="55"/>
                </a:lnTo>
                <a:lnTo>
                  <a:pt x="249" y="58"/>
                </a:lnTo>
                <a:lnTo>
                  <a:pt x="255" y="63"/>
                </a:lnTo>
                <a:lnTo>
                  <a:pt x="256" y="67"/>
                </a:lnTo>
                <a:lnTo>
                  <a:pt x="261" y="71"/>
                </a:lnTo>
                <a:lnTo>
                  <a:pt x="261" y="75"/>
                </a:lnTo>
                <a:lnTo>
                  <a:pt x="264" y="81"/>
                </a:lnTo>
                <a:lnTo>
                  <a:pt x="264" y="86"/>
                </a:lnTo>
                <a:lnTo>
                  <a:pt x="266" y="90"/>
                </a:lnTo>
                <a:lnTo>
                  <a:pt x="266" y="95"/>
                </a:lnTo>
                <a:lnTo>
                  <a:pt x="268" y="99"/>
                </a:lnTo>
                <a:lnTo>
                  <a:pt x="267" y="103"/>
                </a:lnTo>
                <a:lnTo>
                  <a:pt x="268" y="109"/>
                </a:lnTo>
                <a:lnTo>
                  <a:pt x="269" y="113"/>
                </a:lnTo>
                <a:lnTo>
                  <a:pt x="273" y="119"/>
                </a:lnTo>
                <a:lnTo>
                  <a:pt x="274" y="124"/>
                </a:lnTo>
                <a:lnTo>
                  <a:pt x="275" y="128"/>
                </a:lnTo>
                <a:lnTo>
                  <a:pt x="276" y="134"/>
                </a:lnTo>
                <a:lnTo>
                  <a:pt x="277" y="138"/>
                </a:lnTo>
                <a:lnTo>
                  <a:pt x="277" y="143"/>
                </a:lnTo>
                <a:lnTo>
                  <a:pt x="277" y="147"/>
                </a:lnTo>
                <a:lnTo>
                  <a:pt x="274" y="153"/>
                </a:lnTo>
                <a:lnTo>
                  <a:pt x="276" y="156"/>
                </a:lnTo>
                <a:lnTo>
                  <a:pt x="277" y="162"/>
                </a:lnTo>
                <a:lnTo>
                  <a:pt x="278" y="167"/>
                </a:lnTo>
                <a:lnTo>
                  <a:pt x="275" y="172"/>
                </a:lnTo>
                <a:lnTo>
                  <a:pt x="271" y="181"/>
                </a:lnTo>
                <a:lnTo>
                  <a:pt x="0" y="243"/>
                </a:lnTo>
              </a:path>
            </a:pathLst>
          </a:custGeom>
          <a:noFill/>
          <a:ln w="9525" cap="rnd">
            <a:noFill/>
            <a:round/>
            <a:headEnd/>
            <a:tailEnd/>
          </a:ln>
        </p:spPr>
        <p:txBody>
          <a:bodyPr/>
          <a:lstStyle/>
          <a:p>
            <a:endParaRPr lang="en-US"/>
          </a:p>
        </p:txBody>
      </p:sp>
      <p:sp>
        <p:nvSpPr>
          <p:cNvPr id="44049" name="Arc 19"/>
          <p:cNvSpPr>
            <a:spLocks/>
          </p:cNvSpPr>
          <p:nvPr/>
        </p:nvSpPr>
        <p:spPr bwMode="auto">
          <a:xfrm rot="720000">
            <a:off x="4543425" y="4005263"/>
            <a:ext cx="211138" cy="236537"/>
          </a:xfrm>
          <a:custGeom>
            <a:avLst/>
            <a:gdLst>
              <a:gd name="T0" fmla="*/ 0 w 21745"/>
              <a:gd name="T1" fmla="*/ 0 h 21600"/>
              <a:gd name="T2" fmla="*/ 2147483647 w 21745"/>
              <a:gd name="T3" fmla="*/ 2147483647 h 21600"/>
              <a:gd name="T4" fmla="*/ 1179876122 w 21745"/>
              <a:gd name="T5" fmla="*/ 2147483647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noFill/>
          <a:ln w="25400" cap="rnd">
            <a:solidFill>
              <a:schemeClr val="tx1"/>
            </a:solidFill>
            <a:round/>
            <a:headEnd type="none" w="sm" len="sm"/>
            <a:tailEnd type="none" w="sm" len="sm"/>
          </a:ln>
        </p:spPr>
        <p:txBody>
          <a:bodyPr wrap="none" anchor="ctr"/>
          <a:lstStyle/>
          <a:p>
            <a:endParaRPr lang="en-US"/>
          </a:p>
        </p:txBody>
      </p:sp>
      <p:sp>
        <p:nvSpPr>
          <p:cNvPr id="44050" name="Line 20"/>
          <p:cNvSpPr>
            <a:spLocks noChangeShapeType="1"/>
          </p:cNvSpPr>
          <p:nvPr/>
        </p:nvSpPr>
        <p:spPr bwMode="auto">
          <a:xfrm flipH="1">
            <a:off x="4343400" y="3824288"/>
            <a:ext cx="303213" cy="550862"/>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4051" name="Oval 21"/>
          <p:cNvSpPr>
            <a:spLocks noChangeArrowheads="1"/>
          </p:cNvSpPr>
          <p:nvPr/>
        </p:nvSpPr>
        <p:spPr bwMode="auto">
          <a:xfrm rot="-1860000">
            <a:off x="4621213" y="4010025"/>
            <a:ext cx="100012" cy="198438"/>
          </a:xfrm>
          <a:prstGeom prst="ellipse">
            <a:avLst/>
          </a:prstGeom>
          <a:solidFill>
            <a:schemeClr val="tx1"/>
          </a:solidFill>
          <a:ln w="12700">
            <a:solidFill>
              <a:schemeClr val="tx1"/>
            </a:solidFill>
            <a:round/>
            <a:headEnd/>
            <a:tailEnd/>
          </a:ln>
        </p:spPr>
        <p:txBody>
          <a:bodyPr wrap="none" anchor="ctr"/>
          <a:lstStyle/>
          <a:p>
            <a:endParaRPr lang="en-US"/>
          </a:p>
        </p:txBody>
      </p:sp>
      <p:sp>
        <p:nvSpPr>
          <p:cNvPr id="44052" name="Line 22"/>
          <p:cNvSpPr>
            <a:spLocks noChangeShapeType="1"/>
          </p:cNvSpPr>
          <p:nvPr/>
        </p:nvSpPr>
        <p:spPr bwMode="auto">
          <a:xfrm flipV="1">
            <a:off x="4343400" y="4230688"/>
            <a:ext cx="555625" cy="144462"/>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4053" name="Freeform 23"/>
          <p:cNvSpPr>
            <a:spLocks/>
          </p:cNvSpPr>
          <p:nvPr/>
        </p:nvSpPr>
        <p:spPr bwMode="auto">
          <a:xfrm>
            <a:off x="7594600" y="5818188"/>
            <a:ext cx="393700" cy="387350"/>
          </a:xfrm>
          <a:custGeom>
            <a:avLst/>
            <a:gdLst>
              <a:gd name="T0" fmla="*/ 0 w 279"/>
              <a:gd name="T1" fmla="*/ 2147483647 h 244"/>
              <a:gd name="T2" fmla="*/ 2147483647 w 279"/>
              <a:gd name="T3" fmla="*/ 2147483647 h 244"/>
              <a:gd name="T4" fmla="*/ 2147483647 w 279"/>
              <a:gd name="T5" fmla="*/ 0 h 244"/>
              <a:gd name="T6" fmla="*/ 2147483647 w 279"/>
              <a:gd name="T7" fmla="*/ 2147483647 h 244"/>
              <a:gd name="T8" fmla="*/ 2147483647 w 279"/>
              <a:gd name="T9" fmla="*/ 2147483647 h 244"/>
              <a:gd name="T10" fmla="*/ 2147483647 w 279"/>
              <a:gd name="T11" fmla="*/ 2147483647 h 244"/>
              <a:gd name="T12" fmla="*/ 2147483647 w 279"/>
              <a:gd name="T13" fmla="*/ 2147483647 h 244"/>
              <a:gd name="T14" fmla="*/ 2147483647 w 279"/>
              <a:gd name="T15" fmla="*/ 2147483647 h 244"/>
              <a:gd name="T16" fmla="*/ 2147483647 w 279"/>
              <a:gd name="T17" fmla="*/ 2147483647 h 244"/>
              <a:gd name="T18" fmla="*/ 2147483647 w 279"/>
              <a:gd name="T19" fmla="*/ 2147483647 h 244"/>
              <a:gd name="T20" fmla="*/ 2147483647 w 279"/>
              <a:gd name="T21" fmla="*/ 2147483647 h 244"/>
              <a:gd name="T22" fmla="*/ 2147483647 w 279"/>
              <a:gd name="T23" fmla="*/ 2147483647 h 244"/>
              <a:gd name="T24" fmla="*/ 2147483647 w 279"/>
              <a:gd name="T25" fmla="*/ 2147483647 h 244"/>
              <a:gd name="T26" fmla="*/ 2147483647 w 279"/>
              <a:gd name="T27" fmla="*/ 2147483647 h 244"/>
              <a:gd name="T28" fmla="*/ 2147483647 w 279"/>
              <a:gd name="T29" fmla="*/ 2147483647 h 244"/>
              <a:gd name="T30" fmla="*/ 2147483647 w 279"/>
              <a:gd name="T31" fmla="*/ 2147483647 h 244"/>
              <a:gd name="T32" fmla="*/ 2147483647 w 279"/>
              <a:gd name="T33" fmla="*/ 2147483647 h 244"/>
              <a:gd name="T34" fmla="*/ 2147483647 w 279"/>
              <a:gd name="T35" fmla="*/ 2147483647 h 244"/>
              <a:gd name="T36" fmla="*/ 2147483647 w 279"/>
              <a:gd name="T37" fmla="*/ 2147483647 h 244"/>
              <a:gd name="T38" fmla="*/ 2147483647 w 279"/>
              <a:gd name="T39" fmla="*/ 2147483647 h 244"/>
              <a:gd name="T40" fmla="*/ 2147483647 w 279"/>
              <a:gd name="T41" fmla="*/ 2147483647 h 244"/>
              <a:gd name="T42" fmla="*/ 2147483647 w 279"/>
              <a:gd name="T43" fmla="*/ 2147483647 h 244"/>
              <a:gd name="T44" fmla="*/ 2147483647 w 279"/>
              <a:gd name="T45" fmla="*/ 2147483647 h 244"/>
              <a:gd name="T46" fmla="*/ 2147483647 w 279"/>
              <a:gd name="T47" fmla="*/ 2147483647 h 244"/>
              <a:gd name="T48" fmla="*/ 2147483647 w 279"/>
              <a:gd name="T49" fmla="*/ 2147483647 h 244"/>
              <a:gd name="T50" fmla="*/ 2147483647 w 279"/>
              <a:gd name="T51" fmla="*/ 2147483647 h 244"/>
              <a:gd name="T52" fmla="*/ 2147483647 w 279"/>
              <a:gd name="T53" fmla="*/ 2147483647 h 244"/>
              <a:gd name="T54" fmla="*/ 2147483647 w 279"/>
              <a:gd name="T55" fmla="*/ 2147483647 h 244"/>
              <a:gd name="T56" fmla="*/ 2147483647 w 279"/>
              <a:gd name="T57" fmla="*/ 2147483647 h 244"/>
              <a:gd name="T58" fmla="*/ 2147483647 w 279"/>
              <a:gd name="T59" fmla="*/ 2147483647 h 244"/>
              <a:gd name="T60" fmla="*/ 2147483647 w 279"/>
              <a:gd name="T61" fmla="*/ 2147483647 h 244"/>
              <a:gd name="T62" fmla="*/ 2147483647 w 279"/>
              <a:gd name="T63" fmla="*/ 2147483647 h 244"/>
              <a:gd name="T64" fmla="*/ 2147483647 w 279"/>
              <a:gd name="T65" fmla="*/ 2147483647 h 244"/>
              <a:gd name="T66" fmla="*/ 2147483647 w 279"/>
              <a:gd name="T67" fmla="*/ 2147483647 h 244"/>
              <a:gd name="T68" fmla="*/ 2147483647 w 279"/>
              <a:gd name="T69" fmla="*/ 2147483647 h 244"/>
              <a:gd name="T70" fmla="*/ 2147483647 w 279"/>
              <a:gd name="T71" fmla="*/ 2147483647 h 244"/>
              <a:gd name="T72" fmla="*/ 2147483647 w 279"/>
              <a:gd name="T73" fmla="*/ 2147483647 h 244"/>
              <a:gd name="T74" fmla="*/ 2147483647 w 279"/>
              <a:gd name="T75" fmla="*/ 2147483647 h 244"/>
              <a:gd name="T76" fmla="*/ 2147483647 w 279"/>
              <a:gd name="T77" fmla="*/ 2147483647 h 244"/>
              <a:gd name="T78" fmla="*/ 2147483647 w 279"/>
              <a:gd name="T79" fmla="*/ 2147483647 h 244"/>
              <a:gd name="T80" fmla="*/ 2147483647 w 279"/>
              <a:gd name="T81" fmla="*/ 2147483647 h 244"/>
              <a:gd name="T82" fmla="*/ 2147483647 w 279"/>
              <a:gd name="T83" fmla="*/ 2147483647 h 244"/>
              <a:gd name="T84" fmla="*/ 2147483647 w 279"/>
              <a:gd name="T85" fmla="*/ 2147483647 h 244"/>
              <a:gd name="T86" fmla="*/ 2147483647 w 279"/>
              <a:gd name="T87" fmla="*/ 2147483647 h 244"/>
              <a:gd name="T88" fmla="*/ 2147483647 w 279"/>
              <a:gd name="T89" fmla="*/ 2147483647 h 244"/>
              <a:gd name="T90" fmla="*/ 2147483647 w 279"/>
              <a:gd name="T91" fmla="*/ 2147483647 h 244"/>
              <a:gd name="T92" fmla="*/ 2147483647 w 279"/>
              <a:gd name="T93" fmla="*/ 2147483647 h 244"/>
              <a:gd name="T94" fmla="*/ 2147483647 w 279"/>
              <a:gd name="T95" fmla="*/ 2147483647 h 244"/>
              <a:gd name="T96" fmla="*/ 2147483647 w 279"/>
              <a:gd name="T97" fmla="*/ 2147483647 h 244"/>
              <a:gd name="T98" fmla="*/ 0 w 279"/>
              <a:gd name="T99" fmla="*/ 2147483647 h 2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9"/>
              <a:gd name="T151" fmla="*/ 0 h 244"/>
              <a:gd name="T152" fmla="*/ 279 w 279"/>
              <a:gd name="T153" fmla="*/ 244 h 2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9" h="244">
                <a:moveTo>
                  <a:pt x="0" y="243"/>
                </a:moveTo>
                <a:lnTo>
                  <a:pt x="148" y="1"/>
                </a:lnTo>
                <a:lnTo>
                  <a:pt x="160" y="0"/>
                </a:lnTo>
                <a:lnTo>
                  <a:pt x="167" y="3"/>
                </a:lnTo>
                <a:lnTo>
                  <a:pt x="168" y="6"/>
                </a:lnTo>
                <a:lnTo>
                  <a:pt x="173" y="5"/>
                </a:lnTo>
                <a:lnTo>
                  <a:pt x="177" y="9"/>
                </a:lnTo>
                <a:lnTo>
                  <a:pt x="182" y="7"/>
                </a:lnTo>
                <a:lnTo>
                  <a:pt x="184" y="12"/>
                </a:lnTo>
                <a:lnTo>
                  <a:pt x="190" y="13"/>
                </a:lnTo>
                <a:lnTo>
                  <a:pt x="196" y="14"/>
                </a:lnTo>
                <a:lnTo>
                  <a:pt x="201" y="15"/>
                </a:lnTo>
                <a:lnTo>
                  <a:pt x="205" y="19"/>
                </a:lnTo>
                <a:lnTo>
                  <a:pt x="210" y="20"/>
                </a:lnTo>
                <a:lnTo>
                  <a:pt x="215" y="23"/>
                </a:lnTo>
                <a:lnTo>
                  <a:pt x="222" y="25"/>
                </a:lnTo>
                <a:lnTo>
                  <a:pt x="226" y="29"/>
                </a:lnTo>
                <a:lnTo>
                  <a:pt x="229" y="32"/>
                </a:lnTo>
                <a:lnTo>
                  <a:pt x="231" y="36"/>
                </a:lnTo>
                <a:lnTo>
                  <a:pt x="235" y="39"/>
                </a:lnTo>
                <a:lnTo>
                  <a:pt x="238" y="45"/>
                </a:lnTo>
                <a:lnTo>
                  <a:pt x="242" y="46"/>
                </a:lnTo>
                <a:lnTo>
                  <a:pt x="248" y="55"/>
                </a:lnTo>
                <a:lnTo>
                  <a:pt x="249" y="58"/>
                </a:lnTo>
                <a:lnTo>
                  <a:pt x="255" y="63"/>
                </a:lnTo>
                <a:lnTo>
                  <a:pt x="256" y="67"/>
                </a:lnTo>
                <a:lnTo>
                  <a:pt x="261" y="71"/>
                </a:lnTo>
                <a:lnTo>
                  <a:pt x="261" y="75"/>
                </a:lnTo>
                <a:lnTo>
                  <a:pt x="264" y="81"/>
                </a:lnTo>
                <a:lnTo>
                  <a:pt x="264" y="86"/>
                </a:lnTo>
                <a:lnTo>
                  <a:pt x="266" y="90"/>
                </a:lnTo>
                <a:lnTo>
                  <a:pt x="266" y="95"/>
                </a:lnTo>
                <a:lnTo>
                  <a:pt x="268" y="99"/>
                </a:lnTo>
                <a:lnTo>
                  <a:pt x="267" y="103"/>
                </a:lnTo>
                <a:lnTo>
                  <a:pt x="268" y="109"/>
                </a:lnTo>
                <a:lnTo>
                  <a:pt x="269" y="113"/>
                </a:lnTo>
                <a:lnTo>
                  <a:pt x="273" y="119"/>
                </a:lnTo>
                <a:lnTo>
                  <a:pt x="274" y="124"/>
                </a:lnTo>
                <a:lnTo>
                  <a:pt x="275" y="128"/>
                </a:lnTo>
                <a:lnTo>
                  <a:pt x="276" y="134"/>
                </a:lnTo>
                <a:lnTo>
                  <a:pt x="277" y="138"/>
                </a:lnTo>
                <a:lnTo>
                  <a:pt x="277" y="143"/>
                </a:lnTo>
                <a:lnTo>
                  <a:pt x="277" y="147"/>
                </a:lnTo>
                <a:lnTo>
                  <a:pt x="274" y="153"/>
                </a:lnTo>
                <a:lnTo>
                  <a:pt x="276" y="156"/>
                </a:lnTo>
                <a:lnTo>
                  <a:pt x="277" y="162"/>
                </a:lnTo>
                <a:lnTo>
                  <a:pt x="278" y="167"/>
                </a:lnTo>
                <a:lnTo>
                  <a:pt x="275" y="172"/>
                </a:lnTo>
                <a:lnTo>
                  <a:pt x="271" y="181"/>
                </a:lnTo>
                <a:lnTo>
                  <a:pt x="0" y="243"/>
                </a:lnTo>
              </a:path>
            </a:pathLst>
          </a:custGeom>
          <a:noFill/>
          <a:ln w="9525" cap="rnd">
            <a:noFill/>
            <a:round/>
            <a:headEnd/>
            <a:tailEnd/>
          </a:ln>
        </p:spPr>
        <p:txBody>
          <a:bodyPr/>
          <a:lstStyle/>
          <a:p>
            <a:endParaRPr lang="en-US"/>
          </a:p>
        </p:txBody>
      </p:sp>
      <p:sp>
        <p:nvSpPr>
          <p:cNvPr id="44054" name="Arc 24"/>
          <p:cNvSpPr>
            <a:spLocks/>
          </p:cNvSpPr>
          <p:nvPr/>
        </p:nvSpPr>
        <p:spPr bwMode="auto">
          <a:xfrm rot="720000">
            <a:off x="7794625" y="5834063"/>
            <a:ext cx="211138" cy="236537"/>
          </a:xfrm>
          <a:custGeom>
            <a:avLst/>
            <a:gdLst>
              <a:gd name="T0" fmla="*/ 0 w 21745"/>
              <a:gd name="T1" fmla="*/ 0 h 21600"/>
              <a:gd name="T2" fmla="*/ 2147483647 w 21745"/>
              <a:gd name="T3" fmla="*/ 2147483647 h 21600"/>
              <a:gd name="T4" fmla="*/ 1179876122 w 21745"/>
              <a:gd name="T5" fmla="*/ 2147483647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noFill/>
          <a:ln w="25400" cap="rnd">
            <a:solidFill>
              <a:schemeClr val="tx1"/>
            </a:solidFill>
            <a:round/>
            <a:headEnd type="none" w="sm" len="sm"/>
            <a:tailEnd type="none" w="sm" len="sm"/>
          </a:ln>
        </p:spPr>
        <p:txBody>
          <a:bodyPr wrap="none" anchor="ctr"/>
          <a:lstStyle/>
          <a:p>
            <a:endParaRPr lang="en-US"/>
          </a:p>
        </p:txBody>
      </p:sp>
      <p:sp>
        <p:nvSpPr>
          <p:cNvPr id="44055" name="Line 25"/>
          <p:cNvSpPr>
            <a:spLocks noChangeShapeType="1"/>
          </p:cNvSpPr>
          <p:nvPr/>
        </p:nvSpPr>
        <p:spPr bwMode="auto">
          <a:xfrm flipH="1">
            <a:off x="7594600" y="5653088"/>
            <a:ext cx="303213" cy="550862"/>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4056" name="Oval 26"/>
          <p:cNvSpPr>
            <a:spLocks noChangeArrowheads="1"/>
          </p:cNvSpPr>
          <p:nvPr/>
        </p:nvSpPr>
        <p:spPr bwMode="auto">
          <a:xfrm rot="-1860000">
            <a:off x="7872413" y="5838825"/>
            <a:ext cx="100012" cy="198438"/>
          </a:xfrm>
          <a:prstGeom prst="ellipse">
            <a:avLst/>
          </a:prstGeom>
          <a:solidFill>
            <a:schemeClr val="tx1"/>
          </a:solidFill>
          <a:ln w="12700">
            <a:solidFill>
              <a:schemeClr val="tx1"/>
            </a:solidFill>
            <a:round/>
            <a:headEnd/>
            <a:tailEnd/>
          </a:ln>
        </p:spPr>
        <p:txBody>
          <a:bodyPr wrap="none" anchor="ctr"/>
          <a:lstStyle/>
          <a:p>
            <a:endParaRPr lang="en-US"/>
          </a:p>
        </p:txBody>
      </p:sp>
      <p:sp>
        <p:nvSpPr>
          <p:cNvPr id="44057" name="Line 27"/>
          <p:cNvSpPr>
            <a:spLocks noChangeShapeType="1"/>
          </p:cNvSpPr>
          <p:nvPr/>
        </p:nvSpPr>
        <p:spPr bwMode="auto">
          <a:xfrm flipV="1">
            <a:off x="7594600" y="6059488"/>
            <a:ext cx="555625" cy="144462"/>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4058" name="Rectangle 28"/>
          <p:cNvSpPr>
            <a:spLocks noGrp="1" noChangeArrowheads="1"/>
          </p:cNvSpPr>
          <p:nvPr>
            <p:ph type="title"/>
          </p:nvPr>
        </p:nvSpPr>
        <p:spPr>
          <a:noFill/>
        </p:spPr>
        <p:txBody>
          <a:bodyPr/>
          <a:lstStyle/>
          <a:p>
            <a:r>
              <a:rPr lang="en-US" smtClean="0"/>
              <a:t>Stereo image rectification</a:t>
            </a:r>
          </a:p>
        </p:txBody>
      </p:sp>
      <p:sp>
        <p:nvSpPr>
          <p:cNvPr id="416797" name="Rectangle 29"/>
          <p:cNvSpPr>
            <a:spLocks noGrp="1" noChangeArrowheads="1"/>
          </p:cNvSpPr>
          <p:nvPr>
            <p:ph type="body" idx="1"/>
          </p:nvPr>
        </p:nvSpPr>
        <p:spPr>
          <a:xfrm>
            <a:off x="76200" y="1219200"/>
            <a:ext cx="4191000" cy="5541963"/>
          </a:xfrm>
        </p:spPr>
        <p:txBody>
          <a:bodyPr>
            <a:normAutofit fontScale="92500" lnSpcReduction="10000"/>
          </a:bodyPr>
          <a:lstStyle/>
          <a:p>
            <a:pPr>
              <a:lnSpc>
                <a:spcPct val="80000"/>
              </a:lnSpc>
              <a:buFontTx/>
              <a:buChar char="•"/>
              <a:defRPr/>
            </a:pPr>
            <a:r>
              <a:rPr lang="en-US" sz="2800" dirty="0" err="1" smtClean="0"/>
              <a:t>Reproject</a:t>
            </a:r>
            <a:r>
              <a:rPr lang="en-US" sz="2800" dirty="0" smtClean="0"/>
              <a:t> image planes onto a common plane parallel to the line between camera centers</a:t>
            </a:r>
          </a:p>
          <a:p>
            <a:pPr>
              <a:lnSpc>
                <a:spcPct val="80000"/>
              </a:lnSpc>
              <a:buFontTx/>
              <a:buChar char="•"/>
              <a:defRPr/>
            </a:pPr>
            <a:endParaRPr lang="en-US" sz="2800" dirty="0" smtClean="0"/>
          </a:p>
          <a:p>
            <a:pPr>
              <a:lnSpc>
                <a:spcPct val="80000"/>
              </a:lnSpc>
              <a:buFontTx/>
              <a:buChar char="•"/>
              <a:defRPr/>
            </a:pPr>
            <a:r>
              <a:rPr lang="en-US" sz="2800" dirty="0" smtClean="0"/>
              <a:t>Pixel motion is horizontal after this transformation</a:t>
            </a:r>
          </a:p>
          <a:p>
            <a:pPr>
              <a:lnSpc>
                <a:spcPct val="80000"/>
              </a:lnSpc>
              <a:buFontTx/>
              <a:buChar char="•"/>
              <a:defRPr/>
            </a:pPr>
            <a:endParaRPr lang="en-US" sz="2800" dirty="0" smtClean="0"/>
          </a:p>
          <a:p>
            <a:pPr>
              <a:lnSpc>
                <a:spcPct val="80000"/>
              </a:lnSpc>
              <a:buFontTx/>
              <a:buChar char="•"/>
              <a:defRPr/>
            </a:pPr>
            <a:endParaRPr lang="en-US" sz="2800" dirty="0" smtClean="0"/>
          </a:p>
          <a:p>
            <a:pPr>
              <a:lnSpc>
                <a:spcPct val="80000"/>
              </a:lnSpc>
              <a:buFontTx/>
              <a:buChar char="•"/>
              <a:defRPr/>
            </a:pPr>
            <a:r>
              <a:rPr lang="en-US" sz="2800" dirty="0" smtClean="0"/>
              <a:t>Two </a:t>
            </a:r>
            <a:r>
              <a:rPr lang="en-US" sz="2800" dirty="0" err="1" smtClean="0"/>
              <a:t>homographies</a:t>
            </a:r>
            <a:r>
              <a:rPr lang="en-US" sz="2800" dirty="0" smtClean="0"/>
              <a:t> (3x3 transform), one for each input image </a:t>
            </a:r>
            <a:r>
              <a:rPr lang="en-US" sz="2800" dirty="0" err="1" smtClean="0"/>
              <a:t>reprojection</a:t>
            </a:r>
            <a:endParaRPr lang="en-US" sz="2800" dirty="0" smtClean="0"/>
          </a:p>
          <a:p>
            <a:pPr>
              <a:lnSpc>
                <a:spcPct val="80000"/>
              </a:lnSpc>
              <a:buFont typeface="Wingdings" pitchFamily="2" charset="2"/>
              <a:buChar char="Ø"/>
              <a:defRPr/>
            </a:pPr>
            <a:endParaRPr lang="en-US" sz="2000" dirty="0" smtClean="0"/>
          </a:p>
          <a:p>
            <a:pPr>
              <a:lnSpc>
                <a:spcPct val="80000"/>
              </a:lnSpc>
              <a:buFont typeface="Wingdings" pitchFamily="2" charset="2"/>
              <a:buChar char="Ø"/>
              <a:defRPr/>
            </a:pPr>
            <a:r>
              <a:rPr lang="en-US" sz="2000" dirty="0" smtClean="0"/>
              <a:t>C. Loop and Z. Zhang. </a:t>
            </a:r>
            <a:r>
              <a:rPr lang="en-US" sz="2000" dirty="0" smtClean="0">
                <a:hlinkClick r:id="rId3"/>
              </a:rPr>
              <a:t>Computing Rectifying </a:t>
            </a:r>
            <a:r>
              <a:rPr lang="en-US" sz="2000" dirty="0" err="1" smtClean="0">
                <a:hlinkClick r:id="rId3"/>
              </a:rPr>
              <a:t>Homographies</a:t>
            </a:r>
            <a:r>
              <a:rPr lang="en-US" sz="2000" dirty="0" smtClean="0">
                <a:hlinkClick r:id="rId3"/>
              </a:rPr>
              <a:t> for Stereo Vision</a:t>
            </a:r>
            <a:r>
              <a:rPr lang="en-US" sz="2000" dirty="0" smtClean="0"/>
              <a:t>. IEEE Conf. Computer Vision and Pattern Recognition, 1999</a:t>
            </a:r>
            <a:r>
              <a:rPr lang="en-US" sz="2400" dirty="0" smtClean="0"/>
              <a:t>.</a:t>
            </a:r>
          </a:p>
        </p:txBody>
      </p:sp>
      <p:sp>
        <p:nvSpPr>
          <p:cNvPr id="44060" name="Line 35"/>
          <p:cNvSpPr>
            <a:spLocks noChangeShapeType="1"/>
          </p:cNvSpPr>
          <p:nvPr/>
        </p:nvSpPr>
        <p:spPr bwMode="auto">
          <a:xfrm>
            <a:off x="5726113" y="2886075"/>
            <a:ext cx="1893887" cy="1046163"/>
          </a:xfrm>
          <a:prstGeom prst="line">
            <a:avLst/>
          </a:prstGeom>
          <a:noFill/>
          <a:ln w="12700">
            <a:solidFill>
              <a:schemeClr val="tx1"/>
            </a:solidFill>
            <a:prstDash val="dash"/>
            <a:round/>
            <a:headEnd/>
            <a:tailEnd/>
          </a:ln>
        </p:spPr>
        <p:txBody>
          <a:bodyPr/>
          <a:lstStyle/>
          <a:p>
            <a:endParaRPr lang="en-US"/>
          </a:p>
        </p:txBody>
      </p:sp>
      <p:sp>
        <p:nvSpPr>
          <p:cNvPr id="44061" name="Line 36"/>
          <p:cNvSpPr>
            <a:spLocks noChangeShapeType="1"/>
          </p:cNvSpPr>
          <p:nvPr/>
        </p:nvSpPr>
        <p:spPr bwMode="auto">
          <a:xfrm>
            <a:off x="5718175" y="4216400"/>
            <a:ext cx="1893888" cy="1046163"/>
          </a:xfrm>
          <a:prstGeom prst="line">
            <a:avLst/>
          </a:prstGeom>
          <a:noFill/>
          <a:ln w="12700">
            <a:solidFill>
              <a:schemeClr val="tx1"/>
            </a:solidFill>
            <a:prstDash val="dash"/>
            <a:round/>
            <a:headEnd/>
            <a:tailEnd/>
          </a:ln>
        </p:spPr>
        <p:txBody>
          <a:bodyPr/>
          <a:lstStyle/>
          <a:p>
            <a:endParaRPr lang="en-US"/>
          </a:p>
        </p:txBody>
      </p:sp>
      <p:sp>
        <p:nvSpPr>
          <p:cNvPr id="416798" name="Line 30"/>
          <p:cNvSpPr>
            <a:spLocks noChangeShapeType="1"/>
          </p:cNvSpPr>
          <p:nvPr/>
        </p:nvSpPr>
        <p:spPr bwMode="auto">
          <a:xfrm>
            <a:off x="4497388" y="2936875"/>
            <a:ext cx="1209675" cy="668338"/>
          </a:xfrm>
          <a:prstGeom prst="line">
            <a:avLst/>
          </a:prstGeom>
          <a:noFill/>
          <a:ln w="12700">
            <a:solidFill>
              <a:schemeClr val="tx1"/>
            </a:solidFill>
            <a:round/>
            <a:headEnd/>
            <a:tailEnd/>
          </a:ln>
        </p:spPr>
        <p:txBody>
          <a:bodyPr/>
          <a:lstStyle/>
          <a:p>
            <a:endParaRPr lang="en-US"/>
          </a:p>
        </p:txBody>
      </p:sp>
      <p:sp>
        <p:nvSpPr>
          <p:cNvPr id="416799" name="Line 31"/>
          <p:cNvSpPr>
            <a:spLocks noChangeShapeType="1"/>
          </p:cNvSpPr>
          <p:nvPr/>
        </p:nvSpPr>
        <p:spPr bwMode="auto">
          <a:xfrm>
            <a:off x="7629525" y="4683125"/>
            <a:ext cx="1209675" cy="668338"/>
          </a:xfrm>
          <a:prstGeom prst="line">
            <a:avLst/>
          </a:prstGeom>
          <a:noFill/>
          <a:ln w="12700">
            <a:solidFill>
              <a:schemeClr val="tx1"/>
            </a:solidFill>
            <a:round/>
            <a:headEnd/>
            <a:tailEnd/>
          </a:ln>
        </p:spPr>
        <p:txBody>
          <a:bodyPr/>
          <a:lstStyle/>
          <a:p>
            <a:endParaRPr lang="en-US"/>
          </a:p>
        </p:txBody>
      </p:sp>
      <p:sp>
        <p:nvSpPr>
          <p:cNvPr id="416806" name="Line 38"/>
          <p:cNvSpPr>
            <a:spLocks noChangeShapeType="1"/>
          </p:cNvSpPr>
          <p:nvPr/>
        </p:nvSpPr>
        <p:spPr bwMode="auto">
          <a:xfrm>
            <a:off x="5726113" y="3622675"/>
            <a:ext cx="1893887" cy="1046163"/>
          </a:xfrm>
          <a:prstGeom prst="line">
            <a:avLst/>
          </a:prstGeom>
          <a:noFill/>
          <a:ln w="12700">
            <a:solidFill>
              <a:schemeClr val="tx1"/>
            </a:solidFill>
            <a:prstDash val="dash"/>
            <a:round/>
            <a:headEnd/>
            <a:tailEnd/>
          </a:ln>
        </p:spPr>
        <p:txBody>
          <a:bodyPr/>
          <a:lstStyle/>
          <a:p>
            <a:endParaRPr lang="en-US"/>
          </a:p>
        </p:txBody>
      </p:sp>
      <p:sp>
        <p:nvSpPr>
          <p:cNvPr id="44065" name="Oval 14"/>
          <p:cNvSpPr>
            <a:spLocks noChangeArrowheads="1"/>
          </p:cNvSpPr>
          <p:nvPr/>
        </p:nvSpPr>
        <p:spPr bwMode="auto">
          <a:xfrm>
            <a:off x="7889875" y="4810125"/>
            <a:ext cx="57150" cy="63500"/>
          </a:xfrm>
          <a:prstGeom prst="ellipse">
            <a:avLst/>
          </a:prstGeom>
          <a:solidFill>
            <a:srgbClr val="037C03"/>
          </a:solidFill>
          <a:ln w="12700">
            <a:solidFill>
              <a:schemeClr val="bg2"/>
            </a:solidFill>
            <a:round/>
            <a:headEnd/>
            <a:tailEnd/>
          </a:ln>
        </p:spPr>
        <p:txBody>
          <a:bodyPr wrap="none" anchor="ctr"/>
          <a:lstStyle/>
          <a:p>
            <a:endParaRPr lang="en-US"/>
          </a:p>
        </p:txBody>
      </p:sp>
      <p:sp>
        <p:nvSpPr>
          <p:cNvPr id="44066" name="Oval 15"/>
          <p:cNvSpPr>
            <a:spLocks noChangeArrowheads="1"/>
          </p:cNvSpPr>
          <p:nvPr/>
        </p:nvSpPr>
        <p:spPr bwMode="auto">
          <a:xfrm>
            <a:off x="5314950" y="3378200"/>
            <a:ext cx="57150" cy="63500"/>
          </a:xfrm>
          <a:prstGeom prst="ellipse">
            <a:avLst/>
          </a:prstGeom>
          <a:solidFill>
            <a:srgbClr val="037C03"/>
          </a:solidFill>
          <a:ln w="12700">
            <a:solidFill>
              <a:schemeClr val="bg2"/>
            </a:solidFill>
            <a:round/>
            <a:headEnd/>
            <a:tailEnd/>
          </a:ln>
        </p:spPr>
        <p:txBody>
          <a:bodyPr wrap="none" anchor="ctr"/>
          <a:lstStyle/>
          <a:p>
            <a:endParaRPr lang="en-US"/>
          </a:p>
        </p:txBody>
      </p:sp>
      <p:sp>
        <p:nvSpPr>
          <p:cNvPr id="2" name="Slide Number Placeholder 1"/>
          <p:cNvSpPr>
            <a:spLocks noGrp="1"/>
          </p:cNvSpPr>
          <p:nvPr>
            <p:ph type="sldNum" sz="quarter" idx="12"/>
          </p:nvPr>
        </p:nvSpPr>
        <p:spPr/>
        <p:txBody>
          <a:bodyPr/>
          <a:lstStyle/>
          <a:p>
            <a:fld id="{07C59B69-6083-0D46-8CBF-CC33D581A354}" type="slidenum">
              <a:rPr lang="en-US" smtClean="0"/>
              <a:pPr/>
              <a:t>40</a:t>
            </a:fld>
            <a:endParaRPr lang="en-US"/>
          </a:p>
        </p:txBody>
      </p:sp>
    </p:spTree>
    <p:extLst>
      <p:ext uri="{BB962C8B-B14F-4D97-AF65-F5344CB8AC3E}">
        <p14:creationId xmlns:p14="http://schemas.microsoft.com/office/powerpoint/2010/main" val="15893205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16797">
                                            <p:txEl>
                                              <p:pRg st="0" end="0"/>
                                            </p:txEl>
                                          </p:spTgt>
                                        </p:tgtEl>
                                        <p:attrNameLst>
                                          <p:attrName>style.visibility</p:attrName>
                                        </p:attrNameLst>
                                      </p:cBhvr>
                                      <p:to>
                                        <p:strVal val="visible"/>
                                      </p:to>
                                    </p:set>
                                    <p:animEffect transition="in" filter="fade">
                                      <p:cBhvr>
                                        <p:cTn id="7" dur="500"/>
                                        <p:tgtEl>
                                          <p:spTgt spid="4167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6798"/>
                                        </p:tgtEl>
                                        <p:attrNameLst>
                                          <p:attrName>style.visibility</p:attrName>
                                        </p:attrNameLst>
                                      </p:cBhvr>
                                      <p:to>
                                        <p:strVal val="visible"/>
                                      </p:to>
                                    </p:set>
                                    <p:animEffect transition="in" filter="fade">
                                      <p:cBhvr>
                                        <p:cTn id="12" dur="500"/>
                                        <p:tgtEl>
                                          <p:spTgt spid="416798"/>
                                        </p:tgtEl>
                                      </p:cBhvr>
                                    </p:animEffect>
                                  </p:childTnLst>
                                </p:cTn>
                              </p:par>
                              <p:par>
                                <p:cTn id="13" presetID="22" presetClass="entr" presetSubtype="1" fill="hold" grpId="0" nodeType="withEffect">
                                  <p:stCondLst>
                                    <p:cond delay="500"/>
                                  </p:stCondLst>
                                  <p:childTnLst>
                                    <p:set>
                                      <p:cBhvr>
                                        <p:cTn id="14" dur="1" fill="hold">
                                          <p:stCondLst>
                                            <p:cond delay="0"/>
                                          </p:stCondLst>
                                        </p:cTn>
                                        <p:tgtEl>
                                          <p:spTgt spid="416806"/>
                                        </p:tgtEl>
                                        <p:attrNameLst>
                                          <p:attrName>style.visibility</p:attrName>
                                        </p:attrNameLst>
                                      </p:cBhvr>
                                      <p:to>
                                        <p:strVal val="visible"/>
                                      </p:to>
                                    </p:set>
                                    <p:animEffect transition="in" filter="wipe(up)">
                                      <p:cBhvr>
                                        <p:cTn id="15" dur="500"/>
                                        <p:tgtEl>
                                          <p:spTgt spid="416806"/>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416799"/>
                                        </p:tgtEl>
                                        <p:attrNameLst>
                                          <p:attrName>style.visibility</p:attrName>
                                        </p:attrNameLst>
                                      </p:cBhvr>
                                      <p:to>
                                        <p:strVal val="visible"/>
                                      </p:to>
                                    </p:set>
                                    <p:animEffect transition="in" filter="fade">
                                      <p:cBhvr>
                                        <p:cTn id="18" dur="500"/>
                                        <p:tgtEl>
                                          <p:spTgt spid="416799"/>
                                        </p:tgtEl>
                                      </p:cBhvr>
                                    </p:animEffect>
                                  </p:childTnLst>
                                </p:cTn>
                              </p:par>
                              <p:par>
                                <p:cTn id="19" presetID="10" presetClass="entr" presetSubtype="0" fill="hold" nodeType="withEffect">
                                  <p:stCondLst>
                                    <p:cond delay="2000"/>
                                  </p:stCondLst>
                                  <p:childTnLst>
                                    <p:set>
                                      <p:cBhvr>
                                        <p:cTn id="20" dur="1" fill="hold">
                                          <p:stCondLst>
                                            <p:cond delay="0"/>
                                          </p:stCondLst>
                                        </p:cTn>
                                        <p:tgtEl>
                                          <p:spTgt spid="416797">
                                            <p:txEl>
                                              <p:pRg st="2" end="2"/>
                                            </p:txEl>
                                          </p:spTgt>
                                        </p:tgtEl>
                                        <p:attrNameLst>
                                          <p:attrName>style.visibility</p:attrName>
                                        </p:attrNameLst>
                                      </p:cBhvr>
                                      <p:to>
                                        <p:strVal val="visible"/>
                                      </p:to>
                                    </p:set>
                                    <p:animEffect transition="in" filter="fade">
                                      <p:cBhvr>
                                        <p:cTn id="21" dur="500"/>
                                        <p:tgtEl>
                                          <p:spTgt spid="41679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6797">
                                            <p:txEl>
                                              <p:pRg st="5" end="5"/>
                                            </p:txEl>
                                          </p:spTgt>
                                        </p:tgtEl>
                                        <p:attrNameLst>
                                          <p:attrName>style.visibility</p:attrName>
                                        </p:attrNameLst>
                                      </p:cBhvr>
                                      <p:to>
                                        <p:strVal val="visible"/>
                                      </p:to>
                                    </p:set>
                                    <p:animEffect transition="in" filter="fade">
                                      <p:cBhvr>
                                        <p:cTn id="26" dur="500"/>
                                        <p:tgtEl>
                                          <p:spTgt spid="416797">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16797">
                                            <p:txEl>
                                              <p:pRg st="7" end="7"/>
                                            </p:txEl>
                                          </p:spTgt>
                                        </p:tgtEl>
                                        <p:attrNameLst>
                                          <p:attrName>style.visibility</p:attrName>
                                        </p:attrNameLst>
                                      </p:cBhvr>
                                      <p:to>
                                        <p:strVal val="visible"/>
                                      </p:to>
                                    </p:set>
                                    <p:animEffect transition="in" filter="fade">
                                      <p:cBhvr>
                                        <p:cTn id="31" dur="500"/>
                                        <p:tgtEl>
                                          <p:spTgt spid="41679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98" grpId="0" animBg="1"/>
      <p:bldP spid="416799" grpId="0" animBg="1"/>
      <p:bldP spid="4168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atin typeface="Arial" charset="0"/>
              </a:rPr>
              <a:t>Example</a:t>
            </a:r>
          </a:p>
        </p:txBody>
      </p:sp>
      <p:pic>
        <p:nvPicPr>
          <p:cNvPr id="29699" name="Picture 2" descr="http://www.ifp.illinois.edu/~yuhuang/rectify/orig_4_5_bd.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3425" y="914400"/>
            <a:ext cx="7724775"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http://www.ifp.illinois.edu/~yuhuang/rectify/rectif_4_5_bd.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 y="3886200"/>
            <a:ext cx="7772400"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701" name="Straight Connector 4"/>
          <p:cNvCxnSpPr>
            <a:cxnSpLocks noChangeShapeType="1"/>
          </p:cNvCxnSpPr>
          <p:nvPr/>
        </p:nvCxnSpPr>
        <p:spPr bwMode="auto">
          <a:xfrm>
            <a:off x="733425" y="1600200"/>
            <a:ext cx="7724775" cy="0"/>
          </a:xfrm>
          <a:prstGeom prst="line">
            <a:avLst/>
          </a:prstGeom>
          <a:noFill/>
          <a:ln w="127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702" name="Straight Connector 7"/>
          <p:cNvCxnSpPr>
            <a:cxnSpLocks noChangeShapeType="1"/>
          </p:cNvCxnSpPr>
          <p:nvPr/>
        </p:nvCxnSpPr>
        <p:spPr bwMode="auto">
          <a:xfrm>
            <a:off x="733425" y="2152650"/>
            <a:ext cx="7724775" cy="0"/>
          </a:xfrm>
          <a:prstGeom prst="line">
            <a:avLst/>
          </a:prstGeom>
          <a:noFill/>
          <a:ln w="127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703" name="Straight Connector 8"/>
          <p:cNvCxnSpPr>
            <a:cxnSpLocks noChangeShapeType="1"/>
          </p:cNvCxnSpPr>
          <p:nvPr/>
        </p:nvCxnSpPr>
        <p:spPr bwMode="auto">
          <a:xfrm>
            <a:off x="733425" y="3527425"/>
            <a:ext cx="7724775" cy="0"/>
          </a:xfrm>
          <a:prstGeom prst="line">
            <a:avLst/>
          </a:prstGeom>
          <a:noFill/>
          <a:ln w="127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TextBox 10"/>
          <p:cNvSpPr txBox="1"/>
          <p:nvPr/>
        </p:nvSpPr>
        <p:spPr>
          <a:xfrm>
            <a:off x="733425" y="928688"/>
            <a:ext cx="2590800" cy="457200"/>
          </a:xfrm>
          <a:prstGeom prst="rect">
            <a:avLst/>
          </a:prstGeom>
          <a:noFill/>
        </p:spPr>
        <p:txBody>
          <a:bodyPr>
            <a:spAutoFit/>
          </a:bodyPr>
          <a:lstStyle/>
          <a:p>
            <a:pPr>
              <a:defRPr/>
            </a:pPr>
            <a:r>
              <a:rPr lang="en-US" dirty="0" err="1">
                <a:solidFill>
                  <a:schemeClr val="bg1"/>
                </a:solidFill>
                <a:latin typeface="+mn-lt"/>
                <a:ea typeface="+mn-ea"/>
              </a:rPr>
              <a:t>Unrectified</a:t>
            </a:r>
            <a:endParaRPr lang="en-US" dirty="0">
              <a:solidFill>
                <a:schemeClr val="bg1"/>
              </a:solidFill>
              <a:latin typeface="+mn-lt"/>
              <a:ea typeface="+mn-ea"/>
            </a:endParaRPr>
          </a:p>
        </p:txBody>
      </p:sp>
      <p:sp>
        <p:nvSpPr>
          <p:cNvPr id="14" name="TextBox 13"/>
          <p:cNvSpPr txBox="1"/>
          <p:nvPr/>
        </p:nvSpPr>
        <p:spPr>
          <a:xfrm>
            <a:off x="695325" y="3886200"/>
            <a:ext cx="2590800" cy="457200"/>
          </a:xfrm>
          <a:prstGeom prst="rect">
            <a:avLst/>
          </a:prstGeom>
          <a:noFill/>
        </p:spPr>
        <p:txBody>
          <a:bodyPr>
            <a:spAutoFit/>
          </a:bodyPr>
          <a:lstStyle/>
          <a:p>
            <a:pPr>
              <a:defRPr/>
            </a:pPr>
            <a:r>
              <a:rPr lang="en-US" dirty="0">
                <a:solidFill>
                  <a:schemeClr val="bg1"/>
                </a:solidFill>
                <a:latin typeface="+mn-lt"/>
                <a:ea typeface="+mn-ea"/>
              </a:rPr>
              <a:t>Rectified</a:t>
            </a:r>
          </a:p>
        </p:txBody>
      </p:sp>
      <p:cxnSp>
        <p:nvCxnSpPr>
          <p:cNvPr id="29706" name="Straight Connector 14"/>
          <p:cNvCxnSpPr>
            <a:cxnSpLocks noChangeShapeType="1"/>
          </p:cNvCxnSpPr>
          <p:nvPr/>
        </p:nvCxnSpPr>
        <p:spPr bwMode="auto">
          <a:xfrm>
            <a:off x="709613" y="4357688"/>
            <a:ext cx="7724775" cy="0"/>
          </a:xfrm>
          <a:prstGeom prst="line">
            <a:avLst/>
          </a:prstGeom>
          <a:noFill/>
          <a:ln w="127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707" name="Straight Connector 15"/>
          <p:cNvCxnSpPr>
            <a:cxnSpLocks noChangeShapeType="1"/>
          </p:cNvCxnSpPr>
          <p:nvPr/>
        </p:nvCxnSpPr>
        <p:spPr bwMode="auto">
          <a:xfrm>
            <a:off x="693738" y="4840288"/>
            <a:ext cx="7724775" cy="0"/>
          </a:xfrm>
          <a:prstGeom prst="line">
            <a:avLst/>
          </a:prstGeom>
          <a:noFill/>
          <a:ln w="127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708" name="Straight Connector 16"/>
          <p:cNvCxnSpPr>
            <a:cxnSpLocks noChangeShapeType="1"/>
          </p:cNvCxnSpPr>
          <p:nvPr/>
        </p:nvCxnSpPr>
        <p:spPr bwMode="auto">
          <a:xfrm>
            <a:off x="709613" y="5322888"/>
            <a:ext cx="7724775" cy="0"/>
          </a:xfrm>
          <a:prstGeom prst="line">
            <a:avLst/>
          </a:prstGeom>
          <a:noFill/>
          <a:ln w="127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709" name="Straight Connector 17"/>
          <p:cNvCxnSpPr>
            <a:cxnSpLocks noChangeShapeType="1"/>
          </p:cNvCxnSpPr>
          <p:nvPr/>
        </p:nvCxnSpPr>
        <p:spPr bwMode="auto">
          <a:xfrm>
            <a:off x="709613" y="5799138"/>
            <a:ext cx="7724775" cy="0"/>
          </a:xfrm>
          <a:prstGeom prst="line">
            <a:avLst/>
          </a:prstGeom>
          <a:noFill/>
          <a:ln w="127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710" name="Straight Connector 18"/>
          <p:cNvCxnSpPr>
            <a:cxnSpLocks noChangeShapeType="1"/>
          </p:cNvCxnSpPr>
          <p:nvPr/>
        </p:nvCxnSpPr>
        <p:spPr bwMode="auto">
          <a:xfrm>
            <a:off x="695325" y="6280150"/>
            <a:ext cx="7724775" cy="0"/>
          </a:xfrm>
          <a:prstGeom prst="line">
            <a:avLst/>
          </a:prstGeom>
          <a:noFill/>
          <a:ln w="127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Slide Number Placeholder 1"/>
          <p:cNvSpPr>
            <a:spLocks noGrp="1"/>
          </p:cNvSpPr>
          <p:nvPr>
            <p:ph type="sldNum" sz="quarter" idx="12"/>
          </p:nvPr>
        </p:nvSpPr>
        <p:spPr/>
        <p:txBody>
          <a:bodyPr/>
          <a:lstStyle/>
          <a:p>
            <a:fld id="{07C59B69-6083-0D46-8CBF-CC33D581A354}"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reeform 5"/>
          <p:cNvSpPr>
            <a:spLocks/>
          </p:cNvSpPr>
          <p:nvPr/>
        </p:nvSpPr>
        <p:spPr bwMode="auto">
          <a:xfrm>
            <a:off x="5705475" y="3859213"/>
            <a:ext cx="1884363" cy="314325"/>
          </a:xfrm>
          <a:custGeom>
            <a:avLst/>
            <a:gdLst>
              <a:gd name="T0" fmla="*/ 0 w 1468"/>
              <a:gd name="T1" fmla="*/ 2147483647 h 252"/>
              <a:gd name="T2" fmla="*/ 2147483647 w 1468"/>
              <a:gd name="T3" fmla="*/ 2147483647 h 252"/>
              <a:gd name="T4" fmla="*/ 2147483647 w 1468"/>
              <a:gd name="T5" fmla="*/ 2147483647 h 252"/>
              <a:gd name="T6" fmla="*/ 2147483647 w 1468"/>
              <a:gd name="T7" fmla="*/ 2147483647 h 252"/>
              <a:gd name="T8" fmla="*/ 2147483647 w 1468"/>
              <a:gd name="T9" fmla="*/ 2147483647 h 252"/>
              <a:gd name="T10" fmla="*/ 2147483647 w 1468"/>
              <a:gd name="T11" fmla="*/ 0 h 252"/>
              <a:gd name="T12" fmla="*/ 2147483647 w 1468"/>
              <a:gd name="T13" fmla="*/ 2147483647 h 252"/>
              <a:gd name="T14" fmla="*/ 2147483647 w 1468"/>
              <a:gd name="T15" fmla="*/ 2147483647 h 252"/>
              <a:gd name="T16" fmla="*/ 2147483647 w 1468"/>
              <a:gd name="T17" fmla="*/ 2147483647 h 252"/>
              <a:gd name="T18" fmla="*/ 2147483647 w 1468"/>
              <a:gd name="T19" fmla="*/ 2147483647 h 252"/>
              <a:gd name="T20" fmla="*/ 2147483647 w 1468"/>
              <a:gd name="T21" fmla="*/ 2147483647 h 252"/>
              <a:gd name="T22" fmla="*/ 2147483647 w 1468"/>
              <a:gd name="T23" fmla="*/ 2147483647 h 252"/>
              <a:gd name="T24" fmla="*/ 2147483647 w 1468"/>
              <a:gd name="T25" fmla="*/ 2147483647 h 252"/>
              <a:gd name="T26" fmla="*/ 2147483647 w 1468"/>
              <a:gd name="T27" fmla="*/ 2147483647 h 252"/>
              <a:gd name="T28" fmla="*/ 2147483647 w 1468"/>
              <a:gd name="T29" fmla="*/ 2147483647 h 252"/>
              <a:gd name="T30" fmla="*/ 2147483647 w 1468"/>
              <a:gd name="T31" fmla="*/ 2147483647 h 252"/>
              <a:gd name="T32" fmla="*/ 2147483647 w 1468"/>
              <a:gd name="T33" fmla="*/ 2147483647 h 252"/>
              <a:gd name="T34" fmla="*/ 2147483647 w 1468"/>
              <a:gd name="T35" fmla="*/ 2147483647 h 252"/>
              <a:gd name="T36" fmla="*/ 2147483647 w 1468"/>
              <a:gd name="T37" fmla="*/ 2147483647 h 252"/>
              <a:gd name="T38" fmla="*/ 2147483647 w 1468"/>
              <a:gd name="T39" fmla="*/ 2147483647 h 252"/>
              <a:gd name="T40" fmla="*/ 2147483647 w 1468"/>
              <a:gd name="T41" fmla="*/ 2147483647 h 252"/>
              <a:gd name="T42" fmla="*/ 2147483647 w 1468"/>
              <a:gd name="T43" fmla="*/ 2147483647 h 252"/>
              <a:gd name="T44" fmla="*/ 2147483647 w 1468"/>
              <a:gd name="T45" fmla="*/ 2147483647 h 252"/>
              <a:gd name="T46" fmla="*/ 2147483647 w 1468"/>
              <a:gd name="T47" fmla="*/ 2147483647 h 252"/>
              <a:gd name="T48" fmla="*/ 2147483647 w 1468"/>
              <a:gd name="T49" fmla="*/ 2147483647 h 252"/>
              <a:gd name="T50" fmla="*/ 2147483647 w 1468"/>
              <a:gd name="T51" fmla="*/ 2147483647 h 252"/>
              <a:gd name="T52" fmla="*/ 2147483647 w 1468"/>
              <a:gd name="T53" fmla="*/ 2147483647 h 252"/>
              <a:gd name="T54" fmla="*/ 2147483647 w 1468"/>
              <a:gd name="T55" fmla="*/ 2147483647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68"/>
              <a:gd name="T85" fmla="*/ 0 h 252"/>
              <a:gd name="T86" fmla="*/ 1468 w 1468"/>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68" h="252">
                <a:moveTo>
                  <a:pt x="0" y="5"/>
                </a:moveTo>
                <a:cubicBezTo>
                  <a:pt x="22" y="20"/>
                  <a:pt x="30" y="32"/>
                  <a:pt x="56" y="41"/>
                </a:cubicBezTo>
                <a:cubicBezTo>
                  <a:pt x="61" y="39"/>
                  <a:pt x="67" y="39"/>
                  <a:pt x="71" y="36"/>
                </a:cubicBezTo>
                <a:cubicBezTo>
                  <a:pt x="75" y="33"/>
                  <a:pt x="77" y="27"/>
                  <a:pt x="81" y="25"/>
                </a:cubicBezTo>
                <a:cubicBezTo>
                  <a:pt x="95" y="18"/>
                  <a:pt x="112" y="15"/>
                  <a:pt x="127" y="10"/>
                </a:cubicBezTo>
                <a:cubicBezTo>
                  <a:pt x="137" y="7"/>
                  <a:pt x="157" y="0"/>
                  <a:pt x="157" y="0"/>
                </a:cubicBezTo>
                <a:cubicBezTo>
                  <a:pt x="196" y="13"/>
                  <a:pt x="233" y="31"/>
                  <a:pt x="273" y="41"/>
                </a:cubicBezTo>
                <a:cubicBezTo>
                  <a:pt x="283" y="40"/>
                  <a:pt x="353" y="26"/>
                  <a:pt x="369" y="30"/>
                </a:cubicBezTo>
                <a:cubicBezTo>
                  <a:pt x="390" y="54"/>
                  <a:pt x="366" y="30"/>
                  <a:pt x="395" y="46"/>
                </a:cubicBezTo>
                <a:cubicBezTo>
                  <a:pt x="406" y="52"/>
                  <a:pt x="450" y="137"/>
                  <a:pt x="455" y="121"/>
                </a:cubicBezTo>
                <a:cubicBezTo>
                  <a:pt x="486" y="168"/>
                  <a:pt x="519" y="233"/>
                  <a:pt x="576" y="252"/>
                </a:cubicBezTo>
                <a:cubicBezTo>
                  <a:pt x="603" y="245"/>
                  <a:pt x="593" y="186"/>
                  <a:pt x="615" y="171"/>
                </a:cubicBezTo>
                <a:cubicBezTo>
                  <a:pt x="618" y="161"/>
                  <a:pt x="624" y="139"/>
                  <a:pt x="627" y="129"/>
                </a:cubicBezTo>
                <a:cubicBezTo>
                  <a:pt x="629" y="124"/>
                  <a:pt x="646" y="102"/>
                  <a:pt x="651" y="99"/>
                </a:cubicBezTo>
                <a:cubicBezTo>
                  <a:pt x="661" y="92"/>
                  <a:pt x="681" y="78"/>
                  <a:pt x="681" y="78"/>
                </a:cubicBezTo>
                <a:cubicBezTo>
                  <a:pt x="694" y="59"/>
                  <a:pt x="724" y="71"/>
                  <a:pt x="747" y="78"/>
                </a:cubicBezTo>
                <a:cubicBezTo>
                  <a:pt x="768" y="86"/>
                  <a:pt x="791" y="116"/>
                  <a:pt x="809" y="126"/>
                </a:cubicBezTo>
                <a:cubicBezTo>
                  <a:pt x="824" y="127"/>
                  <a:pt x="854" y="137"/>
                  <a:pt x="854" y="137"/>
                </a:cubicBezTo>
                <a:cubicBezTo>
                  <a:pt x="919" y="131"/>
                  <a:pt x="895" y="133"/>
                  <a:pt x="935" y="106"/>
                </a:cubicBezTo>
                <a:cubicBezTo>
                  <a:pt x="954" y="94"/>
                  <a:pt x="979" y="98"/>
                  <a:pt x="1001" y="96"/>
                </a:cubicBezTo>
                <a:cubicBezTo>
                  <a:pt x="1020" y="83"/>
                  <a:pt x="1042" y="78"/>
                  <a:pt x="1062" y="66"/>
                </a:cubicBezTo>
                <a:cubicBezTo>
                  <a:pt x="1096" y="71"/>
                  <a:pt x="1169" y="82"/>
                  <a:pt x="1198" y="101"/>
                </a:cubicBezTo>
                <a:cubicBezTo>
                  <a:pt x="1221" y="117"/>
                  <a:pt x="1247" y="133"/>
                  <a:pt x="1274" y="142"/>
                </a:cubicBezTo>
                <a:cubicBezTo>
                  <a:pt x="1291" y="159"/>
                  <a:pt x="1312" y="170"/>
                  <a:pt x="1334" y="177"/>
                </a:cubicBezTo>
                <a:cubicBezTo>
                  <a:pt x="1370" y="173"/>
                  <a:pt x="1383" y="175"/>
                  <a:pt x="1410" y="157"/>
                </a:cubicBezTo>
                <a:cubicBezTo>
                  <a:pt x="1417" y="135"/>
                  <a:pt x="1429" y="117"/>
                  <a:pt x="1446" y="101"/>
                </a:cubicBezTo>
                <a:cubicBezTo>
                  <a:pt x="1448" y="96"/>
                  <a:pt x="1447" y="90"/>
                  <a:pt x="1451" y="86"/>
                </a:cubicBezTo>
                <a:cubicBezTo>
                  <a:pt x="1468" y="69"/>
                  <a:pt x="1466" y="90"/>
                  <a:pt x="1466" y="76"/>
                </a:cubicBezTo>
              </a:path>
            </a:pathLst>
          </a:custGeom>
          <a:noFill/>
          <a:ln w="9525">
            <a:solidFill>
              <a:schemeClr val="tx1"/>
            </a:solidFill>
            <a:round/>
            <a:headEnd/>
            <a:tailEnd/>
          </a:ln>
        </p:spPr>
        <p:txBody>
          <a:bodyPr/>
          <a:lstStyle/>
          <a:p>
            <a:endParaRPr lang="en-US"/>
          </a:p>
        </p:txBody>
      </p:sp>
      <p:grpSp>
        <p:nvGrpSpPr>
          <p:cNvPr id="47107" name="Group 6"/>
          <p:cNvGrpSpPr>
            <a:grpSpLocks/>
          </p:cNvGrpSpPr>
          <p:nvPr/>
        </p:nvGrpSpPr>
        <p:grpSpPr bwMode="auto">
          <a:xfrm>
            <a:off x="5708650" y="3721100"/>
            <a:ext cx="1909763" cy="477838"/>
            <a:chOff x="2064" y="2160"/>
            <a:chExt cx="1488" cy="384"/>
          </a:xfrm>
        </p:grpSpPr>
        <p:sp>
          <p:nvSpPr>
            <p:cNvPr id="47126" name="Line 7"/>
            <p:cNvSpPr>
              <a:spLocks noChangeShapeType="1"/>
            </p:cNvSpPr>
            <p:nvPr/>
          </p:nvSpPr>
          <p:spPr bwMode="auto">
            <a:xfrm flipV="1">
              <a:off x="2064" y="2160"/>
              <a:ext cx="0" cy="384"/>
            </a:xfrm>
            <a:prstGeom prst="line">
              <a:avLst/>
            </a:prstGeom>
            <a:noFill/>
            <a:ln w="9525">
              <a:solidFill>
                <a:schemeClr val="tx1"/>
              </a:solidFill>
              <a:round/>
              <a:headEnd/>
              <a:tailEnd type="triangle" w="med" len="med"/>
            </a:ln>
          </p:spPr>
          <p:txBody>
            <a:bodyPr/>
            <a:lstStyle/>
            <a:p>
              <a:endParaRPr lang="en-US"/>
            </a:p>
          </p:txBody>
        </p:sp>
        <p:sp>
          <p:nvSpPr>
            <p:cNvPr id="47127" name="Line 8"/>
            <p:cNvSpPr>
              <a:spLocks noChangeShapeType="1"/>
            </p:cNvSpPr>
            <p:nvPr/>
          </p:nvSpPr>
          <p:spPr bwMode="auto">
            <a:xfrm>
              <a:off x="2064" y="2544"/>
              <a:ext cx="1488" cy="0"/>
            </a:xfrm>
            <a:prstGeom prst="line">
              <a:avLst/>
            </a:prstGeom>
            <a:noFill/>
            <a:ln w="9525">
              <a:solidFill>
                <a:schemeClr val="tx1"/>
              </a:solidFill>
              <a:round/>
              <a:headEnd/>
              <a:tailEnd type="triangle" w="med" len="med"/>
            </a:ln>
          </p:spPr>
          <p:txBody>
            <a:bodyPr/>
            <a:lstStyle/>
            <a:p>
              <a:endParaRPr lang="en-US"/>
            </a:p>
          </p:txBody>
        </p:sp>
      </p:grpSp>
      <p:sp>
        <p:nvSpPr>
          <p:cNvPr id="47108" name="Text Box 9"/>
          <p:cNvSpPr txBox="1">
            <a:spLocks noChangeArrowheads="1"/>
          </p:cNvSpPr>
          <p:nvPr/>
        </p:nvSpPr>
        <p:spPr bwMode="auto">
          <a:xfrm>
            <a:off x="4343400" y="3581400"/>
            <a:ext cx="1344613" cy="336550"/>
          </a:xfrm>
          <a:prstGeom prst="rect">
            <a:avLst/>
          </a:prstGeom>
          <a:noFill/>
          <a:ln w="9525">
            <a:noFill/>
            <a:miter lim="800000"/>
            <a:headEnd/>
            <a:tailEnd/>
          </a:ln>
        </p:spPr>
        <p:txBody>
          <a:bodyPr wrap="none">
            <a:spAutoFit/>
          </a:bodyPr>
          <a:lstStyle/>
          <a:p>
            <a:r>
              <a:rPr lang="en-US" sz="1600">
                <a:solidFill>
                  <a:schemeClr val="tx2"/>
                </a:solidFill>
                <a:latin typeface="Times New Roman" pitchFamily="18" charset="0"/>
                <a:ea typeface="SimSun" pitchFamily="2" charset="-122"/>
              </a:rPr>
              <a:t>Matching cost</a:t>
            </a:r>
          </a:p>
        </p:txBody>
      </p:sp>
      <p:sp>
        <p:nvSpPr>
          <p:cNvPr id="47109" name="Text Box 10"/>
          <p:cNvSpPr txBox="1">
            <a:spLocks noChangeArrowheads="1"/>
          </p:cNvSpPr>
          <p:nvPr/>
        </p:nvSpPr>
        <p:spPr bwMode="auto">
          <a:xfrm>
            <a:off x="7635875" y="3962400"/>
            <a:ext cx="898525" cy="336550"/>
          </a:xfrm>
          <a:prstGeom prst="rect">
            <a:avLst/>
          </a:prstGeom>
          <a:noFill/>
          <a:ln w="9525">
            <a:noFill/>
            <a:miter lim="800000"/>
            <a:headEnd/>
            <a:tailEnd/>
          </a:ln>
        </p:spPr>
        <p:txBody>
          <a:bodyPr wrap="none">
            <a:spAutoFit/>
          </a:bodyPr>
          <a:lstStyle/>
          <a:p>
            <a:r>
              <a:rPr lang="en-US" sz="1600">
                <a:solidFill>
                  <a:schemeClr val="tx2"/>
                </a:solidFill>
                <a:latin typeface="Times New Roman" pitchFamily="18" charset="0"/>
                <a:ea typeface="SimSun" pitchFamily="2" charset="-122"/>
              </a:rPr>
              <a:t>disparity</a:t>
            </a:r>
          </a:p>
        </p:txBody>
      </p:sp>
      <p:pic>
        <p:nvPicPr>
          <p:cNvPr id="47110" name="Picture 11" descr="left"/>
          <p:cNvPicPr>
            <a:picLocks noChangeAspect="1" noChangeArrowheads="1"/>
          </p:cNvPicPr>
          <p:nvPr/>
        </p:nvPicPr>
        <p:blipFill>
          <a:blip r:embed="rId3" cstate="print"/>
          <a:srcRect/>
          <a:stretch>
            <a:fillRect/>
          </a:stretch>
        </p:blipFill>
        <p:spPr bwMode="auto">
          <a:xfrm>
            <a:off x="1624013" y="1212850"/>
            <a:ext cx="2957512" cy="2151063"/>
          </a:xfrm>
          <a:prstGeom prst="rect">
            <a:avLst/>
          </a:prstGeom>
          <a:noFill/>
          <a:ln w="9525">
            <a:noFill/>
            <a:miter lim="800000"/>
            <a:headEnd/>
            <a:tailEnd/>
          </a:ln>
        </p:spPr>
      </p:pic>
      <p:pic>
        <p:nvPicPr>
          <p:cNvPr id="47111" name="Picture 12" descr="right"/>
          <p:cNvPicPr>
            <a:picLocks noChangeAspect="1" noChangeArrowheads="1"/>
          </p:cNvPicPr>
          <p:nvPr/>
        </p:nvPicPr>
        <p:blipFill>
          <a:blip r:embed="rId4" cstate="print"/>
          <a:srcRect/>
          <a:stretch>
            <a:fillRect/>
          </a:stretch>
        </p:blipFill>
        <p:spPr bwMode="auto">
          <a:xfrm>
            <a:off x="5011738" y="1212850"/>
            <a:ext cx="2957512" cy="2151063"/>
          </a:xfrm>
          <a:prstGeom prst="rect">
            <a:avLst/>
          </a:prstGeom>
          <a:noFill/>
          <a:ln w="9525">
            <a:noFill/>
            <a:miter lim="800000"/>
            <a:headEnd/>
            <a:tailEnd/>
          </a:ln>
        </p:spPr>
      </p:pic>
      <p:sp>
        <p:nvSpPr>
          <p:cNvPr id="47112" name="Line 13"/>
          <p:cNvSpPr>
            <a:spLocks noChangeShapeType="1"/>
          </p:cNvSpPr>
          <p:nvPr/>
        </p:nvSpPr>
        <p:spPr bwMode="auto">
          <a:xfrm>
            <a:off x="1439863" y="2108200"/>
            <a:ext cx="6713537" cy="0"/>
          </a:xfrm>
          <a:prstGeom prst="line">
            <a:avLst/>
          </a:prstGeom>
          <a:noFill/>
          <a:ln w="12700">
            <a:solidFill>
              <a:schemeClr val="folHlink"/>
            </a:solidFill>
            <a:round/>
            <a:headEnd/>
            <a:tailEnd/>
          </a:ln>
        </p:spPr>
        <p:txBody>
          <a:bodyPr/>
          <a:lstStyle/>
          <a:p>
            <a:endParaRPr lang="en-US"/>
          </a:p>
        </p:txBody>
      </p:sp>
      <p:sp>
        <p:nvSpPr>
          <p:cNvPr id="47113" name="Rectangle 14"/>
          <p:cNvSpPr>
            <a:spLocks noChangeArrowheads="1"/>
          </p:cNvSpPr>
          <p:nvPr/>
        </p:nvSpPr>
        <p:spPr bwMode="auto">
          <a:xfrm>
            <a:off x="3017838" y="2049463"/>
            <a:ext cx="123825" cy="119062"/>
          </a:xfrm>
          <a:prstGeom prst="rect">
            <a:avLst/>
          </a:prstGeom>
          <a:noFill/>
          <a:ln w="15875">
            <a:solidFill>
              <a:srgbClr val="FF0000"/>
            </a:solidFill>
            <a:miter lim="800000"/>
            <a:headEnd/>
            <a:tailEnd/>
          </a:ln>
        </p:spPr>
        <p:txBody>
          <a:bodyPr wrap="none" anchor="ctr"/>
          <a:lstStyle/>
          <a:p>
            <a:endParaRPr lang="en-US"/>
          </a:p>
        </p:txBody>
      </p:sp>
      <p:grpSp>
        <p:nvGrpSpPr>
          <p:cNvPr id="47114" name="Group 15"/>
          <p:cNvGrpSpPr>
            <a:grpSpLocks/>
          </p:cNvGrpSpPr>
          <p:nvPr/>
        </p:nvGrpSpPr>
        <p:grpSpPr bwMode="auto">
          <a:xfrm>
            <a:off x="6021388" y="2049463"/>
            <a:ext cx="862012" cy="119062"/>
            <a:chOff x="3111" y="3838"/>
            <a:chExt cx="672" cy="96"/>
          </a:xfrm>
        </p:grpSpPr>
        <p:sp>
          <p:nvSpPr>
            <p:cNvPr id="47121" name="Rectangle 16"/>
            <p:cNvSpPr>
              <a:spLocks noChangeArrowheads="1"/>
            </p:cNvSpPr>
            <p:nvPr/>
          </p:nvSpPr>
          <p:spPr bwMode="auto">
            <a:xfrm>
              <a:off x="3399" y="3838"/>
              <a:ext cx="96" cy="96"/>
            </a:xfrm>
            <a:prstGeom prst="rect">
              <a:avLst/>
            </a:prstGeom>
            <a:noFill/>
            <a:ln w="15875">
              <a:solidFill>
                <a:srgbClr val="FF0000"/>
              </a:solidFill>
              <a:miter lim="800000"/>
              <a:headEnd/>
              <a:tailEnd/>
            </a:ln>
          </p:spPr>
          <p:txBody>
            <a:bodyPr wrap="none" anchor="ctr"/>
            <a:lstStyle/>
            <a:p>
              <a:endParaRPr lang="en-US"/>
            </a:p>
          </p:txBody>
        </p:sp>
        <p:sp>
          <p:nvSpPr>
            <p:cNvPr id="47122" name="Rectangle 17"/>
            <p:cNvSpPr>
              <a:spLocks noChangeArrowheads="1"/>
            </p:cNvSpPr>
            <p:nvPr/>
          </p:nvSpPr>
          <p:spPr bwMode="auto">
            <a:xfrm>
              <a:off x="3111" y="3838"/>
              <a:ext cx="96" cy="96"/>
            </a:xfrm>
            <a:prstGeom prst="rect">
              <a:avLst/>
            </a:prstGeom>
            <a:noFill/>
            <a:ln w="15875">
              <a:solidFill>
                <a:srgbClr val="00FFFF"/>
              </a:solidFill>
              <a:miter lim="800000"/>
              <a:headEnd/>
              <a:tailEnd/>
            </a:ln>
          </p:spPr>
          <p:txBody>
            <a:bodyPr wrap="none" anchor="ctr"/>
            <a:lstStyle/>
            <a:p>
              <a:endParaRPr lang="en-US"/>
            </a:p>
          </p:txBody>
        </p:sp>
        <p:sp>
          <p:nvSpPr>
            <p:cNvPr id="47123" name="Rectangle 18"/>
            <p:cNvSpPr>
              <a:spLocks noChangeArrowheads="1"/>
            </p:cNvSpPr>
            <p:nvPr/>
          </p:nvSpPr>
          <p:spPr bwMode="auto">
            <a:xfrm>
              <a:off x="3255" y="3838"/>
              <a:ext cx="96" cy="96"/>
            </a:xfrm>
            <a:prstGeom prst="rect">
              <a:avLst/>
            </a:prstGeom>
            <a:noFill/>
            <a:ln w="15875">
              <a:solidFill>
                <a:srgbClr val="00FFFF"/>
              </a:solidFill>
              <a:miter lim="800000"/>
              <a:headEnd/>
              <a:tailEnd/>
            </a:ln>
          </p:spPr>
          <p:txBody>
            <a:bodyPr wrap="none" anchor="ctr"/>
            <a:lstStyle/>
            <a:p>
              <a:endParaRPr lang="en-US"/>
            </a:p>
          </p:txBody>
        </p:sp>
        <p:sp>
          <p:nvSpPr>
            <p:cNvPr id="47124" name="Rectangle 19"/>
            <p:cNvSpPr>
              <a:spLocks noChangeArrowheads="1"/>
            </p:cNvSpPr>
            <p:nvPr/>
          </p:nvSpPr>
          <p:spPr bwMode="auto">
            <a:xfrm>
              <a:off x="3543" y="3838"/>
              <a:ext cx="96" cy="96"/>
            </a:xfrm>
            <a:prstGeom prst="rect">
              <a:avLst/>
            </a:prstGeom>
            <a:noFill/>
            <a:ln w="15875">
              <a:solidFill>
                <a:srgbClr val="00FFFF"/>
              </a:solidFill>
              <a:miter lim="800000"/>
              <a:headEnd/>
              <a:tailEnd/>
            </a:ln>
          </p:spPr>
          <p:txBody>
            <a:bodyPr wrap="none" anchor="ctr"/>
            <a:lstStyle/>
            <a:p>
              <a:endParaRPr lang="en-US"/>
            </a:p>
          </p:txBody>
        </p:sp>
        <p:sp>
          <p:nvSpPr>
            <p:cNvPr id="47125" name="Rectangle 20"/>
            <p:cNvSpPr>
              <a:spLocks noChangeArrowheads="1"/>
            </p:cNvSpPr>
            <p:nvPr/>
          </p:nvSpPr>
          <p:spPr bwMode="auto">
            <a:xfrm>
              <a:off x="3687" y="3838"/>
              <a:ext cx="96" cy="96"/>
            </a:xfrm>
            <a:prstGeom prst="rect">
              <a:avLst/>
            </a:prstGeom>
            <a:noFill/>
            <a:ln w="15875">
              <a:solidFill>
                <a:srgbClr val="00FFFF"/>
              </a:solidFill>
              <a:miter lim="800000"/>
              <a:headEnd/>
              <a:tailEnd/>
            </a:ln>
          </p:spPr>
          <p:txBody>
            <a:bodyPr wrap="none" anchor="ctr"/>
            <a:lstStyle/>
            <a:p>
              <a:endParaRPr lang="en-US"/>
            </a:p>
          </p:txBody>
        </p:sp>
      </p:grpSp>
      <p:sp>
        <p:nvSpPr>
          <p:cNvPr id="47115" name="Text Box 21"/>
          <p:cNvSpPr txBox="1">
            <a:spLocks noChangeArrowheads="1"/>
          </p:cNvSpPr>
          <p:nvPr/>
        </p:nvSpPr>
        <p:spPr bwMode="auto">
          <a:xfrm>
            <a:off x="2925763" y="914400"/>
            <a:ext cx="523875" cy="336550"/>
          </a:xfrm>
          <a:prstGeom prst="rect">
            <a:avLst/>
          </a:prstGeom>
          <a:noFill/>
          <a:ln w="9525">
            <a:noFill/>
            <a:miter lim="800000"/>
            <a:headEnd/>
            <a:tailEnd/>
          </a:ln>
        </p:spPr>
        <p:txBody>
          <a:bodyPr wrap="none">
            <a:spAutoFit/>
          </a:bodyPr>
          <a:lstStyle/>
          <a:p>
            <a:r>
              <a:rPr lang="en-US" sz="1600">
                <a:solidFill>
                  <a:schemeClr val="tx2"/>
                </a:solidFill>
                <a:latin typeface="Times New Roman" pitchFamily="18" charset="0"/>
                <a:ea typeface="SimSun" pitchFamily="2" charset="-122"/>
              </a:rPr>
              <a:t>Left</a:t>
            </a:r>
          </a:p>
        </p:txBody>
      </p:sp>
      <p:sp>
        <p:nvSpPr>
          <p:cNvPr id="47116" name="Text Box 22"/>
          <p:cNvSpPr txBox="1">
            <a:spLocks noChangeArrowheads="1"/>
          </p:cNvSpPr>
          <p:nvPr/>
        </p:nvSpPr>
        <p:spPr bwMode="auto">
          <a:xfrm>
            <a:off x="6223000" y="914400"/>
            <a:ext cx="636588" cy="336550"/>
          </a:xfrm>
          <a:prstGeom prst="rect">
            <a:avLst/>
          </a:prstGeom>
          <a:noFill/>
          <a:ln w="9525">
            <a:noFill/>
            <a:miter lim="800000"/>
            <a:headEnd/>
            <a:tailEnd/>
          </a:ln>
        </p:spPr>
        <p:txBody>
          <a:bodyPr wrap="none">
            <a:spAutoFit/>
          </a:bodyPr>
          <a:lstStyle/>
          <a:p>
            <a:r>
              <a:rPr lang="en-US" sz="1600">
                <a:solidFill>
                  <a:schemeClr val="tx2"/>
                </a:solidFill>
                <a:latin typeface="Times New Roman" pitchFamily="18" charset="0"/>
                <a:ea typeface="SimSun" pitchFamily="2" charset="-122"/>
              </a:rPr>
              <a:t>Right</a:t>
            </a:r>
          </a:p>
        </p:txBody>
      </p:sp>
      <p:sp>
        <p:nvSpPr>
          <p:cNvPr id="47117" name="Freeform 23"/>
          <p:cNvSpPr>
            <a:spLocks/>
          </p:cNvSpPr>
          <p:nvPr/>
        </p:nvSpPr>
        <p:spPr bwMode="auto">
          <a:xfrm>
            <a:off x="6430963" y="1212850"/>
            <a:ext cx="23812" cy="3219450"/>
          </a:xfrm>
          <a:custGeom>
            <a:avLst/>
            <a:gdLst>
              <a:gd name="T0" fmla="*/ 2147483647 w 18"/>
              <a:gd name="T1" fmla="*/ 0 h 2587"/>
              <a:gd name="T2" fmla="*/ 0 w 18"/>
              <a:gd name="T3" fmla="*/ 2147483647 h 2587"/>
              <a:gd name="T4" fmla="*/ 0 60000 65536"/>
              <a:gd name="T5" fmla="*/ 0 60000 65536"/>
              <a:gd name="T6" fmla="*/ 0 w 18"/>
              <a:gd name="T7" fmla="*/ 0 h 2587"/>
              <a:gd name="T8" fmla="*/ 18 w 18"/>
              <a:gd name="T9" fmla="*/ 2587 h 2587"/>
            </a:gdLst>
            <a:ahLst/>
            <a:cxnLst>
              <a:cxn ang="T4">
                <a:pos x="T0" y="T1"/>
              </a:cxn>
              <a:cxn ang="T5">
                <a:pos x="T2" y="T3"/>
              </a:cxn>
            </a:cxnLst>
            <a:rect l="T6" t="T7" r="T8" b="T9"/>
            <a:pathLst>
              <a:path w="18" h="2587">
                <a:moveTo>
                  <a:pt x="18" y="0"/>
                </a:moveTo>
                <a:lnTo>
                  <a:pt x="0" y="2587"/>
                </a:lnTo>
              </a:path>
            </a:pathLst>
          </a:custGeom>
          <a:noFill/>
          <a:ln w="12700">
            <a:solidFill>
              <a:srgbClr val="FF0000"/>
            </a:solidFill>
            <a:round/>
            <a:headEnd/>
            <a:tailEnd/>
          </a:ln>
        </p:spPr>
        <p:txBody>
          <a:bodyPr/>
          <a:lstStyle/>
          <a:p>
            <a:endParaRPr lang="en-US"/>
          </a:p>
        </p:txBody>
      </p:sp>
      <p:sp>
        <p:nvSpPr>
          <p:cNvPr id="47118" name="Text Box 24"/>
          <p:cNvSpPr txBox="1">
            <a:spLocks noChangeArrowheads="1"/>
          </p:cNvSpPr>
          <p:nvPr/>
        </p:nvSpPr>
        <p:spPr bwMode="auto">
          <a:xfrm>
            <a:off x="595313" y="1905000"/>
            <a:ext cx="852487" cy="336550"/>
          </a:xfrm>
          <a:prstGeom prst="rect">
            <a:avLst/>
          </a:prstGeom>
          <a:noFill/>
          <a:ln w="9525">
            <a:noFill/>
            <a:miter lim="800000"/>
            <a:headEnd/>
            <a:tailEnd/>
          </a:ln>
        </p:spPr>
        <p:txBody>
          <a:bodyPr wrap="none">
            <a:spAutoFit/>
          </a:bodyPr>
          <a:lstStyle/>
          <a:p>
            <a:r>
              <a:rPr lang="en-US" sz="1600">
                <a:solidFill>
                  <a:schemeClr val="tx2"/>
                </a:solidFill>
                <a:latin typeface="Times New Roman" pitchFamily="18" charset="0"/>
                <a:ea typeface="SimSun" pitchFamily="2" charset="-122"/>
              </a:rPr>
              <a:t>scanline</a:t>
            </a:r>
          </a:p>
        </p:txBody>
      </p:sp>
      <p:sp>
        <p:nvSpPr>
          <p:cNvPr id="47119" name="Rectangle 25"/>
          <p:cNvSpPr>
            <a:spLocks noGrp="1" noChangeArrowheads="1"/>
          </p:cNvSpPr>
          <p:nvPr>
            <p:ph type="title"/>
          </p:nvPr>
        </p:nvSpPr>
        <p:spPr>
          <a:xfrm>
            <a:off x="685800" y="76200"/>
            <a:ext cx="8382000" cy="838200"/>
          </a:xfrm>
        </p:spPr>
        <p:txBody>
          <a:bodyPr/>
          <a:lstStyle/>
          <a:p>
            <a:r>
              <a:rPr lang="en-US" sz="3000" dirty="0" smtClean="0"/>
              <a:t>Correspondence </a:t>
            </a:r>
            <a:r>
              <a:rPr lang="en-US" sz="3000" dirty="0" smtClean="0"/>
              <a:t>search: </a:t>
            </a:r>
            <a:r>
              <a:rPr lang="en-US" sz="3000" dirty="0" smtClean="0">
                <a:solidFill>
                  <a:srgbClr val="FF0000"/>
                </a:solidFill>
              </a:rPr>
              <a:t>for HW3</a:t>
            </a:r>
            <a:endParaRPr lang="en-US" sz="3000" dirty="0" smtClean="0">
              <a:solidFill>
                <a:srgbClr val="FF0000"/>
              </a:solidFill>
            </a:endParaRPr>
          </a:p>
        </p:txBody>
      </p:sp>
      <p:sp>
        <p:nvSpPr>
          <p:cNvPr id="25616" name="Rectangle 26"/>
          <p:cNvSpPr>
            <a:spLocks noGrp="1" noChangeArrowheads="1"/>
          </p:cNvSpPr>
          <p:nvPr>
            <p:ph type="body" idx="1"/>
          </p:nvPr>
        </p:nvSpPr>
        <p:spPr>
          <a:xfrm>
            <a:off x="685800" y="4572000"/>
            <a:ext cx="7772400" cy="1981200"/>
          </a:xfrm>
        </p:spPr>
        <p:txBody>
          <a:bodyPr>
            <a:normAutofit/>
          </a:bodyPr>
          <a:lstStyle/>
          <a:p>
            <a:pPr>
              <a:buFontTx/>
              <a:buChar char="•"/>
              <a:defRPr/>
            </a:pPr>
            <a:r>
              <a:rPr lang="en-US" dirty="0" smtClean="0"/>
              <a:t>Slide a window along the right scanline and compare contents of that window with the reference window in the left image</a:t>
            </a:r>
          </a:p>
          <a:p>
            <a:pPr>
              <a:buFontTx/>
              <a:buChar char="•"/>
              <a:defRPr/>
            </a:pPr>
            <a:r>
              <a:rPr lang="en-US" dirty="0" smtClean="0">
                <a:solidFill>
                  <a:srgbClr val="FF0000"/>
                </a:solidFill>
              </a:rPr>
              <a:t>Matching cost: </a:t>
            </a:r>
            <a:r>
              <a:rPr lang="en-US" dirty="0" smtClean="0">
                <a:solidFill>
                  <a:srgbClr val="FF0000"/>
                </a:solidFill>
              </a:rPr>
              <a:t>SSD, SAD, </a:t>
            </a:r>
            <a:r>
              <a:rPr lang="en-US" dirty="0" smtClean="0">
                <a:solidFill>
                  <a:srgbClr val="FF0000"/>
                </a:solidFill>
              </a:rPr>
              <a:t>or normalized correlation</a:t>
            </a:r>
          </a:p>
        </p:txBody>
      </p:sp>
      <p:sp>
        <p:nvSpPr>
          <p:cNvPr id="2" name="Slide Number Placeholder 1"/>
          <p:cNvSpPr>
            <a:spLocks noGrp="1"/>
          </p:cNvSpPr>
          <p:nvPr>
            <p:ph type="sldNum" sz="quarter" idx="12"/>
          </p:nvPr>
        </p:nvSpPr>
        <p:spPr/>
        <p:txBody>
          <a:bodyPr/>
          <a:lstStyle/>
          <a:p>
            <a:fld id="{07C59B69-6083-0D46-8CBF-CC33D581A354}" type="slidenum">
              <a:rPr lang="en-US" smtClean="0"/>
              <a:pPr/>
              <a:t>42</a:t>
            </a:fld>
            <a:endParaRPr lang="en-US"/>
          </a:p>
        </p:txBody>
      </p:sp>
    </p:spTree>
    <p:extLst>
      <p:ext uri="{BB962C8B-B14F-4D97-AF65-F5344CB8AC3E}">
        <p14:creationId xmlns:p14="http://schemas.microsoft.com/office/powerpoint/2010/main" val="29806481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8" descr="left"/>
          <p:cNvPicPr>
            <a:picLocks noChangeAspect="1" noChangeArrowheads="1"/>
          </p:cNvPicPr>
          <p:nvPr/>
        </p:nvPicPr>
        <p:blipFill>
          <a:blip r:embed="rId3" cstate="print"/>
          <a:srcRect/>
          <a:stretch>
            <a:fillRect/>
          </a:stretch>
        </p:blipFill>
        <p:spPr bwMode="auto">
          <a:xfrm>
            <a:off x="1624013" y="1212850"/>
            <a:ext cx="2957512" cy="2151063"/>
          </a:xfrm>
          <a:prstGeom prst="rect">
            <a:avLst/>
          </a:prstGeom>
          <a:noFill/>
          <a:ln w="9525">
            <a:noFill/>
            <a:miter lim="800000"/>
            <a:headEnd/>
            <a:tailEnd/>
          </a:ln>
        </p:spPr>
      </p:pic>
      <p:pic>
        <p:nvPicPr>
          <p:cNvPr id="48131" name="Picture 9" descr="right"/>
          <p:cNvPicPr>
            <a:picLocks noChangeAspect="1" noChangeArrowheads="1"/>
          </p:cNvPicPr>
          <p:nvPr/>
        </p:nvPicPr>
        <p:blipFill>
          <a:blip r:embed="rId4" cstate="print"/>
          <a:srcRect/>
          <a:stretch>
            <a:fillRect/>
          </a:stretch>
        </p:blipFill>
        <p:spPr bwMode="auto">
          <a:xfrm>
            <a:off x="5011738" y="1212850"/>
            <a:ext cx="2957512" cy="2151063"/>
          </a:xfrm>
          <a:prstGeom prst="rect">
            <a:avLst/>
          </a:prstGeom>
          <a:noFill/>
          <a:ln w="9525">
            <a:noFill/>
            <a:miter lim="800000"/>
            <a:headEnd/>
            <a:tailEnd/>
          </a:ln>
        </p:spPr>
      </p:pic>
      <p:sp>
        <p:nvSpPr>
          <p:cNvPr id="48132" name="Line 10"/>
          <p:cNvSpPr>
            <a:spLocks noChangeShapeType="1"/>
          </p:cNvSpPr>
          <p:nvPr/>
        </p:nvSpPr>
        <p:spPr bwMode="auto">
          <a:xfrm>
            <a:off x="1439863" y="2108200"/>
            <a:ext cx="6713537" cy="0"/>
          </a:xfrm>
          <a:prstGeom prst="line">
            <a:avLst/>
          </a:prstGeom>
          <a:noFill/>
          <a:ln w="12700">
            <a:solidFill>
              <a:schemeClr val="folHlink"/>
            </a:solidFill>
            <a:round/>
            <a:headEnd/>
            <a:tailEnd/>
          </a:ln>
        </p:spPr>
        <p:txBody>
          <a:bodyPr/>
          <a:lstStyle/>
          <a:p>
            <a:endParaRPr lang="en-US"/>
          </a:p>
        </p:txBody>
      </p:sp>
      <p:sp>
        <p:nvSpPr>
          <p:cNvPr id="48133" name="Rectangle 11"/>
          <p:cNvSpPr>
            <a:spLocks noChangeArrowheads="1"/>
          </p:cNvSpPr>
          <p:nvPr/>
        </p:nvSpPr>
        <p:spPr bwMode="auto">
          <a:xfrm>
            <a:off x="3017838" y="2049463"/>
            <a:ext cx="123825" cy="119062"/>
          </a:xfrm>
          <a:prstGeom prst="rect">
            <a:avLst/>
          </a:prstGeom>
          <a:noFill/>
          <a:ln w="15875">
            <a:solidFill>
              <a:srgbClr val="FF0000"/>
            </a:solidFill>
            <a:miter lim="800000"/>
            <a:headEnd/>
            <a:tailEnd/>
          </a:ln>
        </p:spPr>
        <p:txBody>
          <a:bodyPr wrap="none" anchor="ctr"/>
          <a:lstStyle/>
          <a:p>
            <a:endParaRPr lang="en-US"/>
          </a:p>
        </p:txBody>
      </p:sp>
      <p:sp>
        <p:nvSpPr>
          <p:cNvPr id="48134" name="Text Box 18"/>
          <p:cNvSpPr txBox="1">
            <a:spLocks noChangeArrowheads="1"/>
          </p:cNvSpPr>
          <p:nvPr/>
        </p:nvSpPr>
        <p:spPr bwMode="auto">
          <a:xfrm>
            <a:off x="2925763" y="914400"/>
            <a:ext cx="523875" cy="336550"/>
          </a:xfrm>
          <a:prstGeom prst="rect">
            <a:avLst/>
          </a:prstGeom>
          <a:noFill/>
          <a:ln w="9525">
            <a:noFill/>
            <a:miter lim="800000"/>
            <a:headEnd/>
            <a:tailEnd/>
          </a:ln>
        </p:spPr>
        <p:txBody>
          <a:bodyPr wrap="none">
            <a:spAutoFit/>
          </a:bodyPr>
          <a:lstStyle/>
          <a:p>
            <a:r>
              <a:rPr lang="en-US" sz="1600">
                <a:solidFill>
                  <a:schemeClr val="tx2"/>
                </a:solidFill>
                <a:latin typeface="Times New Roman" pitchFamily="18" charset="0"/>
                <a:ea typeface="SimSun" pitchFamily="2" charset="-122"/>
              </a:rPr>
              <a:t>Left</a:t>
            </a:r>
          </a:p>
        </p:txBody>
      </p:sp>
      <p:sp>
        <p:nvSpPr>
          <p:cNvPr id="48135" name="Text Box 19"/>
          <p:cNvSpPr txBox="1">
            <a:spLocks noChangeArrowheads="1"/>
          </p:cNvSpPr>
          <p:nvPr/>
        </p:nvSpPr>
        <p:spPr bwMode="auto">
          <a:xfrm>
            <a:off x="6223000" y="914400"/>
            <a:ext cx="636588" cy="336550"/>
          </a:xfrm>
          <a:prstGeom prst="rect">
            <a:avLst/>
          </a:prstGeom>
          <a:noFill/>
          <a:ln w="9525">
            <a:noFill/>
            <a:miter lim="800000"/>
            <a:headEnd/>
            <a:tailEnd/>
          </a:ln>
        </p:spPr>
        <p:txBody>
          <a:bodyPr wrap="none">
            <a:spAutoFit/>
          </a:bodyPr>
          <a:lstStyle/>
          <a:p>
            <a:r>
              <a:rPr lang="en-US" sz="1600">
                <a:solidFill>
                  <a:schemeClr val="tx2"/>
                </a:solidFill>
                <a:latin typeface="Times New Roman" pitchFamily="18" charset="0"/>
                <a:ea typeface="SimSun" pitchFamily="2" charset="-122"/>
              </a:rPr>
              <a:t>Right</a:t>
            </a:r>
          </a:p>
        </p:txBody>
      </p:sp>
      <p:sp>
        <p:nvSpPr>
          <p:cNvPr id="48136" name="Text Box 21"/>
          <p:cNvSpPr txBox="1">
            <a:spLocks noChangeArrowheads="1"/>
          </p:cNvSpPr>
          <p:nvPr/>
        </p:nvSpPr>
        <p:spPr bwMode="auto">
          <a:xfrm>
            <a:off x="595313" y="1905000"/>
            <a:ext cx="852487" cy="336550"/>
          </a:xfrm>
          <a:prstGeom prst="rect">
            <a:avLst/>
          </a:prstGeom>
          <a:noFill/>
          <a:ln w="9525">
            <a:noFill/>
            <a:miter lim="800000"/>
            <a:headEnd/>
            <a:tailEnd/>
          </a:ln>
        </p:spPr>
        <p:txBody>
          <a:bodyPr wrap="none">
            <a:spAutoFit/>
          </a:bodyPr>
          <a:lstStyle/>
          <a:p>
            <a:r>
              <a:rPr lang="en-US" sz="1600">
                <a:solidFill>
                  <a:schemeClr val="tx2"/>
                </a:solidFill>
                <a:latin typeface="Times New Roman" pitchFamily="18" charset="0"/>
                <a:ea typeface="SimSun" pitchFamily="2" charset="-122"/>
              </a:rPr>
              <a:t>scanline</a:t>
            </a:r>
          </a:p>
        </p:txBody>
      </p:sp>
      <p:sp>
        <p:nvSpPr>
          <p:cNvPr id="48137" name="Rectangle 22"/>
          <p:cNvSpPr>
            <a:spLocks noGrp="1" noChangeArrowheads="1"/>
          </p:cNvSpPr>
          <p:nvPr>
            <p:ph type="title"/>
          </p:nvPr>
        </p:nvSpPr>
        <p:spPr>
          <a:xfrm>
            <a:off x="685800" y="76200"/>
            <a:ext cx="8382000" cy="838200"/>
          </a:xfrm>
        </p:spPr>
        <p:txBody>
          <a:bodyPr/>
          <a:lstStyle/>
          <a:p>
            <a:r>
              <a:rPr lang="en-US" sz="3000" smtClean="0"/>
              <a:t>Correspondence search</a:t>
            </a:r>
          </a:p>
        </p:txBody>
      </p:sp>
      <p:pic>
        <p:nvPicPr>
          <p:cNvPr id="48138" name="Picture 25"/>
          <p:cNvPicPr>
            <a:picLocks noChangeAspect="1" noChangeArrowheads="1"/>
          </p:cNvPicPr>
          <p:nvPr/>
        </p:nvPicPr>
        <p:blipFill>
          <a:blip r:embed="rId5" cstate="print"/>
          <a:srcRect/>
          <a:stretch>
            <a:fillRect/>
          </a:stretch>
        </p:blipFill>
        <p:spPr bwMode="auto">
          <a:xfrm>
            <a:off x="4916488" y="3733800"/>
            <a:ext cx="3200400" cy="2398713"/>
          </a:xfrm>
          <a:prstGeom prst="rect">
            <a:avLst/>
          </a:prstGeom>
          <a:noFill/>
          <a:ln w="9525">
            <a:noFill/>
            <a:miter lim="800000"/>
            <a:headEnd/>
            <a:tailEnd/>
          </a:ln>
        </p:spPr>
      </p:pic>
      <p:sp>
        <p:nvSpPr>
          <p:cNvPr id="48139" name="Text Box 26"/>
          <p:cNvSpPr txBox="1">
            <a:spLocks noChangeArrowheads="1"/>
          </p:cNvSpPr>
          <p:nvPr/>
        </p:nvSpPr>
        <p:spPr bwMode="auto">
          <a:xfrm>
            <a:off x="6127750" y="6262688"/>
            <a:ext cx="654050" cy="366712"/>
          </a:xfrm>
          <a:prstGeom prst="rect">
            <a:avLst/>
          </a:prstGeom>
          <a:noFill/>
          <a:ln w="9525">
            <a:noFill/>
            <a:miter lim="800000"/>
            <a:headEnd/>
            <a:tailEnd/>
          </a:ln>
        </p:spPr>
        <p:txBody>
          <a:bodyPr wrap="none">
            <a:spAutoFit/>
          </a:bodyPr>
          <a:lstStyle/>
          <a:p>
            <a:r>
              <a:rPr lang="en-US"/>
              <a:t>SSD</a:t>
            </a:r>
          </a:p>
        </p:txBody>
      </p:sp>
      <p:sp>
        <p:nvSpPr>
          <p:cNvPr id="48140" name="Freeform 27"/>
          <p:cNvSpPr>
            <a:spLocks/>
          </p:cNvSpPr>
          <p:nvPr/>
        </p:nvSpPr>
        <p:spPr bwMode="auto">
          <a:xfrm>
            <a:off x="6454775" y="1212850"/>
            <a:ext cx="4763" cy="5043488"/>
          </a:xfrm>
          <a:custGeom>
            <a:avLst/>
            <a:gdLst>
              <a:gd name="T0" fmla="*/ 0 w 3"/>
              <a:gd name="T1" fmla="*/ 0 h 3177"/>
              <a:gd name="T2" fmla="*/ 2147483647 w 3"/>
              <a:gd name="T3" fmla="*/ 2147483647 h 3177"/>
              <a:gd name="T4" fmla="*/ 0 60000 65536"/>
              <a:gd name="T5" fmla="*/ 0 60000 65536"/>
              <a:gd name="T6" fmla="*/ 0 w 3"/>
              <a:gd name="T7" fmla="*/ 0 h 3177"/>
              <a:gd name="T8" fmla="*/ 3 w 3"/>
              <a:gd name="T9" fmla="*/ 3177 h 3177"/>
            </a:gdLst>
            <a:ahLst/>
            <a:cxnLst>
              <a:cxn ang="T4">
                <a:pos x="T0" y="T1"/>
              </a:cxn>
              <a:cxn ang="T5">
                <a:pos x="T2" y="T3"/>
              </a:cxn>
            </a:cxnLst>
            <a:rect l="T6" t="T7" r="T8" b="T9"/>
            <a:pathLst>
              <a:path w="3" h="3177">
                <a:moveTo>
                  <a:pt x="0" y="0"/>
                </a:moveTo>
                <a:lnTo>
                  <a:pt x="3" y="3177"/>
                </a:lnTo>
              </a:path>
            </a:pathLst>
          </a:custGeom>
          <a:noFill/>
          <a:ln w="12700">
            <a:solidFill>
              <a:srgbClr val="FF0000"/>
            </a:solidFill>
            <a:round/>
            <a:headEnd/>
            <a:tailEnd/>
          </a:ln>
        </p:spPr>
        <p:txBody>
          <a:bodyPr/>
          <a:lstStyle/>
          <a:p>
            <a:endParaRPr lang="en-US"/>
          </a:p>
        </p:txBody>
      </p:sp>
      <p:sp>
        <p:nvSpPr>
          <p:cNvPr id="2" name="Slide Number Placeholder 1"/>
          <p:cNvSpPr>
            <a:spLocks noGrp="1"/>
          </p:cNvSpPr>
          <p:nvPr>
            <p:ph type="sldNum" sz="quarter" idx="12"/>
          </p:nvPr>
        </p:nvSpPr>
        <p:spPr/>
        <p:txBody>
          <a:bodyPr/>
          <a:lstStyle/>
          <a:p>
            <a:fld id="{07C59B69-6083-0D46-8CBF-CC33D581A354}" type="slidenum">
              <a:rPr lang="en-US" smtClean="0"/>
              <a:pPr/>
              <a:t>43</a:t>
            </a:fld>
            <a:endParaRPr lang="en-US"/>
          </a:p>
        </p:txBody>
      </p:sp>
    </p:spTree>
    <p:extLst>
      <p:ext uri="{BB962C8B-B14F-4D97-AF65-F5344CB8AC3E}">
        <p14:creationId xmlns:p14="http://schemas.microsoft.com/office/powerpoint/2010/main" val="10026917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left"/>
          <p:cNvPicPr>
            <a:picLocks noChangeAspect="1" noChangeArrowheads="1"/>
          </p:cNvPicPr>
          <p:nvPr/>
        </p:nvPicPr>
        <p:blipFill>
          <a:blip r:embed="rId3" cstate="print"/>
          <a:srcRect/>
          <a:stretch>
            <a:fillRect/>
          </a:stretch>
        </p:blipFill>
        <p:spPr bwMode="auto">
          <a:xfrm>
            <a:off x="1624013" y="1212850"/>
            <a:ext cx="2957512" cy="2151063"/>
          </a:xfrm>
          <a:prstGeom prst="rect">
            <a:avLst/>
          </a:prstGeom>
          <a:noFill/>
          <a:ln w="9525">
            <a:noFill/>
            <a:miter lim="800000"/>
            <a:headEnd/>
            <a:tailEnd/>
          </a:ln>
        </p:spPr>
      </p:pic>
      <p:pic>
        <p:nvPicPr>
          <p:cNvPr id="49155" name="Picture 3" descr="right"/>
          <p:cNvPicPr>
            <a:picLocks noChangeAspect="1" noChangeArrowheads="1"/>
          </p:cNvPicPr>
          <p:nvPr/>
        </p:nvPicPr>
        <p:blipFill>
          <a:blip r:embed="rId4" cstate="print"/>
          <a:srcRect/>
          <a:stretch>
            <a:fillRect/>
          </a:stretch>
        </p:blipFill>
        <p:spPr bwMode="auto">
          <a:xfrm>
            <a:off x="5011738" y="1212850"/>
            <a:ext cx="2957512" cy="2151063"/>
          </a:xfrm>
          <a:prstGeom prst="rect">
            <a:avLst/>
          </a:prstGeom>
          <a:noFill/>
          <a:ln w="9525">
            <a:noFill/>
            <a:miter lim="800000"/>
            <a:headEnd/>
            <a:tailEnd/>
          </a:ln>
        </p:spPr>
      </p:pic>
      <p:sp>
        <p:nvSpPr>
          <p:cNvPr id="49156" name="Line 4"/>
          <p:cNvSpPr>
            <a:spLocks noChangeShapeType="1"/>
          </p:cNvSpPr>
          <p:nvPr/>
        </p:nvSpPr>
        <p:spPr bwMode="auto">
          <a:xfrm>
            <a:off x="1439863" y="2108200"/>
            <a:ext cx="6713537" cy="0"/>
          </a:xfrm>
          <a:prstGeom prst="line">
            <a:avLst/>
          </a:prstGeom>
          <a:noFill/>
          <a:ln w="12700">
            <a:solidFill>
              <a:schemeClr val="folHlink"/>
            </a:solidFill>
            <a:round/>
            <a:headEnd/>
            <a:tailEnd/>
          </a:ln>
        </p:spPr>
        <p:txBody>
          <a:bodyPr/>
          <a:lstStyle/>
          <a:p>
            <a:endParaRPr lang="en-US"/>
          </a:p>
        </p:txBody>
      </p:sp>
      <p:sp>
        <p:nvSpPr>
          <p:cNvPr id="49157" name="Rectangle 5"/>
          <p:cNvSpPr>
            <a:spLocks noChangeArrowheads="1"/>
          </p:cNvSpPr>
          <p:nvPr/>
        </p:nvSpPr>
        <p:spPr bwMode="auto">
          <a:xfrm>
            <a:off x="3017838" y="2049463"/>
            <a:ext cx="123825" cy="119062"/>
          </a:xfrm>
          <a:prstGeom prst="rect">
            <a:avLst/>
          </a:prstGeom>
          <a:noFill/>
          <a:ln w="15875">
            <a:solidFill>
              <a:srgbClr val="FF0000"/>
            </a:solidFill>
            <a:miter lim="800000"/>
            <a:headEnd/>
            <a:tailEnd/>
          </a:ln>
        </p:spPr>
        <p:txBody>
          <a:bodyPr wrap="none" anchor="ctr"/>
          <a:lstStyle/>
          <a:p>
            <a:endParaRPr lang="en-US"/>
          </a:p>
        </p:txBody>
      </p:sp>
      <p:sp>
        <p:nvSpPr>
          <p:cNvPr id="49158" name="Text Box 6"/>
          <p:cNvSpPr txBox="1">
            <a:spLocks noChangeArrowheads="1"/>
          </p:cNvSpPr>
          <p:nvPr/>
        </p:nvSpPr>
        <p:spPr bwMode="auto">
          <a:xfrm>
            <a:off x="2925763" y="914400"/>
            <a:ext cx="523875" cy="336550"/>
          </a:xfrm>
          <a:prstGeom prst="rect">
            <a:avLst/>
          </a:prstGeom>
          <a:noFill/>
          <a:ln w="9525">
            <a:noFill/>
            <a:miter lim="800000"/>
            <a:headEnd/>
            <a:tailEnd/>
          </a:ln>
        </p:spPr>
        <p:txBody>
          <a:bodyPr wrap="none">
            <a:spAutoFit/>
          </a:bodyPr>
          <a:lstStyle/>
          <a:p>
            <a:r>
              <a:rPr lang="en-US" sz="1600">
                <a:solidFill>
                  <a:schemeClr val="tx2"/>
                </a:solidFill>
                <a:latin typeface="Times New Roman" pitchFamily="18" charset="0"/>
                <a:ea typeface="SimSun" pitchFamily="2" charset="-122"/>
              </a:rPr>
              <a:t>Left</a:t>
            </a:r>
          </a:p>
        </p:txBody>
      </p:sp>
      <p:sp>
        <p:nvSpPr>
          <p:cNvPr id="49159" name="Text Box 7"/>
          <p:cNvSpPr txBox="1">
            <a:spLocks noChangeArrowheads="1"/>
          </p:cNvSpPr>
          <p:nvPr/>
        </p:nvSpPr>
        <p:spPr bwMode="auto">
          <a:xfrm>
            <a:off x="6223000" y="914400"/>
            <a:ext cx="636588" cy="336550"/>
          </a:xfrm>
          <a:prstGeom prst="rect">
            <a:avLst/>
          </a:prstGeom>
          <a:noFill/>
          <a:ln w="9525">
            <a:noFill/>
            <a:miter lim="800000"/>
            <a:headEnd/>
            <a:tailEnd/>
          </a:ln>
        </p:spPr>
        <p:txBody>
          <a:bodyPr wrap="none">
            <a:spAutoFit/>
          </a:bodyPr>
          <a:lstStyle/>
          <a:p>
            <a:r>
              <a:rPr lang="en-US" sz="1600">
                <a:solidFill>
                  <a:schemeClr val="tx2"/>
                </a:solidFill>
                <a:latin typeface="Times New Roman" pitchFamily="18" charset="0"/>
                <a:ea typeface="SimSun" pitchFamily="2" charset="-122"/>
              </a:rPr>
              <a:t>Right</a:t>
            </a:r>
          </a:p>
        </p:txBody>
      </p:sp>
      <p:sp>
        <p:nvSpPr>
          <p:cNvPr id="49160" name="Text Box 8"/>
          <p:cNvSpPr txBox="1">
            <a:spLocks noChangeArrowheads="1"/>
          </p:cNvSpPr>
          <p:nvPr/>
        </p:nvSpPr>
        <p:spPr bwMode="auto">
          <a:xfrm>
            <a:off x="595313" y="1905000"/>
            <a:ext cx="852487" cy="336550"/>
          </a:xfrm>
          <a:prstGeom prst="rect">
            <a:avLst/>
          </a:prstGeom>
          <a:noFill/>
          <a:ln w="9525">
            <a:noFill/>
            <a:miter lim="800000"/>
            <a:headEnd/>
            <a:tailEnd/>
          </a:ln>
        </p:spPr>
        <p:txBody>
          <a:bodyPr wrap="none">
            <a:spAutoFit/>
          </a:bodyPr>
          <a:lstStyle/>
          <a:p>
            <a:r>
              <a:rPr lang="en-US" sz="1600">
                <a:solidFill>
                  <a:schemeClr val="tx2"/>
                </a:solidFill>
                <a:latin typeface="Times New Roman" pitchFamily="18" charset="0"/>
                <a:ea typeface="SimSun" pitchFamily="2" charset="-122"/>
              </a:rPr>
              <a:t>scanline</a:t>
            </a:r>
          </a:p>
        </p:txBody>
      </p:sp>
      <p:sp>
        <p:nvSpPr>
          <p:cNvPr id="49161" name="Rectangle 9"/>
          <p:cNvSpPr>
            <a:spLocks noGrp="1" noChangeArrowheads="1"/>
          </p:cNvSpPr>
          <p:nvPr>
            <p:ph type="title"/>
          </p:nvPr>
        </p:nvSpPr>
        <p:spPr>
          <a:xfrm>
            <a:off x="685800" y="76200"/>
            <a:ext cx="8382000" cy="838200"/>
          </a:xfrm>
        </p:spPr>
        <p:txBody>
          <a:bodyPr/>
          <a:lstStyle/>
          <a:p>
            <a:r>
              <a:rPr lang="en-US" sz="3000" smtClean="0"/>
              <a:t>Correspondence search</a:t>
            </a:r>
          </a:p>
        </p:txBody>
      </p:sp>
      <p:sp>
        <p:nvSpPr>
          <p:cNvPr id="49162" name="Text Box 11"/>
          <p:cNvSpPr txBox="1">
            <a:spLocks noChangeArrowheads="1"/>
          </p:cNvSpPr>
          <p:nvPr/>
        </p:nvSpPr>
        <p:spPr bwMode="auto">
          <a:xfrm>
            <a:off x="5835650" y="6262688"/>
            <a:ext cx="1263650" cy="366712"/>
          </a:xfrm>
          <a:prstGeom prst="rect">
            <a:avLst/>
          </a:prstGeom>
          <a:noFill/>
          <a:ln w="9525">
            <a:noFill/>
            <a:miter lim="800000"/>
            <a:headEnd/>
            <a:tailEnd/>
          </a:ln>
        </p:spPr>
        <p:txBody>
          <a:bodyPr wrap="none">
            <a:spAutoFit/>
          </a:bodyPr>
          <a:lstStyle/>
          <a:p>
            <a:r>
              <a:rPr lang="en-US"/>
              <a:t>Norm. corr</a:t>
            </a:r>
          </a:p>
        </p:txBody>
      </p:sp>
      <p:pic>
        <p:nvPicPr>
          <p:cNvPr id="49163" name="Picture 13"/>
          <p:cNvPicPr>
            <a:picLocks noChangeAspect="1" noChangeArrowheads="1"/>
          </p:cNvPicPr>
          <p:nvPr/>
        </p:nvPicPr>
        <p:blipFill>
          <a:blip r:embed="rId5" cstate="print"/>
          <a:srcRect/>
          <a:stretch>
            <a:fillRect/>
          </a:stretch>
        </p:blipFill>
        <p:spPr bwMode="auto">
          <a:xfrm>
            <a:off x="4900613" y="3730625"/>
            <a:ext cx="3176587" cy="2365375"/>
          </a:xfrm>
          <a:prstGeom prst="rect">
            <a:avLst/>
          </a:prstGeom>
          <a:noFill/>
          <a:ln w="9525">
            <a:noFill/>
            <a:miter lim="800000"/>
            <a:headEnd/>
            <a:tailEnd/>
          </a:ln>
        </p:spPr>
      </p:pic>
      <p:sp>
        <p:nvSpPr>
          <p:cNvPr id="49164" name="Freeform 12"/>
          <p:cNvSpPr>
            <a:spLocks/>
          </p:cNvSpPr>
          <p:nvPr/>
        </p:nvSpPr>
        <p:spPr bwMode="auto">
          <a:xfrm>
            <a:off x="6454775" y="1212850"/>
            <a:ext cx="4763" cy="5043488"/>
          </a:xfrm>
          <a:custGeom>
            <a:avLst/>
            <a:gdLst>
              <a:gd name="T0" fmla="*/ 0 w 3"/>
              <a:gd name="T1" fmla="*/ 0 h 3177"/>
              <a:gd name="T2" fmla="*/ 2147483647 w 3"/>
              <a:gd name="T3" fmla="*/ 2147483647 h 3177"/>
              <a:gd name="T4" fmla="*/ 0 60000 65536"/>
              <a:gd name="T5" fmla="*/ 0 60000 65536"/>
              <a:gd name="T6" fmla="*/ 0 w 3"/>
              <a:gd name="T7" fmla="*/ 0 h 3177"/>
              <a:gd name="T8" fmla="*/ 3 w 3"/>
              <a:gd name="T9" fmla="*/ 3177 h 3177"/>
            </a:gdLst>
            <a:ahLst/>
            <a:cxnLst>
              <a:cxn ang="T4">
                <a:pos x="T0" y="T1"/>
              </a:cxn>
              <a:cxn ang="T5">
                <a:pos x="T2" y="T3"/>
              </a:cxn>
            </a:cxnLst>
            <a:rect l="T6" t="T7" r="T8" b="T9"/>
            <a:pathLst>
              <a:path w="3" h="3177">
                <a:moveTo>
                  <a:pt x="0" y="0"/>
                </a:moveTo>
                <a:lnTo>
                  <a:pt x="3" y="3177"/>
                </a:lnTo>
              </a:path>
            </a:pathLst>
          </a:custGeom>
          <a:noFill/>
          <a:ln w="12700">
            <a:solidFill>
              <a:srgbClr val="FF0000"/>
            </a:solidFill>
            <a:round/>
            <a:headEnd/>
            <a:tailEnd/>
          </a:ln>
        </p:spPr>
        <p:txBody>
          <a:bodyPr/>
          <a:lstStyle/>
          <a:p>
            <a:endParaRPr lang="en-US"/>
          </a:p>
        </p:txBody>
      </p:sp>
      <p:sp>
        <p:nvSpPr>
          <p:cNvPr id="2" name="Slide Number Placeholder 1"/>
          <p:cNvSpPr>
            <a:spLocks noGrp="1"/>
          </p:cNvSpPr>
          <p:nvPr>
            <p:ph type="sldNum" sz="quarter" idx="12"/>
          </p:nvPr>
        </p:nvSpPr>
        <p:spPr/>
        <p:txBody>
          <a:bodyPr/>
          <a:lstStyle/>
          <a:p>
            <a:fld id="{07C59B69-6083-0D46-8CBF-CC33D581A354}" type="slidenum">
              <a:rPr lang="en-US" smtClean="0"/>
              <a:pPr/>
              <a:t>44</a:t>
            </a:fld>
            <a:endParaRPr lang="en-US"/>
          </a:p>
        </p:txBody>
      </p:sp>
    </p:spTree>
    <p:extLst>
      <p:ext uri="{BB962C8B-B14F-4D97-AF65-F5344CB8AC3E}">
        <p14:creationId xmlns:p14="http://schemas.microsoft.com/office/powerpoint/2010/main" val="3909735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3"/>
          <p:cNvSpPr>
            <a:spLocks noGrp="1" noChangeArrowheads="1"/>
          </p:cNvSpPr>
          <p:nvPr>
            <p:ph type="title"/>
          </p:nvPr>
        </p:nvSpPr>
        <p:spPr/>
        <p:txBody>
          <a:bodyPr/>
          <a:lstStyle/>
          <a:p>
            <a:r>
              <a:rPr lang="en-US" smtClean="0"/>
              <a:t>Effect of window size</a:t>
            </a:r>
          </a:p>
        </p:txBody>
      </p:sp>
      <p:pic>
        <p:nvPicPr>
          <p:cNvPr id="50180" name="Picture 5" descr="sri20"/>
          <p:cNvPicPr>
            <a:picLocks noChangeAspect="1" noChangeArrowheads="1"/>
          </p:cNvPicPr>
          <p:nvPr/>
        </p:nvPicPr>
        <p:blipFill>
          <a:blip r:embed="rId3" cstate="print"/>
          <a:srcRect/>
          <a:stretch>
            <a:fillRect/>
          </a:stretch>
        </p:blipFill>
        <p:spPr bwMode="auto">
          <a:xfrm>
            <a:off x="533400" y="1057275"/>
            <a:ext cx="2522538" cy="2295525"/>
          </a:xfrm>
          <a:prstGeom prst="rect">
            <a:avLst/>
          </a:prstGeom>
          <a:noFill/>
          <a:ln w="9525">
            <a:noFill/>
            <a:miter lim="800000"/>
            <a:headEnd/>
            <a:tailEnd/>
          </a:ln>
        </p:spPr>
      </p:pic>
      <p:pic>
        <p:nvPicPr>
          <p:cNvPr id="50181" name="Picture 2" descr="SSDWindowSize"/>
          <p:cNvPicPr>
            <a:picLocks noChangeAspect="1" noChangeArrowheads="1"/>
          </p:cNvPicPr>
          <p:nvPr/>
        </p:nvPicPr>
        <p:blipFill>
          <a:blip r:embed="rId4" cstate="print"/>
          <a:srcRect/>
          <a:stretch>
            <a:fillRect/>
          </a:stretch>
        </p:blipFill>
        <p:spPr bwMode="auto">
          <a:xfrm>
            <a:off x="3352800" y="1012825"/>
            <a:ext cx="5562600" cy="2540000"/>
          </a:xfrm>
          <a:prstGeom prst="rect">
            <a:avLst/>
          </a:prstGeom>
          <a:noFill/>
          <a:ln w="9525">
            <a:noFill/>
            <a:miter lim="800000"/>
            <a:headEnd/>
            <a:tailEnd/>
          </a:ln>
        </p:spPr>
      </p:pic>
      <p:sp>
        <p:nvSpPr>
          <p:cNvPr id="50182" name="Text Box 6"/>
          <p:cNvSpPr txBox="1">
            <a:spLocks noChangeArrowheads="1"/>
          </p:cNvSpPr>
          <p:nvPr/>
        </p:nvSpPr>
        <p:spPr bwMode="auto">
          <a:xfrm>
            <a:off x="4191000" y="3505200"/>
            <a:ext cx="947738" cy="457200"/>
          </a:xfrm>
          <a:prstGeom prst="rect">
            <a:avLst/>
          </a:prstGeom>
          <a:noFill/>
          <a:ln w="9525">
            <a:noFill/>
            <a:miter lim="800000"/>
            <a:headEnd/>
            <a:tailEnd/>
          </a:ln>
        </p:spPr>
        <p:txBody>
          <a:bodyPr wrap="none">
            <a:spAutoFit/>
          </a:bodyPr>
          <a:lstStyle/>
          <a:p>
            <a:r>
              <a:rPr lang="en-US">
                <a:latin typeface="Times New Roman" pitchFamily="18" charset="0"/>
              </a:rPr>
              <a:t>W = 3</a:t>
            </a:r>
          </a:p>
        </p:txBody>
      </p:sp>
      <p:sp>
        <p:nvSpPr>
          <p:cNvPr id="50183" name="Text Box 7"/>
          <p:cNvSpPr txBox="1">
            <a:spLocks noChangeArrowheads="1"/>
          </p:cNvSpPr>
          <p:nvPr/>
        </p:nvSpPr>
        <p:spPr bwMode="auto">
          <a:xfrm>
            <a:off x="6977063" y="3505200"/>
            <a:ext cx="1100137" cy="457200"/>
          </a:xfrm>
          <a:prstGeom prst="rect">
            <a:avLst/>
          </a:prstGeom>
          <a:noFill/>
          <a:ln w="9525">
            <a:noFill/>
            <a:miter lim="800000"/>
            <a:headEnd/>
            <a:tailEnd/>
          </a:ln>
        </p:spPr>
        <p:txBody>
          <a:bodyPr wrap="none">
            <a:spAutoFit/>
          </a:bodyPr>
          <a:lstStyle/>
          <a:p>
            <a:r>
              <a:rPr lang="en-US">
                <a:latin typeface="Times New Roman" pitchFamily="18" charset="0"/>
              </a:rPr>
              <a:t>W = 20</a:t>
            </a:r>
          </a:p>
        </p:txBody>
      </p:sp>
      <p:pic>
        <p:nvPicPr>
          <p:cNvPr id="50184" name="Picture 9" descr="sri20"/>
          <p:cNvPicPr>
            <a:picLocks noChangeAspect="1" noChangeArrowheads="1"/>
          </p:cNvPicPr>
          <p:nvPr/>
        </p:nvPicPr>
        <p:blipFill>
          <a:blip r:embed="rId3" cstate="print"/>
          <a:srcRect/>
          <a:stretch>
            <a:fillRect/>
          </a:stretch>
        </p:blipFill>
        <p:spPr bwMode="auto">
          <a:xfrm>
            <a:off x="685800" y="1209675"/>
            <a:ext cx="2522538" cy="2295525"/>
          </a:xfrm>
          <a:prstGeom prst="rect">
            <a:avLst/>
          </a:prstGeom>
          <a:noFill/>
          <a:ln w="9525">
            <a:solidFill>
              <a:schemeClr val="bg1"/>
            </a:solidFill>
            <a:miter lim="800000"/>
            <a:headEnd/>
            <a:tailEnd/>
          </a:ln>
        </p:spPr>
      </p:pic>
      <p:sp>
        <p:nvSpPr>
          <p:cNvPr id="11" name="Content Placeholder 2"/>
          <p:cNvSpPr txBox="1">
            <a:spLocks/>
          </p:cNvSpPr>
          <p:nvPr/>
        </p:nvSpPr>
        <p:spPr bwMode="auto">
          <a:xfrm>
            <a:off x="228600" y="3886200"/>
            <a:ext cx="8229600" cy="297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Smaller window</a:t>
            </a:r>
          </a:p>
          <a:p>
            <a:pPr marL="742950" marR="0" lvl="1" indent="-285750" algn="l" defTabSz="914400" rtl="0" eaLnBrk="0" fontAlgn="base" latinLnBrk="0" hangingPunct="0">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More detail</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More noise</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Larger window</a:t>
            </a:r>
          </a:p>
          <a:p>
            <a:pPr marL="742950" marR="0" lvl="1" indent="-285750" algn="l" defTabSz="914400" rtl="0" eaLnBrk="0" fontAlgn="base" latinLnBrk="0" hangingPunct="0">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Smoother disparity maps</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Less detail</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lang="en-US" sz="2000" dirty="0" smtClean="0">
                <a:latin typeface="+mn-lt"/>
              </a:rPr>
              <a:t>Fails near boundaries</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Slide Number Placeholder 1"/>
          <p:cNvSpPr>
            <a:spLocks noGrp="1"/>
          </p:cNvSpPr>
          <p:nvPr>
            <p:ph type="sldNum" sz="quarter" idx="12"/>
          </p:nvPr>
        </p:nvSpPr>
        <p:spPr/>
        <p:txBody>
          <a:bodyPr/>
          <a:lstStyle/>
          <a:p>
            <a:fld id="{07C59B69-6083-0D46-8CBF-CC33D581A354}" type="slidenum">
              <a:rPr lang="en-US" smtClean="0"/>
              <a:pPr/>
              <a:t>45</a:t>
            </a:fld>
            <a:endParaRPr lang="en-US"/>
          </a:p>
        </p:txBody>
      </p:sp>
    </p:spTree>
    <p:extLst>
      <p:ext uri="{BB962C8B-B14F-4D97-AF65-F5344CB8AC3E}">
        <p14:creationId xmlns:p14="http://schemas.microsoft.com/office/powerpoint/2010/main" val="10002320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Failures of correspondence search</a:t>
            </a:r>
          </a:p>
        </p:txBody>
      </p:sp>
      <p:pic>
        <p:nvPicPr>
          <p:cNvPr id="624644" name="Picture 4"/>
          <p:cNvPicPr>
            <a:picLocks noChangeAspect="1" noChangeArrowheads="1"/>
          </p:cNvPicPr>
          <p:nvPr/>
        </p:nvPicPr>
        <p:blipFill>
          <a:blip r:embed="rId3" cstate="print"/>
          <a:srcRect/>
          <a:stretch>
            <a:fillRect/>
          </a:stretch>
        </p:blipFill>
        <p:spPr bwMode="auto">
          <a:xfrm>
            <a:off x="457200" y="1074738"/>
            <a:ext cx="3733800" cy="2147887"/>
          </a:xfrm>
          <a:prstGeom prst="rect">
            <a:avLst/>
          </a:prstGeom>
          <a:noFill/>
          <a:ln w="9525">
            <a:noFill/>
            <a:miter lim="800000"/>
            <a:headEnd/>
            <a:tailEnd/>
          </a:ln>
        </p:spPr>
      </p:pic>
      <p:pic>
        <p:nvPicPr>
          <p:cNvPr id="624645" name="Picture 5"/>
          <p:cNvPicPr>
            <a:picLocks noChangeAspect="1" noChangeArrowheads="1"/>
          </p:cNvPicPr>
          <p:nvPr/>
        </p:nvPicPr>
        <p:blipFill>
          <a:blip r:embed="rId4" cstate="print"/>
          <a:srcRect/>
          <a:stretch>
            <a:fillRect/>
          </a:stretch>
        </p:blipFill>
        <p:spPr bwMode="auto">
          <a:xfrm>
            <a:off x="4495800" y="1066800"/>
            <a:ext cx="4191000" cy="2152650"/>
          </a:xfrm>
          <a:prstGeom prst="rect">
            <a:avLst/>
          </a:prstGeom>
          <a:noFill/>
          <a:ln w="9525">
            <a:noFill/>
            <a:miter lim="800000"/>
            <a:headEnd/>
            <a:tailEnd/>
          </a:ln>
        </p:spPr>
      </p:pic>
      <p:sp>
        <p:nvSpPr>
          <p:cNvPr id="624646" name="Text Box 6"/>
          <p:cNvSpPr txBox="1">
            <a:spLocks noChangeArrowheads="1"/>
          </p:cNvSpPr>
          <p:nvPr/>
        </p:nvSpPr>
        <p:spPr bwMode="auto">
          <a:xfrm>
            <a:off x="838200" y="3276600"/>
            <a:ext cx="2997200" cy="457200"/>
          </a:xfrm>
          <a:prstGeom prst="rect">
            <a:avLst/>
          </a:prstGeom>
          <a:noFill/>
          <a:ln w="9525">
            <a:noFill/>
            <a:miter lim="800000"/>
            <a:headEnd/>
            <a:tailEnd/>
          </a:ln>
        </p:spPr>
        <p:txBody>
          <a:bodyPr wrap="none">
            <a:spAutoFit/>
          </a:bodyPr>
          <a:lstStyle/>
          <a:p>
            <a:r>
              <a:rPr lang="en-US"/>
              <a:t>Textureless surfaces</a:t>
            </a:r>
          </a:p>
        </p:txBody>
      </p:sp>
      <p:sp>
        <p:nvSpPr>
          <p:cNvPr id="624647" name="Text Box 7"/>
          <p:cNvSpPr txBox="1">
            <a:spLocks noChangeArrowheads="1"/>
          </p:cNvSpPr>
          <p:nvPr/>
        </p:nvSpPr>
        <p:spPr bwMode="auto">
          <a:xfrm>
            <a:off x="4953000" y="3198813"/>
            <a:ext cx="3100388" cy="457200"/>
          </a:xfrm>
          <a:prstGeom prst="rect">
            <a:avLst/>
          </a:prstGeom>
          <a:noFill/>
          <a:ln w="9525">
            <a:noFill/>
            <a:miter lim="800000"/>
            <a:headEnd/>
            <a:tailEnd/>
          </a:ln>
        </p:spPr>
        <p:txBody>
          <a:bodyPr wrap="none">
            <a:spAutoFit/>
          </a:bodyPr>
          <a:lstStyle/>
          <a:p>
            <a:r>
              <a:rPr lang="en-US"/>
              <a:t>Occlusions, repetition</a:t>
            </a:r>
          </a:p>
        </p:txBody>
      </p:sp>
      <p:sp>
        <p:nvSpPr>
          <p:cNvPr id="624648" name="Text Box 8"/>
          <p:cNvSpPr txBox="1">
            <a:spLocks noChangeArrowheads="1"/>
          </p:cNvSpPr>
          <p:nvPr/>
        </p:nvSpPr>
        <p:spPr bwMode="auto">
          <a:xfrm>
            <a:off x="1763713" y="6248400"/>
            <a:ext cx="5475287" cy="457200"/>
          </a:xfrm>
          <a:prstGeom prst="rect">
            <a:avLst/>
          </a:prstGeom>
          <a:noFill/>
          <a:ln w="9525">
            <a:noFill/>
            <a:miter lim="800000"/>
            <a:headEnd/>
            <a:tailEnd/>
          </a:ln>
        </p:spPr>
        <p:txBody>
          <a:bodyPr wrap="none">
            <a:spAutoFit/>
          </a:bodyPr>
          <a:lstStyle/>
          <a:p>
            <a:r>
              <a:rPr lang="en-US"/>
              <a:t>Non-Lambertian surfaces, specularities</a:t>
            </a:r>
          </a:p>
        </p:txBody>
      </p:sp>
      <p:pic>
        <p:nvPicPr>
          <p:cNvPr id="624652" name="Picture 12"/>
          <p:cNvPicPr>
            <a:picLocks noChangeAspect="1" noChangeArrowheads="1"/>
          </p:cNvPicPr>
          <p:nvPr/>
        </p:nvPicPr>
        <p:blipFill>
          <a:blip r:embed="rId5" cstate="print"/>
          <a:srcRect/>
          <a:stretch>
            <a:fillRect/>
          </a:stretch>
        </p:blipFill>
        <p:spPr bwMode="auto">
          <a:xfrm>
            <a:off x="1066800" y="3886200"/>
            <a:ext cx="2268538" cy="2417763"/>
          </a:xfrm>
          <a:prstGeom prst="rect">
            <a:avLst/>
          </a:prstGeom>
          <a:noFill/>
          <a:ln w="9525">
            <a:noFill/>
            <a:miter lim="800000"/>
            <a:headEnd/>
            <a:tailEnd/>
          </a:ln>
        </p:spPr>
      </p:pic>
      <p:pic>
        <p:nvPicPr>
          <p:cNvPr id="624653" name="Picture 13"/>
          <p:cNvPicPr>
            <a:picLocks noChangeAspect="1" noChangeArrowheads="1"/>
          </p:cNvPicPr>
          <p:nvPr/>
        </p:nvPicPr>
        <p:blipFill>
          <a:blip r:embed="rId6" cstate="print"/>
          <a:srcRect/>
          <a:stretch>
            <a:fillRect/>
          </a:stretch>
        </p:blipFill>
        <p:spPr bwMode="auto">
          <a:xfrm>
            <a:off x="3448050" y="3886200"/>
            <a:ext cx="2268538" cy="2417763"/>
          </a:xfrm>
          <a:prstGeom prst="rect">
            <a:avLst/>
          </a:prstGeom>
          <a:noFill/>
          <a:ln w="9525">
            <a:noFill/>
            <a:miter lim="800000"/>
            <a:headEnd/>
            <a:tailEnd/>
          </a:ln>
        </p:spPr>
      </p:pic>
      <p:pic>
        <p:nvPicPr>
          <p:cNvPr id="624654" name="Picture 14"/>
          <p:cNvPicPr>
            <a:picLocks noChangeAspect="1" noChangeArrowheads="1"/>
          </p:cNvPicPr>
          <p:nvPr/>
        </p:nvPicPr>
        <p:blipFill>
          <a:blip r:embed="rId7" cstate="print"/>
          <a:srcRect/>
          <a:stretch>
            <a:fillRect/>
          </a:stretch>
        </p:blipFill>
        <p:spPr bwMode="auto">
          <a:xfrm>
            <a:off x="5867400" y="3886200"/>
            <a:ext cx="2257425" cy="23876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07C59B69-6083-0D46-8CBF-CC33D581A354}" type="slidenum">
              <a:rPr lang="en-US" smtClean="0"/>
              <a:pPr/>
              <a:t>46</a:t>
            </a:fld>
            <a:endParaRPr lang="en-US"/>
          </a:p>
        </p:txBody>
      </p:sp>
    </p:spTree>
    <p:extLst>
      <p:ext uri="{BB962C8B-B14F-4D97-AF65-F5344CB8AC3E}">
        <p14:creationId xmlns:p14="http://schemas.microsoft.com/office/powerpoint/2010/main" val="181363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6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246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46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46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465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246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46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46" grpId="0"/>
      <p:bldP spid="624647" grpId="0"/>
      <p:bldP spid="62464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r>
              <a:rPr lang="en-US" smtClean="0"/>
              <a:t>Results with window search</a:t>
            </a:r>
          </a:p>
        </p:txBody>
      </p:sp>
      <p:graphicFrame>
        <p:nvGraphicFramePr>
          <p:cNvPr id="14338" name="Object 3"/>
          <p:cNvGraphicFramePr>
            <a:graphicFrameLocks noChangeAspect="1"/>
          </p:cNvGraphicFramePr>
          <p:nvPr/>
        </p:nvGraphicFramePr>
        <p:xfrm>
          <a:off x="5257800" y="4332288"/>
          <a:ext cx="3276600" cy="2373312"/>
        </p:xfrm>
        <a:graphic>
          <a:graphicData uri="http://schemas.openxmlformats.org/presentationml/2006/ole">
            <mc:AlternateContent xmlns:mc="http://schemas.openxmlformats.org/markup-compatibility/2006">
              <mc:Choice xmlns:v="urn:schemas-microsoft-com:vml" Requires="v">
                <p:oleObj spid="_x0000_s146511" name="Image" r:id="rId4" imgW="4422167" imgH="3202259" progId="">
                  <p:embed/>
                </p:oleObj>
              </mc:Choice>
              <mc:Fallback>
                <p:oleObj name="Image" r:id="rId4" imgW="4422167" imgH="320225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4332288"/>
                        <a:ext cx="3276600" cy="2373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1" name="Text Box 4"/>
          <p:cNvSpPr txBox="1">
            <a:spLocks noChangeArrowheads="1"/>
          </p:cNvSpPr>
          <p:nvPr/>
        </p:nvSpPr>
        <p:spPr bwMode="auto">
          <a:xfrm>
            <a:off x="817563" y="3810000"/>
            <a:ext cx="3525837" cy="457200"/>
          </a:xfrm>
          <a:prstGeom prst="rect">
            <a:avLst/>
          </a:prstGeom>
          <a:noFill/>
          <a:ln w="9525">
            <a:noFill/>
            <a:miter lim="800000"/>
            <a:headEnd/>
            <a:tailEnd/>
          </a:ln>
        </p:spPr>
        <p:txBody>
          <a:bodyPr wrap="none">
            <a:spAutoFit/>
          </a:bodyPr>
          <a:lstStyle/>
          <a:p>
            <a:pPr algn="ctr"/>
            <a:r>
              <a:rPr lang="en-US"/>
              <a:t>Window-based matching</a:t>
            </a:r>
          </a:p>
        </p:txBody>
      </p:sp>
      <p:graphicFrame>
        <p:nvGraphicFramePr>
          <p:cNvPr id="14339" name="Object 5"/>
          <p:cNvGraphicFramePr>
            <a:graphicFrameLocks noChangeAspect="1"/>
          </p:cNvGraphicFramePr>
          <p:nvPr/>
        </p:nvGraphicFramePr>
        <p:xfrm>
          <a:off x="914400" y="4332288"/>
          <a:ext cx="3276600" cy="2373312"/>
        </p:xfrm>
        <a:graphic>
          <a:graphicData uri="http://schemas.openxmlformats.org/presentationml/2006/ole">
            <mc:AlternateContent xmlns:mc="http://schemas.openxmlformats.org/markup-compatibility/2006">
              <mc:Choice xmlns:v="urn:schemas-microsoft-com:vml" Requires="v">
                <p:oleObj spid="_x0000_s146512" name="Image" r:id="rId6" imgW="4422167" imgH="3202259" progId="">
                  <p:embed/>
                </p:oleObj>
              </mc:Choice>
              <mc:Fallback>
                <p:oleObj name="Image" r:id="rId6" imgW="4422167" imgH="3202259"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4332288"/>
                        <a:ext cx="3276600" cy="2373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2" name="Text Box 6"/>
          <p:cNvSpPr txBox="1">
            <a:spLocks noChangeArrowheads="1"/>
          </p:cNvSpPr>
          <p:nvPr/>
        </p:nvSpPr>
        <p:spPr bwMode="auto">
          <a:xfrm>
            <a:off x="5964238" y="3810000"/>
            <a:ext cx="1895475" cy="457200"/>
          </a:xfrm>
          <a:prstGeom prst="rect">
            <a:avLst/>
          </a:prstGeom>
          <a:noFill/>
          <a:ln w="9525">
            <a:noFill/>
            <a:miter lim="800000"/>
            <a:headEnd/>
            <a:tailEnd/>
          </a:ln>
        </p:spPr>
        <p:txBody>
          <a:bodyPr wrap="none">
            <a:spAutoFit/>
          </a:bodyPr>
          <a:lstStyle/>
          <a:p>
            <a:pPr algn="ctr"/>
            <a:r>
              <a:rPr lang="en-US"/>
              <a:t>Ground truth</a:t>
            </a:r>
          </a:p>
        </p:txBody>
      </p:sp>
      <p:pic>
        <p:nvPicPr>
          <p:cNvPr id="14343" name="Picture 7" descr="scene1"/>
          <p:cNvPicPr>
            <a:picLocks noChangeAspect="1" noChangeArrowheads="1"/>
          </p:cNvPicPr>
          <p:nvPr/>
        </p:nvPicPr>
        <p:blipFill>
          <a:blip r:embed="rId8" cstate="print"/>
          <a:srcRect/>
          <a:stretch>
            <a:fillRect/>
          </a:stretch>
        </p:blipFill>
        <p:spPr bwMode="auto">
          <a:xfrm>
            <a:off x="3048000" y="1276350"/>
            <a:ext cx="3276600" cy="2457450"/>
          </a:xfrm>
          <a:prstGeom prst="rect">
            <a:avLst/>
          </a:prstGeom>
          <a:noFill/>
          <a:ln w="9525">
            <a:noFill/>
            <a:miter lim="800000"/>
            <a:headEnd/>
            <a:tailEnd/>
          </a:ln>
        </p:spPr>
      </p:pic>
      <p:sp>
        <p:nvSpPr>
          <p:cNvPr id="14344" name="Text Box 6"/>
          <p:cNvSpPr txBox="1">
            <a:spLocks noChangeArrowheads="1"/>
          </p:cNvSpPr>
          <p:nvPr/>
        </p:nvSpPr>
        <p:spPr bwMode="auto">
          <a:xfrm>
            <a:off x="4344988" y="838200"/>
            <a:ext cx="828675" cy="457200"/>
          </a:xfrm>
          <a:prstGeom prst="rect">
            <a:avLst/>
          </a:prstGeom>
          <a:noFill/>
          <a:ln w="9525">
            <a:noFill/>
            <a:miter lim="800000"/>
            <a:headEnd/>
            <a:tailEnd/>
          </a:ln>
        </p:spPr>
        <p:txBody>
          <a:bodyPr wrap="none">
            <a:spAutoFit/>
          </a:bodyPr>
          <a:lstStyle/>
          <a:p>
            <a:pPr algn="ctr"/>
            <a:r>
              <a:rPr lang="en-US"/>
              <a:t>Data</a:t>
            </a:r>
          </a:p>
        </p:txBody>
      </p:sp>
      <p:sp>
        <p:nvSpPr>
          <p:cNvPr id="2" name="Slide Number Placeholder 1"/>
          <p:cNvSpPr>
            <a:spLocks noGrp="1"/>
          </p:cNvSpPr>
          <p:nvPr>
            <p:ph type="sldNum" sz="quarter" idx="12"/>
          </p:nvPr>
        </p:nvSpPr>
        <p:spPr/>
        <p:txBody>
          <a:bodyPr/>
          <a:lstStyle/>
          <a:p>
            <a:fld id="{2ECA7CF4-79CC-6A48-A466-8C20EA113E48}" type="slidenum">
              <a:rPr lang="en-US" smtClean="0"/>
              <a:pPr/>
              <a:t>47</a:t>
            </a:fld>
            <a:endParaRPr lang="en-US"/>
          </a:p>
        </p:txBody>
      </p:sp>
    </p:spTree>
    <p:extLst>
      <p:ext uri="{BB962C8B-B14F-4D97-AF65-F5344CB8AC3E}">
        <p14:creationId xmlns:p14="http://schemas.microsoft.com/office/powerpoint/2010/main" val="38600146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sz="2800" dirty="0" smtClean="0"/>
              <a:t>How can we improve window-based matching?</a:t>
            </a:r>
            <a:endParaRPr lang="en-US" sz="2800" dirty="0"/>
          </a:p>
        </p:txBody>
      </p:sp>
      <p:sp>
        <p:nvSpPr>
          <p:cNvPr id="52227" name="Content Placeholder 3"/>
          <p:cNvSpPr>
            <a:spLocks noGrp="1"/>
          </p:cNvSpPr>
          <p:nvPr>
            <p:ph idx="1"/>
          </p:nvPr>
        </p:nvSpPr>
        <p:spPr/>
        <p:txBody>
          <a:bodyPr/>
          <a:lstStyle/>
          <a:p>
            <a:endParaRPr lang="en-US" dirty="0" smtClean="0"/>
          </a:p>
          <a:p>
            <a:r>
              <a:rPr lang="en-US" dirty="0" smtClean="0"/>
              <a:t>So far, matches are independent for each point</a:t>
            </a:r>
          </a:p>
          <a:p>
            <a:endParaRPr lang="en-US" dirty="0" smtClean="0"/>
          </a:p>
          <a:p>
            <a:r>
              <a:rPr lang="en-US" dirty="0" smtClean="0"/>
              <a:t>What constraints or priors can we add?</a:t>
            </a:r>
          </a:p>
        </p:txBody>
      </p:sp>
      <p:sp>
        <p:nvSpPr>
          <p:cNvPr id="2" name="Slide Number Placeholder 1"/>
          <p:cNvSpPr>
            <a:spLocks noGrp="1"/>
          </p:cNvSpPr>
          <p:nvPr>
            <p:ph type="sldNum" sz="quarter" idx="12"/>
          </p:nvPr>
        </p:nvSpPr>
        <p:spPr/>
        <p:txBody>
          <a:bodyPr/>
          <a:lstStyle/>
          <a:p>
            <a:fld id="{07C59B69-6083-0D46-8CBF-CC33D581A354}" type="slidenum">
              <a:rPr lang="en-US" smtClean="0"/>
              <a:pPr/>
              <a:t>48</a:t>
            </a:fld>
            <a:endParaRPr lang="en-US"/>
          </a:p>
        </p:txBody>
      </p:sp>
    </p:spTree>
    <p:extLst>
      <p:ext uri="{BB962C8B-B14F-4D97-AF65-F5344CB8AC3E}">
        <p14:creationId xmlns:p14="http://schemas.microsoft.com/office/powerpoint/2010/main" val="5663659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Stereo constraints/priors</a:t>
            </a:r>
          </a:p>
        </p:txBody>
      </p:sp>
      <p:sp>
        <p:nvSpPr>
          <p:cNvPr id="31747" name="Rectangle 3"/>
          <p:cNvSpPr>
            <a:spLocks noGrp="1" noChangeArrowheads="1"/>
          </p:cNvSpPr>
          <p:nvPr>
            <p:ph type="body" idx="1"/>
          </p:nvPr>
        </p:nvSpPr>
        <p:spPr>
          <a:xfrm>
            <a:off x="685800" y="914400"/>
            <a:ext cx="7772400" cy="1371600"/>
          </a:xfrm>
        </p:spPr>
        <p:txBody>
          <a:bodyPr>
            <a:normAutofit/>
          </a:bodyPr>
          <a:lstStyle/>
          <a:p>
            <a:pPr>
              <a:buFontTx/>
              <a:buChar char="•"/>
              <a:defRPr/>
            </a:pPr>
            <a:r>
              <a:rPr lang="en-US" dirty="0" smtClean="0"/>
              <a:t>Uniqueness </a:t>
            </a:r>
          </a:p>
          <a:p>
            <a:pPr lvl="1">
              <a:defRPr/>
            </a:pPr>
            <a:r>
              <a:rPr lang="en-US" dirty="0" smtClean="0">
                <a:solidFill>
                  <a:srgbClr val="0066FF"/>
                </a:solidFill>
              </a:rPr>
              <a:t>For any point in one image, there should be at most one matching point in the other image</a:t>
            </a:r>
          </a:p>
        </p:txBody>
      </p:sp>
      <p:pic>
        <p:nvPicPr>
          <p:cNvPr id="54276" name="Picture 4"/>
          <p:cNvPicPr>
            <a:picLocks noChangeAspect="1" noChangeArrowheads="1"/>
          </p:cNvPicPr>
          <p:nvPr/>
        </p:nvPicPr>
        <p:blipFill>
          <a:blip r:embed="rId3" cstate="print"/>
          <a:srcRect/>
          <a:stretch>
            <a:fillRect/>
          </a:stretch>
        </p:blipFill>
        <p:spPr bwMode="auto">
          <a:xfrm>
            <a:off x="1524000" y="2149475"/>
            <a:ext cx="6248400" cy="455612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07C59B69-6083-0D46-8CBF-CC33D581A354}" type="slidenum">
              <a:rPr lang="en-US" smtClean="0"/>
              <a:pPr/>
              <a:t>49</a:t>
            </a:fld>
            <a:endParaRPr lang="en-US"/>
          </a:p>
        </p:txBody>
      </p:sp>
    </p:spTree>
    <p:extLst>
      <p:ext uri="{BB962C8B-B14F-4D97-AF65-F5344CB8AC3E}">
        <p14:creationId xmlns:p14="http://schemas.microsoft.com/office/powerpoint/2010/main" val="961388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atin typeface="Arial" charset="0"/>
              </a:rPr>
              <a:t>What do humans use as depth cues?</a:t>
            </a:r>
          </a:p>
        </p:txBody>
      </p:sp>
      <p:sp>
        <p:nvSpPr>
          <p:cNvPr id="3" name="TextBox 2"/>
          <p:cNvSpPr txBox="1"/>
          <p:nvPr/>
        </p:nvSpPr>
        <p:spPr>
          <a:xfrm>
            <a:off x="381000" y="4956175"/>
            <a:ext cx="4724400" cy="1292225"/>
          </a:xfrm>
          <a:prstGeom prst="rect">
            <a:avLst/>
          </a:prstGeom>
          <a:noFill/>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b="1"/>
              <a:t>Shades and Shadows </a:t>
            </a:r>
          </a:p>
          <a:p>
            <a:r>
              <a:rPr lang="en-US" sz="1000"/>
              <a:t>When we know the location of a light source and see objects casting shadows on other objects, we learn that the object shadowing the other is closer to the light source. As most illumination comes downward we tend to resolve ambiguities using this information. The three dimensional looking computer user interfaces are a nice example on this. Also, bright objects seem to be closer to the observer than dark ones. </a:t>
            </a:r>
          </a:p>
        </p:txBody>
      </p:sp>
      <p:sp>
        <p:nvSpPr>
          <p:cNvPr id="4" name="TextBox 3"/>
          <p:cNvSpPr txBox="1"/>
          <p:nvPr/>
        </p:nvSpPr>
        <p:spPr>
          <a:xfrm>
            <a:off x="228600" y="6327775"/>
            <a:ext cx="6400800" cy="261938"/>
          </a:xfrm>
          <a:prstGeom prst="rect">
            <a:avLst/>
          </a:prstGeom>
          <a:noFill/>
        </p:spPr>
        <p:txBody>
          <a:bodyPr>
            <a:spAutoFit/>
          </a:bodyPr>
          <a:lstStyle/>
          <a:p>
            <a:pPr>
              <a:defRPr/>
            </a:pPr>
            <a:r>
              <a:rPr lang="en-US" sz="1100" dirty="0">
                <a:latin typeface="+mn-lt"/>
                <a:ea typeface="+mn-ea"/>
              </a:rPr>
              <a:t>Marko </a:t>
            </a:r>
            <a:r>
              <a:rPr lang="en-US" sz="1100" dirty="0" err="1">
                <a:latin typeface="+mn-lt"/>
                <a:ea typeface="+mn-ea"/>
              </a:rPr>
              <a:t>Teittinen</a:t>
            </a:r>
            <a:r>
              <a:rPr lang="en-US" sz="1100" dirty="0">
                <a:latin typeface="+mn-lt"/>
                <a:ea typeface="+mn-ea"/>
              </a:rPr>
              <a:t>  </a:t>
            </a:r>
            <a:r>
              <a:rPr lang="en-US" sz="1100" dirty="0">
                <a:latin typeface="+mn-lt"/>
                <a:ea typeface="+mn-ea"/>
                <a:hlinkClick r:id="rId2"/>
              </a:rPr>
              <a:t>http://www.hitl.washington.edu/scivw/EVE/III.A.1.c.DepthCues.html</a:t>
            </a:r>
            <a:r>
              <a:rPr lang="en-US" sz="1100" dirty="0">
                <a:latin typeface="+mn-lt"/>
                <a:ea typeface="+mn-ea"/>
              </a:rPr>
              <a:t> </a:t>
            </a:r>
            <a:endParaRPr lang="en-US" sz="1600" dirty="0">
              <a:latin typeface="+mn-lt"/>
              <a:ea typeface="+mn-ea"/>
            </a:endParaRPr>
          </a:p>
        </p:txBody>
      </p:sp>
      <p:sp>
        <p:nvSpPr>
          <p:cNvPr id="2" name="TextBox 1"/>
          <p:cNvSpPr txBox="1"/>
          <p:nvPr/>
        </p:nvSpPr>
        <p:spPr>
          <a:xfrm>
            <a:off x="228600" y="990600"/>
            <a:ext cx="3810000" cy="461963"/>
          </a:xfrm>
          <a:prstGeom prst="rect">
            <a:avLst/>
          </a:prstGeom>
          <a:noFill/>
        </p:spPr>
        <p:txBody>
          <a:bodyPr>
            <a:spAutoFit/>
          </a:bodyPr>
          <a:lstStyle/>
          <a:p>
            <a:pPr>
              <a:defRPr/>
            </a:pPr>
            <a:r>
              <a:rPr lang="en-US" dirty="0">
                <a:solidFill>
                  <a:srgbClr val="0070C0"/>
                </a:solidFill>
                <a:latin typeface="+mn-lt"/>
                <a:ea typeface="+mn-ea"/>
              </a:rPr>
              <a:t>Image cues</a:t>
            </a:r>
          </a:p>
        </p:txBody>
      </p:sp>
      <p:sp>
        <p:nvSpPr>
          <p:cNvPr id="6" name="TextBox 5"/>
          <p:cNvSpPr txBox="1"/>
          <p:nvPr/>
        </p:nvSpPr>
        <p:spPr>
          <a:xfrm>
            <a:off x="381000" y="1458913"/>
            <a:ext cx="4724400" cy="600075"/>
          </a:xfrm>
          <a:prstGeom prst="rect">
            <a:avLst/>
          </a:prstGeom>
          <a:noFill/>
        </p:spPr>
        <p:txBody>
          <a:bodyPr>
            <a:spAutoFit/>
          </a:bodyPr>
          <a:lstStyle/>
          <a:p>
            <a:pPr>
              <a:defRPr/>
            </a:pPr>
            <a:r>
              <a:rPr lang="en-US" sz="1200" b="1" dirty="0">
                <a:latin typeface="Times New Roman" pitchFamily="18" charset="0"/>
                <a:ea typeface="+mn-ea"/>
              </a:rPr>
              <a:t>Retinal Image Size </a:t>
            </a:r>
          </a:p>
          <a:p>
            <a:pPr>
              <a:defRPr/>
            </a:pPr>
            <a:r>
              <a:rPr lang="en-US" sz="1050" dirty="0">
                <a:latin typeface="Times New Roman" pitchFamily="18" charset="0"/>
                <a:ea typeface="+mn-ea"/>
              </a:rPr>
              <a:t>When the real size of the object is known, our brain compares the sensed size of the object to this real size, and thus acquires information about the distance of the object. </a:t>
            </a:r>
          </a:p>
        </p:txBody>
      </p:sp>
      <p:sp>
        <p:nvSpPr>
          <p:cNvPr id="7" name="TextBox 6"/>
          <p:cNvSpPr txBox="1"/>
          <p:nvPr/>
        </p:nvSpPr>
        <p:spPr>
          <a:xfrm>
            <a:off x="381000" y="2057400"/>
            <a:ext cx="4724400" cy="784225"/>
          </a:xfrm>
          <a:prstGeom prst="rect">
            <a:avLst/>
          </a:prstGeom>
          <a:noFill/>
        </p:spPr>
        <p:txBody>
          <a:bodyPr>
            <a:spAutoFit/>
          </a:bodyPr>
          <a:lstStyle/>
          <a:p>
            <a:pPr>
              <a:defRPr/>
            </a:pPr>
            <a:r>
              <a:rPr lang="en-US" sz="1200" b="1" dirty="0">
                <a:latin typeface="Times New Roman" pitchFamily="18" charset="0"/>
                <a:ea typeface="+mn-ea"/>
              </a:rPr>
              <a:t>Linear Perspective </a:t>
            </a:r>
          </a:p>
          <a:p>
            <a:pPr>
              <a:defRPr/>
            </a:pPr>
            <a:r>
              <a:rPr lang="en-US" sz="1050" dirty="0">
                <a:latin typeface="Times New Roman" pitchFamily="18" charset="0"/>
                <a:ea typeface="+mn-ea"/>
              </a:rPr>
              <a:t>When looking down a straight level road we see the parallel sides of the road meet in the horizon. This effect is often visible in photos and it is an important depth cue. It is called linear perspective. </a:t>
            </a:r>
          </a:p>
        </p:txBody>
      </p:sp>
      <p:sp>
        <p:nvSpPr>
          <p:cNvPr id="8" name="TextBox 7"/>
          <p:cNvSpPr txBox="1"/>
          <p:nvPr/>
        </p:nvSpPr>
        <p:spPr>
          <a:xfrm>
            <a:off x="381000" y="2751138"/>
            <a:ext cx="4724400" cy="785812"/>
          </a:xfrm>
          <a:prstGeom prst="rect">
            <a:avLst/>
          </a:prstGeom>
          <a:noFill/>
        </p:spPr>
        <p:txBody>
          <a:bodyPr>
            <a:spAutoFit/>
          </a:bodyPr>
          <a:lstStyle/>
          <a:p>
            <a:pPr>
              <a:defRPr/>
            </a:pPr>
            <a:r>
              <a:rPr lang="en-US" sz="1200" b="1" dirty="0">
                <a:latin typeface="Times New Roman" pitchFamily="18" charset="0"/>
                <a:ea typeface="+mn-ea"/>
              </a:rPr>
              <a:t>Texture Gradient </a:t>
            </a:r>
          </a:p>
          <a:p>
            <a:pPr>
              <a:defRPr/>
            </a:pPr>
            <a:r>
              <a:rPr lang="en-US" sz="1050" dirty="0">
                <a:latin typeface="Times New Roman" pitchFamily="18" charset="0"/>
                <a:ea typeface="+mn-ea"/>
              </a:rPr>
              <a:t>The closer we are to an object the more detail we can see of its surface texture. So objects with smooth textures are usually interpreted being farther away. This is especially true if the surface texture spans all the distance from near to far. </a:t>
            </a:r>
          </a:p>
        </p:txBody>
      </p:sp>
      <p:sp>
        <p:nvSpPr>
          <p:cNvPr id="9" name="TextBox 8"/>
          <p:cNvSpPr txBox="1"/>
          <p:nvPr/>
        </p:nvSpPr>
        <p:spPr>
          <a:xfrm>
            <a:off x="381000" y="3482975"/>
            <a:ext cx="4724400" cy="784225"/>
          </a:xfrm>
          <a:prstGeom prst="rect">
            <a:avLst/>
          </a:prstGeom>
          <a:noFill/>
        </p:spPr>
        <p:txBody>
          <a:bodyPr>
            <a:spAutoFit/>
          </a:bodyPr>
          <a:lstStyle/>
          <a:p>
            <a:pPr>
              <a:defRPr/>
            </a:pPr>
            <a:r>
              <a:rPr lang="en-US" sz="1200" b="1" dirty="0">
                <a:latin typeface="Times New Roman" pitchFamily="18" charset="0"/>
                <a:ea typeface="+mn-ea"/>
              </a:rPr>
              <a:t>Overlapping </a:t>
            </a:r>
          </a:p>
          <a:p>
            <a:pPr>
              <a:defRPr/>
            </a:pPr>
            <a:r>
              <a:rPr lang="en-US" sz="1050" dirty="0">
                <a:latin typeface="Times New Roman" pitchFamily="18" charset="0"/>
                <a:ea typeface="+mn-ea"/>
              </a:rPr>
              <a:t>When objects block each other out of our sight, we know that the object that blocks the other one is closer to us. The object whose outline pattern looks more continuous is felt to lie closer. </a:t>
            </a:r>
          </a:p>
        </p:txBody>
      </p:sp>
      <p:sp>
        <p:nvSpPr>
          <p:cNvPr id="10" name="TextBox 9"/>
          <p:cNvSpPr txBox="1"/>
          <p:nvPr/>
        </p:nvSpPr>
        <p:spPr>
          <a:xfrm>
            <a:off x="381000" y="4211638"/>
            <a:ext cx="4724400" cy="969962"/>
          </a:xfrm>
          <a:prstGeom prst="rect">
            <a:avLst/>
          </a:prstGeom>
          <a:noFill/>
        </p:spPr>
        <p:txBody>
          <a:bodyPr>
            <a:spAutoFit/>
          </a:bodyPr>
          <a:lstStyle/>
          <a:p>
            <a:pPr>
              <a:defRPr/>
            </a:pPr>
            <a:r>
              <a:rPr lang="en-US" sz="1200" b="1" dirty="0">
                <a:latin typeface="Times New Roman" pitchFamily="18" charset="0"/>
                <a:ea typeface="+mn-ea"/>
              </a:rPr>
              <a:t>Aerial Haze</a:t>
            </a:r>
          </a:p>
          <a:p>
            <a:pPr>
              <a:defRPr/>
            </a:pPr>
            <a:r>
              <a:rPr lang="en-US" sz="1050" dirty="0">
                <a:latin typeface="Times New Roman" pitchFamily="18" charset="0"/>
                <a:ea typeface="+mn-ea"/>
              </a:rPr>
              <a:t>The mountains in the horizon look always slightly bluish or hazy. The reason for this are small water and dust particles in the air between the eye and the mountains. The farther the mountains, the hazier they look. </a:t>
            </a:r>
          </a:p>
          <a:p>
            <a:pPr>
              <a:defRPr/>
            </a:pPr>
            <a:endParaRPr lang="en-US" sz="1200" dirty="0">
              <a:latin typeface="Times New Roman" pitchFamily="18" charset="0"/>
              <a:ea typeface="+mn-ea"/>
            </a:endParaRPr>
          </a:p>
        </p:txBody>
      </p:sp>
      <p:pic>
        <p:nvPicPr>
          <p:cNvPr id="21515" name="Picture 2" descr="http://www.jonathanchiu.com/images/20080415232235_img_0028.jpg"/>
          <p:cNvPicPr>
            <a:picLocks noChangeAspect="1" noChangeArrowheads="1"/>
          </p:cNvPicPr>
          <p:nvPr/>
        </p:nvPicPr>
        <p:blipFill>
          <a:blip r:embed="rId3" cstate="email">
            <a:extLst>
              <a:ext uri="{28A0092B-C50C-407E-A947-70E740481C1C}">
                <a14:useLocalDpi xmlns:a14="http://schemas.microsoft.com/office/drawing/2010/main" val="0"/>
              </a:ext>
            </a:extLst>
          </a:blip>
          <a:srcRect l="30379" t="4988" r="24287"/>
          <a:stretch>
            <a:fillRect/>
          </a:stretch>
        </p:blipFill>
        <p:spPr bwMode="auto">
          <a:xfrm>
            <a:off x="5181600" y="990600"/>
            <a:ext cx="3752850" cy="524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981950" y="5981700"/>
            <a:ext cx="1162050" cy="246063"/>
          </a:xfrm>
          <a:prstGeom prst="rect">
            <a:avLst/>
          </a:prstGeom>
          <a:noFill/>
        </p:spPr>
        <p:txBody>
          <a:bodyPr>
            <a:spAutoFit/>
          </a:bodyPr>
          <a:lstStyle/>
          <a:p>
            <a:pPr>
              <a:defRPr/>
            </a:pPr>
            <a:r>
              <a:rPr lang="en-US" sz="1000" dirty="0">
                <a:solidFill>
                  <a:schemeClr val="bg1"/>
                </a:solidFill>
                <a:latin typeface="+mn-lt"/>
                <a:ea typeface="+mn-ea"/>
              </a:rPr>
              <a:t>Jonathan Chiu </a:t>
            </a:r>
          </a:p>
        </p:txBody>
      </p:sp>
      <p:sp>
        <p:nvSpPr>
          <p:cNvPr id="11" name="Slide Number Placeholder 10"/>
          <p:cNvSpPr>
            <a:spLocks noGrp="1"/>
          </p:cNvSpPr>
          <p:nvPr>
            <p:ph type="sldNum" sz="quarter" idx="12"/>
          </p:nvPr>
        </p:nvSpPr>
        <p:spPr/>
        <p:txBody>
          <a:bodyPr/>
          <a:lstStyle/>
          <a:p>
            <a:fld id="{2ECA7CF4-79CC-6A48-A466-8C20EA113E48}"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Stereo constraints/priors</a:t>
            </a:r>
          </a:p>
        </p:txBody>
      </p:sp>
      <p:sp>
        <p:nvSpPr>
          <p:cNvPr id="32771" name="Rectangle 3"/>
          <p:cNvSpPr>
            <a:spLocks noGrp="1" noChangeArrowheads="1"/>
          </p:cNvSpPr>
          <p:nvPr>
            <p:ph type="body" idx="1"/>
          </p:nvPr>
        </p:nvSpPr>
        <p:spPr>
          <a:xfrm>
            <a:off x="685800" y="914400"/>
            <a:ext cx="8153400" cy="2362200"/>
          </a:xfrm>
        </p:spPr>
        <p:txBody>
          <a:bodyPr>
            <a:normAutofit/>
          </a:bodyPr>
          <a:lstStyle/>
          <a:p>
            <a:pPr>
              <a:buFontTx/>
              <a:buChar char="•"/>
              <a:defRPr/>
            </a:pPr>
            <a:r>
              <a:rPr lang="en-US" dirty="0" smtClean="0"/>
              <a:t>Uniqueness </a:t>
            </a:r>
          </a:p>
          <a:p>
            <a:pPr lvl="1">
              <a:defRPr/>
            </a:pPr>
            <a:r>
              <a:rPr lang="en-US" dirty="0" smtClean="0"/>
              <a:t>For any point in one image, there should be at most one matching point in the other image</a:t>
            </a:r>
          </a:p>
          <a:p>
            <a:pPr>
              <a:buFontTx/>
              <a:buChar char="•"/>
              <a:defRPr/>
            </a:pPr>
            <a:r>
              <a:rPr lang="en-US" dirty="0" smtClean="0"/>
              <a:t>Ordering</a:t>
            </a:r>
          </a:p>
          <a:p>
            <a:pPr lvl="1">
              <a:defRPr/>
            </a:pPr>
            <a:r>
              <a:rPr lang="en-US" dirty="0" smtClean="0">
                <a:solidFill>
                  <a:srgbClr val="0066FF"/>
                </a:solidFill>
              </a:rPr>
              <a:t>Corresponding points should be in the same order in both views</a:t>
            </a:r>
          </a:p>
        </p:txBody>
      </p:sp>
      <p:pic>
        <p:nvPicPr>
          <p:cNvPr id="701446" name="Picture 6"/>
          <p:cNvPicPr>
            <a:picLocks noChangeAspect="1" noChangeArrowheads="1"/>
          </p:cNvPicPr>
          <p:nvPr/>
        </p:nvPicPr>
        <p:blipFill>
          <a:blip r:embed="rId3" cstate="print"/>
          <a:srcRect/>
          <a:stretch>
            <a:fillRect/>
          </a:stretch>
        </p:blipFill>
        <p:spPr bwMode="auto">
          <a:xfrm>
            <a:off x="685800" y="3352800"/>
            <a:ext cx="7772400" cy="2824163"/>
          </a:xfrm>
          <a:prstGeom prst="rect">
            <a:avLst/>
          </a:prstGeom>
          <a:noFill/>
          <a:ln w="9525">
            <a:noFill/>
            <a:miter lim="800000"/>
            <a:headEnd/>
            <a:tailEnd/>
          </a:ln>
        </p:spPr>
      </p:pic>
      <p:sp>
        <p:nvSpPr>
          <p:cNvPr id="55301" name="Rectangle 8"/>
          <p:cNvSpPr>
            <a:spLocks noChangeArrowheads="1"/>
          </p:cNvSpPr>
          <p:nvPr/>
        </p:nvSpPr>
        <p:spPr bwMode="auto">
          <a:xfrm>
            <a:off x="4724400" y="2819400"/>
            <a:ext cx="4038600" cy="3810000"/>
          </a:xfrm>
          <a:prstGeom prst="rect">
            <a:avLst/>
          </a:prstGeom>
          <a:solidFill>
            <a:schemeClr val="bg1"/>
          </a:solidFill>
          <a:ln w="9525">
            <a:noFill/>
            <a:miter lim="800000"/>
            <a:headEnd/>
            <a:tailEnd/>
          </a:ln>
        </p:spPr>
        <p:txBody>
          <a:bodyPr wrap="none" anchor="ctr"/>
          <a:lstStyle/>
          <a:p>
            <a:endParaRPr lang="en-US"/>
          </a:p>
        </p:txBody>
      </p:sp>
      <p:sp>
        <p:nvSpPr>
          <p:cNvPr id="2" name="Slide Number Placeholder 1"/>
          <p:cNvSpPr>
            <a:spLocks noGrp="1"/>
          </p:cNvSpPr>
          <p:nvPr>
            <p:ph type="sldNum" sz="quarter" idx="12"/>
          </p:nvPr>
        </p:nvSpPr>
        <p:spPr/>
        <p:txBody>
          <a:bodyPr/>
          <a:lstStyle/>
          <a:p>
            <a:fld id="{07C59B69-6083-0D46-8CBF-CC33D581A354}" type="slidenum">
              <a:rPr lang="en-US" smtClean="0"/>
              <a:pPr/>
              <a:t>50</a:t>
            </a:fld>
            <a:endParaRPr lang="en-US"/>
          </a:p>
        </p:txBody>
      </p:sp>
    </p:spTree>
    <p:extLst>
      <p:ext uri="{BB962C8B-B14F-4D97-AF65-F5344CB8AC3E}">
        <p14:creationId xmlns:p14="http://schemas.microsoft.com/office/powerpoint/2010/main" val="257388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7014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mtClean="0"/>
              <a:t>Stereo constraints/priors</a:t>
            </a:r>
          </a:p>
        </p:txBody>
      </p:sp>
      <p:sp>
        <p:nvSpPr>
          <p:cNvPr id="33795" name="Rectangle 3"/>
          <p:cNvSpPr>
            <a:spLocks noGrp="1" noChangeArrowheads="1"/>
          </p:cNvSpPr>
          <p:nvPr>
            <p:ph type="body" idx="1"/>
          </p:nvPr>
        </p:nvSpPr>
        <p:spPr>
          <a:xfrm>
            <a:off x="685800" y="914400"/>
            <a:ext cx="8229600" cy="2362200"/>
          </a:xfrm>
        </p:spPr>
        <p:txBody>
          <a:bodyPr>
            <a:normAutofit/>
          </a:bodyPr>
          <a:lstStyle/>
          <a:p>
            <a:pPr>
              <a:buFontTx/>
              <a:buChar char="•"/>
              <a:defRPr/>
            </a:pPr>
            <a:r>
              <a:rPr lang="en-US" dirty="0" smtClean="0"/>
              <a:t>Uniqueness </a:t>
            </a:r>
          </a:p>
          <a:p>
            <a:pPr lvl="1">
              <a:defRPr/>
            </a:pPr>
            <a:r>
              <a:rPr lang="en-US" dirty="0" smtClean="0"/>
              <a:t>For any point in one image, there should be at most one matching point in the other image</a:t>
            </a:r>
          </a:p>
          <a:p>
            <a:pPr>
              <a:buFontTx/>
              <a:buChar char="•"/>
              <a:defRPr/>
            </a:pPr>
            <a:r>
              <a:rPr lang="en-US" dirty="0" smtClean="0"/>
              <a:t>Ordering</a:t>
            </a:r>
          </a:p>
          <a:p>
            <a:pPr lvl="1">
              <a:defRPr/>
            </a:pPr>
            <a:r>
              <a:rPr lang="en-US" dirty="0" smtClean="0"/>
              <a:t>Corresponding points should be in the same order in both views</a:t>
            </a:r>
          </a:p>
        </p:txBody>
      </p:sp>
      <p:pic>
        <p:nvPicPr>
          <p:cNvPr id="56324" name="Picture 4"/>
          <p:cNvPicPr>
            <a:picLocks noChangeAspect="1" noChangeArrowheads="1"/>
          </p:cNvPicPr>
          <p:nvPr/>
        </p:nvPicPr>
        <p:blipFill>
          <a:blip r:embed="rId3" cstate="print"/>
          <a:srcRect/>
          <a:stretch>
            <a:fillRect/>
          </a:stretch>
        </p:blipFill>
        <p:spPr bwMode="auto">
          <a:xfrm>
            <a:off x="685800" y="3352800"/>
            <a:ext cx="7772400" cy="2824163"/>
          </a:xfrm>
          <a:prstGeom prst="rect">
            <a:avLst/>
          </a:prstGeom>
          <a:noFill/>
          <a:ln w="9525">
            <a:noFill/>
            <a:miter lim="800000"/>
            <a:headEnd/>
            <a:tailEnd/>
          </a:ln>
        </p:spPr>
      </p:pic>
      <p:sp>
        <p:nvSpPr>
          <p:cNvPr id="56325" name="Text Box 6"/>
          <p:cNvSpPr txBox="1">
            <a:spLocks noChangeArrowheads="1"/>
          </p:cNvSpPr>
          <p:nvPr/>
        </p:nvSpPr>
        <p:spPr bwMode="auto">
          <a:xfrm>
            <a:off x="4953000" y="6400800"/>
            <a:ext cx="3422650" cy="366713"/>
          </a:xfrm>
          <a:prstGeom prst="rect">
            <a:avLst/>
          </a:prstGeom>
          <a:noFill/>
          <a:ln w="9525">
            <a:noFill/>
            <a:miter lim="800000"/>
            <a:headEnd/>
            <a:tailEnd/>
          </a:ln>
        </p:spPr>
        <p:txBody>
          <a:bodyPr wrap="none">
            <a:spAutoFit/>
          </a:bodyPr>
          <a:lstStyle/>
          <a:p>
            <a:r>
              <a:rPr lang="en-US"/>
              <a:t>Ordering constraint doesn’t hold</a:t>
            </a:r>
          </a:p>
        </p:txBody>
      </p:sp>
      <p:sp>
        <p:nvSpPr>
          <p:cNvPr id="2" name="Slide Number Placeholder 1"/>
          <p:cNvSpPr>
            <a:spLocks noGrp="1"/>
          </p:cNvSpPr>
          <p:nvPr>
            <p:ph type="sldNum" sz="quarter" idx="12"/>
          </p:nvPr>
        </p:nvSpPr>
        <p:spPr/>
        <p:txBody>
          <a:bodyPr/>
          <a:lstStyle/>
          <a:p>
            <a:fld id="{07C59B69-6083-0D46-8CBF-CC33D581A354}" type="slidenum">
              <a:rPr lang="en-US" smtClean="0"/>
              <a:pPr/>
              <a:t>51</a:t>
            </a:fld>
            <a:endParaRPr lang="en-US"/>
          </a:p>
        </p:txBody>
      </p:sp>
    </p:spTree>
    <p:extLst>
      <p:ext uri="{BB962C8B-B14F-4D97-AF65-F5344CB8AC3E}">
        <p14:creationId xmlns:p14="http://schemas.microsoft.com/office/powerpoint/2010/main" val="12212370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Priors and constraints</a:t>
            </a:r>
          </a:p>
        </p:txBody>
      </p:sp>
      <p:sp>
        <p:nvSpPr>
          <p:cNvPr id="34819" name="Rectangle 3"/>
          <p:cNvSpPr>
            <a:spLocks noGrp="1" noChangeArrowheads="1"/>
          </p:cNvSpPr>
          <p:nvPr>
            <p:ph type="body" idx="1"/>
          </p:nvPr>
        </p:nvSpPr>
        <p:spPr>
          <a:xfrm>
            <a:off x="685800" y="914400"/>
            <a:ext cx="8229600" cy="3505200"/>
          </a:xfrm>
        </p:spPr>
        <p:txBody>
          <a:bodyPr>
            <a:normAutofit/>
          </a:bodyPr>
          <a:lstStyle/>
          <a:p>
            <a:pPr>
              <a:buFontTx/>
              <a:buChar char="•"/>
              <a:defRPr/>
            </a:pPr>
            <a:r>
              <a:rPr lang="en-US" smtClean="0"/>
              <a:t>Uniqueness </a:t>
            </a:r>
          </a:p>
          <a:p>
            <a:pPr lvl="1">
              <a:defRPr/>
            </a:pPr>
            <a:r>
              <a:rPr lang="en-US" smtClean="0"/>
              <a:t>For any point in one image, there should be at most one matching point in the other image</a:t>
            </a:r>
          </a:p>
          <a:p>
            <a:pPr>
              <a:buFontTx/>
              <a:buChar char="•"/>
              <a:defRPr/>
            </a:pPr>
            <a:r>
              <a:rPr lang="en-US" smtClean="0"/>
              <a:t>Ordering</a:t>
            </a:r>
          </a:p>
          <a:p>
            <a:pPr lvl="1">
              <a:defRPr/>
            </a:pPr>
            <a:r>
              <a:rPr lang="en-US" smtClean="0"/>
              <a:t>Corresponding points should be in the same order in both views</a:t>
            </a:r>
          </a:p>
          <a:p>
            <a:pPr>
              <a:buFontTx/>
              <a:buChar char="•"/>
              <a:defRPr/>
            </a:pPr>
            <a:r>
              <a:rPr lang="en-US" smtClean="0"/>
              <a:t>Smoothness</a:t>
            </a:r>
          </a:p>
          <a:p>
            <a:pPr lvl="1">
              <a:defRPr/>
            </a:pPr>
            <a:r>
              <a:rPr lang="en-US" smtClean="0"/>
              <a:t>We expect disparity values to change slowly (for the most part)</a:t>
            </a:r>
          </a:p>
        </p:txBody>
      </p:sp>
      <p:sp>
        <p:nvSpPr>
          <p:cNvPr id="2" name="Slide Number Placeholder 1"/>
          <p:cNvSpPr>
            <a:spLocks noGrp="1"/>
          </p:cNvSpPr>
          <p:nvPr>
            <p:ph type="sldNum" sz="quarter" idx="12"/>
          </p:nvPr>
        </p:nvSpPr>
        <p:spPr/>
        <p:txBody>
          <a:bodyPr/>
          <a:lstStyle/>
          <a:p>
            <a:fld id="{07C59B69-6083-0D46-8CBF-CC33D581A354}" type="slidenum">
              <a:rPr lang="en-US" smtClean="0"/>
              <a:pPr/>
              <a:t>52</a:t>
            </a:fld>
            <a:endParaRPr lang="en-US"/>
          </a:p>
        </p:txBody>
      </p:sp>
    </p:spTree>
    <p:extLst>
      <p:ext uri="{BB962C8B-B14F-4D97-AF65-F5344CB8AC3E}">
        <p14:creationId xmlns:p14="http://schemas.microsoft.com/office/powerpoint/2010/main" val="23773436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custDataLst>
              <p:tags r:id="rId1"/>
            </p:custDataLst>
          </p:nvPr>
        </p:nvSpPr>
        <p:spPr/>
        <p:txBody>
          <a:bodyPr/>
          <a:lstStyle/>
          <a:p>
            <a:r>
              <a:rPr lang="en-US">
                <a:latin typeface="Arial" charset="0"/>
              </a:rPr>
              <a:t>Stereo as energy minimization</a:t>
            </a:r>
          </a:p>
        </p:txBody>
      </p:sp>
      <p:sp>
        <p:nvSpPr>
          <p:cNvPr id="39939" name="Content Placeholder 2"/>
          <p:cNvSpPr>
            <a:spLocks noGrp="1"/>
          </p:cNvSpPr>
          <p:nvPr>
            <p:ph idx="1"/>
            <p:custDataLst>
              <p:tags r:id="rId2"/>
            </p:custDataLst>
          </p:nvPr>
        </p:nvSpPr>
        <p:spPr>
          <a:xfrm>
            <a:off x="685800" y="4038600"/>
            <a:ext cx="7772400" cy="2133600"/>
          </a:xfrm>
        </p:spPr>
        <p:txBody>
          <a:bodyPr/>
          <a:lstStyle/>
          <a:p>
            <a:r>
              <a:rPr lang="en-US">
                <a:latin typeface="Arial" charset="0"/>
              </a:rPr>
              <a:t>What defines a good stereo correspondence?</a:t>
            </a:r>
          </a:p>
          <a:p>
            <a:pPr marL="914400" lvl="1" indent="-457200">
              <a:buFontTx/>
              <a:buAutoNum type="arabicPeriod"/>
            </a:pPr>
            <a:r>
              <a:rPr lang="en-US">
                <a:latin typeface="Arial" charset="0"/>
              </a:rPr>
              <a:t>Match quality</a:t>
            </a:r>
          </a:p>
          <a:p>
            <a:pPr marL="1314450" lvl="2" indent="-457200"/>
            <a:r>
              <a:rPr lang="en-US">
                <a:latin typeface="Arial" charset="0"/>
              </a:rPr>
              <a:t>Want each pixel to find a good match in the other image</a:t>
            </a:r>
          </a:p>
          <a:p>
            <a:pPr marL="914400" lvl="1" indent="-457200">
              <a:buFontTx/>
              <a:buAutoNum type="arabicPeriod"/>
            </a:pPr>
            <a:r>
              <a:rPr lang="en-US">
                <a:latin typeface="Arial" charset="0"/>
              </a:rPr>
              <a:t>Smoothness</a:t>
            </a:r>
          </a:p>
          <a:p>
            <a:pPr marL="1314450" lvl="2" indent="-457200"/>
            <a:r>
              <a:rPr lang="en-US">
                <a:latin typeface="Arial" charset="0"/>
              </a:rPr>
              <a:t>If two pixels are adjacent, they should (usually) move about the same amount </a:t>
            </a:r>
          </a:p>
        </p:txBody>
      </p:sp>
      <p:pic>
        <p:nvPicPr>
          <p:cNvPr id="39940" name="Picture 3" descr="lincoln_full"/>
          <p:cNvPicPr>
            <a:picLocks noChangeAspect="1" noChangeArrowheads="1"/>
          </p:cNvPicPr>
          <p:nvPr>
            <p:custDataLst>
              <p:tags r:id="rId3"/>
            </p:custDataLst>
          </p:nvPr>
        </p:nvPicPr>
        <p:blipFill>
          <a:blip r:embed="rId12">
            <a:extLst>
              <a:ext uri="{28A0092B-C50C-407E-A947-70E740481C1C}">
                <a14:useLocalDpi xmlns:a14="http://schemas.microsoft.com/office/drawing/2010/main" val="0"/>
              </a:ext>
            </a:extLst>
          </a:blip>
          <a:srcRect/>
          <a:stretch>
            <a:fillRect/>
          </a:stretch>
        </p:blipFill>
        <p:spPr bwMode="auto">
          <a:xfrm>
            <a:off x="2057400" y="1066800"/>
            <a:ext cx="5029200"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Oval 7"/>
          <p:cNvSpPr>
            <a:spLocks noChangeAspect="1" noChangeArrowheads="1"/>
          </p:cNvSpPr>
          <p:nvPr>
            <p:custDataLst>
              <p:tags r:id="rId4"/>
            </p:custDataLst>
          </p:nvPr>
        </p:nvSpPr>
        <p:spPr bwMode="auto">
          <a:xfrm>
            <a:off x="3389313" y="3040063"/>
            <a:ext cx="152400" cy="150812"/>
          </a:xfrm>
          <a:prstGeom prst="ellipse">
            <a:avLst/>
          </a:prstGeom>
          <a:solidFill>
            <a:srgbClr val="FFFF00"/>
          </a:solidFill>
          <a:ln w="9525">
            <a:solidFill>
              <a:schemeClr val="tx1"/>
            </a:solidFill>
            <a:round/>
            <a:headEnd/>
            <a:tailEnd/>
          </a:ln>
        </p:spPr>
        <p:txBody>
          <a:bodyPr wrap="none" anchor="ctr"/>
          <a:lstStyle/>
          <a:p>
            <a:endParaRPr lang="en-US"/>
          </a:p>
        </p:txBody>
      </p:sp>
      <p:sp>
        <p:nvSpPr>
          <p:cNvPr id="39942" name="Oval 6"/>
          <p:cNvSpPr>
            <a:spLocks noChangeAspect="1" noChangeArrowheads="1"/>
          </p:cNvSpPr>
          <p:nvPr>
            <p:custDataLst>
              <p:tags r:id="rId5"/>
            </p:custDataLst>
          </p:nvPr>
        </p:nvSpPr>
        <p:spPr bwMode="auto">
          <a:xfrm>
            <a:off x="5792788" y="3048000"/>
            <a:ext cx="150812" cy="150813"/>
          </a:xfrm>
          <a:prstGeom prst="ellipse">
            <a:avLst/>
          </a:prstGeom>
          <a:solidFill>
            <a:srgbClr val="FFFF00"/>
          </a:solidFill>
          <a:ln w="9525">
            <a:solidFill>
              <a:schemeClr val="tx1"/>
            </a:solidFill>
            <a:round/>
            <a:headEnd/>
            <a:tailEnd/>
          </a:ln>
        </p:spPr>
        <p:txBody>
          <a:bodyPr wrap="none" anchor="ctr"/>
          <a:lstStyle/>
          <a:p>
            <a:endParaRPr lang="en-US"/>
          </a:p>
        </p:txBody>
      </p:sp>
      <p:cxnSp>
        <p:nvCxnSpPr>
          <p:cNvPr id="39943" name="Straight Arrow Connector 7"/>
          <p:cNvCxnSpPr>
            <a:cxnSpLocks noChangeShapeType="1"/>
            <a:endCxn id="39942" idx="2"/>
          </p:cNvCxnSpPr>
          <p:nvPr>
            <p:custDataLst>
              <p:tags r:id="rId6"/>
            </p:custDataLst>
          </p:nvPr>
        </p:nvCxnSpPr>
        <p:spPr bwMode="auto">
          <a:xfrm flipV="1">
            <a:off x="3581400" y="3124200"/>
            <a:ext cx="2211388" cy="6350"/>
          </a:xfrm>
          <a:prstGeom prst="straightConnector1">
            <a:avLst/>
          </a:prstGeom>
          <a:noFill/>
          <a:ln w="28575">
            <a:solidFill>
              <a:srgbClr val="FFFF00"/>
            </a:solidFill>
            <a:round/>
            <a:headEnd/>
            <a:tailEnd type="arrow" w="med" len="med"/>
          </a:ln>
          <a:extLst>
            <a:ext uri="{909E8E84-426E-40DD-AFC4-6F175D3DCCD1}">
              <a14:hiddenFill xmlns:a14="http://schemas.microsoft.com/office/drawing/2010/main">
                <a:noFill/>
              </a14:hiddenFill>
            </a:ext>
          </a:extLst>
        </p:spPr>
      </p:cxnSp>
      <p:sp>
        <p:nvSpPr>
          <p:cNvPr id="39944" name="Oval 8"/>
          <p:cNvSpPr>
            <a:spLocks noChangeAspect="1" noChangeArrowheads="1"/>
          </p:cNvSpPr>
          <p:nvPr>
            <p:custDataLst>
              <p:tags r:id="rId7"/>
            </p:custDataLst>
          </p:nvPr>
        </p:nvSpPr>
        <p:spPr bwMode="auto">
          <a:xfrm>
            <a:off x="3276600" y="2895600"/>
            <a:ext cx="150813" cy="150813"/>
          </a:xfrm>
          <a:prstGeom prst="ellipse">
            <a:avLst/>
          </a:prstGeom>
          <a:solidFill>
            <a:srgbClr val="FFFF00"/>
          </a:solidFill>
          <a:ln w="9525">
            <a:solidFill>
              <a:schemeClr val="tx1"/>
            </a:solidFill>
            <a:round/>
            <a:headEnd/>
            <a:tailEnd/>
          </a:ln>
        </p:spPr>
        <p:txBody>
          <a:bodyPr wrap="none" anchor="ctr"/>
          <a:lstStyle/>
          <a:p>
            <a:endParaRPr lang="en-US"/>
          </a:p>
        </p:txBody>
      </p:sp>
      <p:sp>
        <p:nvSpPr>
          <p:cNvPr id="39945" name="Oval 9"/>
          <p:cNvSpPr>
            <a:spLocks noChangeAspect="1" noChangeArrowheads="1"/>
          </p:cNvSpPr>
          <p:nvPr>
            <p:custDataLst>
              <p:tags r:id="rId8"/>
            </p:custDataLst>
          </p:nvPr>
        </p:nvSpPr>
        <p:spPr bwMode="auto">
          <a:xfrm>
            <a:off x="5638800" y="2895600"/>
            <a:ext cx="150813" cy="150813"/>
          </a:xfrm>
          <a:prstGeom prst="ellipse">
            <a:avLst/>
          </a:prstGeom>
          <a:solidFill>
            <a:srgbClr val="FFFF00"/>
          </a:solidFill>
          <a:ln w="9525">
            <a:solidFill>
              <a:schemeClr val="tx1"/>
            </a:solidFill>
            <a:round/>
            <a:headEnd/>
            <a:tailEnd/>
          </a:ln>
        </p:spPr>
        <p:txBody>
          <a:bodyPr wrap="none" anchor="ctr"/>
          <a:lstStyle/>
          <a:p>
            <a:endParaRPr lang="en-US"/>
          </a:p>
        </p:txBody>
      </p:sp>
      <p:cxnSp>
        <p:nvCxnSpPr>
          <p:cNvPr id="39946" name="Straight Arrow Connector 11"/>
          <p:cNvCxnSpPr>
            <a:cxnSpLocks noChangeShapeType="1"/>
          </p:cNvCxnSpPr>
          <p:nvPr>
            <p:custDataLst>
              <p:tags r:id="rId9"/>
            </p:custDataLst>
          </p:nvPr>
        </p:nvCxnSpPr>
        <p:spPr bwMode="auto">
          <a:xfrm flipV="1">
            <a:off x="3443288" y="2971800"/>
            <a:ext cx="2209800" cy="7938"/>
          </a:xfrm>
          <a:prstGeom prst="straightConnector1">
            <a:avLst/>
          </a:prstGeom>
          <a:noFill/>
          <a:ln w="28575">
            <a:solidFill>
              <a:srgbClr val="FFFF00"/>
            </a:solidFill>
            <a:round/>
            <a:headEnd/>
            <a:tailEnd type="arrow" w="med" len="med"/>
          </a:ln>
          <a:extLst>
            <a:ext uri="{909E8E84-426E-40DD-AFC4-6F175D3DCCD1}">
              <a14:hiddenFill xmlns:a14="http://schemas.microsoft.com/office/drawing/2010/main">
                <a:noFill/>
              </a14:hiddenFill>
            </a:ext>
          </a:extLst>
        </p:spPr>
      </p:cxnSp>
      <p:sp>
        <p:nvSpPr>
          <p:cNvPr id="2" name="Slide Number Placeholder 1"/>
          <p:cNvSpPr>
            <a:spLocks noGrp="1"/>
          </p:cNvSpPr>
          <p:nvPr>
            <p:ph type="sldNum" sz="quarter" idx="12"/>
          </p:nvPr>
        </p:nvSpPr>
        <p:spPr/>
        <p:txBody>
          <a:bodyPr/>
          <a:lstStyle/>
          <a:p>
            <a:fld id="{07C59B69-6083-0D46-8CBF-CC33D581A354}" type="slidenum">
              <a:rPr lang="en-US" smtClean="0"/>
              <a:pPr/>
              <a:t>53</a:t>
            </a:fld>
            <a:endParaRPr lang="en-US"/>
          </a:p>
        </p:txBody>
      </p:sp>
    </p:spTree>
    <p:extLst>
      <p:ext uri="{BB962C8B-B14F-4D97-AF65-F5344CB8AC3E}">
        <p14:creationId xmlns:p14="http://schemas.microsoft.com/office/powerpoint/2010/main" val="3843636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custDataLst>
              <p:tags r:id="rId1"/>
            </p:custDataLst>
          </p:nvPr>
        </p:nvSpPr>
        <p:spPr/>
        <p:txBody>
          <a:bodyPr/>
          <a:lstStyle/>
          <a:p>
            <a:r>
              <a:rPr lang="en-US" dirty="0">
                <a:latin typeface="Arial" charset="0"/>
              </a:rPr>
              <a:t>Matching </a:t>
            </a:r>
            <a:r>
              <a:rPr lang="en-US" dirty="0" smtClean="0">
                <a:latin typeface="Arial" charset="0"/>
              </a:rPr>
              <a:t>windows: </a:t>
            </a:r>
            <a:r>
              <a:rPr lang="en-US" dirty="0" smtClean="0">
                <a:solidFill>
                  <a:srgbClr val="FF0000"/>
                </a:solidFill>
                <a:latin typeface="Arial" charset="0"/>
              </a:rPr>
              <a:t>for HW3</a:t>
            </a:r>
            <a:endParaRPr lang="en-US" dirty="0">
              <a:solidFill>
                <a:srgbClr val="FF0000"/>
              </a:solidFill>
              <a:latin typeface="Arial" charset="0"/>
            </a:endParaRPr>
          </a:p>
        </p:txBody>
      </p:sp>
      <p:graphicFrame>
        <p:nvGraphicFramePr>
          <p:cNvPr id="3" name="Table 2"/>
          <p:cNvGraphicFramePr>
            <a:graphicFrameLocks noGrp="1"/>
          </p:cNvGraphicFramePr>
          <p:nvPr>
            <p:extLst>
              <p:ext uri="{D42A27DB-BD31-4B8C-83A1-F6EECF244321}">
                <p14:modId xmlns:p14="http://schemas.microsoft.com/office/powerpoint/2010/main" val="780987464"/>
              </p:ext>
            </p:extLst>
          </p:nvPr>
        </p:nvGraphicFramePr>
        <p:xfrm>
          <a:off x="609600" y="914400"/>
          <a:ext cx="7772400" cy="3825875"/>
        </p:xfrm>
        <a:graphic>
          <a:graphicData uri="http://schemas.openxmlformats.org/drawingml/2006/table">
            <a:tbl>
              <a:tblPr/>
              <a:tblGrid>
                <a:gridCol w="3886200"/>
                <a:gridCol w="3886200"/>
              </a:tblGrid>
              <a:tr h="440670">
                <a:tc>
                  <a:txBody>
                    <a:bodyPr/>
                    <a:lstStyle/>
                    <a:p>
                      <a:pPr algn="ctr"/>
                      <a:r>
                        <a:rPr lang="en-US" sz="1800" b="1" dirty="0">
                          <a:effectLst/>
                        </a:rPr>
                        <a:t>Similarity Measure</a:t>
                      </a:r>
                      <a:endParaRPr lang="en-US" sz="1800" dirty="0">
                        <a:effectLst/>
                      </a:endParaRPr>
                    </a:p>
                  </a:txBody>
                  <a:tcPr marT="45723" marB="45723" anchor="ctr">
                    <a:lnL>
                      <a:noFill/>
                    </a:lnL>
                    <a:lnR>
                      <a:noFill/>
                    </a:lnR>
                    <a:lnT>
                      <a:noFill/>
                    </a:lnT>
                    <a:lnB>
                      <a:noFill/>
                    </a:lnB>
                  </a:tcPr>
                </a:tc>
                <a:tc>
                  <a:txBody>
                    <a:bodyPr/>
                    <a:lstStyle/>
                    <a:p>
                      <a:pPr algn="ctr"/>
                      <a:r>
                        <a:rPr lang="en-US" sz="1800" b="1">
                          <a:effectLst/>
                        </a:rPr>
                        <a:t>Formula</a:t>
                      </a:r>
                      <a:endParaRPr lang="en-US" sz="1800">
                        <a:effectLst/>
                      </a:endParaRPr>
                    </a:p>
                  </a:txBody>
                  <a:tcPr marT="45723" marB="45723" anchor="ctr">
                    <a:lnL>
                      <a:noFill/>
                    </a:lnL>
                    <a:lnR>
                      <a:noFill/>
                    </a:lnR>
                    <a:lnT>
                      <a:noFill/>
                    </a:lnT>
                    <a:lnB>
                      <a:noFill/>
                    </a:lnB>
                  </a:tcPr>
                </a:tc>
              </a:tr>
              <a:tr h="677041">
                <a:tc>
                  <a:txBody>
                    <a:bodyPr/>
                    <a:lstStyle/>
                    <a:p>
                      <a:pPr algn="l"/>
                      <a:r>
                        <a:rPr lang="en-US" sz="1600" dirty="0">
                          <a:solidFill>
                            <a:srgbClr val="FF0000"/>
                          </a:solidFill>
                          <a:effectLst/>
                        </a:rPr>
                        <a:t>Sum of Absolute Differences (SAD)</a:t>
                      </a:r>
                    </a:p>
                  </a:txBody>
                  <a:tcPr marT="45723" marB="45723" anchor="ctr">
                    <a:lnL>
                      <a:noFill/>
                    </a:lnL>
                    <a:lnR>
                      <a:noFill/>
                    </a:lnR>
                    <a:lnT>
                      <a:noFill/>
                    </a:lnT>
                    <a:lnB>
                      <a:noFill/>
                    </a:lnB>
                  </a:tcPr>
                </a:tc>
                <a:tc>
                  <a:txBody>
                    <a:bodyPr/>
                    <a:lstStyle/>
                    <a:p>
                      <a:endParaRPr lang="en-US" sz="1800" dirty="0"/>
                    </a:p>
                  </a:txBody>
                  <a:tcPr marT="45723" marB="45723" anchor="ctr">
                    <a:lnL>
                      <a:noFill/>
                    </a:lnL>
                    <a:lnR>
                      <a:noFill/>
                    </a:lnR>
                    <a:lnT>
                      <a:noFill/>
                    </a:lnT>
                    <a:lnB>
                      <a:noFill/>
                    </a:lnB>
                  </a:tcPr>
                </a:tc>
              </a:tr>
              <a:tr h="677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effectLst/>
                        </a:rPr>
                        <a:t>Sum of Squared Differences (SSD)</a:t>
                      </a:r>
                    </a:p>
                  </a:txBody>
                  <a:tcPr marT="45723" marB="45723" anchor="ctr">
                    <a:lnL>
                      <a:noFill/>
                    </a:lnL>
                    <a:lnR>
                      <a:noFill/>
                    </a:lnR>
                    <a:lnT>
                      <a:noFill/>
                    </a:lnT>
                    <a:lnB>
                      <a:noFill/>
                    </a:lnB>
                  </a:tcPr>
                </a:tc>
                <a:tc>
                  <a:txBody>
                    <a:bodyPr/>
                    <a:lstStyle/>
                    <a:p>
                      <a:endParaRPr lang="en-US" sz="1800"/>
                    </a:p>
                  </a:txBody>
                  <a:tcPr marT="45723" marB="45723" anchor="ctr">
                    <a:lnL>
                      <a:noFill/>
                    </a:lnL>
                    <a:lnR>
                      <a:noFill/>
                    </a:lnR>
                    <a:lnT>
                      <a:noFill/>
                    </a:lnT>
                    <a:lnB>
                      <a:noFill/>
                    </a:lnB>
                  </a:tcPr>
                </a:tc>
              </a:tr>
              <a:tr h="677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rPr>
                        <a:t>Zero-mean SAD</a:t>
                      </a:r>
                    </a:p>
                  </a:txBody>
                  <a:tcPr marT="45723" marB="45723" anchor="ctr">
                    <a:lnL>
                      <a:noFill/>
                    </a:lnL>
                    <a:lnR>
                      <a:noFill/>
                    </a:lnR>
                    <a:lnT>
                      <a:noFill/>
                    </a:lnT>
                    <a:lnB>
                      <a:noFill/>
                    </a:lnB>
                  </a:tcPr>
                </a:tc>
                <a:tc>
                  <a:txBody>
                    <a:bodyPr/>
                    <a:lstStyle/>
                    <a:p>
                      <a:endParaRPr lang="en-US" sz="1800"/>
                    </a:p>
                  </a:txBody>
                  <a:tcPr marT="45723" marB="45723" anchor="ctr">
                    <a:lnL>
                      <a:noFill/>
                    </a:lnL>
                    <a:lnR>
                      <a:noFill/>
                    </a:lnR>
                    <a:lnT>
                      <a:noFill/>
                    </a:lnT>
                    <a:lnB>
                      <a:noFill/>
                    </a:lnB>
                  </a:tcPr>
                </a:tc>
              </a:tr>
              <a:tr h="677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rPr>
                        <a:t>Locally scaled SAD</a:t>
                      </a:r>
                    </a:p>
                  </a:txBody>
                  <a:tcPr marT="45723" marB="45723" anchor="ctr">
                    <a:lnL>
                      <a:noFill/>
                    </a:lnL>
                    <a:lnR>
                      <a:noFill/>
                    </a:lnR>
                    <a:lnT>
                      <a:noFill/>
                    </a:lnT>
                    <a:lnB>
                      <a:noFill/>
                    </a:lnB>
                  </a:tcPr>
                </a:tc>
                <a:tc>
                  <a:txBody>
                    <a:bodyPr/>
                    <a:lstStyle/>
                    <a:p>
                      <a:endParaRPr lang="en-US" sz="1800"/>
                    </a:p>
                  </a:txBody>
                  <a:tcPr marT="45723" marB="45723" anchor="ctr">
                    <a:lnL>
                      <a:noFill/>
                    </a:lnL>
                    <a:lnR>
                      <a:noFill/>
                    </a:lnR>
                    <a:lnT>
                      <a:noFill/>
                    </a:lnT>
                    <a:lnB>
                      <a:noFill/>
                    </a:lnB>
                  </a:tcPr>
                </a:tc>
              </a:tr>
              <a:tr h="677041">
                <a:tc>
                  <a:txBody>
                    <a:bodyPr/>
                    <a:lstStyle/>
                    <a:p>
                      <a:pPr algn="l"/>
                      <a:r>
                        <a:rPr lang="en-US" sz="1600" dirty="0" smtClean="0">
                          <a:solidFill>
                            <a:srgbClr val="FF0000"/>
                          </a:solidFill>
                        </a:rPr>
                        <a:t>Normalized Cross Correlation (NCC)</a:t>
                      </a:r>
                    </a:p>
                  </a:txBody>
                  <a:tcPr marT="45723" marB="45723" anchor="ctr">
                    <a:lnL>
                      <a:noFill/>
                    </a:lnL>
                    <a:lnR>
                      <a:noFill/>
                    </a:lnR>
                    <a:lnT>
                      <a:noFill/>
                    </a:lnT>
                    <a:lnB>
                      <a:noFill/>
                    </a:lnB>
                  </a:tcPr>
                </a:tc>
                <a:tc>
                  <a:txBody>
                    <a:bodyPr/>
                    <a:lstStyle/>
                    <a:p>
                      <a:endParaRPr lang="en-US" sz="1800" dirty="0"/>
                    </a:p>
                  </a:txBody>
                  <a:tcPr marT="45723" marB="45723" anchor="ctr">
                    <a:lnL>
                      <a:noFill/>
                    </a:lnL>
                    <a:lnR>
                      <a:noFill/>
                    </a:lnR>
                    <a:lnT>
                      <a:noFill/>
                    </a:lnT>
                    <a:lnB>
                      <a:noFill/>
                    </a:lnB>
                  </a:tcPr>
                </a:tc>
              </a:tr>
            </a:tbl>
          </a:graphicData>
        </a:graphic>
      </p:graphicFrame>
      <p:pic>
        <p:nvPicPr>
          <p:cNvPr id="36880" name="Picture 1" descr="Sum of Absolute Differences"/>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34000" y="1447800"/>
            <a:ext cx="2155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1" name="Picture 2" descr="http://siddhantahuja.files.wordpress.com/2009/05/zsad.png?w=408&amp;h=5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921250" y="2743200"/>
            <a:ext cx="33845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2" name="Picture 3" descr="http://siddhantahuja.files.wordpress.com/2009/05/lsad.png?w=382&amp;h=69"/>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40313" y="3260725"/>
            <a:ext cx="289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3" name="Picture 4" descr="Sum of Squared Differences"/>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334000" y="2090738"/>
            <a:ext cx="21590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4" name="Picture 7" descr="Normalized Cross Correlation"/>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964113" y="3962400"/>
            <a:ext cx="29718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5" name="Picture 9" descr="http://siddhantahuja.files.wordpress.com/2009/05/tsukubasadcorrwindow9x9disprange0-16color.pn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763588" y="48768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6" name="Picture 11" descr="http://siddhantahuja.files.wordpress.com/2009/05/tsukubassdcorrwindow9x9disprange0-16color.pn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2668588" y="48768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7" name="Picture 13" descr="http://siddhantahuja.files.wordpress.com/2009/05/tsukubancccorrwindow9x9disprange0-16color.pn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4573588" y="48768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8" name="Picture 15" descr="http://siddhantahuja.files.wordpress.com/2009/05/tsukubagroundtruthcolor.png"/>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6477000" y="48768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964113" y="6581775"/>
            <a:ext cx="4191000" cy="276225"/>
          </a:xfrm>
          <a:prstGeom prst="rect">
            <a:avLst/>
          </a:prstGeom>
        </p:spPr>
        <p:txBody>
          <a:bodyPr>
            <a:spAutoFit/>
          </a:bodyPr>
          <a:lstStyle/>
          <a:p>
            <a:pPr>
              <a:defRPr/>
            </a:pPr>
            <a:r>
              <a:rPr lang="en-US" sz="1200" dirty="0">
                <a:latin typeface="+mn-lt"/>
                <a:ea typeface="+mn-ea"/>
                <a:hlinkClick r:id="rId13"/>
              </a:rPr>
              <a:t>http://siddhantahuja.wordpress.com/category/stereo-vision/</a:t>
            </a:r>
            <a:r>
              <a:rPr lang="en-US" sz="1200" dirty="0">
                <a:latin typeface="+mn-lt"/>
                <a:ea typeface="+mn-ea"/>
              </a:rPr>
              <a:t> </a:t>
            </a:r>
          </a:p>
        </p:txBody>
      </p:sp>
      <p:sp>
        <p:nvSpPr>
          <p:cNvPr id="5" name="TextBox 4"/>
          <p:cNvSpPr txBox="1"/>
          <p:nvPr/>
        </p:nvSpPr>
        <p:spPr>
          <a:xfrm>
            <a:off x="1220788" y="6242050"/>
            <a:ext cx="914400" cy="339725"/>
          </a:xfrm>
          <a:prstGeom prst="rect">
            <a:avLst/>
          </a:prstGeom>
          <a:noFill/>
        </p:spPr>
        <p:txBody>
          <a:bodyPr>
            <a:spAutoFit/>
          </a:bodyPr>
          <a:lstStyle/>
          <a:p>
            <a:pPr algn="ctr">
              <a:defRPr/>
            </a:pPr>
            <a:r>
              <a:rPr lang="en-US" sz="1600" dirty="0">
                <a:latin typeface="+mn-lt"/>
                <a:ea typeface="+mn-ea"/>
              </a:rPr>
              <a:t>SAD</a:t>
            </a:r>
          </a:p>
        </p:txBody>
      </p:sp>
      <p:sp>
        <p:nvSpPr>
          <p:cNvPr id="27" name="TextBox 26"/>
          <p:cNvSpPr txBox="1"/>
          <p:nvPr/>
        </p:nvSpPr>
        <p:spPr>
          <a:xfrm>
            <a:off x="3125788" y="6227763"/>
            <a:ext cx="914400" cy="338137"/>
          </a:xfrm>
          <a:prstGeom prst="rect">
            <a:avLst/>
          </a:prstGeom>
          <a:noFill/>
        </p:spPr>
        <p:txBody>
          <a:bodyPr>
            <a:spAutoFit/>
          </a:bodyPr>
          <a:lstStyle/>
          <a:p>
            <a:pPr algn="ctr">
              <a:defRPr/>
            </a:pPr>
            <a:r>
              <a:rPr lang="en-US" sz="1600" dirty="0">
                <a:latin typeface="+mn-lt"/>
                <a:ea typeface="+mn-ea"/>
              </a:rPr>
              <a:t>SSD</a:t>
            </a:r>
          </a:p>
        </p:txBody>
      </p:sp>
      <p:sp>
        <p:nvSpPr>
          <p:cNvPr id="28" name="TextBox 27"/>
          <p:cNvSpPr txBox="1"/>
          <p:nvPr/>
        </p:nvSpPr>
        <p:spPr>
          <a:xfrm>
            <a:off x="5030788" y="6253163"/>
            <a:ext cx="914400" cy="338137"/>
          </a:xfrm>
          <a:prstGeom prst="rect">
            <a:avLst/>
          </a:prstGeom>
          <a:noFill/>
        </p:spPr>
        <p:txBody>
          <a:bodyPr>
            <a:spAutoFit/>
          </a:bodyPr>
          <a:lstStyle/>
          <a:p>
            <a:pPr algn="ctr">
              <a:defRPr/>
            </a:pPr>
            <a:r>
              <a:rPr lang="en-US" sz="1600" dirty="0">
                <a:latin typeface="+mn-lt"/>
                <a:ea typeface="+mn-ea"/>
              </a:rPr>
              <a:t>NCC</a:t>
            </a:r>
          </a:p>
        </p:txBody>
      </p:sp>
      <p:sp>
        <p:nvSpPr>
          <p:cNvPr id="29" name="TextBox 28"/>
          <p:cNvSpPr txBox="1"/>
          <p:nvPr/>
        </p:nvSpPr>
        <p:spPr>
          <a:xfrm>
            <a:off x="6553200" y="6253163"/>
            <a:ext cx="1676400" cy="338137"/>
          </a:xfrm>
          <a:prstGeom prst="rect">
            <a:avLst/>
          </a:prstGeom>
          <a:noFill/>
        </p:spPr>
        <p:txBody>
          <a:bodyPr>
            <a:spAutoFit/>
          </a:bodyPr>
          <a:lstStyle/>
          <a:p>
            <a:pPr algn="ctr">
              <a:defRPr/>
            </a:pPr>
            <a:r>
              <a:rPr lang="en-US" sz="1600" dirty="0">
                <a:latin typeface="+mn-lt"/>
                <a:ea typeface="+mn-ea"/>
              </a:rPr>
              <a:t>Ground truth</a:t>
            </a:r>
          </a:p>
        </p:txBody>
      </p:sp>
      <p:sp>
        <p:nvSpPr>
          <p:cNvPr id="2" name="Slide Number Placeholder 1"/>
          <p:cNvSpPr>
            <a:spLocks noGrp="1"/>
          </p:cNvSpPr>
          <p:nvPr>
            <p:ph type="sldNum" sz="quarter" idx="12"/>
          </p:nvPr>
        </p:nvSpPr>
        <p:spPr/>
        <p:txBody>
          <a:bodyPr/>
          <a:lstStyle/>
          <a:p>
            <a:fld id="{07C59B69-6083-0D46-8CBF-CC33D581A354}" type="slidenum">
              <a:rPr lang="en-US" smtClean="0"/>
              <a:pPr/>
              <a:t>54</a:t>
            </a:fld>
            <a:endParaRPr lang="en-US"/>
          </a:p>
        </p:txBody>
      </p:sp>
    </p:spTree>
    <p:extLst>
      <p:ext uri="{BB962C8B-B14F-4D97-AF65-F5344CB8AC3E}">
        <p14:creationId xmlns:p14="http://schemas.microsoft.com/office/powerpoint/2010/main" val="3055561975"/>
      </p:ext>
    </p:extLst>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custDataLst>
              <p:tags r:id="rId1"/>
            </p:custDataLst>
          </p:nvPr>
        </p:nvSpPr>
        <p:spPr/>
        <p:txBody>
          <a:bodyPr/>
          <a:lstStyle/>
          <a:p>
            <a:r>
              <a:rPr lang="en-US">
                <a:latin typeface="Arial" charset="0"/>
              </a:rPr>
              <a:t>Real-time stereo</a:t>
            </a:r>
          </a:p>
        </p:txBody>
      </p:sp>
      <p:sp>
        <p:nvSpPr>
          <p:cNvPr id="59395" name="Rectangle 3"/>
          <p:cNvSpPr>
            <a:spLocks noGrp="1" noChangeArrowheads="1"/>
          </p:cNvSpPr>
          <p:nvPr>
            <p:ph type="body" idx="1"/>
            <p:custDataLst>
              <p:tags r:id="rId2"/>
            </p:custDataLst>
          </p:nvPr>
        </p:nvSpPr>
        <p:spPr>
          <a:xfrm>
            <a:off x="685800" y="5410200"/>
            <a:ext cx="7772400" cy="1066800"/>
          </a:xfrm>
        </p:spPr>
        <p:txBody>
          <a:bodyPr/>
          <a:lstStyle/>
          <a:p>
            <a:pPr>
              <a:lnSpc>
                <a:spcPct val="90000"/>
              </a:lnSpc>
            </a:pPr>
            <a:r>
              <a:rPr lang="en-US">
                <a:latin typeface="Arial" charset="0"/>
              </a:rPr>
              <a:t>Used for robot navigation (and other tasks)</a:t>
            </a:r>
          </a:p>
          <a:p>
            <a:pPr lvl="1">
              <a:lnSpc>
                <a:spcPct val="90000"/>
              </a:lnSpc>
            </a:pPr>
            <a:r>
              <a:rPr lang="en-US">
                <a:latin typeface="Arial" charset="0"/>
              </a:rPr>
              <a:t>Several software-based real-time stereo techniques have been developed (most based on simple discrete search)</a:t>
            </a:r>
          </a:p>
        </p:txBody>
      </p:sp>
      <p:pic>
        <p:nvPicPr>
          <p:cNvPr id="59396" name="Picture 5" descr="WINNER"/>
          <p:cNvPicPr>
            <a:picLocks noChangeAspect="1" noChangeArrowheads="1"/>
          </p:cNvPicPr>
          <p:nvPr>
            <p:custDataLst>
              <p:tags r:id="rId3"/>
            </p:custDataLst>
          </p:nvPr>
        </p:nvPicPr>
        <p:blipFill>
          <a:blip r:embed="rId7" cstate="email">
            <a:extLst>
              <a:ext uri="{28A0092B-C50C-407E-A947-70E740481C1C}">
                <a14:useLocalDpi xmlns:a14="http://schemas.microsoft.com/office/drawing/2010/main" val="0"/>
              </a:ext>
            </a:extLst>
          </a:blip>
          <a:srcRect/>
          <a:stretch>
            <a:fillRect/>
          </a:stretch>
        </p:blipFill>
        <p:spPr bwMode="auto">
          <a:xfrm>
            <a:off x="2286000" y="1066800"/>
            <a:ext cx="4830763" cy="362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 Box 6"/>
          <p:cNvSpPr txBox="1">
            <a:spLocks noChangeArrowheads="1"/>
          </p:cNvSpPr>
          <p:nvPr>
            <p:custDataLst>
              <p:tags r:id="rId4"/>
            </p:custDataLst>
          </p:nvPr>
        </p:nvSpPr>
        <p:spPr bwMode="auto">
          <a:xfrm>
            <a:off x="2076450" y="4719638"/>
            <a:ext cx="51625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latin typeface="Arial" charset="0"/>
                <a:hlinkClick r:id="rId8"/>
              </a:rPr>
              <a:t>Nomad robot </a:t>
            </a:r>
            <a:r>
              <a:rPr lang="en-US" sz="1800">
                <a:latin typeface="Arial" charset="0"/>
              </a:rPr>
              <a:t>searches for meteorites in Antartica</a:t>
            </a:r>
          </a:p>
          <a:p>
            <a:pPr lvl="1"/>
            <a:r>
              <a:rPr lang="en-US" sz="1400">
                <a:latin typeface="Arial" charset="0"/>
                <a:hlinkClick r:id="rId8"/>
              </a:rPr>
              <a:t>http://www.frc.ri.cmu.edu/projects/meteorobot/index.html</a:t>
            </a:r>
            <a:endParaRPr lang="en-US" sz="1400">
              <a:latin typeface="Arial" charset="0"/>
            </a:endParaRPr>
          </a:p>
          <a:p>
            <a:pPr lvl="1"/>
            <a:endParaRPr lang="en-US" sz="1400">
              <a:latin typeface="Arial" charset="0"/>
            </a:endParaRPr>
          </a:p>
        </p:txBody>
      </p:sp>
      <p:sp>
        <p:nvSpPr>
          <p:cNvPr id="2" name="Slide Number Placeholder 1"/>
          <p:cNvSpPr>
            <a:spLocks noGrp="1"/>
          </p:cNvSpPr>
          <p:nvPr>
            <p:ph type="sldNum" sz="quarter" idx="12"/>
          </p:nvPr>
        </p:nvSpPr>
        <p:spPr/>
        <p:txBody>
          <a:bodyPr/>
          <a:lstStyle/>
          <a:p>
            <a:fld id="{07C59B69-6083-0D46-8CBF-CC33D581A354}"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atin typeface="Arial" charset="0"/>
              </a:rPr>
              <a:t>Why does stereo fail?</a:t>
            </a:r>
          </a:p>
        </p:txBody>
      </p:sp>
      <p:sp>
        <p:nvSpPr>
          <p:cNvPr id="4" name="Rectangle 3"/>
          <p:cNvSpPr/>
          <p:nvPr/>
        </p:nvSpPr>
        <p:spPr>
          <a:xfrm>
            <a:off x="685800" y="942975"/>
            <a:ext cx="8001000" cy="276225"/>
          </a:xfrm>
          <a:prstGeom prst="rect">
            <a:avLst/>
          </a:prstGeom>
        </p:spPr>
        <p:txBody>
          <a:bodyPr>
            <a:spAutoFit/>
          </a:bodyPr>
          <a:lstStyle/>
          <a:p>
            <a:pPr>
              <a:defRPr/>
            </a:pPr>
            <a:r>
              <a:rPr lang="en-US" sz="1200" dirty="0" err="1">
                <a:latin typeface="+mn-lt"/>
                <a:ea typeface="+mn-ea"/>
              </a:rPr>
              <a:t>Fronto</a:t>
            </a:r>
            <a:r>
              <a:rPr lang="en-US" sz="1200" dirty="0">
                <a:latin typeface="+mn-lt"/>
                <a:ea typeface="+mn-ea"/>
              </a:rPr>
              <a:t>-Parallel Surfaces: Depth is constant within the region of local support </a:t>
            </a:r>
          </a:p>
        </p:txBody>
      </p:sp>
      <p:pic>
        <p:nvPicPr>
          <p:cNvPr id="61444" name="Picture 2" descr="http://z3hneq.bay.livefilestore.com/y1pcmzNQsT-A_HPaa11u90yzEtYB3gxZKDw6tP69ApEekOTKnMhZHGdJJviePrQUFPOGCxWO_TeXD_GMbAYhKcR1IQzDxU_cgdJ/20091010_shiodome_7317_w1600.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47800" y="1524000"/>
            <a:ext cx="6181725" cy="463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7C59B69-6083-0D46-8CBF-CC33D581A354}"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atin typeface="Arial" charset="0"/>
              </a:rPr>
              <a:t>Why does stereo fail?</a:t>
            </a:r>
          </a:p>
        </p:txBody>
      </p:sp>
      <p:sp>
        <p:nvSpPr>
          <p:cNvPr id="4" name="Rectangle 3"/>
          <p:cNvSpPr/>
          <p:nvPr/>
        </p:nvSpPr>
        <p:spPr>
          <a:xfrm>
            <a:off x="685800" y="942975"/>
            <a:ext cx="8001000" cy="460375"/>
          </a:xfrm>
          <a:prstGeom prst="rect">
            <a:avLst/>
          </a:prstGeom>
        </p:spPr>
        <p:txBody>
          <a:bodyPr>
            <a:spAutoFit/>
          </a:bodyPr>
          <a:lstStyle/>
          <a:p>
            <a:r>
              <a:rPr lang="en-US" sz="1200">
                <a:latin typeface="Arial" charset="0"/>
              </a:rPr>
              <a:t>Monotonic Ordering - Points along an epipolar scanline appear in the same order in both stereo images</a:t>
            </a:r>
          </a:p>
          <a:p>
            <a:r>
              <a:rPr lang="en-US" sz="1200">
                <a:latin typeface="Arial" charset="0"/>
              </a:rPr>
              <a:t>Occlusion – All points are visible in each image</a:t>
            </a:r>
          </a:p>
        </p:txBody>
      </p:sp>
      <p:pic>
        <p:nvPicPr>
          <p:cNvPr id="62468" name="Picture 2" descr="http://4.bp.blogspot.com/_KM2n7lFVl5I/R7IEbbQ20kI/AAAAAAAABnU/tqtDxD-KxS0/s640/Chinatown+Street+Sce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002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7C59B69-6083-0D46-8CBF-CC33D581A354}"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atin typeface="Arial" charset="0"/>
              </a:rPr>
              <a:t>Why does stereo fail?</a:t>
            </a:r>
          </a:p>
        </p:txBody>
      </p:sp>
      <p:sp>
        <p:nvSpPr>
          <p:cNvPr id="4" name="Rectangle 3"/>
          <p:cNvSpPr/>
          <p:nvPr/>
        </p:nvSpPr>
        <p:spPr>
          <a:xfrm>
            <a:off x="685800" y="942975"/>
            <a:ext cx="8001000" cy="460375"/>
          </a:xfrm>
          <a:prstGeom prst="rect">
            <a:avLst/>
          </a:prstGeom>
        </p:spPr>
        <p:txBody>
          <a:bodyPr>
            <a:spAutoFit/>
          </a:bodyPr>
          <a:lstStyle/>
          <a:p>
            <a:pPr>
              <a:defRPr/>
            </a:pPr>
            <a:r>
              <a:rPr lang="en-US" sz="1200" dirty="0">
                <a:latin typeface="+mn-lt"/>
                <a:ea typeface="+mn-ea"/>
              </a:rPr>
              <a:t>Image Brightness Constancy: Assuming </a:t>
            </a:r>
            <a:r>
              <a:rPr lang="en-US" sz="1200" dirty="0" err="1">
                <a:latin typeface="+mn-lt"/>
                <a:ea typeface="+mn-ea"/>
              </a:rPr>
              <a:t>Lambertian</a:t>
            </a:r>
            <a:r>
              <a:rPr lang="en-US" sz="1200" dirty="0">
                <a:latin typeface="+mn-lt"/>
                <a:ea typeface="+mn-ea"/>
              </a:rPr>
              <a:t> surfaces, the brightness of corresponding</a:t>
            </a:r>
          </a:p>
          <a:p>
            <a:pPr>
              <a:defRPr/>
            </a:pPr>
            <a:r>
              <a:rPr lang="en-US" sz="1200" dirty="0">
                <a:latin typeface="+mn-lt"/>
                <a:ea typeface="+mn-ea"/>
              </a:rPr>
              <a:t>points in stereo images are the same.</a:t>
            </a:r>
          </a:p>
        </p:txBody>
      </p:sp>
      <p:pic>
        <p:nvPicPr>
          <p:cNvPr id="63492" name="Picture 4" descr="http://www.johnharveyphoto.com/Japan/TokyoStart/FancyCarLg.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38200" y="1752600"/>
            <a:ext cx="7524750"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7C59B69-6083-0D46-8CBF-CC33D581A354}"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atin typeface="Arial" charset="0"/>
              </a:rPr>
              <a:t>Why does stereo fail?</a:t>
            </a:r>
          </a:p>
        </p:txBody>
      </p:sp>
      <p:sp>
        <p:nvSpPr>
          <p:cNvPr id="4" name="Rectangle 3"/>
          <p:cNvSpPr/>
          <p:nvPr/>
        </p:nvSpPr>
        <p:spPr>
          <a:xfrm>
            <a:off x="685800" y="942975"/>
            <a:ext cx="6629400" cy="460375"/>
          </a:xfrm>
          <a:prstGeom prst="rect">
            <a:avLst/>
          </a:prstGeom>
        </p:spPr>
        <p:txBody>
          <a:bodyPr>
            <a:spAutoFit/>
          </a:bodyPr>
          <a:lstStyle/>
          <a:p>
            <a:pPr>
              <a:defRPr/>
            </a:pPr>
            <a:r>
              <a:rPr lang="en-US" sz="1200" dirty="0">
                <a:latin typeface="+mn-lt"/>
                <a:ea typeface="+mn-ea"/>
              </a:rPr>
              <a:t>Match Uniqueness: For every point in one stereo image, there is at most one corresponding point in the other image.</a:t>
            </a:r>
          </a:p>
        </p:txBody>
      </p:sp>
      <p:pic>
        <p:nvPicPr>
          <p:cNvPr id="64516" name="Picture 2" descr="http://www.uniquelyyoursbridal.com/Images/StoreFront.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0" y="1752600"/>
            <a:ext cx="47180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7C59B69-6083-0D46-8CBF-CC33D581A354}"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053" r="35135" b="13116"/>
          <a:stretch/>
        </p:blipFill>
        <p:spPr>
          <a:xfrm>
            <a:off x="304800" y="1752600"/>
            <a:ext cx="8508772" cy="3810000"/>
          </a:xfrm>
          <a:prstGeom prst="rect">
            <a:avLst/>
          </a:prstGeom>
        </p:spPr>
      </p:pic>
      <p:cxnSp>
        <p:nvCxnSpPr>
          <p:cNvPr id="5" name="Straight Arrow Connector 4"/>
          <p:cNvCxnSpPr/>
          <p:nvPr/>
        </p:nvCxnSpPr>
        <p:spPr bwMode="auto">
          <a:xfrm flipH="1">
            <a:off x="6248400" y="3581400"/>
            <a:ext cx="304800" cy="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Arrow Connector 5"/>
          <p:cNvCxnSpPr/>
          <p:nvPr/>
        </p:nvCxnSpPr>
        <p:spPr bwMode="auto">
          <a:xfrm flipH="1">
            <a:off x="5791200" y="4876800"/>
            <a:ext cx="609600" cy="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flipH="1">
            <a:off x="7391400" y="2667000"/>
            <a:ext cx="216408" cy="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p:txBody>
          <a:bodyPr/>
          <a:lstStyle/>
          <a:p>
            <a:fld id="{2ECA7CF4-79CC-6A48-A466-8C20EA113E48}" type="slidenum">
              <a:rPr lang="en-US" smtClean="0"/>
              <a:pPr/>
              <a:t>6</a:t>
            </a:fld>
            <a:endParaRPr lang="en-US"/>
          </a:p>
        </p:txBody>
      </p:sp>
    </p:spTree>
    <p:extLst>
      <p:ext uri="{BB962C8B-B14F-4D97-AF65-F5344CB8AC3E}">
        <p14:creationId xmlns:p14="http://schemas.microsoft.com/office/powerpoint/2010/main" val="25436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21" name="Rectangle 5"/>
          <p:cNvSpPr>
            <a:spLocks noChangeArrowheads="1"/>
          </p:cNvSpPr>
          <p:nvPr>
            <p:custDataLst>
              <p:tags r:id="rId1"/>
            </p:custDataLst>
          </p:nvPr>
        </p:nvSpPr>
        <p:spPr bwMode="auto">
          <a:xfrm>
            <a:off x="685800" y="2971800"/>
            <a:ext cx="7848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endParaRPr lang="en-US">
              <a:latin typeface="Arial" charset="0"/>
            </a:endParaRPr>
          </a:p>
          <a:p>
            <a:pPr marL="742950" lvl="1" indent="-285750">
              <a:spcBef>
                <a:spcPct val="20000"/>
              </a:spcBef>
              <a:buFontTx/>
              <a:buChar char="•"/>
            </a:pPr>
            <a:r>
              <a:rPr lang="en-US" sz="2000">
                <a:latin typeface="Arial" charset="0"/>
              </a:rPr>
              <a:t>Camera calibration errors</a:t>
            </a:r>
          </a:p>
          <a:p>
            <a:pPr marL="742950" lvl="1" indent="-285750">
              <a:spcBef>
                <a:spcPct val="20000"/>
              </a:spcBef>
              <a:buFontTx/>
              <a:buChar char="•"/>
            </a:pPr>
            <a:r>
              <a:rPr lang="en-US" sz="2000">
                <a:latin typeface="Arial" charset="0"/>
              </a:rPr>
              <a:t>Poor image resolution</a:t>
            </a:r>
          </a:p>
          <a:p>
            <a:pPr marL="742950" lvl="1" indent="-285750">
              <a:spcBef>
                <a:spcPct val="20000"/>
              </a:spcBef>
              <a:buFontTx/>
              <a:buChar char="•"/>
            </a:pPr>
            <a:r>
              <a:rPr lang="en-US" sz="2000">
                <a:latin typeface="Arial" charset="0"/>
              </a:rPr>
              <a:t>Occlusions</a:t>
            </a:r>
          </a:p>
          <a:p>
            <a:pPr marL="742950" lvl="1" indent="-285750">
              <a:spcBef>
                <a:spcPct val="20000"/>
              </a:spcBef>
              <a:buFontTx/>
              <a:buChar char="•"/>
            </a:pPr>
            <a:r>
              <a:rPr lang="en-US" sz="2000">
                <a:latin typeface="Arial" charset="0"/>
              </a:rPr>
              <a:t>Violations of brightness constancy (specular reflections)</a:t>
            </a:r>
          </a:p>
          <a:p>
            <a:pPr marL="742950" lvl="1" indent="-285750">
              <a:spcBef>
                <a:spcPct val="20000"/>
              </a:spcBef>
              <a:buFontTx/>
              <a:buChar char="•"/>
            </a:pPr>
            <a:r>
              <a:rPr lang="en-US" sz="2000">
                <a:latin typeface="Arial" charset="0"/>
              </a:rPr>
              <a:t>Large motions</a:t>
            </a:r>
          </a:p>
          <a:p>
            <a:pPr marL="742950" lvl="1" indent="-285750">
              <a:spcBef>
                <a:spcPct val="20000"/>
              </a:spcBef>
              <a:buFontTx/>
              <a:buChar char="•"/>
            </a:pPr>
            <a:r>
              <a:rPr lang="en-US" sz="2000">
                <a:latin typeface="Arial" charset="0"/>
              </a:rPr>
              <a:t>Low-contrast image regions</a:t>
            </a:r>
          </a:p>
        </p:txBody>
      </p:sp>
      <p:sp>
        <p:nvSpPr>
          <p:cNvPr id="65539" name="Rectangle 2"/>
          <p:cNvSpPr>
            <a:spLocks noGrp="1" noChangeArrowheads="1"/>
          </p:cNvSpPr>
          <p:nvPr>
            <p:ph type="title"/>
            <p:custDataLst>
              <p:tags r:id="rId2"/>
            </p:custDataLst>
          </p:nvPr>
        </p:nvSpPr>
        <p:spPr/>
        <p:txBody>
          <a:bodyPr/>
          <a:lstStyle/>
          <a:p>
            <a:r>
              <a:rPr lang="en-US">
                <a:latin typeface="Arial" charset="0"/>
              </a:rPr>
              <a:t>Stereo reconstruction pipeline</a:t>
            </a:r>
          </a:p>
        </p:txBody>
      </p:sp>
      <p:sp>
        <p:nvSpPr>
          <p:cNvPr id="65540" name="Rectangle 3"/>
          <p:cNvSpPr>
            <a:spLocks noGrp="1" noChangeArrowheads="1"/>
          </p:cNvSpPr>
          <p:nvPr>
            <p:ph type="body" idx="1"/>
            <p:custDataLst>
              <p:tags r:id="rId3"/>
            </p:custDataLst>
          </p:nvPr>
        </p:nvSpPr>
        <p:spPr>
          <a:xfrm>
            <a:off x="685800" y="914400"/>
            <a:ext cx="7772400" cy="2133600"/>
          </a:xfrm>
        </p:spPr>
        <p:txBody>
          <a:bodyPr/>
          <a:lstStyle/>
          <a:p>
            <a:r>
              <a:rPr lang="en-US" dirty="0">
                <a:latin typeface="Arial" charset="0"/>
              </a:rPr>
              <a:t>Steps</a:t>
            </a:r>
          </a:p>
          <a:p>
            <a:pPr lvl="1"/>
            <a:r>
              <a:rPr lang="en-US" dirty="0">
                <a:latin typeface="Arial" charset="0"/>
              </a:rPr>
              <a:t>Calibrate cameras</a:t>
            </a:r>
          </a:p>
          <a:p>
            <a:pPr lvl="1"/>
            <a:r>
              <a:rPr lang="en-US" dirty="0">
                <a:latin typeface="Arial" charset="0"/>
              </a:rPr>
              <a:t>Rectify images</a:t>
            </a:r>
          </a:p>
          <a:p>
            <a:pPr lvl="1"/>
            <a:r>
              <a:rPr lang="en-US" dirty="0">
                <a:solidFill>
                  <a:srgbClr val="FF0000"/>
                </a:solidFill>
                <a:latin typeface="Arial" charset="0"/>
              </a:rPr>
              <a:t>Compute disparity</a:t>
            </a:r>
          </a:p>
          <a:p>
            <a:pPr lvl="1"/>
            <a:r>
              <a:rPr lang="en-US" dirty="0">
                <a:latin typeface="Arial" charset="0"/>
              </a:rPr>
              <a:t>Estimate depth</a:t>
            </a:r>
          </a:p>
        </p:txBody>
      </p:sp>
      <p:sp>
        <p:nvSpPr>
          <p:cNvPr id="65541" name="Rectangle 4"/>
          <p:cNvSpPr>
            <a:spLocks noChangeArrowheads="1"/>
          </p:cNvSpPr>
          <p:nvPr>
            <p:custDataLst>
              <p:tags r:id="rId4"/>
            </p:custDataLst>
          </p:nvPr>
        </p:nvSpPr>
        <p:spPr bwMode="auto">
          <a:xfrm>
            <a:off x="685800" y="2971800"/>
            <a:ext cx="7848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a:latin typeface="Arial" charset="0"/>
              </a:rPr>
              <a:t>What will cause errors?</a:t>
            </a:r>
          </a:p>
        </p:txBody>
      </p:sp>
      <p:sp>
        <p:nvSpPr>
          <p:cNvPr id="2" name="Slide Number Placeholder 1"/>
          <p:cNvSpPr>
            <a:spLocks noGrp="1"/>
          </p:cNvSpPr>
          <p:nvPr>
            <p:ph type="sldNum" sz="quarter" idx="12"/>
          </p:nvPr>
        </p:nvSpPr>
        <p:spPr/>
        <p:txBody>
          <a:bodyPr/>
          <a:lstStyle/>
          <a:p>
            <a:fld id="{07C59B69-6083-0D46-8CBF-CC33D581A354}" type="slidenum">
              <a:rPr lang="en-US" smtClean="0"/>
              <a:pPr/>
              <a:t>60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882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1882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1882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18821">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18821">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188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21"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Multi-view stereo ?</a:t>
            </a:r>
          </a:p>
        </p:txBody>
      </p:sp>
      <p:pic>
        <p:nvPicPr>
          <p:cNvPr id="23556" name="Picture 4" descr="multi_view_geometry"/>
          <p:cNvPicPr>
            <a:picLocks noChangeAspect="1" noChangeArrowheads="1"/>
          </p:cNvPicPr>
          <p:nvPr/>
        </p:nvPicPr>
        <p:blipFill>
          <a:blip r:embed="rId3" cstate="print"/>
          <a:srcRect l="400" t="374"/>
          <a:stretch>
            <a:fillRect/>
          </a:stretch>
        </p:blipFill>
        <p:spPr bwMode="auto">
          <a:xfrm>
            <a:off x="2084388" y="1066800"/>
            <a:ext cx="4773612" cy="51054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F35E129A-E41D-479C-9971-1A57C1F71E37}" type="slidenum">
              <a:rPr lang="en-US" smtClean="0">
                <a:solidFill>
                  <a:srgbClr val="000000"/>
                </a:solidFill>
              </a:rPr>
              <a:pPr>
                <a:defRPr/>
              </a:pPr>
              <a:t>61</a:t>
            </a:fld>
            <a:endParaRPr lang="en-US">
              <a:solidFill>
                <a:srgbClr val="000000"/>
              </a:solidFill>
            </a:endParaRPr>
          </a:p>
        </p:txBody>
      </p:sp>
    </p:spTree>
    <p:extLst>
      <p:ext uri="{BB962C8B-B14F-4D97-AF65-F5344CB8AC3E}">
        <p14:creationId xmlns:p14="http://schemas.microsoft.com/office/powerpoint/2010/main" val="21484104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atin typeface="Arial" charset="0"/>
              </a:rPr>
              <a:t>Using more than two images</a:t>
            </a:r>
          </a:p>
        </p:txBody>
      </p:sp>
      <p:pic>
        <p:nvPicPr>
          <p:cNvPr id="60419" name="Picture 2" descr="http://grail.cs.washington.edu/projects/mvscpc/images/NotreDameFacade_lar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48200" y="1435100"/>
            <a:ext cx="3705225"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 y="1905000"/>
            <a:ext cx="3048000"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0421"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600" y="3657600"/>
            <a:ext cx="3048000"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0422" name="Right Arrow 3"/>
          <p:cNvSpPr>
            <a:spLocks noChangeArrowheads="1"/>
          </p:cNvSpPr>
          <p:nvPr/>
        </p:nvSpPr>
        <p:spPr bwMode="auto">
          <a:xfrm>
            <a:off x="3810000" y="3276600"/>
            <a:ext cx="685800" cy="457200"/>
          </a:xfrm>
          <a:prstGeom prst="rightArrow">
            <a:avLst>
              <a:gd name="adj1" fmla="val 50000"/>
              <a:gd name="adj2" fmla="val 5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 name="Rectangle 4"/>
          <p:cNvSpPr/>
          <p:nvPr/>
        </p:nvSpPr>
        <p:spPr>
          <a:xfrm>
            <a:off x="349250" y="5919788"/>
            <a:ext cx="4572000" cy="646112"/>
          </a:xfrm>
          <a:prstGeom prst="rect">
            <a:avLst/>
          </a:prstGeom>
        </p:spPr>
        <p:txBody>
          <a:bodyPr>
            <a:spAutoFit/>
          </a:bodyPr>
          <a:lstStyle/>
          <a:p>
            <a:r>
              <a:rPr lang="en-US" sz="1200">
                <a:latin typeface="Arial" charset="0"/>
                <a:hlinkClick r:id="rId5" action="ppaction://hlinkfile"/>
              </a:rPr>
              <a:t>Multi-View Stereo for Community Photo Collections</a:t>
            </a:r>
            <a:r>
              <a:rPr lang="en-US" sz="1200">
                <a:latin typeface="Arial" charset="0"/>
              </a:rPr>
              <a:t/>
            </a:r>
            <a:br>
              <a:rPr lang="en-US" sz="1200">
                <a:latin typeface="Arial" charset="0"/>
              </a:rPr>
            </a:br>
            <a:r>
              <a:rPr lang="en-US" sz="1200">
                <a:latin typeface="Arial" charset="0"/>
              </a:rPr>
              <a:t>M. Goesele, N. Snavely, B. Curless, H. Hoppe, S. Seitz</a:t>
            </a:r>
            <a:br>
              <a:rPr lang="en-US" sz="1200">
                <a:latin typeface="Arial" charset="0"/>
              </a:rPr>
            </a:br>
            <a:r>
              <a:rPr lang="en-US" sz="1200">
                <a:latin typeface="Arial" charset="0"/>
              </a:rPr>
              <a:t>Proceedings of </a:t>
            </a:r>
            <a:r>
              <a:rPr lang="en-US" sz="1200">
                <a:latin typeface="Arial" charset="0"/>
                <a:hlinkClick r:id="rId6"/>
              </a:rPr>
              <a:t>ICCV 2007</a:t>
            </a:r>
            <a:r>
              <a:rPr lang="en-US" sz="1200">
                <a:latin typeface="Arial" charset="0"/>
              </a:rPr>
              <a:t>, </a:t>
            </a:r>
          </a:p>
        </p:txBody>
      </p:sp>
      <p:sp>
        <p:nvSpPr>
          <p:cNvPr id="2" name="Slide Number Placeholder 1"/>
          <p:cNvSpPr>
            <a:spLocks noGrp="1"/>
          </p:cNvSpPr>
          <p:nvPr>
            <p:ph type="sldNum" sz="quarter" idx="12"/>
          </p:nvPr>
        </p:nvSpPr>
        <p:spPr/>
        <p:txBody>
          <a:bodyPr/>
          <a:lstStyle/>
          <a:p>
            <a:pPr>
              <a:defRPr/>
            </a:pPr>
            <a:fld id="{F35E129A-E41D-479C-9971-1A57C1F71E37}" type="slidenum">
              <a:rPr lang="en-US" smtClean="0">
                <a:solidFill>
                  <a:srgbClr val="000000"/>
                </a:solidFill>
              </a:rPr>
              <a:pPr>
                <a:defRPr/>
              </a:pPr>
              <a:t>62</a:t>
            </a:fld>
            <a:endParaRPr lang="en-US">
              <a:solidFill>
                <a:srgbClr val="000000"/>
              </a:solidFill>
            </a:endParaRPr>
          </a:p>
        </p:txBody>
      </p:sp>
    </p:spTree>
    <p:extLst>
      <p:ext uri="{BB962C8B-B14F-4D97-AF65-F5344CB8AC3E}">
        <p14:creationId xmlns:p14="http://schemas.microsoft.com/office/powerpoint/2010/main" val="1533940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Amount of horizontal movement is …</a:t>
            </a:r>
            <a:endParaRPr lang="en-US" dirty="0"/>
          </a:p>
        </p:txBody>
      </p:sp>
      <p:pic>
        <p:nvPicPr>
          <p:cNvPr id="3" name="Picture 2"/>
          <p:cNvPicPr>
            <a:picLocks noChangeAspect="1"/>
          </p:cNvPicPr>
          <p:nvPr/>
        </p:nvPicPr>
        <p:blipFill rotWithShape="1">
          <a:blip r:embed="rId2"/>
          <a:srcRect b="13116"/>
          <a:stretch/>
        </p:blipFill>
        <p:spPr>
          <a:xfrm>
            <a:off x="228600" y="2590800"/>
            <a:ext cx="8458200" cy="2341033"/>
          </a:xfrm>
          <a:prstGeom prst="rect">
            <a:avLst/>
          </a:prstGeom>
        </p:spPr>
      </p:pic>
      <p:sp>
        <p:nvSpPr>
          <p:cNvPr id="5" name="TextBox 4"/>
          <p:cNvSpPr txBox="1"/>
          <p:nvPr/>
        </p:nvSpPr>
        <p:spPr>
          <a:xfrm>
            <a:off x="685800" y="1600200"/>
            <a:ext cx="7543800" cy="461665"/>
          </a:xfrm>
          <a:prstGeom prst="rect">
            <a:avLst/>
          </a:prstGeom>
          <a:noFill/>
        </p:spPr>
        <p:txBody>
          <a:bodyPr wrap="square" rtlCol="0">
            <a:spAutoFit/>
          </a:bodyPr>
          <a:lstStyle/>
          <a:p>
            <a:r>
              <a:rPr lang="en-US" dirty="0" smtClean="0"/>
              <a:t>…inversely proportional to the distance from the camera</a:t>
            </a:r>
            <a:endParaRPr lang="en-US" dirty="0"/>
          </a:p>
        </p:txBody>
      </p:sp>
      <p:sp>
        <p:nvSpPr>
          <p:cNvPr id="4" name="Slide Number Placeholder 3"/>
          <p:cNvSpPr>
            <a:spLocks noGrp="1"/>
          </p:cNvSpPr>
          <p:nvPr>
            <p:ph type="sldNum" sz="quarter" idx="12"/>
          </p:nvPr>
        </p:nvSpPr>
        <p:spPr/>
        <p:txBody>
          <a:bodyPr/>
          <a:lstStyle/>
          <a:p>
            <a:fld id="{2ECA7CF4-79CC-6A48-A466-8C20EA113E48}" type="slidenum">
              <a:rPr lang="en-US" smtClean="0"/>
              <a:pPr/>
              <a:t>7</a:t>
            </a:fld>
            <a:endParaRPr lang="en-US"/>
          </a:p>
        </p:txBody>
      </p:sp>
    </p:spTree>
    <p:extLst>
      <p:ext uri="{BB962C8B-B14F-4D97-AF65-F5344CB8AC3E}">
        <p14:creationId xmlns:p14="http://schemas.microsoft.com/office/powerpoint/2010/main" val="220996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 from Stereo</a:t>
            </a:r>
            <a:endParaRPr lang="en-US" dirty="0"/>
          </a:p>
        </p:txBody>
      </p:sp>
      <p:sp>
        <p:nvSpPr>
          <p:cNvPr id="53" name="Content Placeholder 52"/>
          <p:cNvSpPr>
            <a:spLocks noGrp="1"/>
          </p:cNvSpPr>
          <p:nvPr>
            <p:ph idx="1"/>
          </p:nvPr>
        </p:nvSpPr>
        <p:spPr/>
        <p:txBody>
          <a:bodyPr>
            <a:normAutofit/>
          </a:bodyPr>
          <a:lstStyle/>
          <a:p>
            <a:r>
              <a:rPr lang="en-US" sz="2800" dirty="0" smtClean="0"/>
              <a:t>Goal: recover depth by finding image coordinate x’ that corresponds to x</a:t>
            </a:r>
            <a:endParaRPr lang="en-US" sz="2800" dirty="0"/>
          </a:p>
        </p:txBody>
      </p:sp>
      <p:grpSp>
        <p:nvGrpSpPr>
          <p:cNvPr id="24" name="Group 47"/>
          <p:cNvGrpSpPr>
            <a:grpSpLocks noChangeAspect="1"/>
          </p:cNvGrpSpPr>
          <p:nvPr/>
        </p:nvGrpSpPr>
        <p:grpSpPr bwMode="auto">
          <a:xfrm>
            <a:off x="4648200" y="2684426"/>
            <a:ext cx="3823231" cy="3487774"/>
            <a:chOff x="432" y="1264"/>
            <a:chExt cx="2296" cy="2065"/>
          </a:xfrm>
        </p:grpSpPr>
        <p:sp>
          <p:nvSpPr>
            <p:cNvPr id="25" name="Oval 5"/>
            <p:cNvSpPr>
              <a:spLocks noChangeArrowheads="1"/>
            </p:cNvSpPr>
            <p:nvPr/>
          </p:nvSpPr>
          <p:spPr bwMode="auto">
            <a:xfrm>
              <a:off x="720" y="2880"/>
              <a:ext cx="48" cy="48"/>
            </a:xfrm>
            <a:prstGeom prst="ellipse">
              <a:avLst/>
            </a:prstGeom>
            <a:solidFill>
              <a:schemeClr val="tx1"/>
            </a:solidFill>
            <a:ln w="12700">
              <a:solidFill>
                <a:schemeClr val="tx1"/>
              </a:solidFill>
              <a:round/>
              <a:headEnd/>
              <a:tailEnd/>
            </a:ln>
          </p:spPr>
          <p:txBody>
            <a:bodyPr wrap="none" anchor="ctr"/>
            <a:lstStyle/>
            <a:p>
              <a:endParaRPr lang="en-US" sz="1600"/>
            </a:p>
          </p:txBody>
        </p:sp>
        <p:sp>
          <p:nvSpPr>
            <p:cNvPr id="26" name="Oval 6"/>
            <p:cNvSpPr>
              <a:spLocks noChangeArrowheads="1"/>
            </p:cNvSpPr>
            <p:nvPr/>
          </p:nvSpPr>
          <p:spPr bwMode="auto">
            <a:xfrm>
              <a:off x="2016" y="2880"/>
              <a:ext cx="48" cy="48"/>
            </a:xfrm>
            <a:prstGeom prst="ellipse">
              <a:avLst/>
            </a:prstGeom>
            <a:solidFill>
              <a:schemeClr val="tx1"/>
            </a:solidFill>
            <a:ln w="12700">
              <a:solidFill>
                <a:schemeClr val="tx1"/>
              </a:solidFill>
              <a:round/>
              <a:headEnd/>
              <a:tailEnd/>
            </a:ln>
          </p:spPr>
          <p:txBody>
            <a:bodyPr wrap="none" anchor="ctr"/>
            <a:lstStyle/>
            <a:p>
              <a:endParaRPr lang="en-US" sz="1600"/>
            </a:p>
          </p:txBody>
        </p:sp>
        <p:sp>
          <p:nvSpPr>
            <p:cNvPr id="27" name="Line 7"/>
            <p:cNvSpPr>
              <a:spLocks noChangeShapeType="1"/>
            </p:cNvSpPr>
            <p:nvPr/>
          </p:nvSpPr>
          <p:spPr bwMode="auto">
            <a:xfrm>
              <a:off x="432" y="2544"/>
              <a:ext cx="624" cy="0"/>
            </a:xfrm>
            <a:prstGeom prst="line">
              <a:avLst/>
            </a:prstGeom>
            <a:noFill/>
            <a:ln w="12700">
              <a:solidFill>
                <a:schemeClr val="tx1"/>
              </a:solidFill>
              <a:round/>
              <a:headEnd/>
              <a:tailEnd/>
            </a:ln>
          </p:spPr>
          <p:txBody>
            <a:bodyPr wrap="none" anchor="ctr"/>
            <a:lstStyle/>
            <a:p>
              <a:endParaRPr lang="en-US" sz="1600"/>
            </a:p>
          </p:txBody>
        </p:sp>
        <p:sp>
          <p:nvSpPr>
            <p:cNvPr id="28" name="Line 8"/>
            <p:cNvSpPr>
              <a:spLocks noChangeShapeType="1"/>
            </p:cNvSpPr>
            <p:nvPr/>
          </p:nvSpPr>
          <p:spPr bwMode="auto">
            <a:xfrm>
              <a:off x="1728" y="2544"/>
              <a:ext cx="624" cy="0"/>
            </a:xfrm>
            <a:prstGeom prst="line">
              <a:avLst/>
            </a:prstGeom>
            <a:noFill/>
            <a:ln w="12700">
              <a:solidFill>
                <a:schemeClr val="tx1"/>
              </a:solidFill>
              <a:round/>
              <a:headEnd/>
              <a:tailEnd/>
            </a:ln>
          </p:spPr>
          <p:txBody>
            <a:bodyPr wrap="none" anchor="ctr"/>
            <a:lstStyle/>
            <a:p>
              <a:endParaRPr lang="en-US" sz="1600"/>
            </a:p>
          </p:txBody>
        </p:sp>
        <p:sp>
          <p:nvSpPr>
            <p:cNvPr id="29" name="Oval 9"/>
            <p:cNvSpPr>
              <a:spLocks noChangeArrowheads="1"/>
            </p:cNvSpPr>
            <p:nvPr/>
          </p:nvSpPr>
          <p:spPr bwMode="auto">
            <a:xfrm>
              <a:off x="1324" y="1515"/>
              <a:ext cx="48" cy="48"/>
            </a:xfrm>
            <a:prstGeom prst="ellipse">
              <a:avLst/>
            </a:prstGeom>
            <a:solidFill>
              <a:schemeClr val="tx1"/>
            </a:solidFill>
            <a:ln w="12700">
              <a:solidFill>
                <a:schemeClr val="tx1"/>
              </a:solidFill>
              <a:round/>
              <a:headEnd/>
              <a:tailEnd/>
            </a:ln>
          </p:spPr>
          <p:txBody>
            <a:bodyPr wrap="none" anchor="ctr"/>
            <a:lstStyle/>
            <a:p>
              <a:endParaRPr lang="en-US" sz="1600"/>
            </a:p>
          </p:txBody>
        </p:sp>
        <p:sp>
          <p:nvSpPr>
            <p:cNvPr id="30" name="Line 10"/>
            <p:cNvSpPr>
              <a:spLocks noChangeShapeType="1"/>
            </p:cNvSpPr>
            <p:nvPr/>
          </p:nvSpPr>
          <p:spPr bwMode="auto">
            <a:xfrm flipV="1">
              <a:off x="768" y="1536"/>
              <a:ext cx="576" cy="1344"/>
            </a:xfrm>
            <a:prstGeom prst="line">
              <a:avLst/>
            </a:prstGeom>
            <a:noFill/>
            <a:ln w="12700">
              <a:solidFill>
                <a:schemeClr val="tx1"/>
              </a:solidFill>
              <a:round/>
              <a:headEnd/>
              <a:tailEnd/>
            </a:ln>
          </p:spPr>
          <p:txBody>
            <a:bodyPr wrap="none" anchor="ctr"/>
            <a:lstStyle/>
            <a:p>
              <a:endParaRPr lang="en-US" sz="1600"/>
            </a:p>
          </p:txBody>
        </p:sp>
        <p:sp>
          <p:nvSpPr>
            <p:cNvPr id="31" name="Line 11"/>
            <p:cNvSpPr>
              <a:spLocks noChangeShapeType="1"/>
            </p:cNvSpPr>
            <p:nvPr/>
          </p:nvSpPr>
          <p:spPr bwMode="auto">
            <a:xfrm flipH="1" flipV="1">
              <a:off x="1344" y="1536"/>
              <a:ext cx="720" cy="1392"/>
            </a:xfrm>
            <a:prstGeom prst="line">
              <a:avLst/>
            </a:prstGeom>
            <a:noFill/>
            <a:ln w="12700">
              <a:solidFill>
                <a:schemeClr val="tx1"/>
              </a:solidFill>
              <a:round/>
              <a:headEnd/>
              <a:tailEnd/>
            </a:ln>
          </p:spPr>
          <p:txBody>
            <a:bodyPr wrap="none" anchor="ctr"/>
            <a:lstStyle/>
            <a:p>
              <a:endParaRPr lang="en-US" sz="1600"/>
            </a:p>
          </p:txBody>
        </p:sp>
        <p:sp>
          <p:nvSpPr>
            <p:cNvPr id="32" name="Line 12"/>
            <p:cNvSpPr>
              <a:spLocks noChangeShapeType="1"/>
            </p:cNvSpPr>
            <p:nvPr/>
          </p:nvSpPr>
          <p:spPr bwMode="auto">
            <a:xfrm flipV="1">
              <a:off x="748" y="2544"/>
              <a:ext cx="0" cy="336"/>
            </a:xfrm>
            <a:prstGeom prst="line">
              <a:avLst/>
            </a:prstGeom>
            <a:noFill/>
            <a:ln w="12700">
              <a:solidFill>
                <a:schemeClr val="tx1"/>
              </a:solidFill>
              <a:round/>
              <a:headEnd/>
              <a:tailEnd type="arrow" w="med" len="med"/>
            </a:ln>
          </p:spPr>
          <p:txBody>
            <a:bodyPr wrap="none" anchor="ctr"/>
            <a:lstStyle/>
            <a:p>
              <a:endParaRPr lang="en-US" sz="1600"/>
            </a:p>
          </p:txBody>
        </p:sp>
        <p:sp>
          <p:nvSpPr>
            <p:cNvPr id="33" name="Text Box 13"/>
            <p:cNvSpPr txBox="1">
              <a:spLocks noChangeArrowheads="1"/>
            </p:cNvSpPr>
            <p:nvPr/>
          </p:nvSpPr>
          <p:spPr bwMode="auto">
            <a:xfrm>
              <a:off x="609" y="2607"/>
              <a:ext cx="153" cy="237"/>
            </a:xfrm>
            <a:prstGeom prst="rect">
              <a:avLst/>
            </a:prstGeom>
            <a:noFill/>
            <a:ln w="12700">
              <a:noFill/>
              <a:miter lim="800000"/>
              <a:headEnd/>
              <a:tailEnd/>
            </a:ln>
          </p:spPr>
          <p:txBody>
            <a:bodyPr wrap="none" anchor="ctr">
              <a:spAutoFit/>
            </a:bodyPr>
            <a:lstStyle/>
            <a:p>
              <a:pPr algn="ctr">
                <a:spcBef>
                  <a:spcPct val="20000"/>
                </a:spcBef>
              </a:pPr>
              <a:r>
                <a:rPr lang="en-US" sz="2000"/>
                <a:t>f</a:t>
              </a:r>
            </a:p>
          </p:txBody>
        </p:sp>
        <p:sp>
          <p:nvSpPr>
            <p:cNvPr id="34" name="Oval 14"/>
            <p:cNvSpPr>
              <a:spLocks noChangeArrowheads="1"/>
            </p:cNvSpPr>
            <p:nvPr/>
          </p:nvSpPr>
          <p:spPr bwMode="auto">
            <a:xfrm>
              <a:off x="892" y="2517"/>
              <a:ext cx="48" cy="48"/>
            </a:xfrm>
            <a:prstGeom prst="ellipse">
              <a:avLst/>
            </a:prstGeom>
            <a:solidFill>
              <a:schemeClr val="tx1"/>
            </a:solidFill>
            <a:ln w="12700">
              <a:solidFill>
                <a:schemeClr val="tx1"/>
              </a:solidFill>
              <a:round/>
              <a:headEnd/>
              <a:tailEnd/>
            </a:ln>
          </p:spPr>
          <p:txBody>
            <a:bodyPr wrap="none" anchor="ctr"/>
            <a:lstStyle/>
            <a:p>
              <a:endParaRPr lang="en-US" sz="1600"/>
            </a:p>
          </p:txBody>
        </p:sp>
        <p:sp>
          <p:nvSpPr>
            <p:cNvPr id="35" name="Oval 15"/>
            <p:cNvSpPr>
              <a:spLocks noChangeArrowheads="1"/>
            </p:cNvSpPr>
            <p:nvPr/>
          </p:nvSpPr>
          <p:spPr bwMode="auto">
            <a:xfrm>
              <a:off x="1845" y="2517"/>
              <a:ext cx="48" cy="48"/>
            </a:xfrm>
            <a:prstGeom prst="ellipse">
              <a:avLst/>
            </a:prstGeom>
            <a:solidFill>
              <a:schemeClr val="tx1"/>
            </a:solidFill>
            <a:ln w="12700">
              <a:solidFill>
                <a:schemeClr val="tx1"/>
              </a:solidFill>
              <a:round/>
              <a:headEnd/>
              <a:tailEnd/>
            </a:ln>
          </p:spPr>
          <p:txBody>
            <a:bodyPr wrap="none" anchor="ctr"/>
            <a:lstStyle/>
            <a:p>
              <a:endParaRPr lang="en-US" sz="1600"/>
            </a:p>
          </p:txBody>
        </p:sp>
        <p:sp>
          <p:nvSpPr>
            <p:cNvPr id="36" name="Line 16"/>
            <p:cNvSpPr>
              <a:spLocks noChangeShapeType="1"/>
            </p:cNvSpPr>
            <p:nvPr/>
          </p:nvSpPr>
          <p:spPr bwMode="auto">
            <a:xfrm flipV="1">
              <a:off x="2043" y="2544"/>
              <a:ext cx="0" cy="336"/>
            </a:xfrm>
            <a:prstGeom prst="line">
              <a:avLst/>
            </a:prstGeom>
            <a:noFill/>
            <a:ln w="12700">
              <a:solidFill>
                <a:schemeClr val="tx1"/>
              </a:solidFill>
              <a:round/>
              <a:headEnd/>
              <a:tailEnd type="arrow" w="med" len="med"/>
            </a:ln>
          </p:spPr>
          <p:txBody>
            <a:bodyPr wrap="none" anchor="ctr"/>
            <a:lstStyle/>
            <a:p>
              <a:endParaRPr lang="en-US" sz="1600"/>
            </a:p>
          </p:txBody>
        </p:sp>
        <p:sp>
          <p:nvSpPr>
            <p:cNvPr id="37" name="Line 17"/>
            <p:cNvSpPr>
              <a:spLocks noChangeShapeType="1"/>
            </p:cNvSpPr>
            <p:nvPr/>
          </p:nvSpPr>
          <p:spPr bwMode="auto">
            <a:xfrm>
              <a:off x="720" y="2496"/>
              <a:ext cx="192" cy="0"/>
            </a:xfrm>
            <a:prstGeom prst="line">
              <a:avLst/>
            </a:prstGeom>
            <a:noFill/>
            <a:ln w="12700">
              <a:solidFill>
                <a:schemeClr val="tx1"/>
              </a:solidFill>
              <a:round/>
              <a:headEnd type="none" w="med" len="sm"/>
              <a:tailEnd type="arrow" w="med" len="sm"/>
            </a:ln>
          </p:spPr>
          <p:txBody>
            <a:bodyPr wrap="none" anchor="ctr"/>
            <a:lstStyle/>
            <a:p>
              <a:endParaRPr lang="en-US" sz="1600"/>
            </a:p>
          </p:txBody>
        </p:sp>
        <p:sp>
          <p:nvSpPr>
            <p:cNvPr id="38" name="Text Box 18"/>
            <p:cNvSpPr txBox="1">
              <a:spLocks noChangeArrowheads="1"/>
            </p:cNvSpPr>
            <p:nvPr/>
          </p:nvSpPr>
          <p:spPr bwMode="auto">
            <a:xfrm>
              <a:off x="736" y="2272"/>
              <a:ext cx="188" cy="237"/>
            </a:xfrm>
            <a:prstGeom prst="rect">
              <a:avLst/>
            </a:prstGeom>
            <a:noFill/>
            <a:ln w="12700">
              <a:noFill/>
              <a:miter lim="800000"/>
              <a:headEnd/>
              <a:tailEnd/>
            </a:ln>
          </p:spPr>
          <p:txBody>
            <a:bodyPr wrap="none" anchor="ctr">
              <a:spAutoFit/>
            </a:bodyPr>
            <a:lstStyle/>
            <a:p>
              <a:pPr algn="ctr">
                <a:spcBef>
                  <a:spcPct val="20000"/>
                </a:spcBef>
              </a:pPr>
              <a:r>
                <a:rPr lang="en-US" sz="2000"/>
                <a:t>x</a:t>
              </a:r>
            </a:p>
          </p:txBody>
        </p:sp>
        <p:sp>
          <p:nvSpPr>
            <p:cNvPr id="39" name="Line 19"/>
            <p:cNvSpPr>
              <a:spLocks noChangeShapeType="1"/>
            </p:cNvSpPr>
            <p:nvPr/>
          </p:nvSpPr>
          <p:spPr bwMode="auto">
            <a:xfrm>
              <a:off x="1872" y="2496"/>
              <a:ext cx="172" cy="0"/>
            </a:xfrm>
            <a:prstGeom prst="line">
              <a:avLst/>
            </a:prstGeom>
            <a:noFill/>
            <a:ln w="12700">
              <a:solidFill>
                <a:schemeClr val="tx1"/>
              </a:solidFill>
              <a:round/>
              <a:headEnd type="arrow" w="med" len="sm"/>
              <a:tailEnd type="none" w="med" len="sm"/>
            </a:ln>
          </p:spPr>
          <p:txBody>
            <a:bodyPr wrap="none" anchor="ctr"/>
            <a:lstStyle/>
            <a:p>
              <a:endParaRPr lang="en-US" sz="1600"/>
            </a:p>
          </p:txBody>
        </p:sp>
        <p:sp>
          <p:nvSpPr>
            <p:cNvPr id="40" name="Text Box 20"/>
            <p:cNvSpPr txBox="1">
              <a:spLocks noChangeArrowheads="1"/>
            </p:cNvSpPr>
            <p:nvPr/>
          </p:nvSpPr>
          <p:spPr bwMode="auto">
            <a:xfrm>
              <a:off x="1851" y="2272"/>
              <a:ext cx="223" cy="237"/>
            </a:xfrm>
            <a:prstGeom prst="rect">
              <a:avLst/>
            </a:prstGeom>
            <a:noFill/>
            <a:ln w="12700">
              <a:noFill/>
              <a:miter lim="800000"/>
              <a:headEnd/>
              <a:tailEnd/>
            </a:ln>
          </p:spPr>
          <p:txBody>
            <a:bodyPr wrap="none" anchor="ctr">
              <a:spAutoFit/>
            </a:bodyPr>
            <a:lstStyle/>
            <a:p>
              <a:pPr algn="ctr">
                <a:spcBef>
                  <a:spcPct val="20000"/>
                </a:spcBef>
              </a:pPr>
              <a:r>
                <a:rPr lang="en-US" sz="2000"/>
                <a:t>x’</a:t>
              </a:r>
            </a:p>
          </p:txBody>
        </p:sp>
        <p:sp>
          <p:nvSpPr>
            <p:cNvPr id="41" name="Text Box 21"/>
            <p:cNvSpPr txBox="1">
              <a:spLocks noChangeArrowheads="1"/>
            </p:cNvSpPr>
            <p:nvPr/>
          </p:nvSpPr>
          <p:spPr bwMode="auto">
            <a:xfrm>
              <a:off x="1036" y="2910"/>
              <a:ext cx="703" cy="419"/>
            </a:xfrm>
            <a:prstGeom prst="rect">
              <a:avLst/>
            </a:prstGeom>
            <a:noFill/>
            <a:ln w="12700">
              <a:noFill/>
              <a:miter lim="800000"/>
              <a:headEnd/>
              <a:tailEnd/>
            </a:ln>
          </p:spPr>
          <p:txBody>
            <a:bodyPr wrap="none" anchor="ctr">
              <a:spAutoFit/>
            </a:bodyPr>
            <a:lstStyle/>
            <a:p>
              <a:pPr algn="ctr">
                <a:spcBef>
                  <a:spcPct val="20000"/>
                </a:spcBef>
              </a:pPr>
              <a:r>
                <a:rPr lang="en-US" sz="2000"/>
                <a:t>Baseline</a:t>
              </a:r>
              <a:br>
                <a:rPr lang="en-US" sz="2000"/>
              </a:br>
              <a:r>
                <a:rPr lang="en-US" sz="2000"/>
                <a:t>B</a:t>
              </a:r>
            </a:p>
          </p:txBody>
        </p:sp>
        <p:sp>
          <p:nvSpPr>
            <p:cNvPr id="42" name="Line 22"/>
            <p:cNvSpPr>
              <a:spLocks noChangeShapeType="1"/>
            </p:cNvSpPr>
            <p:nvPr/>
          </p:nvSpPr>
          <p:spPr bwMode="auto">
            <a:xfrm flipV="1">
              <a:off x="2496" y="1536"/>
              <a:ext cx="0" cy="1392"/>
            </a:xfrm>
            <a:prstGeom prst="line">
              <a:avLst/>
            </a:prstGeom>
            <a:noFill/>
            <a:ln w="12700">
              <a:solidFill>
                <a:schemeClr val="tx1"/>
              </a:solidFill>
              <a:round/>
              <a:headEnd/>
              <a:tailEnd type="arrow" w="med" len="med"/>
            </a:ln>
          </p:spPr>
          <p:txBody>
            <a:bodyPr wrap="none" anchor="ctr"/>
            <a:lstStyle/>
            <a:p>
              <a:endParaRPr lang="en-US" sz="1600"/>
            </a:p>
          </p:txBody>
        </p:sp>
        <p:sp>
          <p:nvSpPr>
            <p:cNvPr id="43" name="Text Box 23"/>
            <p:cNvSpPr txBox="1">
              <a:spLocks noChangeArrowheads="1"/>
            </p:cNvSpPr>
            <p:nvPr/>
          </p:nvSpPr>
          <p:spPr bwMode="auto">
            <a:xfrm>
              <a:off x="2540" y="2031"/>
              <a:ext cx="188" cy="237"/>
            </a:xfrm>
            <a:prstGeom prst="rect">
              <a:avLst/>
            </a:prstGeom>
            <a:noFill/>
            <a:ln w="12700">
              <a:noFill/>
              <a:miter lim="800000"/>
              <a:headEnd/>
              <a:tailEnd/>
            </a:ln>
          </p:spPr>
          <p:txBody>
            <a:bodyPr wrap="none" anchor="ctr">
              <a:spAutoFit/>
            </a:bodyPr>
            <a:lstStyle/>
            <a:p>
              <a:pPr algn="ctr">
                <a:spcBef>
                  <a:spcPct val="20000"/>
                </a:spcBef>
              </a:pPr>
              <a:r>
                <a:rPr lang="en-US" sz="2000"/>
                <a:t>z</a:t>
              </a:r>
            </a:p>
          </p:txBody>
        </p:sp>
        <p:sp>
          <p:nvSpPr>
            <p:cNvPr id="44" name="Text Box 24"/>
            <p:cNvSpPr txBox="1">
              <a:spLocks noChangeArrowheads="1"/>
            </p:cNvSpPr>
            <p:nvPr/>
          </p:nvSpPr>
          <p:spPr bwMode="auto">
            <a:xfrm>
              <a:off x="508" y="2915"/>
              <a:ext cx="486" cy="237"/>
            </a:xfrm>
            <a:prstGeom prst="rect">
              <a:avLst/>
            </a:prstGeom>
            <a:noFill/>
            <a:ln w="12700">
              <a:noFill/>
              <a:miter lim="800000"/>
              <a:headEnd/>
              <a:tailEnd/>
            </a:ln>
          </p:spPr>
          <p:txBody>
            <a:bodyPr anchor="ctr">
              <a:spAutoFit/>
            </a:bodyPr>
            <a:lstStyle/>
            <a:p>
              <a:pPr algn="ctr">
                <a:spcBef>
                  <a:spcPct val="20000"/>
                </a:spcBef>
              </a:pPr>
              <a:r>
                <a:rPr lang="en-US" sz="2000" dirty="0" smtClean="0"/>
                <a:t>C</a:t>
              </a:r>
              <a:endParaRPr lang="en-US" sz="2000" baseline="-25000" dirty="0"/>
            </a:p>
          </p:txBody>
        </p:sp>
        <p:sp>
          <p:nvSpPr>
            <p:cNvPr id="45" name="Text Box 25"/>
            <p:cNvSpPr txBox="1">
              <a:spLocks noChangeArrowheads="1"/>
            </p:cNvSpPr>
            <p:nvPr/>
          </p:nvSpPr>
          <p:spPr bwMode="auto">
            <a:xfrm>
              <a:off x="1824" y="2915"/>
              <a:ext cx="486" cy="237"/>
            </a:xfrm>
            <a:prstGeom prst="rect">
              <a:avLst/>
            </a:prstGeom>
            <a:noFill/>
            <a:ln w="12700">
              <a:noFill/>
              <a:miter lim="800000"/>
              <a:headEnd/>
              <a:tailEnd/>
            </a:ln>
          </p:spPr>
          <p:txBody>
            <a:bodyPr anchor="ctr">
              <a:spAutoFit/>
            </a:bodyPr>
            <a:lstStyle/>
            <a:p>
              <a:pPr algn="ctr">
                <a:spcBef>
                  <a:spcPct val="20000"/>
                </a:spcBef>
              </a:pPr>
              <a:r>
                <a:rPr lang="en-US" sz="2000" dirty="0" smtClean="0"/>
                <a:t>C’</a:t>
              </a:r>
              <a:endParaRPr lang="en-US" sz="2000" baseline="-25000" dirty="0"/>
            </a:p>
          </p:txBody>
        </p:sp>
        <p:sp>
          <p:nvSpPr>
            <p:cNvPr id="46" name="Text Box 26"/>
            <p:cNvSpPr txBox="1">
              <a:spLocks noChangeArrowheads="1"/>
            </p:cNvSpPr>
            <p:nvPr/>
          </p:nvSpPr>
          <p:spPr bwMode="auto">
            <a:xfrm>
              <a:off x="1104" y="1264"/>
              <a:ext cx="486" cy="237"/>
            </a:xfrm>
            <a:prstGeom prst="rect">
              <a:avLst/>
            </a:prstGeom>
            <a:noFill/>
            <a:ln w="12700">
              <a:noFill/>
              <a:miter lim="800000"/>
              <a:headEnd/>
              <a:tailEnd/>
            </a:ln>
          </p:spPr>
          <p:txBody>
            <a:bodyPr anchor="ctr">
              <a:spAutoFit/>
            </a:bodyPr>
            <a:lstStyle/>
            <a:p>
              <a:pPr algn="ctr">
                <a:spcBef>
                  <a:spcPct val="20000"/>
                </a:spcBef>
              </a:pPr>
              <a:r>
                <a:rPr lang="en-US" sz="2000" dirty="0"/>
                <a:t>X</a:t>
              </a:r>
              <a:endParaRPr lang="en-US" sz="2000" baseline="-25000" dirty="0"/>
            </a:p>
          </p:txBody>
        </p:sp>
        <p:sp>
          <p:nvSpPr>
            <p:cNvPr id="47" name="Line 27"/>
            <p:cNvSpPr>
              <a:spLocks noChangeShapeType="1"/>
            </p:cNvSpPr>
            <p:nvPr/>
          </p:nvSpPr>
          <p:spPr bwMode="auto">
            <a:xfrm>
              <a:off x="796" y="2901"/>
              <a:ext cx="1200" cy="0"/>
            </a:xfrm>
            <a:prstGeom prst="line">
              <a:avLst/>
            </a:prstGeom>
            <a:noFill/>
            <a:ln w="19050">
              <a:solidFill>
                <a:schemeClr val="tx1"/>
              </a:solidFill>
              <a:round/>
              <a:headEnd/>
              <a:tailEnd type="triangle" w="med" len="med"/>
            </a:ln>
          </p:spPr>
          <p:txBody>
            <a:bodyPr wrap="none" anchor="ctr"/>
            <a:lstStyle/>
            <a:p>
              <a:endParaRPr lang="en-US" sz="1600"/>
            </a:p>
          </p:txBody>
        </p:sp>
        <p:sp>
          <p:nvSpPr>
            <p:cNvPr id="48" name="Text Box 28"/>
            <p:cNvSpPr txBox="1">
              <a:spLocks noChangeArrowheads="1"/>
            </p:cNvSpPr>
            <p:nvPr/>
          </p:nvSpPr>
          <p:spPr bwMode="auto">
            <a:xfrm>
              <a:off x="2022" y="2608"/>
              <a:ext cx="153" cy="237"/>
            </a:xfrm>
            <a:prstGeom prst="rect">
              <a:avLst/>
            </a:prstGeom>
            <a:noFill/>
            <a:ln w="12700">
              <a:noFill/>
              <a:miter lim="800000"/>
              <a:headEnd/>
              <a:tailEnd/>
            </a:ln>
          </p:spPr>
          <p:txBody>
            <a:bodyPr wrap="none" anchor="ctr">
              <a:spAutoFit/>
            </a:bodyPr>
            <a:lstStyle/>
            <a:p>
              <a:pPr algn="ctr">
                <a:spcBef>
                  <a:spcPct val="20000"/>
                </a:spcBef>
              </a:pPr>
              <a:r>
                <a:rPr lang="en-US" sz="2000"/>
                <a:t>f</a:t>
              </a:r>
            </a:p>
          </p:txBody>
        </p:sp>
      </p:grpSp>
      <p:grpSp>
        <p:nvGrpSpPr>
          <p:cNvPr id="54" name="Group 53"/>
          <p:cNvGrpSpPr>
            <a:grpSpLocks noChangeAspect="1"/>
          </p:cNvGrpSpPr>
          <p:nvPr/>
        </p:nvGrpSpPr>
        <p:grpSpPr>
          <a:xfrm>
            <a:off x="1105828" y="2362200"/>
            <a:ext cx="2856572" cy="3795508"/>
            <a:chOff x="609600" y="753824"/>
            <a:chExt cx="3905925" cy="5189776"/>
          </a:xfrm>
        </p:grpSpPr>
        <p:grpSp>
          <p:nvGrpSpPr>
            <p:cNvPr id="49" name="Group 48"/>
            <p:cNvGrpSpPr>
              <a:grpSpLocks noChangeAspect="1"/>
            </p:cNvGrpSpPr>
            <p:nvPr/>
          </p:nvGrpSpPr>
          <p:grpSpPr>
            <a:xfrm>
              <a:off x="609600" y="1143000"/>
              <a:ext cx="3905925" cy="4800600"/>
              <a:chOff x="533400" y="957263"/>
              <a:chExt cx="4491038" cy="5519737"/>
            </a:xfrm>
          </p:grpSpPr>
          <p:sp>
            <p:nvSpPr>
              <p:cNvPr id="4" name="Freeform 4"/>
              <p:cNvSpPr>
                <a:spLocks/>
              </p:cNvSpPr>
              <p:nvPr/>
            </p:nvSpPr>
            <p:spPr bwMode="auto">
              <a:xfrm>
                <a:off x="3481388" y="957263"/>
                <a:ext cx="1220787" cy="839787"/>
              </a:xfrm>
              <a:custGeom>
                <a:avLst/>
                <a:gdLst>
                  <a:gd name="T0" fmla="*/ 2147483647 w 865"/>
                  <a:gd name="T1" fmla="*/ 0 h 529"/>
                  <a:gd name="T2" fmla="*/ 2147483647 w 865"/>
                  <a:gd name="T3" fmla="*/ 2147483647 h 529"/>
                  <a:gd name="T4" fmla="*/ 2147483647 w 865"/>
                  <a:gd name="T5" fmla="*/ 2147483647 h 529"/>
                  <a:gd name="T6" fmla="*/ 2147483647 w 865"/>
                  <a:gd name="T7" fmla="*/ 2147483647 h 529"/>
                  <a:gd name="T8" fmla="*/ 2147483647 w 865"/>
                  <a:gd name="T9" fmla="*/ 2147483647 h 529"/>
                  <a:gd name="T10" fmla="*/ 2147483647 w 865"/>
                  <a:gd name="T11" fmla="*/ 2147483647 h 529"/>
                  <a:gd name="T12" fmla="*/ 2147483647 w 865"/>
                  <a:gd name="T13" fmla="*/ 2147483647 h 529"/>
                  <a:gd name="T14" fmla="*/ 2147483647 w 865"/>
                  <a:gd name="T15" fmla="*/ 2147483647 h 529"/>
                  <a:gd name="T16" fmla="*/ 2147483647 w 865"/>
                  <a:gd name="T17" fmla="*/ 2147483647 h 529"/>
                  <a:gd name="T18" fmla="*/ 0 w 865"/>
                  <a:gd name="T19" fmla="*/ 2147483647 h 529"/>
                  <a:gd name="T20" fmla="*/ 0 w 865"/>
                  <a:gd name="T21" fmla="*/ 2147483647 h 529"/>
                  <a:gd name="T22" fmla="*/ 0 w 865"/>
                  <a:gd name="T23" fmla="*/ 2147483647 h 529"/>
                  <a:gd name="T24" fmla="*/ 2147483647 w 865"/>
                  <a:gd name="T25" fmla="*/ 2147483647 h 529"/>
                  <a:gd name="T26" fmla="*/ 2147483647 w 865"/>
                  <a:gd name="T27" fmla="*/ 2147483647 h 529"/>
                  <a:gd name="T28" fmla="*/ 2147483647 w 865"/>
                  <a:gd name="T29" fmla="*/ 2147483647 h 529"/>
                  <a:gd name="T30" fmla="*/ 2147483647 w 865"/>
                  <a:gd name="T31" fmla="*/ 2147483647 h 529"/>
                  <a:gd name="T32" fmla="*/ 2147483647 w 865"/>
                  <a:gd name="T33" fmla="*/ 2147483647 h 529"/>
                  <a:gd name="T34" fmla="*/ 2147483647 w 865"/>
                  <a:gd name="T35" fmla="*/ 2147483647 h 529"/>
                  <a:gd name="T36" fmla="*/ 2147483647 w 865"/>
                  <a:gd name="T37" fmla="*/ 2147483647 h 529"/>
                  <a:gd name="T38" fmla="*/ 2147483647 w 865"/>
                  <a:gd name="T39" fmla="*/ 2147483647 h 529"/>
                  <a:gd name="T40" fmla="*/ 2147483647 w 865"/>
                  <a:gd name="T41" fmla="*/ 2147483647 h 529"/>
                  <a:gd name="T42" fmla="*/ 2147483647 w 865"/>
                  <a:gd name="T43" fmla="*/ 2147483647 h 529"/>
                  <a:gd name="T44" fmla="*/ 2147483647 w 865"/>
                  <a:gd name="T45" fmla="*/ 2147483647 h 529"/>
                  <a:gd name="T46" fmla="*/ 2147483647 w 865"/>
                  <a:gd name="T47" fmla="*/ 2147483647 h 529"/>
                  <a:gd name="T48" fmla="*/ 2147483647 w 865"/>
                  <a:gd name="T49" fmla="*/ 2147483647 h 529"/>
                  <a:gd name="T50" fmla="*/ 2147483647 w 865"/>
                  <a:gd name="T51" fmla="*/ 2147483647 h 529"/>
                  <a:gd name="T52" fmla="*/ 2147483647 w 865"/>
                  <a:gd name="T53" fmla="*/ 2147483647 h 529"/>
                  <a:gd name="T54" fmla="*/ 2147483647 w 865"/>
                  <a:gd name="T55" fmla="*/ 2147483647 h 529"/>
                  <a:gd name="T56" fmla="*/ 2147483647 w 865"/>
                  <a:gd name="T57" fmla="*/ 2147483647 h 529"/>
                  <a:gd name="T58" fmla="*/ 2147483647 w 865"/>
                  <a:gd name="T59" fmla="*/ 2147483647 h 529"/>
                  <a:gd name="T60" fmla="*/ 2147483647 w 865"/>
                  <a:gd name="T61" fmla="*/ 2147483647 h 529"/>
                  <a:gd name="T62" fmla="*/ 2147483647 w 865"/>
                  <a:gd name="T63" fmla="*/ 2147483647 h 529"/>
                  <a:gd name="T64" fmla="*/ 2147483647 w 865"/>
                  <a:gd name="T65" fmla="*/ 2147483647 h 529"/>
                  <a:gd name="T66" fmla="*/ 2147483647 w 865"/>
                  <a:gd name="T67" fmla="*/ 2147483647 h 529"/>
                  <a:gd name="T68" fmla="*/ 2147483647 w 865"/>
                  <a:gd name="T69" fmla="*/ 2147483647 h 529"/>
                  <a:gd name="T70" fmla="*/ 2147483647 w 865"/>
                  <a:gd name="T71" fmla="*/ 2147483647 h 529"/>
                  <a:gd name="T72" fmla="*/ 2147483647 w 865"/>
                  <a:gd name="T73" fmla="*/ 2147483647 h 529"/>
                  <a:gd name="T74" fmla="*/ 2147483647 w 865"/>
                  <a:gd name="T75" fmla="*/ 2147483647 h 529"/>
                  <a:gd name="T76" fmla="*/ 2147483647 w 865"/>
                  <a:gd name="T77" fmla="*/ 2147483647 h 529"/>
                  <a:gd name="T78" fmla="*/ 2147483647 w 865"/>
                  <a:gd name="T79" fmla="*/ 0 h 5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5"/>
                  <a:gd name="T121" fmla="*/ 0 h 529"/>
                  <a:gd name="T122" fmla="*/ 865 w 865"/>
                  <a:gd name="T123" fmla="*/ 529 h 5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5" h="529">
                    <a:moveTo>
                      <a:pt x="84" y="0"/>
                    </a:moveTo>
                    <a:lnTo>
                      <a:pt x="72" y="24"/>
                    </a:lnTo>
                    <a:lnTo>
                      <a:pt x="72" y="48"/>
                    </a:lnTo>
                    <a:lnTo>
                      <a:pt x="48" y="72"/>
                    </a:lnTo>
                    <a:lnTo>
                      <a:pt x="36" y="96"/>
                    </a:lnTo>
                    <a:lnTo>
                      <a:pt x="36" y="120"/>
                    </a:lnTo>
                    <a:lnTo>
                      <a:pt x="36" y="144"/>
                    </a:lnTo>
                    <a:lnTo>
                      <a:pt x="24" y="168"/>
                    </a:lnTo>
                    <a:lnTo>
                      <a:pt x="12" y="192"/>
                    </a:lnTo>
                    <a:lnTo>
                      <a:pt x="0" y="216"/>
                    </a:lnTo>
                    <a:lnTo>
                      <a:pt x="0" y="240"/>
                    </a:lnTo>
                    <a:lnTo>
                      <a:pt x="0" y="264"/>
                    </a:lnTo>
                    <a:lnTo>
                      <a:pt x="12" y="288"/>
                    </a:lnTo>
                    <a:lnTo>
                      <a:pt x="12" y="312"/>
                    </a:lnTo>
                    <a:lnTo>
                      <a:pt x="24" y="336"/>
                    </a:lnTo>
                    <a:lnTo>
                      <a:pt x="24" y="360"/>
                    </a:lnTo>
                    <a:lnTo>
                      <a:pt x="36" y="384"/>
                    </a:lnTo>
                    <a:lnTo>
                      <a:pt x="36" y="408"/>
                    </a:lnTo>
                    <a:lnTo>
                      <a:pt x="48" y="432"/>
                    </a:lnTo>
                    <a:lnTo>
                      <a:pt x="60" y="456"/>
                    </a:lnTo>
                    <a:lnTo>
                      <a:pt x="852" y="528"/>
                    </a:lnTo>
                    <a:lnTo>
                      <a:pt x="804" y="480"/>
                    </a:lnTo>
                    <a:lnTo>
                      <a:pt x="792" y="456"/>
                    </a:lnTo>
                    <a:lnTo>
                      <a:pt x="780" y="420"/>
                    </a:lnTo>
                    <a:lnTo>
                      <a:pt x="768" y="396"/>
                    </a:lnTo>
                    <a:lnTo>
                      <a:pt x="756" y="372"/>
                    </a:lnTo>
                    <a:lnTo>
                      <a:pt x="744" y="348"/>
                    </a:lnTo>
                    <a:lnTo>
                      <a:pt x="744" y="324"/>
                    </a:lnTo>
                    <a:lnTo>
                      <a:pt x="744" y="288"/>
                    </a:lnTo>
                    <a:lnTo>
                      <a:pt x="744" y="264"/>
                    </a:lnTo>
                    <a:lnTo>
                      <a:pt x="744" y="240"/>
                    </a:lnTo>
                    <a:lnTo>
                      <a:pt x="768" y="216"/>
                    </a:lnTo>
                    <a:lnTo>
                      <a:pt x="768" y="192"/>
                    </a:lnTo>
                    <a:lnTo>
                      <a:pt x="780" y="168"/>
                    </a:lnTo>
                    <a:lnTo>
                      <a:pt x="804" y="156"/>
                    </a:lnTo>
                    <a:lnTo>
                      <a:pt x="804" y="132"/>
                    </a:lnTo>
                    <a:lnTo>
                      <a:pt x="828" y="108"/>
                    </a:lnTo>
                    <a:lnTo>
                      <a:pt x="852" y="96"/>
                    </a:lnTo>
                    <a:lnTo>
                      <a:pt x="864" y="72"/>
                    </a:lnTo>
                    <a:lnTo>
                      <a:pt x="84" y="0"/>
                    </a:lnTo>
                  </a:path>
                </a:pathLst>
              </a:custGeom>
              <a:gradFill rotWithShape="0">
                <a:gsLst>
                  <a:gs pos="0">
                    <a:srgbClr val="012501"/>
                  </a:gs>
                  <a:gs pos="100000">
                    <a:srgbClr val="037C03"/>
                  </a:gs>
                </a:gsLst>
                <a:lin ang="18900000" scaled="1"/>
              </a:gradFill>
              <a:ln w="9525" cap="rnd">
                <a:noFill/>
                <a:round/>
                <a:headEnd/>
                <a:tailEnd/>
              </a:ln>
            </p:spPr>
            <p:txBody>
              <a:bodyPr/>
              <a:lstStyle/>
              <a:p>
                <a:endParaRPr lang="en-US" sz="1600"/>
              </a:p>
            </p:txBody>
          </p:sp>
          <p:sp>
            <p:nvSpPr>
              <p:cNvPr id="5" name="Line 5"/>
              <p:cNvSpPr>
                <a:spLocks noChangeShapeType="1"/>
              </p:cNvSpPr>
              <p:nvPr/>
            </p:nvSpPr>
            <p:spPr bwMode="auto">
              <a:xfrm>
                <a:off x="890588" y="4310063"/>
                <a:ext cx="3251200" cy="1828800"/>
              </a:xfrm>
              <a:prstGeom prst="line">
                <a:avLst/>
              </a:prstGeom>
              <a:noFill/>
              <a:ln w="12700">
                <a:solidFill>
                  <a:schemeClr val="tx1"/>
                </a:solidFill>
                <a:round/>
                <a:headEnd type="none" w="sm" len="sm"/>
                <a:tailEnd type="none" w="sm" len="sm"/>
              </a:ln>
            </p:spPr>
            <p:txBody>
              <a:bodyPr wrap="none" anchor="ctr"/>
              <a:lstStyle/>
              <a:p>
                <a:endParaRPr lang="en-US" sz="1600"/>
              </a:p>
            </p:txBody>
          </p:sp>
          <p:sp>
            <p:nvSpPr>
              <p:cNvPr id="6" name="Freeform 9"/>
              <p:cNvSpPr>
                <a:spLocks/>
              </p:cNvSpPr>
              <p:nvPr/>
            </p:nvSpPr>
            <p:spPr bwMode="auto">
              <a:xfrm>
                <a:off x="1533525" y="1219200"/>
                <a:ext cx="2471738" cy="2462213"/>
              </a:xfrm>
              <a:custGeom>
                <a:avLst/>
                <a:gdLst>
                  <a:gd name="T0" fmla="*/ 0 w 1557"/>
                  <a:gd name="T1" fmla="*/ 2147483647 h 1551"/>
                  <a:gd name="T2" fmla="*/ 2147483647 w 1557"/>
                  <a:gd name="T3" fmla="*/ 0 h 1551"/>
                  <a:gd name="T4" fmla="*/ 0 60000 65536"/>
                  <a:gd name="T5" fmla="*/ 0 60000 65536"/>
                  <a:gd name="T6" fmla="*/ 0 w 1557"/>
                  <a:gd name="T7" fmla="*/ 0 h 1551"/>
                  <a:gd name="T8" fmla="*/ 1557 w 1557"/>
                  <a:gd name="T9" fmla="*/ 1551 h 1551"/>
                </a:gdLst>
                <a:ahLst/>
                <a:cxnLst>
                  <a:cxn ang="T4">
                    <a:pos x="T0" y="T1"/>
                  </a:cxn>
                  <a:cxn ang="T5">
                    <a:pos x="T2" y="T3"/>
                  </a:cxn>
                </a:cxnLst>
                <a:rect l="T6" t="T7" r="T8" b="T9"/>
                <a:pathLst>
                  <a:path w="1557" h="1551">
                    <a:moveTo>
                      <a:pt x="0" y="1551"/>
                    </a:moveTo>
                    <a:lnTo>
                      <a:pt x="1557" y="0"/>
                    </a:lnTo>
                  </a:path>
                </a:pathLst>
              </a:custGeom>
              <a:noFill/>
              <a:ln w="12700">
                <a:solidFill>
                  <a:schemeClr val="tx1"/>
                </a:solidFill>
                <a:round/>
                <a:headEnd type="none" w="sm" len="sm"/>
                <a:tailEnd type="none" w="sm" len="sm"/>
              </a:ln>
            </p:spPr>
            <p:txBody>
              <a:bodyPr wrap="none" anchor="ctr"/>
              <a:lstStyle/>
              <a:p>
                <a:endParaRPr lang="en-US" sz="1600"/>
              </a:p>
            </p:txBody>
          </p:sp>
          <p:sp>
            <p:nvSpPr>
              <p:cNvPr id="7" name="Freeform 10"/>
              <p:cNvSpPr>
                <a:spLocks/>
              </p:cNvSpPr>
              <p:nvPr/>
            </p:nvSpPr>
            <p:spPr bwMode="auto">
              <a:xfrm>
                <a:off x="687388" y="2490788"/>
                <a:ext cx="1220787" cy="2001837"/>
              </a:xfrm>
              <a:custGeom>
                <a:avLst/>
                <a:gdLst>
                  <a:gd name="T0" fmla="*/ 0 w 865"/>
                  <a:gd name="T1" fmla="*/ 2147483647 h 1261"/>
                  <a:gd name="T2" fmla="*/ 2147483647 w 865"/>
                  <a:gd name="T3" fmla="*/ 2147483647 h 1261"/>
                  <a:gd name="T4" fmla="*/ 2147483647 w 865"/>
                  <a:gd name="T5" fmla="*/ 2147483647 h 1261"/>
                  <a:gd name="T6" fmla="*/ 0 w 865"/>
                  <a:gd name="T7" fmla="*/ 0 h 1261"/>
                  <a:gd name="T8" fmla="*/ 0 w 865"/>
                  <a:gd name="T9" fmla="*/ 2147483647 h 1261"/>
                  <a:gd name="T10" fmla="*/ 0 60000 65536"/>
                  <a:gd name="T11" fmla="*/ 0 60000 65536"/>
                  <a:gd name="T12" fmla="*/ 0 60000 65536"/>
                  <a:gd name="T13" fmla="*/ 0 60000 65536"/>
                  <a:gd name="T14" fmla="*/ 0 60000 65536"/>
                  <a:gd name="T15" fmla="*/ 0 w 865"/>
                  <a:gd name="T16" fmla="*/ 0 h 1261"/>
                  <a:gd name="T17" fmla="*/ 865 w 865"/>
                  <a:gd name="T18" fmla="*/ 1261 h 1261"/>
                </a:gdLst>
                <a:ahLst/>
                <a:cxnLst>
                  <a:cxn ang="T10">
                    <a:pos x="T0" y="T1"/>
                  </a:cxn>
                  <a:cxn ang="T11">
                    <a:pos x="T2" y="T3"/>
                  </a:cxn>
                  <a:cxn ang="T12">
                    <a:pos x="T4" y="T5"/>
                  </a:cxn>
                  <a:cxn ang="T13">
                    <a:pos x="T6" y="T7"/>
                  </a:cxn>
                  <a:cxn ang="T14">
                    <a:pos x="T8" y="T9"/>
                  </a:cxn>
                </a:cxnLst>
                <a:rect l="T15" t="T16" r="T17" b="T18"/>
                <a:pathLst>
                  <a:path w="865" h="1261">
                    <a:moveTo>
                      <a:pt x="0" y="828"/>
                    </a:moveTo>
                    <a:lnTo>
                      <a:pt x="864" y="1260"/>
                    </a:lnTo>
                    <a:lnTo>
                      <a:pt x="864" y="414"/>
                    </a:lnTo>
                    <a:lnTo>
                      <a:pt x="0" y="0"/>
                    </a:lnTo>
                    <a:lnTo>
                      <a:pt x="0" y="828"/>
                    </a:lnTo>
                  </a:path>
                </a:pathLst>
              </a:custGeom>
              <a:solidFill>
                <a:srgbClr val="FEBF02"/>
              </a:solidFill>
              <a:ln w="12700" cap="rnd">
                <a:solidFill>
                  <a:schemeClr val="bg2"/>
                </a:solidFill>
                <a:round/>
                <a:headEnd/>
                <a:tailEnd/>
              </a:ln>
            </p:spPr>
            <p:txBody>
              <a:bodyPr/>
              <a:lstStyle/>
              <a:p>
                <a:endParaRPr lang="en-US" sz="1600"/>
              </a:p>
            </p:txBody>
          </p:sp>
          <p:sp>
            <p:nvSpPr>
              <p:cNvPr id="8" name="Freeform 12"/>
              <p:cNvSpPr>
                <a:spLocks/>
              </p:cNvSpPr>
              <p:nvPr/>
            </p:nvSpPr>
            <p:spPr bwMode="auto">
              <a:xfrm>
                <a:off x="3990975" y="1219200"/>
                <a:ext cx="117475" cy="3910013"/>
              </a:xfrm>
              <a:custGeom>
                <a:avLst/>
                <a:gdLst>
                  <a:gd name="T0" fmla="*/ 2147483647 w 74"/>
                  <a:gd name="T1" fmla="*/ 2147483647 h 2463"/>
                  <a:gd name="T2" fmla="*/ 0 w 74"/>
                  <a:gd name="T3" fmla="*/ 0 h 2463"/>
                  <a:gd name="T4" fmla="*/ 0 60000 65536"/>
                  <a:gd name="T5" fmla="*/ 0 60000 65536"/>
                  <a:gd name="T6" fmla="*/ 0 w 74"/>
                  <a:gd name="T7" fmla="*/ 0 h 2463"/>
                  <a:gd name="T8" fmla="*/ 74 w 74"/>
                  <a:gd name="T9" fmla="*/ 2463 h 2463"/>
                </a:gdLst>
                <a:ahLst/>
                <a:cxnLst>
                  <a:cxn ang="T4">
                    <a:pos x="T0" y="T1"/>
                  </a:cxn>
                  <a:cxn ang="T5">
                    <a:pos x="T2" y="T3"/>
                  </a:cxn>
                </a:cxnLst>
                <a:rect l="T6" t="T7" r="T8" b="T9"/>
                <a:pathLst>
                  <a:path w="74" h="2463">
                    <a:moveTo>
                      <a:pt x="74" y="2463"/>
                    </a:moveTo>
                    <a:lnTo>
                      <a:pt x="0" y="0"/>
                    </a:lnTo>
                  </a:path>
                </a:pathLst>
              </a:custGeom>
              <a:noFill/>
              <a:ln w="12700">
                <a:solidFill>
                  <a:schemeClr val="tx1"/>
                </a:solidFill>
                <a:round/>
                <a:headEnd type="none" w="sm" len="sm"/>
                <a:tailEnd type="none" w="sm" len="sm"/>
              </a:ln>
            </p:spPr>
            <p:txBody>
              <a:bodyPr wrap="none" anchor="ctr"/>
              <a:lstStyle/>
              <a:p>
                <a:endParaRPr lang="en-US" sz="1600"/>
              </a:p>
            </p:txBody>
          </p:sp>
          <p:sp>
            <p:nvSpPr>
              <p:cNvPr id="9" name="Freeform 13"/>
              <p:cNvSpPr>
                <a:spLocks/>
              </p:cNvSpPr>
              <p:nvPr/>
            </p:nvSpPr>
            <p:spPr bwMode="auto">
              <a:xfrm>
                <a:off x="3803650" y="4208463"/>
                <a:ext cx="1220788" cy="2001837"/>
              </a:xfrm>
              <a:custGeom>
                <a:avLst/>
                <a:gdLst>
                  <a:gd name="T0" fmla="*/ 0 w 865"/>
                  <a:gd name="T1" fmla="*/ 2147483647 h 1261"/>
                  <a:gd name="T2" fmla="*/ 2147483647 w 865"/>
                  <a:gd name="T3" fmla="*/ 2147483647 h 1261"/>
                  <a:gd name="T4" fmla="*/ 2147483647 w 865"/>
                  <a:gd name="T5" fmla="*/ 2147483647 h 1261"/>
                  <a:gd name="T6" fmla="*/ 0 w 865"/>
                  <a:gd name="T7" fmla="*/ 0 h 1261"/>
                  <a:gd name="T8" fmla="*/ 0 w 865"/>
                  <a:gd name="T9" fmla="*/ 2147483647 h 1261"/>
                  <a:gd name="T10" fmla="*/ 0 60000 65536"/>
                  <a:gd name="T11" fmla="*/ 0 60000 65536"/>
                  <a:gd name="T12" fmla="*/ 0 60000 65536"/>
                  <a:gd name="T13" fmla="*/ 0 60000 65536"/>
                  <a:gd name="T14" fmla="*/ 0 60000 65536"/>
                  <a:gd name="T15" fmla="*/ 0 w 865"/>
                  <a:gd name="T16" fmla="*/ 0 h 1261"/>
                  <a:gd name="T17" fmla="*/ 865 w 865"/>
                  <a:gd name="T18" fmla="*/ 1261 h 1261"/>
                </a:gdLst>
                <a:ahLst/>
                <a:cxnLst>
                  <a:cxn ang="T10">
                    <a:pos x="T0" y="T1"/>
                  </a:cxn>
                  <a:cxn ang="T11">
                    <a:pos x="T2" y="T3"/>
                  </a:cxn>
                  <a:cxn ang="T12">
                    <a:pos x="T4" y="T5"/>
                  </a:cxn>
                  <a:cxn ang="T13">
                    <a:pos x="T6" y="T7"/>
                  </a:cxn>
                  <a:cxn ang="T14">
                    <a:pos x="T8" y="T9"/>
                  </a:cxn>
                </a:cxnLst>
                <a:rect l="T15" t="T16" r="T17" b="T18"/>
                <a:pathLst>
                  <a:path w="865" h="1261">
                    <a:moveTo>
                      <a:pt x="0" y="828"/>
                    </a:moveTo>
                    <a:lnTo>
                      <a:pt x="864" y="1260"/>
                    </a:lnTo>
                    <a:lnTo>
                      <a:pt x="864" y="414"/>
                    </a:lnTo>
                    <a:lnTo>
                      <a:pt x="0" y="0"/>
                    </a:lnTo>
                    <a:lnTo>
                      <a:pt x="0" y="828"/>
                    </a:lnTo>
                  </a:path>
                </a:pathLst>
              </a:custGeom>
              <a:solidFill>
                <a:srgbClr val="FEBF02"/>
              </a:solidFill>
              <a:ln w="12700" cap="rnd">
                <a:solidFill>
                  <a:schemeClr val="bg2"/>
                </a:solidFill>
                <a:round/>
                <a:headEnd/>
                <a:tailEnd/>
              </a:ln>
            </p:spPr>
            <p:txBody>
              <a:bodyPr/>
              <a:lstStyle/>
              <a:p>
                <a:endParaRPr lang="en-US" sz="1600"/>
              </a:p>
            </p:txBody>
          </p:sp>
          <p:sp>
            <p:nvSpPr>
              <p:cNvPr id="10" name="Line 14"/>
              <p:cNvSpPr>
                <a:spLocks noChangeShapeType="1"/>
              </p:cNvSpPr>
              <p:nvPr/>
            </p:nvSpPr>
            <p:spPr bwMode="auto">
              <a:xfrm flipV="1">
                <a:off x="890588" y="3681413"/>
                <a:ext cx="642937" cy="628650"/>
              </a:xfrm>
              <a:prstGeom prst="line">
                <a:avLst/>
              </a:prstGeom>
              <a:noFill/>
              <a:ln w="12700">
                <a:solidFill>
                  <a:schemeClr val="tx1"/>
                </a:solidFill>
                <a:round/>
                <a:headEnd type="none" w="sm" len="sm"/>
                <a:tailEnd type="none" w="sm" len="sm"/>
              </a:ln>
            </p:spPr>
            <p:txBody>
              <a:bodyPr wrap="none" anchor="ctr"/>
              <a:lstStyle/>
              <a:p>
                <a:endParaRPr lang="en-US" sz="1600"/>
              </a:p>
            </p:txBody>
          </p:sp>
          <p:sp>
            <p:nvSpPr>
              <p:cNvPr id="11" name="Line 15"/>
              <p:cNvSpPr>
                <a:spLocks noChangeShapeType="1"/>
              </p:cNvSpPr>
              <p:nvPr/>
            </p:nvSpPr>
            <p:spPr bwMode="auto">
              <a:xfrm flipH="1" flipV="1">
                <a:off x="4108450" y="5129213"/>
                <a:ext cx="33338" cy="1009650"/>
              </a:xfrm>
              <a:prstGeom prst="line">
                <a:avLst/>
              </a:prstGeom>
              <a:noFill/>
              <a:ln w="12700">
                <a:solidFill>
                  <a:schemeClr val="tx1"/>
                </a:solidFill>
                <a:round/>
                <a:headEnd type="none" w="sm" len="sm"/>
                <a:tailEnd type="none" w="sm" len="sm"/>
              </a:ln>
            </p:spPr>
            <p:txBody>
              <a:bodyPr wrap="none" anchor="ctr"/>
              <a:lstStyle/>
              <a:p>
                <a:endParaRPr lang="en-US" sz="1600"/>
              </a:p>
            </p:txBody>
          </p:sp>
          <p:sp>
            <p:nvSpPr>
              <p:cNvPr id="12" name="Freeform 18"/>
              <p:cNvSpPr>
                <a:spLocks/>
              </p:cNvSpPr>
              <p:nvPr/>
            </p:nvSpPr>
            <p:spPr bwMode="auto">
              <a:xfrm>
                <a:off x="533400" y="4260850"/>
                <a:ext cx="393700" cy="387350"/>
              </a:xfrm>
              <a:custGeom>
                <a:avLst/>
                <a:gdLst>
                  <a:gd name="T0" fmla="*/ 0 w 279"/>
                  <a:gd name="T1" fmla="*/ 2147483647 h 244"/>
                  <a:gd name="T2" fmla="*/ 2147483647 w 279"/>
                  <a:gd name="T3" fmla="*/ 2147483647 h 244"/>
                  <a:gd name="T4" fmla="*/ 2147483647 w 279"/>
                  <a:gd name="T5" fmla="*/ 0 h 244"/>
                  <a:gd name="T6" fmla="*/ 2147483647 w 279"/>
                  <a:gd name="T7" fmla="*/ 2147483647 h 244"/>
                  <a:gd name="T8" fmla="*/ 2147483647 w 279"/>
                  <a:gd name="T9" fmla="*/ 2147483647 h 244"/>
                  <a:gd name="T10" fmla="*/ 2147483647 w 279"/>
                  <a:gd name="T11" fmla="*/ 2147483647 h 244"/>
                  <a:gd name="T12" fmla="*/ 2147483647 w 279"/>
                  <a:gd name="T13" fmla="*/ 2147483647 h 244"/>
                  <a:gd name="T14" fmla="*/ 2147483647 w 279"/>
                  <a:gd name="T15" fmla="*/ 2147483647 h 244"/>
                  <a:gd name="T16" fmla="*/ 2147483647 w 279"/>
                  <a:gd name="T17" fmla="*/ 2147483647 h 244"/>
                  <a:gd name="T18" fmla="*/ 2147483647 w 279"/>
                  <a:gd name="T19" fmla="*/ 2147483647 h 244"/>
                  <a:gd name="T20" fmla="*/ 2147483647 w 279"/>
                  <a:gd name="T21" fmla="*/ 2147483647 h 244"/>
                  <a:gd name="T22" fmla="*/ 2147483647 w 279"/>
                  <a:gd name="T23" fmla="*/ 2147483647 h 244"/>
                  <a:gd name="T24" fmla="*/ 2147483647 w 279"/>
                  <a:gd name="T25" fmla="*/ 2147483647 h 244"/>
                  <a:gd name="T26" fmla="*/ 2147483647 w 279"/>
                  <a:gd name="T27" fmla="*/ 2147483647 h 244"/>
                  <a:gd name="T28" fmla="*/ 2147483647 w 279"/>
                  <a:gd name="T29" fmla="*/ 2147483647 h 244"/>
                  <a:gd name="T30" fmla="*/ 2147483647 w 279"/>
                  <a:gd name="T31" fmla="*/ 2147483647 h 244"/>
                  <a:gd name="T32" fmla="*/ 2147483647 w 279"/>
                  <a:gd name="T33" fmla="*/ 2147483647 h 244"/>
                  <a:gd name="T34" fmla="*/ 2147483647 w 279"/>
                  <a:gd name="T35" fmla="*/ 2147483647 h 244"/>
                  <a:gd name="T36" fmla="*/ 2147483647 w 279"/>
                  <a:gd name="T37" fmla="*/ 2147483647 h 244"/>
                  <a:gd name="T38" fmla="*/ 2147483647 w 279"/>
                  <a:gd name="T39" fmla="*/ 2147483647 h 244"/>
                  <a:gd name="T40" fmla="*/ 2147483647 w 279"/>
                  <a:gd name="T41" fmla="*/ 2147483647 h 244"/>
                  <a:gd name="T42" fmla="*/ 2147483647 w 279"/>
                  <a:gd name="T43" fmla="*/ 2147483647 h 244"/>
                  <a:gd name="T44" fmla="*/ 2147483647 w 279"/>
                  <a:gd name="T45" fmla="*/ 2147483647 h 244"/>
                  <a:gd name="T46" fmla="*/ 2147483647 w 279"/>
                  <a:gd name="T47" fmla="*/ 2147483647 h 244"/>
                  <a:gd name="T48" fmla="*/ 2147483647 w 279"/>
                  <a:gd name="T49" fmla="*/ 2147483647 h 244"/>
                  <a:gd name="T50" fmla="*/ 2147483647 w 279"/>
                  <a:gd name="T51" fmla="*/ 2147483647 h 244"/>
                  <a:gd name="T52" fmla="*/ 2147483647 w 279"/>
                  <a:gd name="T53" fmla="*/ 2147483647 h 244"/>
                  <a:gd name="T54" fmla="*/ 2147483647 w 279"/>
                  <a:gd name="T55" fmla="*/ 2147483647 h 244"/>
                  <a:gd name="T56" fmla="*/ 2147483647 w 279"/>
                  <a:gd name="T57" fmla="*/ 2147483647 h 244"/>
                  <a:gd name="T58" fmla="*/ 2147483647 w 279"/>
                  <a:gd name="T59" fmla="*/ 2147483647 h 244"/>
                  <a:gd name="T60" fmla="*/ 2147483647 w 279"/>
                  <a:gd name="T61" fmla="*/ 2147483647 h 244"/>
                  <a:gd name="T62" fmla="*/ 2147483647 w 279"/>
                  <a:gd name="T63" fmla="*/ 2147483647 h 244"/>
                  <a:gd name="T64" fmla="*/ 2147483647 w 279"/>
                  <a:gd name="T65" fmla="*/ 2147483647 h 244"/>
                  <a:gd name="T66" fmla="*/ 2147483647 w 279"/>
                  <a:gd name="T67" fmla="*/ 2147483647 h 244"/>
                  <a:gd name="T68" fmla="*/ 2147483647 w 279"/>
                  <a:gd name="T69" fmla="*/ 2147483647 h 244"/>
                  <a:gd name="T70" fmla="*/ 2147483647 w 279"/>
                  <a:gd name="T71" fmla="*/ 2147483647 h 244"/>
                  <a:gd name="T72" fmla="*/ 2147483647 w 279"/>
                  <a:gd name="T73" fmla="*/ 2147483647 h 244"/>
                  <a:gd name="T74" fmla="*/ 2147483647 w 279"/>
                  <a:gd name="T75" fmla="*/ 2147483647 h 244"/>
                  <a:gd name="T76" fmla="*/ 2147483647 w 279"/>
                  <a:gd name="T77" fmla="*/ 2147483647 h 244"/>
                  <a:gd name="T78" fmla="*/ 2147483647 w 279"/>
                  <a:gd name="T79" fmla="*/ 2147483647 h 244"/>
                  <a:gd name="T80" fmla="*/ 2147483647 w 279"/>
                  <a:gd name="T81" fmla="*/ 2147483647 h 244"/>
                  <a:gd name="T82" fmla="*/ 2147483647 w 279"/>
                  <a:gd name="T83" fmla="*/ 2147483647 h 244"/>
                  <a:gd name="T84" fmla="*/ 2147483647 w 279"/>
                  <a:gd name="T85" fmla="*/ 2147483647 h 244"/>
                  <a:gd name="T86" fmla="*/ 2147483647 w 279"/>
                  <a:gd name="T87" fmla="*/ 2147483647 h 244"/>
                  <a:gd name="T88" fmla="*/ 2147483647 w 279"/>
                  <a:gd name="T89" fmla="*/ 2147483647 h 244"/>
                  <a:gd name="T90" fmla="*/ 2147483647 w 279"/>
                  <a:gd name="T91" fmla="*/ 2147483647 h 244"/>
                  <a:gd name="T92" fmla="*/ 2147483647 w 279"/>
                  <a:gd name="T93" fmla="*/ 2147483647 h 244"/>
                  <a:gd name="T94" fmla="*/ 2147483647 w 279"/>
                  <a:gd name="T95" fmla="*/ 2147483647 h 244"/>
                  <a:gd name="T96" fmla="*/ 2147483647 w 279"/>
                  <a:gd name="T97" fmla="*/ 2147483647 h 244"/>
                  <a:gd name="T98" fmla="*/ 0 w 279"/>
                  <a:gd name="T99" fmla="*/ 2147483647 h 2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9"/>
                  <a:gd name="T151" fmla="*/ 0 h 244"/>
                  <a:gd name="T152" fmla="*/ 279 w 279"/>
                  <a:gd name="T153" fmla="*/ 244 h 2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9" h="244">
                    <a:moveTo>
                      <a:pt x="0" y="243"/>
                    </a:moveTo>
                    <a:lnTo>
                      <a:pt x="148" y="1"/>
                    </a:lnTo>
                    <a:lnTo>
                      <a:pt x="160" y="0"/>
                    </a:lnTo>
                    <a:lnTo>
                      <a:pt x="167" y="3"/>
                    </a:lnTo>
                    <a:lnTo>
                      <a:pt x="168" y="6"/>
                    </a:lnTo>
                    <a:lnTo>
                      <a:pt x="173" y="5"/>
                    </a:lnTo>
                    <a:lnTo>
                      <a:pt x="177" y="9"/>
                    </a:lnTo>
                    <a:lnTo>
                      <a:pt x="182" y="7"/>
                    </a:lnTo>
                    <a:lnTo>
                      <a:pt x="184" y="12"/>
                    </a:lnTo>
                    <a:lnTo>
                      <a:pt x="190" y="13"/>
                    </a:lnTo>
                    <a:lnTo>
                      <a:pt x="196" y="14"/>
                    </a:lnTo>
                    <a:lnTo>
                      <a:pt x="201" y="15"/>
                    </a:lnTo>
                    <a:lnTo>
                      <a:pt x="205" y="19"/>
                    </a:lnTo>
                    <a:lnTo>
                      <a:pt x="210" y="20"/>
                    </a:lnTo>
                    <a:lnTo>
                      <a:pt x="215" y="23"/>
                    </a:lnTo>
                    <a:lnTo>
                      <a:pt x="222" y="25"/>
                    </a:lnTo>
                    <a:lnTo>
                      <a:pt x="226" y="29"/>
                    </a:lnTo>
                    <a:lnTo>
                      <a:pt x="229" y="32"/>
                    </a:lnTo>
                    <a:lnTo>
                      <a:pt x="231" y="36"/>
                    </a:lnTo>
                    <a:lnTo>
                      <a:pt x="235" y="39"/>
                    </a:lnTo>
                    <a:lnTo>
                      <a:pt x="238" y="45"/>
                    </a:lnTo>
                    <a:lnTo>
                      <a:pt x="242" y="46"/>
                    </a:lnTo>
                    <a:lnTo>
                      <a:pt x="248" y="55"/>
                    </a:lnTo>
                    <a:lnTo>
                      <a:pt x="249" y="58"/>
                    </a:lnTo>
                    <a:lnTo>
                      <a:pt x="255" y="63"/>
                    </a:lnTo>
                    <a:lnTo>
                      <a:pt x="256" y="67"/>
                    </a:lnTo>
                    <a:lnTo>
                      <a:pt x="261" y="71"/>
                    </a:lnTo>
                    <a:lnTo>
                      <a:pt x="261" y="75"/>
                    </a:lnTo>
                    <a:lnTo>
                      <a:pt x="264" y="81"/>
                    </a:lnTo>
                    <a:lnTo>
                      <a:pt x="264" y="86"/>
                    </a:lnTo>
                    <a:lnTo>
                      <a:pt x="266" y="90"/>
                    </a:lnTo>
                    <a:lnTo>
                      <a:pt x="266" y="95"/>
                    </a:lnTo>
                    <a:lnTo>
                      <a:pt x="268" y="99"/>
                    </a:lnTo>
                    <a:lnTo>
                      <a:pt x="267" y="103"/>
                    </a:lnTo>
                    <a:lnTo>
                      <a:pt x="268" y="109"/>
                    </a:lnTo>
                    <a:lnTo>
                      <a:pt x="269" y="113"/>
                    </a:lnTo>
                    <a:lnTo>
                      <a:pt x="273" y="119"/>
                    </a:lnTo>
                    <a:lnTo>
                      <a:pt x="274" y="124"/>
                    </a:lnTo>
                    <a:lnTo>
                      <a:pt x="275" y="128"/>
                    </a:lnTo>
                    <a:lnTo>
                      <a:pt x="276" y="134"/>
                    </a:lnTo>
                    <a:lnTo>
                      <a:pt x="277" y="138"/>
                    </a:lnTo>
                    <a:lnTo>
                      <a:pt x="277" y="143"/>
                    </a:lnTo>
                    <a:lnTo>
                      <a:pt x="277" y="147"/>
                    </a:lnTo>
                    <a:lnTo>
                      <a:pt x="274" y="153"/>
                    </a:lnTo>
                    <a:lnTo>
                      <a:pt x="276" y="156"/>
                    </a:lnTo>
                    <a:lnTo>
                      <a:pt x="277" y="162"/>
                    </a:lnTo>
                    <a:lnTo>
                      <a:pt x="278" y="167"/>
                    </a:lnTo>
                    <a:lnTo>
                      <a:pt x="275" y="172"/>
                    </a:lnTo>
                    <a:lnTo>
                      <a:pt x="271" y="181"/>
                    </a:lnTo>
                    <a:lnTo>
                      <a:pt x="0" y="243"/>
                    </a:lnTo>
                  </a:path>
                </a:pathLst>
              </a:custGeom>
              <a:noFill/>
              <a:ln w="9525" cap="rnd">
                <a:noFill/>
                <a:round/>
                <a:headEnd/>
                <a:tailEnd/>
              </a:ln>
            </p:spPr>
            <p:txBody>
              <a:bodyPr/>
              <a:lstStyle/>
              <a:p>
                <a:endParaRPr lang="en-US" sz="1600"/>
              </a:p>
            </p:txBody>
          </p:sp>
          <p:sp>
            <p:nvSpPr>
              <p:cNvPr id="13" name="Arc 19"/>
              <p:cNvSpPr>
                <a:spLocks/>
              </p:cNvSpPr>
              <p:nvPr/>
            </p:nvSpPr>
            <p:spPr bwMode="auto">
              <a:xfrm rot="720000">
                <a:off x="733425" y="4276725"/>
                <a:ext cx="211138" cy="236538"/>
              </a:xfrm>
              <a:custGeom>
                <a:avLst/>
                <a:gdLst>
                  <a:gd name="T0" fmla="*/ 0 w 21745"/>
                  <a:gd name="T1" fmla="*/ 0 h 21600"/>
                  <a:gd name="T2" fmla="*/ 2147483647 w 21745"/>
                  <a:gd name="T3" fmla="*/ 2147483647 h 21600"/>
                  <a:gd name="T4" fmla="*/ 1179876122 w 21745"/>
                  <a:gd name="T5" fmla="*/ 2147483647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noFill/>
              <a:ln w="25400" cap="rnd">
                <a:solidFill>
                  <a:schemeClr val="tx1"/>
                </a:solidFill>
                <a:round/>
                <a:headEnd type="none" w="sm" len="sm"/>
                <a:tailEnd type="none" w="sm" len="sm"/>
              </a:ln>
            </p:spPr>
            <p:txBody>
              <a:bodyPr wrap="none" anchor="ctr"/>
              <a:lstStyle/>
              <a:p>
                <a:endParaRPr lang="en-US" sz="1600"/>
              </a:p>
            </p:txBody>
          </p:sp>
          <p:sp>
            <p:nvSpPr>
              <p:cNvPr id="14" name="Line 20"/>
              <p:cNvSpPr>
                <a:spLocks noChangeShapeType="1"/>
              </p:cNvSpPr>
              <p:nvPr/>
            </p:nvSpPr>
            <p:spPr bwMode="auto">
              <a:xfrm flipH="1">
                <a:off x="533400" y="4095750"/>
                <a:ext cx="303213" cy="550863"/>
              </a:xfrm>
              <a:prstGeom prst="line">
                <a:avLst/>
              </a:prstGeom>
              <a:noFill/>
              <a:ln w="25400">
                <a:solidFill>
                  <a:schemeClr val="tx1"/>
                </a:solidFill>
                <a:round/>
                <a:headEnd type="none" w="sm" len="sm"/>
                <a:tailEnd type="none" w="sm" len="sm"/>
              </a:ln>
            </p:spPr>
            <p:txBody>
              <a:bodyPr wrap="none" anchor="ctr"/>
              <a:lstStyle/>
              <a:p>
                <a:endParaRPr lang="en-US" sz="1600"/>
              </a:p>
            </p:txBody>
          </p:sp>
          <p:sp>
            <p:nvSpPr>
              <p:cNvPr id="15" name="Oval 21"/>
              <p:cNvSpPr>
                <a:spLocks noChangeArrowheads="1"/>
              </p:cNvSpPr>
              <p:nvPr/>
            </p:nvSpPr>
            <p:spPr bwMode="auto">
              <a:xfrm rot="19740000">
                <a:off x="811213" y="4281488"/>
                <a:ext cx="100012" cy="198437"/>
              </a:xfrm>
              <a:prstGeom prst="ellipse">
                <a:avLst/>
              </a:prstGeom>
              <a:solidFill>
                <a:schemeClr val="tx1"/>
              </a:solidFill>
              <a:ln w="12700">
                <a:solidFill>
                  <a:schemeClr val="tx1"/>
                </a:solidFill>
                <a:round/>
                <a:headEnd/>
                <a:tailEnd/>
              </a:ln>
            </p:spPr>
            <p:txBody>
              <a:bodyPr wrap="none" anchor="ctr"/>
              <a:lstStyle/>
              <a:p>
                <a:endParaRPr lang="en-US" sz="1600"/>
              </a:p>
            </p:txBody>
          </p:sp>
          <p:sp>
            <p:nvSpPr>
              <p:cNvPr id="16" name="Line 22"/>
              <p:cNvSpPr>
                <a:spLocks noChangeShapeType="1"/>
              </p:cNvSpPr>
              <p:nvPr/>
            </p:nvSpPr>
            <p:spPr bwMode="auto">
              <a:xfrm flipV="1">
                <a:off x="533400" y="4502150"/>
                <a:ext cx="555625" cy="144463"/>
              </a:xfrm>
              <a:prstGeom prst="line">
                <a:avLst/>
              </a:prstGeom>
              <a:noFill/>
              <a:ln w="25400">
                <a:solidFill>
                  <a:schemeClr val="tx1"/>
                </a:solidFill>
                <a:round/>
                <a:headEnd type="none" w="sm" len="sm"/>
                <a:tailEnd type="none" w="sm" len="sm"/>
              </a:ln>
            </p:spPr>
            <p:txBody>
              <a:bodyPr wrap="none" anchor="ctr"/>
              <a:lstStyle/>
              <a:p>
                <a:endParaRPr lang="en-US" sz="1600"/>
              </a:p>
            </p:txBody>
          </p:sp>
          <p:sp>
            <p:nvSpPr>
              <p:cNvPr id="17" name="Freeform 23"/>
              <p:cNvSpPr>
                <a:spLocks/>
              </p:cNvSpPr>
              <p:nvPr/>
            </p:nvSpPr>
            <p:spPr bwMode="auto">
              <a:xfrm>
                <a:off x="3784600" y="6089650"/>
                <a:ext cx="393700" cy="387350"/>
              </a:xfrm>
              <a:custGeom>
                <a:avLst/>
                <a:gdLst>
                  <a:gd name="T0" fmla="*/ 0 w 279"/>
                  <a:gd name="T1" fmla="*/ 2147483647 h 244"/>
                  <a:gd name="T2" fmla="*/ 2147483647 w 279"/>
                  <a:gd name="T3" fmla="*/ 2147483647 h 244"/>
                  <a:gd name="T4" fmla="*/ 2147483647 w 279"/>
                  <a:gd name="T5" fmla="*/ 0 h 244"/>
                  <a:gd name="T6" fmla="*/ 2147483647 w 279"/>
                  <a:gd name="T7" fmla="*/ 2147483647 h 244"/>
                  <a:gd name="T8" fmla="*/ 2147483647 w 279"/>
                  <a:gd name="T9" fmla="*/ 2147483647 h 244"/>
                  <a:gd name="T10" fmla="*/ 2147483647 w 279"/>
                  <a:gd name="T11" fmla="*/ 2147483647 h 244"/>
                  <a:gd name="T12" fmla="*/ 2147483647 w 279"/>
                  <a:gd name="T13" fmla="*/ 2147483647 h 244"/>
                  <a:gd name="T14" fmla="*/ 2147483647 w 279"/>
                  <a:gd name="T15" fmla="*/ 2147483647 h 244"/>
                  <a:gd name="T16" fmla="*/ 2147483647 w 279"/>
                  <a:gd name="T17" fmla="*/ 2147483647 h 244"/>
                  <a:gd name="T18" fmla="*/ 2147483647 w 279"/>
                  <a:gd name="T19" fmla="*/ 2147483647 h 244"/>
                  <a:gd name="T20" fmla="*/ 2147483647 w 279"/>
                  <a:gd name="T21" fmla="*/ 2147483647 h 244"/>
                  <a:gd name="T22" fmla="*/ 2147483647 w 279"/>
                  <a:gd name="T23" fmla="*/ 2147483647 h 244"/>
                  <a:gd name="T24" fmla="*/ 2147483647 w 279"/>
                  <a:gd name="T25" fmla="*/ 2147483647 h 244"/>
                  <a:gd name="T26" fmla="*/ 2147483647 w 279"/>
                  <a:gd name="T27" fmla="*/ 2147483647 h 244"/>
                  <a:gd name="T28" fmla="*/ 2147483647 w 279"/>
                  <a:gd name="T29" fmla="*/ 2147483647 h 244"/>
                  <a:gd name="T30" fmla="*/ 2147483647 w 279"/>
                  <a:gd name="T31" fmla="*/ 2147483647 h 244"/>
                  <a:gd name="T32" fmla="*/ 2147483647 w 279"/>
                  <a:gd name="T33" fmla="*/ 2147483647 h 244"/>
                  <a:gd name="T34" fmla="*/ 2147483647 w 279"/>
                  <a:gd name="T35" fmla="*/ 2147483647 h 244"/>
                  <a:gd name="T36" fmla="*/ 2147483647 w 279"/>
                  <a:gd name="T37" fmla="*/ 2147483647 h 244"/>
                  <a:gd name="T38" fmla="*/ 2147483647 w 279"/>
                  <a:gd name="T39" fmla="*/ 2147483647 h 244"/>
                  <a:gd name="T40" fmla="*/ 2147483647 w 279"/>
                  <a:gd name="T41" fmla="*/ 2147483647 h 244"/>
                  <a:gd name="T42" fmla="*/ 2147483647 w 279"/>
                  <a:gd name="T43" fmla="*/ 2147483647 h 244"/>
                  <a:gd name="T44" fmla="*/ 2147483647 w 279"/>
                  <a:gd name="T45" fmla="*/ 2147483647 h 244"/>
                  <a:gd name="T46" fmla="*/ 2147483647 w 279"/>
                  <a:gd name="T47" fmla="*/ 2147483647 h 244"/>
                  <a:gd name="T48" fmla="*/ 2147483647 w 279"/>
                  <a:gd name="T49" fmla="*/ 2147483647 h 244"/>
                  <a:gd name="T50" fmla="*/ 2147483647 w 279"/>
                  <a:gd name="T51" fmla="*/ 2147483647 h 244"/>
                  <a:gd name="T52" fmla="*/ 2147483647 w 279"/>
                  <a:gd name="T53" fmla="*/ 2147483647 h 244"/>
                  <a:gd name="T54" fmla="*/ 2147483647 w 279"/>
                  <a:gd name="T55" fmla="*/ 2147483647 h 244"/>
                  <a:gd name="T56" fmla="*/ 2147483647 w 279"/>
                  <a:gd name="T57" fmla="*/ 2147483647 h 244"/>
                  <a:gd name="T58" fmla="*/ 2147483647 w 279"/>
                  <a:gd name="T59" fmla="*/ 2147483647 h 244"/>
                  <a:gd name="T60" fmla="*/ 2147483647 w 279"/>
                  <a:gd name="T61" fmla="*/ 2147483647 h 244"/>
                  <a:gd name="T62" fmla="*/ 2147483647 w 279"/>
                  <a:gd name="T63" fmla="*/ 2147483647 h 244"/>
                  <a:gd name="T64" fmla="*/ 2147483647 w 279"/>
                  <a:gd name="T65" fmla="*/ 2147483647 h 244"/>
                  <a:gd name="T66" fmla="*/ 2147483647 w 279"/>
                  <a:gd name="T67" fmla="*/ 2147483647 h 244"/>
                  <a:gd name="T68" fmla="*/ 2147483647 w 279"/>
                  <a:gd name="T69" fmla="*/ 2147483647 h 244"/>
                  <a:gd name="T70" fmla="*/ 2147483647 w 279"/>
                  <a:gd name="T71" fmla="*/ 2147483647 h 244"/>
                  <a:gd name="T72" fmla="*/ 2147483647 w 279"/>
                  <a:gd name="T73" fmla="*/ 2147483647 h 244"/>
                  <a:gd name="T74" fmla="*/ 2147483647 w 279"/>
                  <a:gd name="T75" fmla="*/ 2147483647 h 244"/>
                  <a:gd name="T76" fmla="*/ 2147483647 w 279"/>
                  <a:gd name="T77" fmla="*/ 2147483647 h 244"/>
                  <a:gd name="T78" fmla="*/ 2147483647 w 279"/>
                  <a:gd name="T79" fmla="*/ 2147483647 h 244"/>
                  <a:gd name="T80" fmla="*/ 2147483647 w 279"/>
                  <a:gd name="T81" fmla="*/ 2147483647 h 244"/>
                  <a:gd name="T82" fmla="*/ 2147483647 w 279"/>
                  <a:gd name="T83" fmla="*/ 2147483647 h 244"/>
                  <a:gd name="T84" fmla="*/ 2147483647 w 279"/>
                  <a:gd name="T85" fmla="*/ 2147483647 h 244"/>
                  <a:gd name="T86" fmla="*/ 2147483647 w 279"/>
                  <a:gd name="T87" fmla="*/ 2147483647 h 244"/>
                  <a:gd name="T88" fmla="*/ 2147483647 w 279"/>
                  <a:gd name="T89" fmla="*/ 2147483647 h 244"/>
                  <a:gd name="T90" fmla="*/ 2147483647 w 279"/>
                  <a:gd name="T91" fmla="*/ 2147483647 h 244"/>
                  <a:gd name="T92" fmla="*/ 2147483647 w 279"/>
                  <a:gd name="T93" fmla="*/ 2147483647 h 244"/>
                  <a:gd name="T94" fmla="*/ 2147483647 w 279"/>
                  <a:gd name="T95" fmla="*/ 2147483647 h 244"/>
                  <a:gd name="T96" fmla="*/ 2147483647 w 279"/>
                  <a:gd name="T97" fmla="*/ 2147483647 h 244"/>
                  <a:gd name="T98" fmla="*/ 0 w 279"/>
                  <a:gd name="T99" fmla="*/ 2147483647 h 2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9"/>
                  <a:gd name="T151" fmla="*/ 0 h 244"/>
                  <a:gd name="T152" fmla="*/ 279 w 279"/>
                  <a:gd name="T153" fmla="*/ 244 h 2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9" h="244">
                    <a:moveTo>
                      <a:pt x="0" y="243"/>
                    </a:moveTo>
                    <a:lnTo>
                      <a:pt x="148" y="1"/>
                    </a:lnTo>
                    <a:lnTo>
                      <a:pt x="160" y="0"/>
                    </a:lnTo>
                    <a:lnTo>
                      <a:pt x="167" y="3"/>
                    </a:lnTo>
                    <a:lnTo>
                      <a:pt x="168" y="6"/>
                    </a:lnTo>
                    <a:lnTo>
                      <a:pt x="173" y="5"/>
                    </a:lnTo>
                    <a:lnTo>
                      <a:pt x="177" y="9"/>
                    </a:lnTo>
                    <a:lnTo>
                      <a:pt x="182" y="7"/>
                    </a:lnTo>
                    <a:lnTo>
                      <a:pt x="184" y="12"/>
                    </a:lnTo>
                    <a:lnTo>
                      <a:pt x="190" y="13"/>
                    </a:lnTo>
                    <a:lnTo>
                      <a:pt x="196" y="14"/>
                    </a:lnTo>
                    <a:lnTo>
                      <a:pt x="201" y="15"/>
                    </a:lnTo>
                    <a:lnTo>
                      <a:pt x="205" y="19"/>
                    </a:lnTo>
                    <a:lnTo>
                      <a:pt x="210" y="20"/>
                    </a:lnTo>
                    <a:lnTo>
                      <a:pt x="215" y="23"/>
                    </a:lnTo>
                    <a:lnTo>
                      <a:pt x="222" y="25"/>
                    </a:lnTo>
                    <a:lnTo>
                      <a:pt x="226" y="29"/>
                    </a:lnTo>
                    <a:lnTo>
                      <a:pt x="229" y="32"/>
                    </a:lnTo>
                    <a:lnTo>
                      <a:pt x="231" y="36"/>
                    </a:lnTo>
                    <a:lnTo>
                      <a:pt x="235" y="39"/>
                    </a:lnTo>
                    <a:lnTo>
                      <a:pt x="238" y="45"/>
                    </a:lnTo>
                    <a:lnTo>
                      <a:pt x="242" y="46"/>
                    </a:lnTo>
                    <a:lnTo>
                      <a:pt x="248" y="55"/>
                    </a:lnTo>
                    <a:lnTo>
                      <a:pt x="249" y="58"/>
                    </a:lnTo>
                    <a:lnTo>
                      <a:pt x="255" y="63"/>
                    </a:lnTo>
                    <a:lnTo>
                      <a:pt x="256" y="67"/>
                    </a:lnTo>
                    <a:lnTo>
                      <a:pt x="261" y="71"/>
                    </a:lnTo>
                    <a:lnTo>
                      <a:pt x="261" y="75"/>
                    </a:lnTo>
                    <a:lnTo>
                      <a:pt x="264" y="81"/>
                    </a:lnTo>
                    <a:lnTo>
                      <a:pt x="264" y="86"/>
                    </a:lnTo>
                    <a:lnTo>
                      <a:pt x="266" y="90"/>
                    </a:lnTo>
                    <a:lnTo>
                      <a:pt x="266" y="95"/>
                    </a:lnTo>
                    <a:lnTo>
                      <a:pt x="268" y="99"/>
                    </a:lnTo>
                    <a:lnTo>
                      <a:pt x="267" y="103"/>
                    </a:lnTo>
                    <a:lnTo>
                      <a:pt x="268" y="109"/>
                    </a:lnTo>
                    <a:lnTo>
                      <a:pt x="269" y="113"/>
                    </a:lnTo>
                    <a:lnTo>
                      <a:pt x="273" y="119"/>
                    </a:lnTo>
                    <a:lnTo>
                      <a:pt x="274" y="124"/>
                    </a:lnTo>
                    <a:lnTo>
                      <a:pt x="275" y="128"/>
                    </a:lnTo>
                    <a:lnTo>
                      <a:pt x="276" y="134"/>
                    </a:lnTo>
                    <a:lnTo>
                      <a:pt x="277" y="138"/>
                    </a:lnTo>
                    <a:lnTo>
                      <a:pt x="277" y="143"/>
                    </a:lnTo>
                    <a:lnTo>
                      <a:pt x="277" y="147"/>
                    </a:lnTo>
                    <a:lnTo>
                      <a:pt x="274" y="153"/>
                    </a:lnTo>
                    <a:lnTo>
                      <a:pt x="276" y="156"/>
                    </a:lnTo>
                    <a:lnTo>
                      <a:pt x="277" y="162"/>
                    </a:lnTo>
                    <a:lnTo>
                      <a:pt x="278" y="167"/>
                    </a:lnTo>
                    <a:lnTo>
                      <a:pt x="275" y="172"/>
                    </a:lnTo>
                    <a:lnTo>
                      <a:pt x="271" y="181"/>
                    </a:lnTo>
                    <a:lnTo>
                      <a:pt x="0" y="243"/>
                    </a:lnTo>
                  </a:path>
                </a:pathLst>
              </a:custGeom>
              <a:noFill/>
              <a:ln w="9525" cap="rnd">
                <a:noFill/>
                <a:round/>
                <a:headEnd/>
                <a:tailEnd/>
              </a:ln>
            </p:spPr>
            <p:txBody>
              <a:bodyPr/>
              <a:lstStyle/>
              <a:p>
                <a:endParaRPr lang="en-US" sz="1600"/>
              </a:p>
            </p:txBody>
          </p:sp>
          <p:sp>
            <p:nvSpPr>
              <p:cNvPr id="18" name="Arc 24"/>
              <p:cNvSpPr>
                <a:spLocks/>
              </p:cNvSpPr>
              <p:nvPr/>
            </p:nvSpPr>
            <p:spPr bwMode="auto">
              <a:xfrm rot="720000">
                <a:off x="3984625" y="6105525"/>
                <a:ext cx="211138" cy="236538"/>
              </a:xfrm>
              <a:custGeom>
                <a:avLst/>
                <a:gdLst>
                  <a:gd name="T0" fmla="*/ 0 w 21745"/>
                  <a:gd name="T1" fmla="*/ 0 h 21600"/>
                  <a:gd name="T2" fmla="*/ 2147483647 w 21745"/>
                  <a:gd name="T3" fmla="*/ 2147483647 h 21600"/>
                  <a:gd name="T4" fmla="*/ 1179876122 w 21745"/>
                  <a:gd name="T5" fmla="*/ 2147483647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noFill/>
              <a:ln w="25400" cap="rnd">
                <a:solidFill>
                  <a:schemeClr val="tx1"/>
                </a:solidFill>
                <a:round/>
                <a:headEnd type="none" w="sm" len="sm"/>
                <a:tailEnd type="none" w="sm" len="sm"/>
              </a:ln>
            </p:spPr>
            <p:txBody>
              <a:bodyPr wrap="none" anchor="ctr"/>
              <a:lstStyle/>
              <a:p>
                <a:endParaRPr lang="en-US" sz="1600"/>
              </a:p>
            </p:txBody>
          </p:sp>
          <p:sp>
            <p:nvSpPr>
              <p:cNvPr id="19" name="Line 25"/>
              <p:cNvSpPr>
                <a:spLocks noChangeShapeType="1"/>
              </p:cNvSpPr>
              <p:nvPr/>
            </p:nvSpPr>
            <p:spPr bwMode="auto">
              <a:xfrm flipH="1">
                <a:off x="3784600" y="5924550"/>
                <a:ext cx="303213" cy="550863"/>
              </a:xfrm>
              <a:prstGeom prst="line">
                <a:avLst/>
              </a:prstGeom>
              <a:noFill/>
              <a:ln w="25400">
                <a:solidFill>
                  <a:schemeClr val="tx1"/>
                </a:solidFill>
                <a:round/>
                <a:headEnd type="none" w="sm" len="sm"/>
                <a:tailEnd type="none" w="sm" len="sm"/>
              </a:ln>
            </p:spPr>
            <p:txBody>
              <a:bodyPr wrap="none" anchor="ctr"/>
              <a:lstStyle/>
              <a:p>
                <a:endParaRPr lang="en-US" sz="1600"/>
              </a:p>
            </p:txBody>
          </p:sp>
          <p:sp>
            <p:nvSpPr>
              <p:cNvPr id="20" name="Oval 26"/>
              <p:cNvSpPr>
                <a:spLocks noChangeArrowheads="1"/>
              </p:cNvSpPr>
              <p:nvPr/>
            </p:nvSpPr>
            <p:spPr bwMode="auto">
              <a:xfrm rot="19740000">
                <a:off x="4062413" y="6110288"/>
                <a:ext cx="100012" cy="198437"/>
              </a:xfrm>
              <a:prstGeom prst="ellipse">
                <a:avLst/>
              </a:prstGeom>
              <a:solidFill>
                <a:schemeClr val="tx1"/>
              </a:solidFill>
              <a:ln w="12700">
                <a:solidFill>
                  <a:schemeClr val="tx1"/>
                </a:solidFill>
                <a:round/>
                <a:headEnd/>
                <a:tailEnd/>
              </a:ln>
            </p:spPr>
            <p:txBody>
              <a:bodyPr wrap="none" anchor="ctr"/>
              <a:lstStyle/>
              <a:p>
                <a:endParaRPr lang="en-US" sz="1600"/>
              </a:p>
            </p:txBody>
          </p:sp>
          <p:sp>
            <p:nvSpPr>
              <p:cNvPr id="21" name="Line 27"/>
              <p:cNvSpPr>
                <a:spLocks noChangeShapeType="1"/>
              </p:cNvSpPr>
              <p:nvPr/>
            </p:nvSpPr>
            <p:spPr bwMode="auto">
              <a:xfrm flipV="1">
                <a:off x="3784600" y="6330950"/>
                <a:ext cx="555625" cy="144463"/>
              </a:xfrm>
              <a:prstGeom prst="line">
                <a:avLst/>
              </a:prstGeom>
              <a:noFill/>
              <a:ln w="25400">
                <a:solidFill>
                  <a:schemeClr val="tx1"/>
                </a:solidFill>
                <a:round/>
                <a:headEnd type="none" w="sm" len="sm"/>
                <a:tailEnd type="none" w="sm" len="sm"/>
              </a:ln>
            </p:spPr>
            <p:txBody>
              <a:bodyPr wrap="none" anchor="ctr"/>
              <a:lstStyle/>
              <a:p>
                <a:endParaRPr lang="en-US" sz="1600"/>
              </a:p>
            </p:txBody>
          </p:sp>
          <p:sp>
            <p:nvSpPr>
              <p:cNvPr id="22" name="Oval 33"/>
              <p:cNvSpPr>
                <a:spLocks noChangeArrowheads="1"/>
              </p:cNvSpPr>
              <p:nvPr/>
            </p:nvSpPr>
            <p:spPr bwMode="auto">
              <a:xfrm>
                <a:off x="4079875" y="5081588"/>
                <a:ext cx="57150" cy="63500"/>
              </a:xfrm>
              <a:prstGeom prst="ellipse">
                <a:avLst/>
              </a:prstGeom>
              <a:solidFill>
                <a:srgbClr val="037C03"/>
              </a:solidFill>
              <a:ln w="12700">
                <a:solidFill>
                  <a:schemeClr val="bg2"/>
                </a:solidFill>
                <a:round/>
                <a:headEnd/>
                <a:tailEnd/>
              </a:ln>
            </p:spPr>
            <p:txBody>
              <a:bodyPr wrap="none" anchor="ctr"/>
              <a:lstStyle/>
              <a:p>
                <a:endParaRPr lang="en-US" sz="1600"/>
              </a:p>
            </p:txBody>
          </p:sp>
          <p:sp>
            <p:nvSpPr>
              <p:cNvPr id="23" name="Oval 34"/>
              <p:cNvSpPr>
                <a:spLocks noChangeArrowheads="1"/>
              </p:cNvSpPr>
              <p:nvPr/>
            </p:nvSpPr>
            <p:spPr bwMode="auto">
              <a:xfrm>
                <a:off x="1504950" y="3649663"/>
                <a:ext cx="57150" cy="63500"/>
              </a:xfrm>
              <a:prstGeom prst="ellipse">
                <a:avLst/>
              </a:prstGeom>
              <a:solidFill>
                <a:srgbClr val="037C03"/>
              </a:solidFill>
              <a:ln w="12700">
                <a:solidFill>
                  <a:schemeClr val="bg2"/>
                </a:solidFill>
                <a:round/>
                <a:headEnd/>
                <a:tailEnd/>
              </a:ln>
            </p:spPr>
            <p:txBody>
              <a:bodyPr wrap="none" anchor="ctr"/>
              <a:lstStyle/>
              <a:p>
                <a:endParaRPr lang="en-US" sz="1600"/>
              </a:p>
            </p:txBody>
          </p:sp>
        </p:grpSp>
        <p:sp>
          <p:nvSpPr>
            <p:cNvPr id="50" name="Text Box 26"/>
            <p:cNvSpPr txBox="1">
              <a:spLocks noChangeArrowheads="1"/>
            </p:cNvSpPr>
            <p:nvPr/>
          </p:nvSpPr>
          <p:spPr bwMode="auto">
            <a:xfrm>
              <a:off x="3657600" y="753824"/>
              <a:ext cx="809272" cy="547089"/>
            </a:xfrm>
            <a:prstGeom prst="rect">
              <a:avLst/>
            </a:prstGeom>
            <a:noFill/>
            <a:ln w="12700">
              <a:noFill/>
              <a:miter lim="800000"/>
              <a:headEnd/>
              <a:tailEnd/>
            </a:ln>
          </p:spPr>
          <p:txBody>
            <a:bodyPr anchor="ctr">
              <a:spAutoFit/>
            </a:bodyPr>
            <a:lstStyle/>
            <a:p>
              <a:pPr algn="ctr">
                <a:spcBef>
                  <a:spcPct val="20000"/>
                </a:spcBef>
              </a:pPr>
              <a:r>
                <a:rPr lang="en-US" sz="2000" dirty="0"/>
                <a:t>X</a:t>
              </a:r>
              <a:endParaRPr lang="en-US" sz="2000" baseline="-25000" dirty="0"/>
            </a:p>
          </p:txBody>
        </p:sp>
        <p:sp>
          <p:nvSpPr>
            <p:cNvPr id="51" name="Text Box 26"/>
            <p:cNvSpPr txBox="1">
              <a:spLocks noChangeArrowheads="1"/>
            </p:cNvSpPr>
            <p:nvPr/>
          </p:nvSpPr>
          <p:spPr bwMode="auto">
            <a:xfrm>
              <a:off x="867127" y="3092412"/>
              <a:ext cx="809272" cy="547089"/>
            </a:xfrm>
            <a:prstGeom prst="rect">
              <a:avLst/>
            </a:prstGeom>
            <a:noFill/>
            <a:ln w="12700">
              <a:noFill/>
              <a:miter lim="800000"/>
              <a:headEnd/>
              <a:tailEnd/>
            </a:ln>
          </p:spPr>
          <p:txBody>
            <a:bodyPr anchor="ctr">
              <a:spAutoFit/>
            </a:bodyPr>
            <a:lstStyle/>
            <a:p>
              <a:pPr algn="ctr">
                <a:spcBef>
                  <a:spcPct val="20000"/>
                </a:spcBef>
              </a:pPr>
              <a:r>
                <a:rPr lang="en-US" sz="2000" dirty="0" smtClean="0"/>
                <a:t>x</a:t>
              </a:r>
              <a:endParaRPr lang="en-US" sz="2000" baseline="-25000" dirty="0"/>
            </a:p>
          </p:txBody>
        </p:sp>
        <p:sp>
          <p:nvSpPr>
            <p:cNvPr id="52" name="Text Box 26"/>
            <p:cNvSpPr txBox="1">
              <a:spLocks noChangeArrowheads="1"/>
            </p:cNvSpPr>
            <p:nvPr/>
          </p:nvSpPr>
          <p:spPr bwMode="auto">
            <a:xfrm>
              <a:off x="3520189" y="4479002"/>
              <a:ext cx="809272" cy="547089"/>
            </a:xfrm>
            <a:prstGeom prst="rect">
              <a:avLst/>
            </a:prstGeom>
            <a:noFill/>
            <a:ln w="12700">
              <a:noFill/>
              <a:miter lim="800000"/>
              <a:headEnd/>
              <a:tailEnd/>
            </a:ln>
          </p:spPr>
          <p:txBody>
            <a:bodyPr anchor="ctr">
              <a:spAutoFit/>
            </a:bodyPr>
            <a:lstStyle/>
            <a:p>
              <a:pPr algn="ctr">
                <a:spcBef>
                  <a:spcPct val="20000"/>
                </a:spcBef>
              </a:pPr>
              <a:r>
                <a:rPr lang="en-US" sz="2000" dirty="0" smtClean="0"/>
                <a:t>x'</a:t>
              </a:r>
              <a:endParaRPr lang="en-US" sz="2000" baseline="-25000" dirty="0"/>
            </a:p>
          </p:txBody>
        </p:sp>
      </p:grpSp>
      <p:sp>
        <p:nvSpPr>
          <p:cNvPr id="3" name="Slide Number Placeholder 2"/>
          <p:cNvSpPr>
            <a:spLocks noGrp="1"/>
          </p:cNvSpPr>
          <p:nvPr>
            <p:ph type="sldNum" sz="quarter" idx="12"/>
          </p:nvPr>
        </p:nvSpPr>
        <p:spPr/>
        <p:txBody>
          <a:bodyPr/>
          <a:lstStyle/>
          <a:p>
            <a:fld id="{07C59B69-6083-0D46-8CBF-CC33D581A354}" type="slidenum">
              <a:rPr lang="en-US" smtClean="0"/>
              <a:pPr/>
              <a:t>8</a:t>
            </a:fld>
            <a:endParaRPr lang="en-US"/>
          </a:p>
        </p:txBody>
      </p:sp>
    </p:spTree>
    <p:extLst>
      <p:ext uri="{BB962C8B-B14F-4D97-AF65-F5344CB8AC3E}">
        <p14:creationId xmlns:p14="http://schemas.microsoft.com/office/powerpoint/2010/main" val="2158764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smtClean="0"/>
              <a:t>Depth from disparity</a:t>
            </a:r>
          </a:p>
        </p:txBody>
      </p:sp>
      <p:sp>
        <p:nvSpPr>
          <p:cNvPr id="13318" name="Oval 5"/>
          <p:cNvSpPr>
            <a:spLocks noChangeArrowheads="1"/>
          </p:cNvSpPr>
          <p:nvPr/>
        </p:nvSpPr>
        <p:spPr bwMode="auto">
          <a:xfrm>
            <a:off x="3392488" y="4069126"/>
            <a:ext cx="90487" cy="91782"/>
          </a:xfrm>
          <a:prstGeom prst="ellipse">
            <a:avLst/>
          </a:prstGeom>
          <a:solidFill>
            <a:schemeClr val="tx1"/>
          </a:solidFill>
          <a:ln w="12700">
            <a:solidFill>
              <a:schemeClr val="tx1"/>
            </a:solidFill>
            <a:round/>
            <a:headEnd/>
            <a:tailEnd/>
          </a:ln>
        </p:spPr>
        <p:txBody>
          <a:bodyPr wrap="none" anchor="ctr"/>
          <a:lstStyle/>
          <a:p>
            <a:endParaRPr lang="en-US"/>
          </a:p>
        </p:txBody>
      </p:sp>
      <p:sp>
        <p:nvSpPr>
          <p:cNvPr id="13319" name="Oval 6"/>
          <p:cNvSpPr>
            <a:spLocks noChangeArrowheads="1"/>
          </p:cNvSpPr>
          <p:nvPr/>
        </p:nvSpPr>
        <p:spPr bwMode="auto">
          <a:xfrm>
            <a:off x="5835650" y="4069126"/>
            <a:ext cx="90487" cy="91782"/>
          </a:xfrm>
          <a:prstGeom prst="ellipse">
            <a:avLst/>
          </a:prstGeom>
          <a:solidFill>
            <a:schemeClr val="tx1"/>
          </a:solidFill>
          <a:ln w="12700">
            <a:solidFill>
              <a:schemeClr val="tx1"/>
            </a:solidFill>
            <a:round/>
            <a:headEnd/>
            <a:tailEnd/>
          </a:ln>
        </p:spPr>
        <p:txBody>
          <a:bodyPr wrap="none" anchor="ctr"/>
          <a:lstStyle/>
          <a:p>
            <a:endParaRPr lang="en-US"/>
          </a:p>
        </p:txBody>
      </p:sp>
      <p:sp>
        <p:nvSpPr>
          <p:cNvPr id="13320" name="Line 7"/>
          <p:cNvSpPr>
            <a:spLocks noChangeShapeType="1"/>
          </p:cNvSpPr>
          <p:nvPr/>
        </p:nvSpPr>
        <p:spPr bwMode="auto">
          <a:xfrm>
            <a:off x="2849563" y="3426651"/>
            <a:ext cx="1176337" cy="0"/>
          </a:xfrm>
          <a:prstGeom prst="line">
            <a:avLst/>
          </a:prstGeom>
          <a:noFill/>
          <a:ln w="12700">
            <a:solidFill>
              <a:schemeClr val="tx1"/>
            </a:solidFill>
            <a:round/>
            <a:headEnd/>
            <a:tailEnd/>
          </a:ln>
        </p:spPr>
        <p:txBody>
          <a:bodyPr wrap="none" anchor="ctr"/>
          <a:lstStyle/>
          <a:p>
            <a:endParaRPr lang="en-US"/>
          </a:p>
        </p:txBody>
      </p:sp>
      <p:sp>
        <p:nvSpPr>
          <p:cNvPr id="13321" name="Line 8"/>
          <p:cNvSpPr>
            <a:spLocks noChangeShapeType="1"/>
          </p:cNvSpPr>
          <p:nvPr/>
        </p:nvSpPr>
        <p:spPr bwMode="auto">
          <a:xfrm>
            <a:off x="5292725" y="3426651"/>
            <a:ext cx="1176337" cy="0"/>
          </a:xfrm>
          <a:prstGeom prst="line">
            <a:avLst/>
          </a:prstGeom>
          <a:noFill/>
          <a:ln w="12700">
            <a:solidFill>
              <a:schemeClr val="tx1"/>
            </a:solidFill>
            <a:round/>
            <a:headEnd/>
            <a:tailEnd/>
          </a:ln>
        </p:spPr>
        <p:txBody>
          <a:bodyPr wrap="none" anchor="ctr"/>
          <a:lstStyle/>
          <a:p>
            <a:endParaRPr lang="en-US"/>
          </a:p>
        </p:txBody>
      </p:sp>
      <p:sp>
        <p:nvSpPr>
          <p:cNvPr id="13322" name="Oval 9"/>
          <p:cNvSpPr>
            <a:spLocks noChangeArrowheads="1"/>
          </p:cNvSpPr>
          <p:nvPr/>
        </p:nvSpPr>
        <p:spPr bwMode="auto">
          <a:xfrm>
            <a:off x="4531122" y="1459071"/>
            <a:ext cx="90487" cy="91782"/>
          </a:xfrm>
          <a:prstGeom prst="ellipse">
            <a:avLst/>
          </a:prstGeom>
          <a:solidFill>
            <a:schemeClr val="tx1"/>
          </a:solidFill>
          <a:ln w="12700">
            <a:solidFill>
              <a:schemeClr val="tx1"/>
            </a:solidFill>
            <a:round/>
            <a:headEnd/>
            <a:tailEnd/>
          </a:ln>
        </p:spPr>
        <p:txBody>
          <a:bodyPr wrap="none" anchor="ctr"/>
          <a:lstStyle/>
          <a:p>
            <a:endParaRPr lang="en-US"/>
          </a:p>
        </p:txBody>
      </p:sp>
      <p:sp>
        <p:nvSpPr>
          <p:cNvPr id="13323" name="Line 10"/>
          <p:cNvSpPr>
            <a:spLocks noChangeShapeType="1"/>
          </p:cNvSpPr>
          <p:nvPr/>
        </p:nvSpPr>
        <p:spPr bwMode="auto">
          <a:xfrm flipV="1">
            <a:off x="3482975" y="1499226"/>
            <a:ext cx="1085850" cy="2569900"/>
          </a:xfrm>
          <a:prstGeom prst="line">
            <a:avLst/>
          </a:prstGeom>
          <a:noFill/>
          <a:ln w="12700">
            <a:solidFill>
              <a:schemeClr val="tx1"/>
            </a:solidFill>
            <a:round/>
            <a:headEnd/>
            <a:tailEnd/>
          </a:ln>
        </p:spPr>
        <p:txBody>
          <a:bodyPr wrap="none" anchor="ctr"/>
          <a:lstStyle/>
          <a:p>
            <a:endParaRPr lang="en-US"/>
          </a:p>
        </p:txBody>
      </p:sp>
      <p:sp>
        <p:nvSpPr>
          <p:cNvPr id="13324" name="Line 11"/>
          <p:cNvSpPr>
            <a:spLocks noChangeShapeType="1"/>
          </p:cNvSpPr>
          <p:nvPr/>
        </p:nvSpPr>
        <p:spPr bwMode="auto">
          <a:xfrm flipH="1" flipV="1">
            <a:off x="4568825" y="1499226"/>
            <a:ext cx="1357312" cy="2661682"/>
          </a:xfrm>
          <a:prstGeom prst="line">
            <a:avLst/>
          </a:prstGeom>
          <a:noFill/>
          <a:ln w="12700">
            <a:solidFill>
              <a:schemeClr val="tx1"/>
            </a:solidFill>
            <a:round/>
            <a:headEnd/>
            <a:tailEnd/>
          </a:ln>
        </p:spPr>
        <p:txBody>
          <a:bodyPr wrap="none" anchor="ctr"/>
          <a:lstStyle/>
          <a:p>
            <a:endParaRPr lang="en-US"/>
          </a:p>
        </p:txBody>
      </p:sp>
      <p:sp>
        <p:nvSpPr>
          <p:cNvPr id="13325" name="Line 12"/>
          <p:cNvSpPr>
            <a:spLocks noChangeShapeType="1"/>
          </p:cNvSpPr>
          <p:nvPr/>
        </p:nvSpPr>
        <p:spPr bwMode="auto">
          <a:xfrm flipV="1">
            <a:off x="3445272" y="3426651"/>
            <a:ext cx="0" cy="642475"/>
          </a:xfrm>
          <a:prstGeom prst="line">
            <a:avLst/>
          </a:prstGeom>
          <a:noFill/>
          <a:ln w="12700">
            <a:solidFill>
              <a:schemeClr val="tx1"/>
            </a:solidFill>
            <a:round/>
            <a:headEnd/>
            <a:tailEnd type="arrow" w="med" len="med"/>
          </a:ln>
        </p:spPr>
        <p:txBody>
          <a:bodyPr wrap="none" anchor="ctr"/>
          <a:lstStyle/>
          <a:p>
            <a:endParaRPr lang="en-US"/>
          </a:p>
        </p:txBody>
      </p:sp>
      <p:sp>
        <p:nvSpPr>
          <p:cNvPr id="13326" name="Text Box 13"/>
          <p:cNvSpPr txBox="1">
            <a:spLocks noChangeArrowheads="1"/>
          </p:cNvSpPr>
          <p:nvPr/>
        </p:nvSpPr>
        <p:spPr bwMode="auto">
          <a:xfrm>
            <a:off x="3196432" y="3560500"/>
            <a:ext cx="262037" cy="426405"/>
          </a:xfrm>
          <a:prstGeom prst="rect">
            <a:avLst/>
          </a:prstGeom>
          <a:noFill/>
          <a:ln w="12700">
            <a:noFill/>
            <a:miter lim="800000"/>
            <a:headEnd/>
            <a:tailEnd/>
          </a:ln>
        </p:spPr>
        <p:txBody>
          <a:bodyPr wrap="none" anchor="ctr">
            <a:spAutoFit/>
          </a:bodyPr>
          <a:lstStyle/>
          <a:p>
            <a:pPr algn="ctr">
              <a:spcBef>
                <a:spcPct val="20000"/>
              </a:spcBef>
            </a:pPr>
            <a:r>
              <a:rPr lang="en-US" sz="2200"/>
              <a:t>f</a:t>
            </a:r>
          </a:p>
        </p:txBody>
      </p:sp>
      <p:sp>
        <p:nvSpPr>
          <p:cNvPr id="13327" name="Oval 14"/>
          <p:cNvSpPr>
            <a:spLocks noChangeArrowheads="1"/>
          </p:cNvSpPr>
          <p:nvPr/>
        </p:nvSpPr>
        <p:spPr bwMode="auto">
          <a:xfrm>
            <a:off x="3716735" y="3375023"/>
            <a:ext cx="90487" cy="91782"/>
          </a:xfrm>
          <a:prstGeom prst="ellipse">
            <a:avLst/>
          </a:prstGeom>
          <a:solidFill>
            <a:schemeClr val="tx1"/>
          </a:solidFill>
          <a:ln w="12700">
            <a:solidFill>
              <a:schemeClr val="tx1"/>
            </a:solidFill>
            <a:round/>
            <a:headEnd/>
            <a:tailEnd/>
          </a:ln>
        </p:spPr>
        <p:txBody>
          <a:bodyPr wrap="none" anchor="ctr"/>
          <a:lstStyle/>
          <a:p>
            <a:endParaRPr lang="en-US"/>
          </a:p>
        </p:txBody>
      </p:sp>
      <p:sp>
        <p:nvSpPr>
          <p:cNvPr id="13328" name="Oval 15"/>
          <p:cNvSpPr>
            <a:spLocks noChangeArrowheads="1"/>
          </p:cNvSpPr>
          <p:nvPr/>
        </p:nvSpPr>
        <p:spPr bwMode="auto">
          <a:xfrm>
            <a:off x="5513288" y="3375023"/>
            <a:ext cx="90487" cy="91782"/>
          </a:xfrm>
          <a:prstGeom prst="ellipse">
            <a:avLst/>
          </a:prstGeom>
          <a:solidFill>
            <a:schemeClr val="tx1"/>
          </a:solidFill>
          <a:ln w="12700">
            <a:solidFill>
              <a:schemeClr val="tx1"/>
            </a:solidFill>
            <a:round/>
            <a:headEnd/>
            <a:tailEnd/>
          </a:ln>
        </p:spPr>
        <p:txBody>
          <a:bodyPr wrap="none" anchor="ctr"/>
          <a:lstStyle/>
          <a:p>
            <a:endParaRPr lang="en-US"/>
          </a:p>
        </p:txBody>
      </p:sp>
      <p:sp>
        <p:nvSpPr>
          <p:cNvPr id="13329" name="Line 16"/>
          <p:cNvSpPr>
            <a:spLocks noChangeShapeType="1"/>
          </p:cNvSpPr>
          <p:nvPr/>
        </p:nvSpPr>
        <p:spPr bwMode="auto">
          <a:xfrm flipV="1">
            <a:off x="5562600" y="3461084"/>
            <a:ext cx="0" cy="642475"/>
          </a:xfrm>
          <a:prstGeom prst="line">
            <a:avLst/>
          </a:prstGeom>
          <a:noFill/>
          <a:ln w="12700">
            <a:solidFill>
              <a:schemeClr val="tx1"/>
            </a:solidFill>
            <a:round/>
            <a:headEnd/>
            <a:tailEnd type="arrow" w="med" len="med"/>
          </a:ln>
        </p:spPr>
        <p:txBody>
          <a:bodyPr wrap="none" anchor="ctr"/>
          <a:lstStyle/>
          <a:p>
            <a:endParaRPr lang="en-US"/>
          </a:p>
        </p:txBody>
      </p:sp>
      <p:sp>
        <p:nvSpPr>
          <p:cNvPr id="13330" name="Line 17"/>
          <p:cNvSpPr>
            <a:spLocks noChangeShapeType="1"/>
          </p:cNvSpPr>
          <p:nvPr/>
        </p:nvSpPr>
        <p:spPr bwMode="auto">
          <a:xfrm>
            <a:off x="3392488" y="3334869"/>
            <a:ext cx="361950" cy="0"/>
          </a:xfrm>
          <a:prstGeom prst="line">
            <a:avLst/>
          </a:prstGeom>
          <a:noFill/>
          <a:ln w="12700">
            <a:solidFill>
              <a:schemeClr val="tx1"/>
            </a:solidFill>
            <a:round/>
            <a:headEnd type="none" w="med" len="sm"/>
            <a:tailEnd type="arrow" w="med" len="sm"/>
          </a:ln>
        </p:spPr>
        <p:txBody>
          <a:bodyPr wrap="none" anchor="ctr"/>
          <a:lstStyle/>
          <a:p>
            <a:endParaRPr lang="en-US"/>
          </a:p>
        </p:txBody>
      </p:sp>
      <p:sp>
        <p:nvSpPr>
          <p:cNvPr id="13333" name="Text Box 20"/>
          <p:cNvSpPr txBox="1">
            <a:spLocks noChangeArrowheads="1"/>
          </p:cNvSpPr>
          <p:nvPr/>
        </p:nvSpPr>
        <p:spPr bwMode="auto">
          <a:xfrm>
            <a:off x="5562600" y="2971800"/>
            <a:ext cx="386457" cy="426405"/>
          </a:xfrm>
          <a:prstGeom prst="rect">
            <a:avLst/>
          </a:prstGeom>
          <a:noFill/>
          <a:ln w="12700">
            <a:noFill/>
            <a:miter lim="800000"/>
            <a:headEnd/>
            <a:tailEnd/>
          </a:ln>
        </p:spPr>
        <p:txBody>
          <a:bodyPr wrap="none" anchor="ctr">
            <a:spAutoFit/>
          </a:bodyPr>
          <a:lstStyle/>
          <a:p>
            <a:pPr algn="ctr">
              <a:spcBef>
                <a:spcPct val="20000"/>
              </a:spcBef>
            </a:pPr>
            <a:r>
              <a:rPr lang="en-US" sz="2200" dirty="0"/>
              <a:t>x’</a:t>
            </a:r>
          </a:p>
        </p:txBody>
      </p:sp>
      <p:sp>
        <p:nvSpPr>
          <p:cNvPr id="13334" name="Text Box 21"/>
          <p:cNvSpPr txBox="1">
            <a:spLocks noChangeArrowheads="1"/>
          </p:cNvSpPr>
          <p:nvPr/>
        </p:nvSpPr>
        <p:spPr bwMode="auto">
          <a:xfrm>
            <a:off x="4022130" y="4147523"/>
            <a:ext cx="1255514" cy="761027"/>
          </a:xfrm>
          <a:prstGeom prst="rect">
            <a:avLst/>
          </a:prstGeom>
          <a:noFill/>
          <a:ln w="12700">
            <a:noFill/>
            <a:miter lim="800000"/>
            <a:headEnd/>
            <a:tailEnd/>
          </a:ln>
        </p:spPr>
        <p:txBody>
          <a:bodyPr wrap="none" anchor="ctr">
            <a:spAutoFit/>
          </a:bodyPr>
          <a:lstStyle/>
          <a:p>
            <a:pPr algn="ctr">
              <a:spcBef>
                <a:spcPct val="20000"/>
              </a:spcBef>
            </a:pPr>
            <a:r>
              <a:rPr lang="en-US" sz="2200"/>
              <a:t>Baseline</a:t>
            </a:r>
            <a:br>
              <a:rPr lang="en-US" sz="2200"/>
            </a:br>
            <a:r>
              <a:rPr lang="en-US" sz="2200"/>
              <a:t>B</a:t>
            </a:r>
          </a:p>
        </p:txBody>
      </p:sp>
      <p:sp>
        <p:nvSpPr>
          <p:cNvPr id="13335" name="Line 22"/>
          <p:cNvSpPr>
            <a:spLocks noChangeShapeType="1"/>
          </p:cNvSpPr>
          <p:nvPr/>
        </p:nvSpPr>
        <p:spPr bwMode="auto">
          <a:xfrm flipV="1">
            <a:off x="6740525" y="1499226"/>
            <a:ext cx="0" cy="2661682"/>
          </a:xfrm>
          <a:prstGeom prst="line">
            <a:avLst/>
          </a:prstGeom>
          <a:noFill/>
          <a:ln w="12700">
            <a:solidFill>
              <a:schemeClr val="tx1"/>
            </a:solidFill>
            <a:round/>
            <a:headEnd/>
            <a:tailEnd type="arrow" w="med" len="med"/>
          </a:ln>
        </p:spPr>
        <p:txBody>
          <a:bodyPr wrap="none" anchor="ctr"/>
          <a:lstStyle/>
          <a:p>
            <a:endParaRPr lang="en-US"/>
          </a:p>
        </p:txBody>
      </p:sp>
      <p:sp>
        <p:nvSpPr>
          <p:cNvPr id="13336" name="Text Box 23"/>
          <p:cNvSpPr txBox="1">
            <a:spLocks noChangeArrowheads="1"/>
          </p:cNvSpPr>
          <p:nvPr/>
        </p:nvSpPr>
        <p:spPr bwMode="auto">
          <a:xfrm>
            <a:off x="6838553" y="2459114"/>
            <a:ext cx="324247" cy="426405"/>
          </a:xfrm>
          <a:prstGeom prst="rect">
            <a:avLst/>
          </a:prstGeom>
          <a:noFill/>
          <a:ln w="12700">
            <a:noFill/>
            <a:miter lim="800000"/>
            <a:headEnd/>
            <a:tailEnd/>
          </a:ln>
        </p:spPr>
        <p:txBody>
          <a:bodyPr wrap="none" anchor="ctr">
            <a:spAutoFit/>
          </a:bodyPr>
          <a:lstStyle/>
          <a:p>
            <a:pPr algn="ctr">
              <a:spcBef>
                <a:spcPct val="20000"/>
              </a:spcBef>
            </a:pPr>
            <a:r>
              <a:rPr lang="en-US" sz="2200"/>
              <a:t>z</a:t>
            </a:r>
          </a:p>
        </p:txBody>
      </p:sp>
      <p:sp>
        <p:nvSpPr>
          <p:cNvPr id="13337" name="Text Box 24"/>
          <p:cNvSpPr txBox="1">
            <a:spLocks noChangeArrowheads="1"/>
          </p:cNvSpPr>
          <p:nvPr/>
        </p:nvSpPr>
        <p:spPr bwMode="auto">
          <a:xfrm>
            <a:off x="2992835" y="4149435"/>
            <a:ext cx="916186" cy="426405"/>
          </a:xfrm>
          <a:prstGeom prst="rect">
            <a:avLst/>
          </a:prstGeom>
          <a:noFill/>
          <a:ln w="12700">
            <a:noFill/>
            <a:miter lim="800000"/>
            <a:headEnd/>
            <a:tailEnd/>
          </a:ln>
        </p:spPr>
        <p:txBody>
          <a:bodyPr anchor="ctr">
            <a:spAutoFit/>
          </a:bodyPr>
          <a:lstStyle/>
          <a:p>
            <a:pPr algn="ctr">
              <a:spcBef>
                <a:spcPct val="20000"/>
              </a:spcBef>
            </a:pPr>
            <a:r>
              <a:rPr lang="en-US" sz="2200"/>
              <a:t>O</a:t>
            </a:r>
            <a:endParaRPr lang="en-US" sz="2200" baseline="-25000"/>
          </a:p>
        </p:txBody>
      </p:sp>
      <p:sp>
        <p:nvSpPr>
          <p:cNvPr id="13338" name="Text Box 25"/>
          <p:cNvSpPr txBox="1">
            <a:spLocks noChangeArrowheads="1"/>
          </p:cNvSpPr>
          <p:nvPr/>
        </p:nvSpPr>
        <p:spPr bwMode="auto">
          <a:xfrm>
            <a:off x="5473700" y="4149435"/>
            <a:ext cx="916186" cy="426405"/>
          </a:xfrm>
          <a:prstGeom prst="rect">
            <a:avLst/>
          </a:prstGeom>
          <a:noFill/>
          <a:ln w="12700">
            <a:noFill/>
            <a:miter lim="800000"/>
            <a:headEnd/>
            <a:tailEnd/>
          </a:ln>
        </p:spPr>
        <p:txBody>
          <a:bodyPr anchor="ctr">
            <a:spAutoFit/>
          </a:bodyPr>
          <a:lstStyle/>
          <a:p>
            <a:pPr algn="ctr">
              <a:spcBef>
                <a:spcPct val="20000"/>
              </a:spcBef>
            </a:pPr>
            <a:r>
              <a:rPr lang="en-US" sz="2200"/>
              <a:t>O’</a:t>
            </a:r>
            <a:endParaRPr lang="en-US" sz="2200" baseline="-25000"/>
          </a:p>
        </p:txBody>
      </p:sp>
      <p:sp>
        <p:nvSpPr>
          <p:cNvPr id="13339" name="Text Box 26"/>
          <p:cNvSpPr txBox="1">
            <a:spLocks noChangeArrowheads="1"/>
          </p:cNvSpPr>
          <p:nvPr/>
        </p:nvSpPr>
        <p:spPr bwMode="auto">
          <a:xfrm>
            <a:off x="4116388" y="990600"/>
            <a:ext cx="916186" cy="428317"/>
          </a:xfrm>
          <a:prstGeom prst="rect">
            <a:avLst/>
          </a:prstGeom>
          <a:noFill/>
          <a:ln w="12700">
            <a:noFill/>
            <a:miter lim="800000"/>
            <a:headEnd/>
            <a:tailEnd/>
          </a:ln>
        </p:spPr>
        <p:txBody>
          <a:bodyPr anchor="ctr">
            <a:spAutoFit/>
          </a:bodyPr>
          <a:lstStyle/>
          <a:p>
            <a:pPr algn="ctr">
              <a:spcBef>
                <a:spcPct val="20000"/>
              </a:spcBef>
            </a:pPr>
            <a:r>
              <a:rPr lang="en-US" sz="2200"/>
              <a:t>X</a:t>
            </a:r>
            <a:endParaRPr lang="en-US" sz="2200" baseline="-25000"/>
          </a:p>
        </p:txBody>
      </p:sp>
      <p:sp>
        <p:nvSpPr>
          <p:cNvPr id="13340" name="Line 27"/>
          <p:cNvSpPr>
            <a:spLocks noChangeShapeType="1"/>
          </p:cNvSpPr>
          <p:nvPr/>
        </p:nvSpPr>
        <p:spPr bwMode="auto">
          <a:xfrm>
            <a:off x="3535760" y="4109281"/>
            <a:ext cx="2262187" cy="0"/>
          </a:xfrm>
          <a:prstGeom prst="line">
            <a:avLst/>
          </a:prstGeom>
          <a:noFill/>
          <a:ln w="19050">
            <a:solidFill>
              <a:schemeClr val="tx1"/>
            </a:solidFill>
            <a:round/>
            <a:headEnd/>
            <a:tailEnd type="triangle" w="med" len="med"/>
          </a:ln>
        </p:spPr>
        <p:txBody>
          <a:bodyPr wrap="none" anchor="ctr"/>
          <a:lstStyle/>
          <a:p>
            <a:endParaRPr lang="en-US"/>
          </a:p>
        </p:txBody>
      </p:sp>
      <p:sp>
        <p:nvSpPr>
          <p:cNvPr id="13341" name="Text Box 28"/>
          <p:cNvSpPr txBox="1">
            <a:spLocks noChangeArrowheads="1"/>
          </p:cNvSpPr>
          <p:nvPr/>
        </p:nvSpPr>
        <p:spPr bwMode="auto">
          <a:xfrm>
            <a:off x="5257800" y="3657600"/>
            <a:ext cx="262037" cy="428317"/>
          </a:xfrm>
          <a:prstGeom prst="rect">
            <a:avLst/>
          </a:prstGeom>
          <a:noFill/>
          <a:ln w="12700">
            <a:noFill/>
            <a:miter lim="800000"/>
            <a:headEnd/>
            <a:tailEnd/>
          </a:ln>
        </p:spPr>
        <p:txBody>
          <a:bodyPr wrap="none" anchor="ctr">
            <a:spAutoFit/>
          </a:bodyPr>
          <a:lstStyle/>
          <a:p>
            <a:pPr algn="ctr">
              <a:spcBef>
                <a:spcPct val="20000"/>
              </a:spcBef>
            </a:pPr>
            <a:r>
              <a:rPr lang="en-US" sz="2200" dirty="0"/>
              <a:t>f</a:t>
            </a:r>
          </a:p>
        </p:txBody>
      </p:sp>
      <p:graphicFrame>
        <p:nvGraphicFramePr>
          <p:cNvPr id="426028" name="Object 44"/>
          <p:cNvGraphicFramePr>
            <a:graphicFrameLocks noGrp="1" noChangeAspect="1"/>
          </p:cNvGraphicFramePr>
          <p:nvPr>
            <p:ph idx="1"/>
          </p:nvPr>
        </p:nvGraphicFramePr>
        <p:xfrm>
          <a:off x="2971800" y="5029200"/>
          <a:ext cx="3581400" cy="917575"/>
        </p:xfrm>
        <a:graphic>
          <a:graphicData uri="http://schemas.openxmlformats.org/presentationml/2006/ole">
            <mc:AlternateContent xmlns:mc="http://schemas.openxmlformats.org/markup-compatibility/2006">
              <mc:Choice xmlns:v="urn:schemas-microsoft-com:vml" Requires="v">
                <p:oleObj spid="_x0000_s1066" name="Equation" r:id="rId4" imgW="1536480" imgH="393480" progId="Equation.3">
                  <p:embed/>
                </p:oleObj>
              </mc:Choice>
              <mc:Fallback>
                <p:oleObj name="Equation" r:id="rId4" imgW="153648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5029200"/>
                        <a:ext cx="3581400" cy="91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6032" name="Text Box 48"/>
          <p:cNvSpPr txBox="1">
            <a:spLocks noChangeArrowheads="1"/>
          </p:cNvSpPr>
          <p:nvPr/>
        </p:nvSpPr>
        <p:spPr bwMode="auto">
          <a:xfrm>
            <a:off x="1300109" y="5986790"/>
            <a:ext cx="6462025" cy="523220"/>
          </a:xfrm>
          <a:prstGeom prst="rect">
            <a:avLst/>
          </a:prstGeom>
          <a:noFill/>
          <a:ln w="9525">
            <a:noFill/>
            <a:miter lim="800000"/>
            <a:headEnd/>
            <a:tailEnd/>
          </a:ln>
        </p:spPr>
        <p:txBody>
          <a:bodyPr wrap="none">
            <a:spAutoFit/>
          </a:bodyPr>
          <a:lstStyle/>
          <a:p>
            <a:r>
              <a:rPr lang="en-US" sz="2800" dirty="0">
                <a:solidFill>
                  <a:srgbClr val="FF0000"/>
                </a:solidFill>
              </a:rPr>
              <a:t>Disparity is inversely proportional to </a:t>
            </a:r>
            <a:r>
              <a:rPr lang="en-US" sz="2800" dirty="0" smtClean="0">
                <a:solidFill>
                  <a:srgbClr val="FF0000"/>
                </a:solidFill>
              </a:rPr>
              <a:t>depth.</a:t>
            </a:r>
            <a:endParaRPr lang="en-US" sz="2800" dirty="0">
              <a:solidFill>
                <a:srgbClr val="FF0000"/>
              </a:solidFill>
            </a:endParaRPr>
          </a:p>
        </p:txBody>
      </p:sp>
      <p:sp>
        <p:nvSpPr>
          <p:cNvPr id="30" name="Line 17"/>
          <p:cNvSpPr>
            <a:spLocks noChangeShapeType="1"/>
          </p:cNvSpPr>
          <p:nvPr/>
        </p:nvSpPr>
        <p:spPr bwMode="auto">
          <a:xfrm>
            <a:off x="5303520" y="3352800"/>
            <a:ext cx="182880" cy="0"/>
          </a:xfrm>
          <a:prstGeom prst="line">
            <a:avLst/>
          </a:prstGeom>
          <a:noFill/>
          <a:ln w="12700">
            <a:solidFill>
              <a:schemeClr val="tx1"/>
            </a:solidFill>
            <a:round/>
            <a:headEnd type="none" w="med" len="sm"/>
            <a:tailEnd type="arrow" w="med" len="sm"/>
          </a:ln>
        </p:spPr>
        <p:txBody>
          <a:bodyPr wrap="none" anchor="ctr"/>
          <a:lstStyle/>
          <a:p>
            <a:endParaRPr lang="en-US"/>
          </a:p>
        </p:txBody>
      </p:sp>
      <p:sp>
        <p:nvSpPr>
          <p:cNvPr id="13331" name="Text Box 18"/>
          <p:cNvSpPr txBox="1">
            <a:spLocks noChangeArrowheads="1"/>
          </p:cNvSpPr>
          <p:nvPr/>
        </p:nvSpPr>
        <p:spPr bwMode="auto">
          <a:xfrm>
            <a:off x="3437732" y="2919937"/>
            <a:ext cx="324247" cy="426405"/>
          </a:xfrm>
          <a:prstGeom prst="rect">
            <a:avLst/>
          </a:prstGeom>
          <a:noFill/>
          <a:ln w="12700">
            <a:noFill/>
            <a:miter lim="800000"/>
            <a:headEnd/>
            <a:tailEnd/>
          </a:ln>
        </p:spPr>
        <p:txBody>
          <a:bodyPr wrap="none" anchor="ctr">
            <a:spAutoFit/>
          </a:bodyPr>
          <a:lstStyle/>
          <a:p>
            <a:pPr algn="ctr">
              <a:spcBef>
                <a:spcPct val="20000"/>
              </a:spcBef>
            </a:pPr>
            <a:r>
              <a:rPr lang="en-US" sz="2200"/>
              <a:t>x</a:t>
            </a:r>
          </a:p>
        </p:txBody>
      </p:sp>
      <p:graphicFrame>
        <p:nvGraphicFramePr>
          <p:cNvPr id="4" name="Object 44"/>
          <p:cNvGraphicFramePr>
            <a:graphicFrameLocks noChangeAspect="1"/>
          </p:cNvGraphicFramePr>
          <p:nvPr/>
        </p:nvGraphicFramePr>
        <p:xfrm>
          <a:off x="874713" y="2316163"/>
          <a:ext cx="1778000" cy="915987"/>
        </p:xfrm>
        <a:graphic>
          <a:graphicData uri="http://schemas.openxmlformats.org/presentationml/2006/ole">
            <mc:AlternateContent xmlns:mc="http://schemas.openxmlformats.org/markup-compatibility/2006">
              <mc:Choice xmlns:v="urn:schemas-microsoft-com:vml" Requires="v">
                <p:oleObj spid="_x0000_s1067" name="Equation" r:id="rId6" imgW="761760" imgH="393480" progId="Equation.3">
                  <p:embed/>
                </p:oleObj>
              </mc:Choice>
              <mc:Fallback>
                <p:oleObj name="Equation" r:id="rId6" imgW="76176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4713" y="2316163"/>
                        <a:ext cx="1778000" cy="91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07C59B69-6083-0D46-8CBF-CC33D581A354}" type="slidenum">
              <a:rPr lang="en-US" smtClean="0"/>
              <a:pPr/>
              <a:t>9</a:t>
            </a:fld>
            <a:endParaRPr lang="en-US"/>
          </a:p>
        </p:txBody>
      </p:sp>
    </p:spTree>
    <p:extLst>
      <p:ext uri="{BB962C8B-B14F-4D97-AF65-F5344CB8AC3E}">
        <p14:creationId xmlns:p14="http://schemas.microsoft.com/office/powerpoint/2010/main" val="30891211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6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6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032" grpId="0"/>
    </p:bld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saic">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mosa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mosai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sai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sai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sai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sai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sai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sai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22757</TotalTime>
  <Words>2311</Words>
  <Application>Microsoft Office PowerPoint</Application>
  <PresentationFormat>On-screen Show (4:3)</PresentationFormat>
  <Paragraphs>478</Paragraphs>
  <Slides>62</Slides>
  <Notes>44</Notes>
  <HiddenSlides>1</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62</vt:i4>
      </vt:variant>
    </vt:vector>
  </HeadingPairs>
  <TitlesOfParts>
    <vt:vector size="67" baseType="lpstr">
      <vt:lpstr>Blank Presentation</vt:lpstr>
      <vt:lpstr>Office Theme</vt:lpstr>
      <vt:lpstr>mosaic</vt:lpstr>
      <vt:lpstr>Equation</vt:lpstr>
      <vt:lpstr>Image</vt:lpstr>
      <vt:lpstr>Stereo</vt:lpstr>
      <vt:lpstr>PowerPoint Presentation</vt:lpstr>
      <vt:lpstr>PowerPoint Presentation</vt:lpstr>
      <vt:lpstr>What do humans use as depth cues?</vt:lpstr>
      <vt:lpstr>What do humans use as depth cues?</vt:lpstr>
      <vt:lpstr>PowerPoint Presentation</vt:lpstr>
      <vt:lpstr>Amount of horizontal movement is …</vt:lpstr>
      <vt:lpstr>Depth from Stereo</vt:lpstr>
      <vt:lpstr>Depth from disparity</vt:lpstr>
      <vt:lpstr>Depth from Stereo</vt:lpstr>
      <vt:lpstr>Correspondence Problem</vt:lpstr>
      <vt:lpstr>Key idea: Epipolar constraint</vt:lpstr>
      <vt:lpstr>Epipolar geometry: notation</vt:lpstr>
      <vt:lpstr>Epipolar geometry: notation</vt:lpstr>
      <vt:lpstr>Example: Converging cameras</vt:lpstr>
      <vt:lpstr>Example: Motion parallel to image plane</vt:lpstr>
      <vt:lpstr>Example: Forward motion</vt:lpstr>
      <vt:lpstr>Example: Motion perpendicular to image plane</vt:lpstr>
      <vt:lpstr>Example: Motion perpendicular to image plane</vt:lpstr>
      <vt:lpstr>Example: Forward motion</vt:lpstr>
      <vt:lpstr>Epipolar constraint</vt:lpstr>
      <vt:lpstr>Epipolar constraint</vt:lpstr>
      <vt:lpstr>Epipolar constraint example</vt:lpstr>
      <vt:lpstr>Epipolar constraint: Calibrated case</vt:lpstr>
      <vt:lpstr>Simplified Matrices for the 2 Cameras</vt:lpstr>
      <vt:lpstr>Epipolar constraint: Calibrated case</vt:lpstr>
      <vt:lpstr>Epipolar constraint: Calibrated case</vt:lpstr>
      <vt:lpstr>Epipolar constraint: Calibrated case</vt:lpstr>
      <vt:lpstr>Epipolar constraint: Uncalibrated case</vt:lpstr>
      <vt:lpstr>Epipolar constraint: Uncalibrated case</vt:lpstr>
      <vt:lpstr>Epipolar constraint: Uncalibrated case</vt:lpstr>
      <vt:lpstr>The eight-point algorithm</vt:lpstr>
      <vt:lpstr>Comparison of estimation algorithms</vt:lpstr>
      <vt:lpstr>Moving on to stereo…</vt:lpstr>
      <vt:lpstr>Depth from disparity</vt:lpstr>
      <vt:lpstr>Basic stereo matching algorithm</vt:lpstr>
      <vt:lpstr>Basic stereo matching algorithm</vt:lpstr>
      <vt:lpstr>Simplest Case: Parallel images</vt:lpstr>
      <vt:lpstr>Stereo image rectification</vt:lpstr>
      <vt:lpstr>Stereo image rectification</vt:lpstr>
      <vt:lpstr>Example</vt:lpstr>
      <vt:lpstr>Correspondence search: for HW3</vt:lpstr>
      <vt:lpstr>Correspondence search</vt:lpstr>
      <vt:lpstr>Correspondence search</vt:lpstr>
      <vt:lpstr>Effect of window size</vt:lpstr>
      <vt:lpstr>Failures of correspondence search</vt:lpstr>
      <vt:lpstr>Results with window search</vt:lpstr>
      <vt:lpstr>How can we improve window-based matching?</vt:lpstr>
      <vt:lpstr>Stereo constraints/priors</vt:lpstr>
      <vt:lpstr>Stereo constraints/priors</vt:lpstr>
      <vt:lpstr>Stereo constraints/priors</vt:lpstr>
      <vt:lpstr>Priors and constraints</vt:lpstr>
      <vt:lpstr>Stereo as energy minimization</vt:lpstr>
      <vt:lpstr>Matching windows: for HW3</vt:lpstr>
      <vt:lpstr>Real-time stereo</vt:lpstr>
      <vt:lpstr>Why does stereo fail?</vt:lpstr>
      <vt:lpstr>Why does stereo fail?</vt:lpstr>
      <vt:lpstr>Why does stereo fail?</vt:lpstr>
      <vt:lpstr>Why does stereo fail?</vt:lpstr>
      <vt:lpstr>Stereo reconstruction pipeline</vt:lpstr>
      <vt:lpstr>Multi-view stereo ?</vt:lpstr>
      <vt:lpstr>Using more than two images</vt:lpstr>
    </vt:vector>
  </TitlesOfParts>
  <Company>University of Washington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Vision: Segmentation2</dc:title>
  <dc:creator>Steve Seitz</dc:creator>
  <cp:lastModifiedBy>CSE</cp:lastModifiedBy>
  <cp:revision>586</cp:revision>
  <cp:lastPrinted>1999-10-04T18:53:50Z</cp:lastPrinted>
  <dcterms:created xsi:type="dcterms:W3CDTF">1998-05-10T17:20:27Z</dcterms:created>
  <dcterms:modified xsi:type="dcterms:W3CDTF">2016-02-06T00:17:48Z</dcterms:modified>
</cp:coreProperties>
</file>