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Microsoft_Equation1.bin" ContentType="application/vnd.openxmlformats-officedocument.oleObject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6.bin" ContentType="application/vnd.openxmlformats-officedocument.oleObject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3" r:id="rId2"/>
  </p:sldMasterIdLst>
  <p:notesMasterIdLst>
    <p:notesMasterId r:id="rId36"/>
  </p:notesMasterIdLst>
  <p:sldIdLst>
    <p:sldId id="256" r:id="rId3"/>
    <p:sldId id="303" r:id="rId4"/>
    <p:sldId id="325" r:id="rId5"/>
    <p:sldId id="326" r:id="rId6"/>
    <p:sldId id="349" r:id="rId7"/>
    <p:sldId id="350" r:id="rId8"/>
    <p:sldId id="351" r:id="rId9"/>
    <p:sldId id="352" r:id="rId10"/>
    <p:sldId id="374" r:id="rId11"/>
    <p:sldId id="375" r:id="rId12"/>
    <p:sldId id="394" r:id="rId13"/>
    <p:sldId id="379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96" r:id="rId22"/>
    <p:sldId id="362" r:id="rId23"/>
    <p:sldId id="385" r:id="rId24"/>
    <p:sldId id="363" r:id="rId25"/>
    <p:sldId id="388" r:id="rId26"/>
    <p:sldId id="389" r:id="rId27"/>
    <p:sldId id="367" r:id="rId28"/>
    <p:sldId id="390" r:id="rId29"/>
    <p:sldId id="368" r:id="rId30"/>
    <p:sldId id="395" r:id="rId31"/>
    <p:sldId id="369" r:id="rId32"/>
    <p:sldId id="387" r:id="rId33"/>
    <p:sldId id="370" r:id="rId34"/>
    <p:sldId id="37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17E00"/>
    <a:srgbClr val="000000"/>
    <a:srgbClr val="FFFF00"/>
    <a:srgbClr val="00B050"/>
    <a:srgbClr val="4F81BD"/>
    <a:srgbClr val="808080"/>
    <a:srgbClr val="5F5F5F"/>
    <a:srgbClr val="B2B2B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656" y="-2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e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D9164-AFA8-437F-8197-2DEE4225045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634C2-BDE7-430E-97AE-5D372B93FC0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E44-973C-4BA8-A5F4-3C8558A66CD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B10AF-3DE0-4DA9-96F7-7EE5FCD42CED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A546C-147E-431E-AEDD-EB4F050EF54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49775" cy="3413125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5879619" indent="-35447153" defTabSz="902472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fld id="{7FF7414C-1087-4606-9249-8EE7FA292E48}" type="slidenum">
              <a:rPr lang="en-US" sz="1100" b="0">
                <a:solidFill>
                  <a:prstClr val="black"/>
                </a:solidFill>
              </a:rPr>
              <a:pPr/>
              <a:t>4</a:t>
            </a:fld>
            <a:endParaRPr lang="en-US" sz="11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eyes don’t see everything at once, but they jump around.  You see only about 2 degrees with high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6C558-F578-4149-B0B7-306B66A9D99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49775" cy="34131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04DC1-17D2-4F9A-8A86-F2302B36F69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49775" cy="3413125"/>
          </a:xfrm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5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E49AD-CBA7-451E-A0FB-046C3F8B36D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254" y="683382"/>
            <a:ext cx="4481215" cy="3413881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17827-A65F-4974-9517-192DBA03D0A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0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6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44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2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95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83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74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1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8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7046-EE85-440F-A673-6615585BBB84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wmf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bmva.org/bmvc/1988/avc-88-023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6.gi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3.png"/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jpeg"/><Relationship Id="rId12" Type="http://schemas.openxmlformats.org/officeDocument/2006/relationships/image" Target="../media/image61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4.wmf"/><Relationship Id="rId6" Type="http://schemas.openxmlformats.org/officeDocument/2006/relationships/image" Target="../media/image55.jpeg"/><Relationship Id="rId7" Type="http://schemas.openxmlformats.org/officeDocument/2006/relationships/image" Target="../media/image56.png"/><Relationship Id="rId8" Type="http://schemas.openxmlformats.org/officeDocument/2006/relationships/image" Target="../media/image57.jpeg"/><Relationship Id="rId9" Type="http://schemas.openxmlformats.org/officeDocument/2006/relationships/image" Target="../media/image58.jpeg"/><Relationship Id="rId10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18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microsoft.com/office/2007/relationships/hdphoto" Target="../media/hdphoto1.wdp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Layout" Target="../slideLayouts/slideLayout18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slideLayout" Target="../slideLayouts/slideLayout14.xml"/><Relationship Id="rId11" Type="http://schemas.openxmlformats.org/officeDocument/2006/relationships/notesSlide" Target="../notesSlides/notesSlide5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Interest points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CSE 455</a:t>
            </a:r>
            <a:endParaRPr lang="en-US" dirty="0"/>
          </a:p>
          <a:p>
            <a:r>
              <a:rPr lang="en-US" sz="2000" dirty="0" smtClean="0"/>
              <a:t>Ali Farhadi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Many slides from Steve Seitz, Larry </a:t>
            </a:r>
            <a:r>
              <a:rPr lang="en-US" sz="2000" dirty="0" err="1" smtClean="0"/>
              <a:t>Zitnick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249703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Principle  Component  Analysis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1219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Principal component is the direction of highest variance.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9491" y="1211862"/>
            <a:ext cx="403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to compute PCA components: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Subtract off the mean for each data point.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Compute the covariance matrix.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Compute eigenvectors and eigenvalues.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The components are the eigenvectors ranked by the eigenvalues.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19050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Next, highest component is the direction with highest variance </a:t>
            </a:r>
            <a:r>
              <a:rPr lang="en-US" sz="1400" i="1" dirty="0" smtClean="0"/>
              <a:t>orthogonal</a:t>
            </a:r>
            <a:r>
              <a:rPr lang="en-US" sz="1400" dirty="0" smtClean="0"/>
              <a:t> to the previous components.</a:t>
            </a:r>
            <a:endParaRPr lang="en-US" sz="1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798328" y="3846292"/>
            <a:ext cx="7697972" cy="1905000"/>
            <a:chOff x="798328" y="3846292"/>
            <a:chExt cx="7697972" cy="19050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1742119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798328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1682848" y="471082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747090" y="469718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799179" y="48532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1828800" y="4724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704755" y="476453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631085" y="494908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636776" y="458107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655090" y="468205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1771420" y="479177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1774849" y="463383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642458" y="475161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726294" y="480886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676976" y="484833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571605" y="469029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625064" y="479879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771278" y="4765257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4600910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657119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Oval 60"/>
            <p:cNvSpPr/>
            <p:nvPr/>
          </p:nvSpPr>
          <p:spPr bwMode="auto">
            <a:xfrm>
              <a:off x="3990221" y="4717512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520317" y="484092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631363" y="486814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520317" y="479447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351083" y="482600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4489876" y="494908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3886200" y="470555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619275" y="4751613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4635520" y="467657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4489876" y="472731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990222" y="48199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563758" y="4756753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216965" y="473045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071166" y="47046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576221" y="4710927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878974" y="484309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7496991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6553200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7527502" y="476725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224837" y="534345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258778" y="523888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437966" y="4849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160793" y="482600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354692" y="483607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429500" y="46891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354691" y="471987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410208" y="500350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496991" y="471676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858544" y="481991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133034" y="5486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469232" y="475278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089027" y="537066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527502" y="485274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058021" y="472656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800729" y="4725592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926573" y="482218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 flipH="1" flipV="1">
            <a:off x="3810000" y="4806042"/>
            <a:ext cx="809276" cy="83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flipH="1">
            <a:off x="6886302" y="4800882"/>
            <a:ext cx="598715" cy="3807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9" name="Straight Arrow Connector 108"/>
          <p:cNvCxnSpPr>
            <a:stCxn id="54" idx="1"/>
          </p:cNvCxnSpPr>
          <p:nvPr/>
        </p:nvCxnSpPr>
        <p:spPr bwMode="auto">
          <a:xfrm flipH="1" flipV="1">
            <a:off x="1571605" y="4635507"/>
            <a:ext cx="162819" cy="1813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V="1">
            <a:off x="4600910" y="4608292"/>
            <a:ext cx="3069" cy="2085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V="1">
            <a:off x="1747090" y="4661045"/>
            <a:ext cx="137227" cy="1649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 flipH="1" flipV="1">
            <a:off x="7116785" y="4343400"/>
            <a:ext cx="364926" cy="476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5744150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eigenvalues are large!</a:t>
            </a:r>
            <a:endParaRPr lang="en-US" dirty="0"/>
          </a:p>
        </p:txBody>
      </p:sp>
      <p:cxnSp>
        <p:nvCxnSpPr>
          <p:cNvPr id="120" name="Straight Arrow Connector 119"/>
          <p:cNvCxnSpPr/>
          <p:nvPr/>
        </p:nvCxnSpPr>
        <p:spPr bwMode="auto">
          <a:xfrm flipV="1">
            <a:off x="6914061" y="5638800"/>
            <a:ext cx="68029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78" y="2920278"/>
            <a:ext cx="1536204" cy="37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981200" y="1143000"/>
          <a:ext cx="47180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4" imgW="1879600" imgH="609600" progId="Equation.DSMT4">
                  <p:embed/>
                </p:oleObj>
              </mc:Choice>
              <mc:Fallback>
                <p:oleObj name="Equation" r:id="rId4" imgW="18796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4718050" cy="153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687667" y="5362583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6" imgW="7315200" imgH="5041900" progId="Equation.3">
                  <p:embed/>
                </p:oleObj>
              </mc:Choice>
              <mc:Fallback>
                <p:oleObj name="Equation" r:id="rId6" imgW="7315200" imgH="5041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67" y="5362583"/>
                        <a:ext cx="14287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42" y="3990983"/>
            <a:ext cx="1655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 cstate="print"/>
          <a:srcRect l="7629" t="9563" r="47212" b="45161"/>
          <a:stretch>
            <a:fillRect/>
          </a:stretch>
        </p:blipFill>
        <p:spPr bwMode="auto">
          <a:xfrm>
            <a:off x="2606705" y="4013208"/>
            <a:ext cx="1619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 cstate="print"/>
          <a:srcRect l="6955" t="54877" r="45802"/>
          <a:stretch>
            <a:fillRect/>
          </a:stretch>
        </p:blipFill>
        <p:spPr bwMode="auto">
          <a:xfrm>
            <a:off x="6762780" y="4013208"/>
            <a:ext cx="1700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 cstate="print"/>
          <a:srcRect l="53523" t="54877"/>
          <a:stretch>
            <a:fillRect/>
          </a:stretch>
        </p:blipFill>
        <p:spPr bwMode="auto">
          <a:xfrm>
            <a:off x="4668867" y="4013208"/>
            <a:ext cx="167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11078" name="Object 6"/>
          <p:cNvGraphicFramePr>
            <a:graphicFrameLocks noChangeAspect="1"/>
          </p:cNvGraphicFramePr>
          <p:nvPr/>
        </p:nvGraphicFramePr>
        <p:xfrm>
          <a:off x="4745067" y="5362583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10" imgW="7315200" imgH="5245100" progId="Equation.3">
                  <p:embed/>
                </p:oleObj>
              </mc:Choice>
              <mc:Fallback>
                <p:oleObj name="Equation" r:id="rId10" imgW="7315200" imgH="524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67" y="5362583"/>
                        <a:ext cx="1460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7"/>
          <p:cNvGraphicFramePr>
            <a:graphicFrameLocks noChangeAspect="1"/>
          </p:cNvGraphicFramePr>
          <p:nvPr/>
        </p:nvGraphicFramePr>
        <p:xfrm>
          <a:off x="6497667" y="5362583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12" imgW="7315200" imgH="3454400" progId="Equation.3">
                  <p:embed/>
                </p:oleObj>
              </mc:Choice>
              <mc:Fallback>
                <p:oleObj name="Equation" r:id="rId12" imgW="7315200" imgH="345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67" y="5362583"/>
                        <a:ext cx="2222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152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Calibri"/>
              </a:rPr>
              <a:t>Second Moment Matrix</a:t>
            </a:r>
            <a:endParaRPr lang="ru-RU" sz="40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57213" y="2771766"/>
            <a:ext cx="78137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 x 2 matrix of image derivatives (averaged in neighborhood of a point)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sz="2800" dirty="0" smtClean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596" y="5619780"/>
            <a:ext cx="14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Notation: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8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14" y="2197520"/>
            <a:ext cx="3662363" cy="88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249703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The math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134" y="11430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compute the eigenvalues: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Compute the covariance matrix.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Compute eigenvalues.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endParaRPr lang="en-US" sz="1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97520"/>
            <a:ext cx="1881188" cy="62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80" y="4495800"/>
            <a:ext cx="5410200" cy="73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9663" y="3124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Typically Gaussian weights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2759434" y="2819400"/>
            <a:ext cx="247483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1646583" cy="87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8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Response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eigenvalues</a:t>
            </a:r>
            <a:r>
              <a:rPr lang="en-US" dirty="0" smtClean="0"/>
              <a:t> are expensive</a:t>
            </a:r>
          </a:p>
          <a:p>
            <a:r>
              <a:rPr lang="en-US" dirty="0" smtClean="0"/>
              <a:t>Harris corner detector uses the following alternative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428387"/>
            <a:ext cx="5410200" cy="50071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05400"/>
            <a:ext cx="3352800" cy="77167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105400"/>
            <a:ext cx="3337034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4419600"/>
            <a:ext cx="20277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Reminder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6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Harris detector: Steps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mtClean="0"/>
              <a:t>Compute Gaussian derivatives at each pixel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Compute second moment matrix </a:t>
            </a:r>
            <a:r>
              <a:rPr lang="en-US" i="1" smtClean="0"/>
              <a:t>M</a:t>
            </a:r>
            <a:r>
              <a:rPr lang="en-US" smtClean="0"/>
              <a:t> in a Gaussian window around each pixel 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Compute corner response function </a:t>
            </a:r>
            <a:r>
              <a:rPr lang="en-US" i="1" smtClean="0"/>
              <a:t>R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Threshold </a:t>
            </a:r>
            <a:r>
              <a:rPr lang="en-US" i="1" smtClean="0"/>
              <a:t>R</a:t>
            </a:r>
            <a:endParaRPr lang="en-US" i="1" smtClean="0">
              <a:latin typeface="Symbol" pitchFamily="18" charset="2"/>
            </a:endParaRPr>
          </a:p>
          <a:p>
            <a:pPr marL="533400" indent="-533400">
              <a:buFontTx/>
              <a:buAutoNum type="arabicPeriod"/>
            </a:pPr>
            <a:r>
              <a:rPr lang="en-US" smtClean="0"/>
              <a:t>Find local maxima of response function (nonmaximum suppression)</a:t>
            </a:r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. </a:t>
            </a:r>
            <a:r>
              <a:rPr lang="en-US" sz="2000" dirty="0" smtClean="0">
                <a:hlinkClick r:id="rId3"/>
              </a:rPr>
              <a:t>“A </a:t>
            </a:r>
            <a:r>
              <a:rPr lang="en-US" sz="2000" dirty="0">
                <a:hlinkClick r:id="rId3"/>
              </a:rPr>
              <a:t>Combined Corner and Edge Detector</a:t>
            </a:r>
            <a:r>
              <a:rPr lang="en-US" sz="2000" dirty="0" smtClean="0">
                <a:hlinkClick r:id="rId3"/>
              </a:rPr>
              <a:t>.”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</p:spTree>
    <p:extLst>
      <p:ext uri="{BB962C8B-B14F-4D97-AF65-F5344CB8AC3E}">
        <p14:creationId xmlns:p14="http://schemas.microsoft.com/office/powerpoint/2010/main" val="136799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Harris Detector: Steps</a:t>
            </a:r>
            <a:endParaRPr lang="ru-RU" sz="3200" smtClean="0"/>
          </a:p>
        </p:txBody>
      </p:sp>
      <p:pic>
        <p:nvPicPr>
          <p:cNvPr id="35843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82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2982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pic>
        <p:nvPicPr>
          <p:cNvPr id="36867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8675" y="774700"/>
            <a:ext cx="4052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Compute corner response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2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0702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745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Find points with large corner response: </a:t>
            </a:r>
            <a:r>
              <a:rPr lang="en-US" i="1">
                <a:cs typeface="Times New Roman" pitchFamily="18" charset="0"/>
              </a:rPr>
              <a:t>R&gt;</a:t>
            </a:r>
            <a:r>
              <a:rPr lang="en-US">
                <a:cs typeface="Times New Roman" pitchFamily="18" charset="0"/>
              </a:rPr>
              <a:t>threshold</a:t>
            </a:r>
            <a:endParaRPr lang="ru-RU">
              <a:cs typeface="Times New Roman" pitchFamily="18" charset="0"/>
            </a:endParaRPr>
          </a:p>
        </p:txBody>
      </p:sp>
      <p:pic>
        <p:nvPicPr>
          <p:cNvPr id="37892" name="Picture 4" descr="cows_step2_thr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32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282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5795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Take only the points of local maxima of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  <p:pic>
        <p:nvPicPr>
          <p:cNvPr id="38916" name="Picture 4" descr="cows_step3_thresh&amp;max"/>
          <p:cNvPicPr>
            <a:picLocks noChangeAspect="1" noChangeArrowheads="1"/>
          </p:cNvPicPr>
          <p:nvPr/>
        </p:nvPicPr>
        <p:blipFill>
          <a:blip r:embed="rId3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19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pic>
        <p:nvPicPr>
          <p:cNvPr id="39939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02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How can we find corresponding points?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524000" y="2514600"/>
            <a:ext cx="4724400" cy="762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2895600"/>
            <a:ext cx="3810000" cy="2286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3886200"/>
            <a:ext cx="4313237" cy="2667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Response Function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61482"/>
            <a:ext cx="5410200" cy="50071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313"/>
              </p:ext>
            </p:extLst>
          </p:nvPr>
        </p:nvGraphicFramePr>
        <p:xfrm>
          <a:off x="2438400" y="3276600"/>
          <a:ext cx="3403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384300" imgH="609600" progId="Equation.3">
                  <p:embed/>
                </p:oleObj>
              </mc:Choice>
              <mc:Fallback>
                <p:oleObj name="Equation" r:id="rId4" imgW="13843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3276600"/>
                        <a:ext cx="34036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01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the Harris corner detector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37720"/>
            <a:ext cx="77724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Translation invariant?</a:t>
            </a:r>
          </a:p>
          <a:p>
            <a:r>
              <a:rPr lang="en-US" sz="2800" dirty="0" smtClean="0"/>
              <a:t>Rotation invariant? </a:t>
            </a:r>
          </a:p>
          <a:p>
            <a:r>
              <a:rPr lang="en-US" sz="2800" dirty="0" smtClean="0"/>
              <a:t>Scale invariant?</a:t>
            </a:r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24200" y="3048000"/>
            <a:ext cx="5410200" cy="3232150"/>
            <a:chOff x="3124200" y="3048000"/>
            <a:chExt cx="5410200" cy="3232150"/>
          </a:xfrm>
        </p:grpSpPr>
        <p:grpSp>
          <p:nvGrpSpPr>
            <p:cNvPr id="3" name="Group 18"/>
            <p:cNvGrpSpPr/>
            <p:nvPr/>
          </p:nvGrpSpPr>
          <p:grpSpPr>
            <a:xfrm>
              <a:off x="5715000" y="3048000"/>
              <a:ext cx="2819400" cy="3232150"/>
              <a:chOff x="1219200" y="3244850"/>
              <a:chExt cx="2819400" cy="3232150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95400" y="3463925"/>
                <a:ext cx="2743200" cy="2006600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219200" y="4022725"/>
                <a:ext cx="381000" cy="38100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600200" y="3489325"/>
                <a:ext cx="381000" cy="38100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52688" y="3244850"/>
                <a:ext cx="381000" cy="38100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371600" y="5775325"/>
                <a:ext cx="2590800" cy="701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cs typeface="Times New Roman" pitchFamily="18" charset="0"/>
                  </a:rPr>
                  <a:t>All points will be classified as </a:t>
                </a:r>
                <a:r>
                  <a:rPr lang="en-US" sz="2000" dirty="0">
                    <a:solidFill>
                      <a:srgbClr val="0033CC"/>
                    </a:solidFill>
                    <a:cs typeface="Times New Roman" pitchFamily="18" charset="0"/>
                  </a:rPr>
                  <a:t>edges</a:t>
                </a:r>
                <a:endParaRPr lang="ru-RU" sz="2000" dirty="0">
                  <a:solidFill>
                    <a:srgbClr val="0033CC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3124200" y="3810000"/>
              <a:ext cx="1676400" cy="838200"/>
            </a:xfrm>
            <a:custGeom>
              <a:avLst/>
              <a:gdLst>
                <a:gd name="T0" fmla="*/ 1257300 w 21600"/>
                <a:gd name="T1" fmla="*/ 0 h 21600"/>
                <a:gd name="T2" fmla="*/ 0 w 21600"/>
                <a:gd name="T3" fmla="*/ 419100 h 21600"/>
                <a:gd name="T4" fmla="*/ 1257300 w 21600"/>
                <a:gd name="T5" fmla="*/ 838200 h 21600"/>
                <a:gd name="T6" fmla="*/ 1676400 w 21600"/>
                <a:gd name="T7" fmla="*/ 4191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19200" y="3200400"/>
            <a:ext cx="1371600" cy="2492375"/>
            <a:chOff x="2971800" y="3756025"/>
            <a:chExt cx="1371600" cy="2492375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276600" y="3860800"/>
              <a:ext cx="381000" cy="3302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214688" y="37560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71800" y="5791200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3300"/>
                  </a:solidFill>
                  <a:cs typeface="Times New Roman" pitchFamily="18" charset="0"/>
                </a:rPr>
                <a:t>Corner !</a:t>
              </a:r>
              <a:endParaRPr lang="ru-RU" sz="24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00600" y="142684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249364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600" y="196024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6575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look at scale first:</a:t>
            </a:r>
          </a:p>
        </p:txBody>
      </p:sp>
      <p:pic>
        <p:nvPicPr>
          <p:cNvPr id="5123" name="Picture 3" descr="C:\data\InterestPointEval\PaperData\seattle\138289168_xXuQv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46250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5732" y="609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“best” scale?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371209" y="2987702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95009" y="2911502"/>
            <a:ext cx="304800" cy="30480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52504" y="2674951"/>
            <a:ext cx="789809" cy="777902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204905" y="2831326"/>
            <a:ext cx="487028" cy="465151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Invariance</a:t>
            </a:r>
            <a:endParaRPr lang="de-CH" dirty="0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439863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738" y="1476375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1871663" y="2052638"/>
            <a:ext cx="215900" cy="2159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651500" y="1728788"/>
            <a:ext cx="396875" cy="3952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39944" name="Group 7"/>
          <p:cNvGrpSpPr>
            <a:grpSpLocks/>
          </p:cNvGrpSpPr>
          <p:nvPr/>
        </p:nvGrpSpPr>
        <p:grpSpPr bwMode="auto">
          <a:xfrm>
            <a:off x="5821363" y="1881188"/>
            <a:ext cx="73025" cy="73025"/>
            <a:chOff x="1292" y="2205"/>
            <a:chExt cx="46" cy="46"/>
          </a:xfrm>
        </p:grpSpPr>
        <p:sp>
          <p:nvSpPr>
            <p:cNvPr id="39952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5" name="Group 10"/>
          <p:cNvGrpSpPr>
            <a:grpSpLocks/>
          </p:cNvGrpSpPr>
          <p:nvPr/>
        </p:nvGrpSpPr>
        <p:grpSpPr bwMode="auto">
          <a:xfrm>
            <a:off x="1943100" y="2124075"/>
            <a:ext cx="73025" cy="73025"/>
            <a:chOff x="1292" y="2205"/>
            <a:chExt cx="46" cy="46"/>
          </a:xfrm>
        </p:grpSpPr>
        <p:sp>
          <p:nvSpPr>
            <p:cNvPr id="39950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1979613" y="2303463"/>
            <a:ext cx="1116012" cy="20891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 flipH="1">
            <a:off x="5616575" y="2160588"/>
            <a:ext cx="250825" cy="22685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8" name="Object 2"/>
          <p:cNvGraphicFramePr>
            <a:graphicFrameLocks noChangeAspect="1"/>
          </p:cNvGraphicFramePr>
          <p:nvPr/>
        </p:nvGraphicFramePr>
        <p:xfrm>
          <a:off x="3008313" y="4433888"/>
          <a:ext cx="3498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6" imgW="2120900" imgH="241300" progId="Equation.3">
                  <p:embed/>
                </p:oleObj>
              </mc:Choice>
              <mc:Fallback>
                <p:oleObj name="Equation" r:id="rId6" imgW="2120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4433888"/>
                        <a:ext cx="349885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5800" y="503438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How can we independently select interest points in each image, such that the detections are repeatable across different scales?</a:t>
            </a:r>
          </a:p>
        </p:txBody>
      </p:sp>
    </p:spTree>
    <p:extLst>
      <p:ext uri="{BB962C8B-B14F-4D97-AF65-F5344CB8AC3E}">
        <p14:creationId xmlns:p14="http://schemas.microsoft.com/office/powerpoint/2010/main" val="64476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data\InterestPointEval\PaperData\seattle\138289168_xXuQv-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7" t="3931" r="34704" b="44112"/>
          <a:stretch/>
        </p:blipFill>
        <p:spPr bwMode="auto">
          <a:xfrm>
            <a:off x="3190875" y="1840381"/>
            <a:ext cx="1614115" cy="1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557295" y="2176324"/>
            <a:ext cx="762000" cy="762000"/>
          </a:xfrm>
          <a:prstGeom prst="ellipse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Differences between Inside and Outside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24807" y="1847671"/>
            <a:ext cx="1614115" cy="1900362"/>
            <a:chOff x="3705308" y="2353586"/>
            <a:chExt cx="1614115" cy="1900362"/>
          </a:xfrm>
        </p:grpSpPr>
        <p:pic>
          <p:nvPicPr>
            <p:cNvPr id="5123" name="Picture 3" descr="C:\data\InterestPointEval\PaperData\seattle\138289168_xXuQv-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47" t="3931" r="34704" b="44112"/>
            <a:stretch/>
          </p:blipFill>
          <p:spPr bwMode="auto">
            <a:xfrm>
              <a:off x="3705308" y="2353586"/>
              <a:ext cx="1614115" cy="190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204905" y="2831326"/>
              <a:ext cx="487028" cy="465151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6146" name="Picture 2" descr="http://lh6.ggpht.com/_8ce_Z70xgCg/Sh8ANnA49lI/AAAAAAAAAr4/_woA4gZMPUA/LoG_hat2_thumb%5B2%5D.gif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923871"/>
            <a:ext cx="2524125" cy="301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711683" y="2328724"/>
            <a:ext cx="453225" cy="457200"/>
          </a:xfrm>
          <a:prstGeom prst="ellipse">
            <a:avLst/>
          </a:prstGeom>
          <a:solidFill>
            <a:srgbClr val="FFFFFF">
              <a:alpha val="7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5" y="2658070"/>
            <a:ext cx="2423885" cy="3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81987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Gaussian?</a:t>
            </a:r>
          </a:p>
          <a:p>
            <a:endParaRPr lang="en-US" dirty="0"/>
          </a:p>
          <a:p>
            <a:r>
              <a:rPr lang="en-US" dirty="0" smtClean="0"/>
              <a:t>It is invariant to scale change, i.e., </a:t>
            </a:r>
          </a:p>
          <a:p>
            <a:r>
              <a:rPr lang="en-US" dirty="0"/>
              <a:t>a</a:t>
            </a:r>
            <a:r>
              <a:rPr lang="en-US" dirty="0" smtClean="0"/>
              <a:t>nd has several other nice properties.  </a:t>
            </a:r>
            <a:r>
              <a:rPr lang="en-US" sz="1200" dirty="0" err="1" smtClean="0"/>
              <a:t>Lindeberg</a:t>
            </a:r>
            <a:r>
              <a:rPr lang="en-US" sz="1200" dirty="0" smtClean="0"/>
              <a:t>, 1994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877270"/>
            <a:ext cx="334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practice, the </a:t>
            </a:r>
            <a:r>
              <a:rPr lang="en-US" dirty="0" err="1" smtClean="0"/>
              <a:t>Laplacian</a:t>
            </a:r>
            <a:r>
              <a:rPr lang="en-US" dirty="0" smtClean="0"/>
              <a:t> is approximated using a Difference of Gaussian (</a:t>
            </a:r>
            <a:r>
              <a:rPr lang="en-US" dirty="0" err="1" smtClean="0"/>
              <a:t>DoG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8194" name="Picture 2" descr="http://micro.magnet.fsu.edu/primer/java/digitalimaging/processing/diffgaussians/diffgaussiansfig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69233"/>
            <a:ext cx="419554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Difference-of-Gaussian (DoG)</a:t>
            </a:r>
            <a:endParaRPr lang="de-CH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769936" y="2138362"/>
            <a:ext cx="7715251" cy="4176713"/>
            <a:chOff x="565150" y="2420938"/>
            <a:chExt cx="7715250" cy="4176712"/>
          </a:xfrm>
        </p:grpSpPr>
        <p:pic>
          <p:nvPicPr>
            <p:cNvPr id="50182" name="Picture 4" descr="c-enhedg-lapl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2420938"/>
              <a:ext cx="2016125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183" name="Group 11"/>
            <p:cNvGrpSpPr>
              <a:grpSpLocks/>
            </p:cNvGrpSpPr>
            <p:nvPr/>
          </p:nvGrpSpPr>
          <p:grpSpPr bwMode="auto">
            <a:xfrm>
              <a:off x="565150" y="4897438"/>
              <a:ext cx="7715250" cy="1700212"/>
              <a:chOff x="565150" y="4897438"/>
              <a:chExt cx="7715250" cy="1700212"/>
            </a:xfrm>
          </p:grpSpPr>
          <p:pic>
            <p:nvPicPr>
              <p:cNvPr id="5018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6177" y="4899025"/>
                <a:ext cx="2170112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5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150" y="4899025"/>
                <a:ext cx="2170113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6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19813" y="4897438"/>
                <a:ext cx="2160587" cy="1700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50187" name="Text Box 8"/>
              <p:cNvSpPr txBox="1">
                <a:spLocks noChangeArrowheads="1"/>
              </p:cNvSpPr>
              <p:nvPr/>
            </p:nvSpPr>
            <p:spPr bwMode="auto">
              <a:xfrm>
                <a:off x="2735263" y="546100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-</a:t>
                </a:r>
                <a:endParaRPr lang="en-US" sz="2800" b="1"/>
              </a:p>
            </p:txBody>
          </p:sp>
          <p:sp>
            <p:nvSpPr>
              <p:cNvPr id="50188" name="Text Box 9"/>
              <p:cNvSpPr txBox="1">
                <a:spLocks noChangeArrowheads="1"/>
              </p:cNvSpPr>
              <p:nvPr/>
            </p:nvSpPr>
            <p:spPr bwMode="auto">
              <a:xfrm>
                <a:off x="5507038" y="540385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=</a:t>
                </a:r>
                <a:endParaRPr lang="en-US" sz="28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130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395"/>
            <a:ext cx="8380412" cy="750205"/>
          </a:xfrm>
        </p:spPr>
        <p:txBody>
          <a:bodyPr/>
          <a:lstStyle/>
          <a:p>
            <a:r>
              <a:rPr lang="en-US" dirty="0" err="1" smtClean="0"/>
              <a:t>DoG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7410" name="Picture 2" descr="C:\larryz\classes\UW576S11\data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larryz\classes\UW576S11\data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116211"/>
            <a:ext cx="1905000" cy="15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larryz\classes\UW576S11\data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larryz\classes\UW576S11\data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larryz\classes\UW576S11\data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33658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larryz\classes\UW576S11\data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larryz\classes\UW576S11\data\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8014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C:\larryz\classes\UW576S11\data\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59468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C:\larryz\classes\UW576S11\data\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C:\larryz\classes\UW576S11\data\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C:\larryz\classes\UW576S11\data\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33632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608045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 = 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Straight Arrow Connector 36"/>
          <p:cNvCxnSpPr>
            <a:cxnSpLocks noChangeShapeType="1"/>
          </p:cNvCxnSpPr>
          <p:nvPr/>
        </p:nvCxnSpPr>
        <p:spPr bwMode="auto">
          <a:xfrm rot="5400000">
            <a:off x="7566819" y="3282156"/>
            <a:ext cx="24828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33563" y="1779588"/>
            <a:ext cx="2397125" cy="4318000"/>
            <a:chOff x="2211388" y="2024063"/>
            <a:chExt cx="2397125" cy="4317444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" name="Equation" r:id="rId4" imgW="7315200" imgH="1778000" progId="Equation.3">
                    <p:embed/>
                  </p:oleObj>
                </mc:Choice>
                <mc:Fallback>
                  <p:oleObj name="Equation" r:id="rId4" imgW="7315200" imgH="177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62550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1</a:t>
              </a:r>
            </a:p>
          </p:txBody>
        </p:sp>
        <p:sp>
          <p:nvSpPr>
            <p:cNvPr id="207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552482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2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588995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3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51755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4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5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6" name="Line 19"/>
            <p:cNvSpPr>
              <a:spLocks noChangeShapeType="1"/>
            </p:cNvSpPr>
            <p:nvPr/>
          </p:nvSpPr>
          <p:spPr bwMode="auto">
            <a:xfrm>
              <a:off x="3857652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053" name="Picture 27" descr="su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49625"/>
            <a:ext cx="17494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41"/>
          <a:stretch>
            <a:fillRect/>
          </a:stretch>
        </p:blipFill>
        <p:spPr bwMode="auto">
          <a:xfrm>
            <a:off x="6981825" y="2473325"/>
            <a:ext cx="191293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22"/>
          <p:cNvSpPr>
            <a:spLocks noChangeShapeType="1"/>
          </p:cNvSpPr>
          <p:nvPr/>
        </p:nvSpPr>
        <p:spPr bwMode="auto">
          <a:xfrm>
            <a:off x="5886450" y="4049713"/>
            <a:ext cx="1204913" cy="1460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6" name="Line 23"/>
          <p:cNvSpPr>
            <a:spLocks noChangeShapeType="1"/>
          </p:cNvSpPr>
          <p:nvPr/>
        </p:nvSpPr>
        <p:spPr bwMode="auto">
          <a:xfrm>
            <a:off x="5886450" y="3062288"/>
            <a:ext cx="1350963" cy="4762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7" name="Line 24"/>
          <p:cNvSpPr>
            <a:spLocks noChangeShapeType="1"/>
          </p:cNvSpPr>
          <p:nvPr/>
        </p:nvSpPr>
        <p:spPr bwMode="auto">
          <a:xfrm>
            <a:off x="5881688" y="2179638"/>
            <a:ext cx="1428750" cy="7366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7072313" y="5181600"/>
            <a:ext cx="2071687" cy="706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2000" b="1" smtClean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2000" b="1" smtClean="0">
                <a:solidFill>
                  <a:srgbClr val="000000"/>
                </a:solidFill>
                <a:sym typeface="Symbol" pitchFamily="18" charset="2"/>
              </a:rPr>
              <a:t> L</a:t>
            </a:r>
            <a:r>
              <a:rPr lang="pl-PL" sz="2000" b="1" smtClean="0">
                <a:solidFill>
                  <a:srgbClr val="000000"/>
                </a:solidFill>
              </a:rPr>
              <a:t>ist of</a:t>
            </a:r>
            <a:r>
              <a:rPr lang="en-US" sz="2000" b="1" smtClean="0">
                <a:solidFill>
                  <a:srgbClr val="000000"/>
                </a:solidFill>
              </a:rPr>
              <a:t>       </a:t>
            </a:r>
            <a:br>
              <a:rPr lang="en-US" sz="2000" b="1" smtClean="0">
                <a:solidFill>
                  <a:srgbClr val="000000"/>
                </a:solidFill>
              </a:rPr>
            </a:br>
            <a:r>
              <a:rPr lang="en-US" sz="2000" b="1" i="1" smtClean="0">
                <a:solidFill>
                  <a:srgbClr val="000000"/>
                </a:solidFill>
              </a:rPr>
              <a:t>    </a:t>
            </a:r>
            <a:r>
              <a:rPr lang="pl-PL" sz="2000" b="1" i="1" smtClean="0">
                <a:solidFill>
                  <a:srgbClr val="000000"/>
                </a:solidFill>
              </a:rPr>
              <a:t>(x, y, </a:t>
            </a:r>
            <a:r>
              <a:rPr lang="el-GR" sz="2000" smtClean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pl-PL" sz="2000" b="1" i="1" smtClean="0">
                <a:solidFill>
                  <a:srgbClr val="000000"/>
                </a:solidFill>
              </a:rPr>
              <a:t>)</a:t>
            </a:r>
            <a:endParaRPr lang="en-US" sz="2000" b="1" i="1" smtClean="0">
              <a:solidFill>
                <a:srgbClr val="000000"/>
              </a:solidFill>
            </a:endParaRPr>
          </a:p>
        </p:txBody>
      </p:sp>
      <p:sp>
        <p:nvSpPr>
          <p:cNvPr id="2059" name="TextBox 34"/>
          <p:cNvSpPr txBox="1">
            <a:spLocks noChangeArrowheads="1"/>
          </p:cNvSpPr>
          <p:nvPr/>
        </p:nvSpPr>
        <p:spPr bwMode="auto">
          <a:xfrm>
            <a:off x="8413750" y="3171825"/>
            <a:ext cx="7302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/>
              <a:t>Scale invariant interest points</a:t>
            </a:r>
          </a:p>
        </p:txBody>
      </p:sp>
      <p:sp>
        <p:nvSpPr>
          <p:cNvPr id="2061" name="Rectangle 3"/>
          <p:cNvSpPr txBox="1">
            <a:spLocks noChangeArrowheads="1"/>
          </p:cNvSpPr>
          <p:nvPr/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Interest points are local maxima in both position and scale.</a:t>
            </a:r>
          </a:p>
        </p:txBody>
      </p: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3878263" y="1165225"/>
            <a:ext cx="2176462" cy="5915025"/>
            <a:chOff x="3914766" y="654012"/>
            <a:chExt cx="2231073" cy="6063993"/>
          </a:xfrm>
        </p:grpSpPr>
        <p:pic>
          <p:nvPicPr>
            <p:cNvPr id="2064" name="Picture 35" descr="sunflower_out_squared1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1279" y="654012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37" descr="sunflower_out_squared2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9528" y="1783080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41" descr="sunflower_out_squared3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291781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42" descr="sunflower_out_squared4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401320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43" descr="sunflower_out_squared5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5072085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3" name="TextBox 45"/>
          <p:cNvSpPr txBox="1">
            <a:spLocks noChangeArrowheads="1"/>
          </p:cNvSpPr>
          <p:nvPr/>
        </p:nvSpPr>
        <p:spPr bwMode="auto">
          <a:xfrm>
            <a:off x="2016125" y="6130925"/>
            <a:ext cx="233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Squared filter response maps</a:t>
            </a:r>
          </a:p>
        </p:txBody>
      </p:sp>
    </p:spTree>
    <p:extLst>
      <p:ext uri="{BB962C8B-B14F-4D97-AF65-F5344CB8AC3E}">
        <p14:creationId xmlns:p14="http://schemas.microsoft.com/office/powerpoint/2010/main" val="72044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6880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 the image is </a:t>
            </a:r>
            <a:r>
              <a:rPr lang="en-US" dirty="0" err="1" smtClean="0"/>
              <a:t>downsampled</a:t>
            </a:r>
            <a:r>
              <a:rPr lang="en-US" dirty="0" smtClean="0"/>
              <a:t> for larger </a:t>
            </a:r>
            <a:r>
              <a:rPr lang="en-US" dirty="0" err="1" smtClean="0"/>
              <a:t>sigmas</a:t>
            </a:r>
            <a:r>
              <a:rPr lang="en-US" dirty="0" smtClean="0"/>
              <a:t>.</a:t>
            </a:r>
          </a:p>
        </p:txBody>
      </p:sp>
      <p:pic>
        <p:nvPicPr>
          <p:cNvPr id="5122" name="Picture 2" descr="http://dpl.ceegs.ohio-state.edu/courses/GeodSci830/2009spring/Final/Group1/Final%20Report_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5054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162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Lowe, 2004.</a:t>
            </a:r>
          </a:p>
        </p:txBody>
      </p:sp>
    </p:spTree>
    <p:extLst>
      <p:ext uri="{BB962C8B-B14F-4D97-AF65-F5344CB8AC3E}">
        <p14:creationId xmlns:p14="http://schemas.microsoft.com/office/powerpoint/2010/main" val="14469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/>
              <a:t>Not always easy</a:t>
            </a:r>
          </a:p>
        </p:txBody>
      </p:sp>
      <p:sp>
        <p:nvSpPr>
          <p:cNvPr id="20485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1300" y="5910263"/>
            <a:ext cx="361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NASA Mars Rover images</a:t>
            </a:r>
          </a:p>
        </p:txBody>
      </p:sp>
    </p:spTree>
    <p:extLst>
      <p:ext uri="{BB962C8B-B14F-4D97-AF65-F5344CB8AC3E}">
        <p14:creationId xmlns:p14="http://schemas.microsoft.com/office/powerpoint/2010/main" val="398624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Difference-of-Gaussian</a:t>
            </a:r>
            <a:endParaRPr lang="de-CH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238250"/>
            <a:ext cx="53165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57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447800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1925543" y="2110767"/>
            <a:ext cx="457200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How can we find correspondences?</a:t>
            </a:r>
          </a:p>
        </p:txBody>
      </p:sp>
      <p:pic>
        <p:nvPicPr>
          <p:cNvPr id="4099" name="Picture 3" descr="C:\data\InterestPointEval\Graffiti\img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9125"/>
            <a:ext cx="3716269" cy="29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925543" y="2110768"/>
            <a:ext cx="457200" cy="457200"/>
          </a:xfrm>
          <a:prstGeom prst="rect">
            <a:avLst/>
          </a:prstGeom>
          <a:solidFill>
            <a:srgbClr val="FFFF00">
              <a:alpha val="23922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20454335">
            <a:off x="5945317" y="2443624"/>
            <a:ext cx="415363" cy="414056"/>
          </a:xfrm>
          <a:prstGeom prst="rect">
            <a:avLst/>
          </a:prstGeom>
          <a:solidFill>
            <a:srgbClr val="FFFF00">
              <a:alpha val="23922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4144407">
            <a:off x="2397264" y="4155439"/>
            <a:ext cx="1046257" cy="5334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6104890">
            <a:off x="5262243" y="4155440"/>
            <a:ext cx="1046257" cy="5334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3048000" y="5119002"/>
            <a:ext cx="914400" cy="9144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5230647" y="5119002"/>
            <a:ext cx="914400" cy="9144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8330" y="6172200"/>
            <a:ext cx="235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Similarity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5" name="Footer Placeholder 4"/>
          <p:cNvSpPr txBox="1">
            <a:spLocks noGrp="1"/>
          </p:cNvSpPr>
          <p:nvPr/>
        </p:nvSpPr>
        <p:spPr bwMode="auto">
          <a:xfrm>
            <a:off x="3124200" y="450534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CSE 576: Computer Vision</a:t>
            </a:r>
          </a:p>
        </p:txBody>
      </p:sp>
      <p:pic>
        <p:nvPicPr>
          <p:cNvPr id="786436" name="Picture 2" descr="mati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57346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7" name="Rectangle 3"/>
          <p:cNvSpPr>
            <a:spLocks noGrp="1" noChangeArrowheads="1"/>
          </p:cNvSpPr>
          <p:nvPr>
            <p:ph type="title"/>
          </p:nvPr>
        </p:nvSpPr>
        <p:spPr>
          <a:xfrm>
            <a:off x="379353" y="-152400"/>
            <a:ext cx="8459847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R</a:t>
            </a:r>
            <a:r>
              <a:rPr lang="en-US" sz="4000" dirty="0" smtClean="0">
                <a:solidFill>
                  <a:schemeClr val="tx1"/>
                </a:solidFill>
              </a:rPr>
              <a:t>otation invariance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86438" name="Picture 5" descr="matierb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100" y="2741634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9" name="Line 6"/>
          <p:cNvSpPr>
            <a:spLocks noChangeShapeType="1"/>
          </p:cNvSpPr>
          <p:nvPr/>
        </p:nvSpPr>
        <p:spPr bwMode="auto">
          <a:xfrm>
            <a:off x="7726681" y="2743200"/>
            <a:ext cx="45719" cy="1905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6440" name="Line 7"/>
          <p:cNvSpPr>
            <a:spLocks noChangeShapeType="1"/>
          </p:cNvSpPr>
          <p:nvPr/>
        </p:nvSpPr>
        <p:spPr bwMode="auto">
          <a:xfrm>
            <a:off x="4343400" y="2201884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944143" y="6568834"/>
            <a:ext cx="2228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Image from Matthew Brown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492" y="5035572"/>
            <a:ext cx="87344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Rotate patch according to its dominant gradient orientation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This puts the patches into a canonical orientation.</a:t>
            </a: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68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54313" y="4054475"/>
            <a:ext cx="2306637" cy="2327275"/>
            <a:chOff x="1735" y="2568"/>
            <a:chExt cx="1453" cy="1466"/>
          </a:xfrm>
        </p:grpSpPr>
        <p:sp>
          <p:nvSpPr>
            <p:cNvPr id="53319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1 h 9641"/>
                <a:gd name="T28" fmla="*/ 1 w 8629"/>
                <a:gd name="T29" fmla="*/ 1 h 9641"/>
                <a:gd name="T30" fmla="*/ 1 w 8629"/>
                <a:gd name="T31" fmla="*/ 1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1 h 9641"/>
                <a:gd name="T54" fmla="*/ 0 w 8629"/>
                <a:gd name="T55" fmla="*/ 1 h 9641"/>
                <a:gd name="T56" fmla="*/ 0 w 8629"/>
                <a:gd name="T57" fmla="*/ 1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4932363" y="4292600"/>
            <a:ext cx="360362" cy="298450"/>
          </a:xfrm>
          <a:custGeom>
            <a:avLst/>
            <a:gdLst>
              <a:gd name="T0" fmla="*/ 2147483647 w 1361"/>
              <a:gd name="T1" fmla="*/ 2147483647 h 1317"/>
              <a:gd name="T2" fmla="*/ 2147483647 w 1361"/>
              <a:gd name="T3" fmla="*/ 2147483647 h 1317"/>
              <a:gd name="T4" fmla="*/ 2147483647 w 1361"/>
              <a:gd name="T5" fmla="*/ 2147483647 h 1317"/>
              <a:gd name="T6" fmla="*/ 2147483647 w 1361"/>
              <a:gd name="T7" fmla="*/ 2147483647 h 1317"/>
              <a:gd name="T8" fmla="*/ 2147483647 w 1361"/>
              <a:gd name="T9" fmla="*/ 2147483647 h 1317"/>
              <a:gd name="T10" fmla="*/ 2147483647 w 1361"/>
              <a:gd name="T11" fmla="*/ 2147483647 h 1317"/>
              <a:gd name="T12" fmla="*/ 2147483647 w 1361"/>
              <a:gd name="T13" fmla="*/ 2147483647 h 1317"/>
              <a:gd name="T14" fmla="*/ 2147483647 w 1361"/>
              <a:gd name="T15" fmla="*/ 2147483647 h 1317"/>
              <a:gd name="T16" fmla="*/ 2147483647 w 1361"/>
              <a:gd name="T17" fmla="*/ 2147483647 h 1317"/>
              <a:gd name="T18" fmla="*/ 2147483647 w 1361"/>
              <a:gd name="T19" fmla="*/ 2147483647 h 1317"/>
              <a:gd name="T20" fmla="*/ 2147483647 w 1361"/>
              <a:gd name="T21" fmla="*/ 2147483647 h 1317"/>
              <a:gd name="T22" fmla="*/ 2147483647 w 1361"/>
              <a:gd name="T23" fmla="*/ 2147483647 h 1317"/>
              <a:gd name="T24" fmla="*/ 2147483647 w 1361"/>
              <a:gd name="T25" fmla="*/ 2147483647 h 1317"/>
              <a:gd name="T26" fmla="*/ 2147483647 w 1361"/>
              <a:gd name="T27" fmla="*/ 2147483647 h 1317"/>
              <a:gd name="T28" fmla="*/ 2147483647 w 1361"/>
              <a:gd name="T29" fmla="*/ 2147483647 h 1317"/>
              <a:gd name="T30" fmla="*/ 2147483647 w 1361"/>
              <a:gd name="T31" fmla="*/ 2147483647 h 1317"/>
              <a:gd name="T32" fmla="*/ 2147483647 w 1361"/>
              <a:gd name="T33" fmla="*/ 2147483647 h 1317"/>
              <a:gd name="T34" fmla="*/ 2147483647 w 1361"/>
              <a:gd name="T35" fmla="*/ 2147483647 h 1317"/>
              <a:gd name="T36" fmla="*/ 2147483647 w 1361"/>
              <a:gd name="T37" fmla="*/ 2147483647 h 1317"/>
              <a:gd name="T38" fmla="*/ 2147483647 w 1361"/>
              <a:gd name="T39" fmla="*/ 2147483647 h 1317"/>
              <a:gd name="T40" fmla="*/ 2147483647 w 1361"/>
              <a:gd name="T41" fmla="*/ 2147483647 h 1317"/>
              <a:gd name="T42" fmla="*/ 2147483647 w 1361"/>
              <a:gd name="T43" fmla="*/ 2147483647 h 1317"/>
              <a:gd name="T44" fmla="*/ 2147483647 w 1361"/>
              <a:gd name="T45" fmla="*/ 2147483647 h 1317"/>
              <a:gd name="T46" fmla="*/ 2147483647 w 1361"/>
              <a:gd name="T47" fmla="*/ 2147483647 h 1317"/>
              <a:gd name="T48" fmla="*/ 2147483647 w 1361"/>
              <a:gd name="T49" fmla="*/ 2147483647 h 1317"/>
              <a:gd name="T50" fmla="*/ 2147483647 w 1361"/>
              <a:gd name="T51" fmla="*/ 2147483647 h 1317"/>
              <a:gd name="T52" fmla="*/ 2147483647 w 1361"/>
              <a:gd name="T53" fmla="*/ 2147483647 h 1317"/>
              <a:gd name="T54" fmla="*/ 2147483647 w 1361"/>
              <a:gd name="T55" fmla="*/ 2147483647 h 1317"/>
              <a:gd name="T56" fmla="*/ 2147483647 w 1361"/>
              <a:gd name="T57" fmla="*/ 2147483647 h 1317"/>
              <a:gd name="T58" fmla="*/ 2147483647 w 1361"/>
              <a:gd name="T59" fmla="*/ 2147483647 h 1317"/>
              <a:gd name="T60" fmla="*/ 2147483647 w 1361"/>
              <a:gd name="T61" fmla="*/ 2147483647 h 1317"/>
              <a:gd name="T62" fmla="*/ 2147483647 w 1361"/>
              <a:gd name="T63" fmla="*/ 2147483647 h 1317"/>
              <a:gd name="T64" fmla="*/ 2147483647 w 1361"/>
              <a:gd name="T65" fmla="*/ 2147483647 h 1317"/>
              <a:gd name="T66" fmla="*/ 2147483647 w 1361"/>
              <a:gd name="T67" fmla="*/ 2147483647 h 1317"/>
              <a:gd name="T68" fmla="*/ 2147483647 w 1361"/>
              <a:gd name="T69" fmla="*/ 2147483647 h 1317"/>
              <a:gd name="T70" fmla="*/ 2147483647 w 1361"/>
              <a:gd name="T71" fmla="*/ 2147483647 h 1317"/>
              <a:gd name="T72" fmla="*/ 2147483647 w 1361"/>
              <a:gd name="T73" fmla="*/ 2147483647 h 1317"/>
              <a:gd name="T74" fmla="*/ 2147483647 w 1361"/>
              <a:gd name="T75" fmla="*/ 2147483647 h 1317"/>
              <a:gd name="T76" fmla="*/ 2147483647 w 1361"/>
              <a:gd name="T77" fmla="*/ 2147483647 h 1317"/>
              <a:gd name="T78" fmla="*/ 2147483647 w 1361"/>
              <a:gd name="T79" fmla="*/ 2147483647 h 1317"/>
              <a:gd name="T80" fmla="*/ 2147483647 w 1361"/>
              <a:gd name="T81" fmla="*/ 2147483647 h 1317"/>
              <a:gd name="T82" fmla="*/ 2147483647 w 1361"/>
              <a:gd name="T83" fmla="*/ 2147483647 h 1317"/>
              <a:gd name="T84" fmla="*/ 2147483647 w 1361"/>
              <a:gd name="T85" fmla="*/ 2147483647 h 1317"/>
              <a:gd name="T86" fmla="*/ 2147483647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3870325" y="4384675"/>
            <a:ext cx="1257300" cy="901700"/>
          </a:xfrm>
          <a:custGeom>
            <a:avLst/>
            <a:gdLst>
              <a:gd name="T0" fmla="*/ 2147483647 w 4749"/>
              <a:gd name="T1" fmla="*/ 2147483647 h 3780"/>
              <a:gd name="T2" fmla="*/ 2147483647 w 4749"/>
              <a:gd name="T3" fmla="*/ 2147483647 h 3780"/>
              <a:gd name="T4" fmla="*/ 2147483647 w 4749"/>
              <a:gd name="T5" fmla="*/ 2147483647 h 3780"/>
              <a:gd name="T6" fmla="*/ 2147483647 w 4749"/>
              <a:gd name="T7" fmla="*/ 0 h 3780"/>
              <a:gd name="T8" fmla="*/ 0 w 4749"/>
              <a:gd name="T9" fmla="*/ 2147483647 h 3780"/>
              <a:gd name="T10" fmla="*/ 2147483647 w 4749"/>
              <a:gd name="T11" fmla="*/ 2147483647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1763713" y="3429000"/>
            <a:ext cx="3816350" cy="3313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53255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Orientation 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 orientation histogram</a:t>
            </a:r>
          </a:p>
          <a:p>
            <a:pPr eaLnBrk="1" hangingPunct="1"/>
            <a:r>
              <a:rPr lang="en-US" smtClean="0"/>
              <a:t>Select dominant orientation</a:t>
            </a:r>
          </a:p>
          <a:p>
            <a:pPr eaLnBrk="1" hangingPunct="1"/>
            <a:r>
              <a:rPr lang="en-US" smtClean="0"/>
              <a:t>Normalize: rotate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84888" y="4652963"/>
            <a:ext cx="2608262" cy="1690687"/>
            <a:chOff x="3787" y="2931"/>
            <a:chExt cx="1643" cy="1065"/>
          </a:xfrm>
        </p:grpSpPr>
        <p:sp>
          <p:nvSpPr>
            <p:cNvPr id="53277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1 w 8674"/>
                <a:gd name="T1" fmla="*/ 0 h 103"/>
                <a:gd name="T2" fmla="*/ 1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1 w 8674"/>
                <a:gd name="T9" fmla="*/ 0 h 103"/>
                <a:gd name="T10" fmla="*/ 1 w 8674"/>
                <a:gd name="T11" fmla="*/ 0 h 103"/>
                <a:gd name="T12" fmla="*/ 1 w 8674"/>
                <a:gd name="T13" fmla="*/ 0 h 103"/>
                <a:gd name="T14" fmla="*/ 1 w 8674"/>
                <a:gd name="T15" fmla="*/ 0 h 103"/>
                <a:gd name="T16" fmla="*/ 1 w 8674"/>
                <a:gd name="T17" fmla="*/ 0 h 103"/>
                <a:gd name="T18" fmla="*/ 1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1 w 8674"/>
                <a:gd name="T5" fmla="*/ 0 h 102"/>
                <a:gd name="T6" fmla="*/ 1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2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7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2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7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2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7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12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0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7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2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8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>
                <a:latin typeface="Tahoma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6608763" y="5991225"/>
            <a:ext cx="125412" cy="109538"/>
          </a:xfrm>
          <a:custGeom>
            <a:avLst/>
            <a:gdLst>
              <a:gd name="T0" fmla="*/ 2147483647 w 477"/>
              <a:gd name="T1" fmla="*/ 2147483647 h 485"/>
              <a:gd name="T2" fmla="*/ 2147483647 w 477"/>
              <a:gd name="T3" fmla="*/ 0 h 485"/>
              <a:gd name="T4" fmla="*/ 0 w 477"/>
              <a:gd name="T5" fmla="*/ 2147483647 h 485"/>
              <a:gd name="T6" fmla="*/ 2147483647 w 477"/>
              <a:gd name="T7" fmla="*/ 2147483647 h 485"/>
              <a:gd name="T8" fmla="*/ 2147483647 w 477"/>
              <a:gd name="T9" fmla="*/ 0 h 485"/>
              <a:gd name="T10" fmla="*/ 2147483647 w 477"/>
              <a:gd name="T11" fmla="*/ 2147483647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6659563" y="6091238"/>
            <a:ext cx="23812" cy="176212"/>
          </a:xfrm>
          <a:custGeom>
            <a:avLst/>
            <a:gdLst>
              <a:gd name="T0" fmla="*/ 2147483647 w 92"/>
              <a:gd name="T1" fmla="*/ 2147483647 h 775"/>
              <a:gd name="T2" fmla="*/ 2147483647 w 92"/>
              <a:gd name="T3" fmla="*/ 2147483647 h 775"/>
              <a:gd name="T4" fmla="*/ 2147483647 w 92"/>
              <a:gd name="T5" fmla="*/ 0 h 775"/>
              <a:gd name="T6" fmla="*/ 0 w 92"/>
              <a:gd name="T7" fmla="*/ 0 h 775"/>
              <a:gd name="T8" fmla="*/ 0 w 92"/>
              <a:gd name="T9" fmla="*/ 2147483647 h 775"/>
              <a:gd name="T10" fmla="*/ 2147483647 w 9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3437731" y="3626645"/>
            <a:ext cx="2625725" cy="4246562"/>
            <a:chOff x="3948" y="1525"/>
            <a:chExt cx="1654" cy="2585"/>
          </a:xfrm>
        </p:grpSpPr>
        <p:sp>
          <p:nvSpPr>
            <p:cNvPr id="5326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0 h 9641"/>
                <a:gd name="T28" fmla="*/ 1 w 8629"/>
                <a:gd name="T29" fmla="*/ 0 h 9641"/>
                <a:gd name="T30" fmla="*/ 1 w 8629"/>
                <a:gd name="T31" fmla="*/ 0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1 w 4749"/>
                <a:gd name="T5" fmla="*/ 0 h 3780"/>
                <a:gd name="T6" fmla="*/ 1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AutoShape 79"/>
          <p:cNvSpPr>
            <a:spLocks noChangeAspect="1" noChangeArrowheads="1" noTextEdit="1"/>
          </p:cNvSpPr>
          <p:nvPr/>
        </p:nvSpPr>
        <p:spPr bwMode="auto">
          <a:xfrm>
            <a:off x="2593975" y="4076700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92" name="Text Box 80"/>
          <p:cNvSpPr txBox="1">
            <a:spLocks noChangeArrowheads="1"/>
          </p:cNvSpPr>
          <p:nvPr/>
        </p:nvSpPr>
        <p:spPr bwMode="auto">
          <a:xfrm>
            <a:off x="6954838" y="1233488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[Lowe, SIFT, 1999]</a:t>
            </a:r>
          </a:p>
        </p:txBody>
      </p:sp>
    </p:spTree>
    <p:extLst>
      <p:ext uri="{BB962C8B-B14F-4D97-AF65-F5344CB8AC3E}">
        <p14:creationId xmlns:p14="http://schemas.microsoft.com/office/powerpoint/2010/main" val="376447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81300" y="5910263"/>
            <a:ext cx="3619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NASA Mars Rover images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with SIFT feature matches</a:t>
            </a:r>
            <a:br>
              <a:rPr lang="en-US" sz="1600" b="0">
                <a:solidFill>
                  <a:srgbClr val="000000"/>
                </a:solidFill>
                <a:latin typeface="Arial" charset="0"/>
              </a:rPr>
            </a:br>
            <a:r>
              <a:rPr lang="en-US" sz="1600" b="0">
                <a:solidFill>
                  <a:srgbClr val="000000"/>
                </a:solidFill>
                <a:latin typeface="Arial" charset="0"/>
              </a:rPr>
              <a:t>Figure by Noah Snavely</a:t>
            </a:r>
          </a:p>
        </p:txBody>
      </p:sp>
      <p:sp>
        <p:nvSpPr>
          <p:cNvPr id="21509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Answer below </a:t>
            </a:r>
            <a:r>
              <a:rPr lang="en-US" sz="2400" smtClean="0"/>
              <a:t>(look for tiny colored squares…)</a:t>
            </a:r>
          </a:p>
        </p:txBody>
      </p:sp>
    </p:spTree>
    <p:extLst>
      <p:ext uri="{BB962C8B-B14F-4D97-AF65-F5344CB8AC3E}">
        <p14:creationId xmlns:p14="http://schemas.microsoft.com/office/powerpoint/2010/main" val="265741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577"/>
            <a:ext cx="8229600" cy="1143000"/>
          </a:xfrm>
        </p:spPr>
        <p:txBody>
          <a:bodyPr/>
          <a:lstStyle/>
          <a:p>
            <a:r>
              <a:rPr lang="en-US" dirty="0" smtClean="0"/>
              <a:t>Human eye movements</a:t>
            </a:r>
            <a:endParaRPr lang="en-US" dirty="0"/>
          </a:p>
        </p:txBody>
      </p:sp>
      <p:pic>
        <p:nvPicPr>
          <p:cNvPr id="55298" name="Picture 2" descr="http://www.psych.ndsu.nodak.edu/mccourt/Psy460/Eye%20movements/Yarb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7"/>
          <a:stretch/>
        </p:blipFill>
        <p:spPr bwMode="auto">
          <a:xfrm>
            <a:off x="2799884" y="1182338"/>
            <a:ext cx="291188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882640"/>
            <a:ext cx="22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Yarbus</a:t>
            </a:r>
            <a:r>
              <a:rPr lang="en-US" dirty="0" smtClean="0"/>
              <a:t> eye tracking</a:t>
            </a:r>
            <a:endParaRPr lang="en-US" dirty="0"/>
          </a:p>
        </p:txBody>
      </p:sp>
      <p:pic>
        <p:nvPicPr>
          <p:cNvPr id="5" name="Picture 2" descr="http://www.psych.ndsu.nodak.edu/mccourt/Psy460/Eye%20movements/Yarb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5" r="3220"/>
          <a:stretch/>
        </p:blipFill>
        <p:spPr bwMode="auto">
          <a:xfrm>
            <a:off x="2859129" y="1182338"/>
            <a:ext cx="29437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5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1" y="-66840"/>
            <a:ext cx="8229600" cy="11430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4343401" cy="5573078"/>
          </a:xfrm>
        </p:spPr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dirty="0"/>
              <a:t>you have to click on some </a:t>
            </a:r>
            <a:r>
              <a:rPr lang="en-US" dirty="0" smtClean="0"/>
              <a:t>point,  </a:t>
            </a:r>
            <a:r>
              <a:rPr lang="en-US" dirty="0"/>
              <a:t>go away and come back </a:t>
            </a:r>
            <a:r>
              <a:rPr lang="en-US" dirty="0" smtClean="0"/>
              <a:t>after I deform the image, and </a:t>
            </a:r>
            <a:r>
              <a:rPr lang="en-US" dirty="0"/>
              <a:t>click on the same points </a:t>
            </a:r>
            <a:r>
              <a:rPr lang="en-US" dirty="0" smtClean="0"/>
              <a:t>again.  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points would you choose?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063" y="1223446"/>
            <a:ext cx="3191578" cy="2485309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25777">
            <a:off x="5189274" y="3888101"/>
            <a:ext cx="3546167" cy="2463560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477000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7089" y="619434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6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781800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2438400" y="2209800"/>
            <a:ext cx="4038600" cy="2895600"/>
          </a:xfrm>
          <a:prstGeom prst="trapezoid">
            <a:avLst>
              <a:gd name="adj" fmla="val 7018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515" y="204540"/>
            <a:ext cx="77724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/>
              </a:rPr>
              <a:t>Corners</a:t>
            </a:r>
            <a:endParaRPr lang="ru-RU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Shifting a window in </a:t>
            </a:r>
            <a:r>
              <a:rPr lang="en-US" i="1" dirty="0" smtClean="0"/>
              <a:t>any</a:t>
            </a:r>
            <a:r>
              <a:rPr lang="en-US" dirty="0" smtClean="0"/>
              <a:t> </a:t>
            </a:r>
            <a:r>
              <a:rPr lang="en-US" i="1" dirty="0" smtClean="0"/>
              <a:t>direction</a:t>
            </a:r>
            <a:r>
              <a:rPr lang="en-US" dirty="0" smtClean="0"/>
              <a:t> should give </a:t>
            </a:r>
            <a:r>
              <a:rPr lang="en-US" i="1" dirty="0" smtClean="0"/>
              <a:t>a large change</a:t>
            </a:r>
            <a:r>
              <a:rPr lang="en-US" dirty="0" smtClean="0"/>
              <a:t> in intensity</a:t>
            </a:r>
            <a:endParaRPr lang="ru-RU" dirty="0" smtClean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32790" name="Picture 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9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32783" name="Picture 9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32776" name="Picture 7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5" name="Text Box 27"/>
          <p:cNvSpPr txBox="1">
            <a:spLocks noChangeArrowheads="1"/>
          </p:cNvSpPr>
          <p:nvPr/>
        </p:nvSpPr>
        <p:spPr bwMode="auto">
          <a:xfrm>
            <a:off x="47625" y="6553200"/>
            <a:ext cx="147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A. Efros</a:t>
            </a:r>
          </a:p>
        </p:txBody>
      </p:sp>
    </p:spTree>
    <p:extLst>
      <p:ext uri="{BB962C8B-B14F-4D97-AF65-F5344CB8AC3E}">
        <p14:creationId xmlns:p14="http://schemas.microsoft.com/office/powerpoint/2010/main" val="180955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Let’s look at the gradient distributions</a:t>
            </a:r>
          </a:p>
        </p:txBody>
      </p:sp>
      <p:sp>
        <p:nvSpPr>
          <p:cNvPr id="3379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33796" name="Group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9000" y="1219200"/>
            <a:ext cx="2362200" cy="2209800"/>
            <a:chOff x="2208" y="1104"/>
            <a:chExt cx="1488" cy="1392"/>
          </a:xfrm>
        </p:grpSpPr>
        <p:sp>
          <p:nvSpPr>
            <p:cNvPr id="33824" name="Rectangle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25" name="Freeform 4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sp>
        <p:nvSpPr>
          <p:cNvPr id="33817" name="Rectangle 9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2192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1742119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98328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1682848" y="471082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47090" y="469718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799179" y="48532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828800" y="4724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704755" y="476453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631085" y="494908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636776" y="458107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655090" y="468205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771420" y="479177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774849" y="463383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642458" y="475161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726294" y="480886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676976" y="484833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571605" y="469029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625064" y="479879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71278" y="4765257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4600910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657119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3990221" y="4717512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520317" y="484092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631363" y="486814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520317" y="479447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351083" y="482600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4489876" y="494908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886200" y="470555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619275" y="4751613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635520" y="467657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4489876" y="472731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3990222" y="48199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4563758" y="4756753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216965" y="473045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4071166" y="47046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4576221" y="4710927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3878974" y="484309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65163" y="1587577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19" name="Rectangle 4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13150" y="21701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6677609" y="1587577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07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40798" y="135762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965823" y="1586176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12" name="Rectangle 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95425" y="2501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7496991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6553200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7527502" y="476725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224837" y="534345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258778" y="523888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437966" y="4849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160793" y="482600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7354692" y="483607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429500" y="46891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354691" y="471987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410208" y="500350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496991" y="471676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858544" y="481991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133034" y="5486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469232" y="475278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089027" y="537066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527502" y="485274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058021" y="472656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6800729" y="4725592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6926573" y="482218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8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7820</TotalTime>
  <Words>677</Words>
  <Application>Microsoft Macintosh PowerPoint</Application>
  <PresentationFormat>On-screen Show (4:3)</PresentationFormat>
  <Paragraphs>156</Paragraphs>
  <Slides>33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1_Blank Presentation</vt:lpstr>
      <vt:lpstr>Equation</vt:lpstr>
      <vt:lpstr>Microsoft Equation</vt:lpstr>
      <vt:lpstr>Interest points</vt:lpstr>
      <vt:lpstr>PowerPoint Presentation</vt:lpstr>
      <vt:lpstr>Not always easy</vt:lpstr>
      <vt:lpstr>Answer below (look for tiny colored squares…)</vt:lpstr>
      <vt:lpstr>Human eye movements</vt:lpstr>
      <vt:lpstr>Interest points</vt:lpstr>
      <vt:lpstr>Intuition</vt:lpstr>
      <vt:lpstr>Corners</vt:lpstr>
      <vt:lpstr>Let’s look at the gradient distributions</vt:lpstr>
      <vt:lpstr>PowerPoint Presentation</vt:lpstr>
      <vt:lpstr>PowerPoint Presentation</vt:lpstr>
      <vt:lpstr>PowerPoint Presentation</vt:lpstr>
      <vt:lpstr>Corner Response Function</vt:lpstr>
      <vt:lpstr>Harris detector: Steps</vt:lpstr>
      <vt:lpstr>Harris Detector: Steps</vt:lpstr>
      <vt:lpstr>Harris Detector: Steps</vt:lpstr>
      <vt:lpstr>Harris Detector: Steps</vt:lpstr>
      <vt:lpstr>Harris Detector: Steps</vt:lpstr>
      <vt:lpstr>Harris Detector: Steps</vt:lpstr>
      <vt:lpstr>Simpler Response Function</vt:lpstr>
      <vt:lpstr>Properties of the Harris corner detector</vt:lpstr>
      <vt:lpstr>Scale </vt:lpstr>
      <vt:lpstr>Scale Invariance</vt:lpstr>
      <vt:lpstr>Differences between Inside and Outside</vt:lpstr>
      <vt:lpstr>Scale</vt:lpstr>
      <vt:lpstr>Difference-of-Gaussian (DoG)</vt:lpstr>
      <vt:lpstr>DoG example</vt:lpstr>
      <vt:lpstr>Scale invariant interest points</vt:lpstr>
      <vt:lpstr>Scale </vt:lpstr>
      <vt:lpstr>Results: Difference-of-Gaussian</vt:lpstr>
      <vt:lpstr>How can we find correspondences?</vt:lpstr>
      <vt:lpstr>Rotation invariance</vt:lpstr>
      <vt:lpstr>Orientation Normalization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Ali Farhadi</cp:lastModifiedBy>
  <cp:revision>130</cp:revision>
  <dcterms:created xsi:type="dcterms:W3CDTF">2011-03-15T23:32:41Z</dcterms:created>
  <dcterms:modified xsi:type="dcterms:W3CDTF">2013-10-15T18:08:00Z</dcterms:modified>
</cp:coreProperties>
</file>