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6"/>
  </p:notesMasterIdLst>
  <p:handoutMasterIdLst>
    <p:handoutMasterId r:id="rId47"/>
  </p:handoutMasterIdLst>
  <p:sldIdLst>
    <p:sldId id="560" r:id="rId2"/>
    <p:sldId id="689" r:id="rId3"/>
    <p:sldId id="690" r:id="rId4"/>
    <p:sldId id="681" r:id="rId5"/>
    <p:sldId id="683" r:id="rId6"/>
    <p:sldId id="684" r:id="rId7"/>
    <p:sldId id="685" r:id="rId8"/>
    <p:sldId id="686" r:id="rId9"/>
    <p:sldId id="687" r:id="rId10"/>
    <p:sldId id="688" r:id="rId11"/>
    <p:sldId id="682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93" r:id="rId25"/>
    <p:sldId id="694" r:id="rId26"/>
    <p:sldId id="695" r:id="rId27"/>
    <p:sldId id="696" r:id="rId28"/>
    <p:sldId id="697" r:id="rId29"/>
    <p:sldId id="698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  <p:sldId id="692" r:id="rId45"/>
  </p:sldIdLst>
  <p:sldSz cx="9144000" cy="6858000" type="screen4x3"/>
  <p:notesSz cx="6946900" cy="9220200"/>
  <p:custDataLst>
    <p:tags r:id="rId48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  <a:srgbClr val="3333FF"/>
    <a:srgbClr val="FFFF99"/>
    <a:srgbClr val="FFFFCC"/>
    <a:srgbClr val="BFD795"/>
    <a:srgbClr val="9099AE"/>
    <a:srgbClr val="CCFFCC"/>
    <a:srgbClr val="CCECFF"/>
    <a:srgbClr val="6C8E3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2" autoAdjust="0"/>
    <p:restoredTop sz="87833" autoAdjust="0"/>
  </p:normalViewPr>
  <p:slideViewPr>
    <p:cSldViewPr snapToGrid="0" snapToObjects="1">
      <p:cViewPr varScale="1">
        <p:scale>
          <a:sx n="69" d="100"/>
          <a:sy n="69" d="100"/>
        </p:scale>
        <p:origin x="-702" y="-96"/>
      </p:cViewPr>
      <p:guideLst>
        <p:guide orient="horz" pos="567"/>
        <p:guide orient="horz" pos="3767"/>
        <p:guide pos="3264"/>
      </p:guideLst>
    </p:cSldViewPr>
  </p:slideViewPr>
  <p:outlineViewPr>
    <p:cViewPr>
      <p:scale>
        <a:sx n="33" d="100"/>
        <a:sy n="33" d="100"/>
      </p:scale>
      <p:origin x="0" y="118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>
        <p:scale>
          <a:sx n="100" d="100"/>
          <a:sy n="100" d="100"/>
        </p:scale>
        <p:origin x="-1608" y="1644"/>
      </p:cViewPr>
      <p:guideLst>
        <p:guide orient="horz"/>
        <p:guide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3" Type="http://schemas.openxmlformats.org/officeDocument/2006/relationships/slide" Target="slides/slide16.xml"/><Relationship Id="rId7" Type="http://schemas.openxmlformats.org/officeDocument/2006/relationships/slide" Target="slides/slide31.xml"/><Relationship Id="rId2" Type="http://schemas.openxmlformats.org/officeDocument/2006/relationships/slide" Target="slides/slide15.xml"/><Relationship Id="rId1" Type="http://schemas.openxmlformats.org/officeDocument/2006/relationships/slide" Target="slides/slide6.xml"/><Relationship Id="rId6" Type="http://schemas.openxmlformats.org/officeDocument/2006/relationships/slide" Target="slides/slide30.xml"/><Relationship Id="rId11" Type="http://schemas.openxmlformats.org/officeDocument/2006/relationships/slide" Target="slides/slide41.xml"/><Relationship Id="rId5" Type="http://schemas.openxmlformats.org/officeDocument/2006/relationships/slide" Target="slides/slide21.xml"/><Relationship Id="rId10" Type="http://schemas.openxmlformats.org/officeDocument/2006/relationships/slide" Target="slides/slide40.xml"/><Relationship Id="rId4" Type="http://schemas.openxmlformats.org/officeDocument/2006/relationships/slide" Target="slides/slide17.xml"/><Relationship Id="rId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\AppData\Local\Microsoft\Windows\Temporary%20Internet%20Files\Content.Outlook\2WZOOGX0\Grading%20CSE455%20Project%201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Sheet4!$A$2:$A$11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Sheet4!$B$2:$B$11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14</c:v>
                </c:pt>
                <c:pt idx="9">
                  <c:v>14</c:v>
                </c:pt>
              </c:numCache>
            </c:numRef>
          </c:val>
        </c:ser>
        <c:axId val="63538304"/>
        <c:axId val="63575936"/>
      </c:barChart>
      <c:catAx>
        <c:axId val="63538304"/>
        <c:scaling>
          <c:orientation val="minMax"/>
        </c:scaling>
        <c:axPos val="b"/>
        <c:numFmt formatCode="General" sourceLinked="1"/>
        <c:tickLblPos val="nextTo"/>
        <c:crossAx val="63575936"/>
        <c:crosses val="autoZero"/>
        <c:auto val="1"/>
        <c:lblAlgn val="ctr"/>
        <c:lblOffset val="100"/>
      </c:catAx>
      <c:valAx>
        <c:axId val="63575936"/>
        <c:scaling>
          <c:orientation val="minMax"/>
        </c:scaling>
        <c:axPos val="l"/>
        <c:majorGridlines/>
        <c:numFmt formatCode="General" sourceLinked="1"/>
        <c:tickLblPos val="nextTo"/>
        <c:crossAx val="6353830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92468E-0670-44D1-8104-A0FDB2D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B0D6E-C226-4B84-B21D-8E65A60F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</a:t>
            </a:r>
            <a:r>
              <a:rPr lang="en-US" baseline="0" dirty="0" smtClean="0"/>
              <a:t> many points, why</a:t>
            </a:r>
          </a:p>
          <a:p>
            <a:r>
              <a:rPr lang="en-US" baseline="0" dirty="0" smtClean="0"/>
              <a:t>4 points, 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 each, 8 degrees of freedom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B0D6E-C226-4B84-B21D-8E65A60FCC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90531-31D2-4D52-9029-C9D0A5D5F8A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C1BA-A285-440A-8473-59B89736043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7C9C2-1410-4298-91FB-9B6031534E4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How to determine which lines in the scene vanish at a given pixel?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D0E77-C83A-41FB-B564-8C4B50C5AC3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Answer:  exact same idea as before, but substitute X for Z (e.g., need a reference object with known X coordinates)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 that allows automatic</a:t>
            </a:r>
            <a:r>
              <a:rPr lang="en-US" baseline="0" dirty="0" smtClean="0"/>
              <a:t> pose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B0D6E-C226-4B84-B21D-8E65A60FCC2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085223"/>
            <a:ext cx="9144000" cy="1787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1"/>
            <a:ext cx="9144000" cy="50782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5078242"/>
            <a:ext cx="9144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72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7663" y="1143000"/>
            <a:ext cx="4130675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143000"/>
            <a:ext cx="4132262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8729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4332813" y="6652468"/>
            <a:ext cx="442383" cy="183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B94C-448D-4BE6-8353-ED891A70AE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04702"/>
            <a:ext cx="7622707" cy="4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7" name="Subtitle 12"/>
          <p:cNvSpPr txBox="1">
            <a:spLocks/>
          </p:cNvSpPr>
          <p:nvPr/>
        </p:nvSpPr>
        <p:spPr bwMode="auto">
          <a:xfrm>
            <a:off x="6400800" y="6543946"/>
            <a:ext cx="2614613" cy="285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820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Neel Joshi, </a:t>
            </a: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CSE 455, Winter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18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511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>
          <a:solidFill>
            <a:srgbClr val="5F5F5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ionworks.com/html/ames_room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hyperlink" Target="http://www-2.cs.cmu.edu/~ph/869/www/notes/vanishing.txt" TargetMode="External"/><Relationship Id="rId4" Type="http://schemas.openxmlformats.org/officeDocument/2006/relationships/hyperlink" Target="http://www.cse.psu.edu/people/faculty.php?person=rcollin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atalysttools.washington.edu/gradebook/iansimon/17677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7.xml"/><Relationship Id="rId7" Type="http://schemas.openxmlformats.org/officeDocument/2006/relationships/oleObject" Target="../embeddings/oleObject13.bin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1.xml"/><Relationship Id="rId7" Type="http://schemas.openxmlformats.org/officeDocument/2006/relationships/image" Target="../media/image7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www.vision.caltech.edu/bouguetj/calib_doc/htmls/example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esearch.microsoft.com/~zhang/Calib/" TargetMode="External"/><Relationship Id="rId5" Type="http://schemas.openxmlformats.org/officeDocument/2006/relationships/hyperlink" Target="http://www.vision.caltech.edu/bouguetj/calib_doc/index.html" TargetMode="External"/><Relationship Id="rId4" Type="http://schemas.openxmlformats.org/officeDocument/2006/relationships/hyperlink" Target="http://www.intel.com/research/mrl/research/opencv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ail.mit.edu/ibedit/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Research\Presentations\CSE455\Projective\ibedit_360x240.wmv" TargetMode="External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grail.cs.washington.edu/projects/sv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 bwMode="auto">
          <a:xfrm>
            <a:off x="118306" y="4452433"/>
            <a:ext cx="8865188" cy="8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Projective Geometry and Single View Modeling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Subtitle 12"/>
          <p:cNvSpPr txBox="1">
            <a:spLocks/>
          </p:cNvSpPr>
          <p:nvPr/>
        </p:nvSpPr>
        <p:spPr bwMode="auto">
          <a:xfrm>
            <a:off x="147274" y="5528811"/>
            <a:ext cx="4372424" cy="102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CSE 455, Winter 2010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January 29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5" name="Picture 5" descr="Ames-tw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286" y="438181"/>
            <a:ext cx="4800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15620" y="4159810"/>
            <a:ext cx="473868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  <a:hlinkClick r:id="rId3"/>
              </a:rPr>
              <a:t>Ames Room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Vanishing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305800" cy="2286000"/>
          </a:xfrm>
        </p:spPr>
        <p:txBody>
          <a:bodyPr/>
          <a:lstStyle/>
          <a:p>
            <a:r>
              <a:rPr lang="en-US" sz="2800" smtClean="0"/>
              <a:t>Properties</a:t>
            </a:r>
          </a:p>
          <a:p>
            <a:pPr lvl="1"/>
            <a:r>
              <a:rPr lang="en-US" smtClean="0"/>
              <a:t>Any two parallel lines have the same vanishing point </a:t>
            </a:r>
            <a:r>
              <a:rPr lang="en-US" b="1" smtClean="0"/>
              <a:t>v</a:t>
            </a:r>
            <a:endParaRPr lang="en-US" smtClean="0"/>
          </a:p>
          <a:p>
            <a:pPr lvl="1"/>
            <a:r>
              <a:rPr lang="en-US" smtClean="0"/>
              <a:t>The ray from </a:t>
            </a:r>
            <a:r>
              <a:rPr lang="en-US" b="1" smtClean="0"/>
              <a:t>C</a:t>
            </a:r>
            <a:r>
              <a:rPr lang="en-US" smtClean="0"/>
              <a:t> through </a:t>
            </a:r>
            <a:r>
              <a:rPr lang="en-US" b="1" smtClean="0"/>
              <a:t>v</a:t>
            </a:r>
            <a:r>
              <a:rPr lang="en-US" smtClean="0"/>
              <a:t> is parallel to the lines</a:t>
            </a:r>
          </a:p>
          <a:p>
            <a:pPr lvl="1"/>
            <a:r>
              <a:rPr lang="en-US" smtClean="0"/>
              <a:t>An image may have more than one vanishing point</a:t>
            </a:r>
          </a:p>
          <a:p>
            <a:pPr lvl="2"/>
            <a:r>
              <a:rPr lang="en-US" smtClean="0"/>
              <a:t>in fact every pixel is a potential vanishing point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276600" y="9906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667000" y="3124200"/>
            <a:ext cx="3810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47800" y="1219200"/>
            <a:ext cx="1111202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image plane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0" y="2192338"/>
            <a:ext cx="73520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camera</a:t>
            </a:r>
          </a:p>
          <a:p>
            <a:pPr algn="l">
              <a:lnSpc>
                <a:spcPct val="80000"/>
              </a:lnSpc>
            </a:pPr>
            <a:r>
              <a:rPr lang="en-US" sz="1400"/>
              <a:t>center</a:t>
            </a:r>
          </a:p>
          <a:p>
            <a:pPr algn="l">
              <a:lnSpc>
                <a:spcPct val="80000"/>
              </a:lnSpc>
            </a:pPr>
            <a:r>
              <a:rPr lang="en-US" sz="1400" b="1"/>
              <a:t>C</a:t>
            </a:r>
            <a:endParaRPr lang="en-US" sz="140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1336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81400" y="3200400"/>
            <a:ext cx="174470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line on ground plane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667000" y="2133600"/>
            <a:ext cx="228600" cy="990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09800" y="2089150"/>
            <a:ext cx="3886200" cy="76200"/>
            <a:chOff x="1392" y="1316"/>
            <a:chExt cx="2448" cy="48"/>
          </a:xfrm>
        </p:grpSpPr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>
              <a:off x="1392" y="1344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9719" name="Oval 13"/>
            <p:cNvSpPr>
              <a:spLocks noChangeArrowheads="1"/>
            </p:cNvSpPr>
            <p:nvPr/>
          </p:nvSpPr>
          <p:spPr bwMode="auto">
            <a:xfrm>
              <a:off x="1803" y="1316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3286125" y="1651000"/>
            <a:ext cx="148168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vanishing point </a:t>
            </a:r>
            <a:r>
              <a:rPr lang="en-US" sz="1400" b="1"/>
              <a:t>v</a:t>
            </a:r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 flipH="1">
            <a:off x="2978150" y="1885950"/>
            <a:ext cx="3810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2438400" y="18288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 flipV="1">
            <a:off x="2438400" y="2514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 flipV="1">
            <a:off x="2438400" y="990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3" name="Oval 19"/>
          <p:cNvSpPr>
            <a:spLocks noChangeArrowheads="1"/>
          </p:cNvSpPr>
          <p:nvPr/>
        </p:nvSpPr>
        <p:spPr bwMode="auto">
          <a:xfrm>
            <a:off x="2147888" y="209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95600" y="2133600"/>
            <a:ext cx="4038600" cy="819150"/>
            <a:chOff x="1824" y="1344"/>
            <a:chExt cx="2544" cy="516"/>
          </a:xfrm>
        </p:grpSpPr>
        <p:sp>
          <p:nvSpPr>
            <p:cNvPr id="29715" name="Line 21"/>
            <p:cNvSpPr>
              <a:spLocks noChangeShapeType="1"/>
            </p:cNvSpPr>
            <p:nvPr/>
          </p:nvSpPr>
          <p:spPr bwMode="auto">
            <a:xfrm flipH="1" flipV="1">
              <a:off x="1824" y="1344"/>
              <a:ext cx="144" cy="33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9716" name="Line 22"/>
            <p:cNvSpPr>
              <a:spLocks noChangeShapeType="1"/>
            </p:cNvSpPr>
            <p:nvPr/>
          </p:nvSpPr>
          <p:spPr bwMode="auto">
            <a:xfrm>
              <a:off x="1968" y="1680"/>
              <a:ext cx="240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9717" name="Text Box 23"/>
            <p:cNvSpPr txBox="1">
              <a:spLocks noChangeArrowheads="1"/>
            </p:cNvSpPr>
            <p:nvPr/>
          </p:nvSpPr>
          <p:spPr bwMode="auto">
            <a:xfrm>
              <a:off x="2352" y="1680"/>
              <a:ext cx="109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line on ground plane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Projective Geometry continued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85875" y="1819275"/>
            <a:ext cx="6181725" cy="386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cues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1295400" y="3581400"/>
            <a:ext cx="6172200" cy="1752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390900" y="4743450"/>
            <a:ext cx="2752725" cy="9334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295400" y="3124200"/>
            <a:ext cx="6172200" cy="1752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295400" y="2667000"/>
            <a:ext cx="6172200" cy="1752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295400" y="2209800"/>
            <a:ext cx="6172200" cy="1752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1295400" y="1828800"/>
            <a:ext cx="5943600" cy="1676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1295400" y="1828800"/>
            <a:ext cx="4343400" cy="1219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1295400" y="1828800"/>
            <a:ext cx="2667000" cy="762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1295400" y="1828800"/>
            <a:ext cx="10668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724150" y="4933950"/>
            <a:ext cx="2266950" cy="7429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2047875" y="5114925"/>
            <a:ext cx="1695450" cy="5619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447800" y="5305425"/>
            <a:ext cx="1152525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943350" y="4572000"/>
            <a:ext cx="3267075" cy="10953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4572000" y="4410075"/>
            <a:ext cx="2876550" cy="9620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5172075" y="4229100"/>
            <a:ext cx="2286000" cy="762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5781675" y="4067175"/>
            <a:ext cx="1666875" cy="5619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6362700" y="3895725"/>
            <a:ext cx="1085850" cy="3619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877050" y="3752850"/>
            <a:ext cx="581025" cy="1809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7315200" y="3619500"/>
            <a:ext cx="152400" cy="381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63" name="Picture 23" descr="j0078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150" y="2428875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4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838" y="3135313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5" descr="j00787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213" y="1878013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85875" y="1819275"/>
            <a:ext cx="6181725" cy="386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cues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819275"/>
            <a:ext cx="6181725" cy="3876675"/>
            <a:chOff x="816" y="1146"/>
            <a:chExt cx="3894" cy="2442"/>
          </a:xfrm>
        </p:grpSpPr>
        <p:sp>
          <p:nvSpPr>
            <p:cNvPr id="36872" name="Line 5"/>
            <p:cNvSpPr>
              <a:spLocks noChangeShapeType="1"/>
            </p:cNvSpPr>
            <p:nvPr/>
          </p:nvSpPr>
          <p:spPr bwMode="auto">
            <a:xfrm flipV="1">
              <a:off x="816" y="2256"/>
              <a:ext cx="3888" cy="110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6"/>
            <p:cNvSpPr>
              <a:spLocks noChangeShapeType="1"/>
            </p:cNvSpPr>
            <p:nvPr/>
          </p:nvSpPr>
          <p:spPr bwMode="auto">
            <a:xfrm flipV="1">
              <a:off x="816" y="2196"/>
              <a:ext cx="3894" cy="78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Line 7"/>
            <p:cNvSpPr>
              <a:spLocks noChangeShapeType="1"/>
            </p:cNvSpPr>
            <p:nvPr/>
          </p:nvSpPr>
          <p:spPr bwMode="auto">
            <a:xfrm flipV="1">
              <a:off x="816" y="2118"/>
              <a:ext cx="3888" cy="5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8"/>
            <p:cNvSpPr>
              <a:spLocks noChangeShapeType="1"/>
            </p:cNvSpPr>
            <p:nvPr/>
          </p:nvSpPr>
          <p:spPr bwMode="auto">
            <a:xfrm flipV="1">
              <a:off x="816" y="2040"/>
              <a:ext cx="3888" cy="2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Line 9"/>
            <p:cNvSpPr>
              <a:spLocks noChangeShapeType="1"/>
            </p:cNvSpPr>
            <p:nvPr/>
          </p:nvSpPr>
          <p:spPr bwMode="auto">
            <a:xfrm>
              <a:off x="816" y="1950"/>
              <a:ext cx="388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>
              <a:off x="816" y="1584"/>
              <a:ext cx="3888" cy="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Line 11"/>
            <p:cNvSpPr>
              <a:spLocks noChangeShapeType="1"/>
            </p:cNvSpPr>
            <p:nvPr/>
          </p:nvSpPr>
          <p:spPr bwMode="auto">
            <a:xfrm>
              <a:off x="816" y="1248"/>
              <a:ext cx="3888" cy="57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Line 12"/>
            <p:cNvSpPr>
              <a:spLocks noChangeShapeType="1"/>
            </p:cNvSpPr>
            <p:nvPr/>
          </p:nvSpPr>
          <p:spPr bwMode="auto">
            <a:xfrm>
              <a:off x="1410" y="3192"/>
              <a:ext cx="771" cy="38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13"/>
            <p:cNvSpPr>
              <a:spLocks noChangeShapeType="1"/>
            </p:cNvSpPr>
            <p:nvPr/>
          </p:nvSpPr>
          <p:spPr bwMode="auto">
            <a:xfrm>
              <a:off x="2052" y="3006"/>
              <a:ext cx="1740" cy="58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14"/>
            <p:cNvSpPr>
              <a:spLocks noChangeShapeType="1"/>
            </p:cNvSpPr>
            <p:nvPr/>
          </p:nvSpPr>
          <p:spPr bwMode="auto">
            <a:xfrm>
              <a:off x="2574" y="2868"/>
              <a:ext cx="2124" cy="55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15"/>
            <p:cNvSpPr>
              <a:spLocks noChangeShapeType="1"/>
            </p:cNvSpPr>
            <p:nvPr/>
          </p:nvSpPr>
          <p:spPr bwMode="auto">
            <a:xfrm>
              <a:off x="2970" y="2748"/>
              <a:ext cx="1734" cy="41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16"/>
            <p:cNvSpPr>
              <a:spLocks noChangeShapeType="1"/>
            </p:cNvSpPr>
            <p:nvPr/>
          </p:nvSpPr>
          <p:spPr bwMode="auto">
            <a:xfrm>
              <a:off x="3270" y="2676"/>
              <a:ext cx="1428" cy="29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17"/>
            <p:cNvSpPr>
              <a:spLocks noChangeShapeType="1"/>
            </p:cNvSpPr>
            <p:nvPr/>
          </p:nvSpPr>
          <p:spPr bwMode="auto">
            <a:xfrm>
              <a:off x="3474" y="2608"/>
              <a:ext cx="1224" cy="20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18"/>
            <p:cNvSpPr>
              <a:spLocks noChangeShapeType="1"/>
            </p:cNvSpPr>
            <p:nvPr/>
          </p:nvSpPr>
          <p:spPr bwMode="auto">
            <a:xfrm>
              <a:off x="3660" y="2568"/>
              <a:ext cx="1038" cy="1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19"/>
            <p:cNvSpPr>
              <a:spLocks noChangeShapeType="1"/>
            </p:cNvSpPr>
            <p:nvPr/>
          </p:nvSpPr>
          <p:spPr bwMode="auto">
            <a:xfrm>
              <a:off x="3804" y="2514"/>
              <a:ext cx="894" cy="11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Line 20"/>
            <p:cNvSpPr>
              <a:spLocks noChangeShapeType="1"/>
            </p:cNvSpPr>
            <p:nvPr/>
          </p:nvSpPr>
          <p:spPr bwMode="auto">
            <a:xfrm>
              <a:off x="3942" y="2478"/>
              <a:ext cx="762" cy="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21"/>
            <p:cNvSpPr>
              <a:spLocks noChangeShapeType="1"/>
            </p:cNvSpPr>
            <p:nvPr/>
          </p:nvSpPr>
          <p:spPr bwMode="auto">
            <a:xfrm>
              <a:off x="4086" y="2436"/>
              <a:ext cx="612" cy="6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Line 22"/>
            <p:cNvSpPr>
              <a:spLocks noChangeShapeType="1"/>
            </p:cNvSpPr>
            <p:nvPr/>
          </p:nvSpPr>
          <p:spPr bwMode="auto">
            <a:xfrm>
              <a:off x="4224" y="2400"/>
              <a:ext cx="474" cy="5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Line 23"/>
            <p:cNvSpPr>
              <a:spLocks noChangeShapeType="1"/>
            </p:cNvSpPr>
            <p:nvPr/>
          </p:nvSpPr>
          <p:spPr bwMode="auto">
            <a:xfrm>
              <a:off x="4374" y="2358"/>
              <a:ext cx="330" cy="4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24"/>
            <p:cNvSpPr>
              <a:spLocks noChangeShapeType="1"/>
            </p:cNvSpPr>
            <p:nvPr/>
          </p:nvSpPr>
          <p:spPr bwMode="auto">
            <a:xfrm>
              <a:off x="4470" y="2334"/>
              <a:ext cx="234" cy="2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25"/>
            <p:cNvSpPr>
              <a:spLocks noChangeShapeType="1"/>
            </p:cNvSpPr>
            <p:nvPr/>
          </p:nvSpPr>
          <p:spPr bwMode="auto">
            <a:xfrm>
              <a:off x="4572" y="2304"/>
              <a:ext cx="132" cy="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26"/>
            <p:cNvSpPr>
              <a:spLocks noChangeShapeType="1"/>
            </p:cNvSpPr>
            <p:nvPr/>
          </p:nvSpPr>
          <p:spPr bwMode="auto">
            <a:xfrm>
              <a:off x="4668" y="2274"/>
              <a:ext cx="3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Line 27"/>
            <p:cNvSpPr>
              <a:spLocks noChangeShapeType="1"/>
            </p:cNvSpPr>
            <p:nvPr/>
          </p:nvSpPr>
          <p:spPr bwMode="auto">
            <a:xfrm>
              <a:off x="2070" y="1152"/>
              <a:ext cx="2634" cy="5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28"/>
            <p:cNvSpPr>
              <a:spLocks noChangeShapeType="1"/>
            </p:cNvSpPr>
            <p:nvPr/>
          </p:nvSpPr>
          <p:spPr bwMode="auto">
            <a:xfrm>
              <a:off x="2976" y="1146"/>
              <a:ext cx="1722" cy="52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Line 29"/>
            <p:cNvSpPr>
              <a:spLocks noChangeShapeType="1"/>
            </p:cNvSpPr>
            <p:nvPr/>
          </p:nvSpPr>
          <p:spPr bwMode="auto">
            <a:xfrm>
              <a:off x="3456" y="1152"/>
              <a:ext cx="1254" cy="4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Line 30"/>
            <p:cNvSpPr>
              <a:spLocks noChangeShapeType="1"/>
            </p:cNvSpPr>
            <p:nvPr/>
          </p:nvSpPr>
          <p:spPr bwMode="auto">
            <a:xfrm>
              <a:off x="3822" y="1152"/>
              <a:ext cx="882" cy="39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Line 31"/>
            <p:cNvSpPr>
              <a:spLocks noChangeShapeType="1"/>
            </p:cNvSpPr>
            <p:nvPr/>
          </p:nvSpPr>
          <p:spPr bwMode="auto">
            <a:xfrm>
              <a:off x="4062" y="1152"/>
              <a:ext cx="642" cy="3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32"/>
            <p:cNvSpPr>
              <a:spLocks noChangeShapeType="1"/>
            </p:cNvSpPr>
            <p:nvPr/>
          </p:nvSpPr>
          <p:spPr bwMode="auto">
            <a:xfrm>
              <a:off x="4272" y="1152"/>
              <a:ext cx="426" cy="25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Line 33"/>
            <p:cNvSpPr>
              <a:spLocks noChangeShapeType="1"/>
            </p:cNvSpPr>
            <p:nvPr/>
          </p:nvSpPr>
          <p:spPr bwMode="auto">
            <a:xfrm>
              <a:off x="4434" y="1152"/>
              <a:ext cx="270" cy="19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Line 34"/>
            <p:cNvSpPr>
              <a:spLocks noChangeShapeType="1"/>
            </p:cNvSpPr>
            <p:nvPr/>
          </p:nvSpPr>
          <p:spPr bwMode="auto">
            <a:xfrm>
              <a:off x="4548" y="1152"/>
              <a:ext cx="156" cy="1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Line 35"/>
            <p:cNvSpPr>
              <a:spLocks noChangeShapeType="1"/>
            </p:cNvSpPr>
            <p:nvPr/>
          </p:nvSpPr>
          <p:spPr bwMode="auto">
            <a:xfrm>
              <a:off x="4644" y="1146"/>
              <a:ext cx="54" cy="6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869" name="Picture 36" descr="j0078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3" y="1897063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7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838" y="3135313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8" descr="j00787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150" y="2428875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85875" y="1819275"/>
            <a:ext cx="6181725" cy="386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cues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1295400" y="3581400"/>
            <a:ext cx="6172200" cy="1752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295400" y="3486150"/>
            <a:ext cx="6181725" cy="12477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1295400" y="3362325"/>
            <a:ext cx="6172200" cy="8572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1295400" y="3238500"/>
            <a:ext cx="617220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295400" y="3095625"/>
            <a:ext cx="6172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295400" y="2514600"/>
            <a:ext cx="6172200" cy="45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295400" y="1981200"/>
            <a:ext cx="6172200" cy="914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238375" y="5067300"/>
            <a:ext cx="1223963" cy="60483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257550" y="4772025"/>
            <a:ext cx="2762250" cy="9239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086225" y="4552950"/>
            <a:ext cx="3371850" cy="8763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714875" y="4362450"/>
            <a:ext cx="2752725" cy="6572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5191125" y="4248150"/>
            <a:ext cx="2266950" cy="4667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514975" y="4140200"/>
            <a:ext cx="1943100" cy="3238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5810250" y="4076700"/>
            <a:ext cx="1647825" cy="2190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6038850" y="3990975"/>
            <a:ext cx="1419225" cy="1809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6257925" y="3933825"/>
            <a:ext cx="1209675" cy="1333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6486525" y="3867150"/>
            <a:ext cx="971550" cy="1047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705600" y="3810000"/>
            <a:ext cx="752475" cy="857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6943725" y="3743325"/>
            <a:ext cx="523875" cy="666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7096125" y="3705225"/>
            <a:ext cx="371475" cy="381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7258050" y="3657600"/>
            <a:ext cx="209550" cy="190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7410450" y="3609975"/>
            <a:ext cx="571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3286125" y="1828800"/>
            <a:ext cx="4181475" cy="9334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4724400" y="1819275"/>
            <a:ext cx="2733675" cy="838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5486400" y="1828800"/>
            <a:ext cx="1990725" cy="7334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6067425" y="1828800"/>
            <a:ext cx="1400175" cy="6191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6448425" y="1828800"/>
            <a:ext cx="1019175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6781800" y="1828800"/>
            <a:ext cx="676275" cy="4095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7038975" y="1828800"/>
            <a:ext cx="428625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7219950" y="1828800"/>
            <a:ext cx="247650" cy="190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7372350" y="1819275"/>
            <a:ext cx="85725" cy="1047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923" name="Picture 35" descr="j0078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063" y="3113088"/>
            <a:ext cx="431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36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3106738"/>
            <a:ext cx="6334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Picture 37" descr="j00787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838" y="3135313"/>
            <a:ext cx="90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6" name="Picture 38" descr="j00787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4975" y="3100388"/>
            <a:ext cx="3063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30163" y="2693988"/>
            <a:ext cx="911383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93988"/>
            <a:ext cx="9139238" cy="3757612"/>
            <a:chOff x="1050" y="1976"/>
            <a:chExt cx="3862" cy="1830"/>
          </a:xfrm>
        </p:grpSpPr>
        <p:sp>
          <p:nvSpPr>
            <p:cNvPr id="38940" name="Line 4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5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6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7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8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9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10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11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12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13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14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15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16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6350" y="2698750"/>
            <a:ext cx="9118600" cy="3752850"/>
            <a:chOff x="1050" y="1976"/>
            <a:chExt cx="3862" cy="1830"/>
          </a:xfrm>
        </p:grpSpPr>
        <p:sp>
          <p:nvSpPr>
            <p:cNvPr id="38927" name="Line 18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19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20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21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22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23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24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25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26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27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28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29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30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Comparing heights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1971675"/>
            <a:ext cx="8239125" cy="3443288"/>
            <a:chOff x="0" y="1242"/>
            <a:chExt cx="5190" cy="2169"/>
          </a:xfrm>
        </p:grpSpPr>
        <p:sp>
          <p:nvSpPr>
            <p:cNvPr id="38925" name="Line 33"/>
            <p:cNvSpPr>
              <a:spLocks noChangeShapeType="1"/>
            </p:cNvSpPr>
            <p:nvPr/>
          </p:nvSpPr>
          <p:spPr bwMode="auto">
            <a:xfrm flipH="1">
              <a:off x="0" y="1705"/>
              <a:ext cx="5190" cy="17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34"/>
            <p:cNvSpPr>
              <a:spLocks noChangeShapeType="1"/>
            </p:cNvSpPr>
            <p:nvPr/>
          </p:nvSpPr>
          <p:spPr bwMode="auto">
            <a:xfrm flipH="1" flipV="1">
              <a:off x="0" y="1242"/>
              <a:ext cx="5190" cy="4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919" name="Picture 35" descr="j0078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2438400"/>
            <a:ext cx="323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6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2097088"/>
            <a:ext cx="908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7" descr="j00787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2308225"/>
            <a:ext cx="57308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38" descr="j00787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8988" y="2595563"/>
            <a:ext cx="139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55" name="Text Box 39"/>
          <p:cNvSpPr txBox="1">
            <a:spLocks noChangeArrowheads="1"/>
          </p:cNvSpPr>
          <p:nvPr/>
        </p:nvSpPr>
        <p:spPr bwMode="auto">
          <a:xfrm>
            <a:off x="7131050" y="1585913"/>
            <a:ext cx="1276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Vanishing</a:t>
            </a:r>
          </a:p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Point</a:t>
            </a:r>
          </a:p>
        </p:txBody>
      </p:sp>
      <p:sp>
        <p:nvSpPr>
          <p:cNvPr id="38924" name="Line 40"/>
          <p:cNvSpPr>
            <a:spLocks noChangeShapeType="1"/>
          </p:cNvSpPr>
          <p:nvPr/>
        </p:nvSpPr>
        <p:spPr bwMode="auto">
          <a:xfrm>
            <a:off x="7924800" y="2209800"/>
            <a:ext cx="3048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30163" y="2693988"/>
            <a:ext cx="911383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93988"/>
            <a:ext cx="9139238" cy="3739525"/>
            <a:chOff x="1050" y="1976"/>
            <a:chExt cx="3862" cy="1830"/>
          </a:xfrm>
        </p:grpSpPr>
        <p:sp>
          <p:nvSpPr>
            <p:cNvPr id="40006" name="Line 4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Line 5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Line 6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Line 7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8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Line 9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Line 10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Line 11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Line 12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Line 13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Line 14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Line 15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16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6350" y="2698750"/>
            <a:ext cx="9118600" cy="3769783"/>
            <a:chOff x="1050" y="1976"/>
            <a:chExt cx="3862" cy="1830"/>
          </a:xfrm>
        </p:grpSpPr>
        <p:sp>
          <p:nvSpPr>
            <p:cNvPr id="39993" name="Line 18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19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20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21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Line 22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23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Line 24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25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26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Line 27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Line 28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Line 29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Line 30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Measuring height</a:t>
            </a:r>
          </a:p>
        </p:txBody>
      </p:sp>
      <p:sp>
        <p:nvSpPr>
          <p:cNvPr id="358432" name="Line 32"/>
          <p:cNvSpPr>
            <a:spLocks noChangeShapeType="1"/>
          </p:cNvSpPr>
          <p:nvPr/>
        </p:nvSpPr>
        <p:spPr bwMode="auto">
          <a:xfrm flipH="1" flipV="1">
            <a:off x="3343275" y="2695575"/>
            <a:ext cx="2524125" cy="202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867400" y="1219200"/>
            <a:ext cx="685800" cy="3505200"/>
            <a:chOff x="3696" y="768"/>
            <a:chExt cx="432" cy="2208"/>
          </a:xfrm>
        </p:grpSpPr>
        <p:sp>
          <p:nvSpPr>
            <p:cNvPr id="39963" name="Rectangle 34"/>
            <p:cNvSpPr>
              <a:spLocks noChangeArrowheads="1"/>
            </p:cNvSpPr>
            <p:nvPr/>
          </p:nvSpPr>
          <p:spPr bwMode="auto">
            <a:xfrm>
              <a:off x="3696" y="768"/>
              <a:ext cx="384" cy="220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888" y="912"/>
              <a:ext cx="240" cy="1824"/>
              <a:chOff x="3888" y="912"/>
              <a:chExt cx="240" cy="1824"/>
            </a:xfrm>
          </p:grpSpPr>
          <p:sp>
            <p:nvSpPr>
              <p:cNvPr id="39988" name="Text Box 36"/>
              <p:cNvSpPr txBox="1">
                <a:spLocks noChangeArrowheads="1"/>
              </p:cNvSpPr>
              <p:nvPr/>
            </p:nvSpPr>
            <p:spPr bwMode="auto">
              <a:xfrm>
                <a:off x="3888" y="2448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9989" name="Text Box 3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9990" name="Text Box 38"/>
              <p:cNvSpPr txBox="1">
                <a:spLocks noChangeArrowheads="1"/>
              </p:cNvSpPr>
              <p:nvPr/>
            </p:nvSpPr>
            <p:spPr bwMode="auto">
              <a:xfrm>
                <a:off x="3888" y="1680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9991" name="Text Box 39"/>
              <p:cNvSpPr txBox="1">
                <a:spLocks noChangeArrowheads="1"/>
              </p:cNvSpPr>
              <p:nvPr/>
            </p:nvSpPr>
            <p:spPr bwMode="auto">
              <a:xfrm>
                <a:off x="3888" y="1296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9992" name="Text Box 40"/>
              <p:cNvSpPr txBox="1">
                <a:spLocks noChangeArrowheads="1"/>
              </p:cNvSpPr>
              <p:nvPr/>
            </p:nvSpPr>
            <p:spPr bwMode="auto">
              <a:xfrm>
                <a:off x="3888" y="912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3696" y="864"/>
              <a:ext cx="192" cy="2016"/>
              <a:chOff x="3696" y="864"/>
              <a:chExt cx="192" cy="2016"/>
            </a:xfrm>
          </p:grpSpPr>
          <p:sp>
            <p:nvSpPr>
              <p:cNvPr id="39966" name="Line 42"/>
              <p:cNvSpPr>
                <a:spLocks noChangeShapeType="1"/>
              </p:cNvSpPr>
              <p:nvPr/>
            </p:nvSpPr>
            <p:spPr bwMode="auto">
              <a:xfrm>
                <a:off x="3696" y="288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7" name="Line 43"/>
              <p:cNvSpPr>
                <a:spLocks noChangeShapeType="1"/>
              </p:cNvSpPr>
              <p:nvPr/>
            </p:nvSpPr>
            <p:spPr bwMode="auto">
              <a:xfrm>
                <a:off x="369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" name="Line 44"/>
              <p:cNvSpPr>
                <a:spLocks noChangeShapeType="1"/>
              </p:cNvSpPr>
              <p:nvPr/>
            </p:nvSpPr>
            <p:spPr bwMode="auto">
              <a:xfrm>
                <a:off x="3696" y="26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Line 45"/>
              <p:cNvSpPr>
                <a:spLocks noChangeShapeType="1"/>
              </p:cNvSpPr>
              <p:nvPr/>
            </p:nvSpPr>
            <p:spPr bwMode="auto">
              <a:xfrm>
                <a:off x="3696" y="259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0" name="Line 46"/>
              <p:cNvSpPr>
                <a:spLocks noChangeShapeType="1"/>
              </p:cNvSpPr>
              <p:nvPr/>
            </p:nvSpPr>
            <p:spPr bwMode="auto">
              <a:xfrm>
                <a:off x="3696" y="249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1" name="Line 47"/>
              <p:cNvSpPr>
                <a:spLocks noChangeShapeType="1"/>
              </p:cNvSpPr>
              <p:nvPr/>
            </p:nvSpPr>
            <p:spPr bwMode="auto">
              <a:xfrm>
                <a:off x="3696" y="240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2" name="Line 48"/>
              <p:cNvSpPr>
                <a:spLocks noChangeShapeType="1"/>
              </p:cNvSpPr>
              <p:nvPr/>
            </p:nvSpPr>
            <p:spPr bwMode="auto">
              <a:xfrm>
                <a:off x="3696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3" name="Line 49"/>
              <p:cNvSpPr>
                <a:spLocks noChangeShapeType="1"/>
              </p:cNvSpPr>
              <p:nvPr/>
            </p:nvSpPr>
            <p:spPr bwMode="auto">
              <a:xfrm>
                <a:off x="3696" y="220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Line 50"/>
              <p:cNvSpPr>
                <a:spLocks noChangeShapeType="1"/>
              </p:cNvSpPr>
              <p:nvPr/>
            </p:nvSpPr>
            <p:spPr bwMode="auto">
              <a:xfrm>
                <a:off x="3696" y="211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5" name="Line 51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6" name="Line 52"/>
              <p:cNvSpPr>
                <a:spLocks noChangeShapeType="1"/>
              </p:cNvSpPr>
              <p:nvPr/>
            </p:nvSpPr>
            <p:spPr bwMode="auto">
              <a:xfrm>
                <a:off x="3696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7" name="Line 53"/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8" name="Line 54"/>
              <p:cNvSpPr>
                <a:spLocks noChangeShapeType="1"/>
              </p:cNvSpPr>
              <p:nvPr/>
            </p:nvSpPr>
            <p:spPr bwMode="auto">
              <a:xfrm>
                <a:off x="3696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9" name="Line 55"/>
              <p:cNvSpPr>
                <a:spLocks noChangeShapeType="1"/>
              </p:cNvSpPr>
              <p:nvPr/>
            </p:nvSpPr>
            <p:spPr bwMode="auto">
              <a:xfrm>
                <a:off x="3696" y="163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0" name="Line 56"/>
              <p:cNvSpPr>
                <a:spLocks noChangeShapeType="1"/>
              </p:cNvSpPr>
              <p:nvPr/>
            </p:nvSpPr>
            <p:spPr bwMode="auto">
              <a:xfrm>
                <a:off x="3696" y="15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1" name="Line 57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2" name="Line 58"/>
              <p:cNvSpPr>
                <a:spLocks noChangeShapeType="1"/>
              </p:cNvSpPr>
              <p:nvPr/>
            </p:nvSpPr>
            <p:spPr bwMode="auto">
              <a:xfrm>
                <a:off x="3696" y="13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3" name="Line 59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4" name="Line 60"/>
              <p:cNvSpPr>
                <a:spLocks noChangeShapeType="1"/>
              </p:cNvSpPr>
              <p:nvPr/>
            </p:nvSpPr>
            <p:spPr bwMode="auto">
              <a:xfrm>
                <a:off x="3696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5" name="Line 61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Line 62"/>
              <p:cNvSpPr>
                <a:spLocks noChangeShapeType="1"/>
              </p:cNvSpPr>
              <p:nvPr/>
            </p:nvSpPr>
            <p:spPr bwMode="auto">
              <a:xfrm>
                <a:off x="3696" y="9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7" name="Line 63"/>
              <p:cNvSpPr>
                <a:spLocks noChangeShapeType="1"/>
              </p:cNvSpPr>
              <p:nvPr/>
            </p:nvSpPr>
            <p:spPr bwMode="auto">
              <a:xfrm>
                <a:off x="3696" y="8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464" name="Line 64"/>
          <p:cNvSpPr>
            <a:spLocks noChangeShapeType="1"/>
          </p:cNvSpPr>
          <p:nvPr/>
        </p:nvSpPr>
        <p:spPr bwMode="auto">
          <a:xfrm flipV="1">
            <a:off x="3343275" y="1428750"/>
            <a:ext cx="2524125" cy="127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867400" y="1200150"/>
            <a:ext cx="1752600" cy="457200"/>
            <a:chOff x="3696" y="756"/>
            <a:chExt cx="1104" cy="288"/>
          </a:xfrm>
        </p:grpSpPr>
        <p:sp>
          <p:nvSpPr>
            <p:cNvPr id="39961" name="Line 66"/>
            <p:cNvSpPr>
              <a:spLocks noChangeShapeType="1"/>
            </p:cNvSpPr>
            <p:nvPr/>
          </p:nvSpPr>
          <p:spPr bwMode="auto">
            <a:xfrm>
              <a:off x="3696" y="900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Text Box 67"/>
            <p:cNvSpPr txBox="1">
              <a:spLocks noChangeArrowheads="1"/>
            </p:cNvSpPr>
            <p:nvPr/>
          </p:nvSpPr>
          <p:spPr bwMode="auto">
            <a:xfrm>
              <a:off x="4272" y="756"/>
              <a:ext cx="5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5.4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657225" y="2686050"/>
            <a:ext cx="6962775" cy="2038350"/>
            <a:chOff x="414" y="1692"/>
            <a:chExt cx="4386" cy="1284"/>
          </a:xfrm>
        </p:grpSpPr>
        <p:sp>
          <p:nvSpPr>
            <p:cNvPr id="39957" name="Line 69"/>
            <p:cNvSpPr>
              <a:spLocks noChangeShapeType="1"/>
            </p:cNvSpPr>
            <p:nvPr/>
          </p:nvSpPr>
          <p:spPr bwMode="auto">
            <a:xfrm flipH="1" flipV="1">
              <a:off x="432" y="1704"/>
              <a:ext cx="3264" cy="1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70"/>
            <p:cNvSpPr>
              <a:spLocks noChangeShapeType="1"/>
            </p:cNvSpPr>
            <p:nvPr/>
          </p:nvSpPr>
          <p:spPr bwMode="auto">
            <a:xfrm>
              <a:off x="414" y="1692"/>
              <a:ext cx="32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Line 71"/>
            <p:cNvSpPr>
              <a:spLocks noChangeShapeType="1"/>
            </p:cNvSpPr>
            <p:nvPr/>
          </p:nvSpPr>
          <p:spPr bwMode="auto">
            <a:xfrm>
              <a:off x="3690" y="1884"/>
              <a:ext cx="6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Text Box 72"/>
            <p:cNvSpPr txBox="1">
              <a:spLocks noChangeArrowheads="1"/>
            </p:cNvSpPr>
            <p:nvPr/>
          </p:nvSpPr>
          <p:spPr bwMode="auto">
            <a:xfrm>
              <a:off x="4272" y="1740"/>
              <a:ext cx="5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2.8</a:t>
              </a:r>
            </a:p>
          </p:txBody>
        </p:sp>
      </p:grpSp>
      <p:pic>
        <p:nvPicPr>
          <p:cNvPr id="358473" name="Picture 73" descr="tur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84475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74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5730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0" y="1901825"/>
            <a:ext cx="9144000" cy="841375"/>
            <a:chOff x="0" y="1198"/>
            <a:chExt cx="5760" cy="530"/>
          </a:xfrm>
        </p:grpSpPr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0" y="1440"/>
              <a:ext cx="5760" cy="288"/>
              <a:chOff x="0" y="1440"/>
              <a:chExt cx="5760" cy="288"/>
            </a:xfrm>
          </p:grpSpPr>
          <p:sp>
            <p:nvSpPr>
              <p:cNvPr id="39955" name="Line 77"/>
              <p:cNvSpPr>
                <a:spLocks noChangeShapeType="1"/>
              </p:cNvSpPr>
              <p:nvPr/>
            </p:nvSpPr>
            <p:spPr bwMode="auto">
              <a:xfrm>
                <a:off x="0" y="1696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Text Box 78"/>
              <p:cNvSpPr txBox="1">
                <a:spLocks noChangeArrowheads="1"/>
              </p:cNvSpPr>
              <p:nvPr/>
            </p:nvSpPr>
            <p:spPr bwMode="auto">
              <a:xfrm>
                <a:off x="4242" y="1440"/>
                <a:ext cx="4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3.3</a:t>
                </a:r>
              </a:p>
            </p:txBody>
          </p:sp>
        </p:grp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4383" y="1198"/>
              <a:ext cx="1060" cy="338"/>
              <a:chOff x="4383" y="1198"/>
              <a:chExt cx="1060" cy="338"/>
            </a:xfrm>
          </p:grpSpPr>
          <p:sp>
            <p:nvSpPr>
              <p:cNvPr id="39953" name="Text Box 80"/>
              <p:cNvSpPr txBox="1">
                <a:spLocks noChangeArrowheads="1"/>
              </p:cNvSpPr>
              <p:nvPr/>
            </p:nvSpPr>
            <p:spPr bwMode="auto">
              <a:xfrm>
                <a:off x="4383" y="1198"/>
                <a:ext cx="10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Camera height</a:t>
                </a:r>
              </a:p>
            </p:txBody>
          </p:sp>
          <p:sp>
            <p:nvSpPr>
              <p:cNvPr id="39954" name="Line 81"/>
              <p:cNvSpPr>
                <a:spLocks noChangeShapeType="1"/>
              </p:cNvSpPr>
              <p:nvPr/>
            </p:nvSpPr>
            <p:spPr bwMode="auto">
              <a:xfrm flipH="1">
                <a:off x="460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838200" y="5562600"/>
            <a:ext cx="754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What is the height of the camera?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animBg="1"/>
      <p:bldP spid="358464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8"/>
          <p:cNvSpPr txBox="1">
            <a:spLocks noChangeArrowheads="1"/>
          </p:cNvSpPr>
          <p:nvPr/>
        </p:nvSpPr>
        <p:spPr bwMode="auto">
          <a:xfrm>
            <a:off x="3505200" y="2438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1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971800" y="1752600"/>
            <a:ext cx="2838450" cy="838200"/>
            <a:chOff x="1872" y="1104"/>
            <a:chExt cx="1788" cy="528"/>
          </a:xfrm>
        </p:grpSpPr>
        <p:sp>
          <p:nvSpPr>
            <p:cNvPr id="40994" name="Line 40"/>
            <p:cNvSpPr>
              <a:spLocks noChangeShapeType="1"/>
            </p:cNvSpPr>
            <p:nvPr/>
          </p:nvSpPr>
          <p:spPr bwMode="auto">
            <a:xfrm>
              <a:off x="1872" y="1104"/>
              <a:ext cx="148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5" name="Line 41"/>
            <p:cNvSpPr>
              <a:spLocks noChangeShapeType="1"/>
            </p:cNvSpPr>
            <p:nvPr/>
          </p:nvSpPr>
          <p:spPr bwMode="auto">
            <a:xfrm>
              <a:off x="1872" y="1104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6" name="Line 42"/>
            <p:cNvSpPr>
              <a:spLocks noChangeShapeType="1"/>
            </p:cNvSpPr>
            <p:nvPr/>
          </p:nvSpPr>
          <p:spPr bwMode="auto">
            <a:xfrm>
              <a:off x="1872" y="1104"/>
              <a:ext cx="17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7" name="Line 43"/>
            <p:cNvSpPr>
              <a:spLocks noChangeShapeType="1"/>
            </p:cNvSpPr>
            <p:nvPr/>
          </p:nvSpPr>
          <p:spPr bwMode="auto">
            <a:xfrm>
              <a:off x="1872" y="1104"/>
              <a:ext cx="178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vanishing points (from lines)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914400"/>
          </a:xfrm>
        </p:spPr>
        <p:txBody>
          <a:bodyPr/>
          <a:lstStyle/>
          <a:p>
            <a:r>
              <a:rPr lang="en-US" smtClean="0"/>
              <a:t>Intersect p</a:t>
            </a:r>
            <a:r>
              <a:rPr lang="en-US" baseline="-25000" smtClean="0"/>
              <a:t>1</a:t>
            </a:r>
            <a:r>
              <a:rPr lang="en-US" smtClean="0"/>
              <a:t>q</a:t>
            </a:r>
            <a:r>
              <a:rPr lang="en-US" baseline="-25000" smtClean="0"/>
              <a:t>1</a:t>
            </a:r>
            <a:r>
              <a:rPr lang="en-US" smtClean="0"/>
              <a:t> with p</a:t>
            </a:r>
            <a:r>
              <a:rPr lang="en-US" baseline="-25000" smtClean="0"/>
              <a:t>2</a:t>
            </a:r>
            <a:r>
              <a:rPr lang="en-US" smtClean="0"/>
              <a:t>q</a:t>
            </a:r>
            <a:r>
              <a:rPr lang="en-US" baseline="-25000" smtClean="0"/>
              <a:t>2</a:t>
            </a:r>
            <a:r>
              <a:rPr lang="en-US" sz="2000" smtClean="0"/>
              <a:t> </a:t>
            </a:r>
            <a:endParaRPr lang="en-US" smtClean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514600" y="990600"/>
            <a:ext cx="4191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514600" y="1752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971800" y="1752600"/>
            <a:ext cx="1600200" cy="16002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4572000" y="1752600"/>
            <a:ext cx="1600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971800" y="1752600"/>
            <a:ext cx="2057400" cy="1143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3333750" y="1752600"/>
            <a:ext cx="2838450" cy="1143000"/>
            <a:chOff x="1872" y="1392"/>
            <a:chExt cx="1788" cy="720"/>
          </a:xfrm>
        </p:grpSpPr>
        <p:sp>
          <p:nvSpPr>
            <p:cNvPr id="40989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129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0" name="Line 17"/>
            <p:cNvSpPr>
              <a:spLocks noChangeShapeType="1"/>
            </p:cNvSpPr>
            <p:nvPr/>
          </p:nvSpPr>
          <p:spPr bwMode="auto">
            <a:xfrm>
              <a:off x="1872" y="1392"/>
              <a:ext cx="148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1" name="Line 18"/>
            <p:cNvSpPr>
              <a:spLocks noChangeShapeType="1"/>
            </p:cNvSpPr>
            <p:nvPr/>
          </p:nvSpPr>
          <p:spPr bwMode="auto">
            <a:xfrm>
              <a:off x="1872" y="1392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2" name="Line 19"/>
            <p:cNvSpPr>
              <a:spLocks noChangeShapeType="1"/>
            </p:cNvSpPr>
            <p:nvPr/>
          </p:nvSpPr>
          <p:spPr bwMode="auto">
            <a:xfrm>
              <a:off x="1872" y="1392"/>
              <a:ext cx="17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993" name="Line 20"/>
            <p:cNvSpPr>
              <a:spLocks noChangeShapeType="1"/>
            </p:cNvSpPr>
            <p:nvPr/>
          </p:nvSpPr>
          <p:spPr bwMode="auto">
            <a:xfrm>
              <a:off x="1872" y="1392"/>
              <a:ext cx="178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40972" name="Oval 21"/>
          <p:cNvSpPr>
            <a:spLocks noChangeArrowheads="1"/>
          </p:cNvSpPr>
          <p:nvPr/>
        </p:nvSpPr>
        <p:spPr bwMode="auto">
          <a:xfrm>
            <a:off x="2943225" y="171132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73" name="Text Box 22"/>
          <p:cNvSpPr txBox="1">
            <a:spLocks noChangeArrowheads="1"/>
          </p:cNvSpPr>
          <p:nvPr/>
        </p:nvSpPr>
        <p:spPr bwMode="auto">
          <a:xfrm>
            <a:off x="2743200" y="1447800"/>
            <a:ext cx="381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v</a:t>
            </a:r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495800" y="324485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Arial" charset="0"/>
              </a:rPr>
              <a:t>p</a:t>
            </a:r>
            <a:r>
              <a:rPr lang="en-US" sz="1600" b="1" baseline="-25000">
                <a:latin typeface="Arial" charset="0"/>
              </a:rPr>
              <a:t>1</a:t>
            </a:r>
          </a:p>
        </p:txBody>
      </p:sp>
      <p:sp>
        <p:nvSpPr>
          <p:cNvPr id="40975" name="Oval 46"/>
          <p:cNvSpPr>
            <a:spLocks noChangeArrowheads="1"/>
          </p:cNvSpPr>
          <p:nvPr/>
        </p:nvSpPr>
        <p:spPr bwMode="auto">
          <a:xfrm>
            <a:off x="4529138" y="3298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76" name="Oval 47"/>
          <p:cNvSpPr>
            <a:spLocks noChangeArrowheads="1"/>
          </p:cNvSpPr>
          <p:nvPr/>
        </p:nvSpPr>
        <p:spPr bwMode="auto">
          <a:xfrm>
            <a:off x="3733800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77" name="Text Box 49"/>
          <p:cNvSpPr txBox="1">
            <a:spLocks noChangeArrowheads="1"/>
          </p:cNvSpPr>
          <p:nvPr/>
        </p:nvSpPr>
        <p:spPr bwMode="auto">
          <a:xfrm>
            <a:off x="5029200" y="27432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Arial" charset="0"/>
              </a:rPr>
              <a:t>p</a:t>
            </a:r>
            <a:r>
              <a:rPr lang="en-US" sz="1600" b="1" baseline="-25000">
                <a:latin typeface="Arial" charset="0"/>
              </a:rPr>
              <a:t>2</a:t>
            </a:r>
          </a:p>
        </p:txBody>
      </p:sp>
      <p:sp>
        <p:nvSpPr>
          <p:cNvPr id="40978" name="Oval 50"/>
          <p:cNvSpPr>
            <a:spLocks noChangeArrowheads="1"/>
          </p:cNvSpPr>
          <p:nvPr/>
        </p:nvSpPr>
        <p:spPr bwMode="auto">
          <a:xfrm>
            <a:off x="4984750" y="2851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79" name="Oval 51"/>
          <p:cNvSpPr>
            <a:spLocks noChangeArrowheads="1"/>
          </p:cNvSpPr>
          <p:nvPr/>
        </p:nvSpPr>
        <p:spPr bwMode="auto">
          <a:xfrm>
            <a:off x="41148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80" name="Text Box 52"/>
          <p:cNvSpPr txBox="1">
            <a:spLocks noChangeArrowheads="1"/>
          </p:cNvSpPr>
          <p:nvPr/>
        </p:nvSpPr>
        <p:spPr bwMode="auto">
          <a:xfrm>
            <a:off x="4114800" y="2133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Arial" charset="0"/>
              </a:rPr>
              <a:t>q</a:t>
            </a:r>
            <a:r>
              <a:rPr lang="en-US" sz="1600" b="1" baseline="-25000">
                <a:latin typeface="Arial" charset="0"/>
              </a:rPr>
              <a:t>2</a:t>
            </a:r>
          </a:p>
        </p:txBody>
      </p:sp>
      <p:pic>
        <p:nvPicPr>
          <p:cNvPr id="316470" name="Picture 5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3" y="4213225"/>
            <a:ext cx="33924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85800" y="1752600"/>
            <a:ext cx="7848600" cy="4419600"/>
            <a:chOff x="432" y="1104"/>
            <a:chExt cx="4944" cy="2784"/>
          </a:xfrm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872" y="1104"/>
              <a:ext cx="1788" cy="528"/>
              <a:chOff x="1872" y="1104"/>
              <a:chExt cx="1788" cy="528"/>
            </a:xfrm>
          </p:grpSpPr>
          <p:sp>
            <p:nvSpPr>
              <p:cNvPr id="40985" name="Line 11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1488" cy="528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40986" name="Line 12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1632" cy="384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40987" name="Line 13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1728" cy="288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40988" name="Line 14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1788" cy="222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sp>
          <p:nvSpPr>
            <p:cNvPr id="40984" name="Rectangle 55"/>
            <p:cNvSpPr>
              <a:spLocks noChangeArrowheads="1"/>
            </p:cNvSpPr>
            <p:nvPr/>
          </p:nvSpPr>
          <p:spPr bwMode="auto">
            <a:xfrm>
              <a:off x="432" y="2880"/>
              <a:ext cx="49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>
                  <a:latin typeface="Arial" charset="0"/>
                </a:rPr>
                <a:t>Least squares version</a:t>
              </a:r>
              <a:endParaRPr lang="en-US" baseline="-25000">
                <a:latin typeface="Arial" charset="0"/>
              </a:endParaRPr>
            </a:p>
            <a:p>
              <a:pPr marL="742950" lvl="1" indent="-285750" algn="l">
                <a:spcBef>
                  <a:spcPct val="20000"/>
                </a:spcBef>
                <a:buFontTx/>
                <a:buChar char="•"/>
              </a:pPr>
              <a:r>
                <a:rPr lang="en-US" sz="1800">
                  <a:latin typeface="Arial" charset="0"/>
                </a:rPr>
                <a:t>Better to use more than two lines and compute the “closest” point of intersection</a:t>
              </a:r>
            </a:p>
            <a:p>
              <a:pPr marL="742950" lvl="1" indent="-285750" algn="l">
                <a:spcBef>
                  <a:spcPct val="20000"/>
                </a:spcBef>
                <a:buFontTx/>
                <a:buChar char="•"/>
              </a:pPr>
              <a:r>
                <a:rPr lang="en-US" sz="1800">
                  <a:latin typeface="Arial" charset="0"/>
                </a:rPr>
                <a:t>See notes by </a:t>
              </a:r>
              <a:r>
                <a:rPr lang="en-US" sz="1800">
                  <a:latin typeface="Arial" charset="0"/>
                  <a:hlinkClick r:id="rId4"/>
                </a:rPr>
                <a:t>Bob Collins </a:t>
              </a:r>
              <a:r>
                <a:rPr lang="en-US" sz="1800">
                  <a:latin typeface="Arial" charset="0"/>
                </a:rPr>
                <a:t>for one good way of doing this:</a:t>
              </a:r>
            </a:p>
            <a:p>
              <a:pPr marL="1143000" lvl="2" indent="-228600" algn="l">
                <a:spcBef>
                  <a:spcPct val="20000"/>
                </a:spcBef>
                <a:buFontTx/>
                <a:buChar char="–"/>
              </a:pPr>
              <a:r>
                <a:rPr lang="en-US" sz="1600">
                  <a:latin typeface="Arial" charset="0"/>
                  <a:hlinkClick r:id="rId5"/>
                </a:rPr>
                <a:t>http://www-2.cs.cmu.edu/~ph/869/www/notes/vanishing.txt</a:t>
              </a:r>
              <a:endParaRPr lang="en-US" sz="1600">
                <a:latin typeface="Arial" charset="0"/>
              </a:endParaRPr>
            </a:p>
            <a:p>
              <a:pPr marL="1143000" lvl="2" indent="-228600" algn="l">
                <a:spcBef>
                  <a:spcPct val="20000"/>
                </a:spcBef>
              </a:pPr>
              <a:endParaRPr lang="en-US" sz="160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3"/>
          <p:cNvSpPr>
            <a:spLocks noChangeShapeType="1"/>
          </p:cNvSpPr>
          <p:nvPr/>
        </p:nvSpPr>
        <p:spPr bwMode="auto">
          <a:xfrm flipV="1">
            <a:off x="2628900" y="1797050"/>
            <a:ext cx="304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 flipV="1">
            <a:off x="2209800" y="1447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828800" y="2057400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C</a:t>
            </a:r>
            <a:endParaRPr lang="en-US" sz="2000"/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height without a ruler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 flipV="1">
            <a:off x="2438400" y="2514600"/>
            <a:ext cx="838200" cy="8382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147888" y="209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2514600"/>
            <a:ext cx="2286000" cy="838200"/>
            <a:chOff x="1536" y="1584"/>
            <a:chExt cx="1440" cy="528"/>
          </a:xfrm>
        </p:grpSpPr>
        <p:sp>
          <p:nvSpPr>
            <p:cNvPr id="42007" name="Line 10"/>
            <p:cNvSpPr>
              <a:spLocks noChangeShapeType="1"/>
            </p:cNvSpPr>
            <p:nvPr/>
          </p:nvSpPr>
          <p:spPr bwMode="auto">
            <a:xfrm>
              <a:off x="1536" y="2112"/>
              <a:ext cx="91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2008" name="Line 11"/>
            <p:cNvSpPr>
              <a:spLocks noChangeShapeType="1"/>
            </p:cNvSpPr>
            <p:nvPr/>
          </p:nvSpPr>
          <p:spPr bwMode="auto">
            <a:xfrm>
              <a:off x="2064" y="1584"/>
              <a:ext cx="91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2009" name="Line 12"/>
            <p:cNvSpPr>
              <a:spLocks noChangeShapeType="1"/>
            </p:cNvSpPr>
            <p:nvPr/>
          </p:nvSpPr>
          <p:spPr bwMode="auto">
            <a:xfrm flipV="1">
              <a:off x="2448" y="1584"/>
              <a:ext cx="528" cy="52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4106863" y="3127375"/>
            <a:ext cx="1631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ground plane</a:t>
            </a:r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 flipV="1">
            <a:off x="3810000" y="152400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95" name="Oval 15"/>
          <p:cNvSpPr>
            <a:spLocks noChangeArrowheads="1"/>
          </p:cNvSpPr>
          <p:nvPr/>
        </p:nvSpPr>
        <p:spPr bwMode="auto">
          <a:xfrm>
            <a:off x="3775075" y="28194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96" name="Oval 16"/>
          <p:cNvSpPr>
            <a:spLocks noChangeArrowheads="1"/>
          </p:cNvSpPr>
          <p:nvPr/>
        </p:nvSpPr>
        <p:spPr bwMode="auto">
          <a:xfrm>
            <a:off x="3775075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97" name="Rectangle 19"/>
          <p:cNvSpPr>
            <a:spLocks noChangeArrowheads="1"/>
          </p:cNvSpPr>
          <p:nvPr/>
        </p:nvSpPr>
        <p:spPr bwMode="auto">
          <a:xfrm>
            <a:off x="679450" y="3657600"/>
            <a:ext cx="8235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>
                <a:latin typeface="Arial" charset="0"/>
              </a:rPr>
              <a:t>Compute Z from image measurements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Need more than vanishing points to do this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09800" y="1447800"/>
            <a:ext cx="1066800" cy="1143000"/>
            <a:chOff x="1392" y="912"/>
            <a:chExt cx="672" cy="720"/>
          </a:xfrm>
        </p:grpSpPr>
        <p:sp>
          <p:nvSpPr>
            <p:cNvPr id="42003" name="Line 21"/>
            <p:cNvSpPr>
              <a:spLocks noChangeShapeType="1"/>
            </p:cNvSpPr>
            <p:nvPr/>
          </p:nvSpPr>
          <p:spPr bwMode="auto">
            <a:xfrm flipH="1">
              <a:off x="1392" y="1104"/>
              <a:ext cx="19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2004" name="Line 22"/>
            <p:cNvSpPr>
              <a:spLocks noChangeShapeType="1"/>
            </p:cNvSpPr>
            <p:nvPr/>
          </p:nvSpPr>
          <p:spPr bwMode="auto">
            <a:xfrm flipH="1">
              <a:off x="1872" y="912"/>
              <a:ext cx="19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2005" name="Line 23"/>
            <p:cNvSpPr>
              <a:spLocks noChangeShapeType="1"/>
            </p:cNvSpPr>
            <p:nvPr/>
          </p:nvSpPr>
          <p:spPr bwMode="auto">
            <a:xfrm flipV="1">
              <a:off x="1392" y="1440"/>
              <a:ext cx="48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2006" name="Line 24"/>
            <p:cNvSpPr>
              <a:spLocks noChangeShapeType="1"/>
            </p:cNvSpPr>
            <p:nvPr/>
          </p:nvSpPr>
          <p:spPr bwMode="auto">
            <a:xfrm flipV="1">
              <a:off x="1584" y="912"/>
              <a:ext cx="48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41999" name="Line 25"/>
          <p:cNvSpPr>
            <a:spLocks noChangeShapeType="1"/>
          </p:cNvSpPr>
          <p:nvPr/>
        </p:nvSpPr>
        <p:spPr bwMode="auto">
          <a:xfrm>
            <a:off x="2209800" y="21336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2000" name="Oval 26"/>
          <p:cNvSpPr>
            <a:spLocks noChangeArrowheads="1"/>
          </p:cNvSpPr>
          <p:nvPr/>
        </p:nvSpPr>
        <p:spPr bwMode="auto">
          <a:xfrm>
            <a:off x="28956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2001" name="Oval 27"/>
          <p:cNvSpPr>
            <a:spLocks noChangeArrowheads="1"/>
          </p:cNvSpPr>
          <p:nvPr/>
        </p:nvSpPr>
        <p:spPr bwMode="auto">
          <a:xfrm>
            <a:off x="2590800" y="22860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2002" name="Text Box 29"/>
          <p:cNvSpPr txBox="1">
            <a:spLocks noChangeArrowheads="1"/>
          </p:cNvSpPr>
          <p:nvPr/>
        </p:nvSpPr>
        <p:spPr bwMode="auto">
          <a:xfrm>
            <a:off x="3810000" y="198120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Z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cross ratio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89002"/>
            <a:ext cx="7772400" cy="1295400"/>
          </a:xfrm>
        </p:spPr>
        <p:txBody>
          <a:bodyPr/>
          <a:lstStyle/>
          <a:p>
            <a:r>
              <a:rPr lang="en-US" smtClean="0"/>
              <a:t>A Projective Invariant</a:t>
            </a:r>
          </a:p>
          <a:p>
            <a:pPr lvl="1"/>
            <a:r>
              <a:rPr lang="en-US" sz="1800" smtClean="0"/>
              <a:t>Something that does not change under projective transformations (including perspective projection)</a:t>
            </a: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 flipV="1">
            <a:off x="609600" y="2717802"/>
            <a:ext cx="2743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0" name="Oval 6"/>
          <p:cNvSpPr>
            <a:spLocks noChangeArrowheads="1"/>
          </p:cNvSpPr>
          <p:nvPr/>
        </p:nvSpPr>
        <p:spPr bwMode="auto">
          <a:xfrm>
            <a:off x="1111250" y="3975102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1" name="Oval 7"/>
          <p:cNvSpPr>
            <a:spLocks noChangeArrowheads="1"/>
          </p:cNvSpPr>
          <p:nvPr/>
        </p:nvSpPr>
        <p:spPr bwMode="auto">
          <a:xfrm>
            <a:off x="1676400" y="3632202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2" name="Oval 8"/>
          <p:cNvSpPr>
            <a:spLocks noChangeArrowheads="1"/>
          </p:cNvSpPr>
          <p:nvPr/>
        </p:nvSpPr>
        <p:spPr bwMode="auto">
          <a:xfrm>
            <a:off x="2514600" y="3105152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auto">
          <a:xfrm>
            <a:off x="2871788" y="2887665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1155700" y="40132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1</a:t>
            </a:r>
            <a:endParaRPr lang="en-US" sz="20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1752600" y="36322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2</a:t>
            </a:r>
            <a:endParaRPr lang="en-US" sz="2000"/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2590800" y="30988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3</a:t>
            </a:r>
            <a:endParaRPr lang="en-US" sz="2000"/>
          </a:p>
        </p:txBody>
      </p:sp>
      <p:sp>
        <p:nvSpPr>
          <p:cNvPr id="8207" name="Text Box 13"/>
          <p:cNvSpPr txBox="1">
            <a:spLocks noChangeArrowheads="1"/>
          </p:cNvSpPr>
          <p:nvPr/>
        </p:nvSpPr>
        <p:spPr bwMode="auto">
          <a:xfrm>
            <a:off x="2957513" y="2870202"/>
            <a:ext cx="3786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P</a:t>
            </a:r>
            <a:r>
              <a:rPr lang="en-US" b="1" baseline="-25000"/>
              <a:t>4</a:t>
            </a:r>
            <a:endParaRPr lang="en-US" sz="2000"/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3886200" y="3043240"/>
          <a:ext cx="2819400" cy="1198562"/>
        </p:xfrm>
        <a:graphic>
          <a:graphicData uri="http://schemas.openxmlformats.org/presentationml/2006/ole">
            <p:oleObj spid="_x0000_s877570" name="Equation" r:id="rId3" imgW="1104840" imgH="469800" progId="Equation.3">
              <p:embed/>
            </p:oleObj>
          </a:graphicData>
        </a:graphic>
      </p:graphicFrame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685800" y="203200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The cross-ratio of 4 collinear points</a:t>
            </a:r>
          </a:p>
          <a:p>
            <a:pPr algn="l"/>
            <a:endParaRPr lang="en-US">
              <a:latin typeface="Arial" charset="0"/>
            </a:endParaRPr>
          </a:p>
        </p:txBody>
      </p:sp>
      <p:sp>
        <p:nvSpPr>
          <p:cNvPr id="318480" name="Rectangle 16"/>
          <p:cNvSpPr>
            <a:spLocks noChangeArrowheads="1"/>
          </p:cNvSpPr>
          <p:nvPr/>
        </p:nvSpPr>
        <p:spPr bwMode="auto">
          <a:xfrm>
            <a:off x="685800" y="5080002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Can permute the point ordering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4! = 24 different orders (but only 6 distinct values)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This is the fundamental invariant of projective geometry</a:t>
            </a:r>
          </a:p>
        </p:txBody>
      </p:sp>
      <p:graphicFrame>
        <p:nvGraphicFramePr>
          <p:cNvPr id="8195" name="Object 22"/>
          <p:cNvGraphicFramePr>
            <a:graphicFrameLocks noChangeAspect="1"/>
          </p:cNvGraphicFramePr>
          <p:nvPr/>
        </p:nvGraphicFramePr>
        <p:xfrm>
          <a:off x="7467600" y="2870202"/>
          <a:ext cx="1031875" cy="1524000"/>
        </p:xfrm>
        <a:graphic>
          <a:graphicData uri="http://schemas.openxmlformats.org/presentationml/2006/ole">
            <p:oleObj spid="_x0000_s877571" name="Equation" r:id="rId4" imgW="622080" imgH="914400" progId="Equation.3">
              <p:embed/>
            </p:oleObj>
          </a:graphicData>
        </a:graphic>
      </p:graphicFrame>
      <p:graphicFrame>
        <p:nvGraphicFramePr>
          <p:cNvPr id="318487" name="Object 23"/>
          <p:cNvGraphicFramePr>
            <a:graphicFrameLocks noChangeAspect="1"/>
          </p:cNvGraphicFramePr>
          <p:nvPr/>
        </p:nvGraphicFramePr>
        <p:xfrm>
          <a:off x="4953000" y="4524910"/>
          <a:ext cx="1981200" cy="842962"/>
        </p:xfrm>
        <a:graphic>
          <a:graphicData uri="http://schemas.openxmlformats.org/presentationml/2006/ole">
            <p:oleObj spid="_x0000_s877572" name="Equation" r:id="rId5" imgW="11048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1a grades out</a:t>
            </a:r>
          </a:p>
          <a:p>
            <a:endParaRPr lang="en-US" dirty="0" smtClean="0"/>
          </a:p>
          <a:p>
            <a:r>
              <a:rPr lang="en-US" sz="2200" u="sng" dirty="0" smtClean="0">
                <a:hlinkClick r:id="rId2"/>
              </a:rPr>
              <a:t>https://catalysttools.washington.edu/gradebook/iansimon/17677</a:t>
            </a:r>
            <a:endParaRPr lang="en-US" sz="2200" dirty="0" smtClean="0"/>
          </a:p>
          <a:p>
            <a:endParaRPr lang="en-US" dirty="0" smtClean="0"/>
          </a:p>
          <a:p>
            <a:r>
              <a:rPr lang="en-US" dirty="0" smtClean="0"/>
              <a:t>Statistics</a:t>
            </a:r>
            <a:endParaRPr lang="en-US" dirty="0" smtClean="0"/>
          </a:p>
          <a:p>
            <a:pPr lvl="1"/>
            <a:r>
              <a:rPr lang="en-US" dirty="0" smtClean="0"/>
              <a:t>Mean  	82.24</a:t>
            </a:r>
          </a:p>
          <a:p>
            <a:pPr lvl="1"/>
            <a:r>
              <a:rPr lang="en-US" dirty="0" smtClean="0"/>
              <a:t>Median 	86</a:t>
            </a:r>
          </a:p>
          <a:p>
            <a:pPr lvl="1"/>
            <a:r>
              <a:rPr lang="en-US" dirty="0" smtClean="0"/>
              <a:t>Std. Dev. 	17.88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783831" y="3146402"/>
          <a:ext cx="4362642" cy="277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343025" y="3611042"/>
            <a:ext cx="3035300" cy="1112838"/>
            <a:chOff x="1536" y="1584"/>
            <a:chExt cx="1440" cy="528"/>
          </a:xfrm>
        </p:grpSpPr>
        <p:sp>
          <p:nvSpPr>
            <p:cNvPr id="9272" name="Line 28"/>
            <p:cNvSpPr>
              <a:spLocks noChangeShapeType="1"/>
            </p:cNvSpPr>
            <p:nvPr/>
          </p:nvSpPr>
          <p:spPr bwMode="auto">
            <a:xfrm>
              <a:off x="1536" y="2112"/>
              <a:ext cx="91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29"/>
            <p:cNvSpPr>
              <a:spLocks noChangeShapeType="1"/>
            </p:cNvSpPr>
            <p:nvPr/>
          </p:nvSpPr>
          <p:spPr bwMode="auto">
            <a:xfrm>
              <a:off x="2064" y="1584"/>
              <a:ext cx="91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Line 30"/>
            <p:cNvSpPr>
              <a:spLocks noChangeShapeType="1"/>
            </p:cNvSpPr>
            <p:nvPr/>
          </p:nvSpPr>
          <p:spPr bwMode="auto">
            <a:xfrm flipV="1">
              <a:off x="2448" y="1584"/>
              <a:ext cx="528" cy="52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28650" y="2194992"/>
            <a:ext cx="2535238" cy="2322513"/>
            <a:chOff x="396" y="1660"/>
            <a:chExt cx="1597" cy="1463"/>
          </a:xfrm>
        </p:grpSpPr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623" y="1660"/>
              <a:ext cx="1370" cy="1417"/>
              <a:chOff x="623" y="1660"/>
              <a:chExt cx="1370" cy="1417"/>
            </a:xfrm>
          </p:grpSpPr>
          <p:sp>
            <p:nvSpPr>
              <p:cNvPr id="9262" name="Line 6"/>
              <p:cNvSpPr>
                <a:spLocks noChangeShapeType="1"/>
              </p:cNvSpPr>
              <p:nvPr/>
            </p:nvSpPr>
            <p:spPr bwMode="auto">
              <a:xfrm flipH="1">
                <a:off x="669" y="1960"/>
                <a:ext cx="574" cy="10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54"/>
              <p:cNvGrpSpPr>
                <a:grpSpLocks/>
              </p:cNvGrpSpPr>
              <p:nvPr/>
            </p:nvGrpSpPr>
            <p:grpSpPr bwMode="auto">
              <a:xfrm>
                <a:off x="623" y="1660"/>
                <a:ext cx="1370" cy="1417"/>
                <a:chOff x="623" y="1660"/>
                <a:chExt cx="1370" cy="1417"/>
              </a:xfrm>
            </p:grpSpPr>
            <p:sp>
              <p:nvSpPr>
                <p:cNvPr id="9264" name="Line 4"/>
                <p:cNvSpPr>
                  <a:spLocks noChangeShapeType="1"/>
                </p:cNvSpPr>
                <p:nvPr/>
              </p:nvSpPr>
              <p:spPr bwMode="auto">
                <a:xfrm>
                  <a:off x="624" y="22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5"/>
                <p:cNvSpPr>
                  <a:spLocks noChangeShapeType="1"/>
                </p:cNvSpPr>
                <p:nvPr/>
              </p:nvSpPr>
              <p:spPr bwMode="auto">
                <a:xfrm>
                  <a:off x="655" y="2233"/>
                  <a:ext cx="1338" cy="6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55" y="1660"/>
                  <a:ext cx="1338" cy="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7" name="Oval 9"/>
                <p:cNvSpPr>
                  <a:spLocks noChangeArrowheads="1"/>
                </p:cNvSpPr>
                <p:nvPr/>
              </p:nvSpPr>
              <p:spPr bwMode="auto">
                <a:xfrm>
                  <a:off x="1214" y="1936"/>
                  <a:ext cx="64" cy="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8" name="Oval 10"/>
                <p:cNvSpPr>
                  <a:spLocks noChangeArrowheads="1"/>
                </p:cNvSpPr>
                <p:nvPr/>
              </p:nvSpPr>
              <p:spPr bwMode="auto">
                <a:xfrm>
                  <a:off x="973" y="2361"/>
                  <a:ext cx="64" cy="63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650" y="2245"/>
                  <a:ext cx="5" cy="8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0" name="Oval 12"/>
                <p:cNvSpPr>
                  <a:spLocks noChangeArrowheads="1"/>
                </p:cNvSpPr>
                <p:nvPr/>
              </p:nvSpPr>
              <p:spPr bwMode="auto">
                <a:xfrm>
                  <a:off x="1071" y="2194"/>
                  <a:ext cx="64" cy="64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1" name="Oval 13"/>
                <p:cNvSpPr>
                  <a:spLocks noChangeArrowheads="1"/>
                </p:cNvSpPr>
                <p:nvPr/>
              </p:nvSpPr>
              <p:spPr bwMode="auto">
                <a:xfrm>
                  <a:off x="623" y="3014"/>
                  <a:ext cx="64" cy="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396" y="1774"/>
              <a:ext cx="914" cy="1349"/>
              <a:chOff x="396" y="1774"/>
              <a:chExt cx="914" cy="1349"/>
            </a:xfrm>
          </p:grpSpPr>
          <p:sp>
            <p:nvSpPr>
              <p:cNvPr id="9258" name="Text Box 16"/>
              <p:cNvSpPr txBox="1">
                <a:spLocks noChangeArrowheads="1"/>
              </p:cNvSpPr>
              <p:nvPr/>
            </p:nvSpPr>
            <p:spPr bwMode="auto">
              <a:xfrm>
                <a:off x="396" y="2873"/>
                <a:ext cx="4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/>
                  <a:t>v</a:t>
                </a:r>
                <a:r>
                  <a:rPr lang="en-US" sz="2000" b="1" baseline="-25000"/>
                  <a:t>Z</a:t>
                </a:r>
                <a:endParaRPr lang="en-US" sz="2000"/>
              </a:p>
            </p:txBody>
          </p:sp>
          <p:sp>
            <p:nvSpPr>
              <p:cNvPr id="9259" name="Text Box 14"/>
              <p:cNvSpPr txBox="1">
                <a:spLocks noChangeArrowheads="1"/>
              </p:cNvSpPr>
              <p:nvPr/>
            </p:nvSpPr>
            <p:spPr bwMode="auto">
              <a:xfrm>
                <a:off x="864" y="2006"/>
                <a:ext cx="4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/>
                  <a:t>  r</a:t>
                </a:r>
                <a:endParaRPr lang="en-US" sz="2000"/>
              </a:p>
            </p:txBody>
          </p:sp>
          <p:sp>
            <p:nvSpPr>
              <p:cNvPr id="9260" name="Text Box 7"/>
              <p:cNvSpPr txBox="1">
                <a:spLocks noChangeArrowheads="1"/>
              </p:cNvSpPr>
              <p:nvPr/>
            </p:nvSpPr>
            <p:spPr bwMode="auto">
              <a:xfrm>
                <a:off x="1082" y="1774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t</a:t>
                </a:r>
                <a:endParaRPr lang="en-US" sz="2000"/>
              </a:p>
            </p:txBody>
          </p:sp>
          <p:sp>
            <p:nvSpPr>
              <p:cNvPr id="9261" name="Text Box 15"/>
              <p:cNvSpPr txBox="1">
                <a:spLocks noChangeArrowheads="1"/>
              </p:cNvSpPr>
              <p:nvPr/>
            </p:nvSpPr>
            <p:spPr bwMode="auto">
              <a:xfrm>
                <a:off x="780" y="2294"/>
                <a:ext cx="4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/>
                  <a:t>b</a:t>
                </a:r>
                <a:endParaRPr lang="en-US" sz="2000"/>
              </a:p>
            </p:txBody>
          </p:sp>
        </p:grp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5334000" y="2302942"/>
            <a:ext cx="2284413" cy="1281113"/>
            <a:chOff x="3360" y="1728"/>
            <a:chExt cx="1439" cy="807"/>
          </a:xfrm>
        </p:grpSpPr>
        <p:graphicFrame>
          <p:nvGraphicFramePr>
            <p:cNvPr id="9223" name="Object 18"/>
            <p:cNvGraphicFramePr>
              <a:graphicFrameLocks noChangeAspect="1"/>
            </p:cNvGraphicFramePr>
            <p:nvPr/>
          </p:nvGraphicFramePr>
          <p:xfrm>
            <a:off x="3511" y="1728"/>
            <a:ext cx="1149" cy="582"/>
          </p:xfrm>
          <a:graphic>
            <a:graphicData uri="http://schemas.openxmlformats.org/presentationml/2006/ole">
              <p:oleObj spid="_x0000_s878599" name="Equation" r:id="rId3" imgW="927000" imgH="469800" progId="Equation.3">
                <p:embed/>
              </p:oleObj>
            </a:graphicData>
          </a:graphic>
        </p:graphicFrame>
        <p:sp>
          <p:nvSpPr>
            <p:cNvPr id="9255" name="Text Box 19"/>
            <p:cNvSpPr txBox="1">
              <a:spLocks noChangeArrowheads="1"/>
            </p:cNvSpPr>
            <p:nvPr/>
          </p:nvSpPr>
          <p:spPr bwMode="auto">
            <a:xfrm>
              <a:off x="3360" y="2285"/>
              <a:ext cx="14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image cross ratio</a:t>
              </a:r>
            </a:p>
          </p:txBody>
        </p:sp>
      </p:grpSp>
      <p:sp>
        <p:nvSpPr>
          <p:cNvPr id="9227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height</a:t>
            </a: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3048000" y="4115867"/>
            <a:ext cx="205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 </a:t>
            </a:r>
            <a:r>
              <a:rPr lang="en-US" sz="1600">
                <a:latin typeface="Arial" charset="0"/>
              </a:rPr>
              <a:t> (bottom of object)</a:t>
            </a: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>
            <a:off x="3213100" y="1921942"/>
            <a:ext cx="172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  </a:t>
            </a:r>
            <a:r>
              <a:rPr lang="en-US" sz="1600">
                <a:latin typeface="Arial" charset="0"/>
              </a:rPr>
              <a:t>(top of object)</a:t>
            </a: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3194050" y="2744267"/>
            <a:ext cx="198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R  </a:t>
            </a:r>
            <a:r>
              <a:rPr lang="en-US" sz="1600">
                <a:latin typeface="Arial" charset="0"/>
              </a:rPr>
              <a:t>(reference point)</a:t>
            </a:r>
          </a:p>
        </p:txBody>
      </p:sp>
      <p:sp>
        <p:nvSpPr>
          <p:cNvPr id="9231" name="Line 24"/>
          <p:cNvSpPr>
            <a:spLocks noChangeShapeType="1"/>
          </p:cNvSpPr>
          <p:nvPr/>
        </p:nvSpPr>
        <p:spPr bwMode="auto">
          <a:xfrm flipV="1">
            <a:off x="3163888" y="1209155"/>
            <a:ext cx="0" cy="283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26"/>
          <p:cNvSpPr>
            <a:spLocks noChangeShapeType="1"/>
          </p:cNvSpPr>
          <p:nvPr/>
        </p:nvSpPr>
        <p:spPr bwMode="auto">
          <a:xfrm flipV="1">
            <a:off x="1343025" y="3611042"/>
            <a:ext cx="1112838" cy="11128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31"/>
          <p:cNvSpPr txBox="1">
            <a:spLocks noChangeArrowheads="1"/>
          </p:cNvSpPr>
          <p:nvPr/>
        </p:nvSpPr>
        <p:spPr bwMode="auto">
          <a:xfrm>
            <a:off x="1828800" y="4722292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ground plane</a:t>
            </a:r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 flipV="1">
            <a:off x="2971800" y="2226742"/>
            <a:ext cx="0" cy="1889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33"/>
          <p:cNvSpPr>
            <a:spLocks noChangeArrowheads="1"/>
          </p:cNvSpPr>
          <p:nvPr/>
        </p:nvSpPr>
        <p:spPr bwMode="auto">
          <a:xfrm>
            <a:off x="3092450" y="4015855"/>
            <a:ext cx="147638" cy="14763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34"/>
          <p:cNvSpPr>
            <a:spLocks noChangeArrowheads="1"/>
          </p:cNvSpPr>
          <p:nvPr/>
        </p:nvSpPr>
        <p:spPr bwMode="auto">
          <a:xfrm>
            <a:off x="3092450" y="2156892"/>
            <a:ext cx="147638" cy="147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40"/>
          <p:cNvSpPr txBox="1">
            <a:spLocks noChangeArrowheads="1"/>
          </p:cNvSpPr>
          <p:nvPr/>
        </p:nvSpPr>
        <p:spPr bwMode="auto">
          <a:xfrm>
            <a:off x="2590800" y="3125267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238" name="Oval 47"/>
          <p:cNvSpPr>
            <a:spLocks noChangeArrowheads="1"/>
          </p:cNvSpPr>
          <p:nvPr/>
        </p:nvSpPr>
        <p:spPr bwMode="auto">
          <a:xfrm>
            <a:off x="3084513" y="3026842"/>
            <a:ext cx="147637" cy="1476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33400" y="2194992"/>
            <a:ext cx="1922463" cy="1517650"/>
            <a:chOff x="336" y="1660"/>
            <a:chExt cx="1211" cy="956"/>
          </a:xfrm>
        </p:grpSpPr>
        <p:sp>
          <p:nvSpPr>
            <p:cNvPr id="9247" name="Text Box 25"/>
            <p:cNvSpPr txBox="1">
              <a:spLocks noChangeArrowheads="1"/>
            </p:cNvSpPr>
            <p:nvPr/>
          </p:nvSpPr>
          <p:spPr bwMode="auto">
            <a:xfrm>
              <a:off x="336" y="217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</a:t>
              </a:r>
              <a:endParaRPr lang="en-US" sz="2000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603" y="1660"/>
              <a:ext cx="944" cy="956"/>
              <a:chOff x="603" y="1660"/>
              <a:chExt cx="944" cy="956"/>
            </a:xfrm>
          </p:grpSpPr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655" y="1660"/>
                <a:ext cx="892" cy="956"/>
                <a:chOff x="1392" y="912"/>
                <a:chExt cx="672" cy="720"/>
              </a:xfrm>
            </p:grpSpPr>
            <p:sp>
              <p:nvSpPr>
                <p:cNvPr id="9251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392" y="1104"/>
                  <a:ext cx="192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872" y="912"/>
                  <a:ext cx="192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392" y="1440"/>
                  <a:ext cx="48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584" y="912"/>
                  <a:ext cx="48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50" name="Oval 48"/>
              <p:cNvSpPr>
                <a:spLocks noChangeArrowheads="1"/>
              </p:cNvSpPr>
              <p:nvPr/>
            </p:nvSpPr>
            <p:spPr bwMode="auto">
              <a:xfrm>
                <a:off x="603" y="2197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5348288" y="778942"/>
            <a:ext cx="2271712" cy="1295400"/>
            <a:chOff x="3369" y="768"/>
            <a:chExt cx="1431" cy="816"/>
          </a:xfrm>
        </p:grpSpPr>
        <p:graphicFrame>
          <p:nvGraphicFramePr>
            <p:cNvPr id="9222" name="Object 50"/>
            <p:cNvGraphicFramePr>
              <a:graphicFrameLocks noChangeAspect="1"/>
            </p:cNvGraphicFramePr>
            <p:nvPr/>
          </p:nvGraphicFramePr>
          <p:xfrm>
            <a:off x="3448" y="768"/>
            <a:ext cx="1213" cy="584"/>
          </p:xfrm>
          <a:graphic>
            <a:graphicData uri="http://schemas.openxmlformats.org/presentationml/2006/ole">
              <p:oleObj spid="_x0000_s878598" name="Equation" r:id="rId4" imgW="977760" imgH="469800" progId="Equation.3">
                <p:embed/>
              </p:oleObj>
            </a:graphicData>
          </a:graphic>
        </p:graphicFrame>
        <p:sp>
          <p:nvSpPr>
            <p:cNvPr id="9246" name="Text Box 51"/>
            <p:cNvSpPr txBox="1">
              <a:spLocks noChangeArrowheads="1"/>
            </p:cNvSpPr>
            <p:nvPr/>
          </p:nvSpPr>
          <p:spPr bwMode="auto">
            <a:xfrm>
              <a:off x="3369" y="1334"/>
              <a:ext cx="14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scene cross ratio</a:t>
              </a:r>
            </a:p>
          </p:txBody>
        </p:sp>
      </p:grpSp>
      <p:sp>
        <p:nvSpPr>
          <p:cNvPr id="9241" name="Text Box 52"/>
          <p:cNvSpPr txBox="1">
            <a:spLocks noChangeArrowheads="1"/>
          </p:cNvSpPr>
          <p:nvPr/>
        </p:nvSpPr>
        <p:spPr bwMode="auto">
          <a:xfrm>
            <a:off x="2971800" y="723380"/>
            <a:ext cx="40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</a:t>
            </a:r>
            <a:endParaRPr lang="en-US" sz="2000"/>
          </a:p>
        </p:txBody>
      </p:sp>
      <p:graphicFrame>
        <p:nvGraphicFramePr>
          <p:cNvPr id="9218" name="Object 66"/>
          <p:cNvGraphicFramePr>
            <a:graphicFrameLocks noChangeAspect="1"/>
          </p:cNvGraphicFramePr>
          <p:nvPr/>
        </p:nvGraphicFramePr>
        <p:xfrm>
          <a:off x="4038600" y="4817542"/>
          <a:ext cx="925513" cy="1524000"/>
        </p:xfrm>
        <a:graphic>
          <a:graphicData uri="http://schemas.openxmlformats.org/presentationml/2006/ole">
            <p:oleObj spid="_x0000_s878594" name="Equation" r:id="rId5" imgW="558720" imgH="914400" progId="Equation.3">
              <p:embed/>
            </p:oleObj>
          </a:graphicData>
        </a:graphic>
      </p:graphicFrame>
      <p:graphicFrame>
        <p:nvGraphicFramePr>
          <p:cNvPr id="9219" name="Object 67"/>
          <p:cNvGraphicFramePr>
            <a:graphicFrameLocks noChangeAspect="1"/>
          </p:cNvGraphicFramePr>
          <p:nvPr/>
        </p:nvGraphicFramePr>
        <p:xfrm>
          <a:off x="7162800" y="4969942"/>
          <a:ext cx="842963" cy="1184275"/>
        </p:xfrm>
        <a:graphic>
          <a:graphicData uri="http://schemas.openxmlformats.org/presentationml/2006/ole">
            <p:oleObj spid="_x0000_s878595" name="Equation" r:id="rId6" imgW="507960" imgH="711000" progId="Equation.3">
              <p:embed/>
            </p:oleObj>
          </a:graphicData>
        </a:graphic>
      </p:graphicFrame>
      <p:sp>
        <p:nvSpPr>
          <p:cNvPr id="9242" name="Text Box 68"/>
          <p:cNvSpPr txBox="1">
            <a:spLocks noChangeArrowheads="1"/>
          </p:cNvSpPr>
          <p:nvPr/>
        </p:nvSpPr>
        <p:spPr bwMode="auto">
          <a:xfrm>
            <a:off x="609600" y="5335067"/>
            <a:ext cx="337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scene points represented as</a:t>
            </a:r>
          </a:p>
        </p:txBody>
      </p:sp>
      <p:sp>
        <p:nvSpPr>
          <p:cNvPr id="9243" name="Text Box 69"/>
          <p:cNvSpPr txBox="1">
            <a:spLocks noChangeArrowheads="1"/>
          </p:cNvSpPr>
          <p:nvPr/>
        </p:nvSpPr>
        <p:spPr bwMode="auto">
          <a:xfrm>
            <a:off x="5162550" y="5350942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image points as</a:t>
            </a:r>
          </a:p>
        </p:txBody>
      </p:sp>
      <p:graphicFrame>
        <p:nvGraphicFramePr>
          <p:cNvPr id="320582" name="Object 70"/>
          <p:cNvGraphicFramePr>
            <a:graphicFrameLocks noChangeAspect="1"/>
          </p:cNvGraphicFramePr>
          <p:nvPr/>
        </p:nvGraphicFramePr>
        <p:xfrm>
          <a:off x="7543800" y="866255"/>
          <a:ext cx="650875" cy="776287"/>
        </p:xfrm>
        <a:graphic>
          <a:graphicData uri="http://schemas.openxmlformats.org/presentationml/2006/ole">
            <p:oleObj spid="_x0000_s878596" name="Equation" r:id="rId7" imgW="330120" imgH="393480" progId="Equation.3">
              <p:embed/>
            </p:oleObj>
          </a:graphicData>
        </a:graphic>
      </p:graphicFrame>
      <p:graphicFrame>
        <p:nvGraphicFramePr>
          <p:cNvPr id="320583" name="Object 71"/>
          <p:cNvGraphicFramePr>
            <a:graphicFrameLocks noChangeAspect="1"/>
          </p:cNvGraphicFramePr>
          <p:nvPr/>
        </p:nvGraphicFramePr>
        <p:xfrm>
          <a:off x="7578725" y="2390255"/>
          <a:ext cx="650875" cy="776287"/>
        </p:xfrm>
        <a:graphic>
          <a:graphicData uri="http://schemas.openxmlformats.org/presentationml/2006/ole">
            <p:oleObj spid="_x0000_s878597" name="Equation" r:id="rId8" imgW="330120" imgH="393480" progId="Equation.3">
              <p:embed/>
            </p:oleObj>
          </a:graphicData>
        </a:graphic>
      </p:graphicFrame>
      <p:sp>
        <p:nvSpPr>
          <p:cNvPr id="9244" name="Line 80"/>
          <p:cNvSpPr>
            <a:spLocks noChangeShapeType="1"/>
          </p:cNvSpPr>
          <p:nvPr/>
        </p:nvSpPr>
        <p:spPr bwMode="auto">
          <a:xfrm flipV="1">
            <a:off x="3352800" y="3141142"/>
            <a:ext cx="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Text Box 81"/>
          <p:cNvSpPr txBox="1">
            <a:spLocks noChangeArrowheads="1"/>
          </p:cNvSpPr>
          <p:nvPr/>
        </p:nvSpPr>
        <p:spPr bwMode="auto">
          <a:xfrm>
            <a:off x="3352800" y="3293542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145"/>
          <p:cNvSpPr>
            <a:spLocks noChangeShapeType="1"/>
          </p:cNvSpPr>
          <p:nvPr/>
        </p:nvSpPr>
        <p:spPr bwMode="auto">
          <a:xfrm>
            <a:off x="2057400" y="1981197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2"/>
          <p:cNvSpPr>
            <a:spLocks noChangeShapeType="1"/>
          </p:cNvSpPr>
          <p:nvPr/>
        </p:nvSpPr>
        <p:spPr bwMode="auto">
          <a:xfrm>
            <a:off x="30163" y="2846385"/>
            <a:ext cx="91138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450" y="2846385"/>
            <a:ext cx="8388350" cy="3630612"/>
            <a:chOff x="1050" y="1976"/>
            <a:chExt cx="3862" cy="1830"/>
          </a:xfrm>
        </p:grpSpPr>
        <p:sp>
          <p:nvSpPr>
            <p:cNvPr id="10300" name="Line 4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Line 5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6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7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8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9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10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11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12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Line 13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Line 14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Line 15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ne 16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298450" y="2851147"/>
            <a:ext cx="8388350" cy="3625850"/>
            <a:chOff x="1050" y="1976"/>
            <a:chExt cx="3862" cy="1830"/>
          </a:xfrm>
        </p:grpSpPr>
        <p:sp>
          <p:nvSpPr>
            <p:cNvPr id="10287" name="Line 18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19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20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21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22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23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24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25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26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27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28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29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30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150247" y="50799"/>
            <a:ext cx="7772400" cy="558792"/>
          </a:xfrm>
        </p:spPr>
        <p:txBody>
          <a:bodyPr/>
          <a:lstStyle/>
          <a:p>
            <a:r>
              <a:rPr lang="en-US" dirty="0" smtClean="0"/>
              <a:t>Measuring height</a:t>
            </a:r>
          </a:p>
        </p:txBody>
      </p:sp>
      <p:pic>
        <p:nvPicPr>
          <p:cNvPr id="10248" name="Picture 92" descr="colum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104897"/>
            <a:ext cx="942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Oval 95"/>
          <p:cNvSpPr>
            <a:spLocks noChangeArrowheads="1"/>
          </p:cNvSpPr>
          <p:nvPr/>
        </p:nvSpPr>
        <p:spPr bwMode="auto">
          <a:xfrm>
            <a:off x="5943600" y="1142997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" name="Picture 98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438397"/>
            <a:ext cx="552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Line 99"/>
          <p:cNvSpPr>
            <a:spLocks noChangeShapeType="1"/>
          </p:cNvSpPr>
          <p:nvPr/>
        </p:nvSpPr>
        <p:spPr bwMode="auto">
          <a:xfrm>
            <a:off x="6629400" y="1219197"/>
            <a:ext cx="0" cy="373380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2" name="Text Box 106"/>
          <p:cNvSpPr txBox="1">
            <a:spLocks noChangeArrowheads="1"/>
          </p:cNvSpPr>
          <p:nvPr/>
        </p:nvSpPr>
        <p:spPr bwMode="auto">
          <a:xfrm>
            <a:off x="6629400" y="281939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R</a:t>
            </a:r>
          </a:p>
        </p:txBody>
      </p:sp>
      <p:sp>
        <p:nvSpPr>
          <p:cNvPr id="10253" name="Line 107"/>
          <p:cNvSpPr>
            <a:spLocks noChangeShapeType="1"/>
          </p:cNvSpPr>
          <p:nvPr/>
        </p:nvSpPr>
        <p:spPr bwMode="auto">
          <a:xfrm>
            <a:off x="4419600" y="2514597"/>
            <a:ext cx="0" cy="160020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4" name="Text Box 108"/>
          <p:cNvSpPr txBox="1">
            <a:spLocks noChangeArrowheads="1"/>
          </p:cNvSpPr>
          <p:nvPr/>
        </p:nvSpPr>
        <p:spPr bwMode="auto">
          <a:xfrm>
            <a:off x="4419600" y="281939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H</a:t>
            </a:r>
          </a:p>
        </p:txBody>
      </p:sp>
      <p:sp>
        <p:nvSpPr>
          <p:cNvPr id="10255" name="Line 117"/>
          <p:cNvSpPr>
            <a:spLocks noChangeShapeType="1"/>
          </p:cNvSpPr>
          <p:nvPr/>
        </p:nvSpPr>
        <p:spPr bwMode="auto">
          <a:xfrm flipV="1">
            <a:off x="6019800" y="626524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Text Box 118"/>
          <p:cNvSpPr txBox="1">
            <a:spLocks noChangeArrowheads="1"/>
          </p:cNvSpPr>
          <p:nvPr/>
        </p:nvSpPr>
        <p:spPr bwMode="auto">
          <a:xfrm>
            <a:off x="6096000" y="558792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z</a:t>
            </a:r>
          </a:p>
        </p:txBody>
      </p:sp>
      <p:sp>
        <p:nvSpPr>
          <p:cNvPr id="10257" name="Text Box 119"/>
          <p:cNvSpPr txBox="1">
            <a:spLocks noChangeArrowheads="1"/>
          </p:cNvSpPr>
          <p:nvPr/>
        </p:nvSpPr>
        <p:spPr bwMode="auto">
          <a:xfrm>
            <a:off x="6096000" y="83819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r</a:t>
            </a:r>
            <a:endParaRPr lang="en-US" sz="2800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58" name="Text Box 120"/>
          <p:cNvSpPr txBox="1">
            <a:spLocks noChangeArrowheads="1"/>
          </p:cNvSpPr>
          <p:nvPr/>
        </p:nvSpPr>
        <p:spPr bwMode="auto">
          <a:xfrm>
            <a:off x="6248400" y="480059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</a:t>
            </a:r>
            <a:endParaRPr lang="en-US" sz="2800" b="1" baseline="-250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1143000" y="1981197"/>
            <a:ext cx="5562600" cy="914400"/>
            <a:chOff x="720" y="1152"/>
            <a:chExt cx="3504" cy="576"/>
          </a:xfrm>
        </p:grpSpPr>
        <p:sp>
          <p:nvSpPr>
            <p:cNvPr id="10284" name="Line 112"/>
            <p:cNvSpPr>
              <a:spLocks noChangeShapeType="1"/>
            </p:cNvSpPr>
            <p:nvPr/>
          </p:nvSpPr>
          <p:spPr bwMode="auto">
            <a:xfrm flipH="1">
              <a:off x="720" y="1296"/>
              <a:ext cx="3072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Oval 114"/>
            <p:cNvSpPr>
              <a:spLocks noChangeArrowheads="1"/>
            </p:cNvSpPr>
            <p:nvPr/>
          </p:nvSpPr>
          <p:spPr bwMode="auto">
            <a:xfrm>
              <a:off x="3744" y="1248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Text Box 121"/>
            <p:cNvSpPr txBox="1">
              <a:spLocks noChangeArrowheads="1"/>
            </p:cNvSpPr>
            <p:nvPr/>
          </p:nvSpPr>
          <p:spPr bwMode="auto">
            <a:xfrm>
              <a:off x="3888" y="11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t</a:t>
              </a:r>
              <a:endParaRPr lang="en-US" sz="2800" b="1" baseline="-250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777875" y="4964110"/>
            <a:ext cx="3032125" cy="1512887"/>
            <a:chOff x="490" y="3031"/>
            <a:chExt cx="1910" cy="953"/>
          </a:xfrm>
        </p:grpSpPr>
        <p:graphicFrame>
          <p:nvGraphicFramePr>
            <p:cNvPr id="10242" name="Object 123"/>
            <p:cNvGraphicFramePr>
              <a:graphicFrameLocks noChangeAspect="1"/>
            </p:cNvGraphicFramePr>
            <p:nvPr/>
          </p:nvGraphicFramePr>
          <p:xfrm>
            <a:off x="490" y="3031"/>
            <a:ext cx="1910" cy="728"/>
          </p:xfrm>
          <a:graphic>
            <a:graphicData uri="http://schemas.openxmlformats.org/presentationml/2006/ole">
              <p:oleObj spid="_x0000_s879618" name="Equation" r:id="rId7" imgW="1231560" imgH="469800" progId="Equation.3">
                <p:embed/>
              </p:oleObj>
            </a:graphicData>
          </a:graphic>
        </p:graphicFrame>
        <p:sp>
          <p:nvSpPr>
            <p:cNvPr id="10283" name="Text Box 124"/>
            <p:cNvSpPr txBox="1">
              <a:spLocks noChangeArrowheads="1"/>
            </p:cNvSpPr>
            <p:nvPr/>
          </p:nvSpPr>
          <p:spPr bwMode="auto">
            <a:xfrm>
              <a:off x="721" y="3734"/>
              <a:ext cx="14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image cross ratio</a:t>
              </a:r>
            </a:p>
          </p:txBody>
        </p:sp>
      </p:grp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7239000" y="2209797"/>
            <a:ext cx="457200" cy="2743200"/>
            <a:chOff x="4560" y="1296"/>
            <a:chExt cx="288" cy="1728"/>
          </a:xfrm>
        </p:grpSpPr>
        <p:sp>
          <p:nvSpPr>
            <p:cNvPr id="10281" name="Line 126"/>
            <p:cNvSpPr>
              <a:spLocks noChangeShapeType="1"/>
            </p:cNvSpPr>
            <p:nvPr/>
          </p:nvSpPr>
          <p:spPr bwMode="auto">
            <a:xfrm>
              <a:off x="4560" y="1296"/>
              <a:ext cx="0" cy="1728"/>
            </a:xfrm>
            <a:prstGeom prst="line">
              <a:avLst/>
            </a:prstGeom>
            <a:noFill/>
            <a:ln w="635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2" name="Text Box 127"/>
            <p:cNvSpPr txBox="1">
              <a:spLocks noChangeArrowheads="1"/>
            </p:cNvSpPr>
            <p:nvPr/>
          </p:nvSpPr>
          <p:spPr bwMode="auto">
            <a:xfrm>
              <a:off x="4560" y="168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9900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10262" name="Oval 111"/>
          <p:cNvSpPr>
            <a:spLocks noChangeArrowheads="1"/>
          </p:cNvSpPr>
          <p:nvPr/>
        </p:nvSpPr>
        <p:spPr bwMode="auto">
          <a:xfrm>
            <a:off x="3886200" y="2438397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Text Box 133"/>
          <p:cNvSpPr txBox="1">
            <a:spLocks noChangeArrowheads="1"/>
          </p:cNvSpPr>
          <p:nvPr/>
        </p:nvSpPr>
        <p:spPr bwMode="auto">
          <a:xfrm>
            <a:off x="3886200" y="4052885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0264" name="Text Box 134"/>
          <p:cNvSpPr txBox="1">
            <a:spLocks noChangeArrowheads="1"/>
          </p:cNvSpPr>
          <p:nvPr/>
        </p:nvSpPr>
        <p:spPr bwMode="auto">
          <a:xfrm>
            <a:off x="3810000" y="1904997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1100138" y="2376485"/>
            <a:ext cx="4919662" cy="2500312"/>
            <a:chOff x="693" y="1401"/>
            <a:chExt cx="3099" cy="1575"/>
          </a:xfrm>
        </p:grpSpPr>
        <p:grpSp>
          <p:nvGrpSpPr>
            <p:cNvPr id="8" name="Group 130"/>
            <p:cNvGrpSpPr>
              <a:grpSpLocks/>
            </p:cNvGrpSpPr>
            <p:nvPr/>
          </p:nvGrpSpPr>
          <p:grpSpPr bwMode="auto">
            <a:xfrm>
              <a:off x="693" y="1667"/>
              <a:ext cx="3099" cy="1309"/>
              <a:chOff x="693" y="1667"/>
              <a:chExt cx="3099" cy="1309"/>
            </a:xfrm>
          </p:grpSpPr>
          <p:sp>
            <p:nvSpPr>
              <p:cNvPr id="10279" name="Line 109"/>
              <p:cNvSpPr>
                <a:spLocks noChangeShapeType="1"/>
              </p:cNvSpPr>
              <p:nvPr/>
            </p:nvSpPr>
            <p:spPr bwMode="auto">
              <a:xfrm flipH="1" flipV="1">
                <a:off x="720" y="1728"/>
                <a:ext cx="3072" cy="124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Oval 115"/>
              <p:cNvSpPr>
                <a:spLocks noChangeArrowheads="1"/>
              </p:cNvSpPr>
              <p:nvPr/>
            </p:nvSpPr>
            <p:spPr bwMode="auto">
              <a:xfrm>
                <a:off x="693" y="1667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8" name="Text Box 135"/>
            <p:cNvSpPr txBox="1">
              <a:spLocks noChangeArrowheads="1"/>
            </p:cNvSpPr>
            <p:nvPr/>
          </p:nvSpPr>
          <p:spPr bwMode="auto">
            <a:xfrm>
              <a:off x="720" y="140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v</a:t>
              </a:r>
              <a:endParaRPr lang="en-US" sz="2800" b="1" baseline="-250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0266" name="Oval 136"/>
          <p:cNvSpPr>
            <a:spLocks noChangeArrowheads="1"/>
          </p:cNvSpPr>
          <p:nvPr/>
        </p:nvSpPr>
        <p:spPr bwMode="auto">
          <a:xfrm>
            <a:off x="8153400" y="2787647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138"/>
          <p:cNvSpPr>
            <a:spLocks noChangeArrowheads="1"/>
          </p:cNvSpPr>
          <p:nvPr/>
        </p:nvSpPr>
        <p:spPr bwMode="auto">
          <a:xfrm>
            <a:off x="862013" y="2797172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Text Box 139"/>
          <p:cNvSpPr txBox="1">
            <a:spLocks noChangeArrowheads="1"/>
          </p:cNvSpPr>
          <p:nvPr/>
        </p:nvSpPr>
        <p:spPr bwMode="auto">
          <a:xfrm>
            <a:off x="381000" y="236219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10269" name="Text Box 140"/>
          <p:cNvSpPr txBox="1">
            <a:spLocks noChangeArrowheads="1"/>
          </p:cNvSpPr>
          <p:nvPr/>
        </p:nvSpPr>
        <p:spPr bwMode="auto">
          <a:xfrm>
            <a:off x="8153400" y="236219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10270" name="Oval 110"/>
          <p:cNvSpPr>
            <a:spLocks noChangeArrowheads="1"/>
          </p:cNvSpPr>
          <p:nvPr/>
        </p:nvSpPr>
        <p:spPr bwMode="auto">
          <a:xfrm>
            <a:off x="3886200" y="3962397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97"/>
          <p:cNvSpPr>
            <a:spLocks noChangeArrowheads="1"/>
          </p:cNvSpPr>
          <p:nvPr/>
        </p:nvSpPr>
        <p:spPr bwMode="auto">
          <a:xfrm>
            <a:off x="5943600" y="4800597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Text Box 144"/>
          <p:cNvSpPr txBox="1">
            <a:spLocks noChangeArrowheads="1"/>
          </p:cNvSpPr>
          <p:nvPr/>
        </p:nvSpPr>
        <p:spPr bwMode="auto">
          <a:xfrm>
            <a:off x="635000" y="1584322"/>
            <a:ext cx="279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vanishing line (horizon)</a:t>
            </a:r>
          </a:p>
        </p:txBody>
      </p:sp>
      <p:pic>
        <p:nvPicPr>
          <p:cNvPr id="343190" name="Picture 15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450" y="2201860"/>
            <a:ext cx="32083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191" name="Picture 15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1738" y="1736722"/>
            <a:ext cx="28670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192" name="Oval 152"/>
          <p:cNvSpPr>
            <a:spLocks noChangeArrowheads="1"/>
          </p:cNvSpPr>
          <p:nvPr/>
        </p:nvSpPr>
        <p:spPr bwMode="auto">
          <a:xfrm>
            <a:off x="1100138" y="240982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3193" name="Oval 153"/>
          <p:cNvSpPr>
            <a:spLocks noChangeArrowheads="1"/>
          </p:cNvSpPr>
          <p:nvPr/>
        </p:nvSpPr>
        <p:spPr bwMode="auto">
          <a:xfrm>
            <a:off x="6096000" y="202406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192" grpId="0" animBg="1"/>
      <p:bldP spid="3431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057400" y="1998130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0163" y="2863318"/>
            <a:ext cx="91138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863318"/>
            <a:ext cx="9139238" cy="3395801"/>
            <a:chOff x="1050" y="1976"/>
            <a:chExt cx="3862" cy="1830"/>
          </a:xfrm>
        </p:grpSpPr>
        <p:sp>
          <p:nvSpPr>
            <p:cNvPr id="43077" name="Line 5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8" name="Line 6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9" name="Line 7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0" name="Line 8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1" name="Line 9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2" name="Line 10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3" name="Line 11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4" name="Line 12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5" name="Line 13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6" name="Line 14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7" name="Line 15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8" name="Line 16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89" name="Line 17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flipH="1">
            <a:off x="6350" y="2868080"/>
            <a:ext cx="9118600" cy="3391039"/>
            <a:chOff x="1050" y="1976"/>
            <a:chExt cx="3862" cy="1830"/>
          </a:xfrm>
        </p:grpSpPr>
        <p:sp>
          <p:nvSpPr>
            <p:cNvPr id="43064" name="Line 19"/>
            <p:cNvSpPr>
              <a:spLocks noChangeShapeType="1"/>
            </p:cNvSpPr>
            <p:nvPr/>
          </p:nvSpPr>
          <p:spPr bwMode="auto">
            <a:xfrm flipH="1">
              <a:off x="1056" y="1976"/>
              <a:ext cx="3479" cy="14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65" name="Line 20"/>
            <p:cNvSpPr>
              <a:spLocks noChangeShapeType="1"/>
            </p:cNvSpPr>
            <p:nvPr/>
          </p:nvSpPr>
          <p:spPr bwMode="auto">
            <a:xfrm flipV="1">
              <a:off x="1586" y="1976"/>
              <a:ext cx="2949" cy="183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66" name="Line 21"/>
            <p:cNvSpPr>
              <a:spLocks noChangeShapeType="1"/>
            </p:cNvSpPr>
            <p:nvPr/>
          </p:nvSpPr>
          <p:spPr bwMode="auto">
            <a:xfrm flipV="1">
              <a:off x="2525" y="1976"/>
              <a:ext cx="2010" cy="18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67" name="Line 22"/>
            <p:cNvSpPr>
              <a:spLocks noChangeShapeType="1"/>
            </p:cNvSpPr>
            <p:nvPr/>
          </p:nvSpPr>
          <p:spPr bwMode="auto">
            <a:xfrm flipV="1">
              <a:off x="3371" y="1976"/>
              <a:ext cx="1164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68" name="Line 23"/>
            <p:cNvSpPr>
              <a:spLocks noChangeShapeType="1"/>
            </p:cNvSpPr>
            <p:nvPr/>
          </p:nvSpPr>
          <p:spPr bwMode="auto">
            <a:xfrm flipV="1">
              <a:off x="4195" y="1976"/>
              <a:ext cx="340" cy="18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69" name="Line 24"/>
            <p:cNvSpPr>
              <a:spLocks noChangeShapeType="1"/>
            </p:cNvSpPr>
            <p:nvPr/>
          </p:nvSpPr>
          <p:spPr bwMode="auto">
            <a:xfrm flipH="1" flipV="1">
              <a:off x="4535" y="1976"/>
              <a:ext cx="367" cy="9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0" name="Line 25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72" cy="4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1" name="Line 26"/>
            <p:cNvSpPr>
              <a:spLocks noChangeShapeType="1"/>
            </p:cNvSpPr>
            <p:nvPr/>
          </p:nvSpPr>
          <p:spPr bwMode="auto">
            <a:xfrm>
              <a:off x="4540" y="1976"/>
              <a:ext cx="368" cy="1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2" name="Line 27"/>
            <p:cNvSpPr>
              <a:spLocks noChangeShapeType="1"/>
            </p:cNvSpPr>
            <p:nvPr/>
          </p:nvSpPr>
          <p:spPr bwMode="auto">
            <a:xfrm flipH="1" flipV="1">
              <a:off x="4540" y="1976"/>
              <a:ext cx="357" cy="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3" name="Line 28"/>
            <p:cNvSpPr>
              <a:spLocks noChangeShapeType="1"/>
            </p:cNvSpPr>
            <p:nvPr/>
          </p:nvSpPr>
          <p:spPr bwMode="auto">
            <a:xfrm flipV="1">
              <a:off x="1062" y="1976"/>
              <a:ext cx="3478" cy="9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4" name="Line 29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5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5" name="Line 30"/>
            <p:cNvSpPr>
              <a:spLocks noChangeShapeType="1"/>
            </p:cNvSpPr>
            <p:nvPr/>
          </p:nvSpPr>
          <p:spPr bwMode="auto">
            <a:xfrm flipV="1">
              <a:off x="1056" y="1976"/>
              <a:ext cx="3473" cy="33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76" name="Line 31"/>
            <p:cNvSpPr>
              <a:spLocks noChangeShapeType="1"/>
            </p:cNvSpPr>
            <p:nvPr/>
          </p:nvSpPr>
          <p:spPr bwMode="auto">
            <a:xfrm flipV="1">
              <a:off x="1050" y="1976"/>
              <a:ext cx="3479" cy="14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301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160877" y="-33866"/>
            <a:ext cx="7772400" cy="812796"/>
          </a:xfrm>
        </p:spPr>
        <p:txBody>
          <a:bodyPr/>
          <a:lstStyle/>
          <a:p>
            <a:r>
              <a:rPr lang="en-US" dirty="0" smtClean="0"/>
              <a:t>Measuring height</a:t>
            </a:r>
          </a:p>
        </p:txBody>
      </p:sp>
      <p:pic>
        <p:nvPicPr>
          <p:cNvPr id="43015" name="Picture 33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21830"/>
            <a:ext cx="942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Oval 34"/>
          <p:cNvSpPr>
            <a:spLocks noChangeArrowheads="1"/>
          </p:cNvSpPr>
          <p:nvPr/>
        </p:nvSpPr>
        <p:spPr bwMode="auto">
          <a:xfrm>
            <a:off x="5943600" y="115993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017" name="Line 40"/>
          <p:cNvSpPr>
            <a:spLocks noChangeShapeType="1"/>
          </p:cNvSpPr>
          <p:nvPr/>
        </p:nvSpPr>
        <p:spPr bwMode="auto">
          <a:xfrm flipV="1">
            <a:off x="6019800" y="61268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3018" name="Text Box 41"/>
          <p:cNvSpPr txBox="1">
            <a:spLocks noChangeArrowheads="1"/>
          </p:cNvSpPr>
          <p:nvPr/>
        </p:nvSpPr>
        <p:spPr bwMode="auto">
          <a:xfrm>
            <a:off x="6096000" y="446425"/>
            <a:ext cx="533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 dirty="0" err="1">
                <a:solidFill>
                  <a:srgbClr val="FF0000"/>
                </a:solidFill>
                <a:latin typeface="Arial" charset="0"/>
              </a:rPr>
              <a:t>z</a:t>
            </a:r>
            <a:endParaRPr lang="en-US" sz="2800" b="1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19" name="Text Box 42"/>
          <p:cNvSpPr txBox="1">
            <a:spLocks noChangeArrowheads="1"/>
          </p:cNvSpPr>
          <p:nvPr/>
        </p:nvSpPr>
        <p:spPr bwMode="auto">
          <a:xfrm>
            <a:off x="6096000" y="855130"/>
            <a:ext cx="533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r</a:t>
            </a:r>
            <a:endParaRPr lang="en-US" sz="2800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0" name="Text Box 43"/>
          <p:cNvSpPr txBox="1">
            <a:spLocks noChangeArrowheads="1"/>
          </p:cNvSpPr>
          <p:nvPr/>
        </p:nvSpPr>
        <p:spPr bwMode="auto">
          <a:xfrm>
            <a:off x="6248400" y="4817530"/>
            <a:ext cx="533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</a:t>
            </a:r>
            <a:endParaRPr lang="en-US" sz="2800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1" name="Text Box 56"/>
          <p:cNvSpPr txBox="1">
            <a:spLocks noChangeArrowheads="1"/>
          </p:cNvSpPr>
          <p:nvPr/>
        </p:nvSpPr>
        <p:spPr bwMode="auto">
          <a:xfrm>
            <a:off x="3810000" y="1921930"/>
            <a:ext cx="6858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3022" name="Oval 62"/>
          <p:cNvSpPr>
            <a:spLocks noChangeArrowheads="1"/>
          </p:cNvSpPr>
          <p:nvPr/>
        </p:nvSpPr>
        <p:spPr bwMode="auto">
          <a:xfrm>
            <a:off x="8153400" y="280458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023" name="Oval 63"/>
          <p:cNvSpPr>
            <a:spLocks noChangeArrowheads="1"/>
          </p:cNvSpPr>
          <p:nvPr/>
        </p:nvSpPr>
        <p:spPr bwMode="auto">
          <a:xfrm>
            <a:off x="862013" y="2814105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024" name="Text Box 64"/>
          <p:cNvSpPr txBox="1">
            <a:spLocks noChangeArrowheads="1"/>
          </p:cNvSpPr>
          <p:nvPr/>
        </p:nvSpPr>
        <p:spPr bwMode="auto">
          <a:xfrm>
            <a:off x="381000" y="2379130"/>
            <a:ext cx="533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43025" name="Text Box 65"/>
          <p:cNvSpPr txBox="1">
            <a:spLocks noChangeArrowheads="1"/>
          </p:cNvSpPr>
          <p:nvPr/>
        </p:nvSpPr>
        <p:spPr bwMode="auto">
          <a:xfrm>
            <a:off x="8153400" y="2379130"/>
            <a:ext cx="533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43026" name="Oval 66"/>
          <p:cNvSpPr>
            <a:spLocks noChangeArrowheads="1"/>
          </p:cNvSpPr>
          <p:nvPr/>
        </p:nvSpPr>
        <p:spPr bwMode="auto">
          <a:xfrm>
            <a:off x="3886200" y="397933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027" name="Oval 67"/>
          <p:cNvSpPr>
            <a:spLocks noChangeArrowheads="1"/>
          </p:cNvSpPr>
          <p:nvPr/>
        </p:nvSpPr>
        <p:spPr bwMode="auto">
          <a:xfrm>
            <a:off x="5943600" y="481753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028" name="Text Box 70"/>
          <p:cNvSpPr txBox="1">
            <a:spLocks noChangeArrowheads="1"/>
          </p:cNvSpPr>
          <p:nvPr/>
        </p:nvSpPr>
        <p:spPr bwMode="auto">
          <a:xfrm>
            <a:off x="635000" y="1601255"/>
            <a:ext cx="2823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vanishing line (horizon)</a:t>
            </a:r>
          </a:p>
        </p:txBody>
      </p:sp>
      <p:sp>
        <p:nvSpPr>
          <p:cNvPr id="43029" name="Oval 73"/>
          <p:cNvSpPr>
            <a:spLocks noChangeArrowheads="1"/>
          </p:cNvSpPr>
          <p:nvPr/>
        </p:nvSpPr>
        <p:spPr bwMode="auto">
          <a:xfrm>
            <a:off x="3886200" y="336973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3030" name="Line 84"/>
          <p:cNvSpPr>
            <a:spLocks noChangeShapeType="1"/>
          </p:cNvSpPr>
          <p:nvPr/>
        </p:nvSpPr>
        <p:spPr bwMode="auto">
          <a:xfrm flipV="1">
            <a:off x="4648200" y="344593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3031" name="Line 85"/>
          <p:cNvSpPr>
            <a:spLocks noChangeShapeType="1"/>
          </p:cNvSpPr>
          <p:nvPr/>
        </p:nvSpPr>
        <p:spPr bwMode="auto">
          <a:xfrm flipV="1">
            <a:off x="3657600" y="359833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3032" name="Freeform 93"/>
          <p:cNvSpPr>
            <a:spLocks/>
          </p:cNvSpPr>
          <p:nvPr/>
        </p:nvSpPr>
        <p:spPr bwMode="auto">
          <a:xfrm>
            <a:off x="3657600" y="3445930"/>
            <a:ext cx="990600" cy="1066800"/>
          </a:xfrm>
          <a:custGeom>
            <a:avLst/>
            <a:gdLst>
              <a:gd name="T0" fmla="*/ 0 w 624"/>
              <a:gd name="T1" fmla="*/ 1693545178 h 672"/>
              <a:gd name="T2" fmla="*/ 1572577282 w 624"/>
              <a:gd name="T3" fmla="*/ 1088707501 h 672"/>
              <a:gd name="T4" fmla="*/ 1572577282 w 624"/>
              <a:gd name="T5" fmla="*/ 0 h 672"/>
              <a:gd name="T6" fmla="*/ 0 w 624"/>
              <a:gd name="T7" fmla="*/ 241935011 h 672"/>
              <a:gd name="T8" fmla="*/ 0 w 624"/>
              <a:gd name="T9" fmla="*/ 1693545178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72"/>
              <a:gd name="T17" fmla="*/ 624 w 624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72">
                <a:moveTo>
                  <a:pt x="0" y="672"/>
                </a:moveTo>
                <a:lnTo>
                  <a:pt x="624" y="432"/>
                </a:lnTo>
                <a:lnTo>
                  <a:pt x="624" y="0"/>
                </a:lnTo>
                <a:lnTo>
                  <a:pt x="0" y="96"/>
                </a:lnTo>
                <a:lnTo>
                  <a:pt x="0" y="672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3033" name="Freeform 94"/>
          <p:cNvSpPr>
            <a:spLocks/>
          </p:cNvSpPr>
          <p:nvPr/>
        </p:nvSpPr>
        <p:spPr bwMode="auto">
          <a:xfrm>
            <a:off x="2895600" y="3369730"/>
            <a:ext cx="762000" cy="1143000"/>
          </a:xfrm>
          <a:custGeom>
            <a:avLst/>
            <a:gdLst>
              <a:gd name="T0" fmla="*/ 1209675089 w 480"/>
              <a:gd name="T1" fmla="*/ 1814512678 h 720"/>
              <a:gd name="T2" fmla="*/ 0 w 480"/>
              <a:gd name="T3" fmla="*/ 1088707528 h 720"/>
              <a:gd name="T4" fmla="*/ 0 w 480"/>
              <a:gd name="T5" fmla="*/ 0 h 720"/>
              <a:gd name="T6" fmla="*/ 1209675089 w 480"/>
              <a:gd name="T7" fmla="*/ 362902476 h 720"/>
              <a:gd name="T8" fmla="*/ 1209675089 w 480"/>
              <a:gd name="T9" fmla="*/ 181451267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720"/>
              <a:gd name="T17" fmla="*/ 480 w 480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720">
                <a:moveTo>
                  <a:pt x="480" y="720"/>
                </a:moveTo>
                <a:lnTo>
                  <a:pt x="0" y="432"/>
                </a:lnTo>
                <a:lnTo>
                  <a:pt x="0" y="0"/>
                </a:lnTo>
                <a:lnTo>
                  <a:pt x="480" y="144"/>
                </a:lnTo>
                <a:lnTo>
                  <a:pt x="480" y="72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3034" name="Freeform 95"/>
          <p:cNvSpPr>
            <a:spLocks/>
          </p:cNvSpPr>
          <p:nvPr/>
        </p:nvSpPr>
        <p:spPr bwMode="auto">
          <a:xfrm>
            <a:off x="2895600" y="3293530"/>
            <a:ext cx="1752600" cy="304800"/>
          </a:xfrm>
          <a:custGeom>
            <a:avLst/>
            <a:gdLst>
              <a:gd name="T0" fmla="*/ 1209674862 w 1104"/>
              <a:gd name="T1" fmla="*/ 483870045 h 192"/>
              <a:gd name="T2" fmla="*/ 0 w 1104"/>
              <a:gd name="T3" fmla="*/ 120967511 h 192"/>
              <a:gd name="T4" fmla="*/ 1330642308 w 1104"/>
              <a:gd name="T5" fmla="*/ 0 h 192"/>
              <a:gd name="T6" fmla="*/ 2147483647 w 1104"/>
              <a:gd name="T7" fmla="*/ 241935022 h 192"/>
              <a:gd name="T8" fmla="*/ 1209674862 w 1104"/>
              <a:gd name="T9" fmla="*/ 483870045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192"/>
              <a:gd name="T17" fmla="*/ 1104 w 11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192">
                <a:moveTo>
                  <a:pt x="480" y="192"/>
                </a:moveTo>
                <a:lnTo>
                  <a:pt x="0" y="48"/>
                </a:lnTo>
                <a:lnTo>
                  <a:pt x="528" y="0"/>
                </a:lnTo>
                <a:lnTo>
                  <a:pt x="1104" y="96"/>
                </a:lnTo>
                <a:lnTo>
                  <a:pt x="480" y="192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43035" name="Picture 3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1769530"/>
            <a:ext cx="552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6" name="Oval 72"/>
          <p:cNvSpPr>
            <a:spLocks noChangeArrowheads="1"/>
          </p:cNvSpPr>
          <p:nvPr/>
        </p:nvSpPr>
        <p:spPr bwMode="auto">
          <a:xfrm>
            <a:off x="3810000" y="176953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3657600" y="2912530"/>
            <a:ext cx="990600" cy="1600200"/>
            <a:chOff x="2304" y="1728"/>
            <a:chExt cx="624" cy="1008"/>
          </a:xfrm>
        </p:grpSpPr>
        <p:sp>
          <p:nvSpPr>
            <p:cNvPr id="43062" name="Line 45"/>
            <p:cNvSpPr>
              <a:spLocks noChangeShapeType="1"/>
            </p:cNvSpPr>
            <p:nvPr/>
          </p:nvSpPr>
          <p:spPr bwMode="auto">
            <a:xfrm flipH="1">
              <a:off x="2724" y="1728"/>
              <a:ext cx="204" cy="30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063" name="Line 78"/>
            <p:cNvSpPr>
              <a:spLocks noChangeShapeType="1"/>
            </p:cNvSpPr>
            <p:nvPr/>
          </p:nvSpPr>
          <p:spPr bwMode="auto">
            <a:xfrm flipH="1">
              <a:off x="2304" y="2016"/>
              <a:ext cx="432" cy="72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3657600" y="2393418"/>
            <a:ext cx="1371600" cy="1204912"/>
            <a:chOff x="2304" y="1401"/>
            <a:chExt cx="864" cy="759"/>
          </a:xfrm>
        </p:grpSpPr>
        <p:grpSp>
          <p:nvGrpSpPr>
            <p:cNvPr id="6" name="Group 58"/>
            <p:cNvGrpSpPr>
              <a:grpSpLocks/>
            </p:cNvGrpSpPr>
            <p:nvPr/>
          </p:nvGrpSpPr>
          <p:grpSpPr bwMode="auto">
            <a:xfrm flipH="1">
              <a:off x="2304" y="1680"/>
              <a:ext cx="624" cy="480"/>
              <a:chOff x="693" y="1667"/>
              <a:chExt cx="3099" cy="1309"/>
            </a:xfrm>
          </p:grpSpPr>
          <p:sp>
            <p:nvSpPr>
              <p:cNvPr id="43060" name="Line 59"/>
              <p:cNvSpPr>
                <a:spLocks noChangeShapeType="1"/>
              </p:cNvSpPr>
              <p:nvPr/>
            </p:nvSpPr>
            <p:spPr bwMode="auto">
              <a:xfrm flipH="1" flipV="1">
                <a:off x="720" y="1728"/>
                <a:ext cx="3072" cy="124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43061" name="Oval 60"/>
              <p:cNvSpPr>
                <a:spLocks noChangeArrowheads="1"/>
              </p:cNvSpPr>
              <p:nvPr/>
            </p:nvSpPr>
            <p:spPr bwMode="auto">
              <a:xfrm>
                <a:off x="693" y="1667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7" name="Group 105"/>
            <p:cNvGrpSpPr>
              <a:grpSpLocks/>
            </p:cNvGrpSpPr>
            <p:nvPr/>
          </p:nvGrpSpPr>
          <p:grpSpPr bwMode="auto">
            <a:xfrm>
              <a:off x="2880" y="1401"/>
              <a:ext cx="288" cy="348"/>
              <a:chOff x="2880" y="1401"/>
              <a:chExt cx="288" cy="348"/>
            </a:xfrm>
          </p:grpSpPr>
          <p:sp>
            <p:nvSpPr>
              <p:cNvPr id="43058" name="Text Box 61"/>
              <p:cNvSpPr txBox="1">
                <a:spLocks noChangeArrowheads="1"/>
              </p:cNvSpPr>
              <p:nvPr/>
            </p:nvSpPr>
            <p:spPr bwMode="auto">
              <a:xfrm>
                <a:off x="2928" y="1401"/>
                <a:ext cx="240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v</a:t>
                </a:r>
                <a:endParaRPr lang="en-US" sz="2800" b="1" baseline="-25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3059" name="Oval 76"/>
              <p:cNvSpPr>
                <a:spLocks noChangeArrowheads="1"/>
              </p:cNvSpPr>
              <p:nvPr/>
            </p:nvSpPr>
            <p:spPr bwMode="auto">
              <a:xfrm>
                <a:off x="2880" y="16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</p:grpSp>
      <p:sp>
        <p:nvSpPr>
          <p:cNvPr id="43039" name="Text Box 98"/>
          <p:cNvSpPr txBox="1">
            <a:spLocks noChangeArrowheads="1"/>
          </p:cNvSpPr>
          <p:nvPr/>
        </p:nvSpPr>
        <p:spPr bwMode="auto">
          <a:xfrm>
            <a:off x="3886200" y="1312330"/>
            <a:ext cx="6858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3040" name="Text Box 101"/>
          <p:cNvSpPr txBox="1">
            <a:spLocks noChangeArrowheads="1"/>
          </p:cNvSpPr>
          <p:nvPr/>
        </p:nvSpPr>
        <p:spPr bwMode="auto">
          <a:xfrm>
            <a:off x="3200400" y="2912530"/>
            <a:ext cx="6858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sz="2800" b="1" baseline="-2500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3041" name="Rectangle 107"/>
          <p:cNvSpPr>
            <a:spLocks noChangeArrowheads="1"/>
          </p:cNvSpPr>
          <p:nvPr/>
        </p:nvSpPr>
        <p:spPr bwMode="auto">
          <a:xfrm>
            <a:off x="381000" y="5240090"/>
            <a:ext cx="84582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What if the point on the ground plane </a:t>
            </a:r>
            <a:r>
              <a:rPr lang="en-US" sz="2000" b="1">
                <a:latin typeface="Arial" charset="0"/>
              </a:rPr>
              <a:t>b</a:t>
            </a:r>
            <a:r>
              <a:rPr lang="en-US" sz="2000" b="1" baseline="-25000">
                <a:latin typeface="Arial" charset="0"/>
              </a:rPr>
              <a:t>0 </a:t>
            </a:r>
            <a:r>
              <a:rPr lang="en-US" sz="2000">
                <a:latin typeface="Arial" charset="0"/>
              </a:rPr>
              <a:t>is not known?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Here the guy is standing on the box, height of box is known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Use one side of the box to help find </a:t>
            </a:r>
            <a:r>
              <a:rPr lang="en-US" sz="1800" b="1">
                <a:latin typeface="Arial" charset="0"/>
              </a:rPr>
              <a:t>b</a:t>
            </a:r>
            <a:r>
              <a:rPr lang="en-US" sz="1800" b="1" baseline="-25000">
                <a:latin typeface="Arial" charset="0"/>
              </a:rPr>
              <a:t>0 </a:t>
            </a:r>
            <a:r>
              <a:rPr lang="en-US" sz="1800">
                <a:latin typeface="Arial" charset="0"/>
              </a:rPr>
              <a:t>as shown above</a:t>
            </a:r>
          </a:p>
        </p:txBody>
      </p: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3810000" y="1921930"/>
            <a:ext cx="838200" cy="2460625"/>
            <a:chOff x="2400" y="1104"/>
            <a:chExt cx="528" cy="1550"/>
          </a:xfrm>
        </p:grpSpPr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2448" y="1104"/>
              <a:ext cx="0" cy="1392"/>
              <a:chOff x="2448" y="1104"/>
              <a:chExt cx="0" cy="1392"/>
            </a:xfrm>
          </p:grpSpPr>
          <p:sp>
            <p:nvSpPr>
              <p:cNvPr id="43054" name="Line 77"/>
              <p:cNvSpPr>
                <a:spLocks noChangeShapeType="1"/>
              </p:cNvSpPr>
              <p:nvPr/>
            </p:nvSpPr>
            <p:spPr bwMode="auto">
              <a:xfrm flipH="1">
                <a:off x="2448" y="1104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43055" name="Line 79"/>
              <p:cNvSpPr>
                <a:spLocks noChangeShapeType="1"/>
              </p:cNvSpPr>
              <p:nvPr/>
            </p:nvSpPr>
            <p:spPr bwMode="auto">
              <a:xfrm flipH="1">
                <a:off x="2448" y="2064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</p:grpSp>
        <p:grpSp>
          <p:nvGrpSpPr>
            <p:cNvPr id="10" name="Group 103"/>
            <p:cNvGrpSpPr>
              <a:grpSpLocks/>
            </p:cNvGrpSpPr>
            <p:nvPr/>
          </p:nvGrpSpPr>
          <p:grpSpPr bwMode="auto">
            <a:xfrm>
              <a:off x="2400" y="2352"/>
              <a:ext cx="528" cy="302"/>
              <a:chOff x="2400" y="2352"/>
              <a:chExt cx="528" cy="302"/>
            </a:xfrm>
          </p:grpSpPr>
          <p:sp>
            <p:nvSpPr>
              <p:cNvPr id="43052" name="Oval 99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43053" name="Text Box 55"/>
              <p:cNvSpPr txBox="1">
                <a:spLocks noChangeArrowheads="1"/>
              </p:cNvSpPr>
              <p:nvPr/>
            </p:nvSpPr>
            <p:spPr bwMode="auto">
              <a:xfrm>
                <a:off x="2496" y="2352"/>
                <a:ext cx="432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b</a:t>
                </a:r>
                <a:r>
                  <a:rPr lang="en-US" sz="2800" b="1" baseline="-25000">
                    <a:solidFill>
                      <a:srgbClr val="FF0000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3124200" y="3384019"/>
            <a:ext cx="762000" cy="1317625"/>
            <a:chOff x="1968" y="2025"/>
            <a:chExt cx="480" cy="830"/>
          </a:xfrm>
        </p:grpSpPr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2256" y="2112"/>
              <a:ext cx="96" cy="672"/>
              <a:chOff x="2256" y="2112"/>
              <a:chExt cx="96" cy="672"/>
            </a:xfrm>
          </p:grpSpPr>
          <p:sp>
            <p:nvSpPr>
              <p:cNvPr id="43048" name="Oval 74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43049" name="Oval 75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sp>
          <p:nvSpPr>
            <p:cNvPr id="43046" name="Text Box 108"/>
            <p:cNvSpPr txBox="1">
              <a:spLocks noChangeArrowheads="1"/>
            </p:cNvSpPr>
            <p:nvPr/>
          </p:nvSpPr>
          <p:spPr bwMode="auto">
            <a:xfrm>
              <a:off x="2016" y="2025"/>
              <a:ext cx="43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2800" b="1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3047" name="Text Box 109"/>
            <p:cNvSpPr txBox="1">
              <a:spLocks noChangeArrowheads="1"/>
            </p:cNvSpPr>
            <p:nvPr/>
          </p:nvSpPr>
          <p:spPr bwMode="auto">
            <a:xfrm>
              <a:off x="1968" y="2553"/>
              <a:ext cx="43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b</a:t>
              </a:r>
              <a:r>
                <a:rPr lang="en-US" sz="2800" b="1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3044" name="Oval 54"/>
          <p:cNvSpPr>
            <a:spLocks noChangeArrowheads="1"/>
          </p:cNvSpPr>
          <p:nvPr/>
        </p:nvSpPr>
        <p:spPr bwMode="auto">
          <a:xfrm>
            <a:off x="3810000" y="336973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(X,Y,Z) coordinates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Monocular Depth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19880"/>
            <a:ext cx="8561388" cy="5356225"/>
          </a:xfrm>
        </p:spPr>
        <p:txBody>
          <a:bodyPr/>
          <a:lstStyle/>
          <a:p>
            <a:r>
              <a:rPr lang="en-US" dirty="0" smtClean="0"/>
              <a:t>Stationary Cues:</a:t>
            </a:r>
          </a:p>
          <a:p>
            <a:pPr lvl="1"/>
            <a:r>
              <a:rPr lang="en-US" dirty="0" smtClean="0"/>
              <a:t>Perspective</a:t>
            </a:r>
            <a:endParaRPr lang="en-US" dirty="0" smtClean="0"/>
          </a:p>
          <a:p>
            <a:pPr lvl="1"/>
            <a:r>
              <a:rPr lang="en-US" dirty="0" smtClean="0"/>
              <a:t>Relative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Familiar size</a:t>
            </a:r>
            <a:endParaRPr lang="en-US" dirty="0" smtClean="0"/>
          </a:p>
          <a:p>
            <a:pPr lvl="1"/>
            <a:r>
              <a:rPr lang="en-US" dirty="0" smtClean="0"/>
              <a:t>Aerial </a:t>
            </a:r>
            <a:r>
              <a:rPr lang="en-US" dirty="0" smtClean="0"/>
              <a:t>perspective </a:t>
            </a:r>
            <a:endParaRPr lang="en-US" dirty="0" smtClean="0"/>
          </a:p>
          <a:p>
            <a:pPr lvl="1"/>
            <a:r>
              <a:rPr lang="en-US" dirty="0" smtClean="0"/>
              <a:t>Occlusion</a:t>
            </a:r>
            <a:endParaRPr lang="en-US" dirty="0" smtClean="0"/>
          </a:p>
          <a:p>
            <a:pPr lvl="1"/>
            <a:r>
              <a:rPr lang="en-US" dirty="0" smtClean="0"/>
              <a:t>Peripheral </a:t>
            </a:r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Texture gradient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02" name="Picture 2" descr="http://www.aprsfl.net/microtrak/quarter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518" y="1044575"/>
            <a:ext cx="6323446" cy="5109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0578" name="Picture 2" descr="Mountain Haze from Lost Mine Tr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045" y="1041143"/>
            <a:ext cx="7334828" cy="48849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9554" name="Picture 2" descr="http://catwells.files.wordpress.com/2009/04/statue-of-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89" y="1398729"/>
            <a:ext cx="8159869" cy="42123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122" y="1387331"/>
            <a:ext cx="6800787" cy="453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4130" name="Picture 2" descr="http://http.developer.nvidia.com/GPUGems/elementLinks/fig25-01a.jpg"/>
          <p:cNvPicPr>
            <a:picLocks noChangeAspect="1" noChangeArrowheads="1"/>
          </p:cNvPicPr>
          <p:nvPr/>
        </p:nvPicPr>
        <p:blipFill>
          <a:blip r:embed="rId2" cstate="print"/>
          <a:srcRect l="50874" b="13440"/>
          <a:stretch>
            <a:fillRect/>
          </a:stretch>
        </p:blipFill>
        <p:spPr bwMode="auto">
          <a:xfrm>
            <a:off x="1981200" y="1044575"/>
            <a:ext cx="4890655" cy="47518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1a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829733"/>
            <a:ext cx="8561388" cy="5096405"/>
          </a:xfrm>
        </p:spPr>
        <p:txBody>
          <a:bodyPr/>
          <a:lstStyle/>
          <a:p>
            <a:r>
              <a:rPr lang="en-US" dirty="0" smtClean="0"/>
              <a:t>Assuming odd size filters</a:t>
            </a:r>
          </a:p>
          <a:p>
            <a:r>
              <a:rPr lang="en-US" dirty="0" smtClean="0"/>
              <a:t>Assuming square filters</a:t>
            </a:r>
          </a:p>
          <a:p>
            <a:endParaRPr lang="en-US" dirty="0" smtClean="0"/>
          </a:p>
          <a:p>
            <a:r>
              <a:rPr lang="en-US" dirty="0" smtClean="0"/>
              <a:t>Cross correlation vs. Convolution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normalizing the Gaussian filter</a:t>
            </a:r>
          </a:p>
          <a:p>
            <a:r>
              <a:rPr lang="en-US" dirty="0" smtClean="0"/>
              <a:t>Resizing only works for shrinking not enlarging</a:t>
            </a:r>
          </a:p>
          <a:p>
            <a:pPr lvl="1"/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8216" y="2980265"/>
            <a:ext cx="8380412" cy="1253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tabLst>
                <a:tab pos="341313" algn="l"/>
                <a:tab pos="1150938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Convolution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operation is a cross-correlation where the filter is flipped both horizontally and vertically before being applied to the image: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055" y="3803649"/>
            <a:ext cx="46450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mtClean="0"/>
              <a:t>Goal:  estimate the camera parameters</a:t>
            </a:r>
          </a:p>
          <a:p>
            <a:pPr lvl="1"/>
            <a:r>
              <a:rPr lang="en-US" smtClean="0"/>
              <a:t>Version 1:  solve for projection matrix</a:t>
            </a:r>
          </a:p>
        </p:txBody>
      </p:sp>
      <p:graphicFrame>
        <p:nvGraphicFramePr>
          <p:cNvPr id="11266" name="Object 13"/>
          <p:cNvGraphicFramePr>
            <a:graphicFrameLocks noChangeAspect="1"/>
          </p:cNvGraphicFramePr>
          <p:nvPr/>
        </p:nvGraphicFramePr>
        <p:xfrm>
          <a:off x="2260600" y="2006600"/>
          <a:ext cx="3089275" cy="892175"/>
        </p:xfrm>
        <a:graphic>
          <a:graphicData uri="http://schemas.openxmlformats.org/presentationml/2006/ole">
            <p:oleObj spid="_x0000_s880642" name="Equation" r:id="rId3" imgW="2374560" imgH="685800" progId="Equation.3">
              <p:embed/>
            </p:oleObj>
          </a:graphicData>
        </a:graphic>
      </p:graphicFrame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685800" y="3200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Version 2:  solve for camera parameters separately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intrinsics (focal length, principle point, pixel size)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extrinsics (rotation angles, translation)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radial distortion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Vanishing points and projection matrix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143000" y="895353"/>
          <a:ext cx="2514600" cy="1258888"/>
        </p:xfrm>
        <a:graphic>
          <a:graphicData uri="http://schemas.openxmlformats.org/presentationml/2006/ole">
            <p:oleObj spid="_x0000_s881666" name="Equation" r:id="rId3" imgW="1117440" imgH="558720" progId="Equation.3">
              <p:embed/>
            </p:oleObj>
          </a:graphicData>
        </a:graphic>
      </p:graphicFrame>
      <p:graphicFrame>
        <p:nvGraphicFramePr>
          <p:cNvPr id="317482" name="Object 42"/>
          <p:cNvGraphicFramePr>
            <a:graphicFrameLocks noChangeAspect="1"/>
          </p:cNvGraphicFramePr>
          <p:nvPr/>
        </p:nvGraphicFramePr>
        <p:xfrm>
          <a:off x="3811588" y="1219203"/>
          <a:ext cx="3351212" cy="604838"/>
        </p:xfrm>
        <a:graphic>
          <a:graphicData uri="http://schemas.openxmlformats.org/presentationml/2006/ole">
            <p:oleObj spid="_x0000_s881667" name="Equation" r:id="rId4" imgW="1269720" imgH="228600" progId="Equation.3">
              <p:embed/>
            </p:oleObj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828800" y="838203"/>
            <a:ext cx="1838325" cy="1676400"/>
            <a:chOff x="1152" y="624"/>
            <a:chExt cx="1158" cy="1056"/>
          </a:xfrm>
        </p:grpSpPr>
        <p:graphicFrame>
          <p:nvGraphicFramePr>
            <p:cNvPr id="12296" name="Object 43"/>
            <p:cNvGraphicFramePr>
              <a:graphicFrameLocks noChangeAspect="1"/>
            </p:cNvGraphicFramePr>
            <p:nvPr/>
          </p:nvGraphicFramePr>
          <p:xfrm>
            <a:off x="1152" y="1344"/>
            <a:ext cx="259" cy="315"/>
          </p:xfrm>
          <a:graphic>
            <a:graphicData uri="http://schemas.openxmlformats.org/presentationml/2006/ole">
              <p:oleObj spid="_x0000_s881672" name="Equation" r:id="rId5" imgW="177480" imgH="215640" progId="Equation.3">
                <p:embed/>
              </p:oleObj>
            </a:graphicData>
          </a:graphic>
        </p:graphicFrame>
        <p:graphicFrame>
          <p:nvGraphicFramePr>
            <p:cNvPr id="12297" name="Object 44"/>
            <p:cNvGraphicFramePr>
              <a:graphicFrameLocks noChangeAspect="1"/>
            </p:cNvGraphicFramePr>
            <p:nvPr/>
          </p:nvGraphicFramePr>
          <p:xfrm>
            <a:off x="1430" y="1344"/>
            <a:ext cx="276" cy="312"/>
          </p:xfrm>
          <a:graphic>
            <a:graphicData uri="http://schemas.openxmlformats.org/presentationml/2006/ole">
              <p:oleObj spid="_x0000_s881673" name="Equation" r:id="rId6" imgW="190440" imgH="215640" progId="Equation.3">
                <p:embed/>
              </p:oleObj>
            </a:graphicData>
          </a:graphic>
        </p:graphicFrame>
        <p:graphicFrame>
          <p:nvGraphicFramePr>
            <p:cNvPr id="12298" name="Object 45"/>
            <p:cNvGraphicFramePr>
              <a:graphicFrameLocks noChangeAspect="1"/>
            </p:cNvGraphicFramePr>
            <p:nvPr/>
          </p:nvGraphicFramePr>
          <p:xfrm>
            <a:off x="1728" y="1347"/>
            <a:ext cx="259" cy="333"/>
          </p:xfrm>
          <a:graphic>
            <a:graphicData uri="http://schemas.openxmlformats.org/presentationml/2006/ole">
              <p:oleObj spid="_x0000_s881674" name="Equation" r:id="rId7" imgW="177480" imgH="228600" progId="Equation.3">
                <p:embed/>
              </p:oleObj>
            </a:graphicData>
          </a:graphic>
        </p:graphicFrame>
        <p:graphicFrame>
          <p:nvGraphicFramePr>
            <p:cNvPr id="12299" name="Object 46"/>
            <p:cNvGraphicFramePr>
              <a:graphicFrameLocks noChangeAspect="1"/>
            </p:cNvGraphicFramePr>
            <p:nvPr/>
          </p:nvGraphicFramePr>
          <p:xfrm>
            <a:off x="2034" y="1344"/>
            <a:ext cx="276" cy="312"/>
          </p:xfrm>
          <a:graphic>
            <a:graphicData uri="http://schemas.openxmlformats.org/presentationml/2006/ole">
              <p:oleObj spid="_x0000_s881675" name="Equation" r:id="rId8" imgW="190440" imgH="215640" progId="Equation.3">
                <p:embed/>
              </p:oleObj>
            </a:graphicData>
          </a:graphic>
        </p:graphicFrame>
        <p:sp>
          <p:nvSpPr>
            <p:cNvPr id="12325" name="Rectangle 49"/>
            <p:cNvSpPr>
              <a:spLocks noChangeArrowheads="1"/>
            </p:cNvSpPr>
            <p:nvPr/>
          </p:nvSpPr>
          <p:spPr bwMode="auto">
            <a:xfrm>
              <a:off x="1152" y="624"/>
              <a:ext cx="240" cy="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2326" name="Rectangle 50"/>
            <p:cNvSpPr>
              <a:spLocks noChangeArrowheads="1"/>
            </p:cNvSpPr>
            <p:nvPr/>
          </p:nvSpPr>
          <p:spPr bwMode="auto">
            <a:xfrm>
              <a:off x="1440" y="624"/>
              <a:ext cx="240" cy="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2327" name="Rectangle 51"/>
            <p:cNvSpPr>
              <a:spLocks noChangeArrowheads="1"/>
            </p:cNvSpPr>
            <p:nvPr/>
          </p:nvSpPr>
          <p:spPr bwMode="auto">
            <a:xfrm>
              <a:off x="1728" y="624"/>
              <a:ext cx="240" cy="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2328" name="Rectangle 52"/>
            <p:cNvSpPr>
              <a:spLocks noChangeArrowheads="1"/>
            </p:cNvSpPr>
            <p:nvPr/>
          </p:nvSpPr>
          <p:spPr bwMode="auto">
            <a:xfrm>
              <a:off x="2016" y="624"/>
              <a:ext cx="240" cy="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143000" y="2667003"/>
            <a:ext cx="2667000" cy="428625"/>
            <a:chOff x="720" y="1170"/>
            <a:chExt cx="1680" cy="270"/>
          </a:xfrm>
        </p:grpSpPr>
        <p:graphicFrame>
          <p:nvGraphicFramePr>
            <p:cNvPr id="12295" name="Object 56"/>
            <p:cNvGraphicFramePr>
              <a:graphicFrameLocks noChangeAspect="1"/>
            </p:cNvGraphicFramePr>
            <p:nvPr/>
          </p:nvGraphicFramePr>
          <p:xfrm>
            <a:off x="904" y="1170"/>
            <a:ext cx="1496" cy="270"/>
          </p:xfrm>
          <a:graphic>
            <a:graphicData uri="http://schemas.openxmlformats.org/presentationml/2006/ole">
              <p:oleObj spid="_x0000_s881671" name="Equation" r:id="rId9" imgW="1333440" imgH="241200" progId="Equation.3">
                <p:embed/>
              </p:oleObj>
            </a:graphicData>
          </a:graphic>
        </p:graphicFrame>
        <p:sp>
          <p:nvSpPr>
            <p:cNvPr id="12324" name="Oval 57"/>
            <p:cNvSpPr>
              <a:spLocks noChangeArrowheads="1"/>
            </p:cNvSpPr>
            <p:nvPr/>
          </p:nvSpPr>
          <p:spPr bwMode="auto">
            <a:xfrm>
              <a:off x="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317498" name="Text Box 58"/>
          <p:cNvSpPr txBox="1">
            <a:spLocks noChangeArrowheads="1"/>
          </p:cNvSpPr>
          <p:nvPr/>
        </p:nvSpPr>
        <p:spPr bwMode="auto">
          <a:xfrm>
            <a:off x="3886200" y="2684466"/>
            <a:ext cx="2826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= </a:t>
            </a:r>
            <a:r>
              <a:rPr lang="en-US" sz="2000" b="1">
                <a:latin typeface="Arial" charset="0"/>
              </a:rPr>
              <a:t>v</a:t>
            </a:r>
            <a:r>
              <a:rPr lang="en-US" sz="2000" baseline="-25000">
                <a:latin typeface="Arial" charset="0"/>
              </a:rPr>
              <a:t>x</a:t>
            </a:r>
            <a:r>
              <a:rPr lang="en-US" sz="2000">
                <a:latin typeface="Arial" charset="0"/>
              </a:rPr>
              <a:t> (X vanishing point)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143000" y="3143253"/>
            <a:ext cx="3305175" cy="377825"/>
            <a:chOff x="720" y="2334"/>
            <a:chExt cx="2082" cy="238"/>
          </a:xfrm>
        </p:grpSpPr>
        <p:sp>
          <p:nvSpPr>
            <p:cNvPr id="12309" name="Rectangle 66"/>
            <p:cNvSpPr>
              <a:spLocks noChangeArrowheads="1"/>
            </p:cNvSpPr>
            <p:nvPr/>
          </p:nvSpPr>
          <p:spPr bwMode="auto">
            <a:xfrm>
              <a:off x="2743" y="2459"/>
              <a:ext cx="5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</a:rPr>
                <a:t>Z</a:t>
              </a:r>
              <a:endParaRPr lang="en-US"/>
            </a:p>
          </p:txBody>
        </p:sp>
        <p:sp>
          <p:nvSpPr>
            <p:cNvPr id="12310" name="Rectangle 67"/>
            <p:cNvSpPr>
              <a:spLocks noChangeArrowheads="1"/>
            </p:cNvSpPr>
            <p:nvPr/>
          </p:nvSpPr>
          <p:spPr bwMode="auto">
            <a:xfrm>
              <a:off x="2402" y="2459"/>
              <a:ext cx="5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2311" name="Rectangle 68"/>
            <p:cNvSpPr>
              <a:spLocks noChangeArrowheads="1"/>
            </p:cNvSpPr>
            <p:nvPr/>
          </p:nvSpPr>
          <p:spPr bwMode="auto">
            <a:xfrm>
              <a:off x="2090" y="2459"/>
              <a:ext cx="57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</a:rPr>
                <a:t>Y</a:t>
              </a:r>
              <a:endParaRPr lang="en-US"/>
            </a:p>
          </p:txBody>
        </p:sp>
        <p:sp>
          <p:nvSpPr>
            <p:cNvPr id="12312" name="Rectangle 69"/>
            <p:cNvSpPr>
              <a:spLocks noChangeArrowheads="1"/>
            </p:cNvSpPr>
            <p:nvPr/>
          </p:nvSpPr>
          <p:spPr bwMode="auto">
            <a:xfrm>
              <a:off x="1747" y="2459"/>
              <a:ext cx="5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2313" name="Rectangle 70"/>
            <p:cNvSpPr>
              <a:spLocks noChangeArrowheads="1"/>
            </p:cNvSpPr>
            <p:nvPr/>
          </p:nvSpPr>
          <p:spPr bwMode="auto">
            <a:xfrm>
              <a:off x="2216" y="2353"/>
              <a:ext cx="7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</a:rPr>
                <a:t>  </a:t>
              </a:r>
              <a:endParaRPr lang="en-US"/>
            </a:p>
          </p:txBody>
        </p:sp>
        <p:sp>
          <p:nvSpPr>
            <p:cNvPr id="12314" name="Rectangle 71"/>
            <p:cNvSpPr>
              <a:spLocks noChangeArrowheads="1"/>
            </p:cNvSpPr>
            <p:nvPr/>
          </p:nvSpPr>
          <p:spPr bwMode="auto">
            <a:xfrm>
              <a:off x="2181" y="2353"/>
              <a:ext cx="3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</a:rPr>
                <a:t>,</a:t>
              </a:r>
              <a:endParaRPr lang="en-US"/>
            </a:p>
          </p:txBody>
        </p:sp>
        <p:sp>
          <p:nvSpPr>
            <p:cNvPr id="12315" name="Rectangle 72"/>
            <p:cNvSpPr>
              <a:spLocks noChangeArrowheads="1"/>
            </p:cNvSpPr>
            <p:nvPr/>
          </p:nvSpPr>
          <p:spPr bwMode="auto">
            <a:xfrm>
              <a:off x="1558" y="2353"/>
              <a:ext cx="7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</a:rPr>
                <a:t>  </a:t>
              </a:r>
              <a:endParaRPr lang="en-US"/>
            </a:p>
          </p:txBody>
        </p:sp>
        <p:sp>
          <p:nvSpPr>
            <p:cNvPr id="12316" name="Rectangle 73"/>
            <p:cNvSpPr>
              <a:spLocks noChangeArrowheads="1"/>
            </p:cNvSpPr>
            <p:nvPr/>
          </p:nvSpPr>
          <p:spPr bwMode="auto">
            <a:xfrm>
              <a:off x="927" y="2353"/>
              <a:ext cx="6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similarly</a:t>
              </a:r>
              <a:r>
                <a:rPr lang="en-US" sz="2100">
                  <a:solidFill>
                    <a:srgbClr val="000000"/>
                  </a:solidFill>
                </a:rPr>
                <a:t>,</a:t>
              </a:r>
              <a:endParaRPr lang="en-US"/>
            </a:p>
          </p:txBody>
        </p:sp>
        <p:sp>
          <p:nvSpPr>
            <p:cNvPr id="12317" name="Rectangle 74"/>
            <p:cNvSpPr>
              <a:spLocks noChangeArrowheads="1"/>
            </p:cNvSpPr>
            <p:nvPr/>
          </p:nvSpPr>
          <p:spPr bwMode="auto">
            <a:xfrm>
              <a:off x="2644" y="2353"/>
              <a:ext cx="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2318" name="Rectangle 75"/>
            <p:cNvSpPr>
              <a:spLocks noChangeArrowheads="1"/>
            </p:cNvSpPr>
            <p:nvPr/>
          </p:nvSpPr>
          <p:spPr bwMode="auto">
            <a:xfrm>
              <a:off x="2302" y="2353"/>
              <a:ext cx="10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 b="1">
                  <a:solidFill>
                    <a:srgbClr val="000000"/>
                  </a:solidFill>
                </a:rPr>
                <a:t>π</a:t>
              </a:r>
              <a:endParaRPr lang="en-US"/>
            </a:p>
          </p:txBody>
        </p:sp>
        <p:sp>
          <p:nvSpPr>
            <p:cNvPr id="12319" name="Rectangle 76"/>
            <p:cNvSpPr>
              <a:spLocks noChangeArrowheads="1"/>
            </p:cNvSpPr>
            <p:nvPr/>
          </p:nvSpPr>
          <p:spPr bwMode="auto">
            <a:xfrm>
              <a:off x="1992" y="2353"/>
              <a:ext cx="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2320" name="Rectangle 77"/>
            <p:cNvSpPr>
              <a:spLocks noChangeArrowheads="1"/>
            </p:cNvSpPr>
            <p:nvPr/>
          </p:nvSpPr>
          <p:spPr bwMode="auto">
            <a:xfrm>
              <a:off x="1644" y="2353"/>
              <a:ext cx="10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 b="1">
                  <a:solidFill>
                    <a:srgbClr val="000000"/>
                  </a:solidFill>
                </a:rPr>
                <a:t>π</a:t>
              </a:r>
              <a:endParaRPr lang="en-US"/>
            </a:p>
          </p:txBody>
        </p:sp>
        <p:sp>
          <p:nvSpPr>
            <p:cNvPr id="12321" name="Rectangle 78"/>
            <p:cNvSpPr>
              <a:spLocks noChangeArrowheads="1"/>
            </p:cNvSpPr>
            <p:nvPr/>
          </p:nvSpPr>
          <p:spPr bwMode="auto">
            <a:xfrm>
              <a:off x="2505" y="2334"/>
              <a:ext cx="9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12322" name="Rectangle 79"/>
            <p:cNvSpPr>
              <a:spLocks noChangeArrowheads="1"/>
            </p:cNvSpPr>
            <p:nvPr/>
          </p:nvSpPr>
          <p:spPr bwMode="auto">
            <a:xfrm>
              <a:off x="1853" y="2334"/>
              <a:ext cx="9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12323" name="Oval 61"/>
            <p:cNvSpPr>
              <a:spLocks noChangeArrowheads="1"/>
            </p:cNvSpPr>
            <p:nvPr/>
          </p:nvSpPr>
          <p:spPr bwMode="auto">
            <a:xfrm>
              <a:off x="720" y="243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143000" y="3581403"/>
            <a:ext cx="5791200" cy="428625"/>
            <a:chOff x="720" y="2610"/>
            <a:chExt cx="3648" cy="270"/>
          </a:xfrm>
        </p:grpSpPr>
        <p:graphicFrame>
          <p:nvGraphicFramePr>
            <p:cNvPr id="12294" name="Object 63"/>
            <p:cNvGraphicFramePr>
              <a:graphicFrameLocks noChangeAspect="1"/>
            </p:cNvGraphicFramePr>
            <p:nvPr/>
          </p:nvGraphicFramePr>
          <p:xfrm>
            <a:off x="905" y="2610"/>
            <a:ext cx="3463" cy="270"/>
          </p:xfrm>
          <a:graphic>
            <a:graphicData uri="http://schemas.openxmlformats.org/presentationml/2006/ole">
              <p:oleObj spid="_x0000_s881670" name="Equation" r:id="rId10" imgW="3085920" imgH="241200" progId="Equation.3">
                <p:embed/>
              </p:oleObj>
            </a:graphicData>
          </a:graphic>
        </p:graphicFrame>
        <p:sp>
          <p:nvSpPr>
            <p:cNvPr id="12308" name="Oval 65"/>
            <p:cNvSpPr>
              <a:spLocks noChangeArrowheads="1"/>
            </p:cNvSpPr>
            <p:nvPr/>
          </p:nvSpPr>
          <p:spPr bwMode="auto">
            <a:xfrm>
              <a:off x="720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aphicFrame>
        <p:nvGraphicFramePr>
          <p:cNvPr id="317522" name="Object 82"/>
          <p:cNvGraphicFramePr>
            <a:graphicFrameLocks noChangeAspect="1"/>
          </p:cNvGraphicFramePr>
          <p:nvPr/>
        </p:nvGraphicFramePr>
        <p:xfrm>
          <a:off x="2159000" y="4238628"/>
          <a:ext cx="3860800" cy="582613"/>
        </p:xfrm>
        <a:graphic>
          <a:graphicData uri="http://schemas.openxmlformats.org/presentationml/2006/ole">
            <p:oleObj spid="_x0000_s881668" name="Equation" r:id="rId11" imgW="1422360" imgH="215640" progId="Equation.3">
              <p:embed/>
            </p:oleObj>
          </a:graphicData>
        </a:graphic>
      </p:graphicFrame>
      <p:sp>
        <p:nvSpPr>
          <p:cNvPr id="317523" name="Rectangle 83"/>
          <p:cNvSpPr>
            <a:spLocks noChangeArrowheads="1"/>
          </p:cNvSpPr>
          <p:nvPr/>
        </p:nvSpPr>
        <p:spPr bwMode="auto">
          <a:xfrm>
            <a:off x="685800" y="492442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200">
                <a:latin typeface="Arial" charset="0"/>
              </a:rPr>
              <a:t>Not So Fast!  We only know </a:t>
            </a:r>
            <a:r>
              <a:rPr lang="en-US" sz="2200" b="1">
                <a:latin typeface="Arial" charset="0"/>
              </a:rPr>
              <a:t>v</a:t>
            </a:r>
            <a:r>
              <a:rPr lang="en-US" sz="2200">
                <a:latin typeface="Arial" charset="0"/>
              </a:rPr>
              <a:t>’s and </a:t>
            </a:r>
            <a:r>
              <a:rPr lang="en-US" sz="2200" b="1">
                <a:latin typeface="Arial" charset="0"/>
              </a:rPr>
              <a:t>o</a:t>
            </a:r>
            <a:r>
              <a:rPr lang="en-US" sz="2200">
                <a:latin typeface="Arial" charset="0"/>
              </a:rPr>
              <a:t> up to a scale factor</a:t>
            </a:r>
          </a:p>
        </p:txBody>
      </p:sp>
      <p:graphicFrame>
        <p:nvGraphicFramePr>
          <p:cNvPr id="317524" name="Object 84"/>
          <p:cNvGraphicFramePr>
            <a:graphicFrameLocks noChangeAspect="1"/>
          </p:cNvGraphicFramePr>
          <p:nvPr/>
        </p:nvGraphicFramePr>
        <p:xfrm>
          <a:off x="2012950" y="5410203"/>
          <a:ext cx="4689475" cy="582613"/>
        </p:xfrm>
        <a:graphic>
          <a:graphicData uri="http://schemas.openxmlformats.org/presentationml/2006/ole">
            <p:oleObj spid="_x0000_s881669" name="Equation" r:id="rId12" imgW="1726920" imgH="215640" progId="Equation.3">
              <p:embed/>
            </p:oleObj>
          </a:graphicData>
        </a:graphic>
      </p:graphicFrame>
      <p:sp>
        <p:nvSpPr>
          <p:cNvPr id="317525" name="Rectangle 85"/>
          <p:cNvSpPr>
            <a:spLocks noChangeArrowheads="1"/>
          </p:cNvSpPr>
          <p:nvPr/>
        </p:nvSpPr>
        <p:spPr bwMode="auto">
          <a:xfrm>
            <a:off x="685800" y="601980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Need a bit more work to get these scale factors…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8" grpId="0" build="p" autoUpdateAnimBg="0"/>
      <p:bldP spid="317523" grpId="0" build="p" autoUpdateAnimBg="0"/>
      <p:bldP spid="31752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the scale factors…</a:t>
            </a:r>
          </a:p>
        </p:txBody>
      </p:sp>
      <p:sp>
        <p:nvSpPr>
          <p:cNvPr id="13319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72400" cy="5257800"/>
          </a:xfrm>
        </p:spPr>
        <p:txBody>
          <a:bodyPr/>
          <a:lstStyle/>
          <a:p>
            <a:r>
              <a:rPr lang="en-US" smtClean="0"/>
              <a:t>Let’s assume that the camera is reasonable</a:t>
            </a:r>
          </a:p>
          <a:p>
            <a:pPr lvl="1"/>
            <a:r>
              <a:rPr lang="en-US" smtClean="0"/>
              <a:t>Square pixels</a:t>
            </a:r>
          </a:p>
          <a:p>
            <a:pPr lvl="1"/>
            <a:r>
              <a:rPr lang="en-US" smtClean="0"/>
              <a:t>Image plane parallel to sensor plane</a:t>
            </a:r>
          </a:p>
          <a:p>
            <a:pPr lvl="1"/>
            <a:r>
              <a:rPr lang="en-US" smtClean="0"/>
              <a:t>Principle point in the center of the image</a:t>
            </a:r>
          </a:p>
        </p:txBody>
      </p:sp>
      <p:graphicFrame>
        <p:nvGraphicFramePr>
          <p:cNvPr id="13314" name="Object 1032"/>
          <p:cNvGraphicFramePr>
            <a:graphicFrameLocks noChangeAspect="1"/>
          </p:cNvGraphicFramePr>
          <p:nvPr/>
        </p:nvGraphicFramePr>
        <p:xfrm>
          <a:off x="1458913" y="2590800"/>
          <a:ext cx="5268912" cy="1190625"/>
        </p:xfrm>
        <a:graphic>
          <a:graphicData uri="http://schemas.openxmlformats.org/presentationml/2006/ole">
            <p:oleObj spid="_x0000_s882690" name="Equation" r:id="rId3" imgW="4051080" imgH="914400" progId="Equation.3">
              <p:embed/>
            </p:oleObj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1250950" y="4191000"/>
          <a:ext cx="3846513" cy="1314450"/>
        </p:xfrm>
        <a:graphic>
          <a:graphicData uri="http://schemas.openxmlformats.org/presentationml/2006/ole">
            <p:oleObj spid="_x0000_s882691" name="Equation" r:id="rId4" imgW="2082600" imgH="711000" progId="Equation.3">
              <p:embed/>
            </p:oleObj>
          </a:graphicData>
        </a:graphic>
      </p:graphicFrame>
      <p:graphicFrame>
        <p:nvGraphicFramePr>
          <p:cNvPr id="317524" name="Object 84"/>
          <p:cNvGraphicFramePr>
            <a:graphicFrameLocks noChangeAspect="1"/>
          </p:cNvGraphicFramePr>
          <p:nvPr/>
        </p:nvGraphicFramePr>
        <p:xfrm>
          <a:off x="1143000" y="5562600"/>
          <a:ext cx="3886200" cy="533400"/>
        </p:xfrm>
        <a:graphic>
          <a:graphicData uri="http://schemas.openxmlformats.org/presentationml/2006/ole">
            <p:oleObj spid="_x0000_s882692" name="Equation" r:id="rId5" imgW="1562040" imgH="215640" progId="Equation.3">
              <p:embed/>
            </p:oleObj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6019800" y="4484688"/>
          <a:ext cx="2065338" cy="925512"/>
        </p:xfrm>
        <a:graphic>
          <a:graphicData uri="http://schemas.openxmlformats.org/presentationml/2006/ole">
            <p:oleObj spid="_x0000_s882693" name="Equation" r:id="rId6" imgW="15872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f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1133475" y="3203576"/>
          <a:ext cx="6497638" cy="1360488"/>
        </p:xfrm>
        <a:graphic>
          <a:graphicData uri="http://schemas.openxmlformats.org/presentationml/2006/ole">
            <p:oleObj spid="_x0000_s883714" name="Equation" r:id="rId3" imgW="3517560" imgH="73656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27513" y="3225801"/>
            <a:ext cx="1752600" cy="2073275"/>
            <a:chOff x="4648200" y="3276600"/>
            <a:chExt cx="1752600" cy="2073136"/>
          </a:xfrm>
        </p:grpSpPr>
        <p:sp>
          <p:nvSpPr>
            <p:cNvPr id="14350" name="Rounded Rectangle 6"/>
            <p:cNvSpPr>
              <a:spLocks noChangeArrowheads="1"/>
            </p:cNvSpPr>
            <p:nvPr/>
          </p:nvSpPr>
          <p:spPr bwMode="auto">
            <a:xfrm>
              <a:off x="4724400" y="3276600"/>
              <a:ext cx="685800" cy="12954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Rounded Rectangle 7"/>
            <p:cNvSpPr>
              <a:spLocks noChangeArrowheads="1"/>
            </p:cNvSpPr>
            <p:nvPr/>
          </p:nvSpPr>
          <p:spPr bwMode="auto">
            <a:xfrm>
              <a:off x="5562600" y="3276600"/>
              <a:ext cx="685800" cy="12954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4648108"/>
              <a:ext cx="1752600" cy="701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>
                  <a:latin typeface="+mn-lt"/>
                </a:rPr>
                <a:t>Orthogonal </a:t>
              </a:r>
              <a:br>
                <a:rPr lang="en-US" sz="2000">
                  <a:latin typeface="+mn-lt"/>
                </a:rPr>
              </a:br>
              <a:r>
                <a:rPr lang="en-US" sz="2000">
                  <a:latin typeface="+mn-lt"/>
                </a:rPr>
                <a:t>vectors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96963" y="3225801"/>
            <a:ext cx="1600200" cy="2065338"/>
            <a:chOff x="691" y="2064"/>
            <a:chExt cx="1008" cy="1301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61" y="2064"/>
              <a:ext cx="836" cy="816"/>
              <a:chOff x="776748" y="3276600"/>
              <a:chExt cx="1708356" cy="1295400"/>
            </a:xfrm>
          </p:grpSpPr>
          <p:sp>
            <p:nvSpPr>
              <p:cNvPr id="14348" name="Rounded Rectangle 9"/>
              <p:cNvSpPr>
                <a:spLocks noChangeArrowheads="1"/>
              </p:cNvSpPr>
              <p:nvPr/>
            </p:nvSpPr>
            <p:spPr bwMode="auto">
              <a:xfrm>
                <a:off x="776748" y="3276600"/>
                <a:ext cx="762000" cy="1295400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Rounded Rectangle 11"/>
              <p:cNvSpPr>
                <a:spLocks noChangeArrowheads="1"/>
              </p:cNvSpPr>
              <p:nvPr/>
            </p:nvSpPr>
            <p:spPr bwMode="auto">
              <a:xfrm>
                <a:off x="1723104" y="3276600"/>
                <a:ext cx="762000" cy="1295400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91" y="2923"/>
              <a:ext cx="1008" cy="4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>
                  <a:latin typeface="+mn-lt"/>
                </a:rPr>
                <a:t>Orthogonal </a:t>
              </a:r>
              <a:br>
                <a:rPr lang="en-US" sz="2000">
                  <a:latin typeface="+mn-lt"/>
                </a:rPr>
              </a:br>
              <a:r>
                <a:rPr lang="en-US" sz="2000">
                  <a:latin typeface="+mn-lt"/>
                </a:rPr>
                <a:t>vectors</a:t>
              </a:r>
            </a:p>
          </p:txBody>
        </p:sp>
      </p:grp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131888" y="915989"/>
          <a:ext cx="6496050" cy="1362075"/>
        </p:xfrm>
        <a:graphic>
          <a:graphicData uri="http://schemas.openxmlformats.org/presentationml/2006/ole">
            <p:oleObj spid="_x0000_s883715" name="Equation" r:id="rId4" imgW="3517560" imgH="736560" progId="Equation.3">
              <p:embed/>
            </p:oleObj>
          </a:graphicData>
        </a:graphic>
      </p:graphicFrame>
      <p:graphicFrame>
        <p:nvGraphicFramePr>
          <p:cNvPr id="317524" name="Object 84"/>
          <p:cNvGraphicFramePr>
            <a:graphicFrameLocks noChangeAspect="1"/>
          </p:cNvGraphicFramePr>
          <p:nvPr/>
        </p:nvGraphicFramePr>
        <p:xfrm>
          <a:off x="1143000" y="2311401"/>
          <a:ext cx="2286000" cy="434975"/>
        </p:xfrm>
        <a:graphic>
          <a:graphicData uri="http://schemas.openxmlformats.org/presentationml/2006/ole">
            <p:oleObj spid="_x0000_s883716" name="Equation" r:id="rId5" imgW="1130040" imgH="215640" progId="Equation.3">
              <p:embed/>
            </p:oleObj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938213" y="5611814"/>
          <a:ext cx="3144837" cy="468312"/>
        </p:xfrm>
        <a:graphic>
          <a:graphicData uri="http://schemas.openxmlformats.org/presentationml/2006/ole">
            <p:oleObj spid="_x0000_s883717" name="Equation" r:id="rId6" imgW="1701720" imgH="253800" progId="Equation.3">
              <p:embed/>
            </p:oleObj>
          </a:graphicData>
        </a:graphic>
      </p:graphicFrame>
      <p:graphicFrame>
        <p:nvGraphicFramePr>
          <p:cNvPr id="14342" name="Object 7"/>
          <p:cNvGraphicFramePr>
            <a:graphicFrameLocks noChangeAspect="1"/>
          </p:cNvGraphicFramePr>
          <p:nvPr/>
        </p:nvGraphicFramePr>
        <p:xfrm>
          <a:off x="5486400" y="5376864"/>
          <a:ext cx="2276475" cy="938212"/>
        </p:xfrm>
        <a:graphic>
          <a:graphicData uri="http://schemas.openxmlformats.org/presentationml/2006/ole">
            <p:oleObj spid="_x0000_s883718" name="Equation" r:id="rId7" imgW="1231560" imgH="507960" progId="Equation.3">
              <p:embed/>
            </p:oleObj>
          </a:graphicData>
        </a:graphic>
      </p:graphicFrame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4419600" y="5664201"/>
            <a:ext cx="685800" cy="341313"/>
          </a:xfrm>
          <a:prstGeom prst="rightArrow">
            <a:avLst>
              <a:gd name="adj1" fmla="val 50000"/>
              <a:gd name="adj2" fmla="val 502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a, b, and c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652463" y="1143000"/>
          <a:ext cx="7459662" cy="1360488"/>
        </p:xfrm>
        <a:graphic>
          <a:graphicData uri="http://schemas.openxmlformats.org/presentationml/2006/ole">
            <p:oleObj spid="_x0000_s884738" name="Equation" r:id="rId3" imgW="4038480" imgH="736560" progId="Equation.3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722813" y="1219200"/>
            <a:ext cx="61912" cy="1220788"/>
            <a:chOff x="4723606" y="1219200"/>
            <a:chExt cx="61374" cy="1219994"/>
          </a:xfrm>
        </p:grpSpPr>
        <p:cxnSp>
          <p:nvCxnSpPr>
            <p:cNvPr id="15377" name="Straight Connector 17"/>
            <p:cNvCxnSpPr>
              <a:cxnSpLocks noChangeShapeType="1"/>
            </p:cNvCxnSpPr>
            <p:nvPr/>
          </p:nvCxnSpPr>
          <p:spPr bwMode="auto">
            <a:xfrm rot="5400000">
              <a:off x="4114800" y="1828800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8" name="Straight Connector 18"/>
            <p:cNvCxnSpPr>
              <a:cxnSpLocks noChangeShapeType="1"/>
            </p:cNvCxnSpPr>
            <p:nvPr/>
          </p:nvCxnSpPr>
          <p:spPr bwMode="auto">
            <a:xfrm rot="5400000">
              <a:off x="4174586" y="1828006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24488" y="1219200"/>
            <a:ext cx="61912" cy="1220788"/>
            <a:chOff x="4723606" y="1219200"/>
            <a:chExt cx="61374" cy="1219994"/>
          </a:xfrm>
        </p:grpSpPr>
        <p:cxnSp>
          <p:nvCxnSpPr>
            <p:cNvPr id="15375" name="Straight Connector 21"/>
            <p:cNvCxnSpPr>
              <a:cxnSpLocks noChangeShapeType="1"/>
            </p:cNvCxnSpPr>
            <p:nvPr/>
          </p:nvCxnSpPr>
          <p:spPr bwMode="auto">
            <a:xfrm rot="5400000">
              <a:off x="4114800" y="1828800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6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174586" y="1828006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4" name="Rectangle 23"/>
          <p:cNvSpPr/>
          <p:nvPr/>
        </p:nvSpPr>
        <p:spPr>
          <a:xfrm>
            <a:off x="4343400" y="2438400"/>
            <a:ext cx="1600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latin typeface="+mn-lt"/>
              </a:rPr>
              <a:t>Norm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= 1/a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15963" y="1219200"/>
            <a:ext cx="60325" cy="1220788"/>
            <a:chOff x="4723606" y="1219200"/>
            <a:chExt cx="61374" cy="1219994"/>
          </a:xfrm>
        </p:grpSpPr>
        <p:cxnSp>
          <p:nvCxnSpPr>
            <p:cNvPr id="15373" name="Straight Connector 25"/>
            <p:cNvCxnSpPr>
              <a:cxnSpLocks noChangeShapeType="1"/>
            </p:cNvCxnSpPr>
            <p:nvPr/>
          </p:nvCxnSpPr>
          <p:spPr bwMode="auto">
            <a:xfrm rot="5400000">
              <a:off x="4114800" y="1828800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4" name="Straight Connector 26"/>
            <p:cNvCxnSpPr>
              <a:cxnSpLocks noChangeShapeType="1"/>
            </p:cNvCxnSpPr>
            <p:nvPr/>
          </p:nvCxnSpPr>
          <p:spPr bwMode="auto">
            <a:xfrm rot="5400000">
              <a:off x="4174586" y="1828006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506538" y="1219200"/>
            <a:ext cx="61912" cy="1220788"/>
            <a:chOff x="4723606" y="1219200"/>
            <a:chExt cx="61374" cy="1219994"/>
          </a:xfrm>
        </p:grpSpPr>
        <p:cxnSp>
          <p:nvCxnSpPr>
            <p:cNvPr id="1537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114800" y="1828800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2" name="Straight Connector 29"/>
            <p:cNvCxnSpPr>
              <a:cxnSpLocks noChangeShapeType="1"/>
            </p:cNvCxnSpPr>
            <p:nvPr/>
          </p:nvCxnSpPr>
          <p:spPr bwMode="auto">
            <a:xfrm rot="5400000">
              <a:off x="4174586" y="1828006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1" name="Rectangle 30"/>
          <p:cNvSpPr/>
          <p:nvPr/>
        </p:nvSpPr>
        <p:spPr>
          <a:xfrm>
            <a:off x="381000" y="2438400"/>
            <a:ext cx="1600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latin typeface="+mn-lt"/>
              </a:rPr>
              <a:t>Norm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= 1/a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85800" y="3352800"/>
            <a:ext cx="7772400" cy="28194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>
                <a:latin typeface="+mn-lt"/>
              </a:rPr>
              <a:t>Solve for a, b, c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</a:rPr>
              <a:t>Divide the first two rows by f, now that it is known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</a:rPr>
              <a:t>Now just find the norms of the first three columns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</a:rPr>
              <a:t>Once we know a, b, and c, that also determines R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kern="0">
              <a:solidFill>
                <a:srgbClr val="000000"/>
              </a:solidFill>
              <a:latin typeface="Arial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kern="0">
                <a:solidFill>
                  <a:srgbClr val="000000"/>
                </a:solidFill>
                <a:latin typeface="Arial"/>
              </a:rPr>
              <a:t>How about d?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solidFill>
                  <a:srgbClr val="000000"/>
                </a:solidFill>
                <a:latin typeface="Arial"/>
              </a:rPr>
              <a:t>Need a reference point in the scene</a:t>
            </a:r>
          </a:p>
          <a:p>
            <a:pPr marL="285750" indent="-285750" algn="l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d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85800" y="2692407"/>
            <a:ext cx="7772400" cy="10668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>
                <a:latin typeface="+mn-lt"/>
              </a:rPr>
              <a:t>Suppose we have one reference height H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</a:rPr>
              <a:t>E.g., we known that (0, 0, H) gets mapped to (u, v)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ker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198688" y="863607"/>
          <a:ext cx="3917950" cy="1689100"/>
        </p:xfrm>
        <a:graphic>
          <a:graphicData uri="http://schemas.openxmlformats.org/presentationml/2006/ole">
            <p:oleObj spid="_x0000_s885762" name="Equation" r:id="rId3" imgW="2120760" imgH="914400" progId="Equation.3">
              <p:embed/>
            </p:oleObj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1720850" y="3683007"/>
          <a:ext cx="1900238" cy="796925"/>
        </p:xfrm>
        <a:graphic>
          <a:graphicData uri="http://schemas.openxmlformats.org/presentationml/2006/ole">
            <p:oleObj spid="_x0000_s885763" name="Equation" r:id="rId4" imgW="1028520" imgH="431640" progId="Equation.3">
              <p:embed/>
            </p:oleObj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4887913" y="3683007"/>
          <a:ext cx="1970087" cy="796925"/>
        </p:xfrm>
        <a:graphic>
          <a:graphicData uri="http://schemas.openxmlformats.org/presentationml/2006/ole">
            <p:oleObj spid="_x0000_s885764" name="Equation" r:id="rId5" imgW="1066680" imgH="431640" progId="Equation.3">
              <p:embed/>
            </p:oleObj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85800" y="4521207"/>
            <a:ext cx="7772400" cy="10668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>
                <a:latin typeface="+mn-lt"/>
              </a:rPr>
              <a:t>Finally, we can solve for t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ker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2670175" y="5165732"/>
          <a:ext cx="2212975" cy="1008063"/>
        </p:xfrm>
        <a:graphic>
          <a:graphicData uri="http://schemas.openxmlformats.org/presentationml/2006/ole">
            <p:oleObj spid="_x0000_s885765" name="Equation" r:id="rId6" imgW="1701720" imgH="774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10" y="25401"/>
            <a:ext cx="8077200" cy="719669"/>
          </a:xfrm>
        </p:spPr>
        <p:txBody>
          <a:bodyPr/>
          <a:lstStyle/>
          <a:p>
            <a:r>
              <a:rPr lang="en-US" sz="3200" dirty="0" smtClean="0"/>
              <a:t>Calibration using a reference object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95869"/>
            <a:ext cx="7772400" cy="1219200"/>
          </a:xfrm>
        </p:spPr>
        <p:txBody>
          <a:bodyPr/>
          <a:lstStyle/>
          <a:p>
            <a:r>
              <a:rPr lang="en-US" smtClean="0"/>
              <a:t>Place a known object in the scene</a:t>
            </a:r>
          </a:p>
          <a:p>
            <a:pPr lvl="1"/>
            <a:r>
              <a:rPr lang="en-US" smtClean="0"/>
              <a:t>identify correspondence between image and scene</a:t>
            </a:r>
          </a:p>
          <a:p>
            <a:pPr lvl="1"/>
            <a:r>
              <a:rPr lang="en-US" smtClean="0"/>
              <a:t>compute mapping from scene to image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46084" name="Picture 4" descr="Cal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67469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685800" y="5367869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Issues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must know geometry very accurately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must know 3D-&gt;2D correspondence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Chromaglyphs</a:t>
            </a:r>
            <a:endParaRPr lang="en-US" dirty="0" smtClean="0"/>
          </a:p>
        </p:txBody>
      </p:sp>
      <p:pic>
        <p:nvPicPr>
          <p:cNvPr id="47107" name="Picture 3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5937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05000" y="5850470"/>
            <a:ext cx="5691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Courtesy of Bruce Culbertson, HP Labs</a:t>
            </a:r>
          </a:p>
          <a:p>
            <a:pPr algn="ctr"/>
            <a:r>
              <a:rPr lang="en-US" sz="1400">
                <a:latin typeface="Arial" charset="0"/>
              </a:rPr>
              <a:t>http://www.hpl.hp.com/personal/Bruce_Culbertson/ibr98/chromagl.htm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77" y="42334"/>
            <a:ext cx="8077200" cy="685803"/>
          </a:xfrm>
        </p:spPr>
        <p:txBody>
          <a:bodyPr/>
          <a:lstStyle/>
          <a:p>
            <a:r>
              <a:rPr lang="en-US" sz="3200" dirty="0" smtClean="0"/>
              <a:t>Estimating the projection matrix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3"/>
            <a:ext cx="7772400" cy="1219200"/>
          </a:xfrm>
        </p:spPr>
        <p:txBody>
          <a:bodyPr/>
          <a:lstStyle/>
          <a:p>
            <a:r>
              <a:rPr lang="en-US" dirty="0" smtClean="0"/>
              <a:t>Place a known object in the scene</a:t>
            </a:r>
          </a:p>
          <a:p>
            <a:pPr lvl="1"/>
            <a:r>
              <a:rPr lang="en-US" dirty="0" smtClean="0"/>
              <a:t>identify correspondence between image and scene</a:t>
            </a:r>
          </a:p>
          <a:p>
            <a:pPr lvl="1"/>
            <a:r>
              <a:rPr lang="en-US" dirty="0" smtClean="0"/>
              <a:t>compute mapping from scene to image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8132" name="Picture 4" descr="Cal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3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49891"/>
            <a:ext cx="38687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linear calibration</a:t>
            </a:r>
          </a:p>
        </p:txBody>
      </p:sp>
      <p:pic>
        <p:nvPicPr>
          <p:cNvPr id="4915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9775" y="726023"/>
            <a:ext cx="4641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064286"/>
            <a:ext cx="38385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5388" y="3446998"/>
            <a:ext cx="6626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8525" y="4231223"/>
            <a:ext cx="5146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linear calibration</a:t>
            </a: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685800" y="3810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>
                <a:latin typeface="Arial" charset="0"/>
              </a:rPr>
              <a:t>Can solve for m</a:t>
            </a:r>
            <a:r>
              <a:rPr lang="en-US" baseline="-25000">
                <a:latin typeface="Arial" charset="0"/>
              </a:rPr>
              <a:t>ij</a:t>
            </a:r>
            <a:r>
              <a:rPr lang="en-US">
                <a:latin typeface="Arial" charset="0"/>
              </a:rPr>
              <a:t> by linear least squares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use eigenvector trick that we used for homographies</a:t>
            </a:r>
          </a:p>
        </p:txBody>
      </p:sp>
      <p:pic>
        <p:nvPicPr>
          <p:cNvPr id="5018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949325"/>
            <a:ext cx="74660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calibration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671" y="914400"/>
            <a:ext cx="78486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Advantage: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Very simple to formulate and solve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Doesn’t tell you the camera parameters</a:t>
            </a:r>
          </a:p>
          <a:p>
            <a:pPr lvl="1"/>
            <a:r>
              <a:rPr lang="en-US" dirty="0" smtClean="0"/>
              <a:t>Doesn’t model radial distortion</a:t>
            </a:r>
          </a:p>
          <a:p>
            <a:pPr lvl="1"/>
            <a:r>
              <a:rPr lang="en-US" dirty="0" smtClean="0"/>
              <a:t>Hard to impose constraints (e.g., known focal length)</a:t>
            </a:r>
          </a:p>
          <a:p>
            <a:pPr lvl="1"/>
            <a:r>
              <a:rPr lang="en-US" dirty="0" smtClean="0"/>
              <a:t>Doesn’t minimize the right error function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371718" name="Rectangle 6"/>
          <p:cNvSpPr>
            <a:spLocks noChangeArrowheads="1"/>
          </p:cNvSpPr>
          <p:nvPr/>
        </p:nvSpPr>
        <p:spPr bwMode="auto">
          <a:xfrm>
            <a:off x="465671" y="4495800"/>
            <a:ext cx="830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For these reasons, </a:t>
            </a:r>
            <a:r>
              <a:rPr lang="en-US" i="1">
                <a:latin typeface="Arial" charset="0"/>
              </a:rPr>
              <a:t>nonlinear methods</a:t>
            </a:r>
            <a:r>
              <a:rPr lang="en-US">
                <a:latin typeface="Arial" charset="0"/>
              </a:rPr>
              <a:t> are preferred</a:t>
            </a:r>
          </a:p>
          <a:p>
            <a:pPr marL="742950" lvl="1" indent="-28575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Define error function E between projected 3D points and image positions</a:t>
            </a:r>
          </a:p>
          <a:p>
            <a:pPr marL="1143000" lvl="2" indent="-228600" algn="l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E is nonlinear function of intrinsics, extrinsics, radial distortion</a:t>
            </a:r>
          </a:p>
          <a:p>
            <a:pPr marL="742950" lvl="1" indent="-28575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Minimize E using nonlinear optimization techniques</a:t>
            </a:r>
          </a:p>
          <a:p>
            <a:pPr marL="1143000" lvl="2" indent="-228600" algn="l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e.g., variants of Newton’s method (e.g., Levenberg Marquart)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Alternative:  multi-plane calibration 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4127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33866" y="1837271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52229" name="Picture 5" descr="list_imag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97" y="770471"/>
            <a:ext cx="7361237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23334" y="3361271"/>
            <a:ext cx="79248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445809" y="3437471"/>
            <a:ext cx="4025204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Images courtesy Jean-Yves Bouguet, Intel Corp.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51934" y="3708405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Advantage</a:t>
            </a:r>
          </a:p>
          <a:p>
            <a:pPr marL="838200" lvl="1" indent="-3810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Only requires a plane</a:t>
            </a:r>
          </a:p>
          <a:p>
            <a:pPr marL="838200" lvl="1" indent="-3810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Don’t have to know positions/orientations</a:t>
            </a:r>
          </a:p>
          <a:p>
            <a:pPr marL="838200" lvl="1" indent="-3810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Good code available online!</a:t>
            </a:r>
          </a:p>
          <a:p>
            <a:pPr marL="1257300" lvl="2" indent="-34290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latin typeface="Arial" charset="0"/>
                <a:cs typeface="Arial" charset="0"/>
              </a:rPr>
              <a:t>Intel’s </a:t>
            </a:r>
            <a:r>
              <a:rPr lang="en-US" sz="1600" dirty="0" err="1">
                <a:latin typeface="Arial" charset="0"/>
                <a:cs typeface="Arial" charset="0"/>
              </a:rPr>
              <a:t>OpenCV</a:t>
            </a:r>
            <a:r>
              <a:rPr lang="en-US" sz="1600" dirty="0">
                <a:latin typeface="Arial" charset="0"/>
                <a:cs typeface="Arial" charset="0"/>
              </a:rPr>
              <a:t> library:</a:t>
            </a:r>
            <a:r>
              <a:rPr lang="en-US" sz="1800" dirty="0">
                <a:latin typeface="Arial" charset="0"/>
                <a:cs typeface="Arial" charset="0"/>
              </a:rPr>
              <a:t>  </a:t>
            </a:r>
            <a:r>
              <a:rPr lang="en-US" sz="1400" dirty="0">
                <a:latin typeface="Arial" charset="0"/>
                <a:cs typeface="Arial" charset="0"/>
                <a:hlinkClick r:id="rId4"/>
              </a:rPr>
              <a:t>http://www.intel.com/research/mrl/research/opencv/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</a:p>
          <a:p>
            <a:pPr marL="1257300" lvl="2" indent="-34290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err="1">
                <a:latin typeface="Arial" charset="0"/>
                <a:cs typeface="Arial" charset="0"/>
              </a:rPr>
              <a:t>Matlab</a:t>
            </a:r>
            <a:r>
              <a:rPr lang="en-US" sz="1600" dirty="0">
                <a:latin typeface="Arial" charset="0"/>
                <a:cs typeface="Arial" charset="0"/>
              </a:rPr>
              <a:t> version by Jean-Yves </a:t>
            </a:r>
            <a:r>
              <a:rPr lang="en-US" sz="1600" dirty="0" err="1">
                <a:latin typeface="Arial" charset="0"/>
                <a:cs typeface="Arial" charset="0"/>
              </a:rPr>
              <a:t>Bouget</a:t>
            </a:r>
            <a:r>
              <a:rPr lang="en-US" sz="1600" dirty="0">
                <a:latin typeface="Arial" charset="0"/>
                <a:cs typeface="Arial" charset="0"/>
              </a:rPr>
              <a:t>:  </a:t>
            </a:r>
            <a:r>
              <a:rPr lang="en-US" sz="1400" dirty="0">
                <a:latin typeface="Arial" charset="0"/>
                <a:cs typeface="Arial" charset="0"/>
                <a:hlinkClick r:id="rId5"/>
              </a:rPr>
              <a:t>http://www.vision.caltech.edu/bouguetj/calib_doc/index.html</a:t>
            </a:r>
            <a:endParaRPr lang="en-US" sz="1400" dirty="0">
              <a:latin typeface="Arial" charset="0"/>
              <a:cs typeface="Arial" charset="0"/>
            </a:endParaRPr>
          </a:p>
          <a:p>
            <a:pPr marL="1257300" lvl="2" indent="-34290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err="1">
                <a:latin typeface="Arial" charset="0"/>
                <a:cs typeface="Arial" charset="0"/>
              </a:rPr>
              <a:t>Zhengyou</a:t>
            </a:r>
            <a:r>
              <a:rPr lang="en-US" sz="1600" dirty="0">
                <a:latin typeface="Arial" charset="0"/>
                <a:cs typeface="Arial" charset="0"/>
              </a:rPr>
              <a:t> Zhang’s web site:  </a:t>
            </a:r>
            <a:r>
              <a:rPr lang="en-US" sz="1400" dirty="0">
                <a:latin typeface="Arial" charset="0"/>
                <a:cs typeface="Arial" charset="0"/>
                <a:hlinkClick r:id="rId6"/>
              </a:rPr>
              <a:t>http://research.microsoft.com/~zhang/Calib/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Related Techniques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4783424"/>
            <a:ext cx="8561388" cy="1617375"/>
          </a:xfrm>
        </p:spPr>
        <p:txBody>
          <a:bodyPr/>
          <a:lstStyle/>
          <a:p>
            <a:r>
              <a:rPr lang="en-US" dirty="0" smtClean="0"/>
              <a:t>Image-Based Modeling and Photo Editing</a:t>
            </a:r>
          </a:p>
          <a:p>
            <a:pPr lvl="1"/>
            <a:r>
              <a:rPr lang="en-US" dirty="0" err="1" smtClean="0"/>
              <a:t>Mok</a:t>
            </a:r>
            <a:r>
              <a:rPr lang="en-US" dirty="0" smtClean="0"/>
              <a:t> et al., SIGGRAPH 2001</a:t>
            </a:r>
          </a:p>
          <a:p>
            <a:pPr lvl="1"/>
            <a:r>
              <a:rPr lang="en-US" dirty="0" smtClean="0">
                <a:hlinkClick r:id="rId3"/>
              </a:rPr>
              <a:t>http://graphics.csail.mit.edu/ibedit/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" name="ibedit_360x24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95056" y="821020"/>
            <a:ext cx="5153892" cy="386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Related Techniques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View Modeling of Free-Form Scenes</a:t>
            </a:r>
          </a:p>
          <a:p>
            <a:pPr lvl="1"/>
            <a:r>
              <a:rPr lang="en-US" dirty="0" smtClean="0"/>
              <a:t>Zhang et al., CVPR 2001</a:t>
            </a:r>
          </a:p>
          <a:p>
            <a:pPr lvl="1"/>
            <a:r>
              <a:rPr lang="en-US" dirty="0" smtClean="0">
                <a:hlinkClick r:id="rId2"/>
              </a:rPr>
              <a:t>http://grail.cs.washington.edu/projects/svm/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rectification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09600" y="914400"/>
          <a:ext cx="3082925" cy="3124200"/>
        </p:xfrm>
        <a:graphic>
          <a:graphicData uri="http://schemas.openxmlformats.org/presentationml/2006/ole">
            <p:oleObj spid="_x0000_s916482" name="Photo Editor Photo" r:id="rId4" imgW="5106113" imgH="5172797" progId="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810000" y="914400"/>
          <a:ext cx="3082925" cy="3124200"/>
        </p:xfrm>
        <a:graphic>
          <a:graphicData uri="http://schemas.openxmlformats.org/presentationml/2006/ole">
            <p:oleObj spid="_x0000_s916483" name="Photo Editor Photo" r:id="rId5" imgW="5106113" imgH="5172797" progId="">
              <p:embed/>
            </p:oleObj>
          </a:graphicData>
        </a:graphic>
      </p:graphicFrame>
      <p:sp>
        <p:nvSpPr>
          <p:cNvPr id="3078" name="Oval 13"/>
          <p:cNvSpPr>
            <a:spLocks noChangeArrowheads="1"/>
          </p:cNvSpPr>
          <p:nvPr/>
        </p:nvSpPr>
        <p:spPr bwMode="auto">
          <a:xfrm>
            <a:off x="1166813" y="389572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79" name="Oval 14"/>
          <p:cNvSpPr>
            <a:spLocks noChangeArrowheads="1"/>
          </p:cNvSpPr>
          <p:nvPr/>
        </p:nvSpPr>
        <p:spPr bwMode="auto">
          <a:xfrm>
            <a:off x="2066925" y="35337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0" name="Oval 15"/>
          <p:cNvSpPr>
            <a:spLocks noChangeArrowheads="1"/>
          </p:cNvSpPr>
          <p:nvPr/>
        </p:nvSpPr>
        <p:spPr bwMode="auto">
          <a:xfrm>
            <a:off x="1228725" y="3562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1" name="Oval 16"/>
          <p:cNvSpPr>
            <a:spLocks noChangeArrowheads="1"/>
          </p:cNvSpPr>
          <p:nvPr/>
        </p:nvSpPr>
        <p:spPr bwMode="auto">
          <a:xfrm>
            <a:off x="2209800" y="3819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2" name="Oval 17"/>
          <p:cNvSpPr>
            <a:spLocks noChangeArrowheads="1"/>
          </p:cNvSpPr>
          <p:nvPr/>
        </p:nvSpPr>
        <p:spPr bwMode="auto">
          <a:xfrm>
            <a:off x="4819650" y="391795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3" name="Oval 18"/>
          <p:cNvSpPr>
            <a:spLocks noChangeArrowheads="1"/>
          </p:cNvSpPr>
          <p:nvPr/>
        </p:nvSpPr>
        <p:spPr bwMode="auto">
          <a:xfrm>
            <a:off x="5776913" y="32131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4" name="Oval 19"/>
          <p:cNvSpPr>
            <a:spLocks noChangeArrowheads="1"/>
          </p:cNvSpPr>
          <p:nvPr/>
        </p:nvSpPr>
        <p:spPr bwMode="auto">
          <a:xfrm>
            <a:off x="4829175" y="321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5" name="Oval 20"/>
          <p:cNvSpPr>
            <a:spLocks noChangeArrowheads="1"/>
          </p:cNvSpPr>
          <p:nvPr/>
        </p:nvSpPr>
        <p:spPr bwMode="auto">
          <a:xfrm>
            <a:off x="5781675" y="3917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086" name="Rectangle 21"/>
          <p:cNvSpPr>
            <a:spLocks noChangeArrowheads="1"/>
          </p:cNvSpPr>
          <p:nvPr/>
        </p:nvSpPr>
        <p:spPr bwMode="auto">
          <a:xfrm>
            <a:off x="685800" y="41148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>
                <a:latin typeface="Arial" charset="0"/>
              </a:rPr>
              <a:t>To unwarp (rectify) an image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solve for homography </a:t>
            </a:r>
            <a:r>
              <a:rPr lang="en-US" sz="2000" b="1">
                <a:latin typeface="Arial" charset="0"/>
              </a:rPr>
              <a:t>H</a:t>
            </a:r>
            <a:r>
              <a:rPr lang="en-US" sz="2000">
                <a:latin typeface="Arial" charset="0"/>
              </a:rPr>
              <a:t> given </a:t>
            </a:r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and </a:t>
            </a:r>
            <a:r>
              <a:rPr lang="en-US" sz="2000" b="1">
                <a:latin typeface="Arial" charset="0"/>
              </a:rPr>
              <a:t>p’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solve equations of the form:  w</a:t>
            </a:r>
            <a:r>
              <a:rPr lang="en-US" sz="2000" b="1">
                <a:latin typeface="Arial" charset="0"/>
              </a:rPr>
              <a:t>p’</a:t>
            </a:r>
            <a:r>
              <a:rPr lang="en-US" sz="2000">
                <a:latin typeface="Arial" charset="0"/>
              </a:rPr>
              <a:t> = </a:t>
            </a:r>
            <a:r>
              <a:rPr lang="en-US" sz="2000" b="1">
                <a:latin typeface="Arial" charset="0"/>
              </a:rPr>
              <a:t>Hp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linear in unknowns:  w and coefficients of </a:t>
            </a:r>
            <a:r>
              <a:rPr lang="en-US" sz="1800" b="1">
                <a:latin typeface="Arial" charset="0"/>
              </a:rPr>
              <a:t>H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H is defined up to an arbitrary scale factor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how many points are necessary to solve for </a:t>
            </a:r>
            <a:r>
              <a:rPr lang="en-US" sz="1800" b="1">
                <a:latin typeface="Arial" charset="0"/>
              </a:rPr>
              <a:t>H</a:t>
            </a:r>
            <a:r>
              <a:rPr lang="en-US" sz="1800">
                <a:latin typeface="Arial" charset="0"/>
              </a:rPr>
              <a:t>?</a:t>
            </a:r>
            <a:endParaRPr lang="en-US" sz="2800" b="1">
              <a:latin typeface="Arial" charset="0"/>
            </a:endParaRP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1260475" y="3352800"/>
            <a:ext cx="34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3088" name="Text Box 23"/>
          <p:cNvSpPr txBox="1">
            <a:spLocks noChangeArrowheads="1"/>
          </p:cNvSpPr>
          <p:nvPr/>
        </p:nvSpPr>
        <p:spPr bwMode="auto">
          <a:xfrm>
            <a:off x="4856163" y="3124200"/>
            <a:ext cx="412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latin typeface="Arial" charset="0"/>
              </a:rPr>
              <a:t>p’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homographies</a:t>
            </a:r>
          </a:p>
        </p:txBody>
      </p:sp>
      <p:pic>
        <p:nvPicPr>
          <p:cNvPr id="22531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27125"/>
            <a:ext cx="56213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29000" y="3276600"/>
            <a:ext cx="33214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54713" y="3276600"/>
            <a:ext cx="3097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h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58000" y="3276600"/>
            <a:ext cx="29848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0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685800" y="4097864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Arial" charset="0"/>
              </a:rPr>
              <a:t>Defines a least squares problem: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76600" y="3587750"/>
            <a:ext cx="3975100" cy="290513"/>
            <a:chOff x="2064" y="2260"/>
            <a:chExt cx="2504" cy="183"/>
          </a:xfrm>
        </p:grpSpPr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2064" y="2260"/>
              <a:ext cx="43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latin typeface="Arial" charset="0"/>
                </a:rPr>
                <a:t>2n </a:t>
              </a:r>
              <a:r>
                <a:rPr lang="en-US" sz="1400" b="1">
                  <a:latin typeface="Arial" charset="0"/>
                  <a:cs typeface="Times New Roman" pitchFamily="18" charset="0"/>
                </a:rPr>
                <a:t>× 9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22540" name="Text Box 13"/>
            <p:cNvSpPr txBox="1">
              <a:spLocks noChangeArrowheads="1"/>
            </p:cNvSpPr>
            <p:nvPr/>
          </p:nvSpPr>
          <p:spPr bwMode="auto">
            <a:xfrm>
              <a:off x="3778" y="2263"/>
              <a:ext cx="17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latin typeface="Arial" charset="0"/>
                  <a:cs typeface="Times New Roman" pitchFamily="18" charset="0"/>
                </a:rPr>
                <a:t>9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22541" name="Text Box 14"/>
            <p:cNvSpPr txBox="1">
              <a:spLocks noChangeArrowheads="1"/>
            </p:cNvSpPr>
            <p:nvPr/>
          </p:nvSpPr>
          <p:spPr bwMode="auto">
            <a:xfrm>
              <a:off x="4320" y="2263"/>
              <a:ext cx="24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latin typeface="Arial" charset="0"/>
                  <a:cs typeface="Times New Roman" pitchFamily="18" charset="0"/>
                </a:rPr>
                <a:t>2n</a:t>
              </a:r>
              <a:endParaRPr lang="en-US" sz="1400" b="1">
                <a:latin typeface="Arial" charset="0"/>
              </a:endParaRPr>
            </a:p>
          </p:txBody>
        </p:sp>
      </p:grp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685800" y="475826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Since </a:t>
            </a:r>
            <a:r>
              <a:rPr lang="en-US" sz="2000" b="1">
                <a:latin typeface="Arial" charset="0"/>
              </a:rPr>
              <a:t>h</a:t>
            </a:r>
            <a:r>
              <a:rPr lang="en-US" sz="2000">
                <a:latin typeface="Arial" charset="0"/>
              </a:rPr>
              <a:t> is only defined up to scale, solve for unit vector </a:t>
            </a:r>
            <a:r>
              <a:rPr lang="en-US" sz="2000" b="1">
                <a:latin typeface="Arial" charset="0"/>
                <a:cs typeface="Arial" charset="0"/>
              </a:rPr>
              <a:t>ĥ</a:t>
            </a:r>
            <a:endParaRPr lang="en-US" sz="2000" b="1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Solution: </a:t>
            </a:r>
            <a:r>
              <a:rPr lang="en-US" sz="2000" b="1">
                <a:latin typeface="Arial" charset="0"/>
                <a:cs typeface="Arial" charset="0"/>
              </a:rPr>
              <a:t>ĥ</a:t>
            </a:r>
            <a:r>
              <a:rPr lang="en-US" sz="2000">
                <a:latin typeface="Arial" charset="0"/>
              </a:rPr>
              <a:t> = eigenvector of 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 baseline="30000">
                <a:latin typeface="Arial" charset="0"/>
              </a:rPr>
              <a:t>T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with smallest eigenvalue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021" y="4097864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3505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505200" y="4495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3505200" y="4038600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3124200" y="4495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19400" y="4297363"/>
            <a:ext cx="695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(0,0,0)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projective plane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46325"/>
          </a:xfrm>
        </p:spPr>
        <p:txBody>
          <a:bodyPr/>
          <a:lstStyle/>
          <a:p>
            <a:r>
              <a:rPr lang="en-US" smtClean="0"/>
              <a:t>Why do we need homogeneous coordinates?</a:t>
            </a:r>
          </a:p>
          <a:p>
            <a:pPr lvl="1"/>
            <a:r>
              <a:rPr lang="en-US" smtClean="0"/>
              <a:t>represent points at infinity, homographies, perspective projection, multi-view relationships</a:t>
            </a:r>
          </a:p>
          <a:p>
            <a:r>
              <a:rPr lang="en-US" smtClean="0"/>
              <a:t>What is the geometric intuition?</a:t>
            </a:r>
          </a:p>
          <a:p>
            <a:pPr lvl="1"/>
            <a:r>
              <a:rPr lang="en-US" smtClean="0"/>
              <a:t>a point in the image is a </a:t>
            </a:r>
            <a:r>
              <a:rPr lang="en-US" i="1" smtClean="0"/>
              <a:t>ray</a:t>
            </a:r>
            <a:r>
              <a:rPr lang="en-US" smtClean="0"/>
              <a:t> in projective space</a:t>
            </a:r>
            <a:endParaRPr lang="en-US" i="1" smtClean="0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467100" y="44640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876800" y="3973513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060950" y="3886200"/>
            <a:ext cx="1035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(sx,sy,s)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85800" y="5105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Each </a:t>
            </a:r>
            <a:r>
              <a:rPr lang="en-US" sz="2000" i="1">
                <a:latin typeface="Arial" charset="0"/>
              </a:rPr>
              <a:t>point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(x,y)</a:t>
            </a:r>
            <a:r>
              <a:rPr lang="en-US" sz="2000">
                <a:latin typeface="Arial" charset="0"/>
              </a:rPr>
              <a:t> on the plane is represented by a </a:t>
            </a:r>
            <a:r>
              <a:rPr lang="en-US" sz="2000" i="1">
                <a:latin typeface="Arial" charset="0"/>
              </a:rPr>
              <a:t>ray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(sx,sy,s)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all points on the ray are equivalent: 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(x, y, 1) </a:t>
            </a:r>
            <a:r>
              <a:rPr lang="en-US" sz="18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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(sx, sy, 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33800" y="2971800"/>
            <a:ext cx="1962150" cy="2057400"/>
            <a:chOff x="2208" y="2112"/>
            <a:chExt cx="1236" cy="1296"/>
          </a:xfrm>
        </p:grpSpPr>
        <p:sp>
          <p:nvSpPr>
            <p:cNvPr id="23570" name="Text Box 14"/>
            <p:cNvSpPr txBox="1">
              <a:spLocks noChangeArrowheads="1"/>
            </p:cNvSpPr>
            <p:nvPr/>
          </p:nvSpPr>
          <p:spPr bwMode="auto">
            <a:xfrm>
              <a:off x="2544" y="3177"/>
              <a:ext cx="9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image plane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208" y="2112"/>
              <a:ext cx="776" cy="1104"/>
              <a:chOff x="2208" y="2112"/>
              <a:chExt cx="776" cy="1104"/>
            </a:xfrm>
          </p:grpSpPr>
          <p:sp>
            <p:nvSpPr>
              <p:cNvPr id="23572" name="Freeform 16"/>
              <p:cNvSpPr>
                <a:spLocks/>
              </p:cNvSpPr>
              <p:nvPr/>
            </p:nvSpPr>
            <p:spPr bwMode="auto">
              <a:xfrm>
                <a:off x="2208" y="2112"/>
                <a:ext cx="768" cy="1104"/>
              </a:xfrm>
              <a:custGeom>
                <a:avLst/>
                <a:gdLst>
                  <a:gd name="T0" fmla="*/ 0 w 768"/>
                  <a:gd name="T1" fmla="*/ 0 h 1104"/>
                  <a:gd name="T2" fmla="*/ 0 w 768"/>
                  <a:gd name="T3" fmla="*/ 720 h 1104"/>
                  <a:gd name="T4" fmla="*/ 768 w 768"/>
                  <a:gd name="T5" fmla="*/ 1104 h 1104"/>
                  <a:gd name="T6" fmla="*/ 768 w 768"/>
                  <a:gd name="T7" fmla="*/ 384 h 1104"/>
                  <a:gd name="T8" fmla="*/ 0 w 768"/>
                  <a:gd name="T9" fmla="*/ 0 h 1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104"/>
                  <a:gd name="T17" fmla="*/ 768 w 768"/>
                  <a:gd name="T18" fmla="*/ 1104 h 1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104">
                    <a:moveTo>
                      <a:pt x="0" y="0"/>
                    </a:moveTo>
                    <a:lnTo>
                      <a:pt x="0" y="720"/>
                    </a:lnTo>
                    <a:lnTo>
                      <a:pt x="768" y="1104"/>
                    </a:lnTo>
                    <a:lnTo>
                      <a:pt x="768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17"/>
              <p:cNvSpPr>
                <a:spLocks noChangeShapeType="1"/>
              </p:cNvSpPr>
              <p:nvPr/>
            </p:nvSpPr>
            <p:spPr bwMode="auto">
              <a:xfrm flipV="1">
                <a:off x="2208" y="2860"/>
                <a:ext cx="500" cy="1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Text Box 18"/>
              <p:cNvSpPr txBox="1">
                <a:spLocks noChangeArrowheads="1"/>
              </p:cNvSpPr>
              <p:nvPr/>
            </p:nvSpPr>
            <p:spPr bwMode="auto">
              <a:xfrm>
                <a:off x="2468" y="2832"/>
                <a:ext cx="51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accent2"/>
                    </a:solidFill>
                    <a:latin typeface="Arial" charset="0"/>
                  </a:rPr>
                  <a:t>(x,y,1)</a:t>
                </a:r>
              </a:p>
            </p:txBody>
          </p:sp>
          <p:sp>
            <p:nvSpPr>
              <p:cNvPr id="23575" name="Oval 19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6" name="Text Box 20"/>
          <p:cNvSpPr txBox="1">
            <a:spLocks noChangeArrowheads="1"/>
          </p:cNvSpPr>
          <p:nvPr/>
        </p:nvSpPr>
        <p:spPr bwMode="auto">
          <a:xfrm>
            <a:off x="3200400" y="3810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-y</a:t>
            </a:r>
          </a:p>
        </p:txBody>
      </p:sp>
      <p:sp>
        <p:nvSpPr>
          <p:cNvPr id="23567" name="Text Box 21"/>
          <p:cNvSpPr txBox="1">
            <a:spLocks noChangeArrowheads="1"/>
          </p:cNvSpPr>
          <p:nvPr/>
        </p:nvSpPr>
        <p:spPr bwMode="auto">
          <a:xfrm>
            <a:off x="3816350" y="4586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23568" name="Text Box 22"/>
          <p:cNvSpPr txBox="1">
            <a:spLocks noChangeArrowheads="1"/>
          </p:cNvSpPr>
          <p:nvPr/>
        </p:nvSpPr>
        <p:spPr bwMode="auto">
          <a:xfrm>
            <a:off x="3124200" y="46624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-z</a:t>
            </a:r>
          </a:p>
        </p:txBody>
      </p:sp>
      <p:sp>
        <p:nvSpPr>
          <p:cNvPr id="23569" name="Line 23"/>
          <p:cNvSpPr>
            <a:spLocks noChangeShapeType="1"/>
          </p:cNvSpPr>
          <p:nvPr/>
        </p:nvSpPr>
        <p:spPr bwMode="auto">
          <a:xfrm flipV="1">
            <a:off x="4552950" y="3838575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Projective lines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212850"/>
          </a:xfrm>
        </p:spPr>
        <p:txBody>
          <a:bodyPr/>
          <a:lstStyle/>
          <a:p>
            <a:r>
              <a:rPr lang="en-US" smtClean="0"/>
              <a:t>What does a line in the image correspond to in projective space?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85800" y="3581400"/>
            <a:ext cx="7772400" cy="1811338"/>
            <a:chOff x="432" y="2256"/>
            <a:chExt cx="4896" cy="1141"/>
          </a:xfrm>
        </p:grpSpPr>
        <p:sp>
          <p:nvSpPr>
            <p:cNvPr id="4116" name="Rectangle 12"/>
            <p:cNvSpPr>
              <a:spLocks noChangeArrowheads="1"/>
            </p:cNvSpPr>
            <p:nvPr/>
          </p:nvSpPr>
          <p:spPr bwMode="auto">
            <a:xfrm>
              <a:off x="432" y="2256"/>
              <a:ext cx="48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A line is a </a:t>
              </a:r>
              <a:r>
                <a:rPr lang="en-US" sz="2000" i="1">
                  <a:latin typeface="Arial" charset="0"/>
                </a:rPr>
                <a:t>plane</a:t>
              </a:r>
              <a:r>
                <a:rPr lang="en-US" sz="2000">
                  <a:latin typeface="Arial" charset="0"/>
                </a:rPr>
                <a:t> of rays through origin</a:t>
              </a:r>
            </a:p>
            <a:p>
              <a:pPr marL="1143000" lvl="2" indent="-228600" algn="l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Arial" charset="0"/>
                </a:rPr>
                <a:t>all rays (x,y,z) satisfying:  ax + by + cz = 0</a:t>
              </a:r>
            </a:p>
          </p:txBody>
        </p:sp>
        <p:graphicFrame>
          <p:nvGraphicFramePr>
            <p:cNvPr id="4098" name="Object 13"/>
            <p:cNvGraphicFramePr>
              <a:graphicFrameLocks noChangeAspect="1"/>
            </p:cNvGraphicFramePr>
            <p:nvPr/>
          </p:nvGraphicFramePr>
          <p:xfrm>
            <a:off x="1595" y="2784"/>
            <a:ext cx="2168" cy="613"/>
          </p:xfrm>
          <a:graphic>
            <a:graphicData uri="http://schemas.openxmlformats.org/presentationml/2006/ole">
              <p:oleObj spid="_x0000_s917506" name="Equation" r:id="rId4" imgW="2514600" imgH="711000" progId="Equation.3">
                <p:embed/>
              </p:oleObj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46513" y="1676400"/>
            <a:ext cx="1868487" cy="1752600"/>
            <a:chOff x="2039" y="1056"/>
            <a:chExt cx="1177" cy="1104"/>
          </a:xfrm>
        </p:grpSpPr>
        <p:sp>
          <p:nvSpPr>
            <p:cNvPr id="4109" name="Freeform 4"/>
            <p:cNvSpPr>
              <a:spLocks/>
            </p:cNvSpPr>
            <p:nvPr/>
          </p:nvSpPr>
          <p:spPr bwMode="auto">
            <a:xfrm>
              <a:off x="2160" y="1056"/>
              <a:ext cx="768" cy="1104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110" name="Oval 5"/>
            <p:cNvSpPr>
              <a:spLocks noChangeArrowheads="1"/>
            </p:cNvSpPr>
            <p:nvPr/>
          </p:nvSpPr>
          <p:spPr bwMode="auto">
            <a:xfrm>
              <a:off x="2039" y="1947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111" name="Line 7"/>
            <p:cNvSpPr>
              <a:spLocks noChangeShapeType="1"/>
            </p:cNvSpPr>
            <p:nvPr/>
          </p:nvSpPr>
          <p:spPr bwMode="auto">
            <a:xfrm flipV="1">
              <a:off x="2078" y="1056"/>
              <a:ext cx="514" cy="8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112" name="Line 8"/>
            <p:cNvSpPr>
              <a:spLocks noChangeShapeType="1"/>
            </p:cNvSpPr>
            <p:nvPr/>
          </p:nvSpPr>
          <p:spPr bwMode="auto">
            <a:xfrm flipV="1">
              <a:off x="2160" y="1536"/>
              <a:ext cx="768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113" name="Line 9"/>
            <p:cNvSpPr>
              <a:spLocks noChangeShapeType="1"/>
            </p:cNvSpPr>
            <p:nvPr/>
          </p:nvSpPr>
          <p:spPr bwMode="auto">
            <a:xfrm flipV="1">
              <a:off x="2064" y="1248"/>
              <a:ext cx="115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114" name="Oval 10"/>
            <p:cNvSpPr>
              <a:spLocks noChangeArrowheads="1"/>
            </p:cNvSpPr>
            <p:nvPr/>
          </p:nvSpPr>
          <p:spPr bwMode="auto">
            <a:xfrm>
              <a:off x="2647" y="1557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115" name="Oval 11"/>
            <p:cNvSpPr>
              <a:spLocks noChangeArrowheads="1"/>
            </p:cNvSpPr>
            <p:nvPr/>
          </p:nvSpPr>
          <p:spPr bwMode="auto">
            <a:xfrm>
              <a:off x="2208" y="1632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" y="5334000"/>
            <a:ext cx="7772400" cy="990600"/>
            <a:chOff x="432" y="3360"/>
            <a:chExt cx="4896" cy="624"/>
          </a:xfrm>
        </p:grpSpPr>
        <p:sp>
          <p:nvSpPr>
            <p:cNvPr id="4104" name="Rectangle 14"/>
            <p:cNvSpPr>
              <a:spLocks noChangeArrowheads="1"/>
            </p:cNvSpPr>
            <p:nvPr/>
          </p:nvSpPr>
          <p:spPr bwMode="auto">
            <a:xfrm>
              <a:off x="432" y="3600"/>
              <a:ext cx="48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A line is also represented as a homogeneous 3-vector </a:t>
              </a:r>
              <a:r>
                <a:rPr lang="en-US" sz="2000" b="1">
                  <a:latin typeface="Arial" charset="0"/>
                </a:rPr>
                <a:t>l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16" y="3360"/>
              <a:ext cx="531" cy="198"/>
              <a:chOff x="3216" y="3360"/>
              <a:chExt cx="531" cy="198"/>
            </a:xfrm>
          </p:grpSpPr>
          <p:sp>
            <p:nvSpPr>
              <p:cNvPr id="4106" name="Text Box 16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latin typeface="Arial" charset="0"/>
                  </a:rPr>
                  <a:t>l</a:t>
                </a:r>
              </a:p>
            </p:txBody>
          </p:sp>
          <p:sp>
            <p:nvSpPr>
              <p:cNvPr id="4107" name="Text Box 17"/>
              <p:cNvSpPr txBox="1">
                <a:spLocks noChangeArrowheads="1"/>
              </p:cNvSpPr>
              <p:nvPr/>
            </p:nvSpPr>
            <p:spPr bwMode="auto">
              <a:xfrm>
                <a:off x="3552" y="3360"/>
                <a:ext cx="195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latin typeface="Arial" charset="0"/>
                  </a:rPr>
                  <a:t>p</a:t>
                </a:r>
              </a:p>
            </p:txBody>
          </p:sp>
          <p:sp>
            <p:nvSpPr>
              <p:cNvPr id="4108" name="Text Box 27"/>
              <p:cNvSpPr txBox="1">
                <a:spLocks noChangeArrowheads="1"/>
              </p:cNvSpPr>
              <p:nvPr/>
            </p:nvSpPr>
            <p:spPr bwMode="auto">
              <a:xfrm>
                <a:off x="3383" y="3360"/>
                <a:ext cx="11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endParaRPr lang="en-US" b="1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Vanishing points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276600" y="9906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667000" y="3124200"/>
            <a:ext cx="3810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1111202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image plane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1336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581400" y="3200400"/>
            <a:ext cx="174470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line on ground plane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09800" y="2133600"/>
            <a:ext cx="1371600" cy="1019175"/>
            <a:chOff x="1392" y="1344"/>
            <a:chExt cx="864" cy="642"/>
          </a:xfrm>
        </p:grpSpPr>
        <p:sp>
          <p:nvSpPr>
            <p:cNvPr id="28702" name="Line 10"/>
            <p:cNvSpPr>
              <a:spLocks noChangeShapeType="1"/>
            </p:cNvSpPr>
            <p:nvPr/>
          </p:nvSpPr>
          <p:spPr bwMode="auto">
            <a:xfrm>
              <a:off x="1392" y="134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8703" name="Oval 11"/>
            <p:cNvSpPr>
              <a:spLocks noChangeArrowheads="1"/>
            </p:cNvSpPr>
            <p:nvPr/>
          </p:nvSpPr>
          <p:spPr bwMode="auto">
            <a:xfrm>
              <a:off x="2208" y="1938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8704" name="Oval 12"/>
            <p:cNvSpPr>
              <a:spLocks noChangeArrowheads="1"/>
            </p:cNvSpPr>
            <p:nvPr/>
          </p:nvSpPr>
          <p:spPr bwMode="auto">
            <a:xfrm>
              <a:off x="1737" y="1584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09800" y="2133600"/>
            <a:ext cx="2286000" cy="1022350"/>
            <a:chOff x="1392" y="1344"/>
            <a:chExt cx="1440" cy="644"/>
          </a:xfrm>
        </p:grpSpPr>
        <p:sp>
          <p:nvSpPr>
            <p:cNvPr id="28699" name="Line 14"/>
            <p:cNvSpPr>
              <a:spLocks noChangeShapeType="1"/>
            </p:cNvSpPr>
            <p:nvPr/>
          </p:nvSpPr>
          <p:spPr bwMode="auto">
            <a:xfrm>
              <a:off x="1392" y="134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8700" name="Oval 15"/>
            <p:cNvSpPr>
              <a:spLocks noChangeArrowheads="1"/>
            </p:cNvSpPr>
            <p:nvPr/>
          </p:nvSpPr>
          <p:spPr bwMode="auto">
            <a:xfrm>
              <a:off x="1759" y="1485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8701" name="Oval 16"/>
            <p:cNvSpPr>
              <a:spLocks noChangeArrowheads="1"/>
            </p:cNvSpPr>
            <p:nvPr/>
          </p:nvSpPr>
          <p:spPr bwMode="auto">
            <a:xfrm>
              <a:off x="2784" y="1940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09800" y="2133600"/>
            <a:ext cx="3810000" cy="1022350"/>
            <a:chOff x="1392" y="1344"/>
            <a:chExt cx="2400" cy="644"/>
          </a:xfrm>
        </p:grpSpPr>
        <p:sp>
          <p:nvSpPr>
            <p:cNvPr id="28696" name="Line 18"/>
            <p:cNvSpPr>
              <a:spLocks noChangeShapeType="1"/>
            </p:cNvSpPr>
            <p:nvPr/>
          </p:nvSpPr>
          <p:spPr bwMode="auto">
            <a:xfrm>
              <a:off x="1392" y="1344"/>
              <a:ext cx="24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8697" name="Oval 19"/>
            <p:cNvSpPr>
              <a:spLocks noChangeArrowheads="1"/>
            </p:cNvSpPr>
            <p:nvPr/>
          </p:nvSpPr>
          <p:spPr bwMode="auto">
            <a:xfrm>
              <a:off x="1774" y="1416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8698" name="Oval 20"/>
            <p:cNvSpPr>
              <a:spLocks noChangeArrowheads="1"/>
            </p:cNvSpPr>
            <p:nvPr/>
          </p:nvSpPr>
          <p:spPr bwMode="auto">
            <a:xfrm>
              <a:off x="3744" y="1940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09800" y="1651000"/>
            <a:ext cx="3886200" cy="1473200"/>
            <a:chOff x="1392" y="1040"/>
            <a:chExt cx="2448" cy="928"/>
          </a:xfrm>
        </p:grpSpPr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 flipV="1">
              <a:off x="1680" y="1344"/>
              <a:ext cx="144" cy="62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92" y="1316"/>
              <a:ext cx="2448" cy="48"/>
              <a:chOff x="1392" y="1316"/>
              <a:chExt cx="2448" cy="48"/>
            </a:xfrm>
          </p:grpSpPr>
          <p:sp>
            <p:nvSpPr>
              <p:cNvPr id="28694" name="Line 24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8695" name="Oval 25"/>
              <p:cNvSpPr>
                <a:spLocks noChangeArrowheads="1"/>
              </p:cNvSpPr>
              <p:nvPr/>
            </p:nvSpPr>
            <p:spPr bwMode="auto">
              <a:xfrm>
                <a:off x="1803" y="1316"/>
                <a:ext cx="48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sp>
          <p:nvSpPr>
            <p:cNvPr id="28692" name="Text Box 26"/>
            <p:cNvSpPr txBox="1">
              <a:spLocks noChangeArrowheads="1"/>
            </p:cNvSpPr>
            <p:nvPr/>
          </p:nvSpPr>
          <p:spPr bwMode="auto">
            <a:xfrm>
              <a:off x="2070" y="1040"/>
              <a:ext cx="93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vanishing point </a:t>
              </a:r>
              <a:r>
                <a:rPr lang="en-US" sz="1400" b="1"/>
                <a:t>v</a:t>
              </a:r>
            </a:p>
          </p:txBody>
        </p:sp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 flipH="1">
              <a:off x="1876" y="1188"/>
              <a:ext cx="24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28684" name="Line 28"/>
          <p:cNvSpPr>
            <a:spLocks noChangeShapeType="1"/>
          </p:cNvSpPr>
          <p:nvPr/>
        </p:nvSpPr>
        <p:spPr bwMode="auto">
          <a:xfrm>
            <a:off x="2438400" y="18288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8685" name="Line 29"/>
          <p:cNvSpPr>
            <a:spLocks noChangeShapeType="1"/>
          </p:cNvSpPr>
          <p:nvPr/>
        </p:nvSpPr>
        <p:spPr bwMode="auto">
          <a:xfrm flipV="1">
            <a:off x="2438400" y="2514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8686" name="Line 30"/>
          <p:cNvSpPr>
            <a:spLocks noChangeShapeType="1"/>
          </p:cNvSpPr>
          <p:nvPr/>
        </p:nvSpPr>
        <p:spPr bwMode="auto">
          <a:xfrm flipV="1">
            <a:off x="2438400" y="990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8687" name="Oval 31"/>
          <p:cNvSpPr>
            <a:spLocks noChangeArrowheads="1"/>
          </p:cNvSpPr>
          <p:nvPr/>
        </p:nvSpPr>
        <p:spPr bwMode="auto">
          <a:xfrm>
            <a:off x="2147888" y="209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85800" y="3744913"/>
            <a:ext cx="77724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>
                <a:latin typeface="+mn-lt"/>
              </a:rPr>
              <a:t>Vanishing point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</a:rPr>
              <a:t>projection of a point at infinity</a:t>
            </a:r>
          </a:p>
        </p:txBody>
      </p:sp>
      <p:sp>
        <p:nvSpPr>
          <p:cNvPr id="28689" name="Text Box 7"/>
          <p:cNvSpPr txBox="1">
            <a:spLocks noChangeArrowheads="1"/>
          </p:cNvSpPr>
          <p:nvPr/>
        </p:nvSpPr>
        <p:spPr bwMode="auto">
          <a:xfrm>
            <a:off x="1524000" y="2192338"/>
            <a:ext cx="735201" cy="63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camera</a:t>
            </a:r>
          </a:p>
          <a:p>
            <a:pPr algn="l">
              <a:lnSpc>
                <a:spcPct val="80000"/>
              </a:lnSpc>
            </a:pPr>
            <a:r>
              <a:rPr lang="en-US" sz="1400"/>
              <a:t>center</a:t>
            </a:r>
          </a:p>
          <a:p>
            <a:pPr algn="l">
              <a:lnSpc>
                <a:spcPct val="80000"/>
              </a:lnSpc>
            </a:pPr>
            <a:r>
              <a:rPr lang="en-US" sz="1400" b="1"/>
              <a:t>C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14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27996&quot;&gt;&lt;property id=&quot;20148&quot; value=&quot;5&quot;/&gt;&lt;property id=&quot;20300&quot; value=&quot;Slide 1 - &amp;quot;GRG&amp;#x0D;&amp;#x0A;Tech Summit&amp;quot;&quot;/&gt;&lt;property id=&quot;20307&quot; value=&quot;354&quot;/&gt;&lt;/object&gt;&lt;object type=&quot;3&quot; unique_id=&quot;29236&quot;&gt;&lt;property id=&quot;20148&quot; value=&quot;5&quot;/&gt;&lt;property id=&quot;20300&quot; value=&quot;Slide 2 - &amp;quot;Projects&amp;quot;&quot;/&gt;&lt;property id=&quot;20307&quot; value=&quot;362&quot;/&gt;&lt;/object&gt;&lt;object type=&quot;3&quot; unique_id=&quot;30367&quot;&gt;&lt;property id=&quot;20148&quot; value=&quot;5&quot;/&gt;&lt;property id=&quot;20300&quot; value=&quot;Slide 3 - &amp;quot;Image Puzzles&amp;quot;&quot;/&gt;&lt;property id=&quot;20307&quot; value=&quot;371&quot;/&gt;&lt;/object&gt;&lt;object type=&quot;3&quot; unique_id=&quot;31631&quot;&gt;&lt;property id=&quot;20148&quot; value=&quot;5&quot;/&gt;&lt;property id=&quot;20300&quot; value=&quot;Slide 4 - &amp;quot;Making audio processing intuitive&amp;quot;&quot;/&gt;&lt;property id=&quot;20307&quot; value=&quot;375&quot;/&gt;&lt;/object&gt;&lt;/object&gt;&lt;object type=&quot;8&quot; unique_id=&quot;10031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u_i &amp;=&amp; \frac{&#10;m_{00} X_i + m_{01} Y_i + m_{02} Z_i + m_{03}&#10;}{&#10;m_{20} X_i + m_{21} Y_i + m_{22} Z_i + m_{23} \quad&#10;} \\&#10;\\&#10;v_i  &amp;=&amp; \frac{&#10;m_{10} X_i + m_{11} Y_i + m_{12} Z_i + m_{13}&#10;}{&#10;m_{20} X_i + m_{21} Y_i + m_{22} Z_i + m_{23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518.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u_i (&#10;m_{20} X_i + m_{21} Y_i + m_{22} Z_i + m_{23}) = m_{00} X_i + m_{01} Y_i + m_{02} Z_i + m_{03} \\&#10;v_i (&#10;m_{20} X_i + m_{21} Y_i + m_{22} Z_i + m_{23}) = &#10;m_{10} X_i + m_{11} Y_i + m_{12} Z_i + m_{13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5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ccc}{X_i &amp; Y_i &amp; Z_i &amp; 1 &amp; 0 &amp; 0 &amp; 0 &amp; 0 &amp; -u_i X_i &amp; -u_i Y_i &amp; -u_i Z_i  &amp; -u_i \\&#10;0 &amp; 0 &amp; 0 &amp; 0 &amp; X_i &amp; Y_i &amp; Z_i &amp; 1 &amp;  -v_i X_i &amp; -v_i Y_i &amp; -v_i Z_i &amp; -v_i}&#10;\matrx{c}{ m_{00} \\ m_{01} \\ m_{02} \\ m_{03} \\ m_{10} \\ m_{11} \\ m_{12} \\ m_{13} \\  m_{20} \\ m_{21} \\ m_{22} \\ m_{23}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69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ccc}{X_1 &amp; Y_1 &amp; Z_1 &amp; 1 &amp; 0 &amp; 0 &amp; 0 &amp; 0 &amp; -u_1 X_1 &amp;  -u_1 Y_1 &amp; -u_1 Z_1 &amp; -u_1 \\&#10;0 &amp; 0 &amp; 0 &amp; 0 &amp; X_1 &amp; Y_1 &amp; Z_1 &amp; 1 &amp;  -v_1 X_1 &amp; -v_1 Y_1 &amp; -v_1 Z_1 &amp; -v_1 \\&#10;\multicolumn{11}{c}{\vdots} \\&#10;X_n &amp; Y_n &amp; Z_n &amp; 1 &amp; 0 &amp; 0 &amp; 0 &amp; 0 &amp; -u_n X_n &amp; -u_n Y_n &amp; -u_n Z_n  &amp; -u_n\\&#10;0 &amp; 0 &amp; 0 &amp; 0 &amp; X_n &amp; Y_n &amp; Z_n &amp; 1 &amp;  -v_n X_n &amp; -v_n Y_n &amp; -v_n Z_n &amp; -v_n&#10;}&#10;\matrx{c}{ m_{00} \\ m_{01} \\ m_{02} \\ m_{03} \\ m_{10} \\ m_{11} \\ m_{12} \\ m_{13} \\  m_{20} \\ m_{21} \\ m_{22}} =&#10; \matrx{c}{0\\ 0 \\ \vdots \\0 \\ 0 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939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 = (p_1 \times q_1) \times (p_2 \times q_2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9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 \cong (b \times b_0) \times (v_x \times v_y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846.875"/>
  <p:tag name="PICTUREFILESIZE" val="109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t \cong (v \times t_0) \times (r \times b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56.875"/>
  <p:tag name="PICTUREFILESIZE" val="94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u_i \\ v_i \\ 1} \cong&#10; \matrx{cccc}{m_{00} &amp; m_{01} &amp; m_{02} &amp; m_{03} \\&#10;       m_{10} &amp; m_{11} &amp; m_{12} &amp; m_{13} \\&#10;       m_{20} &amp; m_{21} &amp; m_{22} &amp; m_{23}}&#10; \matrx{c}{X_i \\ Y_i \\ Z_i \\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18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u_i \\ v_i \\ 1} \cong&#10; \matrx{cccc}{m_{00} &amp; m_{01} &amp; m_{02} &amp; m_{03} \\&#10;       m_{10} &amp; m_{11} &amp; m_{12} &amp; m_{13} \\&#10;       m_{20} &amp; m_{21} &amp; m_{22} &amp; m_{23}}&#10; \matrx{c}{X_i \\ Y_i \\ Z_i \\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62.5"/>
</p:tagLst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29318</TotalTime>
  <Words>1300</Words>
  <Application>Microsoft Office PowerPoint</Application>
  <PresentationFormat>On-screen Show (4:3)</PresentationFormat>
  <Paragraphs>319</Paragraphs>
  <Slides>44</Slides>
  <Notes>6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Layers</vt:lpstr>
      <vt:lpstr>Equation</vt:lpstr>
      <vt:lpstr>Photo Editor Photo</vt:lpstr>
      <vt:lpstr>Slide 1</vt:lpstr>
      <vt:lpstr>Announcements</vt:lpstr>
      <vt:lpstr>Project 1a Common Errors</vt:lpstr>
      <vt:lpstr>Review from last time</vt:lpstr>
      <vt:lpstr>Image rectification</vt:lpstr>
      <vt:lpstr>Solving for homographies</vt:lpstr>
      <vt:lpstr>The projective plane</vt:lpstr>
      <vt:lpstr>Projective lines</vt:lpstr>
      <vt:lpstr>Vanishing points</vt:lpstr>
      <vt:lpstr>Vanishing points</vt:lpstr>
      <vt:lpstr>Today</vt:lpstr>
      <vt:lpstr>Perspective cues</vt:lpstr>
      <vt:lpstr>Perspective cues</vt:lpstr>
      <vt:lpstr>Perspective cues</vt:lpstr>
      <vt:lpstr>Comparing heights</vt:lpstr>
      <vt:lpstr>Measuring height</vt:lpstr>
      <vt:lpstr>Computing vanishing points (from lines)</vt:lpstr>
      <vt:lpstr>Measuring height without a ruler</vt:lpstr>
      <vt:lpstr>The cross ratio</vt:lpstr>
      <vt:lpstr>Measuring height</vt:lpstr>
      <vt:lpstr>Measuring height</vt:lpstr>
      <vt:lpstr>Measuring height</vt:lpstr>
      <vt:lpstr>Computing (X,Y,Z) coordinates</vt:lpstr>
      <vt:lpstr>Monocular Depth Cues</vt:lpstr>
      <vt:lpstr>Familiar Size</vt:lpstr>
      <vt:lpstr>Arial Perspective</vt:lpstr>
      <vt:lpstr>Occlusion</vt:lpstr>
      <vt:lpstr>Peripheral Vision</vt:lpstr>
      <vt:lpstr>Texture Gradient</vt:lpstr>
      <vt:lpstr>Camera calibration</vt:lpstr>
      <vt:lpstr>Vanishing points and projection matrix</vt:lpstr>
      <vt:lpstr>Finding the scale factors…</vt:lpstr>
      <vt:lpstr>Solving for f</vt:lpstr>
      <vt:lpstr>Solving for a, b, and c</vt:lpstr>
      <vt:lpstr>Solving for d</vt:lpstr>
      <vt:lpstr>Calibration using a reference object</vt:lpstr>
      <vt:lpstr>Chromaglyphs</vt:lpstr>
      <vt:lpstr>Estimating the projection matrix</vt:lpstr>
      <vt:lpstr>Direct linear calibration</vt:lpstr>
      <vt:lpstr>Direct linear calibration</vt:lpstr>
      <vt:lpstr>Direct linear calibration</vt:lpstr>
      <vt:lpstr>Alternative:  multi-plane calibration  </vt:lpstr>
      <vt:lpstr>Some Related Techniques</vt:lpstr>
      <vt:lpstr>Some Related Techniques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Stitching</dc:title>
  <dc:creator>Neel Joshi</dc:creator>
  <cp:lastModifiedBy>Neel Joshi</cp:lastModifiedBy>
  <cp:revision>3440</cp:revision>
  <cp:lastPrinted>2004-04-23T17:56:34Z</cp:lastPrinted>
  <dcterms:created xsi:type="dcterms:W3CDTF">2003-07-28T18:07:43Z</dcterms:created>
  <dcterms:modified xsi:type="dcterms:W3CDTF">2010-01-29T21:27:16Z</dcterms:modified>
</cp:coreProperties>
</file>