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5"/>
  </p:notesMasterIdLst>
  <p:handoutMasterIdLst>
    <p:handoutMasterId r:id="rId36"/>
  </p:handoutMasterIdLst>
  <p:sldIdLst>
    <p:sldId id="624" r:id="rId2"/>
    <p:sldId id="633" r:id="rId3"/>
    <p:sldId id="625" r:id="rId4"/>
    <p:sldId id="627" r:id="rId5"/>
    <p:sldId id="628" r:id="rId6"/>
    <p:sldId id="629" r:id="rId7"/>
    <p:sldId id="631" r:id="rId8"/>
    <p:sldId id="632" r:id="rId9"/>
    <p:sldId id="626" r:id="rId10"/>
    <p:sldId id="617" r:id="rId11"/>
    <p:sldId id="618" r:id="rId12"/>
    <p:sldId id="619" r:id="rId13"/>
    <p:sldId id="620" r:id="rId14"/>
    <p:sldId id="622" r:id="rId15"/>
    <p:sldId id="623" r:id="rId16"/>
    <p:sldId id="601" r:id="rId17"/>
    <p:sldId id="602" r:id="rId18"/>
    <p:sldId id="603" r:id="rId19"/>
    <p:sldId id="604" r:id="rId20"/>
    <p:sldId id="605" r:id="rId21"/>
    <p:sldId id="606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15" r:id="rId30"/>
    <p:sldId id="616" r:id="rId31"/>
    <p:sldId id="634" r:id="rId32"/>
    <p:sldId id="635" r:id="rId33"/>
    <p:sldId id="636" r:id="rId34"/>
  </p:sldIdLst>
  <p:sldSz cx="9144000" cy="6858000" type="screen4x3"/>
  <p:notesSz cx="6946900" cy="9220200"/>
  <p:custDataLst>
    <p:tags r:id="rId37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  <a:srgbClr val="3333FF"/>
    <a:srgbClr val="FFFF99"/>
    <a:srgbClr val="FFFFCC"/>
    <a:srgbClr val="BFD795"/>
    <a:srgbClr val="9099AE"/>
    <a:srgbClr val="CCFFCC"/>
    <a:srgbClr val="CCECFF"/>
    <a:srgbClr val="6C8E3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2" autoAdjust="0"/>
    <p:restoredTop sz="87833" autoAdjust="0"/>
  </p:normalViewPr>
  <p:slideViewPr>
    <p:cSldViewPr snapToGrid="0" snapToObjects="1">
      <p:cViewPr varScale="1">
        <p:scale>
          <a:sx n="63" d="100"/>
          <a:sy n="63" d="100"/>
        </p:scale>
        <p:origin x="-744" y="-102"/>
      </p:cViewPr>
      <p:guideLst>
        <p:guide orient="horz" pos="567"/>
        <p:guide orient="horz" pos="3767"/>
        <p:guide pos="3264"/>
      </p:guideLst>
    </p:cSldViewPr>
  </p:slideViewPr>
  <p:outlineViewPr>
    <p:cViewPr>
      <p:scale>
        <a:sx n="33" d="100"/>
        <a:sy n="33" d="100"/>
      </p:scale>
      <p:origin x="0" y="1185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>
        <p:scale>
          <a:sx n="100" d="100"/>
          <a:sy n="100" d="100"/>
        </p:scale>
        <p:origin x="-1608" y="1644"/>
      </p:cViewPr>
      <p:guideLst>
        <p:guide orient="horz"/>
        <p:guide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1.xml"/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Sheet4!$A$2:$A$12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Sheet4!$B$2:$B$12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2</c:v>
                </c:pt>
                <c:pt idx="10">
                  <c:v>13</c:v>
                </c:pt>
              </c:numCache>
            </c:numRef>
          </c:val>
        </c:ser>
        <c:axId val="59131008"/>
        <c:axId val="56890112"/>
      </c:barChart>
      <c:catAx>
        <c:axId val="59131008"/>
        <c:scaling>
          <c:orientation val="minMax"/>
        </c:scaling>
        <c:axPos val="b"/>
        <c:numFmt formatCode="General" sourceLinked="1"/>
        <c:tickLblPos val="nextTo"/>
        <c:crossAx val="56890112"/>
        <c:crosses val="autoZero"/>
        <c:auto val="1"/>
        <c:lblAlgn val="ctr"/>
        <c:lblOffset val="100"/>
      </c:catAx>
      <c:valAx>
        <c:axId val="56890112"/>
        <c:scaling>
          <c:orientation val="minMax"/>
        </c:scaling>
        <c:axPos val="l"/>
        <c:majorGridlines/>
        <c:numFmt formatCode="General" sourceLinked="1"/>
        <c:tickLblPos val="nextTo"/>
        <c:crossAx val="5913100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92468E-0670-44D1-8104-A0FDB2D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B0D6E-C226-4B84-B21D-8E65A60F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89037-E9DB-402A-A035-1AAD9461890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67CDB-4B70-461B-B70A-42E23E7432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BC689-0C2C-4094-8B3A-69081BF903C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mtClean="0"/>
              <a:t>Rotation:  yes (with some caveats—image resampling errors…)</a:t>
            </a:r>
          </a:p>
          <a:p>
            <a:pPr lvl="1"/>
            <a:r>
              <a:rPr lang="en-US" smtClean="0"/>
              <a:t>Change brightness:  probably, but will have to adjust thresholds</a:t>
            </a:r>
          </a:p>
          <a:p>
            <a:pPr lvl="1"/>
            <a:r>
              <a:rPr lang="en-US" smtClean="0"/>
              <a:t>Scale:  no, generally.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Show other scales and how the feature looks less corner like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AE854-22EC-4264-9EEF-0616F01B338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085223"/>
            <a:ext cx="9144000" cy="1787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1"/>
            <a:ext cx="9144000" cy="50782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5078242"/>
            <a:ext cx="9144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72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8729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4332813" y="6652468"/>
            <a:ext cx="442383" cy="183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B94C-448D-4BE6-8353-ED891A70AE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04702"/>
            <a:ext cx="7622707" cy="4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7" name="Subtitle 12"/>
          <p:cNvSpPr txBox="1">
            <a:spLocks/>
          </p:cNvSpPr>
          <p:nvPr/>
        </p:nvSpPr>
        <p:spPr bwMode="auto">
          <a:xfrm>
            <a:off x="6400800" y="6543946"/>
            <a:ext cx="2614613" cy="285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820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Neel Joshi, </a:t>
            </a: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CSE 455, Winter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18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>
          <a:solidFill>
            <a:srgbClr val="5F5F5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atalysttools.washington.edu/gradebook/iansimon/17677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eceiver_operating_characteristic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gBQCoEfiMs" TargetMode="External"/><Relationship Id="rId2" Type="http://schemas.openxmlformats.org/officeDocument/2006/relationships/hyperlink" Target="http://www.youtube.com/watch?v=B5UUrxL_2t0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bc.ca/~mbrown/papers/cvpr05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 bwMode="auto">
          <a:xfrm>
            <a:off x="118306" y="4452433"/>
            <a:ext cx="8865188" cy="8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SIFT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Subtitle 12"/>
          <p:cNvSpPr txBox="1">
            <a:spLocks/>
          </p:cNvSpPr>
          <p:nvPr/>
        </p:nvSpPr>
        <p:spPr bwMode="auto">
          <a:xfrm>
            <a:off x="147274" y="5528811"/>
            <a:ext cx="4372424" cy="102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CSE 455, Winter 2010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February 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4" name="Picture 4" descr="descri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265" y="1181745"/>
            <a:ext cx="5870868" cy="27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Invariance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Suppose you </a:t>
            </a:r>
            <a:r>
              <a:rPr lang="en-US" b="1" smtClean="0"/>
              <a:t>rotate</a:t>
            </a:r>
            <a:r>
              <a:rPr lang="en-US" smtClean="0"/>
              <a:t> the image by some angle</a:t>
            </a:r>
          </a:p>
          <a:p>
            <a:pPr lvl="1"/>
            <a:r>
              <a:rPr lang="en-US" smtClean="0"/>
              <a:t>Will you still pick up the same features?</a:t>
            </a:r>
          </a:p>
          <a:p>
            <a:endParaRPr lang="en-US" smtClean="0"/>
          </a:p>
          <a:p>
            <a:r>
              <a:rPr lang="en-US" smtClean="0"/>
              <a:t>What if you change the brightness?</a:t>
            </a:r>
          </a:p>
          <a:p>
            <a:endParaRPr lang="en-US" smtClean="0"/>
          </a:p>
          <a:p>
            <a:r>
              <a:rPr lang="en-US" smtClean="0"/>
              <a:t>Scale?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19"/>
          <p:cNvSpPr>
            <a:spLocks/>
          </p:cNvSpPr>
          <p:nvPr/>
        </p:nvSpPr>
        <p:spPr bwMode="auto">
          <a:xfrm>
            <a:off x="3200400" y="2330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Oval 21"/>
          <p:cNvSpPr>
            <a:spLocks noChangeArrowheads="1"/>
          </p:cNvSpPr>
          <p:nvPr/>
        </p:nvSpPr>
        <p:spPr bwMode="auto">
          <a:xfrm>
            <a:off x="3548063" y="2533650"/>
            <a:ext cx="795337" cy="7905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Scale invariant detection</a:t>
            </a:r>
            <a:endParaRPr lang="ru-RU" smtClean="0"/>
          </a:p>
        </p:txBody>
      </p:sp>
      <p:sp>
        <p:nvSpPr>
          <p:cNvPr id="3891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9400" y="1044576"/>
            <a:ext cx="8561388" cy="4503818"/>
          </a:xfrm>
        </p:spPr>
        <p:txBody>
          <a:bodyPr/>
          <a:lstStyle/>
          <a:p>
            <a:r>
              <a:rPr lang="en-US" dirty="0" smtClean="0"/>
              <a:t>Suppose you’re looking for corners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idea:  find scale that gives local maximum of f</a:t>
            </a:r>
          </a:p>
          <a:p>
            <a:pPr lvl="1"/>
            <a:r>
              <a:rPr lang="en-US" dirty="0" smtClean="0"/>
              <a:t>f is a local maximum in both position and scale</a:t>
            </a:r>
          </a:p>
        </p:txBody>
      </p:sp>
      <p:sp>
        <p:nvSpPr>
          <p:cNvPr id="38918" name="Oval 24"/>
          <p:cNvSpPr>
            <a:spLocks noChangeArrowheads="1"/>
          </p:cNvSpPr>
          <p:nvPr/>
        </p:nvSpPr>
        <p:spPr bwMode="auto">
          <a:xfrm>
            <a:off x="3548063" y="2524125"/>
            <a:ext cx="795337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descriptors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59420"/>
            <a:ext cx="7772400" cy="5867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We know how to detect good points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Next question: </a:t>
            </a:r>
            <a:r>
              <a:rPr lang="en-US" b="1" dirty="0" smtClean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9940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182622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182622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3289300" y="262632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232275" y="289619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3724275" y="399792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4181475" y="354072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3444875" y="312162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05288" y="192464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descriptors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59420"/>
            <a:ext cx="7772400" cy="5867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We know how to detect good points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Next question: </a:t>
            </a:r>
            <a:r>
              <a:rPr lang="en-US" b="1" dirty="0" smtClean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Lots of possibilities (this is a popular research area)</a:t>
            </a:r>
          </a:p>
          <a:p>
            <a:pPr lvl="1"/>
            <a:r>
              <a:rPr lang="en-US" dirty="0" smtClean="0"/>
              <a:t>Simple option:  match square windows around the point</a:t>
            </a:r>
          </a:p>
          <a:p>
            <a:pPr lvl="1"/>
            <a:r>
              <a:rPr lang="en-US" dirty="0" smtClean="0"/>
              <a:t>State of the art approach:  SIFT</a:t>
            </a:r>
          </a:p>
          <a:p>
            <a:pPr lvl="2"/>
            <a:r>
              <a:rPr lang="en-US" dirty="0" smtClean="0"/>
              <a:t>David Lowe, UBC  </a:t>
            </a:r>
            <a:r>
              <a:rPr lang="en-US" dirty="0" smtClean="0">
                <a:hlinkClick r:id="rId2"/>
              </a:rPr>
              <a:t>http://www.cs.ubc.ca/~lowe/keypoints/</a:t>
            </a:r>
            <a:r>
              <a:rPr lang="en-US" dirty="0" smtClean="0"/>
              <a:t> </a:t>
            </a:r>
          </a:p>
        </p:txBody>
      </p:sp>
      <p:pic>
        <p:nvPicPr>
          <p:cNvPr id="40964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182622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182622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3289300" y="262632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232275" y="289619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V="1">
            <a:off x="3724275" y="399792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4181475" y="354072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3444875" y="312162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205288" y="192464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Invariance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79400" y="796607"/>
            <a:ext cx="8561388" cy="4881563"/>
          </a:xfrm>
        </p:spPr>
        <p:txBody>
          <a:bodyPr/>
          <a:lstStyle/>
          <a:p>
            <a:r>
              <a:rPr lang="en-US" dirty="0" smtClean="0"/>
              <a:t>Suppose we are comparing two images I</a:t>
            </a:r>
            <a:r>
              <a:rPr lang="en-US" baseline="-25000" dirty="0" smtClean="0"/>
              <a:t>1</a:t>
            </a:r>
            <a:r>
              <a:rPr lang="en-US" dirty="0" smtClean="0"/>
              <a:t> and I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may be a transformed version of I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What kinds of transformations are we likely to encounter in practice?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We’d like to find the same features regardless of the transformation</a:t>
            </a:r>
          </a:p>
          <a:p>
            <a:pPr lvl="1"/>
            <a:r>
              <a:rPr lang="en-US" dirty="0" smtClean="0"/>
              <a:t>This is called transformational </a:t>
            </a:r>
            <a:r>
              <a:rPr lang="en-US" b="1" i="1" dirty="0" smtClean="0"/>
              <a:t>invariance</a:t>
            </a:r>
          </a:p>
          <a:p>
            <a:pPr lvl="1"/>
            <a:r>
              <a:rPr lang="en-US" dirty="0" smtClean="0"/>
              <a:t>Most feature methods are designed to be invariant to </a:t>
            </a:r>
          </a:p>
          <a:p>
            <a:pPr lvl="2"/>
            <a:r>
              <a:rPr lang="en-US" dirty="0" smtClean="0"/>
              <a:t>Translation, 2D rotation, scale</a:t>
            </a:r>
          </a:p>
          <a:p>
            <a:pPr lvl="1"/>
            <a:r>
              <a:rPr lang="en-US" dirty="0" smtClean="0"/>
              <a:t>They can usually also handle</a:t>
            </a:r>
          </a:p>
          <a:p>
            <a:pPr lvl="2"/>
            <a:r>
              <a:rPr lang="en-US" dirty="0" smtClean="0"/>
              <a:t>Limited 3D rotations (SIFT works up to about 60 degrees)</a:t>
            </a:r>
          </a:p>
          <a:p>
            <a:pPr lvl="2"/>
            <a:r>
              <a:rPr lang="en-US" dirty="0" smtClean="0"/>
              <a:t>Limited affine transformations (some are fully affine invariant)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achieve invariance</a:t>
            </a:r>
            <a:endParaRPr lang="en-US" sz="180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79400" y="734615"/>
            <a:ext cx="8561388" cy="4881563"/>
          </a:xfrm>
        </p:spPr>
        <p:txBody>
          <a:bodyPr/>
          <a:lstStyle/>
          <a:p>
            <a:pPr marL="457200" indent="-457200"/>
            <a:r>
              <a:rPr lang="en-US" dirty="0" smtClean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Make sure your detector is invariant</a:t>
            </a:r>
            <a:endParaRPr lang="en-US" baseline="-25000" dirty="0" smtClean="0"/>
          </a:p>
          <a:p>
            <a:pPr lvl="1"/>
            <a:r>
              <a:rPr lang="en-US" dirty="0" smtClean="0"/>
              <a:t>Harris is invariant to translation and rotation</a:t>
            </a:r>
            <a:endParaRPr lang="en-US" baseline="-25000" dirty="0" smtClean="0"/>
          </a:p>
          <a:p>
            <a:pPr lvl="1"/>
            <a:r>
              <a:rPr lang="en-US" dirty="0" smtClean="0"/>
              <a:t>Scale is trickier</a:t>
            </a:r>
          </a:p>
          <a:p>
            <a:pPr lvl="2"/>
            <a:r>
              <a:rPr lang="en-US" dirty="0" smtClean="0"/>
              <a:t>common approach is to detect features at many scales using a Gaussian pyramid (e.g., MOPS)</a:t>
            </a:r>
          </a:p>
          <a:p>
            <a:pPr lvl="2"/>
            <a:r>
              <a:rPr lang="en-US" dirty="0" smtClean="0"/>
              <a:t>More sophisticated methods find “the best scale” to represent each feature (e.g., SIFT)</a:t>
            </a:r>
          </a:p>
          <a:p>
            <a:pPr marL="457200" indent="-457200"/>
            <a:r>
              <a:rPr lang="en-US" dirty="0" smtClean="0"/>
              <a:t>2.  Design an invariant feature </a:t>
            </a:r>
            <a:r>
              <a:rPr lang="en-US" i="1" dirty="0" smtClean="0"/>
              <a:t>descriptor</a:t>
            </a:r>
          </a:p>
          <a:p>
            <a:pPr lvl="1"/>
            <a:r>
              <a:rPr lang="en-US" dirty="0" smtClean="0"/>
              <a:t>A descriptor captures the information in a region around the detected feature point</a:t>
            </a:r>
            <a:endParaRPr lang="en-US" b="1" i="1" dirty="0" smtClean="0"/>
          </a:p>
          <a:p>
            <a:pPr lvl="1"/>
            <a:r>
              <a:rPr lang="en-US" dirty="0" smtClean="0"/>
              <a:t>The simplest descriptor:  a square window of pixels </a:t>
            </a:r>
          </a:p>
          <a:p>
            <a:pPr lvl="2"/>
            <a:r>
              <a:rPr lang="en-US" dirty="0" smtClean="0"/>
              <a:t>What’s this invariant to?</a:t>
            </a:r>
          </a:p>
          <a:p>
            <a:pPr lvl="1"/>
            <a:r>
              <a:rPr lang="en-US" dirty="0" smtClean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 t="9481"/>
          <a:stretch>
            <a:fillRect/>
          </a:stretch>
        </p:blipFill>
        <p:spPr bwMode="auto">
          <a:xfrm>
            <a:off x="2057400" y="2634712"/>
            <a:ext cx="4962525" cy="31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9400" y="595133"/>
            <a:ext cx="8561388" cy="4881563"/>
          </a:xfrm>
          <a:noFill/>
        </p:spPr>
        <p:txBody>
          <a:bodyPr/>
          <a:lstStyle/>
          <a:p>
            <a:r>
              <a:rPr lang="en-US" dirty="0" smtClean="0"/>
              <a:t>Find dominant orientation of the image patch</a:t>
            </a:r>
          </a:p>
          <a:p>
            <a:pPr lvl="1"/>
            <a:r>
              <a:rPr lang="en-US" dirty="0" smtClean="0"/>
              <a:t>This is given by </a:t>
            </a:r>
            <a:r>
              <a:rPr lang="en-US" b="1" dirty="0" smtClean="0"/>
              <a:t>x</a:t>
            </a:r>
            <a:r>
              <a:rPr lang="en-US" b="1" baseline="-25000" dirty="0" smtClean="0"/>
              <a:t>+</a:t>
            </a:r>
            <a:r>
              <a:rPr lang="en-US" dirty="0" smtClean="0"/>
              <a:t>, the eigenvector of </a:t>
            </a:r>
            <a:r>
              <a:rPr lang="en-US" b="1" dirty="0" smtClean="0"/>
              <a:t>H</a:t>
            </a:r>
            <a:r>
              <a:rPr lang="en-US" dirty="0" smtClean="0"/>
              <a:t> corresponding to </a:t>
            </a:r>
            <a:r>
              <a:rPr lang="en-US" dirty="0" smtClean="0">
                <a:sym typeface="Symbol" pitchFamily="18" charset="2"/>
              </a:rPr>
              <a:t></a:t>
            </a:r>
            <a:r>
              <a:rPr lang="en-US" baseline="-25000" dirty="0" smtClean="0">
                <a:sym typeface="Symbol" pitchFamily="18" charset="2"/>
              </a:rPr>
              <a:t>+</a:t>
            </a:r>
            <a:endParaRPr lang="en-US" dirty="0" smtClean="0"/>
          </a:p>
          <a:p>
            <a:pPr lvl="2"/>
            <a:r>
              <a:rPr lang="en-US" dirty="0" smtClean="0">
                <a:sym typeface="Symbol" pitchFamily="18" charset="2"/>
              </a:rPr>
              <a:t></a:t>
            </a:r>
            <a:r>
              <a:rPr lang="en-US" baseline="-25000" dirty="0" smtClean="0">
                <a:sym typeface="Symbol" pitchFamily="18" charset="2"/>
              </a:rPr>
              <a:t>+ </a:t>
            </a:r>
            <a:r>
              <a:rPr lang="en-US" dirty="0" smtClean="0"/>
              <a:t>is the </a:t>
            </a:r>
            <a:r>
              <a:rPr lang="en-US" i="1" dirty="0" smtClean="0"/>
              <a:t>larger</a:t>
            </a:r>
            <a:r>
              <a:rPr lang="en-US" dirty="0" smtClean="0"/>
              <a:t> </a:t>
            </a:r>
            <a:r>
              <a:rPr lang="en-US" dirty="0" err="1" smtClean="0"/>
              <a:t>eigenvalue</a:t>
            </a:r>
            <a:endParaRPr lang="en-US" dirty="0" smtClean="0"/>
          </a:p>
          <a:p>
            <a:pPr lvl="1"/>
            <a:r>
              <a:rPr lang="en-US" dirty="0" smtClean="0"/>
              <a:t>Rotate the patch according to this angle</a:t>
            </a:r>
          </a:p>
        </p:txBody>
      </p:sp>
      <p:sp>
        <p:nvSpPr>
          <p:cNvPr id="4506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Rotation invariance for feature descriptors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067050" y="5962471"/>
            <a:ext cx="280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latin typeface="+mn-lt"/>
              </a:rPr>
              <a:t>Figure by Matthew Brown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595133"/>
            <a:ext cx="8561388" cy="4881563"/>
          </a:xfrm>
        </p:spPr>
        <p:txBody>
          <a:bodyPr/>
          <a:lstStyle/>
          <a:p>
            <a:r>
              <a:rPr lang="en-US" sz="2000" dirty="0" smtClean="0"/>
              <a:t>Take 40x40 square window around detected feature</a:t>
            </a:r>
          </a:p>
          <a:p>
            <a:pPr lvl="1"/>
            <a:r>
              <a:rPr lang="en-US" sz="1800" dirty="0" smtClean="0"/>
              <a:t>Scale to 1/5 size (using </a:t>
            </a:r>
            <a:r>
              <a:rPr lang="en-US" sz="1800" dirty="0" err="1" smtClean="0"/>
              <a:t>prefiltering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Rotate to horizontal</a:t>
            </a:r>
          </a:p>
          <a:p>
            <a:pPr lvl="1"/>
            <a:r>
              <a:rPr lang="en-US" sz="1800" dirty="0" smtClean="0"/>
              <a:t>Sample 8x8 square window centered at feature</a:t>
            </a:r>
          </a:p>
          <a:p>
            <a:pPr lvl="1"/>
            <a:r>
              <a:rPr lang="en-US" sz="1800" dirty="0" smtClean="0"/>
              <a:t>Intensity normalize the window by subtracting the mean, dividing by the standard deviation in the window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5649138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CSE 576: Computer Vision</a:t>
            </a:r>
          </a:p>
        </p:txBody>
      </p:sp>
      <p:pic>
        <p:nvPicPr>
          <p:cNvPr id="46084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 t="9917"/>
          <a:stretch>
            <a:fillRect/>
          </a:stretch>
        </p:blipFill>
        <p:spPr bwMode="auto">
          <a:xfrm>
            <a:off x="2057400" y="2947814"/>
            <a:ext cx="4962525" cy="31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M</a:t>
            </a:r>
            <a:r>
              <a:rPr lang="en-US" smtClean="0"/>
              <a:t>ultiscale </a:t>
            </a:r>
            <a:r>
              <a:rPr lang="en-US" smtClean="0">
                <a:solidFill>
                  <a:srgbClr val="0066FF"/>
                </a:solidFill>
              </a:rPr>
              <a:t>O</a:t>
            </a:r>
            <a:r>
              <a:rPr lang="en-US" smtClean="0"/>
              <a:t>riented </a:t>
            </a:r>
            <a:r>
              <a:rPr lang="en-US" smtClean="0">
                <a:solidFill>
                  <a:srgbClr val="0066FF"/>
                </a:solidFill>
              </a:rPr>
              <a:t>P</a:t>
            </a:r>
            <a:r>
              <a:rPr lang="en-US" smtClean="0"/>
              <a:t>atche</a:t>
            </a:r>
            <a:r>
              <a:rPr lang="en-US" smtClean="0">
                <a:solidFill>
                  <a:srgbClr val="0066FF"/>
                </a:solidFill>
              </a:rPr>
              <a:t>S</a:t>
            </a:r>
            <a:r>
              <a:rPr lang="en-US" smtClean="0"/>
              <a:t> descriptor</a:t>
            </a:r>
          </a:p>
        </p:txBody>
      </p:sp>
      <p:pic>
        <p:nvPicPr>
          <p:cNvPr id="46086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3885426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5486400" y="3591738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4343400" y="3345676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5791200" y="3058338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 rot="720000">
            <a:off x="4191000" y="3058338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559050" y="6117451"/>
            <a:ext cx="4070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latin typeface="+mn-lt"/>
              </a:rPr>
              <a:t>Adapted from slide by Matthew Brown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Detections at multiple scales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24" y="1148576"/>
            <a:ext cx="8844689" cy="451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5800" y="9144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Basic idea: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Take 16x16 square window around detected feature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Compute edge orientation (angle of the gradient - 90</a:t>
            </a:r>
            <a:r>
              <a:rPr lang="en-US" sz="1800" b="0" kern="0" dirty="0">
                <a:latin typeface="+mn-lt"/>
                <a:sym typeface="Symbol"/>
              </a:rPr>
              <a:t></a:t>
            </a:r>
            <a:r>
              <a:rPr lang="en-US" sz="1800" b="0" kern="0" dirty="0">
                <a:latin typeface="+mn-lt"/>
              </a:rPr>
              <a:t>) for each pixel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Throw out weak edges (threshold gradient magnitude)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Create histogram of surviving edge orientations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S</a:t>
            </a:r>
            <a:r>
              <a:rPr lang="en-US" smtClean="0"/>
              <a:t>cale </a:t>
            </a:r>
            <a:r>
              <a:rPr lang="en-US" smtClean="0">
                <a:solidFill>
                  <a:srgbClr val="0066FF"/>
                </a:solidFill>
              </a:rPr>
              <a:t>I</a:t>
            </a:r>
            <a:r>
              <a:rPr lang="en-US" smtClean="0"/>
              <a:t>nvariant </a:t>
            </a:r>
            <a:r>
              <a:rPr lang="en-US" smtClean="0">
                <a:solidFill>
                  <a:srgbClr val="0066FF"/>
                </a:solidFill>
              </a:rPr>
              <a:t>F</a:t>
            </a:r>
            <a:r>
              <a:rPr lang="en-US" smtClean="0"/>
              <a:t>eature </a:t>
            </a:r>
            <a:r>
              <a:rPr lang="en-US" smtClean="0">
                <a:solidFill>
                  <a:srgbClr val="0066FF"/>
                </a:solidFill>
              </a:rPr>
              <a:t>T</a:t>
            </a:r>
            <a:r>
              <a:rPr lang="en-US" smtClean="0"/>
              <a:t>ransform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838014" y="6070957"/>
            <a:ext cx="347941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latin typeface="+mn-lt"/>
              </a:rPr>
              <a:t>Adapted from slide by David Lowe</a:t>
            </a:r>
          </a:p>
        </p:txBody>
      </p:sp>
      <p:pic>
        <p:nvPicPr>
          <p:cNvPr id="48133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2895600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5562600" y="2895600"/>
            <a:ext cx="2590800" cy="31321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3047999"/>
            <a:ext cx="2362200" cy="1152132"/>
            <a:chOff x="5715000" y="4343400"/>
            <a:chExt cx="2362200" cy="1151868"/>
          </a:xfrm>
        </p:grpSpPr>
        <p:cxnSp>
          <p:nvCxnSpPr>
            <p:cNvPr id="48147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49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50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51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52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53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54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48155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5181408"/>
              <a:ext cx="457200" cy="313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9000" y="5176647"/>
              <a:ext cx="838200" cy="313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dirty="0">
                  <a:latin typeface="+mn-lt"/>
                  <a:sym typeface="Symbol"/>
                </a:rPr>
                <a:t>2</a:t>
              </a:r>
              <a:r>
                <a:rPr lang="el-GR" dirty="0">
                  <a:latin typeface="+mn-lt"/>
                  <a:sym typeface="Symbol"/>
                </a:rPr>
                <a:t>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921375" y="4278313"/>
            <a:ext cx="175163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 dirty="0">
                <a:latin typeface="+mn-lt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24600" y="4953000"/>
            <a:ext cx="1219200" cy="762000"/>
            <a:chOff x="6324600" y="4953000"/>
            <a:chExt cx="1219200" cy="762000"/>
          </a:xfrm>
        </p:grpSpPr>
        <p:cxnSp>
          <p:nvCxnSpPr>
            <p:cNvPr id="48138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39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40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41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42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43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44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48145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48146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1b grades out</a:t>
            </a:r>
          </a:p>
          <a:p>
            <a:endParaRPr lang="en-US" dirty="0" smtClean="0"/>
          </a:p>
          <a:p>
            <a:r>
              <a:rPr lang="en-US" sz="2200" u="sng" dirty="0" smtClean="0">
                <a:hlinkClick r:id="rId2"/>
              </a:rPr>
              <a:t>https://catalysttools.washington.edu/gradebook/iansimon/17677</a:t>
            </a:r>
            <a:endParaRPr lang="en-US" sz="2200" dirty="0" smtClean="0"/>
          </a:p>
          <a:p>
            <a:endParaRPr lang="en-US" dirty="0" smtClean="0"/>
          </a:p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Mean  	88.95</a:t>
            </a:r>
          </a:p>
          <a:p>
            <a:pPr lvl="1"/>
            <a:r>
              <a:rPr lang="en-US" dirty="0" smtClean="0"/>
              <a:t>Median 	100</a:t>
            </a:r>
          </a:p>
          <a:p>
            <a:pPr lvl="1"/>
            <a:r>
              <a:rPr lang="en-US" dirty="0" smtClean="0"/>
              <a:t>Std. Dev. 	20.97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783831" y="31464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SIFT descriptor</a:t>
            </a:r>
          </a:p>
        </p:txBody>
      </p:sp>
      <p:pic>
        <p:nvPicPr>
          <p:cNvPr id="49155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Full version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Divide the 16x16 window into a 4x4 grid of cells (2x2 case shown below)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Compute an orientation histogram for each cell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0" kern="0" dirty="0">
                <a:latin typeface="+mn-lt"/>
              </a:rPr>
              <a:t>16 cells * 8 orientations = 128 dimensional descriptor</a:t>
            </a:r>
          </a:p>
          <a:p>
            <a:pPr marL="742950" lvl="1" indent="-285750" algn="l">
              <a:spcBef>
                <a:spcPct val="20000"/>
              </a:spcBef>
              <a:defRPr/>
            </a:pPr>
            <a:endParaRPr lang="en-US" sz="1800" b="0" kern="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  <a:defRPr/>
            </a:pPr>
            <a:endParaRPr lang="en-US" sz="1800" b="0" kern="0" dirty="0">
              <a:latin typeface="+mn-lt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822516" y="6117451"/>
            <a:ext cx="3479414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 dirty="0">
                <a:latin typeface="+mn-lt"/>
              </a:rPr>
              <a:t>Adapted from slide by David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SIFT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666432"/>
            <a:ext cx="7772400" cy="2819400"/>
          </a:xfrm>
        </p:spPr>
        <p:txBody>
          <a:bodyPr/>
          <a:lstStyle/>
          <a:p>
            <a:r>
              <a:rPr lang="en-US" sz="2000" dirty="0" smtClean="0"/>
              <a:t>Extraordinarily robust matching technique</a:t>
            </a:r>
          </a:p>
          <a:p>
            <a:pPr lvl="1"/>
            <a:r>
              <a:rPr lang="en-US" sz="1800" dirty="0" smtClean="0"/>
              <a:t>Can handle changes in viewpoint</a:t>
            </a:r>
          </a:p>
          <a:p>
            <a:pPr lvl="2"/>
            <a:r>
              <a:rPr lang="en-US" sz="1600" dirty="0" smtClean="0"/>
              <a:t>Up to about 60 degree out of plane rotation</a:t>
            </a:r>
          </a:p>
          <a:p>
            <a:pPr lvl="1"/>
            <a:r>
              <a:rPr lang="en-US" sz="1800" dirty="0" smtClean="0"/>
              <a:t>Can handle significant changes in illumination</a:t>
            </a:r>
          </a:p>
          <a:p>
            <a:pPr lvl="2"/>
            <a:r>
              <a:rPr lang="en-US" sz="1600" dirty="0" smtClean="0"/>
              <a:t>Sometimes even day vs. night (below)</a:t>
            </a:r>
          </a:p>
          <a:p>
            <a:pPr lvl="1"/>
            <a:r>
              <a:rPr lang="en-US" sz="1800" dirty="0" smtClean="0"/>
              <a:t>Fast and efficient—can run in real time</a:t>
            </a:r>
          </a:p>
          <a:p>
            <a:pPr lvl="1"/>
            <a:r>
              <a:rPr lang="en-US" sz="1800" dirty="0" smtClean="0"/>
              <a:t>Lots of code available</a:t>
            </a:r>
          </a:p>
          <a:p>
            <a:pPr lvl="2"/>
            <a:r>
              <a:rPr lang="en-US" sz="1100" dirty="0" smtClean="0">
                <a:hlinkClick r:id="rId2"/>
              </a:rPr>
              <a:t>http://people.csail.mit.edu/albert/ladypack/wiki/index.php/Known_implementations_of_SIFT</a:t>
            </a:r>
            <a:r>
              <a:rPr lang="en-US" sz="1100" dirty="0" smtClean="0"/>
              <a:t> </a:t>
            </a:r>
          </a:p>
        </p:txBody>
      </p:sp>
      <p:pic>
        <p:nvPicPr>
          <p:cNvPr id="50180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04" y="3487738"/>
            <a:ext cx="3809596" cy="28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3494088"/>
            <a:ext cx="3798887" cy="284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matching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Given a feature in I</a:t>
            </a:r>
            <a:r>
              <a:rPr lang="en-US" baseline="-25000" smtClean="0"/>
              <a:t>1</a:t>
            </a:r>
            <a:r>
              <a:rPr lang="en-US" smtClean="0"/>
              <a:t>, how to find the best match in I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smtClean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smtClean="0"/>
              <a:t>Test all the features in I</a:t>
            </a:r>
            <a:r>
              <a:rPr lang="en-US" baseline="-25000" smtClean="0"/>
              <a:t>2</a:t>
            </a:r>
            <a:r>
              <a:rPr lang="en-US" smtClean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distance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257800"/>
          </a:xfrm>
        </p:spPr>
        <p:txBody>
          <a:bodyPr/>
          <a:lstStyle/>
          <a:p>
            <a:r>
              <a:rPr lang="en-US" dirty="0" smtClean="0"/>
              <a:t>How to define the difference between two features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914400" lvl="1" indent="-457200"/>
            <a:r>
              <a:rPr lang="en-US" dirty="0" smtClean="0"/>
              <a:t>Simple approach is SSD(f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 marL="1314450" lvl="2" indent="-457200"/>
            <a:r>
              <a:rPr lang="en-US" dirty="0" smtClean="0"/>
              <a:t>sum of square differences between entries of the two descriptors</a:t>
            </a:r>
          </a:p>
          <a:p>
            <a:pPr marL="1314450" lvl="2" indent="-457200"/>
            <a:r>
              <a:rPr lang="en-US" dirty="0" smtClean="0"/>
              <a:t>can give good scores to very ambiguous (bad) matches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1150" y="2847095"/>
            <a:ext cx="8121441" cy="3479800"/>
            <a:chOff x="104775" y="2895600"/>
            <a:chExt cx="9010650" cy="3860800"/>
          </a:xfrm>
        </p:grpSpPr>
        <p:pic>
          <p:nvPicPr>
            <p:cNvPr id="52228" name="Picture 2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775" y="2895600"/>
              <a:ext cx="43148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9" name="Rectangle 4"/>
            <p:cNvSpPr>
              <a:spLocks noChangeArrowheads="1"/>
            </p:cNvSpPr>
            <p:nvPr/>
          </p:nvSpPr>
          <p:spPr bwMode="auto">
            <a:xfrm>
              <a:off x="1219200" y="40005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2230" name="Picture 6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2895600"/>
              <a:ext cx="43148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214563" y="6172200"/>
              <a:ext cx="4492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latin typeface="+mn-lt"/>
                </a:rPr>
                <a:t>I</a:t>
              </a:r>
              <a:r>
                <a:rPr lang="en-US" sz="3200" b="0" baseline="-25000" dirty="0">
                  <a:latin typeface="+mn-lt"/>
                </a:rPr>
                <a:t>1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711950" y="6172200"/>
              <a:ext cx="4508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latin typeface="+mn-lt"/>
                </a:rPr>
                <a:t>I</a:t>
              </a:r>
              <a:r>
                <a:rPr lang="en-US" sz="3200" b="0" baseline="-25000" dirty="0">
                  <a:latin typeface="+mn-lt"/>
                </a:rPr>
                <a:t>2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219200" y="3276600"/>
              <a:ext cx="4508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solidFill>
                    <a:srgbClr val="FFFF00"/>
                  </a:solidFill>
                  <a:latin typeface="+mn-lt"/>
                </a:rPr>
                <a:t>f</a:t>
              </a:r>
              <a:r>
                <a:rPr lang="en-US" sz="3200" b="0" baseline="-25000" dirty="0">
                  <a:solidFill>
                    <a:srgbClr val="FFFF00"/>
                  </a:solidFill>
                  <a:latin typeface="+mn-lt"/>
                </a:rPr>
                <a:t>1</a:t>
              </a: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8015288" y="40005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015288" y="3276600"/>
              <a:ext cx="4508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solidFill>
                    <a:srgbClr val="FFFF00"/>
                  </a:solidFill>
                  <a:latin typeface="+mn-lt"/>
                </a:rPr>
                <a:t>f</a:t>
              </a:r>
              <a:r>
                <a:rPr lang="en-US" sz="3200" b="0" baseline="-25000" dirty="0">
                  <a:solidFill>
                    <a:srgbClr val="FFFF00"/>
                  </a:solidFill>
                  <a:latin typeface="+mn-lt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distance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64120" y="692720"/>
            <a:ext cx="8077200" cy="5257800"/>
          </a:xfrm>
        </p:spPr>
        <p:txBody>
          <a:bodyPr/>
          <a:lstStyle/>
          <a:p>
            <a:r>
              <a:rPr lang="en-US" dirty="0" smtClean="0"/>
              <a:t>How to define the difference between two features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914400" lvl="1" indent="-457200"/>
            <a:r>
              <a:rPr lang="en-US" dirty="0" smtClean="0"/>
              <a:t>Better approach:  ratio distance = SSD(f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) / SSD(f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’)</a:t>
            </a:r>
          </a:p>
          <a:p>
            <a:pPr marL="1314450" lvl="2" indent="-457200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        is 	best SSD match to f</a:t>
            </a:r>
            <a:r>
              <a:rPr lang="en-US" baseline="-25000" dirty="0" smtClean="0"/>
              <a:t>1</a:t>
            </a:r>
            <a:r>
              <a:rPr lang="en-US" dirty="0" smtClean="0"/>
              <a:t> in I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1314450" lvl="2" indent="-457200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’        is  2</a:t>
            </a:r>
            <a:r>
              <a:rPr lang="en-US" baseline="30000" dirty="0" smtClean="0"/>
              <a:t>nd</a:t>
            </a:r>
            <a:r>
              <a:rPr lang="en-US" dirty="0" smtClean="0"/>
              <a:t>  	best SSD match to f</a:t>
            </a:r>
            <a:r>
              <a:rPr lang="en-US" baseline="-25000" dirty="0" smtClean="0"/>
              <a:t>1</a:t>
            </a:r>
            <a:r>
              <a:rPr lang="en-US" dirty="0" smtClean="0"/>
              <a:t> in I</a:t>
            </a:r>
            <a:r>
              <a:rPr lang="en-US" baseline="-25000" dirty="0" smtClean="0"/>
              <a:t>2</a:t>
            </a:r>
          </a:p>
          <a:p>
            <a:pPr marL="1314450" lvl="2" indent="-457200"/>
            <a:r>
              <a:rPr lang="en-US" dirty="0" smtClean="0"/>
              <a:t>gives small values for ambiguous matches</a:t>
            </a:r>
            <a:endParaRPr lang="en-US" baseline="30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603555" y="3020295"/>
            <a:ext cx="7910513" cy="3389423"/>
            <a:chOff x="104775" y="2895600"/>
            <a:chExt cx="9010650" cy="3860800"/>
          </a:xfrm>
        </p:grpSpPr>
        <p:pic>
          <p:nvPicPr>
            <p:cNvPr id="53252" name="Picture 2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775" y="2895600"/>
              <a:ext cx="43148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Rectangle 6"/>
            <p:cNvSpPr>
              <a:spLocks noChangeArrowheads="1"/>
            </p:cNvSpPr>
            <p:nvPr/>
          </p:nvSpPr>
          <p:spPr bwMode="auto">
            <a:xfrm>
              <a:off x="1219200" y="40005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3254" name="Picture 6" descr="http://www.canyonstatevinyl.com/images/Picket%20Fen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2895600"/>
              <a:ext cx="43148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214563" y="6172200"/>
              <a:ext cx="4492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latin typeface="+mn-lt"/>
                </a:rPr>
                <a:t>I</a:t>
              </a:r>
              <a:r>
                <a:rPr lang="en-US" sz="3200" b="0" baseline="-25000" dirty="0">
                  <a:latin typeface="+mn-lt"/>
                </a:rPr>
                <a:t>1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11950" y="6172200"/>
              <a:ext cx="4508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latin typeface="+mn-lt"/>
                </a:rPr>
                <a:t>I</a:t>
              </a:r>
              <a:r>
                <a:rPr lang="en-US" sz="3200" b="0" baseline="-25000" dirty="0">
                  <a:latin typeface="+mn-lt"/>
                </a:rPr>
                <a:t>2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19200" y="3276600"/>
              <a:ext cx="4508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solidFill>
                    <a:srgbClr val="FFFF00"/>
                  </a:solidFill>
                  <a:latin typeface="+mn-lt"/>
                </a:rPr>
                <a:t>f</a:t>
              </a:r>
              <a:r>
                <a:rPr lang="en-US" sz="3200" b="0" baseline="-25000" dirty="0">
                  <a:solidFill>
                    <a:srgbClr val="FFFF00"/>
                  </a:solidFill>
                  <a:latin typeface="+mn-lt"/>
                </a:rPr>
                <a:t>1</a:t>
              </a:r>
            </a:p>
          </p:txBody>
        </p:sp>
        <p:sp>
          <p:nvSpPr>
            <p:cNvPr id="53258" name="Rectangle 11"/>
            <p:cNvSpPr>
              <a:spLocks noChangeArrowheads="1"/>
            </p:cNvSpPr>
            <p:nvPr/>
          </p:nvSpPr>
          <p:spPr bwMode="auto">
            <a:xfrm>
              <a:off x="8015288" y="40005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015288" y="3276600"/>
              <a:ext cx="4508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0" dirty="0">
                  <a:solidFill>
                    <a:srgbClr val="FFFF00"/>
                  </a:solidFill>
                  <a:latin typeface="+mn-lt"/>
                </a:rPr>
                <a:t>f</a:t>
              </a:r>
              <a:r>
                <a:rPr lang="en-US" sz="3200" b="0" baseline="-25000" dirty="0">
                  <a:solidFill>
                    <a:srgbClr val="FFFF00"/>
                  </a:solidFill>
                  <a:latin typeface="+mn-lt"/>
                </a:rPr>
                <a:t>2</a:t>
              </a:r>
            </a:p>
          </p:txBody>
        </p:sp>
        <p:sp>
          <p:nvSpPr>
            <p:cNvPr id="53260" name="Rectangle 13"/>
            <p:cNvSpPr>
              <a:spLocks noChangeArrowheads="1"/>
            </p:cNvSpPr>
            <p:nvPr/>
          </p:nvSpPr>
          <p:spPr bwMode="auto">
            <a:xfrm>
              <a:off x="7216775" y="4000500"/>
              <a:ext cx="304800" cy="304800"/>
            </a:xfrm>
            <a:prstGeom prst="rect">
              <a:avLst/>
            </a:prstGeom>
            <a:solidFill>
              <a:srgbClr val="00CC99">
                <a:alpha val="18039"/>
              </a:srgbClr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216775" y="3276600"/>
              <a:ext cx="79851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0" dirty="0">
                  <a:solidFill>
                    <a:srgbClr val="FFFF00"/>
                  </a:solidFill>
                  <a:latin typeface="+mn-lt"/>
                </a:rPr>
                <a:t>f</a:t>
              </a:r>
              <a:r>
                <a:rPr lang="en-US" sz="3200" b="0" baseline="-25000" dirty="0">
                  <a:solidFill>
                    <a:srgbClr val="FFFF00"/>
                  </a:solidFill>
                  <a:latin typeface="+mn-lt"/>
                </a:rPr>
                <a:t>2</a:t>
              </a:r>
              <a:r>
                <a:rPr lang="en-US" sz="3200" b="0" baseline="30000" dirty="0">
                  <a:solidFill>
                    <a:srgbClr val="FFFF00"/>
                  </a:solidFill>
                  <a:latin typeface="+mn-lt"/>
                </a:rPr>
                <a:t>'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the results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How can we measure the performance of a feature matcher?</a:t>
            </a:r>
          </a:p>
        </p:txBody>
      </p:sp>
      <p:pic>
        <p:nvPicPr>
          <p:cNvPr id="54277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00225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1795463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438400" y="236220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365875" y="232568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752600" y="220980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5715000" y="198120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524000" y="182880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5410200" y="266700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1905000" y="2044700"/>
            <a:ext cx="3810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181475" y="1889125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2590800" y="2362200"/>
            <a:ext cx="3775075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4267200" y="2209800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1562100" y="1981200"/>
            <a:ext cx="3848100" cy="11557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72" y="528"/>
              </a:cxn>
              <a:cxn ang="0">
                <a:pos x="456" y="720"/>
              </a:cxn>
              <a:cxn ang="0">
                <a:pos x="2424" y="480"/>
              </a:cxn>
            </a:cxnLst>
            <a:rect l="0" t="0" r="r" b="b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4191000" y="2667000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accent2"/>
                </a:solidFill>
                <a:latin typeface="Arial" charset="0"/>
              </a:rPr>
              <a:t>200</a:t>
            </a:r>
            <a:endParaRPr lang="en-US" sz="2000" b="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657600" y="4251325"/>
            <a:ext cx="19891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feature distance</a:t>
            </a:r>
            <a:endParaRPr lang="en-US" sz="2000" b="0" baseline="-25000">
              <a:latin typeface="Arial" charset="0"/>
            </a:endParaRP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 flipV="1">
            <a:off x="4495800" y="3063875"/>
            <a:ext cx="7620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 animBg="1"/>
      <p:bldP spid="2" grpId="0" animBg="1"/>
      <p:bldP spid="54289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True/false positives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1044575"/>
            <a:ext cx="8561388" cy="2830513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distance threshold affects performance</a:t>
            </a:r>
          </a:p>
          <a:p>
            <a:pPr lvl="1"/>
            <a:r>
              <a:rPr lang="en-US" sz="1800" dirty="0" smtClean="0"/>
              <a:t>True positives = # of detected matches that are correct</a:t>
            </a:r>
          </a:p>
          <a:p>
            <a:pPr lvl="2"/>
            <a:r>
              <a:rPr lang="en-US" sz="1600" dirty="0" smtClean="0"/>
              <a:t>Suppose we want to maximize these—how to choose threshold?</a:t>
            </a:r>
          </a:p>
          <a:p>
            <a:pPr lvl="1"/>
            <a:r>
              <a:rPr lang="en-US" sz="1800" dirty="0" smtClean="0"/>
              <a:t>False positives = # of detected matches that are incorrect</a:t>
            </a:r>
          </a:p>
          <a:p>
            <a:pPr lvl="2"/>
            <a:r>
              <a:rPr lang="en-US" sz="1600" dirty="0" smtClean="0"/>
              <a:t>Suppose we want to minimize these—how to choose threshold?</a:t>
            </a:r>
          </a:p>
        </p:txBody>
      </p:sp>
      <p:pic>
        <p:nvPicPr>
          <p:cNvPr id="7987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23963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1219200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438400" y="1785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365875" y="17494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752600" y="16335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5715000" y="14049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524000" y="12525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5410200" y="2090738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V="1">
            <a:off x="1905000" y="1468438"/>
            <a:ext cx="3810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181475" y="1312863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V="1">
            <a:off x="2590800" y="1785938"/>
            <a:ext cx="3775075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4267200" y="1633538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9888" name="Freeform 16"/>
          <p:cNvSpPr>
            <a:spLocks/>
          </p:cNvSpPr>
          <p:nvPr/>
        </p:nvSpPr>
        <p:spPr bwMode="auto">
          <a:xfrm>
            <a:off x="1562100" y="1404938"/>
            <a:ext cx="3848100" cy="11557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72" y="528"/>
              </a:cxn>
              <a:cxn ang="0">
                <a:pos x="456" y="720"/>
              </a:cxn>
              <a:cxn ang="0">
                <a:pos x="2424" y="480"/>
              </a:cxn>
            </a:cxnLst>
            <a:rect l="0" t="0" r="r" b="b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4191000" y="2090738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267200" y="3538538"/>
            <a:ext cx="16303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latin typeface="Arial" charset="0"/>
              </a:rPr>
              <a:t>feature distance</a:t>
            </a:r>
            <a:endParaRPr lang="en-US" sz="1600" b="0" baseline="-25000">
              <a:latin typeface="Arial" charset="0"/>
            </a:endParaRP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 flipV="1">
            <a:off x="4648200" y="1938338"/>
            <a:ext cx="1619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014788" y="2316163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4049713" y="1524000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="0" baseline="-250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Line 34"/>
          <p:cNvSpPr>
            <a:spLocks noChangeShapeType="1"/>
          </p:cNvSpPr>
          <p:nvPr/>
        </p:nvSpPr>
        <p:spPr bwMode="auto">
          <a:xfrm flipH="1">
            <a:off x="3505200" y="24765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32"/>
          <p:cNvSpPr>
            <a:spLocks noChangeShapeType="1"/>
          </p:cNvSpPr>
          <p:nvPr/>
        </p:nvSpPr>
        <p:spPr bwMode="auto">
          <a:xfrm>
            <a:off x="3922713" y="2438400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2" name="TextBox 23"/>
          <p:cNvSpPr txBox="1">
            <a:spLocks noChangeArrowheads="1"/>
          </p:cNvSpPr>
          <p:nvPr/>
        </p:nvSpPr>
        <p:spPr bwMode="auto">
          <a:xfrm>
            <a:off x="3092450" y="22987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the results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25450"/>
          </a:xfrm>
        </p:spPr>
        <p:txBody>
          <a:bodyPr/>
          <a:lstStyle/>
          <a:p>
            <a:r>
              <a:rPr lang="en-US" sz="2000" smtClean="0"/>
              <a:t>How can we measure the performance of a feature matcher?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657600" y="182880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29000" y="4343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096000" y="4387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29000" y="1676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276600" y="44196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667000" y="281940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2835275"/>
            <a:ext cx="2895600" cy="517525"/>
            <a:chOff x="-48" y="1786"/>
            <a:chExt cx="1200" cy="326"/>
          </a:xfrm>
        </p:grpSpPr>
        <p:sp>
          <p:nvSpPr>
            <p:cNvPr id="56343" name="Text Box 23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>
                  <a:latin typeface="Arial" charset="0"/>
                </a:rPr>
                <a:t># matching features (positives)</a:t>
              </a:r>
              <a:endParaRPr lang="en-US" b="0" baseline="-25000"/>
            </a:p>
          </p:txBody>
        </p:sp>
        <p:sp>
          <p:nvSpPr>
            <p:cNvPr id="56344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2" name="Oval 15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6"/>
          <p:cNvSpPr>
            <a:spLocks noChangeShapeType="1"/>
          </p:cNvSpPr>
          <p:nvPr/>
        </p:nvSpPr>
        <p:spPr bwMode="auto">
          <a:xfrm>
            <a:off x="3924300" y="42957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7"/>
          <p:cNvSpPr>
            <a:spLocks noChangeShapeType="1"/>
          </p:cNvSpPr>
          <p:nvPr/>
        </p:nvSpPr>
        <p:spPr bwMode="auto">
          <a:xfrm rot="-5400000">
            <a:off x="3619500" y="2362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683000" y="4419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0" y="4740275"/>
            <a:ext cx="2895600" cy="517525"/>
            <a:chOff x="-48" y="1786"/>
            <a:chExt cx="1200" cy="326"/>
          </a:xfrm>
        </p:grpSpPr>
        <p:sp>
          <p:nvSpPr>
            <p:cNvPr id="56341" name="Text Box 21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>
                  <a:latin typeface="Arial" charset="0"/>
                </a:rPr>
                <a:t># unmatched features (negatives)</a:t>
              </a:r>
              <a:endParaRPr lang="en-US" b="0" baseline="-25000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7" name="Line 23"/>
          <p:cNvSpPr>
            <a:spLocks noChangeShapeType="1"/>
          </p:cNvSpPr>
          <p:nvPr/>
        </p:nvSpPr>
        <p:spPr bwMode="auto">
          <a:xfrm flipV="1">
            <a:off x="3657600" y="182880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23"/>
          <p:cNvSpPr txBox="1">
            <a:spLocks noChangeArrowheads="1"/>
          </p:cNvSpPr>
          <p:nvPr/>
        </p:nvSpPr>
        <p:spPr bwMode="auto">
          <a:xfrm>
            <a:off x="3092450" y="196618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Evaluating the results</a:t>
            </a:r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581880"/>
            <a:ext cx="7772400" cy="425450"/>
          </a:xfrm>
        </p:spPr>
        <p:txBody>
          <a:bodyPr/>
          <a:lstStyle/>
          <a:p>
            <a:r>
              <a:rPr lang="en-US" sz="2000" smtClean="0"/>
              <a:t>How can we measure the performance of a feature matcher?</a:t>
            </a:r>
          </a:p>
        </p:txBody>
      </p:sp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3657600" y="149628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429000" y="401088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096000" y="4055330"/>
            <a:ext cx="304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429000" y="1343880"/>
            <a:ext cx="304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276600" y="4087080"/>
            <a:ext cx="3429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667000" y="2486880"/>
            <a:ext cx="1219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2502755"/>
            <a:ext cx="2895600" cy="479425"/>
            <a:chOff x="-48" y="1786"/>
            <a:chExt cx="1200" cy="302"/>
          </a:xfrm>
        </p:grpSpPr>
        <p:sp>
          <p:nvSpPr>
            <p:cNvPr id="80908" name="Text Box 12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>
                  <a:latin typeface="Arial" charset="0"/>
                </a:rPr>
                <a:t># true positives</a:t>
              </a:r>
            </a:p>
            <a:p>
              <a:pPr algn="l"/>
              <a:r>
                <a:rPr lang="en-US" sz="1400" b="0">
                  <a:latin typeface="Arial" charset="0"/>
                </a:rPr>
                <a:t># matching features (positives)</a:t>
              </a:r>
              <a:endParaRPr lang="en-US" b="0" baseline="-25000"/>
            </a:p>
          </p:txBody>
        </p:sp>
        <p:sp>
          <p:nvSpPr>
            <p:cNvPr id="80909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80910" name="Oval 15"/>
          <p:cNvSpPr>
            <a:spLocks noChangeArrowheads="1"/>
          </p:cNvSpPr>
          <p:nvPr/>
        </p:nvSpPr>
        <p:spPr bwMode="auto">
          <a:xfrm>
            <a:off x="3886200" y="210588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80911" name="Line 16"/>
          <p:cNvSpPr>
            <a:spLocks noChangeShapeType="1"/>
          </p:cNvSpPr>
          <p:nvPr/>
        </p:nvSpPr>
        <p:spPr bwMode="auto">
          <a:xfrm>
            <a:off x="3924300" y="396325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80912" name="Line 17"/>
          <p:cNvSpPr>
            <a:spLocks noChangeShapeType="1"/>
          </p:cNvSpPr>
          <p:nvPr/>
        </p:nvSpPr>
        <p:spPr bwMode="auto">
          <a:xfrm rot="-5400000">
            <a:off x="3619500" y="202968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3683000" y="408708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>
                <a:latin typeface="Arial" charset="0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0" y="4407755"/>
            <a:ext cx="2895600" cy="479425"/>
            <a:chOff x="-48" y="1786"/>
            <a:chExt cx="1200" cy="302"/>
          </a:xfrm>
        </p:grpSpPr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0">
                  <a:latin typeface="Arial" charset="0"/>
                </a:rPr>
                <a:t># false positives</a:t>
              </a:r>
            </a:p>
            <a:p>
              <a:pPr algn="l"/>
              <a:r>
                <a:rPr lang="en-US" sz="1400" b="0">
                  <a:latin typeface="Arial" charset="0"/>
                </a:rPr>
                <a:t># unmatched features (negatives)</a:t>
              </a:r>
              <a:endParaRPr lang="en-US" b="0" baseline="-25000"/>
            </a:p>
          </p:txBody>
        </p:sp>
        <p:sp>
          <p:nvSpPr>
            <p:cNvPr id="80916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  <p:sp>
        <p:nvSpPr>
          <p:cNvPr id="80917" name="Line 23"/>
          <p:cNvSpPr>
            <a:spLocks noChangeShapeType="1"/>
          </p:cNvSpPr>
          <p:nvPr/>
        </p:nvSpPr>
        <p:spPr bwMode="auto">
          <a:xfrm flipV="1">
            <a:off x="3657600" y="149628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80918" name="Freeform 25"/>
          <p:cNvSpPr>
            <a:spLocks/>
          </p:cNvSpPr>
          <p:nvPr/>
        </p:nvSpPr>
        <p:spPr bwMode="auto">
          <a:xfrm>
            <a:off x="3657600" y="1496280"/>
            <a:ext cx="2590800" cy="2590800"/>
          </a:xfrm>
          <a:custGeom>
            <a:avLst/>
            <a:gdLst>
              <a:gd name="T0" fmla="*/ 0 w 1632"/>
              <a:gd name="T1" fmla="*/ 2590800 h 1632"/>
              <a:gd name="T2" fmla="*/ 76200 w 1632"/>
              <a:gd name="T3" fmla="*/ 1752600 h 1632"/>
              <a:gd name="T4" fmla="*/ 152400 w 1632"/>
              <a:gd name="T5" fmla="*/ 914400 h 1632"/>
              <a:gd name="T6" fmla="*/ 304800 w 1632"/>
              <a:gd name="T7" fmla="*/ 609600 h 1632"/>
              <a:gd name="T8" fmla="*/ 762000 w 1632"/>
              <a:gd name="T9" fmla="*/ 304800 h 1632"/>
              <a:gd name="T10" fmla="*/ 1981200 w 1632"/>
              <a:gd name="T11" fmla="*/ 76200 h 1632"/>
              <a:gd name="T12" fmla="*/ 2590800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3505200" y="1007330"/>
            <a:ext cx="5791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33CC33"/>
                </a:solidFill>
                <a:latin typeface="Arial" charset="0"/>
              </a:rPr>
              <a:t>ROC curve  </a:t>
            </a:r>
            <a:r>
              <a:rPr lang="en-US" sz="1200">
                <a:solidFill>
                  <a:srgbClr val="33CC33"/>
                </a:solidFill>
                <a:latin typeface="Arial" charset="0"/>
              </a:rPr>
              <a:t>(“Receiver Operator Characteristic”)</a:t>
            </a:r>
          </a:p>
        </p:txBody>
      </p:sp>
      <p:sp>
        <p:nvSpPr>
          <p:cNvPr id="80920" name="Rectangle 28"/>
          <p:cNvSpPr>
            <a:spLocks noChangeArrowheads="1"/>
          </p:cNvSpPr>
          <p:nvPr/>
        </p:nvSpPr>
        <p:spPr bwMode="auto">
          <a:xfrm>
            <a:off x="685800" y="484908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b="0">
                <a:latin typeface="Arial" charset="0"/>
              </a:rPr>
              <a:t>ROC Curves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Generated by counting # current/incorrect matches, for different threholds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Want to maximize area under the curve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Useful for comparing different feature matching methods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For more info:  </a:t>
            </a:r>
            <a:r>
              <a:rPr lang="en-US" sz="1200" b="0">
                <a:latin typeface="Arial" charset="0"/>
                <a:hlinkClick r:id="rId2"/>
              </a:rPr>
              <a:t>http://en.wikipedia.org/wiki/Receiver_operating_characteristic</a:t>
            </a:r>
            <a:r>
              <a:rPr lang="en-US" sz="1200" b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9600" y="1143000"/>
          <a:ext cx="4054475" cy="4813300"/>
        </p:xfrm>
        <a:graphic>
          <a:graphicData uri="http://schemas.openxmlformats.org/presentationml/2006/ole">
            <p:oleObj spid="_x0000_s966658" name="CorelPhotoPaint.Image.8" r:id="rId3" imgW="3796825" imgH="4507937" progId="">
              <p:embed/>
            </p:oleObj>
          </a:graphicData>
        </a:graphic>
      </p:graphicFrame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 (David Lowe)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 cstate="print"/>
          <a:srcRect l="13637" t="24706" r="12122" b="11978"/>
          <a:stretch>
            <a:fillRect/>
          </a:stretch>
        </p:blipFill>
        <p:spPr bwMode="auto">
          <a:xfrm>
            <a:off x="4648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3131127" y="796637"/>
          <a:ext cx="5104560" cy="5403850"/>
        </p:xfrm>
        <a:graphic>
          <a:graphicData uri="http://schemas.openxmlformats.org/presentationml/2006/ole">
            <p:oleObj spid="_x0000_s967682" name="Bitmap Image" r:id="rId3" imgW="4715533" imgH="4990476" progId="PBrush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" y="796637"/>
            <a:ext cx="2606675" cy="5327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  <a:latin typeface="Arial" charset="0"/>
              </a:rPr>
              <a:t>Sony </a:t>
            </a:r>
            <a:r>
              <a:rPr lang="en-US" sz="2800" dirty="0" err="1">
                <a:solidFill>
                  <a:srgbClr val="003399"/>
                </a:solidFill>
                <a:latin typeface="Arial" charset="0"/>
              </a:rPr>
              <a:t>Aibo</a:t>
            </a:r>
            <a:endParaRPr lang="en-US" sz="2800" dirty="0">
              <a:solidFill>
                <a:srgbClr val="003399"/>
              </a:solidFill>
              <a:latin typeface="Arial" charset="0"/>
            </a:endParaRPr>
          </a:p>
          <a:p>
            <a:endParaRPr lang="en-US" sz="2800" dirty="0">
              <a:solidFill>
                <a:srgbClr val="003399"/>
              </a:solidFill>
              <a:latin typeface="Arial" charset="0"/>
            </a:endParaRPr>
          </a:p>
          <a:p>
            <a:r>
              <a:rPr lang="en-US" u="sng" dirty="0">
                <a:solidFill>
                  <a:srgbClr val="003399"/>
                </a:solidFill>
                <a:latin typeface="Arial" charset="0"/>
              </a:rPr>
              <a:t>SIFT usage:</a:t>
            </a:r>
          </a:p>
          <a:p>
            <a:endParaRPr lang="en-US" u="sng" dirty="0">
              <a:solidFill>
                <a:srgbClr val="003399"/>
              </a:solidFill>
              <a:latin typeface="Arial" charset="0"/>
            </a:endParaRPr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r>
              <a:rPr lang="en-US" dirty="0">
                <a:latin typeface="Arial" charset="0"/>
              </a:rPr>
              <a:t> </a:t>
            </a:r>
            <a:r>
              <a:rPr lang="en-US" b="0" dirty="0">
                <a:latin typeface="Tahoma" pitchFamily="34" charset="0"/>
              </a:rPr>
              <a:t>Recognize  </a:t>
            </a:r>
          </a:p>
          <a:p>
            <a:pPr>
              <a:buClr>
                <a:schemeClr val="accent1"/>
              </a:buClr>
            </a:pPr>
            <a:r>
              <a:rPr lang="en-US" b="0" dirty="0">
                <a:latin typeface="Tahoma" pitchFamily="34" charset="0"/>
              </a:rPr>
              <a:t>    charging </a:t>
            </a:r>
          </a:p>
          <a:p>
            <a:pPr>
              <a:buClr>
                <a:schemeClr val="accent1"/>
              </a:buClr>
            </a:pPr>
            <a:r>
              <a:rPr lang="en-US" b="0" dirty="0">
                <a:latin typeface="Tahoma" pitchFamily="34" charset="0"/>
              </a:rPr>
              <a:t>    station</a:t>
            </a:r>
          </a:p>
          <a:p>
            <a:pPr>
              <a:buClr>
                <a:schemeClr val="accent1"/>
              </a:buClr>
            </a:pPr>
            <a:endParaRPr lang="en-US" b="0" dirty="0">
              <a:latin typeface="Tahoma" pitchFamily="34" charset="0"/>
            </a:endParaRPr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r>
              <a:rPr lang="en-US" b="0" dirty="0">
                <a:latin typeface="Tahoma" pitchFamily="34" charset="0"/>
              </a:rPr>
              <a:t> Communicate</a:t>
            </a:r>
          </a:p>
          <a:p>
            <a:pPr>
              <a:buClr>
                <a:schemeClr val="accent1"/>
              </a:buClr>
            </a:pPr>
            <a:r>
              <a:rPr lang="en-US" b="0" dirty="0">
                <a:latin typeface="Tahoma" pitchFamily="34" charset="0"/>
              </a:rPr>
              <a:t>    with visual</a:t>
            </a:r>
          </a:p>
          <a:p>
            <a:pPr>
              <a:buClr>
                <a:schemeClr val="accent1"/>
              </a:buClr>
            </a:pPr>
            <a:r>
              <a:rPr lang="en-US" b="0" dirty="0">
                <a:latin typeface="Tahoma" pitchFamily="34" charset="0"/>
              </a:rPr>
              <a:t>    cards</a:t>
            </a:r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endParaRPr lang="en-US" b="0" dirty="0">
              <a:latin typeface="Tahoma" pitchFamily="34" charset="0"/>
            </a:endParaRPr>
          </a:p>
          <a:p>
            <a:pPr>
              <a:buClr>
                <a:schemeClr val="accent1"/>
              </a:buClr>
              <a:buFontTx/>
              <a:buBlip>
                <a:blip r:embed="rId4"/>
              </a:buBlip>
            </a:pPr>
            <a:r>
              <a:rPr lang="en-US" b="0" dirty="0">
                <a:latin typeface="Tahoma" pitchFamily="34" charset="0"/>
              </a:rPr>
              <a:t> Teach object </a:t>
            </a:r>
          </a:p>
          <a:p>
            <a:pPr>
              <a:buClr>
                <a:schemeClr val="accent1"/>
              </a:buClr>
            </a:pPr>
            <a:r>
              <a:rPr lang="en-US" b="0" dirty="0">
                <a:latin typeface="Tahoma" pitchFamily="34" charset="0"/>
              </a:rPr>
              <a:t>    recognition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/>
          <a:p>
            <a:r>
              <a:rPr lang="en-US" dirty="0" err="1" smtClean="0"/>
              <a:t>Aibo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Gigapixel</a:t>
            </a:r>
            <a:r>
              <a:rPr lang="en-US" dirty="0" smtClean="0">
                <a:hlinkClick r:id="rId2"/>
              </a:rPr>
              <a:t> Panoramas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3"/>
              </a:rPr>
              <a:t>PhotoTourism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44575"/>
            <a:ext cx="8561388" cy="5173345"/>
          </a:xfrm>
        </p:spPr>
        <p:txBody>
          <a:bodyPr/>
          <a:lstStyle/>
          <a:p>
            <a:r>
              <a:rPr lang="en-US" dirty="0" smtClean="0"/>
              <a:t>Topics: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Edge </a:t>
            </a:r>
            <a:r>
              <a:rPr lang="en-US" dirty="0" smtClean="0"/>
              <a:t>+ Corner Detection</a:t>
            </a:r>
            <a:endParaRPr lang="en-US" dirty="0" smtClean="0"/>
          </a:p>
          <a:p>
            <a:pPr lvl="1"/>
            <a:r>
              <a:rPr lang="en-US" dirty="0" err="1" smtClean="0"/>
              <a:t>Resampling</a:t>
            </a:r>
            <a:endParaRPr lang="en-US" dirty="0" smtClean="0"/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Image Gradients, Energies</a:t>
            </a:r>
          </a:p>
          <a:p>
            <a:pPr lvl="1"/>
            <a:r>
              <a:rPr lang="en-US" dirty="0" smtClean="0"/>
              <a:t>Recognition, </a:t>
            </a:r>
            <a:r>
              <a:rPr lang="en-US" dirty="0" err="1" smtClean="0"/>
              <a:t>Eigenfaces</a:t>
            </a:r>
            <a:endParaRPr lang="en-US" dirty="0" smtClean="0"/>
          </a:p>
          <a:p>
            <a:pPr lvl="1"/>
            <a:r>
              <a:rPr lang="en-US" dirty="0" smtClean="0"/>
              <a:t>Camera, Projective Geometry</a:t>
            </a:r>
            <a:endParaRPr lang="en-US" dirty="0" smtClean="0"/>
          </a:p>
          <a:p>
            <a:pPr lvl="1"/>
            <a:r>
              <a:rPr lang="en-US" dirty="0" smtClean="0"/>
              <a:t>Single View Modeling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SIFT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Questions</a:t>
            </a:r>
          </a:p>
          <a:p>
            <a:pPr lvl="1"/>
            <a:r>
              <a:rPr lang="en-US" dirty="0" smtClean="0"/>
              <a:t>E.G. Designing a filter, interpreting a filter</a:t>
            </a:r>
          </a:p>
          <a:p>
            <a:pPr lvl="1"/>
            <a:r>
              <a:rPr lang="en-US" dirty="0" smtClean="0"/>
              <a:t>Types of transformations</a:t>
            </a:r>
          </a:p>
          <a:p>
            <a:r>
              <a:rPr lang="en-US" dirty="0" smtClean="0"/>
              <a:t>Mathematical Questions</a:t>
            </a:r>
          </a:p>
          <a:p>
            <a:pPr lvl="1"/>
            <a:r>
              <a:rPr lang="en-US" dirty="0" smtClean="0"/>
              <a:t>Measuring distances</a:t>
            </a:r>
          </a:p>
          <a:p>
            <a:pPr lvl="1"/>
            <a:r>
              <a:rPr lang="en-US" dirty="0" smtClean="0"/>
              <a:t>Lens properties</a:t>
            </a:r>
          </a:p>
          <a:p>
            <a:r>
              <a:rPr lang="en-US" dirty="0" smtClean="0"/>
              <a:t>Algorithm Design</a:t>
            </a:r>
          </a:p>
          <a:p>
            <a:r>
              <a:rPr lang="en-US" dirty="0" smtClean="0"/>
              <a:t>Stepping through </a:t>
            </a:r>
            <a:r>
              <a:rPr lang="en-US" dirty="0" smtClean="0"/>
              <a:t>an </a:t>
            </a:r>
            <a:r>
              <a:rPr lang="en-US" dirty="0" smtClean="0"/>
              <a:t>Algorithm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9832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99832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662295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NASA Mars Rover images</a:t>
            </a:r>
          </a:p>
          <a:p>
            <a:pPr algn="ctr">
              <a:defRPr/>
            </a:pPr>
            <a:r>
              <a:rPr lang="en-US" sz="1600" b="0" dirty="0">
                <a:latin typeface="+mn-lt"/>
              </a:rPr>
              <a:t>with SIFT feature matches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Matching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06120"/>
            <a:ext cx="716280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a good feature?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343400" y="4021812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733800" y="5879782"/>
            <a:ext cx="1724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 dirty="0">
                <a:latin typeface="Arial" charset="0"/>
              </a:rPr>
              <a:t> </a:t>
            </a:r>
            <a:r>
              <a:rPr lang="en-US" sz="2000" b="0" dirty="0">
                <a:latin typeface="Arial" charset="0"/>
              </a:rPr>
              <a:t>Snoop demo</a:t>
            </a:r>
            <a:endParaRPr lang="en-US" sz="2000" b="0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Want uniqueness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Look for image regions that are unusual</a:t>
            </a:r>
          </a:p>
          <a:p>
            <a:pPr lvl="1"/>
            <a:r>
              <a:rPr lang="en-US" smtClean="0"/>
              <a:t>Lead to unambiguous matches in other images</a:t>
            </a:r>
          </a:p>
          <a:p>
            <a:pPr lvl="1"/>
            <a:endParaRPr lang="en-US" smtClean="0"/>
          </a:p>
          <a:p>
            <a:r>
              <a:rPr lang="en-US" smtClean="0"/>
              <a:t>How to define “unusual”?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24130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429000" y="2413000"/>
            <a:ext cx="2362200" cy="2209800"/>
            <a:chOff x="2208" y="1104"/>
            <a:chExt cx="1488" cy="1392"/>
          </a:xfrm>
        </p:grpSpPr>
        <p:sp>
          <p:nvSpPr>
            <p:cNvPr id="19488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Freeform 44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3251200"/>
            <a:ext cx="703263" cy="677863"/>
            <a:chOff x="892" y="1801"/>
            <a:chExt cx="443" cy="427"/>
          </a:xfrm>
        </p:grpSpPr>
        <p:sp>
          <p:nvSpPr>
            <p:cNvPr id="19483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6248400" y="2413000"/>
            <a:ext cx="2362200" cy="2209800"/>
            <a:chOff x="2208" y="1104"/>
            <a:chExt cx="1488" cy="1392"/>
          </a:xfrm>
        </p:grpSpPr>
        <p:sp>
          <p:nvSpPr>
            <p:cNvPr id="19481" name="Rectangle 95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Freeform 96"/>
            <p:cNvSpPr>
              <a:spLocks/>
            </p:cNvSpPr>
            <p:nvPr/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3" name="Freeform 41"/>
          <p:cNvSpPr>
            <a:spLocks/>
          </p:cNvSpPr>
          <p:nvPr/>
        </p:nvSpPr>
        <p:spPr bwMode="auto">
          <a:xfrm>
            <a:off x="990600" y="2794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201738" y="3411538"/>
            <a:ext cx="703262" cy="677862"/>
            <a:chOff x="892" y="1801"/>
            <a:chExt cx="443" cy="427"/>
          </a:xfrm>
        </p:grpSpPr>
        <p:sp>
          <p:nvSpPr>
            <p:cNvPr id="19476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383338" y="2489200"/>
            <a:ext cx="703262" cy="677863"/>
            <a:chOff x="892" y="1801"/>
            <a:chExt cx="443" cy="427"/>
          </a:xfrm>
        </p:grpSpPr>
        <p:sp>
          <p:nvSpPr>
            <p:cNvPr id="19471" name="Rectangle 46"/>
            <p:cNvSpPr>
              <a:spLocks noChangeArrowheads="1"/>
            </p:cNvSpPr>
            <p:nvPr/>
          </p:nvSpPr>
          <p:spPr bwMode="auto">
            <a:xfrm>
              <a:off x="960" y="1872"/>
              <a:ext cx="306" cy="2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47"/>
            <p:cNvSpPr>
              <a:spLocks noChangeShapeType="1"/>
            </p:cNvSpPr>
            <p:nvPr/>
          </p:nvSpPr>
          <p:spPr bwMode="auto">
            <a:xfrm flipV="1">
              <a:off x="1263" y="1811"/>
              <a:ext cx="57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48"/>
            <p:cNvSpPr>
              <a:spLocks noChangeShapeType="1"/>
            </p:cNvSpPr>
            <p:nvPr/>
          </p:nvSpPr>
          <p:spPr bwMode="auto">
            <a:xfrm>
              <a:off x="1275" y="2169"/>
              <a:ext cx="6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49"/>
            <p:cNvSpPr>
              <a:spLocks noChangeShapeType="1"/>
            </p:cNvSpPr>
            <p:nvPr/>
          </p:nvSpPr>
          <p:spPr bwMode="auto">
            <a:xfrm flipH="1">
              <a:off x="892" y="2170"/>
              <a:ext cx="68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50"/>
            <p:cNvSpPr>
              <a:spLocks noChangeShapeType="1"/>
            </p:cNvSpPr>
            <p:nvPr/>
          </p:nvSpPr>
          <p:spPr bwMode="auto">
            <a:xfrm flipH="1" flipV="1">
              <a:off x="898" y="1801"/>
              <a:ext cx="62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62000" y="50038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“flat”</a:t>
            </a:r>
            <a:r>
              <a:rPr lang="en-US" sz="2000" b="0" dirty="0">
                <a:latin typeface="+mn-lt"/>
                <a:cs typeface="Times New Roman" pitchFamily="18" charset="0"/>
              </a:rPr>
              <a:t> region:</a:t>
            </a:r>
            <a:br>
              <a:rPr lang="en-US" sz="2000" b="0" dirty="0">
                <a:latin typeface="+mn-lt"/>
                <a:cs typeface="Times New Roman" pitchFamily="18" charset="0"/>
              </a:rPr>
            </a:br>
            <a:r>
              <a:rPr lang="en-US" sz="2000" b="0" dirty="0">
                <a:latin typeface="+mn-lt"/>
                <a:cs typeface="Times New Roman" pitchFamily="18" charset="0"/>
              </a:rPr>
              <a:t>no change in all directions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3429000" y="50038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“edge”</a:t>
            </a:r>
            <a:r>
              <a:rPr lang="en-US" sz="2000" b="0" dirty="0">
                <a:latin typeface="+mn-lt"/>
                <a:cs typeface="Times New Roman" pitchFamily="18" charset="0"/>
              </a:rPr>
              <a:t>:  </a:t>
            </a:r>
          </a:p>
          <a:p>
            <a:pPr>
              <a:defRPr/>
            </a:pPr>
            <a:r>
              <a:rPr lang="en-US" sz="2000" b="0" dirty="0">
                <a:latin typeface="+mn-lt"/>
                <a:cs typeface="Times New Roman" pitchFamily="18" charset="0"/>
              </a:rPr>
              <a:t>no change along the edge direction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32" name="Text Box 145"/>
          <p:cNvSpPr txBox="1">
            <a:spLocks noChangeArrowheads="1"/>
          </p:cNvSpPr>
          <p:nvPr/>
        </p:nvSpPr>
        <p:spPr bwMode="auto">
          <a:xfrm>
            <a:off x="6248400" y="49784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“corner”</a:t>
            </a:r>
            <a:r>
              <a:rPr lang="en-US" sz="2000" b="0" dirty="0">
                <a:latin typeface="+mn-lt"/>
                <a:cs typeface="Times New Roman" pitchFamily="18" charset="0"/>
              </a:rPr>
              <a:t>:</a:t>
            </a:r>
            <a:br>
              <a:rPr lang="en-US" sz="2000" b="0" dirty="0">
                <a:latin typeface="+mn-lt"/>
                <a:cs typeface="Times New Roman" pitchFamily="18" charset="0"/>
              </a:rPr>
            </a:br>
            <a:r>
              <a:rPr lang="en-US" sz="2000" b="0" dirty="0">
                <a:latin typeface="+mn-lt"/>
                <a:cs typeface="Times New Roman" pitchFamily="18" charset="0"/>
              </a:rPr>
              <a:t>significant change in all directions</a:t>
            </a:r>
            <a:endParaRPr lang="ru-RU" sz="2000" b="0" dirty="0">
              <a:latin typeface="+mn-lt"/>
              <a:cs typeface="Times New Roman" pitchFamily="18" charset="0"/>
            </a:endParaRPr>
          </a:p>
        </p:txBody>
      </p:sp>
      <p:sp>
        <p:nvSpPr>
          <p:cNvPr id="19469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914400"/>
          </a:xfrm>
        </p:spPr>
        <p:txBody>
          <a:bodyPr/>
          <a:lstStyle/>
          <a:p>
            <a:r>
              <a:rPr lang="en-US" smtClean="0"/>
              <a:t>Local measure of feature uniqueness</a:t>
            </a:r>
          </a:p>
          <a:p>
            <a:pPr lvl="1"/>
            <a:r>
              <a:rPr lang="en-US" smtClean="0"/>
              <a:t>How does the window change when you shift it?</a:t>
            </a:r>
          </a:p>
          <a:p>
            <a:pPr lvl="1"/>
            <a:r>
              <a:rPr lang="en-US" smtClean="0"/>
              <a:t>Shifting the window in </a:t>
            </a:r>
            <a:r>
              <a:rPr lang="en-US" i="1" smtClean="0"/>
              <a:t>any direction </a:t>
            </a:r>
            <a:r>
              <a:rPr lang="en-US" smtClean="0"/>
              <a:t>causes a </a:t>
            </a:r>
            <a:r>
              <a:rPr lang="en-US" i="1" smtClean="0"/>
              <a:t>big change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371600" y="6477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b="0" kern="0" dirty="0">
                <a:latin typeface="+mn-lt"/>
              </a:rPr>
              <a:t>Slide adapted form Darya </a:t>
            </a:r>
            <a:r>
              <a:rPr lang="en-US" sz="1600" b="0" kern="0" dirty="0" err="1">
                <a:latin typeface="+mn-lt"/>
              </a:rPr>
              <a:t>Frolova</a:t>
            </a:r>
            <a:r>
              <a:rPr lang="en-US" sz="1600" b="0" kern="0" dirty="0">
                <a:latin typeface="+mn-lt"/>
              </a:rPr>
              <a:t>, Denis </a:t>
            </a:r>
            <a:r>
              <a:rPr lang="en-US" sz="1600" b="0" kern="0" dirty="0" err="1">
                <a:latin typeface="+mn-lt"/>
              </a:rPr>
              <a:t>Simakov</a:t>
            </a:r>
            <a:r>
              <a:rPr lang="en-US" sz="1600" b="0" kern="0" dirty="0">
                <a:latin typeface="+mn-lt"/>
              </a:rPr>
              <a:t>, Weizmann Institute.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44"/>
          <p:cNvSpPr>
            <a:spLocks/>
          </p:cNvSpPr>
          <p:nvPr/>
        </p:nvSpPr>
        <p:spPr bwMode="auto">
          <a:xfrm>
            <a:off x="3276600" y="31242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55" name="Rectangle 46"/>
          <p:cNvSpPr>
            <a:spLocks noChangeArrowheads="1"/>
          </p:cNvSpPr>
          <p:nvPr/>
        </p:nvSpPr>
        <p:spPr bwMode="auto">
          <a:xfrm>
            <a:off x="3003550" y="3846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detection:  the math</a:t>
            </a:r>
          </a:p>
        </p:txBody>
      </p:sp>
      <p:pic>
        <p:nvPicPr>
          <p:cNvPr id="2355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1416050"/>
            <a:ext cx="65039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685800" y="914400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This can be rewritten: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b="0">
              <a:latin typeface="Arial" charset="0"/>
            </a:endParaRPr>
          </a:p>
        </p:txBody>
      </p:sp>
      <p:sp>
        <p:nvSpPr>
          <p:cNvPr id="23559" name="Left Brace 17"/>
          <p:cNvSpPr>
            <a:spLocks/>
          </p:cNvSpPr>
          <p:nvPr/>
        </p:nvSpPr>
        <p:spPr bwMode="auto">
          <a:xfrm rot="-5400000">
            <a:off x="5219700" y="1409700"/>
            <a:ext cx="457200" cy="22098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pic>
        <p:nvPicPr>
          <p:cNvPr id="23560" name="Picture 2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819400"/>
            <a:ext cx="457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85800" y="4672013"/>
            <a:ext cx="7772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latin typeface="Arial" charset="0"/>
              </a:rPr>
              <a:t>For the example above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You can move the center of the green window to anywhere on the blue unit circle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Which directions will result in the largest and smallest E values?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Arial" charset="0"/>
              </a:rPr>
              <a:t>We can find these directions by looking at the eigenvectors of</a:t>
            </a:r>
            <a:r>
              <a:rPr lang="en-US" sz="1800">
                <a:latin typeface="Arial" charset="0"/>
              </a:rPr>
              <a:t> </a:t>
            </a:r>
            <a:r>
              <a:rPr lang="en-US" sz="1800" i="1">
                <a:latin typeface="Arial" charset="0"/>
              </a:rPr>
              <a:t>H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 b="0">
              <a:latin typeface="Arial" charset="0"/>
            </a:endParaRPr>
          </a:p>
        </p:txBody>
      </p:sp>
      <p:sp>
        <p:nvSpPr>
          <p:cNvPr id="23562" name="Oval 25"/>
          <p:cNvSpPr>
            <a:spLocks noChangeArrowheads="1"/>
          </p:cNvSpPr>
          <p:nvPr/>
        </p:nvSpPr>
        <p:spPr bwMode="auto">
          <a:xfrm>
            <a:off x="3200400" y="40386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63" name="Oval 26"/>
          <p:cNvSpPr>
            <a:spLocks noChangeArrowheads="1"/>
          </p:cNvSpPr>
          <p:nvPr/>
        </p:nvSpPr>
        <p:spPr bwMode="auto">
          <a:xfrm>
            <a:off x="2743200" y="3581400"/>
            <a:ext cx="990600" cy="9906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727950" y="39989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7924800" y="41910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7467600" y="3733800"/>
            <a:ext cx="990600" cy="9906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cxnSp>
        <p:nvCxnSpPr>
          <p:cNvPr id="23567" name="Straight Arrow Connector 18"/>
          <p:cNvCxnSpPr>
            <a:cxnSpLocks noChangeShapeType="1"/>
            <a:stCxn id="23565" idx="5"/>
            <a:endCxn id="23566" idx="1"/>
          </p:cNvCxnSpPr>
          <p:nvPr/>
        </p:nvCxnSpPr>
        <p:spPr bwMode="auto">
          <a:xfrm rot="5400000" flipH="1">
            <a:off x="7612857" y="3879056"/>
            <a:ext cx="376238" cy="377825"/>
          </a:xfrm>
          <a:prstGeom prst="straightConnector1">
            <a:avLst/>
          </a:prstGeom>
          <a:noFill/>
          <a:ln w="57150" algn="ctr">
            <a:solidFill>
              <a:srgbClr val="0066FF"/>
            </a:solidFill>
            <a:round/>
            <a:headEnd/>
            <a:tailEnd type="arrow" w="med" len="med"/>
          </a:ln>
        </p:spPr>
      </p:cxnSp>
      <p:pic>
        <p:nvPicPr>
          <p:cNvPr id="23568" name="Picture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4538" y="3436938"/>
            <a:ext cx="463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Invariant Features</a:t>
            </a:r>
          </a:p>
          <a:p>
            <a:endParaRPr lang="en-US" dirty="0" smtClean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81000" y="5410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b="0" dirty="0">
                <a:latin typeface="Arial" charset="0"/>
              </a:rPr>
              <a:t>Readings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 dirty="0">
                <a:latin typeface="Arial" charset="0"/>
              </a:rPr>
              <a:t>M. Brown et al. </a:t>
            </a:r>
            <a:r>
              <a:rPr lang="en-US" sz="1600" b="0" dirty="0">
                <a:latin typeface="Arial" charset="0"/>
                <a:hlinkClick r:id="rId2"/>
              </a:rPr>
              <a:t>Multi-Image Matching using Multi-Scale Oriented Patches</a:t>
            </a:r>
            <a:r>
              <a:rPr lang="en-US" sz="1600" b="0" dirty="0">
                <a:latin typeface="Arial" charset="0"/>
              </a:rPr>
              <a:t>, CVPR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14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27996&quot;&gt;&lt;property id=&quot;20148&quot; value=&quot;5&quot;/&gt;&lt;property id=&quot;20300&quot; value=&quot;Slide 1 - &amp;quot;GRG&amp;#x0D;&amp;#x0A;Tech Summit&amp;quot;&quot;/&gt;&lt;property id=&quot;20307&quot; value=&quot;354&quot;/&gt;&lt;/object&gt;&lt;object type=&quot;3&quot; unique_id=&quot;29236&quot;&gt;&lt;property id=&quot;20148&quot; value=&quot;5&quot;/&gt;&lt;property id=&quot;20300&quot; value=&quot;Slide 2 - &amp;quot;Projects&amp;quot;&quot;/&gt;&lt;property id=&quot;20307&quot; value=&quot;362&quot;/&gt;&lt;/object&gt;&lt;object type=&quot;3&quot; unique_id=&quot;30367&quot;&gt;&lt;property id=&quot;20148&quot; value=&quot;5&quot;/&gt;&lt;property id=&quot;20300&quot; value=&quot;Slide 3 - &amp;quot;Image Puzzles&amp;quot;&quot;/&gt;&lt;property id=&quot;20307&quot; value=&quot;371&quot;/&gt;&lt;/object&gt;&lt;object type=&quot;3&quot; unique_id=&quot;31631&quot;&gt;&lt;property id=&quot;20148&quot; value=&quot;5&quot;/&gt;&lt;property id=&quot;20300&quot; value=&quot;Slide 4 - &amp;quot;Making audio processing intuitive&amp;quot;&quot;/&gt;&lt;property id=&quot;20307&quot; value=&quot;375&quot;/&gt;&lt;/object&gt;&lt;/object&gt;&lt;object type=&quot;8&quot; unique_id=&quot;10031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[u~v]&#10;\left[&#10;\begin{array}{cc}&#10;I_x^2 &amp; I_x I_y \\&#10;I_y I_x &amp; I_y^2&#10;\end{array}&#10;\right]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11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H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3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left[&#10;\begin{array}{c}&#10;u \\&#10;v&#10;\end{array}&#10;\right]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923"/>
</p:tagLst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29746</TotalTime>
  <Words>1215</Words>
  <Application>Microsoft Office PowerPoint</Application>
  <PresentationFormat>On-screen Show (4:3)</PresentationFormat>
  <Paragraphs>287</Paragraphs>
  <Slides>33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Layers</vt:lpstr>
      <vt:lpstr>CorelPhotoPaint.Image.8</vt:lpstr>
      <vt:lpstr>Bitmap Image</vt:lpstr>
      <vt:lpstr>Slide 1</vt:lpstr>
      <vt:lpstr>Announcements</vt:lpstr>
      <vt:lpstr>Review From Last Time</vt:lpstr>
      <vt:lpstr>Image Matching</vt:lpstr>
      <vt:lpstr>What makes a good feature?</vt:lpstr>
      <vt:lpstr>Want uniqueness</vt:lpstr>
      <vt:lpstr>Feature detection</vt:lpstr>
      <vt:lpstr>Feature detection:  the math</vt:lpstr>
      <vt:lpstr>Today</vt:lpstr>
      <vt:lpstr>Invariance</vt:lpstr>
      <vt:lpstr>Scale invariant detection</vt:lpstr>
      <vt:lpstr>Feature descriptors</vt:lpstr>
      <vt:lpstr>Feature descriptors</vt:lpstr>
      <vt:lpstr>Invariance</vt:lpstr>
      <vt:lpstr>How to achieve invariance</vt:lpstr>
      <vt:lpstr>Rotation invariance for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Feature matching</vt:lpstr>
      <vt:lpstr>Feature distance</vt:lpstr>
      <vt:lpstr>Feature distance</vt:lpstr>
      <vt:lpstr>Evaluating the results</vt:lpstr>
      <vt:lpstr>True/false positives</vt:lpstr>
      <vt:lpstr>Evaluating the results</vt:lpstr>
      <vt:lpstr>Evaluating the results</vt:lpstr>
      <vt:lpstr>Object recognition (David Lowe)</vt:lpstr>
      <vt:lpstr>Aibo</vt:lpstr>
      <vt:lpstr>Demos</vt:lpstr>
      <vt:lpstr>Midterm</vt:lpstr>
      <vt:lpstr>Midterm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Stitching</dc:title>
  <dc:creator>Neel Joshi</dc:creator>
  <cp:lastModifiedBy>Neel Joshi</cp:lastModifiedBy>
  <cp:revision>3472</cp:revision>
  <cp:lastPrinted>2004-04-23T17:56:34Z</cp:lastPrinted>
  <dcterms:created xsi:type="dcterms:W3CDTF">2003-07-28T18:07:43Z</dcterms:created>
  <dcterms:modified xsi:type="dcterms:W3CDTF">2010-02-04T01:17:49Z</dcterms:modified>
</cp:coreProperties>
</file>