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49"/>
  </p:notesMasterIdLst>
  <p:handoutMasterIdLst>
    <p:handoutMasterId r:id="rId50"/>
  </p:handoutMasterIdLst>
  <p:sldIdLst>
    <p:sldId id="560" r:id="rId2"/>
    <p:sldId id="734" r:id="rId3"/>
    <p:sldId id="737" r:id="rId4"/>
    <p:sldId id="755" r:id="rId5"/>
    <p:sldId id="756" r:id="rId6"/>
    <p:sldId id="761" r:id="rId7"/>
    <p:sldId id="773" r:id="rId8"/>
    <p:sldId id="708" r:id="rId9"/>
    <p:sldId id="709" r:id="rId10"/>
    <p:sldId id="710" r:id="rId11"/>
    <p:sldId id="711" r:id="rId12"/>
    <p:sldId id="778" r:id="rId13"/>
    <p:sldId id="712" r:id="rId14"/>
    <p:sldId id="713" r:id="rId15"/>
    <p:sldId id="780" r:id="rId16"/>
    <p:sldId id="714" r:id="rId17"/>
    <p:sldId id="782" r:id="rId18"/>
    <p:sldId id="783" r:id="rId19"/>
    <p:sldId id="784" r:id="rId20"/>
    <p:sldId id="785" r:id="rId21"/>
    <p:sldId id="786" r:id="rId22"/>
    <p:sldId id="787" r:id="rId23"/>
    <p:sldId id="718" r:id="rId24"/>
    <p:sldId id="719" r:id="rId25"/>
    <p:sldId id="720" r:id="rId26"/>
    <p:sldId id="721" r:id="rId27"/>
    <p:sldId id="722" r:id="rId28"/>
    <p:sldId id="723" r:id="rId29"/>
    <p:sldId id="788" r:id="rId30"/>
    <p:sldId id="724" r:id="rId31"/>
    <p:sldId id="725" r:id="rId32"/>
    <p:sldId id="781" r:id="rId33"/>
    <p:sldId id="789" r:id="rId34"/>
    <p:sldId id="798" r:id="rId35"/>
    <p:sldId id="799" r:id="rId36"/>
    <p:sldId id="797" r:id="rId37"/>
    <p:sldId id="790" r:id="rId38"/>
    <p:sldId id="791" r:id="rId39"/>
    <p:sldId id="792" r:id="rId40"/>
    <p:sldId id="793" r:id="rId41"/>
    <p:sldId id="794" r:id="rId42"/>
    <p:sldId id="795" r:id="rId43"/>
    <p:sldId id="796" r:id="rId44"/>
    <p:sldId id="777" r:id="rId45"/>
    <p:sldId id="732" r:id="rId46"/>
    <p:sldId id="766" r:id="rId47"/>
    <p:sldId id="800" r:id="rId48"/>
  </p:sldIdLst>
  <p:sldSz cx="9144000" cy="6858000" type="screen4x3"/>
  <p:notesSz cx="6946900" cy="9220200"/>
  <p:custDataLst>
    <p:tags r:id="rId51"/>
  </p:custDataLst>
  <p:defaultTextStyle>
    <a:defPPr>
      <a:defRPr lang="en-US"/>
    </a:defPPr>
    <a:lvl1pPr algn="ctr" rtl="0" fontAlgn="base">
      <a:lnSpc>
        <a:spcPct val="90000"/>
      </a:lnSpc>
      <a:spcBef>
        <a:spcPct val="0"/>
      </a:spcBef>
      <a:spcAft>
        <a:spcPct val="0"/>
      </a:spcAft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1pPr>
    <a:lvl2pPr marL="457200" algn="ctr" rtl="0" fontAlgn="base">
      <a:lnSpc>
        <a:spcPct val="90000"/>
      </a:lnSpc>
      <a:spcBef>
        <a:spcPct val="0"/>
      </a:spcBef>
      <a:spcAft>
        <a:spcPct val="0"/>
      </a:spcAft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2pPr>
    <a:lvl3pPr marL="914400" algn="ctr" rtl="0" fontAlgn="base">
      <a:lnSpc>
        <a:spcPct val="90000"/>
      </a:lnSpc>
      <a:spcBef>
        <a:spcPct val="0"/>
      </a:spcBef>
      <a:spcAft>
        <a:spcPct val="0"/>
      </a:spcAft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3pPr>
    <a:lvl4pPr marL="1371600" algn="ctr" rtl="0" fontAlgn="base">
      <a:lnSpc>
        <a:spcPct val="90000"/>
      </a:lnSpc>
      <a:spcBef>
        <a:spcPct val="0"/>
      </a:spcBef>
      <a:spcAft>
        <a:spcPct val="0"/>
      </a:spcAft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4pPr>
    <a:lvl5pPr marL="1828800" algn="ctr" rtl="0" fontAlgn="base">
      <a:lnSpc>
        <a:spcPct val="90000"/>
      </a:lnSpc>
      <a:spcBef>
        <a:spcPct val="0"/>
      </a:spcBef>
      <a:spcAft>
        <a:spcPct val="0"/>
      </a:spcAft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DBE3"/>
    <a:srgbClr val="3333FF"/>
    <a:srgbClr val="FFFF99"/>
    <a:srgbClr val="FFFFCC"/>
    <a:srgbClr val="BFD795"/>
    <a:srgbClr val="9099AE"/>
    <a:srgbClr val="CCFFCC"/>
    <a:srgbClr val="CCECFF"/>
    <a:srgbClr val="6C8E3E"/>
    <a:srgbClr val="66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94" autoAdjust="0"/>
    <p:restoredTop sz="87833" autoAdjust="0"/>
  </p:normalViewPr>
  <p:slideViewPr>
    <p:cSldViewPr snapToGrid="0" snapToObjects="1">
      <p:cViewPr varScale="1">
        <p:scale>
          <a:sx n="66" d="100"/>
          <a:sy n="66" d="100"/>
        </p:scale>
        <p:origin x="-120" y="-288"/>
      </p:cViewPr>
      <p:guideLst>
        <p:guide orient="horz" pos="567"/>
        <p:guide orient="horz" pos="3767"/>
        <p:guide pos="3264"/>
      </p:guideLst>
    </p:cSldViewPr>
  </p:slideViewPr>
  <p:outlineViewPr>
    <p:cViewPr>
      <p:scale>
        <a:sx n="33" d="100"/>
        <a:sy n="33" d="100"/>
      </p:scale>
      <p:origin x="0" y="1185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60"/>
    </p:cViewPr>
  </p:sorterViewPr>
  <p:notesViewPr>
    <p:cSldViewPr snapToGrid="0" snapToObjects="1">
      <p:cViewPr>
        <p:scale>
          <a:sx n="100" d="100"/>
          <a:sy n="100" d="100"/>
        </p:scale>
        <p:origin x="-1608" y="1644"/>
      </p:cViewPr>
      <p:guideLst>
        <p:guide orient="horz"/>
        <p:guide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3.xml"/><Relationship Id="rId2" Type="http://schemas.openxmlformats.org/officeDocument/2006/relationships/slide" Target="slides/slide20.xml"/><Relationship Id="rId1" Type="http://schemas.openxmlformats.org/officeDocument/2006/relationships/slide" Target="slides/slide18.xml"/><Relationship Id="rId5" Type="http://schemas.openxmlformats.org/officeDocument/2006/relationships/slide" Target="slides/slide43.xml"/><Relationship Id="rId4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t" anchorCtr="0" compatLnSpc="1">
            <a:prstTxWarp prst="textNoShape">
              <a:avLst/>
            </a:prstTxWarp>
          </a:bodyPr>
          <a:lstStyle>
            <a:lvl1pPr algn="l" defTabSz="923925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t" anchorCtr="0" compatLnSpc="1">
            <a:prstTxWarp prst="textNoShape">
              <a:avLst/>
            </a:prstTxWarp>
          </a:bodyPr>
          <a:lstStyle>
            <a:lvl1pPr algn="r" defTabSz="923925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b" anchorCtr="0" compatLnSpc="1">
            <a:prstTxWarp prst="textNoShape">
              <a:avLst/>
            </a:prstTxWarp>
          </a:bodyPr>
          <a:lstStyle>
            <a:lvl1pPr algn="l" defTabSz="923925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9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b" anchorCtr="0" compatLnSpc="1">
            <a:prstTxWarp prst="textNoShape">
              <a:avLst/>
            </a:prstTxWarp>
          </a:bodyPr>
          <a:lstStyle>
            <a:lvl1pPr algn="r" defTabSz="923925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892468E-0670-44D1-8104-A0FDB2D3F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t" anchorCtr="0" compatLnSpc="1">
            <a:prstTxWarp prst="textNoShape">
              <a:avLst/>
            </a:prstTxWarp>
          </a:bodyPr>
          <a:lstStyle>
            <a:lvl1pPr algn="l" defTabSz="923925">
              <a:lnSpc>
                <a:spcPct val="100000"/>
              </a:lnSpc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413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t" anchorCtr="0" compatLnSpc="1">
            <a:prstTxWarp prst="textNoShape">
              <a:avLst/>
            </a:prstTxWarp>
          </a:bodyPr>
          <a:lstStyle>
            <a:lvl1pPr algn="r" defTabSz="923925">
              <a:lnSpc>
                <a:spcPct val="100000"/>
              </a:lnSpc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2150"/>
            <a:ext cx="4611688" cy="3459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98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1500"/>
            <a:ext cx="5556250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99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b" anchorCtr="0" compatLnSpc="1">
            <a:prstTxWarp prst="textNoShape">
              <a:avLst/>
            </a:prstTxWarp>
          </a:bodyPr>
          <a:lstStyle>
            <a:lvl1pPr algn="l" defTabSz="923925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9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413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b" anchorCtr="0" compatLnSpc="1">
            <a:prstTxWarp prst="textNoShape">
              <a:avLst/>
            </a:prstTxWarp>
          </a:bodyPr>
          <a:lstStyle>
            <a:lvl1pPr algn="r" defTabSz="923925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65B0D6E-C226-4B84-B21D-8E65A60FC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rtl="0" eaLnBrk="0" fontAlgn="base" hangingPunct="0">
      <a:spcBef>
        <a:spcPct val="30000"/>
      </a:spcBef>
      <a:spcAft>
        <a:spcPct val="0"/>
      </a:spcAft>
      <a:buChar char="•"/>
      <a:defRPr sz="1000" b="1" kern="1200">
        <a:solidFill>
          <a:schemeClr val="tx1"/>
        </a:solidFill>
        <a:latin typeface="Myriad Pro" pitchFamily="34" charset="0"/>
        <a:ea typeface="+mn-ea"/>
        <a:cs typeface="+mn-cs"/>
      </a:defRPr>
    </a:lvl1pPr>
    <a:lvl2pPr marL="682625" indent="-287338" algn="l" rtl="0" eaLnBrk="0" fontAlgn="base" hangingPunct="0">
      <a:spcBef>
        <a:spcPct val="30000"/>
      </a:spcBef>
      <a:spcAft>
        <a:spcPct val="0"/>
      </a:spcAft>
      <a:buChar char="•"/>
      <a:defRPr sz="1000" kern="1200">
        <a:solidFill>
          <a:schemeClr val="tx1"/>
        </a:solidFill>
        <a:latin typeface="Myriad Pro" pitchFamily="34" charset="0"/>
        <a:ea typeface="+mn-ea"/>
        <a:cs typeface="+mn-cs"/>
      </a:defRPr>
    </a:lvl2pPr>
    <a:lvl3pPr marL="1092200" indent="-177800" algn="l" rtl="0" eaLnBrk="0" fontAlgn="base" hangingPunct="0">
      <a:spcBef>
        <a:spcPct val="30000"/>
      </a:spcBef>
      <a:spcAft>
        <a:spcPct val="0"/>
      </a:spcAft>
      <a:buChar char="•"/>
      <a:defRPr sz="1000" kern="1200">
        <a:solidFill>
          <a:schemeClr val="tx1"/>
        </a:solidFill>
        <a:latin typeface="Myriad Pro" pitchFamily="34" charset="0"/>
        <a:ea typeface="+mn-ea"/>
        <a:cs typeface="+mn-cs"/>
      </a:defRPr>
    </a:lvl3pPr>
    <a:lvl4pPr marL="1541463" indent="-169863" algn="l" rtl="0" eaLnBrk="0" fontAlgn="base" hangingPunct="0">
      <a:spcBef>
        <a:spcPct val="30000"/>
      </a:spcBef>
      <a:spcAft>
        <a:spcPct val="0"/>
      </a:spcAft>
      <a:buChar char="•"/>
      <a:defRPr sz="1000" kern="1200">
        <a:solidFill>
          <a:schemeClr val="tx1"/>
        </a:solidFill>
        <a:latin typeface="Myriad Pro" pitchFamily="34" charset="0"/>
        <a:ea typeface="+mn-ea"/>
        <a:cs typeface="+mn-cs"/>
      </a:defRPr>
    </a:lvl4pPr>
    <a:lvl5pPr marL="2060575" indent="-231775" algn="l" rtl="0" eaLnBrk="0" fontAlgn="base" hangingPunct="0">
      <a:spcBef>
        <a:spcPct val="30000"/>
      </a:spcBef>
      <a:spcAft>
        <a:spcPct val="0"/>
      </a:spcAft>
      <a:buChar char="•"/>
      <a:defRPr sz="1000" kern="1200">
        <a:solidFill>
          <a:schemeClr val="tx1"/>
        </a:solidFill>
        <a:latin typeface="Myriad Pro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632408-D356-4694-A496-3BFB93E57781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A:  render as black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E742FC-0539-4BDB-984D-5C350F716E98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9513" y="698500"/>
            <a:ext cx="4592637" cy="3444875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651" y="4379901"/>
            <a:ext cx="5095599" cy="4148175"/>
          </a:xfrm>
          <a:noFill/>
          <a:ln/>
        </p:spPr>
        <p:txBody>
          <a:bodyPr lIns="90823" tIns="45411" rIns="90823" bIns="45411"/>
          <a:lstStyle/>
          <a:p>
            <a:r>
              <a:rPr lang="en-US" smtClean="0"/>
              <a:t>Therefore, it is desirable if the global motion model we need to recover is translation, which has only two parameters. It turns out that for a pure panning motion, if we convert two images to their cylindrical maps with known focal length, the relationship between them can be represented by a translation. </a:t>
            </a:r>
          </a:p>
          <a:p>
            <a:r>
              <a:rPr lang="en-US" smtClean="0"/>
              <a:t>Here is an example of how cylindrical maps are constructed with differently with f’s. Note how straight lines are curved. </a:t>
            </a:r>
          </a:p>
          <a:p>
            <a:r>
              <a:rPr lang="en-US" smtClean="0"/>
              <a:t>Similarly, we can map an image to its longitude/latitude spherical coordinates as well if f is given.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C608F4-8DC1-4ABE-BDB2-516B559C3FF1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04553" y="698223"/>
            <a:ext cx="4542319" cy="3445379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651" y="4379901"/>
            <a:ext cx="5095599" cy="4148175"/>
          </a:xfrm>
          <a:noFill/>
          <a:ln/>
        </p:spPr>
        <p:txBody>
          <a:bodyPr lIns="90823" tIns="45411" rIns="90823" bIns="45411"/>
          <a:lstStyle/>
          <a:p>
            <a:r>
              <a:rPr lang="en-US" smtClean="0"/>
              <a:t>Therefore, it is desirable if the global motion model we need to recover is translation, which has only two parameters. It turns out that for a pure panning motion, if we convert two images to their cylindrical maps with known focal length, the relationship between them can be represented by a translation. </a:t>
            </a:r>
          </a:p>
          <a:p>
            <a:r>
              <a:rPr lang="en-US" smtClean="0"/>
              <a:t>Here is an example of how cylindrical maps are constructed with differently with f’s. Note how straight lines are curved. </a:t>
            </a:r>
          </a:p>
          <a:p>
            <a:r>
              <a:rPr lang="en-US" smtClean="0"/>
              <a:t>Similarly, we can map an image to its longitude/latitude spherical coordinates as well if f is given.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5EA2B1-7725-47E7-87E3-2F66A378DB4F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04553" y="698223"/>
            <a:ext cx="4542319" cy="3445379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651" y="4379901"/>
            <a:ext cx="5095599" cy="4148175"/>
          </a:xfrm>
          <a:noFill/>
          <a:ln/>
        </p:spPr>
        <p:txBody>
          <a:bodyPr lIns="90823" tIns="45411" rIns="90823" bIns="45411"/>
          <a:lstStyle/>
          <a:p>
            <a:r>
              <a:rPr lang="en-US" smtClean="0"/>
              <a:t>Therefore, it is desirable if the global motion model we need to recover is translation, which has only two parameters. It turns out that for a pure panning motion, if we convert two images to their cylindrical maps with known focal length, the relationship between them can be represented by a translation. </a:t>
            </a:r>
          </a:p>
          <a:p>
            <a:r>
              <a:rPr lang="en-US" smtClean="0"/>
              <a:t>Here is an example of how cylindrical maps are constructed with differently with f’s. Note how straight lines are curved. </a:t>
            </a:r>
          </a:p>
          <a:p>
            <a:r>
              <a:rPr lang="en-US" smtClean="0"/>
              <a:t>Similarly, we can map an image to its longitude/latitude spherical coordinates as well if f is given.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gradFill>
          <a:gsLst>
            <a:gs pos="0">
              <a:schemeClr val="bg1">
                <a:lumMod val="95000"/>
              </a:schemeClr>
            </a:gs>
            <a:gs pos="65000">
              <a:srgbClr val="FFFFCC"/>
            </a:gs>
            <a:gs pos="100000">
              <a:srgbClr val="FF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1958" name="Rectangle 38"/>
          <p:cNvSpPr>
            <a:spLocks noGrp="1" noChangeArrowheads="1"/>
          </p:cNvSpPr>
          <p:nvPr userDrawn="1">
            <p:ph type="ctrTitle" sz="quarter"/>
          </p:nvPr>
        </p:nvSpPr>
        <p:spPr>
          <a:xfrm>
            <a:off x="258265" y="2889324"/>
            <a:ext cx="8524228" cy="1470025"/>
          </a:xfrm>
        </p:spPr>
        <p:txBody>
          <a:bodyPr lIns="91440" tIns="45720" rIns="91440" bIns="45720"/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81959" name="Rectangle 39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376343" y="4778600"/>
            <a:ext cx="8341341" cy="1096624"/>
          </a:xfrm>
          <a:ln/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tabLst/>
              <a:defRPr sz="24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5085223"/>
            <a:ext cx="9144000" cy="178770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2073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Myriad Pro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-1"/>
            <a:ext cx="9144000" cy="50782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2073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Myriad Pro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0" y="5078242"/>
            <a:ext cx="91440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177800"/>
            <a:ext cx="2139950" cy="5748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177800"/>
            <a:ext cx="6272213" cy="5748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7663" y="1143000"/>
            <a:ext cx="4130675" cy="5410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38" y="1143000"/>
            <a:ext cx="4132262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gradFill>
          <a:gsLst>
            <a:gs pos="0">
              <a:schemeClr val="bg1">
                <a:lumMod val="95000"/>
              </a:schemeClr>
            </a:gs>
            <a:gs pos="65000">
              <a:srgbClr val="FFFFCC"/>
            </a:gs>
            <a:gs pos="100000">
              <a:srgbClr val="FF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1958" name="Rectangle 38"/>
          <p:cNvSpPr>
            <a:spLocks noGrp="1" noChangeArrowheads="1"/>
          </p:cNvSpPr>
          <p:nvPr userDrawn="1">
            <p:ph type="ctrTitle" sz="quarter"/>
          </p:nvPr>
        </p:nvSpPr>
        <p:spPr>
          <a:xfrm>
            <a:off x="258265" y="2889324"/>
            <a:ext cx="8524228" cy="1470025"/>
          </a:xfrm>
        </p:spPr>
        <p:txBody>
          <a:bodyPr lIns="91440" tIns="45720" rIns="91440" bIns="45720"/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81959" name="Rectangle 39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376343" y="4778600"/>
            <a:ext cx="8341341" cy="1096624"/>
          </a:xfrm>
          <a:ln/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tabLst/>
              <a:defRPr sz="24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0"/>
            <a:ext cx="9144000" cy="68729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2073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Myriad Pro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1958" name="Rectangle 38"/>
          <p:cNvSpPr>
            <a:spLocks noGrp="1" noChangeArrowheads="1"/>
          </p:cNvSpPr>
          <p:nvPr userDrawn="1">
            <p:ph type="ctrTitle" sz="quarter"/>
          </p:nvPr>
        </p:nvSpPr>
        <p:spPr>
          <a:xfrm>
            <a:off x="258265" y="2889324"/>
            <a:ext cx="8524228" cy="1470025"/>
          </a:xfrm>
        </p:spPr>
        <p:txBody>
          <a:bodyPr lIns="91440" tIns="45720" rIns="91440" bIns="45720"/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81959" name="Rectangle 39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376343" y="4778600"/>
            <a:ext cx="8341341" cy="1096624"/>
          </a:xfrm>
          <a:ln/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tabLst/>
              <a:defRPr sz="24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AutoShape 17"/>
          <p:cNvSpPr>
            <a:spLocks noChangeArrowheads="1"/>
          </p:cNvSpPr>
          <p:nvPr userDrawn="1"/>
        </p:nvSpPr>
        <p:spPr bwMode="auto">
          <a:xfrm>
            <a:off x="128588" y="592216"/>
            <a:ext cx="8886825" cy="5867322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145901"/>
            <a:ext cx="8564563" cy="403225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18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 bwMode="auto">
          <a:xfrm>
            <a:off x="4332813" y="6652468"/>
            <a:ext cx="442383" cy="1836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30B94C-448D-4BE6-8353-ED891A70AE7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0" y="1044575"/>
            <a:ext cx="4203700" cy="4881563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044575"/>
            <a:ext cx="4205288" cy="4881563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64999">
              <a:schemeClr val="bg1">
                <a:lumMod val="85000"/>
              </a:schemeClr>
            </a:gs>
            <a:gs pos="100000">
              <a:schemeClr val="bg1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8588" y="104702"/>
            <a:ext cx="7622707" cy="42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128588" y="592216"/>
            <a:ext cx="8886825" cy="5867322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1044575"/>
            <a:ext cx="8561388" cy="4881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 subhead here</a:t>
            </a:r>
          </a:p>
          <a:p>
            <a:pPr lvl="1"/>
            <a:r>
              <a:rPr lang="en-US" dirty="0" smtClean="0"/>
              <a:t>Second level content</a:t>
            </a:r>
          </a:p>
          <a:p>
            <a:pPr lvl="2"/>
            <a:r>
              <a:rPr lang="en-US" dirty="0" smtClean="0"/>
              <a:t>Third level content</a:t>
            </a:r>
          </a:p>
          <a:p>
            <a:pPr lvl="3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First level subhead here</a:t>
            </a:r>
          </a:p>
          <a:p>
            <a:pPr lvl="1"/>
            <a:r>
              <a:rPr lang="en-US" dirty="0" smtClean="0"/>
              <a:t>Second level content</a:t>
            </a:r>
          </a:p>
          <a:p>
            <a:pPr lvl="2"/>
            <a:r>
              <a:rPr lang="en-US" dirty="0" smtClean="0"/>
              <a:t>Third level content</a:t>
            </a:r>
          </a:p>
          <a:p>
            <a:pPr lvl="3"/>
            <a:r>
              <a:rPr lang="en-US" dirty="0" smtClean="0"/>
              <a:t> </a:t>
            </a:r>
          </a:p>
        </p:txBody>
      </p:sp>
      <p:sp>
        <p:nvSpPr>
          <p:cNvPr id="7" name="Subtitle 12"/>
          <p:cNvSpPr txBox="1">
            <a:spLocks/>
          </p:cNvSpPr>
          <p:nvPr/>
        </p:nvSpPr>
        <p:spPr bwMode="auto">
          <a:xfrm>
            <a:off x="6400800" y="6543946"/>
            <a:ext cx="2614613" cy="2859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82073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</a:rPr>
              <a:t>Neel Joshi, </a:t>
            </a:r>
            <a:r>
              <a:rPr lang="en-US" sz="12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CSE 455, Winter 2010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0" r:id="rId1"/>
    <p:sldLayoutId id="2147485121" r:id="rId2"/>
    <p:sldLayoutId id="2147485118" r:id="rId3"/>
    <p:sldLayoutId id="2147484948" r:id="rId4"/>
    <p:sldLayoutId id="2147484949" r:id="rId5"/>
    <p:sldLayoutId id="2147484950" r:id="rId6"/>
    <p:sldLayoutId id="2147484951" r:id="rId7"/>
    <p:sldLayoutId id="2147484952" r:id="rId8"/>
    <p:sldLayoutId id="2147484953" r:id="rId9"/>
    <p:sldLayoutId id="2147484954" r:id="rId10"/>
    <p:sldLayoutId id="2147484955" r:id="rId11"/>
    <p:sldLayoutId id="2147484956" r:id="rId12"/>
    <p:sldLayoutId id="2147484957" r:id="rId13"/>
    <p:sldLayoutId id="2147485119" r:id="rId1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800" b="1">
          <a:solidFill>
            <a:srgbClr val="5F5F5F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Myriad Pro" pitchFamily="34" charset="0"/>
        </a:defRPr>
      </a:lvl2pPr>
      <a:lvl3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Myriad Pro" pitchFamily="34" charset="0"/>
        </a:defRPr>
      </a:lvl3pPr>
      <a:lvl4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Myriad Pro" pitchFamily="34" charset="0"/>
        </a:defRPr>
      </a:lvl4pPr>
      <a:lvl5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Myriad Pro" pitchFamily="34" charset="0"/>
        </a:defRPr>
      </a:lvl5pPr>
      <a:lvl6pPr marL="4572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Myriad Pro" pitchFamily="34" charset="0"/>
        </a:defRPr>
      </a:lvl6pPr>
      <a:lvl7pPr marL="9144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Myriad Pro" pitchFamily="34" charset="0"/>
        </a:defRPr>
      </a:lvl7pPr>
      <a:lvl8pPr marL="13716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Myriad Pro" pitchFamily="34" charset="0"/>
        </a:defRPr>
      </a:lvl8pPr>
      <a:lvl9pPr marL="18288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Myriad Pro" pitchFamily="34" charset="0"/>
        </a:defRPr>
      </a:lvl9pPr>
    </p:titleStyle>
    <p:bodyStyle>
      <a:lvl1pPr marL="287338" indent="-287338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2000">
          <a:solidFill>
            <a:srgbClr val="000000"/>
          </a:solidFill>
          <a:latin typeface="Calibri" pitchFamily="34" charset="0"/>
          <a:ea typeface="+mn-ea"/>
          <a:cs typeface="+mn-cs"/>
        </a:defRPr>
      </a:lvl1pPr>
      <a:lvl2pPr marL="639763" indent="-225425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Calibri" pitchFamily="34" charset="0"/>
        </a:defRPr>
      </a:lvl2pPr>
      <a:lvl3pPr marL="968375" indent="-214313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Calibri" pitchFamily="34" charset="0"/>
        </a:defRPr>
      </a:lvl3pPr>
      <a:lvl4pPr marL="1193800" indent="-111125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Calibri" pitchFamily="34" charset="0"/>
        </a:defRPr>
      </a:lvl4pPr>
      <a:lvl5pPr marL="1374775" indent="1666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5pPr>
      <a:lvl6pPr marL="18319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6pPr>
      <a:lvl7pPr marL="22891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7pPr>
      <a:lvl8pPr marL="27463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8pPr>
      <a:lvl9pPr marL="32035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-bcs.mit.edu/people/adelson/publications/abstracts/spline83.html" TargetMode="Externa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5" Type="http://schemas.openxmlformats.org/officeDocument/2006/relationships/image" Target="../media/image25.png"/><Relationship Id="rId4" Type="http://schemas.openxmlformats.org/officeDocument/2006/relationships/hyperlink" Target="http://ieeexplore.ieee.org/iel1/38/7531/00310740.pdf?isNumber=7531&amp;prod=JNL&amp;arnumber=310740&amp;arSt=83&amp;ared=87&amp;arAuthor=Blinn,+J.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research.microsoft.com/vision/cambridge/papers/perez_siggraph03.pdf" TargetMode="Externa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tags" Target="../tags/tag5.xml"/><Relationship Id="rId21" Type="http://schemas.openxmlformats.org/officeDocument/2006/relationships/image" Target="../media/image38.png"/><Relationship Id="rId7" Type="http://schemas.openxmlformats.org/officeDocument/2006/relationships/tags" Target="../tags/tag9.xml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tags" Target="../tags/tag4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7.xml"/><Relationship Id="rId15" Type="http://schemas.openxmlformats.org/officeDocument/2006/relationships/image" Target="../media/image32.png"/><Relationship Id="rId10" Type="http://schemas.openxmlformats.org/officeDocument/2006/relationships/tags" Target="../tags/tag12.xml"/><Relationship Id="rId19" Type="http://schemas.openxmlformats.org/officeDocument/2006/relationships/image" Target="../media/image36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image" Target="../media/image41.png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image" Target="../media/image40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29.png"/><Relationship Id="rId5" Type="http://schemas.openxmlformats.org/officeDocument/2006/relationships/tags" Target="../tags/tag17.xml"/><Relationship Id="rId10" Type="http://schemas.openxmlformats.org/officeDocument/2006/relationships/image" Target="../media/image39.png"/><Relationship Id="rId4" Type="http://schemas.openxmlformats.org/officeDocument/2006/relationships/tags" Target="../tags/tag16.xml"/><Relationship Id="rId9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../media/image41.pn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40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../media/image29.png"/><Relationship Id="rId5" Type="http://schemas.openxmlformats.org/officeDocument/2006/relationships/tags" Target="../tags/tag25.xml"/><Relationship Id="rId10" Type="http://schemas.openxmlformats.org/officeDocument/2006/relationships/image" Target="../media/image39.png"/><Relationship Id="rId4" Type="http://schemas.openxmlformats.org/officeDocument/2006/relationships/tags" Target="../tags/tag24.xml"/><Relationship Id="rId9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blueMarble/Aland_ocean_ice_2048.jpg" TargetMode="External"/><Relationship Id="rId2" Type="http://schemas.openxmlformats.org/officeDocument/2006/relationships/hyperlink" Target="http://earthobservatory.nasa.gov/Newsroom/BlueMarble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bc.ca/~mbrown/autostitch/autostitch.html" TargetMode="Externa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1"/>
          <p:cNvSpPr txBox="1">
            <a:spLocks/>
          </p:cNvSpPr>
          <p:nvPr/>
        </p:nvSpPr>
        <p:spPr bwMode="auto">
          <a:xfrm>
            <a:off x="118306" y="4467673"/>
            <a:ext cx="8865188" cy="84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Mosaics 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part 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8" name="Subtitle 12"/>
          <p:cNvSpPr txBox="1">
            <a:spLocks/>
          </p:cNvSpPr>
          <p:nvPr/>
        </p:nvSpPr>
        <p:spPr bwMode="auto">
          <a:xfrm>
            <a:off x="147274" y="5528811"/>
            <a:ext cx="4372424" cy="10291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20738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en-US" sz="20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CSE 455, Winter 2010</a:t>
            </a:r>
          </a:p>
          <a:p>
            <a:pPr marL="0" marR="0" lvl="0" indent="0" algn="l" defTabSz="820738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en-US" sz="20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February </a:t>
            </a:r>
            <a:r>
              <a:rPr lang="en-US" sz="20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12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</a:rPr>
              <a:t>, 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</a:rPr>
              <a:t>2010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8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18950"/>
            <a:ext cx="7454900" cy="170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Least squares fit</a:t>
            </a:r>
          </a:p>
        </p:txBody>
      </p:sp>
      <p:pic>
        <p:nvPicPr>
          <p:cNvPr id="23558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14450" y="838200"/>
            <a:ext cx="6515100" cy="4724400"/>
          </a:xfrm>
          <a:noFill/>
        </p:spPr>
      </p:pic>
      <p:sp>
        <p:nvSpPr>
          <p:cNvPr id="23559" name="Line 4"/>
          <p:cNvSpPr>
            <a:spLocks noChangeShapeType="1"/>
          </p:cNvSpPr>
          <p:nvPr/>
        </p:nvSpPr>
        <p:spPr bwMode="auto">
          <a:xfrm flipV="1">
            <a:off x="3886200" y="3124200"/>
            <a:ext cx="1600200" cy="762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3560" name="Line 9"/>
          <p:cNvSpPr>
            <a:spLocks noChangeShapeType="1"/>
          </p:cNvSpPr>
          <p:nvPr/>
        </p:nvSpPr>
        <p:spPr bwMode="auto">
          <a:xfrm>
            <a:off x="2971800" y="2362200"/>
            <a:ext cx="29718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Line 10"/>
          <p:cNvSpPr>
            <a:spLocks noChangeShapeType="1"/>
          </p:cNvSpPr>
          <p:nvPr/>
        </p:nvSpPr>
        <p:spPr bwMode="auto">
          <a:xfrm>
            <a:off x="2971800" y="1447800"/>
            <a:ext cx="358140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Text Box 11"/>
          <p:cNvSpPr txBox="1">
            <a:spLocks noChangeArrowheads="1"/>
          </p:cNvSpPr>
          <p:nvPr/>
        </p:nvSpPr>
        <p:spPr bwMode="auto">
          <a:xfrm>
            <a:off x="1524000" y="5593080"/>
            <a:ext cx="6019800" cy="83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Find “average” translation vector</a:t>
            </a:r>
            <a:br>
              <a:rPr lang="en-US"/>
            </a:br>
            <a:r>
              <a:rPr lang="en-US"/>
              <a:t>for largest set of inliers</a:t>
            </a:r>
          </a:p>
        </p:txBody>
      </p:sp>
      <p:sp>
        <p:nvSpPr>
          <p:cNvPr id="23563" name="Line 5"/>
          <p:cNvSpPr>
            <a:spLocks noChangeShapeType="1"/>
          </p:cNvSpPr>
          <p:nvPr/>
        </p:nvSpPr>
        <p:spPr bwMode="auto">
          <a:xfrm flipV="1">
            <a:off x="4114800" y="2362200"/>
            <a:ext cx="1676400" cy="762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Line 6"/>
          <p:cNvSpPr>
            <a:spLocks noChangeShapeType="1"/>
          </p:cNvSpPr>
          <p:nvPr/>
        </p:nvSpPr>
        <p:spPr bwMode="auto">
          <a:xfrm flipV="1">
            <a:off x="4114800" y="1524000"/>
            <a:ext cx="1676400" cy="762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Line 7"/>
          <p:cNvSpPr>
            <a:spLocks noChangeShapeType="1"/>
          </p:cNvSpPr>
          <p:nvPr/>
        </p:nvSpPr>
        <p:spPr bwMode="auto">
          <a:xfrm flipV="1">
            <a:off x="3657600" y="1905000"/>
            <a:ext cx="1676400" cy="762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3566" name="Line 8"/>
          <p:cNvSpPr>
            <a:spLocks noChangeShapeType="1"/>
          </p:cNvSpPr>
          <p:nvPr/>
        </p:nvSpPr>
        <p:spPr bwMode="auto">
          <a:xfrm flipV="1">
            <a:off x="3657600" y="2819400"/>
            <a:ext cx="1676400" cy="762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 flipV="1">
            <a:off x="3810000" y="4495800"/>
            <a:ext cx="1676400" cy="762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stealth" w="lg" len="lg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RANSAC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79400" y="678815"/>
            <a:ext cx="8561388" cy="4881563"/>
          </a:xfrm>
        </p:spPr>
        <p:txBody>
          <a:bodyPr/>
          <a:lstStyle/>
          <a:p>
            <a:r>
              <a:rPr lang="en-US" smtClean="0"/>
              <a:t>Same basic approach works for any transformation</a:t>
            </a:r>
          </a:p>
          <a:p>
            <a:pPr lvl="1"/>
            <a:r>
              <a:rPr lang="en-US" smtClean="0"/>
              <a:t>Translation, rotation, homographies, etc.</a:t>
            </a:r>
          </a:p>
          <a:p>
            <a:pPr lvl="1"/>
            <a:r>
              <a:rPr lang="en-US" smtClean="0"/>
              <a:t>Very useful tool</a:t>
            </a:r>
          </a:p>
          <a:p>
            <a:endParaRPr lang="en-US" smtClean="0"/>
          </a:p>
          <a:p>
            <a:r>
              <a:rPr lang="en-US" smtClean="0"/>
              <a:t>General version</a:t>
            </a:r>
          </a:p>
          <a:p>
            <a:pPr lvl="1"/>
            <a:r>
              <a:rPr lang="en-US" smtClean="0"/>
              <a:t>Randomly choose a set of K correspondences</a:t>
            </a:r>
          </a:p>
          <a:p>
            <a:pPr lvl="2"/>
            <a:r>
              <a:rPr lang="en-US" smtClean="0"/>
              <a:t>Typically K is the minimum size that lets you fit a model</a:t>
            </a:r>
          </a:p>
          <a:p>
            <a:pPr lvl="1"/>
            <a:r>
              <a:rPr lang="en-US" smtClean="0"/>
              <a:t>Fit a model (e.g., homography) to those correspondences</a:t>
            </a:r>
          </a:p>
          <a:p>
            <a:pPr lvl="1"/>
            <a:r>
              <a:rPr lang="en-US" smtClean="0"/>
              <a:t>Count the number of inliers that “approximately” fit the model</a:t>
            </a:r>
          </a:p>
          <a:p>
            <a:pPr lvl="2"/>
            <a:r>
              <a:rPr lang="en-US" smtClean="0"/>
              <a:t>Need a threshold on the error</a:t>
            </a:r>
          </a:p>
          <a:p>
            <a:pPr lvl="1"/>
            <a:r>
              <a:rPr lang="en-US" smtClean="0"/>
              <a:t>Repeat as many times as you can</a:t>
            </a:r>
          </a:p>
          <a:p>
            <a:pPr lvl="1"/>
            <a:r>
              <a:rPr lang="en-US" smtClean="0"/>
              <a:t>Choose the model that has the largest set of inliers</a:t>
            </a:r>
          </a:p>
          <a:p>
            <a:pPr lvl="1"/>
            <a:r>
              <a:rPr lang="en-US" smtClean="0"/>
              <a:t>Refine the model by doing a least squares fit using ALL of the inliers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Stitching Order and Transformation Order</a:t>
            </a:r>
          </a:p>
          <a:p>
            <a:endParaRPr lang="en-US" dirty="0" smtClean="0"/>
          </a:p>
          <a:p>
            <a:r>
              <a:rPr lang="en-US" dirty="0" smtClean="0"/>
              <a:t>Blending</a:t>
            </a:r>
          </a:p>
          <a:p>
            <a:endParaRPr lang="en-US" dirty="0" smtClean="0"/>
          </a:p>
          <a:p>
            <a:r>
              <a:rPr lang="en-US" dirty="0" smtClean="0"/>
              <a:t>Warping</a:t>
            </a:r>
          </a:p>
          <a:p>
            <a:endParaRPr lang="en-US" dirty="0" smtClean="0"/>
          </a:p>
          <a:p>
            <a:r>
              <a:rPr lang="en-US" dirty="0" smtClean="0"/>
              <a:t>Project 3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Assembling the panorama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914400" y="1524000"/>
            <a:ext cx="1219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957" name="Rectangle 5"/>
          <p:cNvSpPr>
            <a:spLocks noChangeArrowheads="1"/>
          </p:cNvSpPr>
          <p:nvPr/>
        </p:nvSpPr>
        <p:spPr bwMode="auto">
          <a:xfrm>
            <a:off x="1676400" y="1600200"/>
            <a:ext cx="1219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958" name="Rectangle 6"/>
          <p:cNvSpPr>
            <a:spLocks noChangeArrowheads="1"/>
          </p:cNvSpPr>
          <p:nvPr/>
        </p:nvSpPr>
        <p:spPr bwMode="auto">
          <a:xfrm>
            <a:off x="2362200" y="1524000"/>
            <a:ext cx="1219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959" name="Rectangle 7"/>
          <p:cNvSpPr>
            <a:spLocks noChangeArrowheads="1"/>
          </p:cNvSpPr>
          <p:nvPr/>
        </p:nvSpPr>
        <p:spPr bwMode="auto">
          <a:xfrm>
            <a:off x="3352800" y="1600200"/>
            <a:ext cx="1219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960" name="Rectangle 8"/>
          <p:cNvSpPr>
            <a:spLocks noChangeArrowheads="1"/>
          </p:cNvSpPr>
          <p:nvPr/>
        </p:nvSpPr>
        <p:spPr bwMode="auto">
          <a:xfrm>
            <a:off x="4038600" y="1524000"/>
            <a:ext cx="1219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961" name="Rectangle 9"/>
          <p:cNvSpPr>
            <a:spLocks noChangeArrowheads="1"/>
          </p:cNvSpPr>
          <p:nvPr/>
        </p:nvSpPr>
        <p:spPr bwMode="auto">
          <a:xfrm>
            <a:off x="4953000" y="1600200"/>
            <a:ext cx="1219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AutoShape 11"/>
          <p:cNvSpPr>
            <a:spLocks noChangeArrowheads="1"/>
          </p:cNvSpPr>
          <p:nvPr/>
        </p:nvSpPr>
        <p:spPr bwMode="auto">
          <a:xfrm>
            <a:off x="990600" y="1905000"/>
            <a:ext cx="228600" cy="3048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562600" y="1371600"/>
            <a:ext cx="1219200" cy="990600"/>
            <a:chOff x="3504" y="1440"/>
            <a:chExt cx="768" cy="624"/>
          </a:xfrm>
        </p:grpSpPr>
        <p:sp>
          <p:nvSpPr>
            <p:cNvPr id="25618" name="Rectangle 10"/>
            <p:cNvSpPr>
              <a:spLocks noChangeArrowheads="1"/>
            </p:cNvSpPr>
            <p:nvPr/>
          </p:nvSpPr>
          <p:spPr bwMode="auto">
            <a:xfrm>
              <a:off x="3504" y="1440"/>
              <a:ext cx="768" cy="6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9" name="AutoShape 12"/>
            <p:cNvSpPr>
              <a:spLocks noChangeArrowheads="1"/>
            </p:cNvSpPr>
            <p:nvPr/>
          </p:nvSpPr>
          <p:spPr bwMode="auto">
            <a:xfrm>
              <a:off x="4080" y="1776"/>
              <a:ext cx="144" cy="192"/>
            </a:xfrm>
            <a:prstGeom prst="smileyFace">
              <a:avLst>
                <a:gd name="adj" fmla="val 465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762000" y="1285875"/>
            <a:ext cx="6096000" cy="1395413"/>
            <a:chOff x="480" y="810"/>
            <a:chExt cx="3840" cy="879"/>
          </a:xfrm>
        </p:grpSpPr>
        <p:sp>
          <p:nvSpPr>
            <p:cNvPr id="25613" name="Rectangle 16"/>
            <p:cNvSpPr>
              <a:spLocks noChangeArrowheads="1"/>
            </p:cNvSpPr>
            <p:nvPr/>
          </p:nvSpPr>
          <p:spPr bwMode="auto">
            <a:xfrm>
              <a:off x="4128" y="987"/>
              <a:ext cx="192" cy="59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Rectangle 15"/>
            <p:cNvSpPr>
              <a:spLocks noChangeArrowheads="1"/>
            </p:cNvSpPr>
            <p:nvPr/>
          </p:nvSpPr>
          <p:spPr bwMode="auto">
            <a:xfrm>
              <a:off x="672" y="1008"/>
              <a:ext cx="345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5" name="Rectangle 17"/>
            <p:cNvSpPr>
              <a:spLocks noChangeArrowheads="1"/>
            </p:cNvSpPr>
            <p:nvPr/>
          </p:nvSpPr>
          <p:spPr bwMode="auto">
            <a:xfrm>
              <a:off x="480" y="960"/>
              <a:ext cx="192" cy="62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6" name="Rectangle 21"/>
            <p:cNvSpPr>
              <a:spLocks noChangeArrowheads="1"/>
            </p:cNvSpPr>
            <p:nvPr/>
          </p:nvSpPr>
          <p:spPr bwMode="auto">
            <a:xfrm>
              <a:off x="528" y="810"/>
              <a:ext cx="379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7" name="Rectangle 22"/>
            <p:cNvSpPr>
              <a:spLocks noChangeArrowheads="1"/>
            </p:cNvSpPr>
            <p:nvPr/>
          </p:nvSpPr>
          <p:spPr bwMode="auto">
            <a:xfrm>
              <a:off x="528" y="1497"/>
              <a:ext cx="379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12" name="Rectangle 25"/>
          <p:cNvSpPr>
            <a:spLocks noGrp="1" noChangeArrowheads="1"/>
          </p:cNvSpPr>
          <p:nvPr>
            <p:ph type="body" idx="1"/>
          </p:nvPr>
        </p:nvSpPr>
        <p:spPr>
          <a:xfrm>
            <a:off x="685800" y="3962400"/>
            <a:ext cx="8001000" cy="1447800"/>
          </a:xfrm>
          <a:noFill/>
        </p:spPr>
        <p:txBody>
          <a:bodyPr/>
          <a:lstStyle/>
          <a:p>
            <a:r>
              <a:rPr lang="en-US" sz="2800" smtClean="0"/>
              <a:t>Stitch pairs together, blend, then crop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7" grpId="0" animBg="1"/>
      <p:bldP spid="637958" grpId="0" animBg="1"/>
      <p:bldP spid="637959" grpId="0" animBg="1"/>
      <p:bldP spid="637960" grpId="0" animBg="1"/>
      <p:bldP spid="6379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Problem:  Drift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023360"/>
            <a:ext cx="7772400" cy="1905000"/>
          </a:xfrm>
        </p:spPr>
        <p:txBody>
          <a:bodyPr/>
          <a:lstStyle/>
          <a:p>
            <a:r>
              <a:rPr lang="en-US" dirty="0" smtClean="0"/>
              <a:t>Error accumulation</a:t>
            </a:r>
          </a:p>
          <a:p>
            <a:pPr lvl="1"/>
            <a:r>
              <a:rPr lang="en-US" dirty="0" smtClean="0"/>
              <a:t>small errors accumulate over time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914400" y="1264920"/>
            <a:ext cx="1219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981" name="Rectangle 5"/>
          <p:cNvSpPr>
            <a:spLocks noChangeArrowheads="1"/>
          </p:cNvSpPr>
          <p:nvPr/>
        </p:nvSpPr>
        <p:spPr bwMode="auto">
          <a:xfrm>
            <a:off x="1676400" y="1493520"/>
            <a:ext cx="1219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982" name="Rectangle 6"/>
          <p:cNvSpPr>
            <a:spLocks noChangeArrowheads="1"/>
          </p:cNvSpPr>
          <p:nvPr/>
        </p:nvSpPr>
        <p:spPr bwMode="auto">
          <a:xfrm>
            <a:off x="2362200" y="1341120"/>
            <a:ext cx="1219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983" name="Rectangle 7"/>
          <p:cNvSpPr>
            <a:spLocks noChangeArrowheads="1"/>
          </p:cNvSpPr>
          <p:nvPr/>
        </p:nvSpPr>
        <p:spPr bwMode="auto">
          <a:xfrm>
            <a:off x="3352800" y="1569720"/>
            <a:ext cx="1219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984" name="Rectangle 8"/>
          <p:cNvSpPr>
            <a:spLocks noChangeArrowheads="1"/>
          </p:cNvSpPr>
          <p:nvPr/>
        </p:nvSpPr>
        <p:spPr bwMode="auto">
          <a:xfrm>
            <a:off x="4038600" y="1798320"/>
            <a:ext cx="1219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985" name="Rectangle 9"/>
          <p:cNvSpPr>
            <a:spLocks noChangeArrowheads="1"/>
          </p:cNvSpPr>
          <p:nvPr/>
        </p:nvSpPr>
        <p:spPr bwMode="auto">
          <a:xfrm>
            <a:off x="4953000" y="1722120"/>
            <a:ext cx="1219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AutoShape 10"/>
          <p:cNvSpPr>
            <a:spLocks noChangeArrowheads="1"/>
          </p:cNvSpPr>
          <p:nvPr/>
        </p:nvSpPr>
        <p:spPr bwMode="auto">
          <a:xfrm>
            <a:off x="990600" y="1722120"/>
            <a:ext cx="228600" cy="3048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562600" y="2026920"/>
            <a:ext cx="1219200" cy="990600"/>
            <a:chOff x="3504" y="1440"/>
            <a:chExt cx="768" cy="624"/>
          </a:xfrm>
        </p:grpSpPr>
        <p:sp>
          <p:nvSpPr>
            <p:cNvPr id="26640" name="Rectangle 12"/>
            <p:cNvSpPr>
              <a:spLocks noChangeArrowheads="1"/>
            </p:cNvSpPr>
            <p:nvPr/>
          </p:nvSpPr>
          <p:spPr bwMode="auto">
            <a:xfrm>
              <a:off x="3504" y="1440"/>
              <a:ext cx="768" cy="6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1" name="AutoShape 13"/>
            <p:cNvSpPr>
              <a:spLocks noChangeArrowheads="1"/>
            </p:cNvSpPr>
            <p:nvPr/>
          </p:nvSpPr>
          <p:spPr bwMode="auto">
            <a:xfrm>
              <a:off x="4080" y="1776"/>
              <a:ext cx="144" cy="192"/>
            </a:xfrm>
            <a:prstGeom prst="smileyFace">
              <a:avLst>
                <a:gd name="adj" fmla="val 465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762000" y="1188720"/>
            <a:ext cx="6096000" cy="1981200"/>
            <a:chOff x="480" y="912"/>
            <a:chExt cx="3840" cy="1248"/>
          </a:xfrm>
        </p:grpSpPr>
        <p:sp>
          <p:nvSpPr>
            <p:cNvPr id="26637" name="Rectangle 15"/>
            <p:cNvSpPr>
              <a:spLocks noChangeArrowheads="1"/>
            </p:cNvSpPr>
            <p:nvPr/>
          </p:nvSpPr>
          <p:spPr bwMode="auto">
            <a:xfrm>
              <a:off x="4128" y="912"/>
              <a:ext cx="192" cy="12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" name="Rectangle 16"/>
            <p:cNvSpPr>
              <a:spLocks noChangeArrowheads="1"/>
            </p:cNvSpPr>
            <p:nvPr/>
          </p:nvSpPr>
          <p:spPr bwMode="auto">
            <a:xfrm>
              <a:off x="672" y="912"/>
              <a:ext cx="3456" cy="12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Rectangle 17"/>
            <p:cNvSpPr>
              <a:spLocks noChangeArrowheads="1"/>
            </p:cNvSpPr>
            <p:nvPr/>
          </p:nvSpPr>
          <p:spPr bwMode="auto">
            <a:xfrm>
              <a:off x="480" y="912"/>
              <a:ext cx="192" cy="12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81" grpId="0" animBg="1"/>
      <p:bldP spid="638982" grpId="0" animBg="1"/>
      <p:bldP spid="638983" grpId="0" animBg="1"/>
      <p:bldP spid="638984" grpId="0" animBg="1"/>
      <p:bldP spid="63898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Solution</a:t>
            </a:r>
            <a:endParaRPr lang="en-US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023360"/>
            <a:ext cx="7772400" cy="1905000"/>
          </a:xfrm>
        </p:spPr>
        <p:txBody>
          <a:bodyPr/>
          <a:lstStyle/>
          <a:p>
            <a:r>
              <a:rPr lang="en-US" dirty="0" smtClean="0"/>
              <a:t>Build out from the center</a:t>
            </a:r>
          </a:p>
          <a:p>
            <a:r>
              <a:rPr lang="en-US" dirty="0" smtClean="0"/>
              <a:t>Pick the center after an initial round of </a:t>
            </a:r>
            <a:r>
              <a:rPr lang="en-US" dirty="0" err="1" smtClean="0"/>
              <a:t>pairwise</a:t>
            </a:r>
            <a:r>
              <a:rPr lang="en-US" dirty="0" smtClean="0"/>
              <a:t> matching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914400" y="1264920"/>
            <a:ext cx="1219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981" name="Rectangle 5"/>
          <p:cNvSpPr>
            <a:spLocks noChangeArrowheads="1"/>
          </p:cNvSpPr>
          <p:nvPr/>
        </p:nvSpPr>
        <p:spPr bwMode="auto">
          <a:xfrm>
            <a:off x="1676400" y="1493520"/>
            <a:ext cx="1219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982" name="Rectangle 6"/>
          <p:cNvSpPr>
            <a:spLocks noChangeArrowheads="1"/>
          </p:cNvSpPr>
          <p:nvPr/>
        </p:nvSpPr>
        <p:spPr bwMode="auto">
          <a:xfrm>
            <a:off x="2362200" y="1341120"/>
            <a:ext cx="1219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983" name="Rectangle 7"/>
          <p:cNvSpPr>
            <a:spLocks noChangeArrowheads="1"/>
          </p:cNvSpPr>
          <p:nvPr/>
        </p:nvSpPr>
        <p:spPr bwMode="auto">
          <a:xfrm>
            <a:off x="3352800" y="1569720"/>
            <a:ext cx="1219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984" name="Rectangle 8"/>
          <p:cNvSpPr>
            <a:spLocks noChangeArrowheads="1"/>
          </p:cNvSpPr>
          <p:nvPr/>
        </p:nvSpPr>
        <p:spPr bwMode="auto">
          <a:xfrm>
            <a:off x="4038600" y="1798320"/>
            <a:ext cx="1219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985" name="Rectangle 9"/>
          <p:cNvSpPr>
            <a:spLocks noChangeArrowheads="1"/>
          </p:cNvSpPr>
          <p:nvPr/>
        </p:nvSpPr>
        <p:spPr bwMode="auto">
          <a:xfrm>
            <a:off x="4953000" y="1722120"/>
            <a:ext cx="1219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AutoShape 10"/>
          <p:cNvSpPr>
            <a:spLocks noChangeArrowheads="1"/>
          </p:cNvSpPr>
          <p:nvPr/>
        </p:nvSpPr>
        <p:spPr bwMode="auto">
          <a:xfrm>
            <a:off x="990600" y="1722120"/>
            <a:ext cx="228600" cy="3048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562600" y="2026920"/>
            <a:ext cx="1219200" cy="990600"/>
            <a:chOff x="3504" y="1440"/>
            <a:chExt cx="768" cy="624"/>
          </a:xfrm>
        </p:grpSpPr>
        <p:sp>
          <p:nvSpPr>
            <p:cNvPr id="26640" name="Rectangle 12"/>
            <p:cNvSpPr>
              <a:spLocks noChangeArrowheads="1"/>
            </p:cNvSpPr>
            <p:nvPr/>
          </p:nvSpPr>
          <p:spPr bwMode="auto">
            <a:xfrm>
              <a:off x="3504" y="1440"/>
              <a:ext cx="768" cy="6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1" name="AutoShape 13"/>
            <p:cNvSpPr>
              <a:spLocks noChangeArrowheads="1"/>
            </p:cNvSpPr>
            <p:nvPr/>
          </p:nvSpPr>
          <p:spPr bwMode="auto">
            <a:xfrm>
              <a:off x="4080" y="1776"/>
              <a:ext cx="144" cy="192"/>
            </a:xfrm>
            <a:prstGeom prst="smileyFace">
              <a:avLst>
                <a:gd name="adj" fmla="val 465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762000" y="1188720"/>
            <a:ext cx="6096000" cy="1981200"/>
            <a:chOff x="480" y="912"/>
            <a:chExt cx="3840" cy="1248"/>
          </a:xfrm>
        </p:grpSpPr>
        <p:sp>
          <p:nvSpPr>
            <p:cNvPr id="26637" name="Rectangle 15"/>
            <p:cNvSpPr>
              <a:spLocks noChangeArrowheads="1"/>
            </p:cNvSpPr>
            <p:nvPr/>
          </p:nvSpPr>
          <p:spPr bwMode="auto">
            <a:xfrm>
              <a:off x="4128" y="912"/>
              <a:ext cx="192" cy="12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" name="Rectangle 16"/>
            <p:cNvSpPr>
              <a:spLocks noChangeArrowheads="1"/>
            </p:cNvSpPr>
            <p:nvPr/>
          </p:nvSpPr>
          <p:spPr bwMode="auto">
            <a:xfrm>
              <a:off x="672" y="912"/>
              <a:ext cx="3456" cy="12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Rectangle 17"/>
            <p:cNvSpPr>
              <a:spLocks noChangeArrowheads="1"/>
            </p:cNvSpPr>
            <p:nvPr/>
          </p:nvSpPr>
          <p:spPr bwMode="auto">
            <a:xfrm>
              <a:off x="480" y="912"/>
              <a:ext cx="192" cy="12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638981" grpId="0" animBg="1"/>
      <p:bldP spid="638982" grpId="0" animBg="1"/>
      <p:bldP spid="638984" grpId="0" animBg="1"/>
      <p:bldP spid="638985" grpId="0" animBg="1"/>
      <p:bldP spid="266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Problem:  Drift</a:t>
            </a:r>
          </a:p>
        </p:txBody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78752"/>
            <a:ext cx="7772400" cy="2971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Solution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add another copy of first image at the end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this gives a constraint: 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n</a:t>
            </a:r>
            <a:r>
              <a:rPr lang="en-US" dirty="0" smtClean="0"/>
              <a:t> = y</a:t>
            </a:r>
            <a:r>
              <a:rPr lang="en-US" baseline="-25000" dirty="0" smtClean="0"/>
              <a:t>1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there are a bunch of ways to solve this problem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add displacement of (y</a:t>
            </a:r>
            <a:r>
              <a:rPr lang="en-US" baseline="-25000" dirty="0" smtClean="0"/>
              <a:t>1</a:t>
            </a:r>
            <a:r>
              <a:rPr lang="en-US" dirty="0" smtClean="0"/>
              <a:t> –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n</a:t>
            </a:r>
            <a:r>
              <a:rPr lang="en-US" dirty="0" smtClean="0"/>
              <a:t>)/(n -1) to each image after the first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compute a global warp:  y’ = y + ax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run a big optimization problem, incorporating this constraint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best solution, but more complicated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known as “bundle adjustment”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914400" y="807720"/>
            <a:ext cx="1219200" cy="990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676400" y="1036320"/>
            <a:ext cx="1219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362200" y="883920"/>
            <a:ext cx="1219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3352800" y="1112520"/>
            <a:ext cx="1219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4038600" y="1341120"/>
            <a:ext cx="1219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4953000" y="1264920"/>
            <a:ext cx="1219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>
            <a:off x="990600" y="1264920"/>
            <a:ext cx="228600" cy="3048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562600" y="1569720"/>
            <a:ext cx="1219200" cy="990600"/>
            <a:chOff x="3504" y="1440"/>
            <a:chExt cx="768" cy="624"/>
          </a:xfrm>
        </p:grpSpPr>
        <p:sp>
          <p:nvSpPr>
            <p:cNvPr id="27667" name="Rectangle 12"/>
            <p:cNvSpPr>
              <a:spLocks noChangeArrowheads="1"/>
            </p:cNvSpPr>
            <p:nvPr/>
          </p:nvSpPr>
          <p:spPr bwMode="auto">
            <a:xfrm>
              <a:off x="3504" y="1440"/>
              <a:ext cx="768" cy="6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8" name="AutoShape 13"/>
            <p:cNvSpPr>
              <a:spLocks noChangeArrowheads="1"/>
            </p:cNvSpPr>
            <p:nvPr/>
          </p:nvSpPr>
          <p:spPr bwMode="auto">
            <a:xfrm>
              <a:off x="4080" y="1776"/>
              <a:ext cx="144" cy="192"/>
            </a:xfrm>
            <a:prstGeom prst="smileyFace">
              <a:avLst>
                <a:gd name="adj" fmla="val 465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1044" name="Line 20"/>
          <p:cNvSpPr>
            <a:spLocks noChangeShapeType="1"/>
          </p:cNvSpPr>
          <p:nvPr/>
        </p:nvSpPr>
        <p:spPr bwMode="auto">
          <a:xfrm flipV="1">
            <a:off x="7010400" y="807720"/>
            <a:ext cx="0" cy="7620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1" name="Text Box 24"/>
          <p:cNvSpPr txBox="1">
            <a:spLocks noChangeArrowheads="1"/>
          </p:cNvSpPr>
          <p:nvPr/>
        </p:nvSpPr>
        <p:spPr bwMode="auto">
          <a:xfrm>
            <a:off x="228600" y="715645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(x</a:t>
            </a:r>
            <a:r>
              <a:rPr lang="en-US" sz="1600" baseline="-25000">
                <a:latin typeface="Arial" charset="0"/>
              </a:rPr>
              <a:t>1</a:t>
            </a:r>
            <a:r>
              <a:rPr lang="en-US" sz="1600">
                <a:latin typeface="Arial" charset="0"/>
              </a:rPr>
              <a:t>,y</a:t>
            </a:r>
            <a:r>
              <a:rPr lang="en-US" sz="1600" baseline="-25000">
                <a:latin typeface="Arial" charset="0"/>
              </a:rPr>
              <a:t>1</a:t>
            </a:r>
            <a:r>
              <a:rPr lang="en-US" sz="1600">
                <a:latin typeface="Arial" charset="0"/>
              </a:rPr>
              <a:t>)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5715000" y="1553845"/>
            <a:ext cx="2286000" cy="1463675"/>
            <a:chOff x="3600" y="1430"/>
            <a:chExt cx="1440" cy="922"/>
          </a:xfrm>
        </p:grpSpPr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3936" y="1488"/>
              <a:ext cx="1104" cy="864"/>
              <a:chOff x="3936" y="1488"/>
              <a:chExt cx="1104" cy="864"/>
            </a:xfrm>
          </p:grpSpPr>
          <p:sp>
            <p:nvSpPr>
              <p:cNvPr id="27665" name="Rectangle 18"/>
              <p:cNvSpPr>
                <a:spLocks noChangeArrowheads="1"/>
              </p:cNvSpPr>
              <p:nvPr/>
            </p:nvSpPr>
            <p:spPr bwMode="auto">
              <a:xfrm>
                <a:off x="4032" y="1488"/>
                <a:ext cx="768" cy="624"/>
              </a:xfrm>
              <a:prstGeom prst="rect">
                <a:avLst/>
              </a:prstGeom>
              <a:noFill/>
              <a:ln w="2857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6" name="Rectangle 21"/>
              <p:cNvSpPr>
                <a:spLocks noChangeArrowheads="1"/>
              </p:cNvSpPr>
              <p:nvPr/>
            </p:nvSpPr>
            <p:spPr bwMode="auto">
              <a:xfrm>
                <a:off x="3936" y="2112"/>
                <a:ext cx="110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1400">
                    <a:latin typeface="Arial" charset="0"/>
                  </a:rPr>
                  <a:t>copy of first image</a:t>
                </a:r>
              </a:p>
            </p:txBody>
          </p:sp>
        </p:grpSp>
        <p:sp>
          <p:nvSpPr>
            <p:cNvPr id="27664" name="Text Box 25"/>
            <p:cNvSpPr txBox="1">
              <a:spLocks noChangeArrowheads="1"/>
            </p:cNvSpPr>
            <p:nvPr/>
          </p:nvSpPr>
          <p:spPr bwMode="auto">
            <a:xfrm>
              <a:off x="3600" y="1430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(x</a:t>
              </a:r>
              <a:r>
                <a:rPr lang="en-US" sz="1600" baseline="-25000">
                  <a:latin typeface="Arial" charset="0"/>
                </a:rPr>
                <a:t>n</a:t>
              </a:r>
              <a:r>
                <a:rPr lang="en-US" sz="1600">
                  <a:latin typeface="Arial" charset="0"/>
                </a:rPr>
                <a:t>,y</a:t>
              </a:r>
              <a:r>
                <a:rPr lang="en-US" sz="1600" baseline="-25000">
                  <a:latin typeface="Arial" charset="0"/>
                </a:rPr>
                <a:t>n</a:t>
              </a:r>
              <a:r>
                <a:rPr lang="en-US" sz="1600">
                  <a:latin typeface="Arial" charset="0"/>
                </a:rPr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warping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48200"/>
            <a:ext cx="7772400" cy="1371600"/>
          </a:xfrm>
        </p:spPr>
        <p:txBody>
          <a:bodyPr/>
          <a:lstStyle/>
          <a:p>
            <a:r>
              <a:rPr lang="en-US" smtClean="0"/>
              <a:t>Given a coordinate transform </a:t>
            </a:r>
            <a:r>
              <a:rPr lang="en-US" i="1" smtClean="0"/>
              <a:t>(x’,y’)</a:t>
            </a:r>
            <a:r>
              <a:rPr lang="en-US" b="1" i="1" smtClean="0"/>
              <a:t> </a:t>
            </a:r>
            <a:r>
              <a:rPr lang="en-US" smtClean="0"/>
              <a:t>=</a:t>
            </a:r>
            <a:r>
              <a:rPr lang="en-US" b="1" i="1" smtClean="0"/>
              <a:t> </a:t>
            </a:r>
            <a:r>
              <a:rPr lang="en-US" i="1" smtClean="0"/>
              <a:t>h</a:t>
            </a:r>
            <a:r>
              <a:rPr lang="en-US" smtClean="0"/>
              <a:t>(</a:t>
            </a:r>
            <a:r>
              <a:rPr lang="en-US" i="1" smtClean="0"/>
              <a:t>x,y</a:t>
            </a:r>
            <a:r>
              <a:rPr lang="en-US" smtClean="0"/>
              <a:t>) and a source image </a:t>
            </a:r>
            <a:r>
              <a:rPr lang="en-US" i="1" smtClean="0"/>
              <a:t>f</a:t>
            </a:r>
            <a:r>
              <a:rPr lang="en-US" smtClean="0"/>
              <a:t>(</a:t>
            </a:r>
            <a:r>
              <a:rPr lang="en-US" i="1" smtClean="0"/>
              <a:t>x,y</a:t>
            </a:r>
            <a:r>
              <a:rPr lang="en-US" smtClean="0"/>
              <a:t>), how do we compute a transformed image </a:t>
            </a:r>
            <a:r>
              <a:rPr lang="en-US" i="1" smtClean="0"/>
              <a:t>g(x’,y’)</a:t>
            </a:r>
            <a:r>
              <a:rPr lang="en-US" b="1" smtClean="0"/>
              <a:t> </a:t>
            </a:r>
            <a:r>
              <a:rPr lang="en-US" smtClean="0"/>
              <a:t>=</a:t>
            </a:r>
            <a:r>
              <a:rPr lang="en-US" b="1" smtClean="0"/>
              <a:t> </a:t>
            </a:r>
            <a:r>
              <a:rPr lang="en-US" i="1" smtClean="0"/>
              <a:t>f</a:t>
            </a:r>
            <a:r>
              <a:rPr lang="en-US" smtClean="0"/>
              <a:t>(</a:t>
            </a:r>
            <a:r>
              <a:rPr lang="en-US" i="1" smtClean="0"/>
              <a:t>h</a:t>
            </a:r>
            <a:r>
              <a:rPr lang="en-US" smtClean="0"/>
              <a:t>(</a:t>
            </a:r>
            <a:r>
              <a:rPr lang="en-US" i="1" smtClean="0"/>
              <a:t>x,y</a:t>
            </a:r>
            <a:r>
              <a:rPr lang="en-US" smtClean="0"/>
              <a:t>))?</a:t>
            </a:r>
          </a:p>
        </p:txBody>
      </p:sp>
      <p:pic>
        <p:nvPicPr>
          <p:cNvPr id="39940" name="Picture 4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rot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8925" y="1447800"/>
            <a:ext cx="26320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39956" name="Line 9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39957" name="Line 10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algn="l"/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39954" name="Line 12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39955" name="Line 13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algn="l"/>
              <a:endParaRPr lang="en-US"/>
            </a:p>
          </p:txBody>
        </p:sp>
      </p:grpSp>
      <p:sp>
        <p:nvSpPr>
          <p:cNvPr id="39944" name="Text Box 14"/>
          <p:cNvSpPr txBox="1">
            <a:spLocks noChangeArrowheads="1"/>
          </p:cNvSpPr>
          <p:nvPr/>
        </p:nvSpPr>
        <p:spPr bwMode="auto">
          <a:xfrm>
            <a:off x="1752600" y="3276600"/>
            <a:ext cx="6858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i="1"/>
              <a:t>x</a:t>
            </a:r>
            <a:endParaRPr lang="en-US"/>
          </a:p>
        </p:txBody>
      </p:sp>
      <p:sp>
        <p:nvSpPr>
          <p:cNvPr id="39945" name="Text Box 15"/>
          <p:cNvSpPr txBox="1">
            <a:spLocks noChangeArrowheads="1"/>
          </p:cNvSpPr>
          <p:nvPr/>
        </p:nvSpPr>
        <p:spPr bwMode="auto">
          <a:xfrm>
            <a:off x="5257800" y="3276600"/>
            <a:ext cx="6858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i="1"/>
              <a:t>x’</a:t>
            </a:r>
            <a:endParaRPr lang="en-US"/>
          </a:p>
        </p:txBody>
      </p:sp>
      <p:sp>
        <p:nvSpPr>
          <p:cNvPr id="39946" name="Rectangle 16"/>
          <p:cNvSpPr>
            <a:spLocks noChangeArrowheads="1"/>
          </p:cNvSpPr>
          <p:nvPr/>
        </p:nvSpPr>
        <p:spPr bwMode="auto">
          <a:xfrm>
            <a:off x="2225675" y="2819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39947" name="Rectangle 17"/>
          <p:cNvSpPr>
            <a:spLocks noChangeArrowheads="1"/>
          </p:cNvSpPr>
          <p:nvPr/>
        </p:nvSpPr>
        <p:spPr bwMode="auto">
          <a:xfrm>
            <a:off x="5791200" y="2835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39948" name="Freeform 18"/>
          <p:cNvSpPr>
            <a:spLocks/>
          </p:cNvSpPr>
          <p:nvPr/>
        </p:nvSpPr>
        <p:spPr bwMode="auto">
          <a:xfrm>
            <a:off x="2422525" y="2438400"/>
            <a:ext cx="3352800" cy="381000"/>
          </a:xfrm>
          <a:custGeom>
            <a:avLst/>
            <a:gdLst>
              <a:gd name="T0" fmla="*/ 0 w 2160"/>
              <a:gd name="T1" fmla="*/ 381000 h 288"/>
              <a:gd name="T2" fmla="*/ 1788160 w 2160"/>
              <a:gd name="T3" fmla="*/ 0 h 288"/>
              <a:gd name="T4" fmla="*/ 3352800 w 2160"/>
              <a:gd name="T5" fmla="*/ 381000 h 288"/>
              <a:gd name="T6" fmla="*/ 0 60000 65536"/>
              <a:gd name="T7" fmla="*/ 0 60000 65536"/>
              <a:gd name="T8" fmla="*/ 0 60000 65536"/>
              <a:gd name="T9" fmla="*/ 0 w 2160"/>
              <a:gd name="T10" fmla="*/ 0 h 288"/>
              <a:gd name="T11" fmla="*/ 2160 w 21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</p:spPr>
        <p:txBody>
          <a:bodyPr/>
          <a:lstStyle/>
          <a:p>
            <a:pPr algn="l"/>
            <a:endParaRPr lang="en-US"/>
          </a:p>
        </p:txBody>
      </p:sp>
      <p:sp>
        <p:nvSpPr>
          <p:cNvPr id="39949" name="Text Box 19"/>
          <p:cNvSpPr txBox="1">
            <a:spLocks noChangeArrowheads="1"/>
          </p:cNvSpPr>
          <p:nvPr/>
        </p:nvSpPr>
        <p:spPr bwMode="auto">
          <a:xfrm>
            <a:off x="4191000" y="2514600"/>
            <a:ext cx="9906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i="1"/>
              <a:t>h</a:t>
            </a:r>
            <a:r>
              <a:rPr lang="en-US"/>
              <a:t>(</a:t>
            </a:r>
            <a:r>
              <a:rPr lang="en-US" i="1"/>
              <a:t>x,y</a:t>
            </a:r>
            <a:r>
              <a:rPr lang="en-US"/>
              <a:t>)</a:t>
            </a:r>
          </a:p>
        </p:txBody>
      </p:sp>
      <p:sp>
        <p:nvSpPr>
          <p:cNvPr id="39950" name="Text Box 20"/>
          <p:cNvSpPr txBox="1">
            <a:spLocks noChangeArrowheads="1"/>
          </p:cNvSpPr>
          <p:nvPr/>
        </p:nvSpPr>
        <p:spPr bwMode="auto">
          <a:xfrm>
            <a:off x="2438400" y="3429000"/>
            <a:ext cx="10668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i="1"/>
              <a:t>f</a:t>
            </a:r>
            <a:r>
              <a:rPr lang="en-US"/>
              <a:t>(</a:t>
            </a:r>
            <a:r>
              <a:rPr lang="en-US" i="1"/>
              <a:t>x,y</a:t>
            </a:r>
            <a:r>
              <a:rPr lang="en-US"/>
              <a:t>)</a:t>
            </a:r>
          </a:p>
        </p:txBody>
      </p:sp>
      <p:sp>
        <p:nvSpPr>
          <p:cNvPr id="39951" name="Text Box 21"/>
          <p:cNvSpPr txBox="1">
            <a:spLocks noChangeArrowheads="1"/>
          </p:cNvSpPr>
          <p:nvPr/>
        </p:nvSpPr>
        <p:spPr bwMode="auto">
          <a:xfrm>
            <a:off x="5943600" y="3429000"/>
            <a:ext cx="13716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i="1"/>
              <a:t>g</a:t>
            </a:r>
            <a:r>
              <a:rPr lang="en-US"/>
              <a:t>(</a:t>
            </a:r>
            <a:r>
              <a:rPr lang="en-US" i="1"/>
              <a:t>x’,y’</a:t>
            </a:r>
            <a:r>
              <a:rPr lang="en-US"/>
              <a:t>)</a:t>
            </a:r>
          </a:p>
        </p:txBody>
      </p:sp>
      <p:sp>
        <p:nvSpPr>
          <p:cNvPr id="39952" name="Text Box 22"/>
          <p:cNvSpPr txBox="1">
            <a:spLocks noChangeArrowheads="1"/>
          </p:cNvSpPr>
          <p:nvPr/>
        </p:nvSpPr>
        <p:spPr bwMode="auto">
          <a:xfrm>
            <a:off x="1219200" y="2819400"/>
            <a:ext cx="6858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i="1"/>
              <a:t>y</a:t>
            </a:r>
            <a:endParaRPr lang="en-US"/>
          </a:p>
        </p:txBody>
      </p:sp>
      <p:sp>
        <p:nvSpPr>
          <p:cNvPr id="39953" name="Text Box 23"/>
          <p:cNvSpPr txBox="1">
            <a:spLocks noChangeArrowheads="1"/>
          </p:cNvSpPr>
          <p:nvPr/>
        </p:nvSpPr>
        <p:spPr bwMode="auto">
          <a:xfrm>
            <a:off x="4724400" y="2819400"/>
            <a:ext cx="6858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i="1"/>
              <a:t>y’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3"/>
          <p:cNvSpPr txBox="1">
            <a:spLocks noChangeArrowheads="1"/>
          </p:cNvSpPr>
          <p:nvPr/>
        </p:nvSpPr>
        <p:spPr bwMode="auto">
          <a:xfrm>
            <a:off x="2438400" y="3429000"/>
            <a:ext cx="10668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i="1"/>
              <a:t>f</a:t>
            </a:r>
            <a:r>
              <a:rPr lang="en-US"/>
              <a:t>(</a:t>
            </a:r>
            <a:r>
              <a:rPr lang="en-US" i="1"/>
              <a:t>x,y</a:t>
            </a:r>
            <a:r>
              <a:rPr lang="en-US"/>
              <a:t>)</a:t>
            </a:r>
          </a:p>
        </p:txBody>
      </p:sp>
      <p:sp>
        <p:nvSpPr>
          <p:cNvPr id="40963" name="Text Box 24"/>
          <p:cNvSpPr txBox="1">
            <a:spLocks noChangeArrowheads="1"/>
          </p:cNvSpPr>
          <p:nvPr/>
        </p:nvSpPr>
        <p:spPr bwMode="auto">
          <a:xfrm>
            <a:off x="5943600" y="3429000"/>
            <a:ext cx="13716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i="1"/>
              <a:t>g</a:t>
            </a:r>
            <a:r>
              <a:rPr lang="en-US"/>
              <a:t>(</a:t>
            </a:r>
            <a:r>
              <a:rPr lang="en-US" i="1"/>
              <a:t>x’,y’</a:t>
            </a:r>
            <a:r>
              <a:rPr lang="en-US"/>
              <a:t>)</a:t>
            </a: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Forward warping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7772400" cy="1905000"/>
          </a:xfrm>
        </p:spPr>
        <p:txBody>
          <a:bodyPr/>
          <a:lstStyle/>
          <a:p>
            <a:r>
              <a:rPr lang="en-US" smtClean="0"/>
              <a:t>Send each pixel </a:t>
            </a:r>
            <a:r>
              <a:rPr lang="en-US" i="1" smtClean="0"/>
              <a:t>f</a:t>
            </a:r>
            <a:r>
              <a:rPr lang="en-US" smtClean="0"/>
              <a:t>(</a:t>
            </a:r>
            <a:r>
              <a:rPr lang="en-US" i="1" smtClean="0"/>
              <a:t>x,y</a:t>
            </a:r>
            <a:r>
              <a:rPr lang="en-US" smtClean="0"/>
              <a:t>) to its corresponding location </a:t>
            </a:r>
          </a:p>
          <a:p>
            <a:r>
              <a:rPr lang="en-US" smtClean="0"/>
              <a:t>           (</a:t>
            </a:r>
            <a:r>
              <a:rPr lang="en-US" i="1" smtClean="0"/>
              <a:t>x’,y’)</a:t>
            </a:r>
            <a:r>
              <a:rPr lang="en-US" b="1" smtClean="0"/>
              <a:t> </a:t>
            </a:r>
            <a:r>
              <a:rPr lang="en-US" smtClean="0"/>
              <a:t>=</a:t>
            </a:r>
            <a:r>
              <a:rPr lang="en-US" b="1" smtClean="0"/>
              <a:t> </a:t>
            </a:r>
            <a:r>
              <a:rPr lang="en-US" i="1" smtClean="0"/>
              <a:t>h</a:t>
            </a:r>
            <a:r>
              <a:rPr lang="en-US" smtClean="0"/>
              <a:t>(</a:t>
            </a:r>
            <a:r>
              <a:rPr lang="en-US" i="1" smtClean="0"/>
              <a:t>x,y</a:t>
            </a:r>
            <a:r>
              <a:rPr lang="en-US" smtClean="0"/>
              <a:t>) in the second image</a:t>
            </a:r>
          </a:p>
        </p:txBody>
      </p:sp>
      <p:pic>
        <p:nvPicPr>
          <p:cNvPr id="40966" name="Picture 4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5" descr="rot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8925" y="1447800"/>
            <a:ext cx="26320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40981" name="Line 9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40982" name="Line 10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algn="l"/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40979" name="Line 12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40980" name="Line 13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algn="l"/>
              <a:endParaRPr lang="en-US"/>
            </a:p>
          </p:txBody>
        </p:sp>
      </p:grpSp>
      <p:sp>
        <p:nvSpPr>
          <p:cNvPr id="40970" name="Text Box 14"/>
          <p:cNvSpPr txBox="1">
            <a:spLocks noChangeArrowheads="1"/>
          </p:cNvSpPr>
          <p:nvPr/>
        </p:nvSpPr>
        <p:spPr bwMode="auto">
          <a:xfrm>
            <a:off x="1752600" y="3276600"/>
            <a:ext cx="6858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i="1"/>
              <a:t>x</a:t>
            </a:r>
            <a:endParaRPr lang="en-US"/>
          </a:p>
        </p:txBody>
      </p:sp>
      <p:sp>
        <p:nvSpPr>
          <p:cNvPr id="40971" name="Text Box 15"/>
          <p:cNvSpPr txBox="1">
            <a:spLocks noChangeArrowheads="1"/>
          </p:cNvSpPr>
          <p:nvPr/>
        </p:nvSpPr>
        <p:spPr bwMode="auto">
          <a:xfrm>
            <a:off x="5257800" y="3276600"/>
            <a:ext cx="6858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i="1"/>
              <a:t>x’</a:t>
            </a:r>
            <a:endParaRPr lang="en-US"/>
          </a:p>
        </p:txBody>
      </p:sp>
      <p:sp>
        <p:nvSpPr>
          <p:cNvPr id="585746" name="Freeform 18"/>
          <p:cNvSpPr>
            <a:spLocks/>
          </p:cNvSpPr>
          <p:nvPr/>
        </p:nvSpPr>
        <p:spPr bwMode="auto">
          <a:xfrm>
            <a:off x="2422525" y="2438400"/>
            <a:ext cx="3352800" cy="381000"/>
          </a:xfrm>
          <a:custGeom>
            <a:avLst/>
            <a:gdLst>
              <a:gd name="T0" fmla="*/ 0 w 2160"/>
              <a:gd name="T1" fmla="*/ 381000 h 288"/>
              <a:gd name="T2" fmla="*/ 1788160 w 2160"/>
              <a:gd name="T3" fmla="*/ 0 h 288"/>
              <a:gd name="T4" fmla="*/ 3352800 w 2160"/>
              <a:gd name="T5" fmla="*/ 381000 h 288"/>
              <a:gd name="T6" fmla="*/ 0 60000 65536"/>
              <a:gd name="T7" fmla="*/ 0 60000 65536"/>
              <a:gd name="T8" fmla="*/ 0 60000 65536"/>
              <a:gd name="T9" fmla="*/ 0 w 2160"/>
              <a:gd name="T10" fmla="*/ 0 h 288"/>
              <a:gd name="T11" fmla="*/ 2160 w 21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</p:spPr>
        <p:txBody>
          <a:bodyPr/>
          <a:lstStyle/>
          <a:p>
            <a:pPr algn="l"/>
            <a:endParaRPr lang="en-US"/>
          </a:p>
        </p:txBody>
      </p:sp>
      <p:sp>
        <p:nvSpPr>
          <p:cNvPr id="40973" name="Text Box 19"/>
          <p:cNvSpPr txBox="1">
            <a:spLocks noChangeArrowheads="1"/>
          </p:cNvSpPr>
          <p:nvPr/>
        </p:nvSpPr>
        <p:spPr bwMode="auto">
          <a:xfrm>
            <a:off x="4038600" y="2438400"/>
            <a:ext cx="11430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i="1"/>
              <a:t>h</a:t>
            </a:r>
            <a:r>
              <a:rPr lang="en-US"/>
              <a:t>(</a:t>
            </a:r>
            <a:r>
              <a:rPr lang="en-US" i="1"/>
              <a:t>x,y</a:t>
            </a:r>
            <a:r>
              <a:rPr lang="en-US"/>
              <a:t>)</a:t>
            </a:r>
          </a:p>
        </p:txBody>
      </p:sp>
      <p:sp>
        <p:nvSpPr>
          <p:cNvPr id="585748" name="Rectangle 20"/>
          <p:cNvSpPr>
            <a:spLocks noChangeArrowheads="1"/>
          </p:cNvSpPr>
          <p:nvPr/>
        </p:nvSpPr>
        <p:spPr bwMode="auto">
          <a:xfrm>
            <a:off x="685800" y="52578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</a:pPr>
            <a:r>
              <a:rPr lang="en-US">
                <a:latin typeface="Arial" charset="0"/>
              </a:rPr>
              <a:t>Q:  what if pixel lands “between” two pixels?</a:t>
            </a:r>
          </a:p>
        </p:txBody>
      </p:sp>
      <p:sp>
        <p:nvSpPr>
          <p:cNvPr id="40975" name="Oval 21"/>
          <p:cNvSpPr>
            <a:spLocks noChangeArrowheads="1"/>
          </p:cNvSpPr>
          <p:nvPr/>
        </p:nvSpPr>
        <p:spPr bwMode="auto">
          <a:xfrm>
            <a:off x="2320925" y="27813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585750" name="Oval 22"/>
          <p:cNvSpPr>
            <a:spLocks noChangeArrowheads="1"/>
          </p:cNvSpPr>
          <p:nvPr/>
        </p:nvSpPr>
        <p:spPr bwMode="auto">
          <a:xfrm>
            <a:off x="5768975" y="28082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40977" name="Text Box 25"/>
          <p:cNvSpPr txBox="1">
            <a:spLocks noChangeArrowheads="1"/>
          </p:cNvSpPr>
          <p:nvPr/>
        </p:nvSpPr>
        <p:spPr bwMode="auto">
          <a:xfrm>
            <a:off x="1219200" y="2819400"/>
            <a:ext cx="6858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i="1"/>
              <a:t>y</a:t>
            </a:r>
            <a:endParaRPr lang="en-US"/>
          </a:p>
        </p:txBody>
      </p:sp>
      <p:sp>
        <p:nvSpPr>
          <p:cNvPr id="40978" name="Text Box 26"/>
          <p:cNvSpPr txBox="1">
            <a:spLocks noChangeArrowheads="1"/>
          </p:cNvSpPr>
          <p:nvPr/>
        </p:nvSpPr>
        <p:spPr bwMode="auto">
          <a:xfrm>
            <a:off x="4724400" y="2819400"/>
            <a:ext cx="6858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i="1"/>
              <a:t>y’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46" grpId="0" animBg="1"/>
      <p:bldP spid="585748" grpId="0" autoUpdateAnimBg="0"/>
      <p:bldP spid="5857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981200" y="2590800"/>
            <a:ext cx="609600" cy="609600"/>
            <a:chOff x="1248" y="3072"/>
            <a:chExt cx="384" cy="384"/>
          </a:xfrm>
        </p:grpSpPr>
        <p:sp>
          <p:nvSpPr>
            <p:cNvPr id="42012" name="Line 24"/>
            <p:cNvSpPr>
              <a:spLocks noChangeShapeType="1"/>
            </p:cNvSpPr>
            <p:nvPr/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42013" name="Line 25"/>
            <p:cNvSpPr>
              <a:spLocks noChangeShapeType="1"/>
            </p:cNvSpPr>
            <p:nvPr/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42014" name="Line 26"/>
            <p:cNvSpPr>
              <a:spLocks noChangeShapeType="1"/>
            </p:cNvSpPr>
            <p:nvPr/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42015" name="Line 27"/>
            <p:cNvSpPr>
              <a:spLocks noChangeShapeType="1"/>
            </p:cNvSpPr>
            <p:nvPr/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</p:grp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2438400" y="3429000"/>
            <a:ext cx="10668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i="1"/>
              <a:t>f</a:t>
            </a:r>
            <a:r>
              <a:rPr lang="en-US"/>
              <a:t>(</a:t>
            </a:r>
            <a:r>
              <a:rPr lang="en-US" i="1"/>
              <a:t>x,y</a:t>
            </a:r>
            <a:r>
              <a:rPr lang="en-US"/>
              <a:t>)</a:t>
            </a: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5943600" y="3429000"/>
            <a:ext cx="13716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i="1"/>
              <a:t>g</a:t>
            </a:r>
            <a:r>
              <a:rPr lang="en-US"/>
              <a:t>(</a:t>
            </a:r>
            <a:r>
              <a:rPr lang="en-US" i="1"/>
              <a:t>x’,y’</a:t>
            </a:r>
            <a:r>
              <a:rPr lang="en-US"/>
              <a:t>)</a:t>
            </a:r>
          </a:p>
        </p:txBody>
      </p:sp>
      <p:sp>
        <p:nvSpPr>
          <p:cNvPr id="4198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Forward warping</a:t>
            </a:r>
          </a:p>
        </p:txBody>
      </p:sp>
      <p:sp>
        <p:nvSpPr>
          <p:cNvPr id="4199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7772400" cy="1905000"/>
          </a:xfrm>
        </p:spPr>
        <p:txBody>
          <a:bodyPr/>
          <a:lstStyle/>
          <a:p>
            <a:r>
              <a:rPr lang="en-US" smtClean="0"/>
              <a:t>Send each pixel </a:t>
            </a:r>
            <a:r>
              <a:rPr lang="en-US" i="1" smtClean="0"/>
              <a:t>f</a:t>
            </a:r>
            <a:r>
              <a:rPr lang="en-US" smtClean="0"/>
              <a:t>(</a:t>
            </a:r>
            <a:r>
              <a:rPr lang="en-US" i="1" smtClean="0"/>
              <a:t>x,y</a:t>
            </a:r>
            <a:r>
              <a:rPr lang="en-US" smtClean="0"/>
              <a:t>) to its corresponding location </a:t>
            </a:r>
          </a:p>
          <a:p>
            <a:r>
              <a:rPr lang="en-US" smtClean="0"/>
              <a:t>           (</a:t>
            </a:r>
            <a:r>
              <a:rPr lang="en-US" i="1" smtClean="0"/>
              <a:t>x’,y’)</a:t>
            </a:r>
            <a:r>
              <a:rPr lang="en-US" b="1" smtClean="0"/>
              <a:t> </a:t>
            </a:r>
            <a:r>
              <a:rPr lang="en-US" smtClean="0"/>
              <a:t>=</a:t>
            </a:r>
            <a:r>
              <a:rPr lang="en-US" b="1" smtClean="0"/>
              <a:t> </a:t>
            </a:r>
            <a:r>
              <a:rPr lang="en-US" i="1" smtClean="0"/>
              <a:t>h</a:t>
            </a:r>
            <a:r>
              <a:rPr lang="en-US" smtClean="0"/>
              <a:t>(</a:t>
            </a:r>
            <a:r>
              <a:rPr lang="en-US" i="1" smtClean="0"/>
              <a:t>x,y</a:t>
            </a:r>
            <a:r>
              <a:rPr lang="en-US" smtClean="0"/>
              <a:t>) in the second image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42010" name="Line 9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42011" name="Line 10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algn="l"/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42008" name="Line 12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42009" name="Line 13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algn="l"/>
              <a:endParaRPr lang="en-US"/>
            </a:p>
          </p:txBody>
        </p:sp>
      </p:grpSp>
      <p:sp>
        <p:nvSpPr>
          <p:cNvPr id="41993" name="Text Box 14"/>
          <p:cNvSpPr txBox="1">
            <a:spLocks noChangeArrowheads="1"/>
          </p:cNvSpPr>
          <p:nvPr/>
        </p:nvSpPr>
        <p:spPr bwMode="auto">
          <a:xfrm>
            <a:off x="1752600" y="3276600"/>
            <a:ext cx="6858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i="1"/>
              <a:t>x</a:t>
            </a:r>
            <a:endParaRPr lang="en-US"/>
          </a:p>
        </p:txBody>
      </p:sp>
      <p:sp>
        <p:nvSpPr>
          <p:cNvPr id="41994" name="Text Box 15"/>
          <p:cNvSpPr txBox="1">
            <a:spLocks noChangeArrowheads="1"/>
          </p:cNvSpPr>
          <p:nvPr/>
        </p:nvSpPr>
        <p:spPr bwMode="auto">
          <a:xfrm>
            <a:off x="5257800" y="3276600"/>
            <a:ext cx="6858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i="1"/>
              <a:t>x’</a:t>
            </a:r>
            <a:endParaRPr lang="en-US"/>
          </a:p>
        </p:txBody>
      </p:sp>
      <p:sp>
        <p:nvSpPr>
          <p:cNvPr id="41995" name="Freeform 16"/>
          <p:cNvSpPr>
            <a:spLocks/>
          </p:cNvSpPr>
          <p:nvPr/>
        </p:nvSpPr>
        <p:spPr bwMode="auto">
          <a:xfrm>
            <a:off x="2422525" y="2438400"/>
            <a:ext cx="3352800" cy="381000"/>
          </a:xfrm>
          <a:custGeom>
            <a:avLst/>
            <a:gdLst>
              <a:gd name="T0" fmla="*/ 0 w 2160"/>
              <a:gd name="T1" fmla="*/ 381000 h 288"/>
              <a:gd name="T2" fmla="*/ 1788160 w 2160"/>
              <a:gd name="T3" fmla="*/ 0 h 288"/>
              <a:gd name="T4" fmla="*/ 3352800 w 2160"/>
              <a:gd name="T5" fmla="*/ 381000 h 288"/>
              <a:gd name="T6" fmla="*/ 0 60000 65536"/>
              <a:gd name="T7" fmla="*/ 0 60000 65536"/>
              <a:gd name="T8" fmla="*/ 0 60000 65536"/>
              <a:gd name="T9" fmla="*/ 0 w 2160"/>
              <a:gd name="T10" fmla="*/ 0 h 288"/>
              <a:gd name="T11" fmla="*/ 2160 w 21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</p:spPr>
        <p:txBody>
          <a:bodyPr/>
          <a:lstStyle/>
          <a:p>
            <a:pPr algn="l"/>
            <a:endParaRPr lang="en-US"/>
          </a:p>
        </p:txBody>
      </p:sp>
      <p:sp>
        <p:nvSpPr>
          <p:cNvPr id="41996" name="Text Box 17"/>
          <p:cNvSpPr txBox="1">
            <a:spLocks noChangeArrowheads="1"/>
          </p:cNvSpPr>
          <p:nvPr/>
        </p:nvSpPr>
        <p:spPr bwMode="auto">
          <a:xfrm>
            <a:off x="4038600" y="2438400"/>
            <a:ext cx="11430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i="1"/>
              <a:t>h</a:t>
            </a:r>
            <a:r>
              <a:rPr lang="en-US"/>
              <a:t>(</a:t>
            </a:r>
            <a:r>
              <a:rPr lang="en-US" i="1"/>
              <a:t>x,y</a:t>
            </a:r>
            <a:r>
              <a:rPr lang="en-US"/>
              <a:t>)</a:t>
            </a:r>
          </a:p>
        </p:txBody>
      </p:sp>
      <p:sp>
        <p:nvSpPr>
          <p:cNvPr id="41997" name="Rectangle 18"/>
          <p:cNvSpPr>
            <a:spLocks noChangeArrowheads="1"/>
          </p:cNvSpPr>
          <p:nvPr/>
        </p:nvSpPr>
        <p:spPr bwMode="auto">
          <a:xfrm>
            <a:off x="685800" y="52578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</a:pPr>
            <a:r>
              <a:rPr lang="en-US">
                <a:latin typeface="Arial" charset="0"/>
              </a:rPr>
              <a:t>Q:  what if pixel lands “between” two pixels?</a:t>
            </a:r>
          </a:p>
        </p:txBody>
      </p:sp>
      <p:sp>
        <p:nvSpPr>
          <p:cNvPr id="41998" name="Oval 19"/>
          <p:cNvSpPr>
            <a:spLocks noChangeArrowheads="1"/>
          </p:cNvSpPr>
          <p:nvPr/>
        </p:nvSpPr>
        <p:spPr bwMode="auto">
          <a:xfrm>
            <a:off x="2320925" y="27813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41999" name="Oval 20"/>
          <p:cNvSpPr>
            <a:spLocks noChangeArrowheads="1"/>
          </p:cNvSpPr>
          <p:nvPr/>
        </p:nvSpPr>
        <p:spPr bwMode="auto">
          <a:xfrm>
            <a:off x="5768975" y="28082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42000" name="Text Box 21"/>
          <p:cNvSpPr txBox="1">
            <a:spLocks noChangeArrowheads="1"/>
          </p:cNvSpPr>
          <p:nvPr/>
        </p:nvSpPr>
        <p:spPr bwMode="auto">
          <a:xfrm>
            <a:off x="1219200" y="2819400"/>
            <a:ext cx="6858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i="1"/>
              <a:t>y</a:t>
            </a:r>
            <a:endParaRPr lang="en-US"/>
          </a:p>
        </p:txBody>
      </p:sp>
      <p:sp>
        <p:nvSpPr>
          <p:cNvPr id="42001" name="Text Box 22"/>
          <p:cNvSpPr txBox="1">
            <a:spLocks noChangeArrowheads="1"/>
          </p:cNvSpPr>
          <p:nvPr/>
        </p:nvSpPr>
        <p:spPr bwMode="auto">
          <a:xfrm>
            <a:off x="4724400" y="2819400"/>
            <a:ext cx="6858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i="1"/>
              <a:t>y’</a:t>
            </a:r>
            <a:endParaRPr lang="en-US"/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5486400" y="2514600"/>
            <a:ext cx="609600" cy="609600"/>
            <a:chOff x="1248" y="3072"/>
            <a:chExt cx="384" cy="384"/>
          </a:xfrm>
        </p:grpSpPr>
        <p:sp>
          <p:nvSpPr>
            <p:cNvPr id="42004" name="Line 29"/>
            <p:cNvSpPr>
              <a:spLocks noChangeShapeType="1"/>
            </p:cNvSpPr>
            <p:nvPr/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42005" name="Line 30"/>
            <p:cNvSpPr>
              <a:spLocks noChangeShapeType="1"/>
            </p:cNvSpPr>
            <p:nvPr/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42006" name="Line 31"/>
            <p:cNvSpPr>
              <a:spLocks noChangeShapeType="1"/>
            </p:cNvSpPr>
            <p:nvPr/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42007" name="Line 32"/>
            <p:cNvSpPr>
              <a:spLocks noChangeShapeType="1"/>
            </p:cNvSpPr>
            <p:nvPr/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</p:grpSp>
      <p:sp>
        <p:nvSpPr>
          <p:cNvPr id="611361" name="Rectangle 33"/>
          <p:cNvSpPr>
            <a:spLocks noChangeArrowheads="1"/>
          </p:cNvSpPr>
          <p:nvPr/>
        </p:nvSpPr>
        <p:spPr bwMode="auto">
          <a:xfrm>
            <a:off x="685800" y="57150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</a:pPr>
            <a:r>
              <a:rPr lang="en-US">
                <a:latin typeface="Arial" charset="0"/>
              </a:rPr>
              <a:t>A:  distribute color among neighboring pixels (x’,y’)</a:t>
            </a:r>
          </a:p>
          <a:p>
            <a:pPr marL="742950" lvl="1" indent="-285750" algn="l" eaLnBrk="1" hangingPunct="1">
              <a:spcBef>
                <a:spcPct val="20000"/>
              </a:spcBef>
              <a:buFontTx/>
              <a:buChar char="–"/>
            </a:pPr>
            <a:r>
              <a:rPr lang="en-US" sz="2000">
                <a:latin typeface="Arial" charset="0"/>
              </a:rPr>
              <a:t>Known as “splatting”</a:t>
            </a:r>
            <a:endParaRPr lang="en-US" sz="1800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6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Midterm:</a:t>
            </a:r>
          </a:p>
          <a:p>
            <a:pPr lvl="1"/>
            <a:r>
              <a:rPr lang="en-US" sz="2000" b="1" dirty="0" smtClean="0"/>
              <a:t>Due this </a:t>
            </a:r>
            <a:r>
              <a:rPr lang="en-US" sz="2000" b="1" dirty="0" smtClean="0"/>
              <a:t>NOW</a:t>
            </a:r>
          </a:p>
          <a:p>
            <a:pPr lvl="1"/>
            <a:r>
              <a:rPr lang="en-US" sz="2000" b="1" dirty="0" smtClean="0"/>
              <a:t>Late </a:t>
            </a:r>
            <a:r>
              <a:rPr lang="en-US" sz="2000" b="1" dirty="0" smtClean="0"/>
              <a:t>exams </a:t>
            </a:r>
            <a:r>
              <a:rPr lang="en-US" sz="2000" b="1" dirty="0" smtClean="0"/>
              <a:t>not </a:t>
            </a:r>
            <a:r>
              <a:rPr lang="en-US" sz="2000" b="1" dirty="0" smtClean="0"/>
              <a:t>be accepted </a:t>
            </a:r>
            <a:endParaRPr lang="en-US" sz="2000" b="1" dirty="0" smtClean="0"/>
          </a:p>
          <a:p>
            <a:pPr lvl="1"/>
            <a:endParaRPr lang="en-US" sz="2000" b="1" dirty="0" smtClean="0"/>
          </a:p>
          <a:p>
            <a:r>
              <a:rPr lang="en-US" dirty="0" smtClean="0"/>
              <a:t>Project </a:t>
            </a:r>
            <a:r>
              <a:rPr lang="en-US" dirty="0" smtClean="0"/>
              <a:t>3: </a:t>
            </a:r>
            <a:endParaRPr lang="en-US" dirty="0" smtClean="0"/>
          </a:p>
          <a:p>
            <a:pPr lvl="1"/>
            <a:r>
              <a:rPr lang="en-US" dirty="0" smtClean="0"/>
              <a:t>Out today</a:t>
            </a:r>
          </a:p>
          <a:p>
            <a:pPr lvl="1"/>
            <a:r>
              <a:rPr lang="en-US" dirty="0" smtClean="0"/>
              <a:t>We’ll discuss it towards the end of class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1"/>
          <p:cNvSpPr txBox="1">
            <a:spLocks noChangeArrowheads="1"/>
          </p:cNvSpPr>
          <p:nvPr/>
        </p:nvSpPr>
        <p:spPr bwMode="auto">
          <a:xfrm>
            <a:off x="2438400" y="3429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i="1"/>
              <a:t>f</a:t>
            </a:r>
            <a:r>
              <a:rPr lang="en-US"/>
              <a:t>(</a:t>
            </a:r>
            <a:r>
              <a:rPr lang="en-US" i="1"/>
              <a:t>x,y</a:t>
            </a:r>
            <a:r>
              <a:rPr lang="en-US"/>
              <a:t>)</a:t>
            </a:r>
          </a:p>
        </p:txBody>
      </p:sp>
      <p:sp>
        <p:nvSpPr>
          <p:cNvPr id="43011" name="Text Box 22"/>
          <p:cNvSpPr txBox="1">
            <a:spLocks noChangeArrowheads="1"/>
          </p:cNvSpPr>
          <p:nvPr/>
        </p:nvSpPr>
        <p:spPr bwMode="auto">
          <a:xfrm>
            <a:off x="5943600" y="3429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i="1"/>
              <a:t>g</a:t>
            </a:r>
            <a:r>
              <a:rPr lang="en-US"/>
              <a:t>(</a:t>
            </a:r>
            <a:r>
              <a:rPr lang="en-US" i="1"/>
              <a:t>x’,y’</a:t>
            </a:r>
            <a:r>
              <a:rPr lang="en-US"/>
              <a:t>)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43034" name="Line 24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5" name="Line 25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13" name="Text Box 26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i="1"/>
              <a:t>x</a:t>
            </a:r>
            <a:endParaRPr lang="en-US"/>
          </a:p>
        </p:txBody>
      </p:sp>
      <p:sp>
        <p:nvSpPr>
          <p:cNvPr id="43014" name="Text Box 28"/>
          <p:cNvSpPr txBox="1">
            <a:spLocks noChangeArrowheads="1"/>
          </p:cNvSpPr>
          <p:nvPr/>
        </p:nvSpPr>
        <p:spPr bwMode="auto">
          <a:xfrm>
            <a:off x="12192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i="1"/>
              <a:t>y</a:t>
            </a:r>
            <a:endParaRPr lang="en-US"/>
          </a:p>
        </p:txBody>
      </p:sp>
      <p:sp>
        <p:nvSpPr>
          <p:cNvPr id="430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Inverse warping</a:t>
            </a:r>
          </a:p>
        </p:txBody>
      </p:sp>
      <p:sp>
        <p:nvSpPr>
          <p:cNvPr id="430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7772400" cy="1981200"/>
          </a:xfrm>
        </p:spPr>
        <p:txBody>
          <a:bodyPr/>
          <a:lstStyle/>
          <a:p>
            <a:r>
              <a:rPr lang="en-US" smtClean="0"/>
              <a:t>Get each pixel </a:t>
            </a:r>
            <a:r>
              <a:rPr lang="en-US" i="1" smtClean="0"/>
              <a:t>g</a:t>
            </a:r>
            <a:r>
              <a:rPr lang="en-US" smtClean="0"/>
              <a:t>(</a:t>
            </a:r>
            <a:r>
              <a:rPr lang="en-US" i="1" smtClean="0"/>
              <a:t>x’,y’</a:t>
            </a:r>
            <a:r>
              <a:rPr lang="en-US" smtClean="0"/>
              <a:t>) from its corresponding location </a:t>
            </a:r>
          </a:p>
          <a:p>
            <a:r>
              <a:rPr lang="en-US" smtClean="0"/>
              <a:t>           (</a:t>
            </a:r>
            <a:r>
              <a:rPr lang="en-US" i="1" smtClean="0"/>
              <a:t>x,y</a:t>
            </a:r>
            <a:r>
              <a:rPr lang="en-US" smtClean="0"/>
              <a:t>)</a:t>
            </a:r>
            <a:r>
              <a:rPr lang="en-US" b="1" smtClean="0"/>
              <a:t> </a:t>
            </a:r>
            <a:r>
              <a:rPr lang="en-US" smtClean="0"/>
              <a:t>=</a:t>
            </a:r>
            <a:r>
              <a:rPr lang="en-US" b="1" smtClean="0"/>
              <a:t> </a:t>
            </a:r>
            <a:r>
              <a:rPr lang="en-US" i="1" smtClean="0"/>
              <a:t>h</a:t>
            </a:r>
            <a:r>
              <a:rPr lang="en-US" i="1" baseline="30000" smtClean="0"/>
              <a:t>-1</a:t>
            </a:r>
            <a:r>
              <a:rPr lang="en-US" smtClean="0"/>
              <a:t>(</a:t>
            </a:r>
            <a:r>
              <a:rPr lang="en-US" i="1" smtClean="0"/>
              <a:t>x’,y’</a:t>
            </a:r>
            <a:r>
              <a:rPr lang="en-US" smtClean="0"/>
              <a:t>) in the first image</a:t>
            </a:r>
          </a:p>
        </p:txBody>
      </p:sp>
      <p:pic>
        <p:nvPicPr>
          <p:cNvPr id="43017" name="Picture 4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5" descr="rot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8925" y="1447800"/>
            <a:ext cx="26320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43032" name="Line 9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3" name="Line 10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43030" name="Line 12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1" name="Line 13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21" name="Text Box 14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i="1"/>
              <a:t>x</a:t>
            </a:r>
            <a:endParaRPr lang="en-US"/>
          </a:p>
        </p:txBody>
      </p:sp>
      <p:sp>
        <p:nvSpPr>
          <p:cNvPr id="43022" name="Text Box 15"/>
          <p:cNvSpPr txBox="1">
            <a:spLocks noChangeArrowheads="1"/>
          </p:cNvSpPr>
          <p:nvPr/>
        </p:nvSpPr>
        <p:spPr bwMode="auto">
          <a:xfrm>
            <a:off x="52578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i="1"/>
              <a:t>x’</a:t>
            </a:r>
            <a:endParaRPr lang="en-US"/>
          </a:p>
        </p:txBody>
      </p:sp>
      <p:sp>
        <p:nvSpPr>
          <p:cNvPr id="587796" name="Rectangle 20"/>
          <p:cNvSpPr>
            <a:spLocks noChangeArrowheads="1"/>
          </p:cNvSpPr>
          <p:nvPr/>
        </p:nvSpPr>
        <p:spPr bwMode="auto">
          <a:xfrm>
            <a:off x="685800" y="52578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>
                <a:latin typeface="Arial" charset="0"/>
              </a:rPr>
              <a:t>Q:  what if pixel comes from “between” two pixels?</a:t>
            </a:r>
          </a:p>
        </p:txBody>
      </p:sp>
      <p:sp>
        <p:nvSpPr>
          <p:cNvPr id="43024" name="Text Box 29"/>
          <p:cNvSpPr txBox="1">
            <a:spLocks noChangeArrowheads="1"/>
          </p:cNvSpPr>
          <p:nvPr/>
        </p:nvSpPr>
        <p:spPr bwMode="auto">
          <a:xfrm>
            <a:off x="47244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i="1"/>
              <a:t>y’</a:t>
            </a:r>
            <a:endParaRPr lang="en-US"/>
          </a:p>
        </p:txBody>
      </p: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2422525" y="2482850"/>
            <a:ext cx="3352800" cy="457200"/>
            <a:chOff x="1526" y="1536"/>
            <a:chExt cx="2112" cy="288"/>
          </a:xfrm>
        </p:grpSpPr>
        <p:sp>
          <p:nvSpPr>
            <p:cNvPr id="43028" name="Text Box 42"/>
            <p:cNvSpPr txBox="1">
              <a:spLocks noChangeArrowheads="1"/>
            </p:cNvSpPr>
            <p:nvPr/>
          </p:nvSpPr>
          <p:spPr bwMode="auto">
            <a:xfrm>
              <a:off x="2544" y="1536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i="1"/>
                <a:t>h</a:t>
              </a:r>
              <a:r>
                <a:rPr lang="en-US" i="1" baseline="30000"/>
                <a:t>-1</a:t>
              </a:r>
              <a:r>
                <a:rPr lang="en-US"/>
                <a:t>(</a:t>
              </a:r>
              <a:r>
                <a:rPr lang="en-US" i="1"/>
                <a:t>x,y</a:t>
              </a:r>
              <a:r>
                <a:rPr lang="en-US"/>
                <a:t>)</a:t>
              </a:r>
            </a:p>
          </p:txBody>
        </p:sp>
        <p:sp>
          <p:nvSpPr>
            <p:cNvPr id="43029" name="Freeform 43"/>
            <p:cNvSpPr>
              <a:spLocks/>
            </p:cNvSpPr>
            <p:nvPr/>
          </p:nvSpPr>
          <p:spPr bwMode="auto">
            <a:xfrm>
              <a:off x="1526" y="1536"/>
              <a:ext cx="2112" cy="240"/>
            </a:xfrm>
            <a:custGeom>
              <a:avLst/>
              <a:gdLst>
                <a:gd name="T0" fmla="*/ 0 w 2160"/>
                <a:gd name="T1" fmla="*/ 240 h 288"/>
                <a:gd name="T2" fmla="*/ 1126 w 2160"/>
                <a:gd name="T3" fmla="*/ 0 h 288"/>
                <a:gd name="T4" fmla="*/ 2112 w 2160"/>
                <a:gd name="T5" fmla="*/ 240 h 288"/>
                <a:gd name="T6" fmla="*/ 0 60000 65536"/>
                <a:gd name="T7" fmla="*/ 0 60000 65536"/>
                <a:gd name="T8" fmla="*/ 0 60000 65536"/>
                <a:gd name="T9" fmla="*/ 0 w 2160"/>
                <a:gd name="T10" fmla="*/ 0 h 288"/>
                <a:gd name="T11" fmla="*/ 2160 w 2160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" h="288">
                  <a:moveTo>
                    <a:pt x="0" y="288"/>
                  </a:moveTo>
                  <a:cubicBezTo>
                    <a:pt x="396" y="144"/>
                    <a:pt x="792" y="0"/>
                    <a:pt x="1152" y="0"/>
                  </a:cubicBezTo>
                  <a:cubicBezTo>
                    <a:pt x="1512" y="0"/>
                    <a:pt x="1836" y="144"/>
                    <a:pt x="2160" y="288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round/>
              <a:headEnd type="triangle" w="med" len="med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7820" name="Oval 44"/>
          <p:cNvSpPr>
            <a:spLocks noChangeArrowheads="1"/>
          </p:cNvSpPr>
          <p:nvPr/>
        </p:nvSpPr>
        <p:spPr bwMode="auto">
          <a:xfrm>
            <a:off x="5824538" y="28622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7821" name="Oval 45"/>
          <p:cNvSpPr>
            <a:spLocks noChangeArrowheads="1"/>
          </p:cNvSpPr>
          <p:nvPr/>
        </p:nvSpPr>
        <p:spPr bwMode="auto">
          <a:xfrm>
            <a:off x="2265363" y="28479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7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7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96" grpId="0" autoUpdateAnimBg="0"/>
      <p:bldP spid="587820" grpId="0" animBg="1"/>
      <p:bldP spid="5878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981200" y="2255520"/>
            <a:ext cx="609600" cy="609600"/>
            <a:chOff x="1248" y="3072"/>
            <a:chExt cx="384" cy="384"/>
          </a:xfrm>
        </p:grpSpPr>
        <p:sp>
          <p:nvSpPr>
            <p:cNvPr id="44065" name="Line 29"/>
            <p:cNvSpPr>
              <a:spLocks noChangeShapeType="1"/>
            </p:cNvSpPr>
            <p:nvPr/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44066" name="Line 30"/>
            <p:cNvSpPr>
              <a:spLocks noChangeShapeType="1"/>
            </p:cNvSpPr>
            <p:nvPr/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44067" name="Line 31"/>
            <p:cNvSpPr>
              <a:spLocks noChangeShapeType="1"/>
            </p:cNvSpPr>
            <p:nvPr/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44068" name="Line 32"/>
            <p:cNvSpPr>
              <a:spLocks noChangeShapeType="1"/>
            </p:cNvSpPr>
            <p:nvPr/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5486400" y="2179320"/>
            <a:ext cx="609600" cy="609600"/>
            <a:chOff x="1248" y="3072"/>
            <a:chExt cx="384" cy="384"/>
          </a:xfrm>
        </p:grpSpPr>
        <p:sp>
          <p:nvSpPr>
            <p:cNvPr id="44061" name="Line 34"/>
            <p:cNvSpPr>
              <a:spLocks noChangeShapeType="1"/>
            </p:cNvSpPr>
            <p:nvPr/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44062" name="Line 35"/>
            <p:cNvSpPr>
              <a:spLocks noChangeShapeType="1"/>
            </p:cNvSpPr>
            <p:nvPr/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44063" name="Line 36"/>
            <p:cNvSpPr>
              <a:spLocks noChangeShapeType="1"/>
            </p:cNvSpPr>
            <p:nvPr/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44064" name="Line 37"/>
            <p:cNvSpPr>
              <a:spLocks noChangeShapeType="1"/>
            </p:cNvSpPr>
            <p:nvPr/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</p:grp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2438400" y="3093720"/>
            <a:ext cx="10668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i="1"/>
              <a:t>f</a:t>
            </a:r>
            <a:r>
              <a:rPr lang="en-US"/>
              <a:t>(</a:t>
            </a:r>
            <a:r>
              <a:rPr lang="en-US" i="1"/>
              <a:t>x,y</a:t>
            </a:r>
            <a:r>
              <a:rPr lang="en-US"/>
              <a:t>)</a:t>
            </a:r>
          </a:p>
        </p:txBody>
      </p:sp>
      <p:sp>
        <p:nvSpPr>
          <p:cNvPr id="44037" name="Text Box 3"/>
          <p:cNvSpPr txBox="1">
            <a:spLocks noChangeArrowheads="1"/>
          </p:cNvSpPr>
          <p:nvPr/>
        </p:nvSpPr>
        <p:spPr bwMode="auto">
          <a:xfrm>
            <a:off x="5943600" y="3093720"/>
            <a:ext cx="13716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i="1"/>
              <a:t>g</a:t>
            </a:r>
            <a:r>
              <a:rPr lang="en-US"/>
              <a:t>(</a:t>
            </a:r>
            <a:r>
              <a:rPr lang="en-US" i="1"/>
              <a:t>x’,y’</a:t>
            </a:r>
            <a:r>
              <a:rPr lang="en-US"/>
              <a:t>)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52600" y="2636520"/>
            <a:ext cx="381000" cy="381000"/>
            <a:chOff x="1104" y="3312"/>
            <a:chExt cx="240" cy="240"/>
          </a:xfrm>
        </p:grpSpPr>
        <p:sp>
          <p:nvSpPr>
            <p:cNvPr id="44059" name="Line 5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44060" name="Line 6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algn="l"/>
              <a:endParaRPr lang="en-US"/>
            </a:p>
          </p:txBody>
        </p:sp>
      </p:grp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1752600" y="2941320"/>
            <a:ext cx="6858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i="1"/>
              <a:t>x</a:t>
            </a:r>
            <a:endParaRPr lang="en-US"/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1219200" y="2484120"/>
            <a:ext cx="6858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i="1"/>
              <a:t>y</a:t>
            </a:r>
            <a:endParaRPr lang="en-US"/>
          </a:p>
        </p:txBody>
      </p:sp>
      <p:sp>
        <p:nvSpPr>
          <p:cNvPr id="4404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Inverse warping</a:t>
            </a:r>
          </a:p>
        </p:txBody>
      </p:sp>
      <p:sp>
        <p:nvSpPr>
          <p:cNvPr id="4404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85800" y="3931920"/>
            <a:ext cx="7772400" cy="1981200"/>
          </a:xfrm>
        </p:spPr>
        <p:txBody>
          <a:bodyPr/>
          <a:lstStyle/>
          <a:p>
            <a:r>
              <a:rPr lang="en-US" smtClean="0"/>
              <a:t>Get each pixel </a:t>
            </a:r>
            <a:r>
              <a:rPr lang="en-US" i="1" smtClean="0"/>
              <a:t>g</a:t>
            </a:r>
            <a:r>
              <a:rPr lang="en-US" smtClean="0"/>
              <a:t>(</a:t>
            </a:r>
            <a:r>
              <a:rPr lang="en-US" i="1" smtClean="0"/>
              <a:t>x’,y’</a:t>
            </a:r>
            <a:r>
              <a:rPr lang="en-US" smtClean="0"/>
              <a:t>) from its corresponding location </a:t>
            </a:r>
          </a:p>
          <a:p>
            <a:r>
              <a:rPr lang="en-US" smtClean="0"/>
              <a:t>           (</a:t>
            </a:r>
            <a:r>
              <a:rPr lang="en-US" i="1" smtClean="0"/>
              <a:t>x,y</a:t>
            </a:r>
            <a:r>
              <a:rPr lang="en-US" smtClean="0"/>
              <a:t>)</a:t>
            </a:r>
            <a:r>
              <a:rPr lang="en-US" b="1" smtClean="0"/>
              <a:t> </a:t>
            </a:r>
            <a:r>
              <a:rPr lang="en-US" smtClean="0"/>
              <a:t>=</a:t>
            </a:r>
            <a:r>
              <a:rPr lang="en-US" b="1" smtClean="0"/>
              <a:t> </a:t>
            </a:r>
            <a:r>
              <a:rPr lang="en-US" i="1" smtClean="0"/>
              <a:t>h</a:t>
            </a:r>
            <a:r>
              <a:rPr lang="en-US" i="1" baseline="30000" smtClean="0"/>
              <a:t>-1</a:t>
            </a:r>
            <a:r>
              <a:rPr lang="en-US" smtClean="0"/>
              <a:t>(</a:t>
            </a:r>
            <a:r>
              <a:rPr lang="en-US" i="1" smtClean="0"/>
              <a:t>x’,y’</a:t>
            </a:r>
            <a:r>
              <a:rPr lang="en-US" smtClean="0"/>
              <a:t>) in the first image</a:t>
            </a: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752600" y="2636520"/>
            <a:ext cx="381000" cy="381000"/>
            <a:chOff x="1104" y="3312"/>
            <a:chExt cx="240" cy="240"/>
          </a:xfrm>
        </p:grpSpPr>
        <p:sp>
          <p:nvSpPr>
            <p:cNvPr id="44057" name="Line 14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44058" name="Line 15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algn="l"/>
              <a:endParaRPr lang="en-US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5257800" y="2636520"/>
            <a:ext cx="381000" cy="381000"/>
            <a:chOff x="1104" y="3312"/>
            <a:chExt cx="240" cy="240"/>
          </a:xfrm>
        </p:grpSpPr>
        <p:sp>
          <p:nvSpPr>
            <p:cNvPr id="44055" name="Line 17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44056" name="Line 18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algn="l"/>
              <a:endParaRPr lang="en-US"/>
            </a:p>
          </p:txBody>
        </p:sp>
      </p:grpSp>
      <p:sp>
        <p:nvSpPr>
          <p:cNvPr id="44045" name="Text Box 19"/>
          <p:cNvSpPr txBox="1">
            <a:spLocks noChangeArrowheads="1"/>
          </p:cNvSpPr>
          <p:nvPr/>
        </p:nvSpPr>
        <p:spPr bwMode="auto">
          <a:xfrm>
            <a:off x="1752600" y="2941320"/>
            <a:ext cx="6858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i="1"/>
              <a:t>x</a:t>
            </a:r>
            <a:endParaRPr lang="en-US"/>
          </a:p>
        </p:txBody>
      </p:sp>
      <p:sp>
        <p:nvSpPr>
          <p:cNvPr id="44046" name="Text Box 20"/>
          <p:cNvSpPr txBox="1">
            <a:spLocks noChangeArrowheads="1"/>
          </p:cNvSpPr>
          <p:nvPr/>
        </p:nvSpPr>
        <p:spPr bwMode="auto">
          <a:xfrm>
            <a:off x="5257800" y="2941320"/>
            <a:ext cx="6858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i="1"/>
              <a:t>x’</a:t>
            </a:r>
            <a:endParaRPr lang="en-US"/>
          </a:p>
        </p:txBody>
      </p: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2422525" y="2147570"/>
            <a:ext cx="3352800" cy="381000"/>
            <a:chOff x="1526" y="1536"/>
            <a:chExt cx="2112" cy="240"/>
          </a:xfrm>
        </p:grpSpPr>
        <p:sp>
          <p:nvSpPr>
            <p:cNvPr id="44053" name="Text Box 22"/>
            <p:cNvSpPr txBox="1">
              <a:spLocks noChangeArrowheads="1"/>
            </p:cNvSpPr>
            <p:nvPr/>
          </p:nvSpPr>
          <p:spPr bwMode="auto">
            <a:xfrm>
              <a:off x="2544" y="1536"/>
              <a:ext cx="720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i="1"/>
                <a:t>h</a:t>
              </a:r>
              <a:r>
                <a:rPr lang="en-US" i="1" baseline="30000"/>
                <a:t>-1</a:t>
              </a:r>
              <a:r>
                <a:rPr lang="en-US"/>
                <a:t>(</a:t>
              </a:r>
              <a:r>
                <a:rPr lang="en-US" i="1"/>
                <a:t>x,y</a:t>
              </a:r>
              <a:r>
                <a:rPr lang="en-US"/>
                <a:t>)</a:t>
              </a:r>
            </a:p>
          </p:txBody>
        </p:sp>
        <p:sp>
          <p:nvSpPr>
            <p:cNvPr id="44054" name="Freeform 23"/>
            <p:cNvSpPr>
              <a:spLocks/>
            </p:cNvSpPr>
            <p:nvPr/>
          </p:nvSpPr>
          <p:spPr bwMode="auto">
            <a:xfrm>
              <a:off x="1526" y="1536"/>
              <a:ext cx="2112" cy="240"/>
            </a:xfrm>
            <a:custGeom>
              <a:avLst/>
              <a:gdLst>
                <a:gd name="T0" fmla="*/ 0 w 2160"/>
                <a:gd name="T1" fmla="*/ 240 h 288"/>
                <a:gd name="T2" fmla="*/ 1126 w 2160"/>
                <a:gd name="T3" fmla="*/ 0 h 288"/>
                <a:gd name="T4" fmla="*/ 2112 w 2160"/>
                <a:gd name="T5" fmla="*/ 240 h 288"/>
                <a:gd name="T6" fmla="*/ 0 60000 65536"/>
                <a:gd name="T7" fmla="*/ 0 60000 65536"/>
                <a:gd name="T8" fmla="*/ 0 60000 65536"/>
                <a:gd name="T9" fmla="*/ 0 w 2160"/>
                <a:gd name="T10" fmla="*/ 0 h 288"/>
                <a:gd name="T11" fmla="*/ 2160 w 2160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" h="288">
                  <a:moveTo>
                    <a:pt x="0" y="288"/>
                  </a:moveTo>
                  <a:cubicBezTo>
                    <a:pt x="396" y="144"/>
                    <a:pt x="792" y="0"/>
                    <a:pt x="1152" y="0"/>
                  </a:cubicBezTo>
                  <a:cubicBezTo>
                    <a:pt x="1512" y="0"/>
                    <a:pt x="1836" y="144"/>
                    <a:pt x="2160" y="288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round/>
              <a:headEnd type="triangle" w="med" len="med"/>
              <a:tailEnd type="none" w="lg" len="lg"/>
            </a:ln>
          </p:spPr>
          <p:txBody>
            <a:bodyPr/>
            <a:lstStyle/>
            <a:p>
              <a:pPr algn="l"/>
              <a:endParaRPr lang="en-US"/>
            </a:p>
          </p:txBody>
        </p:sp>
      </p:grpSp>
      <p:sp>
        <p:nvSpPr>
          <p:cNvPr id="44048" name="Rectangle 24"/>
          <p:cNvSpPr>
            <a:spLocks noChangeArrowheads="1"/>
          </p:cNvSpPr>
          <p:nvPr/>
        </p:nvSpPr>
        <p:spPr bwMode="auto">
          <a:xfrm>
            <a:off x="685800" y="492252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</a:pPr>
            <a:r>
              <a:rPr lang="en-US">
                <a:latin typeface="Arial" charset="0"/>
              </a:rPr>
              <a:t>Q:  what if pixel comes from “between” two pixels?</a:t>
            </a:r>
          </a:p>
        </p:txBody>
      </p:sp>
      <p:sp>
        <p:nvSpPr>
          <p:cNvPr id="44049" name="Text Box 25"/>
          <p:cNvSpPr txBox="1">
            <a:spLocks noChangeArrowheads="1"/>
          </p:cNvSpPr>
          <p:nvPr/>
        </p:nvSpPr>
        <p:spPr bwMode="auto">
          <a:xfrm>
            <a:off x="4724400" y="2484120"/>
            <a:ext cx="6858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i="1"/>
              <a:t>y’</a:t>
            </a:r>
            <a:endParaRPr lang="en-US"/>
          </a:p>
        </p:txBody>
      </p:sp>
      <p:sp>
        <p:nvSpPr>
          <p:cNvPr id="44050" name="Oval 26"/>
          <p:cNvSpPr>
            <a:spLocks noChangeArrowheads="1"/>
          </p:cNvSpPr>
          <p:nvPr/>
        </p:nvSpPr>
        <p:spPr bwMode="auto">
          <a:xfrm>
            <a:off x="5824538" y="252698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44051" name="Oval 27"/>
          <p:cNvSpPr>
            <a:spLocks noChangeArrowheads="1"/>
          </p:cNvSpPr>
          <p:nvPr/>
        </p:nvSpPr>
        <p:spPr bwMode="auto">
          <a:xfrm>
            <a:off x="2265363" y="251269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612390" name="Rectangle 38"/>
          <p:cNvSpPr>
            <a:spLocks noChangeArrowheads="1"/>
          </p:cNvSpPr>
          <p:nvPr/>
        </p:nvSpPr>
        <p:spPr bwMode="auto">
          <a:xfrm>
            <a:off x="685800" y="537972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</a:pPr>
            <a:r>
              <a:rPr lang="en-US">
                <a:latin typeface="Arial" charset="0"/>
              </a:rPr>
              <a:t>A:  </a:t>
            </a:r>
            <a:r>
              <a:rPr lang="en-US" i="1">
                <a:latin typeface="Arial" charset="0"/>
              </a:rPr>
              <a:t>resample</a:t>
            </a:r>
            <a:r>
              <a:rPr lang="en-US">
                <a:latin typeface="Arial" charset="0"/>
              </a:rPr>
              <a:t> color value</a:t>
            </a:r>
          </a:p>
          <a:p>
            <a:pPr marL="742950" lvl="1" indent="-285750" algn="l" eaLnBrk="1" hangingPunct="1">
              <a:spcBef>
                <a:spcPct val="20000"/>
              </a:spcBef>
              <a:buFontTx/>
              <a:buChar char="–"/>
            </a:pPr>
            <a:r>
              <a:rPr lang="en-US" sz="2000">
                <a:latin typeface="Arial" charset="0"/>
              </a:rPr>
              <a:t>We discussed resampling techniques before</a:t>
            </a:r>
          </a:p>
          <a:p>
            <a:pPr marL="1143000" lvl="2" indent="-228600" algn="l" eaLnBrk="1" hangingPunct="1">
              <a:spcBef>
                <a:spcPct val="20000"/>
              </a:spcBef>
              <a:buFontTx/>
              <a:buChar char="•"/>
            </a:pPr>
            <a:r>
              <a:rPr lang="en-US" sz="1800">
                <a:latin typeface="Arial" charset="0"/>
              </a:rPr>
              <a:t>nearest neighbor, bilinear, Gaussian, bicubic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9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Forward vs. inverse warping</a:t>
            </a:r>
          </a:p>
        </p:txBody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5257800"/>
          </a:xfrm>
        </p:spPr>
        <p:txBody>
          <a:bodyPr/>
          <a:lstStyle/>
          <a:p>
            <a:r>
              <a:rPr lang="en-US" smtClean="0"/>
              <a:t>Q:  which is better?</a:t>
            </a:r>
          </a:p>
          <a:p>
            <a:endParaRPr lang="en-US" smtClean="0"/>
          </a:p>
          <a:p>
            <a:r>
              <a:rPr lang="en-US" smtClean="0"/>
              <a:t>A:  usually inverse—eliminates holes</a:t>
            </a:r>
          </a:p>
          <a:p>
            <a:pPr lvl="1"/>
            <a:r>
              <a:rPr lang="en-US" sz="1800" smtClean="0"/>
              <a:t>however, it requires an invertible warp function—not always possible...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Blending</a:t>
            </a:r>
          </a:p>
        </p:txBody>
      </p:sp>
      <p:pic>
        <p:nvPicPr>
          <p:cNvPr id="31747" name="Picture 3" descr="le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75360"/>
            <a:ext cx="2925763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r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975360"/>
            <a:ext cx="2925763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2901" name="Picture 5" descr="ti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185160"/>
            <a:ext cx="2925763" cy="29257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Feathering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90600" y="746760"/>
            <a:ext cx="6775450" cy="3059113"/>
            <a:chOff x="388" y="624"/>
            <a:chExt cx="4700" cy="2137"/>
          </a:xfrm>
        </p:grpSpPr>
        <p:pic>
          <p:nvPicPr>
            <p:cNvPr id="32775" name="Picture 4" descr="lfade3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2" y="624"/>
              <a:ext cx="1810" cy="1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6" name="Picture 5" descr="rfade3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71" y="624"/>
              <a:ext cx="1817" cy="1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88" y="2361"/>
              <a:ext cx="2108" cy="400"/>
              <a:chOff x="388" y="2361"/>
              <a:chExt cx="2108" cy="400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388" y="2505"/>
                <a:ext cx="236" cy="256"/>
                <a:chOff x="484" y="3273"/>
                <a:chExt cx="236" cy="256"/>
              </a:xfrm>
            </p:grpSpPr>
            <p:sp>
              <p:nvSpPr>
                <p:cNvPr id="32796" name="Line 8"/>
                <p:cNvSpPr>
                  <a:spLocks noChangeShapeType="1"/>
                </p:cNvSpPr>
                <p:nvPr/>
              </p:nvSpPr>
              <p:spPr bwMode="auto">
                <a:xfrm>
                  <a:off x="624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9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84" y="3273"/>
                  <a:ext cx="207" cy="2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0</a:t>
                  </a:r>
                </a:p>
              </p:txBody>
            </p:sp>
          </p:grpSp>
          <p:sp>
            <p:nvSpPr>
              <p:cNvPr id="32790" name="Line 10"/>
              <p:cNvSpPr>
                <a:spLocks noChangeShapeType="1"/>
              </p:cNvSpPr>
              <p:nvPr/>
            </p:nvSpPr>
            <p:spPr bwMode="auto">
              <a:xfrm>
                <a:off x="672" y="2496"/>
                <a:ext cx="81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1" name="Line 11"/>
              <p:cNvSpPr>
                <a:spLocks noChangeShapeType="1"/>
              </p:cNvSpPr>
              <p:nvPr/>
            </p:nvSpPr>
            <p:spPr bwMode="auto">
              <a:xfrm>
                <a:off x="1680" y="2640"/>
                <a:ext cx="81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2" name="Line 12"/>
              <p:cNvSpPr>
                <a:spLocks noChangeShapeType="1"/>
              </p:cNvSpPr>
              <p:nvPr/>
            </p:nvSpPr>
            <p:spPr bwMode="auto">
              <a:xfrm>
                <a:off x="1488" y="249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388" y="2361"/>
                <a:ext cx="236" cy="256"/>
                <a:chOff x="484" y="3273"/>
                <a:chExt cx="236" cy="256"/>
              </a:xfrm>
            </p:grpSpPr>
            <p:sp>
              <p:nvSpPr>
                <p:cNvPr id="32794" name="Line 14"/>
                <p:cNvSpPr>
                  <a:spLocks noChangeShapeType="1"/>
                </p:cNvSpPr>
                <p:nvPr/>
              </p:nvSpPr>
              <p:spPr bwMode="auto">
                <a:xfrm>
                  <a:off x="624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9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84" y="3273"/>
                  <a:ext cx="207" cy="2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1</a:t>
                  </a:r>
                </a:p>
              </p:txBody>
            </p:sp>
          </p:grp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2980" y="2505"/>
              <a:ext cx="236" cy="256"/>
              <a:chOff x="484" y="3273"/>
              <a:chExt cx="236" cy="256"/>
            </a:xfrm>
          </p:grpSpPr>
          <p:sp>
            <p:nvSpPr>
              <p:cNvPr id="32787" name="Line 17"/>
              <p:cNvSpPr>
                <a:spLocks noChangeShapeType="1"/>
              </p:cNvSpPr>
              <p:nvPr/>
            </p:nvSpPr>
            <p:spPr bwMode="auto">
              <a:xfrm>
                <a:off x="624" y="34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8" name="Text Box 18"/>
              <p:cNvSpPr txBox="1">
                <a:spLocks noChangeArrowheads="1"/>
              </p:cNvSpPr>
              <p:nvPr/>
            </p:nvSpPr>
            <p:spPr bwMode="auto">
              <a:xfrm>
                <a:off x="484" y="3273"/>
                <a:ext cx="207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0</a:t>
                </a:r>
              </a:p>
            </p:txBody>
          </p:sp>
        </p:grpSp>
        <p:grpSp>
          <p:nvGrpSpPr>
            <p:cNvPr id="7" name="Group 19"/>
            <p:cNvGrpSpPr>
              <a:grpSpLocks/>
            </p:cNvGrpSpPr>
            <p:nvPr/>
          </p:nvGrpSpPr>
          <p:grpSpPr bwMode="auto">
            <a:xfrm flipH="1">
              <a:off x="3264" y="2496"/>
              <a:ext cx="1824" cy="144"/>
              <a:chOff x="3264" y="2496"/>
              <a:chExt cx="1824" cy="144"/>
            </a:xfrm>
          </p:grpSpPr>
          <p:sp>
            <p:nvSpPr>
              <p:cNvPr id="32784" name="Line 20"/>
              <p:cNvSpPr>
                <a:spLocks noChangeShapeType="1"/>
              </p:cNvSpPr>
              <p:nvPr/>
            </p:nvSpPr>
            <p:spPr bwMode="auto">
              <a:xfrm>
                <a:off x="3264" y="2496"/>
                <a:ext cx="81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5" name="Line 21"/>
              <p:cNvSpPr>
                <a:spLocks noChangeShapeType="1"/>
              </p:cNvSpPr>
              <p:nvPr/>
            </p:nvSpPr>
            <p:spPr bwMode="auto">
              <a:xfrm>
                <a:off x="4272" y="2640"/>
                <a:ext cx="81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6" name="Line 22"/>
              <p:cNvSpPr>
                <a:spLocks noChangeShapeType="1"/>
              </p:cNvSpPr>
              <p:nvPr/>
            </p:nvSpPr>
            <p:spPr bwMode="auto">
              <a:xfrm>
                <a:off x="4080" y="249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2980" y="2360"/>
              <a:ext cx="236" cy="257"/>
              <a:chOff x="484" y="3272"/>
              <a:chExt cx="236" cy="257"/>
            </a:xfrm>
          </p:grpSpPr>
          <p:sp>
            <p:nvSpPr>
              <p:cNvPr id="32782" name="Line 24"/>
              <p:cNvSpPr>
                <a:spLocks noChangeShapeType="1"/>
              </p:cNvSpPr>
              <p:nvPr/>
            </p:nvSpPr>
            <p:spPr bwMode="auto">
              <a:xfrm>
                <a:off x="624" y="34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3" name="Text Box 25"/>
              <p:cNvSpPr txBox="1">
                <a:spLocks noChangeArrowheads="1"/>
              </p:cNvSpPr>
              <p:nvPr/>
            </p:nvSpPr>
            <p:spPr bwMode="auto">
              <a:xfrm>
                <a:off x="484" y="3272"/>
                <a:ext cx="20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1</a:t>
                </a:r>
              </a:p>
            </p:txBody>
          </p:sp>
        </p:grpSp>
        <p:sp>
          <p:nvSpPr>
            <p:cNvPr id="32781" name="Text Box 26"/>
            <p:cNvSpPr txBox="1">
              <a:spLocks noChangeArrowheads="1"/>
            </p:cNvSpPr>
            <p:nvPr/>
          </p:nvSpPr>
          <p:spPr bwMode="auto">
            <a:xfrm>
              <a:off x="2688" y="1142"/>
              <a:ext cx="430" cy="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b="1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1143000" y="3870960"/>
            <a:ext cx="3571875" cy="2514600"/>
            <a:chOff x="720" y="2592"/>
            <a:chExt cx="2250" cy="1584"/>
          </a:xfrm>
        </p:grpSpPr>
        <p:pic>
          <p:nvPicPr>
            <p:cNvPr id="32773" name="Picture 28" descr="win3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98" y="2592"/>
              <a:ext cx="1572" cy="1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4" name="Text Box 29"/>
            <p:cNvSpPr txBox="1">
              <a:spLocks noChangeArrowheads="1"/>
            </p:cNvSpPr>
            <p:nvPr/>
          </p:nvSpPr>
          <p:spPr bwMode="auto">
            <a:xfrm>
              <a:off x="720" y="3024"/>
              <a:ext cx="390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b="1">
                  <a:solidFill>
                    <a:srgbClr val="FF0000"/>
                  </a:solidFill>
                </a:rPr>
                <a:t>=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 of window size</a:t>
            </a:r>
          </a:p>
        </p:txBody>
      </p:sp>
      <p:pic>
        <p:nvPicPr>
          <p:cNvPr id="33795" name="Picture 3" descr="win2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43000"/>
            <a:ext cx="32258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win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1400" y="1143000"/>
            <a:ext cx="32258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Line 5"/>
          <p:cNvSpPr>
            <a:spLocks noChangeShapeType="1"/>
          </p:cNvSpPr>
          <p:nvPr/>
        </p:nvSpPr>
        <p:spPr bwMode="auto">
          <a:xfrm flipV="1">
            <a:off x="1066800" y="4648200"/>
            <a:ext cx="320040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 flipH="1" flipV="1">
            <a:off x="1066800" y="4648200"/>
            <a:ext cx="320040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V="1">
            <a:off x="914400" y="4495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1066800" y="54864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15950" y="5195888"/>
            <a:ext cx="374650" cy="366712"/>
            <a:chOff x="484" y="3273"/>
            <a:chExt cx="236" cy="231"/>
          </a:xfrm>
        </p:grpSpPr>
        <p:sp>
          <p:nvSpPr>
            <p:cNvPr id="33818" name="Line 10"/>
            <p:cNvSpPr>
              <a:spLocks noChangeShapeType="1"/>
            </p:cNvSpPr>
            <p:nvPr/>
          </p:nvSpPr>
          <p:spPr bwMode="auto">
            <a:xfrm>
              <a:off x="624" y="340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9" name="Text Box 11"/>
            <p:cNvSpPr txBox="1">
              <a:spLocks noChangeArrowheads="1"/>
            </p:cNvSpPr>
            <p:nvPr/>
          </p:nvSpPr>
          <p:spPr bwMode="auto">
            <a:xfrm>
              <a:off x="484" y="3273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0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09600" y="4433888"/>
            <a:ext cx="374650" cy="366712"/>
            <a:chOff x="484" y="3273"/>
            <a:chExt cx="236" cy="231"/>
          </a:xfrm>
        </p:grpSpPr>
        <p:sp>
          <p:nvSpPr>
            <p:cNvPr id="33816" name="Line 13"/>
            <p:cNvSpPr>
              <a:spLocks noChangeShapeType="1"/>
            </p:cNvSpPr>
            <p:nvPr/>
          </p:nvSpPr>
          <p:spPr bwMode="auto">
            <a:xfrm>
              <a:off x="624" y="340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7" name="Text Box 14"/>
            <p:cNvSpPr txBox="1">
              <a:spLocks noChangeArrowheads="1"/>
            </p:cNvSpPr>
            <p:nvPr/>
          </p:nvSpPr>
          <p:spPr bwMode="auto">
            <a:xfrm>
              <a:off x="484" y="3273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1</a:t>
              </a:r>
            </a:p>
          </p:txBody>
        </p:sp>
      </p:grpSp>
      <p:sp>
        <p:nvSpPr>
          <p:cNvPr id="33803" name="Text Box 15"/>
          <p:cNvSpPr txBox="1">
            <a:spLocks noChangeArrowheads="1"/>
          </p:cNvSpPr>
          <p:nvPr/>
        </p:nvSpPr>
        <p:spPr bwMode="auto">
          <a:xfrm>
            <a:off x="1371600" y="446405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left</a:t>
            </a:r>
          </a:p>
        </p:txBody>
      </p:sp>
      <p:sp>
        <p:nvSpPr>
          <p:cNvPr id="33804" name="Text Box 16"/>
          <p:cNvSpPr txBox="1">
            <a:spLocks noChangeArrowheads="1"/>
          </p:cNvSpPr>
          <p:nvPr/>
        </p:nvSpPr>
        <p:spPr bwMode="auto">
          <a:xfrm>
            <a:off x="1335088" y="4953000"/>
            <a:ext cx="5699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right</a:t>
            </a:r>
          </a:p>
        </p:txBody>
      </p:sp>
      <p:sp>
        <p:nvSpPr>
          <p:cNvPr id="33805" name="Line 17"/>
          <p:cNvSpPr>
            <a:spLocks noChangeShapeType="1"/>
          </p:cNvSpPr>
          <p:nvPr/>
        </p:nvSpPr>
        <p:spPr bwMode="auto">
          <a:xfrm flipV="1">
            <a:off x="5632450" y="4495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784850" y="4648200"/>
            <a:ext cx="1600200" cy="838200"/>
            <a:chOff x="3168" y="2928"/>
            <a:chExt cx="2016" cy="528"/>
          </a:xfrm>
        </p:grpSpPr>
        <p:sp>
          <p:nvSpPr>
            <p:cNvPr id="33813" name="Line 19"/>
            <p:cNvSpPr>
              <a:spLocks noChangeShapeType="1"/>
            </p:cNvSpPr>
            <p:nvPr/>
          </p:nvSpPr>
          <p:spPr bwMode="auto">
            <a:xfrm flipV="1">
              <a:off x="3168" y="2928"/>
              <a:ext cx="2016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4" name="Line 20"/>
            <p:cNvSpPr>
              <a:spLocks noChangeShapeType="1"/>
            </p:cNvSpPr>
            <p:nvPr/>
          </p:nvSpPr>
          <p:spPr bwMode="auto">
            <a:xfrm flipH="1" flipV="1">
              <a:off x="3168" y="2928"/>
              <a:ext cx="2016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5" name="Line 21"/>
            <p:cNvSpPr>
              <a:spLocks noChangeShapeType="1"/>
            </p:cNvSpPr>
            <p:nvPr/>
          </p:nvSpPr>
          <p:spPr bwMode="auto">
            <a:xfrm>
              <a:off x="3168" y="3456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5334000" y="5195888"/>
            <a:ext cx="374650" cy="366712"/>
            <a:chOff x="484" y="3273"/>
            <a:chExt cx="236" cy="231"/>
          </a:xfrm>
        </p:grpSpPr>
        <p:sp>
          <p:nvSpPr>
            <p:cNvPr id="33811" name="Line 23"/>
            <p:cNvSpPr>
              <a:spLocks noChangeShapeType="1"/>
            </p:cNvSpPr>
            <p:nvPr/>
          </p:nvSpPr>
          <p:spPr bwMode="auto">
            <a:xfrm>
              <a:off x="624" y="340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2" name="Text Box 24"/>
            <p:cNvSpPr txBox="1">
              <a:spLocks noChangeArrowheads="1"/>
            </p:cNvSpPr>
            <p:nvPr/>
          </p:nvSpPr>
          <p:spPr bwMode="auto">
            <a:xfrm>
              <a:off x="484" y="3273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0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5334000" y="4433888"/>
            <a:ext cx="374650" cy="366712"/>
            <a:chOff x="484" y="3273"/>
            <a:chExt cx="236" cy="231"/>
          </a:xfrm>
        </p:grpSpPr>
        <p:sp>
          <p:nvSpPr>
            <p:cNvPr id="33809" name="Line 26"/>
            <p:cNvSpPr>
              <a:spLocks noChangeShapeType="1"/>
            </p:cNvSpPr>
            <p:nvPr/>
          </p:nvSpPr>
          <p:spPr bwMode="auto">
            <a:xfrm>
              <a:off x="624" y="340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0" name="Text Box 27"/>
            <p:cNvSpPr txBox="1">
              <a:spLocks noChangeArrowheads="1"/>
            </p:cNvSpPr>
            <p:nvPr/>
          </p:nvSpPr>
          <p:spPr bwMode="auto">
            <a:xfrm>
              <a:off x="484" y="3273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 of window size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85988" y="4433888"/>
            <a:ext cx="557212" cy="1128712"/>
            <a:chOff x="384" y="2793"/>
            <a:chExt cx="351" cy="711"/>
          </a:xfrm>
        </p:grpSpPr>
        <p:sp>
          <p:nvSpPr>
            <p:cNvPr id="34833" name="Line 4"/>
            <p:cNvSpPr>
              <a:spLocks noChangeShapeType="1"/>
            </p:cNvSpPr>
            <p:nvPr/>
          </p:nvSpPr>
          <p:spPr bwMode="auto">
            <a:xfrm flipV="1">
              <a:off x="576" y="283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72" y="2928"/>
              <a:ext cx="63" cy="528"/>
              <a:chOff x="672" y="2928"/>
              <a:chExt cx="2016" cy="528"/>
            </a:xfrm>
          </p:grpSpPr>
          <p:sp>
            <p:nvSpPr>
              <p:cNvPr id="34841" name="Line 6"/>
              <p:cNvSpPr>
                <a:spLocks noChangeShapeType="1"/>
              </p:cNvSpPr>
              <p:nvPr/>
            </p:nvSpPr>
            <p:spPr bwMode="auto">
              <a:xfrm flipV="1">
                <a:off x="672" y="2928"/>
                <a:ext cx="2016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2" name="Line 7"/>
              <p:cNvSpPr>
                <a:spLocks noChangeShapeType="1"/>
              </p:cNvSpPr>
              <p:nvPr/>
            </p:nvSpPr>
            <p:spPr bwMode="auto">
              <a:xfrm flipH="1" flipV="1">
                <a:off x="672" y="2928"/>
                <a:ext cx="2016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3" name="Line 8"/>
              <p:cNvSpPr>
                <a:spLocks noChangeShapeType="1"/>
              </p:cNvSpPr>
              <p:nvPr/>
            </p:nvSpPr>
            <p:spPr bwMode="auto">
              <a:xfrm>
                <a:off x="672" y="3456"/>
                <a:ext cx="20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88" y="3273"/>
              <a:ext cx="236" cy="231"/>
              <a:chOff x="484" y="3273"/>
              <a:chExt cx="236" cy="231"/>
            </a:xfrm>
          </p:grpSpPr>
          <p:sp>
            <p:nvSpPr>
              <p:cNvPr id="34839" name="Line 10"/>
              <p:cNvSpPr>
                <a:spLocks noChangeShapeType="1"/>
              </p:cNvSpPr>
              <p:nvPr/>
            </p:nvSpPr>
            <p:spPr bwMode="auto">
              <a:xfrm>
                <a:off x="624" y="34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0" name="Text Box 11"/>
              <p:cNvSpPr txBox="1">
                <a:spLocks noChangeArrowheads="1"/>
              </p:cNvSpPr>
              <p:nvPr/>
            </p:nvSpPr>
            <p:spPr bwMode="auto">
              <a:xfrm>
                <a:off x="484" y="3273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0</a:t>
                </a: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384" y="2793"/>
              <a:ext cx="236" cy="231"/>
              <a:chOff x="484" y="3273"/>
              <a:chExt cx="236" cy="231"/>
            </a:xfrm>
          </p:grpSpPr>
          <p:sp>
            <p:nvSpPr>
              <p:cNvPr id="34837" name="Line 13"/>
              <p:cNvSpPr>
                <a:spLocks noChangeShapeType="1"/>
              </p:cNvSpPr>
              <p:nvPr/>
            </p:nvSpPr>
            <p:spPr bwMode="auto">
              <a:xfrm>
                <a:off x="624" y="34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8" name="Text Box 14"/>
              <p:cNvSpPr txBox="1">
                <a:spLocks noChangeArrowheads="1"/>
              </p:cNvSpPr>
              <p:nvPr/>
            </p:nvSpPr>
            <p:spPr bwMode="auto">
              <a:xfrm>
                <a:off x="484" y="3273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1</a:t>
                </a:r>
              </a:p>
            </p:txBody>
          </p:sp>
        </p:grpSp>
      </p:grpSp>
      <p:sp>
        <p:nvSpPr>
          <p:cNvPr id="34820" name="Line 15"/>
          <p:cNvSpPr>
            <a:spLocks noChangeShapeType="1"/>
          </p:cNvSpPr>
          <p:nvPr/>
        </p:nvSpPr>
        <p:spPr bwMode="auto">
          <a:xfrm flipV="1">
            <a:off x="6318250" y="4495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6470650" y="4648200"/>
            <a:ext cx="19050" cy="838200"/>
            <a:chOff x="3168" y="2928"/>
            <a:chExt cx="2016" cy="528"/>
          </a:xfrm>
        </p:grpSpPr>
        <p:sp>
          <p:nvSpPr>
            <p:cNvPr id="34830" name="Line 17"/>
            <p:cNvSpPr>
              <a:spLocks noChangeShapeType="1"/>
            </p:cNvSpPr>
            <p:nvPr/>
          </p:nvSpPr>
          <p:spPr bwMode="auto">
            <a:xfrm flipV="1">
              <a:off x="3168" y="2928"/>
              <a:ext cx="2016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1" name="Line 18"/>
            <p:cNvSpPr>
              <a:spLocks noChangeShapeType="1"/>
            </p:cNvSpPr>
            <p:nvPr/>
          </p:nvSpPr>
          <p:spPr bwMode="auto">
            <a:xfrm flipH="1" flipV="1">
              <a:off x="3168" y="2928"/>
              <a:ext cx="2016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2" name="Line 19"/>
            <p:cNvSpPr>
              <a:spLocks noChangeShapeType="1"/>
            </p:cNvSpPr>
            <p:nvPr/>
          </p:nvSpPr>
          <p:spPr bwMode="auto">
            <a:xfrm>
              <a:off x="3168" y="3456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6019800" y="5195888"/>
            <a:ext cx="374650" cy="366712"/>
            <a:chOff x="484" y="3273"/>
            <a:chExt cx="236" cy="231"/>
          </a:xfrm>
        </p:grpSpPr>
        <p:sp>
          <p:nvSpPr>
            <p:cNvPr id="34828" name="Line 21"/>
            <p:cNvSpPr>
              <a:spLocks noChangeShapeType="1"/>
            </p:cNvSpPr>
            <p:nvPr/>
          </p:nvSpPr>
          <p:spPr bwMode="auto">
            <a:xfrm>
              <a:off x="624" y="340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9" name="Text Box 22"/>
            <p:cNvSpPr txBox="1">
              <a:spLocks noChangeArrowheads="1"/>
            </p:cNvSpPr>
            <p:nvPr/>
          </p:nvSpPr>
          <p:spPr bwMode="auto">
            <a:xfrm>
              <a:off x="484" y="3273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0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6019800" y="4433888"/>
            <a:ext cx="374650" cy="366712"/>
            <a:chOff x="484" y="3273"/>
            <a:chExt cx="236" cy="231"/>
          </a:xfrm>
        </p:grpSpPr>
        <p:sp>
          <p:nvSpPr>
            <p:cNvPr id="34826" name="Line 24"/>
            <p:cNvSpPr>
              <a:spLocks noChangeShapeType="1"/>
            </p:cNvSpPr>
            <p:nvPr/>
          </p:nvSpPr>
          <p:spPr bwMode="auto">
            <a:xfrm>
              <a:off x="624" y="340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7" name="Text Box 25"/>
            <p:cNvSpPr txBox="1">
              <a:spLocks noChangeArrowheads="1"/>
            </p:cNvSpPr>
            <p:nvPr/>
          </p:nvSpPr>
          <p:spPr bwMode="auto">
            <a:xfrm>
              <a:off x="484" y="3273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1</a:t>
              </a:r>
            </a:p>
          </p:txBody>
        </p:sp>
      </p:grpSp>
      <p:pic>
        <p:nvPicPr>
          <p:cNvPr id="34824" name="Picture 26" descr="win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43000"/>
            <a:ext cx="32258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27" descr="wi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143000"/>
            <a:ext cx="32258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Good window size</a:t>
            </a:r>
          </a:p>
        </p:txBody>
      </p:sp>
      <p:pic>
        <p:nvPicPr>
          <p:cNvPr id="35843" name="Picture 3" descr="win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143000"/>
            <a:ext cx="32258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86200" y="4419600"/>
            <a:ext cx="658813" cy="1103313"/>
            <a:chOff x="2481" y="2793"/>
            <a:chExt cx="415" cy="695"/>
          </a:xfrm>
        </p:grpSpPr>
        <p:sp>
          <p:nvSpPr>
            <p:cNvPr id="35846" name="Line 5"/>
            <p:cNvSpPr>
              <a:spLocks noChangeShapeType="1"/>
            </p:cNvSpPr>
            <p:nvPr/>
          </p:nvSpPr>
          <p:spPr bwMode="auto">
            <a:xfrm flipV="1">
              <a:off x="2673" y="283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769" y="2928"/>
              <a:ext cx="127" cy="528"/>
              <a:chOff x="672" y="2928"/>
              <a:chExt cx="2016" cy="528"/>
            </a:xfrm>
          </p:grpSpPr>
          <p:sp>
            <p:nvSpPr>
              <p:cNvPr id="35854" name="Line 7"/>
              <p:cNvSpPr>
                <a:spLocks noChangeShapeType="1"/>
              </p:cNvSpPr>
              <p:nvPr/>
            </p:nvSpPr>
            <p:spPr bwMode="auto">
              <a:xfrm flipV="1">
                <a:off x="672" y="2928"/>
                <a:ext cx="2016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/>
              </a:p>
            </p:txBody>
          </p:sp>
          <p:sp>
            <p:nvSpPr>
              <p:cNvPr id="35855" name="Line 8"/>
              <p:cNvSpPr>
                <a:spLocks noChangeShapeType="1"/>
              </p:cNvSpPr>
              <p:nvPr/>
            </p:nvSpPr>
            <p:spPr bwMode="auto">
              <a:xfrm flipH="1" flipV="1">
                <a:off x="672" y="2928"/>
                <a:ext cx="2016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/>
              </a:p>
            </p:txBody>
          </p:sp>
          <p:sp>
            <p:nvSpPr>
              <p:cNvPr id="35856" name="Line 9"/>
              <p:cNvSpPr>
                <a:spLocks noChangeShapeType="1"/>
              </p:cNvSpPr>
              <p:nvPr/>
            </p:nvSpPr>
            <p:spPr bwMode="auto">
              <a:xfrm>
                <a:off x="672" y="3456"/>
                <a:ext cx="20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485" y="3273"/>
              <a:ext cx="236" cy="215"/>
              <a:chOff x="484" y="3273"/>
              <a:chExt cx="236" cy="215"/>
            </a:xfrm>
          </p:grpSpPr>
          <p:sp>
            <p:nvSpPr>
              <p:cNvPr id="35852" name="Line 11"/>
              <p:cNvSpPr>
                <a:spLocks noChangeShapeType="1"/>
              </p:cNvSpPr>
              <p:nvPr/>
            </p:nvSpPr>
            <p:spPr bwMode="auto">
              <a:xfrm>
                <a:off x="624" y="34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/>
              </a:p>
            </p:txBody>
          </p:sp>
          <p:sp>
            <p:nvSpPr>
              <p:cNvPr id="35853" name="Text Box 12"/>
              <p:cNvSpPr txBox="1">
                <a:spLocks noChangeArrowheads="1"/>
              </p:cNvSpPr>
              <p:nvPr/>
            </p:nvSpPr>
            <p:spPr bwMode="auto">
              <a:xfrm>
                <a:off x="484" y="3273"/>
                <a:ext cx="191" cy="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/>
                  <a:t>0</a:t>
                </a:r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2481" y="2793"/>
              <a:ext cx="236" cy="215"/>
              <a:chOff x="484" y="3273"/>
              <a:chExt cx="236" cy="215"/>
            </a:xfrm>
          </p:grpSpPr>
          <p:sp>
            <p:nvSpPr>
              <p:cNvPr id="35850" name="Line 14"/>
              <p:cNvSpPr>
                <a:spLocks noChangeShapeType="1"/>
              </p:cNvSpPr>
              <p:nvPr/>
            </p:nvSpPr>
            <p:spPr bwMode="auto">
              <a:xfrm>
                <a:off x="624" y="34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/>
              </a:p>
            </p:txBody>
          </p:sp>
          <p:sp>
            <p:nvSpPr>
              <p:cNvPr id="35851" name="Text Box 15"/>
              <p:cNvSpPr txBox="1">
                <a:spLocks noChangeArrowheads="1"/>
              </p:cNvSpPr>
              <p:nvPr/>
            </p:nvSpPr>
            <p:spPr bwMode="auto">
              <a:xfrm>
                <a:off x="484" y="3273"/>
                <a:ext cx="191" cy="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/>
                  <a:t>1</a:t>
                </a:r>
              </a:p>
            </p:txBody>
          </p:sp>
        </p:grpSp>
      </p:grpSp>
      <p:sp>
        <p:nvSpPr>
          <p:cNvPr id="35845" name="Rectangle 17"/>
          <p:cNvSpPr>
            <a:spLocks noChangeArrowheads="1"/>
          </p:cNvSpPr>
          <p:nvPr/>
        </p:nvSpPr>
        <p:spPr bwMode="auto">
          <a:xfrm>
            <a:off x="685800" y="56388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000">
                <a:latin typeface="Arial" charset="0"/>
              </a:rPr>
              <a:t>“Optimal” window:  smooth but not ghosted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1800">
                <a:latin typeface="Arial" charset="0"/>
              </a:rPr>
              <a:t>Doesn’t always work...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Pyramid blending</a:t>
            </a:r>
          </a:p>
        </p:txBody>
      </p:sp>
      <p:pic>
        <p:nvPicPr>
          <p:cNvPr id="36867" name="Picture 3" descr="ap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01040"/>
            <a:ext cx="3490913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oran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01040"/>
            <a:ext cx="3429000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contrib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291840"/>
            <a:ext cx="87630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685800" y="565404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000">
                <a:latin typeface="Arial" charset="0"/>
              </a:rPr>
              <a:t>Create a Laplacian pyramid, blend each level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1200">
                <a:latin typeface="Arial" charset="0"/>
              </a:rPr>
              <a:t>Burt, P. J. and Adelson, E. H., </a:t>
            </a:r>
            <a:r>
              <a:rPr lang="en-US" sz="1200">
                <a:latin typeface="Arial" charset="0"/>
                <a:hlinkClick r:id="rId5"/>
              </a:rPr>
              <a:t>A multiresolution spline with applications to image mosaics</a:t>
            </a:r>
            <a:r>
              <a:rPr lang="en-US" sz="1200">
                <a:latin typeface="Arial" charset="0"/>
              </a:rPr>
              <a:t>, ACM Transactions on Graphics, 42(4), October 1983, 217-236.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Blending</a:t>
            </a:r>
            <a:endParaRPr lang="en-US" dirty="0"/>
          </a:p>
        </p:txBody>
      </p:sp>
      <p:sp>
        <p:nvSpPr>
          <p:cNvPr id="3" name="Rectangle 35"/>
          <p:cNvSpPr>
            <a:spLocks noChangeArrowheads="1"/>
          </p:cNvSpPr>
          <p:nvPr/>
        </p:nvSpPr>
        <p:spPr bwMode="auto">
          <a:xfrm>
            <a:off x="3364388" y="997013"/>
            <a:ext cx="991046" cy="891941"/>
          </a:xfrm>
          <a:prstGeom prst="rect">
            <a:avLst/>
          </a:prstGeom>
          <a:solidFill>
            <a:srgbClr val="E1E1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4" name="Rectangle 36"/>
          <p:cNvSpPr>
            <a:spLocks noChangeArrowheads="1"/>
          </p:cNvSpPr>
          <p:nvPr/>
        </p:nvSpPr>
        <p:spPr bwMode="auto">
          <a:xfrm>
            <a:off x="4158920" y="997013"/>
            <a:ext cx="991046" cy="891941"/>
          </a:xfrm>
          <a:prstGeom prst="rect">
            <a:avLst/>
          </a:prstGeom>
          <a:solidFill>
            <a:srgbClr val="E1E1E1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5" name="Rectangle 35"/>
          <p:cNvSpPr>
            <a:spLocks noChangeArrowheads="1"/>
          </p:cNvSpPr>
          <p:nvPr/>
        </p:nvSpPr>
        <p:spPr bwMode="auto">
          <a:xfrm>
            <a:off x="2242940" y="3916669"/>
            <a:ext cx="2286000" cy="2057400"/>
          </a:xfrm>
          <a:prstGeom prst="rect">
            <a:avLst/>
          </a:prstGeom>
          <a:solidFill>
            <a:srgbClr val="E1E1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6" name="Rectangle 36"/>
          <p:cNvSpPr>
            <a:spLocks noChangeArrowheads="1"/>
          </p:cNvSpPr>
          <p:nvPr/>
        </p:nvSpPr>
        <p:spPr bwMode="auto">
          <a:xfrm>
            <a:off x="4122824" y="3916669"/>
            <a:ext cx="2286000" cy="2057400"/>
          </a:xfrm>
          <a:prstGeom prst="rect">
            <a:avLst/>
          </a:prstGeom>
          <a:solidFill>
            <a:srgbClr val="E1E1E1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3068515" y="2250701"/>
            <a:ext cx="1463397" cy="1317057"/>
          </a:xfrm>
          <a:prstGeom prst="rect">
            <a:avLst/>
          </a:prstGeom>
          <a:solidFill>
            <a:srgbClr val="E1E1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8" name="Rectangle 36"/>
          <p:cNvSpPr>
            <a:spLocks noChangeArrowheads="1"/>
          </p:cNvSpPr>
          <p:nvPr/>
        </p:nvSpPr>
        <p:spPr bwMode="auto">
          <a:xfrm>
            <a:off x="4146169" y="2250701"/>
            <a:ext cx="1463397" cy="1317057"/>
          </a:xfrm>
          <a:prstGeom prst="rect">
            <a:avLst/>
          </a:prstGeom>
          <a:solidFill>
            <a:srgbClr val="E1E1E1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From Last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71" name="Text Box 51"/>
          <p:cNvSpPr txBox="1">
            <a:spLocks noChangeArrowheads="1"/>
          </p:cNvSpPr>
          <p:nvPr/>
        </p:nvSpPr>
        <p:spPr bwMode="auto">
          <a:xfrm>
            <a:off x="381000" y="4130993"/>
            <a:ext cx="8458200" cy="2265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Encoding blend weights:   I(x,y) = (</a:t>
            </a:r>
            <a:r>
              <a:rPr lang="en-US" sz="2000">
                <a:latin typeface="Arial" charset="0"/>
                <a:sym typeface="Symbol" pitchFamily="18" charset="2"/>
              </a:rPr>
              <a:t></a:t>
            </a:r>
            <a:r>
              <a:rPr lang="en-US" sz="2000">
                <a:latin typeface="Arial" charset="0"/>
              </a:rPr>
              <a:t>R, </a:t>
            </a:r>
            <a:r>
              <a:rPr lang="en-US" sz="2000">
                <a:sym typeface="Symbol" pitchFamily="18" charset="2"/>
              </a:rPr>
              <a:t></a:t>
            </a:r>
            <a:r>
              <a:rPr lang="en-US" sz="2000">
                <a:latin typeface="Arial" charset="0"/>
              </a:rPr>
              <a:t>G, </a:t>
            </a:r>
            <a:r>
              <a:rPr lang="en-US" sz="2000">
                <a:sym typeface="Symbol" pitchFamily="18" charset="2"/>
              </a:rPr>
              <a:t></a:t>
            </a:r>
            <a:r>
              <a:rPr lang="en-US" sz="2000">
                <a:latin typeface="Arial" charset="0"/>
              </a:rPr>
              <a:t>B, </a:t>
            </a:r>
            <a:r>
              <a:rPr lang="en-US" sz="2000">
                <a:sym typeface="Symbol" pitchFamily="18" charset="2"/>
              </a:rPr>
              <a:t></a:t>
            </a:r>
            <a:r>
              <a:rPr lang="en-US" sz="2000">
                <a:latin typeface="Arial" charset="0"/>
              </a:rPr>
              <a:t>) </a:t>
            </a:r>
          </a:p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color at p =</a:t>
            </a:r>
          </a:p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Implement this in two steps:</a:t>
            </a:r>
          </a:p>
          <a:p>
            <a:pPr lvl="1" algn="l">
              <a:spcBef>
                <a:spcPct val="50000"/>
              </a:spcBef>
            </a:pPr>
            <a:r>
              <a:rPr lang="en-US" sz="1600">
                <a:latin typeface="Arial" charset="0"/>
              </a:rPr>
              <a:t>1.  accumulate:  add up the (</a:t>
            </a:r>
            <a:r>
              <a:rPr lang="en-US" sz="1600">
                <a:sym typeface="Symbol" pitchFamily="18" charset="2"/>
              </a:rPr>
              <a:t></a:t>
            </a:r>
            <a:r>
              <a:rPr lang="en-US" sz="1600">
                <a:latin typeface="Arial" charset="0"/>
              </a:rPr>
              <a:t> pre</a:t>
            </a:r>
            <a:r>
              <a:rPr lang="en-US" sz="1600">
                <a:latin typeface="Arial" charset="0"/>
                <a:sym typeface="Symbol" pitchFamily="18" charset="2"/>
              </a:rPr>
              <a:t>multiplied)</a:t>
            </a:r>
            <a:r>
              <a:rPr lang="en-US" sz="1600">
                <a:latin typeface="Arial" charset="0"/>
              </a:rPr>
              <a:t> RGB</a:t>
            </a:r>
            <a:r>
              <a:rPr lang="en-US" sz="1600">
                <a:sym typeface="Symbol" pitchFamily="18" charset="2"/>
              </a:rPr>
              <a:t></a:t>
            </a:r>
            <a:r>
              <a:rPr lang="en-US" sz="1600">
                <a:latin typeface="Arial" charset="0"/>
              </a:rPr>
              <a:t> values at each pixel</a:t>
            </a:r>
          </a:p>
          <a:p>
            <a:pPr lvl="1" algn="l">
              <a:spcBef>
                <a:spcPct val="50000"/>
              </a:spcBef>
            </a:pPr>
            <a:r>
              <a:rPr lang="en-US" sz="1600">
                <a:latin typeface="Arial" charset="0"/>
              </a:rPr>
              <a:t>2.  normalize:  divide each pixel’s accumulated RGB by its </a:t>
            </a:r>
            <a:r>
              <a:rPr lang="en-US" sz="1600">
                <a:sym typeface="Symbol" pitchFamily="18" charset="2"/>
              </a:rPr>
              <a:t></a:t>
            </a:r>
            <a:r>
              <a:rPr lang="en-US" sz="1600">
                <a:latin typeface="Arial" charset="0"/>
              </a:rPr>
              <a:t> value</a:t>
            </a:r>
          </a:p>
          <a:p>
            <a:pPr lvl="2" algn="l">
              <a:spcBef>
                <a:spcPct val="50000"/>
              </a:spcBef>
            </a:pPr>
            <a:r>
              <a:rPr lang="en-US" sz="1600">
                <a:latin typeface="Arial" charset="0"/>
              </a:rPr>
              <a:t>Q:  what if </a:t>
            </a:r>
            <a:r>
              <a:rPr lang="en-US" sz="1600">
                <a:sym typeface="Symbol" pitchFamily="18" charset="2"/>
              </a:rPr>
              <a:t></a:t>
            </a:r>
            <a:r>
              <a:rPr lang="en-US" sz="1600">
                <a:latin typeface="Arial" charset="0"/>
              </a:rPr>
              <a:t> = 0?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Alpha Blending</a:t>
            </a:r>
          </a:p>
        </p:txBody>
      </p:sp>
      <p:sp>
        <p:nvSpPr>
          <p:cNvPr id="619550" name="Text Box 30"/>
          <p:cNvSpPr txBox="1">
            <a:spLocks noChangeArrowheads="1"/>
          </p:cNvSpPr>
          <p:nvPr/>
        </p:nvSpPr>
        <p:spPr bwMode="auto">
          <a:xfrm>
            <a:off x="5562600" y="3078480"/>
            <a:ext cx="3657600" cy="77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Arial" charset="0"/>
              </a:rPr>
              <a:t>Optional:  see Blinn (CGA, 1994) for details:</a:t>
            </a:r>
          </a:p>
          <a:p>
            <a:pPr algn="l">
              <a:spcBef>
                <a:spcPct val="50000"/>
              </a:spcBef>
            </a:pPr>
            <a:r>
              <a:rPr lang="en-US" sz="1000">
                <a:latin typeface="Arial" charset="0"/>
                <a:hlinkClick r:id="rId4"/>
              </a:rPr>
              <a:t>http://ieeexplore.ieee.org/iel1/38/7531/00310740.pdf?isNumber=7531&amp;prod=JNL&amp;arnumber=310740&amp;arSt=83&amp;ared=87&amp;arAuthor=Blinn%2C+J.F</a:t>
            </a:r>
            <a:r>
              <a:rPr lang="en-US" sz="1000">
                <a:latin typeface="Arial" charset="0"/>
              </a:rPr>
              <a:t>. </a:t>
            </a:r>
          </a:p>
        </p:txBody>
      </p:sp>
      <p:sp>
        <p:nvSpPr>
          <p:cNvPr id="37893" name="Rectangle 35"/>
          <p:cNvSpPr>
            <a:spLocks noChangeArrowheads="1"/>
          </p:cNvSpPr>
          <p:nvPr/>
        </p:nvSpPr>
        <p:spPr bwMode="auto">
          <a:xfrm>
            <a:off x="1600200" y="1249680"/>
            <a:ext cx="2286000" cy="2057400"/>
          </a:xfrm>
          <a:prstGeom prst="rect">
            <a:avLst/>
          </a:prstGeom>
          <a:solidFill>
            <a:srgbClr val="E1E1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37894" name="Rectangle 36"/>
          <p:cNvSpPr>
            <a:spLocks noChangeArrowheads="1"/>
          </p:cNvSpPr>
          <p:nvPr/>
        </p:nvSpPr>
        <p:spPr bwMode="auto">
          <a:xfrm>
            <a:off x="2819400" y="2011680"/>
            <a:ext cx="2286000" cy="2057400"/>
          </a:xfrm>
          <a:prstGeom prst="rect">
            <a:avLst/>
          </a:prstGeom>
          <a:solidFill>
            <a:srgbClr val="E1E1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37895" name="Rectangle 37"/>
          <p:cNvSpPr>
            <a:spLocks noChangeArrowheads="1"/>
          </p:cNvSpPr>
          <p:nvPr/>
        </p:nvSpPr>
        <p:spPr bwMode="auto">
          <a:xfrm>
            <a:off x="3429000" y="716280"/>
            <a:ext cx="2286000" cy="2057400"/>
          </a:xfrm>
          <a:prstGeom prst="rect">
            <a:avLst/>
          </a:prstGeom>
          <a:solidFill>
            <a:srgbClr val="E1E1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37896" name="Rectangle 38"/>
          <p:cNvSpPr>
            <a:spLocks noChangeArrowheads="1"/>
          </p:cNvSpPr>
          <p:nvPr/>
        </p:nvSpPr>
        <p:spPr bwMode="auto">
          <a:xfrm>
            <a:off x="3429000" y="1249680"/>
            <a:ext cx="457200" cy="762000"/>
          </a:xfrm>
          <a:prstGeom prst="rect">
            <a:avLst/>
          </a:prstGeom>
          <a:solidFill>
            <a:srgbClr val="AFAFA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37897" name="Rectangle 39"/>
          <p:cNvSpPr>
            <a:spLocks noChangeArrowheads="1"/>
          </p:cNvSpPr>
          <p:nvPr/>
        </p:nvSpPr>
        <p:spPr bwMode="auto">
          <a:xfrm>
            <a:off x="2819400" y="2011680"/>
            <a:ext cx="1066800" cy="1295400"/>
          </a:xfrm>
          <a:prstGeom prst="rect">
            <a:avLst/>
          </a:prstGeom>
          <a:solidFill>
            <a:srgbClr val="AFAFA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37898" name="Rectangle 40"/>
          <p:cNvSpPr>
            <a:spLocks noChangeArrowheads="1"/>
          </p:cNvSpPr>
          <p:nvPr/>
        </p:nvSpPr>
        <p:spPr bwMode="auto">
          <a:xfrm>
            <a:off x="3886200" y="2011680"/>
            <a:ext cx="1219200" cy="762000"/>
          </a:xfrm>
          <a:prstGeom prst="rect">
            <a:avLst/>
          </a:prstGeom>
          <a:solidFill>
            <a:srgbClr val="AFAFA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37899" name="Rectangle 41"/>
          <p:cNvSpPr>
            <a:spLocks noChangeArrowheads="1"/>
          </p:cNvSpPr>
          <p:nvPr/>
        </p:nvSpPr>
        <p:spPr bwMode="auto">
          <a:xfrm>
            <a:off x="3429000" y="2011680"/>
            <a:ext cx="457200" cy="762000"/>
          </a:xfrm>
          <a:prstGeom prst="rect">
            <a:avLst/>
          </a:prstGeom>
          <a:solidFill>
            <a:srgbClr val="87878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37900" name="Rectangle 43"/>
          <p:cNvSpPr>
            <a:spLocks noChangeArrowheads="1"/>
          </p:cNvSpPr>
          <p:nvPr/>
        </p:nvSpPr>
        <p:spPr bwMode="auto">
          <a:xfrm>
            <a:off x="1600200" y="1249680"/>
            <a:ext cx="22860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37901" name="Rectangle 44"/>
          <p:cNvSpPr>
            <a:spLocks noChangeArrowheads="1"/>
          </p:cNvSpPr>
          <p:nvPr/>
        </p:nvSpPr>
        <p:spPr bwMode="auto">
          <a:xfrm>
            <a:off x="3429000" y="716280"/>
            <a:ext cx="22860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37902" name="Rectangle 45"/>
          <p:cNvSpPr>
            <a:spLocks noChangeArrowheads="1"/>
          </p:cNvSpPr>
          <p:nvPr/>
        </p:nvSpPr>
        <p:spPr bwMode="auto">
          <a:xfrm>
            <a:off x="2819400" y="2011680"/>
            <a:ext cx="22860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37903" name="Text Box 46"/>
          <p:cNvSpPr txBox="1">
            <a:spLocks noChangeArrowheads="1"/>
          </p:cNvSpPr>
          <p:nvPr/>
        </p:nvSpPr>
        <p:spPr bwMode="auto">
          <a:xfrm>
            <a:off x="1676400" y="2773680"/>
            <a:ext cx="3810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I</a:t>
            </a:r>
            <a:r>
              <a:rPr lang="en-US" baseline="-25000">
                <a:latin typeface="Arial" charset="0"/>
              </a:rPr>
              <a:t>1</a:t>
            </a:r>
          </a:p>
        </p:txBody>
      </p:sp>
      <p:sp>
        <p:nvSpPr>
          <p:cNvPr id="37904" name="Text Box 47"/>
          <p:cNvSpPr txBox="1">
            <a:spLocks noChangeArrowheads="1"/>
          </p:cNvSpPr>
          <p:nvPr/>
        </p:nvSpPr>
        <p:spPr bwMode="auto">
          <a:xfrm>
            <a:off x="2895600" y="3611880"/>
            <a:ext cx="3810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I</a:t>
            </a:r>
            <a:r>
              <a:rPr lang="en-US" baseline="-25000">
                <a:latin typeface="Arial" charset="0"/>
              </a:rPr>
              <a:t>2</a:t>
            </a:r>
          </a:p>
        </p:txBody>
      </p:sp>
      <p:sp>
        <p:nvSpPr>
          <p:cNvPr id="37905" name="Text Box 48"/>
          <p:cNvSpPr txBox="1">
            <a:spLocks noChangeArrowheads="1"/>
          </p:cNvSpPr>
          <p:nvPr/>
        </p:nvSpPr>
        <p:spPr bwMode="auto">
          <a:xfrm>
            <a:off x="5334000" y="716280"/>
            <a:ext cx="3810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I</a:t>
            </a:r>
            <a:r>
              <a:rPr lang="en-US" baseline="-25000">
                <a:latin typeface="Arial" charset="0"/>
              </a:rPr>
              <a:t>3</a:t>
            </a:r>
          </a:p>
        </p:txBody>
      </p:sp>
      <p:sp>
        <p:nvSpPr>
          <p:cNvPr id="37906" name="Oval 49"/>
          <p:cNvSpPr>
            <a:spLocks noChangeArrowheads="1"/>
          </p:cNvSpPr>
          <p:nvPr/>
        </p:nvSpPr>
        <p:spPr bwMode="auto">
          <a:xfrm>
            <a:off x="3505200" y="224028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37907" name="Text Box 50"/>
          <p:cNvSpPr txBox="1">
            <a:spLocks noChangeArrowheads="1"/>
          </p:cNvSpPr>
          <p:nvPr/>
        </p:nvSpPr>
        <p:spPr bwMode="auto">
          <a:xfrm>
            <a:off x="3505200" y="2164080"/>
            <a:ext cx="381000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p</a:t>
            </a:r>
            <a:endParaRPr lang="en-US" sz="1800" baseline="-25000">
              <a:latin typeface="Arial" charset="0"/>
            </a:endParaRPr>
          </a:p>
        </p:txBody>
      </p:sp>
      <p:pic>
        <p:nvPicPr>
          <p:cNvPr id="619577" name="Picture 5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4602480"/>
            <a:ext cx="56642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50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Poisson Image Editing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501640"/>
            <a:ext cx="7772400" cy="838200"/>
          </a:xfrm>
        </p:spPr>
        <p:txBody>
          <a:bodyPr/>
          <a:lstStyle/>
          <a:p>
            <a:r>
              <a:rPr lang="en-US" dirty="0" smtClean="0"/>
              <a:t>For more info:  Perez et al, SIGGRAPH 2003</a:t>
            </a:r>
          </a:p>
          <a:p>
            <a:pPr lvl="1"/>
            <a:r>
              <a:rPr lang="en-US" sz="1400" dirty="0" smtClean="0">
                <a:hlinkClick r:id="rId2"/>
              </a:rPr>
              <a:t>http://research.microsoft.com/vision/cambridge/papers/perez_siggraph03.pdf</a:t>
            </a:r>
            <a:r>
              <a:rPr lang="en-US" dirty="0" smtClean="0"/>
              <a:t> 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215" y="750570"/>
            <a:ext cx="8727363" cy="435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 Image Editing/Blending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Gradient Domain</a:t>
            </a:r>
          </a:p>
          <a:p>
            <a:endParaRPr lang="en-US" dirty="0" smtClean="0"/>
          </a:p>
          <a:p>
            <a:r>
              <a:rPr lang="en-US" dirty="0" err="1" smtClean="0"/>
              <a:t>Smooths</a:t>
            </a:r>
            <a:r>
              <a:rPr lang="en-US" dirty="0" smtClean="0"/>
              <a:t> out color and intensity changes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Panoramas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if you want a </a:t>
            </a:r>
            <a:r>
              <a:rPr lang="en-US" dirty="0" smtClean="0"/>
              <a:t>large field </a:t>
            </a:r>
            <a:r>
              <a:rPr lang="en-US" dirty="0" smtClean="0"/>
              <a:t>of view?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 rot="1842902">
            <a:off x="3851275" y="2286000"/>
            <a:ext cx="412750" cy="647700"/>
            <a:chOff x="3979" y="3269"/>
            <a:chExt cx="260" cy="408"/>
          </a:xfrm>
        </p:grpSpPr>
        <p:sp>
          <p:nvSpPr>
            <p:cNvPr id="12303" name="Freeform 14"/>
            <p:cNvSpPr>
              <a:spLocks/>
            </p:cNvSpPr>
            <p:nvPr/>
          </p:nvSpPr>
          <p:spPr bwMode="auto">
            <a:xfrm>
              <a:off x="3984" y="3371"/>
              <a:ext cx="180" cy="306"/>
            </a:xfrm>
            <a:custGeom>
              <a:avLst/>
              <a:gdLst>
                <a:gd name="T0" fmla="*/ 12 w 202"/>
                <a:gd name="T1" fmla="*/ 305 h 306"/>
                <a:gd name="T2" fmla="*/ 0 w 202"/>
                <a:gd name="T3" fmla="*/ 22 h 306"/>
                <a:gd name="T4" fmla="*/ 7 w 202"/>
                <a:gd name="T5" fmla="*/ 13 h 306"/>
                <a:gd name="T6" fmla="*/ 12 w 202"/>
                <a:gd name="T7" fmla="*/ 14 h 306"/>
                <a:gd name="T8" fmla="*/ 17 w 202"/>
                <a:gd name="T9" fmla="*/ 13 h 306"/>
                <a:gd name="T10" fmla="*/ 18 w 202"/>
                <a:gd name="T11" fmla="*/ 10 h 306"/>
                <a:gd name="T12" fmla="*/ 21 w 202"/>
                <a:gd name="T13" fmla="*/ 11 h 306"/>
                <a:gd name="T14" fmla="*/ 25 w 202"/>
                <a:gd name="T15" fmla="*/ 7 h 306"/>
                <a:gd name="T16" fmla="*/ 29 w 202"/>
                <a:gd name="T17" fmla="*/ 9 h 306"/>
                <a:gd name="T18" fmla="*/ 33 w 202"/>
                <a:gd name="T19" fmla="*/ 6 h 306"/>
                <a:gd name="T20" fmla="*/ 37 w 202"/>
                <a:gd name="T21" fmla="*/ 5 h 306"/>
                <a:gd name="T22" fmla="*/ 41 w 202"/>
                <a:gd name="T23" fmla="*/ 3 h 306"/>
                <a:gd name="T24" fmla="*/ 45 w 202"/>
                <a:gd name="T25" fmla="*/ 4 h 306"/>
                <a:gd name="T26" fmla="*/ 49 w 202"/>
                <a:gd name="T27" fmla="*/ 3 h 306"/>
                <a:gd name="T28" fmla="*/ 53 w 202"/>
                <a:gd name="T29" fmla="*/ 0 h 306"/>
                <a:gd name="T30" fmla="*/ 59 w 202"/>
                <a:gd name="T31" fmla="*/ 0 h 306"/>
                <a:gd name="T32" fmla="*/ 63 w 202"/>
                <a:gd name="T33" fmla="*/ 1 h 306"/>
                <a:gd name="T34" fmla="*/ 66 w 202"/>
                <a:gd name="T35" fmla="*/ 1 h 306"/>
                <a:gd name="T36" fmla="*/ 69 w 202"/>
                <a:gd name="T37" fmla="*/ 3 h 306"/>
                <a:gd name="T38" fmla="*/ 73 w 202"/>
                <a:gd name="T39" fmla="*/ 4 h 306"/>
                <a:gd name="T40" fmla="*/ 78 w 202"/>
                <a:gd name="T41" fmla="*/ 7 h 306"/>
                <a:gd name="T42" fmla="*/ 82 w 202"/>
                <a:gd name="T43" fmla="*/ 7 h 306"/>
                <a:gd name="T44" fmla="*/ 88 w 202"/>
                <a:gd name="T45" fmla="*/ 10 h 306"/>
                <a:gd name="T46" fmla="*/ 91 w 202"/>
                <a:gd name="T47" fmla="*/ 12 h 306"/>
                <a:gd name="T48" fmla="*/ 96 w 202"/>
                <a:gd name="T49" fmla="*/ 11 h 306"/>
                <a:gd name="T50" fmla="*/ 99 w 202"/>
                <a:gd name="T51" fmla="*/ 16 h 306"/>
                <a:gd name="T52" fmla="*/ 104 w 202"/>
                <a:gd name="T53" fmla="*/ 17 h 306"/>
                <a:gd name="T54" fmla="*/ 107 w 202"/>
                <a:gd name="T55" fmla="*/ 19 h 306"/>
                <a:gd name="T56" fmla="*/ 111 w 202"/>
                <a:gd name="T57" fmla="*/ 21 h 306"/>
                <a:gd name="T58" fmla="*/ 113 w 202"/>
                <a:gd name="T59" fmla="*/ 24 h 306"/>
                <a:gd name="T60" fmla="*/ 116 w 202"/>
                <a:gd name="T61" fmla="*/ 27 h 306"/>
                <a:gd name="T62" fmla="*/ 120 w 202"/>
                <a:gd name="T63" fmla="*/ 31 h 306"/>
                <a:gd name="T64" fmla="*/ 121 w 202"/>
                <a:gd name="T65" fmla="*/ 35 h 306"/>
                <a:gd name="T66" fmla="*/ 124 w 202"/>
                <a:gd name="T67" fmla="*/ 36 h 306"/>
                <a:gd name="T68" fmla="*/ 127 w 202"/>
                <a:gd name="T69" fmla="*/ 41 h 306"/>
                <a:gd name="T70" fmla="*/ 129 w 202"/>
                <a:gd name="T71" fmla="*/ 44 h 306"/>
                <a:gd name="T72" fmla="*/ 134 w 202"/>
                <a:gd name="T73" fmla="*/ 46 h 306"/>
                <a:gd name="T74" fmla="*/ 136 w 202"/>
                <a:gd name="T75" fmla="*/ 50 h 306"/>
                <a:gd name="T76" fmla="*/ 140 w 202"/>
                <a:gd name="T77" fmla="*/ 53 h 306"/>
                <a:gd name="T78" fmla="*/ 142 w 202"/>
                <a:gd name="T79" fmla="*/ 55 h 306"/>
                <a:gd name="T80" fmla="*/ 144 w 202"/>
                <a:gd name="T81" fmla="*/ 59 h 306"/>
                <a:gd name="T82" fmla="*/ 147 w 202"/>
                <a:gd name="T83" fmla="*/ 62 h 306"/>
                <a:gd name="T84" fmla="*/ 148 w 202"/>
                <a:gd name="T85" fmla="*/ 67 h 306"/>
                <a:gd name="T86" fmla="*/ 150 w 202"/>
                <a:gd name="T87" fmla="*/ 73 h 306"/>
                <a:gd name="T88" fmla="*/ 152 w 202"/>
                <a:gd name="T89" fmla="*/ 76 h 306"/>
                <a:gd name="T90" fmla="*/ 156 w 202"/>
                <a:gd name="T91" fmla="*/ 80 h 306"/>
                <a:gd name="T92" fmla="*/ 157 w 202"/>
                <a:gd name="T93" fmla="*/ 84 h 306"/>
                <a:gd name="T94" fmla="*/ 159 w 202"/>
                <a:gd name="T95" fmla="*/ 90 h 306"/>
                <a:gd name="T96" fmla="*/ 160 w 202"/>
                <a:gd name="T97" fmla="*/ 99 h 306"/>
                <a:gd name="T98" fmla="*/ 12 w 202"/>
                <a:gd name="T99" fmla="*/ 305 h 30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2"/>
                <a:gd name="T151" fmla="*/ 0 h 306"/>
                <a:gd name="T152" fmla="*/ 202 w 202"/>
                <a:gd name="T153" fmla="*/ 306 h 30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2" h="306">
                  <a:moveTo>
                    <a:pt x="16" y="305"/>
                  </a:moveTo>
                  <a:lnTo>
                    <a:pt x="0" y="22"/>
                  </a:lnTo>
                  <a:lnTo>
                    <a:pt x="9" y="13"/>
                  </a:lnTo>
                  <a:lnTo>
                    <a:pt x="15" y="14"/>
                  </a:lnTo>
                  <a:lnTo>
                    <a:pt x="21" y="13"/>
                  </a:lnTo>
                  <a:lnTo>
                    <a:pt x="22" y="10"/>
                  </a:lnTo>
                  <a:lnTo>
                    <a:pt x="27" y="11"/>
                  </a:lnTo>
                  <a:lnTo>
                    <a:pt x="31" y="7"/>
                  </a:lnTo>
                  <a:lnTo>
                    <a:pt x="37" y="9"/>
                  </a:lnTo>
                  <a:lnTo>
                    <a:pt x="41" y="6"/>
                  </a:lnTo>
                  <a:lnTo>
                    <a:pt x="46" y="5"/>
                  </a:lnTo>
                  <a:lnTo>
                    <a:pt x="52" y="3"/>
                  </a:lnTo>
                  <a:lnTo>
                    <a:pt x="57" y="4"/>
                  </a:lnTo>
                  <a:lnTo>
                    <a:pt x="62" y="3"/>
                  </a:lnTo>
                  <a:lnTo>
                    <a:pt x="66" y="0"/>
                  </a:lnTo>
                  <a:lnTo>
                    <a:pt x="74" y="0"/>
                  </a:lnTo>
                  <a:lnTo>
                    <a:pt x="80" y="1"/>
                  </a:lnTo>
                  <a:lnTo>
                    <a:pt x="83" y="1"/>
                  </a:lnTo>
                  <a:lnTo>
                    <a:pt x="86" y="3"/>
                  </a:lnTo>
                  <a:lnTo>
                    <a:pt x="92" y="4"/>
                  </a:lnTo>
                  <a:lnTo>
                    <a:pt x="98" y="7"/>
                  </a:lnTo>
                  <a:lnTo>
                    <a:pt x="103" y="7"/>
                  </a:lnTo>
                  <a:lnTo>
                    <a:pt x="111" y="10"/>
                  </a:lnTo>
                  <a:lnTo>
                    <a:pt x="115" y="12"/>
                  </a:lnTo>
                  <a:lnTo>
                    <a:pt x="121" y="11"/>
                  </a:lnTo>
                  <a:lnTo>
                    <a:pt x="125" y="16"/>
                  </a:lnTo>
                  <a:lnTo>
                    <a:pt x="131" y="17"/>
                  </a:lnTo>
                  <a:lnTo>
                    <a:pt x="135" y="19"/>
                  </a:lnTo>
                  <a:lnTo>
                    <a:pt x="140" y="21"/>
                  </a:lnTo>
                  <a:lnTo>
                    <a:pt x="142" y="24"/>
                  </a:lnTo>
                  <a:lnTo>
                    <a:pt x="146" y="27"/>
                  </a:lnTo>
                  <a:lnTo>
                    <a:pt x="151" y="31"/>
                  </a:lnTo>
                  <a:lnTo>
                    <a:pt x="153" y="35"/>
                  </a:lnTo>
                  <a:lnTo>
                    <a:pt x="156" y="36"/>
                  </a:lnTo>
                  <a:lnTo>
                    <a:pt x="160" y="41"/>
                  </a:lnTo>
                  <a:lnTo>
                    <a:pt x="163" y="44"/>
                  </a:lnTo>
                  <a:lnTo>
                    <a:pt x="168" y="46"/>
                  </a:lnTo>
                  <a:lnTo>
                    <a:pt x="172" y="50"/>
                  </a:lnTo>
                  <a:lnTo>
                    <a:pt x="176" y="53"/>
                  </a:lnTo>
                  <a:lnTo>
                    <a:pt x="178" y="55"/>
                  </a:lnTo>
                  <a:lnTo>
                    <a:pt x="182" y="59"/>
                  </a:lnTo>
                  <a:lnTo>
                    <a:pt x="185" y="62"/>
                  </a:lnTo>
                  <a:lnTo>
                    <a:pt x="186" y="67"/>
                  </a:lnTo>
                  <a:lnTo>
                    <a:pt x="189" y="73"/>
                  </a:lnTo>
                  <a:lnTo>
                    <a:pt x="192" y="76"/>
                  </a:lnTo>
                  <a:lnTo>
                    <a:pt x="196" y="80"/>
                  </a:lnTo>
                  <a:lnTo>
                    <a:pt x="198" y="84"/>
                  </a:lnTo>
                  <a:lnTo>
                    <a:pt x="200" y="90"/>
                  </a:lnTo>
                  <a:lnTo>
                    <a:pt x="201" y="99"/>
                  </a:lnTo>
                  <a:lnTo>
                    <a:pt x="16" y="30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Arc 15"/>
            <p:cNvSpPr>
              <a:spLocks/>
            </p:cNvSpPr>
            <p:nvPr/>
          </p:nvSpPr>
          <p:spPr bwMode="auto">
            <a:xfrm rot="-1380000">
              <a:off x="4011" y="3348"/>
              <a:ext cx="132" cy="149"/>
            </a:xfrm>
            <a:custGeom>
              <a:avLst/>
              <a:gdLst>
                <a:gd name="T0" fmla="*/ 0 w 21745"/>
                <a:gd name="T1" fmla="*/ 0 h 21600"/>
                <a:gd name="T2" fmla="*/ 0 w 21745"/>
                <a:gd name="T3" fmla="*/ 0 h 21600"/>
                <a:gd name="T4" fmla="*/ 0 w 2174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45"/>
                <a:gd name="T10" fmla="*/ 0 h 21600"/>
                <a:gd name="T11" fmla="*/ 21745 w 217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5" h="21600" fill="none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</a:path>
                <a:path w="21745" h="21600" stroke="0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  <a:lnTo>
                    <a:pt x="145" y="21600"/>
                  </a:ln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Line 16"/>
            <p:cNvSpPr>
              <a:spLocks noChangeShapeType="1"/>
            </p:cNvSpPr>
            <p:nvPr/>
          </p:nvSpPr>
          <p:spPr bwMode="auto">
            <a:xfrm>
              <a:off x="3979" y="3269"/>
              <a:ext cx="20" cy="4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6" name="Oval 17"/>
            <p:cNvSpPr>
              <a:spLocks noChangeArrowheads="1"/>
            </p:cNvSpPr>
            <p:nvPr/>
          </p:nvSpPr>
          <p:spPr bwMode="auto">
            <a:xfrm rot="-3960000">
              <a:off x="4047" y="3351"/>
              <a:ext cx="71" cy="11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7" name="Line 18"/>
            <p:cNvSpPr>
              <a:spLocks noChangeShapeType="1"/>
            </p:cNvSpPr>
            <p:nvPr/>
          </p:nvSpPr>
          <p:spPr bwMode="auto">
            <a:xfrm flipV="1">
              <a:off x="3999" y="3376"/>
              <a:ext cx="240" cy="3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3" name="Line 28"/>
          <p:cNvSpPr>
            <a:spLocks noChangeShapeType="1"/>
          </p:cNvSpPr>
          <p:nvPr/>
        </p:nvSpPr>
        <p:spPr bwMode="auto">
          <a:xfrm>
            <a:off x="3200400" y="2057400"/>
            <a:ext cx="1295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4" name="Line 29"/>
          <p:cNvSpPr>
            <a:spLocks noChangeShapeType="1"/>
          </p:cNvSpPr>
          <p:nvPr/>
        </p:nvSpPr>
        <p:spPr bwMode="auto">
          <a:xfrm>
            <a:off x="3962400" y="1828800"/>
            <a:ext cx="7620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Line 30"/>
          <p:cNvSpPr>
            <a:spLocks noChangeShapeType="1"/>
          </p:cNvSpPr>
          <p:nvPr/>
        </p:nvSpPr>
        <p:spPr bwMode="auto">
          <a:xfrm flipH="1">
            <a:off x="4038600" y="2514600"/>
            <a:ext cx="68580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6" name="Line 31"/>
          <p:cNvSpPr>
            <a:spLocks noChangeShapeType="1"/>
          </p:cNvSpPr>
          <p:nvPr/>
        </p:nvSpPr>
        <p:spPr bwMode="auto">
          <a:xfrm flipH="1" flipV="1">
            <a:off x="3048000" y="3352800"/>
            <a:ext cx="15240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7" name="Line 32"/>
          <p:cNvSpPr>
            <a:spLocks noChangeShapeType="1"/>
          </p:cNvSpPr>
          <p:nvPr/>
        </p:nvSpPr>
        <p:spPr bwMode="auto">
          <a:xfrm flipH="1" flipV="1">
            <a:off x="2895600" y="2590800"/>
            <a:ext cx="5334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8" name="Line 33"/>
          <p:cNvSpPr>
            <a:spLocks noChangeShapeType="1"/>
          </p:cNvSpPr>
          <p:nvPr/>
        </p:nvSpPr>
        <p:spPr bwMode="auto">
          <a:xfrm flipH="1">
            <a:off x="2819400" y="1752600"/>
            <a:ext cx="685800" cy="129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Field of View: Planar Projection</a:t>
            </a:r>
            <a:endParaRPr lang="en-US" dirty="0" smtClean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676400" y="1074420"/>
            <a:ext cx="1219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981" name="Rectangle 5"/>
          <p:cNvSpPr>
            <a:spLocks noChangeArrowheads="1"/>
          </p:cNvSpPr>
          <p:nvPr/>
        </p:nvSpPr>
        <p:spPr bwMode="auto">
          <a:xfrm>
            <a:off x="2286000" y="960120"/>
            <a:ext cx="1219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982" name="Rectangle 6"/>
          <p:cNvSpPr>
            <a:spLocks noChangeArrowheads="1"/>
          </p:cNvSpPr>
          <p:nvPr/>
        </p:nvSpPr>
        <p:spPr bwMode="auto">
          <a:xfrm>
            <a:off x="3124200" y="1074420"/>
            <a:ext cx="1219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983" name="Rectangle 7"/>
          <p:cNvSpPr>
            <a:spLocks noChangeArrowheads="1"/>
          </p:cNvSpPr>
          <p:nvPr/>
        </p:nvSpPr>
        <p:spPr bwMode="auto">
          <a:xfrm>
            <a:off x="4114800" y="960120"/>
            <a:ext cx="1219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984" name="Rectangle 8"/>
          <p:cNvSpPr>
            <a:spLocks noChangeArrowheads="1"/>
          </p:cNvSpPr>
          <p:nvPr/>
        </p:nvSpPr>
        <p:spPr bwMode="auto">
          <a:xfrm>
            <a:off x="4724400" y="1150620"/>
            <a:ext cx="1219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985" name="Rectangle 9"/>
          <p:cNvSpPr>
            <a:spLocks noChangeArrowheads="1"/>
          </p:cNvSpPr>
          <p:nvPr/>
        </p:nvSpPr>
        <p:spPr bwMode="auto">
          <a:xfrm>
            <a:off x="5715000" y="1150620"/>
            <a:ext cx="1219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AutoShape 10"/>
          <p:cNvSpPr>
            <a:spLocks noChangeArrowheads="1"/>
          </p:cNvSpPr>
          <p:nvPr/>
        </p:nvSpPr>
        <p:spPr bwMode="auto">
          <a:xfrm>
            <a:off x="1752600" y="1303020"/>
            <a:ext cx="228600" cy="3048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324600" y="1112520"/>
            <a:ext cx="1219200" cy="990600"/>
            <a:chOff x="3504" y="1440"/>
            <a:chExt cx="768" cy="624"/>
          </a:xfrm>
        </p:grpSpPr>
        <p:sp>
          <p:nvSpPr>
            <p:cNvPr id="26640" name="Rectangle 12"/>
            <p:cNvSpPr>
              <a:spLocks noChangeArrowheads="1"/>
            </p:cNvSpPr>
            <p:nvPr/>
          </p:nvSpPr>
          <p:spPr bwMode="auto">
            <a:xfrm>
              <a:off x="3504" y="1440"/>
              <a:ext cx="768" cy="6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1" name="AutoShape 13"/>
            <p:cNvSpPr>
              <a:spLocks noChangeArrowheads="1"/>
            </p:cNvSpPr>
            <p:nvPr/>
          </p:nvSpPr>
          <p:spPr bwMode="auto">
            <a:xfrm>
              <a:off x="4080" y="1776"/>
              <a:ext cx="144" cy="192"/>
            </a:xfrm>
            <a:prstGeom prst="smileyFace">
              <a:avLst>
                <a:gd name="adj" fmla="val 465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6400" y="3164304"/>
            <a:ext cx="1219200" cy="2634917"/>
          </a:xfrm>
          <a:custGeom>
            <a:avLst/>
            <a:gdLst>
              <a:gd name="connsiteX0" fmla="*/ 0 w 1219200"/>
              <a:gd name="connsiteY0" fmla="*/ 0 h 990600"/>
              <a:gd name="connsiteX1" fmla="*/ 1219200 w 1219200"/>
              <a:gd name="connsiteY1" fmla="*/ 0 h 990600"/>
              <a:gd name="connsiteX2" fmla="*/ 1219200 w 1219200"/>
              <a:gd name="connsiteY2" fmla="*/ 990600 h 990600"/>
              <a:gd name="connsiteX3" fmla="*/ 0 w 1219200"/>
              <a:gd name="connsiteY3" fmla="*/ 990600 h 990600"/>
              <a:gd name="connsiteX4" fmla="*/ 0 w 1219200"/>
              <a:gd name="connsiteY4" fmla="*/ 0 h 990600"/>
              <a:gd name="connsiteX0" fmla="*/ 0 w 1219200"/>
              <a:gd name="connsiteY0" fmla="*/ 0 h 1467853"/>
              <a:gd name="connsiteX1" fmla="*/ 1219200 w 1219200"/>
              <a:gd name="connsiteY1" fmla="*/ 477253 h 1467853"/>
              <a:gd name="connsiteX2" fmla="*/ 1219200 w 1219200"/>
              <a:gd name="connsiteY2" fmla="*/ 1467853 h 1467853"/>
              <a:gd name="connsiteX3" fmla="*/ 0 w 1219200"/>
              <a:gd name="connsiteY3" fmla="*/ 1467853 h 1467853"/>
              <a:gd name="connsiteX4" fmla="*/ 0 w 1219200"/>
              <a:gd name="connsiteY4" fmla="*/ 0 h 1467853"/>
              <a:gd name="connsiteX0" fmla="*/ 0 w 1219200"/>
              <a:gd name="connsiteY0" fmla="*/ 0 h 2634917"/>
              <a:gd name="connsiteX1" fmla="*/ 1219200 w 1219200"/>
              <a:gd name="connsiteY1" fmla="*/ 477253 h 2634917"/>
              <a:gd name="connsiteX2" fmla="*/ 1219200 w 1219200"/>
              <a:gd name="connsiteY2" fmla="*/ 1467853 h 2634917"/>
              <a:gd name="connsiteX3" fmla="*/ 76200 w 1219200"/>
              <a:gd name="connsiteY3" fmla="*/ 2634917 h 2634917"/>
              <a:gd name="connsiteX4" fmla="*/ 0 w 1219200"/>
              <a:gd name="connsiteY4" fmla="*/ 0 h 2634917"/>
              <a:gd name="connsiteX0" fmla="*/ 0 w 1219200"/>
              <a:gd name="connsiteY0" fmla="*/ 0 h 2634917"/>
              <a:gd name="connsiteX1" fmla="*/ 1219200 w 1219200"/>
              <a:gd name="connsiteY1" fmla="*/ 477253 h 2634917"/>
              <a:gd name="connsiteX2" fmla="*/ 1219200 w 1219200"/>
              <a:gd name="connsiteY2" fmla="*/ 1985212 h 2634917"/>
              <a:gd name="connsiteX3" fmla="*/ 76200 w 1219200"/>
              <a:gd name="connsiteY3" fmla="*/ 2634917 h 2634917"/>
              <a:gd name="connsiteX4" fmla="*/ 0 w 1219200"/>
              <a:gd name="connsiteY4" fmla="*/ 0 h 2634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2634917">
                <a:moveTo>
                  <a:pt x="0" y="0"/>
                </a:moveTo>
                <a:lnTo>
                  <a:pt x="1219200" y="477253"/>
                </a:lnTo>
                <a:lnTo>
                  <a:pt x="1219200" y="1985212"/>
                </a:lnTo>
                <a:lnTo>
                  <a:pt x="76200" y="26349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2438400" y="3344696"/>
            <a:ext cx="1219200" cy="2131304"/>
          </a:xfrm>
          <a:custGeom>
            <a:avLst/>
            <a:gdLst>
              <a:gd name="connsiteX0" fmla="*/ 0 w 1219200"/>
              <a:gd name="connsiteY0" fmla="*/ 0 h 990600"/>
              <a:gd name="connsiteX1" fmla="*/ 1219200 w 1219200"/>
              <a:gd name="connsiteY1" fmla="*/ 0 h 990600"/>
              <a:gd name="connsiteX2" fmla="*/ 1219200 w 1219200"/>
              <a:gd name="connsiteY2" fmla="*/ 990600 h 990600"/>
              <a:gd name="connsiteX3" fmla="*/ 0 w 1219200"/>
              <a:gd name="connsiteY3" fmla="*/ 990600 h 990600"/>
              <a:gd name="connsiteX4" fmla="*/ 0 w 1219200"/>
              <a:gd name="connsiteY4" fmla="*/ 0 h 990600"/>
              <a:gd name="connsiteX0" fmla="*/ 0 w 1219200"/>
              <a:gd name="connsiteY0" fmla="*/ 0 h 1605842"/>
              <a:gd name="connsiteX1" fmla="*/ 1219200 w 1219200"/>
              <a:gd name="connsiteY1" fmla="*/ 0 h 1605842"/>
              <a:gd name="connsiteX2" fmla="*/ 1219200 w 1219200"/>
              <a:gd name="connsiteY2" fmla="*/ 990600 h 1605842"/>
              <a:gd name="connsiteX3" fmla="*/ 0 w 1219200"/>
              <a:gd name="connsiteY3" fmla="*/ 1605842 h 1605842"/>
              <a:gd name="connsiteX4" fmla="*/ 0 w 1219200"/>
              <a:gd name="connsiteY4" fmla="*/ 0 h 1605842"/>
              <a:gd name="connsiteX0" fmla="*/ 0 w 1219200"/>
              <a:gd name="connsiteY0" fmla="*/ 0 h 2131304"/>
              <a:gd name="connsiteX1" fmla="*/ 1219200 w 1219200"/>
              <a:gd name="connsiteY1" fmla="*/ 525462 h 2131304"/>
              <a:gd name="connsiteX2" fmla="*/ 1219200 w 1219200"/>
              <a:gd name="connsiteY2" fmla="*/ 1516062 h 2131304"/>
              <a:gd name="connsiteX3" fmla="*/ 0 w 1219200"/>
              <a:gd name="connsiteY3" fmla="*/ 2131304 h 2131304"/>
              <a:gd name="connsiteX4" fmla="*/ 0 w 1219200"/>
              <a:gd name="connsiteY4" fmla="*/ 0 h 2131304"/>
              <a:gd name="connsiteX0" fmla="*/ 0 w 1219200"/>
              <a:gd name="connsiteY0" fmla="*/ 0 h 2131304"/>
              <a:gd name="connsiteX1" fmla="*/ 1219200 w 1219200"/>
              <a:gd name="connsiteY1" fmla="*/ 373062 h 2131304"/>
              <a:gd name="connsiteX2" fmla="*/ 1219200 w 1219200"/>
              <a:gd name="connsiteY2" fmla="*/ 1516062 h 2131304"/>
              <a:gd name="connsiteX3" fmla="*/ 0 w 1219200"/>
              <a:gd name="connsiteY3" fmla="*/ 2131304 h 2131304"/>
              <a:gd name="connsiteX4" fmla="*/ 0 w 1219200"/>
              <a:gd name="connsiteY4" fmla="*/ 0 h 2131304"/>
              <a:gd name="connsiteX0" fmla="*/ 0 w 1219200"/>
              <a:gd name="connsiteY0" fmla="*/ 0 h 2131304"/>
              <a:gd name="connsiteX1" fmla="*/ 1219200 w 1219200"/>
              <a:gd name="connsiteY1" fmla="*/ 373062 h 2131304"/>
              <a:gd name="connsiteX2" fmla="*/ 1219200 w 1219200"/>
              <a:gd name="connsiteY2" fmla="*/ 1592262 h 2131304"/>
              <a:gd name="connsiteX3" fmla="*/ 0 w 1219200"/>
              <a:gd name="connsiteY3" fmla="*/ 2131304 h 2131304"/>
              <a:gd name="connsiteX4" fmla="*/ 0 w 1219200"/>
              <a:gd name="connsiteY4" fmla="*/ 0 h 213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2131304">
                <a:moveTo>
                  <a:pt x="0" y="0"/>
                </a:moveTo>
                <a:lnTo>
                  <a:pt x="1219200" y="373062"/>
                </a:lnTo>
                <a:lnTo>
                  <a:pt x="1219200" y="1592262"/>
                </a:lnTo>
                <a:lnTo>
                  <a:pt x="0" y="213130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3124200" y="3477048"/>
            <a:ext cx="1219200" cy="1804820"/>
          </a:xfrm>
          <a:custGeom>
            <a:avLst/>
            <a:gdLst>
              <a:gd name="connsiteX0" fmla="*/ 0 w 1219200"/>
              <a:gd name="connsiteY0" fmla="*/ 0 h 990600"/>
              <a:gd name="connsiteX1" fmla="*/ 1219200 w 1219200"/>
              <a:gd name="connsiteY1" fmla="*/ 0 h 990600"/>
              <a:gd name="connsiteX2" fmla="*/ 1219200 w 1219200"/>
              <a:gd name="connsiteY2" fmla="*/ 990600 h 990600"/>
              <a:gd name="connsiteX3" fmla="*/ 0 w 1219200"/>
              <a:gd name="connsiteY3" fmla="*/ 990600 h 990600"/>
              <a:gd name="connsiteX4" fmla="*/ 0 w 1219200"/>
              <a:gd name="connsiteY4" fmla="*/ 0 h 990600"/>
              <a:gd name="connsiteX0" fmla="*/ 0 w 1219200"/>
              <a:gd name="connsiteY0" fmla="*/ 0 h 1676400"/>
              <a:gd name="connsiteX1" fmla="*/ 1219200 w 1219200"/>
              <a:gd name="connsiteY1" fmla="*/ 0 h 1676400"/>
              <a:gd name="connsiteX2" fmla="*/ 1219200 w 1219200"/>
              <a:gd name="connsiteY2" fmla="*/ 990600 h 1676400"/>
              <a:gd name="connsiteX3" fmla="*/ 0 w 1219200"/>
              <a:gd name="connsiteY3" fmla="*/ 1676400 h 1676400"/>
              <a:gd name="connsiteX4" fmla="*/ 0 w 1219200"/>
              <a:gd name="connsiteY4" fmla="*/ 0 h 1676400"/>
              <a:gd name="connsiteX0" fmla="*/ 0 w 1219200"/>
              <a:gd name="connsiteY0" fmla="*/ 0 h 1431758"/>
              <a:gd name="connsiteX1" fmla="*/ 1219200 w 1219200"/>
              <a:gd name="connsiteY1" fmla="*/ 0 h 1431758"/>
              <a:gd name="connsiteX2" fmla="*/ 1219200 w 1219200"/>
              <a:gd name="connsiteY2" fmla="*/ 990600 h 1431758"/>
              <a:gd name="connsiteX3" fmla="*/ 0 w 1219200"/>
              <a:gd name="connsiteY3" fmla="*/ 1431758 h 1431758"/>
              <a:gd name="connsiteX4" fmla="*/ 0 w 1219200"/>
              <a:gd name="connsiteY4" fmla="*/ 0 h 1431758"/>
              <a:gd name="connsiteX0" fmla="*/ 0 w 1219200"/>
              <a:gd name="connsiteY0" fmla="*/ 0 h 1804820"/>
              <a:gd name="connsiteX1" fmla="*/ 1219200 w 1219200"/>
              <a:gd name="connsiteY1" fmla="*/ 373062 h 1804820"/>
              <a:gd name="connsiteX2" fmla="*/ 1219200 w 1219200"/>
              <a:gd name="connsiteY2" fmla="*/ 1363662 h 1804820"/>
              <a:gd name="connsiteX3" fmla="*/ 0 w 1219200"/>
              <a:gd name="connsiteY3" fmla="*/ 1804820 h 1804820"/>
              <a:gd name="connsiteX4" fmla="*/ 0 w 1219200"/>
              <a:gd name="connsiteY4" fmla="*/ 0 h 180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1804820">
                <a:moveTo>
                  <a:pt x="0" y="0"/>
                </a:moveTo>
                <a:lnTo>
                  <a:pt x="1219200" y="373062"/>
                </a:lnTo>
                <a:lnTo>
                  <a:pt x="1219200" y="1363662"/>
                </a:lnTo>
                <a:lnTo>
                  <a:pt x="0" y="18048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4114800" y="3946358"/>
            <a:ext cx="1219200" cy="990600"/>
          </a:xfrm>
          <a:custGeom>
            <a:avLst/>
            <a:gdLst>
              <a:gd name="connsiteX0" fmla="*/ 0 w 1219200"/>
              <a:gd name="connsiteY0" fmla="*/ 0 h 990600"/>
              <a:gd name="connsiteX1" fmla="*/ 1219200 w 1219200"/>
              <a:gd name="connsiteY1" fmla="*/ 0 h 990600"/>
              <a:gd name="connsiteX2" fmla="*/ 1219200 w 1219200"/>
              <a:gd name="connsiteY2" fmla="*/ 990600 h 990600"/>
              <a:gd name="connsiteX3" fmla="*/ 0 w 1219200"/>
              <a:gd name="connsiteY3" fmla="*/ 990600 h 990600"/>
              <a:gd name="connsiteX4" fmla="*/ 0 w 1219200"/>
              <a:gd name="connsiteY4" fmla="*/ 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990600">
                <a:moveTo>
                  <a:pt x="0" y="0"/>
                </a:moveTo>
                <a:lnTo>
                  <a:pt x="1219200" y="0"/>
                </a:lnTo>
                <a:lnTo>
                  <a:pt x="1219200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4800600" y="3693686"/>
            <a:ext cx="1219200" cy="1447800"/>
          </a:xfrm>
          <a:custGeom>
            <a:avLst/>
            <a:gdLst>
              <a:gd name="connsiteX0" fmla="*/ 0 w 1219200"/>
              <a:gd name="connsiteY0" fmla="*/ 0 h 990600"/>
              <a:gd name="connsiteX1" fmla="*/ 1219200 w 1219200"/>
              <a:gd name="connsiteY1" fmla="*/ 0 h 990600"/>
              <a:gd name="connsiteX2" fmla="*/ 1219200 w 1219200"/>
              <a:gd name="connsiteY2" fmla="*/ 990600 h 990600"/>
              <a:gd name="connsiteX3" fmla="*/ 0 w 1219200"/>
              <a:gd name="connsiteY3" fmla="*/ 990600 h 990600"/>
              <a:gd name="connsiteX4" fmla="*/ 0 w 1219200"/>
              <a:gd name="connsiteY4" fmla="*/ 0 h 990600"/>
              <a:gd name="connsiteX0" fmla="*/ 0 w 1219200"/>
              <a:gd name="connsiteY0" fmla="*/ 228600 h 1219200"/>
              <a:gd name="connsiteX1" fmla="*/ 1219200 w 1219200"/>
              <a:gd name="connsiteY1" fmla="*/ 0 h 1219200"/>
              <a:gd name="connsiteX2" fmla="*/ 1219200 w 1219200"/>
              <a:gd name="connsiteY2" fmla="*/ 1219200 h 1219200"/>
              <a:gd name="connsiteX3" fmla="*/ 0 w 1219200"/>
              <a:gd name="connsiteY3" fmla="*/ 1219200 h 1219200"/>
              <a:gd name="connsiteX4" fmla="*/ 0 w 1219200"/>
              <a:gd name="connsiteY4" fmla="*/ 228600 h 1219200"/>
              <a:gd name="connsiteX0" fmla="*/ 0 w 1219200"/>
              <a:gd name="connsiteY0" fmla="*/ 228600 h 1447800"/>
              <a:gd name="connsiteX1" fmla="*/ 1219200 w 1219200"/>
              <a:gd name="connsiteY1" fmla="*/ 0 h 1447800"/>
              <a:gd name="connsiteX2" fmla="*/ 1219200 w 1219200"/>
              <a:gd name="connsiteY2" fmla="*/ 1447800 h 1447800"/>
              <a:gd name="connsiteX3" fmla="*/ 0 w 1219200"/>
              <a:gd name="connsiteY3" fmla="*/ 1219200 h 1447800"/>
              <a:gd name="connsiteX4" fmla="*/ 0 w 1219200"/>
              <a:gd name="connsiteY4" fmla="*/ 228600 h 1447800"/>
              <a:gd name="connsiteX0" fmla="*/ 0 w 1219200"/>
              <a:gd name="connsiteY0" fmla="*/ 228600 h 1447800"/>
              <a:gd name="connsiteX1" fmla="*/ 1219200 w 1219200"/>
              <a:gd name="connsiteY1" fmla="*/ 0 h 1447800"/>
              <a:gd name="connsiteX2" fmla="*/ 1219200 w 1219200"/>
              <a:gd name="connsiteY2" fmla="*/ 1447800 h 1447800"/>
              <a:gd name="connsiteX3" fmla="*/ 0 w 1219200"/>
              <a:gd name="connsiteY3" fmla="*/ 1219200 h 1447800"/>
              <a:gd name="connsiteX4" fmla="*/ 0 w 1219200"/>
              <a:gd name="connsiteY4" fmla="*/ 228600 h 1447800"/>
              <a:gd name="connsiteX0" fmla="*/ 0 w 1219200"/>
              <a:gd name="connsiteY0" fmla="*/ 228600 h 1447800"/>
              <a:gd name="connsiteX1" fmla="*/ 1219200 w 1219200"/>
              <a:gd name="connsiteY1" fmla="*/ 0 h 1447800"/>
              <a:gd name="connsiteX2" fmla="*/ 1219200 w 1219200"/>
              <a:gd name="connsiteY2" fmla="*/ 1447800 h 1447800"/>
              <a:gd name="connsiteX3" fmla="*/ 0 w 1219200"/>
              <a:gd name="connsiteY3" fmla="*/ 1219200 h 1447800"/>
              <a:gd name="connsiteX4" fmla="*/ 0 w 1219200"/>
              <a:gd name="connsiteY4" fmla="*/ 22860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1447800">
                <a:moveTo>
                  <a:pt x="0" y="228600"/>
                </a:moveTo>
                <a:lnTo>
                  <a:pt x="1219200" y="0"/>
                </a:lnTo>
                <a:lnTo>
                  <a:pt x="1219200" y="1447800"/>
                </a:lnTo>
                <a:lnTo>
                  <a:pt x="0" y="1219200"/>
                </a:lnTo>
                <a:lnTo>
                  <a:pt x="0" y="2286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5715000" y="3441022"/>
            <a:ext cx="1219200" cy="2081463"/>
          </a:xfrm>
          <a:custGeom>
            <a:avLst/>
            <a:gdLst>
              <a:gd name="connsiteX0" fmla="*/ 0 w 1219200"/>
              <a:gd name="connsiteY0" fmla="*/ 0 h 990600"/>
              <a:gd name="connsiteX1" fmla="*/ 1219200 w 1219200"/>
              <a:gd name="connsiteY1" fmla="*/ 0 h 990600"/>
              <a:gd name="connsiteX2" fmla="*/ 1219200 w 1219200"/>
              <a:gd name="connsiteY2" fmla="*/ 990600 h 990600"/>
              <a:gd name="connsiteX3" fmla="*/ 0 w 1219200"/>
              <a:gd name="connsiteY3" fmla="*/ 990600 h 990600"/>
              <a:gd name="connsiteX4" fmla="*/ 0 w 1219200"/>
              <a:gd name="connsiteY4" fmla="*/ 0 h 990600"/>
              <a:gd name="connsiteX0" fmla="*/ 0 w 1219200"/>
              <a:gd name="connsiteY0" fmla="*/ 0 h 1700463"/>
              <a:gd name="connsiteX1" fmla="*/ 1219200 w 1219200"/>
              <a:gd name="connsiteY1" fmla="*/ 0 h 1700463"/>
              <a:gd name="connsiteX2" fmla="*/ 1219200 w 1219200"/>
              <a:gd name="connsiteY2" fmla="*/ 1700463 h 1700463"/>
              <a:gd name="connsiteX3" fmla="*/ 0 w 1219200"/>
              <a:gd name="connsiteY3" fmla="*/ 990600 h 1700463"/>
              <a:gd name="connsiteX4" fmla="*/ 0 w 1219200"/>
              <a:gd name="connsiteY4" fmla="*/ 0 h 1700463"/>
              <a:gd name="connsiteX0" fmla="*/ 0 w 1219200"/>
              <a:gd name="connsiteY0" fmla="*/ 381000 h 2081463"/>
              <a:gd name="connsiteX1" fmla="*/ 1219200 w 1219200"/>
              <a:gd name="connsiteY1" fmla="*/ 0 h 2081463"/>
              <a:gd name="connsiteX2" fmla="*/ 1219200 w 1219200"/>
              <a:gd name="connsiteY2" fmla="*/ 2081463 h 2081463"/>
              <a:gd name="connsiteX3" fmla="*/ 0 w 1219200"/>
              <a:gd name="connsiteY3" fmla="*/ 1371600 h 2081463"/>
              <a:gd name="connsiteX4" fmla="*/ 0 w 1219200"/>
              <a:gd name="connsiteY4" fmla="*/ 381000 h 2081463"/>
              <a:gd name="connsiteX0" fmla="*/ 0 w 1219200"/>
              <a:gd name="connsiteY0" fmla="*/ 381000 h 2081463"/>
              <a:gd name="connsiteX1" fmla="*/ 1219200 w 1219200"/>
              <a:gd name="connsiteY1" fmla="*/ 0 h 2081463"/>
              <a:gd name="connsiteX2" fmla="*/ 1219200 w 1219200"/>
              <a:gd name="connsiteY2" fmla="*/ 2081463 h 2081463"/>
              <a:gd name="connsiteX3" fmla="*/ 0 w 1219200"/>
              <a:gd name="connsiteY3" fmla="*/ 1676400 h 2081463"/>
              <a:gd name="connsiteX4" fmla="*/ 0 w 1219200"/>
              <a:gd name="connsiteY4" fmla="*/ 381000 h 208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2081463">
                <a:moveTo>
                  <a:pt x="0" y="381000"/>
                </a:moveTo>
                <a:lnTo>
                  <a:pt x="1219200" y="0"/>
                </a:lnTo>
                <a:lnTo>
                  <a:pt x="1219200" y="2081463"/>
                </a:lnTo>
                <a:lnTo>
                  <a:pt x="0" y="1676400"/>
                </a:lnTo>
                <a:lnTo>
                  <a:pt x="0" y="3810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utoShape 10"/>
          <p:cNvSpPr>
            <a:spLocks noChangeArrowheads="1"/>
          </p:cNvSpPr>
          <p:nvPr/>
        </p:nvSpPr>
        <p:spPr bwMode="auto">
          <a:xfrm>
            <a:off x="1752600" y="4098758"/>
            <a:ext cx="228600" cy="304800"/>
          </a:xfrm>
          <a:custGeom>
            <a:avLst/>
            <a:gdLst>
              <a:gd name="connsiteX0" fmla="*/ 0 w 228600"/>
              <a:gd name="connsiteY0" fmla="*/ 152400 h 304800"/>
              <a:gd name="connsiteX1" fmla="*/ 114300 w 228600"/>
              <a:gd name="connsiteY1" fmla="*/ 0 h 304800"/>
              <a:gd name="connsiteX2" fmla="*/ 228600 w 228600"/>
              <a:gd name="connsiteY2" fmla="*/ 152400 h 304800"/>
              <a:gd name="connsiteX3" fmla="*/ 114300 w 228600"/>
              <a:gd name="connsiteY3" fmla="*/ 304800 h 304800"/>
              <a:gd name="connsiteX4" fmla="*/ 0 w 228600"/>
              <a:gd name="connsiteY4" fmla="*/ 152400 h 304800"/>
              <a:gd name="connsiteX0" fmla="*/ 65775 w 228600"/>
              <a:gd name="connsiteY0" fmla="*/ 106821 h 304800"/>
              <a:gd name="connsiteX1" fmla="*/ 77681 w 228600"/>
              <a:gd name="connsiteY1" fmla="*/ 90946 h 304800"/>
              <a:gd name="connsiteX2" fmla="*/ 89587 w 228600"/>
              <a:gd name="connsiteY2" fmla="*/ 106821 h 304800"/>
              <a:gd name="connsiteX3" fmla="*/ 77681 w 228600"/>
              <a:gd name="connsiteY3" fmla="*/ 122696 h 304800"/>
              <a:gd name="connsiteX4" fmla="*/ 65775 w 228600"/>
              <a:gd name="connsiteY4" fmla="*/ 106821 h 304800"/>
              <a:gd name="connsiteX5" fmla="*/ 139012 w 228600"/>
              <a:gd name="connsiteY5" fmla="*/ 106821 h 304800"/>
              <a:gd name="connsiteX6" fmla="*/ 150918 w 228600"/>
              <a:gd name="connsiteY6" fmla="*/ 90946 h 304800"/>
              <a:gd name="connsiteX7" fmla="*/ 162824 w 228600"/>
              <a:gd name="connsiteY7" fmla="*/ 106821 h 304800"/>
              <a:gd name="connsiteX8" fmla="*/ 150918 w 228600"/>
              <a:gd name="connsiteY8" fmla="*/ 122696 h 304800"/>
              <a:gd name="connsiteX9" fmla="*/ 139012 w 228600"/>
              <a:gd name="connsiteY9" fmla="*/ 106821 h 304800"/>
              <a:gd name="connsiteX0" fmla="*/ 52349 w 228600"/>
              <a:gd name="connsiteY0" fmla="*/ 218863 h 304800"/>
              <a:gd name="connsiteX1" fmla="*/ 176107 w 228600"/>
              <a:gd name="connsiteY1" fmla="*/ 218863 h 304800"/>
              <a:gd name="connsiteX0" fmla="*/ 0 w 228600"/>
              <a:gd name="connsiteY0" fmla="*/ 152400 h 304800"/>
              <a:gd name="connsiteX1" fmla="*/ 114300 w 228600"/>
              <a:gd name="connsiteY1" fmla="*/ 0 h 304800"/>
              <a:gd name="connsiteX2" fmla="*/ 228600 w 228600"/>
              <a:gd name="connsiteY2" fmla="*/ 152400 h 304800"/>
              <a:gd name="connsiteX3" fmla="*/ 114300 w 228600"/>
              <a:gd name="connsiteY3" fmla="*/ 304800 h 304800"/>
              <a:gd name="connsiteX4" fmla="*/ 0 w 228600"/>
              <a:gd name="connsiteY4" fmla="*/ 1524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" h="304800" stroke="0" extrusionOk="0">
                <a:moveTo>
                  <a:pt x="0" y="152400"/>
                </a:moveTo>
                <a:cubicBezTo>
                  <a:pt x="0" y="68232"/>
                  <a:pt x="51174" y="0"/>
                  <a:pt x="114300" y="0"/>
                </a:cubicBezTo>
                <a:cubicBezTo>
                  <a:pt x="177426" y="0"/>
                  <a:pt x="228600" y="68232"/>
                  <a:pt x="228600" y="152400"/>
                </a:cubicBezTo>
                <a:cubicBezTo>
                  <a:pt x="228600" y="236568"/>
                  <a:pt x="177426" y="304800"/>
                  <a:pt x="114300" y="304800"/>
                </a:cubicBezTo>
                <a:cubicBezTo>
                  <a:pt x="51174" y="304800"/>
                  <a:pt x="0" y="236568"/>
                  <a:pt x="0" y="152400"/>
                </a:cubicBezTo>
                <a:close/>
              </a:path>
              <a:path w="228600" h="304800" fill="darkenLess" extrusionOk="0">
                <a:moveTo>
                  <a:pt x="65775" y="106821"/>
                </a:moveTo>
                <a:cubicBezTo>
                  <a:pt x="65775" y="98053"/>
                  <a:pt x="71106" y="90946"/>
                  <a:pt x="77681" y="90946"/>
                </a:cubicBezTo>
                <a:cubicBezTo>
                  <a:pt x="84256" y="90946"/>
                  <a:pt x="89587" y="98053"/>
                  <a:pt x="89587" y="106821"/>
                </a:cubicBezTo>
                <a:cubicBezTo>
                  <a:pt x="89587" y="115589"/>
                  <a:pt x="84256" y="122696"/>
                  <a:pt x="77681" y="122696"/>
                </a:cubicBezTo>
                <a:cubicBezTo>
                  <a:pt x="71106" y="122696"/>
                  <a:pt x="65775" y="115589"/>
                  <a:pt x="65775" y="106821"/>
                </a:cubicBezTo>
                <a:moveTo>
                  <a:pt x="139012" y="106821"/>
                </a:moveTo>
                <a:cubicBezTo>
                  <a:pt x="139012" y="98053"/>
                  <a:pt x="144343" y="90946"/>
                  <a:pt x="150918" y="90946"/>
                </a:cubicBezTo>
                <a:cubicBezTo>
                  <a:pt x="157493" y="90946"/>
                  <a:pt x="162824" y="98053"/>
                  <a:pt x="162824" y="106821"/>
                </a:cubicBezTo>
                <a:cubicBezTo>
                  <a:pt x="162824" y="115589"/>
                  <a:pt x="157493" y="122696"/>
                  <a:pt x="150918" y="122696"/>
                </a:cubicBezTo>
                <a:cubicBezTo>
                  <a:pt x="144343" y="122696"/>
                  <a:pt x="139012" y="115589"/>
                  <a:pt x="139012" y="106821"/>
                </a:cubicBezTo>
              </a:path>
              <a:path w="228600" h="304800" fill="none" extrusionOk="0">
                <a:moveTo>
                  <a:pt x="52349" y="218863"/>
                </a:moveTo>
                <a:cubicBezTo>
                  <a:pt x="93650" y="256682"/>
                  <a:pt x="134902" y="256682"/>
                  <a:pt x="176107" y="218863"/>
                </a:cubicBezTo>
              </a:path>
              <a:path w="228600" h="304800" fill="none">
                <a:moveTo>
                  <a:pt x="0" y="152400"/>
                </a:moveTo>
                <a:cubicBezTo>
                  <a:pt x="0" y="68232"/>
                  <a:pt x="51174" y="0"/>
                  <a:pt x="114300" y="0"/>
                </a:cubicBezTo>
                <a:cubicBezTo>
                  <a:pt x="177426" y="0"/>
                  <a:pt x="228600" y="68232"/>
                  <a:pt x="228600" y="152400"/>
                </a:cubicBezTo>
                <a:cubicBezTo>
                  <a:pt x="228600" y="236568"/>
                  <a:pt x="177426" y="304800"/>
                  <a:pt x="114300" y="304800"/>
                </a:cubicBezTo>
                <a:cubicBezTo>
                  <a:pt x="51174" y="304800"/>
                  <a:pt x="0" y="236568"/>
                  <a:pt x="0" y="15240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" name="Group 11"/>
          <p:cNvGrpSpPr>
            <a:grpSpLocks/>
          </p:cNvGrpSpPr>
          <p:nvPr/>
        </p:nvGrpSpPr>
        <p:grpSpPr bwMode="auto">
          <a:xfrm>
            <a:off x="6324600" y="3079992"/>
            <a:ext cx="1219200" cy="2743283"/>
            <a:chOff x="3504" y="773"/>
            <a:chExt cx="768" cy="1291"/>
          </a:xfrm>
        </p:grpSpPr>
        <p:sp>
          <p:nvSpPr>
            <p:cNvPr id="27" name="Rectangle 12"/>
            <p:cNvSpPr>
              <a:spLocks noChangeArrowheads="1"/>
            </p:cNvSpPr>
            <p:nvPr/>
          </p:nvSpPr>
          <p:spPr bwMode="auto">
            <a:xfrm>
              <a:off x="3504" y="773"/>
              <a:ext cx="768" cy="129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10688 h 20688"/>
                <a:gd name="connsiteX1" fmla="*/ 10000 w 10000"/>
                <a:gd name="connsiteY1" fmla="*/ 0 h 20688"/>
                <a:gd name="connsiteX2" fmla="*/ 10000 w 10000"/>
                <a:gd name="connsiteY2" fmla="*/ 20688 h 20688"/>
                <a:gd name="connsiteX3" fmla="*/ 0 w 10000"/>
                <a:gd name="connsiteY3" fmla="*/ 20688 h 20688"/>
                <a:gd name="connsiteX4" fmla="*/ 0 w 10000"/>
                <a:gd name="connsiteY4" fmla="*/ 10688 h 20688"/>
                <a:gd name="connsiteX0" fmla="*/ 0 w 10000"/>
                <a:gd name="connsiteY0" fmla="*/ 10688 h 20688"/>
                <a:gd name="connsiteX1" fmla="*/ 10000 w 10000"/>
                <a:gd name="connsiteY1" fmla="*/ 0 h 20688"/>
                <a:gd name="connsiteX2" fmla="*/ 10000 w 10000"/>
                <a:gd name="connsiteY2" fmla="*/ 20688 h 20688"/>
                <a:gd name="connsiteX3" fmla="*/ 0 w 10000"/>
                <a:gd name="connsiteY3" fmla="*/ 17611 h 20688"/>
                <a:gd name="connsiteX4" fmla="*/ 0 w 10000"/>
                <a:gd name="connsiteY4" fmla="*/ 10688 h 20688"/>
                <a:gd name="connsiteX0" fmla="*/ 0 w 10000"/>
                <a:gd name="connsiteY0" fmla="*/ 3963 h 20688"/>
                <a:gd name="connsiteX1" fmla="*/ 10000 w 10000"/>
                <a:gd name="connsiteY1" fmla="*/ 0 h 20688"/>
                <a:gd name="connsiteX2" fmla="*/ 10000 w 10000"/>
                <a:gd name="connsiteY2" fmla="*/ 20688 h 20688"/>
                <a:gd name="connsiteX3" fmla="*/ 0 w 10000"/>
                <a:gd name="connsiteY3" fmla="*/ 17611 h 20688"/>
                <a:gd name="connsiteX4" fmla="*/ 0 w 10000"/>
                <a:gd name="connsiteY4" fmla="*/ 3963 h 2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20688">
                  <a:moveTo>
                    <a:pt x="0" y="3963"/>
                  </a:moveTo>
                  <a:lnTo>
                    <a:pt x="10000" y="0"/>
                  </a:lnTo>
                  <a:lnTo>
                    <a:pt x="10000" y="20688"/>
                  </a:lnTo>
                  <a:lnTo>
                    <a:pt x="0" y="17611"/>
                  </a:lnTo>
                  <a:lnTo>
                    <a:pt x="0" y="396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AutoShape 13"/>
            <p:cNvSpPr>
              <a:spLocks noChangeArrowheads="1"/>
            </p:cNvSpPr>
            <p:nvPr/>
          </p:nvSpPr>
          <p:spPr bwMode="auto">
            <a:xfrm>
              <a:off x="4080" y="1776"/>
              <a:ext cx="144" cy="192"/>
            </a:xfrm>
            <a:prstGeom prst="smileyFace">
              <a:avLst>
                <a:gd name="adj" fmla="val 465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638981" grpId="0" animBg="1"/>
      <p:bldP spid="638982" grpId="0" animBg="1"/>
      <p:bldP spid="638984" grpId="0" animBg="1"/>
      <p:bldP spid="638985" grpId="0" animBg="1"/>
      <p:bldP spid="26634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Panoramas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if you want a 360</a:t>
            </a:r>
            <a:r>
              <a:rPr lang="en-US" smtClean="0">
                <a:cs typeface="Arial" charset="0"/>
                <a:sym typeface="Symbol" pitchFamily="18" charset="2"/>
              </a:rPr>
              <a:t></a:t>
            </a:r>
            <a:r>
              <a:rPr lang="en-US" smtClean="0"/>
              <a:t> field of view?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 rot="1842902">
            <a:off x="3851275" y="2286000"/>
            <a:ext cx="412750" cy="647700"/>
            <a:chOff x="3979" y="3269"/>
            <a:chExt cx="260" cy="408"/>
          </a:xfrm>
        </p:grpSpPr>
        <p:sp>
          <p:nvSpPr>
            <p:cNvPr id="12303" name="Freeform 14"/>
            <p:cNvSpPr>
              <a:spLocks/>
            </p:cNvSpPr>
            <p:nvPr/>
          </p:nvSpPr>
          <p:spPr bwMode="auto">
            <a:xfrm>
              <a:off x="3984" y="3371"/>
              <a:ext cx="180" cy="306"/>
            </a:xfrm>
            <a:custGeom>
              <a:avLst/>
              <a:gdLst>
                <a:gd name="T0" fmla="*/ 12 w 202"/>
                <a:gd name="T1" fmla="*/ 305 h 306"/>
                <a:gd name="T2" fmla="*/ 0 w 202"/>
                <a:gd name="T3" fmla="*/ 22 h 306"/>
                <a:gd name="T4" fmla="*/ 7 w 202"/>
                <a:gd name="T5" fmla="*/ 13 h 306"/>
                <a:gd name="T6" fmla="*/ 12 w 202"/>
                <a:gd name="T7" fmla="*/ 14 h 306"/>
                <a:gd name="T8" fmla="*/ 17 w 202"/>
                <a:gd name="T9" fmla="*/ 13 h 306"/>
                <a:gd name="T10" fmla="*/ 18 w 202"/>
                <a:gd name="T11" fmla="*/ 10 h 306"/>
                <a:gd name="T12" fmla="*/ 21 w 202"/>
                <a:gd name="T13" fmla="*/ 11 h 306"/>
                <a:gd name="T14" fmla="*/ 25 w 202"/>
                <a:gd name="T15" fmla="*/ 7 h 306"/>
                <a:gd name="T16" fmla="*/ 29 w 202"/>
                <a:gd name="T17" fmla="*/ 9 h 306"/>
                <a:gd name="T18" fmla="*/ 33 w 202"/>
                <a:gd name="T19" fmla="*/ 6 h 306"/>
                <a:gd name="T20" fmla="*/ 37 w 202"/>
                <a:gd name="T21" fmla="*/ 5 h 306"/>
                <a:gd name="T22" fmla="*/ 41 w 202"/>
                <a:gd name="T23" fmla="*/ 3 h 306"/>
                <a:gd name="T24" fmla="*/ 45 w 202"/>
                <a:gd name="T25" fmla="*/ 4 h 306"/>
                <a:gd name="T26" fmla="*/ 49 w 202"/>
                <a:gd name="T27" fmla="*/ 3 h 306"/>
                <a:gd name="T28" fmla="*/ 53 w 202"/>
                <a:gd name="T29" fmla="*/ 0 h 306"/>
                <a:gd name="T30" fmla="*/ 59 w 202"/>
                <a:gd name="T31" fmla="*/ 0 h 306"/>
                <a:gd name="T32" fmla="*/ 63 w 202"/>
                <a:gd name="T33" fmla="*/ 1 h 306"/>
                <a:gd name="T34" fmla="*/ 66 w 202"/>
                <a:gd name="T35" fmla="*/ 1 h 306"/>
                <a:gd name="T36" fmla="*/ 69 w 202"/>
                <a:gd name="T37" fmla="*/ 3 h 306"/>
                <a:gd name="T38" fmla="*/ 73 w 202"/>
                <a:gd name="T39" fmla="*/ 4 h 306"/>
                <a:gd name="T40" fmla="*/ 78 w 202"/>
                <a:gd name="T41" fmla="*/ 7 h 306"/>
                <a:gd name="T42" fmla="*/ 82 w 202"/>
                <a:gd name="T43" fmla="*/ 7 h 306"/>
                <a:gd name="T44" fmla="*/ 88 w 202"/>
                <a:gd name="T45" fmla="*/ 10 h 306"/>
                <a:gd name="T46" fmla="*/ 91 w 202"/>
                <a:gd name="T47" fmla="*/ 12 h 306"/>
                <a:gd name="T48" fmla="*/ 96 w 202"/>
                <a:gd name="T49" fmla="*/ 11 h 306"/>
                <a:gd name="T50" fmla="*/ 99 w 202"/>
                <a:gd name="T51" fmla="*/ 16 h 306"/>
                <a:gd name="T52" fmla="*/ 104 w 202"/>
                <a:gd name="T53" fmla="*/ 17 h 306"/>
                <a:gd name="T54" fmla="*/ 107 w 202"/>
                <a:gd name="T55" fmla="*/ 19 h 306"/>
                <a:gd name="T56" fmla="*/ 111 w 202"/>
                <a:gd name="T57" fmla="*/ 21 h 306"/>
                <a:gd name="T58" fmla="*/ 113 w 202"/>
                <a:gd name="T59" fmla="*/ 24 h 306"/>
                <a:gd name="T60" fmla="*/ 116 w 202"/>
                <a:gd name="T61" fmla="*/ 27 h 306"/>
                <a:gd name="T62" fmla="*/ 120 w 202"/>
                <a:gd name="T63" fmla="*/ 31 h 306"/>
                <a:gd name="T64" fmla="*/ 121 w 202"/>
                <a:gd name="T65" fmla="*/ 35 h 306"/>
                <a:gd name="T66" fmla="*/ 124 w 202"/>
                <a:gd name="T67" fmla="*/ 36 h 306"/>
                <a:gd name="T68" fmla="*/ 127 w 202"/>
                <a:gd name="T69" fmla="*/ 41 h 306"/>
                <a:gd name="T70" fmla="*/ 129 w 202"/>
                <a:gd name="T71" fmla="*/ 44 h 306"/>
                <a:gd name="T72" fmla="*/ 134 w 202"/>
                <a:gd name="T73" fmla="*/ 46 h 306"/>
                <a:gd name="T74" fmla="*/ 136 w 202"/>
                <a:gd name="T75" fmla="*/ 50 h 306"/>
                <a:gd name="T76" fmla="*/ 140 w 202"/>
                <a:gd name="T77" fmla="*/ 53 h 306"/>
                <a:gd name="T78" fmla="*/ 142 w 202"/>
                <a:gd name="T79" fmla="*/ 55 h 306"/>
                <a:gd name="T80" fmla="*/ 144 w 202"/>
                <a:gd name="T81" fmla="*/ 59 h 306"/>
                <a:gd name="T82" fmla="*/ 147 w 202"/>
                <a:gd name="T83" fmla="*/ 62 h 306"/>
                <a:gd name="T84" fmla="*/ 148 w 202"/>
                <a:gd name="T85" fmla="*/ 67 h 306"/>
                <a:gd name="T86" fmla="*/ 150 w 202"/>
                <a:gd name="T87" fmla="*/ 73 h 306"/>
                <a:gd name="T88" fmla="*/ 152 w 202"/>
                <a:gd name="T89" fmla="*/ 76 h 306"/>
                <a:gd name="T90" fmla="*/ 156 w 202"/>
                <a:gd name="T91" fmla="*/ 80 h 306"/>
                <a:gd name="T92" fmla="*/ 157 w 202"/>
                <a:gd name="T93" fmla="*/ 84 h 306"/>
                <a:gd name="T94" fmla="*/ 159 w 202"/>
                <a:gd name="T95" fmla="*/ 90 h 306"/>
                <a:gd name="T96" fmla="*/ 160 w 202"/>
                <a:gd name="T97" fmla="*/ 99 h 306"/>
                <a:gd name="T98" fmla="*/ 12 w 202"/>
                <a:gd name="T99" fmla="*/ 305 h 30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2"/>
                <a:gd name="T151" fmla="*/ 0 h 306"/>
                <a:gd name="T152" fmla="*/ 202 w 202"/>
                <a:gd name="T153" fmla="*/ 306 h 30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2" h="306">
                  <a:moveTo>
                    <a:pt x="16" y="305"/>
                  </a:moveTo>
                  <a:lnTo>
                    <a:pt x="0" y="22"/>
                  </a:lnTo>
                  <a:lnTo>
                    <a:pt x="9" y="13"/>
                  </a:lnTo>
                  <a:lnTo>
                    <a:pt x="15" y="14"/>
                  </a:lnTo>
                  <a:lnTo>
                    <a:pt x="21" y="13"/>
                  </a:lnTo>
                  <a:lnTo>
                    <a:pt x="22" y="10"/>
                  </a:lnTo>
                  <a:lnTo>
                    <a:pt x="27" y="11"/>
                  </a:lnTo>
                  <a:lnTo>
                    <a:pt x="31" y="7"/>
                  </a:lnTo>
                  <a:lnTo>
                    <a:pt x="37" y="9"/>
                  </a:lnTo>
                  <a:lnTo>
                    <a:pt x="41" y="6"/>
                  </a:lnTo>
                  <a:lnTo>
                    <a:pt x="46" y="5"/>
                  </a:lnTo>
                  <a:lnTo>
                    <a:pt x="52" y="3"/>
                  </a:lnTo>
                  <a:lnTo>
                    <a:pt x="57" y="4"/>
                  </a:lnTo>
                  <a:lnTo>
                    <a:pt x="62" y="3"/>
                  </a:lnTo>
                  <a:lnTo>
                    <a:pt x="66" y="0"/>
                  </a:lnTo>
                  <a:lnTo>
                    <a:pt x="74" y="0"/>
                  </a:lnTo>
                  <a:lnTo>
                    <a:pt x="80" y="1"/>
                  </a:lnTo>
                  <a:lnTo>
                    <a:pt x="83" y="1"/>
                  </a:lnTo>
                  <a:lnTo>
                    <a:pt x="86" y="3"/>
                  </a:lnTo>
                  <a:lnTo>
                    <a:pt x="92" y="4"/>
                  </a:lnTo>
                  <a:lnTo>
                    <a:pt x="98" y="7"/>
                  </a:lnTo>
                  <a:lnTo>
                    <a:pt x="103" y="7"/>
                  </a:lnTo>
                  <a:lnTo>
                    <a:pt x="111" y="10"/>
                  </a:lnTo>
                  <a:lnTo>
                    <a:pt x="115" y="12"/>
                  </a:lnTo>
                  <a:lnTo>
                    <a:pt x="121" y="11"/>
                  </a:lnTo>
                  <a:lnTo>
                    <a:pt x="125" y="16"/>
                  </a:lnTo>
                  <a:lnTo>
                    <a:pt x="131" y="17"/>
                  </a:lnTo>
                  <a:lnTo>
                    <a:pt x="135" y="19"/>
                  </a:lnTo>
                  <a:lnTo>
                    <a:pt x="140" y="21"/>
                  </a:lnTo>
                  <a:lnTo>
                    <a:pt x="142" y="24"/>
                  </a:lnTo>
                  <a:lnTo>
                    <a:pt x="146" y="27"/>
                  </a:lnTo>
                  <a:lnTo>
                    <a:pt x="151" y="31"/>
                  </a:lnTo>
                  <a:lnTo>
                    <a:pt x="153" y="35"/>
                  </a:lnTo>
                  <a:lnTo>
                    <a:pt x="156" y="36"/>
                  </a:lnTo>
                  <a:lnTo>
                    <a:pt x="160" y="41"/>
                  </a:lnTo>
                  <a:lnTo>
                    <a:pt x="163" y="44"/>
                  </a:lnTo>
                  <a:lnTo>
                    <a:pt x="168" y="46"/>
                  </a:lnTo>
                  <a:lnTo>
                    <a:pt x="172" y="50"/>
                  </a:lnTo>
                  <a:lnTo>
                    <a:pt x="176" y="53"/>
                  </a:lnTo>
                  <a:lnTo>
                    <a:pt x="178" y="55"/>
                  </a:lnTo>
                  <a:lnTo>
                    <a:pt x="182" y="59"/>
                  </a:lnTo>
                  <a:lnTo>
                    <a:pt x="185" y="62"/>
                  </a:lnTo>
                  <a:lnTo>
                    <a:pt x="186" y="67"/>
                  </a:lnTo>
                  <a:lnTo>
                    <a:pt x="189" y="73"/>
                  </a:lnTo>
                  <a:lnTo>
                    <a:pt x="192" y="76"/>
                  </a:lnTo>
                  <a:lnTo>
                    <a:pt x="196" y="80"/>
                  </a:lnTo>
                  <a:lnTo>
                    <a:pt x="198" y="84"/>
                  </a:lnTo>
                  <a:lnTo>
                    <a:pt x="200" y="90"/>
                  </a:lnTo>
                  <a:lnTo>
                    <a:pt x="201" y="99"/>
                  </a:lnTo>
                  <a:lnTo>
                    <a:pt x="16" y="30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Arc 15"/>
            <p:cNvSpPr>
              <a:spLocks/>
            </p:cNvSpPr>
            <p:nvPr/>
          </p:nvSpPr>
          <p:spPr bwMode="auto">
            <a:xfrm rot="-1380000">
              <a:off x="4011" y="3348"/>
              <a:ext cx="132" cy="149"/>
            </a:xfrm>
            <a:custGeom>
              <a:avLst/>
              <a:gdLst>
                <a:gd name="T0" fmla="*/ 0 w 21745"/>
                <a:gd name="T1" fmla="*/ 0 h 21600"/>
                <a:gd name="T2" fmla="*/ 0 w 21745"/>
                <a:gd name="T3" fmla="*/ 0 h 21600"/>
                <a:gd name="T4" fmla="*/ 0 w 2174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45"/>
                <a:gd name="T10" fmla="*/ 0 h 21600"/>
                <a:gd name="T11" fmla="*/ 21745 w 217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5" h="21600" fill="none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</a:path>
                <a:path w="21745" h="21600" stroke="0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  <a:lnTo>
                    <a:pt x="145" y="21600"/>
                  </a:ln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Line 16"/>
            <p:cNvSpPr>
              <a:spLocks noChangeShapeType="1"/>
            </p:cNvSpPr>
            <p:nvPr/>
          </p:nvSpPr>
          <p:spPr bwMode="auto">
            <a:xfrm>
              <a:off x="3979" y="3269"/>
              <a:ext cx="20" cy="4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6" name="Oval 17"/>
            <p:cNvSpPr>
              <a:spLocks noChangeArrowheads="1"/>
            </p:cNvSpPr>
            <p:nvPr/>
          </p:nvSpPr>
          <p:spPr bwMode="auto">
            <a:xfrm rot="-3960000">
              <a:off x="4047" y="3351"/>
              <a:ext cx="71" cy="11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7" name="Line 18"/>
            <p:cNvSpPr>
              <a:spLocks noChangeShapeType="1"/>
            </p:cNvSpPr>
            <p:nvPr/>
          </p:nvSpPr>
          <p:spPr bwMode="auto">
            <a:xfrm flipV="1">
              <a:off x="3999" y="3376"/>
              <a:ext cx="240" cy="3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3" name="Line 28"/>
          <p:cNvSpPr>
            <a:spLocks noChangeShapeType="1"/>
          </p:cNvSpPr>
          <p:nvPr/>
        </p:nvSpPr>
        <p:spPr bwMode="auto">
          <a:xfrm>
            <a:off x="3200400" y="2057400"/>
            <a:ext cx="1295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4" name="Line 29"/>
          <p:cNvSpPr>
            <a:spLocks noChangeShapeType="1"/>
          </p:cNvSpPr>
          <p:nvPr/>
        </p:nvSpPr>
        <p:spPr bwMode="auto">
          <a:xfrm>
            <a:off x="3962400" y="1828800"/>
            <a:ext cx="7620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Line 30"/>
          <p:cNvSpPr>
            <a:spLocks noChangeShapeType="1"/>
          </p:cNvSpPr>
          <p:nvPr/>
        </p:nvSpPr>
        <p:spPr bwMode="auto">
          <a:xfrm flipH="1">
            <a:off x="4038600" y="2514600"/>
            <a:ext cx="68580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6" name="Line 31"/>
          <p:cNvSpPr>
            <a:spLocks noChangeShapeType="1"/>
          </p:cNvSpPr>
          <p:nvPr/>
        </p:nvSpPr>
        <p:spPr bwMode="auto">
          <a:xfrm flipH="1" flipV="1">
            <a:off x="3048000" y="3352800"/>
            <a:ext cx="15240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7" name="Line 32"/>
          <p:cNvSpPr>
            <a:spLocks noChangeShapeType="1"/>
          </p:cNvSpPr>
          <p:nvPr/>
        </p:nvSpPr>
        <p:spPr bwMode="auto">
          <a:xfrm flipH="1" flipV="1">
            <a:off x="2895600" y="2590800"/>
            <a:ext cx="5334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8" name="Line 33"/>
          <p:cNvSpPr>
            <a:spLocks noChangeShapeType="1"/>
          </p:cNvSpPr>
          <p:nvPr/>
        </p:nvSpPr>
        <p:spPr bwMode="auto">
          <a:xfrm flipH="1">
            <a:off x="2819400" y="1752600"/>
            <a:ext cx="685800" cy="129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2590800" y="1524000"/>
            <a:ext cx="5670550" cy="2697163"/>
            <a:chOff x="1632" y="960"/>
            <a:chExt cx="3572" cy="1699"/>
          </a:xfrm>
        </p:grpSpPr>
        <p:sp>
          <p:nvSpPr>
            <p:cNvPr id="12300" name="Oval 34"/>
            <p:cNvSpPr>
              <a:spLocks noChangeArrowheads="1"/>
            </p:cNvSpPr>
            <p:nvPr/>
          </p:nvSpPr>
          <p:spPr bwMode="auto">
            <a:xfrm>
              <a:off x="1632" y="960"/>
              <a:ext cx="1536" cy="15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1" name="Text Box 38"/>
            <p:cNvSpPr txBox="1">
              <a:spLocks noChangeArrowheads="1"/>
            </p:cNvSpPr>
            <p:nvPr/>
          </p:nvSpPr>
          <p:spPr bwMode="auto">
            <a:xfrm>
              <a:off x="3247" y="2407"/>
              <a:ext cx="195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mosaic Projection Sphere</a:t>
              </a:r>
            </a:p>
          </p:txBody>
        </p:sp>
        <p:sp>
          <p:nvSpPr>
            <p:cNvPr id="12302" name="Line 39"/>
            <p:cNvSpPr>
              <a:spLocks noChangeShapeType="1"/>
            </p:cNvSpPr>
            <p:nvPr/>
          </p:nvSpPr>
          <p:spPr bwMode="auto">
            <a:xfrm flipH="1" flipV="1">
              <a:off x="2928" y="2352"/>
              <a:ext cx="336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1050626" name="Picture 2" descr="http://techhouse.brown.edu/~neel/photos/brazil/amazon/amazonport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4017768"/>
            <a:ext cx="8491630" cy="2022647"/>
          </a:xfrm>
          <a:prstGeom prst="rect">
            <a:avLst/>
          </a:prstGeom>
          <a:noFill/>
        </p:spPr>
      </p:pic>
      <p:pic>
        <p:nvPicPr>
          <p:cNvPr id="1050628" name="Picture 4" descr="http://techhouse.brown.edu/~neel/photos/brazil/rio/panoramaoftheeasternandsouthernpartsofriofromcorcovado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140" y="934285"/>
            <a:ext cx="8466890" cy="258179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5"/>
          <p:cNvSpPr>
            <a:spLocks noGrp="1" noChangeArrowheads="1"/>
          </p:cNvSpPr>
          <p:nvPr>
            <p:ph type="body" idx="1"/>
          </p:nvPr>
        </p:nvSpPr>
        <p:spPr>
          <a:xfrm>
            <a:off x="3657600" y="1207160"/>
            <a:ext cx="5486400" cy="762000"/>
          </a:xfrm>
          <a:noFill/>
        </p:spPr>
        <p:txBody>
          <a:bodyPr/>
          <a:lstStyle/>
          <a:p>
            <a:pPr lvl="1"/>
            <a:r>
              <a:rPr lang="en-US" sz="2000" smtClean="0"/>
              <a:t>Map 3D point (X,Y,Z) onto sphere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Spherical projection</a:t>
            </a: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1066800" y="2045360"/>
            <a:ext cx="2057400" cy="538163"/>
            <a:chOff x="762000" y="2819400"/>
            <a:chExt cx="2590800" cy="538163"/>
          </a:xfrm>
        </p:grpSpPr>
        <p:sp>
          <p:nvSpPr>
            <p:cNvPr id="13355" name="Oval 8"/>
            <p:cNvSpPr>
              <a:spLocks noChangeArrowheads="1"/>
            </p:cNvSpPr>
            <p:nvPr/>
          </p:nvSpPr>
          <p:spPr bwMode="auto">
            <a:xfrm>
              <a:off x="762000" y="2824163"/>
              <a:ext cx="2590800" cy="533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13356" name="Rectangle 22"/>
            <p:cNvSpPr>
              <a:spLocks noChangeArrowheads="1"/>
            </p:cNvSpPr>
            <p:nvPr/>
          </p:nvSpPr>
          <p:spPr bwMode="auto">
            <a:xfrm>
              <a:off x="762000" y="2819400"/>
              <a:ext cx="2590800" cy="304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13357" name="Oval 23"/>
            <p:cNvSpPr>
              <a:spLocks noChangeArrowheads="1"/>
            </p:cNvSpPr>
            <p:nvPr/>
          </p:nvSpPr>
          <p:spPr bwMode="auto">
            <a:xfrm>
              <a:off x="762000" y="2819400"/>
              <a:ext cx="2590800" cy="5334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</p:grpSp>
      <p:pic>
        <p:nvPicPr>
          <p:cNvPr id="13317" name="Picture 27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24000" y="1592923"/>
            <a:ext cx="8128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Line 24"/>
          <p:cNvSpPr>
            <a:spLocks noChangeShapeType="1"/>
          </p:cNvSpPr>
          <p:nvPr/>
        </p:nvSpPr>
        <p:spPr bwMode="auto">
          <a:xfrm flipV="1">
            <a:off x="2654300" y="902360"/>
            <a:ext cx="393700" cy="558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/>
          </a:p>
        </p:txBody>
      </p: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1752600" y="1973923"/>
            <a:ext cx="914400" cy="661987"/>
            <a:chOff x="1104" y="1395"/>
            <a:chExt cx="576" cy="417"/>
          </a:xfrm>
        </p:grpSpPr>
        <p:sp>
          <p:nvSpPr>
            <p:cNvPr id="13349" name="Line 9"/>
            <p:cNvSpPr>
              <a:spLocks noChangeShapeType="1"/>
            </p:cNvSpPr>
            <p:nvPr/>
          </p:nvSpPr>
          <p:spPr bwMode="auto">
            <a:xfrm>
              <a:off x="1296" y="1635"/>
              <a:ext cx="2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13350" name="Line 10"/>
            <p:cNvSpPr>
              <a:spLocks noChangeShapeType="1"/>
            </p:cNvSpPr>
            <p:nvPr/>
          </p:nvSpPr>
          <p:spPr bwMode="auto">
            <a:xfrm flipV="1">
              <a:off x="1296" y="1395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13351" name="Line 11"/>
            <p:cNvSpPr>
              <a:spLocks noChangeShapeType="1"/>
            </p:cNvSpPr>
            <p:nvPr/>
          </p:nvSpPr>
          <p:spPr bwMode="auto">
            <a:xfrm flipH="1">
              <a:off x="1104" y="1632"/>
              <a:ext cx="192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13352" name="Text Box 12"/>
            <p:cNvSpPr txBox="1">
              <a:spLocks noChangeArrowheads="1"/>
            </p:cNvSpPr>
            <p:nvPr/>
          </p:nvSpPr>
          <p:spPr bwMode="auto">
            <a:xfrm>
              <a:off x="1488" y="1587"/>
              <a:ext cx="192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1400" b="1" i="1"/>
                <a:t>X</a:t>
              </a:r>
            </a:p>
          </p:txBody>
        </p:sp>
        <p:sp>
          <p:nvSpPr>
            <p:cNvPr id="13353" name="Text Box 13"/>
            <p:cNvSpPr txBox="1">
              <a:spLocks noChangeArrowheads="1"/>
            </p:cNvSpPr>
            <p:nvPr/>
          </p:nvSpPr>
          <p:spPr bwMode="auto">
            <a:xfrm>
              <a:off x="1132" y="1443"/>
              <a:ext cx="192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1400" b="1" i="1"/>
                <a:t>Y</a:t>
              </a:r>
            </a:p>
          </p:txBody>
        </p:sp>
        <p:sp>
          <p:nvSpPr>
            <p:cNvPr id="13354" name="Text Box 14"/>
            <p:cNvSpPr txBox="1">
              <a:spLocks noChangeArrowheads="1"/>
            </p:cNvSpPr>
            <p:nvPr/>
          </p:nvSpPr>
          <p:spPr bwMode="auto">
            <a:xfrm>
              <a:off x="1152" y="1632"/>
              <a:ext cx="192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1400" b="1" i="1"/>
                <a:t>Z</a:t>
              </a:r>
            </a:p>
          </p:txBody>
        </p:sp>
      </p:grpSp>
      <p:sp>
        <p:nvSpPr>
          <p:cNvPr id="13320" name="Line 16"/>
          <p:cNvSpPr>
            <a:spLocks noChangeShapeType="1"/>
          </p:cNvSpPr>
          <p:nvPr/>
        </p:nvSpPr>
        <p:spPr bwMode="auto">
          <a:xfrm flipV="1">
            <a:off x="2057400" y="1745323"/>
            <a:ext cx="3937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/>
          </a:p>
        </p:txBody>
      </p:sp>
      <p:sp>
        <p:nvSpPr>
          <p:cNvPr id="13321" name="Oval 17"/>
          <p:cNvSpPr>
            <a:spLocks noChangeArrowheads="1"/>
          </p:cNvSpPr>
          <p:nvPr/>
        </p:nvSpPr>
        <p:spPr bwMode="auto">
          <a:xfrm>
            <a:off x="2419350" y="169452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13322" name="Oval 18"/>
          <p:cNvSpPr>
            <a:spLocks noChangeArrowheads="1"/>
          </p:cNvSpPr>
          <p:nvPr/>
        </p:nvSpPr>
        <p:spPr bwMode="auto">
          <a:xfrm>
            <a:off x="2971800" y="90236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pic>
        <p:nvPicPr>
          <p:cNvPr id="13323" name="Picture 29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24200" y="826160"/>
            <a:ext cx="9794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4" name="Text Box 49"/>
          <p:cNvSpPr txBox="1">
            <a:spLocks noChangeArrowheads="1"/>
          </p:cNvSpPr>
          <p:nvPr/>
        </p:nvSpPr>
        <p:spPr bwMode="auto">
          <a:xfrm>
            <a:off x="1447800" y="3278848"/>
            <a:ext cx="1447800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unit sphere</a:t>
            </a:r>
          </a:p>
        </p:txBody>
      </p: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838200" y="4480585"/>
            <a:ext cx="2667000" cy="1151257"/>
            <a:chOff x="838200" y="4721225"/>
            <a:chExt cx="2667000" cy="1151257"/>
          </a:xfrm>
        </p:grpSpPr>
        <p:sp>
          <p:nvSpPr>
            <p:cNvPr id="13343" name="Rectangle 42"/>
            <p:cNvSpPr>
              <a:spLocks noChangeArrowheads="1"/>
            </p:cNvSpPr>
            <p:nvPr/>
          </p:nvSpPr>
          <p:spPr bwMode="auto">
            <a:xfrm>
              <a:off x="838200" y="4721225"/>
              <a:ext cx="2667000" cy="838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13344" name="Line 43"/>
            <p:cNvSpPr>
              <a:spLocks noChangeShapeType="1"/>
            </p:cNvSpPr>
            <p:nvPr/>
          </p:nvSpPr>
          <p:spPr bwMode="auto">
            <a:xfrm flipV="1">
              <a:off x="2057400" y="4800600"/>
              <a:ext cx="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/>
              <a:endParaRPr lang="en-US"/>
            </a:p>
          </p:txBody>
        </p:sp>
        <p:pic>
          <p:nvPicPr>
            <p:cNvPr id="13345" name="Picture 54" descr="Edittex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783345" y="4800600"/>
              <a:ext cx="197855" cy="313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6" name="Line 46"/>
            <p:cNvSpPr>
              <a:spLocks noChangeShapeType="1"/>
            </p:cNvSpPr>
            <p:nvPr/>
          </p:nvSpPr>
          <p:spPr bwMode="auto">
            <a:xfrm>
              <a:off x="2057400" y="51816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/>
              <a:endParaRPr lang="en-US"/>
            </a:p>
          </p:txBody>
        </p:sp>
        <p:pic>
          <p:nvPicPr>
            <p:cNvPr id="13347" name="Picture 48" descr="Edittex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514600" y="5105400"/>
              <a:ext cx="141288" cy="236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8" name="Text Box 50"/>
            <p:cNvSpPr txBox="1">
              <a:spLocks noChangeArrowheads="1"/>
            </p:cNvSpPr>
            <p:nvPr/>
          </p:nvSpPr>
          <p:spPr bwMode="auto">
            <a:xfrm>
              <a:off x="1066800" y="5530850"/>
              <a:ext cx="2209800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1800">
                  <a:latin typeface="Arial" charset="0"/>
                </a:rPr>
                <a:t>unwrapped sphere</a:t>
              </a:r>
            </a:p>
          </p:txBody>
        </p:sp>
      </p:grpSp>
      <p:sp>
        <p:nvSpPr>
          <p:cNvPr id="574527" name="Line 63"/>
          <p:cNvSpPr>
            <a:spLocks noChangeShapeType="1"/>
          </p:cNvSpPr>
          <p:nvPr/>
        </p:nvSpPr>
        <p:spPr bwMode="auto">
          <a:xfrm>
            <a:off x="2133600" y="3645560"/>
            <a:ext cx="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/>
            <a:endParaRPr lang="en-US"/>
          </a:p>
        </p:txBody>
      </p:sp>
      <p:pic>
        <p:nvPicPr>
          <p:cNvPr id="53" name="Picture 52" descr="Edittex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00563" y="2721635"/>
            <a:ext cx="40767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4529" name="Rectangle 65"/>
          <p:cNvSpPr>
            <a:spLocks noChangeArrowheads="1"/>
          </p:cNvSpPr>
          <p:nvPr/>
        </p:nvSpPr>
        <p:spPr bwMode="auto">
          <a:xfrm>
            <a:off x="3657600" y="2273960"/>
            <a:ext cx="548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Convert to spherical coordinates</a:t>
            </a:r>
          </a:p>
        </p:txBody>
      </p:sp>
      <p:pic>
        <p:nvPicPr>
          <p:cNvPr id="50" name="Picture 49" descr="Edittex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724400" y="1735798"/>
            <a:ext cx="3665538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94"/>
          <p:cNvGrpSpPr>
            <a:grpSpLocks/>
          </p:cNvGrpSpPr>
          <p:nvPr/>
        </p:nvGrpSpPr>
        <p:grpSpPr bwMode="auto">
          <a:xfrm>
            <a:off x="1739900" y="4682198"/>
            <a:ext cx="6337300" cy="1604962"/>
            <a:chOff x="1096" y="3101"/>
            <a:chExt cx="3992" cy="1011"/>
          </a:xfrm>
        </p:grpSpPr>
        <p:sp>
          <p:nvSpPr>
            <p:cNvPr id="13335" name="Rectangle 51"/>
            <p:cNvSpPr>
              <a:spLocks noChangeArrowheads="1"/>
            </p:cNvSpPr>
            <p:nvPr/>
          </p:nvSpPr>
          <p:spPr bwMode="auto">
            <a:xfrm>
              <a:off x="2880" y="3101"/>
              <a:ext cx="2208" cy="81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13336" name="Line 52"/>
            <p:cNvSpPr>
              <a:spLocks noChangeShapeType="1"/>
            </p:cNvSpPr>
            <p:nvPr/>
          </p:nvSpPr>
          <p:spPr bwMode="auto">
            <a:xfrm flipV="1">
              <a:off x="2832" y="3581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13337" name="Text Box 56"/>
            <p:cNvSpPr txBox="1">
              <a:spLocks noChangeArrowheads="1"/>
            </p:cNvSpPr>
            <p:nvPr/>
          </p:nvSpPr>
          <p:spPr bwMode="auto">
            <a:xfrm>
              <a:off x="3360" y="3897"/>
              <a:ext cx="1392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1800">
                  <a:latin typeface="Arial" charset="0"/>
                </a:rPr>
                <a:t>Spherical image</a:t>
              </a:r>
            </a:p>
          </p:txBody>
        </p:sp>
        <p:sp>
          <p:nvSpPr>
            <p:cNvPr id="13338" name="Line 60"/>
            <p:cNvSpPr>
              <a:spLocks noChangeShapeType="1"/>
            </p:cNvSpPr>
            <p:nvPr/>
          </p:nvSpPr>
          <p:spPr bwMode="auto">
            <a:xfrm rot="5400000" flipV="1">
              <a:off x="3048" y="3796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13339" name="Line 64"/>
            <p:cNvSpPr>
              <a:spLocks noChangeShapeType="1"/>
            </p:cNvSpPr>
            <p:nvPr/>
          </p:nvSpPr>
          <p:spPr bwMode="auto">
            <a:xfrm>
              <a:off x="2352" y="3264"/>
              <a:ext cx="432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/>
              <a:endParaRPr lang="en-US"/>
            </a:p>
          </p:txBody>
        </p:sp>
        <p:pic>
          <p:nvPicPr>
            <p:cNvPr id="13340" name="Picture 74" descr="Edittex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688" y="3634"/>
              <a:ext cx="95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41" name="Picture 75" descr="Edittex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216" y="3949"/>
              <a:ext cx="9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42" name="Picture 76" descr="Edittex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096" y="3286"/>
              <a:ext cx="392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74530" name="Rectangle 66"/>
          <p:cNvSpPr>
            <a:spLocks noChangeArrowheads="1"/>
          </p:cNvSpPr>
          <p:nvPr/>
        </p:nvSpPr>
        <p:spPr bwMode="auto">
          <a:xfrm>
            <a:off x="3657600" y="3035960"/>
            <a:ext cx="548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Convert to spherical image coordinates</a:t>
            </a:r>
          </a:p>
        </p:txBody>
      </p:sp>
      <p:pic>
        <p:nvPicPr>
          <p:cNvPr id="54" name="Picture 53" descr="Edittex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029200" y="3480460"/>
            <a:ext cx="29718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4561" name="Rectangle 97"/>
          <p:cNvSpPr>
            <a:spLocks noChangeArrowheads="1"/>
          </p:cNvSpPr>
          <p:nvPr/>
        </p:nvSpPr>
        <p:spPr bwMode="auto">
          <a:xfrm>
            <a:off x="3657600" y="379796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>
                <a:latin typeface="Arial" charset="0"/>
              </a:rPr>
              <a:t>s defines size of the final image</a:t>
            </a:r>
          </a:p>
          <a:p>
            <a:pPr marL="1600200" lvl="3" indent="-228600" algn="l">
              <a:lnSpc>
                <a:spcPct val="90000"/>
              </a:lnSpc>
              <a:spcBef>
                <a:spcPct val="20000"/>
              </a:spcBef>
              <a:buFontTx/>
              <a:buChar char="»"/>
            </a:pPr>
            <a:r>
              <a:rPr lang="en-US" sz="1400" dirty="0" smtClean="0">
                <a:latin typeface="Arial" charset="0"/>
              </a:rPr>
              <a:t>Often set </a:t>
            </a:r>
            <a:r>
              <a:rPr lang="en-US" sz="1400" dirty="0">
                <a:latin typeface="Arial" charset="0"/>
              </a:rPr>
              <a:t>s = camera focal length</a:t>
            </a:r>
          </a:p>
        </p:txBody>
      </p:sp>
      <p:sp>
        <p:nvSpPr>
          <p:cNvPr id="13334" name="Oval 55"/>
          <p:cNvSpPr>
            <a:spLocks noChangeArrowheads="1"/>
          </p:cNvSpPr>
          <p:nvPr/>
        </p:nvSpPr>
        <p:spPr bwMode="auto">
          <a:xfrm>
            <a:off x="1066800" y="1283360"/>
            <a:ext cx="2057400" cy="20574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527" grpId="0" animBg="1"/>
      <p:bldP spid="574529" grpId="0"/>
      <p:bldP spid="574530" grpId="0"/>
      <p:bldP spid="57456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914400" y="2362200"/>
            <a:ext cx="2057400" cy="538163"/>
            <a:chOff x="762000" y="2819400"/>
            <a:chExt cx="2590800" cy="538163"/>
          </a:xfrm>
        </p:grpSpPr>
        <p:sp>
          <p:nvSpPr>
            <p:cNvPr id="14380" name="Oval 8"/>
            <p:cNvSpPr>
              <a:spLocks noChangeArrowheads="1"/>
            </p:cNvSpPr>
            <p:nvPr/>
          </p:nvSpPr>
          <p:spPr bwMode="auto">
            <a:xfrm>
              <a:off x="762000" y="2824163"/>
              <a:ext cx="2590800" cy="533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1" name="Rectangle 22"/>
            <p:cNvSpPr>
              <a:spLocks noChangeArrowheads="1"/>
            </p:cNvSpPr>
            <p:nvPr/>
          </p:nvSpPr>
          <p:spPr bwMode="auto">
            <a:xfrm>
              <a:off x="762000" y="2819400"/>
              <a:ext cx="2590800" cy="304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2" name="Oval 23"/>
            <p:cNvSpPr>
              <a:spLocks noChangeArrowheads="1"/>
            </p:cNvSpPr>
            <p:nvPr/>
          </p:nvSpPr>
          <p:spPr bwMode="auto">
            <a:xfrm>
              <a:off x="762000" y="2819400"/>
              <a:ext cx="2590800" cy="5334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4339" name="Picture 91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01850" y="5384800"/>
            <a:ext cx="2159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4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73200" y="1895475"/>
            <a:ext cx="8128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Spherical reprojection</a:t>
            </a:r>
          </a:p>
        </p:txBody>
      </p:sp>
      <p:sp>
        <p:nvSpPr>
          <p:cNvPr id="14342" name="Line 5"/>
          <p:cNvSpPr>
            <a:spLocks noChangeShapeType="1"/>
          </p:cNvSpPr>
          <p:nvPr/>
        </p:nvSpPr>
        <p:spPr bwMode="auto">
          <a:xfrm flipV="1">
            <a:off x="2667000" y="1651000"/>
            <a:ext cx="228600" cy="25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Line 20"/>
          <p:cNvSpPr>
            <a:spLocks noChangeShapeType="1"/>
          </p:cNvSpPr>
          <p:nvPr/>
        </p:nvSpPr>
        <p:spPr bwMode="auto">
          <a:xfrm>
            <a:off x="2362200" y="1219200"/>
            <a:ext cx="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Line 21"/>
          <p:cNvSpPr>
            <a:spLocks noChangeShapeType="1"/>
          </p:cNvSpPr>
          <p:nvPr/>
        </p:nvSpPr>
        <p:spPr bwMode="auto">
          <a:xfrm>
            <a:off x="3276600" y="1371600"/>
            <a:ext cx="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Line 22"/>
          <p:cNvSpPr>
            <a:spLocks noChangeShapeType="1"/>
          </p:cNvSpPr>
          <p:nvPr/>
        </p:nvSpPr>
        <p:spPr bwMode="auto">
          <a:xfrm>
            <a:off x="2362200" y="2209800"/>
            <a:ext cx="914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6" name="Line 23"/>
          <p:cNvSpPr>
            <a:spLocks noChangeShapeType="1"/>
          </p:cNvSpPr>
          <p:nvPr/>
        </p:nvSpPr>
        <p:spPr bwMode="auto">
          <a:xfrm>
            <a:off x="2362200" y="1219200"/>
            <a:ext cx="914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Oval 69"/>
          <p:cNvSpPr>
            <a:spLocks noChangeArrowheads="1"/>
          </p:cNvSpPr>
          <p:nvPr/>
        </p:nvSpPr>
        <p:spPr bwMode="auto">
          <a:xfrm>
            <a:off x="2857500" y="1600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72"/>
          <p:cNvGrpSpPr>
            <a:grpSpLocks/>
          </p:cNvGrpSpPr>
          <p:nvPr/>
        </p:nvGrpSpPr>
        <p:grpSpPr bwMode="auto">
          <a:xfrm>
            <a:off x="2286000" y="1676400"/>
            <a:ext cx="642938" cy="609600"/>
            <a:chOff x="1632" y="1728"/>
            <a:chExt cx="405" cy="384"/>
          </a:xfrm>
        </p:grpSpPr>
        <p:sp>
          <p:nvSpPr>
            <p:cNvPr id="14378" name="Rectangle 70"/>
            <p:cNvSpPr>
              <a:spLocks noChangeArrowheads="1"/>
            </p:cNvSpPr>
            <p:nvPr/>
          </p:nvSpPr>
          <p:spPr bwMode="auto">
            <a:xfrm>
              <a:off x="1632" y="1728"/>
              <a:ext cx="96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9" name="Rectangle 71"/>
            <p:cNvSpPr>
              <a:spLocks noChangeArrowheads="1"/>
            </p:cNvSpPr>
            <p:nvPr/>
          </p:nvSpPr>
          <p:spPr bwMode="auto">
            <a:xfrm>
              <a:off x="1653" y="2016"/>
              <a:ext cx="384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9" name="Line 73"/>
          <p:cNvSpPr>
            <a:spLocks noChangeShapeType="1"/>
          </p:cNvSpPr>
          <p:nvPr/>
        </p:nvSpPr>
        <p:spPr bwMode="auto">
          <a:xfrm>
            <a:off x="2362200" y="2209800"/>
            <a:ext cx="914400" cy="152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0" name="Line 74"/>
          <p:cNvSpPr>
            <a:spLocks noChangeShapeType="1"/>
          </p:cNvSpPr>
          <p:nvPr/>
        </p:nvSpPr>
        <p:spPr bwMode="auto">
          <a:xfrm>
            <a:off x="2362200" y="12192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1643063" y="2251075"/>
            <a:ext cx="914400" cy="681038"/>
            <a:chOff x="1104" y="1395"/>
            <a:chExt cx="576" cy="429"/>
          </a:xfrm>
        </p:grpSpPr>
        <p:sp>
          <p:nvSpPr>
            <p:cNvPr id="14372" name="Line 76"/>
            <p:cNvSpPr>
              <a:spLocks noChangeShapeType="1"/>
            </p:cNvSpPr>
            <p:nvPr/>
          </p:nvSpPr>
          <p:spPr bwMode="auto">
            <a:xfrm>
              <a:off x="1296" y="1635"/>
              <a:ext cx="2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3" name="Line 77"/>
            <p:cNvSpPr>
              <a:spLocks noChangeShapeType="1"/>
            </p:cNvSpPr>
            <p:nvPr/>
          </p:nvSpPr>
          <p:spPr bwMode="auto">
            <a:xfrm flipV="1">
              <a:off x="1296" y="1395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4" name="Line 78"/>
            <p:cNvSpPr>
              <a:spLocks noChangeShapeType="1"/>
            </p:cNvSpPr>
            <p:nvPr/>
          </p:nvSpPr>
          <p:spPr bwMode="auto">
            <a:xfrm flipH="1">
              <a:off x="1104" y="1632"/>
              <a:ext cx="192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5" name="Text Box 80"/>
            <p:cNvSpPr txBox="1">
              <a:spLocks noChangeArrowheads="1"/>
            </p:cNvSpPr>
            <p:nvPr/>
          </p:nvSpPr>
          <p:spPr bwMode="auto">
            <a:xfrm>
              <a:off x="1132" y="1443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 b="1" i="1"/>
                <a:t>Y</a:t>
              </a:r>
            </a:p>
          </p:txBody>
        </p:sp>
        <p:sp>
          <p:nvSpPr>
            <p:cNvPr id="14376" name="Text Box 81"/>
            <p:cNvSpPr txBox="1">
              <a:spLocks noChangeArrowheads="1"/>
            </p:cNvSpPr>
            <p:nvPr/>
          </p:nvSpPr>
          <p:spPr bwMode="auto">
            <a:xfrm>
              <a:off x="1152" y="163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 b="1" i="1"/>
                <a:t>Z</a:t>
              </a:r>
            </a:p>
          </p:txBody>
        </p:sp>
        <p:sp>
          <p:nvSpPr>
            <p:cNvPr id="14377" name="Text Box 79"/>
            <p:cNvSpPr txBox="1">
              <a:spLocks noChangeArrowheads="1"/>
            </p:cNvSpPr>
            <p:nvPr/>
          </p:nvSpPr>
          <p:spPr bwMode="auto">
            <a:xfrm>
              <a:off x="1488" y="1587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 b="1" i="1"/>
                <a:t>X</a:t>
              </a:r>
            </a:p>
          </p:txBody>
        </p:sp>
      </p:grpSp>
      <p:sp>
        <p:nvSpPr>
          <p:cNvPr id="14352" name="Oval 83"/>
          <p:cNvSpPr>
            <a:spLocks noChangeArrowheads="1"/>
          </p:cNvSpPr>
          <p:nvPr/>
        </p:nvSpPr>
        <p:spPr bwMode="auto">
          <a:xfrm>
            <a:off x="1295400" y="4876800"/>
            <a:ext cx="1066800" cy="1066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3" name="Line 84"/>
          <p:cNvSpPr>
            <a:spLocks noChangeShapeType="1"/>
          </p:cNvSpPr>
          <p:nvPr/>
        </p:nvSpPr>
        <p:spPr bwMode="auto">
          <a:xfrm flipH="1" flipV="1">
            <a:off x="1219200" y="457200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4" name="Line 85"/>
          <p:cNvSpPr>
            <a:spLocks noChangeShapeType="1"/>
          </p:cNvSpPr>
          <p:nvPr/>
        </p:nvSpPr>
        <p:spPr bwMode="auto">
          <a:xfrm>
            <a:off x="1219200" y="4876800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5" name="Line 86"/>
          <p:cNvSpPr>
            <a:spLocks noChangeShapeType="1"/>
          </p:cNvSpPr>
          <p:nvPr/>
        </p:nvSpPr>
        <p:spPr bwMode="auto">
          <a:xfrm>
            <a:off x="1828800" y="5410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6" name="Line 87"/>
          <p:cNvSpPr>
            <a:spLocks noChangeShapeType="1"/>
          </p:cNvSpPr>
          <p:nvPr/>
        </p:nvSpPr>
        <p:spPr bwMode="auto">
          <a:xfrm>
            <a:off x="1828800" y="5410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4357" name="Picture 89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5000" y="5638800"/>
            <a:ext cx="166688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8" name="Oval 92"/>
          <p:cNvSpPr>
            <a:spLocks noChangeArrowheads="1"/>
          </p:cNvSpPr>
          <p:nvPr/>
        </p:nvSpPr>
        <p:spPr bwMode="auto">
          <a:xfrm>
            <a:off x="1476375" y="4953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Oval 93"/>
          <p:cNvSpPr>
            <a:spLocks noChangeArrowheads="1"/>
          </p:cNvSpPr>
          <p:nvPr/>
        </p:nvSpPr>
        <p:spPr bwMode="auto">
          <a:xfrm>
            <a:off x="1390650" y="48387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360" name="Picture 94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65188" y="5064125"/>
            <a:ext cx="65881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1" name="Text Box 115"/>
          <p:cNvSpPr txBox="1">
            <a:spLocks noChangeArrowheads="1"/>
          </p:cNvSpPr>
          <p:nvPr/>
        </p:nvSpPr>
        <p:spPr bwMode="auto">
          <a:xfrm>
            <a:off x="1295400" y="3748088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side view</a:t>
            </a:r>
          </a:p>
        </p:txBody>
      </p:sp>
      <p:sp>
        <p:nvSpPr>
          <p:cNvPr id="14362" name="Text Box 116"/>
          <p:cNvSpPr txBox="1">
            <a:spLocks noChangeArrowheads="1"/>
          </p:cNvSpPr>
          <p:nvPr/>
        </p:nvSpPr>
        <p:spPr bwMode="auto">
          <a:xfrm>
            <a:off x="990600" y="60198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top-down view</a:t>
            </a:r>
          </a:p>
        </p:txBody>
      </p:sp>
      <p:pic>
        <p:nvPicPr>
          <p:cNvPr id="14363" name="Picture 119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47800" y="4594225"/>
            <a:ext cx="557213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4" name="Picture 120" descr="Edittex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38400" y="1392238"/>
            <a:ext cx="557213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5" name="Rectangle 25"/>
          <p:cNvSpPr>
            <a:spLocks noChangeArrowheads="1"/>
          </p:cNvSpPr>
          <p:nvPr/>
        </p:nvSpPr>
        <p:spPr bwMode="auto">
          <a:xfrm>
            <a:off x="3657600" y="1447800"/>
            <a:ext cx="548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               to  </a:t>
            </a:r>
          </a:p>
        </p:txBody>
      </p:sp>
      <p:sp>
        <p:nvSpPr>
          <p:cNvPr id="14366" name="Oval 70"/>
          <p:cNvSpPr>
            <a:spLocks noChangeArrowheads="1"/>
          </p:cNvSpPr>
          <p:nvPr/>
        </p:nvSpPr>
        <p:spPr bwMode="auto">
          <a:xfrm>
            <a:off x="914400" y="1600200"/>
            <a:ext cx="2057400" cy="20574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7" name="Line 64"/>
          <p:cNvSpPr>
            <a:spLocks noChangeShapeType="1"/>
          </p:cNvSpPr>
          <p:nvPr/>
        </p:nvSpPr>
        <p:spPr bwMode="auto">
          <a:xfrm flipV="1">
            <a:off x="1947863" y="2057400"/>
            <a:ext cx="566737" cy="569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8" name="Oval 65"/>
          <p:cNvSpPr>
            <a:spLocks noChangeArrowheads="1"/>
          </p:cNvSpPr>
          <p:nvPr/>
        </p:nvSpPr>
        <p:spPr bwMode="auto">
          <a:xfrm>
            <a:off x="2481263" y="200342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9" name="Rectangle 25"/>
          <p:cNvSpPr>
            <a:spLocks noChangeArrowheads="1"/>
          </p:cNvSpPr>
          <p:nvPr/>
        </p:nvSpPr>
        <p:spPr bwMode="auto">
          <a:xfrm>
            <a:off x="3657600" y="9906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Bef>
                <a:spcPct val="20000"/>
              </a:spcBef>
            </a:pPr>
            <a:r>
              <a:rPr lang="en-US">
                <a:latin typeface="Arial" charset="0"/>
              </a:rPr>
              <a:t>How to map sphere onto a flat image?</a:t>
            </a:r>
          </a:p>
        </p:txBody>
      </p:sp>
      <p:pic>
        <p:nvPicPr>
          <p:cNvPr id="14370" name="Picture 54" descr="Edittex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1524000"/>
            <a:ext cx="8128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1" name="Picture 120" descr="Edittex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78513" y="1501775"/>
            <a:ext cx="709612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914400" y="2362200"/>
            <a:ext cx="2057400" cy="538163"/>
            <a:chOff x="762000" y="2819400"/>
            <a:chExt cx="2590800" cy="538163"/>
          </a:xfrm>
        </p:grpSpPr>
        <p:sp>
          <p:nvSpPr>
            <p:cNvPr id="15404" name="Oval 8"/>
            <p:cNvSpPr>
              <a:spLocks noChangeArrowheads="1"/>
            </p:cNvSpPr>
            <p:nvPr/>
          </p:nvSpPr>
          <p:spPr bwMode="auto">
            <a:xfrm>
              <a:off x="762000" y="2824163"/>
              <a:ext cx="2590800" cy="533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5" name="Rectangle 22"/>
            <p:cNvSpPr>
              <a:spLocks noChangeArrowheads="1"/>
            </p:cNvSpPr>
            <p:nvPr/>
          </p:nvSpPr>
          <p:spPr bwMode="auto">
            <a:xfrm>
              <a:off x="762000" y="2819400"/>
              <a:ext cx="2590800" cy="304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6" name="Oval 23"/>
            <p:cNvSpPr>
              <a:spLocks noChangeArrowheads="1"/>
            </p:cNvSpPr>
            <p:nvPr/>
          </p:nvSpPr>
          <p:spPr bwMode="auto">
            <a:xfrm>
              <a:off x="762000" y="2819400"/>
              <a:ext cx="2590800" cy="5334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5363" name="Picture 91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01850" y="5384800"/>
            <a:ext cx="2159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4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73200" y="1895475"/>
            <a:ext cx="8128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Spherical reprojection</a:t>
            </a:r>
          </a:p>
        </p:txBody>
      </p:sp>
      <p:sp>
        <p:nvSpPr>
          <p:cNvPr id="15366" name="Line 5"/>
          <p:cNvSpPr>
            <a:spLocks noChangeShapeType="1"/>
          </p:cNvSpPr>
          <p:nvPr/>
        </p:nvSpPr>
        <p:spPr bwMode="auto">
          <a:xfrm flipV="1">
            <a:off x="2667000" y="1651000"/>
            <a:ext cx="228600" cy="25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Line 20"/>
          <p:cNvSpPr>
            <a:spLocks noChangeShapeType="1"/>
          </p:cNvSpPr>
          <p:nvPr/>
        </p:nvSpPr>
        <p:spPr bwMode="auto">
          <a:xfrm>
            <a:off x="2362200" y="1219200"/>
            <a:ext cx="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8" name="Line 21"/>
          <p:cNvSpPr>
            <a:spLocks noChangeShapeType="1"/>
          </p:cNvSpPr>
          <p:nvPr/>
        </p:nvSpPr>
        <p:spPr bwMode="auto">
          <a:xfrm>
            <a:off x="3276600" y="1371600"/>
            <a:ext cx="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Line 22"/>
          <p:cNvSpPr>
            <a:spLocks noChangeShapeType="1"/>
          </p:cNvSpPr>
          <p:nvPr/>
        </p:nvSpPr>
        <p:spPr bwMode="auto">
          <a:xfrm>
            <a:off x="2362200" y="2209800"/>
            <a:ext cx="914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0" name="Line 23"/>
          <p:cNvSpPr>
            <a:spLocks noChangeShapeType="1"/>
          </p:cNvSpPr>
          <p:nvPr/>
        </p:nvSpPr>
        <p:spPr bwMode="auto">
          <a:xfrm>
            <a:off x="2362200" y="1219200"/>
            <a:ext cx="914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1" name="Oval 69"/>
          <p:cNvSpPr>
            <a:spLocks noChangeArrowheads="1"/>
          </p:cNvSpPr>
          <p:nvPr/>
        </p:nvSpPr>
        <p:spPr bwMode="auto">
          <a:xfrm>
            <a:off x="2857500" y="1600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72"/>
          <p:cNvGrpSpPr>
            <a:grpSpLocks/>
          </p:cNvGrpSpPr>
          <p:nvPr/>
        </p:nvGrpSpPr>
        <p:grpSpPr bwMode="auto">
          <a:xfrm>
            <a:off x="2286000" y="1676400"/>
            <a:ext cx="642938" cy="609600"/>
            <a:chOff x="1632" y="1728"/>
            <a:chExt cx="405" cy="384"/>
          </a:xfrm>
        </p:grpSpPr>
        <p:sp>
          <p:nvSpPr>
            <p:cNvPr id="15402" name="Rectangle 70"/>
            <p:cNvSpPr>
              <a:spLocks noChangeArrowheads="1"/>
            </p:cNvSpPr>
            <p:nvPr/>
          </p:nvSpPr>
          <p:spPr bwMode="auto">
            <a:xfrm>
              <a:off x="1632" y="1728"/>
              <a:ext cx="96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3" name="Rectangle 71"/>
            <p:cNvSpPr>
              <a:spLocks noChangeArrowheads="1"/>
            </p:cNvSpPr>
            <p:nvPr/>
          </p:nvSpPr>
          <p:spPr bwMode="auto">
            <a:xfrm>
              <a:off x="1653" y="2016"/>
              <a:ext cx="384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73" name="Line 73"/>
          <p:cNvSpPr>
            <a:spLocks noChangeShapeType="1"/>
          </p:cNvSpPr>
          <p:nvPr/>
        </p:nvSpPr>
        <p:spPr bwMode="auto">
          <a:xfrm>
            <a:off x="2362200" y="2209800"/>
            <a:ext cx="914400" cy="152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4" name="Line 74"/>
          <p:cNvSpPr>
            <a:spLocks noChangeShapeType="1"/>
          </p:cNvSpPr>
          <p:nvPr/>
        </p:nvSpPr>
        <p:spPr bwMode="auto">
          <a:xfrm>
            <a:off x="2362200" y="12192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1643063" y="2251075"/>
            <a:ext cx="914400" cy="681038"/>
            <a:chOff x="1104" y="1395"/>
            <a:chExt cx="576" cy="429"/>
          </a:xfrm>
        </p:grpSpPr>
        <p:sp>
          <p:nvSpPr>
            <p:cNvPr id="15396" name="Line 76"/>
            <p:cNvSpPr>
              <a:spLocks noChangeShapeType="1"/>
            </p:cNvSpPr>
            <p:nvPr/>
          </p:nvSpPr>
          <p:spPr bwMode="auto">
            <a:xfrm>
              <a:off x="1296" y="1635"/>
              <a:ext cx="2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Line 77"/>
            <p:cNvSpPr>
              <a:spLocks noChangeShapeType="1"/>
            </p:cNvSpPr>
            <p:nvPr/>
          </p:nvSpPr>
          <p:spPr bwMode="auto">
            <a:xfrm flipV="1">
              <a:off x="1296" y="1395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Line 78"/>
            <p:cNvSpPr>
              <a:spLocks noChangeShapeType="1"/>
            </p:cNvSpPr>
            <p:nvPr/>
          </p:nvSpPr>
          <p:spPr bwMode="auto">
            <a:xfrm flipH="1">
              <a:off x="1104" y="1632"/>
              <a:ext cx="192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Text Box 80"/>
            <p:cNvSpPr txBox="1">
              <a:spLocks noChangeArrowheads="1"/>
            </p:cNvSpPr>
            <p:nvPr/>
          </p:nvSpPr>
          <p:spPr bwMode="auto">
            <a:xfrm>
              <a:off x="1132" y="1443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 b="1" i="1"/>
                <a:t>Y</a:t>
              </a:r>
            </a:p>
          </p:txBody>
        </p:sp>
        <p:sp>
          <p:nvSpPr>
            <p:cNvPr id="15400" name="Text Box 81"/>
            <p:cNvSpPr txBox="1">
              <a:spLocks noChangeArrowheads="1"/>
            </p:cNvSpPr>
            <p:nvPr/>
          </p:nvSpPr>
          <p:spPr bwMode="auto">
            <a:xfrm>
              <a:off x="1152" y="163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 b="1" i="1"/>
                <a:t>Z</a:t>
              </a:r>
            </a:p>
          </p:txBody>
        </p:sp>
        <p:sp>
          <p:nvSpPr>
            <p:cNvPr id="15401" name="Text Box 79"/>
            <p:cNvSpPr txBox="1">
              <a:spLocks noChangeArrowheads="1"/>
            </p:cNvSpPr>
            <p:nvPr/>
          </p:nvSpPr>
          <p:spPr bwMode="auto">
            <a:xfrm>
              <a:off x="1488" y="1587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 b="1" i="1"/>
                <a:t>X</a:t>
              </a:r>
            </a:p>
          </p:txBody>
        </p:sp>
      </p:grpSp>
      <p:sp>
        <p:nvSpPr>
          <p:cNvPr id="15376" name="Oval 83"/>
          <p:cNvSpPr>
            <a:spLocks noChangeArrowheads="1"/>
          </p:cNvSpPr>
          <p:nvPr/>
        </p:nvSpPr>
        <p:spPr bwMode="auto">
          <a:xfrm>
            <a:off x="1295400" y="4876800"/>
            <a:ext cx="1066800" cy="1066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Line 84"/>
          <p:cNvSpPr>
            <a:spLocks noChangeShapeType="1"/>
          </p:cNvSpPr>
          <p:nvPr/>
        </p:nvSpPr>
        <p:spPr bwMode="auto">
          <a:xfrm flipH="1" flipV="1">
            <a:off x="1219200" y="457200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8" name="Line 85"/>
          <p:cNvSpPr>
            <a:spLocks noChangeShapeType="1"/>
          </p:cNvSpPr>
          <p:nvPr/>
        </p:nvSpPr>
        <p:spPr bwMode="auto">
          <a:xfrm>
            <a:off x="1219200" y="4876800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9" name="Line 86"/>
          <p:cNvSpPr>
            <a:spLocks noChangeShapeType="1"/>
          </p:cNvSpPr>
          <p:nvPr/>
        </p:nvSpPr>
        <p:spPr bwMode="auto">
          <a:xfrm>
            <a:off x="1828800" y="5410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0" name="Line 87"/>
          <p:cNvSpPr>
            <a:spLocks noChangeShapeType="1"/>
          </p:cNvSpPr>
          <p:nvPr/>
        </p:nvSpPr>
        <p:spPr bwMode="auto">
          <a:xfrm>
            <a:off x="1828800" y="5410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5381" name="Picture 89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5000" y="5638800"/>
            <a:ext cx="166688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2" name="Oval 92"/>
          <p:cNvSpPr>
            <a:spLocks noChangeArrowheads="1"/>
          </p:cNvSpPr>
          <p:nvPr/>
        </p:nvSpPr>
        <p:spPr bwMode="auto">
          <a:xfrm>
            <a:off x="1476375" y="4953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Oval 93"/>
          <p:cNvSpPr>
            <a:spLocks noChangeArrowheads="1"/>
          </p:cNvSpPr>
          <p:nvPr/>
        </p:nvSpPr>
        <p:spPr bwMode="auto">
          <a:xfrm>
            <a:off x="1390650" y="48387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384" name="Picture 94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65188" y="5064125"/>
            <a:ext cx="65881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5" name="Text Box 115"/>
          <p:cNvSpPr txBox="1">
            <a:spLocks noChangeArrowheads="1"/>
          </p:cNvSpPr>
          <p:nvPr/>
        </p:nvSpPr>
        <p:spPr bwMode="auto">
          <a:xfrm>
            <a:off x="1295400" y="3748088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side view</a:t>
            </a:r>
          </a:p>
        </p:txBody>
      </p:sp>
      <p:sp>
        <p:nvSpPr>
          <p:cNvPr id="15386" name="Text Box 116"/>
          <p:cNvSpPr txBox="1">
            <a:spLocks noChangeArrowheads="1"/>
          </p:cNvSpPr>
          <p:nvPr/>
        </p:nvSpPr>
        <p:spPr bwMode="auto">
          <a:xfrm>
            <a:off x="990600" y="60198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top-down view</a:t>
            </a:r>
          </a:p>
        </p:txBody>
      </p:sp>
      <p:pic>
        <p:nvPicPr>
          <p:cNvPr id="15387" name="Picture 119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47800" y="4594225"/>
            <a:ext cx="557213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8" name="Picture 120" descr="Edittex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38400" y="1392238"/>
            <a:ext cx="557213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5" name="Rectangle 25"/>
          <p:cNvSpPr>
            <a:spLocks noChangeArrowheads="1"/>
          </p:cNvSpPr>
          <p:nvPr/>
        </p:nvSpPr>
        <p:spPr bwMode="auto">
          <a:xfrm>
            <a:off x="3657600" y="1447800"/>
            <a:ext cx="548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algn="l"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latin typeface="Arial" charset="0"/>
              </a:rPr>
              <a:t>               to  </a:t>
            </a:r>
          </a:p>
          <a:p>
            <a:pPr marL="685800" lvl="1" indent="-228600" algn="l">
              <a:spcBef>
                <a:spcPct val="20000"/>
              </a:spcBef>
              <a:buFontTx/>
              <a:buChar char="–"/>
              <a:defRPr/>
            </a:pPr>
            <a:r>
              <a:rPr lang="en-US" sz="2000" dirty="0">
                <a:latin typeface="Arial" charset="0"/>
              </a:rPr>
              <a:t>Use image projection matrix!</a:t>
            </a:r>
          </a:p>
          <a:p>
            <a:pPr marL="1143000" lvl="2" indent="-228600" algn="l">
              <a:spcBef>
                <a:spcPct val="20000"/>
              </a:spcBef>
              <a:buFontTx/>
              <a:buChar char="–"/>
              <a:defRPr/>
            </a:pPr>
            <a:r>
              <a:rPr lang="en-US" sz="1600" dirty="0">
                <a:latin typeface="Arial" charset="0"/>
              </a:rPr>
              <a:t>or use the version of projection that properly accounts for radial distortion, as discussed in projection slides.  </a:t>
            </a:r>
            <a:r>
              <a:rPr lang="en-US" sz="1600" dirty="0">
                <a:latin typeface="Arial" charset="0"/>
              </a:rPr>
              <a:t>This is what you’ll do for project </a:t>
            </a:r>
            <a:r>
              <a:rPr lang="en-US" sz="1600" dirty="0" smtClean="0">
                <a:latin typeface="Arial" charset="0"/>
              </a:rPr>
              <a:t>3. </a:t>
            </a:r>
            <a:endParaRPr lang="en-US" sz="1600" dirty="0">
              <a:latin typeface="Arial" charset="0"/>
            </a:endParaRPr>
          </a:p>
        </p:txBody>
      </p:sp>
      <p:sp>
        <p:nvSpPr>
          <p:cNvPr id="15390" name="Oval 70"/>
          <p:cNvSpPr>
            <a:spLocks noChangeArrowheads="1"/>
          </p:cNvSpPr>
          <p:nvPr/>
        </p:nvSpPr>
        <p:spPr bwMode="auto">
          <a:xfrm>
            <a:off x="914400" y="1600200"/>
            <a:ext cx="2057400" cy="20574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1" name="Line 64"/>
          <p:cNvSpPr>
            <a:spLocks noChangeShapeType="1"/>
          </p:cNvSpPr>
          <p:nvPr/>
        </p:nvSpPr>
        <p:spPr bwMode="auto">
          <a:xfrm flipV="1">
            <a:off x="1947863" y="2057400"/>
            <a:ext cx="566737" cy="569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2" name="Oval 65"/>
          <p:cNvSpPr>
            <a:spLocks noChangeArrowheads="1"/>
          </p:cNvSpPr>
          <p:nvPr/>
        </p:nvSpPr>
        <p:spPr bwMode="auto">
          <a:xfrm>
            <a:off x="2481263" y="200342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3" name="Rectangle 25"/>
          <p:cNvSpPr>
            <a:spLocks noChangeArrowheads="1"/>
          </p:cNvSpPr>
          <p:nvPr/>
        </p:nvSpPr>
        <p:spPr bwMode="auto">
          <a:xfrm>
            <a:off x="3657600" y="9906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Bef>
                <a:spcPct val="20000"/>
              </a:spcBef>
            </a:pPr>
            <a:r>
              <a:rPr lang="en-US">
                <a:latin typeface="Arial" charset="0"/>
              </a:rPr>
              <a:t>How to map sphere onto a flat image?</a:t>
            </a:r>
          </a:p>
        </p:txBody>
      </p:sp>
      <p:pic>
        <p:nvPicPr>
          <p:cNvPr id="15394" name="Picture 54" descr="Edittex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1524000"/>
            <a:ext cx="8128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5" name="Picture 120" descr="Edittex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78513" y="1501775"/>
            <a:ext cx="709612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Straight Arrow Connector 47"/>
          <p:cNvCxnSpPr/>
          <p:nvPr/>
        </p:nvCxnSpPr>
        <p:spPr bwMode="auto">
          <a:xfrm rot="10800000" flipV="1">
            <a:off x="1552575" y="4086729"/>
            <a:ext cx="2014536" cy="80009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3657600" y="3929763"/>
            <a:ext cx="3128211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Project the point along the radius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6" grpId="0" animBg="1"/>
      <p:bldP spid="15377" grpId="0" animBg="1"/>
      <p:bldP spid="15378" grpId="0" animBg="1"/>
      <p:bldP spid="15379" grpId="0" animBg="1"/>
      <p:bldP spid="15380" grpId="0" animBg="1"/>
      <p:bldP spid="15382" grpId="0" animBg="1"/>
      <p:bldP spid="15383" grpId="0" animBg="1"/>
      <p:bldP spid="15386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do it?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 to Structure from Motion, but easier</a:t>
            </a:r>
          </a:p>
          <a:p>
            <a:r>
              <a:rPr lang="en-US" dirty="0" smtClean="0"/>
              <a:t>Basic Procedure</a:t>
            </a:r>
          </a:p>
          <a:p>
            <a:pPr lvl="1"/>
            <a:r>
              <a:rPr lang="en-US" dirty="0" smtClean="0"/>
              <a:t>Take a sequence of images from the same position</a:t>
            </a:r>
          </a:p>
          <a:p>
            <a:pPr lvl="2"/>
            <a:r>
              <a:rPr lang="en-US" dirty="0" smtClean="0"/>
              <a:t>Rotate the camera about its optical center</a:t>
            </a:r>
          </a:p>
          <a:p>
            <a:pPr lvl="1"/>
            <a:r>
              <a:rPr lang="en-US" dirty="0" smtClean="0"/>
              <a:t>Compute transformation between second image and first</a:t>
            </a:r>
          </a:p>
          <a:p>
            <a:pPr lvl="1"/>
            <a:r>
              <a:rPr lang="en-US" dirty="0" smtClean="0"/>
              <a:t>Transform the second image to overlap with the first</a:t>
            </a:r>
          </a:p>
          <a:p>
            <a:pPr lvl="1"/>
            <a:r>
              <a:rPr lang="en-US" dirty="0" smtClean="0"/>
              <a:t>Blend the two together to create a mosaic</a:t>
            </a:r>
          </a:p>
          <a:p>
            <a:pPr lvl="1"/>
            <a:r>
              <a:rPr lang="en-US" dirty="0" smtClean="0"/>
              <a:t>If there are more images, repeat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2913063" y="3963988"/>
            <a:ext cx="178117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f = 200 (pixels)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Spherical </a:t>
            </a:r>
            <a:r>
              <a:rPr lang="en-US" dirty="0" err="1" smtClean="0"/>
              <a:t>reprojection</a:t>
            </a:r>
            <a:r>
              <a:rPr lang="en-US" dirty="0" smtClean="0"/>
              <a:t>, before </a:t>
            </a:r>
            <a:r>
              <a:rPr lang="en-US" dirty="0" err="1" smtClean="0"/>
              <a:t>stiching</a:t>
            </a:r>
            <a:endParaRPr lang="en-US" dirty="0" smtClean="0"/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4876800"/>
            <a:ext cx="7924800" cy="1524000"/>
          </a:xfrm>
        </p:spPr>
        <p:txBody>
          <a:bodyPr/>
          <a:lstStyle/>
          <a:p>
            <a:r>
              <a:rPr lang="en-US" smtClean="0"/>
              <a:t>Map image to spherical coordinates</a:t>
            </a:r>
          </a:p>
          <a:p>
            <a:pPr lvl="1"/>
            <a:r>
              <a:rPr lang="en-US" smtClean="0"/>
              <a:t>need to know the focal length</a:t>
            </a:r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1358900" y="3963988"/>
            <a:ext cx="747713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input</a:t>
            </a:r>
          </a:p>
        </p:txBody>
      </p:sp>
      <p:sp>
        <p:nvSpPr>
          <p:cNvPr id="16390" name="Text Box 12"/>
          <p:cNvSpPr txBox="1">
            <a:spLocks noChangeArrowheads="1"/>
          </p:cNvSpPr>
          <p:nvPr/>
        </p:nvSpPr>
        <p:spPr bwMode="auto">
          <a:xfrm>
            <a:off x="7319963" y="3963988"/>
            <a:ext cx="909637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f = 800</a:t>
            </a:r>
          </a:p>
        </p:txBody>
      </p:sp>
      <p:sp>
        <p:nvSpPr>
          <p:cNvPr id="16391" name="Text Box 15"/>
          <p:cNvSpPr txBox="1">
            <a:spLocks noChangeArrowheads="1"/>
          </p:cNvSpPr>
          <p:nvPr/>
        </p:nvSpPr>
        <p:spPr bwMode="auto">
          <a:xfrm>
            <a:off x="5232400" y="3963988"/>
            <a:ext cx="90805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f = 400</a:t>
            </a:r>
          </a:p>
        </p:txBody>
      </p:sp>
      <p:pic>
        <p:nvPicPr>
          <p:cNvPr id="16392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9900" y="1447800"/>
            <a:ext cx="182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447800"/>
            <a:ext cx="182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447800"/>
            <a:ext cx="182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1447800"/>
            <a:ext cx="182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Aligning spherical images</a:t>
            </a:r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8458200" cy="1524000"/>
          </a:xfrm>
        </p:spPr>
        <p:txBody>
          <a:bodyPr/>
          <a:lstStyle/>
          <a:p>
            <a:r>
              <a:rPr lang="en-US" smtClean="0"/>
              <a:t>Suppose we rotate the camera by </a:t>
            </a:r>
            <a:r>
              <a:rPr lang="en-US" smtClean="0">
                <a:sym typeface="Symbol" pitchFamily="18" charset="2"/>
              </a:rPr>
              <a:t> </a:t>
            </a:r>
            <a:r>
              <a:rPr lang="en-US" smtClean="0"/>
              <a:t>about the vertical axis</a:t>
            </a:r>
          </a:p>
          <a:p>
            <a:pPr lvl="1"/>
            <a:r>
              <a:rPr lang="en-US" smtClean="0"/>
              <a:t>How does this change the spherical image?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143000"/>
            <a:ext cx="21336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143000"/>
            <a:ext cx="21145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21614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Aligning spherical images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143000"/>
            <a:ext cx="21336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2850" y="1128713"/>
            <a:ext cx="21145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685800" y="4267200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latin typeface="+mn-lt"/>
              </a:rPr>
              <a:t>Suppose we rotate the camera by </a:t>
            </a:r>
            <a:r>
              <a:rPr lang="en-US" kern="0" dirty="0">
                <a:sym typeface="Symbol"/>
              </a:rPr>
              <a:t> </a:t>
            </a:r>
            <a:r>
              <a:rPr lang="en-US" kern="0" dirty="0">
                <a:latin typeface="+mn-lt"/>
              </a:rPr>
              <a:t>about the vertical axis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How does this change the spherical image?</a:t>
            </a:r>
          </a:p>
          <a:p>
            <a:pPr marL="1200150" lvl="2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Translation by </a:t>
            </a:r>
            <a:r>
              <a:rPr lang="en-US" sz="2000" kern="0" dirty="0">
                <a:latin typeface="+mn-lt"/>
                <a:sym typeface="Symbol"/>
              </a:rPr>
              <a:t> </a:t>
            </a:r>
            <a:r>
              <a:rPr lang="en-US" sz="2000" kern="0" dirty="0">
                <a:sym typeface="Symbol"/>
              </a:rPr>
              <a:t>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  <a:sym typeface="Symbol"/>
              </a:rPr>
              <a:t>This means that we can align spherical images by translation</a:t>
            </a:r>
            <a:endParaRPr lang="en-US" sz="2000" kern="0" dirty="0">
              <a:latin typeface="+mn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Spherical image stitching</a:t>
            </a:r>
          </a:p>
        </p:txBody>
      </p:sp>
      <p:pic>
        <p:nvPicPr>
          <p:cNvPr id="19459" name="Picture 4" descr="VMCa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842444"/>
            <a:ext cx="5791200" cy="337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4752456"/>
            <a:ext cx="8001000" cy="1447800"/>
          </a:xfrm>
        </p:spPr>
        <p:txBody>
          <a:bodyPr/>
          <a:lstStyle/>
          <a:p>
            <a:r>
              <a:rPr lang="en-US" sz="2000" smtClean="0"/>
              <a:t>What if you don’t know the camera rotation?</a:t>
            </a:r>
          </a:p>
          <a:p>
            <a:pPr lvl="1"/>
            <a:r>
              <a:rPr lang="en-US" sz="1800" smtClean="0"/>
              <a:t>Solve for the camera rotations</a:t>
            </a:r>
          </a:p>
          <a:p>
            <a:pPr lvl="2"/>
            <a:r>
              <a:rPr lang="en-US" sz="1600" smtClean="0"/>
              <a:t>Note that a pan (rotation) of the camera is a </a:t>
            </a:r>
            <a:r>
              <a:rPr lang="en-US" sz="1600" b="1" smtClean="0"/>
              <a:t>translation</a:t>
            </a:r>
            <a:r>
              <a:rPr lang="en-US" sz="1600" smtClean="0"/>
              <a:t> of the sphere!</a:t>
            </a:r>
          </a:p>
          <a:p>
            <a:pPr lvl="2"/>
            <a:r>
              <a:rPr lang="en-US" sz="1600" smtClean="0"/>
              <a:t>Use feature matching to solve for translations of spherical-warped images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Different projections are possible</a:t>
            </a:r>
          </a:p>
        </p:txBody>
      </p:sp>
      <p:grpSp>
        <p:nvGrpSpPr>
          <p:cNvPr id="2" name="Group 7"/>
          <p:cNvGrpSpPr/>
          <p:nvPr/>
        </p:nvGrpSpPr>
        <p:grpSpPr>
          <a:xfrm>
            <a:off x="289560" y="1371600"/>
            <a:ext cx="8524068" cy="4191000"/>
            <a:chOff x="0" y="1371600"/>
            <a:chExt cx="9144000" cy="4495800"/>
          </a:xfrm>
        </p:grpSpPr>
        <p:pic>
          <p:nvPicPr>
            <p:cNvPr id="29699" name="Picture 3" descr="LOBBY4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0" y="1371600"/>
              <a:ext cx="228600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0" name="Picture 4" descr="LOBBY0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0" y="3581400"/>
              <a:ext cx="228600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1" name="Picture 5" descr="LOBBY1C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3581400"/>
              <a:ext cx="228600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2" name="Picture 6" descr="LOBBY2C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58000" y="3581400"/>
              <a:ext cx="228600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3" name="Picture 7" descr="LOBBY3C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3581400"/>
              <a:ext cx="228600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types of mosaics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815840"/>
            <a:ext cx="7772400" cy="1600200"/>
          </a:xfrm>
        </p:spPr>
        <p:txBody>
          <a:bodyPr/>
          <a:lstStyle/>
          <a:p>
            <a:r>
              <a:rPr lang="en-US" sz="2000" smtClean="0"/>
              <a:t>Can mosaic onto </a:t>
            </a:r>
            <a:r>
              <a:rPr lang="en-US" sz="2000" i="1" smtClean="0"/>
              <a:t>any</a:t>
            </a:r>
            <a:r>
              <a:rPr lang="en-US" sz="2000" smtClean="0"/>
              <a:t> surface if you know the geometry</a:t>
            </a:r>
          </a:p>
          <a:p>
            <a:pPr lvl="1"/>
            <a:r>
              <a:rPr lang="en-US" sz="1800" smtClean="0"/>
              <a:t>See NASA’s </a:t>
            </a:r>
            <a:r>
              <a:rPr lang="en-US" sz="1800" smtClean="0">
                <a:hlinkClick r:id="rId2"/>
              </a:rPr>
              <a:t>Visible Earth project </a:t>
            </a:r>
            <a:r>
              <a:rPr lang="en-US" sz="1800" smtClean="0"/>
              <a:t>for some stunning earth mosaics</a:t>
            </a:r>
          </a:p>
          <a:p>
            <a:pPr lvl="2"/>
            <a:r>
              <a:rPr lang="en-US" sz="1400" smtClean="0">
                <a:hlinkClick r:id="rId2"/>
              </a:rPr>
              <a:t>http://earthobservatory.nasa.gov/Newsroom/BlueMarble/</a:t>
            </a:r>
            <a:endParaRPr lang="en-US" sz="1400" smtClean="0"/>
          </a:p>
          <a:p>
            <a:pPr lvl="2"/>
            <a:r>
              <a:rPr lang="en-US" sz="1400" smtClean="0"/>
              <a:t>Click for </a:t>
            </a:r>
            <a:r>
              <a:rPr lang="en-US" sz="1400" smtClean="0">
                <a:hlinkClick r:id="rId3" action="ppaction://hlinkfile"/>
              </a:rPr>
              <a:t>images</a:t>
            </a:r>
            <a:r>
              <a:rPr lang="en-US" sz="1400" smtClean="0"/>
              <a:t>…</a:t>
            </a:r>
          </a:p>
        </p:txBody>
      </p:sp>
      <p:pic>
        <p:nvPicPr>
          <p:cNvPr id="46084" name="Picture 5" descr="View of the Western Hemisphe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777240"/>
            <a:ext cx="39243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r>
              <a:rPr lang="en-US" dirty="0" smtClean="0"/>
              <a:t>3 (</a:t>
            </a:r>
            <a:r>
              <a:rPr lang="en-US" dirty="0" err="1" smtClean="0"/>
              <a:t>a+b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79400" y="846455"/>
            <a:ext cx="8561388" cy="4881563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sz="2000" b="1" dirty="0" smtClean="0"/>
              <a:t>Take pictures on a tripod (or handheld)</a:t>
            </a:r>
          </a:p>
          <a:p>
            <a:pPr marL="533400" indent="-533400">
              <a:buFontTx/>
              <a:buAutoNum type="arabicPeriod"/>
            </a:pPr>
            <a:r>
              <a:rPr lang="en-US" sz="2000" b="1" dirty="0" smtClean="0"/>
              <a:t>Warp to spherical coordinates</a:t>
            </a:r>
          </a:p>
          <a:p>
            <a:pPr marL="533400" indent="-533400">
              <a:buFontTx/>
              <a:buAutoNum type="arabicPeriod"/>
            </a:pPr>
            <a:r>
              <a:rPr lang="en-US" sz="2000" b="1" dirty="0" smtClean="0"/>
              <a:t>Extract features</a:t>
            </a:r>
          </a:p>
          <a:p>
            <a:pPr marL="533400" indent="-533400">
              <a:buFontTx/>
              <a:buAutoNum type="arabicPeriod"/>
            </a:pPr>
            <a:r>
              <a:rPr lang="en-US" sz="2000" dirty="0" smtClean="0"/>
              <a:t>Align neighboring pairs using RANSAC</a:t>
            </a:r>
          </a:p>
          <a:p>
            <a:pPr marL="533400" indent="-533400">
              <a:buFontTx/>
              <a:buAutoNum type="arabicPeriod"/>
            </a:pPr>
            <a:r>
              <a:rPr lang="en-US" sz="2000" dirty="0" smtClean="0"/>
              <a:t>Write out list of neighboring translations</a:t>
            </a:r>
          </a:p>
          <a:p>
            <a:pPr marL="533400" indent="-533400">
              <a:buFontTx/>
              <a:buAutoNum type="arabicPeriod"/>
            </a:pPr>
            <a:r>
              <a:rPr lang="en-US" sz="2000" dirty="0" smtClean="0"/>
              <a:t>Correct for drift</a:t>
            </a:r>
          </a:p>
          <a:p>
            <a:pPr marL="533400" indent="-533400">
              <a:buFontTx/>
              <a:buAutoNum type="arabicPeriod"/>
            </a:pPr>
            <a:r>
              <a:rPr lang="en-US" sz="2000" dirty="0" smtClean="0"/>
              <a:t>Read in warped images and blend </a:t>
            </a:r>
            <a:r>
              <a:rPr lang="en-US" sz="2000" dirty="0" smtClean="0"/>
              <a:t>them</a:t>
            </a:r>
            <a:endParaRPr lang="en-US" sz="2000" dirty="0" smtClean="0"/>
          </a:p>
          <a:p>
            <a:pPr marL="533400" indent="-533400">
              <a:buFontTx/>
              <a:buAutoNum type="arabicPeriod"/>
            </a:pPr>
            <a:r>
              <a:rPr lang="en-US" sz="2000" dirty="0" smtClean="0"/>
              <a:t>Crop the result and import into a viewer</a:t>
            </a:r>
          </a:p>
          <a:p>
            <a:pPr marL="533400" indent="-533400">
              <a:buFontTx/>
              <a:buAutoNum type="arabicPeriod"/>
            </a:pPr>
            <a:endParaRPr lang="en-US" sz="2000" dirty="0" smtClean="0"/>
          </a:p>
          <a:p>
            <a:pPr marL="533400" indent="-533400"/>
            <a:r>
              <a:rPr lang="en-US" sz="2000" dirty="0" smtClean="0"/>
              <a:t>Roughly based on </a:t>
            </a:r>
            <a:r>
              <a:rPr lang="en-US" sz="2000" b="1" dirty="0" err="1" smtClean="0"/>
              <a:t>Autostitch</a:t>
            </a:r>
            <a:endParaRPr lang="en-US" sz="2000" b="1" dirty="0" smtClean="0"/>
          </a:p>
          <a:p>
            <a:pPr marL="933450" lvl="1" indent="-533400"/>
            <a:r>
              <a:rPr lang="en-US" sz="1600" dirty="0" smtClean="0"/>
              <a:t>By Matthew Brown and David Lowe</a:t>
            </a:r>
          </a:p>
          <a:p>
            <a:pPr marL="933450" lvl="1" indent="-533400"/>
            <a:r>
              <a:rPr lang="en-US" sz="1600" dirty="0" smtClean="0">
                <a:hlinkClick r:id="rId2"/>
              </a:rPr>
              <a:t>http://www.cs.ubc.ca/~mbrown/autostitch/autostitch.html</a:t>
            </a:r>
            <a:r>
              <a:rPr lang="en-US" sz="1600" dirty="0" smtClean="0"/>
              <a:t> </a:t>
            </a:r>
          </a:p>
          <a:p>
            <a:pPr marL="933450" lvl="1" indent="-533400"/>
            <a:endParaRPr lang="en-US" sz="1600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pairs</a:t>
            </a:r>
          </a:p>
          <a:p>
            <a:endParaRPr lang="en-US" dirty="0" smtClean="0"/>
          </a:p>
          <a:p>
            <a:r>
              <a:rPr lang="en-US" dirty="0" smtClean="0"/>
              <a:t>Check out a Panorama Kit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145901"/>
            <a:ext cx="8331200" cy="403225"/>
          </a:xfrm>
        </p:spPr>
        <p:txBody>
          <a:bodyPr/>
          <a:lstStyle/>
          <a:p>
            <a:r>
              <a:rPr lang="en-US" dirty="0" smtClean="0"/>
              <a:t>Panoramic Stitching</a:t>
            </a:r>
            <a:endParaRPr lang="en-US" dirty="0"/>
          </a:p>
        </p:txBody>
      </p:sp>
      <p:grpSp>
        <p:nvGrpSpPr>
          <p:cNvPr id="3" name="Group 9"/>
          <p:cNvGrpSpPr/>
          <p:nvPr/>
        </p:nvGrpSpPr>
        <p:grpSpPr>
          <a:xfrm>
            <a:off x="309881" y="1072516"/>
            <a:ext cx="8498840" cy="1146457"/>
            <a:chOff x="111760" y="1011556"/>
            <a:chExt cx="9144000" cy="1233486"/>
          </a:xfrm>
        </p:grpSpPr>
        <p:pic>
          <p:nvPicPr>
            <p:cNvPr id="993285" name="Picture 1" descr="piscin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760" y="1021080"/>
              <a:ext cx="1828800" cy="1214438"/>
            </a:xfrm>
            <a:prstGeom prst="rect">
              <a:avLst/>
            </a:prstGeom>
            <a:noFill/>
          </p:spPr>
        </p:pic>
        <p:pic>
          <p:nvPicPr>
            <p:cNvPr id="993284" name="Picture 2" descr="piscin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40560" y="1011556"/>
              <a:ext cx="1828800" cy="1223962"/>
            </a:xfrm>
            <a:prstGeom prst="rect">
              <a:avLst/>
            </a:prstGeom>
            <a:noFill/>
          </p:spPr>
        </p:pic>
        <p:pic>
          <p:nvPicPr>
            <p:cNvPr id="993283" name="Picture 3" descr="piscine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69360" y="1021080"/>
              <a:ext cx="1828800" cy="1214438"/>
            </a:xfrm>
            <a:prstGeom prst="rect">
              <a:avLst/>
            </a:prstGeom>
            <a:noFill/>
          </p:spPr>
        </p:pic>
        <p:pic>
          <p:nvPicPr>
            <p:cNvPr id="993282" name="Picture 4" descr="piscine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26960" y="1011556"/>
              <a:ext cx="1828800" cy="1223962"/>
            </a:xfrm>
            <a:prstGeom prst="rect">
              <a:avLst/>
            </a:prstGeom>
            <a:noFill/>
          </p:spPr>
        </p:pic>
        <p:pic>
          <p:nvPicPr>
            <p:cNvPr id="993281" name="Picture 5" descr="piscine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98160" y="1021080"/>
              <a:ext cx="1828800" cy="1223962"/>
            </a:xfrm>
            <a:prstGeom prst="rect">
              <a:avLst/>
            </a:prstGeom>
            <a:noFill/>
          </p:spPr>
        </p:pic>
      </p:grpSp>
      <p:pic>
        <p:nvPicPr>
          <p:cNvPr id="993287" name="Picture 7" descr="C:\Research\Presentations\CSE455\Mosaics\piscine1_stitch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8809" y="2780717"/>
            <a:ext cx="6417751" cy="289461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56405" y="706476"/>
            <a:ext cx="7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Input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3757" y="2672251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Goal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4633647" y="3988753"/>
            <a:ext cx="2146303" cy="457200"/>
            <a:chOff x="3312" y="2832"/>
            <a:chExt cx="1352" cy="288"/>
          </a:xfrm>
        </p:grpSpPr>
        <p:sp>
          <p:nvSpPr>
            <p:cNvPr id="10284" name="Text Box 44"/>
            <p:cNvSpPr txBox="1">
              <a:spLocks noChangeArrowheads="1"/>
            </p:cNvSpPr>
            <p:nvPr/>
          </p:nvSpPr>
          <p:spPr bwMode="auto">
            <a:xfrm>
              <a:off x="3595" y="2887"/>
              <a:ext cx="106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Arial" charset="0"/>
                </a:rPr>
                <a:t>mosaic </a:t>
              </a:r>
              <a:r>
                <a:rPr lang="en-US" sz="2000" dirty="0" smtClean="0">
                  <a:latin typeface="Arial" charset="0"/>
                </a:rPr>
                <a:t>plane</a:t>
              </a:r>
              <a:endParaRPr lang="en-US" sz="2000" dirty="0">
                <a:latin typeface="Arial" charset="0"/>
              </a:endParaRPr>
            </a:p>
          </p:txBody>
        </p:sp>
        <p:sp>
          <p:nvSpPr>
            <p:cNvPr id="10285" name="Line 45"/>
            <p:cNvSpPr>
              <a:spLocks noChangeShapeType="1"/>
            </p:cNvSpPr>
            <p:nvPr/>
          </p:nvSpPr>
          <p:spPr bwMode="auto">
            <a:xfrm flipH="1" flipV="1">
              <a:off x="3312" y="2832"/>
              <a:ext cx="336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reprojection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044440"/>
            <a:ext cx="7772400" cy="1524000"/>
          </a:xfrm>
        </p:spPr>
        <p:txBody>
          <a:bodyPr/>
          <a:lstStyle/>
          <a:p>
            <a:r>
              <a:rPr lang="en-US" smtClean="0"/>
              <a:t>The mosaic has a natural interpretation in 3D</a:t>
            </a:r>
          </a:p>
          <a:p>
            <a:pPr lvl="1"/>
            <a:r>
              <a:rPr lang="en-US" smtClean="0"/>
              <a:t>The images are reprojected onto a common plane</a:t>
            </a:r>
          </a:p>
          <a:p>
            <a:pPr lvl="1"/>
            <a:r>
              <a:rPr lang="en-US" smtClean="0"/>
              <a:t>The mosaic is formed on this plane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3094584" y="746317"/>
            <a:ext cx="1436903" cy="2764982"/>
            <a:chOff x="3094584" y="746317"/>
            <a:chExt cx="1436903" cy="2764982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3181880" y="2608610"/>
              <a:ext cx="659316" cy="902689"/>
              <a:chOff x="1180" y="720"/>
              <a:chExt cx="596" cy="816"/>
            </a:xfrm>
          </p:grpSpPr>
          <p:sp>
            <p:nvSpPr>
              <p:cNvPr id="10276" name="Line 16"/>
              <p:cNvSpPr>
                <a:spLocks noChangeShapeType="1"/>
              </p:cNvSpPr>
              <p:nvPr/>
            </p:nvSpPr>
            <p:spPr bwMode="auto">
              <a:xfrm>
                <a:off x="1472" y="720"/>
                <a:ext cx="304" cy="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2180804">
                <a:off x="1180" y="1128"/>
                <a:ext cx="260" cy="408"/>
                <a:chOff x="3979" y="3269"/>
                <a:chExt cx="260" cy="408"/>
              </a:xfrm>
            </p:grpSpPr>
            <p:sp>
              <p:nvSpPr>
                <p:cNvPr id="10278" name="Freeform 11"/>
                <p:cNvSpPr>
                  <a:spLocks/>
                </p:cNvSpPr>
                <p:nvPr/>
              </p:nvSpPr>
              <p:spPr bwMode="auto">
                <a:xfrm>
                  <a:off x="3984" y="3371"/>
                  <a:ext cx="180" cy="306"/>
                </a:xfrm>
                <a:custGeom>
                  <a:avLst/>
                  <a:gdLst>
                    <a:gd name="T0" fmla="*/ 14 w 202"/>
                    <a:gd name="T1" fmla="*/ 305 h 306"/>
                    <a:gd name="T2" fmla="*/ 0 w 202"/>
                    <a:gd name="T3" fmla="*/ 22 h 306"/>
                    <a:gd name="T4" fmla="*/ 8 w 202"/>
                    <a:gd name="T5" fmla="*/ 13 h 306"/>
                    <a:gd name="T6" fmla="*/ 13 w 202"/>
                    <a:gd name="T7" fmla="*/ 14 h 306"/>
                    <a:gd name="T8" fmla="*/ 19 w 202"/>
                    <a:gd name="T9" fmla="*/ 13 h 306"/>
                    <a:gd name="T10" fmla="*/ 20 w 202"/>
                    <a:gd name="T11" fmla="*/ 10 h 306"/>
                    <a:gd name="T12" fmla="*/ 24 w 202"/>
                    <a:gd name="T13" fmla="*/ 11 h 306"/>
                    <a:gd name="T14" fmla="*/ 28 w 202"/>
                    <a:gd name="T15" fmla="*/ 7 h 306"/>
                    <a:gd name="T16" fmla="*/ 33 w 202"/>
                    <a:gd name="T17" fmla="*/ 9 h 306"/>
                    <a:gd name="T18" fmla="*/ 37 w 202"/>
                    <a:gd name="T19" fmla="*/ 6 h 306"/>
                    <a:gd name="T20" fmla="*/ 41 w 202"/>
                    <a:gd name="T21" fmla="*/ 5 h 306"/>
                    <a:gd name="T22" fmla="*/ 46 w 202"/>
                    <a:gd name="T23" fmla="*/ 3 h 306"/>
                    <a:gd name="T24" fmla="*/ 51 w 202"/>
                    <a:gd name="T25" fmla="*/ 4 h 306"/>
                    <a:gd name="T26" fmla="*/ 55 w 202"/>
                    <a:gd name="T27" fmla="*/ 3 h 306"/>
                    <a:gd name="T28" fmla="*/ 59 w 202"/>
                    <a:gd name="T29" fmla="*/ 0 h 306"/>
                    <a:gd name="T30" fmla="*/ 66 w 202"/>
                    <a:gd name="T31" fmla="*/ 0 h 306"/>
                    <a:gd name="T32" fmla="*/ 71 w 202"/>
                    <a:gd name="T33" fmla="*/ 1 h 306"/>
                    <a:gd name="T34" fmla="*/ 74 w 202"/>
                    <a:gd name="T35" fmla="*/ 1 h 306"/>
                    <a:gd name="T36" fmla="*/ 77 w 202"/>
                    <a:gd name="T37" fmla="*/ 3 h 306"/>
                    <a:gd name="T38" fmla="*/ 82 w 202"/>
                    <a:gd name="T39" fmla="*/ 4 h 306"/>
                    <a:gd name="T40" fmla="*/ 87 w 202"/>
                    <a:gd name="T41" fmla="*/ 7 h 306"/>
                    <a:gd name="T42" fmla="*/ 92 w 202"/>
                    <a:gd name="T43" fmla="*/ 7 h 306"/>
                    <a:gd name="T44" fmla="*/ 99 w 202"/>
                    <a:gd name="T45" fmla="*/ 10 h 306"/>
                    <a:gd name="T46" fmla="*/ 102 w 202"/>
                    <a:gd name="T47" fmla="*/ 12 h 306"/>
                    <a:gd name="T48" fmla="*/ 108 w 202"/>
                    <a:gd name="T49" fmla="*/ 11 h 306"/>
                    <a:gd name="T50" fmla="*/ 111 w 202"/>
                    <a:gd name="T51" fmla="*/ 16 h 306"/>
                    <a:gd name="T52" fmla="*/ 117 w 202"/>
                    <a:gd name="T53" fmla="*/ 17 h 306"/>
                    <a:gd name="T54" fmla="*/ 120 w 202"/>
                    <a:gd name="T55" fmla="*/ 19 h 306"/>
                    <a:gd name="T56" fmla="*/ 125 w 202"/>
                    <a:gd name="T57" fmla="*/ 21 h 306"/>
                    <a:gd name="T58" fmla="*/ 127 w 202"/>
                    <a:gd name="T59" fmla="*/ 24 h 306"/>
                    <a:gd name="T60" fmla="*/ 130 w 202"/>
                    <a:gd name="T61" fmla="*/ 27 h 306"/>
                    <a:gd name="T62" fmla="*/ 135 w 202"/>
                    <a:gd name="T63" fmla="*/ 31 h 306"/>
                    <a:gd name="T64" fmla="*/ 136 w 202"/>
                    <a:gd name="T65" fmla="*/ 35 h 306"/>
                    <a:gd name="T66" fmla="*/ 139 w 202"/>
                    <a:gd name="T67" fmla="*/ 36 h 306"/>
                    <a:gd name="T68" fmla="*/ 143 w 202"/>
                    <a:gd name="T69" fmla="*/ 41 h 306"/>
                    <a:gd name="T70" fmla="*/ 145 w 202"/>
                    <a:gd name="T71" fmla="*/ 44 h 306"/>
                    <a:gd name="T72" fmla="*/ 150 w 202"/>
                    <a:gd name="T73" fmla="*/ 46 h 306"/>
                    <a:gd name="T74" fmla="*/ 153 w 202"/>
                    <a:gd name="T75" fmla="*/ 50 h 306"/>
                    <a:gd name="T76" fmla="*/ 157 w 202"/>
                    <a:gd name="T77" fmla="*/ 53 h 306"/>
                    <a:gd name="T78" fmla="*/ 159 w 202"/>
                    <a:gd name="T79" fmla="*/ 55 h 306"/>
                    <a:gd name="T80" fmla="*/ 162 w 202"/>
                    <a:gd name="T81" fmla="*/ 59 h 306"/>
                    <a:gd name="T82" fmla="*/ 165 w 202"/>
                    <a:gd name="T83" fmla="*/ 62 h 306"/>
                    <a:gd name="T84" fmla="*/ 166 w 202"/>
                    <a:gd name="T85" fmla="*/ 67 h 306"/>
                    <a:gd name="T86" fmla="*/ 168 w 202"/>
                    <a:gd name="T87" fmla="*/ 73 h 306"/>
                    <a:gd name="T88" fmla="*/ 171 w 202"/>
                    <a:gd name="T89" fmla="*/ 76 h 306"/>
                    <a:gd name="T90" fmla="*/ 175 w 202"/>
                    <a:gd name="T91" fmla="*/ 80 h 306"/>
                    <a:gd name="T92" fmla="*/ 176 w 202"/>
                    <a:gd name="T93" fmla="*/ 84 h 306"/>
                    <a:gd name="T94" fmla="*/ 178 w 202"/>
                    <a:gd name="T95" fmla="*/ 90 h 306"/>
                    <a:gd name="T96" fmla="*/ 179 w 202"/>
                    <a:gd name="T97" fmla="*/ 99 h 306"/>
                    <a:gd name="T98" fmla="*/ 14 w 202"/>
                    <a:gd name="T99" fmla="*/ 305 h 30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02"/>
                    <a:gd name="T151" fmla="*/ 0 h 306"/>
                    <a:gd name="T152" fmla="*/ 202 w 202"/>
                    <a:gd name="T153" fmla="*/ 306 h 30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02" h="306">
                      <a:moveTo>
                        <a:pt x="16" y="305"/>
                      </a:moveTo>
                      <a:lnTo>
                        <a:pt x="0" y="22"/>
                      </a:lnTo>
                      <a:lnTo>
                        <a:pt x="9" y="13"/>
                      </a:lnTo>
                      <a:lnTo>
                        <a:pt x="15" y="14"/>
                      </a:lnTo>
                      <a:lnTo>
                        <a:pt x="21" y="13"/>
                      </a:lnTo>
                      <a:lnTo>
                        <a:pt x="22" y="10"/>
                      </a:lnTo>
                      <a:lnTo>
                        <a:pt x="27" y="11"/>
                      </a:lnTo>
                      <a:lnTo>
                        <a:pt x="31" y="7"/>
                      </a:lnTo>
                      <a:lnTo>
                        <a:pt x="37" y="9"/>
                      </a:lnTo>
                      <a:lnTo>
                        <a:pt x="41" y="6"/>
                      </a:lnTo>
                      <a:lnTo>
                        <a:pt x="46" y="5"/>
                      </a:lnTo>
                      <a:lnTo>
                        <a:pt x="52" y="3"/>
                      </a:lnTo>
                      <a:lnTo>
                        <a:pt x="57" y="4"/>
                      </a:lnTo>
                      <a:lnTo>
                        <a:pt x="62" y="3"/>
                      </a:lnTo>
                      <a:lnTo>
                        <a:pt x="66" y="0"/>
                      </a:lnTo>
                      <a:lnTo>
                        <a:pt x="74" y="0"/>
                      </a:lnTo>
                      <a:lnTo>
                        <a:pt x="80" y="1"/>
                      </a:lnTo>
                      <a:lnTo>
                        <a:pt x="83" y="1"/>
                      </a:lnTo>
                      <a:lnTo>
                        <a:pt x="86" y="3"/>
                      </a:lnTo>
                      <a:lnTo>
                        <a:pt x="92" y="4"/>
                      </a:lnTo>
                      <a:lnTo>
                        <a:pt x="98" y="7"/>
                      </a:lnTo>
                      <a:lnTo>
                        <a:pt x="103" y="7"/>
                      </a:lnTo>
                      <a:lnTo>
                        <a:pt x="111" y="10"/>
                      </a:lnTo>
                      <a:lnTo>
                        <a:pt x="115" y="12"/>
                      </a:lnTo>
                      <a:lnTo>
                        <a:pt x="121" y="11"/>
                      </a:lnTo>
                      <a:lnTo>
                        <a:pt x="125" y="16"/>
                      </a:lnTo>
                      <a:lnTo>
                        <a:pt x="131" y="17"/>
                      </a:lnTo>
                      <a:lnTo>
                        <a:pt x="135" y="19"/>
                      </a:lnTo>
                      <a:lnTo>
                        <a:pt x="140" y="21"/>
                      </a:lnTo>
                      <a:lnTo>
                        <a:pt x="142" y="24"/>
                      </a:lnTo>
                      <a:lnTo>
                        <a:pt x="146" y="27"/>
                      </a:lnTo>
                      <a:lnTo>
                        <a:pt x="151" y="31"/>
                      </a:lnTo>
                      <a:lnTo>
                        <a:pt x="153" y="35"/>
                      </a:lnTo>
                      <a:lnTo>
                        <a:pt x="156" y="36"/>
                      </a:lnTo>
                      <a:lnTo>
                        <a:pt x="160" y="41"/>
                      </a:lnTo>
                      <a:lnTo>
                        <a:pt x="163" y="44"/>
                      </a:lnTo>
                      <a:lnTo>
                        <a:pt x="168" y="46"/>
                      </a:lnTo>
                      <a:lnTo>
                        <a:pt x="172" y="50"/>
                      </a:lnTo>
                      <a:lnTo>
                        <a:pt x="176" y="53"/>
                      </a:lnTo>
                      <a:lnTo>
                        <a:pt x="178" y="55"/>
                      </a:lnTo>
                      <a:lnTo>
                        <a:pt x="182" y="59"/>
                      </a:lnTo>
                      <a:lnTo>
                        <a:pt x="185" y="62"/>
                      </a:lnTo>
                      <a:lnTo>
                        <a:pt x="186" y="67"/>
                      </a:lnTo>
                      <a:lnTo>
                        <a:pt x="189" y="73"/>
                      </a:lnTo>
                      <a:lnTo>
                        <a:pt x="192" y="76"/>
                      </a:lnTo>
                      <a:lnTo>
                        <a:pt x="196" y="80"/>
                      </a:lnTo>
                      <a:lnTo>
                        <a:pt x="198" y="84"/>
                      </a:lnTo>
                      <a:lnTo>
                        <a:pt x="200" y="90"/>
                      </a:lnTo>
                      <a:lnTo>
                        <a:pt x="201" y="99"/>
                      </a:lnTo>
                      <a:lnTo>
                        <a:pt x="16" y="305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79" name="Arc 12"/>
                <p:cNvSpPr>
                  <a:spLocks/>
                </p:cNvSpPr>
                <p:nvPr/>
              </p:nvSpPr>
              <p:spPr bwMode="auto">
                <a:xfrm rot="-1380000">
                  <a:off x="4011" y="3348"/>
                  <a:ext cx="132" cy="149"/>
                </a:xfrm>
                <a:custGeom>
                  <a:avLst/>
                  <a:gdLst>
                    <a:gd name="T0" fmla="*/ 0 w 21745"/>
                    <a:gd name="T1" fmla="*/ 0 h 21600"/>
                    <a:gd name="T2" fmla="*/ 1 w 21745"/>
                    <a:gd name="T3" fmla="*/ 1 h 21600"/>
                    <a:gd name="T4" fmla="*/ 0 w 21745"/>
                    <a:gd name="T5" fmla="*/ 1 h 21600"/>
                    <a:gd name="T6" fmla="*/ 0 60000 65536"/>
                    <a:gd name="T7" fmla="*/ 0 60000 65536"/>
                    <a:gd name="T8" fmla="*/ 0 60000 65536"/>
                    <a:gd name="T9" fmla="*/ 0 w 21745"/>
                    <a:gd name="T10" fmla="*/ 0 h 21600"/>
                    <a:gd name="T11" fmla="*/ 21745 w 2174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745" h="21600" fill="none" extrusionOk="0">
                      <a:moveTo>
                        <a:pt x="0" y="0"/>
                      </a:moveTo>
                      <a:cubicBezTo>
                        <a:pt x="48" y="0"/>
                        <a:pt x="96" y="-1"/>
                        <a:pt x="145" y="0"/>
                      </a:cubicBezTo>
                      <a:cubicBezTo>
                        <a:pt x="12074" y="0"/>
                        <a:pt x="21745" y="9670"/>
                        <a:pt x="21745" y="21600"/>
                      </a:cubicBezTo>
                    </a:path>
                    <a:path w="21745" h="21600" stroke="0" extrusionOk="0">
                      <a:moveTo>
                        <a:pt x="0" y="0"/>
                      </a:moveTo>
                      <a:cubicBezTo>
                        <a:pt x="48" y="0"/>
                        <a:pt x="96" y="-1"/>
                        <a:pt x="145" y="0"/>
                      </a:cubicBezTo>
                      <a:cubicBezTo>
                        <a:pt x="12074" y="0"/>
                        <a:pt x="21745" y="9670"/>
                        <a:pt x="21745" y="21600"/>
                      </a:cubicBezTo>
                      <a:lnTo>
                        <a:pt x="145" y="216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540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80" name="Line 13"/>
                <p:cNvSpPr>
                  <a:spLocks noChangeShapeType="1"/>
                </p:cNvSpPr>
                <p:nvPr/>
              </p:nvSpPr>
              <p:spPr bwMode="auto">
                <a:xfrm>
                  <a:off x="3979" y="3269"/>
                  <a:ext cx="20" cy="407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81" name="Oval 14"/>
                <p:cNvSpPr>
                  <a:spLocks noChangeArrowheads="1"/>
                </p:cNvSpPr>
                <p:nvPr/>
              </p:nvSpPr>
              <p:spPr bwMode="auto">
                <a:xfrm rot="-3960000">
                  <a:off x="4047" y="3351"/>
                  <a:ext cx="71" cy="111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82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3999" y="3376"/>
                  <a:ext cx="240" cy="3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" name="Group 50"/>
            <p:cNvGrpSpPr>
              <a:grpSpLocks/>
            </p:cNvGrpSpPr>
            <p:nvPr/>
          </p:nvGrpSpPr>
          <p:grpSpPr bwMode="auto">
            <a:xfrm>
              <a:off x="3094584" y="746317"/>
              <a:ext cx="1436903" cy="2648770"/>
              <a:chOff x="3134816" y="438"/>
              <a:chExt cx="2062024" cy="1312"/>
            </a:xfrm>
          </p:grpSpPr>
          <p:sp>
            <p:nvSpPr>
              <p:cNvPr id="10258" name="Line 42"/>
              <p:cNvSpPr>
                <a:spLocks noChangeShapeType="1"/>
              </p:cNvSpPr>
              <p:nvPr/>
            </p:nvSpPr>
            <p:spPr bwMode="auto">
              <a:xfrm>
                <a:off x="5196840" y="438"/>
                <a:ext cx="0" cy="1125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6" name="Line 40"/>
              <p:cNvSpPr>
                <a:spLocks noChangeShapeType="1"/>
              </p:cNvSpPr>
              <p:nvPr/>
            </p:nvSpPr>
            <p:spPr bwMode="auto">
              <a:xfrm flipV="1">
                <a:off x="3134816" y="1564"/>
                <a:ext cx="2062024" cy="186"/>
              </a:xfrm>
              <a:prstGeom prst="line">
                <a:avLst/>
              </a:prstGeom>
              <a:noFill/>
              <a:ln w="12700">
                <a:solidFill>
                  <a:srgbClr val="33CC33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7" name="Line 41"/>
              <p:cNvSpPr>
                <a:spLocks noChangeShapeType="1"/>
              </p:cNvSpPr>
              <p:nvPr/>
            </p:nvSpPr>
            <p:spPr bwMode="auto">
              <a:xfrm flipV="1">
                <a:off x="3134816" y="438"/>
                <a:ext cx="2062024" cy="1311"/>
              </a:xfrm>
              <a:prstGeom prst="line">
                <a:avLst/>
              </a:prstGeom>
              <a:noFill/>
              <a:ln w="12700">
                <a:solidFill>
                  <a:srgbClr val="33CC33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3093874" y="3143268"/>
            <a:ext cx="1433681" cy="1565523"/>
            <a:chOff x="3097807" y="3129451"/>
            <a:chExt cx="1433681" cy="1565523"/>
          </a:xfrm>
        </p:grpSpPr>
        <p:grpSp>
          <p:nvGrpSpPr>
            <p:cNvPr id="51" name="Group 21"/>
            <p:cNvGrpSpPr>
              <a:grpSpLocks/>
            </p:cNvGrpSpPr>
            <p:nvPr/>
          </p:nvGrpSpPr>
          <p:grpSpPr bwMode="auto">
            <a:xfrm rot="20250102" flipV="1">
              <a:off x="3202613" y="3129451"/>
              <a:ext cx="695821" cy="782107"/>
              <a:chOff x="1147" y="816"/>
              <a:chExt cx="629" cy="707"/>
            </a:xfrm>
          </p:grpSpPr>
          <p:sp>
            <p:nvSpPr>
              <p:cNvPr id="56" name="Line 22"/>
              <p:cNvSpPr>
                <a:spLocks noChangeShapeType="1"/>
              </p:cNvSpPr>
              <p:nvPr/>
            </p:nvSpPr>
            <p:spPr bwMode="auto">
              <a:xfrm>
                <a:off x="1392" y="816"/>
                <a:ext cx="384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7" name="Group 23"/>
              <p:cNvGrpSpPr>
                <a:grpSpLocks/>
              </p:cNvGrpSpPr>
              <p:nvPr/>
            </p:nvGrpSpPr>
            <p:grpSpPr bwMode="auto">
              <a:xfrm rot="2180804">
                <a:off x="1147" y="1116"/>
                <a:ext cx="298" cy="407"/>
                <a:chOff x="3941" y="3270"/>
                <a:chExt cx="298" cy="407"/>
              </a:xfrm>
            </p:grpSpPr>
            <p:sp>
              <p:nvSpPr>
                <p:cNvPr id="58" name="Freeform 24"/>
                <p:cNvSpPr>
                  <a:spLocks/>
                </p:cNvSpPr>
                <p:nvPr/>
              </p:nvSpPr>
              <p:spPr bwMode="auto">
                <a:xfrm>
                  <a:off x="3984" y="3371"/>
                  <a:ext cx="180" cy="306"/>
                </a:xfrm>
                <a:custGeom>
                  <a:avLst/>
                  <a:gdLst>
                    <a:gd name="T0" fmla="*/ 14 w 202"/>
                    <a:gd name="T1" fmla="*/ 305 h 306"/>
                    <a:gd name="T2" fmla="*/ 0 w 202"/>
                    <a:gd name="T3" fmla="*/ 22 h 306"/>
                    <a:gd name="T4" fmla="*/ 8 w 202"/>
                    <a:gd name="T5" fmla="*/ 13 h 306"/>
                    <a:gd name="T6" fmla="*/ 13 w 202"/>
                    <a:gd name="T7" fmla="*/ 14 h 306"/>
                    <a:gd name="T8" fmla="*/ 19 w 202"/>
                    <a:gd name="T9" fmla="*/ 13 h 306"/>
                    <a:gd name="T10" fmla="*/ 20 w 202"/>
                    <a:gd name="T11" fmla="*/ 10 h 306"/>
                    <a:gd name="T12" fmla="*/ 24 w 202"/>
                    <a:gd name="T13" fmla="*/ 11 h 306"/>
                    <a:gd name="T14" fmla="*/ 28 w 202"/>
                    <a:gd name="T15" fmla="*/ 7 h 306"/>
                    <a:gd name="T16" fmla="*/ 33 w 202"/>
                    <a:gd name="T17" fmla="*/ 9 h 306"/>
                    <a:gd name="T18" fmla="*/ 37 w 202"/>
                    <a:gd name="T19" fmla="*/ 6 h 306"/>
                    <a:gd name="T20" fmla="*/ 41 w 202"/>
                    <a:gd name="T21" fmla="*/ 5 h 306"/>
                    <a:gd name="T22" fmla="*/ 46 w 202"/>
                    <a:gd name="T23" fmla="*/ 3 h 306"/>
                    <a:gd name="T24" fmla="*/ 51 w 202"/>
                    <a:gd name="T25" fmla="*/ 4 h 306"/>
                    <a:gd name="T26" fmla="*/ 55 w 202"/>
                    <a:gd name="T27" fmla="*/ 3 h 306"/>
                    <a:gd name="T28" fmla="*/ 59 w 202"/>
                    <a:gd name="T29" fmla="*/ 0 h 306"/>
                    <a:gd name="T30" fmla="*/ 66 w 202"/>
                    <a:gd name="T31" fmla="*/ 0 h 306"/>
                    <a:gd name="T32" fmla="*/ 71 w 202"/>
                    <a:gd name="T33" fmla="*/ 1 h 306"/>
                    <a:gd name="T34" fmla="*/ 74 w 202"/>
                    <a:gd name="T35" fmla="*/ 1 h 306"/>
                    <a:gd name="T36" fmla="*/ 77 w 202"/>
                    <a:gd name="T37" fmla="*/ 3 h 306"/>
                    <a:gd name="T38" fmla="*/ 82 w 202"/>
                    <a:gd name="T39" fmla="*/ 4 h 306"/>
                    <a:gd name="T40" fmla="*/ 87 w 202"/>
                    <a:gd name="T41" fmla="*/ 7 h 306"/>
                    <a:gd name="T42" fmla="*/ 92 w 202"/>
                    <a:gd name="T43" fmla="*/ 7 h 306"/>
                    <a:gd name="T44" fmla="*/ 99 w 202"/>
                    <a:gd name="T45" fmla="*/ 10 h 306"/>
                    <a:gd name="T46" fmla="*/ 102 w 202"/>
                    <a:gd name="T47" fmla="*/ 12 h 306"/>
                    <a:gd name="T48" fmla="*/ 108 w 202"/>
                    <a:gd name="T49" fmla="*/ 11 h 306"/>
                    <a:gd name="T50" fmla="*/ 111 w 202"/>
                    <a:gd name="T51" fmla="*/ 16 h 306"/>
                    <a:gd name="T52" fmla="*/ 117 w 202"/>
                    <a:gd name="T53" fmla="*/ 17 h 306"/>
                    <a:gd name="T54" fmla="*/ 120 w 202"/>
                    <a:gd name="T55" fmla="*/ 19 h 306"/>
                    <a:gd name="T56" fmla="*/ 125 w 202"/>
                    <a:gd name="T57" fmla="*/ 21 h 306"/>
                    <a:gd name="T58" fmla="*/ 127 w 202"/>
                    <a:gd name="T59" fmla="*/ 24 h 306"/>
                    <a:gd name="T60" fmla="*/ 130 w 202"/>
                    <a:gd name="T61" fmla="*/ 27 h 306"/>
                    <a:gd name="T62" fmla="*/ 135 w 202"/>
                    <a:gd name="T63" fmla="*/ 31 h 306"/>
                    <a:gd name="T64" fmla="*/ 136 w 202"/>
                    <a:gd name="T65" fmla="*/ 35 h 306"/>
                    <a:gd name="T66" fmla="*/ 139 w 202"/>
                    <a:gd name="T67" fmla="*/ 36 h 306"/>
                    <a:gd name="T68" fmla="*/ 143 w 202"/>
                    <a:gd name="T69" fmla="*/ 41 h 306"/>
                    <a:gd name="T70" fmla="*/ 145 w 202"/>
                    <a:gd name="T71" fmla="*/ 44 h 306"/>
                    <a:gd name="T72" fmla="*/ 150 w 202"/>
                    <a:gd name="T73" fmla="*/ 46 h 306"/>
                    <a:gd name="T74" fmla="*/ 153 w 202"/>
                    <a:gd name="T75" fmla="*/ 50 h 306"/>
                    <a:gd name="T76" fmla="*/ 157 w 202"/>
                    <a:gd name="T77" fmla="*/ 53 h 306"/>
                    <a:gd name="T78" fmla="*/ 159 w 202"/>
                    <a:gd name="T79" fmla="*/ 55 h 306"/>
                    <a:gd name="T80" fmla="*/ 162 w 202"/>
                    <a:gd name="T81" fmla="*/ 59 h 306"/>
                    <a:gd name="T82" fmla="*/ 165 w 202"/>
                    <a:gd name="T83" fmla="*/ 62 h 306"/>
                    <a:gd name="T84" fmla="*/ 166 w 202"/>
                    <a:gd name="T85" fmla="*/ 67 h 306"/>
                    <a:gd name="T86" fmla="*/ 168 w 202"/>
                    <a:gd name="T87" fmla="*/ 73 h 306"/>
                    <a:gd name="T88" fmla="*/ 171 w 202"/>
                    <a:gd name="T89" fmla="*/ 76 h 306"/>
                    <a:gd name="T90" fmla="*/ 175 w 202"/>
                    <a:gd name="T91" fmla="*/ 80 h 306"/>
                    <a:gd name="T92" fmla="*/ 176 w 202"/>
                    <a:gd name="T93" fmla="*/ 84 h 306"/>
                    <a:gd name="T94" fmla="*/ 178 w 202"/>
                    <a:gd name="T95" fmla="*/ 90 h 306"/>
                    <a:gd name="T96" fmla="*/ 179 w 202"/>
                    <a:gd name="T97" fmla="*/ 99 h 306"/>
                    <a:gd name="T98" fmla="*/ 14 w 202"/>
                    <a:gd name="T99" fmla="*/ 305 h 30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02"/>
                    <a:gd name="T151" fmla="*/ 0 h 306"/>
                    <a:gd name="T152" fmla="*/ 202 w 202"/>
                    <a:gd name="T153" fmla="*/ 306 h 30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02" h="306">
                      <a:moveTo>
                        <a:pt x="16" y="305"/>
                      </a:moveTo>
                      <a:lnTo>
                        <a:pt x="0" y="22"/>
                      </a:lnTo>
                      <a:lnTo>
                        <a:pt x="9" y="13"/>
                      </a:lnTo>
                      <a:lnTo>
                        <a:pt x="15" y="14"/>
                      </a:lnTo>
                      <a:lnTo>
                        <a:pt x="21" y="13"/>
                      </a:lnTo>
                      <a:lnTo>
                        <a:pt x="22" y="10"/>
                      </a:lnTo>
                      <a:lnTo>
                        <a:pt x="27" y="11"/>
                      </a:lnTo>
                      <a:lnTo>
                        <a:pt x="31" y="7"/>
                      </a:lnTo>
                      <a:lnTo>
                        <a:pt x="37" y="9"/>
                      </a:lnTo>
                      <a:lnTo>
                        <a:pt x="41" y="6"/>
                      </a:lnTo>
                      <a:lnTo>
                        <a:pt x="46" y="5"/>
                      </a:lnTo>
                      <a:lnTo>
                        <a:pt x="52" y="3"/>
                      </a:lnTo>
                      <a:lnTo>
                        <a:pt x="57" y="4"/>
                      </a:lnTo>
                      <a:lnTo>
                        <a:pt x="62" y="3"/>
                      </a:lnTo>
                      <a:lnTo>
                        <a:pt x="66" y="0"/>
                      </a:lnTo>
                      <a:lnTo>
                        <a:pt x="74" y="0"/>
                      </a:lnTo>
                      <a:lnTo>
                        <a:pt x="80" y="1"/>
                      </a:lnTo>
                      <a:lnTo>
                        <a:pt x="83" y="1"/>
                      </a:lnTo>
                      <a:lnTo>
                        <a:pt x="86" y="3"/>
                      </a:lnTo>
                      <a:lnTo>
                        <a:pt x="92" y="4"/>
                      </a:lnTo>
                      <a:lnTo>
                        <a:pt x="98" y="7"/>
                      </a:lnTo>
                      <a:lnTo>
                        <a:pt x="103" y="7"/>
                      </a:lnTo>
                      <a:lnTo>
                        <a:pt x="111" y="10"/>
                      </a:lnTo>
                      <a:lnTo>
                        <a:pt x="115" y="12"/>
                      </a:lnTo>
                      <a:lnTo>
                        <a:pt x="121" y="11"/>
                      </a:lnTo>
                      <a:lnTo>
                        <a:pt x="125" y="16"/>
                      </a:lnTo>
                      <a:lnTo>
                        <a:pt x="131" y="17"/>
                      </a:lnTo>
                      <a:lnTo>
                        <a:pt x="135" y="19"/>
                      </a:lnTo>
                      <a:lnTo>
                        <a:pt x="140" y="21"/>
                      </a:lnTo>
                      <a:lnTo>
                        <a:pt x="142" y="24"/>
                      </a:lnTo>
                      <a:lnTo>
                        <a:pt x="146" y="27"/>
                      </a:lnTo>
                      <a:lnTo>
                        <a:pt x="151" y="31"/>
                      </a:lnTo>
                      <a:lnTo>
                        <a:pt x="153" y="35"/>
                      </a:lnTo>
                      <a:lnTo>
                        <a:pt x="156" y="36"/>
                      </a:lnTo>
                      <a:lnTo>
                        <a:pt x="160" y="41"/>
                      </a:lnTo>
                      <a:lnTo>
                        <a:pt x="163" y="44"/>
                      </a:lnTo>
                      <a:lnTo>
                        <a:pt x="168" y="46"/>
                      </a:lnTo>
                      <a:lnTo>
                        <a:pt x="172" y="50"/>
                      </a:lnTo>
                      <a:lnTo>
                        <a:pt x="176" y="53"/>
                      </a:lnTo>
                      <a:lnTo>
                        <a:pt x="178" y="55"/>
                      </a:lnTo>
                      <a:lnTo>
                        <a:pt x="182" y="59"/>
                      </a:lnTo>
                      <a:lnTo>
                        <a:pt x="185" y="62"/>
                      </a:lnTo>
                      <a:lnTo>
                        <a:pt x="186" y="67"/>
                      </a:lnTo>
                      <a:lnTo>
                        <a:pt x="189" y="73"/>
                      </a:lnTo>
                      <a:lnTo>
                        <a:pt x="192" y="76"/>
                      </a:lnTo>
                      <a:lnTo>
                        <a:pt x="196" y="80"/>
                      </a:lnTo>
                      <a:lnTo>
                        <a:pt x="198" y="84"/>
                      </a:lnTo>
                      <a:lnTo>
                        <a:pt x="200" y="90"/>
                      </a:lnTo>
                      <a:lnTo>
                        <a:pt x="201" y="99"/>
                      </a:lnTo>
                      <a:lnTo>
                        <a:pt x="16" y="305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Arc 25"/>
                <p:cNvSpPr>
                  <a:spLocks/>
                </p:cNvSpPr>
                <p:nvPr/>
              </p:nvSpPr>
              <p:spPr bwMode="auto">
                <a:xfrm rot="20220000">
                  <a:off x="3995" y="3354"/>
                  <a:ext cx="149" cy="146"/>
                </a:xfrm>
                <a:custGeom>
                  <a:avLst/>
                  <a:gdLst>
                    <a:gd name="T0" fmla="*/ 0 w 21745"/>
                    <a:gd name="T1" fmla="*/ 0 h 21600"/>
                    <a:gd name="T2" fmla="*/ 1 w 21745"/>
                    <a:gd name="T3" fmla="*/ 1 h 21600"/>
                    <a:gd name="T4" fmla="*/ 0 w 21745"/>
                    <a:gd name="T5" fmla="*/ 1 h 21600"/>
                    <a:gd name="T6" fmla="*/ 0 60000 65536"/>
                    <a:gd name="T7" fmla="*/ 0 60000 65536"/>
                    <a:gd name="T8" fmla="*/ 0 60000 65536"/>
                    <a:gd name="T9" fmla="*/ 0 w 21745"/>
                    <a:gd name="T10" fmla="*/ 0 h 21600"/>
                    <a:gd name="T11" fmla="*/ 21745 w 2174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745" h="21600" fill="none" extrusionOk="0">
                      <a:moveTo>
                        <a:pt x="0" y="0"/>
                      </a:moveTo>
                      <a:cubicBezTo>
                        <a:pt x="48" y="0"/>
                        <a:pt x="96" y="-1"/>
                        <a:pt x="145" y="0"/>
                      </a:cubicBezTo>
                      <a:cubicBezTo>
                        <a:pt x="12074" y="0"/>
                        <a:pt x="21745" y="9670"/>
                        <a:pt x="21745" y="21600"/>
                      </a:cubicBezTo>
                    </a:path>
                    <a:path w="21745" h="21600" stroke="0" extrusionOk="0">
                      <a:moveTo>
                        <a:pt x="0" y="0"/>
                      </a:moveTo>
                      <a:cubicBezTo>
                        <a:pt x="48" y="0"/>
                        <a:pt x="96" y="-1"/>
                        <a:pt x="145" y="0"/>
                      </a:cubicBezTo>
                      <a:cubicBezTo>
                        <a:pt x="12074" y="0"/>
                        <a:pt x="21745" y="9670"/>
                        <a:pt x="21745" y="21600"/>
                      </a:cubicBezTo>
                      <a:lnTo>
                        <a:pt x="145" y="216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540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Line 26"/>
                <p:cNvSpPr>
                  <a:spLocks noChangeShapeType="1"/>
                </p:cNvSpPr>
                <p:nvPr/>
              </p:nvSpPr>
              <p:spPr bwMode="auto">
                <a:xfrm>
                  <a:off x="3941" y="3270"/>
                  <a:ext cx="58" cy="40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Oval 27"/>
                <p:cNvSpPr>
                  <a:spLocks noChangeArrowheads="1"/>
                </p:cNvSpPr>
                <p:nvPr/>
              </p:nvSpPr>
              <p:spPr bwMode="auto">
                <a:xfrm rot="-3960000">
                  <a:off x="4047" y="3351"/>
                  <a:ext cx="71" cy="111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3999" y="3376"/>
                  <a:ext cx="240" cy="3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" name="Group 49"/>
            <p:cNvGrpSpPr>
              <a:grpSpLocks/>
            </p:cNvGrpSpPr>
            <p:nvPr/>
          </p:nvGrpSpPr>
          <p:grpSpPr bwMode="auto">
            <a:xfrm>
              <a:off x="3097807" y="3139604"/>
              <a:ext cx="1433681" cy="1555370"/>
              <a:chOff x="1968" y="1536"/>
              <a:chExt cx="1296" cy="1406"/>
            </a:xfrm>
          </p:grpSpPr>
          <p:sp>
            <p:nvSpPr>
              <p:cNvPr id="53" name="Line 30"/>
              <p:cNvSpPr>
                <a:spLocks noChangeShapeType="1"/>
              </p:cNvSpPr>
              <p:nvPr/>
            </p:nvSpPr>
            <p:spPr bwMode="auto">
              <a:xfrm flipV="1">
                <a:off x="1968" y="1536"/>
                <a:ext cx="1296" cy="24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31"/>
              <p:cNvSpPr>
                <a:spLocks noChangeShapeType="1"/>
              </p:cNvSpPr>
              <p:nvPr/>
            </p:nvSpPr>
            <p:spPr bwMode="auto">
              <a:xfrm>
                <a:off x="1968" y="1776"/>
                <a:ext cx="1296" cy="1166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32"/>
              <p:cNvSpPr>
                <a:spLocks noChangeShapeType="1"/>
              </p:cNvSpPr>
              <p:nvPr/>
            </p:nvSpPr>
            <p:spPr bwMode="auto">
              <a:xfrm>
                <a:off x="3264" y="1536"/>
                <a:ext cx="0" cy="140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3097807" y="2582059"/>
            <a:ext cx="1433681" cy="1354032"/>
            <a:chOff x="3097807" y="2582059"/>
            <a:chExt cx="1433681" cy="1354032"/>
          </a:xfrm>
        </p:grpSpPr>
        <p:grpSp>
          <p:nvGrpSpPr>
            <p:cNvPr id="80" name="Group 19"/>
            <p:cNvGrpSpPr>
              <a:grpSpLocks/>
            </p:cNvGrpSpPr>
            <p:nvPr/>
          </p:nvGrpSpPr>
          <p:grpSpPr bwMode="auto">
            <a:xfrm>
              <a:off x="3100019" y="3033404"/>
              <a:ext cx="688078" cy="637191"/>
              <a:chOff x="1106" y="1104"/>
              <a:chExt cx="622" cy="576"/>
            </a:xfrm>
          </p:grpSpPr>
          <p:grpSp>
            <p:nvGrpSpPr>
              <p:cNvPr id="85" name="Group 4"/>
              <p:cNvGrpSpPr>
                <a:grpSpLocks/>
              </p:cNvGrpSpPr>
              <p:nvPr/>
            </p:nvGrpSpPr>
            <p:grpSpPr bwMode="auto">
              <a:xfrm rot="4164331">
                <a:off x="1180" y="1268"/>
                <a:ext cx="260" cy="408"/>
                <a:chOff x="3979" y="3269"/>
                <a:chExt cx="260" cy="408"/>
              </a:xfrm>
            </p:grpSpPr>
            <p:sp>
              <p:nvSpPr>
                <p:cNvPr id="87" name="Freeform 5"/>
                <p:cNvSpPr>
                  <a:spLocks/>
                </p:cNvSpPr>
                <p:nvPr/>
              </p:nvSpPr>
              <p:spPr bwMode="auto">
                <a:xfrm>
                  <a:off x="3984" y="3371"/>
                  <a:ext cx="180" cy="306"/>
                </a:xfrm>
                <a:custGeom>
                  <a:avLst/>
                  <a:gdLst>
                    <a:gd name="T0" fmla="*/ 14 w 202"/>
                    <a:gd name="T1" fmla="*/ 305 h 306"/>
                    <a:gd name="T2" fmla="*/ 0 w 202"/>
                    <a:gd name="T3" fmla="*/ 22 h 306"/>
                    <a:gd name="T4" fmla="*/ 8 w 202"/>
                    <a:gd name="T5" fmla="*/ 13 h 306"/>
                    <a:gd name="T6" fmla="*/ 13 w 202"/>
                    <a:gd name="T7" fmla="*/ 14 h 306"/>
                    <a:gd name="T8" fmla="*/ 19 w 202"/>
                    <a:gd name="T9" fmla="*/ 13 h 306"/>
                    <a:gd name="T10" fmla="*/ 20 w 202"/>
                    <a:gd name="T11" fmla="*/ 10 h 306"/>
                    <a:gd name="T12" fmla="*/ 24 w 202"/>
                    <a:gd name="T13" fmla="*/ 11 h 306"/>
                    <a:gd name="T14" fmla="*/ 28 w 202"/>
                    <a:gd name="T15" fmla="*/ 7 h 306"/>
                    <a:gd name="T16" fmla="*/ 33 w 202"/>
                    <a:gd name="T17" fmla="*/ 9 h 306"/>
                    <a:gd name="T18" fmla="*/ 37 w 202"/>
                    <a:gd name="T19" fmla="*/ 6 h 306"/>
                    <a:gd name="T20" fmla="*/ 41 w 202"/>
                    <a:gd name="T21" fmla="*/ 5 h 306"/>
                    <a:gd name="T22" fmla="*/ 46 w 202"/>
                    <a:gd name="T23" fmla="*/ 3 h 306"/>
                    <a:gd name="T24" fmla="*/ 51 w 202"/>
                    <a:gd name="T25" fmla="*/ 4 h 306"/>
                    <a:gd name="T26" fmla="*/ 55 w 202"/>
                    <a:gd name="T27" fmla="*/ 3 h 306"/>
                    <a:gd name="T28" fmla="*/ 59 w 202"/>
                    <a:gd name="T29" fmla="*/ 0 h 306"/>
                    <a:gd name="T30" fmla="*/ 66 w 202"/>
                    <a:gd name="T31" fmla="*/ 0 h 306"/>
                    <a:gd name="T32" fmla="*/ 71 w 202"/>
                    <a:gd name="T33" fmla="*/ 1 h 306"/>
                    <a:gd name="T34" fmla="*/ 74 w 202"/>
                    <a:gd name="T35" fmla="*/ 1 h 306"/>
                    <a:gd name="T36" fmla="*/ 77 w 202"/>
                    <a:gd name="T37" fmla="*/ 3 h 306"/>
                    <a:gd name="T38" fmla="*/ 82 w 202"/>
                    <a:gd name="T39" fmla="*/ 4 h 306"/>
                    <a:gd name="T40" fmla="*/ 87 w 202"/>
                    <a:gd name="T41" fmla="*/ 7 h 306"/>
                    <a:gd name="T42" fmla="*/ 92 w 202"/>
                    <a:gd name="T43" fmla="*/ 7 h 306"/>
                    <a:gd name="T44" fmla="*/ 99 w 202"/>
                    <a:gd name="T45" fmla="*/ 10 h 306"/>
                    <a:gd name="T46" fmla="*/ 102 w 202"/>
                    <a:gd name="T47" fmla="*/ 12 h 306"/>
                    <a:gd name="T48" fmla="*/ 108 w 202"/>
                    <a:gd name="T49" fmla="*/ 11 h 306"/>
                    <a:gd name="T50" fmla="*/ 111 w 202"/>
                    <a:gd name="T51" fmla="*/ 16 h 306"/>
                    <a:gd name="T52" fmla="*/ 117 w 202"/>
                    <a:gd name="T53" fmla="*/ 17 h 306"/>
                    <a:gd name="T54" fmla="*/ 120 w 202"/>
                    <a:gd name="T55" fmla="*/ 19 h 306"/>
                    <a:gd name="T56" fmla="*/ 125 w 202"/>
                    <a:gd name="T57" fmla="*/ 21 h 306"/>
                    <a:gd name="T58" fmla="*/ 127 w 202"/>
                    <a:gd name="T59" fmla="*/ 24 h 306"/>
                    <a:gd name="T60" fmla="*/ 130 w 202"/>
                    <a:gd name="T61" fmla="*/ 27 h 306"/>
                    <a:gd name="T62" fmla="*/ 135 w 202"/>
                    <a:gd name="T63" fmla="*/ 31 h 306"/>
                    <a:gd name="T64" fmla="*/ 136 w 202"/>
                    <a:gd name="T65" fmla="*/ 35 h 306"/>
                    <a:gd name="T66" fmla="*/ 139 w 202"/>
                    <a:gd name="T67" fmla="*/ 36 h 306"/>
                    <a:gd name="T68" fmla="*/ 143 w 202"/>
                    <a:gd name="T69" fmla="*/ 41 h 306"/>
                    <a:gd name="T70" fmla="*/ 145 w 202"/>
                    <a:gd name="T71" fmla="*/ 44 h 306"/>
                    <a:gd name="T72" fmla="*/ 150 w 202"/>
                    <a:gd name="T73" fmla="*/ 46 h 306"/>
                    <a:gd name="T74" fmla="*/ 153 w 202"/>
                    <a:gd name="T75" fmla="*/ 50 h 306"/>
                    <a:gd name="T76" fmla="*/ 157 w 202"/>
                    <a:gd name="T77" fmla="*/ 53 h 306"/>
                    <a:gd name="T78" fmla="*/ 159 w 202"/>
                    <a:gd name="T79" fmla="*/ 55 h 306"/>
                    <a:gd name="T80" fmla="*/ 162 w 202"/>
                    <a:gd name="T81" fmla="*/ 59 h 306"/>
                    <a:gd name="T82" fmla="*/ 165 w 202"/>
                    <a:gd name="T83" fmla="*/ 62 h 306"/>
                    <a:gd name="T84" fmla="*/ 166 w 202"/>
                    <a:gd name="T85" fmla="*/ 67 h 306"/>
                    <a:gd name="T86" fmla="*/ 168 w 202"/>
                    <a:gd name="T87" fmla="*/ 73 h 306"/>
                    <a:gd name="T88" fmla="*/ 171 w 202"/>
                    <a:gd name="T89" fmla="*/ 76 h 306"/>
                    <a:gd name="T90" fmla="*/ 175 w 202"/>
                    <a:gd name="T91" fmla="*/ 80 h 306"/>
                    <a:gd name="T92" fmla="*/ 176 w 202"/>
                    <a:gd name="T93" fmla="*/ 84 h 306"/>
                    <a:gd name="T94" fmla="*/ 178 w 202"/>
                    <a:gd name="T95" fmla="*/ 90 h 306"/>
                    <a:gd name="T96" fmla="*/ 179 w 202"/>
                    <a:gd name="T97" fmla="*/ 99 h 306"/>
                    <a:gd name="T98" fmla="*/ 14 w 202"/>
                    <a:gd name="T99" fmla="*/ 305 h 30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02"/>
                    <a:gd name="T151" fmla="*/ 0 h 306"/>
                    <a:gd name="T152" fmla="*/ 202 w 202"/>
                    <a:gd name="T153" fmla="*/ 306 h 30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02" h="306">
                      <a:moveTo>
                        <a:pt x="16" y="305"/>
                      </a:moveTo>
                      <a:lnTo>
                        <a:pt x="0" y="22"/>
                      </a:lnTo>
                      <a:lnTo>
                        <a:pt x="9" y="13"/>
                      </a:lnTo>
                      <a:lnTo>
                        <a:pt x="15" y="14"/>
                      </a:lnTo>
                      <a:lnTo>
                        <a:pt x="21" y="13"/>
                      </a:lnTo>
                      <a:lnTo>
                        <a:pt x="22" y="10"/>
                      </a:lnTo>
                      <a:lnTo>
                        <a:pt x="27" y="11"/>
                      </a:lnTo>
                      <a:lnTo>
                        <a:pt x="31" y="7"/>
                      </a:lnTo>
                      <a:lnTo>
                        <a:pt x="37" y="9"/>
                      </a:lnTo>
                      <a:lnTo>
                        <a:pt x="41" y="6"/>
                      </a:lnTo>
                      <a:lnTo>
                        <a:pt x="46" y="5"/>
                      </a:lnTo>
                      <a:lnTo>
                        <a:pt x="52" y="3"/>
                      </a:lnTo>
                      <a:lnTo>
                        <a:pt x="57" y="4"/>
                      </a:lnTo>
                      <a:lnTo>
                        <a:pt x="62" y="3"/>
                      </a:lnTo>
                      <a:lnTo>
                        <a:pt x="66" y="0"/>
                      </a:lnTo>
                      <a:lnTo>
                        <a:pt x="74" y="0"/>
                      </a:lnTo>
                      <a:lnTo>
                        <a:pt x="80" y="1"/>
                      </a:lnTo>
                      <a:lnTo>
                        <a:pt x="83" y="1"/>
                      </a:lnTo>
                      <a:lnTo>
                        <a:pt x="86" y="3"/>
                      </a:lnTo>
                      <a:lnTo>
                        <a:pt x="92" y="4"/>
                      </a:lnTo>
                      <a:lnTo>
                        <a:pt x="98" y="7"/>
                      </a:lnTo>
                      <a:lnTo>
                        <a:pt x="103" y="7"/>
                      </a:lnTo>
                      <a:lnTo>
                        <a:pt x="111" y="10"/>
                      </a:lnTo>
                      <a:lnTo>
                        <a:pt x="115" y="12"/>
                      </a:lnTo>
                      <a:lnTo>
                        <a:pt x="121" y="11"/>
                      </a:lnTo>
                      <a:lnTo>
                        <a:pt x="125" y="16"/>
                      </a:lnTo>
                      <a:lnTo>
                        <a:pt x="131" y="17"/>
                      </a:lnTo>
                      <a:lnTo>
                        <a:pt x="135" y="19"/>
                      </a:lnTo>
                      <a:lnTo>
                        <a:pt x="140" y="21"/>
                      </a:lnTo>
                      <a:lnTo>
                        <a:pt x="142" y="24"/>
                      </a:lnTo>
                      <a:lnTo>
                        <a:pt x="146" y="27"/>
                      </a:lnTo>
                      <a:lnTo>
                        <a:pt x="151" y="31"/>
                      </a:lnTo>
                      <a:lnTo>
                        <a:pt x="153" y="35"/>
                      </a:lnTo>
                      <a:lnTo>
                        <a:pt x="156" y="36"/>
                      </a:lnTo>
                      <a:lnTo>
                        <a:pt x="160" y="41"/>
                      </a:lnTo>
                      <a:lnTo>
                        <a:pt x="163" y="44"/>
                      </a:lnTo>
                      <a:lnTo>
                        <a:pt x="168" y="46"/>
                      </a:lnTo>
                      <a:lnTo>
                        <a:pt x="172" y="50"/>
                      </a:lnTo>
                      <a:lnTo>
                        <a:pt x="176" y="53"/>
                      </a:lnTo>
                      <a:lnTo>
                        <a:pt x="178" y="55"/>
                      </a:lnTo>
                      <a:lnTo>
                        <a:pt x="182" y="59"/>
                      </a:lnTo>
                      <a:lnTo>
                        <a:pt x="185" y="62"/>
                      </a:lnTo>
                      <a:lnTo>
                        <a:pt x="186" y="67"/>
                      </a:lnTo>
                      <a:lnTo>
                        <a:pt x="189" y="73"/>
                      </a:lnTo>
                      <a:lnTo>
                        <a:pt x="192" y="76"/>
                      </a:lnTo>
                      <a:lnTo>
                        <a:pt x="196" y="80"/>
                      </a:lnTo>
                      <a:lnTo>
                        <a:pt x="198" y="84"/>
                      </a:lnTo>
                      <a:lnTo>
                        <a:pt x="200" y="90"/>
                      </a:lnTo>
                      <a:lnTo>
                        <a:pt x="201" y="99"/>
                      </a:lnTo>
                      <a:lnTo>
                        <a:pt x="16" y="305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Arc 6"/>
                <p:cNvSpPr>
                  <a:spLocks/>
                </p:cNvSpPr>
                <p:nvPr/>
              </p:nvSpPr>
              <p:spPr bwMode="auto">
                <a:xfrm rot="-1380000">
                  <a:off x="4011" y="3348"/>
                  <a:ext cx="132" cy="149"/>
                </a:xfrm>
                <a:custGeom>
                  <a:avLst/>
                  <a:gdLst>
                    <a:gd name="T0" fmla="*/ 0 w 21745"/>
                    <a:gd name="T1" fmla="*/ 0 h 21600"/>
                    <a:gd name="T2" fmla="*/ 1 w 21745"/>
                    <a:gd name="T3" fmla="*/ 1 h 21600"/>
                    <a:gd name="T4" fmla="*/ 0 w 21745"/>
                    <a:gd name="T5" fmla="*/ 1 h 21600"/>
                    <a:gd name="T6" fmla="*/ 0 60000 65536"/>
                    <a:gd name="T7" fmla="*/ 0 60000 65536"/>
                    <a:gd name="T8" fmla="*/ 0 60000 65536"/>
                    <a:gd name="T9" fmla="*/ 0 w 21745"/>
                    <a:gd name="T10" fmla="*/ 0 h 21600"/>
                    <a:gd name="T11" fmla="*/ 21745 w 2174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745" h="21600" fill="none" extrusionOk="0">
                      <a:moveTo>
                        <a:pt x="0" y="0"/>
                      </a:moveTo>
                      <a:cubicBezTo>
                        <a:pt x="48" y="0"/>
                        <a:pt x="96" y="-1"/>
                        <a:pt x="145" y="0"/>
                      </a:cubicBezTo>
                      <a:cubicBezTo>
                        <a:pt x="12074" y="0"/>
                        <a:pt x="21745" y="9670"/>
                        <a:pt x="21745" y="21600"/>
                      </a:cubicBezTo>
                    </a:path>
                    <a:path w="21745" h="21600" stroke="0" extrusionOk="0">
                      <a:moveTo>
                        <a:pt x="0" y="0"/>
                      </a:moveTo>
                      <a:cubicBezTo>
                        <a:pt x="48" y="0"/>
                        <a:pt x="96" y="-1"/>
                        <a:pt x="145" y="0"/>
                      </a:cubicBezTo>
                      <a:cubicBezTo>
                        <a:pt x="12074" y="0"/>
                        <a:pt x="21745" y="9670"/>
                        <a:pt x="21745" y="21600"/>
                      </a:cubicBezTo>
                      <a:lnTo>
                        <a:pt x="145" y="216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540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" name="Line 7"/>
                <p:cNvSpPr>
                  <a:spLocks noChangeShapeType="1"/>
                </p:cNvSpPr>
                <p:nvPr/>
              </p:nvSpPr>
              <p:spPr bwMode="auto">
                <a:xfrm>
                  <a:off x="3979" y="3269"/>
                  <a:ext cx="20" cy="407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" name="Oval 8"/>
                <p:cNvSpPr>
                  <a:spLocks noChangeArrowheads="1"/>
                </p:cNvSpPr>
                <p:nvPr/>
              </p:nvSpPr>
              <p:spPr bwMode="auto">
                <a:xfrm rot="-3960000">
                  <a:off x="4047" y="3351"/>
                  <a:ext cx="71" cy="111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3999" y="3376"/>
                  <a:ext cx="240" cy="3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6" name="Line 17"/>
              <p:cNvSpPr>
                <a:spLocks noChangeShapeType="1"/>
              </p:cNvSpPr>
              <p:nvPr/>
            </p:nvSpPr>
            <p:spPr bwMode="auto">
              <a:xfrm>
                <a:off x="1680" y="1104"/>
                <a:ext cx="48" cy="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1" name="Group 48"/>
            <p:cNvGrpSpPr>
              <a:grpSpLocks/>
            </p:cNvGrpSpPr>
            <p:nvPr/>
          </p:nvGrpSpPr>
          <p:grpSpPr bwMode="auto">
            <a:xfrm>
              <a:off x="3097807" y="2582059"/>
              <a:ext cx="1433681" cy="1354032"/>
              <a:chOff x="3124200" y="1032"/>
              <a:chExt cx="2057400" cy="1224"/>
            </a:xfrm>
          </p:grpSpPr>
          <p:sp>
            <p:nvSpPr>
              <p:cNvPr id="82" name="Line 34"/>
              <p:cNvSpPr>
                <a:spLocks noChangeShapeType="1"/>
              </p:cNvSpPr>
              <p:nvPr/>
            </p:nvSpPr>
            <p:spPr bwMode="auto">
              <a:xfrm flipV="1">
                <a:off x="3124200" y="1056"/>
                <a:ext cx="2057400" cy="72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35"/>
              <p:cNvSpPr>
                <a:spLocks noChangeShapeType="1"/>
              </p:cNvSpPr>
              <p:nvPr/>
            </p:nvSpPr>
            <p:spPr bwMode="auto">
              <a:xfrm>
                <a:off x="3124200" y="1776"/>
                <a:ext cx="2057400" cy="48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36"/>
              <p:cNvSpPr>
                <a:spLocks noChangeShapeType="1"/>
              </p:cNvSpPr>
              <p:nvPr/>
            </p:nvSpPr>
            <p:spPr bwMode="auto">
              <a:xfrm>
                <a:off x="5181600" y="1032"/>
                <a:ext cx="0" cy="1200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Algorihtm</a:t>
            </a:r>
            <a:r>
              <a:rPr lang="en-US" dirty="0" smtClean="0"/>
              <a:t> for finding correspondences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Guess some matches</a:t>
            </a:r>
          </a:p>
          <a:p>
            <a:endParaRPr lang="en-US" dirty="0" smtClean="0"/>
          </a:p>
          <a:p>
            <a:r>
              <a:rPr lang="en-US" dirty="0" smtClean="0"/>
              <a:t>Compute a transformation using those matches</a:t>
            </a:r>
          </a:p>
          <a:p>
            <a:endParaRPr lang="en-US" dirty="0" smtClean="0"/>
          </a:p>
          <a:p>
            <a:r>
              <a:rPr lang="en-US" dirty="0" smtClean="0"/>
              <a:t>Check if the transformation is </a:t>
            </a:r>
            <a:r>
              <a:rPr lang="en-US" dirty="0" smtClean="0"/>
              <a:t>good (count “inliers”) </a:t>
            </a:r>
          </a:p>
          <a:p>
            <a:endParaRPr lang="en-US" dirty="0" smtClean="0"/>
          </a:p>
          <a:p>
            <a:r>
              <a:rPr lang="en-US" dirty="0" smtClean="0"/>
              <a:t>Keep the correspondences and transformation the is the best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/>
              <a:t>RA</a:t>
            </a:r>
            <a:r>
              <a:rPr lang="en-US" smtClean="0"/>
              <a:t>ndom </a:t>
            </a:r>
            <a:r>
              <a:rPr lang="en-US" u="sng" smtClean="0"/>
              <a:t>SA</a:t>
            </a:r>
            <a:r>
              <a:rPr lang="en-US" smtClean="0"/>
              <a:t>mple </a:t>
            </a:r>
            <a:r>
              <a:rPr lang="en-US" u="sng" smtClean="0"/>
              <a:t>C</a:t>
            </a:r>
            <a:r>
              <a:rPr lang="en-US" smtClean="0"/>
              <a:t>onsensus</a:t>
            </a:r>
          </a:p>
        </p:txBody>
      </p:sp>
      <p:pic>
        <p:nvPicPr>
          <p:cNvPr id="2151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14450" y="822960"/>
            <a:ext cx="6515100" cy="4724400"/>
          </a:xfrm>
          <a:noFill/>
        </p:spPr>
      </p:pic>
      <p:sp>
        <p:nvSpPr>
          <p:cNvPr id="21511" name="Line 4"/>
          <p:cNvSpPr>
            <a:spLocks noChangeShapeType="1"/>
          </p:cNvSpPr>
          <p:nvPr/>
        </p:nvSpPr>
        <p:spPr bwMode="auto">
          <a:xfrm flipV="1">
            <a:off x="3886200" y="3215640"/>
            <a:ext cx="16002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Line 5"/>
          <p:cNvSpPr>
            <a:spLocks noChangeShapeType="1"/>
          </p:cNvSpPr>
          <p:nvPr/>
        </p:nvSpPr>
        <p:spPr bwMode="auto">
          <a:xfrm flipV="1">
            <a:off x="4114800" y="245364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1513" name="Line 6"/>
          <p:cNvSpPr>
            <a:spLocks noChangeShapeType="1"/>
          </p:cNvSpPr>
          <p:nvPr/>
        </p:nvSpPr>
        <p:spPr bwMode="auto">
          <a:xfrm flipV="1">
            <a:off x="4114800" y="161544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1514" name="Line 7"/>
          <p:cNvSpPr>
            <a:spLocks noChangeShapeType="1"/>
          </p:cNvSpPr>
          <p:nvPr/>
        </p:nvSpPr>
        <p:spPr bwMode="auto">
          <a:xfrm flipV="1">
            <a:off x="3657600" y="199644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1515" name="Line 8"/>
          <p:cNvSpPr>
            <a:spLocks noChangeShapeType="1"/>
          </p:cNvSpPr>
          <p:nvPr/>
        </p:nvSpPr>
        <p:spPr bwMode="auto">
          <a:xfrm flipV="1">
            <a:off x="3657600" y="291084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02441" name="Line 9"/>
          <p:cNvSpPr>
            <a:spLocks noChangeShapeType="1"/>
          </p:cNvSpPr>
          <p:nvPr/>
        </p:nvSpPr>
        <p:spPr bwMode="auto">
          <a:xfrm>
            <a:off x="2971800" y="2453640"/>
            <a:ext cx="2971800" cy="762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stealth" w="lg" len="lg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519" name="Line 10"/>
          <p:cNvSpPr>
            <a:spLocks noChangeShapeType="1"/>
          </p:cNvSpPr>
          <p:nvPr/>
        </p:nvSpPr>
        <p:spPr bwMode="auto">
          <a:xfrm>
            <a:off x="2971800" y="1539240"/>
            <a:ext cx="3581400" cy="2286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1520" name="Text Box 11"/>
          <p:cNvSpPr txBox="1">
            <a:spLocks noChangeArrowheads="1"/>
          </p:cNvSpPr>
          <p:nvPr/>
        </p:nvSpPr>
        <p:spPr bwMode="auto">
          <a:xfrm>
            <a:off x="1524000" y="5593080"/>
            <a:ext cx="6019800" cy="83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Select </a:t>
            </a:r>
            <a:r>
              <a:rPr lang="en-US" i="1"/>
              <a:t>one</a:t>
            </a:r>
            <a:r>
              <a:rPr lang="en-US"/>
              <a:t> match, count </a:t>
            </a:r>
            <a:r>
              <a:rPr lang="en-US" i="1"/>
              <a:t>inliers</a:t>
            </a:r>
            <a:r>
              <a:rPr lang="en-US"/>
              <a:t/>
            </a:r>
            <a:br>
              <a:rPr lang="en-US"/>
            </a:br>
            <a:r>
              <a:rPr lang="en-US"/>
              <a:t>(in this case, only one)</a:t>
            </a:r>
            <a:endParaRPr lang="en-US" i="1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/>
              <a:t>RA</a:t>
            </a:r>
            <a:r>
              <a:rPr lang="en-US" smtClean="0"/>
              <a:t>ndom </a:t>
            </a:r>
            <a:r>
              <a:rPr lang="en-US" u="sng" smtClean="0"/>
              <a:t>SA</a:t>
            </a:r>
            <a:r>
              <a:rPr lang="en-US" smtClean="0"/>
              <a:t>mple </a:t>
            </a:r>
            <a:r>
              <a:rPr lang="en-US" u="sng" smtClean="0"/>
              <a:t>C</a:t>
            </a:r>
            <a:r>
              <a:rPr lang="en-US" smtClean="0"/>
              <a:t>onsensus</a:t>
            </a:r>
          </a:p>
        </p:txBody>
      </p:sp>
      <p:pic>
        <p:nvPicPr>
          <p:cNvPr id="2253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14450" y="822960"/>
            <a:ext cx="6515100" cy="4724400"/>
          </a:xfrm>
          <a:noFill/>
        </p:spPr>
      </p:pic>
      <p:sp>
        <p:nvSpPr>
          <p:cNvPr id="22535" name="Line 4"/>
          <p:cNvSpPr>
            <a:spLocks noChangeShapeType="1"/>
          </p:cNvSpPr>
          <p:nvPr/>
        </p:nvSpPr>
        <p:spPr bwMode="auto">
          <a:xfrm flipV="1">
            <a:off x="3886200" y="3108960"/>
            <a:ext cx="1600200" cy="762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Line 5"/>
          <p:cNvSpPr>
            <a:spLocks noChangeShapeType="1"/>
          </p:cNvSpPr>
          <p:nvPr/>
        </p:nvSpPr>
        <p:spPr bwMode="auto">
          <a:xfrm flipV="1">
            <a:off x="4114800" y="2346960"/>
            <a:ext cx="1676400" cy="762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2537" name="Line 6"/>
          <p:cNvSpPr>
            <a:spLocks noChangeShapeType="1"/>
          </p:cNvSpPr>
          <p:nvPr/>
        </p:nvSpPr>
        <p:spPr bwMode="auto">
          <a:xfrm flipV="1">
            <a:off x="4114800" y="1508760"/>
            <a:ext cx="1676400" cy="762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00391" name="Line 7"/>
          <p:cNvSpPr>
            <a:spLocks noChangeShapeType="1"/>
          </p:cNvSpPr>
          <p:nvPr/>
        </p:nvSpPr>
        <p:spPr bwMode="auto">
          <a:xfrm flipV="1">
            <a:off x="3657600" y="1889760"/>
            <a:ext cx="1676400" cy="762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stealth" w="lg" len="lg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541" name="Line 8"/>
          <p:cNvSpPr>
            <a:spLocks noChangeShapeType="1"/>
          </p:cNvSpPr>
          <p:nvPr/>
        </p:nvSpPr>
        <p:spPr bwMode="auto">
          <a:xfrm flipV="1">
            <a:off x="3657600" y="2804160"/>
            <a:ext cx="1676400" cy="762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Line 9"/>
          <p:cNvSpPr>
            <a:spLocks noChangeShapeType="1"/>
          </p:cNvSpPr>
          <p:nvPr/>
        </p:nvSpPr>
        <p:spPr bwMode="auto">
          <a:xfrm>
            <a:off x="2971800" y="2346960"/>
            <a:ext cx="29718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2543" name="Line 10"/>
          <p:cNvSpPr>
            <a:spLocks noChangeShapeType="1"/>
          </p:cNvSpPr>
          <p:nvPr/>
        </p:nvSpPr>
        <p:spPr bwMode="auto">
          <a:xfrm>
            <a:off x="2971800" y="1432560"/>
            <a:ext cx="358140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2544" name="Text Box 11"/>
          <p:cNvSpPr txBox="1">
            <a:spLocks noChangeArrowheads="1"/>
          </p:cNvSpPr>
          <p:nvPr/>
        </p:nvSpPr>
        <p:spPr bwMode="auto">
          <a:xfrm>
            <a:off x="1524000" y="5638800"/>
            <a:ext cx="6019800" cy="83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Select </a:t>
            </a:r>
            <a:r>
              <a:rPr lang="en-US" i="1"/>
              <a:t>one</a:t>
            </a:r>
            <a:r>
              <a:rPr lang="en-US"/>
              <a:t> match, count </a:t>
            </a:r>
            <a:r>
              <a:rPr lang="en-US" i="1"/>
              <a:t>inliers</a:t>
            </a:r>
            <a:br>
              <a:rPr lang="en-US" i="1"/>
            </a:br>
            <a:r>
              <a:rPr lang="en-US"/>
              <a:t>(4 inliers)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TAG_VCONFIG" val="PD94bWwgdmVyc2lvbj0iMS4wIiBlbmNvZGluZz0iVVRGLTgiPz4NCjxjb25maWd1cmF0aW9uPg0KCTxjb2xvcnM+DQoJCTx1aWNvbG9yIG5hbWU9InByaW1hcnkiIHZhbHVlPSIweDM4MzgzOCIvPg0KCQk8dWljb2xvciBuYW1lPSJnbG93IiB2YWx1ZT0iMHgyMTIxMjEiLz4NCgkJPHVpY29sb3IgbmFtZT0idGV4dCIgdmFsdWU9IjB4RkZGRkZGIi8+DQoJCTx1aWNvbG9yIG5hbWU9ImxpZ2h0IiB2YWx1ZT0iMHg4RjhGOEYiLz4NCgkJPHVpY29sb3IgbmFtZT0ic2hhZG93IiB2YWx1ZT0iMHhGRkZGRkYiLz4NCgkJPHVpY29sb3IgbmFtZT0iYmFja2dyb3VuZCIgdmFsdWU9IjB4MDAwMDAw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+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+DQoJCTx1aXRleHQgbmFtZT0iVEFCX09VVExJTkUiIHZhbHVlPSJPdXRsaW5lIi8+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+DQoJCTx1aXRleHQgbmFtZT0iU0xJREVfTk9URVMiIHZhbHVlPSJTbGlkZSBOb3Rlcy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U2hvdyBzaWRlYmFyIHRvIHBhcnRpY2lwYW50cyIvPg0KCQk8dWl0ZXh0IG5hbWU9IkRPQ1dSQVBfVElUTEUiIHZhbHVlPSJCcmVlemUgRmlsZSBBdHRhY2htZW50Ii8+DQoJCTx1aXRleHQgbmFtZT0iRE9DV1JBUF9NU0ciIHZhbHVlPSJTYXZlIHRvIE15IENvbXB1dGVyIi8+DQoJCTx1aXRleHQgbmFtZT0iRE9DV1JBUF9QUk9NUFQiIHZhbHVlPSJDbGljayB0byBEb3dubG9hZC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TE9BRElORyIgdmFsdWU9IkxhZGVuIi8+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+DQoJCTwhLS0gc3Vic3RpdHV0aW9uOiAlcyA9PSBzZWNvbmRzIHJlbWFpbmluZyAtLT4NCgkJPHVpdGV4dCBuYW1lPSJFTEFQU0VEIiB2YWx1ZT0iUmVzdGRhdWVyOiAlbSBNaW51dGVuICVzIFNla3VuZGVuIi8+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+DQoJCTx1aXRleHQgbmFtZT0iRElWSURFUkJUTl9USVRMRSIgdmFsdWU9InwiLz4NCgkJPHVpdGV4dCBuYW1lPSJDT05UQUNUQlROX1RJVExFIiB2YWx1ZT0iS29udGFrdCIvPg0KCQk8dWl0ZXh0IG5hbWU9IlRBQl9PVVRMSU5FIiB2YWx1ZT0iU3RydWt0dXIiLz4NCgkJPHVpdGV4dCBuYW1lPSJUQUJfVEhVTUIiIHZhbHVlPSJNaW5pYXR1ciIvPg0KCQk8dWl0ZXh0IG5hbWU9IlRBQl9OT1RFUyIgdmFsdWU9Ik5vdGl6ZW4iLz4NCgkJPHVpdGV4dCBuYW1lPSJUQUJfU0VBUkNIIiB2YWx1ZT0iU3VjaGVuIi8+DQoJCTx1aXRleHQgbmFtZT0iU0xJREVfSEVBRElORyIgdmFsdWU9IkZvbGllbnRpdGVsIi8+DQoJCTx1aXRleHQgbmFtZT0iRFVSQVRJT05fSEVBRElORyIgdmFsdWU9IkRhdWVyIi8+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+DQoJCTx1aXRleHQgbmFtZT0iU0xJREVfTk9URVMiIHZhbHVlPSJGb2xpZW5ub3RpemVu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EZW4gVGVpbG5laG1lcm4gZGllIFNlaXRlbmxlaXN0ZSBhbnplaWdlbiIvPg0KCQk8dWl0ZXh0IG5hbWU9IkRPQ1dSQVBfVElUTEUiIHZhbHVlPSJCcmVlemUtQW5oYW5nIi8+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U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T1VUTElORSIgdmFsdWU9IlBsYW4iLz4NCgkJPHVpdGV4dCBuYW1lPSJUQUJfVEhVTUIiIHZhbHVlPSIgTWluaWF0dXJlIi8+DQoJCTx1aXRleHQgbmFtZT0iVEFCX05PVEVTIiB2YWx1ZT0iTm90ZXMiLz4NCgkJPHVpdGV4dCBuYW1lPSJUQUJfU0VBUkNIIiB2YWx1ZT0iIENoZXJjaGVy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5vdG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k1vbnRyZXIgbCdlbmNhZHLDqSBhdXggcGFydGljaXBhbnRzIi8+DQoJCTx1aXRleHQgbmFtZT0iRE9DV1JBUF9USVRMRSIgdmFsdWU9IlBpw6hjZSBqb2ludGUgQnJlZXplIi8+DQoJCTx1aXRleHQgbmFtZT0iRE9DV1JBUF9NU0ciIHZhbHVlPSJFbnJlZ2lzdHJlciBzdXIgbW9uIG9yZGluYXRldXIiLz4NCgkJPHVpdGV4dCBuYW1lPSJET0NXUkFQX1BST01QVCIgdmFsdWU9IkNsaXF1ZXIgcG91ciB0w6lsw6ljaGFyZ2Vy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uOCteOCpOODieODkOODvOOCkuWPguWKoOiAheOBq+imi+OBm+OCiyIvPg0KCQk8dWl0ZXh0IG5hbWU9IkRPQ1dSQVBfVElUTEUiIHZhbHVlPSJCcmVlemU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PVVRMSU5FIiB2YWx1ZT0i6rCc7JqUIi8+DQoJCTx1aXRleHQgbmFtZT0iVEFCX1RIVU1CIiB2YWx1ZT0i7LaV7IaM7YyQIi8+DQoJCTx1aXRleHQgbmFtZT0iVEFCX05PVEVTIiB2YWx1ZT0i64W47Yq4Ii8+DQoJCTx1aXRleHQgbmFtZT0iVEFCX1NFQVJDSCIgdmFsdWU9IuqygOyDiSIvPg0KCQk8dWl0ZXh0IG5hbWU9IlNMSURFX0hFQURJTkciIHZhbHVlPSLsiqzrnbzsnbTrk5wg7KCc66qpIi8+DQoJCTx1aXRleHQgbmFtZT0iRFVSQVRJT05fSEVBRElORyIgdmFsdWU9IuyerOyDneyLnOqwhCIvPg0KCQk8dWl0ZXh0IG5hbWU9IlNFQVJDSF9IRUFESU5HIiB2YWx1ZT0i7YWN7Iqk7Yq4IOqygOyDiToiLz4NCgkJPHVpdGV4dCBuYW1lPSJUSFVNQl9IRUFESU5HIiB2YWx1ZT0i7Iqs65287J2065OcIi8+DQoJCTx1aXRleHQgbmFtZT0iVEhVTUJfSU5GTyIgdmFsdWU9IuygnOuqqS/snqzsg53si5zqsIQiLz4NCgkJPHVpdGV4dCBuYW1lPSJBVFRBQ0hOQU1FX0hFQURJTkciIHZhbHVlPSLtjIzsnbwg7J2066aEIi8+DQoJCTx1aXRleHQgbmFtZT0iQVRUQUNIU0laRV9IRUFESU5HIiB2YWx1ZT0i7YGs6riwIi8+DQoJCTx1aXRleHQgbmFtZT0iU0xJREVfTk9URVMiIHZhbHVlPSLsiqzrnbzsnbTrk5wg64W47Yq4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LssLjsl6zsnpDsl5Dqsowg7IS466GcIOunieuMgCDrs7TsnbTquLAiLz4NCgkJPHVpdGV4dCBuYW1lPSJET0NXUkFQX1RJVExFIiB2YWx1ZT0iQnJlZXplIO2MjOydvCDssqjrtoAiLz4NCgkJPHVpdGV4dCBuYW1lPSJET0NXUkFQX01TRyIgdmFsdWU9IuuCtCDsu7Ttk6jthLDsl5Ag7KCA7J6lIi8+DQoJCTx1aXRleHQgbmFtZT0iRE9DV1JBUF9QUk9NUFQiIHZhbHVlPSLtgbTrpq3tlZjsl6wg64uk7Jq066Gc65OcIi8+DQoJPC9sYW5ndWFnZT4NCjwvY29uZmlndXJhdGlvbj4NCg=="/>
  <p:tag name="MMPROD_NEXTUNIQUEID" val="10014"/>
  <p:tag name="MMPROD_UIDATA" val="&lt;database version=&quot;6.0&quot;&gt;&lt;object type=&quot;1&quot; unique_id=&quot;10001&quot;&gt;&lt;property id=&quot;20141&quot; value=&quot;Adobe Corp Template_2005&quot;/&gt;&lt;property id=&quot;20224&quot; value=&quot;C:\Documents and Settings\sbenson\My Documents\My Breeze Presentations\Adobe Corp Template_2005_vsb3&quot;/&gt;&lt;property id=&quot;20250&quot; value=&quot;6&quot;/&gt;&lt;property id=&quot;20251&quot; value=&quot;0&quot;/&gt;&lt;property id=&quot;20259&quot; value=&quot;0&quot;/&gt;&lt;property id=&quot;20262&quot; value=&quot;55506091&quot;/&gt;&lt;object type=&quot;4&quot; unique_id=&quot;10002&quot;&gt;&lt;/object&gt;&lt;object type=&quot;2&quot; unique_id=&quot;10003&quot;&gt;&lt;object type=&quot;3&quot; unique_id=&quot;27996&quot;&gt;&lt;property id=&quot;20148&quot; value=&quot;5&quot;/&gt;&lt;property id=&quot;20300&quot; value=&quot;Slide 1 - &amp;quot;GRG&amp;#x0D;&amp;#x0A;Tech Summit&amp;quot;&quot;/&gt;&lt;property id=&quot;20307&quot; value=&quot;354&quot;/&gt;&lt;/object&gt;&lt;object type=&quot;3&quot; unique_id=&quot;29236&quot;&gt;&lt;property id=&quot;20148&quot; value=&quot;5&quot;/&gt;&lt;property id=&quot;20300&quot; value=&quot;Slide 2 - &amp;quot;Projects&amp;quot;&quot;/&gt;&lt;property id=&quot;20307&quot; value=&quot;362&quot;/&gt;&lt;/object&gt;&lt;object type=&quot;3&quot; unique_id=&quot;30367&quot;&gt;&lt;property id=&quot;20148&quot; value=&quot;5&quot;/&gt;&lt;property id=&quot;20300&quot; value=&quot;Slide 3 - &amp;quot;Image Puzzles&amp;quot;&quot;/&gt;&lt;property id=&quot;20307&quot; value=&quot;371&quot;/&gt;&lt;/object&gt;&lt;object type=&quot;3&quot; unique_id=&quot;31631&quot;&gt;&lt;property id=&quot;20148&quot; value=&quot;5&quot;/&gt;&lt;property id=&quot;20300&quot; value=&quot;Slide 4 - &amp;quot;Making audio processing intuitive&amp;quot;&quot;/&gt;&lt;property id=&quot;20307&quot; value=&quot;375&quot;/&gt;&lt;/object&gt;&lt;/object&gt;&lt;object type=&quot;8&quot; unique_id=&quot;10031&quot;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\tilde{x}_c, \tilde{y}_c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39.3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phi&#10;\]&#10;\end{document}&#10;"/>
  <p:tag name="FILENAME" val="Edittex"/>
  <p:tag name="FORMAT" val="bmpmono"/>
  <p:tag name="RES" val="1200"/>
  <p:tag name="BLEND" val="0"/>
  <p:tag name="TRANSPARENT" val="0"/>
  <p:tag name="TBUG" val="0"/>
  <p:tag name="ALLOWFS" val="0"/>
  <p:tag name="ORIGWIDTH" val="12"/>
  <p:tag name="PICTUREFILESIZE" val="893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heta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33.2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X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67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\hat{x}, \hat{y}, \hat{z}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54.7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Z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52.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\hat{x}, \hat{y}, \hat{z}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54.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x', y'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20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x', y'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20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\hat{x}, \hat{y}, \hat{z}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54.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(\alpha_{1}R_{1},~\alpha_{1}G_{1},~\alpha_{1}B_{1})+&#10;(\alpha_{2}R_{2},~\alpha_{2}G_{2},~\alpha_{2}B_{2}) + &#10;(\alpha_{3}R_{3},~\alpha_{3}G_{3},~\alpha_{3}B_{3})}&#10;{\alpha_{1} + \alpha_{2} + \alpha_{3}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6"/>
  <p:tag name="BOXHEIGHT" val="329"/>
  <p:tag name="BOXFONT" val="10"/>
  <p:tag name="BOXWRAP" val="False"/>
  <p:tag name="WORKAROUNDTRANSPARENCYBUG" val="False"/>
  <p:tag name="ALLOWFONTSUBSTITUTION" val="False"/>
  <p:tag name="BITMAPFORMAT" val="pngmono"/>
  <p:tag name="ORIGWIDTH" val="683"/>
  <p:tag name="PICTUREFILESIZE" val="4086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x', y'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20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X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67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\hat{x}, \hat{y}, \hat{z}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54.7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Z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52.2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\hat{x}, \hat{y}, \hat{z}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54.7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x', y'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20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x', y'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20.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\hat{x}, \hat{y}, \hat{z}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54.7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x', y'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2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\hat{x}, \hat{y}, \hat{z}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54.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X, Y, Z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306.8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&#10;(sin \theta cos \phi, sin \phi, cos \theta cos \phi) = (\hat{x}, \hat{y}, \hat{z})&#10;$&#10;\end{document}&#10;"/>
  <p:tag name="FILENAME" val="Edittex"/>
  <p:tag name="FORMAT" val="bmpmono"/>
  <p:tag name="RES" val="1200"/>
  <p:tag name="BLEND" val="0"/>
  <p:tag name="TRANSPARENT" val="0"/>
  <p:tag name="TBUG" val="0"/>
  <p:tag name="ALLOWFS" val="0"/>
  <p:tag name="ORIGWIDTH" val="342"/>
  <p:tag name="PICTUREFILESIZE" val="23849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&#10;(\hat{x}, \hat{y}, \hat{z}) = \frac{1}{\sqrt{X^2 + Y^2 + Z^2}} (X, Y, Z)&#10;$&#10;\end{document}&#10;"/>
  <p:tag name="FILENAME" val="Edittex"/>
  <p:tag name="FORMAT" val="bmpmono"/>
  <p:tag name="RES" val="1200"/>
  <p:tag name="BLEND" val="0"/>
  <p:tag name="TRANSPARENT" val="0"/>
  <p:tag name="TBUG" val="0"/>
  <p:tag name="ALLOWFS" val="0"/>
  <p:tag name="ORIGWIDTH" val="306"/>
  <p:tag name="PICTUREFILESIZE" val="39494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&#10;(\tilde{x}, \tilde{y}) = (s\theta, s\phi) + (\tilde{x}_c, \tilde{y}_c)&#10;$&#10;\end{document}&#10;"/>
  <p:tag name="FILENAME" val="Edittex"/>
  <p:tag name="FORMAT" val="bmpmono"/>
  <p:tag name="RES" val="1200"/>
  <p:tag name="BLEND" val="0"/>
  <p:tag name="TRANSPARENT" val="0"/>
  <p:tag name="TBUG" val="0"/>
  <p:tag name="ALLOWFS" val="0"/>
  <p:tag name="ORIGWIDTH" val="246"/>
  <p:tag name="PICTUREFILESIZE" val="17189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lde{y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lde{x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0.5"/>
</p:tagLst>
</file>

<file path=ppt/theme/theme1.xml><?xml version="1.0" encoding="utf-8"?>
<a:theme xmlns:a="http://schemas.openxmlformats.org/drawingml/2006/main" name="Lay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yers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1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2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3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4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5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4B8984"/>
        </a:accent1>
        <a:accent2>
          <a:srgbClr val="00829B"/>
        </a:accent2>
        <a:accent3>
          <a:srgbClr val="FFFFFF"/>
        </a:accent3>
        <a:accent4>
          <a:srgbClr val="000000"/>
        </a:accent4>
        <a:accent5>
          <a:srgbClr val="B1C4C2"/>
        </a:accent5>
        <a:accent6>
          <a:srgbClr val="00758C"/>
        </a:accent6>
        <a:hlink>
          <a:srgbClr val="0000FF"/>
        </a:hlink>
        <a:folHlink>
          <a:srgbClr val="615C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6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4B8984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1C4C2"/>
        </a:accent5>
        <a:accent6>
          <a:srgbClr val="E70000"/>
        </a:accent6>
        <a:hlink>
          <a:srgbClr val="0000FF"/>
        </a:hlink>
        <a:folHlink>
          <a:srgbClr val="615C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29749</TotalTime>
  <Words>1658</Words>
  <Application>Microsoft Office PowerPoint</Application>
  <PresentationFormat>On-screen Show (4:3)</PresentationFormat>
  <Paragraphs>295</Paragraphs>
  <Slides>47</Slides>
  <Notes>4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Layers</vt:lpstr>
      <vt:lpstr>Slide 1</vt:lpstr>
      <vt:lpstr>Announcements</vt:lpstr>
      <vt:lpstr>Review From Last Time</vt:lpstr>
      <vt:lpstr>How to do it?</vt:lpstr>
      <vt:lpstr>Panoramic Stitching</vt:lpstr>
      <vt:lpstr>Image reprojection</vt:lpstr>
      <vt:lpstr>Algorihtm for finding correspondences</vt:lpstr>
      <vt:lpstr>RAndom SAmple Consensus</vt:lpstr>
      <vt:lpstr>RAndom SAmple Consensus</vt:lpstr>
      <vt:lpstr>Least squares fit</vt:lpstr>
      <vt:lpstr>RANSAC</vt:lpstr>
      <vt:lpstr>Today </vt:lpstr>
      <vt:lpstr>Assembling the panorama</vt:lpstr>
      <vt:lpstr>Problem:  Drift</vt:lpstr>
      <vt:lpstr>Simple Solution</vt:lpstr>
      <vt:lpstr>Problem:  Drift</vt:lpstr>
      <vt:lpstr>Image warping</vt:lpstr>
      <vt:lpstr>Forward warping</vt:lpstr>
      <vt:lpstr>Forward warping</vt:lpstr>
      <vt:lpstr>Inverse warping</vt:lpstr>
      <vt:lpstr>Inverse warping</vt:lpstr>
      <vt:lpstr>Forward vs. inverse warping</vt:lpstr>
      <vt:lpstr>Image Blending</vt:lpstr>
      <vt:lpstr>Feathering</vt:lpstr>
      <vt:lpstr>Effect of window size</vt:lpstr>
      <vt:lpstr>Effect of window size</vt:lpstr>
      <vt:lpstr>Good window size</vt:lpstr>
      <vt:lpstr>Pyramid blending</vt:lpstr>
      <vt:lpstr>Gaussian Blending</vt:lpstr>
      <vt:lpstr>Alpha Blending</vt:lpstr>
      <vt:lpstr>Poisson Image Editing</vt:lpstr>
      <vt:lpstr>Poisson Image Editing/Blending</vt:lpstr>
      <vt:lpstr>Panoramas</vt:lpstr>
      <vt:lpstr>Large Field of View: Planar Projection</vt:lpstr>
      <vt:lpstr>Panoramas</vt:lpstr>
      <vt:lpstr>Examples</vt:lpstr>
      <vt:lpstr>Spherical projection</vt:lpstr>
      <vt:lpstr>Spherical reprojection</vt:lpstr>
      <vt:lpstr>Spherical reprojection</vt:lpstr>
      <vt:lpstr>Spherical reprojection, before stiching</vt:lpstr>
      <vt:lpstr>Aligning spherical images</vt:lpstr>
      <vt:lpstr>Aligning spherical images</vt:lpstr>
      <vt:lpstr>Spherical image stitching</vt:lpstr>
      <vt:lpstr>Different projections are possible</vt:lpstr>
      <vt:lpstr>Other types of mosaics</vt:lpstr>
      <vt:lpstr>Project 3 (a+b)</vt:lpstr>
      <vt:lpstr>Project 3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Stitching</dc:title>
  <dc:creator>Neel Joshi</dc:creator>
  <cp:lastModifiedBy>Neel Joshi</cp:lastModifiedBy>
  <cp:revision>3489</cp:revision>
  <cp:lastPrinted>2004-04-23T17:56:34Z</cp:lastPrinted>
  <dcterms:created xsi:type="dcterms:W3CDTF">2003-07-28T18:07:43Z</dcterms:created>
  <dcterms:modified xsi:type="dcterms:W3CDTF">2010-02-12T22:21:52Z</dcterms:modified>
</cp:coreProperties>
</file>