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112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4"/>
  </p:notesMasterIdLst>
  <p:handoutMasterIdLst>
    <p:handoutMasterId r:id="rId35"/>
  </p:handoutMasterIdLst>
  <p:sldIdLst>
    <p:sldId id="560" r:id="rId2"/>
    <p:sldId id="734" r:id="rId3"/>
    <p:sldId id="737" r:id="rId4"/>
    <p:sldId id="755" r:id="rId5"/>
    <p:sldId id="756" r:id="rId6"/>
    <p:sldId id="758" r:id="rId7"/>
    <p:sldId id="759" r:id="rId8"/>
    <p:sldId id="760" r:id="rId9"/>
    <p:sldId id="761" r:id="rId10"/>
    <p:sldId id="765" r:id="rId11"/>
    <p:sldId id="767" r:id="rId12"/>
    <p:sldId id="769" r:id="rId13"/>
    <p:sldId id="770" r:id="rId14"/>
    <p:sldId id="774" r:id="rId15"/>
    <p:sldId id="773" r:id="rId16"/>
    <p:sldId id="771" r:id="rId17"/>
    <p:sldId id="772" r:id="rId18"/>
    <p:sldId id="707" r:id="rId19"/>
    <p:sldId id="708" r:id="rId20"/>
    <p:sldId id="709" r:id="rId21"/>
    <p:sldId id="710" r:id="rId22"/>
    <p:sldId id="711" r:id="rId23"/>
    <p:sldId id="764" r:id="rId24"/>
    <p:sldId id="775" r:id="rId25"/>
    <p:sldId id="776" r:id="rId26"/>
    <p:sldId id="712" r:id="rId27"/>
    <p:sldId id="713" r:id="rId28"/>
    <p:sldId id="718" r:id="rId29"/>
    <p:sldId id="719" r:id="rId30"/>
    <p:sldId id="720" r:id="rId31"/>
    <p:sldId id="721" r:id="rId32"/>
    <p:sldId id="722" r:id="rId33"/>
  </p:sldIdLst>
  <p:sldSz cx="9144000" cy="6858000" type="screen4x3"/>
  <p:notesSz cx="6946900" cy="9220200"/>
  <p:custDataLst>
    <p:tags r:id="rId36"/>
  </p:custDataLst>
  <p:defaultTextStyle>
    <a:defPPr>
      <a:defRPr lang="en-US"/>
    </a:defPPr>
    <a:lvl1pPr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BE3"/>
    <a:srgbClr val="3333FF"/>
    <a:srgbClr val="FFFF99"/>
    <a:srgbClr val="FFFFCC"/>
    <a:srgbClr val="BFD795"/>
    <a:srgbClr val="9099AE"/>
    <a:srgbClr val="CCFFCC"/>
    <a:srgbClr val="CCECFF"/>
    <a:srgbClr val="6C8E3E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82833" autoAdjust="0"/>
  </p:normalViewPr>
  <p:slideViewPr>
    <p:cSldViewPr snapToGrid="0" snapToObjects="1">
      <p:cViewPr varScale="1">
        <p:scale>
          <a:sx n="65" d="100"/>
          <a:sy n="65" d="100"/>
        </p:scale>
        <p:origin x="-1266" y="-96"/>
      </p:cViewPr>
      <p:guideLst>
        <p:guide orient="horz" pos="567"/>
        <p:guide orient="horz" pos="3767"/>
        <p:guide pos="3264"/>
      </p:guideLst>
    </p:cSldViewPr>
  </p:slideViewPr>
  <p:outlineViewPr>
    <p:cViewPr>
      <p:scale>
        <a:sx n="33" d="100"/>
        <a:sy n="33" d="100"/>
      </p:scale>
      <p:origin x="0" y="1185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notesViewPr>
    <p:cSldViewPr snapToGrid="0" snapToObjects="1">
      <p:cViewPr>
        <p:scale>
          <a:sx n="100" d="100"/>
          <a:sy n="100" d="100"/>
        </p:scale>
        <p:origin x="-1608" y="1644"/>
      </p:cViewPr>
      <p:guideLst>
        <p:guide orient="horz"/>
        <p:guide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8.xml"/><Relationship Id="rId1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92468E-0670-44D1-8104-A0FDB2D3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2150"/>
            <a:ext cx="4611688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1500"/>
            <a:ext cx="55562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5B0D6E-C226-4B84-B21D-8E65A60FC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30000"/>
      </a:spcBef>
      <a:spcAft>
        <a:spcPct val="0"/>
      </a:spcAft>
      <a:buChar char="•"/>
      <a:defRPr sz="1000" b="1"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682625" indent="-287338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1092200" indent="-1778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541463" indent="-16986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2060575" indent="-231775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1910F-AF45-415C-9177-61FC8B52BC6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Try examples:  [2 0 0; 0 2 0; 0 0 2] does what?  </a:t>
            </a:r>
          </a:p>
          <a:p>
            <a:r>
              <a:rPr lang="en-US" smtClean="0"/>
              <a:t>How to scale by 2?</a:t>
            </a:r>
          </a:p>
          <a:p>
            <a:r>
              <a:rPr lang="en-US" smtClean="0"/>
              <a:t>[1 0 10; 0 1 0; 0 0 1]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5085223"/>
            <a:ext cx="9144000" cy="17877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-1"/>
            <a:ext cx="9144000" cy="50782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5078242"/>
            <a:ext cx="9144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77800"/>
            <a:ext cx="2139950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72213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7663" y="1143000"/>
            <a:ext cx="4130675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143000"/>
            <a:ext cx="4132262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68729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AutoShape 17"/>
          <p:cNvSpPr>
            <a:spLocks noChangeArrowheads="1"/>
          </p:cNvSpPr>
          <p:nvPr userDrawn="1"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45901"/>
            <a:ext cx="8564563" cy="40322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18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4332813" y="6652468"/>
            <a:ext cx="442383" cy="183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B94C-448D-4BE6-8353-ED891A70AE7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44575"/>
            <a:ext cx="4203700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044575"/>
            <a:ext cx="4205288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4999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104702"/>
            <a:ext cx="7622707" cy="4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44575"/>
            <a:ext cx="8561388" cy="488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</p:txBody>
      </p:sp>
      <p:sp>
        <p:nvSpPr>
          <p:cNvPr id="7" name="Subtitle 12"/>
          <p:cNvSpPr txBox="1">
            <a:spLocks/>
          </p:cNvSpPr>
          <p:nvPr/>
        </p:nvSpPr>
        <p:spPr bwMode="auto">
          <a:xfrm>
            <a:off x="6400800" y="6543946"/>
            <a:ext cx="2614613" cy="285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820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Neel Joshi, </a:t>
            </a:r>
            <a:r>
              <a:rPr lang="en-US" sz="1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CSE 455, Winter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18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  <p:sldLayoutId id="2147484957" r:id="rId13"/>
    <p:sldLayoutId id="2147485119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800" b="1">
          <a:solidFill>
            <a:srgbClr val="5F5F5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tags" Target="../tags/tag6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slideLayout" Target="../slideLayouts/slideLayout4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61" Type="http://schemas.openxmlformats.org/officeDocument/2006/relationships/tags" Target="../tags/tag6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tags" Target="../tags/tag105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42" Type="http://schemas.openxmlformats.org/officeDocument/2006/relationships/tags" Target="../tags/tag108.xml"/><Relationship Id="rId47" Type="http://schemas.openxmlformats.org/officeDocument/2006/relationships/slideLayout" Target="../slideLayouts/slideLayout4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Relationship Id="rId46" Type="http://schemas.openxmlformats.org/officeDocument/2006/relationships/tags" Target="../tags/tag112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41" Type="http://schemas.openxmlformats.org/officeDocument/2006/relationships/tags" Target="../tags/tag107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40" Type="http://schemas.openxmlformats.org/officeDocument/2006/relationships/tags" Target="../tags/tag106.xml"/><Relationship Id="rId45" Type="http://schemas.openxmlformats.org/officeDocument/2006/relationships/tags" Target="../tags/tag111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4" Type="http://schemas.openxmlformats.org/officeDocument/2006/relationships/tags" Target="../tags/tag110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43" Type="http://schemas.openxmlformats.org/officeDocument/2006/relationships/tags" Target="../tags/tag10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/>
          <p:cNvSpPr txBox="1">
            <a:spLocks/>
          </p:cNvSpPr>
          <p:nvPr/>
        </p:nvSpPr>
        <p:spPr bwMode="auto">
          <a:xfrm>
            <a:off x="118306" y="4467673"/>
            <a:ext cx="8865188" cy="8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Mosaics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con’t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Subtitle 12"/>
          <p:cNvSpPr txBox="1">
            <a:spLocks/>
          </p:cNvSpPr>
          <p:nvPr/>
        </p:nvSpPr>
        <p:spPr bwMode="auto">
          <a:xfrm>
            <a:off x="147274" y="5528811"/>
            <a:ext cx="4372424" cy="1029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CSE 455, Winter 2010</a:t>
            </a:r>
          </a:p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February 10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</a:rPr>
              <a:t>, 2010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18950"/>
            <a:ext cx="7454900" cy="170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 with homographies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53440"/>
            <a:ext cx="7772400" cy="52578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14400" y="853440"/>
          <a:ext cx="3082925" cy="3124200"/>
        </p:xfrm>
        <a:graphic>
          <a:graphicData uri="http://schemas.openxmlformats.org/presentationml/2006/ole">
            <p:oleObj spid="_x0000_s1012738" name="Photo Editor Photo" r:id="rId3" imgW="5106113" imgH="5172797" progId="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181600" y="853440"/>
          <a:ext cx="3082925" cy="3124200"/>
        </p:xfrm>
        <a:graphic>
          <a:graphicData uri="http://schemas.openxmlformats.org/presentationml/2006/ole">
            <p:oleObj spid="_x0000_s1012739" name="Photo Editor Photo" r:id="rId4" imgW="5106113" imgH="5172797" progId="">
              <p:embed/>
            </p:oleObj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 rot="4164331">
            <a:off x="1717675" y="4209415"/>
            <a:ext cx="412750" cy="647700"/>
            <a:chOff x="3979" y="3269"/>
            <a:chExt cx="260" cy="408"/>
          </a:xfrm>
        </p:grpSpPr>
        <p:sp>
          <p:nvSpPr>
            <p:cNvPr id="5148" name="Freeform 15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4 w 202"/>
                <a:gd name="T1" fmla="*/ 305 h 306"/>
                <a:gd name="T2" fmla="*/ 0 w 202"/>
                <a:gd name="T3" fmla="*/ 22 h 306"/>
                <a:gd name="T4" fmla="*/ 8 w 202"/>
                <a:gd name="T5" fmla="*/ 13 h 306"/>
                <a:gd name="T6" fmla="*/ 13 w 202"/>
                <a:gd name="T7" fmla="*/ 14 h 306"/>
                <a:gd name="T8" fmla="*/ 19 w 202"/>
                <a:gd name="T9" fmla="*/ 13 h 306"/>
                <a:gd name="T10" fmla="*/ 20 w 202"/>
                <a:gd name="T11" fmla="*/ 10 h 306"/>
                <a:gd name="T12" fmla="*/ 24 w 202"/>
                <a:gd name="T13" fmla="*/ 11 h 306"/>
                <a:gd name="T14" fmla="*/ 28 w 202"/>
                <a:gd name="T15" fmla="*/ 7 h 306"/>
                <a:gd name="T16" fmla="*/ 33 w 202"/>
                <a:gd name="T17" fmla="*/ 9 h 306"/>
                <a:gd name="T18" fmla="*/ 37 w 202"/>
                <a:gd name="T19" fmla="*/ 6 h 306"/>
                <a:gd name="T20" fmla="*/ 41 w 202"/>
                <a:gd name="T21" fmla="*/ 5 h 306"/>
                <a:gd name="T22" fmla="*/ 46 w 202"/>
                <a:gd name="T23" fmla="*/ 3 h 306"/>
                <a:gd name="T24" fmla="*/ 51 w 202"/>
                <a:gd name="T25" fmla="*/ 4 h 306"/>
                <a:gd name="T26" fmla="*/ 55 w 202"/>
                <a:gd name="T27" fmla="*/ 3 h 306"/>
                <a:gd name="T28" fmla="*/ 59 w 202"/>
                <a:gd name="T29" fmla="*/ 0 h 306"/>
                <a:gd name="T30" fmla="*/ 66 w 202"/>
                <a:gd name="T31" fmla="*/ 0 h 306"/>
                <a:gd name="T32" fmla="*/ 71 w 202"/>
                <a:gd name="T33" fmla="*/ 1 h 306"/>
                <a:gd name="T34" fmla="*/ 74 w 202"/>
                <a:gd name="T35" fmla="*/ 1 h 306"/>
                <a:gd name="T36" fmla="*/ 77 w 202"/>
                <a:gd name="T37" fmla="*/ 3 h 306"/>
                <a:gd name="T38" fmla="*/ 82 w 202"/>
                <a:gd name="T39" fmla="*/ 4 h 306"/>
                <a:gd name="T40" fmla="*/ 87 w 202"/>
                <a:gd name="T41" fmla="*/ 7 h 306"/>
                <a:gd name="T42" fmla="*/ 92 w 202"/>
                <a:gd name="T43" fmla="*/ 7 h 306"/>
                <a:gd name="T44" fmla="*/ 99 w 202"/>
                <a:gd name="T45" fmla="*/ 10 h 306"/>
                <a:gd name="T46" fmla="*/ 102 w 202"/>
                <a:gd name="T47" fmla="*/ 12 h 306"/>
                <a:gd name="T48" fmla="*/ 108 w 202"/>
                <a:gd name="T49" fmla="*/ 11 h 306"/>
                <a:gd name="T50" fmla="*/ 111 w 202"/>
                <a:gd name="T51" fmla="*/ 16 h 306"/>
                <a:gd name="T52" fmla="*/ 117 w 202"/>
                <a:gd name="T53" fmla="*/ 17 h 306"/>
                <a:gd name="T54" fmla="*/ 120 w 202"/>
                <a:gd name="T55" fmla="*/ 19 h 306"/>
                <a:gd name="T56" fmla="*/ 125 w 202"/>
                <a:gd name="T57" fmla="*/ 21 h 306"/>
                <a:gd name="T58" fmla="*/ 127 w 202"/>
                <a:gd name="T59" fmla="*/ 24 h 306"/>
                <a:gd name="T60" fmla="*/ 130 w 202"/>
                <a:gd name="T61" fmla="*/ 27 h 306"/>
                <a:gd name="T62" fmla="*/ 135 w 202"/>
                <a:gd name="T63" fmla="*/ 31 h 306"/>
                <a:gd name="T64" fmla="*/ 136 w 202"/>
                <a:gd name="T65" fmla="*/ 35 h 306"/>
                <a:gd name="T66" fmla="*/ 139 w 202"/>
                <a:gd name="T67" fmla="*/ 36 h 306"/>
                <a:gd name="T68" fmla="*/ 143 w 202"/>
                <a:gd name="T69" fmla="*/ 41 h 306"/>
                <a:gd name="T70" fmla="*/ 145 w 202"/>
                <a:gd name="T71" fmla="*/ 44 h 306"/>
                <a:gd name="T72" fmla="*/ 150 w 202"/>
                <a:gd name="T73" fmla="*/ 46 h 306"/>
                <a:gd name="T74" fmla="*/ 153 w 202"/>
                <a:gd name="T75" fmla="*/ 50 h 306"/>
                <a:gd name="T76" fmla="*/ 157 w 202"/>
                <a:gd name="T77" fmla="*/ 53 h 306"/>
                <a:gd name="T78" fmla="*/ 159 w 202"/>
                <a:gd name="T79" fmla="*/ 55 h 306"/>
                <a:gd name="T80" fmla="*/ 162 w 202"/>
                <a:gd name="T81" fmla="*/ 59 h 306"/>
                <a:gd name="T82" fmla="*/ 165 w 202"/>
                <a:gd name="T83" fmla="*/ 62 h 306"/>
                <a:gd name="T84" fmla="*/ 166 w 202"/>
                <a:gd name="T85" fmla="*/ 67 h 306"/>
                <a:gd name="T86" fmla="*/ 168 w 202"/>
                <a:gd name="T87" fmla="*/ 73 h 306"/>
                <a:gd name="T88" fmla="*/ 171 w 202"/>
                <a:gd name="T89" fmla="*/ 76 h 306"/>
                <a:gd name="T90" fmla="*/ 175 w 202"/>
                <a:gd name="T91" fmla="*/ 80 h 306"/>
                <a:gd name="T92" fmla="*/ 176 w 202"/>
                <a:gd name="T93" fmla="*/ 84 h 306"/>
                <a:gd name="T94" fmla="*/ 178 w 202"/>
                <a:gd name="T95" fmla="*/ 90 h 306"/>
                <a:gd name="T96" fmla="*/ 179 w 202"/>
                <a:gd name="T97" fmla="*/ 99 h 306"/>
                <a:gd name="T98" fmla="*/ 14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Arc 16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 w 21745"/>
                <a:gd name="T3" fmla="*/ 1 h 21600"/>
                <a:gd name="T4" fmla="*/ 0 w 2174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Line 17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Oval 18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Line 19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7" name="Line 24"/>
          <p:cNvSpPr>
            <a:spLocks noChangeShapeType="1"/>
          </p:cNvSpPr>
          <p:nvPr/>
        </p:nvSpPr>
        <p:spPr bwMode="auto">
          <a:xfrm>
            <a:off x="2819400" y="405384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25"/>
          <p:cNvSpPr>
            <a:spLocks noChangeShapeType="1"/>
          </p:cNvSpPr>
          <p:nvPr/>
        </p:nvSpPr>
        <p:spPr bwMode="auto">
          <a:xfrm>
            <a:off x="2819400" y="405384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26"/>
          <p:cNvSpPr>
            <a:spLocks noChangeShapeType="1"/>
          </p:cNvSpPr>
          <p:nvPr/>
        </p:nvSpPr>
        <p:spPr bwMode="auto">
          <a:xfrm>
            <a:off x="2819400" y="481584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27"/>
          <p:cNvSpPr>
            <a:spLocks noChangeShapeType="1"/>
          </p:cNvSpPr>
          <p:nvPr/>
        </p:nvSpPr>
        <p:spPr bwMode="auto">
          <a:xfrm>
            <a:off x="3276600" y="443484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 rot="4164331">
            <a:off x="6213475" y="4209415"/>
            <a:ext cx="412750" cy="647700"/>
            <a:chOff x="3979" y="3269"/>
            <a:chExt cx="260" cy="408"/>
          </a:xfrm>
        </p:grpSpPr>
        <p:sp>
          <p:nvSpPr>
            <p:cNvPr id="5143" name="Freeform 29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4 w 202"/>
                <a:gd name="T1" fmla="*/ 305 h 306"/>
                <a:gd name="T2" fmla="*/ 0 w 202"/>
                <a:gd name="T3" fmla="*/ 22 h 306"/>
                <a:gd name="T4" fmla="*/ 8 w 202"/>
                <a:gd name="T5" fmla="*/ 13 h 306"/>
                <a:gd name="T6" fmla="*/ 13 w 202"/>
                <a:gd name="T7" fmla="*/ 14 h 306"/>
                <a:gd name="T8" fmla="*/ 19 w 202"/>
                <a:gd name="T9" fmla="*/ 13 h 306"/>
                <a:gd name="T10" fmla="*/ 20 w 202"/>
                <a:gd name="T11" fmla="*/ 10 h 306"/>
                <a:gd name="T12" fmla="*/ 24 w 202"/>
                <a:gd name="T13" fmla="*/ 11 h 306"/>
                <a:gd name="T14" fmla="*/ 28 w 202"/>
                <a:gd name="T15" fmla="*/ 7 h 306"/>
                <a:gd name="T16" fmla="*/ 33 w 202"/>
                <a:gd name="T17" fmla="*/ 9 h 306"/>
                <a:gd name="T18" fmla="*/ 37 w 202"/>
                <a:gd name="T19" fmla="*/ 6 h 306"/>
                <a:gd name="T20" fmla="*/ 41 w 202"/>
                <a:gd name="T21" fmla="*/ 5 h 306"/>
                <a:gd name="T22" fmla="*/ 46 w 202"/>
                <a:gd name="T23" fmla="*/ 3 h 306"/>
                <a:gd name="T24" fmla="*/ 51 w 202"/>
                <a:gd name="T25" fmla="*/ 4 h 306"/>
                <a:gd name="T26" fmla="*/ 55 w 202"/>
                <a:gd name="T27" fmla="*/ 3 h 306"/>
                <a:gd name="T28" fmla="*/ 59 w 202"/>
                <a:gd name="T29" fmla="*/ 0 h 306"/>
                <a:gd name="T30" fmla="*/ 66 w 202"/>
                <a:gd name="T31" fmla="*/ 0 h 306"/>
                <a:gd name="T32" fmla="*/ 71 w 202"/>
                <a:gd name="T33" fmla="*/ 1 h 306"/>
                <a:gd name="T34" fmla="*/ 74 w 202"/>
                <a:gd name="T35" fmla="*/ 1 h 306"/>
                <a:gd name="T36" fmla="*/ 77 w 202"/>
                <a:gd name="T37" fmla="*/ 3 h 306"/>
                <a:gd name="T38" fmla="*/ 82 w 202"/>
                <a:gd name="T39" fmla="*/ 4 h 306"/>
                <a:gd name="T40" fmla="*/ 87 w 202"/>
                <a:gd name="T41" fmla="*/ 7 h 306"/>
                <a:gd name="T42" fmla="*/ 92 w 202"/>
                <a:gd name="T43" fmla="*/ 7 h 306"/>
                <a:gd name="T44" fmla="*/ 99 w 202"/>
                <a:gd name="T45" fmla="*/ 10 h 306"/>
                <a:gd name="T46" fmla="*/ 102 w 202"/>
                <a:gd name="T47" fmla="*/ 12 h 306"/>
                <a:gd name="T48" fmla="*/ 108 w 202"/>
                <a:gd name="T49" fmla="*/ 11 h 306"/>
                <a:gd name="T50" fmla="*/ 111 w 202"/>
                <a:gd name="T51" fmla="*/ 16 h 306"/>
                <a:gd name="T52" fmla="*/ 117 w 202"/>
                <a:gd name="T53" fmla="*/ 17 h 306"/>
                <a:gd name="T54" fmla="*/ 120 w 202"/>
                <a:gd name="T55" fmla="*/ 19 h 306"/>
                <a:gd name="T56" fmla="*/ 125 w 202"/>
                <a:gd name="T57" fmla="*/ 21 h 306"/>
                <a:gd name="T58" fmla="*/ 127 w 202"/>
                <a:gd name="T59" fmla="*/ 24 h 306"/>
                <a:gd name="T60" fmla="*/ 130 w 202"/>
                <a:gd name="T61" fmla="*/ 27 h 306"/>
                <a:gd name="T62" fmla="*/ 135 w 202"/>
                <a:gd name="T63" fmla="*/ 31 h 306"/>
                <a:gd name="T64" fmla="*/ 136 w 202"/>
                <a:gd name="T65" fmla="*/ 35 h 306"/>
                <a:gd name="T66" fmla="*/ 139 w 202"/>
                <a:gd name="T67" fmla="*/ 36 h 306"/>
                <a:gd name="T68" fmla="*/ 143 w 202"/>
                <a:gd name="T69" fmla="*/ 41 h 306"/>
                <a:gd name="T70" fmla="*/ 145 w 202"/>
                <a:gd name="T71" fmla="*/ 44 h 306"/>
                <a:gd name="T72" fmla="*/ 150 w 202"/>
                <a:gd name="T73" fmla="*/ 46 h 306"/>
                <a:gd name="T74" fmla="*/ 153 w 202"/>
                <a:gd name="T75" fmla="*/ 50 h 306"/>
                <a:gd name="T76" fmla="*/ 157 w 202"/>
                <a:gd name="T77" fmla="*/ 53 h 306"/>
                <a:gd name="T78" fmla="*/ 159 w 202"/>
                <a:gd name="T79" fmla="*/ 55 h 306"/>
                <a:gd name="T80" fmla="*/ 162 w 202"/>
                <a:gd name="T81" fmla="*/ 59 h 306"/>
                <a:gd name="T82" fmla="*/ 165 w 202"/>
                <a:gd name="T83" fmla="*/ 62 h 306"/>
                <a:gd name="T84" fmla="*/ 166 w 202"/>
                <a:gd name="T85" fmla="*/ 67 h 306"/>
                <a:gd name="T86" fmla="*/ 168 w 202"/>
                <a:gd name="T87" fmla="*/ 73 h 306"/>
                <a:gd name="T88" fmla="*/ 171 w 202"/>
                <a:gd name="T89" fmla="*/ 76 h 306"/>
                <a:gd name="T90" fmla="*/ 175 w 202"/>
                <a:gd name="T91" fmla="*/ 80 h 306"/>
                <a:gd name="T92" fmla="*/ 176 w 202"/>
                <a:gd name="T93" fmla="*/ 84 h 306"/>
                <a:gd name="T94" fmla="*/ 178 w 202"/>
                <a:gd name="T95" fmla="*/ 90 h 306"/>
                <a:gd name="T96" fmla="*/ 179 w 202"/>
                <a:gd name="T97" fmla="*/ 99 h 306"/>
                <a:gd name="T98" fmla="*/ 14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Arc 30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 w 21745"/>
                <a:gd name="T3" fmla="*/ 1 h 21600"/>
                <a:gd name="T4" fmla="*/ 0 w 2174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Line 31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32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Line 33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 rot="-5400000">
            <a:off x="7124700" y="4320540"/>
            <a:ext cx="457200" cy="1143000"/>
            <a:chOff x="4416" y="2592"/>
            <a:chExt cx="288" cy="720"/>
          </a:xfrm>
        </p:grpSpPr>
        <p:sp>
          <p:nvSpPr>
            <p:cNvPr id="5139" name="Line 34"/>
            <p:cNvSpPr>
              <a:spLocks noChangeShapeType="1"/>
            </p:cNvSpPr>
            <p:nvPr/>
          </p:nvSpPr>
          <p:spPr bwMode="auto">
            <a:xfrm>
              <a:off x="4416" y="259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35"/>
            <p:cNvSpPr>
              <a:spLocks noChangeShapeType="1"/>
            </p:cNvSpPr>
            <p:nvPr/>
          </p:nvSpPr>
          <p:spPr bwMode="auto">
            <a:xfrm>
              <a:off x="4416" y="259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36"/>
            <p:cNvSpPr>
              <a:spLocks noChangeShapeType="1"/>
            </p:cNvSpPr>
            <p:nvPr/>
          </p:nvSpPr>
          <p:spPr bwMode="auto">
            <a:xfrm>
              <a:off x="4416" y="307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37"/>
            <p:cNvSpPr>
              <a:spLocks noChangeShapeType="1"/>
            </p:cNvSpPr>
            <p:nvPr/>
          </p:nvSpPr>
          <p:spPr bwMode="auto">
            <a:xfrm>
              <a:off x="4704" y="28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3" name="Text Box 39"/>
          <p:cNvSpPr txBox="1">
            <a:spLocks noChangeArrowheads="1"/>
          </p:cNvSpPr>
          <p:nvPr/>
        </p:nvSpPr>
        <p:spPr bwMode="auto">
          <a:xfrm>
            <a:off x="1295400" y="5273040"/>
            <a:ext cx="241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image plane in front</a:t>
            </a:r>
          </a:p>
        </p:txBody>
      </p:sp>
      <p:sp>
        <p:nvSpPr>
          <p:cNvPr id="5134" name="Text Box 40"/>
          <p:cNvSpPr txBox="1">
            <a:spLocks noChangeArrowheads="1"/>
          </p:cNvSpPr>
          <p:nvPr/>
        </p:nvSpPr>
        <p:spPr bwMode="auto">
          <a:xfrm>
            <a:off x="5638800" y="5273040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image plane below</a:t>
            </a:r>
          </a:p>
        </p:txBody>
      </p:sp>
      <p:sp>
        <p:nvSpPr>
          <p:cNvPr id="5135" name="Line 41"/>
          <p:cNvSpPr>
            <a:spLocks noChangeShapeType="1"/>
          </p:cNvSpPr>
          <p:nvPr/>
        </p:nvSpPr>
        <p:spPr bwMode="auto">
          <a:xfrm>
            <a:off x="4267200" y="237744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892550" y="3977640"/>
            <a:ext cx="1517650" cy="2474913"/>
            <a:chOff x="2452" y="2544"/>
            <a:chExt cx="956" cy="1559"/>
          </a:xfrm>
        </p:grpSpPr>
        <p:sp>
          <p:nvSpPr>
            <p:cNvPr id="5137" name="Text Box 43"/>
            <p:cNvSpPr txBox="1">
              <a:spLocks noChangeArrowheads="1"/>
            </p:cNvSpPr>
            <p:nvPr/>
          </p:nvSpPr>
          <p:spPr bwMode="auto">
            <a:xfrm>
              <a:off x="2452" y="3583"/>
              <a:ext cx="94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black area</a:t>
              </a:r>
            </a:p>
            <a:p>
              <a:r>
                <a:rPr lang="en-US" sz="1600">
                  <a:latin typeface="Arial" charset="0"/>
                </a:rPr>
                <a:t>where no pixel</a:t>
              </a:r>
            </a:p>
            <a:p>
              <a:r>
                <a:rPr lang="en-US" sz="1600">
                  <a:latin typeface="Arial" charset="0"/>
                </a:rPr>
                <a:t>maps to</a:t>
              </a:r>
            </a:p>
          </p:txBody>
        </p:sp>
        <p:sp>
          <p:nvSpPr>
            <p:cNvPr id="5138" name="Line 44"/>
            <p:cNvSpPr>
              <a:spLocks noChangeShapeType="1"/>
            </p:cNvSpPr>
            <p:nvPr/>
          </p:nvSpPr>
          <p:spPr bwMode="auto">
            <a:xfrm flipV="1">
              <a:off x="3120" y="2544"/>
              <a:ext cx="28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Procedure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sequence of images from the same position</a:t>
            </a:r>
          </a:p>
          <a:p>
            <a:pPr lvl="1"/>
            <a:r>
              <a:rPr lang="en-US" dirty="0" smtClean="0"/>
              <a:t>Rotate the camera about its optical center</a:t>
            </a:r>
          </a:p>
          <a:p>
            <a:r>
              <a:rPr lang="en-US" dirty="0" smtClean="0"/>
              <a:t>Compute correspondence between second image and first</a:t>
            </a:r>
          </a:p>
          <a:p>
            <a:r>
              <a:rPr lang="en-US" dirty="0" smtClean="0"/>
              <a:t>Compute transformation between second image and first</a:t>
            </a:r>
          </a:p>
          <a:p>
            <a:r>
              <a:rPr lang="en-US" dirty="0" smtClean="0"/>
              <a:t>Transform the second image to overlap with the first</a:t>
            </a:r>
          </a:p>
          <a:p>
            <a:r>
              <a:rPr lang="en-US" dirty="0" smtClean="0"/>
              <a:t>Blend the two together to create a mosaic</a:t>
            </a:r>
          </a:p>
          <a:p>
            <a:r>
              <a:rPr lang="en-US" dirty="0" smtClean="0"/>
              <a:t>If there are more images, repeat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76305" y="1076190"/>
            <a:ext cx="788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Wingdings" pitchFamily="2" charset="2"/>
              </a:rPr>
              <a:t>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Procedure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Take a sequence of images from the same position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Rotate the camera about its optical center</a:t>
            </a:r>
          </a:p>
          <a:p>
            <a:r>
              <a:rPr lang="en-US" dirty="0" smtClean="0"/>
              <a:t>Compute correspondence between second image and first</a:t>
            </a:r>
          </a:p>
          <a:p>
            <a:r>
              <a:rPr lang="en-US" dirty="0" smtClean="0"/>
              <a:t>Compute transformation between second image and first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Transform the second image to overlap with the first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Blend the two together to create a mosaic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there are more images, repeat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76305" y="1076190"/>
            <a:ext cx="788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75000"/>
                  </a:schemeClr>
                </a:solidFill>
                <a:latin typeface="Wingdings" pitchFamily="2" charset="2"/>
              </a:rPr>
              <a:t>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 and Transformation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 correspondence between second image and first</a:t>
            </a:r>
          </a:p>
          <a:p>
            <a:r>
              <a:rPr lang="en-US" dirty="0" smtClean="0"/>
              <a:t>Compute transformation between second image and first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kind of transformation</a:t>
            </a:r>
          </a:p>
          <a:p>
            <a:pPr lvl="1"/>
            <a:r>
              <a:rPr lang="en-US" b="1" dirty="0" err="1" smtClean="0"/>
              <a:t>Homography</a:t>
            </a:r>
            <a:r>
              <a:rPr lang="en-US" b="1" dirty="0" smtClean="0"/>
              <a:t>!!!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Do we know the correspondence?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come up with an </a:t>
            </a:r>
            <a:r>
              <a:rPr lang="en-US" dirty="0" smtClean="0"/>
              <a:t>algorithm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3942" y="732000"/>
            <a:ext cx="4889914" cy="3272677"/>
            <a:chOff x="593942" y="732000"/>
            <a:chExt cx="4889914" cy="3272677"/>
          </a:xfrm>
        </p:grpSpPr>
        <p:pic>
          <p:nvPicPr>
            <p:cNvPr id="5" name="Picture 2" descr="piscin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3942" y="732000"/>
              <a:ext cx="4889914" cy="3272677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 bwMode="auto">
            <a:xfrm>
              <a:off x="1341347" y="3075709"/>
              <a:ext cx="224217" cy="2216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2073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909383" y="2410691"/>
              <a:ext cx="224217" cy="2216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2073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832692" y="2299854"/>
              <a:ext cx="224217" cy="2216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2073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608475" y="2854036"/>
              <a:ext cx="224217" cy="2216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2073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087019" y="2521527"/>
              <a:ext cx="224217" cy="2216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2073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31647" y="3558556"/>
            <a:ext cx="3701215" cy="2457840"/>
            <a:chOff x="5253416" y="4004677"/>
            <a:chExt cx="3170147" cy="2105177"/>
          </a:xfrm>
        </p:grpSpPr>
        <p:pic>
          <p:nvPicPr>
            <p:cNvPr id="4" name="Picture 1" descr="piscin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3416" y="4004677"/>
              <a:ext cx="3170147" cy="2105177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 bwMode="auto">
            <a:xfrm>
              <a:off x="5558595" y="4525818"/>
              <a:ext cx="149478" cy="14778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2073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862546" y="4082473"/>
              <a:ext cx="149478" cy="14778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2073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811417" y="4008582"/>
              <a:ext cx="149478" cy="14778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2073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661939" y="4378036"/>
              <a:ext cx="149478" cy="14778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2073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647636" y="4156364"/>
              <a:ext cx="149478" cy="14778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20738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come up with 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Guess some matches</a:t>
            </a:r>
          </a:p>
          <a:p>
            <a:endParaRPr lang="en-US" dirty="0" smtClean="0"/>
          </a:p>
          <a:p>
            <a:r>
              <a:rPr lang="en-US" dirty="0" smtClean="0"/>
              <a:t>Compute a transformation using those matches</a:t>
            </a:r>
          </a:p>
          <a:p>
            <a:endParaRPr lang="en-US" dirty="0" smtClean="0"/>
          </a:p>
          <a:p>
            <a:r>
              <a:rPr lang="en-US" dirty="0" smtClean="0"/>
              <a:t>Check if the transformation is good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79400" y="678815"/>
            <a:ext cx="8561388" cy="4881563"/>
          </a:xfrm>
        </p:spPr>
        <p:txBody>
          <a:bodyPr/>
          <a:lstStyle/>
          <a:p>
            <a:pPr lvl="1"/>
            <a:r>
              <a:rPr lang="en-US" dirty="0" smtClean="0"/>
              <a:t>Randomly choose a set of K </a:t>
            </a:r>
            <a:r>
              <a:rPr lang="en-US" b="1" dirty="0" smtClean="0"/>
              <a:t>potential</a:t>
            </a:r>
            <a:r>
              <a:rPr lang="en-US" dirty="0" smtClean="0"/>
              <a:t> correspondences</a:t>
            </a:r>
          </a:p>
          <a:p>
            <a:pPr lvl="2"/>
            <a:r>
              <a:rPr lang="en-US" dirty="0" smtClean="0"/>
              <a:t>Typically K is the minimum size that lets you fit a model</a:t>
            </a:r>
          </a:p>
          <a:p>
            <a:pPr lvl="2"/>
            <a:r>
              <a:rPr lang="en-US" dirty="0" smtClean="0"/>
              <a:t>How many for a </a:t>
            </a:r>
          </a:p>
          <a:p>
            <a:pPr lvl="3"/>
            <a:r>
              <a:rPr lang="en-US" dirty="0" smtClean="0"/>
              <a:t>Translation </a:t>
            </a:r>
          </a:p>
          <a:p>
            <a:pPr lvl="3"/>
            <a:r>
              <a:rPr lang="en-US" dirty="0" smtClean="0"/>
              <a:t>rotation?</a:t>
            </a:r>
          </a:p>
          <a:p>
            <a:pPr lvl="3"/>
            <a:r>
              <a:rPr lang="en-US" dirty="0" smtClean="0"/>
              <a:t>Affine?</a:t>
            </a:r>
          </a:p>
          <a:p>
            <a:pPr lvl="3"/>
            <a:r>
              <a:rPr lang="en-US" dirty="0" err="1" smtClean="0"/>
              <a:t>Homography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Fit a model (e.g., translation, </a:t>
            </a:r>
            <a:r>
              <a:rPr lang="en-US" dirty="0" err="1" smtClean="0"/>
              <a:t>homography</a:t>
            </a:r>
            <a:r>
              <a:rPr lang="en-US" dirty="0" smtClean="0"/>
              <a:t>) to those correspondences</a:t>
            </a:r>
          </a:p>
          <a:p>
            <a:pPr lvl="1"/>
            <a:r>
              <a:rPr lang="en-US" dirty="0" smtClean="0"/>
              <a:t>Count the number of inliers that “approximately” fit the model</a:t>
            </a:r>
          </a:p>
          <a:p>
            <a:pPr lvl="2"/>
            <a:r>
              <a:rPr lang="en-US" dirty="0" smtClean="0"/>
              <a:t>Need a threshold on the error</a:t>
            </a:r>
          </a:p>
          <a:p>
            <a:pPr lvl="1"/>
            <a:r>
              <a:rPr lang="en-US" dirty="0" smtClean="0"/>
              <a:t>Repeat as many times as you can</a:t>
            </a:r>
          </a:p>
          <a:p>
            <a:pPr lvl="1"/>
            <a:r>
              <a:rPr lang="en-US" dirty="0" smtClean="0"/>
              <a:t>Choose the model that has the largest set of inliers</a:t>
            </a:r>
          </a:p>
          <a:p>
            <a:pPr lvl="1"/>
            <a:r>
              <a:rPr lang="en-US" dirty="0" smtClean="0"/>
              <a:t>Refine the model by doing a least squares fit using ALL of the inliers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Case: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image translations</a:t>
            </a:r>
          </a:p>
        </p:txBody>
      </p:sp>
      <p:pic>
        <p:nvPicPr>
          <p:cNvPr id="2048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4450" y="822960"/>
            <a:ext cx="6515100" cy="4724400"/>
          </a:xfrm>
          <a:noFill/>
        </p:spPr>
      </p:pic>
      <p:sp>
        <p:nvSpPr>
          <p:cNvPr id="20487" name="Line 6"/>
          <p:cNvSpPr>
            <a:spLocks noChangeShapeType="1"/>
          </p:cNvSpPr>
          <p:nvPr/>
        </p:nvSpPr>
        <p:spPr bwMode="auto">
          <a:xfrm flipV="1">
            <a:off x="3886200" y="3108960"/>
            <a:ext cx="16002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 flipV="1">
            <a:off x="4114800" y="234696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 flipV="1">
            <a:off x="4114800" y="150876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V="1">
            <a:off x="3657600" y="188976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 flipV="1">
            <a:off x="3657600" y="280416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>
            <a:off x="2971800" y="2346960"/>
            <a:ext cx="29718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2971800" y="1432560"/>
            <a:ext cx="3581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1524000" y="5669280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RA</a:t>
            </a:r>
            <a:r>
              <a:rPr lang="en-US" smtClean="0"/>
              <a:t>ndom </a:t>
            </a:r>
            <a:r>
              <a:rPr lang="en-US" u="sng" smtClean="0"/>
              <a:t>SA</a:t>
            </a:r>
            <a:r>
              <a:rPr lang="en-US" smtClean="0"/>
              <a:t>mple </a:t>
            </a:r>
            <a:r>
              <a:rPr lang="en-US" u="sng" smtClean="0"/>
              <a:t>C</a:t>
            </a:r>
            <a:r>
              <a:rPr lang="en-US" smtClean="0"/>
              <a:t>onsensus</a:t>
            </a:r>
          </a:p>
        </p:txBody>
      </p:sp>
      <p:pic>
        <p:nvPicPr>
          <p:cNvPr id="215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4450" y="822960"/>
            <a:ext cx="6515100" cy="4724400"/>
          </a:xfrm>
          <a:noFill/>
        </p:spPr>
      </p:pic>
      <p:sp>
        <p:nvSpPr>
          <p:cNvPr id="21511" name="Line 4"/>
          <p:cNvSpPr>
            <a:spLocks noChangeShapeType="1"/>
          </p:cNvSpPr>
          <p:nvPr/>
        </p:nvSpPr>
        <p:spPr bwMode="auto">
          <a:xfrm flipV="1">
            <a:off x="3886200" y="321564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5"/>
          <p:cNvSpPr>
            <a:spLocks noChangeShapeType="1"/>
          </p:cNvSpPr>
          <p:nvPr/>
        </p:nvSpPr>
        <p:spPr bwMode="auto">
          <a:xfrm flipV="1">
            <a:off x="4114800" y="245364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6"/>
          <p:cNvSpPr>
            <a:spLocks noChangeShapeType="1"/>
          </p:cNvSpPr>
          <p:nvPr/>
        </p:nvSpPr>
        <p:spPr bwMode="auto">
          <a:xfrm flipV="1">
            <a:off x="4114800" y="161544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7"/>
          <p:cNvSpPr>
            <a:spLocks noChangeShapeType="1"/>
          </p:cNvSpPr>
          <p:nvPr/>
        </p:nvSpPr>
        <p:spPr bwMode="auto">
          <a:xfrm flipV="1">
            <a:off x="3657600" y="199644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8"/>
          <p:cNvSpPr>
            <a:spLocks noChangeShapeType="1"/>
          </p:cNvSpPr>
          <p:nvPr/>
        </p:nvSpPr>
        <p:spPr bwMode="auto">
          <a:xfrm flipV="1">
            <a:off x="3657600" y="291084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2971800" y="2453640"/>
            <a:ext cx="29718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9" name="Line 10"/>
          <p:cNvSpPr>
            <a:spLocks noChangeShapeType="1"/>
          </p:cNvSpPr>
          <p:nvPr/>
        </p:nvSpPr>
        <p:spPr bwMode="auto">
          <a:xfrm>
            <a:off x="2971800" y="1539240"/>
            <a:ext cx="358140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Text Box 11"/>
          <p:cNvSpPr txBox="1">
            <a:spLocks noChangeArrowheads="1"/>
          </p:cNvSpPr>
          <p:nvPr/>
        </p:nvSpPr>
        <p:spPr bwMode="auto">
          <a:xfrm>
            <a:off x="1524000" y="5593080"/>
            <a:ext cx="60198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r>
              <a:rPr lang="en-US"/>
              <a:t/>
            </a:r>
            <a:br>
              <a:rPr lang="en-US"/>
            </a:br>
            <a:r>
              <a:rPr lang="en-US"/>
              <a:t>(in this case, only one)</a:t>
            </a:r>
            <a:endParaRPr lang="en-US" i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Midterm:</a:t>
            </a:r>
          </a:p>
          <a:p>
            <a:pPr lvl="1"/>
            <a:r>
              <a:rPr lang="en-US" sz="2000" b="1" dirty="0" smtClean="0"/>
              <a:t>Due this Friday, Feb 12, at the beginning of class </a:t>
            </a:r>
          </a:p>
          <a:p>
            <a:pPr lvl="1"/>
            <a:r>
              <a:rPr lang="en-US" sz="2000" b="1" dirty="0" smtClean="0"/>
              <a:t>Late exams will not be accepted </a:t>
            </a:r>
          </a:p>
          <a:p>
            <a:r>
              <a:rPr lang="en-US" dirty="0" smtClean="0"/>
              <a:t>Additional Office Hour today:</a:t>
            </a:r>
          </a:p>
          <a:p>
            <a:pPr lvl="1"/>
            <a:r>
              <a:rPr lang="en-US" sz="2000" dirty="0" smtClean="0"/>
              <a:t>2:30 to 3:30 in CSE 212 (the normal place)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RA</a:t>
            </a:r>
            <a:r>
              <a:rPr lang="en-US" smtClean="0"/>
              <a:t>ndom </a:t>
            </a:r>
            <a:r>
              <a:rPr lang="en-US" u="sng" smtClean="0"/>
              <a:t>SA</a:t>
            </a:r>
            <a:r>
              <a:rPr lang="en-US" smtClean="0"/>
              <a:t>mple </a:t>
            </a:r>
            <a:r>
              <a:rPr lang="en-US" u="sng" smtClean="0"/>
              <a:t>C</a:t>
            </a:r>
            <a:r>
              <a:rPr lang="en-US" smtClean="0"/>
              <a:t>onsensus</a:t>
            </a:r>
          </a:p>
        </p:txBody>
      </p:sp>
      <p:pic>
        <p:nvPicPr>
          <p:cNvPr id="2253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4450" y="822960"/>
            <a:ext cx="6515100" cy="4724400"/>
          </a:xfrm>
          <a:noFill/>
        </p:spPr>
      </p:pic>
      <p:sp>
        <p:nvSpPr>
          <p:cNvPr id="22535" name="Line 4"/>
          <p:cNvSpPr>
            <a:spLocks noChangeShapeType="1"/>
          </p:cNvSpPr>
          <p:nvPr/>
        </p:nvSpPr>
        <p:spPr bwMode="auto">
          <a:xfrm flipV="1">
            <a:off x="3886200" y="3108960"/>
            <a:ext cx="16002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5"/>
          <p:cNvSpPr>
            <a:spLocks noChangeShapeType="1"/>
          </p:cNvSpPr>
          <p:nvPr/>
        </p:nvSpPr>
        <p:spPr bwMode="auto">
          <a:xfrm flipV="1">
            <a:off x="4114800" y="234696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6"/>
          <p:cNvSpPr>
            <a:spLocks noChangeShapeType="1"/>
          </p:cNvSpPr>
          <p:nvPr/>
        </p:nvSpPr>
        <p:spPr bwMode="auto">
          <a:xfrm flipV="1">
            <a:off x="4114800" y="150876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V="1">
            <a:off x="3657600" y="1889760"/>
            <a:ext cx="16764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41" name="Line 8"/>
          <p:cNvSpPr>
            <a:spLocks noChangeShapeType="1"/>
          </p:cNvSpPr>
          <p:nvPr/>
        </p:nvSpPr>
        <p:spPr bwMode="auto">
          <a:xfrm flipV="1">
            <a:off x="3657600" y="280416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9"/>
          <p:cNvSpPr>
            <a:spLocks noChangeShapeType="1"/>
          </p:cNvSpPr>
          <p:nvPr/>
        </p:nvSpPr>
        <p:spPr bwMode="auto">
          <a:xfrm>
            <a:off x="2971800" y="234696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0"/>
          <p:cNvSpPr>
            <a:spLocks noChangeShapeType="1"/>
          </p:cNvSpPr>
          <p:nvPr/>
        </p:nvSpPr>
        <p:spPr bwMode="auto">
          <a:xfrm>
            <a:off x="2971800" y="143256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Text Box 11"/>
          <p:cNvSpPr txBox="1">
            <a:spLocks noChangeArrowheads="1"/>
          </p:cNvSpPr>
          <p:nvPr/>
        </p:nvSpPr>
        <p:spPr bwMode="auto">
          <a:xfrm>
            <a:off x="1524000" y="5638800"/>
            <a:ext cx="60198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br>
              <a:rPr lang="en-US" i="1"/>
            </a:br>
            <a:r>
              <a:rPr lang="en-US"/>
              <a:t>(4 inliers)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 fit</a:t>
            </a:r>
          </a:p>
        </p:txBody>
      </p:sp>
      <p:pic>
        <p:nvPicPr>
          <p:cNvPr id="2355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4450" y="838200"/>
            <a:ext cx="6515100" cy="4724400"/>
          </a:xfrm>
          <a:noFill/>
        </p:spPr>
      </p:pic>
      <p:sp>
        <p:nvSpPr>
          <p:cNvPr id="23559" name="Line 4"/>
          <p:cNvSpPr>
            <a:spLocks noChangeShapeType="1"/>
          </p:cNvSpPr>
          <p:nvPr/>
        </p:nvSpPr>
        <p:spPr bwMode="auto">
          <a:xfrm flipV="1">
            <a:off x="3886200" y="3124200"/>
            <a:ext cx="16002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2971800" y="23622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2971800" y="14478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1524000" y="5593080"/>
            <a:ext cx="60198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  <a:br>
              <a:rPr lang="en-US"/>
            </a:br>
            <a:r>
              <a:rPr lang="en-US"/>
              <a:t>for largest set of inliers</a:t>
            </a:r>
          </a:p>
        </p:txBody>
      </p:sp>
      <p:sp>
        <p:nvSpPr>
          <p:cNvPr id="23563" name="Line 5"/>
          <p:cNvSpPr>
            <a:spLocks noChangeShapeType="1"/>
          </p:cNvSpPr>
          <p:nvPr/>
        </p:nvSpPr>
        <p:spPr bwMode="auto">
          <a:xfrm flipV="1">
            <a:off x="4114800" y="236220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6"/>
          <p:cNvSpPr>
            <a:spLocks noChangeShapeType="1"/>
          </p:cNvSpPr>
          <p:nvPr/>
        </p:nvSpPr>
        <p:spPr bwMode="auto">
          <a:xfrm flipV="1">
            <a:off x="4114800" y="152400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V="1">
            <a:off x="3657600" y="190500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8"/>
          <p:cNvSpPr>
            <a:spLocks noChangeShapeType="1"/>
          </p:cNvSpPr>
          <p:nvPr/>
        </p:nvSpPr>
        <p:spPr bwMode="auto">
          <a:xfrm flipV="1">
            <a:off x="3657600" y="2819400"/>
            <a:ext cx="1676400" cy="76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3810000" y="4495800"/>
            <a:ext cx="16764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79400" y="678815"/>
            <a:ext cx="8561388" cy="4881563"/>
          </a:xfrm>
        </p:spPr>
        <p:txBody>
          <a:bodyPr/>
          <a:lstStyle/>
          <a:p>
            <a:r>
              <a:rPr lang="en-US" smtClean="0"/>
              <a:t>Same basic approach works for any transformation</a:t>
            </a:r>
          </a:p>
          <a:p>
            <a:pPr lvl="1"/>
            <a:r>
              <a:rPr lang="en-US" smtClean="0"/>
              <a:t>Translation, rotation, homographies, etc.</a:t>
            </a:r>
          </a:p>
          <a:p>
            <a:pPr lvl="1"/>
            <a:r>
              <a:rPr lang="en-US" smtClean="0"/>
              <a:t>Very useful tool</a:t>
            </a:r>
          </a:p>
          <a:p>
            <a:endParaRPr lang="en-US" smtClean="0"/>
          </a:p>
          <a:p>
            <a:r>
              <a:rPr lang="en-US" smtClean="0"/>
              <a:t>General version</a:t>
            </a:r>
          </a:p>
          <a:p>
            <a:pPr lvl="1"/>
            <a:r>
              <a:rPr lang="en-US" smtClean="0"/>
              <a:t>Randomly choose a set of K correspondences</a:t>
            </a:r>
          </a:p>
          <a:p>
            <a:pPr lvl="2"/>
            <a:r>
              <a:rPr lang="en-US" smtClean="0"/>
              <a:t>Typically K is the minimum size that lets you fit a model</a:t>
            </a:r>
          </a:p>
          <a:p>
            <a:pPr lvl="1"/>
            <a:r>
              <a:rPr lang="en-US" smtClean="0"/>
              <a:t>Fit a model (e.g., homography) to those correspondences</a:t>
            </a:r>
          </a:p>
          <a:p>
            <a:pPr lvl="1"/>
            <a:r>
              <a:rPr lang="en-US" smtClean="0"/>
              <a:t>Count the number of inliers that “approximately” fit the model</a:t>
            </a:r>
          </a:p>
          <a:p>
            <a:pPr lvl="2"/>
            <a:r>
              <a:rPr lang="en-US" smtClean="0"/>
              <a:t>Need a threshold on the error</a:t>
            </a:r>
          </a:p>
          <a:p>
            <a:pPr lvl="1"/>
            <a:r>
              <a:rPr lang="en-US" smtClean="0"/>
              <a:t>Repeat as many times as you can</a:t>
            </a:r>
          </a:p>
          <a:p>
            <a:pPr lvl="1"/>
            <a:r>
              <a:rPr lang="en-US" smtClean="0"/>
              <a:t>Choose the model that has the largest set of inliers</a:t>
            </a:r>
          </a:p>
          <a:p>
            <a:pPr lvl="1"/>
            <a:r>
              <a:rPr lang="en-US" smtClean="0"/>
              <a:t>Refine the model by doing a least squares fit using ALL of the inliers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Homographies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600200"/>
          </a:xfrm>
        </p:spPr>
        <p:txBody>
          <a:bodyPr/>
          <a:lstStyle/>
          <a:p>
            <a:r>
              <a:rPr lang="en-US" smtClean="0"/>
              <a:t>Perspective projection of a plane</a:t>
            </a:r>
          </a:p>
          <a:p>
            <a:pPr lvl="1"/>
            <a:r>
              <a:rPr lang="en-US" smtClean="0"/>
              <a:t>Lots of names for this:</a:t>
            </a:r>
          </a:p>
          <a:p>
            <a:pPr lvl="2"/>
            <a:r>
              <a:rPr lang="en-US" b="1" smtClean="0"/>
              <a:t>homography</a:t>
            </a:r>
            <a:r>
              <a:rPr lang="en-US" smtClean="0"/>
              <a:t>, texture-map, colineation, planar projective map</a:t>
            </a:r>
          </a:p>
          <a:p>
            <a:pPr lvl="1"/>
            <a:r>
              <a:rPr lang="en-US" smtClean="0"/>
              <a:t>Modeled as a 2D warp using homogeneous coordinates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841625" y="2693988"/>
          <a:ext cx="2395538" cy="941387"/>
        </p:xfrm>
        <a:graphic>
          <a:graphicData uri="http://schemas.openxmlformats.org/presentationml/2006/ole">
            <p:oleObj spid="_x0000_s1011714" name="Equation" r:id="rId4" imgW="1485720" imgH="583920" progId="Equation.3">
              <p:embed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038600" y="3657600"/>
            <a:ext cx="43497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H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822825" y="3657600"/>
            <a:ext cx="43497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p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95600" y="3657600"/>
            <a:ext cx="990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p’</a:t>
            </a:r>
            <a:r>
              <a:rPr lang="en-US"/>
              <a:t>  </a:t>
            </a:r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685800" y="4191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>
                <a:latin typeface="Arial" charset="0"/>
              </a:rPr>
              <a:t>To apply a homography </a:t>
            </a:r>
            <a:r>
              <a:rPr lang="en-US" b="1">
                <a:latin typeface="Arial" charset="0"/>
              </a:rPr>
              <a:t>H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Compute     </a:t>
            </a:r>
            <a:r>
              <a:rPr lang="en-US" sz="2000" b="1">
                <a:latin typeface="Arial" charset="0"/>
              </a:rPr>
              <a:t>p’</a:t>
            </a:r>
            <a:r>
              <a:rPr lang="en-US" sz="2000">
                <a:latin typeface="Arial" charset="0"/>
              </a:rPr>
              <a:t> = </a:t>
            </a:r>
            <a:r>
              <a:rPr lang="en-US" sz="2000" b="1">
                <a:latin typeface="Arial" charset="0"/>
              </a:rPr>
              <a:t>Hp       </a:t>
            </a:r>
            <a:r>
              <a:rPr lang="en-US" sz="2000">
                <a:latin typeface="Arial" charset="0"/>
              </a:rPr>
              <a:t>(regular matrix multiply)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Convert </a:t>
            </a:r>
            <a:r>
              <a:rPr lang="en-US" sz="2000" b="1">
                <a:latin typeface="Arial" charset="0"/>
              </a:rPr>
              <a:t>p’</a:t>
            </a:r>
            <a:r>
              <a:rPr lang="en-US" sz="2000">
                <a:latin typeface="Arial" charset="0"/>
              </a:rPr>
              <a:t> from homogeneous to image coordinates</a:t>
            </a:r>
          </a:p>
        </p:txBody>
      </p:sp>
      <p:sp>
        <p:nvSpPr>
          <p:cNvPr id="570377" name="Rectangle 9"/>
          <p:cNvSpPr>
            <a:spLocks noChangeArrowheads="1"/>
          </p:cNvSpPr>
          <p:nvPr/>
        </p:nvSpPr>
        <p:spPr bwMode="auto">
          <a:xfrm>
            <a:off x="685800" y="53340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l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divide by w (third) coordinate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6" grpId="0" build="p" autoUpdateAnimBg="0"/>
      <p:bldP spid="57037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Procedure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sequence of images from the same position</a:t>
            </a:r>
          </a:p>
          <a:p>
            <a:pPr lvl="1"/>
            <a:r>
              <a:rPr lang="en-US" dirty="0" smtClean="0"/>
              <a:t>Rotate the camera about its optical center</a:t>
            </a:r>
          </a:p>
          <a:p>
            <a:r>
              <a:rPr lang="en-US" dirty="0" smtClean="0"/>
              <a:t>Compute correspondence between second image and first</a:t>
            </a:r>
          </a:p>
          <a:p>
            <a:r>
              <a:rPr lang="en-US" dirty="0" smtClean="0"/>
              <a:t>Compute transformation between second image and first</a:t>
            </a:r>
          </a:p>
          <a:p>
            <a:r>
              <a:rPr lang="en-US" dirty="0" smtClean="0"/>
              <a:t>Transform the second image to overlap with the first</a:t>
            </a:r>
          </a:p>
          <a:p>
            <a:r>
              <a:rPr lang="en-US" dirty="0" smtClean="0"/>
              <a:t>Blend the two together to create a mosaic</a:t>
            </a:r>
          </a:p>
          <a:p>
            <a:r>
              <a:rPr lang="en-US" dirty="0" smtClean="0"/>
              <a:t>If there are more images, repeat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76305" y="1076190"/>
            <a:ext cx="788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27" y="2401761"/>
            <a:ext cx="788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Wingdings" pitchFamily="2" charset="2"/>
              </a:rPr>
              <a:t>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Procedure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Take a sequence of images from the same position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Rotate the camera about its optical center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 correspondence between second image and first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 transformation between second image and first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Transform the second image to overlap with the first</a:t>
            </a:r>
          </a:p>
          <a:p>
            <a:r>
              <a:rPr lang="en-US" dirty="0" smtClean="0"/>
              <a:t>Blend the two together to create a mosaic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If there are more images, repeat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76305" y="1076190"/>
            <a:ext cx="788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75000"/>
                  </a:schemeClr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27" y="2401761"/>
            <a:ext cx="788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75000"/>
                  </a:schemeClr>
                </a:solidFill>
                <a:latin typeface="Wingdings" pitchFamily="2" charset="2"/>
              </a:rPr>
              <a:t>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Assembling the panorama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914400" y="15240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57" name="Rectangle 5"/>
          <p:cNvSpPr>
            <a:spLocks noChangeArrowheads="1"/>
          </p:cNvSpPr>
          <p:nvPr/>
        </p:nvSpPr>
        <p:spPr bwMode="auto">
          <a:xfrm>
            <a:off x="1676400" y="16002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2362200" y="15240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59" name="Rectangle 7"/>
          <p:cNvSpPr>
            <a:spLocks noChangeArrowheads="1"/>
          </p:cNvSpPr>
          <p:nvPr/>
        </p:nvSpPr>
        <p:spPr bwMode="auto">
          <a:xfrm>
            <a:off x="3352800" y="16002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60" name="Rectangle 8"/>
          <p:cNvSpPr>
            <a:spLocks noChangeArrowheads="1"/>
          </p:cNvSpPr>
          <p:nvPr/>
        </p:nvSpPr>
        <p:spPr bwMode="auto">
          <a:xfrm>
            <a:off x="4038600" y="15240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7961" name="Rectangle 9"/>
          <p:cNvSpPr>
            <a:spLocks noChangeArrowheads="1"/>
          </p:cNvSpPr>
          <p:nvPr/>
        </p:nvSpPr>
        <p:spPr bwMode="auto">
          <a:xfrm>
            <a:off x="4953000" y="16002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11"/>
          <p:cNvSpPr>
            <a:spLocks noChangeArrowheads="1"/>
          </p:cNvSpPr>
          <p:nvPr/>
        </p:nvSpPr>
        <p:spPr bwMode="auto">
          <a:xfrm>
            <a:off x="990600" y="1905000"/>
            <a:ext cx="228600" cy="3048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562600" y="1371600"/>
            <a:ext cx="1219200" cy="990600"/>
            <a:chOff x="3504" y="1440"/>
            <a:chExt cx="768" cy="624"/>
          </a:xfrm>
        </p:grpSpPr>
        <p:sp>
          <p:nvSpPr>
            <p:cNvPr id="25618" name="Rectangle 10"/>
            <p:cNvSpPr>
              <a:spLocks noChangeArrowheads="1"/>
            </p:cNvSpPr>
            <p:nvPr/>
          </p:nvSpPr>
          <p:spPr bwMode="auto">
            <a:xfrm>
              <a:off x="3504" y="1440"/>
              <a:ext cx="768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AutoShape 12"/>
            <p:cNvSpPr>
              <a:spLocks noChangeArrowheads="1"/>
            </p:cNvSpPr>
            <p:nvPr/>
          </p:nvSpPr>
          <p:spPr bwMode="auto">
            <a:xfrm>
              <a:off x="4080" y="1776"/>
              <a:ext cx="144" cy="192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62000" y="1285875"/>
            <a:ext cx="6096000" cy="1395413"/>
            <a:chOff x="480" y="810"/>
            <a:chExt cx="3840" cy="879"/>
          </a:xfrm>
        </p:grpSpPr>
        <p:sp>
          <p:nvSpPr>
            <p:cNvPr id="25613" name="Rectangle 16"/>
            <p:cNvSpPr>
              <a:spLocks noChangeArrowheads="1"/>
            </p:cNvSpPr>
            <p:nvPr/>
          </p:nvSpPr>
          <p:spPr bwMode="auto">
            <a:xfrm>
              <a:off x="4128" y="987"/>
              <a:ext cx="192" cy="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15"/>
            <p:cNvSpPr>
              <a:spLocks noChangeArrowheads="1"/>
            </p:cNvSpPr>
            <p:nvPr/>
          </p:nvSpPr>
          <p:spPr bwMode="auto">
            <a:xfrm>
              <a:off x="672" y="1008"/>
              <a:ext cx="345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17"/>
            <p:cNvSpPr>
              <a:spLocks noChangeArrowheads="1"/>
            </p:cNvSpPr>
            <p:nvPr/>
          </p:nvSpPr>
          <p:spPr bwMode="auto">
            <a:xfrm>
              <a:off x="480" y="960"/>
              <a:ext cx="192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21"/>
            <p:cNvSpPr>
              <a:spLocks noChangeArrowheads="1"/>
            </p:cNvSpPr>
            <p:nvPr/>
          </p:nvSpPr>
          <p:spPr bwMode="auto">
            <a:xfrm>
              <a:off x="528" y="810"/>
              <a:ext cx="37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22"/>
            <p:cNvSpPr>
              <a:spLocks noChangeArrowheads="1"/>
            </p:cNvSpPr>
            <p:nvPr/>
          </p:nvSpPr>
          <p:spPr bwMode="auto">
            <a:xfrm>
              <a:off x="528" y="1497"/>
              <a:ext cx="37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2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8001000" cy="1447800"/>
          </a:xfrm>
          <a:noFill/>
        </p:spPr>
        <p:txBody>
          <a:bodyPr/>
          <a:lstStyle/>
          <a:p>
            <a:r>
              <a:rPr lang="en-US" sz="2800" smtClean="0"/>
              <a:t>Stitch pairs together, blend, then crop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7" grpId="0" animBg="1"/>
      <p:bldP spid="637958" grpId="0" animBg="1"/>
      <p:bldP spid="637959" grpId="0" animBg="1"/>
      <p:bldP spid="637960" grpId="0" animBg="1"/>
      <p:bldP spid="6379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Problem:  Drift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23360"/>
            <a:ext cx="7772400" cy="1905000"/>
          </a:xfrm>
        </p:spPr>
        <p:txBody>
          <a:bodyPr/>
          <a:lstStyle/>
          <a:p>
            <a:r>
              <a:rPr lang="en-US" dirty="0" smtClean="0"/>
              <a:t>Error accumulation</a:t>
            </a:r>
          </a:p>
          <a:p>
            <a:pPr lvl="1"/>
            <a:r>
              <a:rPr lang="en-US" dirty="0" smtClean="0"/>
              <a:t>small errors accumulate over time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14400" y="12649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1676400" y="14935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2" name="Rectangle 6"/>
          <p:cNvSpPr>
            <a:spLocks noChangeArrowheads="1"/>
          </p:cNvSpPr>
          <p:nvPr/>
        </p:nvSpPr>
        <p:spPr bwMode="auto">
          <a:xfrm>
            <a:off x="2362200" y="13411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3352800" y="15697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4" name="Rectangle 8"/>
          <p:cNvSpPr>
            <a:spLocks noChangeArrowheads="1"/>
          </p:cNvSpPr>
          <p:nvPr/>
        </p:nvSpPr>
        <p:spPr bwMode="auto">
          <a:xfrm>
            <a:off x="4038600" y="17983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8985" name="Rectangle 9"/>
          <p:cNvSpPr>
            <a:spLocks noChangeArrowheads="1"/>
          </p:cNvSpPr>
          <p:nvPr/>
        </p:nvSpPr>
        <p:spPr bwMode="auto">
          <a:xfrm>
            <a:off x="4953000" y="172212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990600" y="1722120"/>
            <a:ext cx="228600" cy="3048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62600" y="2026920"/>
            <a:ext cx="1219200" cy="990600"/>
            <a:chOff x="3504" y="1440"/>
            <a:chExt cx="768" cy="624"/>
          </a:xfrm>
        </p:grpSpPr>
        <p:sp>
          <p:nvSpPr>
            <p:cNvPr id="26640" name="Rectangle 12"/>
            <p:cNvSpPr>
              <a:spLocks noChangeArrowheads="1"/>
            </p:cNvSpPr>
            <p:nvPr/>
          </p:nvSpPr>
          <p:spPr bwMode="auto">
            <a:xfrm>
              <a:off x="3504" y="1440"/>
              <a:ext cx="768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AutoShape 13"/>
            <p:cNvSpPr>
              <a:spLocks noChangeArrowheads="1"/>
            </p:cNvSpPr>
            <p:nvPr/>
          </p:nvSpPr>
          <p:spPr bwMode="auto">
            <a:xfrm>
              <a:off x="4080" y="1776"/>
              <a:ext cx="144" cy="192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62000" y="1188720"/>
            <a:ext cx="6096000" cy="1981200"/>
            <a:chOff x="480" y="912"/>
            <a:chExt cx="3840" cy="1248"/>
          </a:xfrm>
        </p:grpSpPr>
        <p:sp>
          <p:nvSpPr>
            <p:cNvPr id="26637" name="Rectangle 15"/>
            <p:cNvSpPr>
              <a:spLocks noChangeArrowheads="1"/>
            </p:cNvSpPr>
            <p:nvPr/>
          </p:nvSpPr>
          <p:spPr bwMode="auto">
            <a:xfrm>
              <a:off x="4128" y="912"/>
              <a:ext cx="192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672" y="912"/>
              <a:ext cx="3456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7"/>
            <p:cNvSpPr>
              <a:spLocks noChangeArrowheads="1"/>
            </p:cNvSpPr>
            <p:nvPr/>
          </p:nvSpPr>
          <p:spPr bwMode="auto">
            <a:xfrm>
              <a:off x="480" y="912"/>
              <a:ext cx="192" cy="1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1" grpId="0" animBg="1"/>
      <p:bldP spid="638982" grpId="0" animBg="1"/>
      <p:bldP spid="638983" grpId="0" animBg="1"/>
      <p:bldP spid="638984" grpId="0" animBg="1"/>
      <p:bldP spid="6389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Blending</a:t>
            </a:r>
          </a:p>
        </p:txBody>
      </p:sp>
      <p:pic>
        <p:nvPicPr>
          <p:cNvPr id="31747" name="Picture 3" descr="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75360"/>
            <a:ext cx="29257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75360"/>
            <a:ext cx="29257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2901" name="Picture 5" descr="t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185160"/>
            <a:ext cx="2925763" cy="29257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Feathering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746760"/>
            <a:ext cx="6775450" cy="3059113"/>
            <a:chOff x="388" y="624"/>
            <a:chExt cx="4700" cy="2137"/>
          </a:xfrm>
        </p:grpSpPr>
        <p:pic>
          <p:nvPicPr>
            <p:cNvPr id="32775" name="Picture 4" descr="lfade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624"/>
              <a:ext cx="1810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5" descr="rfade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1" y="624"/>
              <a:ext cx="1817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8" y="2361"/>
              <a:ext cx="2108" cy="400"/>
              <a:chOff x="388" y="2361"/>
              <a:chExt cx="2108" cy="40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88" y="2505"/>
                <a:ext cx="236" cy="256"/>
                <a:chOff x="484" y="3273"/>
                <a:chExt cx="236" cy="256"/>
              </a:xfrm>
            </p:grpSpPr>
            <p:sp>
              <p:nvSpPr>
                <p:cNvPr id="32796" name="Line 8"/>
                <p:cNvSpPr>
                  <a:spLocks noChangeShapeType="1"/>
                </p:cNvSpPr>
                <p:nvPr/>
              </p:nvSpPr>
              <p:spPr bwMode="auto">
                <a:xfrm>
                  <a:off x="62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84" y="3273"/>
                  <a:ext cx="207" cy="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0</a:t>
                  </a:r>
                </a:p>
              </p:txBody>
            </p:sp>
          </p:grpSp>
          <p:sp>
            <p:nvSpPr>
              <p:cNvPr id="32790" name="Line 10"/>
              <p:cNvSpPr>
                <a:spLocks noChangeShapeType="1"/>
              </p:cNvSpPr>
              <p:nvPr/>
            </p:nvSpPr>
            <p:spPr bwMode="auto">
              <a:xfrm>
                <a:off x="672" y="2496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1" name="Line 11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2" name="Line 12"/>
              <p:cNvSpPr>
                <a:spLocks noChangeShapeType="1"/>
              </p:cNvSpPr>
              <p:nvPr/>
            </p:nvSpPr>
            <p:spPr bwMode="auto">
              <a:xfrm>
                <a:off x="1488" y="249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388" y="2361"/>
                <a:ext cx="236" cy="256"/>
                <a:chOff x="484" y="3273"/>
                <a:chExt cx="236" cy="256"/>
              </a:xfrm>
            </p:grpSpPr>
            <p:sp>
              <p:nvSpPr>
                <p:cNvPr id="32794" name="Line 14"/>
                <p:cNvSpPr>
                  <a:spLocks noChangeShapeType="1"/>
                </p:cNvSpPr>
                <p:nvPr/>
              </p:nvSpPr>
              <p:spPr bwMode="auto">
                <a:xfrm>
                  <a:off x="62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4" y="3273"/>
                  <a:ext cx="207" cy="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1</a:t>
                  </a: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980" y="2505"/>
              <a:ext cx="236" cy="256"/>
              <a:chOff x="484" y="3273"/>
              <a:chExt cx="236" cy="256"/>
            </a:xfrm>
          </p:grpSpPr>
          <p:sp>
            <p:nvSpPr>
              <p:cNvPr id="32787" name="Line 17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8" name="Text Box 18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207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0</a:t>
                </a: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 flipH="1">
              <a:off x="3264" y="2496"/>
              <a:ext cx="1824" cy="144"/>
              <a:chOff x="3264" y="2496"/>
              <a:chExt cx="1824" cy="144"/>
            </a:xfrm>
          </p:grpSpPr>
          <p:sp>
            <p:nvSpPr>
              <p:cNvPr id="32784" name="Line 20"/>
              <p:cNvSpPr>
                <a:spLocks noChangeShapeType="1"/>
              </p:cNvSpPr>
              <p:nvPr/>
            </p:nvSpPr>
            <p:spPr bwMode="auto">
              <a:xfrm>
                <a:off x="3264" y="2496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5" name="Line 21"/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6" name="Line 22"/>
              <p:cNvSpPr>
                <a:spLocks noChangeShapeType="1"/>
              </p:cNvSpPr>
              <p:nvPr/>
            </p:nvSpPr>
            <p:spPr bwMode="auto">
              <a:xfrm>
                <a:off x="4080" y="249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980" y="2360"/>
              <a:ext cx="236" cy="257"/>
              <a:chOff x="484" y="3272"/>
              <a:chExt cx="236" cy="257"/>
            </a:xfrm>
          </p:grpSpPr>
          <p:sp>
            <p:nvSpPr>
              <p:cNvPr id="32782" name="Line 24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3" name="Text Box 25"/>
              <p:cNvSpPr txBox="1">
                <a:spLocks noChangeArrowheads="1"/>
              </p:cNvSpPr>
              <p:nvPr/>
            </p:nvSpPr>
            <p:spPr bwMode="auto">
              <a:xfrm>
                <a:off x="484" y="3272"/>
                <a:ext cx="20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1</a:t>
                </a:r>
              </a:p>
            </p:txBody>
          </p:sp>
        </p:grpSp>
        <p:sp>
          <p:nvSpPr>
            <p:cNvPr id="32781" name="Text Box 26"/>
            <p:cNvSpPr txBox="1">
              <a:spLocks noChangeArrowheads="1"/>
            </p:cNvSpPr>
            <p:nvPr/>
          </p:nvSpPr>
          <p:spPr bwMode="auto">
            <a:xfrm>
              <a:off x="2688" y="1142"/>
              <a:ext cx="430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143000" y="3870960"/>
            <a:ext cx="3571875" cy="2514600"/>
            <a:chOff x="720" y="2592"/>
            <a:chExt cx="2250" cy="1584"/>
          </a:xfrm>
        </p:grpSpPr>
        <p:pic>
          <p:nvPicPr>
            <p:cNvPr id="32773" name="Picture 28" descr="win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8" y="2592"/>
              <a:ext cx="1572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 Box 29"/>
            <p:cNvSpPr txBox="1">
              <a:spLocks noChangeArrowheads="1"/>
            </p:cNvSpPr>
            <p:nvPr/>
          </p:nvSpPr>
          <p:spPr bwMode="auto">
            <a:xfrm>
              <a:off x="720" y="3024"/>
              <a:ext cx="39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window size</a:t>
            </a:r>
          </a:p>
        </p:txBody>
      </p:sp>
      <p:pic>
        <p:nvPicPr>
          <p:cNvPr id="33795" name="Picture 3" descr="win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win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066800" y="4648200"/>
            <a:ext cx="3200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 flipV="1">
            <a:off x="1066800" y="4648200"/>
            <a:ext cx="3200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914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5950" y="5195888"/>
            <a:ext cx="374650" cy="366712"/>
            <a:chOff x="484" y="3273"/>
            <a:chExt cx="236" cy="231"/>
          </a:xfrm>
        </p:grpSpPr>
        <p:sp>
          <p:nvSpPr>
            <p:cNvPr id="33818" name="Line 10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Text Box 11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" y="4433888"/>
            <a:ext cx="374650" cy="366712"/>
            <a:chOff x="484" y="3273"/>
            <a:chExt cx="236" cy="231"/>
          </a:xfrm>
        </p:grpSpPr>
        <p:sp>
          <p:nvSpPr>
            <p:cNvPr id="33816" name="Line 13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Text Box 14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</p:grpSp>
      <p:sp>
        <p:nvSpPr>
          <p:cNvPr id="33803" name="Text Box 15"/>
          <p:cNvSpPr txBox="1">
            <a:spLocks noChangeArrowheads="1"/>
          </p:cNvSpPr>
          <p:nvPr/>
        </p:nvSpPr>
        <p:spPr bwMode="auto">
          <a:xfrm>
            <a:off x="1371600" y="4464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left</a:t>
            </a:r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1335088" y="4953000"/>
            <a:ext cx="569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right</a:t>
            </a:r>
          </a:p>
        </p:txBody>
      </p:sp>
      <p:sp>
        <p:nvSpPr>
          <p:cNvPr id="33805" name="Line 17"/>
          <p:cNvSpPr>
            <a:spLocks noChangeShapeType="1"/>
          </p:cNvSpPr>
          <p:nvPr/>
        </p:nvSpPr>
        <p:spPr bwMode="auto">
          <a:xfrm flipV="1">
            <a:off x="563245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784850" y="4648200"/>
            <a:ext cx="1600200" cy="838200"/>
            <a:chOff x="3168" y="2928"/>
            <a:chExt cx="2016" cy="528"/>
          </a:xfrm>
        </p:grpSpPr>
        <p:sp>
          <p:nvSpPr>
            <p:cNvPr id="33813" name="Line 19"/>
            <p:cNvSpPr>
              <a:spLocks noChangeShapeType="1"/>
            </p:cNvSpPr>
            <p:nvPr/>
          </p:nvSpPr>
          <p:spPr bwMode="auto">
            <a:xfrm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0"/>
            <p:cNvSpPr>
              <a:spLocks noChangeShapeType="1"/>
            </p:cNvSpPr>
            <p:nvPr/>
          </p:nvSpPr>
          <p:spPr bwMode="auto">
            <a:xfrm flipH="1"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1"/>
            <p:cNvSpPr>
              <a:spLocks noChangeShapeType="1"/>
            </p:cNvSpPr>
            <p:nvPr/>
          </p:nvSpPr>
          <p:spPr bwMode="auto">
            <a:xfrm>
              <a:off x="3168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334000" y="5195888"/>
            <a:ext cx="374650" cy="366712"/>
            <a:chOff x="484" y="3273"/>
            <a:chExt cx="236" cy="231"/>
          </a:xfrm>
        </p:grpSpPr>
        <p:sp>
          <p:nvSpPr>
            <p:cNvPr id="33811" name="Line 23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Text Box 24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334000" y="4433888"/>
            <a:ext cx="374650" cy="366712"/>
            <a:chOff x="484" y="3273"/>
            <a:chExt cx="236" cy="231"/>
          </a:xfrm>
        </p:grpSpPr>
        <p:sp>
          <p:nvSpPr>
            <p:cNvPr id="33809" name="Line 26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Text Box 27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window size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85988" y="4433888"/>
            <a:ext cx="557212" cy="1128712"/>
            <a:chOff x="384" y="2793"/>
            <a:chExt cx="351" cy="711"/>
          </a:xfrm>
        </p:grpSpPr>
        <p:sp>
          <p:nvSpPr>
            <p:cNvPr id="34833" name="Line 4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34841" name="Line 6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Line 7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3" name="Line 8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34839" name="Line 10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Text Box 11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0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34837" name="Line 13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8" name="Text Box 14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1</a:t>
                </a:r>
              </a:p>
            </p:txBody>
          </p:sp>
        </p:grpSp>
      </p:grpSp>
      <p:sp>
        <p:nvSpPr>
          <p:cNvPr id="34820" name="Line 15"/>
          <p:cNvSpPr>
            <a:spLocks noChangeShapeType="1"/>
          </p:cNvSpPr>
          <p:nvPr/>
        </p:nvSpPr>
        <p:spPr bwMode="auto">
          <a:xfrm flipV="1">
            <a:off x="631825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470650" y="4648200"/>
            <a:ext cx="19050" cy="838200"/>
            <a:chOff x="3168" y="2928"/>
            <a:chExt cx="2016" cy="528"/>
          </a:xfrm>
        </p:grpSpPr>
        <p:sp>
          <p:nvSpPr>
            <p:cNvPr id="34830" name="Line 17"/>
            <p:cNvSpPr>
              <a:spLocks noChangeShapeType="1"/>
            </p:cNvSpPr>
            <p:nvPr/>
          </p:nvSpPr>
          <p:spPr bwMode="auto">
            <a:xfrm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18"/>
            <p:cNvSpPr>
              <a:spLocks noChangeShapeType="1"/>
            </p:cNvSpPr>
            <p:nvPr/>
          </p:nvSpPr>
          <p:spPr bwMode="auto">
            <a:xfrm flipH="1" flipV="1">
              <a:off x="3168" y="2928"/>
              <a:ext cx="201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9"/>
            <p:cNvSpPr>
              <a:spLocks noChangeShapeType="1"/>
            </p:cNvSpPr>
            <p:nvPr/>
          </p:nvSpPr>
          <p:spPr bwMode="auto">
            <a:xfrm>
              <a:off x="3168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019800" y="5195888"/>
            <a:ext cx="374650" cy="366712"/>
            <a:chOff x="484" y="3273"/>
            <a:chExt cx="236" cy="231"/>
          </a:xfrm>
        </p:grpSpPr>
        <p:sp>
          <p:nvSpPr>
            <p:cNvPr id="34828" name="Line 21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Text Box 22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019800" y="4433888"/>
            <a:ext cx="374650" cy="366712"/>
            <a:chOff x="484" y="3273"/>
            <a:chExt cx="236" cy="231"/>
          </a:xfrm>
        </p:grpSpPr>
        <p:sp>
          <p:nvSpPr>
            <p:cNvPr id="34826" name="Line 24"/>
            <p:cNvSpPr>
              <a:spLocks noChangeShapeType="1"/>
            </p:cNvSpPr>
            <p:nvPr/>
          </p:nvSpPr>
          <p:spPr bwMode="auto">
            <a:xfrm>
              <a:off x="624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Text Box 25"/>
            <p:cNvSpPr txBox="1">
              <a:spLocks noChangeArrowheads="1"/>
            </p:cNvSpPr>
            <p:nvPr/>
          </p:nvSpPr>
          <p:spPr bwMode="auto">
            <a:xfrm>
              <a:off x="484" y="327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</p:grpSp>
      <p:pic>
        <p:nvPicPr>
          <p:cNvPr id="34824" name="Picture 26" descr="win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7" descr="wi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window size</a:t>
            </a:r>
          </a:p>
        </p:txBody>
      </p:sp>
      <p:pic>
        <p:nvPicPr>
          <p:cNvPr id="35843" name="Picture 3" descr="win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86200" y="4419600"/>
            <a:ext cx="658813" cy="1103313"/>
            <a:chOff x="2481" y="2793"/>
            <a:chExt cx="415" cy="695"/>
          </a:xfrm>
        </p:grpSpPr>
        <p:sp>
          <p:nvSpPr>
            <p:cNvPr id="35846" name="Line 5"/>
            <p:cNvSpPr>
              <a:spLocks noChangeShapeType="1"/>
            </p:cNvSpPr>
            <p:nvPr/>
          </p:nvSpPr>
          <p:spPr bwMode="auto">
            <a:xfrm flipV="1">
              <a:off x="2673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769" y="2928"/>
              <a:ext cx="127" cy="528"/>
              <a:chOff x="672" y="2928"/>
              <a:chExt cx="2016" cy="528"/>
            </a:xfrm>
          </p:grpSpPr>
          <p:sp>
            <p:nvSpPr>
              <p:cNvPr id="35854" name="Line 7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  <p:sp>
            <p:nvSpPr>
              <p:cNvPr id="35855" name="Line 8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  <p:sp>
            <p:nvSpPr>
              <p:cNvPr id="35856" name="Line 9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485" y="3273"/>
              <a:ext cx="236" cy="215"/>
              <a:chOff x="484" y="3273"/>
              <a:chExt cx="236" cy="215"/>
            </a:xfrm>
          </p:grpSpPr>
          <p:sp>
            <p:nvSpPr>
              <p:cNvPr id="35852" name="Line 11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  <p:sp>
            <p:nvSpPr>
              <p:cNvPr id="35853" name="Text Box 12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91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/>
                  <a:t>0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481" y="2793"/>
              <a:ext cx="236" cy="215"/>
              <a:chOff x="484" y="3273"/>
              <a:chExt cx="236" cy="215"/>
            </a:xfrm>
          </p:grpSpPr>
          <p:sp>
            <p:nvSpPr>
              <p:cNvPr id="35850" name="Line 14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/>
              </a:p>
            </p:txBody>
          </p:sp>
          <p:sp>
            <p:nvSpPr>
              <p:cNvPr id="35851" name="Text Box 15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91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/>
                  <a:t>1</a:t>
                </a:r>
              </a:p>
            </p:txBody>
          </p:sp>
        </p:grpSp>
      </p:grpSp>
      <p:sp>
        <p:nvSpPr>
          <p:cNvPr id="35845" name="Rectangle 17"/>
          <p:cNvSpPr>
            <a:spLocks noChangeArrowheads="1"/>
          </p:cNvSpPr>
          <p:nvPr/>
        </p:nvSpPr>
        <p:spPr bwMode="auto">
          <a:xfrm>
            <a:off x="685800" y="56388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>
                <a:latin typeface="Arial" charset="0"/>
              </a:rPr>
              <a:t>“Optimal” window:  smooth but not ghosted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Doesn’t always work...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do it?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Structure from Motion, but easier</a:t>
            </a:r>
          </a:p>
          <a:p>
            <a:r>
              <a:rPr lang="en-US" dirty="0" smtClean="0"/>
              <a:t>Basic Procedure</a:t>
            </a:r>
          </a:p>
          <a:p>
            <a:pPr lvl="1"/>
            <a:r>
              <a:rPr lang="en-US" dirty="0" smtClean="0"/>
              <a:t>Take a sequence of images from the same position</a:t>
            </a:r>
          </a:p>
          <a:p>
            <a:pPr lvl="2"/>
            <a:r>
              <a:rPr lang="en-US" dirty="0" smtClean="0"/>
              <a:t>Rotate the camera about its optical center</a:t>
            </a:r>
          </a:p>
          <a:p>
            <a:pPr lvl="1"/>
            <a:r>
              <a:rPr lang="en-US" dirty="0" smtClean="0"/>
              <a:t>Compute transformation between second image and first</a:t>
            </a:r>
          </a:p>
          <a:p>
            <a:pPr lvl="1"/>
            <a:r>
              <a:rPr lang="en-US" dirty="0" smtClean="0"/>
              <a:t>Transform the second image to overlap with the first</a:t>
            </a:r>
          </a:p>
          <a:p>
            <a:pPr lvl="1"/>
            <a:r>
              <a:rPr lang="en-US" dirty="0" smtClean="0"/>
              <a:t>Blend the two together to create a mosaic</a:t>
            </a:r>
          </a:p>
          <a:p>
            <a:pPr lvl="1"/>
            <a:r>
              <a:rPr lang="en-US" dirty="0" smtClean="0"/>
              <a:t>If there are more images, repeat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45901"/>
            <a:ext cx="8331200" cy="403225"/>
          </a:xfrm>
        </p:spPr>
        <p:txBody>
          <a:bodyPr/>
          <a:lstStyle/>
          <a:p>
            <a:r>
              <a:rPr lang="en-US" dirty="0" smtClean="0"/>
              <a:t>Panoramic Stitching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309881" y="1072516"/>
            <a:ext cx="8498840" cy="1146457"/>
            <a:chOff x="111760" y="1011556"/>
            <a:chExt cx="9144000" cy="1233486"/>
          </a:xfrm>
        </p:grpSpPr>
        <p:pic>
          <p:nvPicPr>
            <p:cNvPr id="993285" name="Picture 1" descr="piscin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0" y="1021080"/>
              <a:ext cx="1828800" cy="1214438"/>
            </a:xfrm>
            <a:prstGeom prst="rect">
              <a:avLst/>
            </a:prstGeom>
            <a:noFill/>
          </p:spPr>
        </p:pic>
        <p:pic>
          <p:nvPicPr>
            <p:cNvPr id="993284" name="Picture 2" descr="piscin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0560" y="1011556"/>
              <a:ext cx="1828800" cy="1223962"/>
            </a:xfrm>
            <a:prstGeom prst="rect">
              <a:avLst/>
            </a:prstGeom>
            <a:noFill/>
          </p:spPr>
        </p:pic>
        <p:pic>
          <p:nvPicPr>
            <p:cNvPr id="993283" name="Picture 3" descr="piscine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9360" y="1021080"/>
              <a:ext cx="1828800" cy="1214438"/>
            </a:xfrm>
            <a:prstGeom prst="rect">
              <a:avLst/>
            </a:prstGeom>
            <a:noFill/>
          </p:spPr>
        </p:pic>
        <p:pic>
          <p:nvPicPr>
            <p:cNvPr id="993282" name="Picture 4" descr="piscine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26960" y="1011556"/>
              <a:ext cx="1828800" cy="1223962"/>
            </a:xfrm>
            <a:prstGeom prst="rect">
              <a:avLst/>
            </a:prstGeom>
            <a:noFill/>
          </p:spPr>
        </p:pic>
        <p:pic>
          <p:nvPicPr>
            <p:cNvPr id="993281" name="Picture 5" descr="piscine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98160" y="1021080"/>
              <a:ext cx="1828800" cy="1223962"/>
            </a:xfrm>
            <a:prstGeom prst="rect">
              <a:avLst/>
            </a:prstGeom>
            <a:noFill/>
          </p:spPr>
        </p:pic>
      </p:grpSp>
      <p:pic>
        <p:nvPicPr>
          <p:cNvPr id="993287" name="Picture 7" descr="C:\Research\Presentations\CSE455\Mosaics\piscine1_stitc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809" y="2780717"/>
            <a:ext cx="6417751" cy="289461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6405" y="706476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Input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757" y="267225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Goal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Aligning images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059680"/>
            <a:ext cx="7772400" cy="1219200"/>
          </a:xfrm>
        </p:spPr>
        <p:txBody>
          <a:bodyPr/>
          <a:lstStyle/>
          <a:p>
            <a:r>
              <a:rPr lang="en-US" dirty="0" smtClean="0"/>
              <a:t>How to account for warping?</a:t>
            </a:r>
          </a:p>
          <a:p>
            <a:pPr lvl="1"/>
            <a:r>
              <a:rPr lang="en-US" dirty="0" smtClean="0"/>
              <a:t>Translations are not enough to align the images</a:t>
            </a:r>
            <a:endParaRPr lang="en-US" b="1" dirty="0" smtClean="0"/>
          </a:p>
          <a:p>
            <a:pPr lvl="1"/>
            <a:r>
              <a:rPr lang="en-US" b="1" dirty="0" err="1" smtClean="0"/>
              <a:t>Homographies</a:t>
            </a:r>
            <a:r>
              <a:rPr lang="en-US" b="1" dirty="0" smtClean="0"/>
              <a:t>!!!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438275" y="685800"/>
          <a:ext cx="6269038" cy="4210050"/>
        </p:xfrm>
        <a:graphic>
          <a:graphicData uri="http://schemas.openxmlformats.org/presentationml/2006/ole">
            <p:oleObj spid="_x0000_s1009666" name="Photo Editor Photo" r:id="rId3" imgW="6268325" imgH="42106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1963" y="997903"/>
            <a:ext cx="7899400" cy="4743450"/>
            <a:chOff x="461963" y="1733550"/>
            <a:chExt cx="7899400" cy="4743450"/>
          </a:xfrm>
        </p:grpSpPr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461963" y="3581400"/>
              <a:ext cx="2270125" cy="2057400"/>
              <a:chOff x="461963" y="3581400"/>
              <a:chExt cx="2270125" cy="2057400"/>
            </a:xfrm>
          </p:grpSpPr>
          <p:sp>
            <p:nvSpPr>
              <p:cNvPr id="22589" name="AutoShape 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 rot="5400000">
                <a:off x="867569" y="3709194"/>
                <a:ext cx="1981200" cy="1725612"/>
              </a:xfrm>
              <a:prstGeom prst="parallelogram">
                <a:avLst>
                  <a:gd name="adj" fmla="val 2870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90" name="Rectangle 6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17713" y="4284663"/>
                <a:ext cx="574675" cy="574675"/>
              </a:xfrm>
              <a:prstGeom prst="rect">
                <a:avLst/>
              </a:prstGeom>
              <a:solidFill>
                <a:srgbClr val="DDEEFF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6499997" rev="0"/>
                </a:camera>
                <a:lightRig rig="legacyFlat3" dir="b"/>
              </a:scene3d>
              <a:sp3d extrusionH="684200" prstMaterial="legacyMatte">
                <a:bevelT w="13500" h="13500" prst="angle"/>
                <a:bevelB w="13500" h="13500" prst="angle"/>
                <a:extrusionClr>
                  <a:srgbClr val="DDEE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91" name="Line 3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H="1">
                <a:off x="461963" y="3581400"/>
                <a:ext cx="533400" cy="2057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Line 3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>
                <a:off x="461963" y="5029200"/>
                <a:ext cx="5334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3" name="Line 3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461963" y="4081463"/>
                <a:ext cx="2270125" cy="155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Line 37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>
                <a:off x="461963" y="5562600"/>
                <a:ext cx="2209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1425575" y="4119563"/>
                <a:ext cx="1076325" cy="860425"/>
                <a:chOff x="831" y="2079"/>
                <a:chExt cx="822" cy="657"/>
              </a:xfrm>
            </p:grpSpPr>
            <p:sp>
              <p:nvSpPr>
                <p:cNvPr id="22596" name="Oval 55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40" y="2235"/>
                  <a:ext cx="69" cy="69"/>
                </a:xfrm>
                <a:prstGeom prst="ellipse">
                  <a:avLst/>
                </a:prstGeom>
                <a:solidFill>
                  <a:srgbClr val="FF01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97" name="Oval 5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368" y="2256"/>
                  <a:ext cx="69" cy="6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98" name="Oval 5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1" y="2652"/>
                  <a:ext cx="69" cy="69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99" name="Oval 5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1359" y="2667"/>
                  <a:ext cx="69" cy="69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600" name="Oval 5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1584" y="2523"/>
                  <a:ext cx="69" cy="6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601" name="Oval 6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572" y="2115"/>
                  <a:ext cx="69" cy="69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602" name="Oval 61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023" y="2079"/>
                  <a:ext cx="69" cy="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" name="Group 67"/>
            <p:cNvGrpSpPr>
              <a:grpSpLocks/>
            </p:cNvGrpSpPr>
            <p:nvPr/>
          </p:nvGrpSpPr>
          <p:grpSpPr bwMode="auto">
            <a:xfrm>
              <a:off x="6151563" y="3773488"/>
              <a:ext cx="2209800" cy="1981200"/>
              <a:chOff x="6151563" y="3773488"/>
              <a:chExt cx="2209800" cy="1981200"/>
            </a:xfrm>
          </p:grpSpPr>
          <p:sp>
            <p:nvSpPr>
              <p:cNvPr id="22575" name="AutoShape 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 rot="16200000" flipH="1">
                <a:off x="6050757" y="3901281"/>
                <a:ext cx="1981200" cy="1725613"/>
              </a:xfrm>
              <a:prstGeom prst="parallelogram">
                <a:avLst>
                  <a:gd name="adj" fmla="val 2870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76" name="Rectangle 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81813" y="4540250"/>
                <a:ext cx="574675" cy="574675"/>
              </a:xfrm>
              <a:prstGeom prst="rect">
                <a:avLst/>
              </a:prstGeom>
              <a:solidFill>
                <a:srgbClr val="DDEEFF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9199998" rev="0"/>
                </a:camera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DDEE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77" name="Line 44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164263" y="4273550"/>
                <a:ext cx="2197100" cy="1328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8" name="Line 4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V="1">
                <a:off x="6151563" y="5602288"/>
                <a:ext cx="22098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9" name="Line 46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7904163" y="5221288"/>
                <a:ext cx="4572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0" name="Line 47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7904163" y="3773488"/>
                <a:ext cx="457200" cy="1828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70"/>
              <p:cNvGrpSpPr>
                <a:grpSpLocks/>
              </p:cNvGrpSpPr>
              <p:nvPr/>
            </p:nvGrpSpPr>
            <p:grpSpPr bwMode="auto">
              <a:xfrm>
                <a:off x="6510338" y="4197350"/>
                <a:ext cx="1003300" cy="1016000"/>
                <a:chOff x="4188" y="2004"/>
                <a:chExt cx="756" cy="765"/>
              </a:xfrm>
            </p:grpSpPr>
            <p:sp>
              <p:nvSpPr>
                <p:cNvPr id="22582" name="Oval 71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191" y="2100"/>
                  <a:ext cx="69" cy="69"/>
                </a:xfrm>
                <a:prstGeom prst="ellipse">
                  <a:avLst/>
                </a:prstGeom>
                <a:solidFill>
                  <a:srgbClr val="FF01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83" name="Oval 72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4443" y="2268"/>
                  <a:ext cx="69" cy="6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84" name="Oval 73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4188" y="2523"/>
                  <a:ext cx="69" cy="69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85" name="Oval 7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4428" y="2700"/>
                  <a:ext cx="69" cy="69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86" name="Oval 75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4875" y="2592"/>
                  <a:ext cx="69" cy="6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87" name="Oval 76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4848" y="2175"/>
                  <a:ext cx="69" cy="69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88" name="Oval 77"/>
                <p:cNvSpPr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4635" y="2004"/>
                  <a:ext cx="69" cy="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3208338" y="1733550"/>
              <a:ext cx="2362200" cy="2090738"/>
              <a:chOff x="3208338" y="1733550"/>
              <a:chExt cx="2362200" cy="2090738"/>
            </a:xfrm>
          </p:grpSpPr>
          <p:sp>
            <p:nvSpPr>
              <p:cNvPr id="22566" name="Rectangle 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313238" y="2362200"/>
                <a:ext cx="1219200" cy="1219200"/>
              </a:xfrm>
              <a:prstGeom prst="rect">
                <a:avLst/>
              </a:prstGeom>
              <a:solidFill>
                <a:srgbClr val="DDEEFF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8300000" rev="0"/>
                </a:camera>
                <a:lightRig rig="legacyFlat3" dir="b"/>
              </a:scene3d>
              <a:sp3d extrusionH="1700200" prstMaterial="legacyMatte">
                <a:bevelT w="13500" h="13500" prst="angle"/>
                <a:bevelB w="13500" h="13500" prst="angle"/>
                <a:extrusionClr>
                  <a:srgbClr val="DDEE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3208338" y="1733550"/>
                <a:ext cx="2362200" cy="2090738"/>
                <a:chOff x="2412" y="2031"/>
                <a:chExt cx="837" cy="741"/>
              </a:xfrm>
            </p:grpSpPr>
            <p:sp>
              <p:nvSpPr>
                <p:cNvPr id="22568" name="Oval 23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427" y="2160"/>
                  <a:ext cx="69" cy="69"/>
                </a:xfrm>
                <a:prstGeom prst="ellipse">
                  <a:avLst/>
                </a:prstGeom>
                <a:solidFill>
                  <a:srgbClr val="FF01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9" name="Oval 24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811" y="2283"/>
                  <a:ext cx="69" cy="6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0" name="Oval 25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412" y="2571"/>
                  <a:ext cx="69" cy="69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1" name="Oval 26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811" y="2703"/>
                  <a:ext cx="69" cy="69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2" name="Oval 2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3180" y="2595"/>
                  <a:ext cx="69" cy="6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3" name="Oval 28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3168" y="2160"/>
                  <a:ext cx="69" cy="69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4" name="Oval 29"/>
                <p:cNvSpPr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796" y="2031"/>
                  <a:ext cx="69" cy="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9" name="Group 83"/>
            <p:cNvGrpSpPr>
              <a:grpSpLocks/>
            </p:cNvGrpSpPr>
            <p:nvPr/>
          </p:nvGrpSpPr>
          <p:grpSpPr bwMode="auto">
            <a:xfrm>
              <a:off x="3551238" y="4343400"/>
              <a:ext cx="2057400" cy="2133600"/>
              <a:chOff x="3551238" y="4343400"/>
              <a:chExt cx="2057400" cy="2133600"/>
            </a:xfrm>
          </p:grpSpPr>
          <p:sp>
            <p:nvSpPr>
              <p:cNvPr id="22552" name="Rectangle 1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563938" y="4343400"/>
                <a:ext cx="2044700" cy="14700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53" name="Rectangle 1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59288" y="4854575"/>
                <a:ext cx="574675" cy="574675"/>
              </a:xfrm>
              <a:prstGeom prst="rect">
                <a:avLst/>
              </a:prstGeom>
              <a:solidFill>
                <a:srgbClr val="DDEEFF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8300000" rev="0"/>
                </a:camera>
                <a:lightRig rig="legacyFlat3" dir="b"/>
              </a:scene3d>
              <a:sp3d extrusionH="785800" prstMaterial="legacyMatte">
                <a:bevelT w="13500" h="13500" prst="angle"/>
                <a:bevelB w="13500" h="13500" prst="angle"/>
                <a:extrusionClr>
                  <a:srgbClr val="DDEE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54" name="Line 3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551238" y="4346575"/>
                <a:ext cx="990600" cy="2130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40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>
                <a:off x="4541838" y="4365625"/>
                <a:ext cx="1066800" cy="2111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551238" y="5813425"/>
                <a:ext cx="990600" cy="663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H="1">
                <a:off x="4541838" y="5813425"/>
                <a:ext cx="1066800" cy="663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62"/>
              <p:cNvGrpSpPr>
                <a:grpSpLocks/>
              </p:cNvGrpSpPr>
              <p:nvPr/>
            </p:nvGrpSpPr>
            <p:grpSpPr bwMode="auto">
              <a:xfrm>
                <a:off x="3968750" y="4591050"/>
                <a:ext cx="1073150" cy="950913"/>
                <a:chOff x="2412" y="2031"/>
                <a:chExt cx="837" cy="741"/>
              </a:xfrm>
            </p:grpSpPr>
            <p:sp>
              <p:nvSpPr>
                <p:cNvPr id="22559" name="Oval 63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427" y="2160"/>
                  <a:ext cx="69" cy="69"/>
                </a:xfrm>
                <a:prstGeom prst="ellipse">
                  <a:avLst/>
                </a:prstGeom>
                <a:solidFill>
                  <a:srgbClr val="FF01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0" name="Oval 64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811" y="2283"/>
                  <a:ext cx="69" cy="6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1" name="Oval 65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412" y="2571"/>
                  <a:ext cx="69" cy="69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2" name="Oval 66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811" y="2703"/>
                  <a:ext cx="69" cy="69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3" name="Oval 6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180" y="2595"/>
                  <a:ext cx="69" cy="6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4" name="Oval 6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168" y="2160"/>
                  <a:ext cx="69" cy="69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5" name="Oval 69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796" y="2031"/>
                  <a:ext cx="69" cy="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22531" name="Rectangle 8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8700" y="3269615"/>
            <a:ext cx="498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1,1</a:t>
            </a:r>
          </a:p>
        </p:txBody>
      </p:sp>
      <p:sp>
        <p:nvSpPr>
          <p:cNvPr id="22532" name="Rectangle 8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6175" y="3637915"/>
            <a:ext cx="49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1,2</a:t>
            </a:r>
          </a:p>
        </p:txBody>
      </p:sp>
      <p:sp>
        <p:nvSpPr>
          <p:cNvPr id="22533" name="Rectangle 8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34100" y="3545840"/>
            <a:ext cx="49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1,3</a:t>
            </a:r>
          </a:p>
        </p:txBody>
      </p:sp>
      <p:sp>
        <p:nvSpPr>
          <p:cNvPr id="22534" name="TextBox 8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4903153"/>
            <a:ext cx="930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Image 1</a:t>
            </a:r>
          </a:p>
        </p:txBody>
      </p:sp>
      <p:sp>
        <p:nvSpPr>
          <p:cNvPr id="22535" name="TextBox 9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84638" y="5741353"/>
            <a:ext cx="930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Image 2</a:t>
            </a:r>
          </a:p>
        </p:txBody>
      </p:sp>
      <p:sp>
        <p:nvSpPr>
          <p:cNvPr id="22536" name="TextBox 9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915853"/>
            <a:ext cx="930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Image 3</a:t>
            </a:r>
          </a:p>
        </p:txBody>
      </p:sp>
      <p:grpSp>
        <p:nvGrpSpPr>
          <p:cNvPr id="11" name="Group 9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805113" y="620078"/>
            <a:ext cx="3338512" cy="2684462"/>
            <a:chOff x="1986" y="854"/>
            <a:chExt cx="2103" cy="1691"/>
          </a:xfrm>
        </p:grpSpPr>
        <p:sp>
          <p:nvSpPr>
            <p:cNvPr id="22541" name="Text Box 9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09" y="1170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x</a:t>
              </a:r>
              <a:r>
                <a:rPr lang="en-US" sz="24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2542" name="Text Box 9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86" y="854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x</a:t>
              </a:r>
              <a:r>
                <a:rPr lang="en-US" sz="2400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2543" name="Text Box 9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703" y="1192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x</a:t>
              </a:r>
              <a:r>
                <a:rPr lang="en-US" sz="2400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2544" name="Text Box 9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049" y="1509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x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2545" name="Text Box 9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86" y="1945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x</a:t>
              </a:r>
              <a:r>
                <a:rPr lang="en-US" sz="2400" baseline="-25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2546" name="Text Box 9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663" y="2257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x</a:t>
              </a:r>
              <a:r>
                <a:rPr lang="en-US" sz="2400" baseline="-25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2547" name="Text Box 9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51" y="1969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</a:rPr>
                <a:t>x</a:t>
              </a:r>
              <a:r>
                <a:rPr lang="en-US" sz="2400" baseline="-25000">
                  <a:latin typeface="Times New Roman" pitchFamily="18" charset="0"/>
                </a:rPr>
                <a:t>7</a:t>
              </a:r>
            </a:p>
          </p:txBody>
        </p:sp>
      </p:grpSp>
      <p:sp>
        <p:nvSpPr>
          <p:cNvPr id="101" name="Text Box 8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81100" y="5130165"/>
            <a:ext cx="111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R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 i="1">
                <a:latin typeface="Times New Roman" pitchFamily="18" charset="0"/>
              </a:rPr>
              <a:t>,</a:t>
            </a:r>
            <a:r>
              <a:rPr lang="en-US" sz="2800" b="1">
                <a:latin typeface="Times New Roman" pitchFamily="18" charset="0"/>
              </a:rPr>
              <a:t>t</a:t>
            </a:r>
            <a:r>
              <a:rPr lang="en-US" sz="28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02" name="Text Box 8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98925" y="5958840"/>
            <a:ext cx="1128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R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 i="1">
                <a:latin typeface="Times New Roman" pitchFamily="18" charset="0"/>
              </a:rPr>
              <a:t>,</a:t>
            </a:r>
            <a:r>
              <a:rPr lang="en-US" sz="2800" b="1">
                <a:latin typeface="Times New Roman" pitchFamily="18" charset="0"/>
              </a:rPr>
              <a:t>t</a:t>
            </a:r>
            <a:r>
              <a:rPr lang="en-US" sz="28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03" name="Text Box 8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75513" y="5120640"/>
            <a:ext cx="1106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R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 i="1">
                <a:latin typeface="Times New Roman" pitchFamily="18" charset="0"/>
              </a:rPr>
              <a:t>,</a:t>
            </a:r>
            <a:r>
              <a:rPr lang="en-US" sz="2800" b="1">
                <a:latin typeface="Times New Roman" pitchFamily="18" charset="0"/>
              </a:rPr>
              <a:t>t</a:t>
            </a:r>
            <a:r>
              <a:rPr lang="en-US" sz="280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75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45901"/>
            <a:ext cx="8564563" cy="403225"/>
          </a:xfrm>
        </p:spPr>
        <p:txBody>
          <a:bodyPr/>
          <a:lstStyle/>
          <a:p>
            <a:r>
              <a:rPr lang="en-US" dirty="0" smtClean="0"/>
              <a:t>Structure from Motion: Image </a:t>
            </a:r>
            <a:r>
              <a:rPr lang="en-US" dirty="0" err="1" smtClean="0"/>
              <a:t>reprojection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/>
          <p:nvPr>
            <p:custDataLst>
              <p:tags r:id="rId1"/>
            </p:custDataLst>
          </p:nvPr>
        </p:nvGrpSpPr>
        <p:grpSpPr>
          <a:xfrm>
            <a:off x="2332038" y="1058863"/>
            <a:ext cx="4334192" cy="4682490"/>
            <a:chOff x="2332038" y="1058863"/>
            <a:chExt cx="4334192" cy="4682490"/>
          </a:xfrm>
        </p:grpSpPr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4529138" y="3506189"/>
              <a:ext cx="2137092" cy="2087880"/>
              <a:chOff x="461963" y="3550920"/>
              <a:chExt cx="2137092" cy="2087880"/>
            </a:xfrm>
          </p:grpSpPr>
          <p:sp>
            <p:nvSpPr>
              <p:cNvPr id="22589" name="AutoShape 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 rot="5400000">
                <a:off x="745649" y="3678714"/>
                <a:ext cx="1981200" cy="1725612"/>
              </a:xfrm>
              <a:prstGeom prst="parallelogram">
                <a:avLst>
                  <a:gd name="adj" fmla="val 2870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91" name="Line 33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H="1">
                <a:off x="461963" y="3581400"/>
                <a:ext cx="533400" cy="2057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Line 34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H="1">
                <a:off x="461963" y="5029200"/>
                <a:ext cx="5334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3" name="Line 35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H="1">
                <a:off x="461963" y="4041739"/>
                <a:ext cx="2137092" cy="15970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Line 37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461963" y="5532120"/>
                <a:ext cx="2057400" cy="106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67"/>
            <p:cNvGrpSpPr>
              <a:grpSpLocks/>
            </p:cNvGrpSpPr>
            <p:nvPr/>
          </p:nvGrpSpPr>
          <p:grpSpPr bwMode="auto">
            <a:xfrm>
              <a:off x="2332038" y="3760153"/>
              <a:ext cx="2209800" cy="1981200"/>
              <a:chOff x="6151563" y="3773488"/>
              <a:chExt cx="2209800" cy="1981200"/>
            </a:xfrm>
          </p:grpSpPr>
          <p:sp>
            <p:nvSpPr>
              <p:cNvPr id="22575" name="AutoShape 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 rot="16200000" flipH="1">
                <a:off x="6050757" y="3901281"/>
                <a:ext cx="1981200" cy="1725613"/>
              </a:xfrm>
              <a:prstGeom prst="parallelogram">
                <a:avLst>
                  <a:gd name="adj" fmla="val 2870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77" name="Line 44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164263" y="4273550"/>
                <a:ext cx="2197100" cy="1328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8" name="Line 45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151563" y="5602288"/>
                <a:ext cx="22098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9" name="Line 46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904163" y="5221288"/>
                <a:ext cx="4572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0" name="Line 47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7904163" y="3773488"/>
                <a:ext cx="457200" cy="1828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3208338" y="1058863"/>
              <a:ext cx="2362200" cy="2090738"/>
              <a:chOff x="3208338" y="1733550"/>
              <a:chExt cx="2362200" cy="2090738"/>
            </a:xfrm>
          </p:grpSpPr>
          <p:sp>
            <p:nvSpPr>
              <p:cNvPr id="22566" name="Rectangle 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313238" y="2362200"/>
                <a:ext cx="1219200" cy="1219200"/>
              </a:xfrm>
              <a:prstGeom prst="rect">
                <a:avLst/>
              </a:prstGeom>
              <a:solidFill>
                <a:srgbClr val="DDEEFF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8300000" rev="0"/>
                </a:camera>
                <a:lightRig rig="legacyFlat3" dir="b"/>
              </a:scene3d>
              <a:sp3d extrusionH="1700200" prstMaterial="legacyMatte">
                <a:bevelT w="13500" h="13500" prst="angle"/>
                <a:bevelB w="13500" h="13500" prst="angle"/>
                <a:extrusionClr>
                  <a:srgbClr val="DDEE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3208338" y="1733550"/>
                <a:ext cx="2362200" cy="2090738"/>
                <a:chOff x="2412" y="2031"/>
                <a:chExt cx="837" cy="741"/>
              </a:xfrm>
            </p:grpSpPr>
            <p:sp>
              <p:nvSpPr>
                <p:cNvPr id="22568" name="Oval 23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27" y="2160"/>
                  <a:ext cx="69" cy="69"/>
                </a:xfrm>
                <a:prstGeom prst="ellipse">
                  <a:avLst/>
                </a:prstGeom>
                <a:solidFill>
                  <a:srgbClr val="FF01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9" name="Oval 24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811" y="2283"/>
                  <a:ext cx="69" cy="6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0" name="Oval 25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412" y="2571"/>
                  <a:ext cx="69" cy="69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1" name="Oval 26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811" y="2703"/>
                  <a:ext cx="69" cy="69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2" name="Oval 27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180" y="2595"/>
                  <a:ext cx="69" cy="6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3" name="Oval 28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3168" y="2160"/>
                  <a:ext cx="69" cy="69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4" name="Oval 2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796" y="2031"/>
                  <a:ext cx="69" cy="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3551238" y="3455353"/>
              <a:ext cx="2057400" cy="2133600"/>
              <a:chOff x="3551238" y="4343400"/>
              <a:chExt cx="2057400" cy="2133600"/>
            </a:xfrm>
          </p:grpSpPr>
          <p:sp>
            <p:nvSpPr>
              <p:cNvPr id="22552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563938" y="4343400"/>
                <a:ext cx="2044700" cy="14700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53" name="Rectangl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59288" y="4885055"/>
                <a:ext cx="574675" cy="574675"/>
              </a:xfrm>
              <a:prstGeom prst="rect">
                <a:avLst/>
              </a:prstGeom>
              <a:solidFill>
                <a:srgbClr val="DDEEFF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8300000" rev="0"/>
                </a:camera>
                <a:lightRig rig="legacyFlat3" dir="b"/>
              </a:scene3d>
              <a:sp3d extrusionH="785800" prstMaterial="legacyMatte">
                <a:bevelT w="13500" h="13500" prst="angle"/>
                <a:bevelB w="13500" h="13500" prst="angle"/>
                <a:extrusionClr>
                  <a:srgbClr val="DDEE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54" name="Line 38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551238" y="4346575"/>
                <a:ext cx="990600" cy="2130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40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H="1">
                <a:off x="4541838" y="4365625"/>
                <a:ext cx="1066800" cy="2111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51238" y="5813425"/>
                <a:ext cx="990600" cy="663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43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H="1">
                <a:off x="4541838" y="5813425"/>
                <a:ext cx="1066800" cy="663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3968750" y="4591050"/>
                <a:ext cx="1073150" cy="950913"/>
                <a:chOff x="2412" y="2031"/>
                <a:chExt cx="837" cy="741"/>
              </a:xfrm>
            </p:grpSpPr>
            <p:sp>
              <p:nvSpPr>
                <p:cNvPr id="22559" name="Oval 63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27" y="2160"/>
                  <a:ext cx="69" cy="69"/>
                </a:xfrm>
                <a:prstGeom prst="ellipse">
                  <a:avLst/>
                </a:prstGeom>
                <a:solidFill>
                  <a:srgbClr val="FF010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0" name="Oval 64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811" y="2283"/>
                  <a:ext cx="69" cy="69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1" name="Oval 65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12" y="2571"/>
                  <a:ext cx="69" cy="69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2" name="Oval 6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811" y="2703"/>
                  <a:ext cx="69" cy="69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3" name="Oval 6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180" y="2595"/>
                  <a:ext cx="69" cy="69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4" name="Oval 6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168" y="2160"/>
                  <a:ext cx="69" cy="69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5" name="Oval 6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96" y="2031"/>
                  <a:ext cx="69" cy="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22532" name="Rectangle 8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86175" y="3485515"/>
            <a:ext cx="49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1,2</a:t>
            </a:r>
          </a:p>
        </p:txBody>
      </p:sp>
      <p:sp>
        <p:nvSpPr>
          <p:cNvPr id="22534" name="TextBox 8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56152" y="5746469"/>
            <a:ext cx="930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Image 1</a:t>
            </a:r>
          </a:p>
        </p:txBody>
      </p:sp>
      <p:sp>
        <p:nvSpPr>
          <p:cNvPr id="22535" name="TextBox 9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84638" y="5710873"/>
            <a:ext cx="930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Image 2</a:t>
            </a:r>
          </a:p>
        </p:txBody>
      </p:sp>
      <p:sp>
        <p:nvSpPr>
          <p:cNvPr id="22536" name="TextBox 9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56263" y="5705475"/>
            <a:ext cx="930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Image 3</a:t>
            </a:r>
          </a:p>
        </p:txBody>
      </p:sp>
      <p:sp>
        <p:nvSpPr>
          <p:cNvPr id="22541" name="Text Box 9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41625" y="1182688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2542" name="Text Box 9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16363" y="681038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</a:rPr>
              <a:t>4</a:t>
            </a:r>
          </a:p>
        </p:txBody>
      </p:sp>
      <p:sp>
        <p:nvSpPr>
          <p:cNvPr id="22543" name="Text Box 9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30850" y="1217613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22544" name="Text Box 9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2625" y="1720850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2545" name="Text Box 9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05113" y="2413000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</a:rPr>
              <a:t>5</a:t>
            </a:r>
          </a:p>
        </p:txBody>
      </p:sp>
      <p:sp>
        <p:nvSpPr>
          <p:cNvPr id="22546" name="Text Box 9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79850" y="2908300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</a:rPr>
              <a:t>6</a:t>
            </a:r>
          </a:p>
        </p:txBody>
      </p:sp>
      <p:sp>
        <p:nvSpPr>
          <p:cNvPr id="22547" name="Text Box 9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07050" y="2451100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</a:rPr>
              <a:t>7</a:t>
            </a:r>
          </a:p>
        </p:txBody>
      </p:sp>
      <p:sp>
        <p:nvSpPr>
          <p:cNvPr id="101" name="Text Box 8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87572" y="5958241"/>
            <a:ext cx="111283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endParaRPr lang="en-US" sz="2800" baseline="-25000" dirty="0">
              <a:latin typeface="Times New Roman" pitchFamily="18" charset="0"/>
            </a:endParaRPr>
          </a:p>
        </p:txBody>
      </p:sp>
      <p:sp>
        <p:nvSpPr>
          <p:cNvPr id="102" name="Text Box 8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22725" y="5928360"/>
            <a:ext cx="112871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</a:rPr>
              <a:t>2</a:t>
            </a:r>
            <a:endParaRPr lang="en-US" sz="2800" baseline="-25000" dirty="0">
              <a:latin typeface="Times New Roman" pitchFamily="18" charset="0"/>
            </a:endParaRPr>
          </a:p>
        </p:txBody>
      </p:sp>
      <p:sp>
        <p:nvSpPr>
          <p:cNvPr id="103" name="Text Box 8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86096" y="5910262"/>
            <a:ext cx="110648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</a:rPr>
              <a:t>3</a:t>
            </a:r>
            <a:endParaRPr lang="en-US" sz="2800" baseline="-25000" dirty="0">
              <a:latin typeface="Times New Roman" pitchFamily="18" charset="0"/>
            </a:endParaRPr>
          </a:p>
        </p:txBody>
      </p:sp>
      <p:sp>
        <p:nvSpPr>
          <p:cNvPr id="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45901"/>
            <a:ext cx="8564563" cy="403225"/>
          </a:xfrm>
        </p:spPr>
        <p:txBody>
          <a:bodyPr/>
          <a:lstStyle/>
          <a:p>
            <a:r>
              <a:rPr lang="en-US" dirty="0" smtClean="0"/>
              <a:t>Panoramas: Image </a:t>
            </a:r>
            <a:r>
              <a:rPr lang="en-US" dirty="0" err="1" smtClean="0"/>
              <a:t>reprojection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633647" y="3988753"/>
            <a:ext cx="2146303" cy="457200"/>
            <a:chOff x="3312" y="2832"/>
            <a:chExt cx="1352" cy="288"/>
          </a:xfrm>
        </p:grpSpPr>
        <p:sp>
          <p:nvSpPr>
            <p:cNvPr id="10284" name="Text Box 44"/>
            <p:cNvSpPr txBox="1">
              <a:spLocks noChangeArrowheads="1"/>
            </p:cNvSpPr>
            <p:nvPr/>
          </p:nvSpPr>
          <p:spPr bwMode="auto">
            <a:xfrm>
              <a:off x="3595" y="2887"/>
              <a:ext cx="10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mosaic </a:t>
              </a:r>
              <a:r>
                <a:rPr lang="en-US" sz="2000" dirty="0" smtClean="0">
                  <a:latin typeface="Arial" charset="0"/>
                </a:rPr>
                <a:t>plane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 flipH="1" flipV="1">
              <a:off x="3312" y="2832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reprojection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044440"/>
            <a:ext cx="7772400" cy="1524000"/>
          </a:xfrm>
        </p:spPr>
        <p:txBody>
          <a:bodyPr/>
          <a:lstStyle/>
          <a:p>
            <a:r>
              <a:rPr lang="en-US" smtClean="0"/>
              <a:t>The mosaic has a natural interpretation in 3D</a:t>
            </a:r>
          </a:p>
          <a:p>
            <a:pPr lvl="1"/>
            <a:r>
              <a:rPr lang="en-US" smtClean="0"/>
              <a:t>The images are reprojected onto a common plane</a:t>
            </a:r>
          </a:p>
          <a:p>
            <a:pPr lvl="1"/>
            <a:r>
              <a:rPr lang="en-US" smtClean="0"/>
              <a:t>The mosaic is formed on this plane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3094584" y="746317"/>
            <a:ext cx="1436903" cy="2764982"/>
            <a:chOff x="3094584" y="746317"/>
            <a:chExt cx="1436903" cy="276498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181880" y="2608610"/>
              <a:ext cx="659316" cy="902689"/>
              <a:chOff x="1180" y="720"/>
              <a:chExt cx="596" cy="816"/>
            </a:xfrm>
          </p:grpSpPr>
          <p:sp>
            <p:nvSpPr>
              <p:cNvPr id="10276" name="Line 16"/>
              <p:cNvSpPr>
                <a:spLocks noChangeShapeType="1"/>
              </p:cNvSpPr>
              <p:nvPr/>
            </p:nvSpPr>
            <p:spPr bwMode="auto">
              <a:xfrm>
                <a:off x="1472" y="720"/>
                <a:ext cx="304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2180804">
                <a:off x="1180" y="1128"/>
                <a:ext cx="260" cy="408"/>
                <a:chOff x="3979" y="3269"/>
                <a:chExt cx="260" cy="408"/>
              </a:xfrm>
            </p:grpSpPr>
            <p:sp>
              <p:nvSpPr>
                <p:cNvPr id="10278" name="Freeform 11"/>
                <p:cNvSpPr>
                  <a:spLocks/>
                </p:cNvSpPr>
                <p:nvPr/>
              </p:nvSpPr>
              <p:spPr bwMode="auto">
                <a:xfrm>
                  <a:off x="3984" y="3371"/>
                  <a:ext cx="180" cy="306"/>
                </a:xfrm>
                <a:custGeom>
                  <a:avLst/>
                  <a:gdLst>
                    <a:gd name="T0" fmla="*/ 14 w 202"/>
                    <a:gd name="T1" fmla="*/ 305 h 306"/>
                    <a:gd name="T2" fmla="*/ 0 w 202"/>
                    <a:gd name="T3" fmla="*/ 22 h 306"/>
                    <a:gd name="T4" fmla="*/ 8 w 202"/>
                    <a:gd name="T5" fmla="*/ 13 h 306"/>
                    <a:gd name="T6" fmla="*/ 13 w 202"/>
                    <a:gd name="T7" fmla="*/ 14 h 306"/>
                    <a:gd name="T8" fmla="*/ 19 w 202"/>
                    <a:gd name="T9" fmla="*/ 13 h 306"/>
                    <a:gd name="T10" fmla="*/ 20 w 202"/>
                    <a:gd name="T11" fmla="*/ 10 h 306"/>
                    <a:gd name="T12" fmla="*/ 24 w 202"/>
                    <a:gd name="T13" fmla="*/ 11 h 306"/>
                    <a:gd name="T14" fmla="*/ 28 w 202"/>
                    <a:gd name="T15" fmla="*/ 7 h 306"/>
                    <a:gd name="T16" fmla="*/ 33 w 202"/>
                    <a:gd name="T17" fmla="*/ 9 h 306"/>
                    <a:gd name="T18" fmla="*/ 37 w 202"/>
                    <a:gd name="T19" fmla="*/ 6 h 306"/>
                    <a:gd name="T20" fmla="*/ 41 w 202"/>
                    <a:gd name="T21" fmla="*/ 5 h 306"/>
                    <a:gd name="T22" fmla="*/ 46 w 202"/>
                    <a:gd name="T23" fmla="*/ 3 h 306"/>
                    <a:gd name="T24" fmla="*/ 51 w 202"/>
                    <a:gd name="T25" fmla="*/ 4 h 306"/>
                    <a:gd name="T26" fmla="*/ 55 w 202"/>
                    <a:gd name="T27" fmla="*/ 3 h 306"/>
                    <a:gd name="T28" fmla="*/ 59 w 202"/>
                    <a:gd name="T29" fmla="*/ 0 h 306"/>
                    <a:gd name="T30" fmla="*/ 66 w 202"/>
                    <a:gd name="T31" fmla="*/ 0 h 306"/>
                    <a:gd name="T32" fmla="*/ 71 w 202"/>
                    <a:gd name="T33" fmla="*/ 1 h 306"/>
                    <a:gd name="T34" fmla="*/ 74 w 202"/>
                    <a:gd name="T35" fmla="*/ 1 h 306"/>
                    <a:gd name="T36" fmla="*/ 77 w 202"/>
                    <a:gd name="T37" fmla="*/ 3 h 306"/>
                    <a:gd name="T38" fmla="*/ 82 w 202"/>
                    <a:gd name="T39" fmla="*/ 4 h 306"/>
                    <a:gd name="T40" fmla="*/ 87 w 202"/>
                    <a:gd name="T41" fmla="*/ 7 h 306"/>
                    <a:gd name="T42" fmla="*/ 92 w 202"/>
                    <a:gd name="T43" fmla="*/ 7 h 306"/>
                    <a:gd name="T44" fmla="*/ 99 w 202"/>
                    <a:gd name="T45" fmla="*/ 10 h 306"/>
                    <a:gd name="T46" fmla="*/ 102 w 202"/>
                    <a:gd name="T47" fmla="*/ 12 h 306"/>
                    <a:gd name="T48" fmla="*/ 108 w 202"/>
                    <a:gd name="T49" fmla="*/ 11 h 306"/>
                    <a:gd name="T50" fmla="*/ 111 w 202"/>
                    <a:gd name="T51" fmla="*/ 16 h 306"/>
                    <a:gd name="T52" fmla="*/ 117 w 202"/>
                    <a:gd name="T53" fmla="*/ 17 h 306"/>
                    <a:gd name="T54" fmla="*/ 120 w 202"/>
                    <a:gd name="T55" fmla="*/ 19 h 306"/>
                    <a:gd name="T56" fmla="*/ 125 w 202"/>
                    <a:gd name="T57" fmla="*/ 21 h 306"/>
                    <a:gd name="T58" fmla="*/ 127 w 202"/>
                    <a:gd name="T59" fmla="*/ 24 h 306"/>
                    <a:gd name="T60" fmla="*/ 130 w 202"/>
                    <a:gd name="T61" fmla="*/ 27 h 306"/>
                    <a:gd name="T62" fmla="*/ 135 w 202"/>
                    <a:gd name="T63" fmla="*/ 31 h 306"/>
                    <a:gd name="T64" fmla="*/ 136 w 202"/>
                    <a:gd name="T65" fmla="*/ 35 h 306"/>
                    <a:gd name="T66" fmla="*/ 139 w 202"/>
                    <a:gd name="T67" fmla="*/ 36 h 306"/>
                    <a:gd name="T68" fmla="*/ 143 w 202"/>
                    <a:gd name="T69" fmla="*/ 41 h 306"/>
                    <a:gd name="T70" fmla="*/ 145 w 202"/>
                    <a:gd name="T71" fmla="*/ 44 h 306"/>
                    <a:gd name="T72" fmla="*/ 150 w 202"/>
                    <a:gd name="T73" fmla="*/ 46 h 306"/>
                    <a:gd name="T74" fmla="*/ 153 w 202"/>
                    <a:gd name="T75" fmla="*/ 50 h 306"/>
                    <a:gd name="T76" fmla="*/ 157 w 202"/>
                    <a:gd name="T77" fmla="*/ 53 h 306"/>
                    <a:gd name="T78" fmla="*/ 159 w 202"/>
                    <a:gd name="T79" fmla="*/ 55 h 306"/>
                    <a:gd name="T80" fmla="*/ 162 w 202"/>
                    <a:gd name="T81" fmla="*/ 59 h 306"/>
                    <a:gd name="T82" fmla="*/ 165 w 202"/>
                    <a:gd name="T83" fmla="*/ 62 h 306"/>
                    <a:gd name="T84" fmla="*/ 166 w 202"/>
                    <a:gd name="T85" fmla="*/ 67 h 306"/>
                    <a:gd name="T86" fmla="*/ 168 w 202"/>
                    <a:gd name="T87" fmla="*/ 73 h 306"/>
                    <a:gd name="T88" fmla="*/ 171 w 202"/>
                    <a:gd name="T89" fmla="*/ 76 h 306"/>
                    <a:gd name="T90" fmla="*/ 175 w 202"/>
                    <a:gd name="T91" fmla="*/ 80 h 306"/>
                    <a:gd name="T92" fmla="*/ 176 w 202"/>
                    <a:gd name="T93" fmla="*/ 84 h 306"/>
                    <a:gd name="T94" fmla="*/ 178 w 202"/>
                    <a:gd name="T95" fmla="*/ 90 h 306"/>
                    <a:gd name="T96" fmla="*/ 179 w 202"/>
                    <a:gd name="T97" fmla="*/ 99 h 306"/>
                    <a:gd name="T98" fmla="*/ 14 w 202"/>
                    <a:gd name="T99" fmla="*/ 305 h 3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2"/>
                    <a:gd name="T151" fmla="*/ 0 h 306"/>
                    <a:gd name="T152" fmla="*/ 202 w 202"/>
                    <a:gd name="T153" fmla="*/ 306 h 3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2" h="306">
                      <a:moveTo>
                        <a:pt x="16" y="305"/>
                      </a:moveTo>
                      <a:lnTo>
                        <a:pt x="0" y="22"/>
                      </a:lnTo>
                      <a:lnTo>
                        <a:pt x="9" y="13"/>
                      </a:lnTo>
                      <a:lnTo>
                        <a:pt x="15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lnTo>
                        <a:pt x="27" y="11"/>
                      </a:lnTo>
                      <a:lnTo>
                        <a:pt x="31" y="7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6" y="5"/>
                      </a:lnTo>
                      <a:lnTo>
                        <a:pt x="52" y="3"/>
                      </a:lnTo>
                      <a:lnTo>
                        <a:pt x="57" y="4"/>
                      </a:lnTo>
                      <a:lnTo>
                        <a:pt x="62" y="3"/>
                      </a:lnTo>
                      <a:lnTo>
                        <a:pt x="66" y="0"/>
                      </a:lnTo>
                      <a:lnTo>
                        <a:pt x="74" y="0"/>
                      </a:lnTo>
                      <a:lnTo>
                        <a:pt x="80" y="1"/>
                      </a:lnTo>
                      <a:lnTo>
                        <a:pt x="83" y="1"/>
                      </a:lnTo>
                      <a:lnTo>
                        <a:pt x="86" y="3"/>
                      </a:lnTo>
                      <a:lnTo>
                        <a:pt x="92" y="4"/>
                      </a:lnTo>
                      <a:lnTo>
                        <a:pt x="98" y="7"/>
                      </a:lnTo>
                      <a:lnTo>
                        <a:pt x="103" y="7"/>
                      </a:lnTo>
                      <a:lnTo>
                        <a:pt x="111" y="10"/>
                      </a:lnTo>
                      <a:lnTo>
                        <a:pt x="115" y="12"/>
                      </a:lnTo>
                      <a:lnTo>
                        <a:pt x="121" y="11"/>
                      </a:lnTo>
                      <a:lnTo>
                        <a:pt x="125" y="16"/>
                      </a:lnTo>
                      <a:lnTo>
                        <a:pt x="131" y="17"/>
                      </a:lnTo>
                      <a:lnTo>
                        <a:pt x="135" y="19"/>
                      </a:lnTo>
                      <a:lnTo>
                        <a:pt x="140" y="21"/>
                      </a:lnTo>
                      <a:lnTo>
                        <a:pt x="142" y="24"/>
                      </a:lnTo>
                      <a:lnTo>
                        <a:pt x="146" y="27"/>
                      </a:lnTo>
                      <a:lnTo>
                        <a:pt x="151" y="31"/>
                      </a:lnTo>
                      <a:lnTo>
                        <a:pt x="153" y="35"/>
                      </a:lnTo>
                      <a:lnTo>
                        <a:pt x="156" y="36"/>
                      </a:lnTo>
                      <a:lnTo>
                        <a:pt x="160" y="41"/>
                      </a:lnTo>
                      <a:lnTo>
                        <a:pt x="163" y="44"/>
                      </a:lnTo>
                      <a:lnTo>
                        <a:pt x="168" y="46"/>
                      </a:lnTo>
                      <a:lnTo>
                        <a:pt x="172" y="50"/>
                      </a:lnTo>
                      <a:lnTo>
                        <a:pt x="176" y="53"/>
                      </a:lnTo>
                      <a:lnTo>
                        <a:pt x="178" y="55"/>
                      </a:lnTo>
                      <a:lnTo>
                        <a:pt x="182" y="59"/>
                      </a:lnTo>
                      <a:lnTo>
                        <a:pt x="185" y="62"/>
                      </a:lnTo>
                      <a:lnTo>
                        <a:pt x="186" y="67"/>
                      </a:lnTo>
                      <a:lnTo>
                        <a:pt x="189" y="73"/>
                      </a:lnTo>
                      <a:lnTo>
                        <a:pt x="192" y="76"/>
                      </a:lnTo>
                      <a:lnTo>
                        <a:pt x="196" y="80"/>
                      </a:lnTo>
                      <a:lnTo>
                        <a:pt x="198" y="84"/>
                      </a:lnTo>
                      <a:lnTo>
                        <a:pt x="200" y="90"/>
                      </a:lnTo>
                      <a:lnTo>
                        <a:pt x="201" y="99"/>
                      </a:lnTo>
                      <a:lnTo>
                        <a:pt x="16" y="30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9" name="Arc 12"/>
                <p:cNvSpPr>
                  <a:spLocks/>
                </p:cNvSpPr>
                <p:nvPr/>
              </p:nvSpPr>
              <p:spPr bwMode="auto">
                <a:xfrm rot="-1380000">
                  <a:off x="4011" y="3348"/>
                  <a:ext cx="132" cy="149"/>
                </a:xfrm>
                <a:custGeom>
                  <a:avLst/>
                  <a:gdLst>
                    <a:gd name="T0" fmla="*/ 0 w 21745"/>
                    <a:gd name="T1" fmla="*/ 0 h 21600"/>
                    <a:gd name="T2" fmla="*/ 1 w 21745"/>
                    <a:gd name="T3" fmla="*/ 1 h 21600"/>
                    <a:gd name="T4" fmla="*/ 0 w 21745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745"/>
                    <a:gd name="T10" fmla="*/ 0 h 21600"/>
                    <a:gd name="T11" fmla="*/ 21745 w 217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45" h="21600" fill="none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</a:path>
                    <a:path w="21745" h="21600" stroke="0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  <a:lnTo>
                        <a:pt x="145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0" name="Line 13"/>
                <p:cNvSpPr>
                  <a:spLocks noChangeShapeType="1"/>
                </p:cNvSpPr>
                <p:nvPr/>
              </p:nvSpPr>
              <p:spPr bwMode="auto">
                <a:xfrm>
                  <a:off x="3979" y="3269"/>
                  <a:ext cx="20" cy="40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1" name="Oval 14"/>
                <p:cNvSpPr>
                  <a:spLocks noChangeArrowheads="1"/>
                </p:cNvSpPr>
                <p:nvPr/>
              </p:nvSpPr>
              <p:spPr bwMode="auto">
                <a:xfrm rot="-3960000">
                  <a:off x="4047" y="3351"/>
                  <a:ext cx="71" cy="111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99" y="3376"/>
                  <a:ext cx="240" cy="3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3094584" y="746317"/>
              <a:ext cx="1436903" cy="2648770"/>
              <a:chOff x="3134816" y="438"/>
              <a:chExt cx="2062024" cy="1312"/>
            </a:xfrm>
          </p:grpSpPr>
          <p:sp>
            <p:nvSpPr>
              <p:cNvPr id="10258" name="Line 42"/>
              <p:cNvSpPr>
                <a:spLocks noChangeShapeType="1"/>
              </p:cNvSpPr>
              <p:nvPr/>
            </p:nvSpPr>
            <p:spPr bwMode="auto">
              <a:xfrm>
                <a:off x="5196840" y="438"/>
                <a:ext cx="0" cy="1125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40"/>
              <p:cNvSpPr>
                <a:spLocks noChangeShapeType="1"/>
              </p:cNvSpPr>
              <p:nvPr/>
            </p:nvSpPr>
            <p:spPr bwMode="auto">
              <a:xfrm flipV="1">
                <a:off x="3134816" y="1564"/>
                <a:ext cx="2062024" cy="186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41"/>
              <p:cNvSpPr>
                <a:spLocks noChangeShapeType="1"/>
              </p:cNvSpPr>
              <p:nvPr/>
            </p:nvSpPr>
            <p:spPr bwMode="auto">
              <a:xfrm flipV="1">
                <a:off x="3134816" y="438"/>
                <a:ext cx="2062024" cy="1311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093874" y="3143268"/>
            <a:ext cx="1433681" cy="1565523"/>
            <a:chOff x="3097807" y="3129451"/>
            <a:chExt cx="1433681" cy="1565523"/>
          </a:xfrm>
        </p:grpSpPr>
        <p:grpSp>
          <p:nvGrpSpPr>
            <p:cNvPr id="51" name="Group 21"/>
            <p:cNvGrpSpPr>
              <a:grpSpLocks/>
            </p:cNvGrpSpPr>
            <p:nvPr/>
          </p:nvGrpSpPr>
          <p:grpSpPr bwMode="auto">
            <a:xfrm rot="20250102" flipV="1">
              <a:off x="3202613" y="3129451"/>
              <a:ext cx="695821" cy="782107"/>
              <a:chOff x="1147" y="816"/>
              <a:chExt cx="629" cy="707"/>
            </a:xfrm>
          </p:grpSpPr>
          <p:sp>
            <p:nvSpPr>
              <p:cNvPr id="56" name="Line 22"/>
              <p:cNvSpPr>
                <a:spLocks noChangeShapeType="1"/>
              </p:cNvSpPr>
              <p:nvPr/>
            </p:nvSpPr>
            <p:spPr bwMode="auto">
              <a:xfrm>
                <a:off x="1392" y="816"/>
                <a:ext cx="384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23"/>
              <p:cNvGrpSpPr>
                <a:grpSpLocks/>
              </p:cNvGrpSpPr>
              <p:nvPr/>
            </p:nvGrpSpPr>
            <p:grpSpPr bwMode="auto">
              <a:xfrm rot="2180804">
                <a:off x="1147" y="1116"/>
                <a:ext cx="298" cy="407"/>
                <a:chOff x="3941" y="3270"/>
                <a:chExt cx="298" cy="407"/>
              </a:xfrm>
            </p:grpSpPr>
            <p:sp>
              <p:nvSpPr>
                <p:cNvPr id="58" name="Freeform 24"/>
                <p:cNvSpPr>
                  <a:spLocks/>
                </p:cNvSpPr>
                <p:nvPr/>
              </p:nvSpPr>
              <p:spPr bwMode="auto">
                <a:xfrm>
                  <a:off x="3984" y="3371"/>
                  <a:ext cx="180" cy="306"/>
                </a:xfrm>
                <a:custGeom>
                  <a:avLst/>
                  <a:gdLst>
                    <a:gd name="T0" fmla="*/ 14 w 202"/>
                    <a:gd name="T1" fmla="*/ 305 h 306"/>
                    <a:gd name="T2" fmla="*/ 0 w 202"/>
                    <a:gd name="T3" fmla="*/ 22 h 306"/>
                    <a:gd name="T4" fmla="*/ 8 w 202"/>
                    <a:gd name="T5" fmla="*/ 13 h 306"/>
                    <a:gd name="T6" fmla="*/ 13 w 202"/>
                    <a:gd name="T7" fmla="*/ 14 h 306"/>
                    <a:gd name="T8" fmla="*/ 19 w 202"/>
                    <a:gd name="T9" fmla="*/ 13 h 306"/>
                    <a:gd name="T10" fmla="*/ 20 w 202"/>
                    <a:gd name="T11" fmla="*/ 10 h 306"/>
                    <a:gd name="T12" fmla="*/ 24 w 202"/>
                    <a:gd name="T13" fmla="*/ 11 h 306"/>
                    <a:gd name="T14" fmla="*/ 28 w 202"/>
                    <a:gd name="T15" fmla="*/ 7 h 306"/>
                    <a:gd name="T16" fmla="*/ 33 w 202"/>
                    <a:gd name="T17" fmla="*/ 9 h 306"/>
                    <a:gd name="T18" fmla="*/ 37 w 202"/>
                    <a:gd name="T19" fmla="*/ 6 h 306"/>
                    <a:gd name="T20" fmla="*/ 41 w 202"/>
                    <a:gd name="T21" fmla="*/ 5 h 306"/>
                    <a:gd name="T22" fmla="*/ 46 w 202"/>
                    <a:gd name="T23" fmla="*/ 3 h 306"/>
                    <a:gd name="T24" fmla="*/ 51 w 202"/>
                    <a:gd name="T25" fmla="*/ 4 h 306"/>
                    <a:gd name="T26" fmla="*/ 55 w 202"/>
                    <a:gd name="T27" fmla="*/ 3 h 306"/>
                    <a:gd name="T28" fmla="*/ 59 w 202"/>
                    <a:gd name="T29" fmla="*/ 0 h 306"/>
                    <a:gd name="T30" fmla="*/ 66 w 202"/>
                    <a:gd name="T31" fmla="*/ 0 h 306"/>
                    <a:gd name="T32" fmla="*/ 71 w 202"/>
                    <a:gd name="T33" fmla="*/ 1 h 306"/>
                    <a:gd name="T34" fmla="*/ 74 w 202"/>
                    <a:gd name="T35" fmla="*/ 1 h 306"/>
                    <a:gd name="T36" fmla="*/ 77 w 202"/>
                    <a:gd name="T37" fmla="*/ 3 h 306"/>
                    <a:gd name="T38" fmla="*/ 82 w 202"/>
                    <a:gd name="T39" fmla="*/ 4 h 306"/>
                    <a:gd name="T40" fmla="*/ 87 w 202"/>
                    <a:gd name="T41" fmla="*/ 7 h 306"/>
                    <a:gd name="T42" fmla="*/ 92 w 202"/>
                    <a:gd name="T43" fmla="*/ 7 h 306"/>
                    <a:gd name="T44" fmla="*/ 99 w 202"/>
                    <a:gd name="T45" fmla="*/ 10 h 306"/>
                    <a:gd name="T46" fmla="*/ 102 w 202"/>
                    <a:gd name="T47" fmla="*/ 12 h 306"/>
                    <a:gd name="T48" fmla="*/ 108 w 202"/>
                    <a:gd name="T49" fmla="*/ 11 h 306"/>
                    <a:gd name="T50" fmla="*/ 111 w 202"/>
                    <a:gd name="T51" fmla="*/ 16 h 306"/>
                    <a:gd name="T52" fmla="*/ 117 w 202"/>
                    <a:gd name="T53" fmla="*/ 17 h 306"/>
                    <a:gd name="T54" fmla="*/ 120 w 202"/>
                    <a:gd name="T55" fmla="*/ 19 h 306"/>
                    <a:gd name="T56" fmla="*/ 125 w 202"/>
                    <a:gd name="T57" fmla="*/ 21 h 306"/>
                    <a:gd name="T58" fmla="*/ 127 w 202"/>
                    <a:gd name="T59" fmla="*/ 24 h 306"/>
                    <a:gd name="T60" fmla="*/ 130 w 202"/>
                    <a:gd name="T61" fmla="*/ 27 h 306"/>
                    <a:gd name="T62" fmla="*/ 135 w 202"/>
                    <a:gd name="T63" fmla="*/ 31 h 306"/>
                    <a:gd name="T64" fmla="*/ 136 w 202"/>
                    <a:gd name="T65" fmla="*/ 35 h 306"/>
                    <a:gd name="T66" fmla="*/ 139 w 202"/>
                    <a:gd name="T67" fmla="*/ 36 h 306"/>
                    <a:gd name="T68" fmla="*/ 143 w 202"/>
                    <a:gd name="T69" fmla="*/ 41 h 306"/>
                    <a:gd name="T70" fmla="*/ 145 w 202"/>
                    <a:gd name="T71" fmla="*/ 44 h 306"/>
                    <a:gd name="T72" fmla="*/ 150 w 202"/>
                    <a:gd name="T73" fmla="*/ 46 h 306"/>
                    <a:gd name="T74" fmla="*/ 153 w 202"/>
                    <a:gd name="T75" fmla="*/ 50 h 306"/>
                    <a:gd name="T76" fmla="*/ 157 w 202"/>
                    <a:gd name="T77" fmla="*/ 53 h 306"/>
                    <a:gd name="T78" fmla="*/ 159 w 202"/>
                    <a:gd name="T79" fmla="*/ 55 h 306"/>
                    <a:gd name="T80" fmla="*/ 162 w 202"/>
                    <a:gd name="T81" fmla="*/ 59 h 306"/>
                    <a:gd name="T82" fmla="*/ 165 w 202"/>
                    <a:gd name="T83" fmla="*/ 62 h 306"/>
                    <a:gd name="T84" fmla="*/ 166 w 202"/>
                    <a:gd name="T85" fmla="*/ 67 h 306"/>
                    <a:gd name="T86" fmla="*/ 168 w 202"/>
                    <a:gd name="T87" fmla="*/ 73 h 306"/>
                    <a:gd name="T88" fmla="*/ 171 w 202"/>
                    <a:gd name="T89" fmla="*/ 76 h 306"/>
                    <a:gd name="T90" fmla="*/ 175 w 202"/>
                    <a:gd name="T91" fmla="*/ 80 h 306"/>
                    <a:gd name="T92" fmla="*/ 176 w 202"/>
                    <a:gd name="T93" fmla="*/ 84 h 306"/>
                    <a:gd name="T94" fmla="*/ 178 w 202"/>
                    <a:gd name="T95" fmla="*/ 90 h 306"/>
                    <a:gd name="T96" fmla="*/ 179 w 202"/>
                    <a:gd name="T97" fmla="*/ 99 h 306"/>
                    <a:gd name="T98" fmla="*/ 14 w 202"/>
                    <a:gd name="T99" fmla="*/ 305 h 3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2"/>
                    <a:gd name="T151" fmla="*/ 0 h 306"/>
                    <a:gd name="T152" fmla="*/ 202 w 202"/>
                    <a:gd name="T153" fmla="*/ 306 h 3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2" h="306">
                      <a:moveTo>
                        <a:pt x="16" y="305"/>
                      </a:moveTo>
                      <a:lnTo>
                        <a:pt x="0" y="22"/>
                      </a:lnTo>
                      <a:lnTo>
                        <a:pt x="9" y="13"/>
                      </a:lnTo>
                      <a:lnTo>
                        <a:pt x="15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lnTo>
                        <a:pt x="27" y="11"/>
                      </a:lnTo>
                      <a:lnTo>
                        <a:pt x="31" y="7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6" y="5"/>
                      </a:lnTo>
                      <a:lnTo>
                        <a:pt x="52" y="3"/>
                      </a:lnTo>
                      <a:lnTo>
                        <a:pt x="57" y="4"/>
                      </a:lnTo>
                      <a:lnTo>
                        <a:pt x="62" y="3"/>
                      </a:lnTo>
                      <a:lnTo>
                        <a:pt x="66" y="0"/>
                      </a:lnTo>
                      <a:lnTo>
                        <a:pt x="74" y="0"/>
                      </a:lnTo>
                      <a:lnTo>
                        <a:pt x="80" y="1"/>
                      </a:lnTo>
                      <a:lnTo>
                        <a:pt x="83" y="1"/>
                      </a:lnTo>
                      <a:lnTo>
                        <a:pt x="86" y="3"/>
                      </a:lnTo>
                      <a:lnTo>
                        <a:pt x="92" y="4"/>
                      </a:lnTo>
                      <a:lnTo>
                        <a:pt x="98" y="7"/>
                      </a:lnTo>
                      <a:lnTo>
                        <a:pt x="103" y="7"/>
                      </a:lnTo>
                      <a:lnTo>
                        <a:pt x="111" y="10"/>
                      </a:lnTo>
                      <a:lnTo>
                        <a:pt x="115" y="12"/>
                      </a:lnTo>
                      <a:lnTo>
                        <a:pt x="121" y="11"/>
                      </a:lnTo>
                      <a:lnTo>
                        <a:pt x="125" y="16"/>
                      </a:lnTo>
                      <a:lnTo>
                        <a:pt x="131" y="17"/>
                      </a:lnTo>
                      <a:lnTo>
                        <a:pt x="135" y="19"/>
                      </a:lnTo>
                      <a:lnTo>
                        <a:pt x="140" y="21"/>
                      </a:lnTo>
                      <a:lnTo>
                        <a:pt x="142" y="24"/>
                      </a:lnTo>
                      <a:lnTo>
                        <a:pt x="146" y="27"/>
                      </a:lnTo>
                      <a:lnTo>
                        <a:pt x="151" y="31"/>
                      </a:lnTo>
                      <a:lnTo>
                        <a:pt x="153" y="35"/>
                      </a:lnTo>
                      <a:lnTo>
                        <a:pt x="156" y="36"/>
                      </a:lnTo>
                      <a:lnTo>
                        <a:pt x="160" y="41"/>
                      </a:lnTo>
                      <a:lnTo>
                        <a:pt x="163" y="44"/>
                      </a:lnTo>
                      <a:lnTo>
                        <a:pt x="168" y="46"/>
                      </a:lnTo>
                      <a:lnTo>
                        <a:pt x="172" y="50"/>
                      </a:lnTo>
                      <a:lnTo>
                        <a:pt x="176" y="53"/>
                      </a:lnTo>
                      <a:lnTo>
                        <a:pt x="178" y="55"/>
                      </a:lnTo>
                      <a:lnTo>
                        <a:pt x="182" y="59"/>
                      </a:lnTo>
                      <a:lnTo>
                        <a:pt x="185" y="62"/>
                      </a:lnTo>
                      <a:lnTo>
                        <a:pt x="186" y="67"/>
                      </a:lnTo>
                      <a:lnTo>
                        <a:pt x="189" y="73"/>
                      </a:lnTo>
                      <a:lnTo>
                        <a:pt x="192" y="76"/>
                      </a:lnTo>
                      <a:lnTo>
                        <a:pt x="196" y="80"/>
                      </a:lnTo>
                      <a:lnTo>
                        <a:pt x="198" y="84"/>
                      </a:lnTo>
                      <a:lnTo>
                        <a:pt x="200" y="90"/>
                      </a:lnTo>
                      <a:lnTo>
                        <a:pt x="201" y="99"/>
                      </a:lnTo>
                      <a:lnTo>
                        <a:pt x="16" y="30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Arc 25"/>
                <p:cNvSpPr>
                  <a:spLocks/>
                </p:cNvSpPr>
                <p:nvPr/>
              </p:nvSpPr>
              <p:spPr bwMode="auto">
                <a:xfrm rot="20220000">
                  <a:off x="3995" y="3354"/>
                  <a:ext cx="149" cy="146"/>
                </a:xfrm>
                <a:custGeom>
                  <a:avLst/>
                  <a:gdLst>
                    <a:gd name="T0" fmla="*/ 0 w 21745"/>
                    <a:gd name="T1" fmla="*/ 0 h 21600"/>
                    <a:gd name="T2" fmla="*/ 1 w 21745"/>
                    <a:gd name="T3" fmla="*/ 1 h 21600"/>
                    <a:gd name="T4" fmla="*/ 0 w 21745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745"/>
                    <a:gd name="T10" fmla="*/ 0 h 21600"/>
                    <a:gd name="T11" fmla="*/ 21745 w 217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45" h="21600" fill="none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</a:path>
                    <a:path w="21745" h="21600" stroke="0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  <a:lnTo>
                        <a:pt x="145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26"/>
                <p:cNvSpPr>
                  <a:spLocks noChangeShapeType="1"/>
                </p:cNvSpPr>
                <p:nvPr/>
              </p:nvSpPr>
              <p:spPr bwMode="auto">
                <a:xfrm>
                  <a:off x="3941" y="3270"/>
                  <a:ext cx="58" cy="40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27"/>
                <p:cNvSpPr>
                  <a:spLocks noChangeArrowheads="1"/>
                </p:cNvSpPr>
                <p:nvPr/>
              </p:nvSpPr>
              <p:spPr bwMode="auto">
                <a:xfrm rot="-3960000">
                  <a:off x="4047" y="3351"/>
                  <a:ext cx="71" cy="111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999" y="3376"/>
                  <a:ext cx="240" cy="3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" name="Group 49"/>
            <p:cNvGrpSpPr>
              <a:grpSpLocks/>
            </p:cNvGrpSpPr>
            <p:nvPr/>
          </p:nvGrpSpPr>
          <p:grpSpPr bwMode="auto">
            <a:xfrm>
              <a:off x="3097807" y="3139604"/>
              <a:ext cx="1433681" cy="1555370"/>
              <a:chOff x="1968" y="1536"/>
              <a:chExt cx="1296" cy="1406"/>
            </a:xfrm>
          </p:grpSpPr>
          <p:sp>
            <p:nvSpPr>
              <p:cNvPr id="53" name="Line 30"/>
              <p:cNvSpPr>
                <a:spLocks noChangeShapeType="1"/>
              </p:cNvSpPr>
              <p:nvPr/>
            </p:nvSpPr>
            <p:spPr bwMode="auto">
              <a:xfrm flipV="1">
                <a:off x="1968" y="1536"/>
                <a:ext cx="1296" cy="24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31"/>
              <p:cNvSpPr>
                <a:spLocks noChangeShapeType="1"/>
              </p:cNvSpPr>
              <p:nvPr/>
            </p:nvSpPr>
            <p:spPr bwMode="auto">
              <a:xfrm>
                <a:off x="1968" y="1776"/>
                <a:ext cx="1296" cy="116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>
                <a:off x="3264" y="1536"/>
                <a:ext cx="0" cy="140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097807" y="2582059"/>
            <a:ext cx="1433681" cy="1354032"/>
            <a:chOff x="3097807" y="2582059"/>
            <a:chExt cx="1433681" cy="1354032"/>
          </a:xfrm>
        </p:grpSpPr>
        <p:grpSp>
          <p:nvGrpSpPr>
            <p:cNvPr id="80" name="Group 19"/>
            <p:cNvGrpSpPr>
              <a:grpSpLocks/>
            </p:cNvGrpSpPr>
            <p:nvPr/>
          </p:nvGrpSpPr>
          <p:grpSpPr bwMode="auto">
            <a:xfrm>
              <a:off x="3100019" y="3033404"/>
              <a:ext cx="688078" cy="637191"/>
              <a:chOff x="1106" y="1104"/>
              <a:chExt cx="622" cy="576"/>
            </a:xfrm>
          </p:grpSpPr>
          <p:grpSp>
            <p:nvGrpSpPr>
              <p:cNvPr id="85" name="Group 4"/>
              <p:cNvGrpSpPr>
                <a:grpSpLocks/>
              </p:cNvGrpSpPr>
              <p:nvPr/>
            </p:nvGrpSpPr>
            <p:grpSpPr bwMode="auto">
              <a:xfrm rot="4164331">
                <a:off x="1180" y="1268"/>
                <a:ext cx="260" cy="408"/>
                <a:chOff x="3979" y="3269"/>
                <a:chExt cx="260" cy="408"/>
              </a:xfrm>
            </p:grpSpPr>
            <p:sp>
              <p:nvSpPr>
                <p:cNvPr id="87" name="Freeform 5"/>
                <p:cNvSpPr>
                  <a:spLocks/>
                </p:cNvSpPr>
                <p:nvPr/>
              </p:nvSpPr>
              <p:spPr bwMode="auto">
                <a:xfrm>
                  <a:off x="3984" y="3371"/>
                  <a:ext cx="180" cy="306"/>
                </a:xfrm>
                <a:custGeom>
                  <a:avLst/>
                  <a:gdLst>
                    <a:gd name="T0" fmla="*/ 14 w 202"/>
                    <a:gd name="T1" fmla="*/ 305 h 306"/>
                    <a:gd name="T2" fmla="*/ 0 w 202"/>
                    <a:gd name="T3" fmla="*/ 22 h 306"/>
                    <a:gd name="T4" fmla="*/ 8 w 202"/>
                    <a:gd name="T5" fmla="*/ 13 h 306"/>
                    <a:gd name="T6" fmla="*/ 13 w 202"/>
                    <a:gd name="T7" fmla="*/ 14 h 306"/>
                    <a:gd name="T8" fmla="*/ 19 w 202"/>
                    <a:gd name="T9" fmla="*/ 13 h 306"/>
                    <a:gd name="T10" fmla="*/ 20 w 202"/>
                    <a:gd name="T11" fmla="*/ 10 h 306"/>
                    <a:gd name="T12" fmla="*/ 24 w 202"/>
                    <a:gd name="T13" fmla="*/ 11 h 306"/>
                    <a:gd name="T14" fmla="*/ 28 w 202"/>
                    <a:gd name="T15" fmla="*/ 7 h 306"/>
                    <a:gd name="T16" fmla="*/ 33 w 202"/>
                    <a:gd name="T17" fmla="*/ 9 h 306"/>
                    <a:gd name="T18" fmla="*/ 37 w 202"/>
                    <a:gd name="T19" fmla="*/ 6 h 306"/>
                    <a:gd name="T20" fmla="*/ 41 w 202"/>
                    <a:gd name="T21" fmla="*/ 5 h 306"/>
                    <a:gd name="T22" fmla="*/ 46 w 202"/>
                    <a:gd name="T23" fmla="*/ 3 h 306"/>
                    <a:gd name="T24" fmla="*/ 51 w 202"/>
                    <a:gd name="T25" fmla="*/ 4 h 306"/>
                    <a:gd name="T26" fmla="*/ 55 w 202"/>
                    <a:gd name="T27" fmla="*/ 3 h 306"/>
                    <a:gd name="T28" fmla="*/ 59 w 202"/>
                    <a:gd name="T29" fmla="*/ 0 h 306"/>
                    <a:gd name="T30" fmla="*/ 66 w 202"/>
                    <a:gd name="T31" fmla="*/ 0 h 306"/>
                    <a:gd name="T32" fmla="*/ 71 w 202"/>
                    <a:gd name="T33" fmla="*/ 1 h 306"/>
                    <a:gd name="T34" fmla="*/ 74 w 202"/>
                    <a:gd name="T35" fmla="*/ 1 h 306"/>
                    <a:gd name="T36" fmla="*/ 77 w 202"/>
                    <a:gd name="T37" fmla="*/ 3 h 306"/>
                    <a:gd name="T38" fmla="*/ 82 w 202"/>
                    <a:gd name="T39" fmla="*/ 4 h 306"/>
                    <a:gd name="T40" fmla="*/ 87 w 202"/>
                    <a:gd name="T41" fmla="*/ 7 h 306"/>
                    <a:gd name="T42" fmla="*/ 92 w 202"/>
                    <a:gd name="T43" fmla="*/ 7 h 306"/>
                    <a:gd name="T44" fmla="*/ 99 w 202"/>
                    <a:gd name="T45" fmla="*/ 10 h 306"/>
                    <a:gd name="T46" fmla="*/ 102 w 202"/>
                    <a:gd name="T47" fmla="*/ 12 h 306"/>
                    <a:gd name="T48" fmla="*/ 108 w 202"/>
                    <a:gd name="T49" fmla="*/ 11 h 306"/>
                    <a:gd name="T50" fmla="*/ 111 w 202"/>
                    <a:gd name="T51" fmla="*/ 16 h 306"/>
                    <a:gd name="T52" fmla="*/ 117 w 202"/>
                    <a:gd name="T53" fmla="*/ 17 h 306"/>
                    <a:gd name="T54" fmla="*/ 120 w 202"/>
                    <a:gd name="T55" fmla="*/ 19 h 306"/>
                    <a:gd name="T56" fmla="*/ 125 w 202"/>
                    <a:gd name="T57" fmla="*/ 21 h 306"/>
                    <a:gd name="T58" fmla="*/ 127 w 202"/>
                    <a:gd name="T59" fmla="*/ 24 h 306"/>
                    <a:gd name="T60" fmla="*/ 130 w 202"/>
                    <a:gd name="T61" fmla="*/ 27 h 306"/>
                    <a:gd name="T62" fmla="*/ 135 w 202"/>
                    <a:gd name="T63" fmla="*/ 31 h 306"/>
                    <a:gd name="T64" fmla="*/ 136 w 202"/>
                    <a:gd name="T65" fmla="*/ 35 h 306"/>
                    <a:gd name="T66" fmla="*/ 139 w 202"/>
                    <a:gd name="T67" fmla="*/ 36 h 306"/>
                    <a:gd name="T68" fmla="*/ 143 w 202"/>
                    <a:gd name="T69" fmla="*/ 41 h 306"/>
                    <a:gd name="T70" fmla="*/ 145 w 202"/>
                    <a:gd name="T71" fmla="*/ 44 h 306"/>
                    <a:gd name="T72" fmla="*/ 150 w 202"/>
                    <a:gd name="T73" fmla="*/ 46 h 306"/>
                    <a:gd name="T74" fmla="*/ 153 w 202"/>
                    <a:gd name="T75" fmla="*/ 50 h 306"/>
                    <a:gd name="T76" fmla="*/ 157 w 202"/>
                    <a:gd name="T77" fmla="*/ 53 h 306"/>
                    <a:gd name="T78" fmla="*/ 159 w 202"/>
                    <a:gd name="T79" fmla="*/ 55 h 306"/>
                    <a:gd name="T80" fmla="*/ 162 w 202"/>
                    <a:gd name="T81" fmla="*/ 59 h 306"/>
                    <a:gd name="T82" fmla="*/ 165 w 202"/>
                    <a:gd name="T83" fmla="*/ 62 h 306"/>
                    <a:gd name="T84" fmla="*/ 166 w 202"/>
                    <a:gd name="T85" fmla="*/ 67 h 306"/>
                    <a:gd name="T86" fmla="*/ 168 w 202"/>
                    <a:gd name="T87" fmla="*/ 73 h 306"/>
                    <a:gd name="T88" fmla="*/ 171 w 202"/>
                    <a:gd name="T89" fmla="*/ 76 h 306"/>
                    <a:gd name="T90" fmla="*/ 175 w 202"/>
                    <a:gd name="T91" fmla="*/ 80 h 306"/>
                    <a:gd name="T92" fmla="*/ 176 w 202"/>
                    <a:gd name="T93" fmla="*/ 84 h 306"/>
                    <a:gd name="T94" fmla="*/ 178 w 202"/>
                    <a:gd name="T95" fmla="*/ 90 h 306"/>
                    <a:gd name="T96" fmla="*/ 179 w 202"/>
                    <a:gd name="T97" fmla="*/ 99 h 306"/>
                    <a:gd name="T98" fmla="*/ 14 w 202"/>
                    <a:gd name="T99" fmla="*/ 305 h 3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2"/>
                    <a:gd name="T151" fmla="*/ 0 h 306"/>
                    <a:gd name="T152" fmla="*/ 202 w 202"/>
                    <a:gd name="T153" fmla="*/ 306 h 3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2" h="306">
                      <a:moveTo>
                        <a:pt x="16" y="305"/>
                      </a:moveTo>
                      <a:lnTo>
                        <a:pt x="0" y="22"/>
                      </a:lnTo>
                      <a:lnTo>
                        <a:pt x="9" y="13"/>
                      </a:lnTo>
                      <a:lnTo>
                        <a:pt x="15" y="14"/>
                      </a:lnTo>
                      <a:lnTo>
                        <a:pt x="21" y="13"/>
                      </a:lnTo>
                      <a:lnTo>
                        <a:pt x="22" y="10"/>
                      </a:lnTo>
                      <a:lnTo>
                        <a:pt x="27" y="11"/>
                      </a:lnTo>
                      <a:lnTo>
                        <a:pt x="31" y="7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6" y="5"/>
                      </a:lnTo>
                      <a:lnTo>
                        <a:pt x="52" y="3"/>
                      </a:lnTo>
                      <a:lnTo>
                        <a:pt x="57" y="4"/>
                      </a:lnTo>
                      <a:lnTo>
                        <a:pt x="62" y="3"/>
                      </a:lnTo>
                      <a:lnTo>
                        <a:pt x="66" y="0"/>
                      </a:lnTo>
                      <a:lnTo>
                        <a:pt x="74" y="0"/>
                      </a:lnTo>
                      <a:lnTo>
                        <a:pt x="80" y="1"/>
                      </a:lnTo>
                      <a:lnTo>
                        <a:pt x="83" y="1"/>
                      </a:lnTo>
                      <a:lnTo>
                        <a:pt x="86" y="3"/>
                      </a:lnTo>
                      <a:lnTo>
                        <a:pt x="92" y="4"/>
                      </a:lnTo>
                      <a:lnTo>
                        <a:pt x="98" y="7"/>
                      </a:lnTo>
                      <a:lnTo>
                        <a:pt x="103" y="7"/>
                      </a:lnTo>
                      <a:lnTo>
                        <a:pt x="111" y="10"/>
                      </a:lnTo>
                      <a:lnTo>
                        <a:pt x="115" y="12"/>
                      </a:lnTo>
                      <a:lnTo>
                        <a:pt x="121" y="11"/>
                      </a:lnTo>
                      <a:lnTo>
                        <a:pt x="125" y="16"/>
                      </a:lnTo>
                      <a:lnTo>
                        <a:pt x="131" y="17"/>
                      </a:lnTo>
                      <a:lnTo>
                        <a:pt x="135" y="19"/>
                      </a:lnTo>
                      <a:lnTo>
                        <a:pt x="140" y="21"/>
                      </a:lnTo>
                      <a:lnTo>
                        <a:pt x="142" y="24"/>
                      </a:lnTo>
                      <a:lnTo>
                        <a:pt x="146" y="27"/>
                      </a:lnTo>
                      <a:lnTo>
                        <a:pt x="151" y="31"/>
                      </a:lnTo>
                      <a:lnTo>
                        <a:pt x="153" y="35"/>
                      </a:lnTo>
                      <a:lnTo>
                        <a:pt x="156" y="36"/>
                      </a:lnTo>
                      <a:lnTo>
                        <a:pt x="160" y="41"/>
                      </a:lnTo>
                      <a:lnTo>
                        <a:pt x="163" y="44"/>
                      </a:lnTo>
                      <a:lnTo>
                        <a:pt x="168" y="46"/>
                      </a:lnTo>
                      <a:lnTo>
                        <a:pt x="172" y="50"/>
                      </a:lnTo>
                      <a:lnTo>
                        <a:pt x="176" y="53"/>
                      </a:lnTo>
                      <a:lnTo>
                        <a:pt x="178" y="55"/>
                      </a:lnTo>
                      <a:lnTo>
                        <a:pt x="182" y="59"/>
                      </a:lnTo>
                      <a:lnTo>
                        <a:pt x="185" y="62"/>
                      </a:lnTo>
                      <a:lnTo>
                        <a:pt x="186" y="67"/>
                      </a:lnTo>
                      <a:lnTo>
                        <a:pt x="189" y="73"/>
                      </a:lnTo>
                      <a:lnTo>
                        <a:pt x="192" y="76"/>
                      </a:lnTo>
                      <a:lnTo>
                        <a:pt x="196" y="80"/>
                      </a:lnTo>
                      <a:lnTo>
                        <a:pt x="198" y="84"/>
                      </a:lnTo>
                      <a:lnTo>
                        <a:pt x="200" y="90"/>
                      </a:lnTo>
                      <a:lnTo>
                        <a:pt x="201" y="99"/>
                      </a:lnTo>
                      <a:lnTo>
                        <a:pt x="16" y="30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Arc 6"/>
                <p:cNvSpPr>
                  <a:spLocks/>
                </p:cNvSpPr>
                <p:nvPr/>
              </p:nvSpPr>
              <p:spPr bwMode="auto">
                <a:xfrm rot="-1380000">
                  <a:off x="4011" y="3348"/>
                  <a:ext cx="132" cy="149"/>
                </a:xfrm>
                <a:custGeom>
                  <a:avLst/>
                  <a:gdLst>
                    <a:gd name="T0" fmla="*/ 0 w 21745"/>
                    <a:gd name="T1" fmla="*/ 0 h 21600"/>
                    <a:gd name="T2" fmla="*/ 1 w 21745"/>
                    <a:gd name="T3" fmla="*/ 1 h 21600"/>
                    <a:gd name="T4" fmla="*/ 0 w 21745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745"/>
                    <a:gd name="T10" fmla="*/ 0 h 21600"/>
                    <a:gd name="T11" fmla="*/ 21745 w 217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45" h="21600" fill="none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</a:path>
                    <a:path w="21745" h="21600" stroke="0" extrusionOk="0">
                      <a:moveTo>
                        <a:pt x="0" y="0"/>
                      </a:moveTo>
                      <a:cubicBezTo>
                        <a:pt x="48" y="0"/>
                        <a:pt x="96" y="-1"/>
                        <a:pt x="145" y="0"/>
                      </a:cubicBezTo>
                      <a:cubicBezTo>
                        <a:pt x="12074" y="0"/>
                        <a:pt x="21745" y="9670"/>
                        <a:pt x="21745" y="21600"/>
                      </a:cubicBezTo>
                      <a:lnTo>
                        <a:pt x="145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7"/>
                <p:cNvSpPr>
                  <a:spLocks noChangeShapeType="1"/>
                </p:cNvSpPr>
                <p:nvPr/>
              </p:nvSpPr>
              <p:spPr bwMode="auto">
                <a:xfrm>
                  <a:off x="3979" y="3269"/>
                  <a:ext cx="20" cy="40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Oval 8"/>
                <p:cNvSpPr>
                  <a:spLocks noChangeArrowheads="1"/>
                </p:cNvSpPr>
                <p:nvPr/>
              </p:nvSpPr>
              <p:spPr bwMode="auto">
                <a:xfrm rot="-3960000">
                  <a:off x="4047" y="3351"/>
                  <a:ext cx="71" cy="111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999" y="3376"/>
                  <a:ext cx="240" cy="3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" name="Line 17"/>
              <p:cNvSpPr>
                <a:spLocks noChangeShapeType="1"/>
              </p:cNvSpPr>
              <p:nvPr/>
            </p:nvSpPr>
            <p:spPr bwMode="auto">
              <a:xfrm>
                <a:off x="1680" y="1104"/>
                <a:ext cx="48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48"/>
            <p:cNvGrpSpPr>
              <a:grpSpLocks/>
            </p:cNvGrpSpPr>
            <p:nvPr/>
          </p:nvGrpSpPr>
          <p:grpSpPr bwMode="auto">
            <a:xfrm>
              <a:off x="3097807" y="2582059"/>
              <a:ext cx="1433681" cy="1354032"/>
              <a:chOff x="3124200" y="1032"/>
              <a:chExt cx="2057400" cy="1224"/>
            </a:xfrm>
          </p:grpSpPr>
          <p:sp>
            <p:nvSpPr>
              <p:cNvPr id="82" name="Line 34"/>
              <p:cNvSpPr>
                <a:spLocks noChangeShapeType="1"/>
              </p:cNvSpPr>
              <p:nvPr/>
            </p:nvSpPr>
            <p:spPr bwMode="auto">
              <a:xfrm flipV="1">
                <a:off x="3124200" y="1056"/>
                <a:ext cx="2057400" cy="72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35"/>
              <p:cNvSpPr>
                <a:spLocks noChangeShapeType="1"/>
              </p:cNvSpPr>
              <p:nvPr/>
            </p:nvSpPr>
            <p:spPr bwMode="auto">
              <a:xfrm>
                <a:off x="3124200" y="1776"/>
                <a:ext cx="2057400" cy="48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36"/>
              <p:cNvSpPr>
                <a:spLocks noChangeShapeType="1"/>
              </p:cNvSpPr>
              <p:nvPr/>
            </p:nvSpPr>
            <p:spPr bwMode="auto">
              <a:xfrm>
                <a:off x="5181600" y="103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M4MzgzOCIvPg0KCQk8dWljb2xvciBuYW1lPSJnbG93IiB2YWx1ZT0iMHgyMTIxMjEiLz4NCgkJPHVpY29sb3IgbmFtZT0idGV4dCIgdmFsdWU9IjB4RkZGRkZGIi8+DQoJCTx1aWNvbG9yIG5hbWU9ImxpZ2h0IiB2YWx1ZT0iMHg4RjhGOEYiLz4NCgkJPHVpY29sb3IgbmFtZT0ic2hhZG93IiB2YWx1ZT0iMHhGRkZGRkYiLz4NCgkJPHVpY29sb3IgbmFtZT0iYmFja2dyb3VuZCIgdmFsdWU9IjB4MDAwMDAw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NEXTUNIQUEID" val="10014"/>
  <p:tag name="MMPROD_UIDATA" val="&lt;database version=&quot;6.0&quot;&gt;&lt;object type=&quot;1&quot; unique_id=&quot;10001&quot;&gt;&lt;property id=&quot;20141&quot; value=&quot;Adobe Corp Template_2005&quot;/&gt;&lt;property id=&quot;20224&quot; value=&quot;C:\Documents and Settings\sbenson\My Documents\My Breeze Presentations\Adobe Corp Template_2005_vsb3&quot;/&gt;&lt;property id=&quot;20250&quot; value=&quot;6&quot;/&gt;&lt;property id=&quot;20251&quot; value=&quot;0&quot;/&gt;&lt;property id=&quot;20259&quot; value=&quot;0&quot;/&gt;&lt;property id=&quot;20262&quot; value=&quot;55506091&quot;/&gt;&lt;object type=&quot;4&quot; unique_id=&quot;10002&quot;&gt;&lt;/object&gt;&lt;object type=&quot;2&quot; unique_id=&quot;10003&quot;&gt;&lt;object type=&quot;3&quot; unique_id=&quot;27996&quot;&gt;&lt;property id=&quot;20148&quot; value=&quot;5&quot;/&gt;&lt;property id=&quot;20300&quot; value=&quot;Slide 1 - &amp;quot;GRG&amp;#x0D;&amp;#x0A;Tech Summit&amp;quot;&quot;/&gt;&lt;property id=&quot;20307&quot; value=&quot;354&quot;/&gt;&lt;/object&gt;&lt;object type=&quot;3&quot; unique_id=&quot;29236&quot;&gt;&lt;property id=&quot;20148&quot; value=&quot;5&quot;/&gt;&lt;property id=&quot;20300&quot; value=&quot;Slide 2 - &amp;quot;Projects&amp;quot;&quot;/&gt;&lt;property id=&quot;20307&quot; value=&quot;362&quot;/&gt;&lt;/object&gt;&lt;object type=&quot;3&quot; unique_id=&quot;30367&quot;&gt;&lt;property id=&quot;20148&quot; value=&quot;5&quot;/&gt;&lt;property id=&quot;20300&quot; value=&quot;Slide 3 - &amp;quot;Image Puzzles&amp;quot;&quot;/&gt;&lt;property id=&quot;20307&quot; value=&quot;371&quot;/&gt;&lt;/object&gt;&lt;object type=&quot;3&quot; unique_id=&quot;31631&quot;&gt;&lt;property id=&quot;20148&quot; value=&quot;5&quot;/&gt;&lt;property id=&quot;20300&quot; value=&quot;Slide 4 - &amp;quot;Making audio processing intuitive&amp;quot;&quot;/&gt;&lt;property id=&quot;20307&quot; value=&quot;375&quot;/&gt;&lt;/object&gt;&lt;/object&gt;&lt;object type=&quot;8&quot; unique_id=&quot;10031&quot;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yer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29592</TotalTime>
  <Words>921</Words>
  <Application>Microsoft Office PowerPoint</Application>
  <PresentationFormat>On-screen Show (4:3)</PresentationFormat>
  <Paragraphs>205</Paragraphs>
  <Slides>32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Layers</vt:lpstr>
      <vt:lpstr>Photo Editor Photo</vt:lpstr>
      <vt:lpstr>Equation</vt:lpstr>
      <vt:lpstr>Slide 1</vt:lpstr>
      <vt:lpstr>Announcements</vt:lpstr>
      <vt:lpstr>Review From Last Time</vt:lpstr>
      <vt:lpstr>How to do it?</vt:lpstr>
      <vt:lpstr>Panoramic Stitching</vt:lpstr>
      <vt:lpstr>Aligning images</vt:lpstr>
      <vt:lpstr>Structure from Motion: Image reprojection</vt:lpstr>
      <vt:lpstr>Panoramas: Image reprojection</vt:lpstr>
      <vt:lpstr>Image reprojection</vt:lpstr>
      <vt:lpstr>Image warping with homographies</vt:lpstr>
      <vt:lpstr>Basic Procedure</vt:lpstr>
      <vt:lpstr>Basic Procedure</vt:lpstr>
      <vt:lpstr>Correspondence and Transformation</vt:lpstr>
      <vt:lpstr>Let’s come up with an algorithm</vt:lpstr>
      <vt:lpstr>Let’s come up with an algorithm</vt:lpstr>
      <vt:lpstr>RANSAC</vt:lpstr>
      <vt:lpstr>Simple Case: Translation</vt:lpstr>
      <vt:lpstr>Computing image translations</vt:lpstr>
      <vt:lpstr>RAndom SAmple Consensus</vt:lpstr>
      <vt:lpstr>RAndom SAmple Consensus</vt:lpstr>
      <vt:lpstr>Least squares fit</vt:lpstr>
      <vt:lpstr>RANSAC</vt:lpstr>
      <vt:lpstr>Homographies</vt:lpstr>
      <vt:lpstr>Basic Procedure</vt:lpstr>
      <vt:lpstr>Basic Procedure</vt:lpstr>
      <vt:lpstr>Assembling the panorama</vt:lpstr>
      <vt:lpstr>Problem:  Drift</vt:lpstr>
      <vt:lpstr>Image Blending</vt:lpstr>
      <vt:lpstr>Feathering</vt:lpstr>
      <vt:lpstr>Effect of window size</vt:lpstr>
      <vt:lpstr>Effect of window size</vt:lpstr>
      <vt:lpstr>Good window size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Stitching</dc:title>
  <dc:creator>Neel Joshi</dc:creator>
  <cp:lastModifiedBy>Neel Joshi</cp:lastModifiedBy>
  <cp:revision>3481</cp:revision>
  <cp:lastPrinted>2004-04-23T17:56:34Z</cp:lastPrinted>
  <dcterms:created xsi:type="dcterms:W3CDTF">2003-07-28T18:07:43Z</dcterms:created>
  <dcterms:modified xsi:type="dcterms:W3CDTF">2010-02-10T23:08:47Z</dcterms:modified>
</cp:coreProperties>
</file>