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4" r:id="rId20"/>
    <p:sldId id="275" r:id="rId21"/>
    <p:sldId id="279" r:id="rId22"/>
    <p:sldId id="280" r:id="rId23"/>
    <p:sldId id="281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08" autoAdjust="0"/>
  </p:normalViewPr>
  <p:slideViewPr>
    <p:cSldViewPr>
      <p:cViewPr varScale="1">
        <p:scale>
          <a:sx n="89" d="100"/>
          <a:sy n="89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B1867-5E80-4C2A-946A-033144DF2266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2F1D9-2B57-49CF-90DB-BFB4DE0E1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more features of </a:t>
            </a:r>
            <a:r>
              <a:rPr lang="en-US" dirty="0" err="1" smtClean="0"/>
              <a:t>imagesc</a:t>
            </a:r>
            <a:r>
              <a:rPr lang="en-US" dirty="0" smtClean="0"/>
              <a:t>. Mention </a:t>
            </a:r>
            <a:r>
              <a:rPr lang="en-US" dirty="0" err="1" smtClean="0"/>
              <a:t>colorbar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colormap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simple implementation of filtering in MATLAB. Show example outputs.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live examples. Show complex example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examples.</a:t>
            </a:r>
            <a:r>
              <a:rPr lang="en-US" baseline="0" dirty="0" smtClean="0"/>
              <a:t> For histogram, show image histogram.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[Show</a:t>
            </a:r>
            <a:r>
              <a:rPr lang="en-US" baseline="0" dirty="0" smtClean="0"/>
              <a:t> examples of </a:t>
            </a:r>
            <a:r>
              <a:rPr lang="en-US" baseline="0" dirty="0" err="1" smtClean="0"/>
              <a:t>adding,subtracting</a:t>
            </a:r>
            <a:r>
              <a:rPr lang="en-US" baseline="0" dirty="0" smtClean="0"/>
              <a:t> etc. Stress that A/B is equivalent to A * inv(B). Show what happens when the dimensions do not agree. Show the case A * b, when b is a scalar. 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 it as exercise.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F1D9-2B57-49CF-90DB-BFB4DE0E11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C99B-3680-4456-8ABF-8FAD81554C0D}" type="datetimeFigureOut">
              <a:rPr lang="en-US" smtClean="0"/>
              <a:pPr/>
              <a:t>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A211-0B9F-44D8-9335-DA55C328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455 : Computer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MATLAB 101</a:t>
            </a:r>
          </a:p>
          <a:p>
            <a:r>
              <a:rPr lang="en-US" dirty="0" smtClean="0"/>
              <a:t>Getting Started with MATLAB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very useful operations:</a:t>
            </a:r>
          </a:p>
          <a:p>
            <a:pPr lvl="1"/>
            <a:r>
              <a:rPr lang="en-US" dirty="0" smtClean="0"/>
              <a:t>B = reshape(</a:t>
            </a:r>
            <a:r>
              <a:rPr lang="en-US" dirty="0" err="1" smtClean="0"/>
              <a:t>A,m,n</a:t>
            </a:r>
            <a:r>
              <a:rPr lang="en-US" dirty="0" smtClean="0"/>
              <a:t>) : What if A is a multidimensional matrix?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&gt;&gt; A = rand(2,2,2);</a:t>
            </a:r>
          </a:p>
          <a:p>
            <a:pPr lvl="1">
              <a:buNone/>
            </a:pPr>
            <a:r>
              <a:rPr lang="en-US" dirty="0" smtClean="0"/>
              <a:t>&gt;&gt; reshape(A,4,2)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very useful operations:</a:t>
            </a:r>
          </a:p>
          <a:p>
            <a:pPr lvl="1"/>
            <a:r>
              <a:rPr lang="en-US" dirty="0" smtClean="0"/>
              <a:t>Concatenating matrices: </a:t>
            </a:r>
          </a:p>
          <a:p>
            <a:pPr lvl="2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895600"/>
          <a:ext cx="182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4808" y="2832463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3411472"/>
          <a:ext cx="182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4808" y="3348335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59295" y="2921726"/>
          <a:ext cx="228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3694611" y="3320145"/>
            <a:ext cx="2133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6669" y="2907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[A;B]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3000" y="4876800"/>
          <a:ext cx="38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48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895600" y="4876800"/>
          <a:ext cx="38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28675" y="5177135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400800" y="4724400"/>
          <a:ext cx="990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>
          <a:xfrm>
            <a:off x="3694611" y="5334000"/>
            <a:ext cx="2133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8884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 B]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  <p:bldP spid="12" grpId="0"/>
      <p:bldP spid="14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very useful operations:</a:t>
            </a:r>
          </a:p>
          <a:p>
            <a:pPr lvl="1"/>
            <a:r>
              <a:rPr lang="en-US" dirty="0" smtClean="0"/>
              <a:t>Concatenating matrices: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Useful for concatenating along higher dimensions  </a:t>
            </a:r>
          </a:p>
          <a:p>
            <a:pPr lvl="2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895600"/>
          <a:ext cx="182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4808" y="2832463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3411472"/>
          <a:ext cx="182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4808" y="3348335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59295" y="2921726"/>
          <a:ext cx="228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3694611" y="3320145"/>
            <a:ext cx="2133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6669" y="2907268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at(1,A,B)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3000" y="4038600"/>
          <a:ext cx="38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4854" y="43434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= 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895600" y="4038600"/>
          <a:ext cx="38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28675" y="4338935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400800" y="3886200"/>
          <a:ext cx="990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>
          <a:xfrm>
            <a:off x="3694611" y="4495800"/>
            <a:ext cx="2133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050268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cat(2,A,B)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very useful operations: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epmat</a:t>
            </a:r>
            <a:r>
              <a:rPr lang="en-US" dirty="0" smtClean="0"/>
              <a:t>(</a:t>
            </a:r>
            <a:r>
              <a:rPr lang="en-US" dirty="0" err="1" smtClean="0"/>
              <a:t>A,m,n</a:t>
            </a:r>
            <a:r>
              <a:rPr lang="en-US" dirty="0" smtClean="0"/>
              <a:t>) : Repeats A, m times along rows and n times along columns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>
              <a:buNone/>
            </a:pPr>
            <a:endParaRPr lang="en-US" dirty="0" smtClean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62000" y="4439920"/>
          <a:ext cx="685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1828800" y="4585063"/>
            <a:ext cx="1600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52600" y="4282441"/>
            <a:ext cx="1494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repmat</a:t>
            </a:r>
            <a:r>
              <a:rPr lang="en-US" dirty="0" smtClean="0"/>
              <a:t>(A,2,3)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62400" y="385064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find</a:t>
            </a:r>
          </a:p>
          <a:p>
            <a:pPr lvl="1">
              <a:buNone/>
            </a:pPr>
            <a:r>
              <a:rPr lang="en-US" i="1" dirty="0" smtClean="0"/>
              <a:t>&gt;&gt; </a:t>
            </a:r>
            <a:r>
              <a:rPr lang="en-US" i="1" dirty="0" err="1"/>
              <a:t>i</a:t>
            </a:r>
            <a:r>
              <a:rPr lang="en-US" i="1" dirty="0" err="1" smtClean="0"/>
              <a:t>nds</a:t>
            </a:r>
            <a:r>
              <a:rPr lang="en-US" i="1" dirty="0" smtClean="0"/>
              <a:t> = find(A&gt;0);</a:t>
            </a:r>
          </a:p>
          <a:p>
            <a:pPr lvl="1">
              <a:buNone/>
            </a:pPr>
            <a:endParaRPr lang="en-US" i="1" dirty="0"/>
          </a:p>
          <a:p>
            <a:pPr lvl="1">
              <a:buNone/>
            </a:pPr>
            <a:endParaRPr lang="en-US" i="1" dirty="0" smtClean="0"/>
          </a:p>
          <a:p>
            <a:r>
              <a:rPr lang="en-US" i="1" dirty="0"/>
              <a:t>s</a:t>
            </a:r>
            <a:r>
              <a:rPr lang="en-US" i="1" dirty="0" smtClean="0"/>
              <a:t>um</a:t>
            </a:r>
          </a:p>
          <a:p>
            <a:pPr lvl="1">
              <a:buNone/>
            </a:pPr>
            <a:r>
              <a:rPr lang="en-US" i="1" dirty="0" smtClean="0"/>
              <a:t>&gt;&gt; sum(A,1); % sum A along first dimension</a:t>
            </a:r>
          </a:p>
          <a:p>
            <a:pPr lvl="1">
              <a:buNone/>
            </a:pPr>
            <a:endParaRPr lang="en-US" i="1" dirty="0"/>
          </a:p>
          <a:p>
            <a:r>
              <a:rPr lang="en-US" i="1" dirty="0"/>
              <a:t>m</a:t>
            </a:r>
            <a:r>
              <a:rPr lang="en-US" i="1" dirty="0" smtClean="0"/>
              <a:t>ean, </a:t>
            </a:r>
            <a:r>
              <a:rPr lang="en-US" i="1" dirty="0" err="1" smtClean="0"/>
              <a:t>var</a:t>
            </a:r>
            <a:r>
              <a:rPr lang="en-US" i="1" dirty="0" smtClean="0"/>
              <a:t>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Operators: + , - , / , * , .*, ./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eshape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epmat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ind, sum, mean,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&lt;</a:t>
            </a:r>
            <a:r>
              <a:rPr lang="en-US" dirty="0" err="1" smtClean="0"/>
              <a:t>function_name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oc &lt;</a:t>
            </a:r>
            <a:r>
              <a:rPr lang="en-US" dirty="0" err="1" smtClean="0"/>
              <a:t>function_name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Scripts: m-files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a sequence of MATLAB commands as a script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MATLAB has a built-in editor which can be invoked using the </a:t>
            </a:r>
            <a:r>
              <a:rPr lang="en-US" i="1" dirty="0" smtClean="0"/>
              <a:t>edit </a:t>
            </a:r>
            <a:r>
              <a:rPr lang="en-US" dirty="0" smtClean="0"/>
              <a:t>command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name same as the filename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Header of a function file:</a:t>
            </a:r>
          </a:p>
          <a:p>
            <a:pPr lvl="1">
              <a:buNone/>
            </a:pPr>
            <a:r>
              <a:rPr lang="en-US" dirty="0"/>
              <a:t>f</a:t>
            </a:r>
            <a:r>
              <a:rPr lang="en-US" dirty="0" smtClean="0"/>
              <a:t>unction &lt;</a:t>
            </a:r>
            <a:r>
              <a:rPr lang="en-US" dirty="0" err="1" smtClean="0"/>
              <a:t>retval</a:t>
            </a:r>
            <a:r>
              <a:rPr lang="en-US" dirty="0" smtClean="0"/>
              <a:t>&gt; = &lt;</a:t>
            </a:r>
            <a:r>
              <a:rPr lang="en-US" dirty="0" err="1" smtClean="0"/>
              <a:t>function_name</a:t>
            </a:r>
            <a:r>
              <a:rPr lang="en-US" dirty="0" smtClean="0"/>
              <a:t>&gt;(</a:t>
            </a:r>
            <a:r>
              <a:rPr lang="en-US" dirty="0" err="1" smtClean="0"/>
              <a:t>arglist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MATLAB will recognize all function files in the working directory. Additional directories may be added to the path.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assignments are going to be in MATLAB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Interactive programming environment, easy manipulation of image data, allows rapid prototyping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Loading an image</a:t>
            </a:r>
          </a:p>
          <a:p>
            <a:pPr lvl="1">
              <a:buNone/>
            </a:pPr>
            <a:r>
              <a:rPr lang="en-US" dirty="0" smtClean="0"/>
              <a:t>&gt;&gt; I = </a:t>
            </a:r>
            <a:r>
              <a:rPr lang="en-US" dirty="0" err="1" smtClean="0"/>
              <a:t>imread</a:t>
            </a:r>
            <a:r>
              <a:rPr lang="en-US" dirty="0" smtClean="0"/>
              <a:t>(‘filename’);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Image is represented as a H x W x 3 matrix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magesc</a:t>
            </a:r>
            <a:r>
              <a:rPr lang="en-US" dirty="0" smtClean="0"/>
              <a:t>(I) displays the image</a:t>
            </a:r>
          </a:p>
          <a:p>
            <a:endParaRPr lang="en-US" dirty="0"/>
          </a:p>
          <a:p>
            <a:r>
              <a:rPr lang="en-US" dirty="0" smtClean="0"/>
              <a:t>Saving images: </a:t>
            </a:r>
            <a:r>
              <a:rPr lang="en-US" dirty="0" err="1" smtClean="0"/>
              <a:t>imwrite</a:t>
            </a:r>
            <a:r>
              <a:rPr lang="en-US" dirty="0" smtClean="0"/>
              <a:t>(</a:t>
            </a:r>
            <a:r>
              <a:rPr lang="en-US" dirty="0" err="1" smtClean="0"/>
              <a:t>I,’filename</a:t>
            </a:r>
            <a:r>
              <a:rPr lang="en-US" dirty="0" smtClean="0"/>
              <a:t>’);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Filtering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5260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Image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334000" y="175260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Filtered</a:t>
                      </a:r>
                      <a:r>
                        <a:rPr lang="en-US" baseline="0" dirty="0" smtClean="0"/>
                        <a:t> Image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86200" y="5013960"/>
          <a:ext cx="1371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5801710" y="2514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61090" y="2514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2133600"/>
            <a:ext cx="12954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4114800"/>
            <a:ext cx="672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weighted sum of values in the box, weights specified by the filter</a:t>
            </a:r>
          </a:p>
          <a:p>
            <a:r>
              <a:rPr lang="en-US" dirty="0" smtClean="0"/>
              <a:t>1*1 + 1*0 + 1*1 + 1*0 + 2*5 + 1*0 + 1*0 + 1*3 + 1*0 = 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Filtering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5260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Image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334000" y="175260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Filtered</a:t>
                      </a:r>
                      <a:r>
                        <a:rPr lang="en-US" baseline="0" dirty="0" smtClean="0"/>
                        <a:t> Image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86200" y="5013960"/>
          <a:ext cx="1371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5410200" y="2133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35420" y="2133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752600"/>
            <a:ext cx="12954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92434" y="4343400"/>
            <a:ext cx="413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zero values outside the boundary.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MATLAB is slow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MATLAB can be slow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Dynamic allocation is evil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loops are evil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plot, bar, </a:t>
            </a:r>
            <a:r>
              <a:rPr lang="en-US" dirty="0" err="1" smtClean="0"/>
              <a:t>hist</a:t>
            </a:r>
            <a:r>
              <a:rPr lang="en-US" dirty="0" smtClean="0"/>
              <a:t>, scatter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surf/mesh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6" y="1419225"/>
            <a:ext cx="906780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849189" y="34290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 Prompt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5814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Files in current directory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65126" y="4876800"/>
            <a:ext cx="1676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 History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467600" y="2590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operators: +,-,/,*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Variables: </a:t>
            </a:r>
          </a:p>
          <a:p>
            <a:pPr lvl="1"/>
            <a:r>
              <a:rPr lang="en-US" dirty="0" smtClean="0"/>
              <a:t>Assigned using =</a:t>
            </a:r>
          </a:p>
          <a:p>
            <a:pPr lvl="1"/>
            <a:r>
              <a:rPr lang="en-US" dirty="0" smtClean="0"/>
              <a:t>There is no need to explicitly define the type of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f statements and loops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If &lt;logical expression&gt;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&lt;statements&gt;</a:t>
            </a:r>
          </a:p>
          <a:p>
            <a:pPr lvl="1">
              <a:buNone/>
            </a:pPr>
            <a:r>
              <a:rPr lang="en-US" dirty="0"/>
              <a:t>e</a:t>
            </a:r>
            <a:r>
              <a:rPr lang="en-US" dirty="0" smtClean="0"/>
              <a:t>nd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for &lt;</a:t>
            </a:r>
            <a:r>
              <a:rPr lang="en-US" dirty="0" err="1" smtClean="0"/>
              <a:t>var</a:t>
            </a:r>
            <a:r>
              <a:rPr lang="en-US" dirty="0" smtClean="0"/>
              <a:t>&gt; = &lt;</a:t>
            </a:r>
            <a:r>
              <a:rPr lang="en-US" dirty="0" err="1" smtClean="0"/>
              <a:t>start_exp</a:t>
            </a:r>
            <a:r>
              <a:rPr lang="en-US" dirty="0" smtClean="0"/>
              <a:t>&gt;:&lt;</a:t>
            </a:r>
            <a:r>
              <a:rPr lang="en-US" dirty="0" err="1" smtClean="0"/>
              <a:t>end_exp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&lt;statements&gt;</a:t>
            </a:r>
          </a:p>
          <a:p>
            <a:pPr lvl="1">
              <a:buNone/>
            </a:pPr>
            <a:r>
              <a:rPr lang="en-US" dirty="0" smtClean="0"/>
              <a:t>end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MATLAB’s power lies in efficiently manipulating matrices</a:t>
            </a:r>
            <a:endParaRPr lang="en-US" dirty="0"/>
          </a:p>
        </p:txBody>
      </p:sp>
      <p:pic>
        <p:nvPicPr>
          <p:cNvPr id="2052" name="Picture 4" descr="http://mgccl.com/gallery2/g2data/albums/2007/03/advancedmatrixph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19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Initializing matrices</a:t>
            </a:r>
          </a:p>
          <a:p>
            <a:pPr lvl="1">
              <a:buNone/>
            </a:pPr>
            <a:r>
              <a:rPr lang="en-US" dirty="0" smtClean="0"/>
              <a:t>&gt;&gt; A = zeros(10,10)</a:t>
            </a:r>
          </a:p>
          <a:p>
            <a:pPr lvl="1">
              <a:buNone/>
            </a:pPr>
            <a:r>
              <a:rPr lang="en-US" dirty="0" smtClean="0"/>
              <a:t>&gt;&gt; A = zeros(10)</a:t>
            </a:r>
          </a:p>
          <a:p>
            <a:pPr lvl="1">
              <a:buNone/>
            </a:pPr>
            <a:r>
              <a:rPr lang="en-US" dirty="0" smtClean="0"/>
              <a:t>&gt;&gt; A = eye(10,10)</a:t>
            </a:r>
          </a:p>
          <a:p>
            <a:pPr lvl="1">
              <a:buNone/>
            </a:pPr>
            <a:r>
              <a:rPr lang="en-US" dirty="0" smtClean="0"/>
              <a:t>&gt;&gt; A = [1 2 3;4 5 6]</a:t>
            </a:r>
          </a:p>
          <a:p>
            <a:pPr lvl="1">
              <a:buNone/>
            </a:pPr>
            <a:r>
              <a:rPr lang="en-US" dirty="0" smtClean="0"/>
              <a:t>&gt;&gt; A = zeros(10,10,10)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Accessing matrix elements</a:t>
            </a:r>
          </a:p>
          <a:p>
            <a:pPr lvl="1"/>
            <a:r>
              <a:rPr lang="en-US" dirty="0" smtClean="0"/>
              <a:t>A(2,1) : 2</a:t>
            </a:r>
            <a:r>
              <a:rPr lang="en-US" baseline="30000" dirty="0" smtClean="0"/>
              <a:t>nd</a:t>
            </a:r>
            <a:r>
              <a:rPr lang="en-US" dirty="0" smtClean="0"/>
              <a:t> row, 1</a:t>
            </a:r>
            <a:r>
              <a:rPr lang="en-US" baseline="30000" dirty="0" smtClean="0"/>
              <a:t>st</a:t>
            </a:r>
            <a:r>
              <a:rPr lang="en-US" dirty="0" smtClean="0"/>
              <a:t> column of A</a:t>
            </a:r>
          </a:p>
          <a:p>
            <a:pPr lvl="1"/>
            <a:r>
              <a:rPr lang="en-US" dirty="0" smtClean="0"/>
              <a:t>A(:,1) : 1</a:t>
            </a:r>
            <a:r>
              <a:rPr lang="en-US" baseline="30000" dirty="0" smtClean="0"/>
              <a:t>st</a:t>
            </a:r>
            <a:r>
              <a:rPr lang="en-US" dirty="0" smtClean="0"/>
              <a:t> column of A</a:t>
            </a:r>
          </a:p>
          <a:p>
            <a:pPr lvl="1"/>
            <a:r>
              <a:rPr lang="en-US" dirty="0" smtClean="0"/>
              <a:t>A(1:10,:) : first 10 rows and all columns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+,-,*,/ can be applied to matrices (provided dimensions agree)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Element wise operations:</a:t>
            </a:r>
          </a:p>
          <a:p>
            <a:pPr lvl="1">
              <a:buNone/>
            </a:pPr>
            <a:r>
              <a:rPr lang="en-US" dirty="0" smtClean="0"/>
              <a:t>.* : Element wise multiplication  </a:t>
            </a:r>
          </a:p>
          <a:p>
            <a:pPr lvl="1">
              <a:buNone/>
            </a:pPr>
            <a:r>
              <a:rPr lang="en-US" dirty="0" smtClean="0"/>
              <a:t>./  : Element wise division</a:t>
            </a:r>
          </a:p>
          <a:p>
            <a:pPr lvl="1"/>
            <a:endParaRPr lang="en-US" dirty="0"/>
          </a:p>
          <a:p>
            <a:r>
              <a:rPr lang="en-US" dirty="0" smtClean="0"/>
              <a:t>Transposing a matrix: A’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very useful operations:</a:t>
            </a:r>
          </a:p>
          <a:p>
            <a:pPr lvl="1"/>
            <a:r>
              <a:rPr lang="en-US" dirty="0" smtClean="0"/>
              <a:t>B = reshape(</a:t>
            </a:r>
            <a:r>
              <a:rPr lang="en-US" dirty="0" err="1" smtClean="0"/>
              <a:t>A,m,n</a:t>
            </a:r>
            <a:r>
              <a:rPr lang="en-US" dirty="0" smtClean="0"/>
              <a:t>) : Takes a matrix A with m*n elements and reshapes it into a matrix with m rows and n columns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4343400" y="4761411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53543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5178" y="4826726"/>
            <a:ext cx="16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Reshape(A,2,6)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873</Words>
  <Application>Microsoft Office PowerPoint</Application>
  <PresentationFormat>On-screen Show (4:3)</PresentationFormat>
  <Paragraphs>373</Paragraphs>
  <Slides>26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455 : Computer Vision</vt:lpstr>
      <vt:lpstr>Why?</vt:lpstr>
      <vt:lpstr>Getting Started</vt:lpstr>
      <vt:lpstr>Getting Started</vt:lpstr>
      <vt:lpstr>Control of Flow</vt:lpstr>
      <vt:lpstr>Matrices</vt:lpstr>
      <vt:lpstr>Matrices</vt:lpstr>
      <vt:lpstr>Manipulating Matrices</vt:lpstr>
      <vt:lpstr>Manipulating Matrices</vt:lpstr>
      <vt:lpstr>Manipulating Matrices</vt:lpstr>
      <vt:lpstr>Manipulating Matrices</vt:lpstr>
      <vt:lpstr>Manipulating Matrices</vt:lpstr>
      <vt:lpstr>Manipulating Matrices</vt:lpstr>
      <vt:lpstr>Manipulating Matrices</vt:lpstr>
      <vt:lpstr>Manipulating Matrices</vt:lpstr>
      <vt:lpstr>MATLAB Help</vt:lpstr>
      <vt:lpstr>Matlab Scripts: m-files</vt:lpstr>
      <vt:lpstr>Matlab Functions</vt:lpstr>
      <vt:lpstr>Debugging in MATLAB</vt:lpstr>
      <vt:lpstr>Images in MATLAB</vt:lpstr>
      <vt:lpstr>Image Filtering Example</vt:lpstr>
      <vt:lpstr>Image Filtering Example</vt:lpstr>
      <vt:lpstr>MATLAB Demo</vt:lpstr>
      <vt:lpstr>MATLAB Tips</vt:lpstr>
      <vt:lpstr>MATLAB Tips</vt:lpstr>
      <vt:lpstr>Data Visualization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455 : Computer Vision</dc:title>
  <dc:creator>cse</dc:creator>
  <cp:lastModifiedBy>graildemo</cp:lastModifiedBy>
  <cp:revision>94</cp:revision>
  <dcterms:created xsi:type="dcterms:W3CDTF">2010-01-03T21:50:02Z</dcterms:created>
  <dcterms:modified xsi:type="dcterms:W3CDTF">2010-01-08T22:31:34Z</dcterms:modified>
</cp:coreProperties>
</file>