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51"/>
  </p:notesMasterIdLst>
  <p:handoutMasterIdLst>
    <p:handoutMasterId r:id="rId52"/>
  </p:handoutMasterIdLst>
  <p:sldIdLst>
    <p:sldId id="560" r:id="rId2"/>
    <p:sldId id="601" r:id="rId3"/>
    <p:sldId id="602" r:id="rId4"/>
    <p:sldId id="604" r:id="rId5"/>
    <p:sldId id="606" r:id="rId6"/>
    <p:sldId id="609" r:id="rId7"/>
    <p:sldId id="607" r:id="rId8"/>
    <p:sldId id="608" r:id="rId9"/>
    <p:sldId id="605" r:id="rId10"/>
    <p:sldId id="610" r:id="rId11"/>
    <p:sldId id="612" r:id="rId12"/>
    <p:sldId id="613" r:id="rId13"/>
    <p:sldId id="614" r:id="rId14"/>
    <p:sldId id="615" r:id="rId15"/>
    <p:sldId id="616" r:id="rId16"/>
    <p:sldId id="562" r:id="rId17"/>
    <p:sldId id="563" r:id="rId18"/>
    <p:sldId id="564" r:id="rId19"/>
    <p:sldId id="565" r:id="rId20"/>
    <p:sldId id="566" r:id="rId21"/>
    <p:sldId id="617" r:id="rId22"/>
    <p:sldId id="568" r:id="rId23"/>
    <p:sldId id="569" r:id="rId24"/>
    <p:sldId id="570" r:id="rId25"/>
    <p:sldId id="571" r:id="rId26"/>
    <p:sldId id="572" r:id="rId27"/>
    <p:sldId id="573" r:id="rId28"/>
    <p:sldId id="574" r:id="rId29"/>
    <p:sldId id="575" r:id="rId30"/>
    <p:sldId id="576" r:id="rId31"/>
    <p:sldId id="577" r:id="rId32"/>
    <p:sldId id="578" r:id="rId33"/>
    <p:sldId id="579" r:id="rId34"/>
    <p:sldId id="580" r:id="rId35"/>
    <p:sldId id="581" r:id="rId36"/>
    <p:sldId id="582" r:id="rId37"/>
    <p:sldId id="583" r:id="rId38"/>
    <p:sldId id="584" r:id="rId39"/>
    <p:sldId id="585" r:id="rId40"/>
    <p:sldId id="586" r:id="rId41"/>
    <p:sldId id="587" r:id="rId42"/>
    <p:sldId id="588" r:id="rId43"/>
    <p:sldId id="589" r:id="rId44"/>
    <p:sldId id="590" r:id="rId45"/>
    <p:sldId id="591" r:id="rId46"/>
    <p:sldId id="592" r:id="rId47"/>
    <p:sldId id="593" r:id="rId48"/>
    <p:sldId id="618" r:id="rId49"/>
    <p:sldId id="619" r:id="rId50"/>
  </p:sldIdLst>
  <p:sldSz cx="9144000" cy="6858000" type="screen4x3"/>
  <p:notesSz cx="6946900" cy="9220200"/>
  <p:custDataLst>
    <p:tags r:id="rId53"/>
  </p:custDataLst>
  <p:defaultTextStyle>
    <a:defPPr>
      <a:defRPr lang="en-US"/>
    </a:defPPr>
    <a:lvl1pPr algn="ctr" rtl="0" fontAlgn="base">
      <a:lnSpc>
        <a:spcPct val="90000"/>
      </a:lnSpc>
      <a:spcBef>
        <a:spcPct val="0"/>
      </a:spcBef>
      <a:spcAft>
        <a:spcPct val="0"/>
      </a:spcAft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0"/>
      </a:spcBef>
      <a:spcAft>
        <a:spcPct val="0"/>
      </a:spcAft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0"/>
      </a:spcBef>
      <a:spcAft>
        <a:spcPct val="0"/>
      </a:spcAft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0"/>
      </a:spcBef>
      <a:spcAft>
        <a:spcPct val="0"/>
      </a:spcAft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0"/>
      </a:spcBef>
      <a:spcAft>
        <a:spcPct val="0"/>
      </a:spcAft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DBE3"/>
    <a:srgbClr val="3333FF"/>
    <a:srgbClr val="FFFF99"/>
    <a:srgbClr val="FFFFCC"/>
    <a:srgbClr val="BFD795"/>
    <a:srgbClr val="9099AE"/>
    <a:srgbClr val="CCFFCC"/>
    <a:srgbClr val="CCECFF"/>
    <a:srgbClr val="6C8E3E"/>
    <a:srgbClr val="66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2" autoAdjust="0"/>
    <p:restoredTop sz="87833" autoAdjust="0"/>
  </p:normalViewPr>
  <p:slideViewPr>
    <p:cSldViewPr snapToGrid="0" snapToObjects="1">
      <p:cViewPr varScale="1">
        <p:scale>
          <a:sx n="69" d="100"/>
          <a:sy n="69" d="100"/>
        </p:scale>
        <p:origin x="-1260" y="-96"/>
      </p:cViewPr>
      <p:guideLst>
        <p:guide orient="horz" pos="567"/>
        <p:guide orient="horz" pos="3767"/>
        <p:guide pos="3264"/>
      </p:guideLst>
    </p:cSldViewPr>
  </p:slideViewPr>
  <p:outlineViewPr>
    <p:cViewPr>
      <p:scale>
        <a:sx n="33" d="100"/>
        <a:sy n="33" d="100"/>
      </p:scale>
      <p:origin x="0" y="1185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60"/>
    </p:cViewPr>
  </p:sorterViewPr>
  <p:notesViewPr>
    <p:cSldViewPr snapToGrid="0" snapToObjects="1">
      <p:cViewPr>
        <p:scale>
          <a:sx n="100" d="100"/>
          <a:sy n="100" d="100"/>
        </p:scale>
        <p:origin x="-1608" y="1644"/>
      </p:cViewPr>
      <p:guideLst>
        <p:guide orient="horz"/>
        <p:guide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7.xml"/><Relationship Id="rId3" Type="http://schemas.openxmlformats.org/officeDocument/2006/relationships/slide" Target="slides/slide7.xml"/><Relationship Id="rId7" Type="http://schemas.openxmlformats.org/officeDocument/2006/relationships/slide" Target="slides/slide26.xml"/><Relationship Id="rId2" Type="http://schemas.openxmlformats.org/officeDocument/2006/relationships/slide" Target="slides/slide6.xml"/><Relationship Id="rId1" Type="http://schemas.openxmlformats.org/officeDocument/2006/relationships/slide" Target="slides/slide3.xml"/><Relationship Id="rId6" Type="http://schemas.openxmlformats.org/officeDocument/2006/relationships/slide" Target="slides/slide14.xml"/><Relationship Id="rId5" Type="http://schemas.openxmlformats.org/officeDocument/2006/relationships/slide" Target="slides/slide13.xml"/><Relationship Id="rId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t" anchorCtr="0" compatLnSpc="1">
            <a:prstTxWarp prst="textNoShape">
              <a:avLst/>
            </a:prstTxWarp>
          </a:bodyPr>
          <a:lstStyle>
            <a:lvl1pPr algn="l" defTabSz="923925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t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b" anchorCtr="0" compatLnSpc="1">
            <a:prstTxWarp prst="textNoShape">
              <a:avLst/>
            </a:prstTxWarp>
          </a:bodyPr>
          <a:lstStyle>
            <a:lvl1pPr algn="l" defTabSz="923925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b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892468E-0670-44D1-8104-A0FDB2D3F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t" anchorCtr="0" compatLnSpc="1">
            <a:prstTxWarp prst="textNoShape">
              <a:avLst/>
            </a:prstTxWarp>
          </a:bodyPr>
          <a:lstStyle>
            <a:lvl1pPr algn="l" defTabSz="923925">
              <a:lnSpc>
                <a:spcPct val="100000"/>
              </a:lnSpc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t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2150"/>
            <a:ext cx="4611688" cy="3459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98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1500"/>
            <a:ext cx="5556250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99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b" anchorCtr="0" compatLnSpc="1">
            <a:prstTxWarp prst="textNoShape">
              <a:avLst/>
            </a:prstTxWarp>
          </a:bodyPr>
          <a:lstStyle>
            <a:lvl1pPr algn="l" defTabSz="923925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9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b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65B0D6E-C226-4B84-B21D-8E65A60FC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rtl="0" eaLnBrk="0" fontAlgn="base" hangingPunct="0">
      <a:spcBef>
        <a:spcPct val="30000"/>
      </a:spcBef>
      <a:spcAft>
        <a:spcPct val="0"/>
      </a:spcAft>
      <a:buChar char="•"/>
      <a:defRPr sz="1000" b="1" kern="1200">
        <a:solidFill>
          <a:schemeClr val="tx1"/>
        </a:solidFill>
        <a:latin typeface="Myriad Pro" pitchFamily="34" charset="0"/>
        <a:ea typeface="+mn-ea"/>
        <a:cs typeface="+mn-cs"/>
      </a:defRPr>
    </a:lvl1pPr>
    <a:lvl2pPr marL="682625" indent="-287338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Myriad Pro" pitchFamily="34" charset="0"/>
        <a:ea typeface="+mn-ea"/>
        <a:cs typeface="+mn-cs"/>
      </a:defRPr>
    </a:lvl2pPr>
    <a:lvl3pPr marL="1092200" indent="-177800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Myriad Pro" pitchFamily="34" charset="0"/>
        <a:ea typeface="+mn-ea"/>
        <a:cs typeface="+mn-cs"/>
      </a:defRPr>
    </a:lvl3pPr>
    <a:lvl4pPr marL="1541463" indent="-169863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Myriad Pro" pitchFamily="34" charset="0"/>
        <a:ea typeface="+mn-ea"/>
        <a:cs typeface="+mn-cs"/>
      </a:defRPr>
    </a:lvl4pPr>
    <a:lvl5pPr marL="2060575" indent="-231775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Myriad Pro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F63BB6-8C6A-4B56-95C1-E2F5C95B7A7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88975"/>
            <a:ext cx="4586287" cy="34417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give definition of partial derivative:  lim h-&gt;0 [f(x+h,y) – f(x,y)]/h</a:t>
            </a:r>
          </a:p>
          <a:p>
            <a:endParaRPr lang="en-US" smtClean="0"/>
          </a:p>
          <a:p>
            <a:r>
              <a:rPr lang="en-US" smtClean="0"/>
              <a:t>What happens at pixels that are local maxima/minima of intensity?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984" y="689076"/>
            <a:ext cx="4537797" cy="3442330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Canny detector is ~25 years old!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774F42-C6BD-40F9-9F0B-66E5ACBB5015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789037-E9DB-402A-A035-1AAD9461890C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High level idea is that corners are good.  You want to find windows that contain strong gradients AND gradients oriented in more than one direction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289356-3F7B-46CC-B7C1-8E7569B5625F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BC7705-23FF-4382-8925-FEAA0E8F6FB1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267CDB-4B70-461B-B70A-42E23E74323E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7A5589-7AE8-44FD-96EE-0FC850469DE2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gradFill>
          <a:gsLst>
            <a:gs pos="0">
              <a:schemeClr val="bg1">
                <a:lumMod val="95000"/>
              </a:schemeClr>
            </a:gs>
            <a:gs pos="65000">
              <a:srgbClr val="FFFFCC"/>
            </a:gs>
            <a:gs pos="100000">
              <a:srgbClr val="FF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1958" name="Rectangle 38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258265" y="2889324"/>
            <a:ext cx="8524228" cy="1470025"/>
          </a:xfrm>
        </p:spPr>
        <p:txBody>
          <a:bodyPr lIns="91440" tIns="45720" rIns="91440" bIns="45720"/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81959" name="Rectangle 39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376343" y="4778600"/>
            <a:ext cx="8341341" cy="1096624"/>
          </a:xfrm>
          <a:ln/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tabLst/>
              <a:defRPr sz="24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5085223"/>
            <a:ext cx="9144000" cy="178770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Myriad Pro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-1"/>
            <a:ext cx="9144000" cy="50782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Myriad Pro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0" y="5078242"/>
            <a:ext cx="9144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77800"/>
            <a:ext cx="2139950" cy="5748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177800"/>
            <a:ext cx="6272213" cy="5748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7925D-6788-439C-AC23-A2390F653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gradFill>
          <a:gsLst>
            <a:gs pos="0">
              <a:schemeClr val="bg1">
                <a:lumMod val="95000"/>
              </a:schemeClr>
            </a:gs>
            <a:gs pos="65000">
              <a:srgbClr val="FFFFCC"/>
            </a:gs>
            <a:gs pos="100000">
              <a:srgbClr val="FF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1958" name="Rectangle 38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258265" y="2889324"/>
            <a:ext cx="8524228" cy="1470025"/>
          </a:xfrm>
        </p:spPr>
        <p:txBody>
          <a:bodyPr lIns="91440" tIns="45720" rIns="91440" bIns="45720"/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81959" name="Rectangle 39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376343" y="4778600"/>
            <a:ext cx="8341341" cy="1096624"/>
          </a:xfrm>
          <a:ln/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tabLst/>
              <a:defRPr sz="24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9144000" cy="68729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Myriad Pro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1958" name="Rectangle 38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258265" y="2889324"/>
            <a:ext cx="8524228" cy="1470025"/>
          </a:xfrm>
        </p:spPr>
        <p:txBody>
          <a:bodyPr lIns="91440" tIns="45720" rIns="91440" bIns="45720"/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81959" name="Rectangle 39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376343" y="4778600"/>
            <a:ext cx="8341341" cy="1096624"/>
          </a:xfrm>
          <a:ln/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tabLst/>
              <a:defRPr sz="24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AutoShape 17"/>
          <p:cNvSpPr>
            <a:spLocks noChangeArrowheads="1"/>
          </p:cNvSpPr>
          <p:nvPr userDrawn="1"/>
        </p:nvSpPr>
        <p:spPr bwMode="auto">
          <a:xfrm>
            <a:off x="128588" y="592216"/>
            <a:ext cx="8886825" cy="586732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145901"/>
            <a:ext cx="8564563" cy="403225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18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4332813" y="6652468"/>
            <a:ext cx="442383" cy="1836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30B94C-448D-4BE6-8353-ED891A70AE7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l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1044575"/>
            <a:ext cx="4203700" cy="4881563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044575"/>
            <a:ext cx="4205288" cy="4881563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64999">
              <a:schemeClr val="bg1">
                <a:lumMod val="85000"/>
              </a:schemeClr>
            </a:gs>
            <a:gs pos="100000">
              <a:schemeClr val="bg1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8588" y="104702"/>
            <a:ext cx="7622707" cy="42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128588" y="592216"/>
            <a:ext cx="8886825" cy="586732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044575"/>
            <a:ext cx="8561388" cy="4881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 subhead here</a:t>
            </a:r>
          </a:p>
          <a:p>
            <a:pPr lvl="1"/>
            <a:r>
              <a:rPr lang="en-US" dirty="0" smtClean="0"/>
              <a:t>Second level content</a:t>
            </a:r>
          </a:p>
          <a:p>
            <a:pPr lvl="2"/>
            <a:r>
              <a:rPr lang="en-US" dirty="0" smtClean="0"/>
              <a:t>Third level content</a:t>
            </a:r>
          </a:p>
          <a:p>
            <a:pPr lvl="3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First level subhead here</a:t>
            </a:r>
          </a:p>
          <a:p>
            <a:pPr lvl="1"/>
            <a:r>
              <a:rPr lang="en-US" dirty="0" smtClean="0"/>
              <a:t>Second level content</a:t>
            </a:r>
          </a:p>
          <a:p>
            <a:pPr lvl="2"/>
            <a:r>
              <a:rPr lang="en-US" dirty="0" smtClean="0"/>
              <a:t>Third level content</a:t>
            </a:r>
          </a:p>
          <a:p>
            <a:pPr lvl="3"/>
            <a:r>
              <a:rPr lang="en-US" dirty="0" smtClean="0"/>
              <a:t> </a:t>
            </a:r>
          </a:p>
        </p:txBody>
      </p:sp>
      <p:sp>
        <p:nvSpPr>
          <p:cNvPr id="7" name="Subtitle 12"/>
          <p:cNvSpPr txBox="1">
            <a:spLocks/>
          </p:cNvSpPr>
          <p:nvPr/>
        </p:nvSpPr>
        <p:spPr bwMode="auto">
          <a:xfrm>
            <a:off x="6400800" y="6543946"/>
            <a:ext cx="2614613" cy="2859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8207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</a:rPr>
              <a:t>Neel Joshi, </a:t>
            </a:r>
            <a:r>
              <a:rPr lang="en-US" sz="12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CSE 455, Winter 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0" r:id="rId1"/>
    <p:sldLayoutId id="2147485121" r:id="rId2"/>
    <p:sldLayoutId id="2147485118" r:id="rId3"/>
    <p:sldLayoutId id="2147484948" r:id="rId4"/>
    <p:sldLayoutId id="2147484949" r:id="rId5"/>
    <p:sldLayoutId id="2147484950" r:id="rId6"/>
    <p:sldLayoutId id="2147484951" r:id="rId7"/>
    <p:sldLayoutId id="2147484952" r:id="rId8"/>
    <p:sldLayoutId id="2147484953" r:id="rId9"/>
    <p:sldLayoutId id="2147484954" r:id="rId10"/>
    <p:sldLayoutId id="2147484955" r:id="rId11"/>
    <p:sldLayoutId id="2147484956" r:id="rId12"/>
    <p:sldLayoutId id="2147484957" r:id="rId13"/>
    <p:sldLayoutId id="2147485122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800" b="1">
          <a:solidFill>
            <a:srgbClr val="5F5F5F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2pPr>
      <a:lvl3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3pPr>
      <a:lvl4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4pPr>
      <a:lvl5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5pPr>
      <a:lvl6pPr marL="4572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6pPr>
      <a:lvl7pPr marL="9144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7pPr>
      <a:lvl8pPr marL="1371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8pPr>
      <a:lvl9pPr marL="18288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9pPr>
    </p:titleStyle>
    <p:bodyStyle>
      <a:lvl1pPr marL="287338" indent="-287338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20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639763" indent="-225425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Calibri" pitchFamily="34" charset="0"/>
        </a:defRPr>
      </a:lvl2pPr>
      <a:lvl3pPr marL="968375" indent="-214313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Calibri" pitchFamily="34" charset="0"/>
        </a:defRPr>
      </a:lvl3pPr>
      <a:lvl4pPr marL="1193800" indent="-111125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Calibri" pitchFamily="34" charset="0"/>
        </a:defRPr>
      </a:lvl4pPr>
      <a:lvl5pPr marL="1374775" indent="1666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5pPr>
      <a:lvl6pPr marL="18319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6pPr>
      <a:lvl7pPr marL="22891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7pPr>
      <a:lvl8pPr marL="27463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8pPr>
      <a:lvl9pPr marL="32035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13" Type="http://schemas.openxmlformats.org/officeDocument/2006/relationships/image" Target="../media/image19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7.png"/><Relationship Id="rId5" Type="http://schemas.openxmlformats.org/officeDocument/2006/relationships/tags" Target="../tags/tag6.xml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tags" Target="../tags/tag5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27.jpeg"/><Relationship Id="rId5" Type="http://schemas.openxmlformats.org/officeDocument/2006/relationships/hyperlink" Target="http://www.flickr.com/photos/swashford/428567562/" TargetMode="External"/><Relationship Id="rId4" Type="http://schemas.openxmlformats.org/officeDocument/2006/relationships/hyperlink" Target="http://www.flickr.com/photos/diaphanus/136915456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diaphanus/136915456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lickr.com/photos/scpgt/328570837/" TargetMode="Externa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cl.cam.ac.uk/~jgd1000/afghan.html" TargetMode="Externa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13.xml"/><Relationship Id="rId7" Type="http://schemas.openxmlformats.org/officeDocument/2006/relationships/image" Target="../media/image40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9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4.xml"/><Relationship Id="rId9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18.xml"/><Relationship Id="rId7" Type="http://schemas.openxmlformats.org/officeDocument/2006/relationships/image" Target="../media/image45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44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21.xml"/><Relationship Id="rId7" Type="http://schemas.openxmlformats.org/officeDocument/2006/relationships/image" Target="../media/image47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51.png"/><Relationship Id="rId5" Type="http://schemas.openxmlformats.org/officeDocument/2006/relationships/tags" Target="../tags/tag23.xml"/><Relationship Id="rId10" Type="http://schemas.openxmlformats.org/officeDocument/2006/relationships/image" Target="../media/image50.png"/><Relationship Id="rId4" Type="http://schemas.openxmlformats.org/officeDocument/2006/relationships/tags" Target="../tags/tag22.xml"/><Relationship Id="rId9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26.xml"/><Relationship Id="rId7" Type="http://schemas.openxmlformats.org/officeDocument/2006/relationships/image" Target="../media/image44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46.png"/><Relationship Id="rId4" Type="http://schemas.openxmlformats.org/officeDocument/2006/relationships/tags" Target="../tags/tag27.xml"/><Relationship Id="rId9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30.xml"/><Relationship Id="rId7" Type="http://schemas.openxmlformats.org/officeDocument/2006/relationships/image" Target="../media/image55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33.xml"/><Relationship Id="rId7" Type="http://schemas.openxmlformats.org/officeDocument/2006/relationships/image" Target="../media/image55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4.xml"/><Relationship Id="rId5" Type="http://schemas.openxmlformats.org/officeDocument/2006/relationships/image" Target="../media/image59.png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7.xml"/><Relationship Id="rId6" Type="http://schemas.openxmlformats.org/officeDocument/2006/relationships/image" Target="../media/image62.png"/><Relationship Id="rId5" Type="http://schemas.openxmlformats.org/officeDocument/2006/relationships/image" Target="../media/image59.png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Research\Presentations\CSE455\Features\infiniteimage.avi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Research\Presentations\CSE455\Features\analogies.m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vision.caltech.edu/bouguetj/calib_doc/htmls/example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research.microsoft.com/~zhang/Calib/" TargetMode="External"/><Relationship Id="rId5" Type="http://schemas.openxmlformats.org/officeDocument/2006/relationships/hyperlink" Target="http://www.vision.caltech.edu/bouguetj/calib_doc/index.html" TargetMode="External"/><Relationship Id="rId4" Type="http://schemas.openxmlformats.org/officeDocument/2006/relationships/hyperlink" Target="http://www.intel.com/research/mrl/research/opencv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en/c/c9/Allisvanity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cs.ubc.ca/~mbrown/papers/cvpr05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1"/>
          <p:cNvSpPr txBox="1">
            <a:spLocks/>
          </p:cNvSpPr>
          <p:nvPr/>
        </p:nvSpPr>
        <p:spPr bwMode="auto">
          <a:xfrm>
            <a:off x="118306" y="4452433"/>
            <a:ext cx="8865188" cy="84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Features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8" name="Subtitle 12"/>
          <p:cNvSpPr txBox="1">
            <a:spLocks/>
          </p:cNvSpPr>
          <p:nvPr/>
        </p:nvSpPr>
        <p:spPr bwMode="auto">
          <a:xfrm>
            <a:off x="147274" y="5528811"/>
            <a:ext cx="4372424" cy="10291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20738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US" sz="20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CSE 455, Winter 2010</a:t>
            </a:r>
          </a:p>
          <a:p>
            <a:pPr marL="0" marR="0" lvl="0" indent="0" algn="l" defTabSz="820738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US" sz="20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February 1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</a:rPr>
              <a:t>, 2010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725149" y="582910"/>
            <a:ext cx="5699502" cy="3962511"/>
            <a:chOff x="685800" y="725844"/>
            <a:chExt cx="8001000" cy="5562600"/>
          </a:xfrm>
        </p:grpSpPr>
        <p:pic>
          <p:nvPicPr>
            <p:cNvPr id="7" name="Picture 5" descr="featExtract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" y="725844"/>
              <a:ext cx="2846388" cy="3817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featExtract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846494"/>
              <a:ext cx="4419600" cy="3536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featData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52725" y="4697769"/>
              <a:ext cx="1590675" cy="159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7" descr="featDat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91125" y="4689832"/>
              <a:ext cx="1590675" cy="159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ight Arrow 13"/>
            <p:cNvSpPr>
              <a:spLocks noChangeArrowheads="1"/>
            </p:cNvSpPr>
            <p:nvPr/>
          </p:nvSpPr>
          <p:spPr bwMode="auto">
            <a:xfrm rot="3375002">
              <a:off x="2547937" y="3759557"/>
              <a:ext cx="1133475" cy="685800"/>
            </a:xfrm>
            <a:prstGeom prst="rightArrow">
              <a:avLst>
                <a:gd name="adj1" fmla="val 50000"/>
                <a:gd name="adj2" fmla="val 4999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ight Arrow 14"/>
            <p:cNvSpPr>
              <a:spLocks noChangeArrowheads="1"/>
            </p:cNvSpPr>
            <p:nvPr/>
          </p:nvSpPr>
          <p:spPr bwMode="auto">
            <a:xfrm rot="7715876">
              <a:off x="5618162" y="3788132"/>
              <a:ext cx="1133475" cy="685800"/>
            </a:xfrm>
            <a:prstGeom prst="rightArrow">
              <a:avLst>
                <a:gd name="adj1" fmla="val 50000"/>
                <a:gd name="adj2" fmla="val 4999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Edge detection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916844"/>
            <a:ext cx="7772400" cy="1295400"/>
          </a:xfrm>
        </p:spPr>
        <p:txBody>
          <a:bodyPr/>
          <a:lstStyle/>
          <a:p>
            <a:r>
              <a:rPr lang="en-US" smtClean="0"/>
              <a:t>Convert a 2D image into a set of curves</a:t>
            </a:r>
          </a:p>
          <a:p>
            <a:pPr lvl="1"/>
            <a:r>
              <a:rPr lang="en-US" smtClean="0"/>
              <a:t>Extracts salient features of the scene</a:t>
            </a:r>
          </a:p>
          <a:p>
            <a:pPr lvl="1"/>
            <a:r>
              <a:rPr lang="en-US" smtClean="0"/>
              <a:t>More compact than pixels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581150" y="768707"/>
          <a:ext cx="6267450" cy="3952875"/>
        </p:xfrm>
        <a:graphic>
          <a:graphicData uri="http://schemas.openxmlformats.org/presentationml/2006/ole">
            <p:oleObj spid="_x0000_s1042434" name="Photo Editor Photo" r:id="rId3" imgW="7354327" imgH="463809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6096000" y="1930836"/>
            <a:ext cx="2590800" cy="990600"/>
            <a:chOff x="3840" y="1776"/>
            <a:chExt cx="1632" cy="624"/>
          </a:xfrm>
        </p:grpSpPr>
        <p:grpSp>
          <p:nvGrpSpPr>
            <p:cNvPr id="3" name="Group 59"/>
            <p:cNvGrpSpPr>
              <a:grpSpLocks/>
            </p:cNvGrpSpPr>
            <p:nvPr/>
          </p:nvGrpSpPr>
          <p:grpSpPr bwMode="auto">
            <a:xfrm>
              <a:off x="3840" y="1776"/>
              <a:ext cx="1632" cy="624"/>
              <a:chOff x="3840" y="1776"/>
              <a:chExt cx="1632" cy="624"/>
            </a:xfrm>
          </p:grpSpPr>
          <p:grpSp>
            <p:nvGrpSpPr>
              <p:cNvPr id="4" name="Group 58"/>
              <p:cNvGrpSpPr>
                <a:grpSpLocks/>
              </p:cNvGrpSpPr>
              <p:nvPr/>
            </p:nvGrpSpPr>
            <p:grpSpPr bwMode="auto">
              <a:xfrm>
                <a:off x="3840" y="1776"/>
                <a:ext cx="624" cy="624"/>
                <a:chOff x="3840" y="1776"/>
                <a:chExt cx="624" cy="624"/>
              </a:xfrm>
            </p:grpSpPr>
            <p:sp>
              <p:nvSpPr>
                <p:cNvPr id="411670" name="Rectangle 22"/>
                <p:cNvSpPr>
                  <a:spLocks noChangeArrowheads="1"/>
                </p:cNvSpPr>
                <p:nvPr/>
              </p:nvSpPr>
              <p:spPr bwMode="auto">
                <a:xfrm>
                  <a:off x="3840" y="1776"/>
                  <a:ext cx="624" cy="62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tint val="0"/>
                        <a:invGamma/>
                      </a:schemeClr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>
                    <a:defRPr/>
                  </a:pPr>
                  <a:endParaRPr lang="en-US"/>
                </a:p>
              </p:txBody>
            </p:sp>
            <p:sp>
              <p:nvSpPr>
                <p:cNvPr id="17437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161" y="1872"/>
                  <a:ext cx="207" cy="20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algn="l"/>
                  <a:endParaRPr lang="en-US"/>
                </a:p>
              </p:txBody>
            </p:sp>
          </p:grpSp>
          <p:pic>
            <p:nvPicPr>
              <p:cNvPr id="17435" name="Picture 30" descr="Edittex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505" y="1824"/>
                <a:ext cx="967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433" name="Oval 29"/>
            <p:cNvSpPr>
              <a:spLocks noChangeArrowheads="1"/>
            </p:cNvSpPr>
            <p:nvPr/>
          </p:nvSpPr>
          <p:spPr bwMode="auto">
            <a:xfrm>
              <a:off x="4128" y="206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</p:grp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gradient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35436"/>
            <a:ext cx="8077200" cy="1600200"/>
          </a:xfrm>
        </p:spPr>
        <p:txBody>
          <a:bodyPr/>
          <a:lstStyle/>
          <a:p>
            <a:r>
              <a:rPr lang="en-US" sz="2000" smtClean="0"/>
              <a:t>The gradient of an image: </a:t>
            </a:r>
          </a:p>
          <a:p>
            <a:endParaRPr lang="en-US" sz="2000" smtClean="0"/>
          </a:p>
          <a:p>
            <a:endParaRPr lang="en-US" smtClean="0"/>
          </a:p>
          <a:p>
            <a:r>
              <a:rPr lang="en-US" sz="2000" smtClean="0"/>
              <a:t> </a:t>
            </a:r>
          </a:p>
        </p:txBody>
      </p:sp>
      <p:pic>
        <p:nvPicPr>
          <p:cNvPr id="17413" name="Picture 8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90800" y="1092636"/>
            <a:ext cx="24685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657" name="Rectangle 9"/>
          <p:cNvSpPr>
            <a:spLocks noChangeArrowheads="1"/>
          </p:cNvSpPr>
          <p:nvPr/>
        </p:nvSpPr>
        <p:spPr bwMode="auto">
          <a:xfrm>
            <a:off x="1066800" y="1930836"/>
            <a:ext cx="304800" cy="990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/>
          </a:p>
        </p:txBody>
      </p:sp>
      <p:sp>
        <p:nvSpPr>
          <p:cNvPr id="411658" name="Line 10"/>
          <p:cNvSpPr>
            <a:spLocks noChangeShapeType="1"/>
          </p:cNvSpPr>
          <p:nvPr/>
        </p:nvSpPr>
        <p:spPr bwMode="auto">
          <a:xfrm>
            <a:off x="1219200" y="2464236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/>
            <a:endParaRPr lang="en-US"/>
          </a:p>
        </p:txBody>
      </p:sp>
      <p:sp>
        <p:nvSpPr>
          <p:cNvPr id="17416" name="Oval 24"/>
          <p:cNvSpPr>
            <a:spLocks noChangeArrowheads="1"/>
          </p:cNvSpPr>
          <p:nvPr/>
        </p:nvSpPr>
        <p:spPr bwMode="auto">
          <a:xfrm>
            <a:off x="1162050" y="2426136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pic>
        <p:nvPicPr>
          <p:cNvPr id="411669" name="Picture 21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0" y="2005449"/>
            <a:ext cx="140811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3802063" y="1930836"/>
            <a:ext cx="1882775" cy="1157288"/>
            <a:chOff x="2395" y="1776"/>
            <a:chExt cx="1186" cy="729"/>
          </a:xfrm>
        </p:grpSpPr>
        <p:pic>
          <p:nvPicPr>
            <p:cNvPr id="17428" name="Picture 15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688" y="2256"/>
              <a:ext cx="893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664" name="Rectangle 16"/>
            <p:cNvSpPr>
              <a:spLocks noChangeArrowheads="1"/>
            </p:cNvSpPr>
            <p:nvPr/>
          </p:nvSpPr>
          <p:spPr bwMode="auto">
            <a:xfrm rot="5400000">
              <a:off x="2638" y="1533"/>
              <a:ext cx="192" cy="677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/>
            </a:p>
          </p:txBody>
        </p:sp>
        <p:sp>
          <p:nvSpPr>
            <p:cNvPr id="17430" name="Line 17"/>
            <p:cNvSpPr>
              <a:spLocks noChangeShapeType="1"/>
            </p:cNvSpPr>
            <p:nvPr/>
          </p:nvSpPr>
          <p:spPr bwMode="auto">
            <a:xfrm rot="5400000">
              <a:off x="2568" y="2040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17431" name="Oval 28"/>
            <p:cNvSpPr>
              <a:spLocks noChangeArrowheads="1"/>
            </p:cNvSpPr>
            <p:nvPr/>
          </p:nvSpPr>
          <p:spPr bwMode="auto">
            <a:xfrm>
              <a:off x="2712" y="18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</p:grp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6581775" y="1941949"/>
            <a:ext cx="485775" cy="509587"/>
            <a:chOff x="4152" y="1776"/>
            <a:chExt cx="306" cy="321"/>
          </a:xfrm>
        </p:grpSpPr>
        <p:sp>
          <p:nvSpPr>
            <p:cNvPr id="17424" name="Line 32"/>
            <p:cNvSpPr>
              <a:spLocks noChangeShapeType="1"/>
            </p:cNvSpPr>
            <p:nvPr/>
          </p:nvSpPr>
          <p:spPr bwMode="auto">
            <a:xfrm>
              <a:off x="4155" y="2088"/>
              <a:ext cx="3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17425" name="Line 34"/>
            <p:cNvSpPr>
              <a:spLocks noChangeShapeType="1"/>
            </p:cNvSpPr>
            <p:nvPr/>
          </p:nvSpPr>
          <p:spPr bwMode="auto">
            <a:xfrm flipV="1">
              <a:off x="4152" y="1776"/>
              <a:ext cx="0" cy="3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17426" name="Freeform 37"/>
            <p:cNvSpPr>
              <a:spLocks/>
            </p:cNvSpPr>
            <p:nvPr/>
          </p:nvSpPr>
          <p:spPr bwMode="auto">
            <a:xfrm flipV="1">
              <a:off x="4216" y="2032"/>
              <a:ext cx="27" cy="51"/>
            </a:xfrm>
            <a:custGeom>
              <a:avLst/>
              <a:gdLst>
                <a:gd name="T0" fmla="*/ 18 w 27"/>
                <a:gd name="T1" fmla="*/ 0 h 51"/>
                <a:gd name="T2" fmla="*/ 24 w 27"/>
                <a:gd name="T3" fmla="*/ 33 h 51"/>
                <a:gd name="T4" fmla="*/ 0 w 27"/>
                <a:gd name="T5" fmla="*/ 51 h 51"/>
                <a:gd name="T6" fmla="*/ 0 60000 65536"/>
                <a:gd name="T7" fmla="*/ 0 60000 65536"/>
                <a:gd name="T8" fmla="*/ 0 60000 65536"/>
                <a:gd name="T9" fmla="*/ 0 w 27"/>
                <a:gd name="T10" fmla="*/ 0 h 51"/>
                <a:gd name="T11" fmla="*/ 27 w 2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51">
                  <a:moveTo>
                    <a:pt x="18" y="0"/>
                  </a:moveTo>
                  <a:cubicBezTo>
                    <a:pt x="22" y="12"/>
                    <a:pt x="27" y="25"/>
                    <a:pt x="24" y="33"/>
                  </a:cubicBezTo>
                  <a:cubicBezTo>
                    <a:pt x="21" y="41"/>
                    <a:pt x="10" y="46"/>
                    <a:pt x="0" y="5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pic>
          <p:nvPicPr>
            <p:cNvPr id="17427" name="Picture 42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99" y="1968"/>
              <a:ext cx="69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1679" name="Rectangle 31"/>
          <p:cNvSpPr>
            <a:spLocks noChangeArrowheads="1"/>
          </p:cNvSpPr>
          <p:nvPr/>
        </p:nvSpPr>
        <p:spPr bwMode="auto">
          <a:xfrm>
            <a:off x="685800" y="3835836"/>
            <a:ext cx="8077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000">
                <a:latin typeface="Arial" charset="0"/>
              </a:rPr>
              <a:t>The gradient direction is given by:</a:t>
            </a:r>
          </a:p>
          <a:p>
            <a:pPr marL="342900" indent="-342900" algn="l">
              <a:spcBef>
                <a:spcPct val="20000"/>
              </a:spcBef>
            </a:pPr>
            <a:endParaRPr lang="en-US" sz="200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2000">
              <a:latin typeface="Arial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>
                <a:latin typeface="Arial" charset="0"/>
              </a:rPr>
              <a:t>how does this relate to the direction of the edge?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000">
                <a:latin typeface="Arial" charset="0"/>
              </a:rPr>
              <a:t>The </a:t>
            </a:r>
            <a:r>
              <a:rPr lang="en-US" sz="2000" i="1">
                <a:latin typeface="Arial" charset="0"/>
              </a:rPr>
              <a:t>edge strength</a:t>
            </a:r>
            <a:r>
              <a:rPr lang="en-US" sz="2000">
                <a:latin typeface="Arial" charset="0"/>
              </a:rPr>
              <a:t> is given by the gradient magnitude</a:t>
            </a:r>
          </a:p>
        </p:txBody>
      </p:sp>
      <p:pic>
        <p:nvPicPr>
          <p:cNvPr id="411694" name="Picture 46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14538" y="4304149"/>
            <a:ext cx="27971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98" name="Picture 50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06600" y="5674161"/>
            <a:ext cx="37084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711" name="Rectangle 63"/>
          <p:cNvSpPr>
            <a:spLocks noChangeArrowheads="1"/>
          </p:cNvSpPr>
          <p:nvPr/>
        </p:nvSpPr>
        <p:spPr bwMode="auto">
          <a:xfrm>
            <a:off x="685800" y="3150036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000">
                <a:latin typeface="Arial" charset="0"/>
              </a:rPr>
              <a:t>The gradient points in the direction of most rapid increase in intensity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8" grpId="0" animBg="1"/>
      <p:bldP spid="4117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Canny edge detector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791200"/>
            <a:ext cx="7772400" cy="609600"/>
          </a:xfrm>
        </p:spPr>
        <p:txBody>
          <a:bodyPr/>
          <a:lstStyle/>
          <a:p>
            <a:pPr algn="ctr"/>
            <a:r>
              <a:rPr lang="en-US" smtClean="0"/>
              <a:t>original image (Lena)</a:t>
            </a:r>
          </a:p>
        </p:txBody>
      </p:sp>
      <p:pic>
        <p:nvPicPr>
          <p:cNvPr id="21508" name="Picture 5" descr="le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50950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Canny edge detector</a:t>
            </a:r>
          </a:p>
        </p:txBody>
      </p:sp>
      <p:pic>
        <p:nvPicPr>
          <p:cNvPr id="22531" name="Picture 5" descr="canny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219200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685800" y="5791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>
                <a:latin typeface="Arial" charset="0"/>
              </a:rPr>
              <a:t>norm of the gradient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Canny edge detector</a:t>
            </a:r>
          </a:p>
        </p:txBody>
      </p:sp>
      <p:pic>
        <p:nvPicPr>
          <p:cNvPr id="23555" name="Picture 5" descr="canny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219200"/>
            <a:ext cx="4360863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685800" y="5791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>
                <a:latin typeface="Arial" charset="0"/>
              </a:rPr>
              <a:t>thresholding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anny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219200"/>
            <a:ext cx="4397375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Canny edge detector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85800" y="5791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>
                <a:latin typeface="Arial" charset="0"/>
              </a:rPr>
              <a:t>thinning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1800">
                <a:latin typeface="Arial" charset="0"/>
              </a:rPr>
              <a:t>(non-maximum suppression)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matching</a:t>
            </a:r>
          </a:p>
        </p:txBody>
      </p:sp>
      <p:pic>
        <p:nvPicPr>
          <p:cNvPr id="5123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1762125"/>
            <a:ext cx="39497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9100" y="4800600"/>
            <a:ext cx="36195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0" dirty="0">
                <a:latin typeface="+mn-lt"/>
              </a:rPr>
              <a:t>by </a:t>
            </a:r>
            <a:r>
              <a:rPr lang="en-US" sz="1600" b="0" dirty="0">
                <a:latin typeface="+mn-lt"/>
                <a:hlinkClick r:id="rId4"/>
              </a:rPr>
              <a:t>Diva Sian</a:t>
            </a:r>
            <a:endParaRPr lang="en-US" sz="1600" b="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5562600"/>
            <a:ext cx="36195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0" dirty="0">
                <a:latin typeface="+mn-lt"/>
              </a:rPr>
              <a:t>by </a:t>
            </a:r>
            <a:r>
              <a:rPr lang="en-US" sz="1600" b="0" dirty="0" err="1">
                <a:latin typeface="+mn-lt"/>
                <a:hlinkClick r:id="rId5"/>
              </a:rPr>
              <a:t>swashford</a:t>
            </a:r>
            <a:endParaRPr lang="en-US" sz="1600" b="0" dirty="0">
              <a:latin typeface="+mn-lt"/>
            </a:endParaRPr>
          </a:p>
        </p:txBody>
      </p:sp>
      <p:pic>
        <p:nvPicPr>
          <p:cNvPr id="5126" name="Picture 6" descr="http://farm1.static.flickr.com/150/428567562_c51726836e.jpg?v=117443048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6325" y="1066800"/>
            <a:ext cx="33432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>
                <a:latin typeface="CMEX10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SY10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Harder case</a:t>
            </a:r>
          </a:p>
        </p:txBody>
      </p:sp>
      <p:pic>
        <p:nvPicPr>
          <p:cNvPr id="6147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1762125"/>
            <a:ext cx="39497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9100" y="4800600"/>
            <a:ext cx="36195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0" dirty="0">
                <a:latin typeface="+mn-lt"/>
              </a:rPr>
              <a:t>by </a:t>
            </a:r>
            <a:r>
              <a:rPr lang="en-US" sz="1600" b="0" dirty="0">
                <a:latin typeface="+mn-lt"/>
                <a:hlinkClick r:id="rId3"/>
              </a:rPr>
              <a:t>Diva Sian</a:t>
            </a:r>
            <a:endParaRPr lang="en-US" sz="1600" b="0" dirty="0">
              <a:latin typeface="+mn-lt"/>
            </a:endParaRPr>
          </a:p>
        </p:txBody>
      </p:sp>
      <p:pic>
        <p:nvPicPr>
          <p:cNvPr id="6149" name="Picture 4" descr="http://farm1.static.flickr.com/133/328570837_37b6289916.jpg?v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0" y="1795463"/>
            <a:ext cx="41719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76800" y="4800600"/>
            <a:ext cx="36195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0" dirty="0">
                <a:latin typeface="+mn-lt"/>
              </a:rPr>
              <a:t>by </a:t>
            </a:r>
            <a:r>
              <a:rPr lang="en-US" sz="1600" b="0" dirty="0" err="1">
                <a:latin typeface="+mn-lt"/>
                <a:hlinkClick r:id="rId5"/>
              </a:rPr>
              <a:t>scgbt</a:t>
            </a:r>
            <a:endParaRPr lang="en-US" sz="1600" b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Even harder case</a:t>
            </a:r>
          </a:p>
        </p:txBody>
      </p:sp>
      <p:pic>
        <p:nvPicPr>
          <p:cNvPr id="7171" name="Picture 3" descr="youngProcessed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036992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matched2002_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036992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afghanportrai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665142"/>
            <a:ext cx="3810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806450" y="3560742"/>
            <a:ext cx="7651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“</a:t>
            </a:r>
            <a:r>
              <a:rPr lang="en-US" sz="1600" i="1">
                <a:latin typeface="Arial" charset="0"/>
              </a:rPr>
              <a:t>How the Afghan Girl was Identified by Her Iris Patterns</a:t>
            </a:r>
            <a:r>
              <a:rPr lang="en-US" sz="1600">
                <a:latin typeface="Arial" charset="0"/>
              </a:rPr>
              <a:t>”  Read the </a:t>
            </a:r>
            <a:r>
              <a:rPr lang="en-US" sz="1600">
                <a:latin typeface="Arial" charset="0"/>
                <a:hlinkClick r:id="rId5"/>
              </a:rPr>
              <a:t>story </a:t>
            </a:r>
            <a:endParaRPr lang="en-US" sz="1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99832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99832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Harder still?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1300" y="5662295"/>
            <a:ext cx="36195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0" dirty="0">
                <a:latin typeface="+mn-lt"/>
              </a:rPr>
              <a:t>NASA Mars Rover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From Last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9832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199832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81300" y="5662295"/>
            <a:ext cx="36195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0" dirty="0">
                <a:latin typeface="+mn-lt"/>
              </a:rPr>
              <a:t>NASA Mars Rover images</a:t>
            </a:r>
          </a:p>
          <a:p>
            <a:pPr algn="ctr">
              <a:defRPr/>
            </a:pPr>
            <a:r>
              <a:rPr lang="en-US" sz="1600" b="0" dirty="0">
                <a:latin typeface="+mn-lt"/>
              </a:rPr>
              <a:t>with SIFT feature matches</a:t>
            </a:r>
            <a:br>
              <a:rPr lang="en-US" sz="1600" b="0" dirty="0">
                <a:latin typeface="+mn-lt"/>
              </a:rPr>
            </a:br>
            <a:r>
              <a:rPr lang="en-US" sz="1600" b="0" dirty="0">
                <a:latin typeface="+mn-lt"/>
              </a:rPr>
              <a:t>Figure by Noah Snavely</a:t>
            </a:r>
          </a:p>
        </p:txBody>
      </p:sp>
      <p:sp>
        <p:nvSpPr>
          <p:cNvPr id="92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Answer below </a:t>
            </a:r>
            <a:r>
              <a:rPr lang="en-US" sz="2400" smtClean="0"/>
              <a:t>(look for tiny colored squares…)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do image matching with Edges?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Matching</a:t>
            </a:r>
          </a:p>
        </p:txBody>
      </p:sp>
      <p:pic>
        <p:nvPicPr>
          <p:cNvPr id="11267" name="Picture 5" descr="featExtrac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25844"/>
            <a:ext cx="2846388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 descr="featExtrac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846494"/>
            <a:ext cx="4419600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Matching</a:t>
            </a:r>
          </a:p>
        </p:txBody>
      </p:sp>
      <p:pic>
        <p:nvPicPr>
          <p:cNvPr id="12291" name="Picture 5" descr="featExtrac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25844"/>
            <a:ext cx="2846388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featExtrac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846494"/>
            <a:ext cx="4419600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featDat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2725" y="4697769"/>
            <a:ext cx="15906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featData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1125" y="4689832"/>
            <a:ext cx="1590675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ight Arrow 13"/>
          <p:cNvSpPr>
            <a:spLocks noChangeArrowheads="1"/>
          </p:cNvSpPr>
          <p:nvPr/>
        </p:nvSpPr>
        <p:spPr bwMode="auto">
          <a:xfrm rot="3375002">
            <a:off x="2547937" y="3759557"/>
            <a:ext cx="1133475" cy="685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Right Arrow 14"/>
          <p:cNvSpPr>
            <a:spLocks noChangeArrowheads="1"/>
          </p:cNvSpPr>
          <p:nvPr/>
        </p:nvSpPr>
        <p:spPr bwMode="auto">
          <a:xfrm rot="7715876">
            <a:off x="5618162" y="3788132"/>
            <a:ext cx="1133475" cy="685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70" y="76200"/>
            <a:ext cx="7772400" cy="512736"/>
          </a:xfrm>
        </p:spPr>
        <p:txBody>
          <a:bodyPr/>
          <a:lstStyle/>
          <a:p>
            <a:r>
              <a:rPr lang="en-US" dirty="0" smtClean="0"/>
              <a:t>Invariant local features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57024"/>
            <a:ext cx="8001000" cy="1676400"/>
          </a:xfrm>
        </p:spPr>
        <p:txBody>
          <a:bodyPr/>
          <a:lstStyle/>
          <a:p>
            <a:pPr marL="0" indent="0"/>
            <a:r>
              <a:rPr lang="en-US" sz="2000" smtClean="0"/>
              <a:t>Find features that are invariant to transformations</a:t>
            </a:r>
          </a:p>
          <a:p>
            <a:pPr lvl="1"/>
            <a:r>
              <a:rPr lang="en-US" sz="1800" smtClean="0"/>
              <a:t>geometric invariance:  translation, rotation, scale</a:t>
            </a:r>
          </a:p>
          <a:p>
            <a:pPr lvl="1"/>
            <a:r>
              <a:rPr lang="en-US" sz="1800" smtClean="0"/>
              <a:t>photometric invariance:  brightness, exposure, …</a:t>
            </a:r>
          </a:p>
        </p:txBody>
      </p:sp>
      <p:pic>
        <p:nvPicPr>
          <p:cNvPr id="13316" name="Picture 4" descr="sift-fe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269887"/>
            <a:ext cx="7559675" cy="3640137"/>
          </a:xfrm>
          <a:noFill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352800" y="6000512"/>
            <a:ext cx="2343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Feature Descriptors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Advantages of local features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Locality 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features are local, so robust to occlusion and clutter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Distinctiveness: 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can differentiate a large database of objects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Quantity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hundreds or thousands in a single image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Efficiency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real-time performance achievable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Generality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exploit different types of features in different situations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motivation…  </a:t>
            </a:r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Feature points are used for:</a:t>
            </a:r>
          </a:p>
          <a:p>
            <a:pPr lvl="1"/>
            <a:r>
              <a:rPr lang="en-US" sz="2400" smtClean="0"/>
              <a:t>Image alignment (e.g., mosaics)</a:t>
            </a:r>
          </a:p>
          <a:p>
            <a:pPr lvl="1"/>
            <a:r>
              <a:rPr lang="en-US" sz="2400" smtClean="0"/>
              <a:t>3D reconstruction</a:t>
            </a:r>
          </a:p>
          <a:p>
            <a:pPr lvl="1"/>
            <a:r>
              <a:rPr lang="en-US" sz="2400" smtClean="0"/>
              <a:t>Motion tracking</a:t>
            </a:r>
          </a:p>
          <a:p>
            <a:pPr lvl="1"/>
            <a:r>
              <a:rPr lang="en-US" sz="2400" smtClean="0"/>
              <a:t>Object recognition</a:t>
            </a:r>
          </a:p>
          <a:p>
            <a:pPr lvl="1"/>
            <a:r>
              <a:rPr lang="en-US" sz="2400" smtClean="0"/>
              <a:t>Indexing and database retrieval</a:t>
            </a:r>
          </a:p>
          <a:p>
            <a:pPr lvl="1"/>
            <a:r>
              <a:rPr lang="en-US" sz="2400" smtClean="0"/>
              <a:t>Robot navigation</a:t>
            </a:r>
          </a:p>
          <a:p>
            <a:pPr lvl="1"/>
            <a:r>
              <a:rPr lang="en-US" sz="2400" smtClean="0"/>
              <a:t>… other</a:t>
            </a: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6" descr="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06120"/>
            <a:ext cx="7162800" cy="537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makes a good feature?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4343400" y="4021812"/>
            <a:ext cx="152400" cy="152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3733800" y="5879782"/>
            <a:ext cx="17240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0" dirty="0">
                <a:latin typeface="Arial" charset="0"/>
              </a:rPr>
              <a:t> </a:t>
            </a:r>
            <a:r>
              <a:rPr lang="en-US" sz="2000" b="0" dirty="0">
                <a:latin typeface="Arial" charset="0"/>
              </a:rPr>
              <a:t>Snoop demo</a:t>
            </a:r>
            <a:endParaRPr lang="en-US" sz="2000" b="0" baseline="-25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Want uniqueness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Look for image regions that are unusual</a:t>
            </a:r>
          </a:p>
          <a:p>
            <a:pPr lvl="1"/>
            <a:r>
              <a:rPr lang="en-US" smtClean="0"/>
              <a:t>Lead to unambiguous matches in other images</a:t>
            </a:r>
          </a:p>
          <a:p>
            <a:pPr lvl="1"/>
            <a:endParaRPr lang="en-US" smtClean="0"/>
          </a:p>
          <a:p>
            <a:r>
              <a:rPr lang="en-US" smtClean="0"/>
              <a:t>How to define “unusual”?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 measures of uniqueness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Suppose we only consider a small window of pixels</a:t>
            </a:r>
          </a:p>
          <a:p>
            <a:pPr lvl="1"/>
            <a:r>
              <a:rPr lang="en-US" smtClean="0"/>
              <a:t>What defines whether a feature is a good or bad candidate?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533400" y="2413000"/>
            <a:ext cx="2362200" cy="2209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3429000" y="2413000"/>
            <a:ext cx="2362200" cy="2209800"/>
            <a:chOff x="2208" y="1104"/>
            <a:chExt cx="1488" cy="1392"/>
          </a:xfrm>
        </p:grpSpPr>
        <p:sp>
          <p:nvSpPr>
            <p:cNvPr id="18446" name="Rectangle 43"/>
            <p:cNvSpPr>
              <a:spLocks noChangeArrowheads="1"/>
            </p:cNvSpPr>
            <p:nvPr/>
          </p:nvSpPr>
          <p:spPr bwMode="auto">
            <a:xfrm>
              <a:off x="2208" y="1104"/>
              <a:ext cx="1488" cy="13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Freeform 44"/>
            <p:cNvSpPr>
              <a:spLocks/>
            </p:cNvSpPr>
            <p:nvPr/>
          </p:nvSpPr>
          <p:spPr bwMode="auto">
            <a:xfrm>
              <a:off x="2496" y="1344"/>
              <a:ext cx="1008" cy="912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6248400" y="2413000"/>
            <a:ext cx="2362200" cy="2209800"/>
            <a:chOff x="2208" y="1104"/>
            <a:chExt cx="1488" cy="1392"/>
          </a:xfrm>
        </p:grpSpPr>
        <p:sp>
          <p:nvSpPr>
            <p:cNvPr id="18444" name="Rectangle 95"/>
            <p:cNvSpPr>
              <a:spLocks noChangeArrowheads="1"/>
            </p:cNvSpPr>
            <p:nvPr/>
          </p:nvSpPr>
          <p:spPr bwMode="auto">
            <a:xfrm>
              <a:off x="2208" y="1104"/>
              <a:ext cx="1488" cy="13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Freeform 96"/>
            <p:cNvSpPr>
              <a:spLocks/>
            </p:cNvSpPr>
            <p:nvPr/>
          </p:nvSpPr>
          <p:spPr bwMode="auto">
            <a:xfrm>
              <a:off x="2496" y="1344"/>
              <a:ext cx="1008" cy="912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9" name="Freeform 41"/>
          <p:cNvSpPr>
            <a:spLocks/>
          </p:cNvSpPr>
          <p:nvPr/>
        </p:nvSpPr>
        <p:spPr bwMode="auto">
          <a:xfrm>
            <a:off x="990600" y="2794000"/>
            <a:ext cx="1600200" cy="1447800"/>
          </a:xfrm>
          <a:custGeom>
            <a:avLst/>
            <a:gdLst>
              <a:gd name="T0" fmla="*/ 0 w 1008"/>
              <a:gd name="T1" fmla="*/ 2147483647 h 912"/>
              <a:gd name="T2" fmla="*/ 0 w 1008"/>
              <a:gd name="T3" fmla="*/ 0 h 912"/>
              <a:gd name="T4" fmla="*/ 2147483647 w 1008"/>
              <a:gd name="T5" fmla="*/ 2147483647 h 912"/>
              <a:gd name="T6" fmla="*/ 0 60000 65536"/>
              <a:gd name="T7" fmla="*/ 0 60000 65536"/>
              <a:gd name="T8" fmla="*/ 0 60000 65536"/>
              <a:gd name="T9" fmla="*/ 0 w 1008"/>
              <a:gd name="T10" fmla="*/ 0 h 912"/>
              <a:gd name="T11" fmla="*/ 1008 w 1008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912">
                <a:moveTo>
                  <a:pt x="0" y="912"/>
                </a:moveTo>
                <a:lnTo>
                  <a:pt x="0" y="0"/>
                </a:lnTo>
                <a:lnTo>
                  <a:pt x="1008" y="528"/>
                </a:lnTo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Rectangle 46"/>
          <p:cNvSpPr>
            <a:spLocks noChangeArrowheads="1"/>
          </p:cNvSpPr>
          <p:nvPr/>
        </p:nvSpPr>
        <p:spPr bwMode="auto">
          <a:xfrm>
            <a:off x="1309688" y="3524250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3629025" y="3352800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6477000" y="2590800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371600" y="6477000"/>
            <a:ext cx="746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600" b="0" kern="0" dirty="0">
                <a:latin typeface="+mn-lt"/>
              </a:rPr>
              <a:t>Slide adapted form Darya </a:t>
            </a:r>
            <a:r>
              <a:rPr lang="en-US" sz="1600" b="0" kern="0" dirty="0" err="1">
                <a:latin typeface="+mn-lt"/>
              </a:rPr>
              <a:t>Frolova</a:t>
            </a:r>
            <a:r>
              <a:rPr lang="en-US" sz="1600" b="0" kern="0" dirty="0">
                <a:latin typeface="+mn-lt"/>
              </a:rPr>
              <a:t>, Denis </a:t>
            </a:r>
            <a:r>
              <a:rPr lang="en-US" sz="1600" b="0" kern="0" dirty="0" err="1">
                <a:latin typeface="+mn-lt"/>
              </a:rPr>
              <a:t>Simakov</a:t>
            </a:r>
            <a:r>
              <a:rPr lang="en-US" sz="1600" b="0" kern="0" dirty="0">
                <a:latin typeface="+mn-lt"/>
              </a:rPr>
              <a:t>, Weizmann Institute.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2"/>
          <p:cNvSpPr>
            <a:spLocks noChangeShapeType="1"/>
          </p:cNvSpPr>
          <p:nvPr/>
        </p:nvSpPr>
        <p:spPr bwMode="auto">
          <a:xfrm>
            <a:off x="30163" y="2693988"/>
            <a:ext cx="9113837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2693988"/>
            <a:ext cx="9139238" cy="3739525"/>
            <a:chOff x="1050" y="1976"/>
            <a:chExt cx="3862" cy="1830"/>
          </a:xfrm>
        </p:grpSpPr>
        <p:sp>
          <p:nvSpPr>
            <p:cNvPr id="40006" name="Line 4"/>
            <p:cNvSpPr>
              <a:spLocks noChangeShapeType="1"/>
            </p:cNvSpPr>
            <p:nvPr/>
          </p:nvSpPr>
          <p:spPr bwMode="auto">
            <a:xfrm flipH="1">
              <a:off x="1056" y="1976"/>
              <a:ext cx="3479" cy="149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7" name="Line 5"/>
            <p:cNvSpPr>
              <a:spLocks noChangeShapeType="1"/>
            </p:cNvSpPr>
            <p:nvPr/>
          </p:nvSpPr>
          <p:spPr bwMode="auto">
            <a:xfrm flipV="1">
              <a:off x="1586" y="1976"/>
              <a:ext cx="2949" cy="183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8" name="Line 6"/>
            <p:cNvSpPr>
              <a:spLocks noChangeShapeType="1"/>
            </p:cNvSpPr>
            <p:nvPr/>
          </p:nvSpPr>
          <p:spPr bwMode="auto">
            <a:xfrm flipV="1">
              <a:off x="2525" y="1976"/>
              <a:ext cx="2010" cy="182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9" name="Line 7"/>
            <p:cNvSpPr>
              <a:spLocks noChangeShapeType="1"/>
            </p:cNvSpPr>
            <p:nvPr/>
          </p:nvSpPr>
          <p:spPr bwMode="auto">
            <a:xfrm flipV="1">
              <a:off x="3371" y="1976"/>
              <a:ext cx="1164" cy="181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0" name="Line 8"/>
            <p:cNvSpPr>
              <a:spLocks noChangeShapeType="1"/>
            </p:cNvSpPr>
            <p:nvPr/>
          </p:nvSpPr>
          <p:spPr bwMode="auto">
            <a:xfrm flipV="1">
              <a:off x="4195" y="1976"/>
              <a:ext cx="340" cy="181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1" name="Line 9"/>
            <p:cNvSpPr>
              <a:spLocks noChangeShapeType="1"/>
            </p:cNvSpPr>
            <p:nvPr/>
          </p:nvSpPr>
          <p:spPr bwMode="auto">
            <a:xfrm flipH="1" flipV="1">
              <a:off x="4535" y="1976"/>
              <a:ext cx="367" cy="92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2" name="Line 10"/>
            <p:cNvSpPr>
              <a:spLocks noChangeShapeType="1"/>
            </p:cNvSpPr>
            <p:nvPr/>
          </p:nvSpPr>
          <p:spPr bwMode="auto">
            <a:xfrm flipH="1" flipV="1">
              <a:off x="4540" y="1976"/>
              <a:ext cx="372" cy="40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3" name="Line 11"/>
            <p:cNvSpPr>
              <a:spLocks noChangeShapeType="1"/>
            </p:cNvSpPr>
            <p:nvPr/>
          </p:nvSpPr>
          <p:spPr bwMode="auto">
            <a:xfrm>
              <a:off x="4540" y="1976"/>
              <a:ext cx="368" cy="19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4" name="Line 12"/>
            <p:cNvSpPr>
              <a:spLocks noChangeShapeType="1"/>
            </p:cNvSpPr>
            <p:nvPr/>
          </p:nvSpPr>
          <p:spPr bwMode="auto">
            <a:xfrm flipH="1" flipV="1">
              <a:off x="4540" y="1976"/>
              <a:ext cx="357" cy="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5" name="Line 13"/>
            <p:cNvSpPr>
              <a:spLocks noChangeShapeType="1"/>
            </p:cNvSpPr>
            <p:nvPr/>
          </p:nvSpPr>
          <p:spPr bwMode="auto">
            <a:xfrm flipV="1">
              <a:off x="1062" y="1976"/>
              <a:ext cx="3478" cy="98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6" name="Line 14"/>
            <p:cNvSpPr>
              <a:spLocks noChangeShapeType="1"/>
            </p:cNvSpPr>
            <p:nvPr/>
          </p:nvSpPr>
          <p:spPr bwMode="auto">
            <a:xfrm flipV="1">
              <a:off x="1050" y="1976"/>
              <a:ext cx="3479" cy="59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7" name="Line 15"/>
            <p:cNvSpPr>
              <a:spLocks noChangeShapeType="1"/>
            </p:cNvSpPr>
            <p:nvPr/>
          </p:nvSpPr>
          <p:spPr bwMode="auto">
            <a:xfrm flipV="1">
              <a:off x="1056" y="1976"/>
              <a:ext cx="3473" cy="33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8" name="Line 16"/>
            <p:cNvSpPr>
              <a:spLocks noChangeShapeType="1"/>
            </p:cNvSpPr>
            <p:nvPr/>
          </p:nvSpPr>
          <p:spPr bwMode="auto">
            <a:xfrm flipV="1">
              <a:off x="1050" y="1976"/>
              <a:ext cx="3479" cy="14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 flipH="1">
            <a:off x="6350" y="2698750"/>
            <a:ext cx="9118600" cy="3769783"/>
            <a:chOff x="1050" y="1976"/>
            <a:chExt cx="3862" cy="1830"/>
          </a:xfrm>
        </p:grpSpPr>
        <p:sp>
          <p:nvSpPr>
            <p:cNvPr id="39993" name="Line 18"/>
            <p:cNvSpPr>
              <a:spLocks noChangeShapeType="1"/>
            </p:cNvSpPr>
            <p:nvPr/>
          </p:nvSpPr>
          <p:spPr bwMode="auto">
            <a:xfrm flipH="1">
              <a:off x="1056" y="1976"/>
              <a:ext cx="3479" cy="149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4" name="Line 19"/>
            <p:cNvSpPr>
              <a:spLocks noChangeShapeType="1"/>
            </p:cNvSpPr>
            <p:nvPr/>
          </p:nvSpPr>
          <p:spPr bwMode="auto">
            <a:xfrm flipV="1">
              <a:off x="1586" y="1976"/>
              <a:ext cx="2949" cy="183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5" name="Line 20"/>
            <p:cNvSpPr>
              <a:spLocks noChangeShapeType="1"/>
            </p:cNvSpPr>
            <p:nvPr/>
          </p:nvSpPr>
          <p:spPr bwMode="auto">
            <a:xfrm flipV="1">
              <a:off x="2525" y="1976"/>
              <a:ext cx="2010" cy="182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6" name="Line 21"/>
            <p:cNvSpPr>
              <a:spLocks noChangeShapeType="1"/>
            </p:cNvSpPr>
            <p:nvPr/>
          </p:nvSpPr>
          <p:spPr bwMode="auto">
            <a:xfrm flipV="1">
              <a:off x="3371" y="1976"/>
              <a:ext cx="1164" cy="181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7" name="Line 22"/>
            <p:cNvSpPr>
              <a:spLocks noChangeShapeType="1"/>
            </p:cNvSpPr>
            <p:nvPr/>
          </p:nvSpPr>
          <p:spPr bwMode="auto">
            <a:xfrm flipV="1">
              <a:off x="4195" y="1976"/>
              <a:ext cx="340" cy="181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8" name="Line 23"/>
            <p:cNvSpPr>
              <a:spLocks noChangeShapeType="1"/>
            </p:cNvSpPr>
            <p:nvPr/>
          </p:nvSpPr>
          <p:spPr bwMode="auto">
            <a:xfrm flipH="1" flipV="1">
              <a:off x="4535" y="1976"/>
              <a:ext cx="367" cy="92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9" name="Line 24"/>
            <p:cNvSpPr>
              <a:spLocks noChangeShapeType="1"/>
            </p:cNvSpPr>
            <p:nvPr/>
          </p:nvSpPr>
          <p:spPr bwMode="auto">
            <a:xfrm flipH="1" flipV="1">
              <a:off x="4540" y="1976"/>
              <a:ext cx="372" cy="40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0" name="Line 25"/>
            <p:cNvSpPr>
              <a:spLocks noChangeShapeType="1"/>
            </p:cNvSpPr>
            <p:nvPr/>
          </p:nvSpPr>
          <p:spPr bwMode="auto">
            <a:xfrm>
              <a:off x="4540" y="1976"/>
              <a:ext cx="368" cy="19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1" name="Line 26"/>
            <p:cNvSpPr>
              <a:spLocks noChangeShapeType="1"/>
            </p:cNvSpPr>
            <p:nvPr/>
          </p:nvSpPr>
          <p:spPr bwMode="auto">
            <a:xfrm flipH="1" flipV="1">
              <a:off x="4540" y="1976"/>
              <a:ext cx="357" cy="9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2" name="Line 27"/>
            <p:cNvSpPr>
              <a:spLocks noChangeShapeType="1"/>
            </p:cNvSpPr>
            <p:nvPr/>
          </p:nvSpPr>
          <p:spPr bwMode="auto">
            <a:xfrm flipV="1">
              <a:off x="1062" y="1976"/>
              <a:ext cx="3478" cy="98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3" name="Line 28"/>
            <p:cNvSpPr>
              <a:spLocks noChangeShapeType="1"/>
            </p:cNvSpPr>
            <p:nvPr/>
          </p:nvSpPr>
          <p:spPr bwMode="auto">
            <a:xfrm flipV="1">
              <a:off x="1050" y="1976"/>
              <a:ext cx="3479" cy="59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4" name="Line 29"/>
            <p:cNvSpPr>
              <a:spLocks noChangeShapeType="1"/>
            </p:cNvSpPr>
            <p:nvPr/>
          </p:nvSpPr>
          <p:spPr bwMode="auto">
            <a:xfrm flipV="1">
              <a:off x="1056" y="1976"/>
              <a:ext cx="3473" cy="33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5" name="Line 30"/>
            <p:cNvSpPr>
              <a:spLocks noChangeShapeType="1"/>
            </p:cNvSpPr>
            <p:nvPr/>
          </p:nvSpPr>
          <p:spPr bwMode="auto">
            <a:xfrm flipV="1">
              <a:off x="1050" y="1976"/>
              <a:ext cx="3479" cy="14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1" name="Rectangle 3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Measuring height</a:t>
            </a:r>
          </a:p>
        </p:txBody>
      </p:sp>
      <p:sp>
        <p:nvSpPr>
          <p:cNvPr id="358432" name="Line 32"/>
          <p:cNvSpPr>
            <a:spLocks noChangeShapeType="1"/>
          </p:cNvSpPr>
          <p:nvPr/>
        </p:nvSpPr>
        <p:spPr bwMode="auto">
          <a:xfrm flipH="1" flipV="1">
            <a:off x="3343275" y="2695575"/>
            <a:ext cx="2524125" cy="2028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5867400" y="1219200"/>
            <a:ext cx="685800" cy="3505200"/>
            <a:chOff x="3696" y="768"/>
            <a:chExt cx="432" cy="2208"/>
          </a:xfrm>
        </p:grpSpPr>
        <p:sp>
          <p:nvSpPr>
            <p:cNvPr id="39963" name="Rectangle 34"/>
            <p:cNvSpPr>
              <a:spLocks noChangeArrowheads="1"/>
            </p:cNvSpPr>
            <p:nvPr/>
          </p:nvSpPr>
          <p:spPr bwMode="auto">
            <a:xfrm>
              <a:off x="3696" y="768"/>
              <a:ext cx="384" cy="220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35"/>
            <p:cNvGrpSpPr>
              <a:grpSpLocks/>
            </p:cNvGrpSpPr>
            <p:nvPr/>
          </p:nvGrpSpPr>
          <p:grpSpPr bwMode="auto">
            <a:xfrm>
              <a:off x="3888" y="912"/>
              <a:ext cx="240" cy="1824"/>
              <a:chOff x="3888" y="912"/>
              <a:chExt cx="240" cy="1824"/>
            </a:xfrm>
          </p:grpSpPr>
          <p:sp>
            <p:nvSpPr>
              <p:cNvPr id="39988" name="Text Box 36"/>
              <p:cNvSpPr txBox="1">
                <a:spLocks noChangeArrowheads="1"/>
              </p:cNvSpPr>
              <p:nvPr/>
            </p:nvSpPr>
            <p:spPr bwMode="auto">
              <a:xfrm>
                <a:off x="3888" y="2448"/>
                <a:ext cx="24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39989" name="Text Box 37"/>
              <p:cNvSpPr txBox="1">
                <a:spLocks noChangeArrowheads="1"/>
              </p:cNvSpPr>
              <p:nvPr/>
            </p:nvSpPr>
            <p:spPr bwMode="auto">
              <a:xfrm>
                <a:off x="3888" y="2064"/>
                <a:ext cx="24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39990" name="Text Box 38"/>
              <p:cNvSpPr txBox="1">
                <a:spLocks noChangeArrowheads="1"/>
              </p:cNvSpPr>
              <p:nvPr/>
            </p:nvSpPr>
            <p:spPr bwMode="auto">
              <a:xfrm>
                <a:off x="3888" y="1680"/>
                <a:ext cx="24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39991" name="Text Box 39"/>
              <p:cNvSpPr txBox="1">
                <a:spLocks noChangeArrowheads="1"/>
              </p:cNvSpPr>
              <p:nvPr/>
            </p:nvSpPr>
            <p:spPr bwMode="auto">
              <a:xfrm>
                <a:off x="3888" y="1296"/>
                <a:ext cx="24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39992" name="Text Box 40"/>
              <p:cNvSpPr txBox="1">
                <a:spLocks noChangeArrowheads="1"/>
              </p:cNvSpPr>
              <p:nvPr/>
            </p:nvSpPr>
            <p:spPr bwMode="auto">
              <a:xfrm>
                <a:off x="3888" y="912"/>
                <a:ext cx="24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3696" y="864"/>
              <a:ext cx="192" cy="2016"/>
              <a:chOff x="3696" y="864"/>
              <a:chExt cx="192" cy="2016"/>
            </a:xfrm>
          </p:grpSpPr>
          <p:sp>
            <p:nvSpPr>
              <p:cNvPr id="39966" name="Line 42"/>
              <p:cNvSpPr>
                <a:spLocks noChangeShapeType="1"/>
              </p:cNvSpPr>
              <p:nvPr/>
            </p:nvSpPr>
            <p:spPr bwMode="auto">
              <a:xfrm>
                <a:off x="3696" y="2880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7" name="Line 43"/>
              <p:cNvSpPr>
                <a:spLocks noChangeShapeType="1"/>
              </p:cNvSpPr>
              <p:nvPr/>
            </p:nvSpPr>
            <p:spPr bwMode="auto">
              <a:xfrm>
                <a:off x="3696" y="278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8" name="Line 44"/>
              <p:cNvSpPr>
                <a:spLocks noChangeShapeType="1"/>
              </p:cNvSpPr>
              <p:nvPr/>
            </p:nvSpPr>
            <p:spPr bwMode="auto">
              <a:xfrm>
                <a:off x="3696" y="268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9" name="Line 45"/>
              <p:cNvSpPr>
                <a:spLocks noChangeShapeType="1"/>
              </p:cNvSpPr>
              <p:nvPr/>
            </p:nvSpPr>
            <p:spPr bwMode="auto">
              <a:xfrm>
                <a:off x="3696" y="2592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0" name="Line 46"/>
              <p:cNvSpPr>
                <a:spLocks noChangeShapeType="1"/>
              </p:cNvSpPr>
              <p:nvPr/>
            </p:nvSpPr>
            <p:spPr bwMode="auto">
              <a:xfrm>
                <a:off x="3696" y="2496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1" name="Line 47"/>
              <p:cNvSpPr>
                <a:spLocks noChangeShapeType="1"/>
              </p:cNvSpPr>
              <p:nvPr/>
            </p:nvSpPr>
            <p:spPr bwMode="auto">
              <a:xfrm>
                <a:off x="3696" y="2400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2" name="Line 48"/>
              <p:cNvSpPr>
                <a:spLocks noChangeShapeType="1"/>
              </p:cNvSpPr>
              <p:nvPr/>
            </p:nvSpPr>
            <p:spPr bwMode="auto">
              <a:xfrm>
                <a:off x="3696" y="230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3" name="Line 49"/>
              <p:cNvSpPr>
                <a:spLocks noChangeShapeType="1"/>
              </p:cNvSpPr>
              <p:nvPr/>
            </p:nvSpPr>
            <p:spPr bwMode="auto">
              <a:xfrm>
                <a:off x="3696" y="2208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4" name="Line 50"/>
              <p:cNvSpPr>
                <a:spLocks noChangeShapeType="1"/>
              </p:cNvSpPr>
              <p:nvPr/>
            </p:nvSpPr>
            <p:spPr bwMode="auto">
              <a:xfrm>
                <a:off x="3696" y="211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5" name="Line 51"/>
              <p:cNvSpPr>
                <a:spLocks noChangeShapeType="1"/>
              </p:cNvSpPr>
              <p:nvPr/>
            </p:nvSpPr>
            <p:spPr bwMode="auto">
              <a:xfrm>
                <a:off x="3696" y="2016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6" name="Line 52"/>
              <p:cNvSpPr>
                <a:spLocks noChangeShapeType="1"/>
              </p:cNvSpPr>
              <p:nvPr/>
            </p:nvSpPr>
            <p:spPr bwMode="auto">
              <a:xfrm>
                <a:off x="3696" y="1920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7" name="Line 53"/>
              <p:cNvSpPr>
                <a:spLocks noChangeShapeType="1"/>
              </p:cNvSpPr>
              <p:nvPr/>
            </p:nvSpPr>
            <p:spPr bwMode="auto">
              <a:xfrm>
                <a:off x="3696" y="1824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8" name="Line 54"/>
              <p:cNvSpPr>
                <a:spLocks noChangeShapeType="1"/>
              </p:cNvSpPr>
              <p:nvPr/>
            </p:nvSpPr>
            <p:spPr bwMode="auto">
              <a:xfrm>
                <a:off x="3696" y="172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9" name="Line 55"/>
              <p:cNvSpPr>
                <a:spLocks noChangeShapeType="1"/>
              </p:cNvSpPr>
              <p:nvPr/>
            </p:nvSpPr>
            <p:spPr bwMode="auto">
              <a:xfrm>
                <a:off x="3696" y="163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80" name="Line 56"/>
              <p:cNvSpPr>
                <a:spLocks noChangeShapeType="1"/>
              </p:cNvSpPr>
              <p:nvPr/>
            </p:nvSpPr>
            <p:spPr bwMode="auto">
              <a:xfrm>
                <a:off x="3696" y="1536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81" name="Line 57"/>
              <p:cNvSpPr>
                <a:spLocks noChangeShapeType="1"/>
              </p:cNvSpPr>
              <p:nvPr/>
            </p:nvSpPr>
            <p:spPr bwMode="auto">
              <a:xfrm>
                <a:off x="3696" y="1440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82" name="Line 58"/>
              <p:cNvSpPr>
                <a:spLocks noChangeShapeType="1"/>
              </p:cNvSpPr>
              <p:nvPr/>
            </p:nvSpPr>
            <p:spPr bwMode="auto">
              <a:xfrm>
                <a:off x="3696" y="134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83" name="Line 59"/>
              <p:cNvSpPr>
                <a:spLocks noChangeShapeType="1"/>
              </p:cNvSpPr>
              <p:nvPr/>
            </p:nvSpPr>
            <p:spPr bwMode="auto">
              <a:xfrm>
                <a:off x="3696" y="124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84" name="Line 60"/>
              <p:cNvSpPr>
                <a:spLocks noChangeShapeType="1"/>
              </p:cNvSpPr>
              <p:nvPr/>
            </p:nvSpPr>
            <p:spPr bwMode="auto">
              <a:xfrm>
                <a:off x="3696" y="115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85" name="Line 61"/>
              <p:cNvSpPr>
                <a:spLocks noChangeShapeType="1"/>
              </p:cNvSpPr>
              <p:nvPr/>
            </p:nvSpPr>
            <p:spPr bwMode="auto">
              <a:xfrm>
                <a:off x="3696" y="1056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86" name="Line 62"/>
              <p:cNvSpPr>
                <a:spLocks noChangeShapeType="1"/>
              </p:cNvSpPr>
              <p:nvPr/>
            </p:nvSpPr>
            <p:spPr bwMode="auto">
              <a:xfrm>
                <a:off x="3696" y="960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87" name="Line 63"/>
              <p:cNvSpPr>
                <a:spLocks noChangeShapeType="1"/>
              </p:cNvSpPr>
              <p:nvPr/>
            </p:nvSpPr>
            <p:spPr bwMode="auto">
              <a:xfrm>
                <a:off x="3696" y="86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8464" name="Line 64"/>
          <p:cNvSpPr>
            <a:spLocks noChangeShapeType="1"/>
          </p:cNvSpPr>
          <p:nvPr/>
        </p:nvSpPr>
        <p:spPr bwMode="auto">
          <a:xfrm flipV="1">
            <a:off x="3343275" y="1428750"/>
            <a:ext cx="2524125" cy="12763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5"/>
          <p:cNvGrpSpPr>
            <a:grpSpLocks/>
          </p:cNvGrpSpPr>
          <p:nvPr/>
        </p:nvGrpSpPr>
        <p:grpSpPr bwMode="auto">
          <a:xfrm>
            <a:off x="5867400" y="1200150"/>
            <a:ext cx="1752600" cy="457200"/>
            <a:chOff x="3696" y="756"/>
            <a:chExt cx="1104" cy="288"/>
          </a:xfrm>
        </p:grpSpPr>
        <p:sp>
          <p:nvSpPr>
            <p:cNvPr id="39961" name="Line 66"/>
            <p:cNvSpPr>
              <a:spLocks noChangeShapeType="1"/>
            </p:cNvSpPr>
            <p:nvPr/>
          </p:nvSpPr>
          <p:spPr bwMode="auto">
            <a:xfrm>
              <a:off x="3696" y="900"/>
              <a:ext cx="62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2" name="Text Box 67"/>
            <p:cNvSpPr txBox="1">
              <a:spLocks noChangeArrowheads="1"/>
            </p:cNvSpPr>
            <p:nvPr/>
          </p:nvSpPr>
          <p:spPr bwMode="auto">
            <a:xfrm>
              <a:off x="4272" y="756"/>
              <a:ext cx="52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5.4</a:t>
              </a:r>
            </a:p>
          </p:txBody>
        </p:sp>
      </p:grp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657225" y="2686050"/>
            <a:ext cx="6962775" cy="2038350"/>
            <a:chOff x="414" y="1692"/>
            <a:chExt cx="4386" cy="1284"/>
          </a:xfrm>
        </p:grpSpPr>
        <p:sp>
          <p:nvSpPr>
            <p:cNvPr id="39957" name="Line 69"/>
            <p:cNvSpPr>
              <a:spLocks noChangeShapeType="1"/>
            </p:cNvSpPr>
            <p:nvPr/>
          </p:nvSpPr>
          <p:spPr bwMode="auto">
            <a:xfrm flipH="1" flipV="1">
              <a:off x="432" y="1704"/>
              <a:ext cx="3264" cy="1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8" name="Line 70"/>
            <p:cNvSpPr>
              <a:spLocks noChangeShapeType="1"/>
            </p:cNvSpPr>
            <p:nvPr/>
          </p:nvSpPr>
          <p:spPr bwMode="auto">
            <a:xfrm>
              <a:off x="414" y="1692"/>
              <a:ext cx="327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9" name="Line 71"/>
            <p:cNvSpPr>
              <a:spLocks noChangeShapeType="1"/>
            </p:cNvSpPr>
            <p:nvPr/>
          </p:nvSpPr>
          <p:spPr bwMode="auto">
            <a:xfrm>
              <a:off x="3690" y="1884"/>
              <a:ext cx="63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0" name="Text Box 72"/>
            <p:cNvSpPr txBox="1">
              <a:spLocks noChangeArrowheads="1"/>
            </p:cNvSpPr>
            <p:nvPr/>
          </p:nvSpPr>
          <p:spPr bwMode="auto">
            <a:xfrm>
              <a:off x="4272" y="1740"/>
              <a:ext cx="52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2.8</a:t>
              </a:r>
            </a:p>
          </p:txBody>
        </p:sp>
      </p:grpSp>
      <p:pic>
        <p:nvPicPr>
          <p:cNvPr id="358473" name="Picture 73" descr="tur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784475"/>
            <a:ext cx="1371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74" descr="j00787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057400"/>
            <a:ext cx="573088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75"/>
          <p:cNvGrpSpPr>
            <a:grpSpLocks/>
          </p:cNvGrpSpPr>
          <p:nvPr/>
        </p:nvGrpSpPr>
        <p:grpSpPr bwMode="auto">
          <a:xfrm>
            <a:off x="0" y="1901825"/>
            <a:ext cx="9144000" cy="841375"/>
            <a:chOff x="0" y="1198"/>
            <a:chExt cx="5760" cy="530"/>
          </a:xfrm>
        </p:grpSpPr>
        <p:grpSp>
          <p:nvGrpSpPr>
            <p:cNvPr id="10" name="Group 76"/>
            <p:cNvGrpSpPr>
              <a:grpSpLocks/>
            </p:cNvGrpSpPr>
            <p:nvPr/>
          </p:nvGrpSpPr>
          <p:grpSpPr bwMode="auto">
            <a:xfrm>
              <a:off x="0" y="1440"/>
              <a:ext cx="5760" cy="288"/>
              <a:chOff x="0" y="1440"/>
              <a:chExt cx="5760" cy="288"/>
            </a:xfrm>
          </p:grpSpPr>
          <p:sp>
            <p:nvSpPr>
              <p:cNvPr id="39955" name="Line 77"/>
              <p:cNvSpPr>
                <a:spLocks noChangeShapeType="1"/>
              </p:cNvSpPr>
              <p:nvPr/>
            </p:nvSpPr>
            <p:spPr bwMode="auto">
              <a:xfrm>
                <a:off x="0" y="1696"/>
                <a:ext cx="576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6" name="Text Box 78"/>
              <p:cNvSpPr txBox="1">
                <a:spLocks noChangeArrowheads="1"/>
              </p:cNvSpPr>
              <p:nvPr/>
            </p:nvSpPr>
            <p:spPr bwMode="auto">
              <a:xfrm>
                <a:off x="4242" y="1440"/>
                <a:ext cx="43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solidFill>
                      <a:srgbClr val="FF0000"/>
                    </a:solidFill>
                  </a:rPr>
                  <a:t>3.3</a:t>
                </a:r>
              </a:p>
            </p:txBody>
          </p:sp>
        </p:grpSp>
        <p:grpSp>
          <p:nvGrpSpPr>
            <p:cNvPr id="11" name="Group 79"/>
            <p:cNvGrpSpPr>
              <a:grpSpLocks/>
            </p:cNvGrpSpPr>
            <p:nvPr/>
          </p:nvGrpSpPr>
          <p:grpSpPr bwMode="auto">
            <a:xfrm>
              <a:off x="4383" y="1198"/>
              <a:ext cx="1060" cy="338"/>
              <a:chOff x="4383" y="1198"/>
              <a:chExt cx="1060" cy="338"/>
            </a:xfrm>
          </p:grpSpPr>
          <p:sp>
            <p:nvSpPr>
              <p:cNvPr id="39953" name="Text Box 80"/>
              <p:cNvSpPr txBox="1">
                <a:spLocks noChangeArrowheads="1"/>
              </p:cNvSpPr>
              <p:nvPr/>
            </p:nvSpPr>
            <p:spPr bwMode="auto">
              <a:xfrm>
                <a:off x="4383" y="1198"/>
                <a:ext cx="10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Camera height</a:t>
                </a:r>
              </a:p>
            </p:txBody>
          </p:sp>
          <p:sp>
            <p:nvSpPr>
              <p:cNvPr id="39954" name="Line 81"/>
              <p:cNvSpPr>
                <a:spLocks noChangeShapeType="1"/>
              </p:cNvSpPr>
              <p:nvPr/>
            </p:nvSpPr>
            <p:spPr bwMode="auto">
              <a:xfrm flipH="1">
                <a:off x="4608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detection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33400" y="2413000"/>
            <a:ext cx="2362200" cy="2209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3429000" y="2413000"/>
            <a:ext cx="2362200" cy="2209800"/>
            <a:chOff x="2208" y="1104"/>
            <a:chExt cx="1488" cy="1392"/>
          </a:xfrm>
        </p:grpSpPr>
        <p:sp>
          <p:nvSpPr>
            <p:cNvPr id="19488" name="Rectangle 43"/>
            <p:cNvSpPr>
              <a:spLocks noChangeArrowheads="1"/>
            </p:cNvSpPr>
            <p:nvPr/>
          </p:nvSpPr>
          <p:spPr bwMode="auto">
            <a:xfrm>
              <a:off x="2208" y="1104"/>
              <a:ext cx="1488" cy="13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Freeform 44"/>
            <p:cNvSpPr>
              <a:spLocks/>
            </p:cNvSpPr>
            <p:nvPr/>
          </p:nvSpPr>
          <p:spPr bwMode="auto">
            <a:xfrm>
              <a:off x="2496" y="1344"/>
              <a:ext cx="1008" cy="912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3505200" y="3251200"/>
            <a:ext cx="703263" cy="677863"/>
            <a:chOff x="892" y="1801"/>
            <a:chExt cx="443" cy="427"/>
          </a:xfrm>
        </p:grpSpPr>
        <p:sp>
          <p:nvSpPr>
            <p:cNvPr id="19483" name="Rectangle 46"/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Line 47"/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Line 48"/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Line 49"/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Line 50"/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6248400" y="2413000"/>
            <a:ext cx="2362200" cy="2209800"/>
            <a:chOff x="2208" y="1104"/>
            <a:chExt cx="1488" cy="1392"/>
          </a:xfrm>
        </p:grpSpPr>
        <p:sp>
          <p:nvSpPr>
            <p:cNvPr id="19481" name="Rectangle 95"/>
            <p:cNvSpPr>
              <a:spLocks noChangeArrowheads="1"/>
            </p:cNvSpPr>
            <p:nvPr/>
          </p:nvSpPr>
          <p:spPr bwMode="auto">
            <a:xfrm>
              <a:off x="2208" y="1104"/>
              <a:ext cx="1488" cy="13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2" name="Freeform 96"/>
            <p:cNvSpPr>
              <a:spLocks/>
            </p:cNvSpPr>
            <p:nvPr/>
          </p:nvSpPr>
          <p:spPr bwMode="auto">
            <a:xfrm>
              <a:off x="2496" y="1344"/>
              <a:ext cx="1008" cy="912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3" name="Freeform 41"/>
          <p:cNvSpPr>
            <a:spLocks/>
          </p:cNvSpPr>
          <p:nvPr/>
        </p:nvSpPr>
        <p:spPr bwMode="auto">
          <a:xfrm>
            <a:off x="990600" y="2794000"/>
            <a:ext cx="1600200" cy="1447800"/>
          </a:xfrm>
          <a:custGeom>
            <a:avLst/>
            <a:gdLst>
              <a:gd name="T0" fmla="*/ 0 w 1008"/>
              <a:gd name="T1" fmla="*/ 2147483647 h 912"/>
              <a:gd name="T2" fmla="*/ 0 w 1008"/>
              <a:gd name="T3" fmla="*/ 0 h 912"/>
              <a:gd name="T4" fmla="*/ 2147483647 w 1008"/>
              <a:gd name="T5" fmla="*/ 2147483647 h 912"/>
              <a:gd name="T6" fmla="*/ 0 60000 65536"/>
              <a:gd name="T7" fmla="*/ 0 60000 65536"/>
              <a:gd name="T8" fmla="*/ 0 60000 65536"/>
              <a:gd name="T9" fmla="*/ 0 w 1008"/>
              <a:gd name="T10" fmla="*/ 0 h 912"/>
              <a:gd name="T11" fmla="*/ 1008 w 1008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912">
                <a:moveTo>
                  <a:pt x="0" y="912"/>
                </a:moveTo>
                <a:lnTo>
                  <a:pt x="0" y="0"/>
                </a:lnTo>
                <a:lnTo>
                  <a:pt x="1008" y="528"/>
                </a:lnTo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201738" y="3411538"/>
            <a:ext cx="703262" cy="677862"/>
            <a:chOff x="892" y="1801"/>
            <a:chExt cx="443" cy="427"/>
          </a:xfrm>
        </p:grpSpPr>
        <p:sp>
          <p:nvSpPr>
            <p:cNvPr id="19476" name="Rectangle 46"/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Line 47"/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Line 48"/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Line 49"/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Line 50"/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6383338" y="2489200"/>
            <a:ext cx="703262" cy="677863"/>
            <a:chOff x="892" y="1801"/>
            <a:chExt cx="443" cy="427"/>
          </a:xfrm>
        </p:grpSpPr>
        <p:sp>
          <p:nvSpPr>
            <p:cNvPr id="19471" name="Rectangle 46"/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Line 47"/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Line 48"/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Line 49"/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Line 50"/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762000" y="50038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>“flat”</a:t>
            </a:r>
            <a:r>
              <a:rPr lang="en-US" sz="2000" b="0" dirty="0">
                <a:latin typeface="+mn-lt"/>
                <a:cs typeface="Times New Roman" pitchFamily="18" charset="0"/>
              </a:rPr>
              <a:t> region:</a:t>
            </a:r>
            <a:br>
              <a:rPr lang="en-US" sz="2000" b="0" dirty="0">
                <a:latin typeface="+mn-lt"/>
                <a:cs typeface="Times New Roman" pitchFamily="18" charset="0"/>
              </a:rPr>
            </a:br>
            <a:r>
              <a:rPr lang="en-US" sz="2000" b="0" dirty="0">
                <a:latin typeface="+mn-lt"/>
                <a:cs typeface="Times New Roman" pitchFamily="18" charset="0"/>
              </a:rPr>
              <a:t>no change in all directions</a:t>
            </a:r>
            <a:endParaRPr lang="ru-RU" sz="2000" b="0" dirty="0">
              <a:latin typeface="+mn-lt"/>
              <a:cs typeface="Times New Roman" pitchFamily="18" charset="0"/>
            </a:endParaRPr>
          </a:p>
        </p:txBody>
      </p:sp>
      <p:sp>
        <p:nvSpPr>
          <p:cNvPr id="31" name="Text Box 93"/>
          <p:cNvSpPr txBox="1">
            <a:spLocks noChangeArrowheads="1"/>
          </p:cNvSpPr>
          <p:nvPr/>
        </p:nvSpPr>
        <p:spPr bwMode="auto">
          <a:xfrm>
            <a:off x="3429000" y="5003800"/>
            <a:ext cx="243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>“edge”</a:t>
            </a:r>
            <a:r>
              <a:rPr lang="en-US" sz="2000" b="0" dirty="0">
                <a:latin typeface="+mn-lt"/>
                <a:cs typeface="Times New Roman" pitchFamily="18" charset="0"/>
              </a:rPr>
              <a:t>:  </a:t>
            </a:r>
          </a:p>
          <a:p>
            <a:pPr>
              <a:defRPr/>
            </a:pPr>
            <a:r>
              <a:rPr lang="en-US" sz="2000" b="0" dirty="0">
                <a:latin typeface="+mn-lt"/>
                <a:cs typeface="Times New Roman" pitchFamily="18" charset="0"/>
              </a:rPr>
              <a:t>no change along the edge direction</a:t>
            </a:r>
            <a:endParaRPr lang="ru-RU" sz="2000" b="0" dirty="0">
              <a:latin typeface="+mn-lt"/>
              <a:cs typeface="Times New Roman" pitchFamily="18" charset="0"/>
            </a:endParaRPr>
          </a:p>
        </p:txBody>
      </p:sp>
      <p:sp>
        <p:nvSpPr>
          <p:cNvPr id="32" name="Text Box 145"/>
          <p:cNvSpPr txBox="1">
            <a:spLocks noChangeArrowheads="1"/>
          </p:cNvSpPr>
          <p:nvPr/>
        </p:nvSpPr>
        <p:spPr bwMode="auto">
          <a:xfrm>
            <a:off x="6248400" y="4978400"/>
            <a:ext cx="243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>“corner”</a:t>
            </a:r>
            <a:r>
              <a:rPr lang="en-US" sz="2000" b="0" dirty="0">
                <a:latin typeface="+mn-lt"/>
                <a:cs typeface="Times New Roman" pitchFamily="18" charset="0"/>
              </a:rPr>
              <a:t>:</a:t>
            </a:r>
            <a:br>
              <a:rPr lang="en-US" sz="2000" b="0" dirty="0">
                <a:latin typeface="+mn-lt"/>
                <a:cs typeface="Times New Roman" pitchFamily="18" charset="0"/>
              </a:rPr>
            </a:br>
            <a:r>
              <a:rPr lang="en-US" sz="2000" b="0" dirty="0">
                <a:latin typeface="+mn-lt"/>
                <a:cs typeface="Times New Roman" pitchFamily="18" charset="0"/>
              </a:rPr>
              <a:t>significant change in all directions</a:t>
            </a:r>
            <a:endParaRPr lang="ru-RU" sz="2000" b="0" dirty="0">
              <a:latin typeface="+mn-lt"/>
              <a:cs typeface="Times New Roman" pitchFamily="18" charset="0"/>
            </a:endParaRPr>
          </a:p>
        </p:txBody>
      </p:sp>
      <p:sp>
        <p:nvSpPr>
          <p:cNvPr id="19469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153400" cy="914400"/>
          </a:xfrm>
        </p:spPr>
        <p:txBody>
          <a:bodyPr/>
          <a:lstStyle/>
          <a:p>
            <a:r>
              <a:rPr lang="en-US" smtClean="0"/>
              <a:t>Local measure of feature uniqueness</a:t>
            </a:r>
          </a:p>
          <a:p>
            <a:pPr lvl="1"/>
            <a:r>
              <a:rPr lang="en-US" smtClean="0"/>
              <a:t>How does the window change when you shift it?</a:t>
            </a:r>
          </a:p>
          <a:p>
            <a:pPr lvl="1"/>
            <a:r>
              <a:rPr lang="en-US" smtClean="0"/>
              <a:t>Shifting the window in </a:t>
            </a:r>
            <a:r>
              <a:rPr lang="en-US" i="1" smtClean="0"/>
              <a:t>any direction </a:t>
            </a:r>
            <a:r>
              <a:rPr lang="en-US" smtClean="0"/>
              <a:t>causes a </a:t>
            </a:r>
            <a:r>
              <a:rPr lang="en-US" i="1" smtClean="0"/>
              <a:t>big change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1371600" y="6477000"/>
            <a:ext cx="746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600" b="0" kern="0" dirty="0">
                <a:latin typeface="+mn-lt"/>
              </a:rPr>
              <a:t>Slide adapted form Darya </a:t>
            </a:r>
            <a:r>
              <a:rPr lang="en-US" sz="1600" b="0" kern="0" dirty="0" err="1">
                <a:latin typeface="+mn-lt"/>
              </a:rPr>
              <a:t>Frolova</a:t>
            </a:r>
            <a:r>
              <a:rPr lang="en-US" sz="1600" b="0" kern="0" dirty="0">
                <a:latin typeface="+mn-lt"/>
              </a:rPr>
              <a:t>, Denis </a:t>
            </a:r>
            <a:r>
              <a:rPr lang="en-US" sz="1600" b="0" kern="0" dirty="0" err="1">
                <a:latin typeface="+mn-lt"/>
              </a:rPr>
              <a:t>Simakov</a:t>
            </a:r>
            <a:r>
              <a:rPr lang="en-US" sz="1600" b="0" kern="0" dirty="0">
                <a:latin typeface="+mn-lt"/>
              </a:rPr>
              <a:t>, Weizmann Institute.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ChangeArrowheads="1"/>
          </p:cNvSpPr>
          <p:nvPr/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>
                <a:latin typeface="Arial" charset="0"/>
              </a:rPr>
              <a:t>Consider shifting the window </a:t>
            </a:r>
            <a:r>
              <a:rPr lang="en-US">
                <a:latin typeface="Arial" charset="0"/>
              </a:rPr>
              <a:t>W</a:t>
            </a:r>
            <a:r>
              <a:rPr lang="en-US" b="0">
                <a:latin typeface="Arial" charset="0"/>
              </a:rPr>
              <a:t> by (u,v)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Arial" charset="0"/>
              </a:rPr>
              <a:t>how do the pixels in </a:t>
            </a:r>
            <a:r>
              <a:rPr lang="en-US" sz="1800">
                <a:latin typeface="Arial" charset="0"/>
              </a:rPr>
              <a:t>W</a:t>
            </a:r>
            <a:r>
              <a:rPr lang="en-US" sz="1800" b="0">
                <a:latin typeface="Arial" charset="0"/>
              </a:rPr>
              <a:t> change?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Arial" charset="0"/>
              </a:rPr>
              <a:t>compare each pixel before and after by</a:t>
            </a:r>
            <a:br>
              <a:rPr lang="en-US" sz="1800" b="0">
                <a:latin typeface="Arial" charset="0"/>
              </a:rPr>
            </a:br>
            <a:r>
              <a:rPr lang="en-US" sz="1800" b="0">
                <a:latin typeface="Arial" charset="0"/>
              </a:rPr>
              <a:t>summing up the squared differences (SSD)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Arial" charset="0"/>
              </a:rPr>
              <a:t>this defines an SSD “error” of </a:t>
            </a:r>
            <a:r>
              <a:rPr lang="en-US" sz="1800" b="0" i="1">
                <a:latin typeface="Arial" charset="0"/>
              </a:rPr>
              <a:t>E(u,v)</a:t>
            </a:r>
            <a:r>
              <a:rPr lang="en-US" sz="1800" b="0">
                <a:latin typeface="Arial" charset="0"/>
              </a:rPr>
              <a:t>: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endParaRPr lang="en-US" sz="1800" b="0">
              <a:latin typeface="Arial" charset="0"/>
            </a:endParaRPr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detection:  the math</a:t>
            </a:r>
          </a:p>
        </p:txBody>
      </p:sp>
      <p:pic>
        <p:nvPicPr>
          <p:cNvPr id="20484" name="Picture 3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505200"/>
            <a:ext cx="65024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6324600" y="1066800"/>
            <a:ext cx="2362200" cy="2209800"/>
            <a:chOff x="2208" y="1104"/>
            <a:chExt cx="1488" cy="1392"/>
          </a:xfrm>
        </p:grpSpPr>
        <p:sp>
          <p:nvSpPr>
            <p:cNvPr id="20490" name="Rectangle 43"/>
            <p:cNvSpPr>
              <a:spLocks noChangeArrowheads="1"/>
            </p:cNvSpPr>
            <p:nvPr/>
          </p:nvSpPr>
          <p:spPr bwMode="auto">
            <a:xfrm>
              <a:off x="2208" y="1104"/>
              <a:ext cx="1488" cy="13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20491" name="Freeform 44"/>
            <p:cNvSpPr>
              <a:spLocks/>
            </p:cNvSpPr>
            <p:nvPr/>
          </p:nvSpPr>
          <p:spPr bwMode="auto">
            <a:xfrm>
              <a:off x="2496" y="1344"/>
              <a:ext cx="1008" cy="912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</p:grpSp>
      <p:sp>
        <p:nvSpPr>
          <p:cNvPr id="20486" name="Rectangle 46"/>
          <p:cNvSpPr>
            <a:spLocks noChangeArrowheads="1"/>
          </p:cNvSpPr>
          <p:nvPr/>
        </p:nvSpPr>
        <p:spPr bwMode="auto">
          <a:xfrm>
            <a:off x="6508750" y="2017713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6705600" y="2273300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cxnSp>
        <p:nvCxnSpPr>
          <p:cNvPr id="20488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6479381" y="2047082"/>
            <a:ext cx="255587" cy="19685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med" len="med"/>
          </a:ln>
        </p:spPr>
      </p:cxn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6096000" y="2012950"/>
            <a:ext cx="37863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rial" charset="0"/>
              </a:rPr>
              <a:t>W</a:t>
            </a:r>
            <a:endParaRPr lang="en-US" sz="2000" baseline="-25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ChangeArrowheads="1"/>
          </p:cNvSpPr>
          <p:nvPr/>
        </p:nvSpPr>
        <p:spPr bwMode="auto">
          <a:xfrm>
            <a:off x="685800" y="914400"/>
            <a:ext cx="815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>
                <a:latin typeface="Arial" charset="0"/>
              </a:rPr>
              <a:t>Taylor Series expansion of I:</a:t>
            </a:r>
          </a:p>
          <a:p>
            <a:pPr marL="342900" indent="-342900" algn="l">
              <a:spcBef>
                <a:spcPct val="20000"/>
              </a:spcBef>
            </a:pPr>
            <a:endParaRPr lang="en-US" b="0" dirty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b="0" dirty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latin typeface="Arial" charset="0"/>
              </a:rPr>
              <a:t>If the motion (</a:t>
            </a:r>
            <a:r>
              <a:rPr lang="en-US" b="0" dirty="0" err="1">
                <a:latin typeface="Arial" charset="0"/>
              </a:rPr>
              <a:t>u,v</a:t>
            </a:r>
            <a:r>
              <a:rPr lang="en-US" b="0" dirty="0">
                <a:latin typeface="Arial" charset="0"/>
              </a:rPr>
              <a:t>) is small, then first order approx is good</a:t>
            </a:r>
          </a:p>
          <a:p>
            <a:pPr marL="342900" indent="-342900" algn="l">
              <a:spcBef>
                <a:spcPct val="20000"/>
              </a:spcBef>
            </a:pPr>
            <a:endParaRPr lang="en-US" b="0" dirty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b="0" dirty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b="0" dirty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b="0" dirty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b="0" dirty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b="0" dirty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b="0" dirty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b="0" dirty="0" smtClean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latin typeface="Arial" charset="0"/>
              </a:rPr>
              <a:t>Plugging </a:t>
            </a:r>
            <a:r>
              <a:rPr lang="en-US" b="0" dirty="0">
                <a:latin typeface="Arial" charset="0"/>
              </a:rPr>
              <a:t>this into the formula on the previous slide…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endParaRPr lang="en-US" sz="1800" b="0" dirty="0">
              <a:latin typeface="Arial" charset="0"/>
            </a:endParaRP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Small motion assumption</a:t>
            </a:r>
          </a:p>
        </p:txBody>
      </p:sp>
      <p:pic>
        <p:nvPicPr>
          <p:cNvPr id="21508" name="Content Placeholder 10" descr="Edittex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838200" y="2819400"/>
            <a:ext cx="5257800" cy="471488"/>
          </a:xfrm>
        </p:spPr>
      </p:pic>
      <p:pic>
        <p:nvPicPr>
          <p:cNvPr id="21509" name="Picture 14" descr="Edittex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3110" y="2142630"/>
            <a:ext cx="77914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2" descr="Edittex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23731" y="3351431"/>
            <a:ext cx="32543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6400" y="4700588"/>
            <a:ext cx="26574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ChangeArrowheads="1"/>
          </p:cNvSpPr>
          <p:nvPr/>
        </p:nvSpPr>
        <p:spPr bwMode="auto">
          <a:xfrm>
            <a:off x="685800" y="68193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>
                <a:latin typeface="Arial" charset="0"/>
              </a:rPr>
              <a:t>Consider shifting the window W by (u,v)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Arial" charset="0"/>
              </a:rPr>
              <a:t>how do the pixels in W change?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Arial" charset="0"/>
              </a:rPr>
              <a:t>compare each pixel before and after by</a:t>
            </a:r>
            <a:br>
              <a:rPr lang="en-US" sz="1800" b="0">
                <a:latin typeface="Arial" charset="0"/>
              </a:rPr>
            </a:br>
            <a:r>
              <a:rPr lang="en-US" sz="1800" b="0">
                <a:latin typeface="Arial" charset="0"/>
              </a:rPr>
              <a:t>summing up the squared differences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Arial" charset="0"/>
              </a:rPr>
              <a:t>this defines an “error” of E(u,v):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endParaRPr lang="en-US" sz="1800" b="0">
              <a:latin typeface="Arial" charset="0"/>
            </a:endParaRPr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detection:  the math</a:t>
            </a:r>
          </a:p>
        </p:txBody>
      </p:sp>
      <p:pic>
        <p:nvPicPr>
          <p:cNvPr id="22532" name="Picture 1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3120330"/>
            <a:ext cx="8102600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6324600" y="834330"/>
            <a:ext cx="2362200" cy="2209800"/>
            <a:chOff x="2208" y="1104"/>
            <a:chExt cx="1488" cy="1392"/>
          </a:xfrm>
        </p:grpSpPr>
        <p:sp>
          <p:nvSpPr>
            <p:cNvPr id="22538" name="Rectangle 43"/>
            <p:cNvSpPr>
              <a:spLocks noChangeArrowheads="1"/>
            </p:cNvSpPr>
            <p:nvPr/>
          </p:nvSpPr>
          <p:spPr bwMode="auto">
            <a:xfrm>
              <a:off x="2208" y="1104"/>
              <a:ext cx="1488" cy="13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22539" name="Freeform 44"/>
            <p:cNvSpPr>
              <a:spLocks/>
            </p:cNvSpPr>
            <p:nvPr/>
          </p:nvSpPr>
          <p:spPr bwMode="auto">
            <a:xfrm>
              <a:off x="2496" y="1344"/>
              <a:ext cx="1008" cy="912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</p:grpSp>
      <p:sp>
        <p:nvSpPr>
          <p:cNvPr id="22534" name="Rectangle 46"/>
          <p:cNvSpPr>
            <a:spLocks noChangeArrowheads="1"/>
          </p:cNvSpPr>
          <p:nvPr/>
        </p:nvSpPr>
        <p:spPr bwMode="auto">
          <a:xfrm>
            <a:off x="6508750" y="1785243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6705600" y="2040830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cxnSp>
        <p:nvCxnSpPr>
          <p:cNvPr id="22536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6479381" y="1814612"/>
            <a:ext cx="255587" cy="19685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med" len="med"/>
          </a:ln>
        </p:spPr>
      </p:cxn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6096000" y="1780480"/>
            <a:ext cx="37863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b="0">
                <a:latin typeface="Arial" charset="0"/>
              </a:rPr>
              <a:t>W</a:t>
            </a:r>
            <a:endParaRPr lang="en-US" sz="2000" b="0" baseline="-25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44"/>
          <p:cNvSpPr>
            <a:spLocks/>
          </p:cNvSpPr>
          <p:nvPr/>
        </p:nvSpPr>
        <p:spPr bwMode="auto">
          <a:xfrm>
            <a:off x="3276600" y="3124200"/>
            <a:ext cx="1600200" cy="1447800"/>
          </a:xfrm>
          <a:custGeom>
            <a:avLst/>
            <a:gdLst>
              <a:gd name="T0" fmla="*/ 0 w 1008"/>
              <a:gd name="T1" fmla="*/ 2147483647 h 912"/>
              <a:gd name="T2" fmla="*/ 0 w 1008"/>
              <a:gd name="T3" fmla="*/ 0 h 912"/>
              <a:gd name="T4" fmla="*/ 2147483647 w 1008"/>
              <a:gd name="T5" fmla="*/ 2147483647 h 912"/>
              <a:gd name="T6" fmla="*/ 0 60000 65536"/>
              <a:gd name="T7" fmla="*/ 0 60000 65536"/>
              <a:gd name="T8" fmla="*/ 0 60000 65536"/>
              <a:gd name="T9" fmla="*/ 0 w 1008"/>
              <a:gd name="T10" fmla="*/ 0 h 912"/>
              <a:gd name="T11" fmla="*/ 1008 w 1008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912">
                <a:moveTo>
                  <a:pt x="0" y="912"/>
                </a:moveTo>
                <a:lnTo>
                  <a:pt x="0" y="0"/>
                </a:lnTo>
                <a:lnTo>
                  <a:pt x="1008" y="528"/>
                </a:lnTo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/>
          </a:p>
        </p:txBody>
      </p:sp>
      <p:sp>
        <p:nvSpPr>
          <p:cNvPr id="23555" name="Rectangle 46"/>
          <p:cNvSpPr>
            <a:spLocks noChangeArrowheads="1"/>
          </p:cNvSpPr>
          <p:nvPr/>
        </p:nvSpPr>
        <p:spPr bwMode="auto">
          <a:xfrm>
            <a:off x="3003550" y="3846513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35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detection:  the math</a:t>
            </a:r>
          </a:p>
        </p:txBody>
      </p:sp>
      <p:pic>
        <p:nvPicPr>
          <p:cNvPr id="23557" name="Picture 1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25" y="1416050"/>
            <a:ext cx="650398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10"/>
          <p:cNvSpPr>
            <a:spLocks noChangeArrowheads="1"/>
          </p:cNvSpPr>
          <p:nvPr/>
        </p:nvSpPr>
        <p:spPr bwMode="auto">
          <a:xfrm>
            <a:off x="685800" y="914400"/>
            <a:ext cx="82296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>
                <a:latin typeface="Arial" charset="0"/>
              </a:rPr>
              <a:t>This can be rewritten:</a:t>
            </a:r>
          </a:p>
          <a:p>
            <a:pPr marL="342900" indent="-342900" algn="l">
              <a:spcBef>
                <a:spcPct val="20000"/>
              </a:spcBef>
            </a:pPr>
            <a:endParaRPr lang="en-US" sz="1800" b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800" b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800" b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800" b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800" b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800" b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800" b="0">
              <a:latin typeface="Arial" charset="0"/>
            </a:endParaRPr>
          </a:p>
        </p:txBody>
      </p:sp>
      <p:sp>
        <p:nvSpPr>
          <p:cNvPr id="23559" name="Left Brace 17"/>
          <p:cNvSpPr>
            <a:spLocks/>
          </p:cNvSpPr>
          <p:nvPr/>
        </p:nvSpPr>
        <p:spPr bwMode="auto">
          <a:xfrm rot="-5400000">
            <a:off x="5219700" y="1409700"/>
            <a:ext cx="457200" cy="2209800"/>
          </a:xfrm>
          <a:prstGeom prst="leftBrace">
            <a:avLst>
              <a:gd name="adj1" fmla="val 8324"/>
              <a:gd name="adj2" fmla="val 50000"/>
            </a:avLst>
          </a:prstGeom>
          <a:noFill/>
          <a:ln w="28575" algn="ctr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/>
          </a:p>
        </p:txBody>
      </p:sp>
      <p:pic>
        <p:nvPicPr>
          <p:cNvPr id="23560" name="Picture 2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2819400"/>
            <a:ext cx="4572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685800" y="4672013"/>
            <a:ext cx="77724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>
                <a:latin typeface="Arial" charset="0"/>
              </a:rPr>
              <a:t>For the example above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Arial" charset="0"/>
              </a:rPr>
              <a:t>You can move the center of the green window to anywhere on the blue unit circle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Arial" charset="0"/>
              </a:rPr>
              <a:t>Which directions will result in the largest and smallest E values?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Arial" charset="0"/>
              </a:rPr>
              <a:t>We can find these directions by looking at the eigenvectors of</a:t>
            </a:r>
            <a:r>
              <a:rPr lang="en-US" sz="1800">
                <a:latin typeface="Arial" charset="0"/>
              </a:rPr>
              <a:t> </a:t>
            </a:r>
            <a:r>
              <a:rPr lang="en-US" sz="1800" i="1">
                <a:latin typeface="Arial" charset="0"/>
              </a:rPr>
              <a:t>H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endParaRPr lang="en-US" sz="1800" b="0">
              <a:latin typeface="Arial" charset="0"/>
            </a:endParaRPr>
          </a:p>
        </p:txBody>
      </p:sp>
      <p:sp>
        <p:nvSpPr>
          <p:cNvPr id="23562" name="Oval 25"/>
          <p:cNvSpPr>
            <a:spLocks noChangeArrowheads="1"/>
          </p:cNvSpPr>
          <p:nvPr/>
        </p:nvSpPr>
        <p:spPr bwMode="auto">
          <a:xfrm>
            <a:off x="3200400" y="40386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/>
          </a:p>
        </p:txBody>
      </p:sp>
      <p:sp>
        <p:nvSpPr>
          <p:cNvPr id="23563" name="Oval 26"/>
          <p:cNvSpPr>
            <a:spLocks noChangeArrowheads="1"/>
          </p:cNvSpPr>
          <p:nvPr/>
        </p:nvSpPr>
        <p:spPr bwMode="auto">
          <a:xfrm>
            <a:off x="2743200" y="3581400"/>
            <a:ext cx="990600" cy="990600"/>
          </a:xfrm>
          <a:prstGeom prst="ellipse">
            <a:avLst/>
          </a:prstGeom>
          <a:noFill/>
          <a:ln w="28575" algn="ctr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7727950" y="3998913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3565" name="Oval 15"/>
          <p:cNvSpPr>
            <a:spLocks noChangeArrowheads="1"/>
          </p:cNvSpPr>
          <p:nvPr/>
        </p:nvSpPr>
        <p:spPr bwMode="auto">
          <a:xfrm>
            <a:off x="7924800" y="41910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/>
          </a:p>
        </p:txBody>
      </p:sp>
      <p:sp>
        <p:nvSpPr>
          <p:cNvPr id="23566" name="Oval 16"/>
          <p:cNvSpPr>
            <a:spLocks noChangeArrowheads="1"/>
          </p:cNvSpPr>
          <p:nvPr/>
        </p:nvSpPr>
        <p:spPr bwMode="auto">
          <a:xfrm>
            <a:off x="7467600" y="3733800"/>
            <a:ext cx="990600" cy="990600"/>
          </a:xfrm>
          <a:prstGeom prst="ellipse">
            <a:avLst/>
          </a:prstGeom>
          <a:noFill/>
          <a:ln w="28575" algn="ctr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/>
          </a:p>
        </p:txBody>
      </p:sp>
      <p:cxnSp>
        <p:nvCxnSpPr>
          <p:cNvPr id="23567" name="Straight Arrow Connector 18"/>
          <p:cNvCxnSpPr>
            <a:cxnSpLocks noChangeShapeType="1"/>
            <a:stCxn id="23565" idx="5"/>
            <a:endCxn id="23566" idx="1"/>
          </p:cNvCxnSpPr>
          <p:nvPr/>
        </p:nvCxnSpPr>
        <p:spPr bwMode="auto">
          <a:xfrm rot="5400000" flipH="1">
            <a:off x="7612857" y="3879056"/>
            <a:ext cx="376238" cy="377825"/>
          </a:xfrm>
          <a:prstGeom prst="straightConnector1">
            <a:avLst/>
          </a:prstGeom>
          <a:noFill/>
          <a:ln w="57150" algn="ctr">
            <a:solidFill>
              <a:srgbClr val="0066FF"/>
            </a:solidFill>
            <a:round/>
            <a:headEnd/>
            <a:tailEnd type="arrow" w="med" len="med"/>
          </a:ln>
        </p:spPr>
      </p:cxnSp>
      <p:pic>
        <p:nvPicPr>
          <p:cNvPr id="23568" name="Picture 16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4538" y="3436938"/>
            <a:ext cx="4635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Quick eigenvalue/eigenvector review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79400" y="657125"/>
            <a:ext cx="8561388" cy="4881563"/>
          </a:xfrm>
        </p:spPr>
        <p:txBody>
          <a:bodyPr/>
          <a:lstStyle/>
          <a:p>
            <a:r>
              <a:rPr lang="en-US" sz="2000" dirty="0" smtClean="0"/>
              <a:t>The </a:t>
            </a:r>
            <a:r>
              <a:rPr lang="en-US" sz="2000" b="1" dirty="0" smtClean="0"/>
              <a:t>eigenvectors</a:t>
            </a:r>
            <a:r>
              <a:rPr lang="en-US" sz="2000" dirty="0" smtClean="0"/>
              <a:t> of a matrix </a:t>
            </a:r>
            <a:r>
              <a:rPr lang="en-US" sz="2000" b="1" dirty="0" smtClean="0"/>
              <a:t>A</a:t>
            </a:r>
            <a:r>
              <a:rPr lang="en-US" sz="2000" dirty="0" smtClean="0"/>
              <a:t> are the vectors </a:t>
            </a:r>
            <a:r>
              <a:rPr lang="en-US" sz="2000" b="1" dirty="0" smtClean="0"/>
              <a:t>x</a:t>
            </a:r>
            <a:r>
              <a:rPr lang="en-US" sz="2000" dirty="0" smtClean="0"/>
              <a:t> that satisfy:</a:t>
            </a:r>
          </a:p>
          <a:p>
            <a:endParaRPr lang="en-US" dirty="0" smtClean="0"/>
          </a:p>
          <a:p>
            <a:r>
              <a:rPr lang="en-US" sz="2000" dirty="0" smtClean="0"/>
              <a:t>The scalar </a:t>
            </a:r>
            <a:r>
              <a:rPr lang="en-US" sz="2000" dirty="0" smtClean="0">
                <a:sym typeface="Symbol" pitchFamily="18" charset="2"/>
              </a:rPr>
              <a:t> </a:t>
            </a:r>
            <a:r>
              <a:rPr lang="en-US" sz="2000" dirty="0" smtClean="0"/>
              <a:t>is the </a:t>
            </a:r>
            <a:r>
              <a:rPr lang="en-US" sz="2000" b="1" dirty="0" err="1" smtClean="0"/>
              <a:t>eigenvalue</a:t>
            </a:r>
            <a:r>
              <a:rPr lang="en-US" sz="2000" dirty="0" smtClean="0"/>
              <a:t> corresponding to </a:t>
            </a:r>
            <a:r>
              <a:rPr lang="en-US" sz="2000" b="1" dirty="0" smtClean="0"/>
              <a:t>x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dirty="0" err="1" smtClean="0"/>
              <a:t>eigenvalues</a:t>
            </a:r>
            <a:r>
              <a:rPr lang="en-US" sz="1800" dirty="0" smtClean="0"/>
              <a:t> are found by solving: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In our case, </a:t>
            </a:r>
            <a:r>
              <a:rPr lang="en-US" sz="1800" b="1" i="1" dirty="0" smtClean="0"/>
              <a:t>A</a:t>
            </a:r>
            <a:r>
              <a:rPr lang="en-US" sz="1800" i="1" dirty="0" smtClean="0"/>
              <a:t> = </a:t>
            </a:r>
            <a:r>
              <a:rPr lang="en-US" sz="1800" b="1" i="1" dirty="0" smtClean="0"/>
              <a:t>H</a:t>
            </a:r>
            <a:r>
              <a:rPr lang="en-US" sz="1800" dirty="0" smtClean="0"/>
              <a:t> is a 2x2 matrix, so we have</a:t>
            </a:r>
          </a:p>
          <a:p>
            <a:pPr lvl="1"/>
            <a:endParaRPr lang="en-US" sz="1800" dirty="0" smtClean="0"/>
          </a:p>
          <a:p>
            <a:pPr lvl="1">
              <a:buFontTx/>
              <a:buNone/>
            </a:pPr>
            <a:endParaRPr lang="en-US" sz="1800" dirty="0" smtClean="0"/>
          </a:p>
          <a:p>
            <a:pPr lvl="1"/>
            <a:r>
              <a:rPr lang="en-US" sz="1800" dirty="0" smtClean="0"/>
              <a:t>The solution: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Once you know </a:t>
            </a:r>
            <a:r>
              <a:rPr lang="en-US" sz="2000" dirty="0" smtClean="0">
                <a:sym typeface="Symbol" pitchFamily="18" charset="2"/>
              </a:rPr>
              <a:t>, you find </a:t>
            </a:r>
            <a:r>
              <a:rPr lang="en-US" sz="2000" b="1" dirty="0" smtClean="0">
                <a:sym typeface="Symbol" pitchFamily="18" charset="2"/>
              </a:rPr>
              <a:t>x</a:t>
            </a:r>
            <a:r>
              <a:rPr lang="en-US" sz="2000" dirty="0" smtClean="0">
                <a:sym typeface="Symbol" pitchFamily="18" charset="2"/>
              </a:rPr>
              <a:t> by solving</a:t>
            </a:r>
            <a:endParaRPr lang="en-US" sz="2000" dirty="0" smtClean="0"/>
          </a:p>
        </p:txBody>
      </p:sp>
      <p:pic>
        <p:nvPicPr>
          <p:cNvPr id="24580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1136550"/>
            <a:ext cx="1752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55888" y="2624038"/>
            <a:ext cx="24495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08263" y="3357978"/>
            <a:ext cx="295433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19288" y="4413150"/>
            <a:ext cx="5776912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7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27288" y="5556150"/>
            <a:ext cx="36687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44"/>
          <p:cNvSpPr>
            <a:spLocks/>
          </p:cNvSpPr>
          <p:nvPr/>
        </p:nvSpPr>
        <p:spPr bwMode="auto">
          <a:xfrm>
            <a:off x="3276600" y="2876232"/>
            <a:ext cx="1600200" cy="1447800"/>
          </a:xfrm>
          <a:custGeom>
            <a:avLst/>
            <a:gdLst>
              <a:gd name="T0" fmla="*/ 0 w 1008"/>
              <a:gd name="T1" fmla="*/ 2147483647 h 912"/>
              <a:gd name="T2" fmla="*/ 0 w 1008"/>
              <a:gd name="T3" fmla="*/ 0 h 912"/>
              <a:gd name="T4" fmla="*/ 2147483647 w 1008"/>
              <a:gd name="T5" fmla="*/ 2147483647 h 912"/>
              <a:gd name="T6" fmla="*/ 0 60000 65536"/>
              <a:gd name="T7" fmla="*/ 0 60000 65536"/>
              <a:gd name="T8" fmla="*/ 0 60000 65536"/>
              <a:gd name="T9" fmla="*/ 0 w 1008"/>
              <a:gd name="T10" fmla="*/ 0 h 912"/>
              <a:gd name="T11" fmla="*/ 1008 w 1008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912">
                <a:moveTo>
                  <a:pt x="0" y="912"/>
                </a:moveTo>
                <a:lnTo>
                  <a:pt x="0" y="0"/>
                </a:lnTo>
                <a:lnTo>
                  <a:pt x="1008" y="528"/>
                </a:lnTo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/>
          </a:p>
        </p:txBody>
      </p:sp>
      <p:sp>
        <p:nvSpPr>
          <p:cNvPr id="25603" name="Rectangle 46"/>
          <p:cNvSpPr>
            <a:spLocks noChangeArrowheads="1"/>
          </p:cNvSpPr>
          <p:nvPr/>
        </p:nvSpPr>
        <p:spPr bwMode="auto">
          <a:xfrm>
            <a:off x="3003550" y="3598545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cxnSp>
        <p:nvCxnSpPr>
          <p:cNvPr id="25604" name="Straight Arrow Connector 27"/>
          <p:cNvCxnSpPr>
            <a:cxnSpLocks noChangeShapeType="1"/>
            <a:stCxn id="25612" idx="5"/>
          </p:cNvCxnSpPr>
          <p:nvPr/>
        </p:nvCxnSpPr>
        <p:spPr bwMode="auto">
          <a:xfrm rot="5400000" flipH="1">
            <a:off x="3004344" y="3594576"/>
            <a:ext cx="520700" cy="1588"/>
          </a:xfrm>
          <a:prstGeom prst="straightConnector1">
            <a:avLst/>
          </a:prstGeom>
          <a:noFill/>
          <a:ln w="57150" algn="ctr">
            <a:solidFill>
              <a:srgbClr val="0066FF"/>
            </a:solidFill>
            <a:round/>
            <a:headEnd/>
            <a:tailEnd type="arrow" w="med" len="med"/>
          </a:ln>
        </p:spPr>
      </p:cxnSp>
      <p:cxnSp>
        <p:nvCxnSpPr>
          <p:cNvPr id="25605" name="Straight Arrow Connector 30"/>
          <p:cNvCxnSpPr>
            <a:cxnSpLocks noChangeShapeType="1"/>
            <a:endCxn id="25613" idx="2"/>
          </p:cNvCxnSpPr>
          <p:nvPr/>
        </p:nvCxnSpPr>
        <p:spPr bwMode="auto">
          <a:xfrm rot="10800000">
            <a:off x="2743200" y="3828732"/>
            <a:ext cx="534988" cy="26988"/>
          </a:xfrm>
          <a:prstGeom prst="straightConnector1">
            <a:avLst/>
          </a:prstGeom>
          <a:noFill/>
          <a:ln w="57150" algn="ctr">
            <a:solidFill>
              <a:srgbClr val="0066FF"/>
            </a:solidFill>
            <a:round/>
            <a:headEnd/>
            <a:tailEnd type="arrow" w="med" len="med"/>
          </a:ln>
        </p:spPr>
      </p:cxnSp>
      <p:sp>
        <p:nvSpPr>
          <p:cNvPr id="25606" name="Title 1"/>
          <p:cNvSpPr>
            <a:spLocks noGrp="1"/>
          </p:cNvSpPr>
          <p:nvPr>
            <p:ph type="title"/>
          </p:nvPr>
        </p:nvSpPr>
        <p:spPr>
          <a:xfrm>
            <a:off x="279400" y="161399"/>
            <a:ext cx="8564563" cy="403225"/>
          </a:xfrm>
        </p:spPr>
        <p:txBody>
          <a:bodyPr/>
          <a:lstStyle/>
          <a:p>
            <a:r>
              <a:rPr lang="en-US" smtClean="0"/>
              <a:t>Feature detection:  the math</a:t>
            </a:r>
          </a:p>
        </p:txBody>
      </p:sp>
      <p:pic>
        <p:nvPicPr>
          <p:cNvPr id="25607" name="Picture 1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25" y="1168082"/>
            <a:ext cx="650398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Rectangle 10"/>
          <p:cNvSpPr>
            <a:spLocks noChangeArrowheads="1"/>
          </p:cNvSpPr>
          <p:nvPr/>
        </p:nvSpPr>
        <p:spPr bwMode="auto">
          <a:xfrm>
            <a:off x="685800" y="666432"/>
            <a:ext cx="82296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>
                <a:latin typeface="Arial" charset="0"/>
              </a:rPr>
              <a:t>This can be rewritten:</a:t>
            </a:r>
          </a:p>
          <a:p>
            <a:pPr marL="342900" indent="-342900" algn="l">
              <a:spcBef>
                <a:spcPct val="20000"/>
              </a:spcBef>
            </a:pPr>
            <a:endParaRPr lang="en-US" sz="1800" b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800" b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800" b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800" b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800" b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800" b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800" b="0">
              <a:latin typeface="Arial" charset="0"/>
            </a:endParaRPr>
          </a:p>
        </p:txBody>
      </p:sp>
      <p:sp>
        <p:nvSpPr>
          <p:cNvPr id="25609" name="Left Brace 17"/>
          <p:cNvSpPr>
            <a:spLocks/>
          </p:cNvSpPr>
          <p:nvPr/>
        </p:nvSpPr>
        <p:spPr bwMode="auto">
          <a:xfrm rot="-5400000">
            <a:off x="5219700" y="1161732"/>
            <a:ext cx="457200" cy="2209800"/>
          </a:xfrm>
          <a:prstGeom prst="leftBrace">
            <a:avLst>
              <a:gd name="adj1" fmla="val 8324"/>
              <a:gd name="adj2" fmla="val 50000"/>
            </a:avLst>
          </a:prstGeom>
          <a:noFill/>
          <a:ln w="28575" algn="ctr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/>
          </a:p>
        </p:txBody>
      </p:sp>
      <p:pic>
        <p:nvPicPr>
          <p:cNvPr id="25610" name="Picture 2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2571432"/>
            <a:ext cx="4572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685800" y="4424045"/>
            <a:ext cx="77724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>
                <a:latin typeface="Arial" charset="0"/>
              </a:rPr>
              <a:t>Eigenvalues and eigenvectors of H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Arial" charset="0"/>
              </a:rPr>
              <a:t>Define shifts with the smallest and largest change (E value)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Arial" charset="0"/>
              </a:rPr>
              <a:t>x</a:t>
            </a:r>
            <a:r>
              <a:rPr lang="en-US" sz="1800" b="0" baseline="-25000">
                <a:latin typeface="Arial" charset="0"/>
              </a:rPr>
              <a:t>+</a:t>
            </a:r>
            <a:r>
              <a:rPr lang="en-US" sz="1800" b="0">
                <a:latin typeface="Arial" charset="0"/>
              </a:rPr>
              <a:t> = direction of </a:t>
            </a:r>
            <a:r>
              <a:rPr lang="en-US" sz="1800">
                <a:latin typeface="Arial" charset="0"/>
              </a:rPr>
              <a:t>largest</a:t>
            </a:r>
            <a:r>
              <a:rPr lang="en-US" sz="1800" b="0">
                <a:latin typeface="Arial" charset="0"/>
              </a:rPr>
              <a:t> increase in E. 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>
                <a:sym typeface="Symbol" pitchFamily="18" charset="2"/>
              </a:rPr>
              <a:t></a:t>
            </a:r>
            <a:r>
              <a:rPr lang="en-US" sz="1800" baseline="-25000">
                <a:sym typeface="Symbol" pitchFamily="18" charset="2"/>
              </a:rPr>
              <a:t>+</a:t>
            </a:r>
            <a:r>
              <a:rPr lang="en-US" sz="1800" b="0">
                <a:latin typeface="Arial" charset="0"/>
              </a:rPr>
              <a:t> = amount of increase in direction x</a:t>
            </a:r>
            <a:r>
              <a:rPr lang="en-US" sz="1800" b="0" baseline="-25000">
                <a:latin typeface="Arial" charset="0"/>
              </a:rPr>
              <a:t>+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Arial" charset="0"/>
              </a:rPr>
              <a:t>x</a:t>
            </a:r>
            <a:r>
              <a:rPr lang="en-US" sz="1800" b="0" baseline="-25000">
                <a:latin typeface="Arial" charset="0"/>
              </a:rPr>
              <a:t>-</a:t>
            </a:r>
            <a:r>
              <a:rPr lang="en-US" sz="1800" b="0">
                <a:latin typeface="Arial" charset="0"/>
              </a:rPr>
              <a:t> = direction of </a:t>
            </a:r>
            <a:r>
              <a:rPr lang="en-US" sz="1800">
                <a:latin typeface="Arial" charset="0"/>
              </a:rPr>
              <a:t>smallest</a:t>
            </a:r>
            <a:r>
              <a:rPr lang="en-US" sz="1800" b="0">
                <a:latin typeface="Arial" charset="0"/>
              </a:rPr>
              <a:t> increase in E. 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>
                <a:sym typeface="Symbol" pitchFamily="18" charset="2"/>
              </a:rPr>
              <a:t>-</a:t>
            </a:r>
            <a:r>
              <a:rPr lang="en-US" sz="1800" b="0">
                <a:latin typeface="Arial" charset="0"/>
              </a:rPr>
              <a:t> = amount of increase in direction x</a:t>
            </a:r>
            <a:r>
              <a:rPr lang="en-US" sz="1800" b="0" baseline="-25000">
                <a:latin typeface="Arial" charset="0"/>
              </a:rPr>
              <a:t>+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endParaRPr lang="en-US" sz="1800" b="0">
              <a:latin typeface="Arial" charset="0"/>
            </a:endParaRPr>
          </a:p>
        </p:txBody>
      </p:sp>
      <p:sp>
        <p:nvSpPr>
          <p:cNvPr id="25612" name="Oval 25"/>
          <p:cNvSpPr>
            <a:spLocks noChangeArrowheads="1"/>
          </p:cNvSpPr>
          <p:nvPr/>
        </p:nvSpPr>
        <p:spPr bwMode="auto">
          <a:xfrm>
            <a:off x="3200400" y="3790632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/>
          </a:p>
        </p:txBody>
      </p:sp>
      <p:sp>
        <p:nvSpPr>
          <p:cNvPr id="25613" name="Oval 26"/>
          <p:cNvSpPr>
            <a:spLocks noChangeArrowheads="1"/>
          </p:cNvSpPr>
          <p:nvPr/>
        </p:nvSpPr>
        <p:spPr bwMode="auto">
          <a:xfrm>
            <a:off x="2743200" y="3333432"/>
            <a:ext cx="990600" cy="990600"/>
          </a:xfrm>
          <a:prstGeom prst="ellipse">
            <a:avLst/>
          </a:prstGeom>
          <a:noFill/>
          <a:ln w="28575" algn="ctr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/>
          </a:p>
        </p:txBody>
      </p:sp>
      <p:sp>
        <p:nvSpPr>
          <p:cNvPr id="25614" name="Rectangle 9"/>
          <p:cNvSpPr>
            <a:spLocks noChangeArrowheads="1"/>
          </p:cNvSpPr>
          <p:nvPr/>
        </p:nvSpPr>
        <p:spPr bwMode="auto">
          <a:xfrm>
            <a:off x="2743200" y="2952432"/>
            <a:ext cx="38985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0066FF"/>
                </a:solidFill>
                <a:latin typeface="Arial" charset="0"/>
              </a:rPr>
              <a:t> x</a:t>
            </a:r>
            <a:r>
              <a:rPr lang="en-US" baseline="-25000">
                <a:solidFill>
                  <a:srgbClr val="0066FF"/>
                </a:solidFill>
                <a:latin typeface="Arial" charset="0"/>
              </a:rPr>
              <a:t>-</a:t>
            </a: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2286000" y="3669982"/>
            <a:ext cx="425116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0066FF"/>
                </a:solidFill>
                <a:latin typeface="Arial" charset="0"/>
              </a:rPr>
              <a:t> x</a:t>
            </a:r>
            <a:r>
              <a:rPr lang="en-US" baseline="-25000">
                <a:solidFill>
                  <a:srgbClr val="0066FF"/>
                </a:solidFill>
                <a:latin typeface="Arial" charset="0"/>
              </a:rPr>
              <a:t>+</a:t>
            </a:r>
          </a:p>
        </p:txBody>
      </p:sp>
      <p:pic>
        <p:nvPicPr>
          <p:cNvPr id="25616" name="Picture 2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1863" y="5387657"/>
            <a:ext cx="221773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7727950" y="3750945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5618" name="Oval 15"/>
          <p:cNvSpPr>
            <a:spLocks noChangeArrowheads="1"/>
          </p:cNvSpPr>
          <p:nvPr/>
        </p:nvSpPr>
        <p:spPr bwMode="auto">
          <a:xfrm>
            <a:off x="7924800" y="3943032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/>
          </a:p>
        </p:txBody>
      </p:sp>
      <p:sp>
        <p:nvSpPr>
          <p:cNvPr id="25619" name="Oval 16"/>
          <p:cNvSpPr>
            <a:spLocks noChangeArrowheads="1"/>
          </p:cNvSpPr>
          <p:nvPr/>
        </p:nvSpPr>
        <p:spPr bwMode="auto">
          <a:xfrm>
            <a:off x="7467600" y="3485832"/>
            <a:ext cx="990600" cy="990600"/>
          </a:xfrm>
          <a:prstGeom prst="ellipse">
            <a:avLst/>
          </a:prstGeom>
          <a:noFill/>
          <a:ln w="28575" algn="ctr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/>
          </a:p>
        </p:txBody>
      </p:sp>
      <p:cxnSp>
        <p:nvCxnSpPr>
          <p:cNvPr id="25620" name="Straight Arrow Connector 18"/>
          <p:cNvCxnSpPr>
            <a:cxnSpLocks noChangeShapeType="1"/>
            <a:stCxn id="25618" idx="5"/>
            <a:endCxn id="25619" idx="1"/>
          </p:cNvCxnSpPr>
          <p:nvPr/>
        </p:nvCxnSpPr>
        <p:spPr bwMode="auto">
          <a:xfrm rot="5400000" flipH="1">
            <a:off x="7612857" y="3631088"/>
            <a:ext cx="376238" cy="377825"/>
          </a:xfrm>
          <a:prstGeom prst="straightConnector1">
            <a:avLst/>
          </a:prstGeom>
          <a:noFill/>
          <a:ln w="57150" algn="ctr">
            <a:solidFill>
              <a:srgbClr val="0066FF"/>
            </a:solidFill>
            <a:round/>
            <a:headEnd/>
            <a:tailEnd type="arrow" w="med" len="med"/>
          </a:ln>
        </p:spPr>
      </p:cxnSp>
      <p:pic>
        <p:nvPicPr>
          <p:cNvPr id="25621" name="Picture 2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4538" y="3188970"/>
            <a:ext cx="4635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detection:  the math</a:t>
            </a:r>
          </a:p>
        </p:txBody>
      </p:sp>
      <p:sp>
        <p:nvSpPr>
          <p:cNvPr id="21508" name="Rectangle 10"/>
          <p:cNvSpPr>
            <a:spLocks noChangeArrowheads="1"/>
          </p:cNvSpPr>
          <p:nvPr/>
        </p:nvSpPr>
        <p:spPr bwMode="auto">
          <a:xfrm>
            <a:off x="685800" y="9144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n-US" b="0" dirty="0">
                <a:latin typeface="+mn-lt"/>
              </a:rPr>
              <a:t>How are </a:t>
            </a:r>
            <a:r>
              <a:rPr lang="en-US" dirty="0">
                <a:latin typeface="+mn-lt"/>
                <a:sym typeface="Symbol" pitchFamily="18" charset="2"/>
              </a:rPr>
              <a:t></a:t>
            </a:r>
            <a:r>
              <a:rPr lang="en-US" baseline="-25000" dirty="0">
                <a:latin typeface="+mn-lt"/>
                <a:sym typeface="Symbol" pitchFamily="18" charset="2"/>
              </a:rPr>
              <a:t>+</a:t>
            </a:r>
            <a:r>
              <a:rPr lang="en-US" b="0" dirty="0">
                <a:latin typeface="+mn-lt"/>
                <a:sym typeface="Symbol" pitchFamily="18" charset="2"/>
              </a:rPr>
              <a:t>,</a:t>
            </a:r>
            <a:r>
              <a:rPr lang="en-US" dirty="0">
                <a:latin typeface="+mn-lt"/>
                <a:sym typeface="Symbol" pitchFamily="18" charset="2"/>
              </a:rPr>
              <a:t> x</a:t>
            </a:r>
            <a:r>
              <a:rPr lang="en-US" baseline="-25000" dirty="0">
                <a:latin typeface="+mn-lt"/>
                <a:sym typeface="Symbol" pitchFamily="18" charset="2"/>
              </a:rPr>
              <a:t>+</a:t>
            </a:r>
            <a:r>
              <a:rPr lang="en-US" b="0" dirty="0">
                <a:latin typeface="+mn-lt"/>
                <a:sym typeface="Symbol" pitchFamily="18" charset="2"/>
              </a:rPr>
              <a:t>,</a:t>
            </a:r>
            <a:r>
              <a:rPr lang="en-US" dirty="0">
                <a:latin typeface="+mn-lt"/>
                <a:sym typeface="Symbol" pitchFamily="18" charset="2"/>
              </a:rPr>
              <a:t> </a:t>
            </a:r>
            <a:r>
              <a:rPr lang="en-US" baseline="-25000" dirty="0">
                <a:latin typeface="+mn-lt"/>
                <a:sym typeface="Symbol" pitchFamily="18" charset="2"/>
              </a:rPr>
              <a:t>-</a:t>
            </a:r>
            <a:r>
              <a:rPr lang="en-US" b="0" dirty="0">
                <a:latin typeface="+mn-lt"/>
                <a:sym typeface="Symbol" pitchFamily="18" charset="2"/>
              </a:rPr>
              <a:t>,</a:t>
            </a:r>
            <a:r>
              <a:rPr lang="en-US" dirty="0">
                <a:latin typeface="+mn-lt"/>
                <a:sym typeface="Symbol" pitchFamily="18" charset="2"/>
              </a:rPr>
              <a:t> </a:t>
            </a:r>
            <a:r>
              <a:rPr lang="en-US" b="0" dirty="0">
                <a:latin typeface="+mn-lt"/>
                <a:sym typeface="Symbol" pitchFamily="18" charset="2"/>
              </a:rPr>
              <a:t>and </a:t>
            </a:r>
            <a:r>
              <a:rPr lang="en-US" dirty="0">
                <a:latin typeface="+mn-lt"/>
                <a:sym typeface="Symbol" pitchFamily="18" charset="2"/>
              </a:rPr>
              <a:t>x</a:t>
            </a:r>
            <a:r>
              <a:rPr lang="en-US" baseline="-25000" dirty="0">
                <a:latin typeface="+mn-lt"/>
                <a:sym typeface="Symbol" pitchFamily="18" charset="2"/>
              </a:rPr>
              <a:t>+</a:t>
            </a:r>
            <a:r>
              <a:rPr lang="en-US" b="0" dirty="0">
                <a:latin typeface="+mn-lt"/>
                <a:sym typeface="Symbol" pitchFamily="18" charset="2"/>
              </a:rPr>
              <a:t> relevant for feature detection?</a:t>
            </a:r>
          </a:p>
          <a:p>
            <a:pPr marL="800100" lvl="1" indent="-3429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0" dirty="0">
                <a:latin typeface="+mn-lt"/>
                <a:sym typeface="Symbol" pitchFamily="18" charset="2"/>
              </a:rPr>
              <a:t>What’s our feature scoring function?</a:t>
            </a:r>
            <a:endParaRPr lang="en-US" sz="1800" b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defRPr/>
            </a:pPr>
            <a:endParaRPr lang="en-US" sz="1800" b="0" dirty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  <a:defRPr/>
            </a:pPr>
            <a:endParaRPr lang="en-US" sz="1800" b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detection:  the math</a:t>
            </a:r>
          </a:p>
        </p:txBody>
      </p:sp>
      <p:sp>
        <p:nvSpPr>
          <p:cNvPr id="21508" name="Rectangle 10"/>
          <p:cNvSpPr>
            <a:spLocks noChangeArrowheads="1"/>
          </p:cNvSpPr>
          <p:nvPr/>
        </p:nvSpPr>
        <p:spPr bwMode="auto">
          <a:xfrm>
            <a:off x="685800" y="9144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n-US" b="0" dirty="0">
                <a:latin typeface="+mn-lt"/>
              </a:rPr>
              <a:t>How are </a:t>
            </a:r>
            <a:r>
              <a:rPr lang="en-US" dirty="0">
                <a:latin typeface="+mn-lt"/>
                <a:sym typeface="Symbol" pitchFamily="18" charset="2"/>
              </a:rPr>
              <a:t></a:t>
            </a:r>
            <a:r>
              <a:rPr lang="en-US" baseline="-25000" dirty="0">
                <a:latin typeface="+mn-lt"/>
                <a:sym typeface="Symbol" pitchFamily="18" charset="2"/>
              </a:rPr>
              <a:t>+</a:t>
            </a:r>
            <a:r>
              <a:rPr lang="en-US" b="0" dirty="0">
                <a:latin typeface="+mn-lt"/>
                <a:sym typeface="Symbol" pitchFamily="18" charset="2"/>
              </a:rPr>
              <a:t>,</a:t>
            </a:r>
            <a:r>
              <a:rPr lang="en-US" dirty="0">
                <a:latin typeface="+mn-lt"/>
                <a:sym typeface="Symbol" pitchFamily="18" charset="2"/>
              </a:rPr>
              <a:t> x</a:t>
            </a:r>
            <a:r>
              <a:rPr lang="en-US" baseline="-25000" dirty="0">
                <a:latin typeface="+mn-lt"/>
                <a:sym typeface="Symbol" pitchFamily="18" charset="2"/>
              </a:rPr>
              <a:t>+</a:t>
            </a:r>
            <a:r>
              <a:rPr lang="en-US" b="0" dirty="0">
                <a:latin typeface="+mn-lt"/>
                <a:sym typeface="Symbol" pitchFamily="18" charset="2"/>
              </a:rPr>
              <a:t>,</a:t>
            </a:r>
            <a:r>
              <a:rPr lang="en-US" dirty="0">
                <a:latin typeface="+mn-lt"/>
                <a:sym typeface="Symbol" pitchFamily="18" charset="2"/>
              </a:rPr>
              <a:t> </a:t>
            </a:r>
            <a:r>
              <a:rPr lang="en-US" baseline="-25000" dirty="0">
                <a:latin typeface="+mn-lt"/>
                <a:sym typeface="Symbol" pitchFamily="18" charset="2"/>
              </a:rPr>
              <a:t>-</a:t>
            </a:r>
            <a:r>
              <a:rPr lang="en-US" b="0" dirty="0">
                <a:latin typeface="+mn-lt"/>
                <a:sym typeface="Symbol" pitchFamily="18" charset="2"/>
              </a:rPr>
              <a:t>,</a:t>
            </a:r>
            <a:r>
              <a:rPr lang="en-US" dirty="0">
                <a:latin typeface="+mn-lt"/>
                <a:sym typeface="Symbol" pitchFamily="18" charset="2"/>
              </a:rPr>
              <a:t> </a:t>
            </a:r>
            <a:r>
              <a:rPr lang="en-US" b="0" dirty="0">
                <a:latin typeface="+mn-lt"/>
                <a:sym typeface="Symbol" pitchFamily="18" charset="2"/>
              </a:rPr>
              <a:t>and </a:t>
            </a:r>
            <a:r>
              <a:rPr lang="en-US" dirty="0">
                <a:latin typeface="+mn-lt"/>
                <a:sym typeface="Symbol" pitchFamily="18" charset="2"/>
              </a:rPr>
              <a:t>x</a:t>
            </a:r>
            <a:r>
              <a:rPr lang="en-US" baseline="-25000" dirty="0">
                <a:latin typeface="+mn-lt"/>
                <a:sym typeface="Symbol" pitchFamily="18" charset="2"/>
              </a:rPr>
              <a:t>+</a:t>
            </a:r>
            <a:r>
              <a:rPr lang="en-US" b="0" dirty="0">
                <a:latin typeface="+mn-lt"/>
                <a:sym typeface="Symbol" pitchFamily="18" charset="2"/>
              </a:rPr>
              <a:t> relevant for feature detection?</a:t>
            </a:r>
          </a:p>
          <a:p>
            <a:pPr marL="800100" lvl="1" indent="-3429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0" dirty="0">
                <a:latin typeface="+mn-lt"/>
                <a:sym typeface="Symbol" pitchFamily="18" charset="2"/>
              </a:rPr>
              <a:t>What’s our feature scoring function?</a:t>
            </a:r>
            <a:endParaRPr lang="en-US" sz="1800" b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defRPr/>
            </a:pPr>
            <a:endParaRPr lang="en-US" sz="1800" b="0" dirty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b="0" dirty="0">
                <a:latin typeface="Arial" charset="0"/>
              </a:rPr>
              <a:t>Want </a:t>
            </a:r>
            <a:r>
              <a:rPr lang="en-US" b="0" i="1" dirty="0">
                <a:latin typeface="Arial" charset="0"/>
              </a:rPr>
              <a:t>E(</a:t>
            </a:r>
            <a:r>
              <a:rPr lang="en-US" b="0" i="1" dirty="0" err="1">
                <a:latin typeface="Arial" charset="0"/>
              </a:rPr>
              <a:t>u,v</a:t>
            </a:r>
            <a:r>
              <a:rPr lang="en-US" b="0" i="1" dirty="0">
                <a:latin typeface="Arial" charset="0"/>
              </a:rPr>
              <a:t>)</a:t>
            </a:r>
            <a:r>
              <a:rPr lang="en-US" b="0" dirty="0">
                <a:latin typeface="Arial" charset="0"/>
              </a:rPr>
              <a:t> to be </a:t>
            </a:r>
            <a:r>
              <a:rPr lang="en-US" i="1" dirty="0">
                <a:latin typeface="Arial" charset="0"/>
              </a:rPr>
              <a:t>large</a:t>
            </a:r>
            <a:r>
              <a:rPr lang="en-US" b="0" dirty="0">
                <a:latin typeface="Arial" charset="0"/>
              </a:rPr>
              <a:t> for small shifts in </a:t>
            </a:r>
            <a:r>
              <a:rPr lang="en-US" i="1" dirty="0">
                <a:latin typeface="Arial" charset="0"/>
              </a:rPr>
              <a:t>all</a:t>
            </a:r>
            <a:r>
              <a:rPr lang="en-US" b="0" dirty="0">
                <a:latin typeface="Arial" charset="0"/>
              </a:rPr>
              <a:t> directions</a:t>
            </a:r>
          </a:p>
          <a:p>
            <a:pPr marL="800100" lvl="1" indent="-342900" algn="l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800" b="0" dirty="0">
                <a:latin typeface="Arial" charset="0"/>
              </a:rPr>
              <a:t>the </a:t>
            </a:r>
            <a:r>
              <a:rPr lang="en-US" sz="1800" b="0" i="1" dirty="0">
                <a:latin typeface="Arial" charset="0"/>
              </a:rPr>
              <a:t>minimum</a:t>
            </a:r>
            <a:r>
              <a:rPr lang="en-US" sz="1800" b="0" dirty="0">
                <a:latin typeface="Arial" charset="0"/>
              </a:rPr>
              <a:t> of </a:t>
            </a:r>
            <a:r>
              <a:rPr lang="en-US" sz="1800" b="0" i="1" dirty="0">
                <a:latin typeface="Arial" charset="0"/>
              </a:rPr>
              <a:t>E(</a:t>
            </a:r>
            <a:r>
              <a:rPr lang="en-US" sz="1800" b="0" i="1" dirty="0" err="1">
                <a:latin typeface="Arial" charset="0"/>
              </a:rPr>
              <a:t>u,v</a:t>
            </a:r>
            <a:r>
              <a:rPr lang="en-US" sz="1800" b="0" i="1" dirty="0">
                <a:latin typeface="Arial" charset="0"/>
              </a:rPr>
              <a:t>)</a:t>
            </a:r>
            <a:r>
              <a:rPr lang="en-US" sz="1800" b="0" dirty="0">
                <a:latin typeface="Arial" charset="0"/>
              </a:rPr>
              <a:t> should be large, over all unit vectors [u v]</a:t>
            </a:r>
          </a:p>
          <a:p>
            <a:pPr marL="800100" lvl="1" indent="-342900" algn="l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800" b="0" dirty="0">
                <a:latin typeface="Arial" charset="0"/>
              </a:rPr>
              <a:t>this minimum is given by the smaller </a:t>
            </a:r>
            <a:r>
              <a:rPr lang="en-US" sz="1800" b="0" dirty="0" err="1">
                <a:latin typeface="Arial" charset="0"/>
              </a:rPr>
              <a:t>eigenvalue</a:t>
            </a:r>
            <a:r>
              <a:rPr lang="en-US" sz="1800" b="0" dirty="0">
                <a:latin typeface="Arial" charset="0"/>
              </a:rPr>
              <a:t> (</a:t>
            </a:r>
            <a:r>
              <a:rPr lang="en-US" sz="1800" dirty="0">
                <a:sym typeface="Symbol" pitchFamily="18" charset="2"/>
              </a:rPr>
              <a:t></a:t>
            </a:r>
            <a:r>
              <a:rPr lang="en-US" sz="1800" baseline="-25000" dirty="0">
                <a:sym typeface="Symbol" pitchFamily="18" charset="2"/>
              </a:rPr>
              <a:t>-</a:t>
            </a:r>
            <a:r>
              <a:rPr lang="en-US" sz="1800" b="0" dirty="0">
                <a:latin typeface="Arial" charset="0"/>
              </a:rPr>
              <a:t>) of </a:t>
            </a:r>
            <a:r>
              <a:rPr lang="en-US" sz="1800" i="1" dirty="0">
                <a:latin typeface="Arial" charset="0"/>
              </a:rPr>
              <a:t>H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946975"/>
            <a:ext cx="2762250" cy="276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1350" y="2946975"/>
            <a:ext cx="2762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2946975"/>
            <a:ext cx="2762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3250" y="5883850"/>
            <a:ext cx="5397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91400" y="5901312"/>
            <a:ext cx="5397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1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47800" y="5901312"/>
            <a:ext cx="2698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detection summary</a:t>
            </a:r>
            <a:endParaRPr lang="ru-RU" smtClean="0"/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946975"/>
            <a:ext cx="2762250" cy="276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1350" y="2946975"/>
            <a:ext cx="2762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2946975"/>
            <a:ext cx="2762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3250" y="5883850"/>
            <a:ext cx="5397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91400" y="5901312"/>
            <a:ext cx="5397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1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47800" y="5901312"/>
            <a:ext cx="2698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>
                <a:latin typeface="Arial" charset="0"/>
              </a:rPr>
              <a:t>Here’s what you do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Arial" charset="0"/>
              </a:rPr>
              <a:t>Compute the gradient at each point in the image</a:t>
            </a:r>
            <a:endParaRPr lang="en-US" sz="2000" b="0">
              <a:latin typeface="Arial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Arial" charset="0"/>
              </a:rPr>
              <a:t>Create the </a:t>
            </a:r>
            <a:r>
              <a:rPr lang="en-US" sz="1800" i="1">
                <a:latin typeface="Arial" charset="0"/>
              </a:rPr>
              <a:t>H</a:t>
            </a:r>
            <a:r>
              <a:rPr lang="en-US" sz="1800" b="0">
                <a:latin typeface="Arial" charset="0"/>
              </a:rPr>
              <a:t> matrix from the entries in the gradient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Arial" charset="0"/>
              </a:rPr>
              <a:t>Compute the eigenvalues. 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Arial" charset="0"/>
              </a:rPr>
              <a:t>Find points with large response (</a:t>
            </a:r>
            <a:r>
              <a:rPr lang="en-US" sz="1800" b="0">
                <a:sym typeface="Symbol" pitchFamily="18" charset="2"/>
              </a:rPr>
              <a:t></a:t>
            </a:r>
            <a:r>
              <a:rPr lang="en-US" sz="1800" baseline="-25000">
                <a:sym typeface="Symbol" pitchFamily="18" charset="2"/>
              </a:rPr>
              <a:t>-</a:t>
            </a:r>
            <a:r>
              <a:rPr lang="en-US" sz="1800" b="0">
                <a:latin typeface="Arial" charset="0"/>
                <a:sym typeface="Symbol" pitchFamily="18" charset="2"/>
              </a:rPr>
              <a:t> </a:t>
            </a:r>
            <a:r>
              <a:rPr lang="en-US" sz="1800" b="0">
                <a:latin typeface="Arial" charset="0"/>
              </a:rPr>
              <a:t>&gt; threshold)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Arial" charset="0"/>
              </a:rPr>
              <a:t>Choose those points where </a:t>
            </a:r>
            <a:r>
              <a:rPr lang="en-US" sz="1800" b="0">
                <a:sym typeface="Symbol" pitchFamily="18" charset="2"/>
              </a:rPr>
              <a:t></a:t>
            </a:r>
            <a:r>
              <a:rPr lang="en-US" sz="1800" baseline="-25000">
                <a:sym typeface="Symbol" pitchFamily="18" charset="2"/>
              </a:rPr>
              <a:t>- </a:t>
            </a:r>
            <a:r>
              <a:rPr lang="en-US" sz="1800" b="0">
                <a:latin typeface="Arial" charset="0"/>
              </a:rPr>
              <a:t>is a local maximum as features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endParaRPr lang="en-US" sz="1800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cross ratio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89002"/>
            <a:ext cx="7772400" cy="1295400"/>
          </a:xfrm>
        </p:spPr>
        <p:txBody>
          <a:bodyPr/>
          <a:lstStyle/>
          <a:p>
            <a:r>
              <a:rPr lang="en-US" smtClean="0"/>
              <a:t>A Projective Invariant</a:t>
            </a:r>
          </a:p>
          <a:p>
            <a:pPr lvl="1"/>
            <a:r>
              <a:rPr lang="en-US" sz="1800" smtClean="0"/>
              <a:t>Something that does not change under projective transformations (including perspective projection)</a:t>
            </a:r>
          </a:p>
        </p:txBody>
      </p:sp>
      <p:sp>
        <p:nvSpPr>
          <p:cNvPr id="8199" name="Line 5"/>
          <p:cNvSpPr>
            <a:spLocks noChangeShapeType="1"/>
          </p:cNvSpPr>
          <p:nvPr/>
        </p:nvSpPr>
        <p:spPr bwMode="auto">
          <a:xfrm flipV="1">
            <a:off x="609600" y="2717802"/>
            <a:ext cx="274320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8200" name="Oval 6"/>
          <p:cNvSpPr>
            <a:spLocks noChangeArrowheads="1"/>
          </p:cNvSpPr>
          <p:nvPr/>
        </p:nvSpPr>
        <p:spPr bwMode="auto">
          <a:xfrm>
            <a:off x="1111250" y="3975102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8201" name="Oval 7"/>
          <p:cNvSpPr>
            <a:spLocks noChangeArrowheads="1"/>
          </p:cNvSpPr>
          <p:nvPr/>
        </p:nvSpPr>
        <p:spPr bwMode="auto">
          <a:xfrm>
            <a:off x="1676400" y="3632202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8202" name="Oval 8"/>
          <p:cNvSpPr>
            <a:spLocks noChangeArrowheads="1"/>
          </p:cNvSpPr>
          <p:nvPr/>
        </p:nvSpPr>
        <p:spPr bwMode="auto">
          <a:xfrm>
            <a:off x="2514600" y="3105152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8203" name="Oval 9"/>
          <p:cNvSpPr>
            <a:spLocks noChangeArrowheads="1"/>
          </p:cNvSpPr>
          <p:nvPr/>
        </p:nvSpPr>
        <p:spPr bwMode="auto">
          <a:xfrm>
            <a:off x="2871788" y="2887665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8204" name="Text Box 10"/>
          <p:cNvSpPr txBox="1">
            <a:spLocks noChangeArrowheads="1"/>
          </p:cNvSpPr>
          <p:nvPr/>
        </p:nvSpPr>
        <p:spPr bwMode="auto">
          <a:xfrm>
            <a:off x="1155700" y="4013202"/>
            <a:ext cx="37863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/>
              <a:t>P</a:t>
            </a:r>
            <a:r>
              <a:rPr lang="en-US" b="1" baseline="-25000"/>
              <a:t>1</a:t>
            </a:r>
            <a:endParaRPr lang="en-US" sz="2000"/>
          </a:p>
        </p:txBody>
      </p:sp>
      <p:sp>
        <p:nvSpPr>
          <p:cNvPr id="8205" name="Text Box 11"/>
          <p:cNvSpPr txBox="1">
            <a:spLocks noChangeArrowheads="1"/>
          </p:cNvSpPr>
          <p:nvPr/>
        </p:nvSpPr>
        <p:spPr bwMode="auto">
          <a:xfrm>
            <a:off x="1752600" y="3632202"/>
            <a:ext cx="37863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/>
              <a:t>P</a:t>
            </a:r>
            <a:r>
              <a:rPr lang="en-US" b="1" baseline="-25000"/>
              <a:t>2</a:t>
            </a:r>
            <a:endParaRPr lang="en-US" sz="2000"/>
          </a:p>
        </p:txBody>
      </p:sp>
      <p:sp>
        <p:nvSpPr>
          <p:cNvPr id="8206" name="Text Box 12"/>
          <p:cNvSpPr txBox="1">
            <a:spLocks noChangeArrowheads="1"/>
          </p:cNvSpPr>
          <p:nvPr/>
        </p:nvSpPr>
        <p:spPr bwMode="auto">
          <a:xfrm>
            <a:off x="2590800" y="3098802"/>
            <a:ext cx="37863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/>
              <a:t>P</a:t>
            </a:r>
            <a:r>
              <a:rPr lang="en-US" b="1" baseline="-25000"/>
              <a:t>3</a:t>
            </a:r>
            <a:endParaRPr lang="en-US" sz="2000"/>
          </a:p>
        </p:txBody>
      </p:sp>
      <p:sp>
        <p:nvSpPr>
          <p:cNvPr id="8207" name="Text Box 13"/>
          <p:cNvSpPr txBox="1">
            <a:spLocks noChangeArrowheads="1"/>
          </p:cNvSpPr>
          <p:nvPr/>
        </p:nvSpPr>
        <p:spPr bwMode="auto">
          <a:xfrm>
            <a:off x="2957513" y="2870202"/>
            <a:ext cx="37863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/>
              <a:t>P</a:t>
            </a:r>
            <a:r>
              <a:rPr lang="en-US" b="1" baseline="-25000"/>
              <a:t>4</a:t>
            </a:r>
            <a:endParaRPr lang="en-US" sz="2000"/>
          </a:p>
        </p:txBody>
      </p:sp>
      <p:graphicFrame>
        <p:nvGraphicFramePr>
          <p:cNvPr id="8194" name="Object 14"/>
          <p:cNvGraphicFramePr>
            <a:graphicFrameLocks noChangeAspect="1"/>
          </p:cNvGraphicFramePr>
          <p:nvPr/>
        </p:nvGraphicFramePr>
        <p:xfrm>
          <a:off x="3886200" y="3043240"/>
          <a:ext cx="2819400" cy="1198562"/>
        </p:xfrm>
        <a:graphic>
          <a:graphicData uri="http://schemas.openxmlformats.org/presentationml/2006/ole">
            <p:oleObj spid="_x0000_s1039362" name="Equation" r:id="rId3" imgW="1104840" imgH="469800" progId="Equation.3">
              <p:embed/>
            </p:oleObj>
          </a:graphicData>
        </a:graphic>
      </p:graphicFrame>
      <p:sp>
        <p:nvSpPr>
          <p:cNvPr id="8208" name="Rectangle 15"/>
          <p:cNvSpPr>
            <a:spLocks noChangeArrowheads="1"/>
          </p:cNvSpPr>
          <p:nvPr/>
        </p:nvSpPr>
        <p:spPr bwMode="auto">
          <a:xfrm>
            <a:off x="685800" y="2032002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The cross-ratio of 4 collinear points</a:t>
            </a:r>
          </a:p>
          <a:p>
            <a:pPr algn="l"/>
            <a:endParaRPr lang="en-US">
              <a:latin typeface="Arial" charset="0"/>
            </a:endParaRPr>
          </a:p>
        </p:txBody>
      </p:sp>
      <p:sp>
        <p:nvSpPr>
          <p:cNvPr id="318480" name="Rectangle 16"/>
          <p:cNvSpPr>
            <a:spLocks noChangeArrowheads="1"/>
          </p:cNvSpPr>
          <p:nvPr/>
        </p:nvSpPr>
        <p:spPr bwMode="auto">
          <a:xfrm>
            <a:off x="685800" y="5080002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000">
                <a:latin typeface="Arial" charset="0"/>
              </a:rPr>
              <a:t>Can permute the point ordering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4! = 24 different orders (but only 6 distinct values)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000">
                <a:latin typeface="Arial" charset="0"/>
              </a:rPr>
              <a:t>This is the fundamental invariant of projective geometry</a:t>
            </a:r>
          </a:p>
        </p:txBody>
      </p:sp>
      <p:graphicFrame>
        <p:nvGraphicFramePr>
          <p:cNvPr id="8195" name="Object 22"/>
          <p:cNvGraphicFramePr>
            <a:graphicFrameLocks noChangeAspect="1"/>
          </p:cNvGraphicFramePr>
          <p:nvPr/>
        </p:nvGraphicFramePr>
        <p:xfrm>
          <a:off x="7467600" y="2870202"/>
          <a:ext cx="1031875" cy="1524000"/>
        </p:xfrm>
        <a:graphic>
          <a:graphicData uri="http://schemas.openxmlformats.org/presentationml/2006/ole">
            <p:oleObj spid="_x0000_s1039363" name="Equation" r:id="rId4" imgW="622080" imgH="914400" progId="Equation.3">
              <p:embed/>
            </p:oleObj>
          </a:graphicData>
        </a:graphic>
      </p:graphicFrame>
      <p:graphicFrame>
        <p:nvGraphicFramePr>
          <p:cNvPr id="318487" name="Object 23"/>
          <p:cNvGraphicFramePr>
            <a:graphicFrameLocks noChangeAspect="1"/>
          </p:cNvGraphicFramePr>
          <p:nvPr/>
        </p:nvGraphicFramePr>
        <p:xfrm>
          <a:off x="4953000" y="4524910"/>
          <a:ext cx="1981200" cy="842962"/>
        </p:xfrm>
        <a:graphic>
          <a:graphicData uri="http://schemas.openxmlformats.org/presentationml/2006/ole">
            <p:oleObj spid="_x0000_s1039364" name="Equation" r:id="rId5" imgW="110484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80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detection summary</a:t>
            </a:r>
            <a:endParaRPr lang="ru-RU" smtClean="0"/>
          </a:p>
        </p:txBody>
      </p:sp>
      <p:pic>
        <p:nvPicPr>
          <p:cNvPr id="29699" name="Picture 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18" y="5980390"/>
            <a:ext cx="5397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18" y="3026052"/>
            <a:ext cx="2762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18" y="3121302"/>
            <a:ext cx="25669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12"/>
          <p:cNvSpPr>
            <a:spLocks noChangeArrowheads="1"/>
          </p:cNvSpPr>
          <p:nvPr/>
        </p:nvSpPr>
        <p:spPr bwMode="auto">
          <a:xfrm>
            <a:off x="5610243" y="4007127"/>
            <a:ext cx="228600" cy="228600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/>
          </a:p>
        </p:txBody>
      </p:sp>
      <p:cxnSp>
        <p:nvCxnSpPr>
          <p:cNvPr id="29703" name="Straight Arrow Connector 20"/>
          <p:cNvCxnSpPr>
            <a:cxnSpLocks noChangeShapeType="1"/>
          </p:cNvCxnSpPr>
          <p:nvPr/>
        </p:nvCxnSpPr>
        <p:spPr bwMode="auto">
          <a:xfrm rot="10800000">
            <a:off x="3710006" y="3121302"/>
            <a:ext cx="2128837" cy="88582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9704" name="Straight Arrow Connector 22"/>
          <p:cNvCxnSpPr>
            <a:cxnSpLocks noChangeShapeType="1"/>
          </p:cNvCxnSpPr>
          <p:nvPr/>
        </p:nvCxnSpPr>
        <p:spPr bwMode="auto">
          <a:xfrm rot="10800000" flipV="1">
            <a:off x="3710006" y="4235727"/>
            <a:ext cx="2128837" cy="153352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9705" name="Rectangle 10"/>
          <p:cNvSpPr>
            <a:spLocks noChangeArrowheads="1"/>
          </p:cNvSpPr>
          <p:nvPr/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>
                <a:latin typeface="Arial" charset="0"/>
              </a:rPr>
              <a:t>Here’s what you do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Arial" charset="0"/>
              </a:rPr>
              <a:t>Compute the gradient at each point in the image</a:t>
            </a:r>
            <a:endParaRPr lang="en-US" sz="2000" b="0">
              <a:latin typeface="Arial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Arial" charset="0"/>
              </a:rPr>
              <a:t>Create the </a:t>
            </a:r>
            <a:r>
              <a:rPr lang="en-US" sz="1800" i="1">
                <a:latin typeface="Arial" charset="0"/>
              </a:rPr>
              <a:t>H</a:t>
            </a:r>
            <a:r>
              <a:rPr lang="en-US" sz="1800" b="0">
                <a:latin typeface="Arial" charset="0"/>
              </a:rPr>
              <a:t> matrix from the entries in the gradient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Arial" charset="0"/>
              </a:rPr>
              <a:t>Compute the eigenvalues. 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Arial" charset="0"/>
              </a:rPr>
              <a:t>Find points with large response (</a:t>
            </a:r>
            <a:r>
              <a:rPr lang="en-US" sz="1800" b="0">
                <a:sym typeface="Symbol" pitchFamily="18" charset="2"/>
              </a:rPr>
              <a:t></a:t>
            </a:r>
            <a:r>
              <a:rPr lang="en-US" sz="1800" baseline="-25000">
                <a:sym typeface="Symbol" pitchFamily="18" charset="2"/>
              </a:rPr>
              <a:t>-</a:t>
            </a:r>
            <a:r>
              <a:rPr lang="en-US" sz="1800" b="0">
                <a:latin typeface="Arial" charset="0"/>
                <a:sym typeface="Symbol" pitchFamily="18" charset="2"/>
              </a:rPr>
              <a:t> </a:t>
            </a:r>
            <a:r>
              <a:rPr lang="en-US" sz="1800" b="0">
                <a:latin typeface="Arial" charset="0"/>
              </a:rPr>
              <a:t>&gt; threshold)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Arial" charset="0"/>
              </a:rPr>
              <a:t>Choose those points where </a:t>
            </a:r>
            <a:r>
              <a:rPr lang="en-US" sz="1800" b="0">
                <a:sym typeface="Symbol" pitchFamily="18" charset="2"/>
              </a:rPr>
              <a:t></a:t>
            </a:r>
            <a:r>
              <a:rPr lang="en-US" sz="1800" baseline="-25000">
                <a:sym typeface="Symbol" pitchFamily="18" charset="2"/>
              </a:rPr>
              <a:t>- </a:t>
            </a:r>
            <a:r>
              <a:rPr lang="en-US" sz="1800" b="0">
                <a:latin typeface="Arial" charset="0"/>
              </a:rPr>
              <a:t>is a local maximum as features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endParaRPr lang="en-US" sz="1800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Harris operator</a:t>
            </a:r>
            <a:endParaRPr lang="ru-RU" smtClean="0"/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685800" y="914400"/>
            <a:ext cx="815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>
                <a:sym typeface="Symbol" pitchFamily="18" charset="2"/>
              </a:rPr>
              <a:t></a:t>
            </a:r>
            <a:r>
              <a:rPr lang="en-US" baseline="-25000">
                <a:sym typeface="Symbol" pitchFamily="18" charset="2"/>
              </a:rPr>
              <a:t>- </a:t>
            </a:r>
            <a:r>
              <a:rPr lang="en-US" b="0">
                <a:latin typeface="Arial" charset="0"/>
              </a:rPr>
              <a:t>is a variant of the “Harris operator” for feature detection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endParaRPr lang="en-US" sz="1800" b="0">
              <a:latin typeface="Arial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endParaRPr lang="en-US" sz="1800" b="0">
              <a:latin typeface="Arial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endParaRPr lang="en-US" sz="1800" b="0">
              <a:latin typeface="Arial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endParaRPr lang="en-US" sz="1800" b="0">
              <a:latin typeface="Arial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endParaRPr lang="en-US" sz="1800" b="0">
              <a:latin typeface="Arial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endParaRPr lang="en-US" sz="1800" b="0">
              <a:latin typeface="Arial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endParaRPr lang="en-US" sz="1800" b="0">
              <a:latin typeface="Arial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Arial" charset="0"/>
              </a:rPr>
              <a:t>The </a:t>
            </a:r>
            <a:r>
              <a:rPr lang="en-US" sz="1800" b="0" i="1">
                <a:latin typeface="Arial" charset="0"/>
              </a:rPr>
              <a:t>trace</a:t>
            </a:r>
            <a:r>
              <a:rPr lang="en-US" sz="1800" b="0">
                <a:latin typeface="Arial" charset="0"/>
              </a:rPr>
              <a:t> is the sum of the diagonals, i.e., </a:t>
            </a:r>
            <a:r>
              <a:rPr lang="en-US" sz="1800" b="0" i="1">
                <a:latin typeface="Arial" charset="0"/>
              </a:rPr>
              <a:t>trace(H) = h</a:t>
            </a:r>
            <a:r>
              <a:rPr lang="en-US" sz="1800" b="0" i="1" baseline="-25000">
                <a:latin typeface="Arial" charset="0"/>
              </a:rPr>
              <a:t>11</a:t>
            </a:r>
            <a:r>
              <a:rPr lang="en-US" sz="1800" b="0" i="1">
                <a:latin typeface="Arial" charset="0"/>
              </a:rPr>
              <a:t> + h</a:t>
            </a:r>
            <a:r>
              <a:rPr lang="en-US" sz="1800" b="0" i="1" baseline="-25000">
                <a:latin typeface="Arial" charset="0"/>
              </a:rPr>
              <a:t>22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Arial" charset="0"/>
              </a:rPr>
              <a:t>Very similar to </a:t>
            </a:r>
            <a:r>
              <a:rPr lang="en-US" sz="1800" b="0">
                <a:sym typeface="Symbol" pitchFamily="18" charset="2"/>
              </a:rPr>
              <a:t></a:t>
            </a:r>
            <a:r>
              <a:rPr lang="en-US" sz="1800" baseline="-25000">
                <a:sym typeface="Symbol" pitchFamily="18" charset="2"/>
              </a:rPr>
              <a:t>- </a:t>
            </a:r>
            <a:r>
              <a:rPr lang="en-US" sz="1800" b="0">
                <a:latin typeface="Arial" charset="0"/>
              </a:rPr>
              <a:t>but less expensive (no square root)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Arial" charset="0"/>
              </a:rPr>
              <a:t>Called the “Harris Corner Detector” or “Harris Operator”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Arial" charset="0"/>
              </a:rPr>
              <a:t>Lots of other detectors, this is one of the most popular</a:t>
            </a:r>
            <a:endParaRPr lang="en-US" sz="2000" b="0">
              <a:latin typeface="Arial" charset="0"/>
            </a:endParaRPr>
          </a:p>
        </p:txBody>
      </p:sp>
      <p:pic>
        <p:nvPicPr>
          <p:cNvPr id="30724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524000"/>
            <a:ext cx="18923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1163" y="2438400"/>
            <a:ext cx="2881312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Harris operator</a:t>
            </a:r>
            <a:endParaRPr lang="ru-RU" smtClean="0"/>
          </a:p>
        </p:txBody>
      </p:sp>
      <p:pic>
        <p:nvPicPr>
          <p:cNvPr id="31747" name="Picture 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2768" y="4740175"/>
            <a:ext cx="5397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7318" y="3555900"/>
            <a:ext cx="2762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718" y="3651150"/>
            <a:ext cx="25669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12"/>
          <p:cNvSpPr>
            <a:spLocks noChangeArrowheads="1"/>
          </p:cNvSpPr>
          <p:nvPr/>
        </p:nvSpPr>
        <p:spPr bwMode="auto">
          <a:xfrm>
            <a:off x="5165943" y="4536975"/>
            <a:ext cx="228600" cy="228600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1751" name="Straight Arrow Connector 20"/>
          <p:cNvCxnSpPr>
            <a:cxnSpLocks noChangeShapeType="1"/>
          </p:cNvCxnSpPr>
          <p:nvPr/>
        </p:nvCxnSpPr>
        <p:spPr bwMode="auto">
          <a:xfrm rot="10800000">
            <a:off x="3265706" y="3651150"/>
            <a:ext cx="2128837" cy="88582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1752" name="Straight Arrow Connector 22"/>
          <p:cNvCxnSpPr>
            <a:cxnSpLocks noChangeShapeType="1"/>
          </p:cNvCxnSpPr>
          <p:nvPr/>
        </p:nvCxnSpPr>
        <p:spPr bwMode="auto">
          <a:xfrm rot="10800000" flipV="1">
            <a:off x="3265706" y="4765575"/>
            <a:ext cx="2128837" cy="153352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3175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35731" y="679350"/>
            <a:ext cx="2744787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2068" y="679350"/>
            <a:ext cx="245745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5" name="Rectangle 13"/>
          <p:cNvSpPr>
            <a:spLocks noChangeArrowheads="1"/>
          </p:cNvSpPr>
          <p:nvPr/>
        </p:nvSpPr>
        <p:spPr bwMode="auto">
          <a:xfrm>
            <a:off x="5165943" y="1641375"/>
            <a:ext cx="228600" cy="228600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1756" name="Straight Arrow Connector 14"/>
          <p:cNvCxnSpPr>
            <a:cxnSpLocks noChangeShapeType="1"/>
          </p:cNvCxnSpPr>
          <p:nvPr/>
        </p:nvCxnSpPr>
        <p:spPr bwMode="auto">
          <a:xfrm rot="10800000">
            <a:off x="3265706" y="755550"/>
            <a:ext cx="2128837" cy="88582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1757" name="Straight Arrow Connector 15"/>
          <p:cNvCxnSpPr>
            <a:cxnSpLocks noChangeShapeType="1"/>
          </p:cNvCxnSpPr>
          <p:nvPr/>
        </p:nvCxnSpPr>
        <p:spPr bwMode="auto">
          <a:xfrm rot="10800000" flipV="1">
            <a:off x="3265706" y="1869975"/>
            <a:ext cx="2128837" cy="153352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1758" name="Rectangle 9"/>
          <p:cNvSpPr>
            <a:spLocks noChangeArrowheads="1"/>
          </p:cNvSpPr>
          <p:nvPr/>
        </p:nvSpPr>
        <p:spPr bwMode="auto">
          <a:xfrm>
            <a:off x="7556718" y="1746150"/>
            <a:ext cx="1331913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0">
                <a:latin typeface="Arial" charset="0"/>
              </a:rPr>
              <a:t>Harris </a:t>
            </a:r>
            <a:br>
              <a:rPr lang="en-US" b="0">
                <a:latin typeface="Arial" charset="0"/>
              </a:rPr>
            </a:br>
            <a:r>
              <a:rPr lang="en-US" b="0">
                <a:latin typeface="Arial" charset="0"/>
              </a:rPr>
              <a:t>operator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cows_step0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</a:blip>
          <a:srcRect/>
          <a:stretch>
            <a:fillRect/>
          </a:stretch>
        </p:blipFill>
        <p:spPr bwMode="auto">
          <a:xfrm>
            <a:off x="533400" y="892452"/>
            <a:ext cx="8153400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Harris detector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cows_step1_corner_respon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92452"/>
            <a:ext cx="81534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 value (red high, blue low)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cows_step2_thre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92452"/>
            <a:ext cx="81534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Threshold (f &gt; value)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cows_step3_thresh&amp;max"/>
          <p:cNvPicPr>
            <a:picLocks noChangeAspect="1" noChangeArrowheads="1"/>
          </p:cNvPicPr>
          <p:nvPr/>
        </p:nvPicPr>
        <p:blipFill>
          <a:blip r:embed="rId2" cstate="print">
            <a:lum bright="24000" contrast="7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533400" y="892452"/>
            <a:ext cx="815340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 local maxima of 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ows_step4_harris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</a:blip>
          <a:srcRect/>
          <a:stretch>
            <a:fillRect/>
          </a:stretch>
        </p:blipFill>
        <p:spPr bwMode="auto">
          <a:xfrm>
            <a:off x="533400" y="876954"/>
            <a:ext cx="8153400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Harris features (in red)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Images</a:t>
            </a:r>
            <a:endParaRPr lang="en-US" dirty="0"/>
          </a:p>
        </p:txBody>
      </p:sp>
      <p:pic>
        <p:nvPicPr>
          <p:cNvPr id="4" name="infiniteimag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58685" y="1081004"/>
            <a:ext cx="6405965" cy="48044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0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Analogies</a:t>
            </a:r>
            <a:endParaRPr lang="en-US" dirty="0"/>
          </a:p>
        </p:txBody>
      </p:sp>
      <p:pic>
        <p:nvPicPr>
          <p:cNvPr id="4" name="analogies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31888" y="1198563"/>
            <a:ext cx="6858000" cy="457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7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Monocular Depth Cues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919880"/>
            <a:ext cx="8561388" cy="5356225"/>
          </a:xfrm>
        </p:spPr>
        <p:txBody>
          <a:bodyPr/>
          <a:lstStyle/>
          <a:p>
            <a:r>
              <a:rPr lang="en-US" dirty="0" smtClean="0"/>
              <a:t>Stationary Cues:</a:t>
            </a:r>
          </a:p>
          <a:p>
            <a:pPr lvl="1"/>
            <a:r>
              <a:rPr lang="en-US" dirty="0" smtClean="0"/>
              <a:t>Perspective</a:t>
            </a:r>
          </a:p>
          <a:p>
            <a:pPr lvl="1"/>
            <a:r>
              <a:rPr lang="en-US" dirty="0" smtClean="0"/>
              <a:t>Relative size</a:t>
            </a:r>
          </a:p>
          <a:p>
            <a:pPr lvl="1"/>
            <a:r>
              <a:rPr lang="en-US" dirty="0" smtClean="0"/>
              <a:t>Familiar size</a:t>
            </a:r>
          </a:p>
          <a:p>
            <a:pPr lvl="1"/>
            <a:r>
              <a:rPr lang="en-US" dirty="0" smtClean="0"/>
              <a:t>Aerial perspective </a:t>
            </a:r>
          </a:p>
          <a:p>
            <a:pPr lvl="1"/>
            <a:r>
              <a:rPr lang="en-US" dirty="0" smtClean="0"/>
              <a:t>Occlusion</a:t>
            </a:r>
          </a:p>
          <a:p>
            <a:pPr lvl="1"/>
            <a:r>
              <a:rPr lang="en-US" dirty="0" smtClean="0"/>
              <a:t>Peripheral vision</a:t>
            </a:r>
          </a:p>
          <a:p>
            <a:pPr lvl="1"/>
            <a:r>
              <a:rPr lang="en-US" dirty="0" smtClean="0"/>
              <a:t>Texture gradient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calibration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2286000"/>
          </a:xfrm>
        </p:spPr>
        <p:txBody>
          <a:bodyPr/>
          <a:lstStyle/>
          <a:p>
            <a:r>
              <a:rPr lang="en-US" smtClean="0"/>
              <a:t>Goal:  estimate the camera parameters</a:t>
            </a:r>
          </a:p>
          <a:p>
            <a:pPr lvl="1"/>
            <a:r>
              <a:rPr lang="en-US" smtClean="0"/>
              <a:t>Version 1:  solve for projection matrix</a:t>
            </a:r>
          </a:p>
        </p:txBody>
      </p:sp>
      <p:graphicFrame>
        <p:nvGraphicFramePr>
          <p:cNvPr id="11266" name="Object 13"/>
          <p:cNvGraphicFramePr>
            <a:graphicFrameLocks noChangeAspect="1"/>
          </p:cNvGraphicFramePr>
          <p:nvPr/>
        </p:nvGraphicFramePr>
        <p:xfrm>
          <a:off x="2260600" y="2006600"/>
          <a:ext cx="3089275" cy="892175"/>
        </p:xfrm>
        <a:graphic>
          <a:graphicData uri="http://schemas.openxmlformats.org/presentationml/2006/ole">
            <p:oleObj spid="_x0000_s1040386" name="Equation" r:id="rId3" imgW="2374560" imgH="685800" progId="Equation.3">
              <p:embed/>
            </p:oleObj>
          </a:graphicData>
        </a:graphic>
      </p:graphicFrame>
      <p:sp>
        <p:nvSpPr>
          <p:cNvPr id="11269" name="Rectangle 22"/>
          <p:cNvSpPr>
            <a:spLocks noChangeArrowheads="1"/>
          </p:cNvSpPr>
          <p:nvPr/>
        </p:nvSpPr>
        <p:spPr bwMode="auto">
          <a:xfrm>
            <a:off x="685800" y="32004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Version 2:  solve for camera parameters separately</a:t>
            </a:r>
          </a:p>
          <a:p>
            <a:pPr marL="1143000" lvl="2" indent="-228600" algn="l">
              <a:spcBef>
                <a:spcPct val="20000"/>
              </a:spcBef>
              <a:buFontTx/>
              <a:buChar char="–"/>
            </a:pPr>
            <a:r>
              <a:rPr lang="en-US" sz="1800">
                <a:latin typeface="Arial" charset="0"/>
              </a:rPr>
              <a:t>intrinsics (focal length, principle point, pixel size)</a:t>
            </a:r>
          </a:p>
          <a:p>
            <a:pPr marL="1143000" lvl="2" indent="-228600" algn="l">
              <a:spcBef>
                <a:spcPct val="20000"/>
              </a:spcBef>
              <a:buFontTx/>
              <a:buChar char="–"/>
            </a:pPr>
            <a:r>
              <a:rPr lang="en-US" sz="1800">
                <a:latin typeface="Arial" charset="0"/>
              </a:rPr>
              <a:t>extrinsics (rotation angles, translation)</a:t>
            </a:r>
          </a:p>
          <a:p>
            <a:pPr marL="1143000" lvl="2" indent="-228600" algn="l">
              <a:spcBef>
                <a:spcPct val="20000"/>
              </a:spcBef>
              <a:buFontTx/>
              <a:buChar char="–"/>
            </a:pPr>
            <a:r>
              <a:rPr lang="en-US" sz="1800">
                <a:latin typeface="Arial" charset="0"/>
              </a:rPr>
              <a:t>radial distortion</a:t>
            </a:r>
          </a:p>
        </p:txBody>
      </p:sp>
      <p:graphicFrame>
        <p:nvGraphicFramePr>
          <p:cNvPr id="1040387" name="Object 1032"/>
          <p:cNvGraphicFramePr>
            <a:graphicFrameLocks noChangeAspect="1"/>
          </p:cNvGraphicFramePr>
          <p:nvPr/>
        </p:nvGraphicFramePr>
        <p:xfrm>
          <a:off x="1458913" y="4900209"/>
          <a:ext cx="5268912" cy="1190625"/>
        </p:xfrm>
        <a:graphic>
          <a:graphicData uri="http://schemas.openxmlformats.org/presentationml/2006/ole">
            <p:oleObj spid="_x0000_s1040387" name="Equation" r:id="rId4" imgW="405108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10" y="25401"/>
            <a:ext cx="8077200" cy="719669"/>
          </a:xfrm>
        </p:spPr>
        <p:txBody>
          <a:bodyPr/>
          <a:lstStyle/>
          <a:p>
            <a:r>
              <a:rPr lang="en-US" sz="3200" dirty="0" smtClean="0"/>
              <a:t>Calibration using a reference object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95869"/>
            <a:ext cx="7772400" cy="1219200"/>
          </a:xfrm>
        </p:spPr>
        <p:txBody>
          <a:bodyPr/>
          <a:lstStyle/>
          <a:p>
            <a:r>
              <a:rPr lang="en-US" smtClean="0"/>
              <a:t>Place a known object in the scene</a:t>
            </a:r>
          </a:p>
          <a:p>
            <a:pPr lvl="1"/>
            <a:r>
              <a:rPr lang="en-US" smtClean="0"/>
              <a:t>identify correspondence between image and scene</a:t>
            </a:r>
          </a:p>
          <a:p>
            <a:pPr lvl="1"/>
            <a:r>
              <a:rPr lang="en-US" smtClean="0"/>
              <a:t>compute mapping from scene to image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pic>
        <p:nvPicPr>
          <p:cNvPr id="46084" name="Picture 4" descr="CalC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167469"/>
            <a:ext cx="3810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45" name="Rectangle 5"/>
          <p:cNvSpPr>
            <a:spLocks noChangeArrowheads="1"/>
          </p:cNvSpPr>
          <p:nvPr/>
        </p:nvSpPr>
        <p:spPr bwMode="auto">
          <a:xfrm>
            <a:off x="685800" y="5367869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rial" charset="0"/>
              </a:rPr>
              <a:t>Issues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must know geometry very accurately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must know 3D-&gt;2D correspondence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Alternative:  multi-plane calibration  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41275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pPr lvl="1"/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-33866" y="1837271"/>
            <a:ext cx="9144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/>
          </a:p>
          <a:p>
            <a:pPr algn="l"/>
            <a:endParaRPr lang="en-US"/>
          </a:p>
        </p:txBody>
      </p:sp>
      <p:pic>
        <p:nvPicPr>
          <p:cNvPr id="52229" name="Picture 5" descr="list_imag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497" y="770471"/>
            <a:ext cx="7361237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423334" y="3361271"/>
            <a:ext cx="7924800" cy="281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445809" y="3437471"/>
            <a:ext cx="4025204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>
                <a:latin typeface="Arial" charset="0"/>
              </a:rPr>
              <a:t>Images courtesy Jean-Yves Bouguet, Intel Corp.</a:t>
            </a: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651934" y="3708405"/>
            <a:ext cx="845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l">
              <a:spcBef>
                <a:spcPct val="20000"/>
              </a:spcBef>
            </a:pPr>
            <a:r>
              <a:rPr lang="en-US" sz="2800" dirty="0">
                <a:latin typeface="Arial" charset="0"/>
              </a:rPr>
              <a:t>Advantage</a:t>
            </a:r>
          </a:p>
          <a:p>
            <a:pPr marL="838200" lvl="1" indent="-381000" algn="l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Only requires a plane</a:t>
            </a:r>
          </a:p>
          <a:p>
            <a:pPr marL="838200" lvl="1" indent="-381000" algn="l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Don’t have to know positions/orientations</a:t>
            </a:r>
          </a:p>
          <a:p>
            <a:pPr marL="838200" lvl="1" indent="-381000" algn="l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Good code available online!</a:t>
            </a:r>
          </a:p>
          <a:p>
            <a:pPr marL="1257300" lvl="2" indent="-342900" algn="l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>
                <a:latin typeface="Arial" charset="0"/>
                <a:cs typeface="Arial" charset="0"/>
              </a:rPr>
              <a:t>Intel’s </a:t>
            </a:r>
            <a:r>
              <a:rPr lang="en-US" sz="1600" dirty="0" err="1">
                <a:latin typeface="Arial" charset="0"/>
                <a:cs typeface="Arial" charset="0"/>
              </a:rPr>
              <a:t>OpenCV</a:t>
            </a:r>
            <a:r>
              <a:rPr lang="en-US" sz="1600" dirty="0">
                <a:latin typeface="Arial" charset="0"/>
                <a:cs typeface="Arial" charset="0"/>
              </a:rPr>
              <a:t> library:</a:t>
            </a:r>
            <a:r>
              <a:rPr lang="en-US" sz="1800" dirty="0">
                <a:latin typeface="Arial" charset="0"/>
                <a:cs typeface="Arial" charset="0"/>
              </a:rPr>
              <a:t>  </a:t>
            </a:r>
            <a:r>
              <a:rPr lang="en-US" sz="1400" dirty="0">
                <a:latin typeface="Arial" charset="0"/>
                <a:cs typeface="Arial" charset="0"/>
                <a:hlinkClick r:id="rId4"/>
              </a:rPr>
              <a:t>http://www.intel.com/research/mrl/research/opencv/</a:t>
            </a:r>
            <a:r>
              <a:rPr lang="en-US" sz="1400" dirty="0">
                <a:latin typeface="Arial" charset="0"/>
                <a:cs typeface="Arial" charset="0"/>
              </a:rPr>
              <a:t> </a:t>
            </a:r>
          </a:p>
          <a:p>
            <a:pPr marL="1257300" lvl="2" indent="-342900" algn="l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err="1">
                <a:latin typeface="Arial" charset="0"/>
                <a:cs typeface="Arial" charset="0"/>
              </a:rPr>
              <a:t>Matlab</a:t>
            </a:r>
            <a:r>
              <a:rPr lang="en-US" sz="1600" dirty="0">
                <a:latin typeface="Arial" charset="0"/>
                <a:cs typeface="Arial" charset="0"/>
              </a:rPr>
              <a:t> version by Jean-Yves </a:t>
            </a:r>
            <a:r>
              <a:rPr lang="en-US" sz="1600" dirty="0" err="1">
                <a:latin typeface="Arial" charset="0"/>
                <a:cs typeface="Arial" charset="0"/>
              </a:rPr>
              <a:t>Bouget</a:t>
            </a:r>
            <a:r>
              <a:rPr lang="en-US" sz="1600" dirty="0">
                <a:latin typeface="Arial" charset="0"/>
                <a:cs typeface="Arial" charset="0"/>
              </a:rPr>
              <a:t>:  </a:t>
            </a:r>
            <a:r>
              <a:rPr lang="en-US" sz="1400" dirty="0">
                <a:latin typeface="Arial" charset="0"/>
                <a:cs typeface="Arial" charset="0"/>
                <a:hlinkClick r:id="rId5"/>
              </a:rPr>
              <a:t>http://www.vision.caltech.edu/bouguetj/calib_doc/index.html</a:t>
            </a:r>
            <a:endParaRPr lang="en-US" sz="1400" dirty="0">
              <a:latin typeface="Arial" charset="0"/>
              <a:cs typeface="Arial" charset="0"/>
            </a:endParaRPr>
          </a:p>
          <a:p>
            <a:pPr marL="1257300" lvl="2" indent="-342900" algn="l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err="1">
                <a:latin typeface="Arial" charset="0"/>
                <a:cs typeface="Arial" charset="0"/>
              </a:rPr>
              <a:t>Zhengyou</a:t>
            </a:r>
            <a:r>
              <a:rPr lang="en-US" sz="1600" dirty="0">
                <a:latin typeface="Arial" charset="0"/>
                <a:cs typeface="Arial" charset="0"/>
              </a:rPr>
              <a:t> Zhang’s web site:  </a:t>
            </a:r>
            <a:r>
              <a:rPr lang="en-US" sz="1400" dirty="0">
                <a:latin typeface="Arial" charset="0"/>
                <a:cs typeface="Arial" charset="0"/>
                <a:hlinkClick r:id="rId6"/>
              </a:rPr>
              <a:t>http://research.microsoft.com/~zhang/Calib/</a:t>
            </a:r>
            <a:r>
              <a:rPr lang="en-US" sz="1400" dirty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</a:p>
          <a:p>
            <a:endParaRPr lang="en-US" dirty="0" smtClean="0"/>
          </a:p>
          <a:p>
            <a:r>
              <a:rPr lang="en-US" dirty="0" smtClean="0"/>
              <a:t>What are Features?</a:t>
            </a:r>
          </a:p>
          <a:p>
            <a:pPr lvl="1"/>
            <a:r>
              <a:rPr lang="en-US" dirty="0" smtClean="0"/>
              <a:t>Edges</a:t>
            </a:r>
          </a:p>
          <a:p>
            <a:pPr lvl="1"/>
            <a:r>
              <a:rPr lang="en-US" dirty="0" smtClean="0"/>
              <a:t>Corners</a:t>
            </a:r>
          </a:p>
          <a:p>
            <a:pPr lvl="1"/>
            <a:r>
              <a:rPr lang="en-US" dirty="0" smtClean="0"/>
              <a:t>Generally “interesting” parts of an image</a:t>
            </a:r>
          </a:p>
        </p:txBody>
      </p:sp>
      <p:pic>
        <p:nvPicPr>
          <p:cNvPr id="4" name="Picture 10" descr="393px-Allisvanit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0768" y="987818"/>
            <a:ext cx="26955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757331" y="5096268"/>
            <a:ext cx="408663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b="0" i="1">
                <a:latin typeface="Arial" charset="0"/>
              </a:rPr>
              <a:t>All is Vanity</a:t>
            </a:r>
            <a:r>
              <a:rPr lang="en-US" sz="1600" b="0">
                <a:latin typeface="Arial" charset="0"/>
              </a:rPr>
              <a:t>, by C. Allan Gilbert, 1873-1929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81000" y="54102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b="0" dirty="0">
                <a:latin typeface="Arial" charset="0"/>
              </a:rPr>
              <a:t>Readings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dirty="0">
                <a:latin typeface="Arial" charset="0"/>
              </a:rPr>
              <a:t>M. Brown et al. </a:t>
            </a:r>
            <a:r>
              <a:rPr lang="en-US" sz="1600" b="0" dirty="0">
                <a:latin typeface="Arial" charset="0"/>
                <a:hlinkClick r:id="rId4"/>
              </a:rPr>
              <a:t>Multi-Image Matching using Multi-Scale Oriented Patches</a:t>
            </a:r>
            <a:r>
              <a:rPr lang="en-US" sz="1600" b="0" dirty="0">
                <a:latin typeface="Arial" charset="0"/>
              </a:rPr>
              <a:t>, CVPR 2005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TAG_VCONFIG" val="PD94bWwgdmVyc2lvbj0iMS4wIiBlbmNvZGluZz0iVVRGLTgiPz4NCjxjb25maWd1cmF0aW9uPg0KCTxjb2xvcnM+DQoJCTx1aWNvbG9yIG5hbWU9InByaW1hcnkiIHZhbHVlPSIweDM4MzgzOCIvPg0KCQk8dWljb2xvciBuYW1lPSJnbG93IiB2YWx1ZT0iMHgyMTIxMjEiLz4NCgkJPHVpY29sb3IgbmFtZT0idGV4dCIgdmFsdWU9IjB4RkZGRkZGIi8+DQoJCTx1aWNvbG9yIG5hbWU9ImxpZ2h0IiB2YWx1ZT0iMHg4RjhGOEYiLz4NCgkJPHVpY29sb3IgbmFtZT0ic2hhZG93IiB2YWx1ZT0iMHhGRkZGRkYiLz4NCgkJPHVpY29sb3IgbmFtZT0iYmFja2dyb3VuZCIgdmFsdWU9IjB4MDAwMDAw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U2hvdyBzaWRlYmFyIHRvIHBhcnRpY2lwYW50cyIvPg0KCQk8dWl0ZXh0IG5hbWU9IkRPQ1dSQVBfVElUTEUiIHZhbHVlPSJCcmVlemU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EZW4gVGVpbG5laG1lcm4gZGllIFNlaXRlbmxlaXN0ZSBhbnplaWdlbiIvPg0KCQk8dWl0ZXh0IG5hbWU9IkRPQ1dSQVBfVElUTEUiIHZhbHVlPSJCcmVlemU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U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T1VUTElORSIgdmFsdWU9IlBsYW4iLz4NCgkJPHVpdGV4dCBuYW1lPSJUQUJfVEhVTUIiIHZhbHVlPSIgTWluaWF0dXJlIi8+DQoJCTx1aXRleHQgbmFtZT0iVEFCX05PVEVTIiB2YWx1ZT0iTm90ZXMiLz4NCgkJPHVpdGV4dCBuYW1lPSJUQUJfU0VBUkNIIiB2YWx1ZT0iIENoZXJjaGVy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k1vbnRyZXIgbCdlbmNhZHLDqSBhdXggcGFydGljaXBhbnRzIi8+DQoJCTx1aXRleHQgbmFtZT0iRE9DV1JBUF9USVRMRSIgdmFsdWU9IlBpw6hjZSBqb2ludGUgQnJlZXpl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uOCteOCpOODieODkOODvOOCkuWPguWKoOiAheOBq+imi+OBm+OCiyIvPg0KCQk8dWl0ZXh0IG5hbWU9IkRPQ1dSQVBfVElUTEUiIHZhbHVlPSJCcmVlemU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LssLjsl6zsnpDsl5Dqsowg7IS466GcIOunieuMgCDrs7TsnbTquLAiLz4NCgkJPHVpdGV4dCBuYW1lPSJET0NXUkFQX1RJVExFIiB2YWx1ZT0iQnJlZXplIO2MjOydvCDssqjrtoAiLz4NCgkJPHVpdGV4dCBuYW1lPSJET0NXUkFQX01TRyIgdmFsdWU9IuuCtCDsu7Ttk6jthLDsl5Ag7KCA7J6lIi8+DQoJCTx1aXRleHQgbmFtZT0iRE9DV1JBUF9QUk9NUFQiIHZhbHVlPSLtgbTrpq3tlZjsl6wg64uk7Jq066Gc65OcIi8+DQoJPC9sYW5ndWFnZT4NCjwvY29uZmlndXJhdGlvbj4NCg=="/>
  <p:tag name="MMPROD_NEXTUNIQUEID" val="10014"/>
  <p:tag name="MMPROD_UIDATA" val="&lt;database version=&quot;6.0&quot;&gt;&lt;object type=&quot;1&quot; unique_id=&quot;10001&quot;&gt;&lt;property id=&quot;20141&quot; value=&quot;Adobe Corp Template_2005&quot;/&gt;&lt;property id=&quot;20224&quot; value=&quot;C:\Documents and Settings\sbenson\My Documents\My Breeze Presentations\Adobe Corp Template_2005_vsb3&quot;/&gt;&lt;property id=&quot;20250&quot; value=&quot;6&quot;/&gt;&lt;property id=&quot;20251&quot; value=&quot;0&quot;/&gt;&lt;property id=&quot;20259&quot; value=&quot;0&quot;/&gt;&lt;property id=&quot;20262&quot; value=&quot;55506091&quot;/&gt;&lt;object type=&quot;4&quot; unique_id=&quot;10002&quot;&gt;&lt;/object&gt;&lt;object type=&quot;2&quot; unique_id=&quot;10003&quot;&gt;&lt;object type=&quot;3&quot; unique_id=&quot;27996&quot;&gt;&lt;property id=&quot;20148&quot; value=&quot;5&quot;/&gt;&lt;property id=&quot;20300&quot; value=&quot;Slide 1 - &amp;quot;GRG&amp;#x0D;&amp;#x0A;Tech Summit&amp;quot;&quot;/&gt;&lt;property id=&quot;20307&quot; value=&quot;354&quot;/&gt;&lt;/object&gt;&lt;object type=&quot;3&quot; unique_id=&quot;29236&quot;&gt;&lt;property id=&quot;20148&quot; value=&quot;5&quot;/&gt;&lt;property id=&quot;20300&quot; value=&quot;Slide 2 - &amp;quot;Projects&amp;quot;&quot;/&gt;&lt;property id=&quot;20307&quot; value=&quot;362&quot;/&gt;&lt;/object&gt;&lt;object type=&quot;3&quot; unique_id=&quot;30367&quot;&gt;&lt;property id=&quot;20148&quot; value=&quot;5&quot;/&gt;&lt;property id=&quot;20300&quot; value=&quot;Slide 3 - &amp;quot;Image Puzzles&amp;quot;&quot;/&gt;&lt;property id=&quot;20307&quot; value=&quot;371&quot;/&gt;&lt;/object&gt;&lt;object type=&quot;3&quot; unique_id=&quot;31631&quot;&gt;&lt;property id=&quot;20148&quot; value=&quot;5&quot;/&gt;&lt;property id=&quot;20300&quot; value=&quot;Slide 4 - &amp;quot;Making audio processing intuitive&amp;quot;&quot;/&gt;&lt;property id=&quot;20307&quot; value=&quot;375&quot;/&gt;&lt;/object&gt;&lt;/object&gt;&lt;object type=&quot;8&quot; unique_id=&quot;10031&quot;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E(u,v) = \sum_{(x,y) \in W} {[I(x+u, y+v) - I(x,y)]}^2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1"/>
  <p:tag name="PICTUREFILESIZE" val="101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I(x+u, y+v) \approx I(x,y) +  \frac{\partial I}{\partial x} u + \frac{\partial I}{\partial y}v$&#10;\end{document}&#10;"/>
  <p:tag name="FILENAME" val="Edittex"/>
  <p:tag name="FORMAT" val="bmpmono"/>
  <p:tag name="RES" val="1200"/>
  <p:tag name="BLEND" val="0"/>
  <p:tag name="TRANSPARENT" val="0"/>
  <p:tag name="TBUG" val="0"/>
  <p:tag name="ALLOWFS" val="0"/>
  <p:tag name="ORIGWIDTH" val="357"/>
  <p:tag name="PICTUREFILESIZE" val="3966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I(x+u, y+v) = I(x,y) +  \frac{\partial I}{\partial x} u + \frac{\partial I}{\partial y}v + \mbox{higher order terms}$&#10;\end{document}&#10;"/>
  <p:tag name="FILENAME" val="Edittex"/>
  <p:tag name="FORMAT" val="bmpmono"/>
  <p:tag name="RES" val="1200"/>
  <p:tag name="BLEND" val="0"/>
  <p:tag name="TRANSPARENT" val="0"/>
  <p:tag name="TBUG" val="0"/>
  <p:tag name="ALLOWFS" val="0"/>
  <p:tag name="ORIGWIDTH" val="529"/>
  <p:tag name="PICTUREFILESIZE" val="58849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approx I(x,y) +  [I_x~I_y] &#10;\left[&#10;\begin{array}{c}&#10;u \\&#10;v&#10;\end{array}&#10;\right]&#10;$&#10;\end{document}&#10;"/>
  <p:tag name="FILENAME" val="Edittex"/>
  <p:tag name="FORMAT" val="bmpmono"/>
  <p:tag name="RES" val="1200"/>
  <p:tag name="BLEND" val="0"/>
  <p:tag name="TRANSPARENT" val="0"/>
  <p:tag name="TBUG" val="0"/>
  <p:tag name="ALLOWFS" val="0"/>
  <p:tag name="ORIGWIDTH" val="221"/>
  <p:tag name="PICTUREFILESIZE" val="40977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shorthand:  $I_x = \frac{\partial I}{\partial x}$&#10;\end{document}&#10;"/>
  <p:tag name="EXTERNALNAME" val="Edittex"/>
  <p:tag name="BLEND" val="False"/>
  <p:tag name="TRANSPARENT" val="False"/>
  <p:tag name="BITMAPFORMAT" val="bmp16m"/>
  <p:tag name="DEBUGINTERACTIVE" val="True"/>
  <p:tag name="ORIGWIDTH" val="708.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*}&#10;E(u,v) &amp; = &amp; \sum_{(x,y) \in W} {[I(x+u, y+v) - I(x,y)]}^2 \\&#10;&amp; \approx &amp; \sum_{(x,y) \in W} {[I(x, y) &#10;+ [I_x~I_y]&#10;\left[&#10;\begin{array}{c}&#10;u \\&#10;v&#10;\end{array}&#10;\right]&#10;- I(x,y)]}^2 \\&#10;&amp; \approx &amp; \sum_{(x,y) \in W} {\left[[I_x~I_y]&#10;\left[&#10;\begin{array}{c}&#10;u \\&#10;v&#10;\end{array}&#10;\right]&#10;\right]&#10;}^2 \\&#10;\end{eqnarray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8"/>
  <p:tag name="PICTUREFILESIZE" val="2879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E(u,v) = \sum_{(x,y) \in W} [u~v]&#10;\left[&#10;\begin{array}{cc}&#10;I_x^2 &amp; I_x I_y \\&#10;I_y I_x &amp; I_y^2&#10;\end{array}&#10;\right]&#10;\left[&#10;\begin{array}{c}&#10;u \\&#10;v&#10;\end{array}&#10;\right]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1"/>
  <p:tag name="PICTUREFILESIZE" val="1116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H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39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left[&#10;\begin{array}{c}&#10;u \\&#10;v&#10;\end{array}&#10;\right]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2"/>
  <p:tag name="PICTUREFILESIZE" val="92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x = \lambda x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9"/>
  <p:tag name="PICTUREFILESIZE" val="15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et(A - \lambda I) = 0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0"/>
  <p:tag name="PICTUREFILESIZE" val="286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et&#10;\left[&#10;\begin{array}{cc}&#10;h_{11} - \lambda &amp; h_{12} \\&#10;h_{21} &amp; h_{22} - \lambda \\&#10;\end{array}&#10;\right] = 0&#10;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8"/>
  <p:tag name="PICTUREFILESIZE" val="596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mbda_{\pm} = \frac{1}{2}&#10;\left[&#10;(h_{11} + h_{22}) \pm &#10;\sqrt{4 h_{12} h_{21} + {(h_{11} - h_{22})}^2}&#10;\right]&#10;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11"/>
  <p:tag name="PICTUREFILESIZE" val="890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&#10;\left[&#10;\begin{array}{cc}&#10;h_{11} - \lambda &amp; h_{12} \\&#10;h_{21} &amp; h_{22} - \lambda \\&#10;\end{array}&#10;\right]&#10;\left[&#10;\begin{array}{c}&#10;x \\&#10;y \\&#10;\end{array}&#10;\right]&#10; = 0&#10;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9"/>
  <p:tag name="PICTUREFILESIZE" val="585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E(u,v) = \sum_{(x,y) \in W} [u~v]&#10;\left[&#10;\begin{array}{cc}&#10;I_x^2 &amp; I_x I_y \\&#10;I_y I_x &amp; I_y^2&#10;\end{array}&#10;\right]&#10;\left[&#10;\begin{array}{c}&#10;u \\&#10;v&#10;\end{array}&#10;\right]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1"/>
  <p:tag name="PICTUREFILESIZE" val="1116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H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39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*}&#10;H x_+ &amp; = &amp; \lambda_{+} x_+ \\&#10;H x_- &amp; = &amp; \lambda_{-} x_-&#10;\end{eqnarray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4"/>
  <p:tag name="PICTUREFILESIZE" val="362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left[&#10;\begin{array}{c}&#10;u \\&#10;v&#10;\end{array}&#10;\right]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2"/>
  <p:tag name="PICTUREFILESIZE" val="92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mbda_+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54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mbda_-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5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0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41.8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29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mbda_+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54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mbda_-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52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29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mbda_-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52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f = \frac{\lambda_1 \lambda_2}{\lambda_1 + \lambda_2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0"/>
  <p:tag name="PICTUREFILESIZE" val="774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\frac{determinant(H)}{trace (H)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82"/>
  <p:tag name="PICTUREFILESIZE" val="1552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mbda_-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52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= \tan^{-1} \left(\frac{\partial f}{\partial y}/\frac{\partial f}{\partial x}\right)$&#10;\end{document}&#10;"/>
  <p:tag name="EXTERNALNAME" val="Edittex"/>
  <p:tag name="BLEND" val="False"/>
  <p:tag name="TRANSPARENT" val="False"/>
  <p:tag name="BITMAPFORMAT" val="bmpmono"/>
  <p:tag name="DEBUGINTERACTIVE" val="True"/>
  <p:tag name="ORIGWIDTH" val="659.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|\nabla f\| = \sqrt{{(\frac{\partial f}{\partial x})}^2 + {(\frac{\partial f}{\partial y})}^2}$&#10;\end{document}&#10;"/>
  <p:tag name="EXTERNALNAME" val="Edittex"/>
  <p:tag name="BLEND" val="False"/>
  <p:tag name="TRANSPARENT" val="False"/>
  <p:tag name="BITMAPFORMAT" val="bmpmono"/>
  <p:tag name="DEBUGINTERACTIVE" val="True"/>
  <p:tag name="ORIGWIDTH" val="87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$&#10;\end{document}&#10;"/>
  <p:tag name="EXTERNALNAME" val="Edittex"/>
  <p:tag name="BLEND" val="False"/>
  <p:tag name="TRANSPARENT" val="True"/>
  <p:tag name="BITMAPFORMAT" val="bmpmono"/>
  <p:tag name="DEBUGINTERACTIVE" val="True"/>
  <p:tag name="ORIGWIDTH" val="33.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0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41.8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Lay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yer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1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2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3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4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5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00829B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00758C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6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E70000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29354</TotalTime>
  <Words>1346</Words>
  <Application>Microsoft Office PowerPoint</Application>
  <PresentationFormat>On-screen Show (4:3)</PresentationFormat>
  <Paragraphs>283</Paragraphs>
  <Slides>49</Slides>
  <Notes>7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Layers</vt:lpstr>
      <vt:lpstr>Equation</vt:lpstr>
      <vt:lpstr>Photo Editor Photo</vt:lpstr>
      <vt:lpstr>Slide 1</vt:lpstr>
      <vt:lpstr>Review From Last Time</vt:lpstr>
      <vt:lpstr>Measuring height</vt:lpstr>
      <vt:lpstr>The cross ratio</vt:lpstr>
      <vt:lpstr>Monocular Depth Cues</vt:lpstr>
      <vt:lpstr>Camera calibration</vt:lpstr>
      <vt:lpstr>Calibration using a reference object</vt:lpstr>
      <vt:lpstr>Alternative:  multi-plane calibration  </vt:lpstr>
      <vt:lpstr>Today</vt:lpstr>
      <vt:lpstr>Edge detection</vt:lpstr>
      <vt:lpstr>Image gradient</vt:lpstr>
      <vt:lpstr>The Canny edge detector</vt:lpstr>
      <vt:lpstr>The Canny edge detector</vt:lpstr>
      <vt:lpstr>The Canny edge detector</vt:lpstr>
      <vt:lpstr>The Canny edge detector</vt:lpstr>
      <vt:lpstr>Image matching</vt:lpstr>
      <vt:lpstr>Harder case</vt:lpstr>
      <vt:lpstr>Even harder case</vt:lpstr>
      <vt:lpstr>Harder still?</vt:lpstr>
      <vt:lpstr>Answer below (look for tiny colored squares…)</vt:lpstr>
      <vt:lpstr>Can we do image matching with Edges?</vt:lpstr>
      <vt:lpstr>Image Matching</vt:lpstr>
      <vt:lpstr>Image Matching</vt:lpstr>
      <vt:lpstr>Invariant local features</vt:lpstr>
      <vt:lpstr>Advantages of local features</vt:lpstr>
      <vt:lpstr>More motivation…  </vt:lpstr>
      <vt:lpstr>What makes a good feature?</vt:lpstr>
      <vt:lpstr>Want uniqueness</vt:lpstr>
      <vt:lpstr>Local measures of uniqueness</vt:lpstr>
      <vt:lpstr>Feature detection</vt:lpstr>
      <vt:lpstr>Feature detection:  the math</vt:lpstr>
      <vt:lpstr>Small motion assumption</vt:lpstr>
      <vt:lpstr>Feature detection:  the math</vt:lpstr>
      <vt:lpstr>Feature detection:  the math</vt:lpstr>
      <vt:lpstr>Quick eigenvalue/eigenvector review</vt:lpstr>
      <vt:lpstr>Feature detection:  the math</vt:lpstr>
      <vt:lpstr>Feature detection:  the math</vt:lpstr>
      <vt:lpstr>Feature detection:  the math</vt:lpstr>
      <vt:lpstr>Feature detection summary</vt:lpstr>
      <vt:lpstr>Feature detection summary</vt:lpstr>
      <vt:lpstr>The Harris operator</vt:lpstr>
      <vt:lpstr>The Harris operator</vt:lpstr>
      <vt:lpstr>Harris detector example</vt:lpstr>
      <vt:lpstr>f value (red high, blue low)</vt:lpstr>
      <vt:lpstr>Threshold (f &gt; value) </vt:lpstr>
      <vt:lpstr>Find local maxima of f</vt:lpstr>
      <vt:lpstr>Harris features (in red)</vt:lpstr>
      <vt:lpstr>Infinite Images</vt:lpstr>
      <vt:lpstr>Image Analogies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Stitching</dc:title>
  <dc:creator>Neel Joshi</dc:creator>
  <cp:lastModifiedBy>Neel Joshi</cp:lastModifiedBy>
  <cp:revision>3450</cp:revision>
  <cp:lastPrinted>2004-04-23T17:56:34Z</cp:lastPrinted>
  <dcterms:created xsi:type="dcterms:W3CDTF">2003-07-28T18:07:43Z</dcterms:created>
  <dcterms:modified xsi:type="dcterms:W3CDTF">2010-02-03T18:14:00Z</dcterms:modified>
</cp:coreProperties>
</file>