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46"/>
  </p:notesMasterIdLst>
  <p:handoutMasterIdLst>
    <p:handoutMasterId r:id="rId47"/>
  </p:handoutMasterIdLst>
  <p:sldIdLst>
    <p:sldId id="560" r:id="rId2"/>
    <p:sldId id="598" r:id="rId3"/>
    <p:sldId id="590" r:id="rId4"/>
    <p:sldId id="591" r:id="rId5"/>
    <p:sldId id="600" r:id="rId6"/>
    <p:sldId id="620" r:id="rId7"/>
    <p:sldId id="621" r:id="rId8"/>
    <p:sldId id="622" r:id="rId9"/>
    <p:sldId id="623" r:id="rId10"/>
    <p:sldId id="630" r:id="rId11"/>
    <p:sldId id="631" r:id="rId12"/>
    <p:sldId id="625" r:id="rId13"/>
    <p:sldId id="624" r:id="rId14"/>
    <p:sldId id="564" r:id="rId15"/>
    <p:sldId id="565" r:id="rId16"/>
    <p:sldId id="566" r:id="rId17"/>
    <p:sldId id="567" r:id="rId18"/>
    <p:sldId id="568" r:id="rId19"/>
    <p:sldId id="569" r:id="rId20"/>
    <p:sldId id="570" r:id="rId21"/>
    <p:sldId id="571" r:id="rId22"/>
    <p:sldId id="572" r:id="rId23"/>
    <p:sldId id="594" r:id="rId24"/>
    <p:sldId id="576" r:id="rId25"/>
    <p:sldId id="577" r:id="rId26"/>
    <p:sldId id="578" r:id="rId27"/>
    <p:sldId id="579" r:id="rId28"/>
    <p:sldId id="580" r:id="rId29"/>
    <p:sldId id="628" r:id="rId30"/>
    <p:sldId id="581" r:id="rId31"/>
    <p:sldId id="582" r:id="rId32"/>
    <p:sldId id="599" r:id="rId33"/>
    <p:sldId id="583" r:id="rId34"/>
    <p:sldId id="584" r:id="rId35"/>
    <p:sldId id="585" r:id="rId36"/>
    <p:sldId id="586" r:id="rId37"/>
    <p:sldId id="587" r:id="rId38"/>
    <p:sldId id="619" r:id="rId39"/>
    <p:sldId id="629" r:id="rId40"/>
    <p:sldId id="588" r:id="rId41"/>
    <p:sldId id="626" r:id="rId42"/>
    <p:sldId id="595" r:id="rId43"/>
    <p:sldId id="618" r:id="rId44"/>
    <p:sldId id="596" r:id="rId45"/>
  </p:sldIdLst>
  <p:sldSz cx="9144000" cy="6858000" type="screen4x3"/>
  <p:notesSz cx="6946900" cy="9220200"/>
  <p:custDataLst>
    <p:tags r:id="rId48"/>
  </p:custDataLst>
  <p:defaultTextStyle>
    <a:defPPr>
      <a:defRPr lang="en-US"/>
    </a:defPPr>
    <a:lvl1pPr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0"/>
      </a:spcBef>
      <a:spcAft>
        <a:spcPct val="0"/>
      </a:spcAft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Myriad Pro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BE3"/>
    <a:srgbClr val="3333FF"/>
    <a:srgbClr val="FFFF99"/>
    <a:srgbClr val="FFFFCC"/>
    <a:srgbClr val="BFD795"/>
    <a:srgbClr val="9099AE"/>
    <a:srgbClr val="CCFFCC"/>
    <a:srgbClr val="CCECFF"/>
    <a:srgbClr val="6C8E3E"/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2" autoAdjust="0"/>
    <p:restoredTop sz="72333" autoAdjust="0"/>
  </p:normalViewPr>
  <p:slideViewPr>
    <p:cSldViewPr snapToGrid="0" snapToObjects="1">
      <p:cViewPr varScale="1">
        <p:scale>
          <a:sx n="56" d="100"/>
          <a:sy n="56" d="100"/>
        </p:scale>
        <p:origin x="-1620" y="-90"/>
      </p:cViewPr>
      <p:guideLst>
        <p:guide orient="horz" pos="567"/>
        <p:guide orient="horz" pos="3767"/>
        <p:guide pos="3264"/>
      </p:guideLst>
    </p:cSldViewPr>
  </p:slideViewPr>
  <p:outlineViewPr>
    <p:cViewPr>
      <p:scale>
        <a:sx n="33" d="100"/>
        <a:sy n="33" d="100"/>
      </p:scale>
      <p:origin x="0" y="1185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60"/>
    </p:cViewPr>
  </p:sorterViewPr>
  <p:notesViewPr>
    <p:cSldViewPr snapToGrid="0" snapToObjects="1">
      <p:cViewPr>
        <p:scale>
          <a:sx n="100" d="100"/>
          <a:sy n="100" d="100"/>
        </p:scale>
        <p:origin x="-1608" y="1644"/>
      </p:cViewPr>
      <p:guideLst>
        <p:guide orient="horz"/>
        <p:guide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7.xml"/><Relationship Id="rId3" Type="http://schemas.openxmlformats.org/officeDocument/2006/relationships/slide" Target="slides/slide17.xml"/><Relationship Id="rId7" Type="http://schemas.openxmlformats.org/officeDocument/2006/relationships/slide" Target="slides/slide26.xml"/><Relationship Id="rId2" Type="http://schemas.openxmlformats.org/officeDocument/2006/relationships/slide" Target="slides/slide15.xml"/><Relationship Id="rId1" Type="http://schemas.openxmlformats.org/officeDocument/2006/relationships/slide" Target="slides/slide8.xml"/><Relationship Id="rId6" Type="http://schemas.openxmlformats.org/officeDocument/2006/relationships/slide" Target="slides/slide25.xml"/><Relationship Id="rId5" Type="http://schemas.openxmlformats.org/officeDocument/2006/relationships/slide" Target="slides/slide24.xml"/><Relationship Id="rId10" Type="http://schemas.openxmlformats.org/officeDocument/2006/relationships/slide" Target="slides/slide41.xml"/><Relationship Id="rId4" Type="http://schemas.openxmlformats.org/officeDocument/2006/relationships/slide" Target="slides/slide18.xml"/><Relationship Id="rId9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892468E-0670-44D1-8104-A0FDB2D3F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2150"/>
            <a:ext cx="4611688" cy="3459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1500"/>
            <a:ext cx="555625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9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l" defTabSz="923925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2" tIns="46171" rIns="92342" bIns="46171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5B0D6E-C226-4B84-B21D-8E65A60FC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rtl="0" eaLnBrk="0" fontAlgn="base" hangingPunct="0">
      <a:spcBef>
        <a:spcPct val="30000"/>
      </a:spcBef>
      <a:spcAft>
        <a:spcPct val="0"/>
      </a:spcAft>
      <a:buChar char="•"/>
      <a:defRPr sz="1000" b="1" kern="1200">
        <a:solidFill>
          <a:schemeClr val="tx1"/>
        </a:solidFill>
        <a:latin typeface="Myriad Pro" pitchFamily="34" charset="0"/>
        <a:ea typeface="+mn-ea"/>
        <a:cs typeface="+mn-cs"/>
      </a:defRPr>
    </a:lvl1pPr>
    <a:lvl2pPr marL="682625" indent="-287338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2pPr>
    <a:lvl3pPr marL="1092200" indent="-177800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3pPr>
    <a:lvl4pPr marL="1541463" indent="-169863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4pPr>
    <a:lvl5pPr marL="2060575" indent="-231775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14B96-5BCF-4BC9-BFBF-0900BD5D7CC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 function from R2 to R (mapping space to light)</a:t>
            </a:r>
          </a:p>
          <a:p>
            <a:r>
              <a:rPr lang="en-US" smtClean="0"/>
              <a:t>a set of pixels (what’s a pixel?)</a:t>
            </a:r>
          </a:p>
          <a:p>
            <a:r>
              <a:rPr lang="en-US" smtClean="0"/>
              <a:t>an array of numbers</a:t>
            </a:r>
          </a:p>
          <a:p>
            <a:r>
              <a:rPr lang="en-US" smtClean="0"/>
              <a:t>a JPEG file</a:t>
            </a:r>
          </a:p>
          <a:p>
            <a:r>
              <a:rPr lang="en-US" smtClean="0"/>
              <a:t>a collection of regions, shapes, or features</a:t>
            </a:r>
          </a:p>
          <a:p>
            <a:r>
              <a:rPr lang="en-US" smtClean="0"/>
              <a:t>a graph</a:t>
            </a:r>
          </a:p>
          <a:p>
            <a:r>
              <a:rPr lang="en-US" smtClean="0">
                <a:sym typeface="Wingdings" pitchFamily="2" charset="2"/>
              </a:rPr>
              <a:t>answer depends on what you want to *do* with it!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E2457-F158-41E9-8D6D-E987A080AA63}" type="slidenum">
              <a:rPr lang="en-US"/>
              <a:pPr/>
              <a:t>24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way the image is right-side-up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5D4F34-7B83-4DAA-9B09-052D9705CE27}" type="slidenum">
              <a:rPr lang="en-US"/>
              <a:pPr/>
              <a:t>33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A416C-EC32-46C4-AD7A-8ED9D56E8995}" type="slidenum">
              <a:rPr lang="en-US"/>
              <a:pPr/>
              <a:t>41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Note that the retina is curved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9210B0-149A-4308-9AAD-DB2133EB186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As opposed to [0..255]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0C819-71F6-4908-A242-F7E6A6E5538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demo with matlab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FBCED-812A-42D2-A37D-09E5E7DAD60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14B96-5BCF-4BC9-BFBF-0900BD5D7CC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 function from R2 to R (mapping space to light)</a:t>
            </a:r>
          </a:p>
          <a:p>
            <a:r>
              <a:rPr lang="en-US" smtClean="0"/>
              <a:t>a set of pixels (what’s a pixel?)</a:t>
            </a:r>
          </a:p>
          <a:p>
            <a:r>
              <a:rPr lang="en-US" smtClean="0"/>
              <a:t>an array of numbers</a:t>
            </a:r>
          </a:p>
          <a:p>
            <a:r>
              <a:rPr lang="en-US" smtClean="0"/>
              <a:t>a JPEG file</a:t>
            </a:r>
          </a:p>
          <a:p>
            <a:r>
              <a:rPr lang="en-US" smtClean="0"/>
              <a:t>a collection of regions, shapes, or features</a:t>
            </a:r>
          </a:p>
          <a:p>
            <a:r>
              <a:rPr lang="en-US" smtClean="0"/>
              <a:t>a graph</a:t>
            </a:r>
          </a:p>
          <a:p>
            <a:r>
              <a:rPr lang="en-US" smtClean="0">
                <a:sym typeface="Wingdings" pitchFamily="2" charset="2"/>
              </a:rPr>
              <a:t>answer depends on what you want to *do* with it!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14B96-5BCF-4BC9-BFBF-0900BD5D7CC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Lens, film</a:t>
            </a:r>
          </a:p>
          <a:p>
            <a:r>
              <a:rPr lang="en-US" dirty="0" smtClean="0"/>
              <a:t>Eye, phone, </a:t>
            </a:r>
            <a:r>
              <a:rPr lang="en-US" dirty="0" err="1" smtClean="0"/>
              <a:t>slr</a:t>
            </a:r>
            <a:r>
              <a:rPr lang="en-US" dirty="0" smtClean="0"/>
              <a:t>, mouse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2AD7F-784E-4EBE-BA11-97EBF0B135CB}" type="slidenum">
              <a:rPr lang="en-US"/>
              <a:pPr/>
              <a:t>15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It gets inverted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2F9A2E-534A-4FC8-A911-1A357399E9D6}" type="slidenum">
              <a:rPr lang="en-US"/>
              <a:pPr/>
              <a:t>17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6BB9F-ADBD-4892-8C77-F89541C2CA84}" type="slidenum">
              <a:rPr lang="en-US"/>
              <a:pPr/>
              <a:t>20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>
          <a:gsLst>
            <a:gs pos="0">
              <a:schemeClr val="bg1">
                <a:lumMod val="95000"/>
              </a:schemeClr>
            </a:gs>
            <a:gs pos="65000">
              <a:srgbClr val="FFFFCC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958" name="Rectangle 3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258265" y="2889324"/>
            <a:ext cx="8524228" cy="1470025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81959" name="Rectangle 3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76343" y="4778600"/>
            <a:ext cx="8341341" cy="1096624"/>
          </a:xfrm>
          <a:ln/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5085223"/>
            <a:ext cx="9144000" cy="178770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yriad Pro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-1"/>
            <a:ext cx="9144000" cy="50782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yriad Pro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5078242"/>
            <a:ext cx="91440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77800"/>
            <a:ext cx="2139950" cy="5748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"/>
            <a:ext cx="6272213" cy="5748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7663" y="1143000"/>
            <a:ext cx="4130675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143000"/>
            <a:ext cx="4132262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gradFill>
          <a:gsLst>
            <a:gs pos="0">
              <a:schemeClr val="bg1">
                <a:lumMod val="95000"/>
              </a:schemeClr>
            </a:gs>
            <a:gs pos="65000">
              <a:srgbClr val="FFFFCC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958" name="Rectangle 3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258265" y="2889324"/>
            <a:ext cx="8524228" cy="1470025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81959" name="Rectangle 3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76343" y="4778600"/>
            <a:ext cx="8341341" cy="1096624"/>
          </a:xfrm>
          <a:ln/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68729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Myriad Pro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958" name="Rectangle 3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258265" y="2889324"/>
            <a:ext cx="8524228" cy="1470025"/>
          </a:xfrm>
        </p:spPr>
        <p:txBody>
          <a:bodyPr lIns="91440" tIns="45720" rIns="91440" bIns="45720"/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81959" name="Rectangle 3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376343" y="4778600"/>
            <a:ext cx="8341341" cy="1096624"/>
          </a:xfrm>
          <a:ln/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tabLst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AutoShape 17"/>
          <p:cNvSpPr>
            <a:spLocks noChangeArrowheads="1"/>
          </p:cNvSpPr>
          <p:nvPr userDrawn="1"/>
        </p:nvSpPr>
        <p:spPr bwMode="auto">
          <a:xfrm>
            <a:off x="128588" y="592216"/>
            <a:ext cx="8886825" cy="586732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45901"/>
            <a:ext cx="8564563" cy="40322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18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4332813" y="6652468"/>
            <a:ext cx="442383" cy="1836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0B94C-448D-4BE6-8353-ED891A70AE7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044575"/>
            <a:ext cx="4203700" cy="48815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044575"/>
            <a:ext cx="4205288" cy="488156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64999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104702"/>
            <a:ext cx="7622707" cy="42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128588" y="592216"/>
            <a:ext cx="8886825" cy="586732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044575"/>
            <a:ext cx="8561388" cy="4881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 subhead here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  <a:p>
            <a:pPr lvl="3"/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First level subhead here</a:t>
            </a:r>
          </a:p>
          <a:p>
            <a:pPr lvl="1"/>
            <a:r>
              <a:rPr lang="en-US" dirty="0" smtClean="0"/>
              <a:t>Second level content</a:t>
            </a:r>
          </a:p>
          <a:p>
            <a:pPr lvl="2"/>
            <a:r>
              <a:rPr lang="en-US" dirty="0" smtClean="0"/>
              <a:t>Third level content</a:t>
            </a:r>
          </a:p>
          <a:p>
            <a:pPr lvl="3"/>
            <a:r>
              <a:rPr lang="en-US" dirty="0" smtClean="0"/>
              <a:t> </a:t>
            </a:r>
          </a:p>
        </p:txBody>
      </p:sp>
      <p:sp>
        <p:nvSpPr>
          <p:cNvPr id="7" name="Subtitle 12"/>
          <p:cNvSpPr txBox="1">
            <a:spLocks/>
          </p:cNvSpPr>
          <p:nvPr/>
        </p:nvSpPr>
        <p:spPr bwMode="auto">
          <a:xfrm>
            <a:off x="6400800" y="6543946"/>
            <a:ext cx="2614613" cy="2859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8207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Neel Joshi, </a:t>
            </a:r>
            <a:r>
              <a:rPr lang="en-US" sz="12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CSE 455, Winter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0" r:id="rId1"/>
    <p:sldLayoutId id="2147485121" r:id="rId2"/>
    <p:sldLayoutId id="2147485118" r:id="rId3"/>
    <p:sldLayoutId id="2147484948" r:id="rId4"/>
    <p:sldLayoutId id="2147484949" r:id="rId5"/>
    <p:sldLayoutId id="2147484950" r:id="rId6"/>
    <p:sldLayoutId id="2147484951" r:id="rId7"/>
    <p:sldLayoutId id="2147484952" r:id="rId8"/>
    <p:sldLayoutId id="2147484953" r:id="rId9"/>
    <p:sldLayoutId id="2147484954" r:id="rId10"/>
    <p:sldLayoutId id="2147484955" r:id="rId11"/>
    <p:sldLayoutId id="2147484956" r:id="rId12"/>
    <p:sldLayoutId id="2147484957" r:id="rId13"/>
    <p:sldLayoutId id="2147485119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800" b="1">
          <a:solidFill>
            <a:srgbClr val="5F5F5F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2pPr>
      <a:lvl3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3pPr>
      <a:lvl4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4pPr>
      <a:lvl5pPr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5pPr>
      <a:lvl6pPr marL="4572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6pPr>
      <a:lvl7pPr marL="9144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7pPr>
      <a:lvl8pPr marL="13716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8pPr>
      <a:lvl9pPr marL="1828800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400" b="1">
          <a:solidFill>
            <a:srgbClr val="5F5F5F"/>
          </a:solidFill>
          <a:latin typeface="Myriad Pro" pitchFamily="34" charset="0"/>
        </a:defRPr>
      </a:lvl9pPr>
    </p:titleStyle>
    <p:bodyStyle>
      <a:lvl1pPr marL="287338" indent="-287338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20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639763" indent="-2254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Calibri" pitchFamily="34" charset="0"/>
        </a:defRPr>
      </a:lvl2pPr>
      <a:lvl3pPr marL="968375" indent="-214313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Calibri" pitchFamily="34" charset="0"/>
        </a:defRPr>
      </a:lvl3pPr>
      <a:lvl4pPr marL="1193800" indent="-111125" algn="l" defTabSz="820738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tabLst>
          <a:tab pos="341313" algn="l"/>
          <a:tab pos="1150938" algn="l"/>
        </a:tabLst>
        <a:defRPr sz="1600">
          <a:solidFill>
            <a:schemeClr val="tx1"/>
          </a:solidFill>
          <a:latin typeface="Calibri" pitchFamily="34" charset="0"/>
        </a:defRPr>
      </a:lvl4pPr>
      <a:lvl5pPr marL="1374775" indent="1666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5pPr>
      <a:lvl6pPr marL="18319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6pPr>
      <a:lvl7pPr marL="22891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7pPr>
      <a:lvl8pPr marL="27463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8pPr>
      <a:lvl9pPr marL="3203575" indent="166688" algn="l" defTabSz="820738" rtl="0" fontAlgn="base">
        <a:spcBef>
          <a:spcPct val="20000"/>
        </a:spcBef>
        <a:spcAft>
          <a:spcPct val="0"/>
        </a:spcAft>
        <a:buClr>
          <a:schemeClr val="tx1"/>
        </a:buClr>
        <a:buChar char="&gt;"/>
        <a:defRPr sz="1700">
          <a:solidFill>
            <a:schemeClr val="tx1"/>
          </a:solidFill>
          <a:latin typeface="AdobeCorpID MyriadRg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eel@cs.washington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.ntnu.edu.tw/java/Lens/lens_e.html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Jonquil_flowers_at_f32.jpg" TargetMode="External"/><Relationship Id="rId7" Type="http://schemas.openxmlformats.org/officeDocument/2006/relationships/hyperlink" Target="http://en.wikipedia.org/wiki/Depth_of_field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hyperlink" Target="http://en.wikipedia.org/wiki/Image:Jonquil_flowers_at_f5.jpg" TargetMode="Externa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michaelbach.de/ot/sze_muelue/index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9.xml"/><Relationship Id="rId7" Type="http://schemas.openxmlformats.org/officeDocument/2006/relationships/image" Target="../media/image4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.xml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4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47.png"/><Relationship Id="rId5" Type="http://schemas.openxmlformats.org/officeDocument/2006/relationships/tags" Target="../tags/tag15.xml"/><Relationship Id="rId10" Type="http://schemas.openxmlformats.org/officeDocument/2006/relationships/image" Target="../media/image46.png"/><Relationship Id="rId4" Type="http://schemas.openxmlformats.org/officeDocument/2006/relationships/tags" Target="../tags/tag14.xml"/><Relationship Id="rId9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50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49.png"/><Relationship Id="rId5" Type="http://schemas.openxmlformats.org/officeDocument/2006/relationships/tags" Target="../tags/tag21.xml"/><Relationship Id="rId10" Type="http://schemas.openxmlformats.org/officeDocument/2006/relationships/image" Target="../media/image46.png"/><Relationship Id="rId4" Type="http://schemas.openxmlformats.org/officeDocument/2006/relationships/tags" Target="../tags/tag20.xml"/><Relationship Id="rId9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5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28.xml"/><Relationship Id="rId7" Type="http://schemas.openxmlformats.org/officeDocument/2006/relationships/image" Target="../media/image55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54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9.xml"/><Relationship Id="rId9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Research\Presentations\CSE455\dollyzoom.avi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63.png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62.png"/><Relationship Id="rId2" Type="http://schemas.openxmlformats.org/officeDocument/2006/relationships/tags" Target="../tags/tag30.xml"/><Relationship Id="rId1" Type="http://schemas.openxmlformats.org/officeDocument/2006/relationships/vmlDrawing" Target="../drawings/vmlDrawing3.vml"/><Relationship Id="rId6" Type="http://schemas.openxmlformats.org/officeDocument/2006/relationships/tags" Target="../tags/tag34.xml"/><Relationship Id="rId11" Type="http://schemas.openxmlformats.org/officeDocument/2006/relationships/image" Target="../media/image61.png"/><Relationship Id="rId5" Type="http://schemas.openxmlformats.org/officeDocument/2006/relationships/tags" Target="../tags/tag33.xml"/><Relationship Id="rId15" Type="http://schemas.openxmlformats.org/officeDocument/2006/relationships/image" Target="../media/image65.png"/><Relationship Id="rId10" Type="http://schemas.openxmlformats.org/officeDocument/2006/relationships/oleObject" Target="../embeddings/oleObject4.bin"/><Relationship Id="rId4" Type="http://schemas.openxmlformats.org/officeDocument/2006/relationships/tags" Target="../tags/tag32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ath.unimelb.edu.au/~dersch/architect/arch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tags" Target="../tags/tag37.xml"/><Relationship Id="rId7" Type="http://schemas.openxmlformats.org/officeDocument/2006/relationships/image" Target="../media/image73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72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8.xml"/><Relationship Id="rId9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ncentlaforet.com/" TargetMode="External"/><Relationship Id="rId2" Type="http://schemas.openxmlformats.org/officeDocument/2006/relationships/hyperlink" Target="http://www.smashingmagazine.com/2008/11/16/beautiful-examples-of-tilt-shift-photography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hyperlink" Target="http://electronics.howstuffworks.com/digital-camera.htm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xis.com/products/video/camera/progressive_scan.htm" TargetMode="External"/><Relationship Id="rId3" Type="http://schemas.openxmlformats.org/officeDocument/2006/relationships/hyperlink" Target="http://www.dpreview.com/learn/?/key=jpeg" TargetMode="External"/><Relationship Id="rId7" Type="http://schemas.openxmlformats.org/officeDocument/2006/relationships/hyperlink" Target="http://www.dpreview.com/learn/?/key=sharpening" TargetMode="External"/><Relationship Id="rId2" Type="http://schemas.openxmlformats.org/officeDocument/2006/relationships/hyperlink" Target="http://www.dpreview.com/learn/?/key=nois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preview.com/learn/?/key=blooming" TargetMode="External"/><Relationship Id="rId5" Type="http://schemas.openxmlformats.org/officeDocument/2006/relationships/hyperlink" Target="http://electronics.howstuffworks.com/digital-camera4.htm" TargetMode="External"/><Relationship Id="rId10" Type="http://schemas.openxmlformats.org/officeDocument/2006/relationships/hyperlink" Target="http://www.dpreview.com/" TargetMode="External"/><Relationship Id="rId4" Type="http://schemas.openxmlformats.org/officeDocument/2006/relationships/hyperlink" Target="http://www.dpreview.com/learn/?/Glossary/Optical/chromatic_aberration_01.htm" TargetMode="External"/><Relationship Id="rId9" Type="http://schemas.openxmlformats.org/officeDocument/2006/relationships/hyperlink" Target="http://electronics.howstuffworks.com/digital-camera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.xml"/><Relationship Id="rId7" Type="http://schemas.openxmlformats.org/officeDocument/2006/relationships/image" Target="../media/image18.w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1"/>
          <p:cNvSpPr txBox="1">
            <a:spLocks/>
          </p:cNvSpPr>
          <p:nvPr/>
        </p:nvSpPr>
        <p:spPr bwMode="auto">
          <a:xfrm>
            <a:off x="118306" y="4452433"/>
            <a:ext cx="8865188" cy="84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Cameras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8" name="Subtitle 12"/>
          <p:cNvSpPr txBox="1">
            <a:spLocks/>
          </p:cNvSpPr>
          <p:nvPr/>
        </p:nvSpPr>
        <p:spPr bwMode="auto">
          <a:xfrm>
            <a:off x="147274" y="5528811"/>
            <a:ext cx="4372424" cy="10291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20738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CSE 455, Winter 2010</a:t>
            </a:r>
          </a:p>
          <a:p>
            <a:pPr marL="0" marR="0" lvl="0" indent="0" algn="l" defTabSz="820738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20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January 25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</a:rPr>
              <a:t>, 2010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8" name="Picture 5" descr="pinhole_diff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1663" y="1015686"/>
            <a:ext cx="5530163" cy="365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</a:t>
            </a:r>
          </a:p>
        </p:txBody>
      </p:sp>
      <p:pic>
        <p:nvPicPr>
          <p:cNvPr id="3076" name="Picture 20" descr="Julian Beever chalk art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64293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idewalk art glo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640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an image?</a:t>
            </a:r>
          </a:p>
        </p:txBody>
      </p:sp>
      <p:pic>
        <p:nvPicPr>
          <p:cNvPr id="896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2571" y="2744318"/>
            <a:ext cx="3148758" cy="301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39246" y="5828229"/>
            <a:ext cx="421555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Figure from US Navy Manual of Basic Optics and Optical Instruments, prepared by Bureau of Naval Personnel. Reprinted by Dover Publications, Inc., 1969.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0869" y="1006317"/>
            <a:ext cx="8737600" cy="1211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207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tabLst>
                <a:tab pos="341313" algn="l"/>
                <a:tab pos="1150938" algn="l"/>
              </a:tabLst>
              <a:defRPr/>
            </a:pPr>
            <a:r>
              <a:rPr lang="en-US" sz="2400" kern="0" dirty="0" smtClean="0">
                <a:latin typeface="Calibri" pitchFamily="34" charset="0"/>
              </a:rPr>
              <a:t> 2D pattern of intensity values</a:t>
            </a:r>
          </a:p>
          <a:p>
            <a:pPr marL="0" marR="0" lvl="0" indent="0" algn="l" defTabSz="8207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tabLst>
                <a:tab pos="341313" algn="l"/>
                <a:tab pos="1150938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2D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projection of 3D objects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camera?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formation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62488"/>
            <a:ext cx="7772400" cy="1295400"/>
          </a:xfrm>
        </p:spPr>
        <p:txBody>
          <a:bodyPr/>
          <a:lstStyle/>
          <a:p>
            <a:r>
              <a:rPr lang="en-US" smtClean="0"/>
              <a:t>Let’s design a camera</a:t>
            </a:r>
          </a:p>
          <a:p>
            <a:pPr lvl="1"/>
            <a:r>
              <a:rPr lang="en-US" smtClean="0"/>
              <a:t>Idea 1:  put a piece of film in front of an object</a:t>
            </a:r>
          </a:p>
          <a:p>
            <a:pPr lvl="1"/>
            <a:r>
              <a:rPr lang="en-US" smtClean="0"/>
              <a:t>Do we get a reasonable image?</a:t>
            </a:r>
          </a:p>
        </p:txBody>
      </p:sp>
      <p:pic>
        <p:nvPicPr>
          <p:cNvPr id="6148" name="Picture 4" descr="image-noth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04888"/>
            <a:ext cx="54848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438400" y="1638288"/>
            <a:ext cx="4724400" cy="1524000"/>
            <a:chOff x="1536" y="1248"/>
            <a:chExt cx="2976" cy="960"/>
          </a:xfrm>
        </p:grpSpPr>
        <p:sp>
          <p:nvSpPr>
            <p:cNvPr id="6159" name="Line 7"/>
            <p:cNvSpPr>
              <a:spLocks noChangeShapeType="1"/>
            </p:cNvSpPr>
            <p:nvPr/>
          </p:nvSpPr>
          <p:spPr bwMode="auto">
            <a:xfrm>
              <a:off x="1536" y="1248"/>
              <a:ext cx="2976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8"/>
            <p:cNvSpPr>
              <a:spLocks noChangeShapeType="1"/>
            </p:cNvSpPr>
            <p:nvPr/>
          </p:nvSpPr>
          <p:spPr bwMode="auto">
            <a:xfrm>
              <a:off x="1536" y="1248"/>
              <a:ext cx="2976" cy="6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9"/>
            <p:cNvSpPr>
              <a:spLocks noChangeShapeType="1"/>
            </p:cNvSpPr>
            <p:nvPr/>
          </p:nvSpPr>
          <p:spPr bwMode="auto">
            <a:xfrm>
              <a:off x="1536" y="1248"/>
              <a:ext cx="2976" cy="38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30" name="Line 10"/>
          <p:cNvSpPr>
            <a:spLocks noChangeShapeType="1"/>
          </p:cNvSpPr>
          <p:nvPr/>
        </p:nvSpPr>
        <p:spPr bwMode="auto">
          <a:xfrm>
            <a:off x="2438400" y="1638288"/>
            <a:ext cx="47244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743200" y="1866888"/>
            <a:ext cx="4419600" cy="1295400"/>
            <a:chOff x="1728" y="1392"/>
            <a:chExt cx="2784" cy="816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728" y="1392"/>
              <a:ext cx="2784" cy="528"/>
              <a:chOff x="1728" y="1392"/>
              <a:chExt cx="2784" cy="528"/>
            </a:xfrm>
          </p:grpSpPr>
          <p:sp>
            <p:nvSpPr>
              <p:cNvPr id="6156" name="Line 11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2784" cy="24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Line 12"/>
              <p:cNvSpPr>
                <a:spLocks noChangeShapeType="1"/>
              </p:cNvSpPr>
              <p:nvPr/>
            </p:nvSpPr>
            <p:spPr bwMode="auto">
              <a:xfrm>
                <a:off x="1728" y="1632"/>
                <a:ext cx="2784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Line 13"/>
              <p:cNvSpPr>
                <a:spLocks noChangeShapeType="1"/>
              </p:cNvSpPr>
              <p:nvPr/>
            </p:nvSpPr>
            <p:spPr bwMode="auto">
              <a:xfrm>
                <a:off x="1728" y="1632"/>
                <a:ext cx="2784" cy="288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5" name="Line 14"/>
            <p:cNvSpPr>
              <a:spLocks noChangeShapeType="1"/>
            </p:cNvSpPr>
            <p:nvPr/>
          </p:nvSpPr>
          <p:spPr bwMode="auto">
            <a:xfrm>
              <a:off x="1728" y="1632"/>
              <a:ext cx="2784" cy="57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2" name="Oval 18"/>
          <p:cNvSpPr>
            <a:spLocks noChangeArrowheads="1"/>
          </p:cNvSpPr>
          <p:nvPr/>
        </p:nvSpPr>
        <p:spPr bwMode="auto">
          <a:xfrm>
            <a:off x="2393950" y="16065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19"/>
          <p:cNvSpPr>
            <a:spLocks noChangeArrowheads="1"/>
          </p:cNvSpPr>
          <p:nvPr/>
        </p:nvSpPr>
        <p:spPr bwMode="auto">
          <a:xfrm>
            <a:off x="2711450" y="2214551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Pinhole camera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2" y="4190992"/>
            <a:ext cx="7772400" cy="1905000"/>
          </a:xfrm>
        </p:spPr>
        <p:txBody>
          <a:bodyPr/>
          <a:lstStyle/>
          <a:p>
            <a:r>
              <a:rPr lang="en-US" smtClean="0"/>
              <a:t>Add a barrier to block off most of the rays</a:t>
            </a:r>
          </a:p>
          <a:p>
            <a:pPr lvl="1"/>
            <a:r>
              <a:rPr lang="en-US" smtClean="0"/>
              <a:t>This reduces blurring</a:t>
            </a:r>
          </a:p>
          <a:p>
            <a:pPr lvl="1"/>
            <a:r>
              <a:rPr lang="en-US" smtClean="0"/>
              <a:t>The opening known as the </a:t>
            </a:r>
            <a:r>
              <a:rPr lang="en-US" b="1" smtClean="0"/>
              <a:t>aperture</a:t>
            </a:r>
          </a:p>
          <a:p>
            <a:pPr lvl="1"/>
            <a:r>
              <a:rPr lang="en-US" smtClean="0"/>
              <a:t>How does this transform the image?</a:t>
            </a:r>
          </a:p>
        </p:txBody>
      </p:sp>
      <p:pic>
        <p:nvPicPr>
          <p:cNvPr id="7172" name="Picture 18" descr="image-pinh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2" y="1295392"/>
            <a:ext cx="54848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343152" y="1828792"/>
            <a:ext cx="4724400" cy="1524000"/>
            <a:chOff x="1440" y="1296"/>
            <a:chExt cx="2976" cy="960"/>
          </a:xfrm>
        </p:grpSpPr>
        <p:sp>
          <p:nvSpPr>
            <p:cNvPr id="7182" name="Line 21"/>
            <p:cNvSpPr>
              <a:spLocks noChangeShapeType="1"/>
            </p:cNvSpPr>
            <p:nvPr/>
          </p:nvSpPr>
          <p:spPr bwMode="auto">
            <a:xfrm>
              <a:off x="1440" y="1296"/>
              <a:ext cx="2976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22"/>
            <p:cNvSpPr>
              <a:spLocks noChangeShapeType="1"/>
            </p:cNvSpPr>
            <p:nvPr/>
          </p:nvSpPr>
          <p:spPr bwMode="auto">
            <a:xfrm>
              <a:off x="1440" y="1296"/>
              <a:ext cx="1494" cy="3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23"/>
            <p:cNvSpPr>
              <a:spLocks noChangeShapeType="1"/>
            </p:cNvSpPr>
            <p:nvPr/>
          </p:nvSpPr>
          <p:spPr bwMode="auto">
            <a:xfrm>
              <a:off x="1440" y="1296"/>
              <a:ext cx="1500" cy="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24"/>
            <p:cNvSpPr>
              <a:spLocks noChangeShapeType="1"/>
            </p:cNvSpPr>
            <p:nvPr/>
          </p:nvSpPr>
          <p:spPr bwMode="auto">
            <a:xfrm>
              <a:off x="1440" y="1296"/>
              <a:ext cx="1482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647952" y="2266942"/>
            <a:ext cx="4457700" cy="571500"/>
            <a:chOff x="1632" y="1572"/>
            <a:chExt cx="2808" cy="360"/>
          </a:xfrm>
        </p:grpSpPr>
        <p:sp>
          <p:nvSpPr>
            <p:cNvPr id="7178" name="Line 27"/>
            <p:cNvSpPr>
              <a:spLocks noChangeShapeType="1"/>
            </p:cNvSpPr>
            <p:nvPr/>
          </p:nvSpPr>
          <p:spPr bwMode="auto">
            <a:xfrm flipV="1">
              <a:off x="1632" y="1572"/>
              <a:ext cx="1302" cy="108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28"/>
            <p:cNvSpPr>
              <a:spLocks noChangeShapeType="1"/>
            </p:cNvSpPr>
            <p:nvPr/>
          </p:nvSpPr>
          <p:spPr bwMode="auto">
            <a:xfrm>
              <a:off x="1632" y="1680"/>
              <a:ext cx="1302" cy="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29"/>
            <p:cNvSpPr>
              <a:spLocks noChangeShapeType="1"/>
            </p:cNvSpPr>
            <p:nvPr/>
          </p:nvSpPr>
          <p:spPr bwMode="auto">
            <a:xfrm>
              <a:off x="1632" y="1680"/>
              <a:ext cx="2808" cy="192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30"/>
            <p:cNvSpPr>
              <a:spLocks noChangeShapeType="1"/>
            </p:cNvSpPr>
            <p:nvPr/>
          </p:nvSpPr>
          <p:spPr bwMode="auto">
            <a:xfrm>
              <a:off x="1632" y="1680"/>
              <a:ext cx="1302" cy="252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5" name="Oval 31"/>
          <p:cNvSpPr>
            <a:spLocks noChangeArrowheads="1"/>
          </p:cNvSpPr>
          <p:nvPr/>
        </p:nvSpPr>
        <p:spPr bwMode="auto">
          <a:xfrm>
            <a:off x="2298702" y="179704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Oval 32"/>
          <p:cNvSpPr>
            <a:spLocks noChangeArrowheads="1"/>
          </p:cNvSpPr>
          <p:nvPr/>
        </p:nvSpPr>
        <p:spPr bwMode="auto">
          <a:xfrm>
            <a:off x="2616202" y="2405055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779" name="Rectangle 35"/>
          <p:cNvSpPr>
            <a:spLocks noChangeArrowheads="1"/>
          </p:cNvSpPr>
          <p:nvPr/>
        </p:nvSpPr>
        <p:spPr bwMode="auto">
          <a:xfrm>
            <a:off x="742952" y="5714992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–"/>
            </a:pP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7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Camera Obscura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657601"/>
            <a:ext cx="7772400" cy="2675467"/>
          </a:xfrm>
        </p:spPr>
        <p:txBody>
          <a:bodyPr/>
          <a:lstStyle/>
          <a:p>
            <a:r>
              <a:rPr lang="en-US" dirty="0" smtClean="0"/>
              <a:t>The first camera</a:t>
            </a:r>
          </a:p>
          <a:p>
            <a:pPr lvl="1"/>
            <a:r>
              <a:rPr lang="en-US" dirty="0" smtClean="0"/>
              <a:t>Known to Aristotle</a:t>
            </a:r>
          </a:p>
          <a:p>
            <a:pPr lvl="1"/>
            <a:r>
              <a:rPr lang="en-US" dirty="0" smtClean="0"/>
              <a:t>According to </a:t>
            </a:r>
            <a:r>
              <a:rPr lang="en-US" dirty="0" err="1" smtClean="0"/>
              <a:t>DaVinci</a:t>
            </a:r>
            <a:r>
              <a:rPr lang="en-US" dirty="0" smtClean="0"/>
              <a:t> “When images of illuminated objects ... penetrate through a small hole into a very dark room ... you will see [on the opposite wall] these objects in their proper form and color, reduced in size, in a reversed position, owing to the intersection of the rays".</a:t>
            </a:r>
          </a:p>
          <a:p>
            <a:pPr lvl="1"/>
            <a:r>
              <a:rPr lang="en-US" dirty="0" smtClean="0"/>
              <a:t>How does the aperture size affect the image?</a:t>
            </a:r>
          </a:p>
        </p:txBody>
      </p:sp>
      <p:pic>
        <p:nvPicPr>
          <p:cNvPr id="8196" name="Picture 5" descr="pinhole_dif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07545"/>
            <a:ext cx="357119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773" y="822192"/>
            <a:ext cx="3635427" cy="254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Shrinking the aperture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463675" y="720725"/>
            <a:ext cx="6003925" cy="5638800"/>
            <a:chOff x="922" y="806"/>
            <a:chExt cx="2551" cy="2905"/>
          </a:xfrm>
        </p:grpSpPr>
        <p:pic>
          <p:nvPicPr>
            <p:cNvPr id="9222" name="Picture 5" descr="pinhole_diff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2" y="806"/>
              <a:ext cx="2389" cy="2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Rectangle 6"/>
            <p:cNvSpPr>
              <a:spLocks noChangeAspect="1" noChangeArrowheads="1"/>
            </p:cNvSpPr>
            <p:nvPr/>
          </p:nvSpPr>
          <p:spPr bwMode="auto">
            <a:xfrm>
              <a:off x="922" y="2674"/>
              <a:ext cx="2551" cy="10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50000"/>
                </a:spcAft>
              </a:pPr>
              <a:endParaRPr lang="en-US" sz="1800" i="1">
                <a:solidFill>
                  <a:schemeClr val="bg1"/>
                </a:solidFill>
                <a:latin typeface="Myriad Roman" pitchFamily="34" charset="0"/>
              </a:endParaRPr>
            </a:p>
          </p:txBody>
        </p:sp>
      </p:grp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05400"/>
            <a:ext cx="7772400" cy="609600"/>
          </a:xfrm>
        </p:spPr>
        <p:txBody>
          <a:bodyPr/>
          <a:lstStyle/>
          <a:p>
            <a:r>
              <a:rPr lang="en-US" dirty="0" smtClean="0"/>
              <a:t>Why not make the aperture as small as possible?</a:t>
            </a:r>
          </a:p>
        </p:txBody>
      </p:sp>
      <p:sp>
        <p:nvSpPr>
          <p:cNvPr id="545799" name="Rectangle 7"/>
          <p:cNvSpPr>
            <a:spLocks noChangeArrowheads="1"/>
          </p:cNvSpPr>
          <p:nvPr/>
        </p:nvSpPr>
        <p:spPr bwMode="auto">
          <a:xfrm>
            <a:off x="685800" y="5486400"/>
            <a:ext cx="77724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Less light gets through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i="1" dirty="0">
                <a:latin typeface="Calibri" pitchFamily="34" charset="0"/>
                <a:cs typeface="Calibri" pitchFamily="34" charset="0"/>
              </a:rPr>
              <a:t>Diffraction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effects...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Shrinking the aperture</a:t>
            </a:r>
          </a:p>
        </p:txBody>
      </p:sp>
      <p:pic>
        <p:nvPicPr>
          <p:cNvPr id="10243" name="Picture 7" descr="pinhole_dif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81024"/>
            <a:ext cx="49403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Adding a lens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76712"/>
            <a:ext cx="7772400" cy="1981200"/>
          </a:xfrm>
        </p:spPr>
        <p:txBody>
          <a:bodyPr/>
          <a:lstStyle/>
          <a:p>
            <a:r>
              <a:rPr lang="en-US" smtClean="0"/>
              <a:t>A lens focuses light onto the film</a:t>
            </a:r>
          </a:p>
          <a:p>
            <a:pPr lvl="1"/>
            <a:r>
              <a:rPr lang="en-US" smtClean="0"/>
              <a:t>There is a specific distance at which objects are “in focus”</a:t>
            </a:r>
          </a:p>
          <a:p>
            <a:pPr lvl="2"/>
            <a:r>
              <a:rPr lang="en-US" smtClean="0"/>
              <a:t>other points project to a “circle of confusion” in the image</a:t>
            </a:r>
          </a:p>
          <a:p>
            <a:pPr lvl="1"/>
            <a:r>
              <a:rPr lang="en-US" smtClean="0"/>
              <a:t>Changing the shape of the lens changes this distance</a:t>
            </a:r>
          </a:p>
        </p:txBody>
      </p:sp>
      <p:pic>
        <p:nvPicPr>
          <p:cNvPr id="11268" name="Picture 4" descr="image-le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188" y="1381112"/>
            <a:ext cx="5484812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989" name="Line 5"/>
          <p:cNvSpPr>
            <a:spLocks noChangeShapeType="1"/>
          </p:cNvSpPr>
          <p:nvPr/>
        </p:nvSpPr>
        <p:spPr bwMode="auto">
          <a:xfrm>
            <a:off x="2316163" y="1931975"/>
            <a:ext cx="4702175" cy="16430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2271713" y="19002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2589213" y="2508237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16163" y="1931975"/>
            <a:ext cx="4702175" cy="1643062"/>
            <a:chOff x="1459" y="1451"/>
            <a:chExt cx="2962" cy="1035"/>
          </a:xfrm>
        </p:grpSpPr>
        <p:sp>
          <p:nvSpPr>
            <p:cNvPr id="11293" name="Line 9"/>
            <p:cNvSpPr>
              <a:spLocks noChangeShapeType="1"/>
            </p:cNvSpPr>
            <p:nvPr/>
          </p:nvSpPr>
          <p:spPr bwMode="auto">
            <a:xfrm>
              <a:off x="1459" y="1451"/>
              <a:ext cx="1465" cy="7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10"/>
            <p:cNvSpPr>
              <a:spLocks noChangeShapeType="1"/>
            </p:cNvSpPr>
            <p:nvPr/>
          </p:nvSpPr>
          <p:spPr bwMode="auto">
            <a:xfrm>
              <a:off x="2924" y="1528"/>
              <a:ext cx="1497" cy="9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316163" y="1931975"/>
            <a:ext cx="4702175" cy="1643062"/>
            <a:chOff x="1459" y="1451"/>
            <a:chExt cx="2962" cy="1035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459" y="1451"/>
              <a:ext cx="2962" cy="1035"/>
              <a:chOff x="1459" y="1451"/>
              <a:chExt cx="2962" cy="1035"/>
            </a:xfrm>
          </p:grpSpPr>
          <p:sp>
            <p:nvSpPr>
              <p:cNvPr id="11291" name="Line 13"/>
              <p:cNvSpPr>
                <a:spLocks noChangeShapeType="1"/>
              </p:cNvSpPr>
              <p:nvPr/>
            </p:nvSpPr>
            <p:spPr bwMode="auto">
              <a:xfrm>
                <a:off x="1459" y="1451"/>
                <a:ext cx="1465" cy="2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2" name="Line 14"/>
              <p:cNvSpPr>
                <a:spLocks noChangeShapeType="1"/>
              </p:cNvSpPr>
              <p:nvPr/>
            </p:nvSpPr>
            <p:spPr bwMode="auto">
              <a:xfrm>
                <a:off x="2924" y="1686"/>
                <a:ext cx="1497" cy="8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459" y="1451"/>
              <a:ext cx="2962" cy="1035"/>
              <a:chOff x="1459" y="1451"/>
              <a:chExt cx="2962" cy="1035"/>
            </a:xfrm>
          </p:grpSpPr>
          <p:sp>
            <p:nvSpPr>
              <p:cNvPr id="11289" name="Line 16"/>
              <p:cNvSpPr>
                <a:spLocks noChangeShapeType="1"/>
              </p:cNvSpPr>
              <p:nvPr/>
            </p:nvSpPr>
            <p:spPr bwMode="auto">
              <a:xfrm>
                <a:off x="1459" y="1451"/>
                <a:ext cx="1465" cy="3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" name="Line 17"/>
              <p:cNvSpPr>
                <a:spLocks noChangeShapeType="1"/>
              </p:cNvSpPr>
              <p:nvPr/>
            </p:nvSpPr>
            <p:spPr bwMode="auto">
              <a:xfrm>
                <a:off x="2924" y="1814"/>
                <a:ext cx="1497" cy="67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620963" y="2305037"/>
            <a:ext cx="4419600" cy="752475"/>
            <a:chOff x="1651" y="1686"/>
            <a:chExt cx="2784" cy="474"/>
          </a:xfrm>
        </p:grpSpPr>
        <p:sp>
          <p:nvSpPr>
            <p:cNvPr id="11279" name="Line 19"/>
            <p:cNvSpPr>
              <a:spLocks noChangeShapeType="1"/>
            </p:cNvSpPr>
            <p:nvPr/>
          </p:nvSpPr>
          <p:spPr bwMode="auto">
            <a:xfrm>
              <a:off x="1651" y="1835"/>
              <a:ext cx="2784" cy="288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1651" y="1686"/>
              <a:ext cx="2778" cy="474"/>
              <a:chOff x="1651" y="1686"/>
              <a:chExt cx="2778" cy="474"/>
            </a:xfrm>
          </p:grpSpPr>
          <p:sp>
            <p:nvSpPr>
              <p:cNvPr id="11281" name="Line 21"/>
              <p:cNvSpPr>
                <a:spLocks noChangeShapeType="1"/>
              </p:cNvSpPr>
              <p:nvPr/>
            </p:nvSpPr>
            <p:spPr bwMode="auto">
              <a:xfrm>
                <a:off x="1651" y="1835"/>
                <a:ext cx="1273" cy="288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2" name="Line 22"/>
              <p:cNvSpPr>
                <a:spLocks noChangeShapeType="1"/>
              </p:cNvSpPr>
              <p:nvPr/>
            </p:nvSpPr>
            <p:spPr bwMode="auto">
              <a:xfrm>
                <a:off x="2924" y="2123"/>
                <a:ext cx="1505" cy="37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3" name="Line 24"/>
              <p:cNvSpPr>
                <a:spLocks noChangeShapeType="1"/>
              </p:cNvSpPr>
              <p:nvPr/>
            </p:nvSpPr>
            <p:spPr bwMode="auto">
              <a:xfrm>
                <a:off x="1651" y="1835"/>
                <a:ext cx="1273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4" name="Line 25"/>
              <p:cNvSpPr>
                <a:spLocks noChangeShapeType="1"/>
              </p:cNvSpPr>
              <p:nvPr/>
            </p:nvSpPr>
            <p:spPr bwMode="auto">
              <a:xfrm>
                <a:off x="2924" y="1835"/>
                <a:ext cx="1497" cy="265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5" name="Line 27"/>
              <p:cNvSpPr>
                <a:spLocks noChangeShapeType="1"/>
              </p:cNvSpPr>
              <p:nvPr/>
            </p:nvSpPr>
            <p:spPr bwMode="auto">
              <a:xfrm flipV="1">
                <a:off x="1651" y="1686"/>
                <a:ext cx="1273" cy="149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6" name="Line 28"/>
              <p:cNvSpPr>
                <a:spLocks noChangeShapeType="1"/>
              </p:cNvSpPr>
              <p:nvPr/>
            </p:nvSpPr>
            <p:spPr bwMode="auto">
              <a:xfrm>
                <a:off x="2924" y="1686"/>
                <a:ext cx="1497" cy="392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5" name="Oval 29"/>
          <p:cNvSpPr>
            <a:spLocks noChangeArrowheads="1"/>
          </p:cNvSpPr>
          <p:nvPr/>
        </p:nvSpPr>
        <p:spPr bwMode="auto">
          <a:xfrm>
            <a:off x="4608513" y="2695562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7086600" y="2949562"/>
            <a:ext cx="1638300" cy="641350"/>
            <a:chOff x="4464" y="2092"/>
            <a:chExt cx="1032" cy="404"/>
          </a:xfrm>
        </p:grpSpPr>
        <p:sp>
          <p:nvSpPr>
            <p:cNvPr id="11277" name="Text Box 32"/>
            <p:cNvSpPr txBox="1">
              <a:spLocks noChangeArrowheads="1"/>
            </p:cNvSpPr>
            <p:nvPr/>
          </p:nvSpPr>
          <p:spPr bwMode="auto">
            <a:xfrm>
              <a:off x="4716" y="2092"/>
              <a:ext cx="7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“circle of </a:t>
              </a:r>
            </a:p>
            <a:p>
              <a:pPr algn="ctr"/>
              <a:r>
                <a:rPr lang="en-US" sz="1800">
                  <a:latin typeface="Arial" charset="0"/>
                </a:rPr>
                <a:t>confusion”</a:t>
              </a:r>
            </a:p>
          </p:txBody>
        </p:sp>
        <p:sp>
          <p:nvSpPr>
            <p:cNvPr id="11278" name="Line 33"/>
            <p:cNvSpPr>
              <a:spLocks noChangeShapeType="1"/>
            </p:cNvSpPr>
            <p:nvPr/>
          </p:nvSpPr>
          <p:spPr bwMode="auto">
            <a:xfrm flipH="1" flipV="1">
              <a:off x="4464" y="2160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22280" y="3871897"/>
            <a:ext cx="8164510" cy="1597025"/>
          </a:xfrm>
        </p:spPr>
        <p:txBody>
          <a:bodyPr/>
          <a:lstStyle/>
          <a:p>
            <a:r>
              <a:rPr lang="en-US" dirty="0" smtClean="0"/>
              <a:t>Project 1b (seam carving) was due on Friday the 22</a:t>
            </a:r>
            <a:r>
              <a:rPr lang="en-US" baseline="30000" dirty="0" smtClean="0"/>
              <a:t>nd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Project 2 (</a:t>
            </a:r>
            <a:r>
              <a:rPr lang="en-US" dirty="0" err="1" smtClean="0"/>
              <a:t>eigenfaces</a:t>
            </a:r>
            <a:r>
              <a:rPr lang="en-US" dirty="0" smtClean="0"/>
              <a:t>) went out on Friday the 22nd</a:t>
            </a:r>
          </a:p>
          <a:p>
            <a:pPr lvl="1"/>
            <a:r>
              <a:rPr lang="en-US" dirty="0" smtClean="0"/>
              <a:t>to be done individually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7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2" y="1814531"/>
            <a:ext cx="12144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15"/>
          <p:cNvSpPr txBox="1">
            <a:spLocks/>
          </p:cNvSpPr>
          <p:nvPr/>
        </p:nvSpPr>
        <p:spPr bwMode="auto">
          <a:xfrm>
            <a:off x="431800" y="1063716"/>
            <a:ext cx="8561388" cy="13223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8207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tabLst>
                <a:tab pos="341313" algn="l"/>
                <a:tab pos="1150938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New Lecturer!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639763" marR="0" lvl="1" indent="-225425" algn="l" defTabSz="8207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None/>
              <a:tabLst>
                <a:tab pos="341313" algn="l"/>
                <a:tab pos="1150938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87338" marR="0" lvl="0" indent="-287338" algn="l" defTabSz="8207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tabLst>
                <a:tab pos="341313" algn="l"/>
                <a:tab pos="1150938" algn="l"/>
              </a:tabLst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9" name="Text Box 1032"/>
          <p:cNvSpPr txBox="1">
            <a:spLocks noChangeArrowheads="1"/>
          </p:cNvSpPr>
          <p:nvPr/>
        </p:nvSpPr>
        <p:spPr bwMode="auto">
          <a:xfrm>
            <a:off x="2143123" y="1778172"/>
            <a:ext cx="4229102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Neel Joshi, Ph.D.</a:t>
            </a:r>
          </a:p>
          <a:p>
            <a:pPr algn="l"/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Post-Doctoral Researcher</a:t>
            </a:r>
          </a:p>
          <a:p>
            <a:pPr algn="l"/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Microsoft Research</a:t>
            </a:r>
          </a:p>
          <a:p>
            <a:pPr algn="l"/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b="1" dirty="0" err="1" smtClean="0">
                <a:latin typeface="Calibri" pitchFamily="34" charset="0"/>
                <a:cs typeface="Calibri" pitchFamily="34" charset="0"/>
                <a:hlinkClick r:id="rId3"/>
              </a:rPr>
              <a:t>neel@cs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Lenses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95680"/>
            <a:ext cx="7772400" cy="2133600"/>
          </a:xfrm>
        </p:spPr>
        <p:txBody>
          <a:bodyPr/>
          <a:lstStyle/>
          <a:p>
            <a:r>
              <a:rPr lang="en-US" dirty="0" smtClean="0"/>
              <a:t>A lens focuses parallel rays onto a single focal point</a:t>
            </a:r>
          </a:p>
          <a:p>
            <a:pPr lvl="1"/>
            <a:r>
              <a:rPr lang="en-US" dirty="0" smtClean="0"/>
              <a:t>focal point at a distance </a:t>
            </a:r>
            <a:r>
              <a:rPr lang="en-US" i="1" dirty="0" smtClean="0"/>
              <a:t>f</a:t>
            </a:r>
            <a:r>
              <a:rPr lang="en-US" dirty="0" smtClean="0"/>
              <a:t> beyond the plane of the lens</a:t>
            </a:r>
          </a:p>
          <a:p>
            <a:pPr lvl="2"/>
            <a:r>
              <a:rPr lang="en-US" sz="1600" i="1" dirty="0" smtClean="0"/>
              <a:t>f</a:t>
            </a:r>
            <a:r>
              <a:rPr lang="en-US" sz="1600" dirty="0" smtClean="0"/>
              <a:t> is a function of the shape and index of refraction of the lens</a:t>
            </a:r>
          </a:p>
          <a:p>
            <a:pPr lvl="1"/>
            <a:r>
              <a:rPr lang="en-US" dirty="0" smtClean="0"/>
              <a:t>Aperture of diameter D restricts the range of rays</a:t>
            </a:r>
          </a:p>
          <a:p>
            <a:pPr lvl="2"/>
            <a:r>
              <a:rPr lang="en-US" sz="1600" dirty="0" smtClean="0"/>
              <a:t>aperture may be on either side of the lens</a:t>
            </a:r>
          </a:p>
          <a:p>
            <a:pPr lvl="1"/>
            <a:r>
              <a:rPr lang="en-US" sz="1800" dirty="0" smtClean="0"/>
              <a:t>Lenses are typically spherical (easier to produce)</a:t>
            </a:r>
          </a:p>
        </p:txBody>
      </p:sp>
      <p:pic>
        <p:nvPicPr>
          <p:cNvPr id="12292" name="Picture 5" descr="lens_term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50" y="647680"/>
            <a:ext cx="53911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6534150" y="2219305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focal point</a:t>
            </a:r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 flipH="1" flipV="1">
            <a:off x="6096000" y="2019280"/>
            <a:ext cx="43815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5867400" y="1546205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F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1517650" y="2536805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optical center</a:t>
            </a:r>
          </a:p>
          <a:p>
            <a:pPr algn="ctr"/>
            <a:r>
              <a:rPr lang="en-US" sz="2000" b="1">
                <a:latin typeface="Arial" charset="0"/>
              </a:rPr>
              <a:t>(Center Of Projection)</a:t>
            </a:r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 flipV="1">
            <a:off x="3581400" y="1943080"/>
            <a:ext cx="838200" cy="673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 lenses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52816"/>
            <a:ext cx="77724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Thin lens equation: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6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Any object point satisfying this equation is in focus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What is the shape of the focus region?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How can we change the focus region?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Thin lens applet:  </a:t>
            </a:r>
            <a:r>
              <a:rPr lang="en-US" sz="1200" dirty="0" smtClean="0">
                <a:hlinkClick r:id="rId3"/>
              </a:rPr>
              <a:t>http://www.phy.ntnu.edu.tw/java/Lens/lens_e.html</a:t>
            </a:r>
            <a:r>
              <a:rPr lang="en-US" sz="1200" dirty="0" smtClean="0"/>
              <a:t>  (by Fu-</a:t>
            </a:r>
            <a:r>
              <a:rPr lang="en-US" sz="1200" dirty="0" err="1" smtClean="0"/>
              <a:t>Kwun</a:t>
            </a:r>
            <a:r>
              <a:rPr lang="en-US" sz="1200" dirty="0" smtClean="0"/>
              <a:t> Hwang</a:t>
            </a:r>
            <a:r>
              <a:rPr lang="en-US" sz="1600" dirty="0" smtClean="0"/>
              <a:t> )</a:t>
            </a:r>
          </a:p>
        </p:txBody>
      </p:sp>
      <p:pic>
        <p:nvPicPr>
          <p:cNvPr id="13316" name="Picture 1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4663" y="3981424"/>
            <a:ext cx="1633537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15"/>
          <p:cNvSpPr>
            <a:spLocks noChangeArrowheads="1"/>
          </p:cNvSpPr>
          <p:nvPr/>
        </p:nvSpPr>
        <p:spPr bwMode="auto">
          <a:xfrm>
            <a:off x="1371600" y="781024"/>
            <a:ext cx="57912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552424"/>
            <a:ext cx="57912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 of field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81496"/>
            <a:ext cx="7772400" cy="1219200"/>
          </a:xfrm>
        </p:spPr>
        <p:txBody>
          <a:bodyPr/>
          <a:lstStyle/>
          <a:p>
            <a:r>
              <a:rPr lang="en-US" smtClean="0"/>
              <a:t>Changing the aperture size affects depth of field</a:t>
            </a:r>
          </a:p>
          <a:p>
            <a:pPr lvl="1"/>
            <a:r>
              <a:rPr lang="en-US" smtClean="0"/>
              <a:t>A smaller aperture increases the range in which the object is approximately in focus</a:t>
            </a:r>
          </a:p>
        </p:txBody>
      </p:sp>
      <p:pic>
        <p:nvPicPr>
          <p:cNvPr id="14340" name="Picture 4" descr="depth_of_f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0" y="976296"/>
            <a:ext cx="46545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5499100" y="1052496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5499100" y="2728896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3" name="Picture 10" descr="At f/32, the background is distracting.">
            <a:hlinkClick r:id="rId3" tooltip="At f/32, the background is distracting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652696"/>
            <a:ext cx="2190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 descr="At f/5.6, the flowers are isolated from the background.">
            <a:hlinkClick r:id="rId5" tooltip="At f/5.6, the flowers are isolated from the background.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747696"/>
            <a:ext cx="2190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781800" y="4081446"/>
            <a:ext cx="14478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i="1" dirty="0">
                <a:latin typeface="+mn-lt"/>
              </a:rPr>
              <a:t>f / </a:t>
            </a:r>
            <a:r>
              <a:rPr lang="en-US" sz="2000" dirty="0">
                <a:latin typeface="+mn-lt"/>
              </a:rPr>
              <a:t>32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81800" y="2195496"/>
            <a:ext cx="14478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i="1" dirty="0">
                <a:latin typeface="+mn-lt"/>
              </a:rPr>
              <a:t>f / </a:t>
            </a:r>
            <a:r>
              <a:rPr lang="en-US" sz="2000" dirty="0">
                <a:latin typeface="+mn-lt"/>
              </a:rPr>
              <a:t>5.6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3000" y="5910246"/>
            <a:ext cx="71628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Flower images from Wikipedia   </a:t>
            </a:r>
            <a:r>
              <a:rPr lang="en-US" sz="1400" dirty="0">
                <a:latin typeface="+mn-lt"/>
                <a:hlinkClick r:id="rId7"/>
              </a:rPr>
              <a:t>http://en.wikipedia.org/wiki/Depth_of_field</a:t>
            </a:r>
            <a:r>
              <a:rPr lang="en-US" sz="1400" dirty="0"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133600" y="2833680"/>
            <a:ext cx="5029200" cy="3429000"/>
            <a:chOff x="1344" y="1920"/>
            <a:chExt cx="3168" cy="2160"/>
          </a:xfrm>
        </p:grpSpPr>
        <p:sp>
          <p:nvSpPr>
            <p:cNvPr id="5129" name="Rectangle 7"/>
            <p:cNvSpPr>
              <a:spLocks noChangeArrowheads="1"/>
            </p:cNvSpPr>
            <p:nvPr/>
          </p:nvSpPr>
          <p:spPr bwMode="auto">
            <a:xfrm>
              <a:off x="1344" y="3868"/>
              <a:ext cx="31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  <a:hlinkClick r:id="rId2"/>
                </a:rPr>
                <a:t>http://www.michaelbach.de/ot/sze_muelue/index.html</a:t>
              </a:r>
              <a:r>
                <a:rPr lang="en-US" sz="1600">
                  <a:latin typeface="Arial" charset="0"/>
                </a:rPr>
                <a:t> </a:t>
              </a:r>
            </a:p>
          </p:txBody>
        </p:sp>
        <p:pic>
          <p:nvPicPr>
            <p:cNvPr id="513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6" y="1920"/>
              <a:ext cx="2832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743200" y="3624363"/>
            <a:ext cx="3048000" cy="1005840"/>
            <a:chOff x="1728" y="2400"/>
            <a:chExt cx="1920" cy="636"/>
          </a:xfrm>
        </p:grpSpPr>
        <p:sp>
          <p:nvSpPr>
            <p:cNvPr id="5127" name="Line 9"/>
            <p:cNvSpPr>
              <a:spLocks noChangeShapeType="1"/>
            </p:cNvSpPr>
            <p:nvPr/>
          </p:nvSpPr>
          <p:spPr bwMode="auto">
            <a:xfrm>
              <a:off x="1728" y="2400"/>
              <a:ext cx="192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Line 10"/>
            <p:cNvSpPr>
              <a:spLocks noChangeShapeType="1"/>
            </p:cNvSpPr>
            <p:nvPr/>
          </p:nvSpPr>
          <p:spPr bwMode="auto">
            <a:xfrm>
              <a:off x="1728" y="3036"/>
              <a:ext cx="192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91200" y="1501456"/>
            <a:ext cx="216508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Which line is longer?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448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0898" y="852485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 bwMode="auto">
          <a:xfrm>
            <a:off x="2438400" y="1100138"/>
            <a:ext cx="3005138" cy="4286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022602" y="1114424"/>
            <a:ext cx="2463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017834" y="2338424"/>
            <a:ext cx="2463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79400" y="145901"/>
            <a:ext cx="8564563" cy="403225"/>
          </a:xfrm>
        </p:spPr>
        <p:txBody>
          <a:bodyPr/>
          <a:lstStyle/>
          <a:p>
            <a:r>
              <a:rPr lang="en-US" dirty="0" smtClean="0"/>
              <a:t>Back to Project: </a:t>
            </a:r>
            <a:r>
              <a:rPr lang="en-US" dirty="0" err="1" smtClean="0"/>
              <a:t>Müller-Lyer</a:t>
            </a:r>
            <a:r>
              <a:rPr lang="en-US" dirty="0" smtClean="0"/>
              <a:t> Illusion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projection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33760"/>
            <a:ext cx="7772400" cy="2514600"/>
          </a:xfrm>
        </p:spPr>
        <p:txBody>
          <a:bodyPr/>
          <a:lstStyle/>
          <a:p>
            <a:r>
              <a:rPr lang="en-US" dirty="0" smtClean="0"/>
              <a:t>The coordinate system</a:t>
            </a:r>
          </a:p>
          <a:p>
            <a:pPr lvl="1"/>
            <a:r>
              <a:rPr lang="en-US" sz="1800" dirty="0" smtClean="0"/>
              <a:t>We will use the pin-hole model as an approximation</a:t>
            </a:r>
          </a:p>
          <a:p>
            <a:pPr lvl="1"/>
            <a:r>
              <a:rPr lang="en-US" sz="1800" dirty="0" smtClean="0"/>
              <a:t>Put the optical center (</a:t>
            </a:r>
            <a:r>
              <a:rPr lang="en-US" sz="1800" b="1" dirty="0" smtClean="0"/>
              <a:t>C</a:t>
            </a:r>
            <a:r>
              <a:rPr lang="en-US" sz="1800" dirty="0" smtClean="0"/>
              <a:t>enter </a:t>
            </a:r>
            <a:r>
              <a:rPr lang="en-US" sz="1800" b="1" dirty="0" smtClean="0"/>
              <a:t>O</a:t>
            </a:r>
            <a:r>
              <a:rPr lang="en-US" sz="1800" dirty="0" smtClean="0"/>
              <a:t>f </a:t>
            </a:r>
            <a:r>
              <a:rPr lang="en-US" sz="1800" b="1" dirty="0" smtClean="0"/>
              <a:t>P</a:t>
            </a:r>
            <a:r>
              <a:rPr lang="en-US" sz="1800" dirty="0" smtClean="0"/>
              <a:t>rojection) at the origin</a:t>
            </a:r>
          </a:p>
          <a:p>
            <a:pPr lvl="1"/>
            <a:r>
              <a:rPr lang="en-US" sz="1800" dirty="0" smtClean="0"/>
              <a:t>Put the image plane (</a:t>
            </a:r>
            <a:r>
              <a:rPr lang="en-US" sz="1800" b="1" dirty="0" smtClean="0"/>
              <a:t>P</a:t>
            </a:r>
            <a:r>
              <a:rPr lang="en-US" sz="1800" dirty="0" smtClean="0"/>
              <a:t>rojection </a:t>
            </a:r>
            <a:r>
              <a:rPr lang="en-US" sz="1800" b="1" dirty="0" smtClean="0"/>
              <a:t>P</a:t>
            </a:r>
            <a:r>
              <a:rPr lang="en-US" sz="1800" dirty="0" smtClean="0"/>
              <a:t>lane) </a:t>
            </a:r>
            <a:r>
              <a:rPr lang="en-US" sz="1800" i="1" dirty="0" smtClean="0"/>
              <a:t>in front</a:t>
            </a:r>
            <a:r>
              <a:rPr lang="en-US" sz="1800" dirty="0" smtClean="0"/>
              <a:t> of the COP</a:t>
            </a:r>
          </a:p>
          <a:p>
            <a:pPr lvl="2"/>
            <a:r>
              <a:rPr lang="en-US" sz="1600" dirty="0" smtClean="0"/>
              <a:t>Why?</a:t>
            </a:r>
          </a:p>
          <a:p>
            <a:pPr lvl="1"/>
            <a:r>
              <a:rPr lang="en-US" sz="1800" dirty="0" smtClean="0"/>
              <a:t>The camera looks down the </a:t>
            </a:r>
            <a:r>
              <a:rPr lang="en-US" sz="1800" i="1" dirty="0" smtClean="0"/>
              <a:t>negative</a:t>
            </a:r>
            <a:r>
              <a:rPr lang="en-US" sz="1800" dirty="0" smtClean="0"/>
              <a:t> z axis</a:t>
            </a:r>
          </a:p>
          <a:p>
            <a:pPr lvl="2"/>
            <a:r>
              <a:rPr lang="en-US" sz="1600" dirty="0" smtClean="0"/>
              <a:t>we need this if we want right-handed-coordinates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2844800" y="619112"/>
            <a:ext cx="347980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800" y="619112"/>
            <a:ext cx="347980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838200" y="1533512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–"/>
            </a:pPr>
            <a:endParaRPr lang="en-US" sz="1600">
              <a:latin typeface="Arial" charset="0"/>
            </a:endParaRPr>
          </a:p>
        </p:txBody>
      </p:sp>
      <p:sp>
        <p:nvSpPr>
          <p:cNvPr id="556042" name="Rectangle 10"/>
          <p:cNvSpPr>
            <a:spLocks noChangeArrowheads="1"/>
          </p:cNvSpPr>
          <p:nvPr/>
        </p:nvSpPr>
        <p:spPr bwMode="auto">
          <a:xfrm>
            <a:off x="685800" y="4997437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1600">
                <a:latin typeface="Arial" charset="0"/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42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Modeling projection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76624"/>
            <a:ext cx="7772400" cy="1219200"/>
          </a:xfrm>
        </p:spPr>
        <p:txBody>
          <a:bodyPr/>
          <a:lstStyle/>
          <a:p>
            <a:r>
              <a:rPr lang="en-US" dirty="0" smtClean="0"/>
              <a:t>Projection equations</a:t>
            </a:r>
          </a:p>
          <a:p>
            <a:pPr lvl="1"/>
            <a:r>
              <a:rPr lang="en-US" sz="1800" dirty="0" smtClean="0"/>
              <a:t>Compute intersection with PP of ray from (</a:t>
            </a:r>
            <a:r>
              <a:rPr lang="en-US" sz="1800" dirty="0" err="1" smtClean="0"/>
              <a:t>x,y,z</a:t>
            </a:r>
            <a:r>
              <a:rPr lang="en-US" sz="1800" dirty="0" smtClean="0"/>
              <a:t>) to COP</a:t>
            </a:r>
          </a:p>
          <a:p>
            <a:pPr lvl="1"/>
            <a:r>
              <a:rPr lang="en-US" sz="1800" dirty="0" smtClean="0"/>
              <a:t>Derived using similar triangles (on board)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844800" y="661976"/>
            <a:ext cx="347980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4800" y="619112"/>
            <a:ext cx="347980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8096" name="Picture 1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4550" y="4783124"/>
            <a:ext cx="377983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85800" y="5329224"/>
            <a:ext cx="7772400" cy="993775"/>
            <a:chOff x="432" y="3600"/>
            <a:chExt cx="4896" cy="626"/>
          </a:xfrm>
        </p:grpSpPr>
        <p:pic>
          <p:nvPicPr>
            <p:cNvPr id="19464" name="Picture 18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52" y="3878"/>
              <a:ext cx="196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5" name="Rectangle 19"/>
            <p:cNvSpPr>
              <a:spLocks noChangeArrowheads="1"/>
            </p:cNvSpPr>
            <p:nvPr/>
          </p:nvSpPr>
          <p:spPr bwMode="auto">
            <a:xfrm>
              <a:off x="432" y="3600"/>
              <a:ext cx="489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•"/>
              </a:pPr>
              <a:r>
                <a:rPr lang="en-US" sz="1800">
                  <a:latin typeface="Arial" charset="0"/>
                </a:rPr>
                <a:t>We get the projection by throwing out the last coordinate: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88000" y="2657895"/>
            <a:ext cx="282242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Distant objects are smaller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33400"/>
          </a:xfrm>
        </p:spPr>
        <p:txBody>
          <a:bodyPr/>
          <a:lstStyle/>
          <a:p>
            <a:r>
              <a:rPr lang="en-US" smtClean="0"/>
              <a:t>Is this a linear transformation?</a:t>
            </a:r>
          </a:p>
        </p:txBody>
      </p:sp>
      <p:sp>
        <p:nvSpPr>
          <p:cNvPr id="20484" name="Rectangle 22"/>
          <p:cNvSpPr>
            <a:spLocks noChangeArrowheads="1"/>
          </p:cNvSpPr>
          <p:nvPr/>
        </p:nvSpPr>
        <p:spPr bwMode="auto">
          <a:xfrm>
            <a:off x="685800" y="12954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" charset="0"/>
              </a:rPr>
              <a:t>Trick:  add one more coordinate:</a:t>
            </a:r>
          </a:p>
        </p:txBody>
      </p:sp>
      <p:sp>
        <p:nvSpPr>
          <p:cNvPr id="20485" name="Text Box 32"/>
          <p:cNvSpPr txBox="1">
            <a:spLocks noChangeArrowheads="1"/>
          </p:cNvSpPr>
          <p:nvPr/>
        </p:nvSpPr>
        <p:spPr bwMode="auto">
          <a:xfrm>
            <a:off x="1793875" y="3363913"/>
            <a:ext cx="262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homogeneous image </a:t>
            </a:r>
          </a:p>
          <a:p>
            <a:pPr algn="ctr"/>
            <a:r>
              <a:rPr lang="en-US" sz="2000">
                <a:latin typeface="Arial" charset="0"/>
              </a:rPr>
              <a:t>coordinates</a:t>
            </a:r>
          </a:p>
        </p:txBody>
      </p:sp>
      <p:sp>
        <p:nvSpPr>
          <p:cNvPr id="20486" name="Text Box 33"/>
          <p:cNvSpPr txBox="1">
            <a:spLocks noChangeArrowheads="1"/>
          </p:cNvSpPr>
          <p:nvPr/>
        </p:nvSpPr>
        <p:spPr bwMode="auto">
          <a:xfrm>
            <a:off x="5541963" y="3352800"/>
            <a:ext cx="2611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homogeneous scene </a:t>
            </a:r>
          </a:p>
          <a:p>
            <a:pPr algn="ctr"/>
            <a:r>
              <a:rPr lang="en-US" sz="2000">
                <a:latin typeface="Arial" charset="0"/>
              </a:rPr>
              <a:t>coordinates</a:t>
            </a:r>
          </a:p>
        </p:txBody>
      </p:sp>
      <p:sp>
        <p:nvSpPr>
          <p:cNvPr id="20487" name="Rectangle 34"/>
          <p:cNvSpPr>
            <a:spLocks noChangeArrowheads="1"/>
          </p:cNvSpPr>
          <p:nvPr/>
        </p:nvSpPr>
        <p:spPr bwMode="auto">
          <a:xfrm>
            <a:off x="685800" y="4267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" charset="0"/>
              </a:rPr>
              <a:t>Converting </a:t>
            </a:r>
            <a:r>
              <a:rPr lang="en-US" i="1">
                <a:latin typeface="Arial" charset="0"/>
              </a:rPr>
              <a:t>from</a:t>
            </a:r>
            <a:r>
              <a:rPr lang="en-US">
                <a:latin typeface="Arial" charset="0"/>
              </a:rPr>
              <a:t> homogeneous coordinates</a:t>
            </a:r>
          </a:p>
        </p:txBody>
      </p:sp>
      <p:pic>
        <p:nvPicPr>
          <p:cNvPr id="20488" name="Picture 35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9088" y="2212975"/>
            <a:ext cx="184308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9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1738" y="4838700"/>
            <a:ext cx="26225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41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43450" y="4694238"/>
            <a:ext cx="32766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0170" name="Rectangle 42"/>
          <p:cNvSpPr>
            <a:spLocks noChangeArrowheads="1"/>
          </p:cNvSpPr>
          <p:nvPr/>
        </p:nvSpPr>
        <p:spPr bwMode="auto">
          <a:xfrm>
            <a:off x="685800" y="1295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</a:rPr>
              <a:t>no—division by z is nonlinear</a:t>
            </a:r>
          </a:p>
        </p:txBody>
      </p:sp>
      <p:pic>
        <p:nvPicPr>
          <p:cNvPr id="20492" name="Picture 43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22863" y="2060575"/>
            <a:ext cx="2112962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  <p:bldP spid="20487" grpId="0"/>
      <p:bldP spid="560170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Perspective Projection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28640"/>
            <a:ext cx="7772400" cy="533400"/>
          </a:xfrm>
        </p:spPr>
        <p:txBody>
          <a:bodyPr/>
          <a:lstStyle/>
          <a:p>
            <a:r>
              <a:rPr lang="en-US" sz="2000" dirty="0" smtClean="0"/>
              <a:t>Projection is a matrix multiply using homogeneous coordinates: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914900" y="1752584"/>
            <a:ext cx="3314700" cy="1349375"/>
            <a:chOff x="2832" y="1392"/>
            <a:chExt cx="2088" cy="850"/>
          </a:xfrm>
        </p:grpSpPr>
        <p:sp>
          <p:nvSpPr>
            <p:cNvPr id="21517" name="Text Box 7"/>
            <p:cNvSpPr txBox="1">
              <a:spLocks noChangeArrowheads="1"/>
            </p:cNvSpPr>
            <p:nvPr/>
          </p:nvSpPr>
          <p:spPr bwMode="auto">
            <a:xfrm>
              <a:off x="2832" y="1992"/>
              <a:ext cx="18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divide by third coordinate</a:t>
              </a:r>
            </a:p>
          </p:txBody>
        </p:sp>
        <p:pic>
          <p:nvPicPr>
            <p:cNvPr id="21518" name="Picture 14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52" y="1392"/>
              <a:ext cx="136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09" name="Picture 1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8063" y="1373172"/>
            <a:ext cx="3095625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7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64038" y="1523984"/>
            <a:ext cx="1503362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18"/>
          <p:cNvSpPr>
            <a:spLocks noChangeArrowheads="1"/>
          </p:cNvSpPr>
          <p:nvPr/>
        </p:nvSpPr>
        <p:spPr bwMode="auto">
          <a:xfrm>
            <a:off x="685800" y="322896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This is known as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perspective projection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 matrix is the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projection matrix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Can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also formulate as a 4x4 (today’s reading does this)</a:t>
            </a:r>
          </a:p>
        </p:txBody>
      </p:sp>
      <p:pic>
        <p:nvPicPr>
          <p:cNvPr id="21512" name="Picture 23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62450" y="4586272"/>
            <a:ext cx="1503363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4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89013" y="4575159"/>
            <a:ext cx="30956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876800" y="4952987"/>
            <a:ext cx="3314700" cy="1392239"/>
            <a:chOff x="2832" y="1392"/>
            <a:chExt cx="2088" cy="877"/>
          </a:xfrm>
        </p:grpSpPr>
        <p:sp>
          <p:nvSpPr>
            <p:cNvPr id="21515" name="Text Box 26"/>
            <p:cNvSpPr txBox="1">
              <a:spLocks noChangeArrowheads="1"/>
            </p:cNvSpPr>
            <p:nvPr/>
          </p:nvSpPr>
          <p:spPr bwMode="auto">
            <a:xfrm>
              <a:off x="2832" y="2019"/>
              <a:ext cx="19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charset="0"/>
                </a:rPr>
                <a:t>divide by fourth coordinate</a:t>
              </a:r>
            </a:p>
          </p:txBody>
        </p:sp>
        <p:pic>
          <p:nvPicPr>
            <p:cNvPr id="21516" name="Picture 27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52" y="1392"/>
              <a:ext cx="136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Perspective Projection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How does scaling the projection matrix change the transformation?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14900" y="2209800"/>
            <a:ext cx="3314700" cy="1349375"/>
            <a:chOff x="2832" y="1392"/>
            <a:chExt cx="2088" cy="850"/>
          </a:xfrm>
        </p:grpSpPr>
        <p:sp>
          <p:nvSpPr>
            <p:cNvPr id="22539" name="Text Box 5"/>
            <p:cNvSpPr txBox="1">
              <a:spLocks noChangeArrowheads="1"/>
            </p:cNvSpPr>
            <p:nvPr/>
          </p:nvSpPr>
          <p:spPr bwMode="auto">
            <a:xfrm>
              <a:off x="2832" y="199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>
                <a:latin typeface="Arial" charset="0"/>
              </a:endParaRPr>
            </a:p>
          </p:txBody>
        </p:sp>
        <p:pic>
          <p:nvPicPr>
            <p:cNvPr id="22540" name="Picture 6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52" y="1392"/>
              <a:ext cx="136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3" name="Picture 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8063" y="1830388"/>
            <a:ext cx="3095625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64038" y="1981200"/>
            <a:ext cx="1503362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4914900" y="47847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pic>
        <p:nvPicPr>
          <p:cNvPr id="564241" name="Picture 17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57900" y="3832225"/>
            <a:ext cx="21717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0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31888" y="3454400"/>
            <a:ext cx="2982912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45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4363" y="3606800"/>
            <a:ext cx="137795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85800" y="5181600"/>
            <a:ext cx="77724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820738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tabLst>
                <a:tab pos="341313" algn="l"/>
                <a:tab pos="1150938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Projection matrix is defined “up to a scale”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properties of perspective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Geometric properties of perspective projection</a:t>
            </a:r>
          </a:p>
          <a:p>
            <a:pPr lvl="1"/>
            <a:r>
              <a:rPr lang="en-US" dirty="0" smtClean="0"/>
              <a:t>Points go to points</a:t>
            </a:r>
          </a:p>
          <a:p>
            <a:pPr lvl="1"/>
            <a:r>
              <a:rPr lang="en-US" dirty="0" smtClean="0"/>
              <a:t>Lines go to lines</a:t>
            </a:r>
          </a:p>
          <a:p>
            <a:pPr lvl="1"/>
            <a:r>
              <a:rPr lang="en-US" dirty="0" smtClean="0"/>
              <a:t>Planes go to whole image or half-plane</a:t>
            </a:r>
          </a:p>
          <a:p>
            <a:pPr lvl="1"/>
            <a:r>
              <a:rPr lang="en-US" dirty="0" smtClean="0"/>
              <a:t>Polygons go to polygons</a:t>
            </a:r>
          </a:p>
          <a:p>
            <a:pPr lvl="1"/>
            <a:r>
              <a:rPr lang="en-US" dirty="0" smtClean="0"/>
              <a:t>Angles &amp; distances not preserved</a:t>
            </a:r>
          </a:p>
          <a:p>
            <a:r>
              <a:rPr lang="en-US" dirty="0" smtClean="0"/>
              <a:t>Degenerate cases:</a:t>
            </a:r>
          </a:p>
          <a:p>
            <a:pPr lvl="1"/>
            <a:r>
              <a:rPr lang="en-US" dirty="0" smtClean="0"/>
              <a:t>line through focal point yields point</a:t>
            </a:r>
          </a:p>
          <a:p>
            <a:pPr lvl="1"/>
            <a:r>
              <a:rPr lang="en-US" dirty="0" smtClean="0"/>
              <a:t>plane through focal point yields line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Cameras are Everywhere</a:t>
            </a:r>
            <a:endParaRPr lang="en-US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 t="5325"/>
          <a:stretch>
            <a:fillRect/>
          </a:stretch>
        </p:blipFill>
        <p:spPr bwMode="auto">
          <a:xfrm>
            <a:off x="465313" y="1244612"/>
            <a:ext cx="2551694" cy="181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 cstate="print"/>
          <a:srcRect b="10928"/>
          <a:stretch>
            <a:fillRect/>
          </a:stretch>
        </p:blipFill>
        <p:spPr bwMode="auto">
          <a:xfrm>
            <a:off x="4077873" y="3617928"/>
            <a:ext cx="342194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81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313" y="3617928"/>
            <a:ext cx="345003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3294" y="4475178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7240" y="1244612"/>
            <a:ext cx="2419306" cy="18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7" cstate="print"/>
          <a:srcRect t="8391" r="11975" b="30660"/>
          <a:stretch>
            <a:fillRect/>
          </a:stretch>
        </p:blipFill>
        <p:spPr bwMode="auto">
          <a:xfrm>
            <a:off x="7736964" y="3617928"/>
            <a:ext cx="82640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16"/>
          <p:cNvGrpSpPr/>
          <p:nvPr/>
        </p:nvGrpSpPr>
        <p:grpSpPr>
          <a:xfrm>
            <a:off x="6062289" y="1244612"/>
            <a:ext cx="2501079" cy="2055102"/>
            <a:chOff x="6050324" y="1372087"/>
            <a:chExt cx="2245464" cy="1845067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50324" y="1372087"/>
              <a:ext cx="1209675" cy="838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96222" y="2328651"/>
              <a:ext cx="999566" cy="888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425267" y="1377379"/>
              <a:ext cx="870521" cy="870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167833" y="2328651"/>
              <a:ext cx="921334" cy="768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Orthographic projection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644511"/>
            <a:ext cx="8561388" cy="4881563"/>
          </a:xfrm>
        </p:spPr>
        <p:txBody>
          <a:bodyPr/>
          <a:lstStyle/>
          <a:p>
            <a:r>
              <a:rPr lang="en-US" dirty="0" smtClean="0"/>
              <a:t>Special case of perspective projection</a:t>
            </a:r>
          </a:p>
          <a:p>
            <a:pPr lvl="1"/>
            <a:r>
              <a:rPr lang="en-US" dirty="0" smtClean="0"/>
              <a:t>Distance from the COP to the PP is infinite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Good approximation for telephoto optics</a:t>
            </a:r>
          </a:p>
          <a:p>
            <a:pPr lvl="1"/>
            <a:r>
              <a:rPr lang="en-US" dirty="0" smtClean="0"/>
              <a:t>Also called “parallel projection”:  (x, y, z) </a:t>
            </a:r>
            <a:r>
              <a:rPr lang="en-US" dirty="0" smtClean="0">
                <a:cs typeface="Arial" charset="0"/>
              </a:rPr>
              <a:t>→ (x, y)</a:t>
            </a:r>
          </a:p>
          <a:p>
            <a:pPr lvl="1"/>
            <a:r>
              <a:rPr lang="en-US" dirty="0" smtClean="0"/>
              <a:t>What’s the projection matrix?</a:t>
            </a:r>
          </a:p>
        </p:txBody>
      </p:sp>
      <p:grpSp>
        <p:nvGrpSpPr>
          <p:cNvPr id="2" name="Group 159"/>
          <p:cNvGrpSpPr>
            <a:grpSpLocks/>
          </p:cNvGrpSpPr>
          <p:nvPr/>
        </p:nvGrpSpPr>
        <p:grpSpPr bwMode="auto">
          <a:xfrm>
            <a:off x="1958975" y="5038712"/>
            <a:ext cx="5127625" cy="1319213"/>
            <a:chOff x="1234" y="3441"/>
            <a:chExt cx="3230" cy="831"/>
          </a:xfrm>
        </p:grpSpPr>
        <p:pic>
          <p:nvPicPr>
            <p:cNvPr id="23573" name="Picture 5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34" y="3441"/>
              <a:ext cx="1619" cy="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4" name="Picture 7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17" y="3524"/>
              <a:ext cx="625" cy="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5" name="Picture 11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85" y="3770"/>
              <a:ext cx="67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60"/>
          <p:cNvGrpSpPr>
            <a:grpSpLocks/>
          </p:cNvGrpSpPr>
          <p:nvPr/>
        </p:nvGrpSpPr>
        <p:grpSpPr bwMode="auto">
          <a:xfrm>
            <a:off x="2254250" y="1468424"/>
            <a:ext cx="4146550" cy="2138362"/>
            <a:chOff x="1420" y="1177"/>
            <a:chExt cx="3146" cy="1622"/>
          </a:xfrm>
        </p:grpSpPr>
        <p:sp>
          <p:nvSpPr>
            <p:cNvPr id="23558" name="Freeform 16"/>
            <p:cNvSpPr>
              <a:spLocks/>
            </p:cNvSpPr>
            <p:nvPr/>
          </p:nvSpPr>
          <p:spPr bwMode="auto">
            <a:xfrm>
              <a:off x="1723" y="1642"/>
              <a:ext cx="1032" cy="742"/>
            </a:xfrm>
            <a:custGeom>
              <a:avLst/>
              <a:gdLst>
                <a:gd name="T0" fmla="*/ 0 w 1032"/>
                <a:gd name="T1" fmla="*/ 319 h 742"/>
                <a:gd name="T2" fmla="*/ 1032 w 1032"/>
                <a:gd name="T3" fmla="*/ 0 h 742"/>
                <a:gd name="T4" fmla="*/ 401 w 1032"/>
                <a:gd name="T5" fmla="*/ 742 h 742"/>
                <a:gd name="T6" fmla="*/ 0 w 1032"/>
                <a:gd name="T7" fmla="*/ 319 h 7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2"/>
                <a:gd name="T13" fmla="*/ 0 h 742"/>
                <a:gd name="T14" fmla="*/ 1032 w 1032"/>
                <a:gd name="T15" fmla="*/ 742 h 7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2" h="742">
                  <a:moveTo>
                    <a:pt x="0" y="319"/>
                  </a:moveTo>
                  <a:lnTo>
                    <a:pt x="1032" y="0"/>
                  </a:lnTo>
                  <a:lnTo>
                    <a:pt x="401" y="742"/>
                  </a:lnTo>
                  <a:lnTo>
                    <a:pt x="0" y="319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Freeform 17"/>
            <p:cNvSpPr>
              <a:spLocks/>
            </p:cNvSpPr>
            <p:nvPr/>
          </p:nvSpPr>
          <p:spPr bwMode="auto">
            <a:xfrm>
              <a:off x="1708" y="1924"/>
              <a:ext cx="45" cy="59"/>
            </a:xfrm>
            <a:custGeom>
              <a:avLst/>
              <a:gdLst>
                <a:gd name="T0" fmla="*/ 22 w 45"/>
                <a:gd name="T1" fmla="*/ 7 h 59"/>
                <a:gd name="T2" fmla="*/ 37 w 45"/>
                <a:gd name="T3" fmla="*/ 0 h 59"/>
                <a:gd name="T4" fmla="*/ 45 w 45"/>
                <a:gd name="T5" fmla="*/ 7 h 59"/>
                <a:gd name="T6" fmla="*/ 45 w 45"/>
                <a:gd name="T7" fmla="*/ 22 h 59"/>
                <a:gd name="T8" fmla="*/ 45 w 45"/>
                <a:gd name="T9" fmla="*/ 37 h 59"/>
                <a:gd name="T10" fmla="*/ 37 w 45"/>
                <a:gd name="T11" fmla="*/ 52 h 59"/>
                <a:gd name="T12" fmla="*/ 22 w 45"/>
                <a:gd name="T13" fmla="*/ 59 h 59"/>
                <a:gd name="T14" fmla="*/ 7 w 45"/>
                <a:gd name="T15" fmla="*/ 59 h 59"/>
                <a:gd name="T16" fmla="*/ 0 w 45"/>
                <a:gd name="T17" fmla="*/ 52 h 59"/>
                <a:gd name="T18" fmla="*/ 0 w 45"/>
                <a:gd name="T19" fmla="*/ 37 h 59"/>
                <a:gd name="T20" fmla="*/ 0 w 45"/>
                <a:gd name="T21" fmla="*/ 22 h 59"/>
                <a:gd name="T22" fmla="*/ 7 w 45"/>
                <a:gd name="T23" fmla="*/ 7 h 59"/>
                <a:gd name="T24" fmla="*/ 22 w 45"/>
                <a:gd name="T25" fmla="*/ 7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59"/>
                <a:gd name="T41" fmla="*/ 45 w 45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59">
                  <a:moveTo>
                    <a:pt x="22" y="7"/>
                  </a:moveTo>
                  <a:lnTo>
                    <a:pt x="37" y="0"/>
                  </a:lnTo>
                  <a:lnTo>
                    <a:pt x="45" y="7"/>
                  </a:lnTo>
                  <a:lnTo>
                    <a:pt x="45" y="22"/>
                  </a:lnTo>
                  <a:lnTo>
                    <a:pt x="45" y="37"/>
                  </a:lnTo>
                  <a:lnTo>
                    <a:pt x="37" y="52"/>
                  </a:lnTo>
                  <a:lnTo>
                    <a:pt x="22" y="59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7" y="7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Freeform 18"/>
            <p:cNvSpPr>
              <a:spLocks/>
            </p:cNvSpPr>
            <p:nvPr/>
          </p:nvSpPr>
          <p:spPr bwMode="auto">
            <a:xfrm>
              <a:off x="2725" y="1605"/>
              <a:ext cx="45" cy="59"/>
            </a:xfrm>
            <a:custGeom>
              <a:avLst/>
              <a:gdLst>
                <a:gd name="T0" fmla="*/ 23 w 45"/>
                <a:gd name="T1" fmla="*/ 7 h 59"/>
                <a:gd name="T2" fmla="*/ 37 w 45"/>
                <a:gd name="T3" fmla="*/ 0 h 59"/>
                <a:gd name="T4" fmla="*/ 45 w 45"/>
                <a:gd name="T5" fmla="*/ 7 h 59"/>
                <a:gd name="T6" fmla="*/ 45 w 45"/>
                <a:gd name="T7" fmla="*/ 22 h 59"/>
                <a:gd name="T8" fmla="*/ 45 w 45"/>
                <a:gd name="T9" fmla="*/ 37 h 59"/>
                <a:gd name="T10" fmla="*/ 37 w 45"/>
                <a:gd name="T11" fmla="*/ 52 h 59"/>
                <a:gd name="T12" fmla="*/ 23 w 45"/>
                <a:gd name="T13" fmla="*/ 59 h 59"/>
                <a:gd name="T14" fmla="*/ 8 w 45"/>
                <a:gd name="T15" fmla="*/ 59 h 59"/>
                <a:gd name="T16" fmla="*/ 0 w 45"/>
                <a:gd name="T17" fmla="*/ 52 h 59"/>
                <a:gd name="T18" fmla="*/ 0 w 45"/>
                <a:gd name="T19" fmla="*/ 37 h 59"/>
                <a:gd name="T20" fmla="*/ 0 w 45"/>
                <a:gd name="T21" fmla="*/ 22 h 59"/>
                <a:gd name="T22" fmla="*/ 8 w 45"/>
                <a:gd name="T23" fmla="*/ 7 h 59"/>
                <a:gd name="T24" fmla="*/ 23 w 45"/>
                <a:gd name="T25" fmla="*/ 7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59"/>
                <a:gd name="T41" fmla="*/ 45 w 45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59">
                  <a:moveTo>
                    <a:pt x="23" y="7"/>
                  </a:moveTo>
                  <a:lnTo>
                    <a:pt x="37" y="0"/>
                  </a:lnTo>
                  <a:lnTo>
                    <a:pt x="45" y="7"/>
                  </a:lnTo>
                  <a:lnTo>
                    <a:pt x="45" y="22"/>
                  </a:lnTo>
                  <a:lnTo>
                    <a:pt x="45" y="37"/>
                  </a:lnTo>
                  <a:lnTo>
                    <a:pt x="37" y="52"/>
                  </a:lnTo>
                  <a:lnTo>
                    <a:pt x="23" y="59"/>
                  </a:lnTo>
                  <a:lnTo>
                    <a:pt x="8" y="59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8" y="7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19"/>
            <p:cNvSpPr>
              <a:spLocks/>
            </p:cNvSpPr>
            <p:nvPr/>
          </p:nvSpPr>
          <p:spPr bwMode="auto">
            <a:xfrm>
              <a:off x="2102" y="2354"/>
              <a:ext cx="44" cy="59"/>
            </a:xfrm>
            <a:custGeom>
              <a:avLst/>
              <a:gdLst>
                <a:gd name="T0" fmla="*/ 22 w 44"/>
                <a:gd name="T1" fmla="*/ 7 h 59"/>
                <a:gd name="T2" fmla="*/ 37 w 44"/>
                <a:gd name="T3" fmla="*/ 0 h 59"/>
                <a:gd name="T4" fmla="*/ 44 w 44"/>
                <a:gd name="T5" fmla="*/ 7 h 59"/>
                <a:gd name="T6" fmla="*/ 44 w 44"/>
                <a:gd name="T7" fmla="*/ 22 h 59"/>
                <a:gd name="T8" fmla="*/ 44 w 44"/>
                <a:gd name="T9" fmla="*/ 37 h 59"/>
                <a:gd name="T10" fmla="*/ 37 w 44"/>
                <a:gd name="T11" fmla="*/ 52 h 59"/>
                <a:gd name="T12" fmla="*/ 22 w 44"/>
                <a:gd name="T13" fmla="*/ 59 h 59"/>
                <a:gd name="T14" fmla="*/ 7 w 44"/>
                <a:gd name="T15" fmla="*/ 59 h 59"/>
                <a:gd name="T16" fmla="*/ 0 w 44"/>
                <a:gd name="T17" fmla="*/ 52 h 59"/>
                <a:gd name="T18" fmla="*/ 0 w 44"/>
                <a:gd name="T19" fmla="*/ 37 h 59"/>
                <a:gd name="T20" fmla="*/ 0 w 44"/>
                <a:gd name="T21" fmla="*/ 22 h 59"/>
                <a:gd name="T22" fmla="*/ 7 w 44"/>
                <a:gd name="T23" fmla="*/ 7 h 59"/>
                <a:gd name="T24" fmla="*/ 22 w 44"/>
                <a:gd name="T25" fmla="*/ 7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59"/>
                <a:gd name="T41" fmla="*/ 44 w 44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59">
                  <a:moveTo>
                    <a:pt x="22" y="7"/>
                  </a:moveTo>
                  <a:lnTo>
                    <a:pt x="37" y="0"/>
                  </a:lnTo>
                  <a:lnTo>
                    <a:pt x="44" y="7"/>
                  </a:lnTo>
                  <a:lnTo>
                    <a:pt x="44" y="22"/>
                  </a:lnTo>
                  <a:lnTo>
                    <a:pt x="44" y="37"/>
                  </a:lnTo>
                  <a:lnTo>
                    <a:pt x="37" y="52"/>
                  </a:lnTo>
                  <a:lnTo>
                    <a:pt x="22" y="59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7" y="7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62"/>
            <p:cNvSpPr>
              <a:spLocks/>
            </p:cNvSpPr>
            <p:nvPr/>
          </p:nvSpPr>
          <p:spPr bwMode="auto">
            <a:xfrm>
              <a:off x="1420" y="1177"/>
              <a:ext cx="1677" cy="1622"/>
            </a:xfrm>
            <a:custGeom>
              <a:avLst/>
              <a:gdLst>
                <a:gd name="T0" fmla="*/ 0 w 1842"/>
                <a:gd name="T1" fmla="*/ 660 h 1847"/>
                <a:gd name="T2" fmla="*/ 1842 w 1842"/>
                <a:gd name="T3" fmla="*/ 0 h 1847"/>
                <a:gd name="T4" fmla="*/ 1842 w 1842"/>
                <a:gd name="T5" fmla="*/ 1186 h 1847"/>
                <a:gd name="T6" fmla="*/ 0 w 1842"/>
                <a:gd name="T7" fmla="*/ 1847 h 1847"/>
                <a:gd name="T8" fmla="*/ 0 w 1842"/>
                <a:gd name="T9" fmla="*/ 660 h 18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2"/>
                <a:gd name="T16" fmla="*/ 0 h 1847"/>
                <a:gd name="T17" fmla="*/ 1842 w 1842"/>
                <a:gd name="T18" fmla="*/ 1847 h 18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2" h="1847">
                  <a:moveTo>
                    <a:pt x="0" y="660"/>
                  </a:moveTo>
                  <a:lnTo>
                    <a:pt x="1842" y="0"/>
                  </a:lnTo>
                  <a:lnTo>
                    <a:pt x="1842" y="1186"/>
                  </a:lnTo>
                  <a:lnTo>
                    <a:pt x="0" y="1847"/>
                  </a:lnTo>
                  <a:lnTo>
                    <a:pt x="0" y="66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Rectangle 147"/>
            <p:cNvSpPr>
              <a:spLocks noChangeArrowheads="1"/>
            </p:cNvSpPr>
            <p:nvPr/>
          </p:nvSpPr>
          <p:spPr bwMode="auto">
            <a:xfrm>
              <a:off x="2651" y="1377"/>
              <a:ext cx="456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700">
                  <a:solidFill>
                    <a:srgbClr val="000000"/>
                  </a:solidFill>
                  <a:latin typeface="Helvetica" pitchFamily="34" charset="0"/>
                </a:rPr>
                <a:t>Image</a:t>
              </a:r>
              <a:endParaRPr lang="en-US" sz="2000" b="1"/>
            </a:p>
          </p:txBody>
        </p:sp>
        <p:sp>
          <p:nvSpPr>
            <p:cNvPr id="23564" name="Rectangle 148"/>
            <p:cNvSpPr>
              <a:spLocks noChangeArrowheads="1"/>
            </p:cNvSpPr>
            <p:nvPr/>
          </p:nvSpPr>
          <p:spPr bwMode="auto">
            <a:xfrm>
              <a:off x="4047" y="1389"/>
              <a:ext cx="427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700">
                  <a:solidFill>
                    <a:srgbClr val="000000"/>
                  </a:solidFill>
                  <a:latin typeface="Helvetica" pitchFamily="34" charset="0"/>
                </a:rPr>
                <a:t>World</a:t>
              </a:r>
              <a:endParaRPr lang="en-US" sz="2000" b="1"/>
            </a:p>
          </p:txBody>
        </p:sp>
        <p:grpSp>
          <p:nvGrpSpPr>
            <p:cNvPr id="4" name="Group 149"/>
            <p:cNvGrpSpPr>
              <a:grpSpLocks/>
            </p:cNvGrpSpPr>
            <p:nvPr/>
          </p:nvGrpSpPr>
          <p:grpSpPr bwMode="auto">
            <a:xfrm>
              <a:off x="3504" y="1592"/>
              <a:ext cx="1062" cy="809"/>
              <a:chOff x="3978" y="2483"/>
              <a:chExt cx="1062" cy="809"/>
            </a:xfrm>
          </p:grpSpPr>
          <p:sp>
            <p:nvSpPr>
              <p:cNvPr id="23569" name="Freeform 150"/>
              <p:cNvSpPr>
                <a:spLocks/>
              </p:cNvSpPr>
              <p:nvPr/>
            </p:nvSpPr>
            <p:spPr bwMode="auto">
              <a:xfrm>
                <a:off x="3978" y="2802"/>
                <a:ext cx="44" cy="59"/>
              </a:xfrm>
              <a:custGeom>
                <a:avLst/>
                <a:gdLst>
                  <a:gd name="T0" fmla="*/ 22 w 44"/>
                  <a:gd name="T1" fmla="*/ 7 h 59"/>
                  <a:gd name="T2" fmla="*/ 37 w 44"/>
                  <a:gd name="T3" fmla="*/ 0 h 59"/>
                  <a:gd name="T4" fmla="*/ 44 w 44"/>
                  <a:gd name="T5" fmla="*/ 7 h 59"/>
                  <a:gd name="T6" fmla="*/ 44 w 44"/>
                  <a:gd name="T7" fmla="*/ 22 h 59"/>
                  <a:gd name="T8" fmla="*/ 44 w 44"/>
                  <a:gd name="T9" fmla="*/ 37 h 59"/>
                  <a:gd name="T10" fmla="*/ 37 w 44"/>
                  <a:gd name="T11" fmla="*/ 52 h 59"/>
                  <a:gd name="T12" fmla="*/ 22 w 44"/>
                  <a:gd name="T13" fmla="*/ 59 h 59"/>
                  <a:gd name="T14" fmla="*/ 7 w 44"/>
                  <a:gd name="T15" fmla="*/ 59 h 59"/>
                  <a:gd name="T16" fmla="*/ 0 w 44"/>
                  <a:gd name="T17" fmla="*/ 52 h 59"/>
                  <a:gd name="T18" fmla="*/ 0 w 44"/>
                  <a:gd name="T19" fmla="*/ 37 h 59"/>
                  <a:gd name="T20" fmla="*/ 0 w 44"/>
                  <a:gd name="T21" fmla="*/ 22 h 59"/>
                  <a:gd name="T22" fmla="*/ 7 w 44"/>
                  <a:gd name="T23" fmla="*/ 7 h 59"/>
                  <a:gd name="T24" fmla="*/ 22 w 44"/>
                  <a:gd name="T25" fmla="*/ 7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59"/>
                  <a:gd name="T41" fmla="*/ 44 w 44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59">
                    <a:moveTo>
                      <a:pt x="22" y="7"/>
                    </a:moveTo>
                    <a:lnTo>
                      <a:pt x="37" y="0"/>
                    </a:lnTo>
                    <a:lnTo>
                      <a:pt x="44" y="7"/>
                    </a:lnTo>
                    <a:lnTo>
                      <a:pt x="44" y="22"/>
                    </a:lnTo>
                    <a:lnTo>
                      <a:pt x="44" y="37"/>
                    </a:lnTo>
                    <a:lnTo>
                      <a:pt x="37" y="52"/>
                    </a:lnTo>
                    <a:lnTo>
                      <a:pt x="22" y="59"/>
                    </a:lnTo>
                    <a:lnTo>
                      <a:pt x="7" y="59"/>
                    </a:lnTo>
                    <a:lnTo>
                      <a:pt x="0" y="52"/>
                    </a:lnTo>
                    <a:lnTo>
                      <a:pt x="0" y="37"/>
                    </a:lnTo>
                    <a:lnTo>
                      <a:pt x="0" y="22"/>
                    </a:lnTo>
                    <a:lnTo>
                      <a:pt x="7" y="7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0" name="Freeform 151"/>
              <p:cNvSpPr>
                <a:spLocks/>
              </p:cNvSpPr>
              <p:nvPr/>
            </p:nvSpPr>
            <p:spPr bwMode="auto">
              <a:xfrm>
                <a:off x="4995" y="2483"/>
                <a:ext cx="45" cy="59"/>
              </a:xfrm>
              <a:custGeom>
                <a:avLst/>
                <a:gdLst>
                  <a:gd name="T0" fmla="*/ 22 w 45"/>
                  <a:gd name="T1" fmla="*/ 8 h 59"/>
                  <a:gd name="T2" fmla="*/ 37 w 45"/>
                  <a:gd name="T3" fmla="*/ 0 h 59"/>
                  <a:gd name="T4" fmla="*/ 45 w 45"/>
                  <a:gd name="T5" fmla="*/ 8 h 59"/>
                  <a:gd name="T6" fmla="*/ 45 w 45"/>
                  <a:gd name="T7" fmla="*/ 22 h 59"/>
                  <a:gd name="T8" fmla="*/ 45 w 45"/>
                  <a:gd name="T9" fmla="*/ 37 h 59"/>
                  <a:gd name="T10" fmla="*/ 37 w 45"/>
                  <a:gd name="T11" fmla="*/ 52 h 59"/>
                  <a:gd name="T12" fmla="*/ 22 w 45"/>
                  <a:gd name="T13" fmla="*/ 59 h 59"/>
                  <a:gd name="T14" fmla="*/ 7 w 45"/>
                  <a:gd name="T15" fmla="*/ 59 h 59"/>
                  <a:gd name="T16" fmla="*/ 0 w 45"/>
                  <a:gd name="T17" fmla="*/ 52 h 59"/>
                  <a:gd name="T18" fmla="*/ 0 w 45"/>
                  <a:gd name="T19" fmla="*/ 37 h 59"/>
                  <a:gd name="T20" fmla="*/ 0 w 45"/>
                  <a:gd name="T21" fmla="*/ 22 h 59"/>
                  <a:gd name="T22" fmla="*/ 7 w 45"/>
                  <a:gd name="T23" fmla="*/ 8 h 59"/>
                  <a:gd name="T24" fmla="*/ 22 w 45"/>
                  <a:gd name="T25" fmla="*/ 8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59"/>
                  <a:gd name="T41" fmla="*/ 45 w 45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59">
                    <a:moveTo>
                      <a:pt x="22" y="8"/>
                    </a:moveTo>
                    <a:lnTo>
                      <a:pt x="37" y="0"/>
                    </a:lnTo>
                    <a:lnTo>
                      <a:pt x="45" y="8"/>
                    </a:lnTo>
                    <a:lnTo>
                      <a:pt x="45" y="22"/>
                    </a:lnTo>
                    <a:lnTo>
                      <a:pt x="45" y="37"/>
                    </a:lnTo>
                    <a:lnTo>
                      <a:pt x="37" y="52"/>
                    </a:lnTo>
                    <a:lnTo>
                      <a:pt x="22" y="59"/>
                    </a:lnTo>
                    <a:lnTo>
                      <a:pt x="7" y="59"/>
                    </a:lnTo>
                    <a:lnTo>
                      <a:pt x="0" y="52"/>
                    </a:lnTo>
                    <a:lnTo>
                      <a:pt x="0" y="37"/>
                    </a:lnTo>
                    <a:lnTo>
                      <a:pt x="0" y="22"/>
                    </a:lnTo>
                    <a:lnTo>
                      <a:pt x="7" y="8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1" name="Freeform 152"/>
              <p:cNvSpPr>
                <a:spLocks/>
              </p:cNvSpPr>
              <p:nvPr/>
            </p:nvSpPr>
            <p:spPr bwMode="auto">
              <a:xfrm>
                <a:off x="4371" y="3232"/>
                <a:ext cx="45" cy="60"/>
              </a:xfrm>
              <a:custGeom>
                <a:avLst/>
                <a:gdLst>
                  <a:gd name="T0" fmla="*/ 23 w 45"/>
                  <a:gd name="T1" fmla="*/ 8 h 60"/>
                  <a:gd name="T2" fmla="*/ 37 w 45"/>
                  <a:gd name="T3" fmla="*/ 0 h 60"/>
                  <a:gd name="T4" fmla="*/ 45 w 45"/>
                  <a:gd name="T5" fmla="*/ 8 h 60"/>
                  <a:gd name="T6" fmla="*/ 45 w 45"/>
                  <a:gd name="T7" fmla="*/ 22 h 60"/>
                  <a:gd name="T8" fmla="*/ 45 w 45"/>
                  <a:gd name="T9" fmla="*/ 37 h 60"/>
                  <a:gd name="T10" fmla="*/ 37 w 45"/>
                  <a:gd name="T11" fmla="*/ 52 h 60"/>
                  <a:gd name="T12" fmla="*/ 23 w 45"/>
                  <a:gd name="T13" fmla="*/ 60 h 60"/>
                  <a:gd name="T14" fmla="*/ 8 w 45"/>
                  <a:gd name="T15" fmla="*/ 60 h 60"/>
                  <a:gd name="T16" fmla="*/ 0 w 45"/>
                  <a:gd name="T17" fmla="*/ 52 h 60"/>
                  <a:gd name="T18" fmla="*/ 0 w 45"/>
                  <a:gd name="T19" fmla="*/ 37 h 60"/>
                  <a:gd name="T20" fmla="*/ 0 w 45"/>
                  <a:gd name="T21" fmla="*/ 22 h 60"/>
                  <a:gd name="T22" fmla="*/ 8 w 45"/>
                  <a:gd name="T23" fmla="*/ 8 h 60"/>
                  <a:gd name="T24" fmla="*/ 23 w 45"/>
                  <a:gd name="T25" fmla="*/ 8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60"/>
                  <a:gd name="T41" fmla="*/ 45 w 45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60">
                    <a:moveTo>
                      <a:pt x="23" y="8"/>
                    </a:moveTo>
                    <a:lnTo>
                      <a:pt x="37" y="0"/>
                    </a:lnTo>
                    <a:lnTo>
                      <a:pt x="45" y="8"/>
                    </a:lnTo>
                    <a:lnTo>
                      <a:pt x="45" y="22"/>
                    </a:lnTo>
                    <a:lnTo>
                      <a:pt x="45" y="37"/>
                    </a:lnTo>
                    <a:lnTo>
                      <a:pt x="37" y="52"/>
                    </a:lnTo>
                    <a:lnTo>
                      <a:pt x="23" y="60"/>
                    </a:lnTo>
                    <a:lnTo>
                      <a:pt x="8" y="60"/>
                    </a:lnTo>
                    <a:lnTo>
                      <a:pt x="0" y="52"/>
                    </a:lnTo>
                    <a:lnTo>
                      <a:pt x="0" y="37"/>
                    </a:lnTo>
                    <a:lnTo>
                      <a:pt x="0" y="22"/>
                    </a:lnTo>
                    <a:lnTo>
                      <a:pt x="8" y="8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2" name="Freeform 153"/>
              <p:cNvSpPr>
                <a:spLocks/>
              </p:cNvSpPr>
              <p:nvPr/>
            </p:nvSpPr>
            <p:spPr bwMode="auto">
              <a:xfrm>
                <a:off x="4008" y="2520"/>
                <a:ext cx="1032" cy="742"/>
              </a:xfrm>
              <a:custGeom>
                <a:avLst/>
                <a:gdLst>
                  <a:gd name="T0" fmla="*/ 0 w 1032"/>
                  <a:gd name="T1" fmla="*/ 319 h 742"/>
                  <a:gd name="T2" fmla="*/ 1032 w 1032"/>
                  <a:gd name="T3" fmla="*/ 0 h 742"/>
                  <a:gd name="T4" fmla="*/ 401 w 1032"/>
                  <a:gd name="T5" fmla="*/ 742 h 742"/>
                  <a:gd name="T6" fmla="*/ 0 w 1032"/>
                  <a:gd name="T7" fmla="*/ 319 h 7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2"/>
                  <a:gd name="T13" fmla="*/ 0 h 742"/>
                  <a:gd name="T14" fmla="*/ 1032 w 1032"/>
                  <a:gd name="T15" fmla="*/ 742 h 7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2" h="742">
                    <a:moveTo>
                      <a:pt x="0" y="319"/>
                    </a:moveTo>
                    <a:lnTo>
                      <a:pt x="1032" y="0"/>
                    </a:lnTo>
                    <a:lnTo>
                      <a:pt x="401" y="742"/>
                    </a:lnTo>
                    <a:lnTo>
                      <a:pt x="0" y="319"/>
                    </a:lnTo>
                    <a:close/>
                  </a:path>
                </a:pathLst>
              </a:cu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66" name="Line 156"/>
            <p:cNvSpPr>
              <a:spLocks noChangeShapeType="1"/>
            </p:cNvSpPr>
            <p:nvPr/>
          </p:nvSpPr>
          <p:spPr bwMode="auto">
            <a:xfrm flipV="1">
              <a:off x="2112" y="2378"/>
              <a:ext cx="1809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57"/>
            <p:cNvSpPr>
              <a:spLocks noChangeShapeType="1"/>
            </p:cNvSpPr>
            <p:nvPr/>
          </p:nvSpPr>
          <p:spPr bwMode="auto">
            <a:xfrm flipV="1">
              <a:off x="1718" y="1935"/>
              <a:ext cx="1809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58"/>
            <p:cNvSpPr>
              <a:spLocks noChangeShapeType="1"/>
            </p:cNvSpPr>
            <p:nvPr/>
          </p:nvSpPr>
          <p:spPr bwMode="auto">
            <a:xfrm flipV="1">
              <a:off x="2745" y="1625"/>
              <a:ext cx="1809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types of projection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Scaled orthographic</a:t>
            </a:r>
          </a:p>
          <a:p>
            <a:pPr lvl="1"/>
            <a:r>
              <a:rPr lang="en-US" dirty="0" smtClean="0"/>
              <a:t>Also called “weak perspective”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Affine projection</a:t>
            </a:r>
          </a:p>
          <a:p>
            <a:pPr lvl="1"/>
            <a:r>
              <a:rPr lang="en-US" dirty="0" smtClean="0"/>
              <a:t>Also called “</a:t>
            </a:r>
            <a:r>
              <a:rPr lang="en-US" dirty="0" err="1" smtClean="0"/>
              <a:t>paraperspective</a:t>
            </a:r>
            <a:r>
              <a:rPr lang="en-US" dirty="0" smtClean="0"/>
              <a:t>”</a:t>
            </a:r>
          </a:p>
          <a:p>
            <a:pPr lvl="1">
              <a:buFontTx/>
              <a:buNone/>
            </a:pPr>
            <a:endParaRPr lang="en-US" dirty="0" smtClean="0"/>
          </a:p>
        </p:txBody>
      </p:sp>
      <p:pic>
        <p:nvPicPr>
          <p:cNvPr id="24580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8163" y="1906588"/>
            <a:ext cx="2867025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48238" y="2087563"/>
            <a:ext cx="1306512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2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2375" y="2471738"/>
            <a:ext cx="13779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6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57388" y="4768336"/>
            <a:ext cx="2570162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Perspective</a:t>
            </a:r>
            <a:endParaRPr lang="en-US" dirty="0"/>
          </a:p>
        </p:txBody>
      </p:sp>
      <p:pic>
        <p:nvPicPr>
          <p:cNvPr id="4" name="dollyzoo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38292" y="1071565"/>
            <a:ext cx="5991225" cy="4493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2763" y="5815406"/>
            <a:ext cx="506606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“Dolly Zoom” Effect (Popularized by Alfred Hitchcock)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45"/>
          <p:cNvGrpSpPr>
            <a:grpSpLocks/>
          </p:cNvGrpSpPr>
          <p:nvPr/>
        </p:nvGrpSpPr>
        <p:grpSpPr bwMode="auto">
          <a:xfrm>
            <a:off x="642937" y="2338376"/>
            <a:ext cx="8153400" cy="3471863"/>
            <a:chOff x="486" y="1689"/>
            <a:chExt cx="5136" cy="2187"/>
          </a:xfrm>
        </p:grpSpPr>
        <p:sp>
          <p:nvSpPr>
            <p:cNvPr id="1044" name="Rectangle 1037"/>
            <p:cNvSpPr>
              <a:spLocks noChangeArrowheads="1"/>
            </p:cNvSpPr>
            <p:nvPr/>
          </p:nvSpPr>
          <p:spPr bwMode="auto">
            <a:xfrm>
              <a:off x="486" y="1689"/>
              <a:ext cx="5136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sz="2000" dirty="0">
                  <a:latin typeface="Calibri" pitchFamily="34" charset="0"/>
                  <a:cs typeface="Calibri" pitchFamily="34" charset="0"/>
                </a:rPr>
                <a:t>Projection equation</a:t>
              </a:r>
            </a:p>
            <a:p>
              <a:pPr marL="342900" indent="-342900" algn="l">
                <a:spcBef>
                  <a:spcPct val="20000"/>
                </a:spcBef>
              </a:pPr>
              <a:endParaRPr lang="en-US" sz="2000" dirty="0">
                <a:latin typeface="Calibri" pitchFamily="34" charset="0"/>
                <a:cs typeface="Calibri" pitchFamily="34" charset="0"/>
              </a:endParaRPr>
            </a:p>
            <a:p>
              <a:pPr marL="342900" indent="-342900" algn="l">
                <a:spcBef>
                  <a:spcPct val="20000"/>
                </a:spcBef>
              </a:pPr>
              <a:endParaRPr lang="en-US" sz="2000" dirty="0">
                <a:latin typeface="Calibri" pitchFamily="34" charset="0"/>
                <a:cs typeface="Calibri" pitchFamily="34" charset="0"/>
              </a:endParaRPr>
            </a:p>
            <a:p>
              <a:pPr marL="342900" indent="-342900" algn="l">
                <a:spcBef>
                  <a:spcPct val="20000"/>
                </a:spcBef>
              </a:pPr>
              <a:endParaRPr lang="en-US" sz="2000" dirty="0">
                <a:latin typeface="Calibri" pitchFamily="34" charset="0"/>
                <a:cs typeface="Calibri" pitchFamily="34" charset="0"/>
              </a:endParaRPr>
            </a:p>
            <a:p>
              <a:pPr marL="742950" lvl="1" indent="-285750" algn="l">
                <a:spcBef>
                  <a:spcPct val="20000"/>
                </a:spcBef>
                <a:buFontTx/>
                <a:buChar char="•"/>
              </a:pPr>
              <a:r>
                <a:rPr lang="en-US" sz="1800" dirty="0">
                  <a:latin typeface="Calibri" pitchFamily="34" charset="0"/>
                  <a:cs typeface="Calibri" pitchFamily="34" charset="0"/>
                </a:rPr>
                <a:t>The projection matrix models the cumulative effect of all parameters</a:t>
              </a:r>
            </a:p>
            <a:p>
              <a:pPr marL="742950" lvl="1" indent="-285750" algn="l">
                <a:spcBef>
                  <a:spcPct val="20000"/>
                </a:spcBef>
                <a:buFontTx/>
                <a:buChar char="•"/>
              </a:pPr>
              <a:r>
                <a:rPr lang="en-US" sz="1800" dirty="0">
                  <a:latin typeface="Calibri" pitchFamily="34" charset="0"/>
                  <a:cs typeface="Calibri" pitchFamily="34" charset="0"/>
                </a:rPr>
                <a:t>Useful to decompose into a series of operations</a:t>
              </a:r>
              <a:endParaRPr 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026" name="Object 1028"/>
            <p:cNvGraphicFramePr>
              <a:graphicFrameLocks noChangeAspect="1"/>
            </p:cNvGraphicFramePr>
            <p:nvPr/>
          </p:nvGraphicFramePr>
          <p:xfrm>
            <a:off x="1593" y="1800"/>
            <a:ext cx="1914" cy="749"/>
          </p:xfrm>
          <a:graphic>
            <a:graphicData uri="http://schemas.openxmlformats.org/presentationml/2006/ole">
              <p:oleObj spid="_x0000_s843778" name="Equation" r:id="rId9" imgW="2336760" imgH="914400" progId="Equation.3">
                <p:embed/>
              </p:oleObj>
            </a:graphicData>
          </a:graphic>
        </p:graphicFrame>
        <p:graphicFrame>
          <p:nvGraphicFramePr>
            <p:cNvPr id="1027" name="Object 1032"/>
            <p:cNvGraphicFramePr>
              <a:graphicFrameLocks noChangeAspect="1"/>
            </p:cNvGraphicFramePr>
            <p:nvPr/>
          </p:nvGraphicFramePr>
          <p:xfrm>
            <a:off x="1058" y="3120"/>
            <a:ext cx="3392" cy="583"/>
          </p:xfrm>
          <a:graphic>
            <a:graphicData uri="http://schemas.openxmlformats.org/presentationml/2006/ole">
              <p:oleObj spid="_x0000_s843779" name="Equation" r:id="rId10" imgW="4140000" imgH="711000" progId="Equation.3">
                <p:embed/>
              </p:oleObj>
            </a:graphicData>
          </a:graphic>
        </p:graphicFrame>
        <p:sp>
          <p:nvSpPr>
            <p:cNvPr id="1045" name="Text Box 1033"/>
            <p:cNvSpPr txBox="1">
              <a:spLocks noChangeArrowheads="1"/>
            </p:cNvSpPr>
            <p:nvPr/>
          </p:nvSpPr>
          <p:spPr bwMode="auto">
            <a:xfrm>
              <a:off x="2275" y="3696"/>
              <a:ext cx="58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  <a:cs typeface="Calibri" pitchFamily="34" charset="0"/>
                </a:rPr>
                <a:t>projection</a:t>
              </a:r>
            </a:p>
          </p:txBody>
        </p:sp>
        <p:sp>
          <p:nvSpPr>
            <p:cNvPr id="1046" name="Text Box 1034"/>
            <p:cNvSpPr txBox="1">
              <a:spLocks noChangeArrowheads="1"/>
            </p:cNvSpPr>
            <p:nvPr/>
          </p:nvSpPr>
          <p:spPr bwMode="auto">
            <a:xfrm>
              <a:off x="1561" y="3696"/>
              <a:ext cx="527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intrinsics</a:t>
              </a:r>
            </a:p>
          </p:txBody>
        </p:sp>
        <p:sp>
          <p:nvSpPr>
            <p:cNvPr id="1047" name="Text Box 1035"/>
            <p:cNvSpPr txBox="1">
              <a:spLocks noChangeArrowheads="1"/>
            </p:cNvSpPr>
            <p:nvPr/>
          </p:nvSpPr>
          <p:spPr bwMode="auto">
            <a:xfrm>
              <a:off x="3072" y="3696"/>
              <a:ext cx="48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folHlink"/>
                  </a:solidFill>
                  <a:latin typeface="Calibri" pitchFamily="34" charset="0"/>
                  <a:cs typeface="Calibri" pitchFamily="34" charset="0"/>
                </a:rPr>
                <a:t>rotation</a:t>
              </a:r>
            </a:p>
          </p:txBody>
        </p:sp>
        <p:sp>
          <p:nvSpPr>
            <p:cNvPr id="1048" name="Text Box 1036"/>
            <p:cNvSpPr txBox="1">
              <a:spLocks noChangeArrowheads="1"/>
            </p:cNvSpPr>
            <p:nvPr/>
          </p:nvSpPr>
          <p:spPr bwMode="auto">
            <a:xfrm>
              <a:off x="3718" y="3696"/>
              <a:ext cx="61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folHlink"/>
                  </a:solidFill>
                  <a:latin typeface="Calibri" pitchFamily="34" charset="0"/>
                  <a:cs typeface="Calibri" pitchFamily="34" charset="0"/>
                </a:rPr>
                <a:t>translation</a:t>
              </a:r>
            </a:p>
          </p:txBody>
        </p:sp>
        <p:sp>
          <p:nvSpPr>
            <p:cNvPr id="1049" name="Text Box 1041"/>
            <p:cNvSpPr txBox="1">
              <a:spLocks noChangeArrowheads="1"/>
            </p:cNvSpPr>
            <p:nvPr/>
          </p:nvSpPr>
          <p:spPr bwMode="auto">
            <a:xfrm>
              <a:off x="4282" y="2928"/>
              <a:ext cx="885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Calibri" pitchFamily="34" charset="0"/>
                  <a:cs typeface="Calibri" pitchFamily="34" charset="0"/>
                </a:rPr>
                <a:t>identity matrix</a:t>
              </a:r>
            </a:p>
          </p:txBody>
        </p:sp>
        <p:sp>
          <p:nvSpPr>
            <p:cNvPr id="1050" name="Line 1042"/>
            <p:cNvSpPr>
              <a:spLocks noChangeShapeType="1"/>
            </p:cNvSpPr>
            <p:nvPr/>
          </p:nvSpPr>
          <p:spPr bwMode="auto">
            <a:xfrm flipH="1">
              <a:off x="3840" y="307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029" name="Picture 106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07233" y="3057512"/>
            <a:ext cx="6127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056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94546" y="3514712"/>
            <a:ext cx="2016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Calibri" pitchFamily="34" charset="0"/>
              </a:rPr>
              <a:t>Camera parameters</a:t>
            </a:r>
          </a:p>
        </p:txBody>
      </p:sp>
      <p:sp>
        <p:nvSpPr>
          <p:cNvPr id="1032" name="Rectangle 1038"/>
          <p:cNvSpPr>
            <a:spLocks noChangeArrowheads="1"/>
          </p:cNvSpPr>
          <p:nvPr/>
        </p:nvSpPr>
        <p:spPr bwMode="auto">
          <a:xfrm>
            <a:off x="642936" y="585776"/>
            <a:ext cx="8153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A camera is described by several parameters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Translation </a:t>
            </a:r>
            <a:r>
              <a:rPr lang="en-US" sz="1800" dirty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of the optical center from the origin of world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coords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Rotation </a:t>
            </a:r>
            <a:r>
              <a:rPr lang="en-US" sz="1800" dirty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of the image plane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focal length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principle point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x’</a:t>
            </a:r>
            <a:r>
              <a:rPr lang="en-US" sz="1800" baseline="-25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y’</a:t>
            </a:r>
            <a:r>
              <a:rPr lang="en-US" sz="1800" baseline="-25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pixel size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1800" baseline="-25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1800" baseline="-250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blue parameters are called “</a:t>
            </a:r>
            <a:r>
              <a:rPr lang="en-US" sz="1800" dirty="0" err="1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extrinsics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,”  red are “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intrinsics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”</a:t>
            </a:r>
          </a:p>
        </p:txBody>
      </p:sp>
      <p:sp>
        <p:nvSpPr>
          <p:cNvPr id="1033" name="Rectangle 1044"/>
          <p:cNvSpPr>
            <a:spLocks noChangeArrowheads="1"/>
          </p:cNvSpPr>
          <p:nvPr/>
        </p:nvSpPr>
        <p:spPr bwMode="auto">
          <a:xfrm>
            <a:off x="214296" y="5829288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The definitions of these parameters are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not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completely standardized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especially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intrinsics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—varies from one book to another</a:t>
            </a:r>
          </a:p>
        </p:txBody>
      </p:sp>
      <p:sp>
        <p:nvSpPr>
          <p:cNvPr id="1034" name="Rectangle 1046"/>
          <p:cNvSpPr>
            <a:spLocks noChangeArrowheads="1"/>
          </p:cNvSpPr>
          <p:nvPr/>
        </p:nvSpPr>
        <p:spPr bwMode="auto">
          <a:xfrm>
            <a:off x="6653208" y="2371712"/>
            <a:ext cx="14478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5" name="Line 1047"/>
          <p:cNvSpPr>
            <a:spLocks noChangeShapeType="1"/>
          </p:cNvSpPr>
          <p:nvPr/>
        </p:nvSpPr>
        <p:spPr bwMode="auto">
          <a:xfrm flipV="1">
            <a:off x="7339008" y="237171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6" name="Line 1048"/>
          <p:cNvSpPr>
            <a:spLocks noChangeShapeType="1"/>
          </p:cNvSpPr>
          <p:nvPr/>
        </p:nvSpPr>
        <p:spPr bwMode="auto">
          <a:xfrm rot="5400000" flipV="1">
            <a:off x="7643808" y="267651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7" name="Picture 1049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61308" y="2905112"/>
            <a:ext cx="2159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050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40558" y="2497125"/>
            <a:ext cx="19050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052"/>
          <p:cNvSpPr>
            <a:spLocks noChangeShapeType="1"/>
          </p:cNvSpPr>
          <p:nvPr/>
        </p:nvSpPr>
        <p:spPr bwMode="auto">
          <a:xfrm flipV="1">
            <a:off x="6570658" y="290511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0" name="Line 1053"/>
          <p:cNvSpPr>
            <a:spLocks noChangeShapeType="1"/>
          </p:cNvSpPr>
          <p:nvPr/>
        </p:nvSpPr>
        <p:spPr bwMode="auto">
          <a:xfrm rot="5400000" flipV="1">
            <a:off x="6958008" y="328611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41" name="Picture 1057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10308" y="2905112"/>
            <a:ext cx="190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Oval 1061"/>
          <p:cNvSpPr>
            <a:spLocks noChangeArrowheads="1"/>
          </p:cNvSpPr>
          <p:nvPr/>
        </p:nvSpPr>
        <p:spPr bwMode="auto">
          <a:xfrm>
            <a:off x="7296146" y="29384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3" name="Freeform 1063"/>
          <p:cNvSpPr>
            <a:spLocks/>
          </p:cNvSpPr>
          <p:nvPr/>
        </p:nvSpPr>
        <p:spPr bwMode="auto">
          <a:xfrm>
            <a:off x="4900608" y="1335076"/>
            <a:ext cx="3136900" cy="1612900"/>
          </a:xfrm>
          <a:custGeom>
            <a:avLst/>
            <a:gdLst>
              <a:gd name="T0" fmla="*/ 0 w 1976"/>
              <a:gd name="T1" fmla="*/ 152 h 1016"/>
              <a:gd name="T2" fmla="*/ 912 w 1976"/>
              <a:gd name="T3" fmla="*/ 8 h 1016"/>
              <a:gd name="T4" fmla="*/ 1536 w 1976"/>
              <a:gd name="T5" fmla="*/ 200 h 1016"/>
              <a:gd name="T6" fmla="*/ 1968 w 1976"/>
              <a:gd name="T7" fmla="*/ 632 h 1016"/>
              <a:gd name="T8" fmla="*/ 1584 w 1976"/>
              <a:gd name="T9" fmla="*/ 1016 h 10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6"/>
              <a:gd name="T16" fmla="*/ 0 h 1016"/>
              <a:gd name="T17" fmla="*/ 1976 w 1976"/>
              <a:gd name="T18" fmla="*/ 1016 h 10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6" h="1016">
                <a:moveTo>
                  <a:pt x="0" y="152"/>
                </a:moveTo>
                <a:cubicBezTo>
                  <a:pt x="328" y="76"/>
                  <a:pt x="656" y="0"/>
                  <a:pt x="912" y="8"/>
                </a:cubicBezTo>
                <a:cubicBezTo>
                  <a:pt x="1168" y="16"/>
                  <a:pt x="1360" y="96"/>
                  <a:pt x="1536" y="200"/>
                </a:cubicBezTo>
                <a:cubicBezTo>
                  <a:pt x="1712" y="304"/>
                  <a:pt x="1960" y="496"/>
                  <a:pt x="1968" y="632"/>
                </a:cubicBezTo>
                <a:cubicBezTo>
                  <a:pt x="1976" y="768"/>
                  <a:pt x="1780" y="892"/>
                  <a:pt x="1584" y="10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Distortion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67" y="4191000"/>
            <a:ext cx="8158163" cy="1981200"/>
          </a:xfrm>
        </p:spPr>
        <p:txBody>
          <a:bodyPr/>
          <a:lstStyle/>
          <a:p>
            <a:r>
              <a:rPr lang="en-US" dirty="0" smtClean="0"/>
              <a:t>Radial distortion of the image</a:t>
            </a:r>
          </a:p>
          <a:p>
            <a:pPr lvl="1"/>
            <a:r>
              <a:rPr lang="en-US" dirty="0" smtClean="0"/>
              <a:t>Caused by imperfect lenses</a:t>
            </a:r>
          </a:p>
          <a:p>
            <a:pPr lvl="1"/>
            <a:r>
              <a:rPr lang="en-US" dirty="0" smtClean="0"/>
              <a:t>Deviations are most noticeable for rays that pass through the edge of the lens</a:t>
            </a:r>
          </a:p>
        </p:txBody>
      </p:sp>
      <p:pic>
        <p:nvPicPr>
          <p:cNvPr id="25604" name="Picture 4" descr="hecht-231-a"/>
          <p:cNvPicPr>
            <a:picLocks noChangeAspect="1" noChangeArrowheads="1"/>
          </p:cNvPicPr>
          <p:nvPr/>
        </p:nvPicPr>
        <p:blipFill>
          <a:blip r:embed="rId2" cstate="print">
            <a:lum bright="-26000" contrast="40000"/>
          </a:blip>
          <a:srcRect/>
          <a:stretch>
            <a:fillRect/>
          </a:stretch>
        </p:blipFill>
        <p:spPr bwMode="auto">
          <a:xfrm>
            <a:off x="1662113" y="944563"/>
            <a:ext cx="5576887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905000" y="3165475"/>
            <a:ext cx="1466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800">
                <a:latin typeface="Arial" charset="0"/>
              </a:rPr>
              <a:t>No distortion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816350" y="3165475"/>
            <a:ext cx="1365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800">
                <a:latin typeface="Arial" charset="0"/>
              </a:rPr>
              <a:t>Pin cushion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064250" y="3165475"/>
            <a:ext cx="793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1800">
                <a:latin typeface="Arial" charset="0"/>
              </a:rPr>
              <a:t>Barrel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Correcting radial distortion</a:t>
            </a:r>
          </a:p>
        </p:txBody>
      </p:sp>
      <p:pic>
        <p:nvPicPr>
          <p:cNvPr id="26628" name="Picture 5" descr="fi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0038" y="823904"/>
            <a:ext cx="3636962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r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838" y="3414704"/>
            <a:ext cx="523716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2286000" y="6005504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charset="0"/>
              </a:rPr>
              <a:t>from </a:t>
            </a:r>
            <a:r>
              <a:rPr lang="en-US" sz="1800">
                <a:latin typeface="Arial" charset="0"/>
                <a:hlinkClick r:id="rId4"/>
              </a:rPr>
              <a:t>Helmut Dersch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Distortion</a:t>
            </a:r>
          </a:p>
        </p:txBody>
      </p:sp>
      <p:pic>
        <p:nvPicPr>
          <p:cNvPr id="27652" name="Picture 4" descr="hecht-231-b-1"/>
          <p:cNvPicPr>
            <a:picLocks noChangeAspect="1" noChangeArrowheads="1"/>
          </p:cNvPicPr>
          <p:nvPr/>
        </p:nvPicPr>
        <p:blipFill>
          <a:blip r:embed="rId2" cstate="print">
            <a:lum bright="-28000" contrast="52000"/>
          </a:blip>
          <a:srcRect/>
          <a:stretch>
            <a:fillRect/>
          </a:stretch>
        </p:blipFill>
        <p:spPr bwMode="auto">
          <a:xfrm>
            <a:off x="2589213" y="914400"/>
            <a:ext cx="40528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0373" name="Picture 5" descr="hecht-231-b-2"/>
          <p:cNvPicPr>
            <a:picLocks noChangeAspect="1" noChangeArrowheads="1"/>
          </p:cNvPicPr>
          <p:nvPr/>
        </p:nvPicPr>
        <p:blipFill>
          <a:blip r:embed="rId3" cstate="print">
            <a:lum bright="-28000" contrast="52000"/>
          </a:blip>
          <a:srcRect/>
          <a:stretch>
            <a:fillRect/>
          </a:stretch>
        </p:blipFill>
        <p:spPr bwMode="auto">
          <a:xfrm>
            <a:off x="2549525" y="2514600"/>
            <a:ext cx="412115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0374" name="Picture 6" descr="hecht-231-b-3"/>
          <p:cNvPicPr>
            <a:picLocks noChangeAspect="1" noChangeArrowheads="1"/>
          </p:cNvPicPr>
          <p:nvPr/>
        </p:nvPicPr>
        <p:blipFill>
          <a:blip r:embed="rId4" cstate="print">
            <a:lum bright="-28000" contrast="52000"/>
          </a:blip>
          <a:srcRect/>
          <a:stretch>
            <a:fillRect/>
          </a:stretch>
        </p:blipFill>
        <p:spPr bwMode="auto">
          <a:xfrm>
            <a:off x="2654300" y="4267200"/>
            <a:ext cx="40513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Modeling distortion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076816"/>
            <a:ext cx="7772400" cy="1143000"/>
          </a:xfrm>
        </p:spPr>
        <p:txBody>
          <a:bodyPr/>
          <a:lstStyle/>
          <a:p>
            <a:r>
              <a:rPr lang="en-US" dirty="0" smtClean="0"/>
              <a:t>To model lens distortion</a:t>
            </a:r>
          </a:p>
          <a:p>
            <a:pPr lvl="1"/>
            <a:r>
              <a:rPr lang="en-US" dirty="0" smtClean="0"/>
              <a:t>Use above projection operation instead of standard projection matrix multiplication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2181216"/>
            <a:ext cx="6615113" cy="1293813"/>
            <a:chOff x="960" y="1536"/>
            <a:chExt cx="4167" cy="815"/>
          </a:xfrm>
        </p:grpSpPr>
        <p:pic>
          <p:nvPicPr>
            <p:cNvPr id="28685" name="Picture 5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08" y="1536"/>
              <a:ext cx="2419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6" name="Text Box 6"/>
            <p:cNvSpPr txBox="1">
              <a:spLocks noChangeArrowheads="1"/>
            </p:cNvSpPr>
            <p:nvPr/>
          </p:nvSpPr>
          <p:spPr bwMode="auto">
            <a:xfrm>
              <a:off x="960" y="1850"/>
              <a:ext cx="1492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50000"/>
                </a:spcAft>
              </a:pPr>
              <a:r>
                <a:rPr lang="en-US" sz="1800">
                  <a:latin typeface="Arial" charset="0"/>
                </a:rPr>
                <a:t>Apply radial distortion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479550" y="3913179"/>
            <a:ext cx="5010150" cy="782637"/>
            <a:chOff x="932" y="2627"/>
            <a:chExt cx="3156" cy="493"/>
          </a:xfrm>
        </p:grpSpPr>
        <p:pic>
          <p:nvPicPr>
            <p:cNvPr id="28683" name="Picture 8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44" y="2627"/>
              <a:ext cx="1344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4" name="Text Box 9"/>
            <p:cNvSpPr txBox="1">
              <a:spLocks noChangeArrowheads="1"/>
            </p:cNvSpPr>
            <p:nvPr/>
          </p:nvSpPr>
          <p:spPr bwMode="auto">
            <a:xfrm>
              <a:off x="932" y="2688"/>
              <a:ext cx="1540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spcAft>
                  <a:spcPct val="50000"/>
                </a:spcAft>
              </a:pPr>
              <a:r>
                <a:rPr lang="en-US" sz="1800">
                  <a:latin typeface="Arial" charset="0"/>
                </a:rPr>
                <a:t>Apply focal length </a:t>
              </a:r>
              <a:br>
                <a:rPr lang="en-US" sz="1800">
                  <a:latin typeface="Arial" charset="0"/>
                </a:rPr>
              </a:br>
              <a:r>
                <a:rPr lang="en-US" sz="1800">
                  <a:latin typeface="Arial" charset="0"/>
                </a:rPr>
                <a:t>translate image center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39900" y="1114416"/>
            <a:ext cx="4062413" cy="835025"/>
            <a:chOff x="1096" y="864"/>
            <a:chExt cx="2559" cy="526"/>
          </a:xfrm>
        </p:grpSpPr>
        <p:pic>
          <p:nvPicPr>
            <p:cNvPr id="28679" name="Picture 11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88" y="864"/>
              <a:ext cx="967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096" y="864"/>
              <a:ext cx="1292" cy="526"/>
              <a:chOff x="1096" y="960"/>
              <a:chExt cx="1292" cy="526"/>
            </a:xfrm>
          </p:grpSpPr>
          <p:sp>
            <p:nvSpPr>
              <p:cNvPr id="28681" name="Text Box 13"/>
              <p:cNvSpPr txBox="1">
                <a:spLocks noChangeArrowheads="1"/>
              </p:cNvSpPr>
              <p:nvPr/>
            </p:nvSpPr>
            <p:spPr bwMode="auto">
              <a:xfrm>
                <a:off x="1096" y="960"/>
                <a:ext cx="1292" cy="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spcAft>
                    <a:spcPct val="50000"/>
                  </a:spcAft>
                </a:pPr>
                <a:r>
                  <a:rPr lang="en-US" sz="1800">
                    <a:latin typeface="Arial" charset="0"/>
                  </a:rPr>
                  <a:t>Project                </a:t>
                </a:r>
                <a:br>
                  <a:rPr lang="en-US" sz="1800">
                    <a:latin typeface="Arial" charset="0"/>
                  </a:rPr>
                </a:br>
                <a:r>
                  <a:rPr lang="en-US" sz="1800">
                    <a:latin typeface="Arial" charset="0"/>
                  </a:rPr>
                  <a:t>to “normalized” </a:t>
                </a:r>
                <a:br>
                  <a:rPr lang="en-US" sz="1800">
                    <a:latin typeface="Arial" charset="0"/>
                  </a:rPr>
                </a:br>
                <a:r>
                  <a:rPr lang="en-US" sz="1800">
                    <a:latin typeface="Arial" charset="0"/>
                  </a:rPr>
                  <a:t>image coordinates</a:t>
                </a:r>
              </a:p>
            </p:txBody>
          </p:sp>
          <p:pic>
            <p:nvPicPr>
              <p:cNvPr id="28682" name="Picture 14" descr="Edittex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744" y="988"/>
                <a:ext cx="512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Chromatic Aberration</a:t>
            </a:r>
            <a:endParaRPr lang="en-US" dirty="0"/>
          </a:p>
        </p:txBody>
      </p:sp>
      <p:pic>
        <p:nvPicPr>
          <p:cNvPr id="916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1253067"/>
            <a:ext cx="8333445" cy="398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9400" y="1894828"/>
            <a:ext cx="4732867" cy="8679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Rays of different wavelength focus in different planes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Vignetting</a:t>
            </a:r>
            <a:endParaRPr lang="en-US" dirty="0"/>
          </a:p>
        </p:txBody>
      </p:sp>
      <p:pic>
        <p:nvPicPr>
          <p:cNvPr id="922626" name="Picture 2" descr="http://www.ptgui.com/images/vigntutorial/vignet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9863" y="1387483"/>
            <a:ext cx="4864100" cy="3238101"/>
          </a:xfrm>
          <a:prstGeom prst="rect">
            <a:avLst/>
          </a:prstGeom>
          <a:noFill/>
        </p:spPr>
      </p:pic>
      <p:pic>
        <p:nvPicPr>
          <p:cNvPr id="922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994" y="1800234"/>
            <a:ext cx="3733874" cy="212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5076816"/>
            <a:ext cx="77724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8207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tabLst>
                <a:tab pos="341313" algn="l"/>
                <a:tab pos="1150938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Some light misses the lens or is otherwise blocked by parts of the lens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Trends</a:t>
            </a:r>
            <a:endParaRPr lang="en-US" dirty="0"/>
          </a:p>
        </p:txBody>
      </p:sp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8729" y="1241779"/>
            <a:ext cx="6615810" cy="45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199771" y="6599468"/>
            <a:ext cx="295510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[Redrawn from The Mobile Imaging Report]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lenses/cameras</a:t>
            </a: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795866" y="5414667"/>
            <a:ext cx="755703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Tilt-shift images from Vincent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Laforet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More examples: </a:t>
            </a:r>
            <a:r>
              <a:rPr lang="en-US" sz="1800" dirty="0" smtClean="0">
                <a:latin typeface="Calibri" pitchFamily="34" charset="0"/>
                <a:cs typeface="Calibri" pitchFamily="34" charset="0"/>
                <a:hlinkClick r:id="rId2"/>
              </a:rPr>
              <a:t>http://www.smashingmagazine.com/2008/11/16/beautiful-examples-of-tilt-shift-photography/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15458" name="Picture 2" descr="Lf2 in 50 Beautiful Examples Of Tilt-Shift Photograph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400" y="1607937"/>
            <a:ext cx="4114800" cy="2872131"/>
          </a:xfrm>
          <a:prstGeom prst="rect">
            <a:avLst/>
          </a:prstGeom>
          <a:noFill/>
        </p:spPr>
      </p:pic>
      <p:pic>
        <p:nvPicPr>
          <p:cNvPr id="915460" name="Picture 4" descr="Tennis in 50 Beautiful Examples Of Tilt-Shift Photography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8466" y="1607936"/>
            <a:ext cx="4325497" cy="2872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“Human Camera” (The eye)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3864"/>
            <a:ext cx="7772400" cy="1524000"/>
          </a:xfrm>
        </p:spPr>
        <p:txBody>
          <a:bodyPr/>
          <a:lstStyle/>
          <a:p>
            <a:r>
              <a:rPr lang="en-US" dirty="0" smtClean="0"/>
              <a:t>The human eye is a camera</a:t>
            </a:r>
          </a:p>
          <a:p>
            <a:pPr lvl="1"/>
            <a:r>
              <a:rPr lang="en-US" b="1" dirty="0" smtClean="0"/>
              <a:t>Iris</a:t>
            </a:r>
            <a:r>
              <a:rPr lang="en-US" dirty="0" smtClean="0"/>
              <a:t> - </a:t>
            </a:r>
            <a:r>
              <a:rPr lang="en-US" sz="1800" dirty="0" smtClean="0"/>
              <a:t>colored annulus with radial muscles</a:t>
            </a:r>
          </a:p>
          <a:p>
            <a:pPr lvl="1"/>
            <a:r>
              <a:rPr lang="en-US" b="1" dirty="0" smtClean="0"/>
              <a:t>Pupil</a:t>
            </a:r>
            <a:r>
              <a:rPr lang="en-US" dirty="0" smtClean="0"/>
              <a:t> - </a:t>
            </a:r>
            <a:r>
              <a:rPr lang="en-US" sz="1800" dirty="0" smtClean="0"/>
              <a:t>the hole (aperture) whose size is controlled by the iris</a:t>
            </a:r>
          </a:p>
          <a:p>
            <a:pPr lvl="1"/>
            <a:r>
              <a:rPr lang="en-US" sz="1800" dirty="0" smtClean="0"/>
              <a:t>What’s the “film”?</a:t>
            </a:r>
          </a:p>
        </p:txBody>
      </p:sp>
      <p:pic>
        <p:nvPicPr>
          <p:cNvPr id="15364" name="Picture 4" descr="humaney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6588" y="752464"/>
            <a:ext cx="5484812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5013" name="Rectangle 5"/>
          <p:cNvSpPr>
            <a:spLocks noChangeArrowheads="1"/>
          </p:cNvSpPr>
          <p:nvPr/>
        </p:nvSpPr>
        <p:spPr bwMode="auto">
          <a:xfrm>
            <a:off x="371464" y="5967408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1600" dirty="0">
                <a:latin typeface="Arial" charset="0"/>
              </a:rPr>
              <a:t>photoreceptor cells (rods and cones) in the </a:t>
            </a:r>
            <a:r>
              <a:rPr lang="en-US" sz="1600" b="1" dirty="0">
                <a:latin typeface="Arial" charset="0"/>
              </a:rPr>
              <a:t>retina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3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Camera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10000"/>
            <a:ext cx="7772400" cy="1905000"/>
          </a:xfrm>
        </p:spPr>
        <p:txBody>
          <a:bodyPr/>
          <a:lstStyle/>
          <a:p>
            <a:r>
              <a:rPr lang="en-US" smtClean="0"/>
              <a:t>A digital camera replaces film with a sensor array</a:t>
            </a:r>
          </a:p>
          <a:p>
            <a:pPr lvl="1"/>
            <a:r>
              <a:rPr lang="en-US" smtClean="0"/>
              <a:t>Each cell in the array is a </a:t>
            </a:r>
            <a:r>
              <a:rPr lang="en-US" b="1" smtClean="0"/>
              <a:t>C</a:t>
            </a:r>
            <a:r>
              <a:rPr lang="en-US" smtClean="0"/>
              <a:t>harge </a:t>
            </a:r>
            <a:r>
              <a:rPr lang="en-US" b="1" smtClean="0"/>
              <a:t>C</a:t>
            </a:r>
            <a:r>
              <a:rPr lang="en-US" smtClean="0"/>
              <a:t>oupled </a:t>
            </a:r>
            <a:r>
              <a:rPr lang="en-US" b="1" smtClean="0"/>
              <a:t>D</a:t>
            </a:r>
            <a:r>
              <a:rPr lang="en-US" smtClean="0"/>
              <a:t>evice</a:t>
            </a:r>
          </a:p>
          <a:p>
            <a:pPr lvl="2"/>
            <a:r>
              <a:rPr lang="en-US" smtClean="0"/>
              <a:t>light-sensitive diode that converts photons to electrons</a:t>
            </a:r>
          </a:p>
          <a:p>
            <a:pPr lvl="2"/>
            <a:r>
              <a:rPr lang="en-US" smtClean="0"/>
              <a:t>other variants exist:  CMOS is becoming more popular</a:t>
            </a:r>
          </a:p>
          <a:p>
            <a:pPr lvl="2"/>
            <a:r>
              <a:rPr lang="en-US" smtClean="0">
                <a:hlinkClick r:id="rId2"/>
              </a:rPr>
              <a:t>http://electronics.howstuffworks.com/digital-camera.htm</a:t>
            </a:r>
            <a:r>
              <a:rPr lang="en-US" smtClean="0"/>
              <a:t> </a:t>
            </a:r>
          </a:p>
          <a:p>
            <a:pPr lvl="2"/>
            <a:endParaRPr lang="en-US" smtClean="0"/>
          </a:p>
        </p:txBody>
      </p:sp>
      <p:pic>
        <p:nvPicPr>
          <p:cNvPr id="16388" name="Picture 7" descr="PowerShot SD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738" y="1033450"/>
            <a:ext cx="66976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they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829733"/>
            <a:ext cx="5483225" cy="5096405"/>
          </a:xfrm>
        </p:spPr>
        <p:txBody>
          <a:bodyPr/>
          <a:lstStyle/>
          <a:p>
            <a:r>
              <a:rPr lang="en-US" dirty="0" smtClean="0"/>
              <a:t>Basic process:</a:t>
            </a:r>
          </a:p>
          <a:p>
            <a:pPr lvl="1"/>
            <a:r>
              <a:rPr lang="en-US" dirty="0" smtClean="0"/>
              <a:t> photons hit a detector</a:t>
            </a:r>
          </a:p>
          <a:p>
            <a:pPr lvl="1"/>
            <a:r>
              <a:rPr lang="en-US" dirty="0" smtClean="0"/>
              <a:t>the detector becomes charged</a:t>
            </a:r>
          </a:p>
          <a:p>
            <a:pPr lvl="1"/>
            <a:r>
              <a:rPr lang="en-US" dirty="0" smtClean="0"/>
              <a:t>the charge is read out as brightness</a:t>
            </a:r>
          </a:p>
          <a:p>
            <a:r>
              <a:rPr lang="en-US" dirty="0" smtClean="0"/>
              <a:t>Sensor types:</a:t>
            </a:r>
          </a:p>
          <a:p>
            <a:pPr lvl="1"/>
            <a:r>
              <a:rPr lang="en-US" dirty="0" smtClean="0"/>
              <a:t>CCD (charge-coupled device)</a:t>
            </a:r>
          </a:p>
          <a:p>
            <a:pPr lvl="1"/>
            <a:r>
              <a:rPr lang="en-US" dirty="0" smtClean="0"/>
              <a:t>CMOS</a:t>
            </a:r>
            <a:endParaRPr lang="en-US" dirty="0"/>
          </a:p>
        </p:txBody>
      </p:sp>
      <p:pic>
        <p:nvPicPr>
          <p:cNvPr id="913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25" y="4231846"/>
            <a:ext cx="2705656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3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0760" y="3971277"/>
            <a:ext cx="2246842" cy="226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3412" name="Picture 4" descr="http://upload.wikimedia.org/wikipedia/commons/f/ff/BayerPatternFiltr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5558" y="692679"/>
            <a:ext cx="3301471" cy="32939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Issues with digital cameras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587359"/>
            <a:ext cx="8561388" cy="627064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Noise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big difference between consumer vs. SLR-style cameras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low light is where you most notice </a:t>
            </a:r>
            <a:r>
              <a:rPr lang="en-US" sz="1600" dirty="0" smtClean="0">
                <a:hlinkClick r:id="rId2"/>
              </a:rPr>
              <a:t>noise</a:t>
            </a: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Compression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creates </a:t>
            </a:r>
            <a:r>
              <a:rPr lang="en-US" sz="1600" dirty="0" smtClean="0">
                <a:hlinkClick r:id="rId3"/>
              </a:rPr>
              <a:t>artifacts</a:t>
            </a:r>
            <a:r>
              <a:rPr lang="en-US" sz="1600" dirty="0" smtClean="0"/>
              <a:t> except in uncompressed formats (tiff, raw)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Color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hlinkClick r:id="rId4"/>
              </a:rPr>
              <a:t>color fringing </a:t>
            </a:r>
            <a:r>
              <a:rPr lang="en-US" sz="1600" dirty="0" smtClean="0"/>
              <a:t>artifacts from </a:t>
            </a:r>
            <a:r>
              <a:rPr lang="en-US" sz="1600" dirty="0" smtClean="0">
                <a:hlinkClick r:id="rId5"/>
              </a:rPr>
              <a:t>Bayer patterns</a:t>
            </a: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Blooming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charge </a:t>
            </a:r>
            <a:r>
              <a:rPr lang="en-US" sz="1600" dirty="0" smtClean="0">
                <a:hlinkClick r:id="rId6"/>
              </a:rPr>
              <a:t>overflowing </a:t>
            </a:r>
            <a:r>
              <a:rPr lang="en-US" sz="1600" dirty="0" smtClean="0"/>
              <a:t>into neighboring pixels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In-camera processing</a:t>
            </a:r>
          </a:p>
          <a:p>
            <a:pPr lvl="2">
              <a:lnSpc>
                <a:spcPct val="80000"/>
              </a:lnSpc>
            </a:pPr>
            <a:r>
              <a:rPr lang="en-US" sz="1600" dirty="0" err="1" smtClean="0"/>
              <a:t>oversharpening</a:t>
            </a:r>
            <a:r>
              <a:rPr lang="en-US" sz="1600" dirty="0" smtClean="0"/>
              <a:t> can produce </a:t>
            </a:r>
            <a:r>
              <a:rPr lang="en-US" sz="1600" dirty="0" smtClean="0">
                <a:hlinkClick r:id="rId7"/>
              </a:rPr>
              <a:t>halos</a:t>
            </a: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Interlaced vs. progressive scan video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hlinkClick r:id="rId8"/>
              </a:rPr>
              <a:t>even/odd rows from different exposures</a:t>
            </a: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Are more megapixels better?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requires higher quality lens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noise issues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05866" y="5258980"/>
            <a:ext cx="4271963" cy="107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000" dirty="0" smtClean="0">
                <a:latin typeface="Arial" charset="0"/>
              </a:rPr>
              <a:t>More </a:t>
            </a:r>
            <a:r>
              <a:rPr lang="en-US" sz="2000" dirty="0">
                <a:latin typeface="Arial" charset="0"/>
              </a:rPr>
              <a:t>info online, e.g.,</a:t>
            </a:r>
            <a:endParaRPr lang="en-US" sz="1600" dirty="0">
              <a:latin typeface="Arial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dirty="0" smtClean="0">
                <a:latin typeface="Arial" charset="0"/>
                <a:hlinkClick r:id="rId9"/>
              </a:rPr>
              <a:t>http</a:t>
            </a:r>
            <a:r>
              <a:rPr lang="en-US" dirty="0">
                <a:latin typeface="Arial" charset="0"/>
                <a:hlinkClick r:id="rId9"/>
              </a:rPr>
              <a:t>://electronics.howstuffworks.com/digital-camera.htm</a:t>
            </a:r>
            <a:r>
              <a:rPr lang="en-US" dirty="0">
                <a:latin typeface="Arial" charset="0"/>
              </a:rPr>
              <a:t>  </a:t>
            </a:r>
            <a:endParaRPr lang="en-US" dirty="0" smtClean="0">
              <a:latin typeface="Arial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  <a:hlinkClick r:id="rId10"/>
              </a:rPr>
              <a:t>http://www.dpreview.com/</a:t>
            </a:r>
            <a:r>
              <a:rPr lang="en-US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Known Photograph</a:t>
            </a:r>
            <a:endParaRPr lang="en-US" dirty="0"/>
          </a:p>
        </p:txBody>
      </p:sp>
      <p:pic>
        <p:nvPicPr>
          <p:cNvPr id="979970" name="Picture 2" descr="C:\Research\Dissertation\images\800px-View_from_the_Window_at_Le_Gras,_Joseph_Nicéphore_Niép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105" y="1380096"/>
            <a:ext cx="5750473" cy="39849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71105" y="5565423"/>
            <a:ext cx="575047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View from the Window at le Gras, </a:t>
            </a:r>
          </a:p>
          <a:p>
            <a:r>
              <a:rPr lang="en-US" sz="1800" dirty="0" smtClean="0"/>
              <a:t>Joseph </a:t>
            </a:r>
            <a:r>
              <a:rPr lang="en-US" sz="1800" dirty="0" err="1" smtClean="0"/>
              <a:t>Nicéphore</a:t>
            </a:r>
            <a:r>
              <a:rPr lang="en-US" sz="1800" dirty="0" smtClean="0"/>
              <a:t> </a:t>
            </a:r>
            <a:r>
              <a:rPr lang="en-US" sz="1800" dirty="0" err="1" smtClean="0"/>
              <a:t>Niépce</a:t>
            </a:r>
            <a:r>
              <a:rPr lang="en-US" sz="1800" dirty="0" smtClean="0"/>
              <a:t> 1826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an image?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Images as functions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914400"/>
            <a:ext cx="8737600" cy="5600700"/>
          </a:xfrm>
        </p:spPr>
        <p:txBody>
          <a:bodyPr/>
          <a:lstStyle/>
          <a:p>
            <a:pPr marL="0" indent="0"/>
            <a:r>
              <a:rPr lang="en-US" dirty="0" smtClean="0"/>
              <a:t>We can think of an </a:t>
            </a:r>
            <a:r>
              <a:rPr lang="en-US" b="1" dirty="0" smtClean="0"/>
              <a:t>image </a:t>
            </a:r>
            <a:r>
              <a:rPr lang="en-US" dirty="0" smtClean="0"/>
              <a:t>as a function, </a:t>
            </a:r>
            <a:r>
              <a:rPr lang="en-US" i="1" dirty="0" smtClean="0"/>
              <a:t>f</a:t>
            </a:r>
            <a:r>
              <a:rPr lang="en-US" dirty="0" smtClean="0"/>
              <a:t>, from </a:t>
            </a:r>
            <a:r>
              <a:rPr lang="en-US" dirty="0" smtClean="0">
                <a:latin typeface="Times New Roman" pitchFamily="18" charset="0"/>
              </a:rPr>
              <a:t>R</a:t>
            </a:r>
            <a:r>
              <a:rPr lang="en-US" baseline="30000" dirty="0" smtClean="0">
                <a:latin typeface="Times New Roman" pitchFamily="18" charset="0"/>
              </a:rPr>
              <a:t>2</a:t>
            </a:r>
            <a:r>
              <a:rPr lang="en-US" dirty="0" smtClean="0"/>
              <a:t> to </a:t>
            </a:r>
            <a:r>
              <a:rPr lang="en-US" dirty="0" smtClean="0">
                <a:latin typeface="Times New Roman" pitchFamily="18" charset="0"/>
              </a:rPr>
              <a:t>R:</a:t>
            </a:r>
          </a:p>
          <a:p>
            <a:pPr lvl="1"/>
            <a:r>
              <a:rPr lang="en-US" i="1" dirty="0" smtClean="0">
                <a:latin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</a:rPr>
              <a:t>( </a:t>
            </a:r>
            <a:r>
              <a:rPr lang="en-US" i="1" dirty="0" smtClean="0">
                <a:latin typeface="Times New Roman" pitchFamily="18" charset="0"/>
              </a:rPr>
              <a:t>x, y 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/>
              <a:t>gives the </a:t>
            </a:r>
            <a:r>
              <a:rPr lang="en-US" b="1" dirty="0" smtClean="0"/>
              <a:t>intensity</a:t>
            </a:r>
            <a:r>
              <a:rPr lang="en-US" dirty="0" smtClean="0"/>
              <a:t> at position </a:t>
            </a:r>
            <a:r>
              <a:rPr lang="en-US" dirty="0" smtClean="0">
                <a:latin typeface="Times New Roman" pitchFamily="18" charset="0"/>
              </a:rPr>
              <a:t>( </a:t>
            </a:r>
            <a:r>
              <a:rPr lang="en-US" i="1" dirty="0" smtClean="0">
                <a:latin typeface="Times New Roman" pitchFamily="18" charset="0"/>
              </a:rPr>
              <a:t>x, y </a:t>
            </a:r>
            <a:r>
              <a:rPr lang="en-US" dirty="0" smtClean="0">
                <a:latin typeface="Times New Roman" pitchFamily="18" charset="0"/>
              </a:rPr>
              <a:t>) </a:t>
            </a:r>
          </a:p>
          <a:p>
            <a:pPr lvl="1"/>
            <a:r>
              <a:rPr lang="en-US" dirty="0" smtClean="0"/>
              <a:t>Realistically, we expect the image only to be defined over a rectangle, with a finite range:</a:t>
            </a:r>
          </a:p>
          <a:p>
            <a:pPr lvl="2"/>
            <a:r>
              <a:rPr lang="en-US" i="1" dirty="0" smtClean="0">
                <a:latin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</a:rPr>
              <a:t>: [</a:t>
            </a:r>
            <a:r>
              <a:rPr lang="en-US" i="1" dirty="0" err="1" smtClean="0">
                <a:latin typeface="Times New Roman" pitchFamily="18" charset="0"/>
              </a:rPr>
              <a:t>a</a:t>
            </a:r>
            <a:r>
              <a:rPr lang="en-US" dirty="0" err="1" smtClean="0">
                <a:latin typeface="Times New Roman" pitchFamily="18" charset="0"/>
              </a:rPr>
              <a:t>,</a:t>
            </a:r>
            <a:r>
              <a:rPr lang="en-US" i="1" dirty="0" err="1" smtClean="0">
                <a:latin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</a:rPr>
              <a:t>]</a:t>
            </a:r>
            <a:r>
              <a:rPr lang="en-US" dirty="0" smtClean="0">
                <a:latin typeface="Helvetica" pitchFamily="34" charset="0"/>
              </a:rPr>
              <a:t>x</a:t>
            </a:r>
            <a:r>
              <a:rPr lang="en-US" dirty="0" smtClean="0">
                <a:latin typeface="Times New Roman" pitchFamily="18" charset="0"/>
              </a:rPr>
              <a:t>[</a:t>
            </a:r>
            <a:r>
              <a:rPr lang="en-US" i="1" dirty="0" err="1" smtClean="0">
                <a:latin typeface="Times New Roman" pitchFamily="18" charset="0"/>
              </a:rPr>
              <a:t>c</a:t>
            </a:r>
            <a:r>
              <a:rPr lang="en-US" dirty="0" err="1" smtClean="0">
                <a:latin typeface="Times New Roman" pitchFamily="18" charset="0"/>
              </a:rPr>
              <a:t>,</a:t>
            </a:r>
            <a:r>
              <a:rPr lang="en-US" i="1" dirty="0" err="1" smtClean="0">
                <a:latin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</a:rPr>
              <a:t>] </a:t>
            </a:r>
            <a:r>
              <a:rPr lang="en-US" dirty="0" smtClean="0"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dirty="0" smtClean="0">
                <a:latin typeface="Times New Roman" pitchFamily="18" charset="0"/>
              </a:rPr>
              <a:t>[0,1]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A color image is just three functions pasted together.  We can write this as a “vector-valued” function: 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048000" y="4557728"/>
          <a:ext cx="2946400" cy="970360"/>
        </p:xfrm>
        <a:graphic>
          <a:graphicData uri="http://schemas.openxmlformats.org/presentationml/2006/ole">
            <p:oleObj spid="_x0000_s893954" name="Equation" r:id="rId4" imgW="1193760" imgH="698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Images as functions</a:t>
            </a:r>
          </a:p>
        </p:txBody>
      </p:sp>
      <p:pic>
        <p:nvPicPr>
          <p:cNvPr id="24579" name="Picture 3" descr="image_func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487" y="714307"/>
            <a:ext cx="5942013" cy="55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digital image?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smtClean="0"/>
              <a:t>In computer vision we usually operate on </a:t>
            </a:r>
            <a:r>
              <a:rPr lang="en-US" b="1" smtClean="0"/>
              <a:t>digital </a:t>
            </a:r>
            <a:r>
              <a:rPr lang="en-US" smtClean="0"/>
              <a:t>(</a:t>
            </a:r>
            <a:r>
              <a:rPr lang="en-US" b="1" smtClean="0"/>
              <a:t>discrete</a:t>
            </a:r>
            <a:r>
              <a:rPr lang="en-US" smtClean="0"/>
              <a:t>)</a:t>
            </a:r>
            <a:r>
              <a:rPr lang="en-US" b="1" smtClean="0"/>
              <a:t> </a:t>
            </a:r>
            <a:r>
              <a:rPr lang="en-US" smtClean="0"/>
              <a:t>images:</a:t>
            </a:r>
          </a:p>
          <a:p>
            <a:pPr lvl="1"/>
            <a:r>
              <a:rPr lang="en-US" b="1" smtClean="0"/>
              <a:t>Sample</a:t>
            </a:r>
            <a:r>
              <a:rPr lang="en-US" smtClean="0"/>
              <a:t> the 2D space on a regular grid</a:t>
            </a:r>
          </a:p>
          <a:p>
            <a:pPr lvl="1"/>
            <a:r>
              <a:rPr lang="en-US" b="1" smtClean="0"/>
              <a:t>Quantize</a:t>
            </a:r>
            <a:r>
              <a:rPr lang="en-US" smtClean="0"/>
              <a:t> each sample (round to nearest integer)</a:t>
            </a:r>
          </a:p>
          <a:p>
            <a:pPr marL="0" indent="0"/>
            <a:r>
              <a:rPr lang="en-US" smtClean="0"/>
              <a:t>If our samples are 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 apart, we can write this as:</a:t>
            </a:r>
          </a:p>
          <a:p>
            <a:pPr marL="0" indent="0"/>
            <a:r>
              <a:rPr lang="en-US" smtClean="0"/>
              <a:t>	</a:t>
            </a:r>
            <a:r>
              <a:rPr lang="en-US" i="1" smtClean="0"/>
              <a:t>f</a:t>
            </a:r>
            <a:r>
              <a:rPr lang="en-US" smtClean="0"/>
              <a:t>[</a:t>
            </a:r>
            <a:r>
              <a:rPr lang="en-US" i="1" smtClean="0"/>
              <a:t>i</a:t>
            </a:r>
            <a:r>
              <a:rPr lang="en-US" smtClean="0"/>
              <a:t> ,</a:t>
            </a:r>
            <a:r>
              <a:rPr lang="en-US" i="1" smtClean="0"/>
              <a:t>j</a:t>
            </a:r>
            <a:r>
              <a:rPr lang="en-US" smtClean="0"/>
              <a:t>] = Quantize{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i</a:t>
            </a:r>
            <a:r>
              <a:rPr lang="en-US" smtClean="0"/>
              <a:t> 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, </a:t>
            </a:r>
            <a:r>
              <a:rPr lang="en-US" i="1" smtClean="0"/>
              <a:t>j</a:t>
            </a:r>
            <a:r>
              <a:rPr lang="en-US" smtClean="0"/>
              <a:t> 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) }</a:t>
            </a:r>
          </a:p>
          <a:p>
            <a:pPr marL="0" indent="0"/>
            <a:r>
              <a:rPr lang="en-US" smtClean="0"/>
              <a:t>The image can now be represented as a matrix of integer values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0" y="0"/>
          <a:ext cx="1219200" cy="148829"/>
        </p:xfrm>
        <a:graphic>
          <a:graphicData uri="http://schemas.openxmlformats.org/presentationml/2006/ole">
            <p:oleObj spid="_x0000_s894978" name="Equation" r:id="rId6" imgW="914400" imgH="198720" progId="">
              <p:embed/>
            </p:oleObj>
          </a:graphicData>
        </a:graphic>
      </p:graphicFrame>
      <p:pic>
        <p:nvPicPr>
          <p:cNvPr id="2053" name="Picture 7" descr="conv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31999" y="4374357"/>
            <a:ext cx="5140325" cy="184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Line 8"/>
          <p:cNvSpPr>
            <a:spLocks noChangeShapeType="1"/>
          </p:cNvSpPr>
          <p:nvPr/>
        </p:nvSpPr>
        <p:spPr bwMode="auto">
          <a:xfrm>
            <a:off x="1841500" y="4374356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55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4374357"/>
            <a:ext cx="127000" cy="16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Line 10"/>
          <p:cNvSpPr>
            <a:spLocks noChangeShapeType="1"/>
          </p:cNvSpPr>
          <p:nvPr/>
        </p:nvSpPr>
        <p:spPr bwMode="auto">
          <a:xfrm rot="16200000" flipH="1">
            <a:off x="2451100" y="3879850"/>
            <a:ext cx="0" cy="812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57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08200" y="4000500"/>
            <a:ext cx="188384" cy="21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M4MzgzOCIvPg0KCQk8dWljb2xvciBuYW1lPSJnbG93IiB2YWx1ZT0iMHgyMTIxMjEiLz4NCgkJPHVpY29sb3IgbmFtZT0idGV4dCIgdmFsdWU9IjB4RkZGRkZGIi8+DQoJCTx1aWNvbG9yIG5hbWU9ImxpZ2h0IiB2YWx1ZT0iMHg4RjhGOEYiLz4NCgkJPHVpY29sb3IgbmFtZT0ic2hhZG93IiB2YWx1ZT0iMHhGRkZGRkYiLz4NCgkJPHVpY29sb3IgbmFtZT0iYmFja2dyb3VuZCIgdmFsdWU9IjB4MDAwMDAw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EZW4gVGVpbG5laG1lcm4gZGllIFNlaXRlbmxlaXN0ZSBhbnplaWdlbiIvPg0KCQk8dWl0ZXh0IG5hbWU9IkRPQ1dSQVBfVElUTEUiIHZhbHVlPSJCcmVlemU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U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CTx1aXRleHQgbmFtZT0iRE9DV1JBUF9USVRMRSIgdmFsdWU9IlBpw6hjZSBqb2ludGUgQnJlZXpl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OCteOCpOODieODkOODvOOCkuWPguWKoOiAheOBq+imi+OBm+OCiyIvPg0KCQk8dWl0ZXh0IG5hbWU9IkRPQ1dSQVBfVElUTEUiIHZhbHVlPSJCcmVlemU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ssLjsl6zsnpDsl5Dqsowg7IS466GcIOunieuMgCDrs7TsnbTquLAiLz4NCgkJPHVpdGV4dCBuYW1lPSJET0NXUkFQX1RJVExFIiB2YWx1ZT0iQnJlZXplIO2MjOydvCDssqjrtoAiLz4NCgkJPHVpdGV4dCBuYW1lPSJET0NXUkFQX01TRyIgdmFsdWU9IuuCtCDsu7Ttk6jthLDsl5Ag7KCA7J6lIi8+DQoJCTx1aXRleHQgbmFtZT0iRE9DV1JBUF9QUk9NUFQiIHZhbHVlPSLtgbTrpq3tlZjsl6wg64uk7Jq066Gc65OcIi8+DQoJPC9sYW5ndWFnZT4NCjwvY29uZmlndXJhdGlvbj4NCg=="/>
  <p:tag name="MMPROD_NEXTUNIQUEID" val="10014"/>
  <p:tag name="MMPROD_UIDATA" val="&lt;database version=&quot;6.0&quot;&gt;&lt;object type=&quot;1&quot; unique_id=&quot;10001&quot;&gt;&lt;property id=&quot;20141&quot; value=&quot;Adobe Corp Template_2005&quot;/&gt;&lt;property id=&quot;20224&quot; value=&quot;C:\Documents and Settings\sbenson\My Documents\My Breeze Presentations\Adobe Corp Template_2005_vsb3&quot;/&gt;&lt;property id=&quot;20250&quot; value=&quot;6&quot;/&gt;&lt;property id=&quot;20251&quot; value=&quot;0&quot;/&gt;&lt;property id=&quot;20259&quot; value=&quot;0&quot;/&gt;&lt;property id=&quot;20262&quot; value=&quot;55506091&quot;/&gt;&lt;object type=&quot;4&quot; unique_id=&quot;10002&quot;&gt;&lt;/object&gt;&lt;object type=&quot;2&quot; unique_id=&quot;10003&quot;&gt;&lt;object type=&quot;3&quot; unique_id=&quot;27996&quot;&gt;&lt;property id=&quot;20148&quot; value=&quot;5&quot;/&gt;&lt;property id=&quot;20300&quot; value=&quot;Slide 1 - &amp;quot;GRG&amp;#x0D;&amp;#x0A;Tech Summit&amp;quot;&quot;/&gt;&lt;property id=&quot;20307&quot; value=&quot;354&quot;/&gt;&lt;/object&gt;&lt;object type=&quot;3&quot; unique_id=&quot;29236&quot;&gt;&lt;property id=&quot;20148&quot; value=&quot;5&quot;/&gt;&lt;property id=&quot;20300&quot; value=&quot;Slide 2 - &amp;quot;Projects&amp;quot;&quot;/&gt;&lt;property id=&quot;20307&quot; value=&quot;362&quot;/&gt;&lt;/object&gt;&lt;object type=&quot;3&quot; unique_id=&quot;30367&quot;&gt;&lt;property id=&quot;20148&quot; value=&quot;5&quot;/&gt;&lt;property id=&quot;20300&quot; value=&quot;Slide 3 - &amp;quot;Image Puzzles&amp;quot;&quot;/&gt;&lt;property id=&quot;20307&quot; value=&quot;371&quot;/&gt;&lt;/object&gt;&lt;object type=&quot;3&quot; unique_id=&quot;31631&quot;&gt;&lt;property id=&quot;20148&quot; value=&quot;5&quot;/&gt;&lt;property id=&quot;20300&quot; value=&quot;Slide 4 - &amp;quot;Making audio processing intuitive&amp;quot;&quot;/&gt;&lt;property id=&quot;20307&quot; value=&quot;375&quot;/&gt;&lt;/object&gt;&lt;/object&gt;&lt;object type=&quot;8&quot; unique_id=&quot;10031&quot;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,z) \Rightarrow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cc}&#10;1 &amp; 0 &amp; 0 &amp; 0 \\&#10;0 &amp; 1 &amp; 0 &amp; 0 \\&#10;0 &amp; 0 &amp; -1/d &amp; 0 &#10;\end{array}&#10;\right]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17.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&#10;\left[&#10;\begin{array}{c}&#10;x \\ y \\ -z/d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96.8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&#10;\left[&#10;\begin{array}{c}&#10;x \\ y \\ z \\-z/d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96.8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cc}&#10;1 &amp; 0 &amp; 0 &amp; 0 \\&#10;0 &amp; 1 &amp; 0 &amp; 0 \\&#10;0 &amp; 0 &amp; 1 &amp; 0 \\&#10;0 &amp; 0 &amp; -1/d &amp; 0 \\ &#10;\end{array}&#10;\right]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17.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&#10;(-d\frac{x}{z} ,~ -d\frac{y}{z}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73.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&#10;(-d\frac{x}{z} ,~ -d\frac{y}{z}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73.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cc}&#10;1 &amp; 0 &amp; 0 &amp; 0 \\&#10;0 &amp; 1 &amp; 0 &amp; 0 \\&#10;0 &amp; 0 &amp; -1/d &amp; 0 &#10;\end{array}&#10;\right]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17.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&#10;\left[&#10;\begin{array}{c}&#10;x \\ y \\ -z/d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96.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&#10;(-d\frac{x}{z} ,~ -d\frac{y}{z}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73.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.5"/>
  <p:tag name="PICTUREFILESIZE" val="29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cc}&#10;-d &amp; 0 &amp; 0 &amp; 0 \\&#10;0 &amp; -d &amp; 0 &amp; 0 \\&#10;0 &amp; 0 &amp; 1 &amp; 0 &#10;\end{array}&#10;\right]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87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&#10;\left[&#10;\begin{array}{c}&#10;-dx \\ -dy \\ z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63.6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&#10;(-d\frac{x}{z} ,~ -d\frac{y}{z}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73.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cc}&#10;1 &amp; 0 &amp; 0 &amp; 0 \\&#10;0 &amp; 1 &amp; 0 &amp; 0 \\&#10;0 &amp; 0 &amp; 0 &amp; 1 &#10;\end{array}&#10;\right]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78.6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61.8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&#10;(x, y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84.3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cc}&#10;1 &amp; 0 &amp; 0 &amp; 0 \\&#10;0 &amp; 1 &amp; 0 &amp; 0 \\&#10;0 &amp; 0 &amp; 0 &amp; 1/d &#10;\end{array}&#10;\right]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56.8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&#10;\left[&#10;\begin{array}{c}&#10;x \\ y \\ 1/d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44.7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&#10;(dx, dy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63.6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cc}&#10;a &amp; b &amp; c &amp; d \\&#10;e &amp; f &amp; g &amp; h \\&#10;0 &amp; 0 &amp; 0 &amp; 1 &#10;\end{array}&#10;\right]&#10;\left[&#10;\begin{array}{c}&#10;x \\ y \\ z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78.6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3.25"/>
  <p:tag name="PICTUREFILESIZE" val="66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'_c, y'_c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39.3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'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7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Y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9.37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y'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59.37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 \\&#10;x'_n &amp; = &amp; \hat{x}/\hat{z} \\&#10;y'_n &amp; = &amp; \hat{y}/\hat{z} \\ 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\hat{x}, \hat{y}, \hat{z}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54.7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 \\&#10;x' &amp;=&amp; f x'_d + x_c \\&#10;y' &amp;=&amp; f y'_d + y_c \\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562.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 \\&#10;r^2 &amp;=&amp; {x'_n}^2 + {y'_n}^2 \\&#10;x'_d &amp;=&amp; x'_n (1 + \kappa_1 r^2 + \kappa_2  r^4) \\&#10;y'_d &amp;=&amp; y'_n (1 + \kappa_1 r^2 + \kappa_2 r^4) \\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1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1}{d_o} + \frac{1}{d_i} = &#10;\frac{1}{f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31.1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 y,z) \rightarrow (-d\frac{x}{z},~{-d\frac{y}{z}},~{-d}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97.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 y,z) \rightarrow (-d\frac{x}{z},~{-d\frac{y}{z}}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24.3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z \\ w&#10;\end{array}&#10;\right]&#10;\Rightarrow&#10;(x/w,y/w, z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65.75"/>
</p:tagLst>
</file>

<file path=ppt/theme/theme1.xml><?xml version="1.0" encoding="utf-8"?>
<a:theme xmlns:a="http://schemas.openxmlformats.org/drawingml/2006/main" name="Lay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yer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1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2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3">
        <a:dk1>
          <a:srgbClr val="000000"/>
        </a:dk1>
        <a:lt1>
          <a:srgbClr val="FFFFE1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4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CC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00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5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00829B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00758C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6">
        <a:dk1>
          <a:srgbClr val="000000"/>
        </a:dk1>
        <a:lt1>
          <a:srgbClr val="FFFFFF"/>
        </a:lt1>
        <a:dk2>
          <a:srgbClr val="330033"/>
        </a:dk2>
        <a:lt2>
          <a:srgbClr val="000000"/>
        </a:lt2>
        <a:accent1>
          <a:srgbClr val="4B898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1C4C2"/>
        </a:accent5>
        <a:accent6>
          <a:srgbClr val="E70000"/>
        </a:accent6>
        <a:hlink>
          <a:srgbClr val="0000FF"/>
        </a:hlink>
        <a:folHlink>
          <a:srgbClr val="615C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29163</TotalTime>
  <Words>1527</Words>
  <Application>Microsoft Office PowerPoint</Application>
  <PresentationFormat>On-screen Show (4:3)</PresentationFormat>
  <Paragraphs>282</Paragraphs>
  <Slides>44</Slides>
  <Notes>12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Layers</vt:lpstr>
      <vt:lpstr>Equation</vt:lpstr>
      <vt:lpstr>Slide 1</vt:lpstr>
      <vt:lpstr>Announcements</vt:lpstr>
      <vt:lpstr>Cameras are Everywhere</vt:lpstr>
      <vt:lpstr>Camera Trends</vt:lpstr>
      <vt:lpstr>First Known Photograph</vt:lpstr>
      <vt:lpstr>What is an image?</vt:lpstr>
      <vt:lpstr>Images as functions</vt:lpstr>
      <vt:lpstr>Images as functions</vt:lpstr>
      <vt:lpstr>What is a digital image?</vt:lpstr>
      <vt:lpstr>Projection</vt:lpstr>
      <vt:lpstr>Projection</vt:lpstr>
      <vt:lpstr>What is an image?</vt:lpstr>
      <vt:lpstr>What is an camera?</vt:lpstr>
      <vt:lpstr>Image formation</vt:lpstr>
      <vt:lpstr>Pinhole camera</vt:lpstr>
      <vt:lpstr>Camera Obscura</vt:lpstr>
      <vt:lpstr>Shrinking the aperture</vt:lpstr>
      <vt:lpstr>Shrinking the aperture</vt:lpstr>
      <vt:lpstr>Adding a lens</vt:lpstr>
      <vt:lpstr>Lenses</vt:lpstr>
      <vt:lpstr>Thin lenses</vt:lpstr>
      <vt:lpstr>Depth of field</vt:lpstr>
      <vt:lpstr>Back to Project: Müller-Lyer Illusion</vt:lpstr>
      <vt:lpstr>Modeling projection</vt:lpstr>
      <vt:lpstr>Modeling projection</vt:lpstr>
      <vt:lpstr>Homogeneous coordinates</vt:lpstr>
      <vt:lpstr>Perspective Projection</vt:lpstr>
      <vt:lpstr>Perspective Projection</vt:lpstr>
      <vt:lpstr>Geometric properties of perspective projection</vt:lpstr>
      <vt:lpstr>Orthographic projection</vt:lpstr>
      <vt:lpstr>Other types of projection</vt:lpstr>
      <vt:lpstr>Changes in Perspective</vt:lpstr>
      <vt:lpstr>Camera parameters</vt:lpstr>
      <vt:lpstr>Distortion</vt:lpstr>
      <vt:lpstr>Correcting radial distortion</vt:lpstr>
      <vt:lpstr>Distortion</vt:lpstr>
      <vt:lpstr>Modeling distortion</vt:lpstr>
      <vt:lpstr>Chromatic Aberration</vt:lpstr>
      <vt:lpstr>Vignetting</vt:lpstr>
      <vt:lpstr>Other types of lenses/cameras</vt:lpstr>
      <vt:lpstr>“Human Camera” (The eye)</vt:lpstr>
      <vt:lpstr>Digital Camera</vt:lpstr>
      <vt:lpstr>How do they work?</vt:lpstr>
      <vt:lpstr>Issues with digital cameras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Stitching</dc:title>
  <dc:creator>Neel Joshi</dc:creator>
  <dc:description/>
  <cp:lastModifiedBy>Neel Joshi</cp:lastModifiedBy>
  <cp:revision>3419</cp:revision>
  <cp:lastPrinted>2004-04-23T17:56:34Z</cp:lastPrinted>
  <dcterms:created xsi:type="dcterms:W3CDTF">2003-07-28T18:07:43Z</dcterms:created>
  <dcterms:modified xsi:type="dcterms:W3CDTF">2010-01-27T07:20:19Z</dcterms:modified>
</cp:coreProperties>
</file>