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notesSlides/notesSlide11.xml" ContentType="application/vnd.openxmlformats-officedocument.presentationml.notesSlide+xml"/>
  <Override PartName="/ppt/diagrams/colors1.xml" ContentType="application/vnd.openxmlformats-officedocument.drawingml.diagramColors+xml"/>
  <Override PartName="/ppt/slides/slide30.xml" ContentType="application/vnd.openxmlformats-officedocument.presentationml.slide+xml"/>
  <Override PartName="/ppt/notesSlides/notesSlide9.xml" ContentType="application/vnd.openxmlformats-officedocument.presentationml.notesSlide+xml"/>
  <Override PartName="/docProps/app.xml" ContentType="application/vnd.openxmlformats-officedocument.extended-properties+xml"/>
  <Override PartName="/ppt/slides/slide36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diagrams/layout1.xml" ContentType="application/vnd.openxmlformats-officedocument.drawingml.diagramLayout+xml"/>
  <Override PartName="/ppt/notesSlides/notesSlide32.xml" ContentType="application/vnd.openxmlformats-officedocument.presentationml.notesSlide+xml"/>
  <Override PartName="/ppt/notesSlides/notesSlide16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embeddings/oleObject2.bin" ContentType="application/vnd.openxmlformats-officedocument.oleObject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viewProps.xml" ContentType="application/vnd.openxmlformats-officedocument.presentationml.viewProps+xml"/>
  <Default Extension="wmf" ContentType="image/x-wmf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23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quickStyle1.xml" ContentType="application/vnd.openxmlformats-officedocument.drawingml.diagramStyle+xml"/>
  <Override PartName="/ppt/slideLayouts/slideLayout6.xml" ContentType="application/vnd.openxmlformats-officedocument.presentationml.slideLayout+xml"/>
  <Default Extension="emf" ContentType="image/x-emf"/>
  <Override PartName="/ppt/slides/slide37.xml" ContentType="application/vnd.openxmlformats-officedocument.presentationml.slide+xml"/>
  <Override PartName="/ppt/slides/slide10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Default Extension="vml" ContentType="application/vnd.openxmlformats-officedocument.vmlDrawing"/>
  <Override PartName="/ppt/notesSlides/notesSlide18.xml" ContentType="application/vnd.openxmlformats-officedocument.presentationml.notesSlide+xml"/>
  <Default Extension="png" ContentType="image/png"/>
  <Override PartName="/ppt/slides/slide27.xml" ContentType="application/vnd.openxmlformats-officedocument.presentationml.slide+xml"/>
  <Override PartName="/docProps/core.xml" ContentType="application/vnd.openxmlformats-package.core-properties+xml"/>
  <Override PartName="/ppt/slides/slide31.xml" ContentType="application/vnd.openxmlformats-officedocument.presentationml.slide+xml"/>
  <Default Extension="bin" ContentType="application/vnd.openxmlformats-officedocument.presentationml.printerSettings"/>
  <Override PartName="/ppt/notesSlides/notesSlide10.xml" ContentType="application/vnd.openxmlformats-officedocument.presentationml.notesSlide+xml"/>
  <Override PartName="/ppt/notesSlides/notesSlide24.xml" ContentType="application/vnd.openxmlformats-officedocument.presentationml.notesSlide+xml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8.xml" ContentType="application/vnd.openxmlformats-officedocument.presentationml.notesSlide+xml"/>
  <Override PartName="/ppt/theme/theme2.xml" ContentType="application/vnd.openxmlformats-officedocument.theme+xml"/>
  <Override PartName="/ppt/notesSlides/notesSlide27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35.xml" ContentType="application/vnd.openxmlformats-officedocument.presentationml.slide+xml"/>
  <Override PartName="/ppt/notesSlides/notesSlide34.xml" ContentType="application/vnd.openxmlformats-officedocument.presentationml.notesSlide+xml"/>
  <Override PartName="/ppt/notesSlides/notesSlide21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6.xml" ContentType="application/vnd.openxmlformats-officedocument.presentationml.notesSlide+xml"/>
  <Default Extension="xml" ContentType="application/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14.xml" ContentType="application/vnd.openxmlformats-officedocument.presentationml.slide+xml"/>
  <Override PartName="/ppt/embeddings/oleObject1.bin" ContentType="application/vnd.openxmlformats-officedocument.oleObject"/>
  <Override PartName="/ppt/slides/slide34.xml" ContentType="application/vnd.openxmlformats-officedocument.presentationml.slide+xml"/>
  <Override PartName="/ppt/notesSlides/notesSlide26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jpeg" ContentType="image/jpeg"/>
  <Override PartName="/ppt/notesSlides/notesSlide33.xml" ContentType="application/vnd.openxmlformats-officedocument.presentationml.notes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rels" ContentType="application/vnd.openxmlformats-package.relationships+xml"/>
  <Override PartName="/ppt/slides/slide9.xml" ContentType="application/vnd.openxmlformats-officedocument.presentationml.slide+xml"/>
  <Override PartName="/ppt/diagrams/drawing1.xml" ContentType="application/vnd.ms-office.drawingml.diagramDrawing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notesSlides/notesSlide30.xml" ContentType="application/vnd.openxmlformats-officedocument.presentationml.notes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notesSlides/notesSlide20.xml" ContentType="application/vnd.openxmlformats-officedocument.presentationml.notesSlide+xml"/>
  <Default Extension="gif" ContentType="image/gif"/>
  <Override PartName="/ppt/slideLayouts/slideLayout12.xml" ContentType="application/vnd.openxmlformats-officedocument.presentationml.slideLayout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39"/>
  </p:notesMasterIdLst>
  <p:sldIdLst>
    <p:sldId id="256" r:id="rId2"/>
    <p:sldId id="264" r:id="rId3"/>
    <p:sldId id="265" r:id="rId4"/>
    <p:sldId id="261" r:id="rId5"/>
    <p:sldId id="263" r:id="rId6"/>
    <p:sldId id="266" r:id="rId7"/>
    <p:sldId id="267" r:id="rId8"/>
    <p:sldId id="291" r:id="rId9"/>
    <p:sldId id="271" r:id="rId10"/>
    <p:sldId id="275" r:id="rId11"/>
    <p:sldId id="292" r:id="rId12"/>
    <p:sldId id="301" r:id="rId13"/>
    <p:sldId id="302" r:id="rId14"/>
    <p:sldId id="304" r:id="rId15"/>
    <p:sldId id="293" r:id="rId16"/>
    <p:sldId id="270" r:id="rId17"/>
    <p:sldId id="296" r:id="rId18"/>
    <p:sldId id="290" r:id="rId19"/>
    <p:sldId id="288" r:id="rId20"/>
    <p:sldId id="298" r:id="rId21"/>
    <p:sldId id="297" r:id="rId22"/>
    <p:sldId id="308" r:id="rId23"/>
    <p:sldId id="272" r:id="rId24"/>
    <p:sldId id="318" r:id="rId25"/>
    <p:sldId id="320" r:id="rId26"/>
    <p:sldId id="321" r:id="rId27"/>
    <p:sldId id="336" r:id="rId28"/>
    <p:sldId id="330" r:id="rId29"/>
    <p:sldId id="315" r:id="rId30"/>
    <p:sldId id="316" r:id="rId31"/>
    <p:sldId id="322" r:id="rId32"/>
    <p:sldId id="324" r:id="rId33"/>
    <p:sldId id="325" r:id="rId34"/>
    <p:sldId id="326" r:id="rId35"/>
    <p:sldId id="327" r:id="rId36"/>
    <p:sldId id="319" r:id="rId37"/>
    <p:sldId id="337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0000"/>
    <a:srgbClr val="F79646"/>
    <a:srgbClr val="FFFF00"/>
  </p:clrMru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21767" autoAdjust="0"/>
    <p:restoredTop sz="94660"/>
  </p:normalViewPr>
  <p:slideViewPr>
    <p:cSldViewPr>
      <p:cViewPr>
        <p:scale>
          <a:sx n="100" d="100"/>
          <a:sy n="100" d="100"/>
        </p:scale>
        <p:origin x="-240" y="-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5" Type="http://schemas.openxmlformats.org/officeDocument/2006/relationships/slide" Target="slides/slide34.xml"/><Relationship Id="rId31" Type="http://schemas.openxmlformats.org/officeDocument/2006/relationships/slide" Target="slides/slide30.xml"/><Relationship Id="rId34" Type="http://schemas.openxmlformats.org/officeDocument/2006/relationships/slide" Target="slides/slide33.xml"/><Relationship Id="rId39" Type="http://schemas.openxmlformats.org/officeDocument/2006/relationships/notesMaster" Target="notesMasters/notesMaster1.xml"/><Relationship Id="rId40" Type="http://schemas.openxmlformats.org/officeDocument/2006/relationships/printerSettings" Target="printerSettings/printerSettings1.bin"/><Relationship Id="rId7" Type="http://schemas.openxmlformats.org/officeDocument/2006/relationships/slide" Target="slides/slide6.xml"/><Relationship Id="rId36" Type="http://schemas.openxmlformats.org/officeDocument/2006/relationships/slide" Target="slides/slide35.xml"/><Relationship Id="rId4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42" Type="http://schemas.openxmlformats.org/officeDocument/2006/relationships/viewProps" Target="viewProps.xml"/><Relationship Id="rId29" Type="http://schemas.openxmlformats.org/officeDocument/2006/relationships/slide" Target="slides/slide28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44" Type="http://schemas.openxmlformats.org/officeDocument/2006/relationships/tableStyles" Target="tableStyles.xml"/><Relationship Id="rId4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9A050B-A311-482D-BEB7-2488E5F63299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BB676BC-F4B9-48C0-95FF-90977555981F}">
      <dgm:prSet phldrT="[Text]"/>
      <dgm:spPr/>
      <dgm:t>
        <a:bodyPr/>
        <a:lstStyle/>
        <a:p>
          <a:r>
            <a:rPr lang="en-US" dirty="0" smtClean="0"/>
            <a:t>Idea</a:t>
          </a:r>
          <a:endParaRPr lang="en-US" dirty="0"/>
        </a:p>
      </dgm:t>
    </dgm:pt>
    <dgm:pt modelId="{ADEF93F2-FE83-47CF-AC4E-64E9F8EC84C4}" type="parTrans" cxnId="{71A992A8-2B52-4AA6-98C6-B35B70D40054}">
      <dgm:prSet/>
      <dgm:spPr/>
      <dgm:t>
        <a:bodyPr/>
        <a:lstStyle/>
        <a:p>
          <a:endParaRPr lang="en-US"/>
        </a:p>
      </dgm:t>
    </dgm:pt>
    <dgm:pt modelId="{8513E3B5-CADB-4670-8894-C8225A68FC82}" type="sibTrans" cxnId="{71A992A8-2B52-4AA6-98C6-B35B70D40054}">
      <dgm:prSet/>
      <dgm:spPr/>
      <dgm:t>
        <a:bodyPr/>
        <a:lstStyle/>
        <a:p>
          <a:endParaRPr lang="en-US"/>
        </a:p>
      </dgm:t>
    </dgm:pt>
    <dgm:pt modelId="{BAC97495-CC3B-47D6-B02C-35980F325AAC}">
      <dgm:prSet phldrT="[Text]"/>
      <dgm:spPr/>
      <dgm:t>
        <a:bodyPr/>
        <a:lstStyle/>
        <a:p>
          <a:r>
            <a:rPr lang="en-US" dirty="0" smtClean="0"/>
            <a:t>Test</a:t>
          </a:r>
          <a:endParaRPr lang="en-US" dirty="0"/>
        </a:p>
      </dgm:t>
    </dgm:pt>
    <dgm:pt modelId="{DFBDAA93-4125-4276-A069-E9150CAAB214}" type="parTrans" cxnId="{00476CB3-191F-496A-BFAF-0992956540EE}">
      <dgm:prSet/>
      <dgm:spPr/>
      <dgm:t>
        <a:bodyPr/>
        <a:lstStyle/>
        <a:p>
          <a:endParaRPr lang="en-US"/>
        </a:p>
      </dgm:t>
    </dgm:pt>
    <dgm:pt modelId="{F161D8B8-5395-4127-B7E1-9FC229E13BD1}" type="sibTrans" cxnId="{00476CB3-191F-496A-BFAF-0992956540EE}">
      <dgm:prSet/>
      <dgm:spPr/>
      <dgm:t>
        <a:bodyPr/>
        <a:lstStyle/>
        <a:p>
          <a:endParaRPr lang="en-US"/>
        </a:p>
      </dgm:t>
    </dgm:pt>
    <dgm:pt modelId="{42CFC02F-3235-4695-AECC-8872E20C04F9}">
      <dgm:prSet phldrT="[Text]"/>
      <dgm:spPr/>
      <dgm:t>
        <a:bodyPr/>
        <a:lstStyle/>
        <a:p>
          <a:r>
            <a:rPr lang="en-US" dirty="0" smtClean="0"/>
            <a:t>Analyze</a:t>
          </a:r>
          <a:endParaRPr lang="en-US" dirty="0"/>
        </a:p>
      </dgm:t>
    </dgm:pt>
    <dgm:pt modelId="{ADC8CC33-9CE1-4AAE-8B28-326365C2C8FA}" type="parTrans" cxnId="{B109CF6C-A77A-4530-B4F9-9A699764BC58}">
      <dgm:prSet/>
      <dgm:spPr/>
      <dgm:t>
        <a:bodyPr/>
        <a:lstStyle/>
        <a:p>
          <a:endParaRPr lang="en-US"/>
        </a:p>
      </dgm:t>
    </dgm:pt>
    <dgm:pt modelId="{4738F9C5-85A9-41B4-8A4D-01431FAC14F1}" type="sibTrans" cxnId="{B109CF6C-A77A-4530-B4F9-9A699764BC58}">
      <dgm:prSet/>
      <dgm:spPr/>
      <dgm:t>
        <a:bodyPr/>
        <a:lstStyle/>
        <a:p>
          <a:endParaRPr lang="en-US"/>
        </a:p>
      </dgm:t>
    </dgm:pt>
    <dgm:pt modelId="{9AA0219A-1FDB-4CEE-A4B5-8F5EFCEFF180}">
      <dgm:prSet phldrT="[Text]"/>
      <dgm:spPr/>
      <dgm:t>
        <a:bodyPr/>
        <a:lstStyle/>
        <a:p>
          <a:r>
            <a:rPr lang="en-US" dirty="0" smtClean="0"/>
            <a:t>Pick</a:t>
          </a:r>
          <a:br>
            <a:rPr lang="en-US" dirty="0" smtClean="0"/>
          </a:br>
          <a:r>
            <a:rPr lang="en-US" dirty="0" smtClean="0"/>
            <a:t>Winner</a:t>
          </a:r>
          <a:endParaRPr lang="en-US" dirty="0"/>
        </a:p>
      </dgm:t>
    </dgm:pt>
    <dgm:pt modelId="{A3CA47E0-DC7E-45C5-8CF1-ED285AEB6D5D}" type="parTrans" cxnId="{862833B3-0F3C-4D21-9873-F67BFC0ACCDE}">
      <dgm:prSet/>
      <dgm:spPr/>
      <dgm:t>
        <a:bodyPr/>
        <a:lstStyle/>
        <a:p>
          <a:endParaRPr lang="en-US"/>
        </a:p>
      </dgm:t>
    </dgm:pt>
    <dgm:pt modelId="{153B4617-F044-435A-8899-0BAA91D982CA}" type="sibTrans" cxnId="{862833B3-0F3C-4D21-9873-F67BFC0ACCDE}">
      <dgm:prSet/>
      <dgm:spPr/>
      <dgm:t>
        <a:bodyPr/>
        <a:lstStyle/>
        <a:p>
          <a:endParaRPr lang="en-US"/>
        </a:p>
      </dgm:t>
    </dgm:pt>
    <dgm:pt modelId="{77DC317F-D006-427D-8DFC-8BAEDF2CBEAD}">
      <dgm:prSet phldrT="[Text]"/>
      <dgm:spPr/>
      <dgm:t>
        <a:bodyPr/>
        <a:lstStyle/>
        <a:p>
          <a:r>
            <a:rPr lang="en-US" dirty="0" smtClean="0"/>
            <a:t>Try Again</a:t>
          </a:r>
          <a:endParaRPr lang="en-US" dirty="0"/>
        </a:p>
      </dgm:t>
    </dgm:pt>
    <dgm:pt modelId="{8E964820-0A56-48F8-A31E-2D2896DE119A}" type="parTrans" cxnId="{B054B7E1-D345-4673-8D0C-1A059CD289E8}">
      <dgm:prSet/>
      <dgm:spPr/>
      <dgm:t>
        <a:bodyPr/>
        <a:lstStyle/>
        <a:p>
          <a:endParaRPr lang="en-US"/>
        </a:p>
      </dgm:t>
    </dgm:pt>
    <dgm:pt modelId="{17D05113-5DA5-48B9-8EE4-2A86AD09DC41}" type="sibTrans" cxnId="{B054B7E1-D345-4673-8D0C-1A059CD289E8}">
      <dgm:prSet/>
      <dgm:spPr/>
      <dgm:t>
        <a:bodyPr/>
        <a:lstStyle/>
        <a:p>
          <a:endParaRPr lang="en-US"/>
        </a:p>
      </dgm:t>
    </dgm:pt>
    <dgm:pt modelId="{8739DDF6-0937-44CF-84B2-2388610294BF}" type="pres">
      <dgm:prSet presAssocID="{6B9A050B-A311-482D-BEB7-2488E5F6329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5071D26-6E62-4994-A8C2-57B9A23A54F5}" type="pres">
      <dgm:prSet presAssocID="{8BB676BC-F4B9-48C0-95FF-90977555981F}" presName="dummy" presStyleCnt="0"/>
      <dgm:spPr/>
    </dgm:pt>
    <dgm:pt modelId="{EB401201-B8C9-43AF-BEC4-C7050B750FA7}" type="pres">
      <dgm:prSet presAssocID="{8BB676BC-F4B9-48C0-95FF-90977555981F}" presName="node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2299FC-47A0-4907-993D-02C9A365D346}" type="pres">
      <dgm:prSet presAssocID="{8513E3B5-CADB-4670-8894-C8225A68FC82}" presName="sibTrans" presStyleLbl="node1" presStyleIdx="0" presStyleCnt="5"/>
      <dgm:spPr/>
      <dgm:t>
        <a:bodyPr/>
        <a:lstStyle/>
        <a:p>
          <a:endParaRPr lang="en-US"/>
        </a:p>
      </dgm:t>
    </dgm:pt>
    <dgm:pt modelId="{DE7CA6C1-A289-4A78-827E-92C9B09419FD}" type="pres">
      <dgm:prSet presAssocID="{BAC97495-CC3B-47D6-B02C-35980F325AAC}" presName="dummy" presStyleCnt="0"/>
      <dgm:spPr/>
    </dgm:pt>
    <dgm:pt modelId="{F3DE0298-5567-4A70-900C-1796A8C871E9}" type="pres">
      <dgm:prSet presAssocID="{BAC97495-CC3B-47D6-B02C-35980F325AAC}" presName="node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A63C6E-924C-4DB5-A3E7-6A7D1019C0C1}" type="pres">
      <dgm:prSet presAssocID="{F161D8B8-5395-4127-B7E1-9FC229E13BD1}" presName="sibTrans" presStyleLbl="node1" presStyleIdx="1" presStyleCnt="5"/>
      <dgm:spPr/>
      <dgm:t>
        <a:bodyPr/>
        <a:lstStyle/>
        <a:p>
          <a:endParaRPr lang="en-US"/>
        </a:p>
      </dgm:t>
    </dgm:pt>
    <dgm:pt modelId="{7DC641E0-C90F-41DD-878D-EA2194C52F80}" type="pres">
      <dgm:prSet presAssocID="{42CFC02F-3235-4695-AECC-8872E20C04F9}" presName="dummy" presStyleCnt="0"/>
      <dgm:spPr/>
    </dgm:pt>
    <dgm:pt modelId="{02240E16-EBE9-4A44-90FD-C33C44D52F58}" type="pres">
      <dgm:prSet presAssocID="{42CFC02F-3235-4695-AECC-8872E20C04F9}" presName="node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4E2FAD-4EDB-4457-9A25-8D1C09F67A50}" type="pres">
      <dgm:prSet presAssocID="{4738F9C5-85A9-41B4-8A4D-01431FAC14F1}" presName="sibTrans" presStyleLbl="node1" presStyleIdx="2" presStyleCnt="5"/>
      <dgm:spPr/>
      <dgm:t>
        <a:bodyPr/>
        <a:lstStyle/>
        <a:p>
          <a:endParaRPr lang="en-US"/>
        </a:p>
      </dgm:t>
    </dgm:pt>
    <dgm:pt modelId="{BF62E199-729F-48C3-A27D-0FB58524A9A0}" type="pres">
      <dgm:prSet presAssocID="{9AA0219A-1FDB-4CEE-A4B5-8F5EFCEFF180}" presName="dummy" presStyleCnt="0"/>
      <dgm:spPr/>
    </dgm:pt>
    <dgm:pt modelId="{D541687E-4B20-4555-ADCB-0CE01A549F2A}" type="pres">
      <dgm:prSet presAssocID="{9AA0219A-1FDB-4CEE-A4B5-8F5EFCEFF180}" presName="node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3804B1-499E-450D-81BD-3D569482BF0B}" type="pres">
      <dgm:prSet presAssocID="{153B4617-F044-435A-8899-0BAA91D982CA}" presName="sibTrans" presStyleLbl="node1" presStyleIdx="3" presStyleCnt="5"/>
      <dgm:spPr/>
      <dgm:t>
        <a:bodyPr/>
        <a:lstStyle/>
        <a:p>
          <a:endParaRPr lang="en-US"/>
        </a:p>
      </dgm:t>
    </dgm:pt>
    <dgm:pt modelId="{631DD13A-4D2B-4708-A9DC-A5D533CA011A}" type="pres">
      <dgm:prSet presAssocID="{77DC317F-D006-427D-8DFC-8BAEDF2CBEAD}" presName="dummy" presStyleCnt="0"/>
      <dgm:spPr/>
    </dgm:pt>
    <dgm:pt modelId="{736882F6-7B4C-4118-946E-A0026F65068B}" type="pres">
      <dgm:prSet presAssocID="{77DC317F-D006-427D-8DFC-8BAEDF2CBEAD}" presName="nod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EA2EC3-1E7E-40F6-AEB8-B50EEF2811B4}" type="pres">
      <dgm:prSet presAssocID="{17D05113-5DA5-48B9-8EE4-2A86AD09DC41}" presName="sibTrans" presStyleLbl="node1" presStyleIdx="4" presStyleCnt="5"/>
      <dgm:spPr/>
      <dgm:t>
        <a:bodyPr/>
        <a:lstStyle/>
        <a:p>
          <a:endParaRPr lang="en-US"/>
        </a:p>
      </dgm:t>
    </dgm:pt>
  </dgm:ptLst>
  <dgm:cxnLst>
    <dgm:cxn modelId="{71A992A8-2B52-4AA6-98C6-B35B70D40054}" srcId="{6B9A050B-A311-482D-BEB7-2488E5F63299}" destId="{8BB676BC-F4B9-48C0-95FF-90977555981F}" srcOrd="0" destOrd="0" parTransId="{ADEF93F2-FE83-47CF-AC4E-64E9F8EC84C4}" sibTransId="{8513E3B5-CADB-4670-8894-C8225A68FC82}"/>
    <dgm:cxn modelId="{A2EA042C-8574-FE44-A3EB-BE13C109DF46}" type="presOf" srcId="{F161D8B8-5395-4127-B7E1-9FC229E13BD1}" destId="{C4A63C6E-924C-4DB5-A3E7-6A7D1019C0C1}" srcOrd="0" destOrd="0" presId="urn:microsoft.com/office/officeart/2005/8/layout/cycle1"/>
    <dgm:cxn modelId="{A8904F2C-E203-224C-9E86-285F2A4E6A65}" type="presOf" srcId="{42CFC02F-3235-4695-AECC-8872E20C04F9}" destId="{02240E16-EBE9-4A44-90FD-C33C44D52F58}" srcOrd="0" destOrd="0" presId="urn:microsoft.com/office/officeart/2005/8/layout/cycle1"/>
    <dgm:cxn modelId="{B109CF6C-A77A-4530-B4F9-9A699764BC58}" srcId="{6B9A050B-A311-482D-BEB7-2488E5F63299}" destId="{42CFC02F-3235-4695-AECC-8872E20C04F9}" srcOrd="2" destOrd="0" parTransId="{ADC8CC33-9CE1-4AAE-8B28-326365C2C8FA}" sibTransId="{4738F9C5-85A9-41B4-8A4D-01431FAC14F1}"/>
    <dgm:cxn modelId="{AA3E71FF-FEEF-C74E-A4B4-D0A4877EDA95}" type="presOf" srcId="{9AA0219A-1FDB-4CEE-A4B5-8F5EFCEFF180}" destId="{D541687E-4B20-4555-ADCB-0CE01A549F2A}" srcOrd="0" destOrd="0" presId="urn:microsoft.com/office/officeart/2005/8/layout/cycle1"/>
    <dgm:cxn modelId="{375B72D5-F4EF-174C-9D33-8FF2880D4B8A}" type="presOf" srcId="{6B9A050B-A311-482D-BEB7-2488E5F63299}" destId="{8739DDF6-0937-44CF-84B2-2388610294BF}" srcOrd="0" destOrd="0" presId="urn:microsoft.com/office/officeart/2005/8/layout/cycle1"/>
    <dgm:cxn modelId="{6912A442-A44E-D24C-AABA-6636C46A635A}" type="presOf" srcId="{BAC97495-CC3B-47D6-B02C-35980F325AAC}" destId="{F3DE0298-5567-4A70-900C-1796A8C871E9}" srcOrd="0" destOrd="0" presId="urn:microsoft.com/office/officeart/2005/8/layout/cycle1"/>
    <dgm:cxn modelId="{CA3CA814-FE61-F347-ACB0-D3689E4DBD7C}" type="presOf" srcId="{4738F9C5-85A9-41B4-8A4D-01431FAC14F1}" destId="{FC4E2FAD-4EDB-4457-9A25-8D1C09F67A50}" srcOrd="0" destOrd="0" presId="urn:microsoft.com/office/officeart/2005/8/layout/cycle1"/>
    <dgm:cxn modelId="{862833B3-0F3C-4D21-9873-F67BFC0ACCDE}" srcId="{6B9A050B-A311-482D-BEB7-2488E5F63299}" destId="{9AA0219A-1FDB-4CEE-A4B5-8F5EFCEFF180}" srcOrd="3" destOrd="0" parTransId="{A3CA47E0-DC7E-45C5-8CF1-ED285AEB6D5D}" sibTransId="{153B4617-F044-435A-8899-0BAA91D982CA}"/>
    <dgm:cxn modelId="{B054B7E1-D345-4673-8D0C-1A059CD289E8}" srcId="{6B9A050B-A311-482D-BEB7-2488E5F63299}" destId="{77DC317F-D006-427D-8DFC-8BAEDF2CBEAD}" srcOrd="4" destOrd="0" parTransId="{8E964820-0A56-48F8-A31E-2D2896DE119A}" sibTransId="{17D05113-5DA5-48B9-8EE4-2A86AD09DC41}"/>
    <dgm:cxn modelId="{E33F27A3-8906-3844-A916-E03B1D90D893}" type="presOf" srcId="{17D05113-5DA5-48B9-8EE4-2A86AD09DC41}" destId="{70EA2EC3-1E7E-40F6-AEB8-B50EEF2811B4}" srcOrd="0" destOrd="0" presId="urn:microsoft.com/office/officeart/2005/8/layout/cycle1"/>
    <dgm:cxn modelId="{DA1F0431-96E9-FF4B-90DA-966324837F4C}" type="presOf" srcId="{77DC317F-D006-427D-8DFC-8BAEDF2CBEAD}" destId="{736882F6-7B4C-4118-946E-A0026F65068B}" srcOrd="0" destOrd="0" presId="urn:microsoft.com/office/officeart/2005/8/layout/cycle1"/>
    <dgm:cxn modelId="{00476CB3-191F-496A-BFAF-0992956540EE}" srcId="{6B9A050B-A311-482D-BEB7-2488E5F63299}" destId="{BAC97495-CC3B-47D6-B02C-35980F325AAC}" srcOrd="1" destOrd="0" parTransId="{DFBDAA93-4125-4276-A069-E9150CAAB214}" sibTransId="{F161D8B8-5395-4127-B7E1-9FC229E13BD1}"/>
    <dgm:cxn modelId="{E954D650-B74E-DC40-9248-D55445C91457}" type="presOf" srcId="{8BB676BC-F4B9-48C0-95FF-90977555981F}" destId="{EB401201-B8C9-43AF-BEC4-C7050B750FA7}" srcOrd="0" destOrd="0" presId="urn:microsoft.com/office/officeart/2005/8/layout/cycle1"/>
    <dgm:cxn modelId="{173DC796-77FB-E345-9485-348A667DEF3B}" type="presOf" srcId="{153B4617-F044-435A-8899-0BAA91D982CA}" destId="{853804B1-499E-450D-81BD-3D569482BF0B}" srcOrd="0" destOrd="0" presId="urn:microsoft.com/office/officeart/2005/8/layout/cycle1"/>
    <dgm:cxn modelId="{5C7DA765-C168-5144-8B7F-6E88C812D7A7}" type="presOf" srcId="{8513E3B5-CADB-4670-8894-C8225A68FC82}" destId="{1F2299FC-47A0-4907-993D-02C9A365D346}" srcOrd="0" destOrd="0" presId="urn:microsoft.com/office/officeart/2005/8/layout/cycle1"/>
    <dgm:cxn modelId="{A68C12FF-6B61-324C-BE0D-750262F773F0}" type="presParOf" srcId="{8739DDF6-0937-44CF-84B2-2388610294BF}" destId="{35071D26-6E62-4994-A8C2-57B9A23A54F5}" srcOrd="0" destOrd="0" presId="urn:microsoft.com/office/officeart/2005/8/layout/cycle1"/>
    <dgm:cxn modelId="{25234077-7A80-B14D-BB8F-58E2C74B69F2}" type="presParOf" srcId="{8739DDF6-0937-44CF-84B2-2388610294BF}" destId="{EB401201-B8C9-43AF-BEC4-C7050B750FA7}" srcOrd="1" destOrd="0" presId="urn:microsoft.com/office/officeart/2005/8/layout/cycle1"/>
    <dgm:cxn modelId="{FA49A709-F6C7-1B40-8599-CB74BF77E07D}" type="presParOf" srcId="{8739DDF6-0937-44CF-84B2-2388610294BF}" destId="{1F2299FC-47A0-4907-993D-02C9A365D346}" srcOrd="2" destOrd="0" presId="urn:microsoft.com/office/officeart/2005/8/layout/cycle1"/>
    <dgm:cxn modelId="{C8116958-D0EE-6D4B-97DB-32D1F5355BCE}" type="presParOf" srcId="{8739DDF6-0937-44CF-84B2-2388610294BF}" destId="{DE7CA6C1-A289-4A78-827E-92C9B09419FD}" srcOrd="3" destOrd="0" presId="urn:microsoft.com/office/officeart/2005/8/layout/cycle1"/>
    <dgm:cxn modelId="{66AEB0FF-DC9E-454B-A99D-65775D36272D}" type="presParOf" srcId="{8739DDF6-0937-44CF-84B2-2388610294BF}" destId="{F3DE0298-5567-4A70-900C-1796A8C871E9}" srcOrd="4" destOrd="0" presId="urn:microsoft.com/office/officeart/2005/8/layout/cycle1"/>
    <dgm:cxn modelId="{9F49EC62-28DE-3341-BBFD-E7076D002E11}" type="presParOf" srcId="{8739DDF6-0937-44CF-84B2-2388610294BF}" destId="{C4A63C6E-924C-4DB5-A3E7-6A7D1019C0C1}" srcOrd="5" destOrd="0" presId="urn:microsoft.com/office/officeart/2005/8/layout/cycle1"/>
    <dgm:cxn modelId="{0E2AA8C1-D695-994E-B6AE-CDE972CB7325}" type="presParOf" srcId="{8739DDF6-0937-44CF-84B2-2388610294BF}" destId="{7DC641E0-C90F-41DD-878D-EA2194C52F80}" srcOrd="6" destOrd="0" presId="urn:microsoft.com/office/officeart/2005/8/layout/cycle1"/>
    <dgm:cxn modelId="{4A0B054F-8084-8E45-ACBA-C5111EDC69E5}" type="presParOf" srcId="{8739DDF6-0937-44CF-84B2-2388610294BF}" destId="{02240E16-EBE9-4A44-90FD-C33C44D52F58}" srcOrd="7" destOrd="0" presId="urn:microsoft.com/office/officeart/2005/8/layout/cycle1"/>
    <dgm:cxn modelId="{2EC009AC-317B-0A47-B7E3-A4C3B3F79F83}" type="presParOf" srcId="{8739DDF6-0937-44CF-84B2-2388610294BF}" destId="{FC4E2FAD-4EDB-4457-9A25-8D1C09F67A50}" srcOrd="8" destOrd="0" presId="urn:microsoft.com/office/officeart/2005/8/layout/cycle1"/>
    <dgm:cxn modelId="{C79C756A-0579-E443-B8B5-6E935CC91303}" type="presParOf" srcId="{8739DDF6-0937-44CF-84B2-2388610294BF}" destId="{BF62E199-729F-48C3-A27D-0FB58524A9A0}" srcOrd="9" destOrd="0" presId="urn:microsoft.com/office/officeart/2005/8/layout/cycle1"/>
    <dgm:cxn modelId="{B20DF2DF-4141-4A4B-9124-27E4C6426793}" type="presParOf" srcId="{8739DDF6-0937-44CF-84B2-2388610294BF}" destId="{D541687E-4B20-4555-ADCB-0CE01A549F2A}" srcOrd="10" destOrd="0" presId="urn:microsoft.com/office/officeart/2005/8/layout/cycle1"/>
    <dgm:cxn modelId="{9C3E6727-508F-B84D-8D49-3C001BCFCE7D}" type="presParOf" srcId="{8739DDF6-0937-44CF-84B2-2388610294BF}" destId="{853804B1-499E-450D-81BD-3D569482BF0B}" srcOrd="11" destOrd="0" presId="urn:microsoft.com/office/officeart/2005/8/layout/cycle1"/>
    <dgm:cxn modelId="{867C35A0-A10B-5440-AE74-0F70D2E17E41}" type="presParOf" srcId="{8739DDF6-0937-44CF-84B2-2388610294BF}" destId="{631DD13A-4D2B-4708-A9DC-A5D533CA011A}" srcOrd="12" destOrd="0" presId="urn:microsoft.com/office/officeart/2005/8/layout/cycle1"/>
    <dgm:cxn modelId="{DC3185B7-4ED4-274F-B98E-61D72D91772B}" type="presParOf" srcId="{8739DDF6-0937-44CF-84B2-2388610294BF}" destId="{736882F6-7B4C-4118-946E-A0026F65068B}" srcOrd="13" destOrd="0" presId="urn:microsoft.com/office/officeart/2005/8/layout/cycle1"/>
    <dgm:cxn modelId="{2B8A60B2-ED06-8A4C-B1E4-6F8BE1F484DA}" type="presParOf" srcId="{8739DDF6-0937-44CF-84B2-2388610294BF}" destId="{70EA2EC3-1E7E-40F6-AEB8-B50EEF2811B4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B401201-B8C9-43AF-BEC4-C7050B750FA7}">
      <dsp:nvSpPr>
        <dsp:cNvPr id="0" name=""/>
        <dsp:cNvSpPr/>
      </dsp:nvSpPr>
      <dsp:spPr>
        <a:xfrm>
          <a:off x="4650258" y="33995"/>
          <a:ext cx="1119113" cy="11191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Idea</a:t>
          </a:r>
          <a:endParaRPr lang="en-US" sz="2600" kern="1200" dirty="0"/>
        </a:p>
      </dsp:txBody>
      <dsp:txXfrm>
        <a:off x="4650258" y="33995"/>
        <a:ext cx="1119113" cy="1119113"/>
      </dsp:txXfrm>
    </dsp:sp>
    <dsp:sp modelId="{1F2299FC-47A0-4907-993D-02C9A365D346}">
      <dsp:nvSpPr>
        <dsp:cNvPr id="0" name=""/>
        <dsp:cNvSpPr/>
      </dsp:nvSpPr>
      <dsp:spPr>
        <a:xfrm>
          <a:off x="2015436" y="1347"/>
          <a:ext cx="4198726" cy="4198726"/>
        </a:xfrm>
        <a:prstGeom prst="circularArrow">
          <a:avLst>
            <a:gd name="adj1" fmla="val 5197"/>
            <a:gd name="adj2" fmla="val 335716"/>
            <a:gd name="adj3" fmla="val 21294043"/>
            <a:gd name="adj4" fmla="val 19765537"/>
            <a:gd name="adj5" fmla="val 606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DE0298-5567-4A70-900C-1796A8C871E9}">
      <dsp:nvSpPr>
        <dsp:cNvPr id="0" name=""/>
        <dsp:cNvSpPr/>
      </dsp:nvSpPr>
      <dsp:spPr>
        <a:xfrm>
          <a:off x="5327014" y="2116836"/>
          <a:ext cx="1119113" cy="11191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Test</a:t>
          </a:r>
          <a:endParaRPr lang="en-US" sz="2600" kern="1200" dirty="0"/>
        </a:p>
      </dsp:txBody>
      <dsp:txXfrm>
        <a:off x="5327014" y="2116836"/>
        <a:ext cx="1119113" cy="1119113"/>
      </dsp:txXfrm>
    </dsp:sp>
    <dsp:sp modelId="{C4A63C6E-924C-4DB5-A3E7-6A7D1019C0C1}">
      <dsp:nvSpPr>
        <dsp:cNvPr id="0" name=""/>
        <dsp:cNvSpPr/>
      </dsp:nvSpPr>
      <dsp:spPr>
        <a:xfrm>
          <a:off x="2015436" y="1347"/>
          <a:ext cx="4198726" cy="4198726"/>
        </a:xfrm>
        <a:prstGeom prst="circularArrow">
          <a:avLst>
            <a:gd name="adj1" fmla="val 5197"/>
            <a:gd name="adj2" fmla="val 335716"/>
            <a:gd name="adj3" fmla="val 4015529"/>
            <a:gd name="adj4" fmla="val 2252670"/>
            <a:gd name="adj5" fmla="val 606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240E16-EBE9-4A44-90FD-C33C44D52F58}">
      <dsp:nvSpPr>
        <dsp:cNvPr id="0" name=""/>
        <dsp:cNvSpPr/>
      </dsp:nvSpPr>
      <dsp:spPr>
        <a:xfrm>
          <a:off x="3555243" y="3404103"/>
          <a:ext cx="1119113" cy="11191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Analyze</a:t>
          </a:r>
          <a:endParaRPr lang="en-US" sz="2600" kern="1200" dirty="0"/>
        </a:p>
      </dsp:txBody>
      <dsp:txXfrm>
        <a:off x="3555243" y="3404103"/>
        <a:ext cx="1119113" cy="1119113"/>
      </dsp:txXfrm>
    </dsp:sp>
    <dsp:sp modelId="{FC4E2FAD-4EDB-4457-9A25-8D1C09F67A50}">
      <dsp:nvSpPr>
        <dsp:cNvPr id="0" name=""/>
        <dsp:cNvSpPr/>
      </dsp:nvSpPr>
      <dsp:spPr>
        <a:xfrm>
          <a:off x="2015436" y="1347"/>
          <a:ext cx="4198726" cy="4198726"/>
        </a:xfrm>
        <a:prstGeom prst="circularArrow">
          <a:avLst>
            <a:gd name="adj1" fmla="val 5197"/>
            <a:gd name="adj2" fmla="val 335716"/>
            <a:gd name="adj3" fmla="val 8211614"/>
            <a:gd name="adj4" fmla="val 6448755"/>
            <a:gd name="adj5" fmla="val 606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41687E-4B20-4555-ADCB-0CE01A549F2A}">
      <dsp:nvSpPr>
        <dsp:cNvPr id="0" name=""/>
        <dsp:cNvSpPr/>
      </dsp:nvSpPr>
      <dsp:spPr>
        <a:xfrm>
          <a:off x="1783472" y="2116836"/>
          <a:ext cx="1119113" cy="11191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Pick</a:t>
          </a:r>
          <a:br>
            <a:rPr lang="en-US" sz="2600" kern="1200" dirty="0" smtClean="0"/>
          </a:br>
          <a:r>
            <a:rPr lang="en-US" sz="2600" kern="1200" dirty="0" smtClean="0"/>
            <a:t>Winner</a:t>
          </a:r>
          <a:endParaRPr lang="en-US" sz="2600" kern="1200" dirty="0"/>
        </a:p>
      </dsp:txBody>
      <dsp:txXfrm>
        <a:off x="1783472" y="2116836"/>
        <a:ext cx="1119113" cy="1119113"/>
      </dsp:txXfrm>
    </dsp:sp>
    <dsp:sp modelId="{853804B1-499E-450D-81BD-3D569482BF0B}">
      <dsp:nvSpPr>
        <dsp:cNvPr id="0" name=""/>
        <dsp:cNvSpPr/>
      </dsp:nvSpPr>
      <dsp:spPr>
        <a:xfrm>
          <a:off x="2015436" y="1347"/>
          <a:ext cx="4198726" cy="4198726"/>
        </a:xfrm>
        <a:prstGeom prst="circularArrow">
          <a:avLst>
            <a:gd name="adj1" fmla="val 5197"/>
            <a:gd name="adj2" fmla="val 335716"/>
            <a:gd name="adj3" fmla="val 12298747"/>
            <a:gd name="adj4" fmla="val 10770240"/>
            <a:gd name="adj5" fmla="val 606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6882F6-7B4C-4118-946E-A0026F65068B}">
      <dsp:nvSpPr>
        <dsp:cNvPr id="0" name=""/>
        <dsp:cNvSpPr/>
      </dsp:nvSpPr>
      <dsp:spPr>
        <a:xfrm>
          <a:off x="2460228" y="33995"/>
          <a:ext cx="1119113" cy="11191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Try Again</a:t>
          </a:r>
          <a:endParaRPr lang="en-US" sz="2600" kern="1200" dirty="0"/>
        </a:p>
      </dsp:txBody>
      <dsp:txXfrm>
        <a:off x="2460228" y="33995"/>
        <a:ext cx="1119113" cy="1119113"/>
      </dsp:txXfrm>
    </dsp:sp>
    <dsp:sp modelId="{70EA2EC3-1E7E-40F6-AEB8-B50EEF2811B4}">
      <dsp:nvSpPr>
        <dsp:cNvPr id="0" name=""/>
        <dsp:cNvSpPr/>
      </dsp:nvSpPr>
      <dsp:spPr>
        <a:xfrm>
          <a:off x="2015436" y="1347"/>
          <a:ext cx="4198726" cy="4198726"/>
        </a:xfrm>
        <a:prstGeom prst="circularArrow">
          <a:avLst>
            <a:gd name="adj1" fmla="val 5197"/>
            <a:gd name="adj2" fmla="val 335716"/>
            <a:gd name="adj3" fmla="val 16866515"/>
            <a:gd name="adj4" fmla="val 15197769"/>
            <a:gd name="adj5" fmla="val 606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057369-9A84-49A0-974F-D0CCE85346CA}" type="datetimeFigureOut">
              <a:rPr lang="en-US" smtClean="0"/>
              <a:pPr/>
              <a:t>10/27/10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C64817-BABB-41C9-8C6B-AF63D7C4839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64817-BABB-41C9-8C6B-AF63D7C4839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3F170-D373-4EA0-A23C-57FC4C96CEB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05E21A-C4A2-4624-8E68-397C3328059E}" type="slidenum">
              <a:rPr lang="en-US"/>
              <a:pPr/>
              <a:t>11</a:t>
            </a:fld>
            <a:endParaRPr lang="en-US"/>
          </a:p>
        </p:txBody>
      </p:sp>
      <p:sp>
        <p:nvSpPr>
          <p:cNvPr id="70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64817-BABB-41C9-8C6B-AF63D7C48397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64817-BABB-41C9-8C6B-AF63D7C48397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64817-BABB-41C9-8C6B-AF63D7C48397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64817-BABB-41C9-8C6B-AF63D7C48397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D18136-CB9E-4FE5-923D-E3BBC8290D70}" type="slidenum">
              <a:rPr lang="en-US"/>
              <a:pPr/>
              <a:t>16</a:t>
            </a:fld>
            <a:endParaRPr lang="en-US"/>
          </a:p>
        </p:txBody>
      </p:sp>
      <p:sp>
        <p:nvSpPr>
          <p:cNvPr id="65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GroupOn</a:t>
            </a:r>
            <a:r>
              <a:rPr lang="en-US" dirty="0" smtClean="0"/>
              <a:t> on</a:t>
            </a:r>
            <a:r>
              <a:rPr lang="en-US" baseline="0" dirty="0" smtClean="0"/>
              <a:t> the left</a:t>
            </a:r>
          </a:p>
          <a:p>
            <a:r>
              <a:rPr lang="en-US" baseline="0" dirty="0" err="1" smtClean="0"/>
              <a:t>NYTimes</a:t>
            </a:r>
            <a:r>
              <a:rPr lang="en-US" baseline="0" dirty="0" smtClean="0"/>
              <a:t> on the right</a:t>
            </a:r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64817-BABB-41C9-8C6B-AF63D7C48397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Enables fully self-serve ads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64817-BABB-41C9-8C6B-AF63D7C48397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64817-BABB-41C9-8C6B-AF63D7C48397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64817-BABB-41C9-8C6B-AF63D7C4839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64817-BABB-41C9-8C6B-AF63D7C48397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64817-BABB-41C9-8C6B-AF63D7C48397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64817-BABB-41C9-8C6B-AF63D7C48397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64817-BABB-41C9-8C6B-AF63D7C48397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64817-BABB-41C9-8C6B-AF63D7C48397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64817-BABB-41C9-8C6B-AF63D7C48397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64817-BABB-41C9-8C6B-AF63D7C48397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64817-BABB-41C9-8C6B-AF63D7C48397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64817-BABB-41C9-8C6B-AF63D7C48397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64817-BABB-41C9-8C6B-AF63D7C48397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64817-BABB-41C9-8C6B-AF63D7C4839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64817-BABB-41C9-8C6B-AF63D7C48397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64817-BABB-41C9-8C6B-AF63D7C48397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F58FCD-BA34-47E7-8266-07EDCF581C0C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F58FCD-BA34-47E7-8266-07EDCF581C0C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F58FCD-BA34-47E7-8266-07EDCF581C0C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F58FCD-BA34-47E7-8266-07EDCF581C0C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64817-BABB-41C9-8C6B-AF63D7C48397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64817-BABB-41C9-8C6B-AF63D7C4839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64817-BABB-41C9-8C6B-AF63D7C4839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Q: Where are the ads?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64817-BABB-41C9-8C6B-AF63D7C48397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Q: Where are the ads?</a:t>
            </a:r>
          </a:p>
          <a:p>
            <a:r>
              <a:rPr lang="en-US" dirty="0" smtClean="0"/>
              <a:t>16</a:t>
            </a:r>
            <a:r>
              <a:rPr lang="en-US" baseline="0" dirty="0" smtClean="0"/>
              <a:t> link ads – all direct response</a:t>
            </a:r>
          </a:p>
          <a:p>
            <a:r>
              <a:rPr lang="en-US" baseline="0" dirty="0" smtClean="0"/>
              <a:t>27 more below the fold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64817-BABB-41C9-8C6B-AF63D7C48397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64817-BABB-41C9-8C6B-AF63D7C48397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3F170-D373-4EA0-A23C-57FC4C96CEB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1F503-4D6C-4C81-8194-F9B382C9509E}" type="datetimeFigureOut">
              <a:rPr lang="en-US" smtClean="0"/>
              <a:pPr/>
              <a:t>10/27/10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8C772-D96E-484C-94A5-4385C041E8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1F503-4D6C-4C81-8194-F9B382C9509E}" type="datetimeFigureOut">
              <a:rPr lang="en-US" smtClean="0"/>
              <a:pPr/>
              <a:t>10/27/10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8C772-D96E-484C-94A5-4385C041E8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1F503-4D6C-4C81-8194-F9B382C9509E}" type="datetimeFigureOut">
              <a:rPr lang="en-US" smtClean="0"/>
              <a:pPr/>
              <a:t>10/27/10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8C772-D96E-484C-94A5-4385C041E8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60960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28600" y="1524000"/>
            <a:ext cx="8686800" cy="43434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6200" y="6629400"/>
            <a:ext cx="381000" cy="228600"/>
          </a:xfrm>
        </p:spPr>
        <p:txBody>
          <a:bodyPr/>
          <a:lstStyle>
            <a:lvl1pPr>
              <a:defRPr/>
            </a:lvl1pPr>
          </a:lstStyle>
          <a:p>
            <a:fld id="{4D03BDD7-5BEB-4E81-9708-A2470D2183C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1F503-4D6C-4C81-8194-F9B382C9509E}" type="datetimeFigureOut">
              <a:rPr lang="en-US" smtClean="0"/>
              <a:pPr/>
              <a:t>10/27/10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8C772-D96E-484C-94A5-4385C041E8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1F503-4D6C-4C81-8194-F9B382C9509E}" type="datetimeFigureOut">
              <a:rPr lang="en-US" smtClean="0"/>
              <a:pPr/>
              <a:t>10/27/10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8C772-D96E-484C-94A5-4385C041E8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1F503-4D6C-4C81-8194-F9B382C9509E}" type="datetimeFigureOut">
              <a:rPr lang="en-US" smtClean="0"/>
              <a:pPr/>
              <a:t>10/27/10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8C772-D96E-484C-94A5-4385C041E8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1F503-4D6C-4C81-8194-F9B382C9509E}" type="datetimeFigureOut">
              <a:rPr lang="en-US" smtClean="0"/>
              <a:pPr/>
              <a:t>10/27/10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8C772-D96E-484C-94A5-4385C041E8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1F503-4D6C-4C81-8194-F9B382C9509E}" type="datetimeFigureOut">
              <a:rPr lang="en-US" smtClean="0"/>
              <a:pPr/>
              <a:t>10/27/10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8C772-D96E-484C-94A5-4385C041E8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1F503-4D6C-4C81-8194-F9B382C9509E}" type="datetimeFigureOut">
              <a:rPr lang="en-US" smtClean="0"/>
              <a:pPr/>
              <a:t>10/27/10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8C772-D96E-484C-94A5-4385C041E8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1F503-4D6C-4C81-8194-F9B382C9509E}" type="datetimeFigureOut">
              <a:rPr lang="en-US" smtClean="0"/>
              <a:pPr/>
              <a:t>10/27/10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8C772-D96E-484C-94A5-4385C041E8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1F503-4D6C-4C81-8194-F9B382C9509E}" type="datetimeFigureOut">
              <a:rPr lang="en-US" smtClean="0"/>
              <a:pPr/>
              <a:t>10/27/10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8C772-D96E-484C-94A5-4385C041E8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71F503-4D6C-4C81-8194-F9B382C9509E}" type="datetimeFigureOut">
              <a:rPr lang="en-US" smtClean="0"/>
              <a:pPr/>
              <a:t>10/27/10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38C772-D96E-484C-94A5-4385C041E89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oleObject1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diagramData" Target="../diagrams/data1.xml"/><Relationship Id="rId6" Type="http://schemas.openxmlformats.org/officeDocument/2006/relationships/diagramColors" Target="../diagrams/colors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7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5.png"/><Relationship Id="rId6" Type="http://schemas.openxmlformats.org/officeDocument/2006/relationships/image" Target="../media/image18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oleObject2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6" Type="http://schemas.openxmlformats.org/officeDocument/2006/relationships/image" Target="../media/image25.jpeg"/><Relationship Id="rId4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2.jpeg"/><Relationship Id="rId5" Type="http://schemas.openxmlformats.org/officeDocument/2006/relationships/image" Target="../media/image24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wm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Internet Advertising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en-US" sz="2000" dirty="0" smtClean="0"/>
              <a:t>UW CSE454</a:t>
            </a:r>
          </a:p>
          <a:p>
            <a:pPr algn="r"/>
            <a:r>
              <a:rPr lang="en-US" sz="2000" dirty="0" smtClean="0"/>
              <a:t>10/</a:t>
            </a:r>
            <a:r>
              <a:rPr lang="en-US" sz="2000" dirty="0" smtClean="0"/>
              <a:t>28</a:t>
            </a:r>
            <a:r>
              <a:rPr lang="en-US" sz="2000" dirty="0" smtClean="0"/>
              <a:t>/</a:t>
            </a:r>
            <a:r>
              <a:rPr lang="en-US" sz="2000" dirty="0" smtClean="0"/>
              <a:t>10</a:t>
            </a:r>
            <a:endParaRPr lang="en-US" sz="2000" dirty="0" smtClean="0"/>
          </a:p>
          <a:p>
            <a:pPr algn="r"/>
            <a:r>
              <a:rPr lang="en-US" sz="2000" dirty="0" smtClean="0"/>
              <a:t>Mike Mathieu</a:t>
            </a:r>
          </a:p>
          <a:p>
            <a:pPr algn="r"/>
            <a:r>
              <a:rPr lang="en-US" sz="2000" dirty="0" smtClean="0"/>
              <a:t>mike@frontseat.org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8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Share of Voice Costs $$$</a:t>
            </a:r>
          </a:p>
        </p:txBody>
      </p:sp>
      <p:sp>
        <p:nvSpPr>
          <p:cNvPr id="719877" name="Line 5"/>
          <p:cNvSpPr>
            <a:spLocks noChangeShapeType="1"/>
          </p:cNvSpPr>
          <p:nvPr/>
        </p:nvSpPr>
        <p:spPr bwMode="auto">
          <a:xfrm>
            <a:off x="1143000" y="5257800"/>
            <a:ext cx="6019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9878" name="Line 6"/>
          <p:cNvSpPr>
            <a:spLocks noChangeShapeType="1"/>
          </p:cNvSpPr>
          <p:nvPr/>
        </p:nvSpPr>
        <p:spPr bwMode="auto">
          <a:xfrm flipV="1">
            <a:off x="1143000" y="2057400"/>
            <a:ext cx="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9879" name="Freeform 7"/>
          <p:cNvSpPr>
            <a:spLocks/>
          </p:cNvSpPr>
          <p:nvPr/>
        </p:nvSpPr>
        <p:spPr bwMode="auto">
          <a:xfrm>
            <a:off x="1143000" y="2209800"/>
            <a:ext cx="5867400" cy="3048000"/>
          </a:xfrm>
          <a:custGeom>
            <a:avLst/>
            <a:gdLst/>
            <a:ahLst/>
            <a:cxnLst>
              <a:cxn ang="0">
                <a:pos x="0" y="1920"/>
              </a:cxn>
              <a:cxn ang="0">
                <a:pos x="480" y="1776"/>
              </a:cxn>
              <a:cxn ang="0">
                <a:pos x="864" y="1536"/>
              </a:cxn>
              <a:cxn ang="0">
                <a:pos x="1104" y="672"/>
              </a:cxn>
              <a:cxn ang="0">
                <a:pos x="1200" y="0"/>
              </a:cxn>
            </a:cxnLst>
            <a:rect l="0" t="0" r="r" b="b"/>
            <a:pathLst>
              <a:path w="1200" h="1920">
                <a:moveTo>
                  <a:pt x="0" y="1920"/>
                </a:moveTo>
                <a:cubicBezTo>
                  <a:pt x="168" y="1880"/>
                  <a:pt x="336" y="1840"/>
                  <a:pt x="480" y="1776"/>
                </a:cubicBezTo>
                <a:cubicBezTo>
                  <a:pt x="624" y="1712"/>
                  <a:pt x="760" y="1720"/>
                  <a:pt x="864" y="1536"/>
                </a:cubicBezTo>
                <a:cubicBezTo>
                  <a:pt x="968" y="1352"/>
                  <a:pt x="1048" y="928"/>
                  <a:pt x="1104" y="672"/>
                </a:cubicBezTo>
                <a:cubicBezTo>
                  <a:pt x="1160" y="416"/>
                  <a:pt x="1180" y="208"/>
                  <a:pt x="1200" y="0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9880" name="Text Box 8"/>
          <p:cNvSpPr txBox="1">
            <a:spLocks noChangeArrowheads="1"/>
          </p:cNvSpPr>
          <p:nvPr/>
        </p:nvSpPr>
        <p:spPr bwMode="auto">
          <a:xfrm>
            <a:off x="1143000" y="5334000"/>
            <a:ext cx="152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0%</a:t>
            </a:r>
          </a:p>
        </p:txBody>
      </p:sp>
      <p:sp>
        <p:nvSpPr>
          <p:cNvPr id="719881" name="Text Box 9"/>
          <p:cNvSpPr txBox="1">
            <a:spLocks noChangeArrowheads="1"/>
          </p:cNvSpPr>
          <p:nvPr/>
        </p:nvSpPr>
        <p:spPr bwMode="auto">
          <a:xfrm rot="16200000">
            <a:off x="-327026" y="3190846"/>
            <a:ext cx="251460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Cost Per </a:t>
            </a:r>
            <a:r>
              <a:rPr lang="en-US" sz="2000" dirty="0" smtClean="0"/>
              <a:t>Action</a:t>
            </a:r>
            <a:endParaRPr lang="en-US" sz="2000" dirty="0"/>
          </a:p>
        </p:txBody>
      </p:sp>
      <p:sp>
        <p:nvSpPr>
          <p:cNvPr id="719882" name="Text Box 10"/>
          <p:cNvSpPr txBox="1">
            <a:spLocks noChangeArrowheads="1"/>
          </p:cNvSpPr>
          <p:nvPr/>
        </p:nvSpPr>
        <p:spPr bwMode="auto">
          <a:xfrm>
            <a:off x="4038600" y="5683250"/>
            <a:ext cx="152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Reach</a:t>
            </a:r>
          </a:p>
        </p:txBody>
      </p:sp>
      <p:sp>
        <p:nvSpPr>
          <p:cNvPr id="719883" name="Text Box 11"/>
          <p:cNvSpPr txBox="1">
            <a:spLocks noChangeArrowheads="1"/>
          </p:cNvSpPr>
          <p:nvPr/>
        </p:nvSpPr>
        <p:spPr bwMode="auto">
          <a:xfrm>
            <a:off x="6400800" y="5257800"/>
            <a:ext cx="152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100%</a:t>
            </a:r>
          </a:p>
        </p:txBody>
      </p:sp>
      <p:sp>
        <p:nvSpPr>
          <p:cNvPr id="719884" name="Line 12"/>
          <p:cNvSpPr>
            <a:spLocks noChangeShapeType="1"/>
          </p:cNvSpPr>
          <p:nvPr/>
        </p:nvSpPr>
        <p:spPr bwMode="auto">
          <a:xfrm flipV="1">
            <a:off x="7086600" y="2057400"/>
            <a:ext cx="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04514" name="Object 2"/>
          <p:cNvGraphicFramePr>
            <a:graphicFrameLocks noChangeAspect="1"/>
          </p:cNvGraphicFramePr>
          <p:nvPr/>
        </p:nvGraphicFramePr>
        <p:xfrm>
          <a:off x="0" y="1062038"/>
          <a:ext cx="9144000" cy="6100762"/>
        </p:xfrm>
        <a:graphic>
          <a:graphicData uri="http://schemas.openxmlformats.org/presentationml/2006/ole">
            <p:oleObj spid="_x0000_s71682" name="Chart" r:id="rId4" imgW="8140700" imgH="5435600" progId="MSGraph.Chart.8">
              <p:embed followColorScheme="full"/>
            </p:oleObj>
          </a:graphicData>
        </a:graphic>
      </p:graphicFrame>
      <p:sp>
        <p:nvSpPr>
          <p:cNvPr id="7045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Conversion Potential vs. Price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 World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 l="15238" t="11429" r="19048" b="8571"/>
          <a:stretch>
            <a:fillRect/>
          </a:stretch>
        </p:blipFill>
        <p:spPr bwMode="auto">
          <a:xfrm>
            <a:off x="718457" y="1143000"/>
            <a:ext cx="751114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 World Example</a:t>
            </a:r>
            <a:endParaRPr lang="en-US" dirty="0"/>
          </a:p>
        </p:txBody>
      </p:sp>
      <p:sp>
        <p:nvSpPr>
          <p:cNvPr id="4" name="Flowchart: Merge 3"/>
          <p:cNvSpPr/>
          <p:nvPr/>
        </p:nvSpPr>
        <p:spPr>
          <a:xfrm>
            <a:off x="2819400" y="2133600"/>
            <a:ext cx="3505200" cy="4114800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3048000" y="2667000"/>
            <a:ext cx="3048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276600" y="3200400"/>
            <a:ext cx="25908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429000" y="3657600"/>
            <a:ext cx="22098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276600" y="2133600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Impressions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05600" y="2133600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4.4M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3276600" y="2662535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Clicks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05600" y="2667000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2078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6553200" y="4693384"/>
            <a:ext cx="2362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CTR=0.0469%</a:t>
            </a:r>
          </a:p>
          <a:p>
            <a:r>
              <a:rPr lang="en-US" sz="2000" dirty="0" smtClean="0"/>
              <a:t>CPC=$0.65</a:t>
            </a:r>
          </a:p>
          <a:p>
            <a:r>
              <a:rPr lang="en-US" sz="2000" dirty="0" err="1" smtClean="0"/>
              <a:t>eCPM</a:t>
            </a:r>
            <a:r>
              <a:rPr lang="en-US" sz="2000" dirty="0" smtClean="0"/>
              <a:t>=$0.31</a:t>
            </a:r>
          </a:p>
          <a:p>
            <a:r>
              <a:rPr lang="en-US" sz="2000" dirty="0" err="1" smtClean="0"/>
              <a:t>CPRegClick</a:t>
            </a:r>
            <a:r>
              <a:rPr lang="en-US" sz="2000" dirty="0" smtClean="0"/>
              <a:t>=$19.69</a:t>
            </a:r>
          </a:p>
          <a:p>
            <a:r>
              <a:rPr lang="en-US" sz="2000" dirty="0" err="1" smtClean="0"/>
              <a:t>CPReg</a:t>
            </a:r>
            <a:r>
              <a:rPr lang="en-US" sz="2000" dirty="0" smtClean="0"/>
              <a:t>=$46.76</a:t>
            </a:r>
            <a:endParaRPr lang="en-US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6705600" y="3257490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69</a:t>
            </a:r>
            <a:endParaRPr lang="en-US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3276600" y="3200400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chemeClr val="bg1"/>
                </a:solidFill>
              </a:rPr>
              <a:t>RegClick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76600" y="3653135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Registrations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05600" y="3714690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29</a:t>
            </a:r>
            <a:endParaRPr lang="en-US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304800" y="3200400"/>
            <a:ext cx="3048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RefSrc</a:t>
            </a:r>
            <a:r>
              <a:rPr lang="en-US" dirty="0" smtClean="0"/>
              <a:t> on URL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Drop cookie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Pass </a:t>
            </a:r>
            <a:r>
              <a:rPr lang="en-US" dirty="0" err="1" smtClean="0"/>
              <a:t>RefSrc</a:t>
            </a:r>
            <a:r>
              <a:rPr lang="en-US" dirty="0" smtClean="0"/>
              <a:t> upon conversion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Match with ad spend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Calculate CPA</a:t>
            </a:r>
            <a:endParaRPr lang="en-US" dirty="0"/>
          </a:p>
        </p:txBody>
      </p:sp>
      <p:pic>
        <p:nvPicPr>
          <p:cNvPr id="111618" name="Picture 2" descr="http://www.countmore.org/images/logo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8125" y="2143125"/>
            <a:ext cx="2124075" cy="600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Bid Management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2401" y="1981201"/>
          <a:ext cx="8915398" cy="3428999"/>
        </p:xfrm>
        <a:graphic>
          <a:graphicData uri="http://schemas.openxmlformats.org/drawingml/2006/table">
            <a:tbl>
              <a:tblPr/>
              <a:tblGrid>
                <a:gridCol w="1215048"/>
                <a:gridCol w="729027"/>
                <a:gridCol w="729027"/>
                <a:gridCol w="729027"/>
                <a:gridCol w="668276"/>
                <a:gridCol w="729027"/>
                <a:gridCol w="729027"/>
                <a:gridCol w="896096"/>
                <a:gridCol w="865720"/>
                <a:gridCol w="896096"/>
                <a:gridCol w="729027"/>
              </a:tblGrid>
              <a:tr h="66582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Term</a:t>
                      </a:r>
                    </a:p>
                  </a:txBody>
                  <a:tcPr marL="7789" marR="7789" marT="7789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Clicks</a:t>
                      </a:r>
                    </a:p>
                  </a:txBody>
                  <a:tcPr marL="7789" marR="7789" marT="778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CPC</a:t>
                      </a:r>
                    </a:p>
                  </a:txBody>
                  <a:tcPr marL="7789" marR="7789" marT="778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Pos</a:t>
                      </a:r>
                    </a:p>
                  </a:txBody>
                  <a:tcPr marL="7789" marR="7789" marT="778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CR</a:t>
                      </a:r>
                    </a:p>
                  </a:txBody>
                  <a:tcPr marL="7789" marR="7789" marT="778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Leads</a:t>
                      </a:r>
                    </a:p>
                  </a:txBody>
                  <a:tcPr marL="7789" marR="7789" marT="778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CPA</a:t>
                      </a:r>
                    </a:p>
                  </a:txBody>
                  <a:tcPr marL="7789" marR="7789" marT="778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AvgPrice</a:t>
                      </a:r>
                    </a:p>
                  </a:txBody>
                  <a:tcPr marL="7789" marR="7789" marT="778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Revenue</a:t>
                      </a:r>
                    </a:p>
                  </a:txBody>
                  <a:tcPr marL="7789" marR="7789" marT="778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Spend</a:t>
                      </a:r>
                    </a:p>
                  </a:txBody>
                  <a:tcPr marL="7789" marR="7789" marT="778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GM</a:t>
                      </a:r>
                    </a:p>
                  </a:txBody>
                  <a:tcPr marL="7789" marR="7789" marT="778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</a:tr>
              <a:tr h="66582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Nursing School</a:t>
                      </a:r>
                    </a:p>
                  </a:txBody>
                  <a:tcPr marL="7789" marR="7789" marT="7789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5,000</a:t>
                      </a:r>
                    </a:p>
                  </a:txBody>
                  <a:tcPr marL="7789" marR="7789" marT="778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$1.00 </a:t>
                      </a:r>
                    </a:p>
                  </a:txBody>
                  <a:tcPr marL="7789" marR="7789" marT="778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</a:t>
                      </a:r>
                    </a:p>
                  </a:txBody>
                  <a:tcPr marL="7789" marR="7789" marT="778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5%</a:t>
                      </a:r>
                    </a:p>
                  </a:txBody>
                  <a:tcPr marL="7789" marR="7789" marT="778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250</a:t>
                      </a:r>
                    </a:p>
                  </a:txBody>
                  <a:tcPr marL="7789" marR="7789" marT="778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$20.00 </a:t>
                      </a:r>
                    </a:p>
                  </a:txBody>
                  <a:tcPr marL="7789" marR="7789" marT="778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$7.50 </a:t>
                      </a:r>
                    </a:p>
                  </a:txBody>
                  <a:tcPr marL="7789" marR="7789" marT="778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1,875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89" marR="7789" marT="778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$5,000 </a:t>
                      </a:r>
                    </a:p>
                  </a:txBody>
                  <a:tcPr marL="7789" marR="7789" marT="778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-63%</a:t>
                      </a:r>
                    </a:p>
                  </a:txBody>
                  <a:tcPr marL="7789" marR="7789" marT="778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</a:tr>
              <a:tr h="69911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Nursing Schools</a:t>
                      </a:r>
                    </a:p>
                  </a:txBody>
                  <a:tcPr marL="7789" marR="7789" marT="7789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5,000</a:t>
                      </a:r>
                    </a:p>
                  </a:txBody>
                  <a:tcPr marL="7789" marR="7789" marT="778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$2.00 </a:t>
                      </a:r>
                    </a:p>
                  </a:txBody>
                  <a:tcPr marL="7789" marR="7789" marT="778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 </a:t>
                      </a:r>
                    </a:p>
                  </a:txBody>
                  <a:tcPr marL="7789" marR="7789" marT="778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20%</a:t>
                      </a:r>
                    </a:p>
                  </a:txBody>
                  <a:tcPr marL="7789" marR="7789" marT="778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1,000</a:t>
                      </a:r>
                    </a:p>
                  </a:txBody>
                  <a:tcPr marL="7789" marR="7789" marT="778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$10.00 </a:t>
                      </a:r>
                    </a:p>
                  </a:txBody>
                  <a:tcPr marL="7789" marR="7789" marT="778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$30.00 </a:t>
                      </a:r>
                    </a:p>
                  </a:txBody>
                  <a:tcPr marL="7789" marR="7789" marT="778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30,000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89" marR="7789" marT="778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$10,000 </a:t>
                      </a:r>
                    </a:p>
                  </a:txBody>
                  <a:tcPr marL="7789" marR="7789" marT="778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200%</a:t>
                      </a:r>
                    </a:p>
                  </a:txBody>
                  <a:tcPr marL="7789" marR="7789" marT="778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</a:tr>
              <a:tr h="69911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7789" marR="7789" marT="7789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10,000</a:t>
                      </a:r>
                    </a:p>
                  </a:txBody>
                  <a:tcPr marL="7789" marR="7789" marT="778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$1.50 </a:t>
                      </a:r>
                    </a:p>
                  </a:txBody>
                  <a:tcPr marL="7789" marR="7789" marT="778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89" marR="7789" marT="778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12.5%</a:t>
                      </a:r>
                    </a:p>
                  </a:txBody>
                  <a:tcPr marL="7789" marR="7789" marT="778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1,250</a:t>
                      </a:r>
                    </a:p>
                  </a:txBody>
                  <a:tcPr marL="7789" marR="7789" marT="778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$12.00 </a:t>
                      </a:r>
                    </a:p>
                  </a:txBody>
                  <a:tcPr marL="7789" marR="7789" marT="778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$25.50 </a:t>
                      </a:r>
                    </a:p>
                  </a:txBody>
                  <a:tcPr marL="7789" marR="7789" marT="778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31,875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89" marR="7789" marT="778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$15,000 </a:t>
                      </a:r>
                    </a:p>
                  </a:txBody>
                  <a:tcPr marL="7789" marR="7789" marT="778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113%</a:t>
                      </a:r>
                    </a:p>
                  </a:txBody>
                  <a:tcPr marL="7789" marR="7789" marT="778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</a:tr>
              <a:tr h="69911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Optimized</a:t>
                      </a:r>
                    </a:p>
                  </a:txBody>
                  <a:tcPr marL="7789" marR="7789" marT="7789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8,000</a:t>
                      </a:r>
                    </a:p>
                  </a:txBody>
                  <a:tcPr marL="7789" marR="7789" marT="778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$2.43 </a:t>
                      </a:r>
                    </a:p>
                  </a:txBody>
                  <a:tcPr marL="7789" marR="7789" marT="778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</a:t>
                      </a:r>
                    </a:p>
                  </a:txBody>
                  <a:tcPr marL="7789" marR="7789" marT="778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22%</a:t>
                      </a:r>
                    </a:p>
                  </a:txBody>
                  <a:tcPr marL="7789" marR="7789" marT="778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1,760</a:t>
                      </a:r>
                    </a:p>
                  </a:txBody>
                  <a:tcPr marL="7789" marR="7789" marT="778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$11.05 </a:t>
                      </a:r>
                    </a:p>
                  </a:txBody>
                  <a:tcPr marL="7789" marR="7789" marT="778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$30.00 </a:t>
                      </a:r>
                    </a:p>
                  </a:txBody>
                  <a:tcPr marL="7789" marR="7789" marT="778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52,800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89" marR="7789" marT="778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$19,440 </a:t>
                      </a:r>
                    </a:p>
                  </a:txBody>
                  <a:tcPr marL="7789" marR="7789" marT="778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172%</a:t>
                      </a:r>
                    </a:p>
                  </a:txBody>
                  <a:tcPr marL="7789" marR="7789" marT="778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DDD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ight Arrow 36"/>
          <p:cNvSpPr/>
          <p:nvPr/>
        </p:nvSpPr>
        <p:spPr>
          <a:xfrm rot="8863802">
            <a:off x="4896459" y="5250889"/>
            <a:ext cx="1951878" cy="2685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7010400" y="4267200"/>
            <a:ext cx="8382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Ad</a:t>
            </a:r>
            <a:endParaRPr lang="en-US" sz="2400" dirty="0"/>
          </a:p>
        </p:txBody>
      </p:sp>
      <p:sp>
        <p:nvSpPr>
          <p:cNvPr id="33" name="Right Arrow 32"/>
          <p:cNvSpPr/>
          <p:nvPr/>
        </p:nvSpPr>
        <p:spPr>
          <a:xfrm>
            <a:off x="2667000" y="4343400"/>
            <a:ext cx="38100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Industry Structure</a:t>
            </a:r>
            <a:endParaRPr lang="en-US" dirty="0"/>
          </a:p>
        </p:txBody>
      </p:sp>
      <p:sp>
        <p:nvSpPr>
          <p:cNvPr id="30" name="Oval 29"/>
          <p:cNvSpPr/>
          <p:nvPr/>
        </p:nvSpPr>
        <p:spPr>
          <a:xfrm>
            <a:off x="6477000" y="3048000"/>
            <a:ext cx="2209800" cy="2057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Advertiser</a:t>
            </a:r>
            <a:endParaRPr lang="en-US" sz="2400" dirty="0"/>
          </a:p>
        </p:txBody>
      </p:sp>
      <p:sp>
        <p:nvSpPr>
          <p:cNvPr id="31" name="Oval 30"/>
          <p:cNvSpPr/>
          <p:nvPr/>
        </p:nvSpPr>
        <p:spPr>
          <a:xfrm>
            <a:off x="381000" y="3124200"/>
            <a:ext cx="2209800" cy="2057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Audience</a:t>
            </a:r>
            <a:endParaRPr lang="en-US" sz="2400" dirty="0"/>
          </a:p>
        </p:txBody>
      </p:sp>
      <p:sp>
        <p:nvSpPr>
          <p:cNvPr id="32" name="Rectangle 31"/>
          <p:cNvSpPr/>
          <p:nvPr/>
        </p:nvSpPr>
        <p:spPr>
          <a:xfrm>
            <a:off x="4191000" y="1905000"/>
            <a:ext cx="838200" cy="4724400"/>
          </a:xfrm>
          <a:prstGeom prst="rect">
            <a:avLst/>
          </a:prstGeom>
          <a:solidFill>
            <a:srgbClr val="FF0000">
              <a:alpha val="50196"/>
            </a:srgb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4000" dirty="0" smtClean="0"/>
              <a:t>Media</a:t>
            </a:r>
            <a:endParaRPr lang="en-US" sz="4000" dirty="0"/>
          </a:p>
        </p:txBody>
      </p:sp>
      <p:sp>
        <p:nvSpPr>
          <p:cNvPr id="38" name="Right Arrow 37"/>
          <p:cNvSpPr/>
          <p:nvPr/>
        </p:nvSpPr>
        <p:spPr>
          <a:xfrm rot="12492753">
            <a:off x="2172432" y="5289735"/>
            <a:ext cx="2063985" cy="2685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40"/>
          <p:cNvGrpSpPr/>
          <p:nvPr/>
        </p:nvGrpSpPr>
        <p:grpSpPr>
          <a:xfrm>
            <a:off x="2667000" y="3429000"/>
            <a:ext cx="1524000" cy="838200"/>
            <a:chOff x="2667000" y="3048000"/>
            <a:chExt cx="1524000" cy="838200"/>
          </a:xfrm>
        </p:grpSpPr>
        <p:sp>
          <p:nvSpPr>
            <p:cNvPr id="34" name="Right Arrow 33"/>
            <p:cNvSpPr/>
            <p:nvPr/>
          </p:nvSpPr>
          <p:spPr>
            <a:xfrm>
              <a:off x="2667000" y="3429000"/>
              <a:ext cx="1524000" cy="4572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200400" y="3048000"/>
              <a:ext cx="4572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$</a:t>
              </a:r>
              <a:endParaRPr lang="en-US" dirty="0"/>
            </a:p>
          </p:txBody>
        </p:sp>
      </p:grpSp>
      <p:grpSp>
        <p:nvGrpSpPr>
          <p:cNvPr id="4" name="Group 46"/>
          <p:cNvGrpSpPr/>
          <p:nvPr/>
        </p:nvGrpSpPr>
        <p:grpSpPr>
          <a:xfrm>
            <a:off x="5029201" y="3429000"/>
            <a:ext cx="1371599" cy="838200"/>
            <a:chOff x="5029201" y="3048000"/>
            <a:chExt cx="1371599" cy="838200"/>
          </a:xfrm>
        </p:grpSpPr>
        <p:sp>
          <p:nvSpPr>
            <p:cNvPr id="39" name="Right Arrow 38"/>
            <p:cNvSpPr/>
            <p:nvPr/>
          </p:nvSpPr>
          <p:spPr>
            <a:xfrm rot="10800000">
              <a:off x="5029201" y="3429000"/>
              <a:ext cx="1371599" cy="4572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562600" y="3048000"/>
              <a:ext cx="7620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$$$</a:t>
              </a:r>
              <a:endParaRPr lang="en-US" dirty="0"/>
            </a:p>
          </p:txBody>
        </p:sp>
      </p:grpSp>
      <p:grpSp>
        <p:nvGrpSpPr>
          <p:cNvPr id="5" name="Group 49"/>
          <p:cNvGrpSpPr/>
          <p:nvPr/>
        </p:nvGrpSpPr>
        <p:grpSpPr>
          <a:xfrm>
            <a:off x="1905000" y="1447799"/>
            <a:ext cx="5334000" cy="1600200"/>
            <a:chOff x="1905000" y="1371599"/>
            <a:chExt cx="5334000" cy="1600200"/>
          </a:xfrm>
        </p:grpSpPr>
        <p:sp>
          <p:nvSpPr>
            <p:cNvPr id="45" name="Freeform 44"/>
            <p:cNvSpPr/>
            <p:nvPr/>
          </p:nvSpPr>
          <p:spPr>
            <a:xfrm flipV="1">
              <a:off x="1905000" y="1371599"/>
              <a:ext cx="5334000" cy="1600200"/>
            </a:xfrm>
            <a:custGeom>
              <a:avLst/>
              <a:gdLst>
                <a:gd name="connsiteX0" fmla="*/ 0 w 5190837"/>
                <a:gd name="connsiteY0" fmla="*/ 0 h 1991975"/>
                <a:gd name="connsiteX1" fmla="*/ 2641600 w 5190837"/>
                <a:gd name="connsiteY1" fmla="*/ 1985818 h 1991975"/>
                <a:gd name="connsiteX2" fmla="*/ 5190837 w 5190837"/>
                <a:gd name="connsiteY2" fmla="*/ 36945 h 199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190837" h="1991975">
                  <a:moveTo>
                    <a:pt x="0" y="0"/>
                  </a:moveTo>
                  <a:cubicBezTo>
                    <a:pt x="888230" y="989830"/>
                    <a:pt x="1776461" y="1979661"/>
                    <a:pt x="2641600" y="1985818"/>
                  </a:cubicBezTo>
                  <a:cubicBezTo>
                    <a:pt x="3506739" y="1991975"/>
                    <a:pt x="4348788" y="1014460"/>
                    <a:pt x="5190837" y="36945"/>
                  </a:cubicBezTo>
                </a:path>
              </a:pathLst>
            </a:custGeom>
            <a:ln w="76200"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114800" y="1447800"/>
              <a:ext cx="990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$$$$$</a:t>
              </a:r>
              <a:endParaRPr lang="en-US" dirty="0"/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4267200" y="2362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$$</a:t>
            </a:r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3200400" y="2895600"/>
            <a:ext cx="2743200" cy="2667000"/>
          </a:xfrm>
          <a:prstGeom prst="ellipse">
            <a:avLst/>
          </a:prstGeom>
          <a:solidFill>
            <a:srgbClr val="FFFF0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Advertising Risks</a:t>
            </a:r>
          </a:p>
        </p:txBody>
      </p:sp>
      <p:sp>
        <p:nvSpPr>
          <p:cNvPr id="657411" name="Line 3"/>
          <p:cNvSpPr>
            <a:spLocks noChangeShapeType="1"/>
          </p:cNvSpPr>
          <p:nvPr/>
        </p:nvSpPr>
        <p:spPr bwMode="auto">
          <a:xfrm>
            <a:off x="76200" y="3352800"/>
            <a:ext cx="9067800" cy="0"/>
          </a:xfrm>
          <a:prstGeom prst="line">
            <a:avLst/>
          </a:prstGeom>
          <a:noFill/>
          <a:ln w="1905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57412" name="AutoShape 4"/>
          <p:cNvSpPr>
            <a:spLocks noChangeArrowheads="1"/>
          </p:cNvSpPr>
          <p:nvPr/>
        </p:nvSpPr>
        <p:spPr bwMode="auto">
          <a:xfrm>
            <a:off x="3657600" y="3429000"/>
            <a:ext cx="1981200" cy="1712913"/>
          </a:xfrm>
          <a:prstGeom prst="triangle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657413" name="Text Box 5"/>
          <p:cNvSpPr txBox="1">
            <a:spLocks noChangeArrowheads="1"/>
          </p:cNvSpPr>
          <p:nvPr/>
        </p:nvSpPr>
        <p:spPr bwMode="auto">
          <a:xfrm>
            <a:off x="3124200" y="5181600"/>
            <a:ext cx="2971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>
                <a:latin typeface="Tahoma" pitchFamily="34" charset="0"/>
              </a:rPr>
              <a:t>Balance </a:t>
            </a:r>
            <a:r>
              <a:rPr lang="en-US" dirty="0">
                <a:latin typeface="Tahoma" pitchFamily="34" charset="0"/>
              </a:rPr>
              <a:t>of Risk</a:t>
            </a:r>
          </a:p>
        </p:txBody>
      </p:sp>
      <p:sp>
        <p:nvSpPr>
          <p:cNvPr id="657414" name="Text Box 6"/>
          <p:cNvSpPr txBox="1">
            <a:spLocks noChangeArrowheads="1"/>
          </p:cNvSpPr>
          <p:nvPr/>
        </p:nvSpPr>
        <p:spPr bwMode="auto">
          <a:xfrm>
            <a:off x="228600" y="5168900"/>
            <a:ext cx="2590800" cy="36933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  <a:latin typeface="Tahoma" pitchFamily="34" charset="0"/>
              </a:rPr>
              <a:t>Publisher</a:t>
            </a:r>
          </a:p>
        </p:txBody>
      </p:sp>
      <p:sp>
        <p:nvSpPr>
          <p:cNvPr id="657415" name="Text Box 7"/>
          <p:cNvSpPr txBox="1">
            <a:spLocks noChangeArrowheads="1"/>
          </p:cNvSpPr>
          <p:nvPr/>
        </p:nvSpPr>
        <p:spPr bwMode="auto">
          <a:xfrm>
            <a:off x="6324600" y="5168900"/>
            <a:ext cx="2590800" cy="36933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>
                <a:solidFill>
                  <a:srgbClr val="FF0000"/>
                </a:solidFill>
                <a:latin typeface="Tahoma" pitchFamily="34" charset="0"/>
              </a:rPr>
              <a:t>Advertiser</a:t>
            </a:r>
            <a:endParaRPr lang="en-US" dirty="0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657416" name="Line 8"/>
          <p:cNvSpPr>
            <a:spLocks noChangeShapeType="1"/>
          </p:cNvSpPr>
          <p:nvPr/>
        </p:nvSpPr>
        <p:spPr bwMode="auto">
          <a:xfrm flipV="1">
            <a:off x="914400" y="2819400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57417" name="Line 9"/>
          <p:cNvSpPr>
            <a:spLocks noChangeShapeType="1"/>
          </p:cNvSpPr>
          <p:nvPr/>
        </p:nvSpPr>
        <p:spPr bwMode="auto">
          <a:xfrm flipV="1">
            <a:off x="2667000" y="2819400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57418" name="Line 10"/>
          <p:cNvSpPr>
            <a:spLocks noChangeShapeType="1"/>
          </p:cNvSpPr>
          <p:nvPr/>
        </p:nvSpPr>
        <p:spPr bwMode="auto">
          <a:xfrm flipV="1">
            <a:off x="4648200" y="28194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57419" name="Line 11"/>
          <p:cNvSpPr>
            <a:spLocks noChangeShapeType="1"/>
          </p:cNvSpPr>
          <p:nvPr/>
        </p:nvSpPr>
        <p:spPr bwMode="auto">
          <a:xfrm flipV="1">
            <a:off x="6477000" y="2819400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57420" name="Line 12"/>
          <p:cNvSpPr>
            <a:spLocks noChangeShapeType="1"/>
          </p:cNvSpPr>
          <p:nvPr/>
        </p:nvSpPr>
        <p:spPr bwMode="auto">
          <a:xfrm flipV="1">
            <a:off x="8305800" y="2819400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57421" name="Text Box 13"/>
          <p:cNvSpPr txBox="1">
            <a:spLocks noChangeArrowheads="1"/>
          </p:cNvSpPr>
          <p:nvPr/>
        </p:nvSpPr>
        <p:spPr bwMode="auto">
          <a:xfrm>
            <a:off x="7467600" y="1812925"/>
            <a:ext cx="1676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latin typeface="Tahoma" pitchFamily="34" charset="0"/>
              </a:rPr>
              <a:t>Cost Per Impression (CPM)</a:t>
            </a:r>
          </a:p>
        </p:txBody>
      </p:sp>
      <p:sp>
        <p:nvSpPr>
          <p:cNvPr id="657422" name="Text Box 14"/>
          <p:cNvSpPr txBox="1">
            <a:spLocks noChangeArrowheads="1"/>
          </p:cNvSpPr>
          <p:nvPr/>
        </p:nvSpPr>
        <p:spPr bwMode="auto">
          <a:xfrm>
            <a:off x="5867400" y="1812925"/>
            <a:ext cx="1219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latin typeface="Tahoma" pitchFamily="34" charset="0"/>
              </a:rPr>
              <a:t>Cost Per Click (CPC)</a:t>
            </a:r>
          </a:p>
        </p:txBody>
      </p:sp>
      <p:sp>
        <p:nvSpPr>
          <p:cNvPr id="657423" name="Text Box 15"/>
          <p:cNvSpPr txBox="1">
            <a:spLocks noChangeArrowheads="1"/>
          </p:cNvSpPr>
          <p:nvPr/>
        </p:nvSpPr>
        <p:spPr bwMode="auto">
          <a:xfrm>
            <a:off x="2057400" y="1828800"/>
            <a:ext cx="12192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Tahoma" pitchFamily="34" charset="0"/>
              </a:rPr>
              <a:t>Cost Per </a:t>
            </a:r>
            <a:r>
              <a:rPr lang="en-US" sz="2000" dirty="0" smtClean="0">
                <a:latin typeface="Tahoma" pitchFamily="34" charset="0"/>
              </a:rPr>
              <a:t>Action (CPA)</a:t>
            </a:r>
            <a:endParaRPr lang="en-US" sz="2000" dirty="0">
              <a:latin typeface="Tahoma" pitchFamily="34" charset="0"/>
            </a:endParaRPr>
          </a:p>
        </p:txBody>
      </p:sp>
      <p:sp>
        <p:nvSpPr>
          <p:cNvPr id="657424" name="Text Box 16"/>
          <p:cNvSpPr txBox="1">
            <a:spLocks noChangeArrowheads="1"/>
          </p:cNvSpPr>
          <p:nvPr/>
        </p:nvSpPr>
        <p:spPr bwMode="auto">
          <a:xfrm>
            <a:off x="152400" y="1812925"/>
            <a:ext cx="1600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 smtClean="0">
                <a:latin typeface="Tahoma" pitchFamily="34" charset="0"/>
              </a:rPr>
              <a:t>Revenue Share</a:t>
            </a:r>
            <a:endParaRPr lang="en-US" sz="2000" dirty="0">
              <a:latin typeface="Tahoma" pitchFamily="34" charset="0"/>
            </a:endParaRPr>
          </a:p>
        </p:txBody>
      </p:sp>
      <p:sp>
        <p:nvSpPr>
          <p:cNvPr id="657425" name="Text Box 17"/>
          <p:cNvSpPr txBox="1">
            <a:spLocks noChangeArrowheads="1"/>
          </p:cNvSpPr>
          <p:nvPr/>
        </p:nvSpPr>
        <p:spPr bwMode="auto">
          <a:xfrm>
            <a:off x="3733800" y="1981200"/>
            <a:ext cx="1828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 smtClean="0">
                <a:latin typeface="Tahoma" pitchFamily="34" charset="0"/>
              </a:rPr>
              <a:t>Subscription / Sponsorship</a:t>
            </a:r>
            <a:endParaRPr lang="en-US" sz="2000" dirty="0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RPV Optimization:</a:t>
            </a:r>
            <a:br>
              <a:rPr lang="en-US" dirty="0" smtClean="0"/>
            </a:br>
            <a:r>
              <a:rPr lang="en-US" sz="3600" dirty="0" smtClean="0"/>
              <a:t>Problems with Sort by CPC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990598" y="2209800"/>
          <a:ext cx="7086602" cy="3657600"/>
        </p:xfrm>
        <a:graphic>
          <a:graphicData uri="http://schemas.openxmlformats.org/drawingml/2006/table">
            <a:tbl>
              <a:tblPr/>
              <a:tblGrid>
                <a:gridCol w="2137283"/>
                <a:gridCol w="2425970"/>
                <a:gridCol w="2523349"/>
              </a:tblGrid>
              <a:tr h="86491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Example Term: "</a:t>
                      </a:r>
                      <a:r>
                        <a:rPr lang="en-US" sz="18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mba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"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33760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43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Ad Title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Univ. of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Phx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: Online MBA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Univ. of Washington MBA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43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Ad Body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100% online university. Fully accredited.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Foster School of business. Top 30 ranked.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53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CPC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$10.00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$0.50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53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CTR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53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Position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#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#10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60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RPV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$0.0010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$0.0200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RPV Optimization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2707" name="Picture 3"/>
          <p:cNvPicPr>
            <a:picLocks noChangeAspect="1" noChangeArrowheads="1"/>
          </p:cNvPicPr>
          <p:nvPr/>
        </p:nvPicPr>
        <p:blipFill>
          <a:blip r:embed="rId3" cstate="print"/>
          <a:srcRect l="1166" t="17057" r="3215" b="6552"/>
          <a:stretch>
            <a:fillRect/>
          </a:stretch>
        </p:blipFill>
        <p:spPr bwMode="auto">
          <a:xfrm>
            <a:off x="1066800" y="1142999"/>
            <a:ext cx="6934200" cy="5665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943600" y="228600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Sort by (</a:t>
            </a:r>
            <a:r>
              <a:rPr lang="en-US" sz="2400" dirty="0" err="1" smtClean="0">
                <a:solidFill>
                  <a:srgbClr val="FF0000"/>
                </a:solidFill>
              </a:rPr>
              <a:t>CPC_Bid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x CTR)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 rot="7013528">
            <a:off x="6979076" y="1296344"/>
            <a:ext cx="1729283" cy="30818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Keyword Opacity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37193" y="2133599"/>
          <a:ext cx="8049607" cy="3429001"/>
        </p:xfrm>
        <a:graphic>
          <a:graphicData uri="http://schemas.openxmlformats.org/drawingml/2006/table">
            <a:tbl>
              <a:tblPr/>
              <a:tblGrid>
                <a:gridCol w="1710182"/>
                <a:gridCol w="911225"/>
                <a:gridCol w="514350"/>
                <a:gridCol w="782637"/>
                <a:gridCol w="764925"/>
                <a:gridCol w="706437"/>
                <a:gridCol w="834463"/>
                <a:gridCol w="834463"/>
                <a:gridCol w="990925"/>
              </a:tblGrid>
              <a:tr h="665825">
                <a:tc>
                  <a:txBody>
                    <a:bodyPr/>
                    <a:lstStyle/>
                    <a:p>
                      <a:pPr algn="l" fontAlgn="b"/>
                      <a:endParaRPr lang="en-US" sz="20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Impr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CTR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Clicks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CPC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CR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Leads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CPA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Spend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</a:tr>
              <a:tr h="66582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Nursing School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$1.00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$20.00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$5,000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</a:tr>
              <a:tr h="69911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Nursing Schools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$2.00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$10.00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$10,000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</a:tr>
              <a:tr h="69911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110,000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$1.50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12.5%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1,250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$12.00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$15,000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</a:tr>
              <a:tr h="69911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MatchDriver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110,000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$2.00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12.5%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1,250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$16.00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$20,000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DDD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8637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5400" dirty="0" smtClean="0"/>
              <a:t>I know I’m wasting half of my ad budget. I just don’t know which half.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Landing Page Analysis</a:t>
            </a:r>
            <a:endParaRPr lang="en-US" dirty="0"/>
          </a:p>
        </p:txBody>
      </p:sp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3" cstate="print"/>
          <a:srcRect l="1141" t="16162" r="4132" b="4646"/>
          <a:stretch>
            <a:fillRect/>
          </a:stretch>
        </p:blipFill>
        <p:spPr bwMode="auto">
          <a:xfrm>
            <a:off x="1371600" y="1374227"/>
            <a:ext cx="6324600" cy="5407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4"/>
          <p:cNvSpPr/>
          <p:nvPr/>
        </p:nvSpPr>
        <p:spPr>
          <a:xfrm>
            <a:off x="5410200" y="2133600"/>
            <a:ext cx="2209800" cy="762000"/>
          </a:xfrm>
          <a:prstGeom prst="ellipse">
            <a:avLst/>
          </a:prstGeom>
          <a:solidFill>
            <a:srgbClr val="F79646">
              <a:alpha val="20000"/>
            </a:srgb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791200" y="1219200"/>
            <a:ext cx="3200400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What?? No “Christmas”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rot="5400000">
            <a:off x="7620000" y="1676400"/>
            <a:ext cx="609600" cy="6096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Landing Page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3" cstate="print"/>
          <a:srcRect l="14050" t="13737" r="15702" b="20808"/>
          <a:stretch>
            <a:fillRect/>
          </a:stretch>
        </p:blipFill>
        <p:spPr bwMode="auto">
          <a:xfrm>
            <a:off x="1752600" y="1295400"/>
            <a:ext cx="5715000" cy="5446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029200" y="152400"/>
            <a:ext cx="3962400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No “Christmas” here either!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ight Arrow 36"/>
          <p:cNvSpPr/>
          <p:nvPr/>
        </p:nvSpPr>
        <p:spPr>
          <a:xfrm rot="8863802">
            <a:off x="4896459" y="5250889"/>
            <a:ext cx="1951878" cy="2685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7010400" y="4267200"/>
            <a:ext cx="8382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Ad</a:t>
            </a:r>
            <a:endParaRPr lang="en-US" sz="2400" dirty="0"/>
          </a:p>
        </p:txBody>
      </p:sp>
      <p:sp>
        <p:nvSpPr>
          <p:cNvPr id="33" name="Right Arrow 32"/>
          <p:cNvSpPr/>
          <p:nvPr/>
        </p:nvSpPr>
        <p:spPr>
          <a:xfrm>
            <a:off x="2667000" y="4343400"/>
            <a:ext cx="38100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Industry Structure</a:t>
            </a:r>
            <a:endParaRPr lang="en-US" dirty="0"/>
          </a:p>
        </p:txBody>
      </p:sp>
      <p:sp>
        <p:nvSpPr>
          <p:cNvPr id="30" name="Oval 29"/>
          <p:cNvSpPr/>
          <p:nvPr/>
        </p:nvSpPr>
        <p:spPr>
          <a:xfrm>
            <a:off x="6477000" y="3048000"/>
            <a:ext cx="2209800" cy="2057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Advertiser</a:t>
            </a:r>
            <a:endParaRPr lang="en-US" sz="2400" dirty="0"/>
          </a:p>
        </p:txBody>
      </p:sp>
      <p:sp>
        <p:nvSpPr>
          <p:cNvPr id="31" name="Oval 30"/>
          <p:cNvSpPr/>
          <p:nvPr/>
        </p:nvSpPr>
        <p:spPr>
          <a:xfrm>
            <a:off x="381000" y="3124200"/>
            <a:ext cx="2209800" cy="2057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Audience</a:t>
            </a:r>
            <a:endParaRPr lang="en-US" sz="2400" dirty="0"/>
          </a:p>
        </p:txBody>
      </p:sp>
      <p:sp>
        <p:nvSpPr>
          <p:cNvPr id="32" name="Rectangle 31"/>
          <p:cNvSpPr/>
          <p:nvPr/>
        </p:nvSpPr>
        <p:spPr>
          <a:xfrm>
            <a:off x="4191000" y="1905000"/>
            <a:ext cx="838200" cy="4724400"/>
          </a:xfrm>
          <a:prstGeom prst="rect">
            <a:avLst/>
          </a:prstGeom>
          <a:solidFill>
            <a:srgbClr val="FF0000">
              <a:alpha val="50196"/>
            </a:srgb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4000" dirty="0" smtClean="0"/>
              <a:t>Media</a:t>
            </a:r>
            <a:endParaRPr lang="en-US" sz="4000" dirty="0"/>
          </a:p>
        </p:txBody>
      </p:sp>
      <p:sp>
        <p:nvSpPr>
          <p:cNvPr id="38" name="Right Arrow 37"/>
          <p:cNvSpPr/>
          <p:nvPr/>
        </p:nvSpPr>
        <p:spPr>
          <a:xfrm rot="12492753">
            <a:off x="2172432" y="5289735"/>
            <a:ext cx="2063985" cy="2685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40"/>
          <p:cNvGrpSpPr/>
          <p:nvPr/>
        </p:nvGrpSpPr>
        <p:grpSpPr>
          <a:xfrm>
            <a:off x="2667000" y="3429000"/>
            <a:ext cx="1524000" cy="838200"/>
            <a:chOff x="2667000" y="3048000"/>
            <a:chExt cx="1524000" cy="838200"/>
          </a:xfrm>
        </p:grpSpPr>
        <p:sp>
          <p:nvSpPr>
            <p:cNvPr id="34" name="Right Arrow 33"/>
            <p:cNvSpPr/>
            <p:nvPr/>
          </p:nvSpPr>
          <p:spPr>
            <a:xfrm>
              <a:off x="2667000" y="3429000"/>
              <a:ext cx="1524000" cy="4572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200400" y="3048000"/>
              <a:ext cx="4572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$</a:t>
              </a:r>
              <a:endParaRPr lang="en-US" dirty="0"/>
            </a:p>
          </p:txBody>
        </p:sp>
      </p:grpSp>
      <p:grpSp>
        <p:nvGrpSpPr>
          <p:cNvPr id="4" name="Group 46"/>
          <p:cNvGrpSpPr/>
          <p:nvPr/>
        </p:nvGrpSpPr>
        <p:grpSpPr>
          <a:xfrm>
            <a:off x="5029201" y="3429000"/>
            <a:ext cx="1371599" cy="838200"/>
            <a:chOff x="5029201" y="3048000"/>
            <a:chExt cx="1371599" cy="838200"/>
          </a:xfrm>
        </p:grpSpPr>
        <p:sp>
          <p:nvSpPr>
            <p:cNvPr id="39" name="Right Arrow 38"/>
            <p:cNvSpPr/>
            <p:nvPr/>
          </p:nvSpPr>
          <p:spPr>
            <a:xfrm rot="10800000">
              <a:off x="5029201" y="3429000"/>
              <a:ext cx="1371599" cy="4572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562600" y="3048000"/>
              <a:ext cx="7620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$$$</a:t>
              </a:r>
              <a:endParaRPr lang="en-US" dirty="0"/>
            </a:p>
          </p:txBody>
        </p:sp>
      </p:grpSp>
      <p:grpSp>
        <p:nvGrpSpPr>
          <p:cNvPr id="5" name="Group 49"/>
          <p:cNvGrpSpPr/>
          <p:nvPr/>
        </p:nvGrpSpPr>
        <p:grpSpPr>
          <a:xfrm>
            <a:off x="1905000" y="1447799"/>
            <a:ext cx="5334000" cy="1600200"/>
            <a:chOff x="1905000" y="1371599"/>
            <a:chExt cx="5334000" cy="1600200"/>
          </a:xfrm>
        </p:grpSpPr>
        <p:sp>
          <p:nvSpPr>
            <p:cNvPr id="45" name="Freeform 44"/>
            <p:cNvSpPr/>
            <p:nvPr/>
          </p:nvSpPr>
          <p:spPr>
            <a:xfrm flipV="1">
              <a:off x="1905000" y="1371599"/>
              <a:ext cx="5334000" cy="1600200"/>
            </a:xfrm>
            <a:custGeom>
              <a:avLst/>
              <a:gdLst>
                <a:gd name="connsiteX0" fmla="*/ 0 w 5190837"/>
                <a:gd name="connsiteY0" fmla="*/ 0 h 1991975"/>
                <a:gd name="connsiteX1" fmla="*/ 2641600 w 5190837"/>
                <a:gd name="connsiteY1" fmla="*/ 1985818 h 1991975"/>
                <a:gd name="connsiteX2" fmla="*/ 5190837 w 5190837"/>
                <a:gd name="connsiteY2" fmla="*/ 36945 h 199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190837" h="1991975">
                  <a:moveTo>
                    <a:pt x="0" y="0"/>
                  </a:moveTo>
                  <a:cubicBezTo>
                    <a:pt x="888230" y="989830"/>
                    <a:pt x="1776461" y="1979661"/>
                    <a:pt x="2641600" y="1985818"/>
                  </a:cubicBezTo>
                  <a:cubicBezTo>
                    <a:pt x="3506739" y="1991975"/>
                    <a:pt x="4348788" y="1014460"/>
                    <a:pt x="5190837" y="36945"/>
                  </a:cubicBezTo>
                </a:path>
              </a:pathLst>
            </a:custGeom>
            <a:ln w="76200"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114800" y="1447800"/>
              <a:ext cx="990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$$$$$</a:t>
              </a:r>
              <a:endParaRPr lang="en-US" dirty="0"/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4267200" y="2362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$$</a:t>
            </a:r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0" y="2667000"/>
            <a:ext cx="3048000" cy="3124200"/>
          </a:xfrm>
          <a:prstGeom prst="ellipse">
            <a:avLst/>
          </a:prstGeom>
          <a:solidFill>
            <a:srgbClr val="FFFF0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 Users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524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8800" dirty="0" smtClean="0"/>
              <a:t>Don’t bug me</a:t>
            </a:r>
          </a:p>
        </p:txBody>
      </p:sp>
      <p:pic>
        <p:nvPicPr>
          <p:cNvPr id="32769" name="Picture 1"/>
          <p:cNvPicPr>
            <a:picLocks noChangeAspect="1" noChangeArrowheads="1"/>
          </p:cNvPicPr>
          <p:nvPr/>
        </p:nvPicPr>
        <p:blipFill>
          <a:blip r:embed="rId3" cstate="print"/>
          <a:srcRect l="20358" t="10757" r="21429" b="17714"/>
          <a:stretch>
            <a:fillRect/>
          </a:stretch>
        </p:blipFill>
        <p:spPr bwMode="auto">
          <a:xfrm>
            <a:off x="4687120" y="3200400"/>
            <a:ext cx="4456880" cy="342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3124200"/>
            <a:ext cx="8229600" cy="1782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Unless I like what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you have to offer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2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Better Matching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Context detection</a:t>
            </a:r>
          </a:p>
          <a:p>
            <a:pPr lvl="1"/>
            <a:r>
              <a:rPr lang="en-US" dirty="0" smtClean="0"/>
              <a:t>GPS, location</a:t>
            </a:r>
          </a:p>
          <a:p>
            <a:pPr lvl="1"/>
            <a:r>
              <a:rPr lang="en-US" dirty="0" smtClean="0"/>
              <a:t>App vs. </a:t>
            </a:r>
            <a:r>
              <a:rPr lang="en-US" dirty="0" smtClean="0"/>
              <a:t>content</a:t>
            </a:r>
          </a:p>
          <a:p>
            <a:pPr lvl="1"/>
            <a:r>
              <a:rPr lang="en-US" dirty="0" smtClean="0"/>
              <a:t>In-game</a:t>
            </a:r>
            <a:endParaRPr lang="en-US" dirty="0" smtClean="0"/>
          </a:p>
          <a:p>
            <a:pPr lvl="1"/>
            <a:r>
              <a:rPr lang="en-US" dirty="0" smtClean="0"/>
              <a:t>Info seeker vs. </a:t>
            </a:r>
            <a:r>
              <a:rPr lang="en-US" dirty="0" err="1" smtClean="0"/>
              <a:t>transactor</a:t>
            </a:r>
            <a:endParaRPr lang="en-US" dirty="0" smtClean="0"/>
          </a:p>
          <a:p>
            <a:pPr lvl="1"/>
            <a:r>
              <a:rPr lang="en-US" dirty="0" smtClean="0"/>
              <a:t>Calendars/schedules/events</a:t>
            </a:r>
          </a:p>
          <a:p>
            <a:pPr lvl="1"/>
            <a:r>
              <a:rPr lang="en-US" dirty="0" smtClean="0"/>
              <a:t>Social networks/status</a:t>
            </a:r>
          </a:p>
          <a:p>
            <a:pPr lvl="1"/>
            <a:r>
              <a:rPr lang="en-US" dirty="0" smtClean="0"/>
              <a:t>Twitter - now</a:t>
            </a:r>
          </a:p>
          <a:p>
            <a:pPr lvl="1"/>
            <a:r>
              <a:rPr lang="en-US" dirty="0" smtClean="0"/>
              <a:t>Behavioral – esp. w/knowledge of specific site behaviors</a:t>
            </a:r>
          </a:p>
          <a:p>
            <a:pPr lvl="1"/>
            <a:r>
              <a:rPr lang="en-US" dirty="0" smtClean="0"/>
              <a:t>Contextual</a:t>
            </a:r>
          </a:p>
          <a:p>
            <a:r>
              <a:rPr lang="en-US" dirty="0" smtClean="0"/>
              <a:t>Privacy</a:t>
            </a:r>
          </a:p>
          <a:p>
            <a:pPr lvl="1"/>
            <a:r>
              <a:rPr lang="en-US" dirty="0" smtClean="0"/>
              <a:t>Google “AOL search data”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Context?</a:t>
            </a:r>
            <a:endParaRPr lang="en-US" dirty="0"/>
          </a:p>
        </p:txBody>
      </p:sp>
      <p:pic>
        <p:nvPicPr>
          <p:cNvPr id="123907" name="Picture 3"/>
          <p:cNvPicPr>
            <a:picLocks noChangeAspect="1" noChangeArrowheads="1"/>
          </p:cNvPicPr>
          <p:nvPr/>
        </p:nvPicPr>
        <p:blipFill>
          <a:blip r:embed="rId3" cstate="print"/>
          <a:srcRect l="21429" t="13429" r="22857" b="2762"/>
          <a:stretch>
            <a:fillRect/>
          </a:stretch>
        </p:blipFill>
        <p:spPr bwMode="auto">
          <a:xfrm>
            <a:off x="3276600" y="1295400"/>
            <a:ext cx="5754486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81000" y="1524000"/>
            <a:ext cx="2819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Flowers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Mentos</a:t>
            </a:r>
            <a:r>
              <a:rPr lang="en-US" dirty="0" smtClean="0"/>
              <a:t> gum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Trial Prep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Credit score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Cosmetics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Hampton Inns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err="1" smtClean="0"/>
              <a:t>WeightWatchers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Vacation Home Rentals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Home Depot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Web Hosting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WebMD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Colon Cleanse – Warning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My Teeth Aren’t Yellow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Classmates.com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A/B Split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0770" name="Picture 2"/>
          <p:cNvPicPr>
            <a:picLocks noChangeAspect="1" noChangeArrowheads="1"/>
          </p:cNvPicPr>
          <p:nvPr/>
        </p:nvPicPr>
        <p:blipFill>
          <a:blip r:embed="rId3" cstate="print"/>
          <a:srcRect l="34286" t="24381" r="21428" b="12381"/>
          <a:stretch>
            <a:fillRect/>
          </a:stretch>
        </p:blipFill>
        <p:spPr bwMode="auto">
          <a:xfrm>
            <a:off x="1600200" y="1417484"/>
            <a:ext cx="6096000" cy="5440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Sample Size, margin of error, confidence</a:t>
            </a:r>
          </a:p>
          <a:p>
            <a:pPr>
              <a:buNone/>
            </a:pPr>
            <a:endParaRPr lang="pt-BR" i="1" dirty="0" smtClean="0"/>
          </a:p>
          <a:p>
            <a:pPr>
              <a:buNone/>
            </a:pPr>
            <a:r>
              <a:rPr lang="pt-BR" i="1" dirty="0" smtClean="0"/>
              <a:t>x</a:t>
            </a:r>
            <a:r>
              <a:rPr lang="pt-BR" dirty="0" smtClean="0"/>
              <a:t> </a:t>
            </a:r>
            <a:r>
              <a:rPr lang="pt-BR" dirty="0"/>
              <a:t>= </a:t>
            </a:r>
            <a:r>
              <a:rPr lang="pt-BR" i="1" dirty="0"/>
              <a:t>Z</a:t>
            </a:r>
            <a:r>
              <a:rPr lang="pt-BR" dirty="0"/>
              <a:t>(</a:t>
            </a:r>
            <a:r>
              <a:rPr lang="pt-BR" i="1" baseline="30000" dirty="0"/>
              <a:t>c</a:t>
            </a:r>
            <a:r>
              <a:rPr lang="pt-BR" dirty="0"/>
              <a:t>/</a:t>
            </a:r>
            <a:r>
              <a:rPr lang="pt-BR" baseline="-25000" dirty="0"/>
              <a:t>100</a:t>
            </a:r>
            <a:r>
              <a:rPr lang="pt-BR" dirty="0"/>
              <a:t>)</a:t>
            </a:r>
            <a:r>
              <a:rPr lang="pt-BR" baseline="30000" dirty="0"/>
              <a:t>2</a:t>
            </a:r>
            <a:r>
              <a:rPr lang="pt-BR" i="1" dirty="0"/>
              <a:t>r</a:t>
            </a:r>
            <a:r>
              <a:rPr lang="pt-BR" dirty="0"/>
              <a:t>(100-</a:t>
            </a:r>
            <a:r>
              <a:rPr lang="pt-BR" i="1" dirty="0"/>
              <a:t>r</a:t>
            </a:r>
            <a:r>
              <a:rPr lang="pt-BR" dirty="0" smtClean="0"/>
              <a:t>)</a:t>
            </a:r>
          </a:p>
          <a:p>
            <a:pPr>
              <a:buNone/>
            </a:pPr>
            <a:endParaRPr lang="pt-BR" i="1" dirty="0" smtClean="0"/>
          </a:p>
          <a:p>
            <a:pPr>
              <a:buNone/>
            </a:pPr>
            <a:r>
              <a:rPr lang="pt-BR" i="1" dirty="0" smtClean="0"/>
              <a:t>n</a:t>
            </a:r>
            <a:r>
              <a:rPr lang="pt-BR" dirty="0" smtClean="0"/>
              <a:t> </a:t>
            </a:r>
            <a:r>
              <a:rPr lang="pt-BR" dirty="0"/>
              <a:t>= </a:t>
            </a:r>
            <a:r>
              <a:rPr lang="pt-BR" i="1" baseline="30000" dirty="0"/>
              <a:t>N x</a:t>
            </a:r>
            <a:r>
              <a:rPr lang="pt-BR" dirty="0"/>
              <a:t>/</a:t>
            </a:r>
            <a:r>
              <a:rPr lang="pt-BR" baseline="-25000" dirty="0"/>
              <a:t>((</a:t>
            </a:r>
            <a:r>
              <a:rPr lang="pt-BR" i="1" baseline="-25000" dirty="0"/>
              <a:t>N</a:t>
            </a:r>
            <a:r>
              <a:rPr lang="pt-BR" baseline="-25000" dirty="0"/>
              <a:t>-1)</a:t>
            </a:r>
            <a:r>
              <a:rPr lang="pt-BR" i="1" baseline="-25000" dirty="0"/>
              <a:t>E</a:t>
            </a:r>
            <a:r>
              <a:rPr lang="pt-BR" baseline="30000" dirty="0"/>
              <a:t>2</a:t>
            </a:r>
            <a:r>
              <a:rPr lang="pt-BR" baseline="-25000" dirty="0"/>
              <a:t> + </a:t>
            </a:r>
            <a:r>
              <a:rPr lang="pt-BR" i="1" baseline="-25000" dirty="0"/>
              <a:t>x</a:t>
            </a:r>
            <a:r>
              <a:rPr lang="pt-BR" baseline="-25000" dirty="0"/>
              <a:t>)</a:t>
            </a:r>
            <a:r>
              <a:rPr lang="pt-BR" dirty="0"/>
              <a:t> </a:t>
            </a:r>
            <a:endParaRPr lang="pt-BR" dirty="0" smtClean="0"/>
          </a:p>
          <a:p>
            <a:pPr>
              <a:buNone/>
            </a:pPr>
            <a:endParaRPr lang="pt-BR" i="1" dirty="0" smtClean="0"/>
          </a:p>
          <a:p>
            <a:pPr>
              <a:buNone/>
            </a:pPr>
            <a:r>
              <a:rPr lang="pt-BR" i="1" dirty="0" smtClean="0"/>
              <a:t>E</a:t>
            </a:r>
            <a:r>
              <a:rPr lang="pt-BR" dirty="0" smtClean="0"/>
              <a:t> </a:t>
            </a:r>
            <a:r>
              <a:rPr lang="pt-BR" dirty="0"/>
              <a:t>= Sqrt[</a:t>
            </a:r>
            <a:r>
              <a:rPr lang="pt-BR" baseline="30000" dirty="0"/>
              <a:t>(</a:t>
            </a:r>
            <a:r>
              <a:rPr lang="pt-BR" i="1" baseline="30000" dirty="0"/>
              <a:t>N</a:t>
            </a:r>
            <a:r>
              <a:rPr lang="pt-BR" baseline="30000" dirty="0"/>
              <a:t> - </a:t>
            </a:r>
            <a:r>
              <a:rPr lang="pt-BR" i="1" baseline="30000" dirty="0"/>
              <a:t>n</a:t>
            </a:r>
            <a:r>
              <a:rPr lang="pt-BR" baseline="30000" dirty="0"/>
              <a:t>)</a:t>
            </a:r>
            <a:r>
              <a:rPr lang="pt-BR" i="1" baseline="30000" dirty="0"/>
              <a:t>x</a:t>
            </a:r>
            <a:r>
              <a:rPr lang="pt-BR" dirty="0"/>
              <a:t>/</a:t>
            </a:r>
            <a:r>
              <a:rPr lang="pt-BR" i="1" baseline="-25000" dirty="0"/>
              <a:t>n</a:t>
            </a:r>
            <a:r>
              <a:rPr lang="pt-BR" baseline="-25000" dirty="0"/>
              <a:t>(</a:t>
            </a:r>
            <a:r>
              <a:rPr lang="pt-BR" i="1" baseline="-25000" dirty="0"/>
              <a:t>N</a:t>
            </a:r>
            <a:r>
              <a:rPr lang="pt-BR" baseline="-25000" dirty="0"/>
              <a:t>-1</a:t>
            </a:r>
            <a:r>
              <a:rPr lang="pt-BR" baseline="-25000" dirty="0" smtClean="0"/>
              <a:t>)</a:t>
            </a:r>
            <a:r>
              <a:rPr lang="pt-BR" dirty="0" smtClean="0"/>
              <a:t>] </a:t>
            </a:r>
          </a:p>
        </p:txBody>
      </p:sp>
      <p:pic>
        <p:nvPicPr>
          <p:cNvPr id="154625" name="Picture 1"/>
          <p:cNvPicPr>
            <a:picLocks noChangeAspect="1" noChangeArrowheads="1"/>
          </p:cNvPicPr>
          <p:nvPr/>
        </p:nvPicPr>
        <p:blipFill>
          <a:blip r:embed="rId3" cstate="print"/>
          <a:srcRect l="45714" t="32000" r="33810" b="13143"/>
          <a:stretch>
            <a:fillRect/>
          </a:stretch>
        </p:blipFill>
        <p:spPr bwMode="auto">
          <a:xfrm>
            <a:off x="5257800" y="2362200"/>
            <a:ext cx="2548467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2010 </a:t>
            </a:r>
            <a:r>
              <a:rPr lang="en-US" dirty="0" smtClean="0"/>
              <a:t>Global Ad Spend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13800" dirty="0" smtClean="0"/>
              <a:t>$</a:t>
            </a:r>
            <a:r>
              <a:rPr lang="en-US" sz="13800" dirty="0" smtClean="0"/>
              <a:t>448 </a:t>
            </a:r>
            <a:r>
              <a:rPr lang="en-US" sz="13800" dirty="0" smtClean="0"/>
              <a:t>Billion</a:t>
            </a:r>
            <a:endParaRPr lang="en-US" sz="13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Size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 many ideas, so little to sample…</a:t>
            </a:r>
          </a:p>
          <a:p>
            <a:pPr lvl="1"/>
            <a:r>
              <a:rPr lang="en-US" dirty="0" smtClean="0"/>
              <a:t>Disproportionate advantage to scale</a:t>
            </a:r>
          </a:p>
          <a:p>
            <a:r>
              <a:rPr lang="en-US" dirty="0" smtClean="0"/>
              <a:t>Multivariate testing</a:t>
            </a:r>
          </a:p>
          <a:p>
            <a:pPr lvl="1"/>
            <a:r>
              <a:rPr lang="en-US" dirty="0" smtClean="0"/>
              <a:t>Taguchi Method</a:t>
            </a:r>
          </a:p>
          <a:p>
            <a:pPr lvl="2"/>
            <a:r>
              <a:rPr lang="en-US" dirty="0" smtClean="0"/>
              <a:t>Method for calculating signal-to-noise ratio of different parameters in an experimental design</a:t>
            </a:r>
          </a:p>
          <a:p>
            <a:pPr lvl="2"/>
            <a:r>
              <a:rPr lang="en-US" dirty="0" smtClean="0"/>
              <a:t>Allows optimization with A/B test of each cross-product</a:t>
            </a:r>
          </a:p>
          <a:p>
            <a:pPr lvl="3"/>
            <a:endParaRPr lang="en-US" dirty="0" smtClean="0"/>
          </a:p>
          <a:p>
            <a:pPr lvl="2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8722" name="Picture 2"/>
          <p:cNvPicPr>
            <a:picLocks noChangeAspect="1" noChangeArrowheads="1"/>
          </p:cNvPicPr>
          <p:nvPr/>
        </p:nvPicPr>
        <p:blipFill>
          <a:blip r:embed="rId3" cstate="print"/>
          <a:srcRect l="9091" t="12929" r="9917" b="36970"/>
          <a:stretch>
            <a:fillRect/>
          </a:stretch>
        </p:blipFill>
        <p:spPr bwMode="auto">
          <a:xfrm>
            <a:off x="5562600" y="0"/>
            <a:ext cx="3581400" cy="2265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8723" name="Picture 3"/>
          <p:cNvPicPr>
            <a:picLocks noChangeAspect="1" noChangeArrowheads="1"/>
          </p:cNvPicPr>
          <p:nvPr/>
        </p:nvPicPr>
        <p:blipFill>
          <a:blip r:embed="rId4" cstate="print"/>
          <a:srcRect l="10331" t="13636" r="11983" b="13636"/>
          <a:stretch>
            <a:fillRect/>
          </a:stretch>
        </p:blipFill>
        <p:spPr bwMode="auto">
          <a:xfrm>
            <a:off x="0" y="0"/>
            <a:ext cx="2819400" cy="269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8724" name="Picture 4"/>
          <p:cNvPicPr>
            <a:picLocks noChangeAspect="1" noChangeArrowheads="1"/>
          </p:cNvPicPr>
          <p:nvPr/>
        </p:nvPicPr>
        <p:blipFill>
          <a:blip r:embed="rId5" cstate="print"/>
          <a:srcRect l="10331" t="13636" r="12810" b="16869"/>
          <a:stretch>
            <a:fillRect/>
          </a:stretch>
        </p:blipFill>
        <p:spPr bwMode="auto">
          <a:xfrm>
            <a:off x="5943600" y="3898490"/>
            <a:ext cx="3200400" cy="2959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8725" name="Picture 5"/>
          <p:cNvPicPr>
            <a:picLocks noChangeAspect="1" noChangeArrowheads="1"/>
          </p:cNvPicPr>
          <p:nvPr/>
        </p:nvPicPr>
        <p:blipFill>
          <a:blip r:embed="rId6" cstate="print"/>
          <a:srcRect l="3719" t="13636" r="7025" b="4747"/>
          <a:stretch>
            <a:fillRect/>
          </a:stretch>
        </p:blipFill>
        <p:spPr bwMode="auto">
          <a:xfrm>
            <a:off x="0" y="3793772"/>
            <a:ext cx="3276600" cy="3064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8726" name="Picture 6"/>
          <p:cNvPicPr>
            <a:picLocks noChangeAspect="1" noChangeArrowheads="1"/>
          </p:cNvPicPr>
          <p:nvPr/>
        </p:nvPicPr>
        <p:blipFill>
          <a:blip r:embed="rId7" cstate="print"/>
          <a:srcRect l="5372" t="13636" r="7851" b="3131"/>
          <a:stretch>
            <a:fillRect/>
          </a:stretch>
        </p:blipFill>
        <p:spPr bwMode="auto">
          <a:xfrm>
            <a:off x="2819400" y="2057400"/>
            <a:ext cx="3276600" cy="3214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Repetition</a:t>
            </a:r>
            <a:endParaRPr lang="en-US" dirty="0"/>
          </a:p>
        </p:txBody>
      </p:sp>
      <p:pic>
        <p:nvPicPr>
          <p:cNvPr id="787460" name="Picture 4"/>
          <p:cNvPicPr>
            <a:picLocks noChangeAspect="1" noChangeArrowheads="1"/>
          </p:cNvPicPr>
          <p:nvPr/>
        </p:nvPicPr>
        <p:blipFill>
          <a:blip r:embed="rId3" cstate="print"/>
          <a:srcRect l="1031" t="17267" r="3094" b="3662"/>
          <a:stretch>
            <a:fillRect/>
          </a:stretch>
        </p:blipFill>
        <p:spPr bwMode="auto">
          <a:xfrm>
            <a:off x="0" y="1147763"/>
            <a:ext cx="9144000" cy="54054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grpSp>
        <p:nvGrpSpPr>
          <p:cNvPr id="11" name="Group 10"/>
          <p:cNvGrpSpPr/>
          <p:nvPr/>
        </p:nvGrpSpPr>
        <p:grpSpPr>
          <a:xfrm>
            <a:off x="1600200" y="1371600"/>
            <a:ext cx="7543800" cy="5334000"/>
            <a:chOff x="1600200" y="1371600"/>
            <a:chExt cx="7543800" cy="5334000"/>
          </a:xfrm>
        </p:grpSpPr>
        <p:sp>
          <p:nvSpPr>
            <p:cNvPr id="787461" name="Oval 5"/>
            <p:cNvSpPr>
              <a:spLocks noChangeArrowheads="1"/>
            </p:cNvSpPr>
            <p:nvPr/>
          </p:nvSpPr>
          <p:spPr bwMode="auto">
            <a:xfrm>
              <a:off x="2590800" y="1524000"/>
              <a:ext cx="838200" cy="533400"/>
            </a:xfrm>
            <a:prstGeom prst="ellipse">
              <a:avLst/>
            </a:prstGeom>
            <a:solidFill>
              <a:schemeClr val="accent1">
                <a:alpha val="30000"/>
              </a:schemeClr>
            </a:solidFill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7462" name="Oval 6"/>
            <p:cNvSpPr>
              <a:spLocks noChangeArrowheads="1"/>
            </p:cNvSpPr>
            <p:nvPr/>
          </p:nvSpPr>
          <p:spPr bwMode="auto">
            <a:xfrm>
              <a:off x="4038600" y="2362200"/>
              <a:ext cx="1219200" cy="457200"/>
            </a:xfrm>
            <a:prstGeom prst="ellipse">
              <a:avLst/>
            </a:prstGeom>
            <a:solidFill>
              <a:schemeClr val="accent1">
                <a:alpha val="30000"/>
              </a:schemeClr>
            </a:solidFill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7463" name="Oval 7"/>
            <p:cNvSpPr>
              <a:spLocks noChangeArrowheads="1"/>
            </p:cNvSpPr>
            <p:nvPr/>
          </p:nvSpPr>
          <p:spPr bwMode="auto">
            <a:xfrm>
              <a:off x="8001000" y="4419600"/>
              <a:ext cx="990600" cy="381000"/>
            </a:xfrm>
            <a:prstGeom prst="ellipse">
              <a:avLst/>
            </a:prstGeom>
            <a:solidFill>
              <a:schemeClr val="accent1">
                <a:alpha val="30000"/>
              </a:schemeClr>
            </a:solidFill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7464" name="Oval 8"/>
            <p:cNvSpPr>
              <a:spLocks noChangeArrowheads="1"/>
            </p:cNvSpPr>
            <p:nvPr/>
          </p:nvSpPr>
          <p:spPr bwMode="auto">
            <a:xfrm>
              <a:off x="1600200" y="5486400"/>
              <a:ext cx="2057400" cy="457200"/>
            </a:xfrm>
            <a:prstGeom prst="ellipse">
              <a:avLst/>
            </a:prstGeom>
            <a:solidFill>
              <a:schemeClr val="accent1">
                <a:alpha val="30000"/>
              </a:schemeClr>
            </a:solidFill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7465" name="Oval 9"/>
            <p:cNvSpPr>
              <a:spLocks noChangeArrowheads="1"/>
            </p:cNvSpPr>
            <p:nvPr/>
          </p:nvSpPr>
          <p:spPr bwMode="auto">
            <a:xfrm>
              <a:off x="7391400" y="6248400"/>
              <a:ext cx="1524000" cy="457200"/>
            </a:xfrm>
            <a:prstGeom prst="ellipse">
              <a:avLst/>
            </a:prstGeom>
            <a:solidFill>
              <a:schemeClr val="accent1">
                <a:alpha val="30000"/>
              </a:schemeClr>
            </a:solidFill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7466" name="Oval 10"/>
            <p:cNvSpPr>
              <a:spLocks noChangeArrowheads="1"/>
            </p:cNvSpPr>
            <p:nvPr/>
          </p:nvSpPr>
          <p:spPr bwMode="auto">
            <a:xfrm>
              <a:off x="7848600" y="1371600"/>
              <a:ext cx="1295400" cy="762000"/>
            </a:xfrm>
            <a:prstGeom prst="ellipse">
              <a:avLst/>
            </a:prstGeom>
            <a:solidFill>
              <a:schemeClr val="accent1">
                <a:alpha val="30000"/>
              </a:schemeClr>
            </a:solidFill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94626" name="Object 2"/>
          <p:cNvGraphicFramePr>
            <a:graphicFrameLocks noChangeAspect="1"/>
          </p:cNvGraphicFramePr>
          <p:nvPr/>
        </p:nvGraphicFramePr>
        <p:xfrm>
          <a:off x="0" y="0"/>
          <a:ext cx="5272088" cy="6324600"/>
        </p:xfrm>
        <a:graphic>
          <a:graphicData uri="http://schemas.openxmlformats.org/presentationml/2006/ole">
            <p:oleObj spid="_x0000_s159746" name="Bitmap Image" r:id="rId4" imgW="6428571" imgH="8573697" progId="">
              <p:embed/>
            </p:oleObj>
          </a:graphicData>
        </a:graphic>
      </p:graphicFrame>
      <p:sp>
        <p:nvSpPr>
          <p:cNvPr id="794627" name="Oval 3"/>
          <p:cNvSpPr>
            <a:spLocks noChangeArrowheads="1"/>
          </p:cNvSpPr>
          <p:nvPr/>
        </p:nvSpPr>
        <p:spPr bwMode="auto">
          <a:xfrm>
            <a:off x="0" y="1295400"/>
            <a:ext cx="1143000" cy="533400"/>
          </a:xfrm>
          <a:prstGeom prst="ellipse">
            <a:avLst/>
          </a:prstGeom>
          <a:solidFill>
            <a:schemeClr val="accent1">
              <a:alpha val="30000"/>
            </a:schemeClr>
          </a:solidFill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4628" name="Oval 4"/>
          <p:cNvSpPr>
            <a:spLocks noChangeArrowheads="1"/>
          </p:cNvSpPr>
          <p:nvPr/>
        </p:nvSpPr>
        <p:spPr bwMode="auto">
          <a:xfrm>
            <a:off x="2667000" y="5334000"/>
            <a:ext cx="1143000" cy="533400"/>
          </a:xfrm>
          <a:prstGeom prst="ellipse">
            <a:avLst/>
          </a:prstGeom>
          <a:solidFill>
            <a:schemeClr val="accent1">
              <a:alpha val="30000"/>
            </a:schemeClr>
          </a:solidFill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4629" name="Oval 5"/>
          <p:cNvSpPr>
            <a:spLocks noChangeArrowheads="1"/>
          </p:cNvSpPr>
          <p:nvPr/>
        </p:nvSpPr>
        <p:spPr bwMode="auto">
          <a:xfrm>
            <a:off x="1295400" y="2438400"/>
            <a:ext cx="1143000" cy="533400"/>
          </a:xfrm>
          <a:prstGeom prst="ellipse">
            <a:avLst/>
          </a:prstGeom>
          <a:solidFill>
            <a:schemeClr val="accent1">
              <a:alpha val="30000"/>
            </a:schemeClr>
          </a:solidFill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4630" name="Oval 6"/>
          <p:cNvSpPr>
            <a:spLocks noChangeArrowheads="1"/>
          </p:cNvSpPr>
          <p:nvPr/>
        </p:nvSpPr>
        <p:spPr bwMode="auto">
          <a:xfrm>
            <a:off x="1600200" y="5105400"/>
            <a:ext cx="1143000" cy="381000"/>
          </a:xfrm>
          <a:prstGeom prst="ellipse">
            <a:avLst/>
          </a:prstGeom>
          <a:solidFill>
            <a:schemeClr val="accent1">
              <a:alpha val="30000"/>
            </a:schemeClr>
          </a:solidFill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Professional Photos</a:t>
            </a:r>
          </a:p>
        </p:txBody>
      </p:sp>
      <p:sp>
        <p:nvSpPr>
          <p:cNvPr id="774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524000"/>
            <a:ext cx="4265613" cy="43434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sz="2000"/>
              <a:t>Before</a:t>
            </a:r>
          </a:p>
        </p:txBody>
      </p:sp>
      <p:sp>
        <p:nvSpPr>
          <p:cNvPr id="77414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9788" y="1524000"/>
            <a:ext cx="4265612" cy="43434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sz="2000"/>
              <a:t>After</a:t>
            </a:r>
          </a:p>
        </p:txBody>
      </p:sp>
      <p:pic>
        <p:nvPicPr>
          <p:cNvPr id="774149" name="Picture 5" descr="ea_examp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9300" y="3810000"/>
            <a:ext cx="3289300" cy="2438400"/>
          </a:xfrm>
          <a:prstGeom prst="rect">
            <a:avLst/>
          </a:prstGeom>
          <a:noFill/>
        </p:spPr>
      </p:pic>
      <p:pic>
        <p:nvPicPr>
          <p:cNvPr id="774150" name="Picture 6" descr="ea_example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1981200"/>
            <a:ext cx="2362200" cy="1968500"/>
          </a:xfrm>
          <a:prstGeom prst="rect">
            <a:avLst/>
          </a:prstGeom>
          <a:noFill/>
        </p:spPr>
      </p:pic>
      <p:pic>
        <p:nvPicPr>
          <p:cNvPr id="774151" name="Picture 7" descr="pic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0" y="1981200"/>
            <a:ext cx="2266950" cy="1838325"/>
          </a:xfrm>
          <a:prstGeom prst="rect">
            <a:avLst/>
          </a:prstGeom>
          <a:noFill/>
        </p:spPr>
      </p:pic>
      <p:pic>
        <p:nvPicPr>
          <p:cNvPr id="774152" name="Picture 8" descr="pic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91350" y="3657600"/>
            <a:ext cx="1924050" cy="2343150"/>
          </a:xfrm>
          <a:prstGeom prst="rect">
            <a:avLst/>
          </a:prstGeom>
          <a:noFill/>
        </p:spPr>
      </p:pic>
      <p:sp>
        <p:nvSpPr>
          <p:cNvPr id="774153" name="Text Box 9"/>
          <p:cNvSpPr txBox="1">
            <a:spLocks noChangeArrowheads="1"/>
          </p:cNvSpPr>
          <p:nvPr/>
        </p:nvSpPr>
        <p:spPr bwMode="auto">
          <a:xfrm>
            <a:off x="3505200" y="2133600"/>
            <a:ext cx="23622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We observed an immediate 30% increase in conversion rates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7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Fact Sheet Design</a:t>
            </a:r>
          </a:p>
        </p:txBody>
      </p:sp>
      <p:graphicFrame>
        <p:nvGraphicFramePr>
          <p:cNvPr id="801795" name="Group 3"/>
          <p:cNvGraphicFramePr>
            <a:graphicFrameLocks noGrp="1"/>
          </p:cNvGraphicFramePr>
          <p:nvPr>
            <p:ph idx="1"/>
          </p:nvPr>
        </p:nvGraphicFramePr>
        <p:xfrm>
          <a:off x="1524000" y="1495425"/>
          <a:ext cx="6019800" cy="1707514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4980115"/>
                <a:gridCol w="1039685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EA639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Existing Schools (n=1,428)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03C76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EA639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CR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03C76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EA639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Best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303C76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EA639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51.1%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303C76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EA639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Worst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303C76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EA639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0.4%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303C76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EA639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Average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303C76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EA639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11.6%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03C76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graphicFrame>
        <p:nvGraphicFramePr>
          <p:cNvPr id="801812" name="Group 20"/>
          <p:cNvGraphicFramePr>
            <a:graphicFrameLocks noGrp="1"/>
          </p:cNvGraphicFramePr>
          <p:nvPr/>
        </p:nvGraphicFramePr>
        <p:xfrm>
          <a:off x="1676400" y="3505200"/>
          <a:ext cx="5856288" cy="2713354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895600"/>
                <a:gridCol w="1741488"/>
                <a:gridCol w="12192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EA639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Test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03C76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EA639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# Schools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03C76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EA639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CR Lift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303C76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EA639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Professional photo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03C76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EA639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303C76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EA639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30%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303C76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EA639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More RFI buttons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03C76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EA639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303C76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EA639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21%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303C76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</a:tr>
              <a:tr h="5191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EA639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Marketing voice, more programs listed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303C76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EA639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303C76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EA639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28%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303C76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EA639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Photos + Marketing voice, more programs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03C76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EA639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303C76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EA639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50%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03C76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Opportunities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Conversions</a:t>
            </a:r>
          </a:p>
          <a:p>
            <a:pPr lvl="1"/>
            <a:r>
              <a:rPr lang="en-US" dirty="0" smtClean="0"/>
              <a:t>Low</a:t>
            </a:r>
            <a:r>
              <a:rPr lang="en-US" dirty="0" smtClean="0"/>
              <a:t>-RPV</a:t>
            </a:r>
            <a:endParaRPr lang="en-US" dirty="0" smtClean="0"/>
          </a:p>
          <a:p>
            <a:pPr lvl="1"/>
            <a:r>
              <a:rPr lang="en-US" dirty="0" smtClean="0"/>
              <a:t>Waste</a:t>
            </a:r>
          </a:p>
          <a:p>
            <a:pPr lvl="1"/>
            <a:r>
              <a:rPr lang="en-US" dirty="0" smtClean="0"/>
              <a:t>Simplicity</a:t>
            </a:r>
          </a:p>
          <a:p>
            <a:r>
              <a:rPr lang="en-US" dirty="0" smtClean="0"/>
              <a:t>Risk</a:t>
            </a:r>
          </a:p>
          <a:p>
            <a:pPr lvl="1"/>
            <a:r>
              <a:rPr lang="en-US" dirty="0" smtClean="0"/>
              <a:t>Scaling </a:t>
            </a:r>
            <a:r>
              <a:rPr lang="en-US" dirty="0" smtClean="0"/>
              <a:t>local, hyperlocal</a:t>
            </a:r>
            <a:endParaRPr lang="en-US" dirty="0" smtClean="0"/>
          </a:p>
          <a:p>
            <a:pPr lvl="1"/>
            <a:r>
              <a:rPr lang="en-US" dirty="0" smtClean="0"/>
              <a:t>Data exchanges</a:t>
            </a:r>
          </a:p>
          <a:p>
            <a:pPr lvl="1"/>
            <a:r>
              <a:rPr lang="en-US" dirty="0" smtClean="0"/>
              <a:t>Under-monetized sites</a:t>
            </a:r>
          </a:p>
          <a:p>
            <a:r>
              <a:rPr lang="en-US" dirty="0" smtClean="0"/>
              <a:t>Context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Conversions</a:t>
            </a:r>
          </a:p>
          <a:p>
            <a:r>
              <a:rPr lang="en-US" dirty="0" smtClean="0"/>
              <a:t>Risk</a:t>
            </a:r>
          </a:p>
          <a:p>
            <a:r>
              <a:rPr lang="en-US" dirty="0" smtClean="0"/>
              <a:t>Context</a:t>
            </a:r>
          </a:p>
          <a:p>
            <a:r>
              <a:rPr lang="en-US" dirty="0" smtClean="0"/>
              <a:t>Testing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ight Arrow 36"/>
          <p:cNvSpPr/>
          <p:nvPr/>
        </p:nvSpPr>
        <p:spPr>
          <a:xfrm rot="8863802">
            <a:off x="4896459" y="5250889"/>
            <a:ext cx="1951878" cy="2685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7010400" y="4267200"/>
            <a:ext cx="8382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Ad</a:t>
            </a:r>
            <a:endParaRPr lang="en-US" sz="2400" dirty="0"/>
          </a:p>
        </p:txBody>
      </p:sp>
      <p:sp>
        <p:nvSpPr>
          <p:cNvPr id="33" name="Right Arrow 32"/>
          <p:cNvSpPr/>
          <p:nvPr/>
        </p:nvSpPr>
        <p:spPr>
          <a:xfrm>
            <a:off x="2667000" y="4343400"/>
            <a:ext cx="38100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Industry Structure</a:t>
            </a:r>
            <a:endParaRPr lang="en-US" dirty="0"/>
          </a:p>
        </p:txBody>
      </p:sp>
      <p:sp>
        <p:nvSpPr>
          <p:cNvPr id="30" name="Oval 29"/>
          <p:cNvSpPr/>
          <p:nvPr/>
        </p:nvSpPr>
        <p:spPr>
          <a:xfrm>
            <a:off x="6477000" y="3048000"/>
            <a:ext cx="2209800" cy="2057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Advertiser</a:t>
            </a:r>
            <a:endParaRPr lang="en-US" sz="2400" dirty="0"/>
          </a:p>
        </p:txBody>
      </p:sp>
      <p:sp>
        <p:nvSpPr>
          <p:cNvPr id="31" name="Oval 30"/>
          <p:cNvSpPr/>
          <p:nvPr/>
        </p:nvSpPr>
        <p:spPr>
          <a:xfrm>
            <a:off x="381000" y="3124200"/>
            <a:ext cx="2209800" cy="2057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Audience</a:t>
            </a:r>
            <a:endParaRPr lang="en-US" sz="2400" dirty="0"/>
          </a:p>
        </p:txBody>
      </p:sp>
      <p:sp>
        <p:nvSpPr>
          <p:cNvPr id="32" name="Rectangle 31"/>
          <p:cNvSpPr/>
          <p:nvPr/>
        </p:nvSpPr>
        <p:spPr>
          <a:xfrm>
            <a:off x="4191000" y="1905000"/>
            <a:ext cx="838200" cy="4724400"/>
          </a:xfrm>
          <a:prstGeom prst="rect">
            <a:avLst/>
          </a:prstGeom>
          <a:solidFill>
            <a:srgbClr val="FF0000">
              <a:alpha val="50196"/>
            </a:srgb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4000" dirty="0" smtClean="0"/>
              <a:t>Media</a:t>
            </a:r>
            <a:endParaRPr lang="en-US" sz="4000" dirty="0"/>
          </a:p>
        </p:txBody>
      </p:sp>
      <p:sp>
        <p:nvSpPr>
          <p:cNvPr id="38" name="Right Arrow 37"/>
          <p:cNvSpPr/>
          <p:nvPr/>
        </p:nvSpPr>
        <p:spPr>
          <a:xfrm rot="12492753">
            <a:off x="2172432" y="5289735"/>
            <a:ext cx="2063985" cy="2685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0"/>
          <p:cNvGrpSpPr/>
          <p:nvPr/>
        </p:nvGrpSpPr>
        <p:grpSpPr>
          <a:xfrm>
            <a:off x="2667000" y="3429000"/>
            <a:ext cx="1524000" cy="838200"/>
            <a:chOff x="2667000" y="3048000"/>
            <a:chExt cx="1524000" cy="838200"/>
          </a:xfrm>
        </p:grpSpPr>
        <p:sp>
          <p:nvSpPr>
            <p:cNvPr id="34" name="Right Arrow 33"/>
            <p:cNvSpPr/>
            <p:nvPr/>
          </p:nvSpPr>
          <p:spPr>
            <a:xfrm>
              <a:off x="2667000" y="3429000"/>
              <a:ext cx="1524000" cy="4572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200400" y="3048000"/>
              <a:ext cx="4572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$</a:t>
              </a:r>
              <a:endParaRPr lang="en-US" dirty="0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5029201" y="3429000"/>
            <a:ext cx="1371599" cy="838200"/>
            <a:chOff x="5029201" y="3048000"/>
            <a:chExt cx="1371599" cy="838200"/>
          </a:xfrm>
        </p:grpSpPr>
        <p:sp>
          <p:nvSpPr>
            <p:cNvPr id="39" name="Right Arrow 38"/>
            <p:cNvSpPr/>
            <p:nvPr/>
          </p:nvSpPr>
          <p:spPr>
            <a:xfrm rot="10800000">
              <a:off x="5029201" y="3429000"/>
              <a:ext cx="1371599" cy="4572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562600" y="3048000"/>
              <a:ext cx="7620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$$$</a:t>
              </a:r>
              <a:endParaRPr lang="en-US" dirty="0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1905000" y="1447799"/>
            <a:ext cx="5334000" cy="1600200"/>
            <a:chOff x="1905000" y="1371599"/>
            <a:chExt cx="5334000" cy="1600200"/>
          </a:xfrm>
        </p:grpSpPr>
        <p:sp>
          <p:nvSpPr>
            <p:cNvPr id="45" name="Freeform 44"/>
            <p:cNvSpPr/>
            <p:nvPr/>
          </p:nvSpPr>
          <p:spPr>
            <a:xfrm flipV="1">
              <a:off x="1905000" y="1371599"/>
              <a:ext cx="5334000" cy="1600200"/>
            </a:xfrm>
            <a:custGeom>
              <a:avLst/>
              <a:gdLst>
                <a:gd name="connsiteX0" fmla="*/ 0 w 5190837"/>
                <a:gd name="connsiteY0" fmla="*/ 0 h 1991975"/>
                <a:gd name="connsiteX1" fmla="*/ 2641600 w 5190837"/>
                <a:gd name="connsiteY1" fmla="*/ 1985818 h 1991975"/>
                <a:gd name="connsiteX2" fmla="*/ 5190837 w 5190837"/>
                <a:gd name="connsiteY2" fmla="*/ 36945 h 199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190837" h="1991975">
                  <a:moveTo>
                    <a:pt x="0" y="0"/>
                  </a:moveTo>
                  <a:cubicBezTo>
                    <a:pt x="888230" y="989830"/>
                    <a:pt x="1776461" y="1979661"/>
                    <a:pt x="2641600" y="1985818"/>
                  </a:cubicBezTo>
                  <a:cubicBezTo>
                    <a:pt x="3506739" y="1991975"/>
                    <a:pt x="4348788" y="1014460"/>
                    <a:pt x="5190837" y="36945"/>
                  </a:cubicBezTo>
                </a:path>
              </a:pathLst>
            </a:custGeom>
            <a:ln w="76200"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114800" y="1447800"/>
              <a:ext cx="990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$$$$$</a:t>
              </a:r>
              <a:endParaRPr lang="en-US" dirty="0"/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4267200" y="2362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$$</a:t>
            </a:r>
            <a:endParaRPr lang="en-US" dirty="0"/>
          </a:p>
        </p:txBody>
      </p:sp>
      <p:sp>
        <p:nvSpPr>
          <p:cNvPr id="51" name="Oval 50"/>
          <p:cNvSpPr/>
          <p:nvPr/>
        </p:nvSpPr>
        <p:spPr>
          <a:xfrm>
            <a:off x="5791200" y="2514600"/>
            <a:ext cx="3352800" cy="3200400"/>
          </a:xfrm>
          <a:prstGeom prst="ellipse">
            <a:avLst/>
          </a:prstGeom>
          <a:solidFill>
            <a:srgbClr val="FFFF0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0417 0.19987 L -0.04583 0.03331 " pathEditMode="relative" rAng="0" ptsTypes="AA">
                                      <p:cBhvr>
                                        <p:cTn id="14" dur="2000" spd="-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" y="-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6" grpId="0" animBg="1"/>
      <p:bldP spid="33" grpId="0" animBg="1"/>
      <p:bldP spid="38" grpId="0" animBg="1"/>
      <p:bldP spid="5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Great Divide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533400" y="1905000"/>
            <a:ext cx="3200400" cy="1295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Brand</a:t>
            </a:r>
            <a:endParaRPr lang="en-US" sz="2800" dirty="0"/>
          </a:p>
        </p:txBody>
      </p:sp>
      <p:sp>
        <p:nvSpPr>
          <p:cNvPr id="6" name="Rounded Rectangle 5"/>
          <p:cNvSpPr/>
          <p:nvPr/>
        </p:nvSpPr>
        <p:spPr>
          <a:xfrm>
            <a:off x="5257800" y="1905000"/>
            <a:ext cx="3200400" cy="1295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Direct Response</a:t>
            </a:r>
            <a:endParaRPr lang="en-US" sz="2800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33400" y="3276600"/>
            <a:ext cx="3352800" cy="3276600"/>
          </a:xfrm>
        </p:spPr>
        <p:txBody>
          <a:bodyPr/>
          <a:lstStyle/>
          <a:p>
            <a:r>
              <a:rPr lang="en-US" dirty="0" smtClean="0"/>
              <a:t>Emotions</a:t>
            </a:r>
          </a:p>
          <a:p>
            <a:r>
              <a:rPr lang="en-US" dirty="0" smtClean="0"/>
              <a:t>Indirect benefits</a:t>
            </a:r>
          </a:p>
          <a:p>
            <a:r>
              <a:rPr lang="en-US" dirty="0" smtClean="0"/>
              <a:t>Banners, TV, stadiums</a:t>
            </a:r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181600" y="3276600"/>
            <a:ext cx="3505200" cy="3276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Transactions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/>
              <a:t>Gross profits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Search, 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coupons, 1-800, radio, mail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19745" t="16000" r="21429" b="952"/>
          <a:stretch>
            <a:fillRect/>
          </a:stretch>
        </p:blipFill>
        <p:spPr bwMode="auto">
          <a:xfrm>
            <a:off x="685800" y="0"/>
            <a:ext cx="7772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4"/>
          <p:cNvSpPr/>
          <p:nvPr/>
        </p:nvSpPr>
        <p:spPr>
          <a:xfrm>
            <a:off x="685800" y="152400"/>
            <a:ext cx="1828800" cy="990600"/>
          </a:xfrm>
          <a:prstGeom prst="ellipse">
            <a:avLst/>
          </a:prstGeom>
          <a:solidFill>
            <a:schemeClr val="accent2">
              <a:alpha val="32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705600" y="152400"/>
            <a:ext cx="1828800" cy="990600"/>
          </a:xfrm>
          <a:prstGeom prst="ellipse">
            <a:avLst/>
          </a:prstGeom>
          <a:solidFill>
            <a:schemeClr val="accent2">
              <a:alpha val="32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781800" y="2362200"/>
            <a:ext cx="1828800" cy="990600"/>
          </a:xfrm>
          <a:prstGeom prst="ellipse">
            <a:avLst/>
          </a:prstGeom>
          <a:solidFill>
            <a:schemeClr val="accent2">
              <a:alpha val="32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181600" y="4267200"/>
            <a:ext cx="3657600" cy="2590800"/>
          </a:xfrm>
          <a:prstGeom prst="ellipse">
            <a:avLst/>
          </a:prstGeom>
          <a:solidFill>
            <a:schemeClr val="accent2">
              <a:alpha val="32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19524" t="11666" r="20952" b="2426"/>
          <a:stretch>
            <a:fillRect/>
          </a:stretch>
        </p:blipFill>
        <p:spPr bwMode="auto">
          <a:xfrm>
            <a:off x="838200" y="0"/>
            <a:ext cx="760273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4"/>
          <p:cNvSpPr/>
          <p:nvPr/>
        </p:nvSpPr>
        <p:spPr>
          <a:xfrm>
            <a:off x="762000" y="-228600"/>
            <a:ext cx="1905000" cy="533400"/>
          </a:xfrm>
          <a:prstGeom prst="ellipse">
            <a:avLst/>
          </a:prstGeom>
          <a:solidFill>
            <a:schemeClr val="accent2">
              <a:alpha val="32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410200" y="1371600"/>
            <a:ext cx="3048000" cy="2362200"/>
          </a:xfrm>
          <a:prstGeom prst="ellipse">
            <a:avLst/>
          </a:prstGeom>
          <a:solidFill>
            <a:schemeClr val="accent2">
              <a:alpha val="32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886200" y="3733800"/>
            <a:ext cx="1905000" cy="1600200"/>
          </a:xfrm>
          <a:prstGeom prst="ellipse">
            <a:avLst/>
          </a:prstGeom>
          <a:solidFill>
            <a:schemeClr val="accent2">
              <a:alpha val="32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85800" y="5791200"/>
            <a:ext cx="1219200" cy="533400"/>
          </a:xfrm>
          <a:prstGeom prst="ellipse">
            <a:avLst/>
          </a:prstGeom>
          <a:solidFill>
            <a:schemeClr val="accent2">
              <a:alpha val="32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914400" y="268069"/>
            <a:ext cx="6324600" cy="6208931"/>
            <a:chOff x="914400" y="268069"/>
            <a:chExt cx="6324600" cy="6208931"/>
          </a:xfrm>
        </p:grpSpPr>
        <p:sp>
          <p:nvSpPr>
            <p:cNvPr id="10" name="TextBox 9"/>
            <p:cNvSpPr txBox="1"/>
            <p:nvPr/>
          </p:nvSpPr>
          <p:spPr>
            <a:xfrm>
              <a:off x="2209800" y="649069"/>
              <a:ext cx="381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  <a:latin typeface="Wingdings" pitchFamily="2" charset="2"/>
                </a:rPr>
                <a:t>ü</a:t>
              </a:r>
            </a:p>
            <a:p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209800" y="762000"/>
              <a:ext cx="381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  <a:latin typeface="Wingdings" pitchFamily="2" charset="2"/>
                </a:rPr>
                <a:t>ü</a:t>
              </a:r>
            </a:p>
            <a:p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209800" y="877669"/>
              <a:ext cx="381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  <a:latin typeface="Wingdings" pitchFamily="2" charset="2"/>
                </a:rPr>
                <a:t>ü</a:t>
              </a:r>
            </a:p>
            <a:p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209800" y="1106269"/>
              <a:ext cx="381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  <a:latin typeface="Wingdings" pitchFamily="2" charset="2"/>
                </a:rPr>
                <a:t>ü</a:t>
              </a:r>
            </a:p>
            <a:p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352800" y="801469"/>
              <a:ext cx="381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  <a:latin typeface="Wingdings" pitchFamily="2" charset="2"/>
                </a:rPr>
                <a:t>ü</a:t>
              </a:r>
            </a:p>
            <a:p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572000" y="877669"/>
              <a:ext cx="381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  <a:latin typeface="Wingdings" pitchFamily="2" charset="2"/>
                </a:rPr>
                <a:t>ü</a:t>
              </a:r>
            </a:p>
            <a:p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572000" y="990600"/>
              <a:ext cx="381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  <a:latin typeface="Wingdings" pitchFamily="2" charset="2"/>
                </a:rPr>
                <a:t>ü</a:t>
              </a:r>
            </a:p>
            <a:p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715000" y="649069"/>
              <a:ext cx="381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  <a:latin typeface="Wingdings" pitchFamily="2" charset="2"/>
                </a:rPr>
                <a:t>ü</a:t>
              </a:r>
            </a:p>
            <a:p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858000" y="990600"/>
              <a:ext cx="381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  <a:latin typeface="Wingdings" pitchFamily="2" charset="2"/>
                </a:rPr>
                <a:t>ü</a:t>
              </a:r>
            </a:p>
            <a:p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819400" y="268069"/>
              <a:ext cx="381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  <a:latin typeface="Wingdings" pitchFamily="2" charset="2"/>
                </a:rPr>
                <a:t>ü</a:t>
              </a:r>
            </a:p>
            <a:p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352800" y="5105400"/>
              <a:ext cx="381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  <a:latin typeface="Wingdings" pitchFamily="2" charset="2"/>
                </a:rPr>
                <a:t>ü</a:t>
              </a:r>
            </a:p>
            <a:p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105400" y="5678269"/>
              <a:ext cx="381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  <a:latin typeface="Wingdings" pitchFamily="2" charset="2"/>
                </a:rPr>
                <a:t>ü</a:t>
              </a:r>
            </a:p>
            <a:p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800600" y="5830669"/>
              <a:ext cx="381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  <a:latin typeface="Wingdings" pitchFamily="2" charset="2"/>
                </a:rPr>
                <a:t>ü</a:t>
              </a:r>
            </a:p>
            <a:p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914400" y="838200"/>
              <a:ext cx="381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  <a:latin typeface="Wingdings" pitchFamily="2" charset="2"/>
                </a:rPr>
                <a:t>ü</a:t>
              </a:r>
            </a:p>
            <a:p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914400" y="1106269"/>
              <a:ext cx="381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  <a:latin typeface="Wingdings" pitchFamily="2" charset="2"/>
                </a:rPr>
                <a:t>ü</a:t>
              </a:r>
            </a:p>
            <a:p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858000" y="762000"/>
              <a:ext cx="381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  <a:latin typeface="Wingdings" pitchFamily="2" charset="2"/>
                </a:rPr>
                <a:t>ü</a:t>
              </a:r>
            </a:p>
            <a:p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Conversion Funnel</a:t>
            </a:r>
            <a:endParaRPr lang="en-US" dirty="0"/>
          </a:p>
        </p:txBody>
      </p:sp>
      <p:sp>
        <p:nvSpPr>
          <p:cNvPr id="4" name="Flowchart: Merge 3"/>
          <p:cNvSpPr/>
          <p:nvPr/>
        </p:nvSpPr>
        <p:spPr>
          <a:xfrm>
            <a:off x="2819400" y="2133600"/>
            <a:ext cx="3505200" cy="4114800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3048000" y="2667000"/>
            <a:ext cx="3048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276600" y="3200400"/>
            <a:ext cx="25908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429000" y="3657600"/>
            <a:ext cx="22098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276600" y="2133600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Ad Impressions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76600" y="2662535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Clicks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76600" y="3200400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Conversions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76600" y="3805535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Revenue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Monetizing Traffic</a:t>
            </a:r>
          </a:p>
        </p:txBody>
      </p:sp>
      <p:sp>
        <p:nvSpPr>
          <p:cNvPr id="623619" name="Text Box 3"/>
          <p:cNvSpPr txBox="1">
            <a:spLocks noChangeArrowheads="1"/>
          </p:cNvSpPr>
          <p:nvPr/>
        </p:nvSpPr>
        <p:spPr bwMode="auto">
          <a:xfrm>
            <a:off x="228600" y="3276600"/>
            <a:ext cx="1371600" cy="20620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1432" tIns="45716" rIns="91432" bIns="45716">
            <a:spAutoFit/>
          </a:bodyPr>
          <a:lstStyle/>
          <a:p>
            <a:r>
              <a:rPr lang="en-US" sz="1600" dirty="0"/>
              <a:t>Search-Paid</a:t>
            </a:r>
          </a:p>
          <a:p>
            <a:r>
              <a:rPr lang="en-US" sz="1600" dirty="0"/>
              <a:t>Search-Free</a:t>
            </a:r>
          </a:p>
          <a:p>
            <a:r>
              <a:rPr lang="en-US" sz="1600" dirty="0"/>
              <a:t>Affiliates</a:t>
            </a:r>
          </a:p>
          <a:p>
            <a:r>
              <a:rPr lang="en-US" sz="1600" dirty="0"/>
              <a:t>Display Ads</a:t>
            </a:r>
          </a:p>
          <a:p>
            <a:r>
              <a:rPr lang="en-US" sz="1600" dirty="0"/>
              <a:t>Syndication</a:t>
            </a:r>
          </a:p>
          <a:p>
            <a:r>
              <a:rPr lang="en-US" sz="1600" dirty="0" smtClean="0"/>
              <a:t>Email</a:t>
            </a:r>
          </a:p>
          <a:p>
            <a:r>
              <a:rPr lang="en-US" sz="1600" dirty="0" smtClean="0"/>
              <a:t>Mobile</a:t>
            </a:r>
            <a:endParaRPr lang="en-US" sz="1600" dirty="0" smtClean="0"/>
          </a:p>
          <a:p>
            <a:r>
              <a:rPr lang="en-US" sz="1600" dirty="0" smtClean="0"/>
              <a:t>Offline</a:t>
            </a:r>
          </a:p>
        </p:txBody>
      </p:sp>
      <p:pic>
        <p:nvPicPr>
          <p:cNvPr id="623620" name="Picture 4" descr="0z2affyu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447800"/>
            <a:ext cx="1447800" cy="917575"/>
          </a:xfrm>
          <a:prstGeom prst="rect">
            <a:avLst/>
          </a:prstGeom>
          <a:noFill/>
        </p:spPr>
      </p:pic>
      <p:sp>
        <p:nvSpPr>
          <p:cNvPr id="623621" name="Text Box 5"/>
          <p:cNvSpPr txBox="1">
            <a:spLocks noChangeArrowheads="1"/>
          </p:cNvSpPr>
          <p:nvPr/>
        </p:nvSpPr>
        <p:spPr bwMode="auto">
          <a:xfrm>
            <a:off x="2108200" y="2743200"/>
            <a:ext cx="558800" cy="2895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eaVert" lIns="91432" tIns="45716" rIns="91432" bIns="45716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Arial" charset="0"/>
              </a:rPr>
              <a:t>LANDING PAGES</a:t>
            </a:r>
          </a:p>
        </p:txBody>
      </p:sp>
      <p:sp>
        <p:nvSpPr>
          <p:cNvPr id="623622" name="Text Box 6"/>
          <p:cNvSpPr txBox="1">
            <a:spLocks noChangeArrowheads="1"/>
          </p:cNvSpPr>
          <p:nvPr/>
        </p:nvSpPr>
        <p:spPr bwMode="auto">
          <a:xfrm>
            <a:off x="6650369" y="2743200"/>
            <a:ext cx="461649" cy="2895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eaVert" lIns="91432" tIns="45716" rIns="91432" bIns="45716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latin typeface="Arial" charset="0"/>
              </a:rPr>
              <a:t>$ per </a:t>
            </a:r>
            <a:r>
              <a:rPr lang="en-US" dirty="0" smtClean="0">
                <a:latin typeface="Arial" charset="0"/>
              </a:rPr>
              <a:t>Transaction</a:t>
            </a:r>
            <a:endParaRPr lang="en-US" dirty="0">
              <a:latin typeface="Arial" charset="0"/>
            </a:endParaRPr>
          </a:p>
        </p:txBody>
      </p:sp>
      <p:sp>
        <p:nvSpPr>
          <p:cNvPr id="623623" name="AutoShape 7"/>
          <p:cNvSpPr>
            <a:spLocks noChangeArrowheads="1"/>
          </p:cNvSpPr>
          <p:nvPr/>
        </p:nvSpPr>
        <p:spPr bwMode="auto">
          <a:xfrm>
            <a:off x="2768600" y="2971800"/>
            <a:ext cx="3810000" cy="2362200"/>
          </a:xfrm>
          <a:prstGeom prst="cloudCallout">
            <a:avLst>
              <a:gd name="adj1" fmla="val -46250"/>
              <a:gd name="adj2" fmla="val 19356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91432" tIns="45716" rIns="91432" bIns="45716"/>
          <a:lstStyle/>
          <a:p>
            <a:pPr algn="ctr"/>
            <a:endParaRPr lang="en-US"/>
          </a:p>
          <a:p>
            <a:pPr algn="ctr"/>
            <a:r>
              <a:rPr lang="en-US">
                <a:latin typeface="Arial" charset="0"/>
              </a:rPr>
              <a:t>Conversion Rate</a:t>
            </a:r>
          </a:p>
        </p:txBody>
      </p:sp>
      <p:sp>
        <p:nvSpPr>
          <p:cNvPr id="623624" name="Text Box 8"/>
          <p:cNvSpPr txBox="1">
            <a:spLocks noChangeArrowheads="1"/>
          </p:cNvSpPr>
          <p:nvPr/>
        </p:nvSpPr>
        <p:spPr bwMode="auto">
          <a:xfrm>
            <a:off x="228600" y="28194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2" tIns="45716" rIns="91432" bIns="45716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TRAFFIC</a:t>
            </a:r>
          </a:p>
        </p:txBody>
      </p:sp>
      <p:sp>
        <p:nvSpPr>
          <p:cNvPr id="623625" name="Line 9"/>
          <p:cNvSpPr>
            <a:spLocks noChangeShapeType="1"/>
          </p:cNvSpPr>
          <p:nvPr/>
        </p:nvSpPr>
        <p:spPr bwMode="auto">
          <a:xfrm>
            <a:off x="685800" y="2362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23626" name="Line 10"/>
          <p:cNvSpPr>
            <a:spLocks noChangeShapeType="1"/>
          </p:cNvSpPr>
          <p:nvPr/>
        </p:nvSpPr>
        <p:spPr bwMode="auto">
          <a:xfrm>
            <a:off x="838200" y="2362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23627" name="Line 11"/>
          <p:cNvSpPr>
            <a:spLocks noChangeShapeType="1"/>
          </p:cNvSpPr>
          <p:nvPr/>
        </p:nvSpPr>
        <p:spPr bwMode="auto">
          <a:xfrm>
            <a:off x="990600" y="2362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23628" name="Line 12"/>
          <p:cNvSpPr>
            <a:spLocks noChangeShapeType="1"/>
          </p:cNvSpPr>
          <p:nvPr/>
        </p:nvSpPr>
        <p:spPr bwMode="auto">
          <a:xfrm>
            <a:off x="1600200" y="35052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23629" name="Line 13"/>
          <p:cNvSpPr>
            <a:spLocks noChangeShapeType="1"/>
          </p:cNvSpPr>
          <p:nvPr/>
        </p:nvSpPr>
        <p:spPr bwMode="auto">
          <a:xfrm>
            <a:off x="1600200" y="37338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23630" name="Line 14"/>
          <p:cNvSpPr>
            <a:spLocks noChangeShapeType="1"/>
          </p:cNvSpPr>
          <p:nvPr/>
        </p:nvSpPr>
        <p:spPr bwMode="auto">
          <a:xfrm>
            <a:off x="1600200" y="39624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23631" name="Line 15"/>
          <p:cNvSpPr>
            <a:spLocks noChangeShapeType="1"/>
          </p:cNvSpPr>
          <p:nvPr/>
        </p:nvSpPr>
        <p:spPr bwMode="auto">
          <a:xfrm>
            <a:off x="1600200" y="41910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23632" name="Line 16"/>
          <p:cNvSpPr>
            <a:spLocks noChangeShapeType="1"/>
          </p:cNvSpPr>
          <p:nvPr/>
        </p:nvSpPr>
        <p:spPr bwMode="auto">
          <a:xfrm>
            <a:off x="1600200" y="44196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23633" name="Line 17"/>
          <p:cNvSpPr>
            <a:spLocks noChangeShapeType="1"/>
          </p:cNvSpPr>
          <p:nvPr/>
        </p:nvSpPr>
        <p:spPr bwMode="auto">
          <a:xfrm>
            <a:off x="1600200" y="46482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23634" name="Line 18"/>
          <p:cNvSpPr>
            <a:spLocks noChangeShapeType="1"/>
          </p:cNvSpPr>
          <p:nvPr/>
        </p:nvSpPr>
        <p:spPr bwMode="auto">
          <a:xfrm>
            <a:off x="1600200" y="48768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23635" name="Text Box 19"/>
          <p:cNvSpPr txBox="1">
            <a:spLocks noChangeArrowheads="1"/>
          </p:cNvSpPr>
          <p:nvPr/>
        </p:nvSpPr>
        <p:spPr bwMode="auto">
          <a:xfrm>
            <a:off x="609600" y="5348287"/>
            <a:ext cx="83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2" tIns="45716" rIns="91432" bIns="45716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latin typeface="Arial" charset="0"/>
              </a:rPr>
              <a:t>CTR</a:t>
            </a:r>
          </a:p>
        </p:txBody>
      </p:sp>
      <p:sp>
        <p:nvSpPr>
          <p:cNvPr id="623636" name="Text Box 20"/>
          <p:cNvSpPr txBox="1">
            <a:spLocks noChangeArrowheads="1"/>
          </p:cNvSpPr>
          <p:nvPr/>
        </p:nvSpPr>
        <p:spPr bwMode="auto">
          <a:xfrm>
            <a:off x="3657600" y="6019800"/>
            <a:ext cx="3124200" cy="369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2" tIns="45716" rIns="91432" bIns="45716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Arial" charset="0"/>
              </a:rPr>
              <a:t>CR x </a:t>
            </a:r>
            <a:r>
              <a:rPr lang="en-US" dirty="0" smtClean="0">
                <a:latin typeface="Arial" charset="0"/>
              </a:rPr>
              <a:t>CPA </a:t>
            </a:r>
            <a:r>
              <a:rPr lang="en-US" dirty="0">
                <a:latin typeface="Arial" charset="0"/>
              </a:rPr>
              <a:t>= RPV</a:t>
            </a:r>
          </a:p>
        </p:txBody>
      </p:sp>
      <p:sp>
        <p:nvSpPr>
          <p:cNvPr id="623637" name="AutoShape 21"/>
          <p:cNvSpPr>
            <a:spLocks/>
          </p:cNvSpPr>
          <p:nvPr/>
        </p:nvSpPr>
        <p:spPr bwMode="auto">
          <a:xfrm rot="16200000">
            <a:off x="4724400" y="3657600"/>
            <a:ext cx="457200" cy="4419600"/>
          </a:xfrm>
          <a:prstGeom prst="leftBrace">
            <a:avLst>
              <a:gd name="adj1" fmla="val 8055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3638" name="Line 22"/>
          <p:cNvSpPr>
            <a:spLocks noChangeShapeType="1"/>
          </p:cNvSpPr>
          <p:nvPr/>
        </p:nvSpPr>
        <p:spPr bwMode="auto">
          <a:xfrm>
            <a:off x="7162800" y="38862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23639" name="Line 23"/>
          <p:cNvSpPr>
            <a:spLocks noChangeShapeType="1"/>
          </p:cNvSpPr>
          <p:nvPr/>
        </p:nvSpPr>
        <p:spPr bwMode="auto">
          <a:xfrm>
            <a:off x="7162800" y="41148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23640" name="Line 24"/>
          <p:cNvSpPr>
            <a:spLocks noChangeShapeType="1"/>
          </p:cNvSpPr>
          <p:nvPr/>
        </p:nvSpPr>
        <p:spPr bwMode="auto">
          <a:xfrm>
            <a:off x="7162800" y="43434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23641" name="Text Box 25"/>
          <p:cNvSpPr txBox="1">
            <a:spLocks noChangeArrowheads="1"/>
          </p:cNvSpPr>
          <p:nvPr/>
        </p:nvSpPr>
        <p:spPr bwMode="auto">
          <a:xfrm>
            <a:off x="7696200" y="3733800"/>
            <a:ext cx="1143000" cy="831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432" tIns="45716" rIns="91432" bIns="45716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Gross Margin</a:t>
            </a:r>
          </a:p>
        </p:txBody>
      </p:sp>
      <p:sp>
        <p:nvSpPr>
          <p:cNvPr id="623642" name="Line 26"/>
          <p:cNvSpPr>
            <a:spLocks noChangeShapeType="1"/>
          </p:cNvSpPr>
          <p:nvPr/>
        </p:nvSpPr>
        <p:spPr bwMode="auto">
          <a:xfrm flipV="1">
            <a:off x="8686800" y="2286000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23643" name="Line 27"/>
          <p:cNvSpPr>
            <a:spLocks noChangeShapeType="1"/>
          </p:cNvSpPr>
          <p:nvPr/>
        </p:nvSpPr>
        <p:spPr bwMode="auto">
          <a:xfrm flipV="1">
            <a:off x="8001000" y="2514600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23644" name="Line 28"/>
          <p:cNvSpPr>
            <a:spLocks noChangeShapeType="1"/>
          </p:cNvSpPr>
          <p:nvPr/>
        </p:nvSpPr>
        <p:spPr bwMode="auto">
          <a:xfrm flipH="1">
            <a:off x="1905000" y="1981200"/>
            <a:ext cx="510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623645" name="Picture 29"/>
          <p:cNvPicPr>
            <a:picLocks noChangeAspect="1" noChangeArrowheads="1"/>
          </p:cNvPicPr>
          <p:nvPr/>
        </p:nvPicPr>
        <p:blipFill>
          <a:blip r:embed="rId4" cstate="print"/>
          <a:srcRect r="66577" b="67067"/>
          <a:stretch>
            <a:fillRect/>
          </a:stretch>
        </p:blipFill>
        <p:spPr bwMode="auto">
          <a:xfrm>
            <a:off x="7714402" y="1161101"/>
            <a:ext cx="1658198" cy="1201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23646" name="Line 30"/>
          <p:cNvSpPr>
            <a:spLocks noChangeShapeType="1"/>
          </p:cNvSpPr>
          <p:nvPr/>
        </p:nvSpPr>
        <p:spPr bwMode="auto">
          <a:xfrm flipH="1" flipV="1">
            <a:off x="7010400" y="1981200"/>
            <a:ext cx="990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784</TotalTime>
  <Words>935</Words>
  <Application>Microsoft Macintosh PowerPoint</Application>
  <PresentationFormat>On-screen Show (4:3)</PresentationFormat>
  <Paragraphs>390</Paragraphs>
  <Slides>37</Slides>
  <Notes>36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40" baseType="lpstr">
      <vt:lpstr>Office Theme</vt:lpstr>
      <vt:lpstr>Chart</vt:lpstr>
      <vt:lpstr>Bitmap Image</vt:lpstr>
      <vt:lpstr>Internet Advertising</vt:lpstr>
      <vt:lpstr>Slide 2</vt:lpstr>
      <vt:lpstr>2010 Global Ad Spend</vt:lpstr>
      <vt:lpstr>Industry Structure</vt:lpstr>
      <vt:lpstr>The Great Divide</vt:lpstr>
      <vt:lpstr>Slide 6</vt:lpstr>
      <vt:lpstr>Slide 7</vt:lpstr>
      <vt:lpstr>Conversion Funnel</vt:lpstr>
      <vt:lpstr>Monetizing Traffic</vt:lpstr>
      <vt:lpstr>Share of Voice Costs $$$</vt:lpstr>
      <vt:lpstr>Conversion Potential vs. Price</vt:lpstr>
      <vt:lpstr>Real World Example</vt:lpstr>
      <vt:lpstr>Real World Example</vt:lpstr>
      <vt:lpstr>Bid Management</vt:lpstr>
      <vt:lpstr>Industry Structure</vt:lpstr>
      <vt:lpstr>Online Advertising Risks</vt:lpstr>
      <vt:lpstr>RPV Optimization: Problems with Sort by CPC</vt:lpstr>
      <vt:lpstr>RPV Optimization</vt:lpstr>
      <vt:lpstr>Keyword Opacity</vt:lpstr>
      <vt:lpstr>Landing Page Analysis</vt:lpstr>
      <vt:lpstr>Landing Page Analysis</vt:lpstr>
      <vt:lpstr>Industry Structure</vt:lpstr>
      <vt:lpstr>End Users</vt:lpstr>
      <vt:lpstr>Better Matching</vt:lpstr>
      <vt:lpstr>Context?</vt:lpstr>
      <vt:lpstr>Testing</vt:lpstr>
      <vt:lpstr>Testing</vt:lpstr>
      <vt:lpstr>A/B Split Test</vt:lpstr>
      <vt:lpstr>Testing</vt:lpstr>
      <vt:lpstr>Sample Size Problems</vt:lpstr>
      <vt:lpstr>Testing</vt:lpstr>
      <vt:lpstr>Repetition</vt:lpstr>
      <vt:lpstr>Slide 33</vt:lpstr>
      <vt:lpstr>Professional Photos</vt:lpstr>
      <vt:lpstr>Fact Sheet Design</vt:lpstr>
      <vt:lpstr>Opportunities Today</vt:lpstr>
      <vt:lpstr>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Internet Advertising</dc:title>
  <dc:creator>Mike Mathieu</dc:creator>
  <cp:lastModifiedBy>Michael Mathieu</cp:lastModifiedBy>
  <cp:revision>27</cp:revision>
  <dcterms:created xsi:type="dcterms:W3CDTF">2010-10-28T02:37:08Z</dcterms:created>
  <dcterms:modified xsi:type="dcterms:W3CDTF">2010-10-28T03:55:59Z</dcterms:modified>
</cp:coreProperties>
</file>