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6" r:id="rId2"/>
    <p:sldId id="330" r:id="rId3"/>
    <p:sldId id="327" r:id="rId4"/>
    <p:sldId id="343" r:id="rId5"/>
    <p:sldId id="337" r:id="rId6"/>
    <p:sldId id="338" r:id="rId7"/>
    <p:sldId id="344" r:id="rId8"/>
    <p:sldId id="345" r:id="rId9"/>
    <p:sldId id="346" r:id="rId10"/>
    <p:sldId id="348" r:id="rId11"/>
    <p:sldId id="349" r:id="rId12"/>
    <p:sldId id="350" r:id="rId13"/>
    <p:sldId id="359" r:id="rId14"/>
    <p:sldId id="352" r:id="rId15"/>
    <p:sldId id="353" r:id="rId16"/>
    <p:sldId id="354" r:id="rId17"/>
    <p:sldId id="355" r:id="rId18"/>
    <p:sldId id="358" r:id="rId19"/>
    <p:sldId id="356" r:id="rId20"/>
    <p:sldId id="357" r:id="rId21"/>
    <p:sldId id="342" r:id="rId22"/>
    <p:sldId id="351" r:id="rId2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9966"/>
    <a:srgbClr val="FFBBA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6" autoAdjust="0"/>
  </p:normalViewPr>
  <p:slideViewPr>
    <p:cSldViewPr>
      <p:cViewPr varScale="1">
        <p:scale>
          <a:sx n="39" d="100"/>
          <a:sy n="39" d="100"/>
        </p:scale>
        <p:origin x="-18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fld id="{B3B2334D-DA65-441C-A5E4-15B959BDA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485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E805943C-2D13-40AB-AA56-A5CCE052A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4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94CD4-FD11-4F34-91EE-C8F7D46D0CD7}" type="slidenum">
              <a:rPr lang="en-US"/>
              <a:pPr/>
              <a:t>1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020" tIns="47167" rIns="96020" bIns="47167"/>
          <a:lstStyle/>
          <a:p>
            <a:endParaRPr lang="en-US"/>
          </a:p>
        </p:txBody>
      </p:sp>
      <p:sp>
        <p:nvSpPr>
          <p:cNvPr id="154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1092200"/>
            <a:ext cx="4802187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643313" y="9109075"/>
            <a:ext cx="2460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14" tIns="28637" rIns="20214" bIns="28637"/>
          <a:lstStyle/>
          <a:p>
            <a:pPr defTabSz="966788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F4479-80F8-430D-9397-0F6C2EEE1F4C}" type="slidenum">
              <a:rPr lang="en-US"/>
              <a:pPr/>
              <a:t>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36F00-B167-458C-8C49-ED5E6641D70A}" type="slidenum">
              <a:rPr lang="en-US"/>
              <a:pPr/>
              <a:t>3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5957-6F2C-42F3-AA19-06C675BF5297}" type="slidenum">
              <a:rPr lang="en-US"/>
              <a:pPr/>
              <a:t>5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7CA8D-4712-4029-84E8-5B63D2D6396E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D562-1AE5-4DDD-83AD-38A351E3E7F3}" type="slidenum">
              <a:rPr lang="en-US"/>
              <a:pPr/>
              <a:t>8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F96B-A1CA-4A9F-8E7A-1CF22C696AD5}" type="slidenum">
              <a:rPr lang="en-US"/>
              <a:pPr/>
              <a:t>12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21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22E0D-6588-4108-8B49-5842FB7269F9}" type="slidenum">
              <a:rPr lang="en-US"/>
              <a:pPr/>
              <a:t>22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FC4463-4A06-904C-89DD-696F6A982E2C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C1B93-5BA8-4518-9824-E3B32656E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41389F-2D1E-C041-BCAD-2ECF6D0794F6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CCC8-F146-4A49-814C-4695F4C90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6289C-FBAD-5A45-8057-15762701D77C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AADD1-DD53-46CC-96E1-00A35C0F9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EF25A6-3C32-9F49-BD65-0619BF0BC212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23F40-BED7-4DBA-B145-F31DF1070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34EB44-9817-254E-A5E7-C085FF86579F}" type="datetime1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C2667-A510-4F5B-89CE-A5793B9CB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E89A68-75D5-D845-A456-4515978B7811}" type="datetime1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844C-8DE7-4CF9-AD42-89AE87A63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7C438-35BF-9740-B207-5EA3C7DDA6DF}" type="datetime1">
              <a:rPr lang="en-US" smtClean="0"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E492-403F-4678-A514-1F92C7E5A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01A3F3-277D-CB41-B182-E931C41135F7}" type="datetime1">
              <a:rPr lang="en-US" smtClean="0"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42EA-A48B-4BFD-B4A9-A23BE1296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EF8D9-7A02-3D44-8C43-FF6189929F79}" type="datetime1">
              <a:rPr lang="en-US" smtClean="0"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38EC5-DEEC-4559-81A6-F5EB723FF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A23C7B-76DA-1142-A73B-4C0C9F3722F1}" type="datetime1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20FE-C094-4D53-8EE1-4171541CF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9496AB-86CF-9C47-A406-44FBADFF0693}" type="datetime1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1CE90-F60E-43D6-8E89-5BE9BF039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BA2ED452-15DE-DC42-9641-54DA7C0156DB}" type="datetime1">
              <a:rPr lang="en-US" smtClean="0"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10D4AE5-CA3A-4833-A985-20E3CC208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zbik@cs.washington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r>
              <a:rPr lang="en-US" sz="2900" b="1">
                <a:solidFill>
                  <a:srgbClr val="000000"/>
                </a:solidFill>
              </a:rPr>
              <a:t/>
            </a:r>
            <a:br>
              <a:rPr lang="en-US" sz="2900" b="1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Module 5 </a:t>
            </a:r>
            <a:r>
              <a:rPr lang="en-US" sz="2900" b="1" baseline="30000" dirty="0" smtClean="0">
                <a:solidFill>
                  <a:srgbClr val="FF3300"/>
                </a:solidFill>
              </a:rPr>
              <a:t>1</a:t>
            </a:r>
            <a:r>
              <a:rPr lang="en-US" sz="2900" b="1" dirty="0" smtClean="0">
                <a:solidFill>
                  <a:srgbClr val="FF3300"/>
                </a:solidFill>
              </a:rPr>
              <a:t>/</a:t>
            </a:r>
            <a:r>
              <a:rPr lang="en-US" sz="2900" b="1" baseline="-25000" dirty="0">
                <a:solidFill>
                  <a:srgbClr val="FF3300"/>
                </a:solidFill>
              </a:rPr>
              <a:t>2</a:t>
            </a:r>
            <a:br>
              <a:rPr lang="en-US" sz="2900" b="1" baseline="-25000" dirty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User-Level Threads &amp;</a:t>
            </a:r>
            <a:br>
              <a:rPr lang="en-US" sz="2900" b="1" dirty="0" smtClean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 Scheduler Activations</a:t>
            </a:r>
            <a:endParaRPr lang="en-US" sz="2900" b="1" dirty="0">
              <a:solidFill>
                <a:srgbClr val="FF3300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  <a:hlinkClick r:id="rId3"/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  <a:hlinkClick r:id="rId3"/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476 Allen </a:t>
            </a:r>
            <a:r>
              <a:rPr lang="en-US" sz="1600" b="1" dirty="0">
                <a:solidFill>
                  <a:srgbClr val="000000"/>
                </a:solidFill>
              </a:rPr>
              <a:t>Center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</a:t>
            </a:r>
            <a:r>
              <a:rPr lang="en-US" dirty="0" err="1" smtClean="0"/>
              <a:t>vs</a:t>
            </a:r>
            <a:r>
              <a:rPr lang="en-US" dirty="0" smtClean="0"/>
              <a:t> kernel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level threads are faster</a:t>
            </a:r>
          </a:p>
          <a:p>
            <a:pPr lvl="1"/>
            <a:r>
              <a:rPr lang="en-US" dirty="0" smtClean="0"/>
              <a:t>Faster to switch between threads</a:t>
            </a:r>
          </a:p>
          <a:p>
            <a:pPr lvl="2"/>
            <a:r>
              <a:rPr lang="en-US" dirty="0" smtClean="0"/>
              <a:t>Round-trip to kernel: about 500 ns</a:t>
            </a:r>
          </a:p>
          <a:p>
            <a:pPr lvl="2"/>
            <a:r>
              <a:rPr lang="en-US" dirty="0" smtClean="0"/>
              <a:t>Switching in user space: closer to 5 ns (like a function call)</a:t>
            </a:r>
          </a:p>
          <a:p>
            <a:pPr lvl="1"/>
            <a:r>
              <a:rPr lang="en-US" dirty="0" smtClean="0"/>
              <a:t>Faster to create and destroy threads</a:t>
            </a:r>
          </a:p>
          <a:p>
            <a:pPr lvl="1"/>
            <a:endParaRPr lang="en-US" dirty="0"/>
          </a:p>
          <a:p>
            <a:r>
              <a:rPr lang="en-US" dirty="0" smtClean="0"/>
              <a:t>Some problems with user-level threads</a:t>
            </a:r>
          </a:p>
          <a:p>
            <a:pPr lvl="1"/>
            <a:r>
              <a:rPr lang="en-US" dirty="0" smtClean="0"/>
              <a:t>Can we take advantage of more than one processor?</a:t>
            </a:r>
          </a:p>
          <a:p>
            <a:pPr lvl="1"/>
            <a:r>
              <a:rPr lang="en-US" dirty="0" smtClean="0"/>
              <a:t>What if one of the threads does I/O, and blocks?</a:t>
            </a:r>
          </a:p>
          <a:p>
            <a:pPr lvl="1"/>
            <a:endParaRPr lang="en-US" dirty="0"/>
          </a:p>
          <a:p>
            <a:r>
              <a:rPr lang="en-US" dirty="0" smtClean="0"/>
              <a:t>Basic problem:  lack of information in each scheduler</a:t>
            </a:r>
          </a:p>
          <a:p>
            <a:pPr lvl="1"/>
            <a:r>
              <a:rPr lang="en-US" dirty="0" smtClean="0"/>
              <a:t>Kernel doesn’t know about user-level threads</a:t>
            </a:r>
          </a:p>
          <a:p>
            <a:pPr lvl="1"/>
            <a:r>
              <a:rPr lang="en-US" dirty="0" smtClean="0"/>
              <a:t>User-level scheduler doesn’t know about other processes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1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685800"/>
          </a:xfrm>
        </p:spPr>
        <p:txBody>
          <a:bodyPr/>
          <a:lstStyle/>
          <a:p>
            <a:r>
              <a:rPr lang="en-US" dirty="0" smtClean="0"/>
              <a:t>User-level scheduling, multiprocessor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user-level threads run in one kernel thread, </a:t>
            </a:r>
            <a:br>
              <a:rPr lang="en-US" dirty="0" smtClean="0"/>
            </a:br>
            <a:r>
              <a:rPr lang="en-US" dirty="0" smtClean="0"/>
              <a:t>only one can run at a time! </a:t>
            </a:r>
          </a:p>
          <a:p>
            <a:r>
              <a:rPr lang="en-US" dirty="0" smtClean="0"/>
              <a:t>Most machines have more than 1 CPU core now…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olution</a:t>
            </a:r>
            <a:r>
              <a:rPr lang="en-US" dirty="0"/>
              <a:t>: use more than one kernel </a:t>
            </a:r>
            <a:r>
              <a:rPr lang="en-US" dirty="0" smtClean="0"/>
              <a:t>thread!</a:t>
            </a:r>
            <a:br>
              <a:rPr lang="en-US" dirty="0" smtClean="0"/>
            </a:br>
            <a:r>
              <a:rPr lang="en-US" dirty="0" smtClean="0"/>
              <a:t>1 kernel thread </a:t>
            </a:r>
            <a:r>
              <a:rPr lang="en-US" dirty="0"/>
              <a:t>per processor (N:M threading)</a:t>
            </a:r>
          </a:p>
          <a:p>
            <a:r>
              <a:rPr lang="en-US" dirty="0" smtClean="0"/>
              <a:t>User</a:t>
            </a:r>
            <a:r>
              <a:rPr lang="en-US" dirty="0"/>
              <a:t>-level scheduler in each kernel thread chooses which user-level thread to run</a:t>
            </a:r>
          </a:p>
          <a:p>
            <a:r>
              <a:rPr lang="en-US" dirty="0" smtClean="0"/>
              <a:t>Kernel schedules </a:t>
            </a:r>
            <a:r>
              <a:rPr lang="en-US" dirty="0"/>
              <a:t>the kernel-level threads, but is </a:t>
            </a:r>
            <a:r>
              <a:rPr lang="en-US" dirty="0" smtClean="0"/>
              <a:t>still oblivious </a:t>
            </a:r>
            <a:r>
              <a:rPr lang="en-US" dirty="0"/>
              <a:t>to what's going on at user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859C-6196-4211-9109-44E4C57D2B79}" type="slidenum">
              <a:rPr lang="en-US"/>
              <a:pPr/>
              <a:t>12</a:t>
            </a:fld>
            <a:endParaRPr lang="en-US"/>
          </a:p>
        </p:txBody>
      </p:sp>
      <p:sp>
        <p:nvSpPr>
          <p:cNvPr id="220163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2016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20178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20179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0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1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2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3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4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85" name="Group 26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20186" name="Oval 27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87" name="Rectangle 28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20188" name="Text Box 29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20189" name="Line 30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90" name="Freeform 31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1" name="Freeform 32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2" name="Freeform 33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3" name="Line 34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4" name="Line 35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5" name="Line 36"/>
          <p:cNvSpPr>
            <a:spLocks noChangeShapeType="1"/>
          </p:cNvSpPr>
          <p:nvPr/>
        </p:nvSpPr>
        <p:spPr bwMode="auto">
          <a:xfrm flipH="1">
            <a:off x="3429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6" name="Text Box 37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20197" name="Line 38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Line 39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9" name="Line 40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0" name="Rectangle 41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20201" name="Line 42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Freeform 43"/>
          <p:cNvSpPr>
            <a:spLocks/>
          </p:cNvSpPr>
          <p:nvPr/>
        </p:nvSpPr>
        <p:spPr bwMode="auto">
          <a:xfrm>
            <a:off x="31242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3" name="Freeform 44"/>
          <p:cNvSpPr>
            <a:spLocks/>
          </p:cNvSpPr>
          <p:nvPr/>
        </p:nvSpPr>
        <p:spPr bwMode="auto">
          <a:xfrm>
            <a:off x="51816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4" name="Line 45"/>
          <p:cNvSpPr>
            <a:spLocks noChangeShapeType="1"/>
          </p:cNvSpPr>
          <p:nvPr/>
        </p:nvSpPr>
        <p:spPr bwMode="auto">
          <a:xfrm flipH="1">
            <a:off x="30480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5" name="Line 46"/>
          <p:cNvSpPr>
            <a:spLocks noChangeShapeType="1"/>
          </p:cNvSpPr>
          <p:nvPr/>
        </p:nvSpPr>
        <p:spPr bwMode="auto">
          <a:xfrm flipH="1">
            <a:off x="52578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Line 47"/>
          <p:cNvSpPr>
            <a:spLocks noChangeShapeType="1"/>
          </p:cNvSpPr>
          <p:nvPr/>
        </p:nvSpPr>
        <p:spPr bwMode="auto">
          <a:xfrm flipH="1">
            <a:off x="32004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7" name="Line 48"/>
          <p:cNvSpPr>
            <a:spLocks noChangeShapeType="1"/>
          </p:cNvSpPr>
          <p:nvPr/>
        </p:nvSpPr>
        <p:spPr bwMode="auto">
          <a:xfrm>
            <a:off x="4953000" y="2514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8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Multiple kernel threads “powering”</a:t>
            </a:r>
            <a:br>
              <a:rPr lang="en-US" sz="32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each address space</a:t>
            </a:r>
          </a:p>
        </p:txBody>
      </p:sp>
      <p:sp>
        <p:nvSpPr>
          <p:cNvPr id="220209" name="Rectangle 50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  <p:sp>
        <p:nvSpPr>
          <p:cNvPr id="220210" name="Line 51"/>
          <p:cNvSpPr>
            <a:spLocks noChangeShapeType="1"/>
          </p:cNvSpPr>
          <p:nvPr/>
        </p:nvSpPr>
        <p:spPr bwMode="auto">
          <a:xfrm>
            <a:off x="5410200" y="3657600"/>
            <a:ext cx="2133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5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981200" y="1524000"/>
            <a:ext cx="3657600" cy="1828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5" name="Footer Placeholder 2"/>
          <p:cNvSpPr txBox="1">
            <a:spLocks/>
          </p:cNvSpPr>
          <p:nvPr/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FB7859C-6196-4211-9109-44E4C57D2B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25450" y="172085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28600" y="2344737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ea typeface="ＭＳ Ｐゴシック" charset="-128"/>
              </a:rPr>
              <a:t>address space</a:t>
            </a:r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85800" y="4495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204269" y="4876800"/>
            <a:ext cx="11853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ea typeface="ＭＳ Ｐゴシック" charset="-128"/>
              </a:rPr>
              <a:t>user-level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thread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1981200" y="3962400"/>
            <a:ext cx="3657600" cy="4572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err="1">
                <a:ea typeface="ＭＳ Ｐゴシック" charset="-128"/>
              </a:rPr>
              <a:t>os</a:t>
            </a:r>
            <a:r>
              <a:rPr lang="en-US" dirty="0">
                <a:ea typeface="ＭＳ Ｐゴシック" charset="-128"/>
              </a:rPr>
              <a:t> kernel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1981200" y="2971800"/>
            <a:ext cx="3657600" cy="3810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ea typeface="ＭＳ Ｐゴシック" charset="-128"/>
              </a:rPr>
              <a:t>u</a:t>
            </a:r>
            <a:r>
              <a:rPr lang="en-US" dirty="0" smtClean="0">
                <a:ea typeface="ＭＳ Ｐゴシック" charset="-128"/>
              </a:rPr>
              <a:t>ser-level thread library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1981200" y="4419600"/>
            <a:ext cx="3657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ea typeface="ＭＳ Ｐゴシック" charset="-128"/>
              </a:rPr>
              <a:t>CPU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ea typeface="ＭＳ Ｐゴシック" charset="-128"/>
              </a:rPr>
              <a:t>What if a thread tries to do I/O?</a:t>
            </a:r>
            <a:endParaRPr lang="en-US" sz="3200" dirty="0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057400" y="2209800"/>
            <a:ext cx="351445" cy="630844"/>
            <a:chOff x="7391400" y="457200"/>
            <a:chExt cx="351444" cy="63084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33600" y="2112356"/>
            <a:ext cx="351445" cy="630844"/>
            <a:chOff x="7391400" y="457200"/>
            <a:chExt cx="351444" cy="630844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429000" y="2057400"/>
            <a:ext cx="351445" cy="630844"/>
            <a:chOff x="7391400" y="457200"/>
            <a:chExt cx="351444" cy="63084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29000" y="2743200"/>
            <a:ext cx="257175" cy="1447800"/>
            <a:chOff x="3429000" y="2743200"/>
            <a:chExt cx="257175" cy="1447800"/>
          </a:xfrm>
        </p:grpSpPr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3505200" y="35052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H="1">
              <a:off x="3429000" y="38100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6" name="Curved Connector 115"/>
            <p:cNvCxnSpPr/>
            <p:nvPr/>
          </p:nvCxnSpPr>
          <p:spPr bwMode="auto">
            <a:xfrm rot="5400000">
              <a:off x="3241675" y="30829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6" name="TextBox 125"/>
          <p:cNvSpPr txBox="1"/>
          <p:nvPr/>
        </p:nvSpPr>
        <p:spPr>
          <a:xfrm>
            <a:off x="5867400" y="1547091"/>
            <a:ext cx="2895601" cy="4108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b="1" dirty="0">
                <a:solidFill>
                  <a:srgbClr val="FF0000"/>
                </a:solidFill>
              </a:rPr>
              <a:t>The kernel thread “powering” it is lost for the duration of the I/O operation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Even if other user-level threads are ready, can’t run them!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Kernel doesn’t know there’s anything else ready to run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Same problem with other blocking ops </a:t>
            </a:r>
            <a:br>
              <a:rPr lang="en-US" dirty="0" smtClean="0"/>
            </a:br>
            <a:r>
              <a:rPr lang="en-US" dirty="0" smtClean="0"/>
              <a:t>(e.g. page faults)</a:t>
            </a:r>
            <a:endParaRPr lang="en-US" dirty="0"/>
          </a:p>
        </p:txBody>
      </p:sp>
      <p:sp>
        <p:nvSpPr>
          <p:cNvPr id="137" name="Freeform 31"/>
          <p:cNvSpPr>
            <a:spLocks/>
          </p:cNvSpPr>
          <p:nvPr/>
        </p:nvSpPr>
        <p:spPr bwMode="auto">
          <a:xfrm>
            <a:off x="685800" y="3352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-31452" y="36576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 thread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87668" y="3429000"/>
            <a:ext cx="128788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BLOCKED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2209800" y="1981200"/>
            <a:ext cx="351445" cy="630844"/>
            <a:chOff x="7391400" y="457200"/>
            <a:chExt cx="351444" cy="63084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7485669" y="630844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544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 Activations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user-level threads without these problems</a:t>
            </a:r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let the kernel scheduler and the user-level scheduler coordinate with each other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nvolves communication from user-level to OS </a:t>
            </a:r>
            <a:r>
              <a:rPr lang="en-US" i="1" dirty="0" smtClean="0"/>
              <a:t>and back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UW: [Anderson, </a:t>
            </a:r>
            <a:r>
              <a:rPr lang="en-US" dirty="0" err="1" smtClean="0"/>
              <a:t>Bershad</a:t>
            </a:r>
            <a:r>
              <a:rPr lang="en-US" dirty="0" smtClean="0"/>
              <a:t>, </a:t>
            </a:r>
            <a:r>
              <a:rPr lang="en-US" dirty="0" err="1" smtClean="0"/>
              <a:t>Lazowska</a:t>
            </a:r>
            <a:r>
              <a:rPr lang="en-US" dirty="0" smtClean="0"/>
              <a:t>, Levy, ‘92]</a:t>
            </a:r>
          </a:p>
          <a:p>
            <a:r>
              <a:rPr lang="en-US" dirty="0" smtClean="0"/>
              <a:t>Lots of impact on practical systems (more info later)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685800"/>
          </a:xfrm>
        </p:spPr>
        <p:txBody>
          <a:bodyPr/>
          <a:lstStyle/>
          <a:p>
            <a:r>
              <a:rPr lang="en-US" dirty="0" smtClean="0"/>
              <a:t>Scheduler Activations: 2-way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and user-level schedulers give each other hints</a:t>
            </a:r>
          </a:p>
          <a:p>
            <a:endParaRPr lang="en-US" dirty="0" smtClean="0"/>
          </a:p>
          <a:p>
            <a:r>
              <a:rPr lang="en-US" dirty="0" smtClean="0"/>
              <a:t>User-level scheduler tells the kernel what it needs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equest more CPUs (might not get them!) or release them</a:t>
            </a:r>
          </a:p>
          <a:p>
            <a:r>
              <a:rPr lang="en-US" dirty="0" smtClean="0"/>
              <a:t>Kernel calls user-level scheduler to notify it of events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ore/fewer CPUs available to process</a:t>
            </a:r>
          </a:p>
          <a:p>
            <a:pPr lvl="1"/>
            <a:r>
              <a:rPr lang="en-US" dirty="0" smtClean="0"/>
              <a:t>thread blocked on I/O, or unblocked when I/O finished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Kernel to user-space communication: </a:t>
            </a:r>
            <a:r>
              <a:rPr lang="en-US" i="1" dirty="0" err="1" smtClean="0"/>
              <a:t>upcall</a:t>
            </a:r>
            <a:endParaRPr lang="en-US" i="1" dirty="0" smtClean="0"/>
          </a:p>
          <a:p>
            <a:pPr lvl="1"/>
            <a:r>
              <a:rPr lang="en-US" dirty="0" smtClean="0"/>
              <a:t>A bit unusual: usually user-space makes </a:t>
            </a:r>
            <a:r>
              <a:rPr lang="en-US" dirty="0" err="1" smtClean="0"/>
              <a:t>syscalls</a:t>
            </a:r>
            <a:r>
              <a:rPr lang="en-US" dirty="0" smtClean="0"/>
              <a:t> to kernel!</a:t>
            </a:r>
          </a:p>
          <a:p>
            <a:pPr lvl="1"/>
            <a:r>
              <a:rPr lang="en-US" dirty="0" smtClean="0"/>
              <a:t>But this is also how signals work, and like an interrupt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3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 Activations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“Scheduler activations” replace kernel threads</a:t>
            </a:r>
          </a:p>
          <a:p>
            <a:endParaRPr lang="en-US" dirty="0" smtClean="0"/>
          </a:p>
          <a:p>
            <a:r>
              <a:rPr lang="en-US" dirty="0" smtClean="0"/>
              <a:t>A scheduler activation is like a kernel thread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a separate stack and processor context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be scheduled on a CPU</a:t>
            </a:r>
          </a:p>
          <a:p>
            <a:pPr lvl="1"/>
            <a:endParaRPr lang="en-US" dirty="0"/>
          </a:p>
          <a:p>
            <a:r>
              <a:rPr lang="en-US" dirty="0" smtClean="0"/>
              <a:t>…but different:</a:t>
            </a:r>
          </a:p>
          <a:p>
            <a:pPr lvl="1"/>
            <a:r>
              <a:rPr lang="en-US" dirty="0" smtClean="0"/>
              <a:t>If the kernel interrupts an activation, it doesn’t restart it where it left off (like a thread)</a:t>
            </a:r>
          </a:p>
          <a:p>
            <a:pPr lvl="1"/>
            <a:r>
              <a:rPr lang="en-US" dirty="0" smtClean="0"/>
              <a:t>Instead, it restarts execution </a:t>
            </a:r>
            <a:r>
              <a:rPr lang="en-US" i="1" dirty="0" smtClean="0"/>
              <a:t>in the user-level scheduler</a:t>
            </a:r>
          </a:p>
          <a:p>
            <a:pPr lvl="1"/>
            <a:r>
              <a:rPr lang="en-US" dirty="0" smtClean="0"/>
              <a:t>User-level scheduler can then decide which thread it wants to run on that CPU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981200" y="1524000"/>
            <a:ext cx="3962400" cy="1828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Footer Placeholder 2"/>
          <p:cNvSpPr txBox="1">
            <a:spLocks/>
          </p:cNvSpPr>
          <p:nvPr/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FB7859C-6196-4211-9109-44E4C57D2B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25450" y="172085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28600" y="2344737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ea typeface="ＭＳ Ｐゴシック" charset="-128"/>
              </a:rPr>
              <a:t>address space</a:t>
            </a:r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85800" y="4495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381000" y="48768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1981200" y="3962400"/>
            <a:ext cx="3962400" cy="4572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err="1">
                <a:ea typeface="ＭＳ Ｐゴシック" charset="-128"/>
              </a:rPr>
              <a:t>os</a:t>
            </a:r>
            <a:r>
              <a:rPr lang="en-US" dirty="0">
                <a:ea typeface="ＭＳ Ｐゴシック" charset="-128"/>
              </a:rPr>
              <a:t> kernel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1981200" y="2971800"/>
            <a:ext cx="3962400" cy="3810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ea typeface="ＭＳ Ｐゴシック" charset="-128"/>
              </a:rPr>
              <a:t>u</a:t>
            </a:r>
            <a:r>
              <a:rPr lang="en-US" dirty="0" smtClean="0">
                <a:ea typeface="ＭＳ Ｐゴシック" charset="-128"/>
              </a:rPr>
              <a:t>ser-level thread library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54" name="Freeform 31"/>
          <p:cNvSpPr>
            <a:spLocks/>
          </p:cNvSpPr>
          <p:nvPr/>
        </p:nvSpPr>
        <p:spPr bwMode="auto">
          <a:xfrm>
            <a:off x="3505200" y="3505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59" name="Line 36"/>
          <p:cNvSpPr>
            <a:spLocks noChangeShapeType="1"/>
          </p:cNvSpPr>
          <p:nvPr/>
        </p:nvSpPr>
        <p:spPr bwMode="auto">
          <a:xfrm flipH="1">
            <a:off x="3429000" y="38100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1981200" y="4419600"/>
            <a:ext cx="3962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ea typeface="ＭＳ Ｐゴシック" charset="-128"/>
              </a:rPr>
              <a:t>CPU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70" name="Line 47"/>
          <p:cNvSpPr>
            <a:spLocks noChangeShapeType="1"/>
          </p:cNvSpPr>
          <p:nvPr/>
        </p:nvSpPr>
        <p:spPr bwMode="auto">
          <a:xfrm flipH="1">
            <a:off x="1828800" y="3657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ea typeface="ＭＳ Ｐゴシック" charset="-128"/>
              </a:rPr>
              <a:t>Starting a new process</a:t>
            </a:r>
            <a:endParaRPr lang="en-US" sz="3200" dirty="0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057400" y="2209800"/>
            <a:ext cx="351445" cy="630844"/>
            <a:chOff x="7391400" y="457200"/>
            <a:chExt cx="351444" cy="63084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33600" y="2112356"/>
            <a:ext cx="351445" cy="630844"/>
            <a:chOff x="7391400" y="457200"/>
            <a:chExt cx="351444" cy="630844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239356" y="2036156"/>
            <a:ext cx="351445" cy="630844"/>
            <a:chOff x="7391400" y="457200"/>
            <a:chExt cx="351444" cy="630844"/>
          </a:xfrm>
        </p:grpSpPr>
        <p:sp>
          <p:nvSpPr>
            <p:cNvPr id="109" name="Rectangle 108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345112" y="1959956"/>
            <a:ext cx="351445" cy="630844"/>
            <a:chOff x="7391400" y="457200"/>
            <a:chExt cx="351444" cy="63084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cxnSp>
        <p:nvCxnSpPr>
          <p:cNvPr id="116" name="Curved Connector 115"/>
          <p:cNvCxnSpPr/>
          <p:nvPr/>
        </p:nvCxnSpPr>
        <p:spPr bwMode="auto">
          <a:xfrm rot="5400000">
            <a:off x="3241675" y="3082925"/>
            <a:ext cx="685800" cy="635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oval"/>
            <a:tailEnd type="oval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Box 125"/>
          <p:cNvSpPr txBox="1"/>
          <p:nvPr/>
        </p:nvSpPr>
        <p:spPr>
          <a:xfrm>
            <a:off x="6096001" y="1547091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New thread starts executing in thread lib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User-level </a:t>
            </a:r>
            <a:r>
              <a:rPr lang="en-US" dirty="0" err="1" smtClean="0"/>
              <a:t>sched</a:t>
            </a:r>
            <a:r>
              <a:rPr lang="en-US" dirty="0" smtClean="0"/>
              <a:t> picks thread to run, starts it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Can reschedule a different user-level thread later</a:t>
            </a:r>
            <a:endParaRPr lang="en-US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4495800" y="2819400"/>
            <a:ext cx="257175" cy="1447800"/>
            <a:chOff x="3581400" y="2895600"/>
            <a:chExt cx="257175" cy="1447800"/>
          </a:xfrm>
        </p:grpSpPr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3657600" y="36576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4" name="Line 36"/>
            <p:cNvSpPr>
              <a:spLocks noChangeShapeType="1"/>
            </p:cNvSpPr>
            <p:nvPr/>
          </p:nvSpPr>
          <p:spPr bwMode="auto">
            <a:xfrm flipH="1">
              <a:off x="3581400" y="39624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5" name="Curved Connector 134"/>
            <p:cNvCxnSpPr/>
            <p:nvPr/>
          </p:nvCxnSpPr>
          <p:spPr bwMode="auto">
            <a:xfrm rot="5400000">
              <a:off x="3394075" y="32353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7" name="Freeform 31"/>
          <p:cNvSpPr>
            <a:spLocks/>
          </p:cNvSpPr>
          <p:nvPr/>
        </p:nvSpPr>
        <p:spPr bwMode="auto">
          <a:xfrm>
            <a:off x="685800" y="3352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-76200" y="3657600"/>
            <a:ext cx="162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ched</a:t>
            </a:r>
            <a:r>
              <a:rPr lang="en-US" dirty="0" smtClean="0"/>
              <a:t> acts</a:t>
            </a:r>
            <a:br>
              <a:rPr lang="en-US" dirty="0" smtClean="0"/>
            </a:br>
            <a:r>
              <a:rPr lang="en-US" dirty="0" smtClean="0"/>
              <a:t>(kern threads)</a:t>
            </a:r>
          </a:p>
        </p:txBody>
      </p:sp>
    </p:spTree>
    <p:extLst>
      <p:ext uri="{BB962C8B-B14F-4D97-AF65-F5344CB8AC3E}">
        <p14:creationId xmlns:p14="http://schemas.microsoft.com/office/powerpoint/2010/main" val="263748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03091 -0.0412 C 0.0375 -0.05069 0.04723 -0.05578 0.0573 -0.05578 C 0.06893 -0.05578 0.07813 -0.05069 0.08473 -0.0412 L 0.1158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632 -0.05764 C 0.07639 -0.07083 0.09618 -0.07801 0.11684 -0.07801 C 0.14045 -0.07801 0.1592 -0.07083 0.1724 -0.05764 L 0.23577 -3.33333E-6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88" y="-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981200" y="1524000"/>
            <a:ext cx="3962400" cy="1828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5" name="Footer Placeholder 2"/>
          <p:cNvSpPr txBox="1">
            <a:spLocks/>
          </p:cNvSpPr>
          <p:nvPr/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FB7859C-6196-4211-9109-44E4C57D2B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18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25450" y="172085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28600" y="2344737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ea typeface="ＭＳ Ｐゴシック" charset="-128"/>
              </a:rPr>
              <a:t>address space</a:t>
            </a:r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85800" y="4495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381000" y="48768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1981200" y="3962400"/>
            <a:ext cx="3962400" cy="4572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err="1">
                <a:ea typeface="ＭＳ Ｐゴシック" charset="-128"/>
              </a:rPr>
              <a:t>os</a:t>
            </a:r>
            <a:r>
              <a:rPr lang="en-US" dirty="0">
                <a:ea typeface="ＭＳ Ｐゴシック" charset="-128"/>
              </a:rPr>
              <a:t> kernel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1981200" y="2971800"/>
            <a:ext cx="3962400" cy="3810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ea typeface="ＭＳ Ｐゴシック" charset="-128"/>
              </a:rPr>
              <a:t>u</a:t>
            </a:r>
            <a:r>
              <a:rPr lang="en-US" dirty="0" smtClean="0">
                <a:ea typeface="ＭＳ Ｐゴシック" charset="-128"/>
              </a:rPr>
              <a:t>ser-level thread library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64" name="Rectangle 41"/>
          <p:cNvSpPr>
            <a:spLocks noChangeArrowheads="1"/>
          </p:cNvSpPr>
          <p:nvPr/>
        </p:nvSpPr>
        <p:spPr bwMode="auto">
          <a:xfrm>
            <a:off x="1981200" y="4419600"/>
            <a:ext cx="3962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ea typeface="ＭＳ Ｐゴシック" charset="-128"/>
              </a:rPr>
              <a:t>CPU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ea typeface="ＭＳ Ｐゴシック" charset="-128"/>
              </a:rPr>
              <a:t>Blocking I/O</a:t>
            </a:r>
            <a:endParaRPr lang="en-US" sz="3200" dirty="0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057400" y="2209800"/>
            <a:ext cx="351445" cy="630844"/>
            <a:chOff x="7391400" y="457200"/>
            <a:chExt cx="351444" cy="63084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33600" y="2112356"/>
            <a:ext cx="351445" cy="630844"/>
            <a:chOff x="7391400" y="457200"/>
            <a:chExt cx="351444" cy="630844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419600" y="2057400"/>
            <a:ext cx="351445" cy="630844"/>
            <a:chOff x="7391400" y="457200"/>
            <a:chExt cx="351444" cy="630844"/>
          </a:xfrm>
        </p:grpSpPr>
        <p:sp>
          <p:nvSpPr>
            <p:cNvPr id="109" name="Rectangle 108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429000" y="2057400"/>
            <a:ext cx="351445" cy="630844"/>
            <a:chOff x="7391400" y="457200"/>
            <a:chExt cx="351444" cy="630844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7391400" y="457200"/>
              <a:ext cx="351444" cy="630844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7485669" y="597506"/>
              <a:ext cx="180975" cy="338138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29000" y="2743200"/>
            <a:ext cx="257175" cy="1447800"/>
            <a:chOff x="3429000" y="2743200"/>
            <a:chExt cx="257175" cy="1447800"/>
          </a:xfrm>
        </p:grpSpPr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3505200" y="35052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H="1">
              <a:off x="3429000" y="38100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6" name="Curved Connector 115"/>
            <p:cNvCxnSpPr/>
            <p:nvPr/>
          </p:nvCxnSpPr>
          <p:spPr bwMode="auto">
            <a:xfrm rot="5400000">
              <a:off x="3241675" y="30829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6" name="TextBox 125"/>
          <p:cNvSpPr txBox="1"/>
          <p:nvPr/>
        </p:nvSpPr>
        <p:spPr>
          <a:xfrm>
            <a:off x="6019800" y="1547091"/>
            <a:ext cx="2895601" cy="3554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Thread blocked on I/O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Kernel creates </a:t>
            </a:r>
            <a:r>
              <a:rPr lang="en-US" i="1" dirty="0" smtClean="0"/>
              <a:t>new</a:t>
            </a:r>
            <a:r>
              <a:rPr lang="en-US" dirty="0" smtClean="0"/>
              <a:t> activation – starts in the thread lib, and picks a new thread to run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When I/O finishes, old thread doesn’t resume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dirty="0" smtClean="0"/>
              <a:t>Kernel interrupts an activation, lets the scheduler pick what to run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4495800" y="2743200"/>
            <a:ext cx="257175" cy="1447800"/>
            <a:chOff x="3581400" y="2895600"/>
            <a:chExt cx="257175" cy="1447800"/>
          </a:xfrm>
        </p:grpSpPr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3657600" y="36576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4" name="Line 36"/>
            <p:cNvSpPr>
              <a:spLocks noChangeShapeType="1"/>
            </p:cNvSpPr>
            <p:nvPr/>
          </p:nvSpPr>
          <p:spPr bwMode="auto">
            <a:xfrm flipH="1">
              <a:off x="3581400" y="39624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5" name="Curved Connector 134"/>
            <p:cNvCxnSpPr/>
            <p:nvPr/>
          </p:nvCxnSpPr>
          <p:spPr bwMode="auto">
            <a:xfrm rot="5400000">
              <a:off x="3394075" y="32353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7" name="Freeform 31"/>
          <p:cNvSpPr>
            <a:spLocks/>
          </p:cNvSpPr>
          <p:nvPr/>
        </p:nvSpPr>
        <p:spPr bwMode="auto">
          <a:xfrm>
            <a:off x="685800" y="3352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-76200" y="3657600"/>
            <a:ext cx="162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ched</a:t>
            </a:r>
            <a:r>
              <a:rPr lang="en-US" dirty="0" smtClean="0"/>
              <a:t> acts</a:t>
            </a:r>
            <a:br>
              <a:rPr lang="en-US" dirty="0" smtClean="0"/>
            </a:br>
            <a:r>
              <a:rPr lang="en-US" dirty="0" smtClean="0"/>
              <a:t>(kern threads)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229225" y="2743200"/>
            <a:ext cx="257175" cy="1447800"/>
            <a:chOff x="3581400" y="2895600"/>
            <a:chExt cx="257175" cy="1447800"/>
          </a:xfrm>
        </p:grpSpPr>
        <p:sp>
          <p:nvSpPr>
            <p:cNvPr id="41" name="Freeform 31"/>
            <p:cNvSpPr>
              <a:spLocks/>
            </p:cNvSpPr>
            <p:nvPr/>
          </p:nvSpPr>
          <p:spPr bwMode="auto">
            <a:xfrm>
              <a:off x="3657600" y="3657600"/>
              <a:ext cx="180975" cy="338138"/>
            </a:xfrm>
            <a:custGeom>
              <a:avLst/>
              <a:gdLst>
                <a:gd name="T0" fmla="*/ 43429945 w 357"/>
                <a:gd name="T1" fmla="*/ 0 h 816"/>
                <a:gd name="T2" fmla="*/ 29552660 w 357"/>
                <a:gd name="T3" fmla="*/ 4121057 h 816"/>
                <a:gd name="T4" fmla="*/ 6424359 w 357"/>
                <a:gd name="T5" fmla="*/ 14423906 h 816"/>
                <a:gd name="T6" fmla="*/ 4882776 w 357"/>
                <a:gd name="T7" fmla="*/ 22666434 h 816"/>
                <a:gd name="T8" fmla="*/ 14133793 w 357"/>
                <a:gd name="T9" fmla="*/ 24726756 h 816"/>
                <a:gd name="T10" fmla="*/ 18759554 w 357"/>
                <a:gd name="T11" fmla="*/ 25757331 h 816"/>
                <a:gd name="T12" fmla="*/ 78892934 w 357"/>
                <a:gd name="T13" fmla="*/ 32969284 h 816"/>
                <a:gd name="T14" fmla="*/ 83518695 w 357"/>
                <a:gd name="T15" fmla="*/ 36060180 h 816"/>
                <a:gd name="T16" fmla="*/ 65016156 w 357"/>
                <a:gd name="T17" fmla="*/ 44302294 h 816"/>
                <a:gd name="T18" fmla="*/ 52680961 w 357"/>
                <a:gd name="T19" fmla="*/ 49453926 h 816"/>
                <a:gd name="T20" fmla="*/ 46513617 w 357"/>
                <a:gd name="T21" fmla="*/ 50484086 h 816"/>
                <a:gd name="T22" fmla="*/ 24926898 w 357"/>
                <a:gd name="T23" fmla="*/ 56665879 h 816"/>
                <a:gd name="T24" fmla="*/ 15675882 w 357"/>
                <a:gd name="T25" fmla="*/ 60786936 h 816"/>
                <a:gd name="T26" fmla="*/ 11050121 w 357"/>
                <a:gd name="T27" fmla="*/ 62847671 h 816"/>
                <a:gd name="T28" fmla="*/ 26468988 w 357"/>
                <a:gd name="T29" fmla="*/ 71089785 h 816"/>
                <a:gd name="T30" fmla="*/ 37262093 w 357"/>
                <a:gd name="T31" fmla="*/ 69029464 h 816"/>
                <a:gd name="T32" fmla="*/ 41887855 w 357"/>
                <a:gd name="T33" fmla="*/ 71089785 h 816"/>
                <a:gd name="T34" fmla="*/ 65016156 w 357"/>
                <a:gd name="T35" fmla="*/ 79332313 h 816"/>
                <a:gd name="T36" fmla="*/ 63474066 w 357"/>
                <a:gd name="T37" fmla="*/ 98907851 h 816"/>
                <a:gd name="T38" fmla="*/ 49597289 w 357"/>
                <a:gd name="T39" fmla="*/ 104059069 h 816"/>
                <a:gd name="T40" fmla="*/ 46513617 w 357"/>
                <a:gd name="T41" fmla="*/ 117452814 h 816"/>
                <a:gd name="T42" fmla="*/ 41887855 w 357"/>
                <a:gd name="T43" fmla="*/ 133937456 h 816"/>
                <a:gd name="T44" fmla="*/ 44971527 w 357"/>
                <a:gd name="T45" fmla="*/ 140119249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4" name="Line 36"/>
            <p:cNvSpPr>
              <a:spLocks noChangeShapeType="1"/>
            </p:cNvSpPr>
            <p:nvPr/>
          </p:nvSpPr>
          <p:spPr bwMode="auto">
            <a:xfrm flipH="1">
              <a:off x="3581400" y="3962400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" name="Curved Connector 44"/>
            <p:cNvCxnSpPr/>
            <p:nvPr/>
          </p:nvCxnSpPr>
          <p:spPr bwMode="auto">
            <a:xfrm rot="5400000">
              <a:off x="3394075" y="3235325"/>
              <a:ext cx="685800" cy="635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2887668" y="3429000"/>
            <a:ext cx="128788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1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0.0908 -0.06597 C 0.1099 -0.08078 0.13837 -0.08912 0.16806 -0.08912 C 0.20191 -0.08912 0.22899 -0.08078 0.24809 -0.06597 L 0.33906 -4.44444E-6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-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06 4.44444E-6 L 0.24774 0.05023 C 0.22882 0.0618 0.2 0.06875 0.17083 0.06875 C 0.13646 0.06875 0.10955 0.0618 0.09045 0.05023 L -5.55556E-7 4.44444E-6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62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05278 -0.05625 C 0.06389 -0.06922 0.08055 -0.07639 0.09774 -0.07639 C 0.11753 -0.07639 0.13333 -0.06922 0.14444 -0.05625 L 0.19739 4.81481E-6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all that really faster than kernel-level threads?</a:t>
            </a:r>
          </a:p>
          <a:p>
            <a:pPr lvl="1"/>
            <a:r>
              <a:rPr lang="en-US" dirty="0" smtClean="0"/>
              <a:t>Not really – lots of </a:t>
            </a:r>
            <a:r>
              <a:rPr lang="en-US" dirty="0" err="1" smtClean="0"/>
              <a:t>upcalls</a:t>
            </a:r>
            <a:r>
              <a:rPr lang="en-US" dirty="0" smtClean="0"/>
              <a:t>, not especially cheap</a:t>
            </a:r>
          </a:p>
          <a:p>
            <a:pPr lvl="1"/>
            <a:endParaRPr lang="en-US" dirty="0"/>
          </a:p>
          <a:p>
            <a:r>
              <a:rPr lang="en-US" b="1" dirty="0" smtClean="0"/>
              <a:t>But what we just saw were the uncommon cases!</a:t>
            </a:r>
            <a:endParaRPr lang="en-US" dirty="0" smtClean="0"/>
          </a:p>
          <a:p>
            <a:endParaRPr lang="en-US" b="1" dirty="0" smtClean="0"/>
          </a:p>
          <a:p>
            <a:r>
              <a:rPr lang="en-US" dirty="0" smtClean="0"/>
              <a:t>When threads aren’t blocking on I/O,</a:t>
            </a:r>
            <a:br>
              <a:rPr lang="en-US" dirty="0" smtClean="0"/>
            </a:br>
            <a:r>
              <a:rPr lang="en-US" dirty="0" smtClean="0"/>
              <a:t>it’s just user-level thread management!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rders of magnitude faster than kernel-level threads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now we have an answer for the blocking I/O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2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B959-B875-43CB-924E-EDD5BB91FE4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concurrency/parallelism within an application</a:t>
            </a:r>
            <a:br>
              <a:rPr lang="en-US" dirty="0" smtClean="0"/>
            </a:br>
            <a:r>
              <a:rPr lang="en-US" dirty="0" smtClean="0"/>
              <a:t>e.g. a web server that’</a:t>
            </a:r>
          </a:p>
          <a:p>
            <a:r>
              <a:rPr lang="en-US" dirty="0" smtClean="0"/>
              <a:t>Key </a:t>
            </a:r>
            <a:r>
              <a:rPr lang="en-US" dirty="0"/>
              <a:t>idea:</a:t>
            </a:r>
          </a:p>
          <a:p>
            <a:pPr lvl="1"/>
            <a:r>
              <a:rPr lang="en-US" dirty="0"/>
              <a:t>separate the concept of a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 (address space, OS resources)</a:t>
            </a:r>
          </a:p>
          <a:p>
            <a:pPr lvl="1"/>
            <a:r>
              <a:rPr lang="en-US" dirty="0"/>
              <a:t>… from that of a minimal “</a:t>
            </a:r>
            <a:r>
              <a:rPr lang="en-US" dirty="0">
                <a:solidFill>
                  <a:srgbClr val="FF0000"/>
                </a:solidFill>
              </a:rPr>
              <a:t>thread of control</a:t>
            </a:r>
            <a:r>
              <a:rPr lang="en-US" dirty="0"/>
              <a:t>” (execution state:  stack, stack pointer, program counter, registers)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Threads</a:t>
            </a:r>
            <a:r>
              <a:rPr lang="en-US" dirty="0" smtClean="0"/>
              <a:t> are more lightweight, so much faster to create and switch between than processes</a:t>
            </a:r>
            <a:endParaRPr lang="en-US" dirty="0"/>
          </a:p>
        </p:txBody>
      </p:sp>
      <p:sp>
        <p:nvSpPr>
          <p:cNvPr id="161796" name="Freeform 4"/>
          <p:cNvSpPr>
            <a:spLocks/>
          </p:cNvSpPr>
          <p:nvPr/>
        </p:nvSpPr>
        <p:spPr bwMode="auto">
          <a:xfrm>
            <a:off x="3810000" y="49530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5486400" y="52578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thread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 flipH="1">
            <a:off x="4953000" y="54864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of threading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Scheduler activations pretty widely used:</a:t>
            </a:r>
          </a:p>
          <a:p>
            <a:pPr lvl="1"/>
            <a:r>
              <a:rPr lang="en-US" dirty="0" smtClean="0"/>
              <a:t>Various </a:t>
            </a:r>
            <a:r>
              <a:rPr lang="en-US" dirty="0" err="1" smtClean="0"/>
              <a:t>Unixes</a:t>
            </a:r>
            <a:r>
              <a:rPr lang="en-US" dirty="0" smtClean="0"/>
              <a:t>: FreeBSD, </a:t>
            </a:r>
            <a:r>
              <a:rPr lang="en-US" dirty="0" err="1" smtClean="0"/>
              <a:t>NetBSD</a:t>
            </a:r>
            <a:r>
              <a:rPr lang="en-US" dirty="0" smtClean="0"/>
              <a:t>, Solaris, Digital UNIX (some now defunct)</a:t>
            </a:r>
          </a:p>
          <a:p>
            <a:pPr lvl="1"/>
            <a:r>
              <a:rPr lang="en-US" dirty="0" smtClean="0"/>
              <a:t>Windows 7 User-Mode Scheduling</a:t>
            </a:r>
          </a:p>
          <a:p>
            <a:pPr lvl="1"/>
            <a:r>
              <a:rPr lang="en-US" dirty="0" smtClean="0"/>
              <a:t>Recent research on multicore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Trend back to kernel-scheduled threads</a:t>
            </a:r>
          </a:p>
          <a:p>
            <a:pPr lvl="1"/>
            <a:r>
              <a:rPr lang="en-US" dirty="0" smtClean="0"/>
              <a:t>Linux, FreeBSD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erformance getting better, and less complex</a:t>
            </a:r>
          </a:p>
          <a:p>
            <a:pPr lvl="1"/>
            <a:endParaRPr lang="en-US" dirty="0"/>
          </a:p>
          <a:p>
            <a:r>
              <a:rPr lang="en-US" dirty="0" smtClean="0"/>
              <a:t>User-level threading still popular in massively-parallel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21</a:t>
            </a:fld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 dirty="0"/>
              <a:t>You really want multiple threads per address space</a:t>
            </a:r>
          </a:p>
          <a:p>
            <a:r>
              <a:rPr lang="en-US" dirty="0"/>
              <a:t>Kernel threads are much more efficient than processes, but they’re still not cheap</a:t>
            </a:r>
          </a:p>
          <a:p>
            <a:pPr lvl="1"/>
            <a:r>
              <a:rPr lang="en-US" dirty="0"/>
              <a:t>all operations require a kernel call and parameter validation</a:t>
            </a:r>
          </a:p>
          <a:p>
            <a:r>
              <a:rPr lang="en-US" dirty="0"/>
              <a:t>User-level threads are:</a:t>
            </a:r>
          </a:p>
          <a:p>
            <a:pPr lvl="1"/>
            <a:r>
              <a:rPr lang="en-US" dirty="0"/>
              <a:t>really fast/cheap</a:t>
            </a:r>
          </a:p>
          <a:p>
            <a:pPr lvl="1"/>
            <a:r>
              <a:rPr lang="en-US" dirty="0"/>
              <a:t>great for common-case operations</a:t>
            </a:r>
          </a:p>
          <a:p>
            <a:pPr lvl="2"/>
            <a:r>
              <a:rPr lang="en-US" dirty="0"/>
              <a:t>creation, synchronization, destruction</a:t>
            </a:r>
          </a:p>
          <a:p>
            <a:pPr lvl="1"/>
            <a:r>
              <a:rPr lang="en-US" dirty="0"/>
              <a:t>can suffer in uncommon cases due to kernel obliviousness</a:t>
            </a:r>
          </a:p>
          <a:p>
            <a:pPr lvl="2"/>
            <a:r>
              <a:rPr lang="en-US" dirty="0" smtClean="0"/>
              <a:t>I/O and other blocking operations</a:t>
            </a:r>
            <a:endParaRPr lang="en-US" dirty="0"/>
          </a:p>
          <a:p>
            <a:r>
              <a:rPr lang="en-US" dirty="0" smtClean="0"/>
              <a:t>Scheduler </a:t>
            </a:r>
            <a:r>
              <a:rPr lang="en-US" dirty="0"/>
              <a:t>activations are an </a:t>
            </a:r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6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58B-ECB4-4A27-979B-76B53FEF651A}" type="slidenum">
              <a:rPr lang="en-US"/>
              <a:pPr/>
              <a:t>22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a thread tries to do I/O?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Remember: I/O operations are blocking</a:t>
            </a:r>
          </a:p>
          <a:p>
            <a:r>
              <a:rPr lang="en-US" dirty="0" smtClean="0"/>
              <a:t>The </a:t>
            </a:r>
            <a:r>
              <a:rPr lang="en-US" dirty="0"/>
              <a:t>kernel thread “powering” it is lost for the duration of the </a:t>
            </a:r>
            <a:r>
              <a:rPr lang="en-US" dirty="0" smtClean="0"/>
              <a:t>I</a:t>
            </a:r>
            <a:r>
              <a:rPr lang="en-US" dirty="0"/>
              <a:t>/O operation!</a:t>
            </a:r>
          </a:p>
          <a:p>
            <a:pPr lvl="1"/>
            <a:r>
              <a:rPr lang="en-US" dirty="0"/>
              <a:t>The kernel thread blocks in the OS, as always</a:t>
            </a:r>
          </a:p>
          <a:p>
            <a:pPr lvl="1"/>
            <a:r>
              <a:rPr lang="en-US" dirty="0" smtClean="0"/>
              <a:t>Can’t run a different user-level thread</a:t>
            </a:r>
          </a:p>
          <a:p>
            <a:r>
              <a:rPr lang="en-US" dirty="0" smtClean="0"/>
              <a:t>Same problem w/ other blocking ops (e.g. page faults)</a:t>
            </a:r>
          </a:p>
          <a:p>
            <a:r>
              <a:rPr lang="en-US" dirty="0" smtClean="0"/>
              <a:t>Again: kernel doesn’t know there are user threads, so doesn’t know there’s something else it could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6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324600"/>
            <a:ext cx="1905000" cy="304800"/>
          </a:xfrm>
        </p:spPr>
        <p:txBody>
          <a:bodyPr/>
          <a:lstStyle/>
          <a:p>
            <a:fld id="{74650E71-FB4B-4874-BB4C-B0E9BED8411B}" type="slidenum">
              <a:rPr lang="en-US"/>
              <a:pPr/>
              <a:t>3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55653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8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0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2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4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6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7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8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9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3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4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5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6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7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8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1" name="Rectangle 33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3" name="Rectangle 35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4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5" name="Rectangle 37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6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7" name="Rectangle 39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8" name="Rectangle 40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9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MS/DOS</a:t>
            </a:r>
          </a:p>
        </p:txBody>
      </p:sp>
      <p:sp>
        <p:nvSpPr>
          <p:cNvPr id="155690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Java</a:t>
            </a:r>
          </a:p>
        </p:txBody>
      </p:sp>
      <p:sp>
        <p:nvSpPr>
          <p:cNvPr id="155691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older</a:t>
            </a:r>
          </a:p>
          <a:p>
            <a:pPr>
              <a:spcBef>
                <a:spcPct val="10000"/>
              </a:spcBef>
            </a:pPr>
            <a:r>
              <a:rPr lang="en-US" i="1"/>
              <a:t>UNIXes</a:t>
            </a:r>
          </a:p>
        </p:txBody>
      </p:sp>
      <p:sp>
        <p:nvSpPr>
          <p:cNvPr id="155692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Mach, NT,</a:t>
            </a:r>
          </a:p>
          <a:p>
            <a:pPr>
              <a:spcBef>
                <a:spcPct val="10000"/>
              </a:spcBef>
            </a:pPr>
            <a:r>
              <a:rPr lang="en-US" i="1"/>
              <a:t>Linux, …</a:t>
            </a:r>
          </a:p>
        </p:txBody>
      </p:sp>
      <p:sp>
        <p:nvSpPr>
          <p:cNvPr id="155693" name="Rectangle 45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Key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105400" y="3581400"/>
            <a:ext cx="3810000" cy="30480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approaches to implementing threads:</a:t>
            </a:r>
          </a:p>
          <a:p>
            <a:pPr marL="0" indent="0">
              <a:buNone/>
            </a:pPr>
            <a:r>
              <a:rPr lang="en-US" dirty="0" smtClean="0"/>
              <a:t>•  Kernel threads</a:t>
            </a:r>
          </a:p>
          <a:p>
            <a:pPr marL="0" indent="0">
              <a:buNone/>
            </a:pPr>
            <a:r>
              <a:rPr lang="en-US" dirty="0" smtClean="0"/>
              <a:t>•  User-level threads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Today:</a:t>
            </a:r>
          </a:p>
          <a:p>
            <a:pPr marL="0" indent="0">
              <a:buNone/>
            </a:pPr>
            <a:r>
              <a:rPr lang="en-US" dirty="0" smtClean="0"/>
              <a:t>• quick review of kernel threads</a:t>
            </a:r>
          </a:p>
          <a:p>
            <a:pPr marL="0" indent="0">
              <a:buNone/>
            </a:pPr>
            <a:r>
              <a:rPr lang="en-US" dirty="0" smtClean="0"/>
              <a:t>• more about user-level threads</a:t>
            </a:r>
          </a:p>
          <a:p>
            <a:pPr marL="0" indent="0">
              <a:buNone/>
            </a:pPr>
            <a:r>
              <a:rPr lang="en-US" dirty="0" smtClean="0"/>
              <a:t>• scheduler activations: </a:t>
            </a:r>
            <a:br>
              <a:rPr lang="en-US" dirty="0" smtClean="0"/>
            </a:br>
            <a:r>
              <a:rPr lang="en-US" dirty="0" smtClean="0"/>
              <a:t>  adding kernel support for better user-level threads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9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241D-591E-4254-8602-BDE0DD6B3119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 dirty="0"/>
              <a:t>OS now manages threads </a:t>
            </a:r>
            <a:r>
              <a:rPr lang="en-US" i="1" dirty="0"/>
              <a:t>and</a:t>
            </a:r>
            <a:r>
              <a:rPr lang="en-US" dirty="0"/>
              <a:t> processes / address spaces</a:t>
            </a:r>
          </a:p>
          <a:p>
            <a:pPr lvl="1"/>
            <a:r>
              <a:rPr lang="en-US" dirty="0"/>
              <a:t>all thread operations are implemented in the kernel</a:t>
            </a:r>
          </a:p>
          <a:p>
            <a:pPr lvl="1"/>
            <a:r>
              <a:rPr lang="en-US" dirty="0"/>
              <a:t>OS schedules all of the threads in a </a:t>
            </a:r>
            <a:r>
              <a:rPr lang="en-US" dirty="0" smtClean="0"/>
              <a:t>system, just like processes</a:t>
            </a:r>
            <a:endParaRPr lang="en-US" dirty="0"/>
          </a:p>
          <a:p>
            <a:r>
              <a:rPr lang="en-US" dirty="0" smtClean="0"/>
              <a:t>Kernel </a:t>
            </a:r>
            <a:r>
              <a:rPr lang="en-US" dirty="0"/>
              <a:t>threads are cheaper than processes</a:t>
            </a:r>
          </a:p>
          <a:p>
            <a:pPr lvl="1"/>
            <a:r>
              <a:rPr lang="en-US" dirty="0"/>
              <a:t>less state to </a:t>
            </a:r>
            <a:r>
              <a:rPr lang="en-US" dirty="0" smtClean="0"/>
              <a:t>manage: just the processor context (PC, SP, registers)</a:t>
            </a:r>
            <a:endParaRPr lang="en-US" dirty="0"/>
          </a:p>
          <a:p>
            <a:r>
              <a:rPr lang="en-US" dirty="0" smtClean="0"/>
              <a:t>Switching between kernel threads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rap into kernel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ernel saves running thread’s processor context in TCB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ernel picks new thread to run</a:t>
            </a:r>
          </a:p>
          <a:p>
            <a:pPr lvl="1"/>
            <a:r>
              <a:rPr lang="en-US" dirty="0" smtClean="0"/>
              <a:t>kernel loads new thread’s registers, jumps to its saved PC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Call this </a:t>
            </a:r>
            <a:r>
              <a:rPr lang="en-US" b="1" dirty="0" smtClean="0"/>
              <a:t>1:1 scheduling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dirty="0" smtClean="0"/>
              <a:t>– 1 app thread per 1 kernel scheduled entity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977A-554C-4840-8C39-FB70B0E9F0A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grpSp>
        <p:nvGrpSpPr>
          <p:cNvPr id="175110" name="Group 6"/>
          <p:cNvGrpSpPr>
            <a:grpSpLocks/>
          </p:cNvGrpSpPr>
          <p:nvPr/>
        </p:nvGrpSpPr>
        <p:grpSpPr bwMode="auto">
          <a:xfrm>
            <a:off x="3200400" y="1981200"/>
            <a:ext cx="3295650" cy="1277938"/>
            <a:chOff x="2016" y="1248"/>
            <a:chExt cx="2076" cy="805"/>
          </a:xfrm>
        </p:grpSpPr>
        <p:sp>
          <p:nvSpPr>
            <p:cNvPr id="175111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2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3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9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0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i="1"/>
                <a:t>Mach, NT,</a:t>
              </a:r>
            </a:p>
            <a:p>
              <a:pPr>
                <a:spcBef>
                  <a:spcPct val="10000"/>
                </a:spcBef>
              </a:pPr>
              <a:r>
                <a:rPr lang="en-US" i="1"/>
                <a:t>Linux, …</a:t>
              </a:r>
            </a:p>
          </p:txBody>
        </p:sp>
      </p:grp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os kernel</a:t>
            </a:r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7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(thread create, destroy, signal, wait, etc.)</a:t>
            </a:r>
          </a:p>
        </p:txBody>
      </p:sp>
      <p:sp>
        <p:nvSpPr>
          <p:cNvPr id="175129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CPU</a:t>
            </a:r>
          </a:p>
        </p:txBody>
      </p:sp>
      <p:sp>
        <p:nvSpPr>
          <p:cNvPr id="175130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1200329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3300"/>
                </a:solidFill>
              </a:rPr>
              <a:t>All thread operations (creating, destroying, waiting) go through the kernel</a:t>
            </a:r>
            <a:endParaRPr 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implement threading entirely in user space</a:t>
            </a:r>
          </a:p>
          <a:p>
            <a:pPr lvl="1"/>
            <a:r>
              <a:rPr lang="en-US" dirty="0" smtClean="0"/>
              <a:t>run many user-level threads in </a:t>
            </a:r>
            <a:r>
              <a:rPr lang="en-US" b="1" i="1" dirty="0" smtClean="0"/>
              <a:t>one</a:t>
            </a:r>
            <a:r>
              <a:rPr lang="en-US" dirty="0" smtClean="0"/>
              <a:t> kernel thread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 this </a:t>
            </a:r>
            <a:r>
              <a:rPr lang="en-US" b="1" dirty="0" smtClean="0"/>
              <a:t>N:1</a:t>
            </a:r>
            <a:r>
              <a:rPr lang="en-US" dirty="0" smtClean="0"/>
              <a:t> </a:t>
            </a:r>
            <a:r>
              <a:rPr lang="en-US" b="1" dirty="0" smtClean="0"/>
              <a:t>threading</a:t>
            </a:r>
          </a:p>
          <a:p>
            <a:r>
              <a:rPr lang="en-US" dirty="0" smtClean="0"/>
              <a:t>Keep separate stack &amp; processor context for each thread, in user space</a:t>
            </a:r>
          </a:p>
          <a:p>
            <a:r>
              <a:rPr lang="en-US" dirty="0" smtClean="0"/>
              <a:t>User-level thread lib schedules and switches threads</a:t>
            </a:r>
          </a:p>
          <a:p>
            <a:r>
              <a:rPr lang="en-US" dirty="0" smtClean="0"/>
              <a:t>Switching between threads entails: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ibrary saves running thread’s processor context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ibrary picks a new thread to run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ibrary restores new thread’s context, jumps to saved PC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Pretty much same as before, but kernel not involved!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3F40-BED7-4DBA-B145-F31DF10704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3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C179-73C7-4B2B-BA8E-5FF1B677E019}" type="slidenum">
              <a:rPr lang="en-US"/>
              <a:pPr/>
              <a:t>8</a:t>
            </a:fld>
            <a:endParaRPr lang="en-US"/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CADC4B96-8AC1-4AF1-9F43-275F44E8BCA9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299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4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5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6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7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8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9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3010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3011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2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3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4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5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6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7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3018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213019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3020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21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3022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3023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24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5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6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1477328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3300"/>
                </a:solidFill>
              </a:rPr>
              <a:t>All thread operations (creating, destroying, waiting) are handled by the thread library</a:t>
            </a:r>
            <a:r>
              <a:rPr lang="en-US" b="1" dirty="0">
                <a:solidFill>
                  <a:srgbClr val="FF3300"/>
                </a:solidFill>
              </a:rPr>
              <a:t/>
            </a:r>
            <a:br>
              <a:rPr lang="en-US" b="1" dirty="0">
                <a:solidFill>
                  <a:srgbClr val="FF3300"/>
                </a:solidFill>
              </a:rPr>
            </a:br>
            <a:r>
              <a:rPr lang="en-US" b="1" dirty="0" smtClean="0">
                <a:solidFill>
                  <a:srgbClr val="FF3300"/>
                </a:solidFill>
              </a:rPr>
              <a:t>(not the kernel)</a:t>
            </a:r>
          </a:p>
        </p:txBody>
      </p:sp>
    </p:spTree>
    <p:extLst>
      <p:ext uri="{BB962C8B-B14F-4D97-AF65-F5344CB8AC3E}">
        <p14:creationId xmlns:p14="http://schemas.microsoft.com/office/powerpoint/2010/main" val="131738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Gribble, Lazowska, Levy, Zahorjan, Ports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F724-C167-43DA-887B-0C56386DF894}" type="slidenum">
              <a:rPr lang="en-US"/>
              <a:pPr/>
              <a:t>9</a:t>
            </a:fld>
            <a:endParaRPr lang="en-US"/>
          </a:p>
        </p:txBody>
      </p:sp>
      <p:sp>
        <p:nvSpPr>
          <p:cNvPr id="215043" name="Slide Number Placeholder 2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F7ED238-77CF-4BAE-8EF4-DBB6541E274C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5045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06A129B-AA55-4A5A-8BDB-140FD38BA3F8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504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505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505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5055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5056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what the kernel sees</a:t>
            </a:r>
          </a:p>
        </p:txBody>
      </p:sp>
      <p:sp>
        <p:nvSpPr>
          <p:cNvPr id="215057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646331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3300"/>
                </a:solidFill>
              </a:rPr>
              <a:t>Kernel is oblivious to user-level threads!</a:t>
            </a:r>
          </a:p>
        </p:txBody>
      </p:sp>
    </p:spTree>
    <p:extLst>
      <p:ext uri="{BB962C8B-B14F-4D97-AF65-F5344CB8AC3E}">
        <p14:creationId xmlns:p14="http://schemas.microsoft.com/office/powerpoint/2010/main" val="397993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6085</TotalTime>
  <Words>1544</Words>
  <Application>Microsoft Macintosh PowerPoint</Application>
  <PresentationFormat>On-screen Show (4:3)</PresentationFormat>
  <Paragraphs>285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CSE 451: Operating Systems Winter 2015  Module 5 1/2 User-Level Threads &amp;  Scheduler Activations</vt:lpstr>
      <vt:lpstr>Threads</vt:lpstr>
      <vt:lpstr>The design space</vt:lpstr>
      <vt:lpstr>Implementing Threads</vt:lpstr>
      <vt:lpstr>Kernel threads</vt:lpstr>
      <vt:lpstr>Kernel threads</vt:lpstr>
      <vt:lpstr>User-level threads</vt:lpstr>
      <vt:lpstr>PowerPoint Presentation</vt:lpstr>
      <vt:lpstr>PowerPoint Presentation</vt:lpstr>
      <vt:lpstr>User-level vs kernel threads</vt:lpstr>
      <vt:lpstr>User-level scheduling, multiprocessor style</vt:lpstr>
      <vt:lpstr>PowerPoint Presentation</vt:lpstr>
      <vt:lpstr>PowerPoint Presentation</vt:lpstr>
      <vt:lpstr>Scheduler Activations</vt:lpstr>
      <vt:lpstr>Scheduler Activations: 2-way communication</vt:lpstr>
      <vt:lpstr>Scheduler Activations</vt:lpstr>
      <vt:lpstr>PowerPoint Presentation</vt:lpstr>
      <vt:lpstr>PowerPoint Presentation</vt:lpstr>
      <vt:lpstr>Performance</vt:lpstr>
      <vt:lpstr>The state of threading today</vt:lpstr>
      <vt:lpstr>PowerPoint Presentation</vt:lpstr>
      <vt:lpstr>What if a thread tries to do I/O?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144</cp:revision>
  <cp:lastPrinted>2013-10-08T02:29:27Z</cp:lastPrinted>
  <dcterms:created xsi:type="dcterms:W3CDTF">1998-03-30T02:45:13Z</dcterms:created>
  <dcterms:modified xsi:type="dcterms:W3CDTF">2015-01-10T00:07:15Z</dcterms:modified>
</cp:coreProperties>
</file>