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57" r:id="rId3"/>
    <p:sldId id="318" r:id="rId4"/>
    <p:sldId id="319" r:id="rId5"/>
    <p:sldId id="320" r:id="rId6"/>
    <p:sldId id="295" r:id="rId7"/>
    <p:sldId id="299" r:id="rId8"/>
    <p:sldId id="298" r:id="rId9"/>
    <p:sldId id="296" r:id="rId10"/>
    <p:sldId id="321" r:id="rId11"/>
    <p:sldId id="278" r:id="rId12"/>
    <p:sldId id="281" r:id="rId13"/>
    <p:sldId id="279" r:id="rId14"/>
    <p:sldId id="280" r:id="rId15"/>
    <p:sldId id="282" r:id="rId16"/>
    <p:sldId id="312" r:id="rId17"/>
    <p:sldId id="283" r:id="rId18"/>
    <p:sldId id="308" r:id="rId19"/>
    <p:sldId id="284" r:id="rId20"/>
    <p:sldId id="300" r:id="rId21"/>
    <p:sldId id="313" r:id="rId22"/>
    <p:sldId id="314" r:id="rId23"/>
    <p:sldId id="315" r:id="rId24"/>
    <p:sldId id="285" r:id="rId25"/>
    <p:sldId id="286" r:id="rId26"/>
    <p:sldId id="316" r:id="rId27"/>
    <p:sldId id="289" r:id="rId28"/>
    <p:sldId id="292" r:id="rId29"/>
    <p:sldId id="303" r:id="rId30"/>
    <p:sldId id="304" r:id="rId31"/>
    <p:sldId id="317" r:id="rId32"/>
    <p:sldId id="305" r:id="rId33"/>
    <p:sldId id="322" r:id="rId34"/>
    <p:sldId id="306" r:id="rId35"/>
    <p:sldId id="307" r:id="rId3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2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1DE9B0C-E584-4B9A-A377-859A6C3A1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597B5F97-8592-4EB2-BEA2-82A30932F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F199B-3E7B-4BDF-8E2D-D1E9A8AB0B5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870" tIns="47584" rIns="96870" bIns="47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1093788"/>
            <a:ext cx="4805362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93" tIns="28892" rIns="20393" bIns="28892"/>
          <a:lstStyle/>
          <a:p>
            <a:pPr defTabSz="979488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D181-2119-4C57-9A6B-FD94DA243FA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3F6C-4391-406A-B350-298C4B0DDBE5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32F98-8D19-4BF0-8572-E688703A0849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F3415-AC45-4FCD-BA92-9421BD80EEE1}" type="slidenum">
              <a:rPr lang="en-US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4F5D6-66A1-4C51-8BA6-F07E66FFAD24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A59B3-84BF-4135-9E60-B10E20425CDC}" type="slidenum">
              <a:rPr lang="en-US"/>
              <a:pPr/>
              <a:t>18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FB353-F9A3-48FF-B71C-69D6B3A2F01D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E9C7F-9110-427B-B896-572223880EAE}" type="slidenum">
              <a:rPr lang="en-US"/>
              <a:pPr/>
              <a:t>22</a:t>
            </a:fld>
            <a:endParaRPr 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7E5F5-A469-40FA-B7B0-9E80A00069FB}" type="slidenum">
              <a:rPr lang="en-US"/>
              <a:pPr/>
              <a:t>23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85931-0D72-4D18-B1AD-74EC34423C06}" type="slidenum">
              <a:rPr lang="en-US"/>
              <a:pPr/>
              <a:t>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3E07D-FB84-4906-B39A-50E32FD12393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9B9FC-588C-4B91-BE26-796659CC1EF5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21ABC-2FF2-4F0B-AE80-31A34F2DDBA4}" type="slidenum">
              <a:rPr lang="en-US"/>
              <a:pPr/>
              <a:t>26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BB2F2-AC08-464F-909F-D73C0CFFA575}" type="slidenum">
              <a:rPr lang="en-US"/>
              <a:pPr/>
              <a:t>27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D3D89-123A-4E42-949D-3422DF387FFB}" type="slidenum">
              <a:rPr lang="en-US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0C7A-A9BD-4B1D-A862-4C707FA2174B}" type="slidenum">
              <a:rPr lang="en-US"/>
              <a:pPr/>
              <a:t>31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8A2F-18D7-4624-ACAA-8015C0C0BD43}" type="slidenum">
              <a:rPr lang="en-US"/>
              <a:pPr/>
              <a:t>32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7E6EA-4F0F-422F-B57D-AF62667056A9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0DCCC-56FB-4F5A-84F3-F5911C6362A8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4564-749B-4D25-B643-F8BFCF04CA72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30FB-EE4A-4D43-AAB9-CFEF6C87E636}" type="slidenum">
              <a:rPr lang="en-US"/>
              <a:pPr/>
              <a:t>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E35AD-BA43-4CDB-BA92-0D09A519222D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4E396-F506-47F0-9389-09EAC5AB9CDD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280B-E0B4-4149-A604-F5FF34F56A4A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142B7-B57F-4AB9-A6DF-E8789E0BD9B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B1C3-5304-4D58-8FD3-05AF5D26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BDBBC-F354-4D7F-804F-7F71770EEAE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AAB5-2940-44C1-AFC9-D28390111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114D6-A856-4377-B006-C7AFBAAF323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E0305-D18C-4CED-ABB6-BEE4E421A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D3E2C-FB6D-4308-AEB2-AD9D42A2BD8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1A793-80E2-44BF-B3EE-07D85CD6C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A5D85-9F87-4DB3-95F7-6071E2EE603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861B1-1BD5-465D-B8C1-1DF772516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E1E19-F2BA-4EB7-BE03-765432EDBA2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5248-3365-4209-BF04-F59E7E3E1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2347-F81E-40A5-83A0-0AF8F723BEF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DA520-0949-403C-98A4-F09930B0E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ADD02-BCD6-49CD-ACC6-954B7B43FA2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DC2AE-8225-4C6A-B0AB-600204754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421B-5E27-4238-AB12-F149DF2A28F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5E43-1047-4860-BB39-B32290500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7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F95ED-1AF5-41C4-9515-D014945E82E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25E80-A656-46AC-A93E-40D6C953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0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502C8-6295-41A0-80AF-8C2A5095AE2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48E9E-962A-4148-A391-44C8D5752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7C546-1AE0-4188-9D94-DDBB5105BBA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1498-1FA0-4143-A26A-CEA8273C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6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696D4-D0D0-4323-8CB7-1D4CC35DD52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B4AE-3B8C-4D52-B8E3-91C2B1544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202905-AD89-4D2B-BE47-864A4CFD3C5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C908-12CF-4B26-B0C9-C2904AB96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4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F1F84-5732-4344-866D-19550EBD304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64E08-FD7C-4F80-BD00-FCFD62561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6EC82-C6E5-46E6-9523-8BFA7A12DAD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45FD-A59D-4F26-8219-E34DA368E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FD889-9180-47C9-8E9B-3F3F6E83862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83E6-0D11-4F63-8442-C912687272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4E7D6-CF53-4AA8-9465-7283D848DF5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294B-5581-4B61-8999-81C72ADBF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68C57-3F8E-4E4E-91B3-9D5CF011141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C8C4-B7BA-4BF8-8625-4567ED16B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12FCD-A234-499E-AFC6-1B57DD318B5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7E37-B7C5-4136-881B-DE8514F1C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6106-03F3-46B9-91AA-EB80A324A54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2C7D1-E9D7-4829-8037-95DA59A26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B03AD-1D54-433B-A9B6-23A76CFB9CF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AD402-18AD-4D7E-98B1-527A4A303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2093088A-27DE-4E4A-B2BB-F9EA88886EE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624279A-1BCB-4394-B5FC-65F5FEFA8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EBF5B32B-2AE4-43A8-8331-CC328A6654F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7B07A18-CE23-4032-93FE-2FB3FA891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5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8967" y="4876800"/>
            <a:ext cx="1007341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E3CF-3C99-42A9-8E89-4A4535006E68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r>
              <a:rPr lang="en-US" dirty="0"/>
              <a:t>Threads are </a:t>
            </a:r>
            <a:r>
              <a:rPr lang="en-US" u="sng" dirty="0"/>
              <a:t>concurrent executions sharing an address space</a:t>
            </a:r>
            <a:r>
              <a:rPr lang="en-US" dirty="0"/>
              <a:t> (and some OS resources)</a:t>
            </a:r>
          </a:p>
          <a:p>
            <a:r>
              <a:rPr lang="en-US" dirty="0"/>
              <a:t>Address spaces provide isolation</a:t>
            </a:r>
          </a:p>
          <a:p>
            <a:pPr lvl="1"/>
            <a:r>
              <a:rPr lang="en-US" dirty="0"/>
              <a:t>If you can’t name it, you can’t read or write it</a:t>
            </a:r>
          </a:p>
          <a:p>
            <a:r>
              <a:rPr lang="en-US" dirty="0"/>
              <a:t>Hence, communicating between processes is expensive</a:t>
            </a:r>
          </a:p>
          <a:p>
            <a:pPr lvl="1"/>
            <a:r>
              <a:rPr lang="en-US" dirty="0"/>
              <a:t>Must go through the OS to move data from one address space to another</a:t>
            </a:r>
          </a:p>
          <a:p>
            <a:r>
              <a:rPr lang="en-US" dirty="0"/>
              <a:t>Because threads are in the same address space, communication is simple/cheap</a:t>
            </a:r>
          </a:p>
          <a:p>
            <a:pPr lvl="1"/>
            <a:r>
              <a:rPr lang="en-US" dirty="0"/>
              <a:t>Just update a shared variable!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3DDF-3DEB-4E24-9657-190F22BC862D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12685" name="Rectangle 45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12686" name="Rectangle 46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Text Box 47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7039-D2CB-471E-8679-B35648EDDFF3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C57-9DC9-4660-8943-1E6265A19B57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1 stack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(T2)</a:t>
            </a: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(T2)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2 stack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3 stack</a:t>
            </a:r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(T1)</a:t>
            </a:r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(T3)</a:t>
            </a: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(T1)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F421-AE44-4DD3-B633-C135E4A37023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process</a:t>
            </a:r>
            <a:r>
              <a:rPr lang="en-US" dirty="0"/>
              <a:t>/thread separation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 (multithreading) is useful for:</a:t>
            </a:r>
          </a:p>
          <a:p>
            <a:pPr lvl="1"/>
            <a:r>
              <a:rPr lang="en-US"/>
              <a:t>handling concurrent events (e.g., web servers and clients)</a:t>
            </a:r>
          </a:p>
          <a:p>
            <a:pPr lvl="1"/>
            <a:r>
              <a:rPr lang="en-US"/>
              <a:t>building parallel programs (e.g., matrix multiply, ray tracing)</a:t>
            </a:r>
          </a:p>
          <a:p>
            <a:pPr lvl="1"/>
            <a:r>
              <a:rPr lang="en-US"/>
              <a:t>improving program structure (the Java argument)</a:t>
            </a:r>
          </a:p>
          <a:p>
            <a:r>
              <a:rPr lang="en-US"/>
              <a:t>Multithreading is useful even on a uniprocessor</a:t>
            </a:r>
          </a:p>
          <a:p>
            <a:pPr lvl="1"/>
            <a:r>
              <a:rPr lang="en-US"/>
              <a:t>even though only one thread can run at a time</a:t>
            </a:r>
          </a:p>
          <a:p>
            <a:r>
              <a:rPr lang="en-US"/>
              <a:t>Supporting multithreading – that is, separating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files, etc.) from that of a minimal 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 (execution state), is a big win</a:t>
            </a:r>
          </a:p>
          <a:p>
            <a:pPr lvl="1"/>
            <a:r>
              <a:rPr lang="en-US"/>
              <a:t>creating concurrency does not require creating new processes</a:t>
            </a:r>
          </a:p>
          <a:p>
            <a:pPr lvl="1"/>
            <a:r>
              <a:rPr lang="en-US"/>
              <a:t>“faster / better / cheaper”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FFAB-C7E0-4957-853B-39530C10F889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Just a note that there’s the potential for some confusion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“process”  ==  “address space + OS resources + single thread”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“process” typically refers to an address space + system resources + all of its threads …</a:t>
            </a:r>
          </a:p>
          <a:p>
            <a:pPr lvl="2">
              <a:lnSpc>
                <a:spcPct val="90000"/>
              </a:lnSpc>
            </a:pPr>
            <a:r>
              <a:rPr lang="en-US"/>
              <a:t>When we mean the “address space” we need to be explicit</a:t>
            </a:r>
          </a:p>
          <a:p>
            <a:pPr lvl="1">
              <a:lnSpc>
                <a:spcPct val="90000"/>
              </a:lnSpc>
              <a:buFont typeface="Times New Roman" charset="0"/>
              <a:buChar char=" "/>
            </a:pPr>
            <a:r>
              <a:rPr lang="en-US"/>
              <a:t>“thread” refers to a single thread of control within a process / address space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bit like “kernel” and “operating system”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“kernel”  ==  “operating system” and runs in “kernel mode”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“kernel” typically refers to the microkernel; lots of the operating system runs in user mode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A263-B67C-47EE-B70F-3C9B000870D9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“Where do threads come from, Mommy?”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r>
              <a:rPr lang="en-US"/>
              <a:t>Natural answer:  the OS is responsible for creating/managing threads</a:t>
            </a:r>
          </a:p>
          <a:p>
            <a:pPr lvl="1"/>
            <a:r>
              <a:rPr lang="en-US"/>
              <a:t>For example, the kernel call to create a new thread would</a:t>
            </a:r>
          </a:p>
          <a:p>
            <a:pPr lvl="2"/>
            <a:r>
              <a:rPr lang="en-US"/>
              <a:t>allocate an execution stack within the process address space</a:t>
            </a:r>
          </a:p>
          <a:p>
            <a:pPr lvl="2"/>
            <a:r>
              <a:rPr lang="en-US"/>
              <a:t>create and initialize a Thread Control Block</a:t>
            </a:r>
          </a:p>
          <a:p>
            <a:pPr lvl="3"/>
            <a:r>
              <a:rPr lang="en-US"/>
              <a:t>stack pointer, program counter, register values</a:t>
            </a:r>
          </a:p>
          <a:p>
            <a:pPr lvl="2"/>
            <a:r>
              <a:rPr lang="en-US"/>
              <a:t>stick it on the ready queue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kernel threads</a:t>
            </a:r>
          </a:p>
          <a:p>
            <a:pPr lvl="1"/>
            <a:r>
              <a:rPr lang="en-US"/>
              <a:t>There is a “thread name space”</a:t>
            </a:r>
          </a:p>
          <a:p>
            <a:pPr lvl="2"/>
            <a:r>
              <a:rPr lang="en-US"/>
              <a:t>Thread id’s (TID’s)</a:t>
            </a:r>
          </a:p>
          <a:p>
            <a:pPr lvl="2"/>
            <a:r>
              <a:rPr lang="en-US"/>
              <a:t>TID’s are integers (surprise!)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7E25-386B-40B4-A5F3-49BB199032A6}" type="slidenum">
              <a:rPr lang="en-US"/>
              <a:pPr/>
              <a:t>17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201732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2016" y="1248"/>
            <a:chExt cx="2076" cy="995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1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2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3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4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Mach, NT,</a:t>
              </a:r>
            </a:p>
            <a:p>
              <a:r>
                <a:rPr lang="en-US" i="1"/>
                <a:t>Chorus,</a:t>
              </a:r>
            </a:p>
            <a:p>
              <a:r>
                <a:rPr lang="en-US" i="1"/>
                <a:t>Linux, …</a:t>
              </a:r>
            </a:p>
          </p:txBody>
        </p:sp>
      </p:grp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os kernel</a:t>
            </a:r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7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(thread create, destroy, signal, wait, etc.)</a:t>
            </a: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201754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5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5F23-9028-44BA-9901-D0B315A49C7D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 dirty="0"/>
              <a:t>OS now manages threads </a:t>
            </a:r>
            <a:r>
              <a:rPr lang="en-US" i="1" dirty="0"/>
              <a:t>and</a:t>
            </a:r>
            <a:r>
              <a:rPr lang="en-US" dirty="0"/>
              <a:t> processes / address spaces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OS schedules all of the threads in a system</a:t>
            </a:r>
          </a:p>
          <a:p>
            <a:pPr lvl="2"/>
            <a:r>
              <a:rPr lang="en-US" dirty="0"/>
              <a:t>if one thread in a process blocks (e.g., on I/O), the OS knows about it, and can run other threads from that process</a:t>
            </a:r>
          </a:p>
          <a:p>
            <a:pPr lvl="2"/>
            <a:r>
              <a:rPr lang="en-US" dirty="0"/>
              <a:t>possible to overlap I/O and computation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a process</a:t>
            </a:r>
          </a:p>
          <a:p>
            <a:r>
              <a:rPr lang="en-US" dirty="0"/>
              <a:t>Kernel threads are cheaper than processes</a:t>
            </a:r>
          </a:p>
          <a:p>
            <a:pPr lvl="1"/>
            <a:r>
              <a:rPr lang="en-US" dirty="0"/>
              <a:t>less state to allocate and initialize</a:t>
            </a:r>
          </a:p>
          <a:p>
            <a:r>
              <a:rPr lang="en-US" dirty="0"/>
              <a:t>But, they’re still pretty expensive for fine-grained use</a:t>
            </a:r>
          </a:p>
          <a:p>
            <a:pPr lvl="1"/>
            <a:r>
              <a:rPr lang="en-US" dirty="0"/>
              <a:t>orders of magnitude more expensive than a procedure call</a:t>
            </a:r>
          </a:p>
          <a:p>
            <a:pPr lvl="1"/>
            <a:r>
              <a:rPr lang="en-US" dirty="0"/>
              <a:t>thread operations are all system calls</a:t>
            </a:r>
          </a:p>
          <a:p>
            <a:pPr lvl="2"/>
            <a:r>
              <a:rPr lang="en-US" dirty="0"/>
              <a:t>context switch</a:t>
            </a:r>
          </a:p>
          <a:p>
            <a:pPr lvl="2"/>
            <a:r>
              <a:rPr lang="en-US"/>
              <a:t>argument </a:t>
            </a:r>
            <a:r>
              <a:rPr lang="en-US" smtClean="0"/>
              <a:t>checks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6816-234C-487F-A08A-1C1573774576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alternative to kernel threads</a:t>
            </a:r>
          </a:p>
          <a:p>
            <a:r>
              <a:rPr lang="en-US"/>
              <a:t>Threads can also be managed at the user level (that is, entirely from within the process)</a:t>
            </a:r>
          </a:p>
          <a:p>
            <a:pPr lvl="1"/>
            <a:r>
              <a:rPr lang="en-US"/>
              <a:t>a library linked into the program manages the threads</a:t>
            </a:r>
          </a:p>
          <a:p>
            <a:pPr lvl="2"/>
            <a:r>
              <a:rPr lang="en-US"/>
              <a:t>because threads share the same address space, the thread manager doesn’t need to manipulate address spaces (which only the kernel can do)</a:t>
            </a:r>
          </a:p>
          <a:p>
            <a:pPr lvl="2"/>
            <a:r>
              <a:rPr lang="en-US"/>
              <a:t>threads differ (roughly) only in hardware contexts (PC, SP, registers), which can be manipulated by user-level code</a:t>
            </a:r>
          </a:p>
          <a:p>
            <a:pPr lvl="2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 package</a:t>
            </a:r>
            <a:r>
              <a:rPr lang="en-US"/>
              <a:t> multiplexes user-level threads on top of kernel thread(s)</a:t>
            </a:r>
          </a:p>
          <a:p>
            <a:pPr lvl="2"/>
            <a:r>
              <a:rPr lang="en-US"/>
              <a:t>each kernel thread is treated as a “virtual processor”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user-level threads</a:t>
            </a: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/>
        </p:spPr>
        <p:txBody>
          <a:bodyPr/>
          <a:lstStyle/>
          <a:p>
            <a:r>
              <a:rPr lang="en-US"/>
              <a:t>“Where do threads come from, Mommy?” </a:t>
            </a:r>
            <a:r>
              <a:rPr lang="en-US" sz="2800"/>
              <a:t>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6B35-BF88-46D9-BF00-C944B27A1F8B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consists of (at least):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>
                <a:solidFill>
                  <a:srgbClr val="FF0000"/>
                </a:solidFill>
              </a:rPr>
              <a:t>address space</a:t>
            </a:r>
            <a:r>
              <a:rPr lang="en-US"/>
              <a:t>, containing</a:t>
            </a:r>
          </a:p>
          <a:p>
            <a:pPr lvl="2">
              <a:lnSpc>
                <a:spcPct val="90000"/>
              </a:lnSpc>
            </a:pPr>
            <a:r>
              <a:rPr lang="en-US"/>
              <a:t>the code (instructions) for the running program</a:t>
            </a:r>
          </a:p>
          <a:p>
            <a:pPr lvl="2">
              <a:lnSpc>
                <a:spcPct val="90000"/>
              </a:lnSpc>
            </a:pPr>
            <a:r>
              <a:rPr lang="en-US"/>
              <a:t>the data for the running program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Thread state</a:t>
            </a:r>
            <a:r>
              <a:rPr lang="en-US"/>
              <a:t>, consisting of</a:t>
            </a:r>
          </a:p>
          <a:p>
            <a:pPr lvl="2">
              <a:lnSpc>
                <a:spcPct val="90000"/>
              </a:lnSpc>
            </a:pPr>
            <a:r>
              <a:rPr lang="en-US"/>
              <a:t>The program counter (PC), indicating the next instruction</a:t>
            </a:r>
          </a:p>
          <a:p>
            <a:pPr lvl="2">
              <a:lnSpc>
                <a:spcPct val="90000"/>
              </a:lnSpc>
            </a:pPr>
            <a:r>
              <a:rPr lang="en-US"/>
              <a:t>The stack pointer register (implying the stack it points to)</a:t>
            </a:r>
          </a:p>
          <a:p>
            <a:pPr lvl="2">
              <a:lnSpc>
                <a:spcPct val="90000"/>
              </a:lnSpc>
            </a:pPr>
            <a:r>
              <a:rPr lang="en-US"/>
              <a:t>Other general purpose register values</a:t>
            </a:r>
          </a:p>
          <a:p>
            <a:pPr lvl="1">
              <a:lnSpc>
                <a:spcPct val="90000"/>
              </a:lnSpc>
            </a:pPr>
            <a:r>
              <a:rPr lang="en-US"/>
              <a:t>A set of </a:t>
            </a:r>
            <a:r>
              <a:rPr lang="en-US">
                <a:solidFill>
                  <a:srgbClr val="FF0000"/>
                </a:solidFill>
              </a:rPr>
              <a:t>OS resources</a:t>
            </a:r>
          </a:p>
          <a:p>
            <a:pPr lvl="2">
              <a:lnSpc>
                <a:spcPct val="90000"/>
              </a:lnSpc>
            </a:pPr>
            <a:r>
              <a:rPr lang="en-US"/>
              <a:t>open files, network connections, sound channels, …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That’s a lot of concepts bundled together!</a:t>
            </a:r>
          </a:p>
          <a:p>
            <a:pPr>
              <a:lnSpc>
                <a:spcPct val="90000"/>
              </a:lnSpc>
            </a:pPr>
            <a:r>
              <a:rPr lang="en-US"/>
              <a:t>Today: decompose 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thread of control (stack, stack pointer, program counter, registers)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OS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20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E089-4F08-46B2-8BC4-0BA28C2E6AFD}" type="slidenum">
              <a:rPr lang="en-US"/>
              <a:pPr/>
              <a:t>22</a:t>
            </a:fld>
            <a:endParaRPr lang="en-US"/>
          </a:p>
        </p:txBody>
      </p:sp>
      <p:sp>
        <p:nvSpPr>
          <p:cNvPr id="21606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B5853209-42A1-4848-AC01-E66882198B3D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6072" name="Group 8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3552" y="2544"/>
            <a:chExt cx="2076" cy="995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6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7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4848" y="2928"/>
              <a:ext cx="780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ea typeface="ＭＳ Ｐゴシック" charset="-128"/>
                </a:rPr>
                <a:t>Mach, NT,</a:t>
              </a:r>
            </a:p>
            <a:p>
              <a:r>
                <a:rPr lang="en-US" i="1">
                  <a:ea typeface="ＭＳ Ｐゴシック" charset="-128"/>
                </a:rPr>
                <a:t>Chorus,</a:t>
              </a:r>
            </a:p>
            <a:p>
              <a:r>
                <a:rPr lang="en-US" i="1">
                  <a:ea typeface="ＭＳ Ｐゴシック" charset="-128"/>
                </a:rPr>
                <a:t>Linux, …</a:t>
              </a:r>
            </a:p>
          </p:txBody>
        </p:sp>
      </p:grp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6084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0" name="Freeform 26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1" name="Freeform 27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2" name="Freeform 28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4" name="Line 30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H="1">
            <a:off x="32766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6" name="Text Box 32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9" name="Line 35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2" name="Rectangle 38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the full story</a:t>
            </a:r>
            <a:endParaRPr lang="en-US" sz="3200" i="1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216103" name="Group 39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6104" name="Oval 40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6106" name="Text Box 42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5181600" y="3581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5693-42C0-4678-8EA7-5F500C1093F0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User-level threads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User-level threads are small and fast</a:t>
            </a:r>
          </a:p>
          <a:p>
            <a:pPr lvl="1"/>
            <a:r>
              <a:rPr lang="en-US"/>
              <a:t>managed entirely by user-level library</a:t>
            </a:r>
          </a:p>
          <a:p>
            <a:pPr lvl="2"/>
            <a:r>
              <a:rPr lang="en-US"/>
              <a:t>E.g., </a:t>
            </a:r>
            <a:r>
              <a:rPr lang="en-US">
                <a:solidFill>
                  <a:srgbClr val="FF0000"/>
                </a:solidFill>
              </a:rPr>
              <a:t>pthreads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libpthreads.a</a:t>
            </a:r>
            <a:r>
              <a:rPr lang="en-US"/>
              <a:t>)</a:t>
            </a:r>
          </a:p>
          <a:p>
            <a:pPr lvl="1"/>
            <a:r>
              <a:rPr lang="en-US"/>
              <a:t>each thread is represented simply by a PC, registers, a stack, and a small </a:t>
            </a:r>
            <a:r>
              <a:rPr lang="en-US">
                <a:solidFill>
                  <a:srgbClr val="FF0000"/>
                </a:solidFill>
              </a:rPr>
              <a:t>thread control block</a:t>
            </a:r>
            <a:r>
              <a:rPr lang="en-US"/>
              <a:t> (TCB)</a:t>
            </a:r>
          </a:p>
          <a:p>
            <a:pPr lvl="1"/>
            <a:r>
              <a:rPr lang="en-US"/>
              <a:t>creating a thread, switching between threads, and synchronizing threads are done via procedure calls</a:t>
            </a:r>
          </a:p>
          <a:p>
            <a:pPr lvl="2"/>
            <a:r>
              <a:rPr lang="en-US"/>
              <a:t>no kernel involvement is necessary!</a:t>
            </a:r>
          </a:p>
          <a:p>
            <a:pPr lvl="1"/>
            <a:r>
              <a:rPr lang="en-US"/>
              <a:t>user-level thread operations can be 10-100x faster than kernel threads as a result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B12B-BD3C-475A-AAB9-68792B752D1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example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700MHz Pentium running Linux 2.2.16 (only the relative numbers matter; ignore the ancient CPU!):</a:t>
            </a:r>
          </a:p>
          <a:p>
            <a:endParaRPr lang="en-US" dirty="0"/>
          </a:p>
          <a:p>
            <a:pPr lvl="1"/>
            <a:r>
              <a:rPr lang="en-US" dirty="0"/>
              <a:t>Processes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fork/exit</a:t>
            </a:r>
            <a:r>
              <a:rPr lang="en-US" dirty="0"/>
              <a:t>: 251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Kernel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dirty="0"/>
              <a:t>: 94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2.5x faster –  ~150</a:t>
            </a:r>
            <a:r>
              <a:rPr lang="en-US" b="1" dirty="0" smtClean="0">
                <a:solidFill>
                  <a:srgbClr val="00CC99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00CC99"/>
                </a:solidFill>
              </a:rPr>
              <a:t>s faster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User-level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: 4.5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(another 20x </a:t>
            </a:r>
            <a:r>
              <a:rPr lang="en-US" b="1" dirty="0" smtClean="0">
                <a:solidFill>
                  <a:schemeClr val="accent1"/>
                </a:solidFill>
              </a:rPr>
              <a:t>faster - ~100</a:t>
            </a:r>
            <a:r>
              <a:rPr lang="en-US" b="1" dirty="0" smtClean="0">
                <a:solidFill>
                  <a:srgbClr val="00CC99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00CC99"/>
                </a:solidFill>
              </a:rPr>
              <a:t>s faster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14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696200" y="36576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6000" y="57912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F360-260F-4CD2-95C9-A31B231809D2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D77C7B7-0D08-43EF-8775-A4E62136D27B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81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User-level thread implementation</a:t>
            </a:r>
          </a:p>
        </p:txBody>
      </p:sp>
      <p:sp>
        <p:nvSpPr>
          <p:cNvPr id="2181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The OS schedules the kernel thread</a:t>
            </a:r>
          </a:p>
          <a:p>
            <a:r>
              <a:rPr lang="en-US"/>
              <a:t>The kernel thread executes user code, including the thread support library and its associated thread scheduler</a:t>
            </a:r>
          </a:p>
          <a:p>
            <a:r>
              <a:rPr lang="en-US"/>
              <a:t>The thread scheduler determines when a user-level thread runs</a:t>
            </a:r>
          </a:p>
          <a:p>
            <a:pPr lvl="1"/>
            <a:r>
              <a:rPr lang="en-US"/>
              <a:t>it uses queues to keep track of what threads are doing:  run, ready, wait</a:t>
            </a:r>
          </a:p>
          <a:p>
            <a:pPr lvl="2"/>
            <a:r>
              <a:rPr lang="en-US"/>
              <a:t>just like the OS and processes</a:t>
            </a:r>
          </a:p>
          <a:p>
            <a:pPr lvl="2"/>
            <a:r>
              <a:rPr lang="en-US"/>
              <a:t>but, implemented at user-level as a library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A29F-5418-4628-841D-FC194153B0B5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interface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4953000"/>
          </a:xfrm>
        </p:spPr>
        <p:txBody>
          <a:bodyPr/>
          <a:lstStyle/>
          <a:p>
            <a:r>
              <a:rPr lang="en-US"/>
              <a:t>This is taken from the POSIX </a:t>
            </a:r>
            <a:r>
              <a:rPr lang="en-US">
                <a:latin typeface="Courier New" pitchFamily="49" charset="0"/>
              </a:rPr>
              <a:t>pthreads</a:t>
            </a:r>
            <a:r>
              <a:rPr lang="en-US"/>
              <a:t> API: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rcode = pthread_create(&amp;t, attributes, start_procedure)</a:t>
            </a:r>
          </a:p>
          <a:p>
            <a:pPr lvl="2"/>
            <a:r>
              <a:rPr lang="en-US"/>
              <a:t>creates a new thread of control</a:t>
            </a:r>
          </a:p>
          <a:p>
            <a:pPr lvl="2"/>
            <a:r>
              <a:rPr lang="en-US"/>
              <a:t>new thread begins executing at start_procedure</a:t>
            </a:r>
          </a:p>
          <a:p>
            <a:pPr lvl="1"/>
            <a:r>
              <a:rPr lang="en-US">
                <a:latin typeface="Courier New" pitchFamily="49" charset="0"/>
              </a:rPr>
              <a:t>pthread_cond_wait(condition_variable, mutex)</a:t>
            </a:r>
          </a:p>
          <a:p>
            <a:pPr lvl="2"/>
            <a:r>
              <a:rPr lang="en-US"/>
              <a:t>the calling thread blocks, sometimes called thread_block()</a:t>
            </a:r>
          </a:p>
          <a:p>
            <a:pPr lvl="1"/>
            <a:r>
              <a:rPr lang="en-US">
                <a:latin typeface="Courier New" pitchFamily="49" charset="0"/>
              </a:rPr>
              <a:t>pthread_signal(condition_variable)</a:t>
            </a:r>
          </a:p>
          <a:p>
            <a:pPr lvl="2"/>
            <a:r>
              <a:rPr lang="en-US"/>
              <a:t>starts a thread waiting on the condition variable</a:t>
            </a:r>
          </a:p>
          <a:p>
            <a:pPr lvl="1"/>
            <a:r>
              <a:rPr lang="en-US">
                <a:latin typeface="Courier New" pitchFamily="49" charset="0"/>
              </a:rPr>
              <a:t>pthread_exit()</a:t>
            </a:r>
          </a:p>
          <a:p>
            <a:pPr lvl="2"/>
            <a:r>
              <a:rPr lang="en-US"/>
              <a:t>terminates the calling thread</a:t>
            </a:r>
          </a:p>
          <a:p>
            <a:pPr lvl="1"/>
            <a:r>
              <a:rPr lang="en-US">
                <a:latin typeface="Courier New" pitchFamily="49" charset="0"/>
              </a:rPr>
              <a:t>pthread_wait(t)</a:t>
            </a:r>
          </a:p>
          <a:p>
            <a:pPr lvl="2"/>
            <a:r>
              <a:rPr lang="en-US"/>
              <a:t>waits for the named thread to terminate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BB9-4FFB-48EC-BB0F-28C7C2DBE5E5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context switch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simple for user-level threads:</a:t>
            </a:r>
          </a:p>
          <a:p>
            <a:pPr lvl="1"/>
            <a:r>
              <a:rPr lang="en-US"/>
              <a:t>save context of currently running thread</a:t>
            </a:r>
          </a:p>
          <a:p>
            <a:pPr lvl="2"/>
            <a:r>
              <a:rPr lang="en-US"/>
              <a:t>push CPU state onto thread stack</a:t>
            </a:r>
          </a:p>
          <a:p>
            <a:pPr lvl="1"/>
            <a:r>
              <a:rPr lang="en-US"/>
              <a:t>restore context of the next thread</a:t>
            </a:r>
          </a:p>
          <a:p>
            <a:pPr lvl="2"/>
            <a:r>
              <a:rPr lang="en-US"/>
              <a:t>pop CPU state from next thread’s stack</a:t>
            </a:r>
          </a:p>
          <a:p>
            <a:pPr lvl="1"/>
            <a:r>
              <a:rPr lang="en-US"/>
              <a:t>return as the new thread</a:t>
            </a:r>
          </a:p>
          <a:p>
            <a:pPr lvl="2"/>
            <a:r>
              <a:rPr lang="en-US"/>
              <a:t>execution resumes at PC of next thread</a:t>
            </a:r>
          </a:p>
          <a:p>
            <a:pPr lvl="1"/>
            <a:r>
              <a:rPr lang="en-US"/>
              <a:t>Note:  no changes to memory mapping required!</a:t>
            </a:r>
          </a:p>
          <a:p>
            <a:r>
              <a:rPr lang="en-US"/>
              <a:t>This is all done by assembly language</a:t>
            </a:r>
          </a:p>
          <a:p>
            <a:pPr lvl="1"/>
            <a:r>
              <a:rPr lang="en-US"/>
              <a:t>it works at the level of the procedure calling convention</a:t>
            </a:r>
          </a:p>
          <a:p>
            <a:pPr lvl="2"/>
            <a:r>
              <a:rPr lang="en-US"/>
              <a:t>thus, it cannot be implemented using procedure calls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AD03-B120-46F1-9BD3-BA8FAB075A24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Strategy 1: force everyone to cooperate</a:t>
            </a:r>
          </a:p>
          <a:p>
            <a:pPr lvl="1">
              <a:lnSpc>
                <a:spcPct val="90000"/>
              </a:lnSpc>
            </a:pPr>
            <a:r>
              <a:rPr lang="en-US"/>
              <a:t>a thread willingly gives up the CPU by calling </a:t>
            </a:r>
            <a:r>
              <a:rPr lang="en-US" b="1">
                <a:latin typeface="Courier New" pitchFamily="49" charset="0"/>
              </a:rPr>
              <a:t>yield()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 calls into the scheduler, which context switches to another ready thread</a:t>
            </a:r>
          </a:p>
          <a:p>
            <a:pPr lvl="1">
              <a:lnSpc>
                <a:spcPct val="90000"/>
              </a:lnSpc>
            </a:pPr>
            <a:r>
              <a:rPr lang="en-US"/>
              <a:t>what happens if a thread never calls </a:t>
            </a: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Strategy 2: use preemption</a:t>
            </a:r>
          </a:p>
          <a:p>
            <a:pPr lvl="1">
              <a:lnSpc>
                <a:spcPct val="90000"/>
              </a:lnSpc>
            </a:pPr>
            <a:r>
              <a:rPr lang="en-US"/>
              <a:t>scheduler requests that a timer interrupt be delivered by the OS periodically</a:t>
            </a:r>
          </a:p>
          <a:p>
            <a:pPr lvl="2">
              <a:lnSpc>
                <a:spcPct val="90000"/>
              </a:lnSpc>
            </a:pPr>
            <a:r>
              <a:rPr lang="en-US"/>
              <a:t>usually delivered as a UNIX signal (</a:t>
            </a:r>
            <a:r>
              <a:rPr lang="en-US">
                <a:latin typeface="Courier New" pitchFamily="49" charset="0"/>
              </a:rPr>
              <a:t>man signal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signals are just like software interrupts, but delivered to user-level by the OS instead of delivered to OS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at each timer interrupt, scheduler gains control and context switches as appropriate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How to keep a user-level thread from</a:t>
            </a:r>
            <a:br>
              <a:rPr lang="en-US"/>
            </a:br>
            <a:r>
              <a:rPr lang="en-US"/>
              <a:t>hogging the CPU?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a thread tries to do I/O?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kernel thread “powering” it is lost for the duration of the (synchronous) I/O operation!</a:t>
            </a:r>
          </a:p>
          <a:p>
            <a:pPr lvl="1"/>
            <a:r>
              <a:rPr lang="en-US"/>
              <a:t>The kernel thread blocks in the OS, as always</a:t>
            </a:r>
          </a:p>
          <a:p>
            <a:pPr lvl="1"/>
            <a:r>
              <a:rPr lang="en-US"/>
              <a:t>It maroons with it the state of the user-level thread</a:t>
            </a:r>
          </a:p>
          <a:p>
            <a:r>
              <a:rPr lang="en-US"/>
              <a:t>Could have one kernel thread “powering” each user-level thread</a:t>
            </a:r>
          </a:p>
          <a:p>
            <a:pPr lvl="1"/>
            <a:r>
              <a:rPr lang="en-US"/>
              <a:t>“common case” operations (e.g., synchronization) would be quick</a:t>
            </a:r>
          </a:p>
          <a:p>
            <a:r>
              <a:rPr lang="en-US"/>
              <a:t>Could have a limited-size “pool” of kernel threads “powering” all the user-level threads in the address space</a:t>
            </a:r>
          </a:p>
          <a:p>
            <a:pPr lvl="1"/>
            <a:r>
              <a:rPr lang="en-US"/>
              <a:t>the kernel will be scheduling these threads, obliviously to what’s going on at user-level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904C-4C9E-4408-8D5E-086B5B7CB70C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overview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picture:  Achieving concurrency/parallelism</a:t>
            </a:r>
          </a:p>
          <a:p>
            <a:r>
              <a:rPr lang="en-US"/>
              <a:t>Kernel threads</a:t>
            </a:r>
          </a:p>
          <a:p>
            <a:r>
              <a:rPr lang="en-US"/>
              <a:t>User-level threads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30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30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7114-7EFD-4888-9273-D74FC679BE91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What if the kernel preempts a thread</a:t>
            </a:r>
            <a:br>
              <a:rPr lang="en-US"/>
            </a:br>
            <a:r>
              <a:rPr lang="en-US"/>
              <a:t>holding a lock?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threads will be unable to enter the critical section and will block (stall)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E9F7-3ADC-4AE2-9DB4-11F0CC94FDE0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Addressing these problems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coordination of kernel decisions and user-level threads requires OS-to-user-level communication</a:t>
            </a:r>
          </a:p>
          <a:p>
            <a:pPr lvl="1"/>
            <a:r>
              <a:rPr lang="en-US"/>
              <a:t>OS notifies user-level that it is about to suspend a kernel thread</a:t>
            </a:r>
          </a:p>
          <a:p>
            <a:r>
              <a:rPr lang="en-US"/>
              <a:t>This is called “scheduler activations”</a:t>
            </a:r>
          </a:p>
          <a:p>
            <a:pPr lvl="2"/>
            <a:r>
              <a:rPr lang="en-US"/>
              <a:t>a research paper from UW with huge effect on practice</a:t>
            </a:r>
          </a:p>
          <a:p>
            <a:pPr lvl="2"/>
            <a:r>
              <a:rPr lang="en-US"/>
              <a:t>each process can request one or more kernel threads</a:t>
            </a:r>
          </a:p>
          <a:p>
            <a:pPr lvl="3"/>
            <a:r>
              <a:rPr lang="en-US"/>
              <a:t>process is given responsibility for mapping user-level threads onto kernel threads</a:t>
            </a:r>
          </a:p>
          <a:p>
            <a:pPr lvl="3"/>
            <a:r>
              <a:rPr lang="en-US"/>
              <a:t>kernel promises to notify user-level before it suspends or destroys a kernel thread</a:t>
            </a:r>
          </a:p>
          <a:p>
            <a:pPr lvl="2"/>
            <a:r>
              <a:rPr lang="en-US" i="1"/>
              <a:t>ACM</a:t>
            </a:r>
            <a:r>
              <a:rPr lang="en-US"/>
              <a:t> </a:t>
            </a:r>
            <a:r>
              <a:rPr lang="en-US" i="1"/>
              <a:t>TOCS</a:t>
            </a:r>
            <a:r>
              <a:rPr lang="en-US"/>
              <a:t> </a:t>
            </a:r>
            <a:r>
              <a:rPr lang="en-US" i="1"/>
              <a:t>10</a:t>
            </a:r>
            <a:r>
              <a:rPr lang="en-US"/>
              <a:t>,1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6EE-0849-41CB-8B72-30093F560657}" type="slidenum">
              <a:rPr lang="en-US"/>
              <a:pPr/>
              <a:t>34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99685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2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6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8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9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0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1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6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7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8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9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0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5359400" y="30480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5486400" y="33670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526415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2660650" y="29718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243840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2997200" y="57292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99722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99724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99725" name="Oval 45"/>
          <p:cNvSpPr>
            <a:spLocks noChangeArrowheads="1"/>
          </p:cNvSpPr>
          <p:nvPr/>
        </p:nvSpPr>
        <p:spPr bwMode="auto">
          <a:xfrm>
            <a:off x="4572000" y="3429000"/>
            <a:ext cx="4419600" cy="3276600"/>
          </a:xfrm>
          <a:prstGeom prst="ellips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1FDB-B5DE-49B6-867C-CD9F59C08D3F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Threads are about </a:t>
            </a:r>
            <a:r>
              <a:rPr lang="en-US">
                <a:solidFill>
                  <a:srgbClr val="FF0000"/>
                </a:solidFill>
              </a:rPr>
              <a:t>concurrency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parallelism</a:t>
            </a:r>
          </a:p>
          <a:p>
            <a:pPr lvl="1"/>
            <a:r>
              <a:rPr lang="en-US"/>
              <a:t>Parallelism:  physically simultaneous operations for performance</a:t>
            </a:r>
          </a:p>
          <a:p>
            <a:pPr lvl="1"/>
            <a:r>
              <a:rPr lang="en-US"/>
              <a:t>Concurrency:  logically (and possibly physically) simultaneous operations for convenience/simplicity</a:t>
            </a:r>
          </a:p>
          <a:p>
            <a:r>
              <a:rPr lang="en-US"/>
              <a:t>One way to get concurrency and parallelism is to use multiple processes</a:t>
            </a:r>
          </a:p>
          <a:p>
            <a:pPr lvl="1"/>
            <a:r>
              <a:rPr lang="en-US"/>
              <a:t>The programs (code) of distinct processes are isolated from each other</a:t>
            </a:r>
          </a:p>
          <a:p>
            <a:r>
              <a:rPr lang="en-US"/>
              <a:t>Threads are another way to get concurrency and parallelism</a:t>
            </a:r>
          </a:p>
          <a:p>
            <a:pPr lvl="1"/>
            <a:r>
              <a:rPr lang="en-US"/>
              <a:t>Threads “share a process” – same address space, same OS resources</a:t>
            </a:r>
          </a:p>
          <a:p>
            <a:pPr lvl="1"/>
            <a:r>
              <a:rPr lang="en-US"/>
              <a:t>Threads have private stack, CPU state – are schedulable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9C23-C302-4533-AE0F-5B14AEB40D14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Concurrency/Parallelism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Imagine a web server, which might like to handle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While waiting for the credit card server to approve a purchase for one client, it could be retrieving the data requested by another client from disk, and assembling the response for a third client from cached information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web client (browser), which might like to initiate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The CSE home page has dozens of “src= …” html commands, each of which is going to involve a lot of sitting around!  Wouldn’t it be nice to be able to launch these requests concurrently?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parallel program running on a multiprocessor, which might like to employ “physical concurrency”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For example, multiplying two large matrices – split the output matrix into k regions and compute the entries in each region concurrently, using k processors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209-D1F3-4494-B895-A07971033C16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needed?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each of these examples of concurrency (web server, web client, parallel program):</a:t>
            </a:r>
          </a:p>
          <a:p>
            <a:pPr lvl="1"/>
            <a:r>
              <a:rPr lang="en-US"/>
              <a:t>Everybody wants to run the same code</a:t>
            </a:r>
          </a:p>
          <a:p>
            <a:pPr lvl="1"/>
            <a:r>
              <a:rPr lang="en-US"/>
              <a:t>Everybody wants to access the same data</a:t>
            </a:r>
          </a:p>
          <a:p>
            <a:pPr lvl="1"/>
            <a:r>
              <a:rPr lang="en-US"/>
              <a:t>Everybody has the same privileges</a:t>
            </a:r>
          </a:p>
          <a:p>
            <a:pPr lvl="1"/>
            <a:r>
              <a:rPr lang="en-US"/>
              <a:t>Everybody uses the same resources (open files, network connections, etc.)</a:t>
            </a:r>
          </a:p>
          <a:p>
            <a:r>
              <a:rPr lang="en-US"/>
              <a:t>But you’d like to have multiple hardware execution states:</a:t>
            </a:r>
          </a:p>
          <a:p>
            <a:pPr lvl="1"/>
            <a:r>
              <a:rPr lang="en-US"/>
              <a:t>an execution stack and stack pointer (SP)</a:t>
            </a:r>
          </a:p>
          <a:p>
            <a:pPr lvl="2"/>
            <a:r>
              <a:rPr lang="en-US"/>
              <a:t>traces state of procedure calls made</a:t>
            </a:r>
          </a:p>
          <a:p>
            <a:pPr lvl="1"/>
            <a:r>
              <a:rPr lang="en-US"/>
              <a:t>the program counter (PC), indicating the next instruction</a:t>
            </a:r>
          </a:p>
          <a:p>
            <a:pPr lvl="1"/>
            <a:r>
              <a:rPr lang="en-US"/>
              <a:t>a set of general-purpose processor registers and their values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772-0F4D-4738-B199-99298554F3C5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could we achieve this?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Given the process abstraction as we know it:</a:t>
            </a:r>
          </a:p>
          <a:p>
            <a:pPr lvl="1"/>
            <a:r>
              <a:rPr lang="en-US"/>
              <a:t>fork several processes</a:t>
            </a:r>
          </a:p>
          <a:p>
            <a:pPr lvl="1"/>
            <a:r>
              <a:rPr lang="en-US"/>
              <a:t>cause each to </a:t>
            </a:r>
            <a:r>
              <a:rPr lang="en-US" i="1"/>
              <a:t>map</a:t>
            </a:r>
            <a:r>
              <a:rPr lang="en-US"/>
              <a:t> to the </a:t>
            </a:r>
            <a:r>
              <a:rPr lang="en-US">
                <a:solidFill>
                  <a:srgbClr val="FF0000"/>
                </a:solidFill>
              </a:rPr>
              <a:t>same</a:t>
            </a:r>
            <a:r>
              <a:rPr lang="en-US"/>
              <a:t> physical memory to share data</a:t>
            </a:r>
          </a:p>
          <a:p>
            <a:pPr lvl="2"/>
            <a:r>
              <a:rPr lang="en-US"/>
              <a:t>see the </a:t>
            </a:r>
            <a:r>
              <a:rPr lang="en-US" b="1">
                <a:latin typeface="Courier New" pitchFamily="49" charset="0"/>
              </a:rPr>
              <a:t>shmget()</a:t>
            </a:r>
            <a:r>
              <a:rPr lang="en-US"/>
              <a:t> system call for one way to do this (kind of)</a:t>
            </a:r>
          </a:p>
          <a:p>
            <a:r>
              <a:rPr lang="en-US"/>
              <a:t>This is like making a pig fly – it’s really inefficient</a:t>
            </a:r>
          </a:p>
          <a:p>
            <a:pPr lvl="1"/>
            <a:r>
              <a:rPr lang="en-US"/>
              <a:t>space:  PCB, page tables, etc.</a:t>
            </a:r>
          </a:p>
          <a:p>
            <a:pPr lvl="1"/>
            <a:r>
              <a:rPr lang="en-US"/>
              <a:t>time: creating OS structures, fork/copy address space, etc.</a:t>
            </a:r>
          </a:p>
          <a:p>
            <a:r>
              <a:rPr lang="en-US"/>
              <a:t>Some equally bad alternatives for some of the examples:</a:t>
            </a:r>
          </a:p>
          <a:p>
            <a:pPr lvl="1"/>
            <a:r>
              <a:rPr lang="en-US"/>
              <a:t>Entirely separate web servers</a:t>
            </a:r>
          </a:p>
          <a:p>
            <a:pPr lvl="1"/>
            <a:r>
              <a:rPr lang="en-US"/>
              <a:t>Manually programmed asynchronous programming (non-blocking I/O) in the web client (browser)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745-A082-413E-97F4-D40E4CB9C274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do better?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07B-B058-4F61-AAAA-B6ECF3FD4110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and processes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modern OS’s (Mach (Mac OS), Chorus, Windows, UNIX) therefore support two entities: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, which defines the address space and general process attributes (such as open files, etc.)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which defines a sequential execution stream within a process</a:t>
            </a:r>
          </a:p>
          <a:p>
            <a:pPr>
              <a:lnSpc>
                <a:spcPct val="90000"/>
              </a:lnSpc>
            </a:pPr>
            <a:r>
              <a:rPr lang="en-US"/>
              <a:t>A thread is bound to a single process /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address spaces, however, can have multiple threads executing within them</a:t>
            </a:r>
          </a:p>
          <a:p>
            <a:pPr lvl="1">
              <a:lnSpc>
                <a:spcPct val="90000"/>
              </a:lnSpc>
            </a:pPr>
            <a:r>
              <a:rPr lang="en-US"/>
              <a:t>sharing data between threads is cheap: all see the same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creating threads is cheap too!</a:t>
            </a:r>
          </a:p>
          <a:p>
            <a:pPr>
              <a:lnSpc>
                <a:spcPct val="90000"/>
              </a:lnSpc>
            </a:pPr>
            <a:r>
              <a:rPr lang="en-US"/>
              <a:t>Threads become the unit of scheduling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/ address spaces are just </a:t>
            </a:r>
            <a:r>
              <a:rPr lang="en-US">
                <a:solidFill>
                  <a:srgbClr val="FF0000"/>
                </a:solidFill>
              </a:rPr>
              <a:t>containers</a:t>
            </a:r>
            <a:r>
              <a:rPr lang="en-US"/>
              <a:t> in which threads execute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3661</TotalTime>
  <Words>3008</Words>
  <Application>Microsoft Macintosh PowerPoint</Application>
  <PresentationFormat>On-screen Show (4:3)</PresentationFormat>
  <Paragraphs>453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Blank Presentation</vt:lpstr>
      <vt:lpstr>1_Blank Presentation</vt:lpstr>
      <vt:lpstr>CSE 451: Operating Systems Winter 2015  Module 5 Threads</vt:lpstr>
      <vt:lpstr>What’s “in” a process?</vt:lpstr>
      <vt:lpstr>Module overview</vt:lpstr>
      <vt:lpstr>The Big Picture</vt:lpstr>
      <vt:lpstr>Concurrency/Parallelism</vt:lpstr>
      <vt:lpstr>What’s needed?</vt:lpstr>
      <vt:lpstr>How could we achieve this?</vt:lpstr>
      <vt:lpstr>Can we do better?</vt:lpstr>
      <vt:lpstr>Threads and processes</vt:lpstr>
      <vt:lpstr>PowerPoint Presentation</vt:lpstr>
      <vt:lpstr>The design space</vt:lpstr>
      <vt:lpstr>(old) Process address space</vt:lpstr>
      <vt:lpstr>(new) Address space with threads</vt:lpstr>
      <vt:lpstr>Value of process/thread separation</vt:lpstr>
      <vt:lpstr>Terminology</vt:lpstr>
      <vt:lpstr>“Where do threads come from, Mommy?”</vt:lpstr>
      <vt:lpstr>Kernel threads</vt:lpstr>
      <vt:lpstr>Kernel threads</vt:lpstr>
      <vt:lpstr>“Where do threads come from, Mommy?” (2)</vt:lpstr>
      <vt:lpstr>PowerPoint Presentation</vt:lpstr>
      <vt:lpstr>PowerPoint Presentation</vt:lpstr>
      <vt:lpstr>PowerPoint Presentation</vt:lpstr>
      <vt:lpstr>User-level threads</vt:lpstr>
      <vt:lpstr>Performance example</vt:lpstr>
      <vt:lpstr>User-level thread implementation</vt:lpstr>
      <vt:lpstr>Thread interface</vt:lpstr>
      <vt:lpstr>Thread context switch</vt:lpstr>
      <vt:lpstr>How to keep a user-level thread from hogging the CPU?</vt:lpstr>
      <vt:lpstr>What if a thread tries to do I/O?</vt:lpstr>
      <vt:lpstr>PowerPoint Presentation</vt:lpstr>
      <vt:lpstr>What if the kernel preempts a thread holding a lock?</vt:lpstr>
      <vt:lpstr>Addressing these problems</vt:lpstr>
      <vt:lpstr>Summary</vt:lpstr>
      <vt:lpstr>The design space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210</cp:revision>
  <cp:lastPrinted>2015-01-10T00:06:58Z</cp:lastPrinted>
  <dcterms:created xsi:type="dcterms:W3CDTF">1998-03-30T02:45:13Z</dcterms:created>
  <dcterms:modified xsi:type="dcterms:W3CDTF">2015-01-10T00:07:21Z</dcterms:modified>
</cp:coreProperties>
</file>