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42"/>
  </p:notesMasterIdLst>
  <p:handoutMasterIdLst>
    <p:handoutMasterId r:id="rId43"/>
  </p:handoutMasterIdLst>
  <p:sldIdLst>
    <p:sldId id="257" r:id="rId3"/>
    <p:sldId id="275" r:id="rId4"/>
    <p:sldId id="276" r:id="rId5"/>
    <p:sldId id="277" r:id="rId6"/>
    <p:sldId id="301" r:id="rId7"/>
    <p:sldId id="302" r:id="rId8"/>
    <p:sldId id="293" r:id="rId9"/>
    <p:sldId id="303" r:id="rId10"/>
    <p:sldId id="304" r:id="rId11"/>
    <p:sldId id="321" r:id="rId12"/>
    <p:sldId id="322" r:id="rId13"/>
    <p:sldId id="305" r:id="rId14"/>
    <p:sldId id="279" r:id="rId15"/>
    <p:sldId id="294" r:id="rId16"/>
    <p:sldId id="284" r:id="rId17"/>
    <p:sldId id="285" r:id="rId18"/>
    <p:sldId id="286" r:id="rId19"/>
    <p:sldId id="287" r:id="rId20"/>
    <p:sldId id="307" r:id="rId21"/>
    <p:sldId id="308" r:id="rId22"/>
    <p:sldId id="288" r:id="rId23"/>
    <p:sldId id="309" r:id="rId24"/>
    <p:sldId id="310" r:id="rId25"/>
    <p:sldId id="298" r:id="rId26"/>
    <p:sldId id="290" r:id="rId27"/>
    <p:sldId id="291" r:id="rId28"/>
    <p:sldId id="311" r:id="rId29"/>
    <p:sldId id="312" r:id="rId30"/>
    <p:sldId id="313" r:id="rId31"/>
    <p:sldId id="314" r:id="rId32"/>
    <p:sldId id="315" r:id="rId33"/>
    <p:sldId id="320" r:id="rId34"/>
    <p:sldId id="316" r:id="rId35"/>
    <p:sldId id="292" r:id="rId36"/>
    <p:sldId id="323" r:id="rId37"/>
    <p:sldId id="299" r:id="rId38"/>
    <p:sldId id="317" r:id="rId39"/>
    <p:sldId id="318" r:id="rId40"/>
    <p:sldId id="319" r:id="rId4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CCECFF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1288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081B8551-1834-4076-93BF-9C41E489E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C58FE4B-459E-476F-B317-A1AA7BAD1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4612-2680-4990-B58D-7DFCADAE1D2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7219" rIns="96126" bIns="47219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6" tIns="28670" rIns="20236" bIns="28670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79202-8FF4-4B61-94ED-404CF7109ADB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3F190-4A00-4FCB-86A0-D658DA22925C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23B56-C89F-4514-96C6-8CF58B2803D4}" type="slidenum">
              <a:rPr lang="en-US"/>
              <a:pPr/>
              <a:t>14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1AF2-1979-4DF0-9463-1BDC60F85FA5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0AB9F-20D9-4B7E-93A5-809C25660350}" type="slidenum">
              <a:rPr lang="en-US"/>
              <a:pPr/>
              <a:t>16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72347-3A25-44AB-8B3E-0F0A0ECF2744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84FD5-EA3D-4CDD-8B16-2F1F5ED6A34D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004-5E6E-4266-98EB-A580D445065B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385D7-796D-4556-B39A-B330A0EAA755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024CD-67DE-43FF-BB61-B8AF6B0B14CC}" type="slidenum">
              <a:rPr lang="en-US"/>
              <a:pPr/>
              <a:t>25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62C5E-5B4C-463A-81F3-D0036B77AD82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4F510-7138-48D9-8CDA-2517D716496B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11478-3301-4CB0-9329-FD3E197D30A2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61337-083F-4483-B599-F4F528EBD70F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ABB7F-3C87-414C-93B2-05F51CCEBEDC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470F-3EE0-41EF-84A4-9E7ADE08E6CA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E379-670C-4CB8-BD59-27E77DC4B68C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B7BDC-ADB2-412A-BF9E-89F6FFFF85DE}" type="slidenum">
              <a:rPr lang="en-US"/>
              <a:pPr/>
              <a:t>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5E5A-6B18-4EA3-B02D-60475851D74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3DF-B11E-41F0-8E6D-96500F63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FF2EA-76BA-4143-AEDB-C3CE9B4A8DE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62DF-A887-49B5-95C7-1B75843F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1881A-D9B8-426D-80B5-EE84B58FE7C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E311-E12E-4B01-B2EE-3D61423D4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094E8-06FF-4658-921A-B572C986E3C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5C1C-D150-4ECA-8C11-67A1673B1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D9C-EEB3-4850-A41B-D2276509FE0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2C3B-5978-4397-8FA4-3B4A3E430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7F7D-DEEF-4C48-AF4D-051854C4F5F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1BA-9AE2-4295-B6B4-4419C6E4E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4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7CA62-BBD6-45F6-BF6D-B19513969D5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C9AC8-A7AC-4E39-8F54-9087E5715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0E280-918A-4DCC-811E-D2747746282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AE59-55E4-4C73-9B66-7F7257690B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1D108-E99E-4F73-A7C9-7F9E1CCC1C0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1254-9A28-4CD9-8792-330DC85E4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2DDB7-FD00-4C85-BA9D-102C0CEDED7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0DD4-69BB-4FE0-A946-22E247845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D9393-A8B4-43FB-B71E-D2E236BE72F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C348-9B5B-4309-9551-958C9C58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A9C1-38B1-4C2A-8482-4AC58124AA5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B573-C17A-4324-9958-F8F6D2E65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6F697-C5BB-4818-A5EB-416345BA699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CB89-39A0-475E-8E76-9E499FE94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17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B6FC9-F264-47E9-AA6D-8AAFC4D10A0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667A-F1F8-407A-A006-95AE1A36D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73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3FDFC-C1AC-4439-B7C5-0A2ABB9D8A3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69070-3468-4E56-BBE5-66C5FB722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2486-7F9D-4515-A86C-913BC44CB4D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C01-2372-4CC6-9079-CD8124EE8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AF429-CE2F-427F-AD2D-5E77955553B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DDB7-18FD-43A7-8E2C-9459D49A5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88BF6-FD4A-4035-97CA-EFFC5ED28E2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870E-B801-4746-B191-E1215A03A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AF4C-62CF-40AF-B1A1-D3FCAA8623B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8519-85D7-4236-B51F-CB2C63E3B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617D-72A1-4574-8638-CC5B956B26C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5D2A-A60C-4CD8-BF84-655F60B2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79905-6AC1-4BD7-AC9D-407B1FC9D2F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1792-0194-4ADE-B2B9-F60D4B47A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59F94-F391-4A39-93C1-6A7617E5CB8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435-1195-4ECB-9E31-6D1A8350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E0F61A7-A8B4-4E66-8D91-1671E684E70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6C2AC99-2393-4001-82DF-B5318B7B7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8106CCD-E937-4304-B456-B7DFEC02BC0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DDB2A7F-307A-4E6B-A674-6469F84C6D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4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1524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10</a:t>
            </a:fld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act of switching the CPU from one process to another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  <a:p>
            <a:pPr lvl="1"/>
            <a:r>
              <a:rPr lang="en-US" dirty="0"/>
              <a:t>systems may do 100s or 1000s of switches/sec.</a:t>
            </a:r>
          </a:p>
          <a:p>
            <a:pPr lvl="1"/>
            <a:r>
              <a:rPr lang="en-US" dirty="0"/>
              <a:t>takes a few microseconds on today’s hardware</a:t>
            </a:r>
          </a:p>
          <a:p>
            <a:r>
              <a:rPr lang="en-US" dirty="0"/>
              <a:t>Choosing which process to run next is called </a:t>
            </a:r>
            <a:r>
              <a:rPr lang="en-US" dirty="0">
                <a:solidFill>
                  <a:srgbClr val="FF0000"/>
                </a:solidFill>
              </a:rPr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225139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just a block of code!</a:t>
            </a:r>
          </a:p>
          <a:p>
            <a:r>
              <a:rPr lang="en-US" dirty="0"/>
              <a:t>(In a microkernel OS, many things that you normally think of as the operating system execute as user-mode processes.  But the OS kernel is just a block of </a:t>
            </a:r>
            <a:r>
              <a:rPr lang="en-US" dirty="0" smtClean="0"/>
              <a:t>code.)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8762-52EA-4247-92BA-29A293F81BAC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477000" y="304800"/>
            <a:ext cx="2057400" cy="147796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(a simplification of) what each of those PCBs looks like inside!</a:t>
            </a: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 flipH="1">
            <a:off x="6172200" y="1828800"/>
            <a:ext cx="1295400" cy="8382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084" name="Group 4"/>
          <p:cNvGraphicFramePr>
            <a:graphicFrameLocks noGrp="1"/>
          </p:cNvGraphicFramePr>
          <p:nvPr/>
        </p:nvGraphicFramePr>
        <p:xfrm>
          <a:off x="1447800" y="457200"/>
          <a:ext cx="4648200" cy="5775645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parent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of children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address space descriptor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counter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 pointer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(all) register values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uid (user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gid (group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euid (effective user id)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file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priority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Accounting info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Pointers for state queues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 (“return”) code 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AC15-1123-4F7D-827B-7948208C2A1D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execution states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an </a:t>
            </a:r>
            <a:r>
              <a:rPr lang="en-US" dirty="0">
                <a:solidFill>
                  <a:srgbClr val="FF0000"/>
                </a:solidFill>
              </a:rPr>
              <a:t>execution state</a:t>
            </a:r>
            <a:r>
              <a:rPr lang="en-US" dirty="0"/>
              <a:t>, which indicates what </a:t>
            </a:r>
            <a:r>
              <a:rPr lang="en-US" dirty="0" smtClean="0"/>
              <a:t>it’s </a:t>
            </a:r>
            <a:r>
              <a:rPr lang="en-US" dirty="0"/>
              <a:t>currently doing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: waiting to be assigned to a CPU</a:t>
            </a:r>
          </a:p>
          <a:p>
            <a:pPr lvl="2"/>
            <a:r>
              <a:rPr lang="en-US" dirty="0"/>
              <a:t>could run, but another process has the CPU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running</a:t>
            </a:r>
            <a:r>
              <a:rPr lang="en-US" dirty="0"/>
              <a:t>: executing on a CPU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t’s </a:t>
            </a:r>
            <a:r>
              <a:rPr lang="en-US" dirty="0"/>
              <a:t>the process that currently controls the CPU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waiting</a:t>
            </a:r>
            <a:r>
              <a:rPr lang="en-US" dirty="0" smtClean="0"/>
              <a:t> </a:t>
            </a:r>
            <a:r>
              <a:rPr lang="en-US" dirty="0"/>
              <a:t>(aka “blocked”): waiting for an event, e.g., I/O </a:t>
            </a:r>
            <a:r>
              <a:rPr lang="en-US" dirty="0" smtClean="0"/>
              <a:t>completion, or a message from (or the completion of) another process</a:t>
            </a:r>
            <a:endParaRPr lang="en-US" dirty="0"/>
          </a:p>
          <a:p>
            <a:pPr lvl="2"/>
            <a:r>
              <a:rPr lang="en-US" dirty="0"/>
              <a:t>cannot make progress until </a:t>
            </a:r>
            <a:r>
              <a:rPr lang="en-US" dirty="0" smtClean="0"/>
              <a:t>the event </a:t>
            </a:r>
            <a:r>
              <a:rPr lang="en-US" dirty="0"/>
              <a:t>happens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UNIX: run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dirty="0"/>
              <a:t>, STAT column shows current state</a:t>
            </a:r>
          </a:p>
          <a:p>
            <a:pPr lvl="1"/>
            <a:r>
              <a:rPr lang="en-US" dirty="0"/>
              <a:t>which state is a process in most of the time?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C805-338C-4FFA-8615-3C2F3433219C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 and state transitions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running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ready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blocked</a:t>
            </a:r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190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trap or exception (I/O, page fault, etc.)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 (unschedule)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219200" y="2590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dispatch / schedule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295400" y="4495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</a:t>
            </a:r>
          </a:p>
          <a:p>
            <a:pPr>
              <a:spcBef>
                <a:spcPct val="0"/>
              </a:spcBef>
            </a:pPr>
            <a:r>
              <a:rPr lang="en-US"/>
              <a:t>(I/O complete)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7086600" y="5105400"/>
            <a:ext cx="1752600" cy="928688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create and destroy processes!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685800" y="38100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524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create</a:t>
            </a: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6172200" y="17526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6553200" y="1447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terminate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71CD-5C63-4C6E-948C-A34AB1AEBC6C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maintains a collection of queues that represent the state of all processes in the system</a:t>
            </a:r>
          </a:p>
          <a:p>
            <a:pPr lvl="1"/>
            <a:r>
              <a:rPr lang="en-US"/>
              <a:t>typically one queue for each state</a:t>
            </a:r>
          </a:p>
          <a:p>
            <a:pPr lvl="2"/>
            <a:r>
              <a:rPr lang="en-US"/>
              <a:t>e.g., ready, waiting, …</a:t>
            </a:r>
          </a:p>
          <a:p>
            <a:pPr lvl="1"/>
            <a:r>
              <a:rPr lang="en-US"/>
              <a:t>each PCB is queued onto a state queue according to the current state of the process it represents</a:t>
            </a:r>
          </a:p>
          <a:p>
            <a:pPr lvl="1"/>
            <a:r>
              <a:rPr lang="en-US"/>
              <a:t>as a process changes state, its PCB is unlinked from one queue, and linked onto another</a:t>
            </a:r>
          </a:p>
          <a:p>
            <a:r>
              <a:rPr lang="en-US"/>
              <a:t>Once again,</a:t>
            </a:r>
            <a:r>
              <a:rPr lang="en-US" i="1"/>
              <a:t> this is just as straightforward as it sounds!</a:t>
            </a:r>
            <a:r>
              <a:rPr lang="en-US"/>
              <a:t>  The PCBs are moved between queues, which are represented as linked lists.  </a:t>
            </a:r>
            <a:r>
              <a:rPr lang="en-US" i="1">
                <a:solidFill>
                  <a:srgbClr val="FF0000"/>
                </a:solidFill>
              </a:rPr>
              <a:t>There is no magic!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C9C8-8BCC-4F33-BBDE-006D5B021E51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914400"/>
          </a:xfrm>
        </p:spPr>
        <p:txBody>
          <a:bodyPr/>
          <a:lstStyle/>
          <a:p>
            <a:r>
              <a:rPr lang="en-US"/>
              <a:t>There may be many wait queues, one for each type of wait (particular device, timer, message, …)</a:t>
            </a:r>
          </a:p>
        </p:txBody>
      </p: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3429000" y="1600200"/>
            <a:ext cx="1295400" cy="1219200"/>
            <a:chOff x="2160" y="1104"/>
            <a:chExt cx="816" cy="768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5257800" y="1600200"/>
            <a:ext cx="1295400" cy="1219200"/>
            <a:chOff x="2160" y="1104"/>
            <a:chExt cx="816" cy="76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7086600" y="1600200"/>
            <a:ext cx="1295400" cy="1219200"/>
            <a:chOff x="2160" y="1104"/>
            <a:chExt cx="816" cy="768"/>
          </a:xfrm>
        </p:grpSpPr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3429000" y="3581400"/>
            <a:ext cx="1295400" cy="1219200"/>
            <a:chOff x="2160" y="1104"/>
            <a:chExt cx="816" cy="768"/>
          </a:xfrm>
        </p:grpSpPr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5257800" y="3581400"/>
            <a:ext cx="1295400" cy="1219200"/>
            <a:chOff x="2160" y="1104"/>
            <a:chExt cx="816" cy="768"/>
          </a:xfrm>
        </p:grpSpPr>
        <p:sp>
          <p:nvSpPr>
            <p:cNvPr id="96281" name="Rectangle 2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4" name="Line 2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90" name="Group 34"/>
          <p:cNvGrpSpPr>
            <a:grpSpLocks/>
          </p:cNvGrpSpPr>
          <p:nvPr/>
        </p:nvGrpSpPr>
        <p:grpSpPr bwMode="auto">
          <a:xfrm>
            <a:off x="685800" y="1676400"/>
            <a:ext cx="1295400" cy="609600"/>
            <a:chOff x="336" y="1008"/>
            <a:chExt cx="816" cy="384"/>
          </a:xfrm>
        </p:grpSpPr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7" name="Line 31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746125" y="16764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858838" y="19494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3417888" y="1600200"/>
            <a:ext cx="138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(1365)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5281613" y="1600200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emacs (948)</a:t>
            </a: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>
            <a:off x="7186613" y="160020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ls (1470)</a:t>
            </a:r>
          </a:p>
        </p:txBody>
      </p:sp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3517900" y="3581400"/>
            <a:ext cx="1100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cat (1468)</a:t>
            </a:r>
          </a:p>
        </p:txBody>
      </p:sp>
      <p:sp>
        <p:nvSpPr>
          <p:cNvPr id="96297" name="Rectangle 41"/>
          <p:cNvSpPr>
            <a:spLocks noChangeArrowheads="1"/>
          </p:cNvSpPr>
          <p:nvPr/>
        </p:nvSpPr>
        <p:spPr bwMode="auto">
          <a:xfrm>
            <a:off x="5222875" y="3581400"/>
            <a:ext cx="1382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(1207)</a:t>
            </a:r>
          </a:p>
        </p:txBody>
      </p:sp>
      <p:grpSp>
        <p:nvGrpSpPr>
          <p:cNvPr id="96298" name="Group 42"/>
          <p:cNvGrpSpPr>
            <a:grpSpLocks/>
          </p:cNvGrpSpPr>
          <p:nvPr/>
        </p:nvGrpSpPr>
        <p:grpSpPr bwMode="auto">
          <a:xfrm>
            <a:off x="685800" y="3657600"/>
            <a:ext cx="1295400" cy="609600"/>
            <a:chOff x="336" y="1008"/>
            <a:chExt cx="816" cy="384"/>
          </a:xfrm>
        </p:grpSpPr>
        <p:sp>
          <p:nvSpPr>
            <p:cNvPr id="96299" name="Rectangle 43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746125" y="36576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302" name="Rectangle 46"/>
          <p:cNvSpPr>
            <a:spLocks noChangeArrowheads="1"/>
          </p:cNvSpPr>
          <p:nvPr/>
        </p:nvSpPr>
        <p:spPr bwMode="auto">
          <a:xfrm>
            <a:off x="858838" y="39306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381000" y="3200400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Wait queue header</a:t>
            </a: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293688" y="1219200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Ready queue header</a:t>
            </a:r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1981200" y="1752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1981200" y="3733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 flipH="1" flipV="1">
            <a:off x="2057400" y="18288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 flipH="1" flipV="1">
            <a:off x="2057400" y="3810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4724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 flipH="1" flipV="1">
            <a:off x="4800600" y="3810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47244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 flipH="1" flipV="1">
            <a:off x="48006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>
            <a:off x="65532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 flipH="1" flipV="1">
            <a:off x="66294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0" name="Text Box 64"/>
          <p:cNvSpPr txBox="1">
            <a:spLocks noChangeArrowheads="1"/>
          </p:cNvSpPr>
          <p:nvPr/>
        </p:nvSpPr>
        <p:spPr bwMode="auto">
          <a:xfrm>
            <a:off x="6477000" y="533400"/>
            <a:ext cx="2057400" cy="37941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PCBs!</a:t>
            </a:r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 flipH="1">
            <a:off x="4343400" y="914400"/>
            <a:ext cx="23622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>
            <a:off x="6019800" y="914400"/>
            <a:ext cx="1066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 flipH="1">
            <a:off x="4267200" y="914400"/>
            <a:ext cx="31242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 flipH="1">
            <a:off x="6019800" y="914400"/>
            <a:ext cx="17526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 flipH="1">
            <a:off x="7848600" y="914400"/>
            <a:ext cx="304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50B-1003-4415-8D72-34690811ABA8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state queues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PCBs are data structures</a:t>
            </a:r>
          </a:p>
          <a:p>
            <a:pPr lvl="1"/>
            <a:r>
              <a:rPr lang="en-US" dirty="0"/>
              <a:t>dynamically allocated inside OS memory</a:t>
            </a:r>
          </a:p>
          <a:p>
            <a:r>
              <a:rPr lang="en-US" dirty="0"/>
              <a:t>When a process is created:</a:t>
            </a:r>
          </a:p>
          <a:p>
            <a:pPr lvl="1"/>
            <a:r>
              <a:rPr lang="en-US" dirty="0"/>
              <a:t>OS allocates a PCB for it</a:t>
            </a:r>
          </a:p>
          <a:p>
            <a:pPr lvl="1"/>
            <a:r>
              <a:rPr lang="en-US" dirty="0"/>
              <a:t>OS initializes </a:t>
            </a:r>
            <a:r>
              <a:rPr lang="en-US" dirty="0" smtClean="0"/>
              <a:t>PCB</a:t>
            </a:r>
          </a:p>
          <a:p>
            <a:pPr lvl="1"/>
            <a:r>
              <a:rPr lang="en-US" dirty="0" smtClean="0"/>
              <a:t>(OS does other things not related to the PCB)</a:t>
            </a:r>
            <a:endParaRPr lang="en-US" dirty="0"/>
          </a:p>
          <a:p>
            <a:pPr lvl="1"/>
            <a:r>
              <a:rPr lang="en-US" dirty="0"/>
              <a:t>OS puts PCB on the correct queue</a:t>
            </a:r>
          </a:p>
          <a:p>
            <a:r>
              <a:rPr lang="en-US" dirty="0"/>
              <a:t>As a process computes:</a:t>
            </a:r>
          </a:p>
          <a:p>
            <a:pPr lvl="1"/>
            <a:r>
              <a:rPr lang="en-US" dirty="0"/>
              <a:t>OS moves its PCB from queue to queue</a:t>
            </a:r>
          </a:p>
          <a:p>
            <a:r>
              <a:rPr lang="en-US" dirty="0"/>
              <a:t>When a process is terminated:</a:t>
            </a:r>
          </a:p>
          <a:p>
            <a:pPr lvl="1"/>
            <a:r>
              <a:rPr lang="en-US" dirty="0"/>
              <a:t>PCB may </a:t>
            </a:r>
            <a:r>
              <a:rPr lang="en-US" dirty="0" smtClean="0"/>
              <a:t>be retained for </a:t>
            </a:r>
            <a:r>
              <a:rPr lang="en-US" dirty="0"/>
              <a:t>a while </a:t>
            </a:r>
            <a:r>
              <a:rPr lang="en-US" dirty="0" smtClean="0"/>
              <a:t>(to receive signals, </a:t>
            </a:r>
            <a:r>
              <a:rPr lang="en-US" dirty="0"/>
              <a:t>etc.)</a:t>
            </a:r>
          </a:p>
          <a:p>
            <a:pPr lvl="1"/>
            <a:r>
              <a:rPr lang="en-US" dirty="0"/>
              <a:t>eventually, OS </a:t>
            </a:r>
            <a:r>
              <a:rPr lang="en-US" dirty="0" err="1"/>
              <a:t>deallocates</a:t>
            </a:r>
            <a:r>
              <a:rPr lang="en-US" dirty="0"/>
              <a:t> the PCB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9527-7CB4-4E6E-BF8F-30FCCE3CEC8A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processes are created by existing processes</a:t>
            </a:r>
          </a:p>
          <a:p>
            <a:pPr lvl="1"/>
            <a:r>
              <a:rPr lang="en-US"/>
              <a:t>creator is called the </a:t>
            </a:r>
            <a:r>
              <a:rPr lang="en-US">
                <a:solidFill>
                  <a:srgbClr val="FF0000"/>
                </a:solidFill>
              </a:rPr>
              <a:t>parent</a:t>
            </a:r>
          </a:p>
          <a:p>
            <a:pPr lvl="1"/>
            <a:r>
              <a:rPr lang="en-US"/>
              <a:t>created process is called the </a:t>
            </a:r>
            <a:r>
              <a:rPr lang="en-US">
                <a:solidFill>
                  <a:srgbClr val="FF0000"/>
                </a:solidFill>
              </a:rPr>
              <a:t>child</a:t>
            </a:r>
          </a:p>
          <a:p>
            <a:pPr lvl="2"/>
            <a:r>
              <a:rPr lang="en-US"/>
              <a:t>UNIX: do </a:t>
            </a:r>
            <a:r>
              <a:rPr lang="en-US" b="1">
                <a:latin typeface="Courier New" pitchFamily="49" charset="0"/>
              </a:rPr>
              <a:t>ps</a:t>
            </a:r>
            <a:r>
              <a:rPr lang="en-US"/>
              <a:t>, look for PPID field</a:t>
            </a:r>
          </a:p>
          <a:p>
            <a:pPr lvl="1"/>
            <a:r>
              <a:rPr lang="en-US"/>
              <a:t>what creates the first process, and when?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D1-703D-4355-AAA0-33C6DCA533B7}" type="slidenum">
              <a:rPr lang="en-US"/>
              <a:pPr/>
              <a:t>19</a:t>
            </a:fld>
            <a:endParaRPr lang="en-US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module begins a series of topics on processes, threads, and synchronization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the most important part of the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</a:t>
            </a:r>
            <a:r>
              <a:rPr lang="en-US" dirty="0">
                <a:solidFill>
                  <a:srgbClr val="FF0000"/>
                </a:solidFill>
              </a:rPr>
              <a:t>definitely</a:t>
            </a:r>
            <a:r>
              <a:rPr lang="en-US" dirty="0"/>
              <a:t> will be several questions on these topics on the </a:t>
            </a:r>
            <a:r>
              <a:rPr lang="en-US" dirty="0" smtClean="0"/>
              <a:t>midterm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 this module: </a:t>
            </a:r>
            <a:r>
              <a:rPr lang="en-US" dirty="0"/>
              <a:t>processes and process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a “process”?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the OS’s process namespace?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processes represented inside the OS?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executing states of a process?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</a:t>
            </a:r>
            <a:r>
              <a:rPr lang="en-US" dirty="0" smtClean="0"/>
              <a:t>processes created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can this be made faster?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Shells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179A-BC1A-46E1-9C17-CB89A9D0B50D}" type="slidenum">
              <a:rPr lang="en-US"/>
              <a:pPr/>
              <a:t>20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 semantics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(Depending on the OS) child processes inherit certain attributes of the parent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Open file table:  implies </a:t>
            </a:r>
            <a:r>
              <a:rPr lang="en-US" dirty="0" err="1"/>
              <a:t>stdin</a:t>
            </a:r>
            <a:r>
              <a:rPr lang="en-US" dirty="0"/>
              <a:t>/</a:t>
            </a:r>
            <a:r>
              <a:rPr lang="en-US" dirty="0" err="1"/>
              <a:t>stdout</a:t>
            </a:r>
            <a:r>
              <a:rPr lang="en-US" dirty="0"/>
              <a:t>/</a:t>
            </a:r>
            <a:r>
              <a:rPr lang="en-US" dirty="0" err="1"/>
              <a:t>stderr</a:t>
            </a:r>
            <a:endParaRPr lang="en-US" dirty="0"/>
          </a:p>
          <a:p>
            <a:pPr lvl="2"/>
            <a:r>
              <a:rPr lang="en-US" dirty="0"/>
              <a:t>On some systems, resource allocation to parent may be divided among children</a:t>
            </a:r>
          </a:p>
          <a:p>
            <a:r>
              <a:rPr lang="en-US" dirty="0"/>
              <a:t>(In Unix) when a child is created, the parent may either wait for the child to finish, or continue in parallel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3B41-44F3-485F-AA3C-A6E80D47FFA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process creation details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process creation through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 smtClean="0"/>
              <a:t>PCB</a:t>
            </a:r>
          </a:p>
          <a:p>
            <a:pPr lvl="2"/>
            <a:r>
              <a:rPr lang="en-US" dirty="0"/>
              <a:t>initializes kernel resources of new process with resources of parent (e.g., open files)</a:t>
            </a:r>
          </a:p>
          <a:p>
            <a:pPr lvl="2"/>
            <a:r>
              <a:rPr lang="en-US" dirty="0"/>
              <a:t>initializes PC, SP to be same as </a:t>
            </a:r>
            <a:r>
              <a:rPr lang="en-US" dirty="0" smtClean="0"/>
              <a:t>parent</a:t>
            </a:r>
            <a:endParaRPr lang="en-US" b="1" dirty="0"/>
          </a:p>
          <a:p>
            <a:pPr lvl="1"/>
            <a:r>
              <a:rPr lang="en-US" dirty="0"/>
              <a:t>creates a new address space</a:t>
            </a:r>
          </a:p>
          <a:p>
            <a:pPr lvl="2"/>
            <a:r>
              <a:rPr lang="en-US" dirty="0"/>
              <a:t>initializes new address space with a copy of the entire contents of the address space of the </a:t>
            </a:r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places </a:t>
            </a:r>
            <a:r>
              <a:rPr lang="en-US" dirty="0"/>
              <a:t>new PCB on the ready queue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 “returns twice”</a:t>
            </a:r>
          </a:p>
          <a:p>
            <a:pPr lvl="1"/>
            <a:r>
              <a:rPr lang="en-US" dirty="0"/>
              <a:t>once into the parent, and once into the child</a:t>
            </a:r>
          </a:p>
          <a:p>
            <a:pPr lvl="2"/>
            <a:r>
              <a:rPr lang="en-US" dirty="0"/>
              <a:t>returns the child’s PID to the parent</a:t>
            </a:r>
          </a:p>
          <a:p>
            <a:pPr lvl="2"/>
            <a:r>
              <a:rPr lang="en-US" dirty="0"/>
              <a:t>returns 0 to the child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= “clone me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841D-556A-4978-9852-9C3B32F6B52B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3104-0F5E-4464-B177-0D31E13133F0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(with sole exception of PID argument on the top of the stack)</a:t>
            </a:r>
            <a:endParaRPr lang="en-US" sz="1600" dirty="0"/>
          </a:p>
        </p:txBody>
      </p:sp>
      <p:sp>
        <p:nvSpPr>
          <p:cNvPr id="181262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8776-DE3F-4270-BA8C-739943CED149}" type="slidenum">
              <a:rPr lang="en-US"/>
              <a:pPr/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– use of fork( 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&lt;sys/types.h&gt;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&lt;unistd.h&gt;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char *name = argv[0];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int pid = fork();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if (pid ==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printf(“Child of %s is %d\n”, name,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printf(“My child is %d\n”,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BBC9-DFBA-4ACA-918D-BE86AA86DABF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output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gcc -o testparent testparent.c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486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571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4D03-ABBB-4E20-A850-8E9775E2FE40}" type="slidenum">
              <a:rPr lang="en-US"/>
              <a:pPr/>
              <a:t>26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exec() vs. fork()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Q:  So how do we start a new program, instead of just forking the old program?</a:t>
            </a:r>
          </a:p>
          <a:p>
            <a:r>
              <a:rPr lang="en-US"/>
              <a:t>A:  First fork, then </a:t>
            </a:r>
            <a:r>
              <a:rPr lang="en-US">
                <a:solidFill>
                  <a:srgbClr val="FF0000"/>
                </a:solidFill>
              </a:rPr>
              <a:t>exec</a:t>
            </a:r>
          </a:p>
          <a:p>
            <a:pPr lvl="1"/>
            <a:r>
              <a:rPr lang="en-US" b="1">
                <a:latin typeface="Courier New" pitchFamily="49" charset="0"/>
              </a:rPr>
              <a:t>int exec(char * prog, char * argv[])</a:t>
            </a:r>
          </a:p>
          <a:p>
            <a:r>
              <a:rPr lang="en-US" b="1">
                <a:latin typeface="Courier New" pitchFamily="49" charset="0"/>
              </a:rPr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program ‘prog’ into the address space</a:t>
            </a:r>
          </a:p>
          <a:p>
            <a:pPr lvl="2"/>
            <a:r>
              <a:rPr lang="en-US"/>
              <a:t>i.e., over-writes the existing process image</a:t>
            </a:r>
          </a:p>
          <a:p>
            <a:pPr lvl="1"/>
            <a:r>
              <a:rPr lang="en-US"/>
              <a:t>initializes hardware context, args for new program</a:t>
            </a:r>
          </a:p>
          <a:p>
            <a:pPr lvl="1"/>
            <a:r>
              <a:rPr lang="en-US"/>
              <a:t>places PCB onto ready queue</a:t>
            </a:r>
          </a:p>
          <a:p>
            <a:pPr lvl="1"/>
            <a:r>
              <a:rPr lang="en-US"/>
              <a:t>note: </a:t>
            </a:r>
            <a:r>
              <a:rPr lang="en-US" i="1" u="sng"/>
              <a:t>does not create a new process!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3C76-61BA-4D65-900D-8617114D111A}" type="slidenum">
              <a:rPr lang="en-US"/>
              <a:pPr/>
              <a:t>27</a:t>
            </a:fld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So, to run a new program:</a:t>
            </a:r>
          </a:p>
          <a:p>
            <a:pPr lvl="1"/>
            <a:r>
              <a:rPr lang="en-US"/>
              <a:t>fork()</a:t>
            </a:r>
          </a:p>
          <a:p>
            <a:pPr lvl="1"/>
            <a:r>
              <a:rPr lang="en-US"/>
              <a:t>Child process does an exec()</a:t>
            </a:r>
          </a:p>
          <a:p>
            <a:pPr lvl="1"/>
            <a:r>
              <a:rPr lang="en-US"/>
              <a:t>Parent either waits for the child to complete, or not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39AB-C7AA-45FF-B819-4EA5669BCE78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</a:t>
            </a:r>
            <a:r>
              <a:rPr lang="en-US" sz="1600" dirty="0"/>
              <a:t>with sole exception of PID argument on the top of the stack)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36A7-884D-4273-96B7-F475A6BBA49D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5AF1-AF11-44BE-8930-CB224B37D71D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“process”?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is the OS’s abstraction for execution</a:t>
            </a:r>
          </a:p>
          <a:p>
            <a:pPr lvl="1"/>
            <a:r>
              <a:rPr lang="en-US" dirty="0"/>
              <a:t>A process is a program in execution</a:t>
            </a:r>
          </a:p>
          <a:p>
            <a:r>
              <a:rPr lang="en-US" dirty="0"/>
              <a:t>Simplest (classic) case:  a </a:t>
            </a:r>
            <a:r>
              <a:rPr lang="en-US" dirty="0">
                <a:solidFill>
                  <a:srgbClr val="FF0000"/>
                </a:solidFill>
              </a:rPr>
              <a:t>sequential process</a:t>
            </a:r>
          </a:p>
          <a:p>
            <a:pPr lvl="1"/>
            <a:r>
              <a:rPr lang="en-US" dirty="0"/>
              <a:t>An address space (an abstraction of memory)</a:t>
            </a:r>
          </a:p>
          <a:p>
            <a:pPr lvl="1"/>
            <a:r>
              <a:rPr lang="en-US" dirty="0"/>
              <a:t>A single thread of execution (an abstraction of the CPU)</a:t>
            </a:r>
          </a:p>
          <a:p>
            <a:r>
              <a:rPr lang="en-US" dirty="0"/>
              <a:t>A sequential process is:</a:t>
            </a:r>
          </a:p>
          <a:p>
            <a:pPr lvl="1"/>
            <a:r>
              <a:rPr lang="en-US" dirty="0"/>
              <a:t>The unit of execution</a:t>
            </a:r>
          </a:p>
          <a:p>
            <a:pPr lvl="1"/>
            <a:r>
              <a:rPr lang="en-US" dirty="0"/>
              <a:t>The unit of scheduling</a:t>
            </a:r>
          </a:p>
          <a:p>
            <a:pPr lvl="1"/>
            <a:r>
              <a:rPr lang="en-US" dirty="0"/>
              <a:t>The dynamic (active) execution context</a:t>
            </a:r>
          </a:p>
          <a:p>
            <a:pPr lvl="2"/>
            <a:r>
              <a:rPr lang="en-US" dirty="0"/>
              <a:t>vs. the program – static, just a bunch of bytes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010400" y="3581400"/>
            <a:ext cx="1524000" cy="1981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14800"/>
            <a:ext cx="266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62600"/>
            <a:ext cx="1962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0001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0A2-7D4A-402B-86EF-4D75C8F7E14F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process creation faster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semantics of fork() say the child’s address space is a copy of the parent’s</a:t>
            </a:r>
          </a:p>
          <a:p>
            <a:r>
              <a:rPr lang="en-US" dirty="0"/>
              <a:t>Implementing fork() that way is slow</a:t>
            </a:r>
          </a:p>
          <a:p>
            <a:pPr lvl="1"/>
            <a:r>
              <a:rPr lang="en-US" dirty="0"/>
              <a:t>Have to allocate physical memory for the new address space</a:t>
            </a:r>
          </a:p>
          <a:p>
            <a:pPr lvl="1"/>
            <a:r>
              <a:rPr lang="en-US" dirty="0"/>
              <a:t>Have to set up child’s page tables to map new address space</a:t>
            </a:r>
          </a:p>
          <a:p>
            <a:pPr lvl="1"/>
            <a:r>
              <a:rPr lang="en-US" dirty="0"/>
              <a:t>Have to copy parent’s address space contents into child’s address </a:t>
            </a:r>
            <a:r>
              <a:rPr lang="en-US" dirty="0" smtClean="0"/>
              <a:t>space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you </a:t>
            </a:r>
            <a:r>
              <a:rPr lang="en-US" dirty="0" smtClean="0"/>
              <a:t>are likely to immediately </a:t>
            </a:r>
            <a:r>
              <a:rPr lang="en-US" dirty="0"/>
              <a:t>blow away with an exec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9CF7-7035-4535-8F89-99F1B7DD34A5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 </a:t>
            </a:r>
            <a:r>
              <a:rPr lang="en-US" dirty="0" err="1"/>
              <a:t>vfork</a:t>
            </a:r>
            <a:r>
              <a:rPr lang="en-US" dirty="0"/>
              <a:t>()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vfork</a:t>
            </a:r>
            <a:r>
              <a:rPr lang="en-US" dirty="0"/>
              <a:t>() is the </a:t>
            </a:r>
            <a:r>
              <a:rPr lang="en-US" dirty="0" smtClean="0"/>
              <a:t>older (now uncommon) </a:t>
            </a:r>
            <a:r>
              <a:rPr lang="en-US" dirty="0"/>
              <a:t>of the two approaches we’ll </a:t>
            </a:r>
            <a:r>
              <a:rPr lang="en-US" dirty="0" smtClean="0"/>
              <a:t>discuss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Instead </a:t>
            </a:r>
            <a:r>
              <a:rPr lang="en-US" dirty="0"/>
              <a:t>of “child’s address space is a copy of the parent’s,” the semantics are “child’s address space</a:t>
            </a:r>
            <a:r>
              <a:rPr lang="en-US" i="1" dirty="0"/>
              <a:t> is </a:t>
            </a:r>
            <a:r>
              <a:rPr lang="en-US" dirty="0"/>
              <a:t>the parent’s”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a “promise” that the child won’t modify the address space before doing an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Unenforced!  You use </a:t>
            </a:r>
            <a:r>
              <a:rPr lang="en-US" dirty="0" err="1"/>
              <a:t>vfork</a:t>
            </a:r>
            <a:r>
              <a:rPr lang="en-US" dirty="0"/>
              <a:t>() at your own peril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</a:t>
            </a:r>
            <a:r>
              <a:rPr lang="en-US" dirty="0" err="1" smtClean="0"/>
              <a:t>execve</a:t>
            </a:r>
            <a:r>
              <a:rPr lang="en-US" dirty="0" smtClean="0"/>
              <a:t>() </a:t>
            </a:r>
            <a:r>
              <a:rPr lang="en-US" dirty="0"/>
              <a:t>is called, a new address space is </a:t>
            </a:r>
            <a:r>
              <a:rPr lang="en-US" dirty="0" smtClean="0"/>
              <a:t>created and </a:t>
            </a:r>
            <a:r>
              <a:rPr lang="en-US" dirty="0"/>
              <a:t>it’s loaded with the new </a:t>
            </a:r>
            <a:r>
              <a:rPr lang="en-US" dirty="0" smtClean="0"/>
              <a:t>executable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Parent is blocked until </a:t>
            </a:r>
            <a:r>
              <a:rPr lang="en-US" dirty="0" err="1" smtClean="0"/>
              <a:t>execve</a:t>
            </a:r>
            <a:r>
              <a:rPr lang="en-US" dirty="0" smtClean="0"/>
              <a:t>() is executed by child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Saves wasted effort of duplicating parent’s address space, just to blow it away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1CF3-8051-426C-9054-A39035311163}" type="slidenum">
              <a:rPr lang="en-US"/>
              <a:pPr/>
              <a:t>32</a:t>
            </a:fld>
            <a:endParaRPr lang="en-US"/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H="1">
            <a:off x="1524000" y="1447800"/>
            <a:ext cx="426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2057400" cy="379413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Vfork()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BCA7-3203-4FD4-B434-D6C495AD1795}" type="slidenum">
              <a:rPr lang="en-US"/>
              <a:pPr/>
              <a:t>33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2:  copy-on-write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Retains the original semantics, but copies “only what is necessary” rather than the entire address space</a:t>
            </a:r>
          </a:p>
          <a:p>
            <a:r>
              <a:rPr lang="en-US" dirty="0"/>
              <a:t>On fork():</a:t>
            </a:r>
          </a:p>
          <a:p>
            <a:pPr lvl="1"/>
            <a:r>
              <a:rPr lang="en-US" dirty="0"/>
              <a:t>Create a new address space</a:t>
            </a:r>
          </a:p>
          <a:p>
            <a:pPr lvl="1"/>
            <a:r>
              <a:rPr lang="en-US" dirty="0"/>
              <a:t>Initialize page tables with same mappings as the parent’s (i.e., they both point to the same physical memory)</a:t>
            </a:r>
          </a:p>
          <a:p>
            <a:pPr lvl="2"/>
            <a:r>
              <a:rPr lang="en-US" dirty="0"/>
              <a:t>No copying of address space contents have occurred at this </a:t>
            </a:r>
            <a:r>
              <a:rPr lang="en-US" dirty="0" smtClean="0"/>
              <a:t>point – with the sole exception of the top page of the stack</a:t>
            </a:r>
            <a:endParaRPr lang="en-US" dirty="0"/>
          </a:p>
          <a:p>
            <a:pPr lvl="1"/>
            <a:r>
              <a:rPr lang="en-US" dirty="0"/>
              <a:t>Set both parent and child page tables to make all pages read-only</a:t>
            </a:r>
          </a:p>
          <a:p>
            <a:pPr lvl="1"/>
            <a:r>
              <a:rPr lang="en-US" dirty="0"/>
              <a:t>If either parent or child writes to memory, an exception occurs</a:t>
            </a:r>
          </a:p>
          <a:p>
            <a:pPr lvl="1"/>
            <a:r>
              <a:rPr lang="en-US" dirty="0"/>
              <a:t>When exception occurs, OS copies the page, adjusts page tables, 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E226-4591-4ADC-BC89-143673A5ED0A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shells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while (1)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printf (“$ “);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char *cmd = get_next_command();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int pid = fork();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if (pid == 0)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exec(cmd);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panic(“exec failed!”);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 else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wait(pid);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Truth in advertising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Linux today, clone is replacing fork (and </a:t>
            </a:r>
            <a:r>
              <a:rPr lang="en-US" dirty="0" err="1" smtClean="0"/>
              <a:t>vfork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lone has additional capabilities/options</a:t>
            </a:r>
          </a:p>
          <a:p>
            <a:r>
              <a:rPr lang="en-US" dirty="0" smtClean="0"/>
              <a:t>But you need to clearly understand fork as described here</a:t>
            </a:r>
          </a:p>
          <a:p>
            <a:endParaRPr lang="en-US" dirty="0" smtClean="0"/>
          </a:p>
          <a:p>
            <a:r>
              <a:rPr lang="en-US" dirty="0" smtClean="0"/>
              <a:t>In Linux today, exec is not a system call; </a:t>
            </a:r>
            <a:r>
              <a:rPr lang="en-US" dirty="0" err="1" smtClean="0"/>
              <a:t>execve</a:t>
            </a:r>
            <a:r>
              <a:rPr lang="en-US" dirty="0" smtClean="0"/>
              <a:t> is the only “exec-like” system call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xecve</a:t>
            </a:r>
            <a:r>
              <a:rPr lang="en-US" dirty="0" smtClean="0"/>
              <a:t> knows whether you have done a fork or a </a:t>
            </a:r>
            <a:r>
              <a:rPr lang="en-US" dirty="0" err="1" smtClean="0"/>
              <a:t>vfork</a:t>
            </a:r>
            <a:r>
              <a:rPr lang="en-US" dirty="0" smtClean="0"/>
              <a:t> by a flag in the PCB</a:t>
            </a:r>
          </a:p>
          <a:p>
            <a:r>
              <a:rPr lang="en-US" dirty="0" smtClean="0"/>
              <a:t>But you need to clearly understand exec as described here</a:t>
            </a:r>
          </a:p>
        </p:txBody>
      </p:sp>
    </p:spTree>
    <p:extLst>
      <p:ext uri="{BB962C8B-B14F-4D97-AF65-F5344CB8AC3E}">
        <p14:creationId xmlns:p14="http://schemas.microsoft.com/office/powerpoint/2010/main" val="440357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Input/output redirection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$ ./myprog  &lt; input.txt  &gt; output.txt   # UNIX</a:t>
            </a:r>
          </a:p>
          <a:p>
            <a:pPr lvl="1"/>
            <a:r>
              <a:rPr lang="en-US"/>
              <a:t>each process has an open file table</a:t>
            </a:r>
          </a:p>
          <a:p>
            <a:pPr lvl="1"/>
            <a:r>
              <a:rPr lang="en-US"/>
              <a:t>by (universal) convention:</a:t>
            </a:r>
          </a:p>
          <a:p>
            <a:pPr lvl="2"/>
            <a:r>
              <a:rPr lang="en-US"/>
              <a:t>0: stdin</a:t>
            </a:r>
          </a:p>
          <a:p>
            <a:pPr lvl="2"/>
            <a:r>
              <a:rPr lang="en-US"/>
              <a:t>1: stdout</a:t>
            </a:r>
          </a:p>
          <a:p>
            <a:pPr lvl="2"/>
            <a:r>
              <a:rPr lang="en-US"/>
              <a:t>2: stderr</a:t>
            </a:r>
          </a:p>
          <a:p>
            <a:r>
              <a:rPr lang="en-US"/>
              <a:t>A child process inherits the parent’s open file table</a:t>
            </a:r>
          </a:p>
          <a:p>
            <a:pPr lvl="1"/>
            <a:endParaRPr lang="en-US"/>
          </a:p>
          <a:p>
            <a:r>
              <a:rPr lang="en-US"/>
              <a:t>Redirection:  the shell …</a:t>
            </a:r>
          </a:p>
          <a:p>
            <a:pPr lvl="1"/>
            <a:r>
              <a:rPr lang="en-US"/>
              <a:t>copies its current stdin/stdout open file entries</a:t>
            </a:r>
          </a:p>
          <a:p>
            <a:pPr lvl="1"/>
            <a:r>
              <a:rPr lang="en-US"/>
              <a:t>opens input.txt as stdin and output.txt as stdout</a:t>
            </a:r>
          </a:p>
          <a:p>
            <a:pPr lvl="1"/>
            <a:r>
              <a:rPr lang="en-US"/>
              <a:t>fork …</a:t>
            </a:r>
          </a:p>
          <a:p>
            <a:pPr lvl="1"/>
            <a:r>
              <a:rPr lang="en-US"/>
              <a:t>restore original stdin/stdout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241E-F434-40F1-9200-26375B9DD849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Inter-process communication via signals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 can register event handlers</a:t>
            </a:r>
          </a:p>
          <a:p>
            <a:pPr lvl="1"/>
            <a:r>
              <a:rPr lang="en-US" dirty="0"/>
              <a:t>Feels a lot like event handlers in Java, which ..</a:t>
            </a:r>
          </a:p>
          <a:p>
            <a:pPr lvl="1"/>
            <a:r>
              <a:rPr lang="en-US" dirty="0"/>
              <a:t>Feel sort of like catch blocks in Java programs</a:t>
            </a:r>
          </a:p>
          <a:p>
            <a:r>
              <a:rPr lang="en-US" dirty="0"/>
              <a:t>When the event occurs, process jumps to event handler routine</a:t>
            </a:r>
          </a:p>
          <a:p>
            <a:r>
              <a:rPr lang="en-US" dirty="0"/>
              <a:t>Used to catch exceptions</a:t>
            </a:r>
          </a:p>
          <a:p>
            <a:r>
              <a:rPr lang="en-US" dirty="0"/>
              <a:t>Also used for inter-process (process-to-process) communication</a:t>
            </a:r>
          </a:p>
          <a:p>
            <a:pPr lvl="1"/>
            <a:r>
              <a:rPr lang="en-US" dirty="0"/>
              <a:t>A process can trigger an event in another process using </a:t>
            </a:r>
            <a:r>
              <a:rPr lang="en-US" dirty="0">
                <a:solidFill>
                  <a:srgbClr val="FF0000"/>
                </a:solidFill>
              </a:rPr>
              <a:t>signal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B-819D-4246-BCEC-3E5D4086C54E}" type="slidenum">
              <a:rPr lang="en-US"/>
              <a:pPr/>
              <a:t>38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AEB-82CF-4EB5-B12E-19411FD9AB11}" type="slidenum">
              <a:rPr lang="en-US"/>
              <a:pPr/>
              <a:t>39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</a:t>
            </a:r>
          </a:p>
        </p:txBody>
      </p:sp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581400" y="5730875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8CB-67E8-4B1C-AF2A-EA3C22BE8150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pointer </a:t>
            </a:r>
            <a:endParaRPr lang="en-US" dirty="0" smtClean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084-2257-4D6F-A509-17704C622C06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process’s address space (idealized)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2192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84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049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V="1">
            <a:off x="19050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19050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81000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381000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81000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381000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381000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1816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 flipH="1">
            <a:off x="67056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67056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708660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708660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5CD-C8B1-41D8-BCF2-A6CEE7BAC477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OS’s process namespace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(Like most things, the particulars depend on the specific OS, but the principles are general)</a:t>
            </a:r>
          </a:p>
          <a:p>
            <a:r>
              <a:rPr lang="en-US" dirty="0"/>
              <a:t>The name for a process is called a </a:t>
            </a:r>
            <a:r>
              <a:rPr lang="en-US" dirty="0">
                <a:solidFill>
                  <a:srgbClr val="FF0000"/>
                </a:solidFill>
              </a:rPr>
              <a:t>process ID</a:t>
            </a:r>
            <a:r>
              <a:rPr lang="en-US" dirty="0"/>
              <a:t> (PID)</a:t>
            </a:r>
          </a:p>
          <a:p>
            <a:pPr lvl="1"/>
            <a:r>
              <a:rPr lang="en-US" dirty="0"/>
              <a:t>An integer</a:t>
            </a:r>
          </a:p>
          <a:p>
            <a:r>
              <a:rPr lang="en-US" dirty="0"/>
              <a:t>The PID namespace is global to the system</a:t>
            </a:r>
          </a:p>
          <a:p>
            <a:pPr lvl="1"/>
            <a:r>
              <a:rPr lang="en-US" dirty="0"/>
              <a:t>Only one process at a time has a particular PID</a:t>
            </a:r>
          </a:p>
          <a:p>
            <a:r>
              <a:rPr lang="en-US" dirty="0"/>
              <a:t>Operations that create processes return a PID</a:t>
            </a:r>
          </a:p>
          <a:p>
            <a:pPr lvl="1"/>
            <a:r>
              <a:rPr lang="en-US" dirty="0"/>
              <a:t>E.g., fork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/>
              <a:t>Operations on processes take PIDs as an argument</a:t>
            </a:r>
          </a:p>
          <a:p>
            <a:pPr lvl="1"/>
            <a:r>
              <a:rPr lang="en-US" dirty="0"/>
              <a:t>E.g., kill(), wait(), nice()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2026-7186-45AA-A699-74832212DFC9}" type="slidenum">
              <a:rPr lang="en-US"/>
              <a:pPr/>
              <a:t>7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OS maintains a data structure to keep track of a process’s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Called the </a:t>
            </a:r>
            <a:r>
              <a:rPr lang="en-US" dirty="0">
                <a:solidFill>
                  <a:srgbClr val="FF0000"/>
                </a:solidFill>
              </a:rPr>
              <a:t>process control block</a:t>
            </a:r>
            <a:r>
              <a:rPr lang="en-US" dirty="0"/>
              <a:t> (PCB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process descriptor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Identified by the PID</a:t>
            </a:r>
          </a:p>
          <a:p>
            <a:pPr>
              <a:lnSpc>
                <a:spcPct val="90000"/>
              </a:lnSpc>
            </a:pPr>
            <a:r>
              <a:rPr lang="en-US" dirty="0"/>
              <a:t>OS keeps all of a process’s </a:t>
            </a:r>
            <a:r>
              <a:rPr lang="en-US" dirty="0" smtClean="0"/>
              <a:t>execution </a:t>
            </a:r>
            <a:r>
              <a:rPr lang="en-US" dirty="0"/>
              <a:t>state </a:t>
            </a:r>
            <a:r>
              <a:rPr lang="en-US" dirty="0" smtClean="0"/>
              <a:t>in (or linked from) </a:t>
            </a:r>
            <a:r>
              <a:rPr lang="en-US" dirty="0"/>
              <a:t>the PCB when the process isn’t running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PC, SP, registers,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process is unscheduled, </a:t>
            </a:r>
            <a:r>
              <a:rPr lang="en-US" dirty="0" smtClean="0"/>
              <a:t>the execution </a:t>
            </a:r>
            <a:r>
              <a:rPr lang="en-US" dirty="0"/>
              <a:t>state is transferred out of the </a:t>
            </a:r>
            <a:r>
              <a:rPr lang="en-US" dirty="0" smtClean="0"/>
              <a:t>hardware registers </a:t>
            </a:r>
            <a:r>
              <a:rPr lang="en-US" dirty="0"/>
              <a:t>into the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(when a process is running, its state is spread between the PCB and the CPU)</a:t>
            </a:r>
          </a:p>
          <a:p>
            <a:pPr>
              <a:lnSpc>
                <a:spcPct val="90000"/>
              </a:lnSpc>
            </a:pPr>
            <a:r>
              <a:rPr lang="en-US" dirty="0"/>
              <a:t>Note:  It’s natural to think that there must be some esoteric techniques being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fancy data structures </a:t>
            </a:r>
            <a:r>
              <a:rPr lang="en-US" dirty="0" smtClean="0"/>
              <a:t>that </a:t>
            </a:r>
            <a:r>
              <a:rPr lang="en-US" dirty="0"/>
              <a:t>you’d never think of yourself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FF0000"/>
                </a:solidFill>
              </a:rPr>
              <a:t>Wrong!  It’s pretty much just what you’d think of!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processes by the 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A2C2-4243-4B5B-BE38-B50FAD27A2E5}" type="slidenum">
              <a:rPr lang="en-US"/>
              <a:pPr/>
              <a:t>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PCB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PCB is a data structure with many, many fields:</a:t>
            </a:r>
          </a:p>
          <a:p>
            <a:pPr lvl="1"/>
            <a:r>
              <a:rPr lang="en-US"/>
              <a:t>process ID (PID)</a:t>
            </a:r>
          </a:p>
          <a:p>
            <a:pPr lvl="1"/>
            <a:r>
              <a:rPr lang="en-US"/>
              <a:t>parent process ID</a:t>
            </a:r>
          </a:p>
          <a:p>
            <a:pPr lvl="1"/>
            <a:r>
              <a:rPr lang="en-US"/>
              <a:t>execution state</a:t>
            </a:r>
          </a:p>
          <a:p>
            <a:pPr lvl="1"/>
            <a:r>
              <a:rPr lang="en-US"/>
              <a:t>program counter, stack pointer, registers</a:t>
            </a:r>
          </a:p>
          <a:p>
            <a:pPr lvl="1"/>
            <a:r>
              <a:rPr lang="en-US"/>
              <a:t>address space info</a:t>
            </a:r>
          </a:p>
          <a:p>
            <a:pPr lvl="1"/>
            <a:r>
              <a:rPr lang="en-US"/>
              <a:t>UNIX user id, group id</a:t>
            </a:r>
          </a:p>
          <a:p>
            <a:pPr lvl="1"/>
            <a:r>
              <a:rPr lang="en-US"/>
              <a:t>scheduling priority</a:t>
            </a:r>
          </a:p>
          <a:p>
            <a:pPr lvl="1"/>
            <a:r>
              <a:rPr lang="en-US"/>
              <a:t>accounting info</a:t>
            </a:r>
          </a:p>
          <a:p>
            <a:pPr lvl="1"/>
            <a:r>
              <a:rPr lang="en-US"/>
              <a:t>pointers for state queues</a:t>
            </a:r>
          </a:p>
          <a:p>
            <a:r>
              <a:rPr lang="en-US"/>
              <a:t>In Linux:</a:t>
            </a:r>
          </a:p>
          <a:p>
            <a:pPr lvl="1"/>
            <a:r>
              <a:rPr lang="en-US"/>
              <a:t>defined in </a:t>
            </a:r>
            <a:r>
              <a:rPr lang="en-US" b="1">
                <a:latin typeface="Courier New" pitchFamily="49" charset="0"/>
              </a:rPr>
              <a:t>task_struct</a:t>
            </a:r>
            <a:r>
              <a:rPr lang="en-US" b="1"/>
              <a:t> 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include/linux/sched.h</a:t>
            </a:r>
            <a:r>
              <a:rPr lang="en-US" b="1"/>
              <a:t>)</a:t>
            </a:r>
          </a:p>
          <a:p>
            <a:pPr lvl="1"/>
            <a:r>
              <a:rPr lang="en-US"/>
              <a:t>over 95 fields!!!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PCBs and </a:t>
            </a:r>
            <a:r>
              <a:rPr lang="en-US" dirty="0" smtClean="0"/>
              <a:t>CPU state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a process is running, its </a:t>
            </a:r>
            <a:r>
              <a:rPr lang="en-US" dirty="0" smtClean="0"/>
              <a:t>CPU state </a:t>
            </a:r>
            <a:r>
              <a:rPr lang="en-US" dirty="0"/>
              <a:t>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</a:t>
            </a:r>
            <a:r>
              <a:rPr lang="en-US" dirty="0" smtClean="0"/>
              <a:t>control because of a …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</a:t>
            </a:r>
            <a:r>
              <a:rPr lang="en-US" dirty="0" smtClean="0"/>
              <a:t>service</a:t>
            </a:r>
          </a:p>
          <a:p>
            <a:pPr marL="341313" indent="0">
              <a:buNone/>
            </a:pPr>
            <a:r>
              <a:rPr lang="en-US" dirty="0" smtClean="0"/>
              <a:t>the </a:t>
            </a:r>
            <a:r>
              <a:rPr lang="en-US" dirty="0"/>
              <a:t>OS saves the CPU state of the running process in that process’s </a:t>
            </a:r>
            <a:r>
              <a:rPr lang="en-US" dirty="0" smtClean="0"/>
              <a:t>PCB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3283</TotalTime>
  <Words>3008</Words>
  <Application>Microsoft Macintosh PowerPoint</Application>
  <PresentationFormat>On-screen Show (4:3)</PresentationFormat>
  <Paragraphs>446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2_Blank Presentation</vt:lpstr>
      <vt:lpstr>CSE 451: Operating Systems Winter 2015  Module 4 Processes</vt:lpstr>
      <vt:lpstr>Process management</vt:lpstr>
      <vt:lpstr>What is a “process”?</vt:lpstr>
      <vt:lpstr>What’s “in” a process?</vt:lpstr>
      <vt:lpstr>A process’s address space (idealized)</vt:lpstr>
      <vt:lpstr>The OS’s process namespace</vt:lpstr>
      <vt:lpstr>Representation of processes by the OS</vt:lpstr>
      <vt:lpstr>The PCB</vt:lpstr>
      <vt:lpstr>PCBs and CPU state</vt:lpstr>
      <vt:lpstr>PowerPoint Presentation</vt:lpstr>
      <vt:lpstr>The OS kernel is not a process</vt:lpstr>
      <vt:lpstr>PowerPoint Presentation</vt:lpstr>
      <vt:lpstr>Process execution states</vt:lpstr>
      <vt:lpstr>Process states and state transitions</vt:lpstr>
      <vt:lpstr>State queues</vt:lpstr>
      <vt:lpstr>State queues</vt:lpstr>
      <vt:lpstr>PCBs and state queues</vt:lpstr>
      <vt:lpstr>Process creation</vt:lpstr>
      <vt:lpstr>PowerPoint Presentation</vt:lpstr>
      <vt:lpstr>Process creation semantics</vt:lpstr>
      <vt:lpstr>UNIX process creation details</vt:lpstr>
      <vt:lpstr>PowerPoint Presentation</vt:lpstr>
      <vt:lpstr>PowerPoint Presentation</vt:lpstr>
      <vt:lpstr>testparent – use of fork( )</vt:lpstr>
      <vt:lpstr>testparent output</vt:lpstr>
      <vt:lpstr>exec() vs. fork()</vt:lpstr>
      <vt:lpstr>PowerPoint Presentation</vt:lpstr>
      <vt:lpstr>PowerPoint Presentation</vt:lpstr>
      <vt:lpstr>PowerPoint Presentation</vt:lpstr>
      <vt:lpstr>Making process creation faster</vt:lpstr>
      <vt:lpstr>Method 1:  vfork()</vt:lpstr>
      <vt:lpstr>PowerPoint Presentation</vt:lpstr>
      <vt:lpstr>Method 2:  copy-on-write</vt:lpstr>
      <vt:lpstr>UNIX shells</vt:lpstr>
      <vt:lpstr>Truth in advertising …</vt:lpstr>
      <vt:lpstr>Input/output redirection</vt:lpstr>
      <vt:lpstr>Inter-process communication via signals</vt:lpstr>
      <vt:lpstr>Signals</vt:lpstr>
      <vt:lpstr>Example use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164</cp:revision>
  <dcterms:created xsi:type="dcterms:W3CDTF">1998-03-30T02:45:13Z</dcterms:created>
  <dcterms:modified xsi:type="dcterms:W3CDTF">2015-01-10T00:07:23Z</dcterms:modified>
</cp:coreProperties>
</file>