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78" r:id="rId3"/>
    <p:sldId id="379" r:id="rId4"/>
    <p:sldId id="398" r:id="rId5"/>
    <p:sldId id="380" r:id="rId6"/>
    <p:sldId id="381" r:id="rId7"/>
    <p:sldId id="385" r:id="rId8"/>
    <p:sldId id="386" r:id="rId9"/>
    <p:sldId id="388" r:id="rId10"/>
    <p:sldId id="392" r:id="rId11"/>
    <p:sldId id="394" r:id="rId12"/>
    <p:sldId id="395" r:id="rId13"/>
    <p:sldId id="393" r:id="rId14"/>
    <p:sldId id="401" r:id="rId15"/>
    <p:sldId id="402" r:id="rId16"/>
    <p:sldId id="397" r:id="rId17"/>
    <p:sldId id="396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5" autoAdjust="0"/>
    <p:restoredTop sz="94617" autoAdjust="0"/>
  </p:normalViewPr>
  <p:slideViewPr>
    <p:cSldViewPr>
      <p:cViewPr>
        <p:scale>
          <a:sx n="81" d="100"/>
          <a:sy n="81" d="100"/>
        </p:scale>
        <p:origin x="-80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0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90797A5D-A3B9-444B-81FE-F9DC4AD6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970943A-9EC9-4001-979B-74519055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6F944-54D2-4C2D-A236-489C20E46CC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566" tIns="46452" rIns="94566" bIns="46452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5900"/>
            <a:ext cx="2444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11" tIns="28203" rIns="19911" bIns="28203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2DE9-F25F-42B4-95A6-0ADC42129E10}" type="slidenum">
              <a:rPr lang="en-US"/>
              <a:pPr/>
              <a:t>11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Use the layer of indirection to provide new services.  For example, we could provide cryptographic storage, even if the OS/ file system do not implement this behavior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53777-28A6-4FF9-BDA9-AE7FB3DCB927}" type="slidenum">
              <a:rPr lang="en-US"/>
              <a:pPr/>
              <a:t>12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380E-08CC-4232-8765-B23664217191}" type="slidenum">
              <a:rPr lang="en-US"/>
              <a:pPr/>
              <a:t>13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BEFCA-8AD4-4855-BEFD-DE1115620C5C}" type="slidenum">
              <a:rPr lang="en-US"/>
              <a:pPr/>
              <a:t>14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24E6C-F548-48D0-9B8B-7305C1ABF8A2}" type="slidenum">
              <a:rPr lang="en-US"/>
              <a:pPr/>
              <a:t>15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02FE0-005C-4E62-8B25-8EE8ADCBCC45}" type="slidenum">
              <a:rPr lang="en-US"/>
              <a:pPr/>
              <a:t>16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5C8C2-7072-475A-AF89-C90BBAAEAE27}" type="slidenum">
              <a:rPr lang="en-US"/>
              <a:pPr/>
              <a:t>17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6576-7A0D-45AC-A6E6-7A8A92066237}" type="slidenum">
              <a:rPr lang="en-US"/>
              <a:pPr/>
              <a:t>2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E5967-CB3A-4C1E-AA67-B19DEDEFCA6E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02678-DF00-4A64-8B71-D6FBEC4A8590}" type="slidenum">
              <a:rPr lang="en-US"/>
              <a:pPr/>
              <a:t>5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8261D-BA64-4C3C-93C2-0BDA849A2929}" type="slidenum">
              <a:rPr lang="en-US"/>
              <a:pPr/>
              <a:t>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D63AF-4A54-4B4D-9422-1FE2EED686F6}" type="slidenum">
              <a:rPr lang="en-US"/>
              <a:pPr/>
              <a:t>7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9B7F-D3B1-4205-ACB9-13F96389FD8C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F8F3-266C-48D7-9AED-F144A260C3A0}" type="slidenum">
              <a:rPr lang="en-US"/>
              <a:pPr/>
              <a:t>9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Systems lore: make the common case fast, and the uncommon case correct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912E-7BBE-4953-88FC-246D29EFE9B0}" type="slidenum">
              <a:rPr lang="en-US"/>
              <a:pPr/>
              <a:t>10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454E2-55C0-438E-9D5B-FFEF6B549F8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8176-80AF-41F3-85D2-9E3CB3F4B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4118-B7F0-4938-8E57-78F84DBBF67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E6D4-514B-4374-98F8-C9D8C353A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3B558-F45F-4152-912D-A9673D1D7FE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3656-74FF-4DB2-8995-3AF72C670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8E046-C387-4A62-9704-D25E72A98A8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991-9F56-4895-9D89-C52777DD7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25B5F-D33A-4320-8C1F-894FE6B4BC8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AEEF7-2003-4A9E-A8DF-320E566D0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2D793-4C2E-4B25-9A20-7ACD3B7022C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5B896-51CD-4FD3-8A13-07CA9F4A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F5067-0AF6-4FB2-8B38-BF94DB19A45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3772-43CD-49E1-BF7C-0D9AC64EC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F4149-B46A-4E44-90DC-71BE1E49C9D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3D16-EEAD-40EB-8505-60BE2D51F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55B0F-14FB-46CA-A633-5D1E72EA8AF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736-E540-4535-AFC4-FF4646B1E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0821F-9A2F-48C1-A2E3-86A2F1226DA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6A23-669F-4CD3-B0CB-E92B150FC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18750-2F9A-455D-B6A2-646E26B08CD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998B-C68C-49BD-B0E6-F6277AE79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95DA653-93E9-44DC-9A71-2C253138A40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5117C91-CA3F-4E69-9342-3AC9E6C6B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25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 Virtual Machine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2808-DCC2-4DBC-A1C1-15810063F054}" type="slidenum">
              <a:rPr lang="en-US"/>
              <a:pPr/>
              <a:t>10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Virtualizing the User/Kernel Boundary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Both the guest OS </a:t>
            </a:r>
            <a:r>
              <a:rPr lang="en-US" sz="2000" b="1"/>
              <a:t>and </a:t>
            </a:r>
            <a:r>
              <a:rPr lang="en-US" sz="2000"/>
              <a:t>applications run in (physical) user-mode</a:t>
            </a:r>
          </a:p>
          <a:p>
            <a:pPr>
              <a:lnSpc>
                <a:spcPct val="90000"/>
              </a:lnSpc>
            </a:pPr>
            <a:r>
              <a:rPr lang="en-US" sz="2000"/>
              <a:t>For each virtual machine, the VMM keeps a software mode bit: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During a system call, switch to “kernel” mode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 system call return, switch to “user” mode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user mode?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kernel mode?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E16C-2B10-40B9-9F2F-4DCCC580E8C7}" type="slidenum">
              <a:rPr lang="en-US"/>
              <a:pPr/>
              <a:t>11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Through a File System Read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ea typeface="ＭＳ Ｐゴシック" charset="-128"/>
              </a:rPr>
              <a:t>Application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2667000" y="16002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0000FF"/>
                </a:solidFill>
                <a:ea typeface="ＭＳ Ｐゴシック" charset="-128"/>
              </a:rPr>
              <a:t>Guest OS</a:t>
            </a:r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VMM</a:t>
            </a:r>
          </a:p>
        </p:txBody>
      </p:sp>
      <p:sp>
        <p:nvSpPr>
          <p:cNvPr id="560136" name="Text Box 8"/>
          <p:cNvSpPr txBox="1">
            <a:spLocks noChangeArrowheads="1"/>
          </p:cNvSpPr>
          <p:nvPr/>
        </p:nvSpPr>
        <p:spPr bwMode="auto">
          <a:xfrm>
            <a:off x="7010400" y="16002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339966"/>
                </a:solidFill>
                <a:ea typeface="ＭＳ Ｐゴシック" charset="-128"/>
              </a:rPr>
              <a:t>Hardware</a:t>
            </a:r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1238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0000"/>
                </a:solidFill>
                <a:ea typeface="ＭＳ Ｐゴシック" charset="-128"/>
              </a:rPr>
              <a:t>read() syscall</a:t>
            </a:r>
          </a:p>
        </p:txBody>
      </p:sp>
      <p:sp>
        <p:nvSpPr>
          <p:cNvPr id="560138" name="Text Box 10"/>
          <p:cNvSpPr txBox="1">
            <a:spLocks noChangeArrowheads="1"/>
          </p:cNvSpPr>
          <p:nvPr/>
        </p:nvSpPr>
        <p:spPr bwMode="auto">
          <a:xfrm>
            <a:off x="7086600" y="2286000"/>
            <a:ext cx="1217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trap detected</a:t>
            </a:r>
          </a:p>
        </p:txBody>
      </p:sp>
      <p:sp>
        <p:nvSpPr>
          <p:cNvPr id="56013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473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change VM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to “kernel” mode</a:t>
            </a:r>
          </a:p>
        </p:txBody>
      </p:sp>
      <p:sp>
        <p:nvSpPr>
          <p:cNvPr id="560140" name="Text Box 12"/>
          <p:cNvSpPr txBox="1">
            <a:spLocks noChangeArrowheads="1"/>
          </p:cNvSpPr>
          <p:nvPr/>
        </p:nvSpPr>
        <p:spPr bwMode="auto">
          <a:xfrm>
            <a:off x="2667000" y="3200400"/>
            <a:ext cx="1701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trap handler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handle read syscall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  read from disk()</a:t>
            </a:r>
          </a:p>
        </p:txBody>
      </p:sp>
      <p:sp>
        <p:nvSpPr>
          <p:cNvPr id="560141" name="Text Box 13"/>
          <p:cNvSpPr txBox="1">
            <a:spLocks noChangeArrowheads="1"/>
          </p:cNvSpPr>
          <p:nvPr/>
        </p:nvSpPr>
        <p:spPr bwMode="auto">
          <a:xfrm>
            <a:off x="7086600" y="3733800"/>
            <a:ext cx="161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priv insc. detected</a:t>
            </a:r>
          </a:p>
        </p:txBody>
      </p:sp>
      <p:sp>
        <p:nvSpPr>
          <p:cNvPr id="560142" name="Text Box 14"/>
          <p:cNvSpPr txBox="1">
            <a:spLocks noChangeArrowheads="1"/>
          </p:cNvSpPr>
          <p:nvPr/>
        </p:nvSpPr>
        <p:spPr bwMode="auto">
          <a:xfrm>
            <a:off x="5181600" y="3962400"/>
            <a:ext cx="1177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emulate I/O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4572000" y="4572000"/>
            <a:ext cx="685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1752600" y="2286000"/>
            <a:ext cx="525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flipH="1">
            <a:off x="6248400" y="26670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6" name="Line 18"/>
          <p:cNvSpPr>
            <a:spLocks noChangeShapeType="1"/>
          </p:cNvSpPr>
          <p:nvPr/>
        </p:nvSpPr>
        <p:spPr bwMode="auto">
          <a:xfrm flipH="1">
            <a:off x="4114800" y="3048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>
            <a:off x="4343400" y="3733800"/>
            <a:ext cx="2667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8" name="Line 20"/>
          <p:cNvSpPr>
            <a:spLocks noChangeShapeType="1"/>
          </p:cNvSpPr>
          <p:nvPr/>
        </p:nvSpPr>
        <p:spPr bwMode="auto">
          <a:xfrm flipH="1">
            <a:off x="6400800" y="40386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93B7-6324-4F48-BC23-4899553D8009}" type="slidenum">
              <a:rPr lang="en-US"/>
              <a:pPr/>
              <a:t>12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Questions, to clarify …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I/O could be handled from the buffer cache?</a:t>
            </a:r>
          </a:p>
          <a:p>
            <a:r>
              <a:rPr lang="en-US"/>
              <a:t>Does the VMM handle a VM’s I/O request synchronously?</a:t>
            </a:r>
          </a:p>
          <a:p>
            <a:r>
              <a:rPr lang="en-US"/>
              <a:t>There are a zillion different types of disks (and networks and …) … Do the device drivers for these reside in the guest OS or in the VMM?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839-CB1C-4532-9986-40CD80150817}" type="slidenum">
              <a:rPr lang="en-US"/>
              <a:pPr/>
              <a:t>13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possible “gotcha”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All instructions that modify hardware state must be privileged (so that VMM can get control, modify the virtual hardware state for that guest, and not modify the physical hardware state)</a:t>
            </a:r>
          </a:p>
          <a:p>
            <a:r>
              <a:rPr lang="en-US"/>
              <a:t>Example:  Suppose the ERET instruction (return to a user process after handling an exception) is not privileged</a:t>
            </a:r>
          </a:p>
          <a:p>
            <a:pPr lvl="1"/>
            <a:r>
              <a:rPr lang="en-US"/>
              <a:t>ERET sets the PC to the saved PC, and sets CPU mode to user</a:t>
            </a:r>
          </a:p>
          <a:p>
            <a:pPr lvl="1"/>
            <a:r>
              <a:rPr lang="en-US"/>
              <a:t>There doesn’t seem to be a reason to prevent user processes from doing this (even if there’s no reason for them to want to)</a:t>
            </a:r>
          </a:p>
          <a:p>
            <a:pPr lvl="1">
              <a:buFontTx/>
              <a:buNone/>
            </a:pPr>
            <a:r>
              <a:rPr lang="en-US" sz="2400"/>
              <a:t>Why would this be a problem for a VMM?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BD4B-6EC7-497C-80FD-3911C3BCB84D}" type="slidenum">
              <a:rPr lang="en-US"/>
              <a:pPr/>
              <a:t>14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x86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 dirty="0"/>
              <a:t>Conditions for an architecture to be </a:t>
            </a:r>
            <a:r>
              <a:rPr lang="en-US" dirty="0" err="1"/>
              <a:t>virtualizable</a:t>
            </a:r>
            <a:r>
              <a:rPr lang="en-US" dirty="0"/>
              <a:t> were defined in 1974</a:t>
            </a:r>
          </a:p>
          <a:p>
            <a:r>
              <a:rPr lang="en-US" dirty="0"/>
              <a:t>x86 architecture </a:t>
            </a:r>
            <a:r>
              <a:rPr lang="en-US" dirty="0" smtClean="0"/>
              <a:t>did not </a:t>
            </a:r>
            <a:r>
              <a:rPr lang="en-US" dirty="0"/>
              <a:t>satisfy these conditions!</a:t>
            </a:r>
          </a:p>
          <a:p>
            <a:pPr lvl="1"/>
            <a:r>
              <a:rPr lang="en-US" dirty="0"/>
              <a:t>Many reasons, but most of them stem from instructions that have different behavior in user mode and kernel mode, and that don’t </a:t>
            </a:r>
            <a:r>
              <a:rPr lang="en-US" dirty="0" smtClean="0"/>
              <a:t>trap when executed in </a:t>
            </a:r>
            <a:r>
              <a:rPr lang="en-US" dirty="0"/>
              <a:t>user mode</a:t>
            </a:r>
          </a:p>
          <a:p>
            <a:r>
              <a:rPr lang="en-US" dirty="0"/>
              <a:t>Approach:  binary re-writing</a:t>
            </a:r>
          </a:p>
          <a:p>
            <a:pPr lvl="1"/>
            <a:r>
              <a:rPr lang="en-US" dirty="0"/>
              <a:t>When a code page is loaded, scan it, looking for offending instructions</a:t>
            </a:r>
          </a:p>
          <a:p>
            <a:pPr lvl="1"/>
            <a:r>
              <a:rPr lang="en-US" dirty="0"/>
              <a:t>Patch these to cause a fault</a:t>
            </a:r>
          </a:p>
          <a:p>
            <a:pPr lvl="1"/>
            <a:r>
              <a:rPr lang="en-US" dirty="0"/>
              <a:t>Remember the instruction that used to be there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4EEE-6B56-4A94-AA49-6DD6A185C176}" type="slidenum">
              <a:rPr lang="en-US"/>
              <a:pPr/>
              <a:t>15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approaches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Hardware:  Both Intel (VT-x) and AMD (AMD-V) have developed virtualization extensions to the architecture (starting ~2006)</a:t>
            </a:r>
          </a:p>
          <a:p>
            <a:r>
              <a:rPr lang="en-US"/>
              <a:t>Paravirtualization:  Export a slight modification of the hardware; port the OS to this new hardware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FADA-4223-4B0B-BCFE-6DE13AE7182B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VMM’s also utilize memory protection (in addition to privileged instructions) to do their job</a:t>
            </a:r>
          </a:p>
          <a:p>
            <a:r>
              <a:rPr lang="en-US"/>
              <a:t>Have not described how memory is virtualized by a VMM, creating “virtual physical memory” for the guest OS’s</a:t>
            </a:r>
          </a:p>
          <a:p>
            <a:r>
              <a:rPr lang="en-US"/>
              <a:t>Approach involves the VMM futzing with the page tables in the guest OS’s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9C3D-4CC2-4C20-B259-BCD850FE99F6}" type="slidenum">
              <a:rPr lang="en-US"/>
              <a:pPr/>
              <a:t>17</a:t>
            </a:fld>
            <a:endParaRPr lang="en-US"/>
          </a:p>
        </p:txBody>
      </p:sp>
      <p:pic>
        <p:nvPicPr>
          <p:cNvPr id="565252" name="Picture 4" descr="pac346-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391400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18D0-3447-43F5-BCEE-B28C908C86DF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/>
              <a:t>What do VMMs enable?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Running multiple operating systems (called “guest </a:t>
            </a:r>
            <a:r>
              <a:rPr lang="en-US" dirty="0" smtClean="0"/>
              <a:t>OS’s”) </a:t>
            </a:r>
            <a:r>
              <a:rPr lang="en-US" dirty="0"/>
              <a:t>and their applications on a single physical computer, as if each were running on its own private virtual computer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– mostly direct execution, rather than simulation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Contemporary 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VMware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Microsoft’s </a:t>
            </a:r>
            <a:r>
              <a:rPr lang="en-US" dirty="0" err="1"/>
              <a:t>VirtualPC</a:t>
            </a:r>
            <a:r>
              <a:rPr lang="en-US" dirty="0"/>
              <a:t> / </a:t>
            </a:r>
            <a:r>
              <a:rPr lang="en-US" dirty="0" err="1"/>
              <a:t>VirtualServer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Parallels (Mac)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Xen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2603-4CF7-4095-8762-62C711A8B9BA}" type="slidenum">
              <a:rPr lang="en-US"/>
              <a:pPr/>
              <a:t>3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structure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1524000" y="5302250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1524000" y="4903788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virtual machine monitor</a:t>
            </a:r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 rot="-5400000">
            <a:off x="5249069" y="3590131"/>
            <a:ext cx="712788" cy="19145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Linux</a:t>
            </a:r>
          </a:p>
        </p:txBody>
      </p:sp>
      <p:sp>
        <p:nvSpPr>
          <p:cNvPr id="520203" name="Text Box 11"/>
          <p:cNvSpPr txBox="1">
            <a:spLocks noChangeArrowheads="1"/>
          </p:cNvSpPr>
          <p:nvPr/>
        </p:nvSpPr>
        <p:spPr bwMode="auto">
          <a:xfrm>
            <a:off x="152400" y="20574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61722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 rot="-5400000">
            <a:off x="2234406" y="3480594"/>
            <a:ext cx="712788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Windows</a:t>
            </a:r>
          </a:p>
        </p:txBody>
      </p:sp>
      <p:sp>
        <p:nvSpPr>
          <p:cNvPr id="520208" name="Rectangle 16"/>
          <p:cNvSpPr>
            <a:spLocks noChangeArrowheads="1"/>
          </p:cNvSpPr>
          <p:nvPr/>
        </p:nvSpPr>
        <p:spPr bwMode="auto">
          <a:xfrm>
            <a:off x="1524000" y="3352800"/>
            <a:ext cx="2130425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0" name="Rectangle 18"/>
          <p:cNvSpPr>
            <a:spLocks noChangeArrowheads="1"/>
          </p:cNvSpPr>
          <p:nvPr/>
        </p:nvSpPr>
        <p:spPr bwMode="auto">
          <a:xfrm>
            <a:off x="4648200" y="3352800"/>
            <a:ext cx="1905000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2" name="Text Box 20"/>
          <p:cNvSpPr txBox="1">
            <a:spLocks noChangeArrowheads="1"/>
          </p:cNvSpPr>
          <p:nvPr/>
        </p:nvSpPr>
        <p:spPr bwMode="auto">
          <a:xfrm>
            <a:off x="18288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3" name="Text Box 21"/>
          <p:cNvSpPr txBox="1">
            <a:spLocks noChangeArrowheads="1"/>
          </p:cNvSpPr>
          <p:nvPr/>
        </p:nvSpPr>
        <p:spPr bwMode="auto">
          <a:xfrm>
            <a:off x="48006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4" name="AutoShape 22"/>
          <p:cNvSpPr>
            <a:spLocks/>
          </p:cNvSpPr>
          <p:nvPr/>
        </p:nvSpPr>
        <p:spPr bwMode="auto">
          <a:xfrm>
            <a:off x="67056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5" name="AutoShape 23"/>
          <p:cNvSpPr>
            <a:spLocks/>
          </p:cNvSpPr>
          <p:nvPr/>
        </p:nvSpPr>
        <p:spPr bwMode="auto">
          <a:xfrm rot="10800000">
            <a:off x="10668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 flipH="1">
            <a:off x="7086600" y="27432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>
            <a:off x="685800" y="2743200"/>
            <a:ext cx="381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3D-DD2E-457F-A9EA-B6A455F5411A}" type="slidenum">
              <a:rPr lang="en-US"/>
              <a:pPr/>
              <a:t>4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Guest OS runs in user mode</a:t>
            </a:r>
          </a:p>
          <a:p>
            <a:r>
              <a:rPr lang="en-US" dirty="0" smtClean="0"/>
              <a:t>When </a:t>
            </a:r>
            <a:r>
              <a:rPr lang="en-US" dirty="0"/>
              <a:t>any kind of interrupt / exception / trap occurs, we’ll end up in the VMM rather than the guest OS</a:t>
            </a:r>
          </a:p>
          <a:p>
            <a:r>
              <a:rPr lang="en-US" dirty="0"/>
              <a:t>VMM simulates state changes that would have been made by the hardware, then restarts VM at the guest OS handler address</a:t>
            </a:r>
          </a:p>
          <a:p>
            <a:pPr lvl="1"/>
            <a:r>
              <a:rPr lang="en-US" dirty="0"/>
              <a:t>E.g., stuffs the saved PC where the architecture says it should be</a:t>
            </a:r>
          </a:p>
          <a:p>
            <a:r>
              <a:rPr lang="en-US" dirty="0" smtClean="0"/>
              <a:t>When </a:t>
            </a:r>
            <a:r>
              <a:rPr lang="en-US" dirty="0"/>
              <a:t>the guest OS tries to execute a privileged instruction</a:t>
            </a:r>
          </a:p>
          <a:p>
            <a:pPr lvl="1"/>
            <a:r>
              <a:rPr lang="en-US" dirty="0"/>
              <a:t>VMM gets control, simulates effect of privileged </a:t>
            </a:r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VMM knows that guest OS was in virtual kernel mode so the attempted operation is OK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B58-AAD0-4172-8A92-B5DAC6011CAE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381000" y="36576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20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History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Conceived by IBM in the late 1960’s</a:t>
            </a:r>
          </a:p>
          <a:p>
            <a:pPr lvl="1"/>
            <a:r>
              <a:rPr lang="en-US"/>
              <a:t>CP-40, CP-67, VM/360</a:t>
            </a:r>
          </a:p>
          <a:p>
            <a:r>
              <a:rPr lang="en-US"/>
              <a:t>Sold continuously since then</a:t>
            </a:r>
          </a:p>
          <a:p>
            <a:r>
              <a:rPr lang="en-US"/>
              <a:t>Used first for OS development and debugging, then for time sharing (multiple single-user OS’s, plus a few single-job batch OS’s), eventually for server consolidation</a:t>
            </a:r>
            <a:endParaRPr lang="en-US" i="1"/>
          </a:p>
          <a:p>
            <a:endParaRPr lang="en-US"/>
          </a:p>
          <a:p>
            <a:endParaRPr lang="en-US"/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1447800" y="5699125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System 370 Machine</a:t>
            </a:r>
          </a:p>
        </p:txBody>
      </p:sp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1447800" y="5300663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VM/370</a:t>
            </a:r>
          </a:p>
        </p:txBody>
      </p:sp>
      <p:sp>
        <p:nvSpPr>
          <p:cNvPr id="522247" name="Rectangle 7"/>
          <p:cNvSpPr>
            <a:spLocks noChangeArrowheads="1"/>
          </p:cNvSpPr>
          <p:nvPr/>
        </p:nvSpPr>
        <p:spPr bwMode="auto">
          <a:xfrm rot="-5400000">
            <a:off x="1997868" y="3717132"/>
            <a:ext cx="1033463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Batch processing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8" name="Rectangle 8"/>
          <p:cNvSpPr>
            <a:spLocks noChangeArrowheads="1"/>
          </p:cNvSpPr>
          <p:nvPr/>
        </p:nvSpPr>
        <p:spPr bwMode="auto">
          <a:xfrm rot="-5400000">
            <a:off x="5050631" y="3864769"/>
            <a:ext cx="1033463" cy="18383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Time sharing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1447800" y="4267200"/>
            <a:ext cx="2130425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0" name="Rectangle 10"/>
          <p:cNvSpPr>
            <a:spLocks noChangeArrowheads="1"/>
          </p:cNvSpPr>
          <p:nvPr/>
        </p:nvSpPr>
        <p:spPr bwMode="auto">
          <a:xfrm>
            <a:off x="4648200" y="4267200"/>
            <a:ext cx="1828800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F4CB-6917-4497-8404-3D4491D1E805}" type="slidenum">
              <a:rPr lang="en-US"/>
              <a:pPr/>
              <a:t>6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VMMs Today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development and debugging</a:t>
            </a:r>
          </a:p>
          <a:p>
            <a:r>
              <a:rPr lang="en-US"/>
              <a:t>Software compatibility testing</a:t>
            </a:r>
          </a:p>
          <a:p>
            <a:r>
              <a:rPr lang="en-US"/>
              <a:t>Running software from another OS</a:t>
            </a:r>
          </a:p>
          <a:p>
            <a:pPr lvl="1"/>
            <a:r>
              <a:rPr lang="en-US"/>
              <a:t>Or, OS version</a:t>
            </a:r>
          </a:p>
          <a:p>
            <a:r>
              <a:rPr lang="en-US"/>
              <a:t>Virtual infrastructure for Internet services (server consolidation)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Run Windows on your Mac, or MacOS on your PC</a:t>
            </a:r>
          </a:p>
          <a:p>
            <a:pPr lvl="1"/>
            <a:r>
              <a:rPr lang="en-US"/>
              <a:t>VMware in CSE 451</a:t>
            </a:r>
          </a:p>
          <a:p>
            <a:pPr lvl="1"/>
            <a:r>
              <a:rPr lang="en-US"/>
              <a:t>Amazon’s Elastic Compute Cloud (EC2)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C61-A490-4765-9F07-CFE7D7BB3981}" type="slidenum">
              <a:rPr lang="en-US"/>
              <a:pPr/>
              <a:t>7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the Unix and VMM APIs</a:t>
            </a:r>
          </a:p>
        </p:txBody>
      </p:sp>
      <p:graphicFrame>
        <p:nvGraphicFramePr>
          <p:cNvPr id="532483" name="Group 3"/>
          <p:cNvGraphicFramePr>
            <a:graphicFrameLocks noGrp="1"/>
          </p:cNvGraphicFramePr>
          <p:nvPr/>
        </p:nvGraphicFramePr>
        <p:xfrm>
          <a:off x="1066800" y="2209800"/>
          <a:ext cx="6858000" cy="3260726"/>
        </p:xfrm>
        <a:graphic>
          <a:graphicData uri="http://schemas.openxmlformats.org/drawingml/2006/table">
            <a:tbl>
              <a:tblPr/>
              <a:tblGrid>
                <a:gridCol w="2286000"/>
                <a:gridCol w="2057400"/>
                <a:gridCol w="2514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UNIX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VMM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Storage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File system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disk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Networking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Ethernet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Memory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Virtual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Physical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Display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/dev/console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Keyboard, display device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9BF2-16B2-44DE-BB50-7CAE282160DA}" type="slidenum">
              <a:rPr lang="en-US"/>
              <a:pPr/>
              <a:t>8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Implementation Strategy: Complete machine emulation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7675"/>
            <a:ext cx="6248400" cy="4530725"/>
          </a:xfrm>
        </p:spPr>
        <p:txBody>
          <a:bodyPr/>
          <a:lstStyle/>
          <a:p>
            <a:r>
              <a:rPr lang="en-US"/>
              <a:t>The VMM implements the complete hardware architecture in software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4711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while(true) {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Instruction instr = fetch();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// emulate behavior in software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instr.emulate();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}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447800" y="5562600"/>
            <a:ext cx="549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Drawback: This is </a:t>
            </a:r>
            <a:r>
              <a:rPr lang="en-US" sz="3200" b="1">
                <a:solidFill>
                  <a:srgbClr val="FF0000"/>
                </a:solidFill>
                <a:ea typeface="ＭＳ Ｐゴシック" charset="-128"/>
              </a:rPr>
              <a:t>really</a:t>
            </a:r>
            <a:r>
              <a:rPr lang="en-US" sz="3200" b="1">
                <a:ea typeface="ＭＳ Ｐゴシック" charset="-128"/>
              </a:rPr>
              <a:t> </a:t>
            </a:r>
            <a:r>
              <a:rPr lang="en-US" sz="3200">
                <a:ea typeface="ＭＳ Ｐゴシック" charset="-128"/>
              </a:rPr>
              <a:t>slow</a:t>
            </a:r>
          </a:p>
        </p:txBody>
      </p:sp>
      <p:pic>
        <p:nvPicPr>
          <p:cNvPr id="534535" name="Picture 7" descr="51JNN8P57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304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A434-A5CB-42EF-A707-F429BDA0809E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 rot="-5400000">
            <a:off x="2539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 rot="-5400000">
            <a:off x="3834606" y="4166394"/>
            <a:ext cx="636588" cy="3429000"/>
          </a:xfrm>
          <a:prstGeom prst="rect">
            <a:avLst/>
          </a:prstGeom>
          <a:solidFill>
            <a:srgbClr val="EEEE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Physical hardware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0" y="4267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loads,stores,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branches,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ALU operations</a:t>
            </a:r>
            <a:endParaRPr lang="en-US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538629" name="Line 5"/>
          <p:cNvSpPr>
            <a:spLocks noChangeShapeType="1"/>
          </p:cNvSpPr>
          <p:nvPr/>
        </p:nvSpPr>
        <p:spPr bwMode="auto">
          <a:xfrm>
            <a:off x="3124200" y="4191000"/>
            <a:ext cx="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4800600" y="4724400"/>
            <a:ext cx="9144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VMM</a:t>
            </a:r>
          </a:p>
        </p:txBody>
      </p:sp>
      <p:sp>
        <p:nvSpPr>
          <p:cNvPr id="538631" name="Text Box 7"/>
          <p:cNvSpPr txBox="1">
            <a:spLocks noChangeArrowheads="1"/>
          </p:cNvSpPr>
          <p:nvPr/>
        </p:nvSpPr>
        <p:spPr bwMode="auto">
          <a:xfrm>
            <a:off x="5867400" y="4267200"/>
            <a:ext cx="3352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machine halt,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I/O instructions,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MMU manipulation,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disabling interrupts</a:t>
            </a:r>
            <a:endParaRPr lang="en-US">
              <a:ea typeface="ＭＳ Ｐゴシック" charset="-128"/>
            </a:endParaRP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5257800" y="41910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5257800" y="5181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r>
              <a:rPr lang="en-US" dirty="0" smtClean="0"/>
              <a:t>Practical alternative</a:t>
            </a:r>
            <a:r>
              <a:rPr lang="en-US" dirty="0"/>
              <a:t>:  VMM gets control on privileged instructions only</a:t>
            </a:r>
          </a:p>
        </p:txBody>
      </p:sp>
      <p:sp>
        <p:nvSpPr>
          <p:cNvPr id="5386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176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Treat guest operating systems (and their apps) like an application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600"/>
              <a:t>Guest OS (and its apps) run in user mode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Most instructions execute natively on the CPU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Privileged instructions are trapped and emulated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1828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762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 rot="-5400000">
            <a:off x="3682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 rot="-5400000">
            <a:off x="52824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1" name="Text Box 17"/>
          <p:cNvSpPr txBox="1">
            <a:spLocks noChangeArrowheads="1"/>
          </p:cNvSpPr>
          <p:nvPr/>
        </p:nvSpPr>
        <p:spPr bwMode="auto">
          <a:xfrm>
            <a:off x="2514600" y="3581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i r t u a l   m a c h i n e s</a:t>
            </a:r>
          </a:p>
        </p:txBody>
      </p:sp>
      <p:sp>
        <p:nvSpPr>
          <p:cNvPr id="538642" name="Text Box 18"/>
          <p:cNvSpPr txBox="1">
            <a:spLocks noChangeArrowheads="1"/>
          </p:cNvSpPr>
          <p:nvPr/>
        </p:nvSpPr>
        <p:spPr bwMode="auto">
          <a:xfrm>
            <a:off x="4191000" y="3733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</a:t>
            </a:r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2971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1905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>
            <a:off x="45720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35052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8" name="Rectangle 24"/>
          <p:cNvSpPr>
            <a:spLocks noChangeArrowheads="1"/>
          </p:cNvSpPr>
          <p:nvPr/>
        </p:nvSpPr>
        <p:spPr bwMode="auto">
          <a:xfrm>
            <a:off x="23622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9" name="Rectangle 25"/>
          <p:cNvSpPr>
            <a:spLocks noChangeArrowheads="1"/>
          </p:cNvSpPr>
          <p:nvPr/>
        </p:nvSpPr>
        <p:spPr bwMode="auto">
          <a:xfrm>
            <a:off x="347345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auto">
          <a:xfrm>
            <a:off x="51054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4561</TotalTime>
  <Words>1232</Words>
  <Application>Microsoft Macintosh PowerPoint</Application>
  <PresentationFormat>On-screen Show (4:3)</PresentationFormat>
  <Paragraphs>200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 Winter 2015  Module 25  Virtual Machine Monitors</vt:lpstr>
      <vt:lpstr>What do VMMs enable?</vt:lpstr>
      <vt:lpstr>VMM structure</vt:lpstr>
      <vt:lpstr>Basic ideas</vt:lpstr>
      <vt:lpstr>VMM History</vt:lpstr>
      <vt:lpstr>VMMs Today</vt:lpstr>
      <vt:lpstr>Comparing the Unix and VMM APIs</vt:lpstr>
      <vt:lpstr>Possible Implementation Strategy: Complete machine emulation</vt:lpstr>
      <vt:lpstr>Practical alternative:  VMM gets control on privileged instructions only</vt:lpstr>
      <vt:lpstr>Virtualizing the User/Kernel Boundary</vt:lpstr>
      <vt:lpstr>Tracing Through a File System Read</vt:lpstr>
      <vt:lpstr>Questions, to clarify …</vt:lpstr>
      <vt:lpstr>A possible “gotcha”</vt:lpstr>
      <vt:lpstr>x86</vt:lpstr>
      <vt:lpstr>Other approaches</vt:lpstr>
      <vt:lpstr>Memory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541</cp:revision>
  <dcterms:created xsi:type="dcterms:W3CDTF">1998-03-30T02:45:13Z</dcterms:created>
  <dcterms:modified xsi:type="dcterms:W3CDTF">2015-01-10T00:11:27Z</dcterms:modified>
</cp:coreProperties>
</file>