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88" r:id="rId4"/>
    <p:sldId id="290" r:id="rId5"/>
    <p:sldId id="289" r:id="rId6"/>
    <p:sldId id="283" r:id="rId7"/>
    <p:sldId id="259" r:id="rId8"/>
    <p:sldId id="284" r:id="rId9"/>
    <p:sldId id="285" r:id="rId10"/>
    <p:sldId id="286" r:id="rId11"/>
    <p:sldId id="287" r:id="rId12"/>
    <p:sldId id="265" r:id="rId13"/>
    <p:sldId id="282" r:id="rId14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558" y="-12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t" anchorCtr="0" compatLnSpc="1">
            <a:prstTxWarp prst="textNoShape">
              <a:avLst/>
            </a:prstTxWarp>
          </a:bodyPr>
          <a:lstStyle>
            <a:lvl1pPr algn="l" defTabSz="936625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t" anchorCtr="0" compatLnSpc="1">
            <a:prstTxWarp prst="textNoShape">
              <a:avLst/>
            </a:prstTxWarp>
          </a:bodyPr>
          <a:lstStyle>
            <a:lvl1pPr algn="r" defTabSz="936625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b" anchorCtr="0" compatLnSpc="1">
            <a:prstTxWarp prst="textNoShape">
              <a:avLst/>
            </a:prstTxWarp>
          </a:bodyPr>
          <a:lstStyle>
            <a:lvl1pPr algn="l" defTabSz="936625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b" anchorCtr="0" compatLnSpc="1">
            <a:prstTxWarp prst="textNoShape">
              <a:avLst/>
            </a:prstTxWarp>
          </a:bodyPr>
          <a:lstStyle>
            <a:lvl1pPr algn="r" defTabSz="936625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fld id="{B9E50AD5-355B-4488-B580-C54DBA8844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10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t" anchorCtr="0" compatLnSpc="1">
            <a:prstTxWarp prst="textNoShape">
              <a:avLst/>
            </a:prstTxWarp>
          </a:bodyPr>
          <a:lstStyle>
            <a:lvl1pPr algn="l" defTabSz="9366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t" anchorCtr="0" compatLnSpc="1">
            <a:prstTxWarp prst="textNoShape">
              <a:avLst/>
            </a:prstTxWarp>
          </a:bodyPr>
          <a:lstStyle>
            <a:lvl1pPr algn="r" defTabSz="9366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9663" y="698500"/>
            <a:ext cx="4648200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16425"/>
            <a:ext cx="50355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b" anchorCtr="0" compatLnSpc="1">
            <a:prstTxWarp prst="textNoShape">
              <a:avLst/>
            </a:prstTxWarp>
          </a:bodyPr>
          <a:lstStyle>
            <a:lvl1pPr algn="l" defTabSz="9366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b" anchorCtr="0" compatLnSpc="1">
            <a:prstTxWarp prst="textNoShape">
              <a:avLst/>
            </a:prstTxWarp>
          </a:bodyPr>
          <a:lstStyle>
            <a:lvl1pPr algn="r" defTabSz="9366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6011DD85-4B6A-47C9-8549-087F8A72D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68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15E31-C590-4311-AE59-746289CACAF3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379" tIns="45378" rIns="92379" bIns="45378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1058863"/>
            <a:ext cx="4649788" cy="348773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414713" y="8820150"/>
            <a:ext cx="230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449" tIns="27551" rIns="19449" bIns="27551"/>
          <a:lstStyle/>
          <a:p>
            <a:pPr defTabSz="936625">
              <a:lnSpc>
                <a:spcPts val="1638"/>
              </a:lnSpc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2F616A-5581-4C33-A046-EBC9762B39BD}" type="slidenum">
              <a:rPr lang="en-US"/>
              <a:pPr/>
              <a:t>11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7B6557-D5C4-4D3D-8FFA-74A6CA790334}" type="slidenum">
              <a:rPr lang="en-US"/>
              <a:pPr/>
              <a:t>12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93179-9B08-4C74-A4F9-E547678DAF34}" type="slidenum">
              <a:rPr lang="en-US"/>
              <a:pPr/>
              <a:t>13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5044B-F4FB-44DF-89E2-0F74CBD0299D}" type="slidenum">
              <a:rPr lang="en-US"/>
              <a:pPr/>
              <a:t>2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331778-17A9-4BF5-AF4A-C4862B896310}" type="slidenum">
              <a:rPr lang="en-US"/>
              <a:pPr/>
              <a:t>3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814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A2201-B612-4B06-8AC9-52E033E2A178}" type="slidenum">
              <a:rPr lang="en-US"/>
              <a:pPr/>
              <a:t>5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814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65F4A-02DD-4036-8FB2-F41E9800F5AA}" type="slidenum">
              <a:rPr lang="en-US"/>
              <a:pPr/>
              <a:t>6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F6F057-D3AF-4A59-AFDA-E349D4308E2F}" type="slidenum">
              <a:rPr lang="en-US"/>
              <a:pPr/>
              <a:t>7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DCE7B2-8C35-42F3-A339-E26413D25C1A}" type="slidenum">
              <a:rPr lang="en-US"/>
              <a:pPr/>
              <a:t>8</a:t>
            </a:fld>
            <a:endParaRPr lang="en-US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F93841-0A9E-4477-B6A6-6B3F995AFBBB}" type="slidenum">
              <a:rPr lang="en-US"/>
              <a:pPr/>
              <a:t>9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8EA3EC-66C3-4AC9-B5FF-A52A141C11F3}" type="slidenum">
              <a:rPr lang="en-US"/>
              <a:pPr/>
              <a:t>10</a:t>
            </a:fld>
            <a:endParaRPr 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E0118D-A27E-49E3-98A3-D3FF3AF5F9DB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5D51E-33DB-4C72-A9D0-300A2A8FE5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7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36018-793B-467F-A1C6-4E0BA1994A5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216A3-06C1-4F4C-9416-E51ECC09F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6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F8C91-93F0-49A7-BAC0-353E17EDE39F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74207-DAAB-418D-AD5A-F757846022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8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540480-9EED-439C-8CED-5DA11B776055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7E81B-944B-4FF2-B5B5-58297C3D3D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1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CCFCB2-24D9-49B1-8366-6F17EE6BED90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E4A64-4733-41F1-ABB0-81601AB8CA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8786FD-1147-44CC-968B-1C48A83C19A8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0593D-6D7B-41AB-95D8-F33BCFD913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6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ED6967-BCDA-49A4-88A5-B3063F25A9F9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C91EC-8FAE-4009-837B-077C63F5B5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2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DB1391-9564-49A1-A884-B1FC9519AF7F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7AF0A-AC15-44B1-A296-667DDF212B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4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AC8761-11DB-425A-9E75-61C98134F447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DBE99-D34B-4846-B4BC-424798B18A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3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254868-E8DB-4434-A478-1793C6EB2B9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4BA12-144A-477C-A568-131A78C2C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1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FB724D-54B8-4AF2-996B-AAAC23302A13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D4867-0AC6-4D87-A89B-8A6FDC5E7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3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AB2C521D-2E27-4DF8-B863-6120B4AF45AC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182A4645-F84B-45E9-81FE-CC6A328131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smtClean="0">
                <a:solidFill>
                  <a:srgbClr val="000000"/>
                </a:solidFill>
              </a:rPr>
              <a:t>Winter </a:t>
            </a:r>
            <a:r>
              <a:rPr lang="en-US" sz="2900" b="1" smtClean="0">
                <a:solidFill>
                  <a:srgbClr val="000000"/>
                </a:solidFill>
              </a:rPr>
              <a:t>2015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17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Journaling File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</a:t>
            </a:r>
            <a:r>
              <a:rPr lang="en-US" sz="1600" b="1">
                <a:solidFill>
                  <a:srgbClr val="000000"/>
                </a:solidFill>
              </a:rPr>
              <a:t>Center </a:t>
            </a:r>
            <a:r>
              <a:rPr lang="en-US" sz="1600" b="1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3528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DEDE-190C-4E7F-A00F-293822E7C490}" type="slidenum">
              <a:rPr lang="en-US"/>
              <a:pPr/>
              <a:t>10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a crash occurs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Recover the log</a:t>
            </a:r>
          </a:p>
          <a:p>
            <a:r>
              <a:rPr lang="en-US"/>
              <a:t>Redo committed transactions</a:t>
            </a:r>
          </a:p>
          <a:p>
            <a:pPr lvl="1"/>
            <a:r>
              <a:rPr lang="en-US"/>
              <a:t>Walk the log in order and re-execute updates from all committed transactions</a:t>
            </a:r>
          </a:p>
          <a:p>
            <a:pPr lvl="1"/>
            <a:r>
              <a:rPr lang="en-US"/>
              <a:t>Aside: note that update (write) is </a:t>
            </a:r>
            <a:r>
              <a:rPr lang="en-US" i="1"/>
              <a:t>idempotent</a:t>
            </a:r>
            <a:r>
              <a:rPr lang="en-US"/>
              <a:t>: can be done any non-zero number of times with the same result.</a:t>
            </a:r>
          </a:p>
          <a:p>
            <a:r>
              <a:rPr lang="en-US"/>
              <a:t>Uncommitted transactions</a:t>
            </a:r>
          </a:p>
          <a:p>
            <a:pPr lvl="1"/>
            <a:r>
              <a:rPr lang="en-US"/>
              <a:t>Ignore them.  It’s as though the crash occurred a tiny bit earlier…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A72B-4DBA-4981-95B6-B982FAEF9739}" type="slidenum">
              <a:rPr lang="en-US"/>
              <a:pPr/>
              <a:t>11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the Log Space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“cleaner” thread walks the log in order, updating the home locations of updates in each transaction</a:t>
            </a:r>
          </a:p>
          <a:p>
            <a:pPr lvl="1"/>
            <a:r>
              <a:rPr lang="en-US"/>
              <a:t>Note that idempotence is important here – may crash while cleaning is going on</a:t>
            </a:r>
          </a:p>
          <a:p>
            <a:r>
              <a:rPr lang="en-US"/>
              <a:t>Once a transaction has been reflected to the home blocks, it can be deleted from the log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DE6-8A83-4DA4-B7AB-D29E9BCC978E}" type="slidenum">
              <a:rPr lang="en-US"/>
              <a:pPr/>
              <a:t>12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on performance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4953000"/>
          </a:xfrm>
        </p:spPr>
        <p:txBody>
          <a:bodyPr/>
          <a:lstStyle/>
          <a:p>
            <a:r>
              <a:rPr lang="en-US"/>
              <a:t>The log is a big contiguous write</a:t>
            </a:r>
          </a:p>
          <a:p>
            <a:pPr lvl="1"/>
            <a:r>
              <a:rPr lang="en-US"/>
              <a:t>very efficient</a:t>
            </a:r>
          </a:p>
          <a:p>
            <a:r>
              <a:rPr lang="en-US"/>
              <a:t>And you do fewer synchronous writes</a:t>
            </a:r>
          </a:p>
          <a:p>
            <a:pPr lvl="1"/>
            <a:r>
              <a:rPr lang="en-US"/>
              <a:t>these are very costly in terms of performance</a:t>
            </a:r>
          </a:p>
          <a:p>
            <a:r>
              <a:rPr lang="en-US"/>
              <a:t>So journaling file systems can actually improve performance (immensely)</a:t>
            </a:r>
          </a:p>
          <a:p>
            <a:r>
              <a:rPr lang="en-US"/>
              <a:t>As well as making recovery very efficient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F688-E1E9-474C-9CE3-52AC0CAD136E}" type="slidenum">
              <a:rPr lang="en-US"/>
              <a:pPr/>
              <a:t>13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Want to know more?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CSE 444!  This is a direct ripoff of database system techniques</a:t>
            </a:r>
          </a:p>
          <a:p>
            <a:pPr lvl="1"/>
            <a:r>
              <a:rPr lang="en-US"/>
              <a:t>But it is </a:t>
            </a:r>
            <a:r>
              <a:rPr lang="en-US" i="1"/>
              <a:t>not</a:t>
            </a:r>
            <a:r>
              <a:rPr lang="en-US"/>
              <a:t> what Microsoft Windows Longhorn (Vista) was supposed to be before they backed off – “the file system is a database”</a:t>
            </a:r>
          </a:p>
          <a:p>
            <a:pPr lvl="1"/>
            <a:r>
              <a:rPr lang="en-US"/>
              <a:t>Nor is it a “log-structured file system” – that’s a file system in which there is nothing but a log (“the log is the file system”)</a:t>
            </a:r>
          </a:p>
          <a:p>
            <a:pPr lvl="1"/>
            <a:endParaRPr lang="en-US"/>
          </a:p>
          <a:p>
            <a:r>
              <a:rPr lang="en-US"/>
              <a:t>“New-Value Logging in the Echo Replicated File System”, Andy Hisgen, Andrew Birrell, Charles Jerian, Timothy Mann, Garret Swart </a:t>
            </a:r>
          </a:p>
          <a:p>
            <a:pPr lvl="1"/>
            <a:r>
              <a:rPr lang="en-US"/>
              <a:t>http://citeseer.ist.psu.edu/hisgen93newvalue.html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28B9-1316-4198-92F2-FADC2864EDC9}" type="slidenum">
              <a:rPr lang="en-US"/>
              <a:pPr/>
              <a:t>2</a:t>
            </a:fld>
            <a:endParaRPr lang="en-US"/>
          </a:p>
        </p:txBody>
      </p:sp>
      <p:sp>
        <p:nvSpPr>
          <p:cNvPr id="2590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our most recent exciting episodes …</a:t>
            </a:r>
          </a:p>
        </p:txBody>
      </p:sp>
      <p:sp>
        <p:nvSpPr>
          <p:cNvPr id="259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96200" cy="4953000"/>
          </a:xfrm>
        </p:spPr>
        <p:txBody>
          <a:bodyPr/>
          <a:lstStyle/>
          <a:p>
            <a:r>
              <a:rPr lang="en-US"/>
              <a:t>Original Bell Labs UNIX file system</a:t>
            </a:r>
          </a:p>
          <a:p>
            <a:pPr lvl="1"/>
            <a:r>
              <a:rPr lang="en-US"/>
              <a:t>a </a:t>
            </a:r>
            <a:r>
              <a:rPr lang="en-US" i="1"/>
              <a:t>simple yet practical</a:t>
            </a:r>
            <a:r>
              <a:rPr lang="en-US"/>
              <a:t> design</a:t>
            </a:r>
          </a:p>
          <a:p>
            <a:pPr lvl="1"/>
            <a:r>
              <a:rPr lang="en-US"/>
              <a:t>exemplifies engineering tradeoffs that are pervasive in system design</a:t>
            </a:r>
          </a:p>
          <a:p>
            <a:pPr lvl="1"/>
            <a:r>
              <a:rPr lang="en-US"/>
              <a:t>elegant but slow</a:t>
            </a:r>
          </a:p>
          <a:p>
            <a:pPr lvl="2"/>
            <a:r>
              <a:rPr lang="en-US"/>
              <a:t>and performance gets worse as disks get larger</a:t>
            </a:r>
          </a:p>
          <a:p>
            <a:r>
              <a:rPr lang="en-US"/>
              <a:t>BSD UNIX Fast File System (FFS)</a:t>
            </a:r>
          </a:p>
          <a:p>
            <a:pPr lvl="1"/>
            <a:r>
              <a:rPr lang="en-US"/>
              <a:t>solves the throughput problem</a:t>
            </a:r>
          </a:p>
          <a:p>
            <a:pPr lvl="2"/>
            <a:r>
              <a:rPr lang="en-US"/>
              <a:t>larger blocks</a:t>
            </a:r>
          </a:p>
          <a:p>
            <a:pPr lvl="2"/>
            <a:r>
              <a:rPr lang="en-US"/>
              <a:t>cylinder groups</a:t>
            </a:r>
          </a:p>
          <a:p>
            <a:pPr lvl="2"/>
            <a:r>
              <a:rPr lang="en-US"/>
              <a:t>aggressive caching</a:t>
            </a:r>
          </a:p>
          <a:p>
            <a:pPr lvl="2"/>
            <a:r>
              <a:rPr lang="en-US"/>
              <a:t>awareness of disk performance details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32EC-A21A-4313-9215-F64E8DEE88DD}" type="slidenum">
              <a:rPr lang="en-US"/>
              <a:pPr/>
              <a:t>3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Caching (applies both to FS and FFS)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Cache (often called </a:t>
            </a:r>
            <a:r>
              <a:rPr lang="en-US" i="1" dirty="0"/>
              <a:t>buffer cache</a:t>
            </a:r>
            <a:r>
              <a:rPr lang="en-US" dirty="0"/>
              <a:t>) is just part of system memory</a:t>
            </a:r>
          </a:p>
          <a:p>
            <a:r>
              <a:rPr lang="en-US" dirty="0"/>
              <a:t>It’s system-wide, shared by all processes</a:t>
            </a:r>
          </a:p>
          <a:p>
            <a:r>
              <a:rPr lang="en-US" dirty="0"/>
              <a:t>Need a replacement algorithm</a:t>
            </a:r>
          </a:p>
          <a:p>
            <a:pPr lvl="1"/>
            <a:r>
              <a:rPr lang="en-US" dirty="0"/>
              <a:t>LRU usually</a:t>
            </a:r>
          </a:p>
          <a:p>
            <a:r>
              <a:rPr lang="en-US" dirty="0"/>
              <a:t>Even a </a:t>
            </a:r>
            <a:r>
              <a:rPr lang="en-US" dirty="0" smtClean="0"/>
              <a:t>relatively small cache </a:t>
            </a:r>
            <a:r>
              <a:rPr lang="en-US" dirty="0"/>
              <a:t>can be very effective</a:t>
            </a:r>
          </a:p>
          <a:p>
            <a:r>
              <a:rPr lang="en-US" dirty="0"/>
              <a:t>Today’s huge memories =&gt; bigger caches =&gt; even higher hit ratios</a:t>
            </a:r>
          </a:p>
          <a:p>
            <a:r>
              <a:rPr lang="en-US" dirty="0"/>
              <a:t>Many file systems “read-ahead” into the cache, increasing effectiveness even further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2A4A-9160-481F-9AB9-3E1354980D38}" type="slidenum">
              <a:rPr lang="en-US"/>
              <a:pPr/>
              <a:t>4</a:t>
            </a:fld>
            <a:endParaRPr lang="en-US"/>
          </a:p>
        </p:txBody>
      </p:sp>
      <p:pic>
        <p:nvPicPr>
          <p:cNvPr id="3266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1775"/>
            <a:ext cx="8382000" cy="612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6661" name="Rectangle 5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B90C8-FF35-440A-9136-006B429D6445}" type="slidenum">
              <a:rPr lang="en-US"/>
              <a:pPr/>
              <a:t>5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Caching writes =&gt; problems when crashes occur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5029200"/>
          </a:xfrm>
        </p:spPr>
        <p:txBody>
          <a:bodyPr/>
          <a:lstStyle/>
          <a:p>
            <a:r>
              <a:rPr lang="en-US"/>
              <a:t>Some applications assume data is on disk after a write (seems fair enough!)</a:t>
            </a:r>
          </a:p>
          <a:p>
            <a:r>
              <a:rPr lang="en-US"/>
              <a:t>And the file system itself will have (potentially costly!) consistency problems if a crash occurs between syncs – i-nodes and file blocks can get out of whack</a:t>
            </a:r>
          </a:p>
          <a:p>
            <a:r>
              <a:rPr lang="en-US"/>
              <a:t>Approaches: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“write-through”</a:t>
            </a:r>
            <a:r>
              <a:rPr lang="en-US"/>
              <a:t> the buffer cache (synchronous – </a:t>
            </a:r>
            <a:r>
              <a:rPr lang="en-US">
                <a:solidFill>
                  <a:srgbClr val="FF0000"/>
                </a:solidFill>
              </a:rPr>
              <a:t>too slow</a:t>
            </a:r>
            <a:r>
              <a:rPr lang="en-US"/>
              <a:t>),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NVRAM</a:t>
            </a:r>
            <a:r>
              <a:rPr lang="en-US"/>
              <a:t>: write into battery-backed RAM (</a:t>
            </a:r>
            <a:r>
              <a:rPr lang="en-US">
                <a:solidFill>
                  <a:srgbClr val="FF0000"/>
                </a:solidFill>
              </a:rPr>
              <a:t>too expensive</a:t>
            </a:r>
            <a:r>
              <a:rPr lang="en-US"/>
              <a:t>) and then later to disk, or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“write-behind”</a:t>
            </a:r>
            <a:r>
              <a:rPr lang="en-US"/>
              <a:t>: maintain queue of uncommitted blocks, periodically flush (</a:t>
            </a:r>
            <a:r>
              <a:rPr lang="en-US">
                <a:solidFill>
                  <a:srgbClr val="FF0000"/>
                </a:solidFill>
              </a:rPr>
              <a:t>unreliable</a:t>
            </a:r>
            <a:r>
              <a:rPr lang="en-US"/>
              <a:t> – this is the sync solution – used in FS and FFS)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171-9411-4969-99DD-CFE0C4F54994}" type="slidenum">
              <a:rPr lang="en-US"/>
              <a:pPr/>
              <a:t>6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FS and FFS are real dogs when a crash occurs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457200" indent="-457200"/>
            <a:r>
              <a:rPr lang="en-US" dirty="0"/>
              <a:t>Caching is necessary for performance</a:t>
            </a:r>
          </a:p>
          <a:p>
            <a:pPr marL="457200" indent="-457200"/>
            <a:r>
              <a:rPr lang="en-US" dirty="0"/>
              <a:t>Suppose a crash occurs during a file creation:</a:t>
            </a:r>
          </a:p>
          <a:p>
            <a:pPr marL="1257300" lvl="2" indent="-342900">
              <a:buFontTx/>
              <a:buAutoNum type="arabicPeriod"/>
            </a:pPr>
            <a:r>
              <a:rPr lang="en-US" dirty="0"/>
              <a:t>Allocate a free </a:t>
            </a:r>
            <a:r>
              <a:rPr lang="en-US" dirty="0" err="1"/>
              <a:t>inode</a:t>
            </a:r>
            <a:endParaRPr lang="en-US" dirty="0"/>
          </a:p>
          <a:p>
            <a:pPr marL="1257300" lvl="2" indent="-342900">
              <a:buFontTx/>
              <a:buAutoNum type="arabicPeriod"/>
            </a:pPr>
            <a:r>
              <a:rPr lang="en-US" dirty="0"/>
              <a:t>Point directory entry at the new </a:t>
            </a:r>
            <a:r>
              <a:rPr lang="en-US" dirty="0" err="1"/>
              <a:t>inode</a:t>
            </a:r>
            <a:endParaRPr lang="en-US" dirty="0"/>
          </a:p>
          <a:p>
            <a:pPr marL="457200" indent="-457200"/>
            <a:r>
              <a:rPr lang="en-US" dirty="0"/>
              <a:t>In general, after a crash the disk data structures may be in an inconsistent state</a:t>
            </a:r>
          </a:p>
          <a:p>
            <a:pPr marL="838200" lvl="1" indent="-381000"/>
            <a:r>
              <a:rPr lang="en-US" dirty="0"/>
              <a:t>metadata updated but data not</a:t>
            </a:r>
          </a:p>
          <a:p>
            <a:pPr marL="838200" lvl="1" indent="-381000"/>
            <a:r>
              <a:rPr lang="en-US" dirty="0"/>
              <a:t>data updated but metadata not</a:t>
            </a:r>
          </a:p>
          <a:p>
            <a:pPr marL="838200" lvl="1" indent="-381000"/>
            <a:r>
              <a:rPr lang="en-US" dirty="0"/>
              <a:t>either or both partially updated</a:t>
            </a:r>
          </a:p>
          <a:p>
            <a:pPr marL="457200" indent="-457200"/>
            <a:r>
              <a:rPr lang="en-US" dirty="0" err="1"/>
              <a:t>fsck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-check, d-check) are </a:t>
            </a:r>
            <a:r>
              <a:rPr lang="en-US" i="1" dirty="0"/>
              <a:t>very</a:t>
            </a:r>
            <a:r>
              <a:rPr lang="en-US" dirty="0"/>
              <a:t> slow</a:t>
            </a:r>
          </a:p>
          <a:p>
            <a:pPr marL="838200" lvl="1" indent="-381000"/>
            <a:r>
              <a:rPr lang="en-US" dirty="0"/>
              <a:t>must touch every block</a:t>
            </a:r>
          </a:p>
          <a:p>
            <a:pPr marL="1257300" lvl="2" indent="-342900"/>
            <a:r>
              <a:rPr lang="en-US" dirty="0"/>
              <a:t>Must do this in “file system order” not in “disk order</a:t>
            </a:r>
            <a:r>
              <a:rPr lang="en-US" dirty="0" smtClean="0"/>
              <a:t>”</a:t>
            </a:r>
          </a:p>
          <a:p>
            <a:pPr marL="1714500" lvl="3" indent="-342900"/>
            <a:r>
              <a:rPr lang="en-US" dirty="0" smtClean="0"/>
              <a:t>Disk copy is fast; file copy is slow</a:t>
            </a:r>
            <a:endParaRPr lang="en-US" dirty="0"/>
          </a:p>
          <a:p>
            <a:pPr marL="838200" lvl="1" indent="-381000"/>
            <a:r>
              <a:rPr lang="en-US" dirty="0"/>
              <a:t>worse as disks get larger!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C9B8-9D7B-4693-98F0-1DC3646CFBB0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Journaling file systems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Became popular ~2002</a:t>
            </a:r>
          </a:p>
          <a:p>
            <a:r>
              <a:rPr lang="en-US"/>
              <a:t>There are several options that differ in their details</a:t>
            </a:r>
          </a:p>
          <a:p>
            <a:pPr lvl="1"/>
            <a:r>
              <a:rPr lang="en-US"/>
              <a:t>Ext3, ReiserFS, XFS, JFS, ntfs</a:t>
            </a:r>
          </a:p>
          <a:p>
            <a:r>
              <a:rPr lang="en-US"/>
              <a:t>Basic idea</a:t>
            </a:r>
          </a:p>
          <a:p>
            <a:pPr lvl="1"/>
            <a:r>
              <a:rPr lang="en-US"/>
              <a:t>update metadata, or all data, </a:t>
            </a:r>
            <a:r>
              <a:rPr lang="en-US" i="1"/>
              <a:t>transactionally</a:t>
            </a:r>
          </a:p>
          <a:p>
            <a:pPr lvl="2"/>
            <a:r>
              <a:rPr lang="en-US" i="1"/>
              <a:t>“all or nothing”</a:t>
            </a:r>
          </a:p>
          <a:p>
            <a:pPr lvl="1"/>
            <a:r>
              <a:rPr lang="en-US"/>
              <a:t>if a crash occurs, you may lose a bit of work, but the disk will be in a consistent state</a:t>
            </a:r>
          </a:p>
          <a:p>
            <a:pPr lvl="2"/>
            <a:r>
              <a:rPr lang="en-US"/>
              <a:t>more precisely, you will be able to quickly get it to a consistent state by using the transaction log/journal – rather than scanning every disk block and checking sanity conditions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B745-24B2-4BEF-BEBA-AF8427F66492}" type="slidenum">
              <a:rPr lang="en-US"/>
              <a:pPr/>
              <a:t>8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is the Data?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the file systems we have seen already, the data is in two places:</a:t>
            </a:r>
          </a:p>
          <a:p>
            <a:pPr lvl="1"/>
            <a:r>
              <a:rPr lang="en-US"/>
              <a:t>On disk</a:t>
            </a:r>
          </a:p>
          <a:p>
            <a:pPr lvl="1"/>
            <a:r>
              <a:rPr lang="en-US"/>
              <a:t>In in-memory caches</a:t>
            </a:r>
          </a:p>
          <a:p>
            <a:r>
              <a:rPr lang="en-US"/>
              <a:t>The caches are crucial to performance, but also the source of the potential “corruption on crash” problem</a:t>
            </a:r>
          </a:p>
          <a:p>
            <a:r>
              <a:rPr lang="en-US"/>
              <a:t>The basic idea of the solution:</a:t>
            </a:r>
          </a:p>
          <a:p>
            <a:pPr lvl="1"/>
            <a:r>
              <a:rPr lang="en-US"/>
              <a:t>Always leave “home copy” of data in a consistent state</a:t>
            </a:r>
          </a:p>
          <a:p>
            <a:pPr lvl="1"/>
            <a:r>
              <a:rPr lang="en-US"/>
              <a:t>Make updates persistent by writing them to a sequential (chronological) journal partition/file</a:t>
            </a:r>
          </a:p>
          <a:p>
            <a:pPr lvl="1"/>
            <a:r>
              <a:rPr lang="en-US"/>
              <a:t>At your leisure, push the updates (in order) to the home copies and reclaim the journal space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8229-AE69-41D8-A491-AB24D44A0C6F}" type="slidenum">
              <a:rPr lang="en-US"/>
              <a:pPr/>
              <a:t>9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Redo log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Log:  an append-only file containing log records</a:t>
            </a:r>
          </a:p>
          <a:p>
            <a:pPr lvl="1"/>
            <a:r>
              <a:rPr lang="en-US"/>
              <a:t>&lt;start t&gt;</a:t>
            </a:r>
          </a:p>
          <a:p>
            <a:pPr lvl="2"/>
            <a:r>
              <a:rPr lang="en-US"/>
              <a:t>transaction t has begun</a:t>
            </a:r>
          </a:p>
          <a:p>
            <a:pPr lvl="1"/>
            <a:r>
              <a:rPr lang="en-US"/>
              <a:t>&lt;t,x,v&gt;</a:t>
            </a:r>
          </a:p>
          <a:p>
            <a:pPr lvl="2"/>
            <a:r>
              <a:rPr lang="en-US"/>
              <a:t>transaction t has updated block x and its new value is v</a:t>
            </a:r>
          </a:p>
          <a:p>
            <a:pPr lvl="3"/>
            <a:r>
              <a:rPr lang="en-US"/>
              <a:t>Can log block “diffs” instead of full blocks</a:t>
            </a:r>
          </a:p>
          <a:p>
            <a:pPr lvl="1"/>
            <a:r>
              <a:rPr lang="en-US"/>
              <a:t>&lt;commit t&gt;</a:t>
            </a:r>
          </a:p>
          <a:p>
            <a:pPr lvl="2"/>
            <a:r>
              <a:rPr lang="en-US"/>
              <a:t>transaction t has committed – updates will survive a crash</a:t>
            </a:r>
          </a:p>
          <a:p>
            <a:r>
              <a:rPr lang="en-US"/>
              <a:t>Committing involves writing the redo records – the home data needn’t be updated at this time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2606</TotalTime>
  <Words>1082</Words>
  <Application>Microsoft Macintosh PowerPoint</Application>
  <PresentationFormat>On-screen Show (4:3)</PresentationFormat>
  <Paragraphs>137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CSE 451: Operating Systems Winter 2015  Module 17 Journaling File Systems</vt:lpstr>
      <vt:lpstr>In our most recent exciting episodes …</vt:lpstr>
      <vt:lpstr>Caching (applies both to FS and FFS)</vt:lpstr>
      <vt:lpstr> </vt:lpstr>
      <vt:lpstr>Caching writes =&gt; problems when crashes occur</vt:lpstr>
      <vt:lpstr>FS and FFS are real dogs when a crash occurs</vt:lpstr>
      <vt:lpstr>Journaling file systems</vt:lpstr>
      <vt:lpstr>Where is the Data?</vt:lpstr>
      <vt:lpstr>Redo log</vt:lpstr>
      <vt:lpstr>If a crash occurs</vt:lpstr>
      <vt:lpstr>Managing the Log Space</vt:lpstr>
      <vt:lpstr>Impact on performance</vt:lpstr>
      <vt:lpstr>Want to know more?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420</cp:revision>
  <dcterms:created xsi:type="dcterms:W3CDTF">1998-03-30T02:45:13Z</dcterms:created>
  <dcterms:modified xsi:type="dcterms:W3CDTF">2015-01-10T00:09:44Z</dcterms:modified>
</cp:coreProperties>
</file>