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75" r:id="rId5"/>
    <p:sldId id="278" r:id="rId6"/>
    <p:sldId id="264" r:id="rId7"/>
    <p:sldId id="265" r:id="rId8"/>
    <p:sldId id="266" r:id="rId9"/>
    <p:sldId id="281" r:id="rId10"/>
    <p:sldId id="276" r:id="rId11"/>
    <p:sldId id="283" r:id="rId12"/>
    <p:sldId id="277" r:id="rId1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92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55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D94A1976-144D-425C-BAB3-E9BB49886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6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4560888"/>
            <a:ext cx="537210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l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61" tIns="48878" rIns="97761" bIns="48878" numCol="1" anchor="b" anchorCtr="0" compatLnSpc="1">
            <a:prstTxWarp prst="textNoShape">
              <a:avLst/>
            </a:prstTxWarp>
          </a:bodyPr>
          <a:lstStyle>
            <a:lvl1pPr algn="r" defTabSz="98107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F62591BA-4AE1-4955-8190-9A7226578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C1CC7-00BE-47B0-9987-6E71E70F5FA3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742" tIns="47521" rIns="96742" bIns="47521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1093788"/>
            <a:ext cx="4803775" cy="360203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1725" y="9109075"/>
            <a:ext cx="246063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368" tIns="28852" rIns="20368" bIns="28852"/>
          <a:lstStyle/>
          <a:p>
            <a:pPr defTabSz="981075">
              <a:lnSpc>
                <a:spcPts val="171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004F0-EB6A-45B9-95B5-9459421D5800}" type="slidenum">
              <a:rPr lang="en-US"/>
              <a:pPr/>
              <a:t>10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F247D-1FB5-4D73-B801-B6129450EEAB}" type="slidenum">
              <a:rPr lang="en-US"/>
              <a:pPr/>
              <a:t>11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E1DA6-5CC3-4EAE-8EC6-126CFBE7A663}" type="slidenum">
              <a:rPr lang="en-US"/>
              <a:pPr/>
              <a:t>12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40D0D-9018-4A86-8F3B-CE996C86EAD6}" type="slidenum">
              <a:rPr lang="en-US"/>
              <a:pPr/>
              <a:t>2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D0065-5F7E-4F60-A166-13EC16050931}" type="slidenum">
              <a:rPr lang="en-US"/>
              <a:pPr/>
              <a:t>3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E6060-D045-4539-B336-088C960990FD}" type="slidenum">
              <a:rPr lang="en-US"/>
              <a:pPr/>
              <a:t>4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6EE0B-F5CD-4FC6-9AA3-C00281D538AE}" type="slidenum">
              <a:rPr lang="en-US"/>
              <a:pPr/>
              <a:t>5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0725"/>
            <a:ext cx="4799012" cy="3598863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CD10E-0C08-48A5-8B20-9EA37BDFD464}" type="slidenum">
              <a:rPr lang="en-US"/>
              <a:pPr/>
              <a:t>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8EAF4-90DA-44F3-AAAC-A8E1CE321894}" type="slidenum">
              <a:rPr lang="en-US"/>
              <a:pPr/>
              <a:t>7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B2B58-6830-4435-AD32-E30AA2CDD54F}" type="slidenum">
              <a:rPr lang="en-US"/>
              <a:pPr/>
              <a:t>8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D2DBA-B28C-4F0B-AD12-755FAE36D590}" type="slidenum">
              <a:rPr lang="en-US"/>
              <a:pPr/>
              <a:t>9</a:t>
            </a:fld>
            <a:endParaRPr lang="en-US"/>
          </a:p>
        </p:txBody>
      </p:sp>
      <p:sp>
        <p:nvSpPr>
          <p:cNvPr id="307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6494" tIns="48245" rIns="96494" bIns="4824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02420-0700-4F8A-8225-8753C707B00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76FFA-AB00-48DA-A294-13D3FFC18F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352ABB-0768-460B-979A-5403128EC68A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84E6D-7DA2-4585-A6F2-36695A253A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5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89B064-1013-4F9F-AF4C-1EB15929B2E7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05A32-AD25-437D-95F7-59B42E980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2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190059-28ED-4F6F-B22D-C566C8E0E76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B2AEB-5C29-4E0C-807F-12FA6E966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2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284889-879D-4E5F-9E11-2E819718939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FF9E-2BD7-4F10-A624-06B88C3258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8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2E74F1-383E-497B-989E-6452251BA7C0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7B18D-C956-47E5-8FAC-6A6689E0B8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1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B3FFC-8C29-487A-9BDE-82830C454AC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8AC1B-54BC-4E31-9C37-52246BFB11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4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C8567C-2EA1-45ED-9C2A-B295869AE94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C1A5B-CD88-4FA4-B444-CEA823C7C6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5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409BE-570D-4AC4-B48B-35862BAE8E8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7147C-ED95-4A7F-B868-AC84EDBD59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E4613-F293-4483-B09F-8D2DBE14A8B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785C8-F790-4F8A-BBA2-0B32CDD7D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9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58D28-0104-43CC-8294-FD0220DF659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D3B6A-E5EF-44E0-9A02-77E95302BD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C1C6123E-1EB4-40E8-83BA-248CEEFC06B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C48E9F77-8360-4F79-9961-E5C7ADFF69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16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BSD UNIX Fast File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3528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439DB-460F-429B-88F1-939360291687}" type="slidenum">
              <a:rPr lang="en-US"/>
              <a:pPr/>
              <a:t>10</a:t>
            </a:fld>
            <a:endParaRPr lang="en-US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FFS: Awareness of hardware characteristics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UNIX FS was unaware of disk parameters</a:t>
            </a:r>
          </a:p>
          <a:p>
            <a:r>
              <a:rPr lang="en-US"/>
              <a:t>FFS parameterizes the FS according to disk and CPU characteristics</a:t>
            </a:r>
          </a:p>
          <a:p>
            <a:pPr lvl="1"/>
            <a:r>
              <a:rPr lang="en-US"/>
              <a:t>e.g., account for CPU interrupt and processing time, plus disk characteristics, in deciding where to lay out sequential blocks of a file, to reduce rotational latency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17F-07BA-40C5-B0EF-BA467F965B45}" type="slidenum">
              <a:rPr lang="en-US"/>
              <a:pPr/>
              <a:t>11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FFS: Performance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was a long time ago – look at the relative performance, not the absolute performance!</a:t>
            </a:r>
          </a:p>
        </p:txBody>
      </p:sp>
      <p:pic>
        <p:nvPicPr>
          <p:cNvPr id="310276" name="Picture 4" descr="FFS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7696200" cy="434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277" name="Text Box 5"/>
          <p:cNvSpPr txBox="1">
            <a:spLocks noChangeArrowheads="1"/>
          </p:cNvSpPr>
          <p:nvPr/>
        </p:nvSpPr>
        <p:spPr bwMode="auto">
          <a:xfrm>
            <a:off x="7696200" y="5257800"/>
            <a:ext cx="1219200" cy="7429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(CPU maxed doing block allocation!)</a:t>
            </a:r>
          </a:p>
        </p:txBody>
      </p:sp>
      <p:sp>
        <p:nvSpPr>
          <p:cNvPr id="310278" name="Line 6"/>
          <p:cNvSpPr>
            <a:spLocks noChangeShapeType="1"/>
          </p:cNvSpPr>
          <p:nvPr/>
        </p:nvSpPr>
        <p:spPr bwMode="auto">
          <a:xfrm flipH="1">
            <a:off x="7239000" y="5638800"/>
            <a:ext cx="457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9" name="Text Box 7"/>
          <p:cNvSpPr txBox="1">
            <a:spLocks noChangeArrowheads="1"/>
          </p:cNvSpPr>
          <p:nvPr/>
        </p:nvSpPr>
        <p:spPr bwMode="auto">
          <a:xfrm>
            <a:off x="44450" y="3948113"/>
            <a:ext cx="2438400" cy="3175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(block size / fragment size)</a:t>
            </a:r>
          </a:p>
        </p:txBody>
      </p:sp>
      <p:sp>
        <p:nvSpPr>
          <p:cNvPr id="310280" name="Text Box 8"/>
          <p:cNvSpPr txBox="1">
            <a:spLocks noChangeArrowheads="1"/>
          </p:cNvSpPr>
          <p:nvPr/>
        </p:nvSpPr>
        <p:spPr bwMode="auto">
          <a:xfrm>
            <a:off x="7543800" y="2819400"/>
            <a:ext cx="1219200" cy="955675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(983KB/s is theoretical disk throughput)</a:t>
            </a:r>
          </a:p>
        </p:txBody>
      </p:sp>
      <p:sp>
        <p:nvSpPr>
          <p:cNvPr id="310281" name="Line 9"/>
          <p:cNvSpPr>
            <a:spLocks noChangeShapeType="1"/>
          </p:cNvSpPr>
          <p:nvPr/>
        </p:nvSpPr>
        <p:spPr bwMode="auto">
          <a:xfrm>
            <a:off x="1143000" y="2924175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2" name="Line 10"/>
          <p:cNvSpPr>
            <a:spLocks noChangeShapeType="1"/>
          </p:cNvSpPr>
          <p:nvPr/>
        </p:nvSpPr>
        <p:spPr bwMode="auto">
          <a:xfrm>
            <a:off x="5334000" y="2924175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3" name="Line 11"/>
          <p:cNvSpPr>
            <a:spLocks noChangeShapeType="1"/>
          </p:cNvSpPr>
          <p:nvPr/>
        </p:nvSpPr>
        <p:spPr bwMode="auto">
          <a:xfrm>
            <a:off x="914400" y="3152775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4" name="Line 12"/>
          <p:cNvSpPr>
            <a:spLocks noChangeShapeType="1"/>
          </p:cNvSpPr>
          <p:nvPr/>
        </p:nvSpPr>
        <p:spPr bwMode="auto">
          <a:xfrm>
            <a:off x="5257800" y="3152775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5" name="Line 13"/>
          <p:cNvSpPr>
            <a:spLocks noChangeShapeType="1"/>
          </p:cNvSpPr>
          <p:nvPr/>
        </p:nvSpPr>
        <p:spPr bwMode="auto">
          <a:xfrm>
            <a:off x="914400" y="360045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6" name="Line 14"/>
          <p:cNvSpPr>
            <a:spLocks noChangeShapeType="1"/>
          </p:cNvSpPr>
          <p:nvPr/>
        </p:nvSpPr>
        <p:spPr bwMode="auto">
          <a:xfrm>
            <a:off x="2667000" y="360045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7" name="Line 15"/>
          <p:cNvSpPr>
            <a:spLocks noChangeShapeType="1"/>
          </p:cNvSpPr>
          <p:nvPr/>
        </p:nvSpPr>
        <p:spPr bwMode="auto">
          <a:xfrm>
            <a:off x="5257800" y="360045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88" name="Line 16"/>
          <p:cNvSpPr>
            <a:spLocks noChangeShapeType="1"/>
          </p:cNvSpPr>
          <p:nvPr/>
        </p:nvSpPr>
        <p:spPr bwMode="auto">
          <a:xfrm>
            <a:off x="914400" y="382905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0" name="Line 18"/>
          <p:cNvSpPr>
            <a:spLocks noChangeShapeType="1"/>
          </p:cNvSpPr>
          <p:nvPr/>
        </p:nvSpPr>
        <p:spPr bwMode="auto">
          <a:xfrm>
            <a:off x="5257800" y="3829050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3" name="Line 21"/>
          <p:cNvSpPr>
            <a:spLocks noChangeShapeType="1"/>
          </p:cNvSpPr>
          <p:nvPr/>
        </p:nvSpPr>
        <p:spPr bwMode="auto">
          <a:xfrm>
            <a:off x="2819400" y="314325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4" name="Line 22"/>
          <p:cNvSpPr>
            <a:spLocks noChangeShapeType="1"/>
          </p:cNvSpPr>
          <p:nvPr/>
        </p:nvSpPr>
        <p:spPr bwMode="auto">
          <a:xfrm>
            <a:off x="1295400" y="5694363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5" name="Line 23"/>
          <p:cNvSpPr>
            <a:spLocks noChangeShapeType="1"/>
          </p:cNvSpPr>
          <p:nvPr/>
        </p:nvSpPr>
        <p:spPr bwMode="auto">
          <a:xfrm>
            <a:off x="1295400" y="5922963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6" name="Line 24"/>
          <p:cNvSpPr>
            <a:spLocks noChangeShapeType="1"/>
          </p:cNvSpPr>
          <p:nvPr/>
        </p:nvSpPr>
        <p:spPr bwMode="auto">
          <a:xfrm>
            <a:off x="5257800" y="5694363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97" name="Line 25"/>
          <p:cNvSpPr>
            <a:spLocks noChangeShapeType="1"/>
          </p:cNvSpPr>
          <p:nvPr/>
        </p:nvSpPr>
        <p:spPr bwMode="auto">
          <a:xfrm>
            <a:off x="5257800" y="5922963"/>
            <a:ext cx="990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81" grpId="0" animBg="1"/>
      <p:bldP spid="310281" grpId="1" animBg="1"/>
      <p:bldP spid="310282" grpId="0" animBg="1"/>
      <p:bldP spid="310282" grpId="1" animBg="1"/>
      <p:bldP spid="310283" grpId="0" animBg="1"/>
      <p:bldP spid="310283" grpId="1" animBg="1"/>
      <p:bldP spid="310284" grpId="0" animBg="1"/>
      <p:bldP spid="310284" grpId="1" animBg="1"/>
      <p:bldP spid="310285" grpId="0" animBg="1"/>
      <p:bldP spid="310286" grpId="0" animBg="1"/>
      <p:bldP spid="310286" grpId="1" animBg="1"/>
      <p:bldP spid="310287" grpId="0" animBg="1"/>
      <p:bldP spid="310288" grpId="0" animBg="1"/>
      <p:bldP spid="310290" grpId="0" animBg="1"/>
      <p:bldP spid="310293" grpId="0" animBg="1"/>
      <p:bldP spid="310293" grpId="1" animBg="1"/>
      <p:bldP spid="310294" grpId="0" animBg="1"/>
      <p:bldP spid="310295" grpId="0" animBg="1"/>
      <p:bldP spid="310296" grpId="0" animBg="1"/>
      <p:bldP spid="3102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538F-DF7D-4476-B696-436E101F9EBC}" type="slidenum">
              <a:rPr lang="en-US"/>
              <a:pPr/>
              <a:t>12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219200"/>
          </a:xfrm>
        </p:spPr>
        <p:txBody>
          <a:bodyPr/>
          <a:lstStyle/>
          <a:p>
            <a:r>
              <a:rPr lang="en-US"/>
              <a:t>FFS: Faster, but less elegant</a:t>
            </a:r>
            <a:br>
              <a:rPr lang="en-US"/>
            </a:br>
            <a:r>
              <a:rPr lang="en-US"/>
              <a:t>(warts make it faster but ugly)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r>
              <a:rPr lang="en-US"/>
              <a:t>Multiple cylinder groups</a:t>
            </a:r>
          </a:p>
          <a:p>
            <a:pPr lvl="1"/>
            <a:r>
              <a:rPr lang="en-US"/>
              <a:t>effectively, treat a single big disk as multiple small disks</a:t>
            </a:r>
          </a:p>
          <a:p>
            <a:pPr lvl="1"/>
            <a:r>
              <a:rPr lang="en-US"/>
              <a:t>additional free space requirement (this is cheap, though)</a:t>
            </a:r>
          </a:p>
          <a:p>
            <a:r>
              <a:rPr lang="en-US"/>
              <a:t>Bigger blocks</a:t>
            </a:r>
          </a:p>
          <a:p>
            <a:pPr lvl="1"/>
            <a:r>
              <a:rPr lang="en-US"/>
              <a:t>but fragments, to avoid excessive fragmentation</a:t>
            </a:r>
          </a:p>
          <a:p>
            <a:r>
              <a:rPr lang="en-US"/>
              <a:t>Aggressive File Buffer Cache</a:t>
            </a:r>
          </a:p>
          <a:p>
            <a:r>
              <a:rPr lang="en-US"/>
              <a:t>Aware of hardware characteristics</a:t>
            </a:r>
          </a:p>
          <a:p>
            <a:pPr lvl="1"/>
            <a:r>
              <a:rPr lang="en-US"/>
              <a:t>ugh!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00672-93A6-40C0-8E6F-F0983E1E9770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implementations</a:t>
            </a:r>
          </a:p>
        </p:txBody>
      </p:sp>
      <p:sp>
        <p:nvSpPr>
          <p:cNvPr id="259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953000"/>
          </a:xfrm>
        </p:spPr>
        <p:txBody>
          <a:bodyPr/>
          <a:lstStyle/>
          <a:p>
            <a:r>
              <a:rPr lang="en-US"/>
              <a:t>We’ve looked at disks</a:t>
            </a:r>
          </a:p>
          <a:p>
            <a:r>
              <a:rPr lang="en-US"/>
              <a:t>We’ve looked at file systems generically</a:t>
            </a:r>
          </a:p>
          <a:p>
            <a:r>
              <a:rPr lang="en-US"/>
              <a:t>We’ve looked in detail at the implementation of the original Bell Labs UNIX file system</a:t>
            </a:r>
          </a:p>
          <a:p>
            <a:pPr lvl="1"/>
            <a:r>
              <a:rPr lang="en-US"/>
              <a:t>a great </a:t>
            </a:r>
            <a:r>
              <a:rPr lang="en-US" i="1"/>
              <a:t>simple yet practical</a:t>
            </a:r>
            <a:r>
              <a:rPr lang="en-US"/>
              <a:t> design</a:t>
            </a:r>
          </a:p>
          <a:p>
            <a:pPr lvl="1"/>
            <a:r>
              <a:rPr lang="en-US"/>
              <a:t>exemplifies engineering tradeoffs that are pervasive in system design</a:t>
            </a:r>
          </a:p>
          <a:p>
            <a:r>
              <a:rPr lang="en-US"/>
              <a:t>Now we’ll look at some more advanced file systems</a:t>
            </a:r>
          </a:p>
          <a:p>
            <a:pPr lvl="1"/>
            <a:r>
              <a:rPr lang="en-US"/>
              <a:t>First, the Berkeley Software Distribution (BSD) UNIX Fast File System (FFS)</a:t>
            </a:r>
          </a:p>
          <a:p>
            <a:pPr lvl="2"/>
            <a:r>
              <a:rPr lang="en-US"/>
              <a:t>enhanced performance for the UNIX file system</a:t>
            </a:r>
          </a:p>
          <a:p>
            <a:pPr lvl="2"/>
            <a:r>
              <a:rPr lang="en-US"/>
              <a:t>at the heart of most UNIX file systems today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B0AF-3C07-4B24-8728-A4CF585CC0F4}" type="slidenum">
              <a:rPr lang="en-US"/>
              <a:pPr/>
              <a:t>3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BSD UNIX FFS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Original (1970) UNIX file system was elegant but slow</a:t>
            </a:r>
          </a:p>
          <a:p>
            <a:pPr lvl="1"/>
            <a:r>
              <a:rPr lang="en-US"/>
              <a:t>poor disk throughput</a:t>
            </a:r>
          </a:p>
          <a:p>
            <a:pPr lvl="2"/>
            <a:r>
              <a:rPr lang="en-US"/>
              <a:t>far too many seeks, on average</a:t>
            </a:r>
          </a:p>
          <a:p>
            <a:r>
              <a:rPr lang="en-US"/>
              <a:t>Berkeley UNIX project did a redesign in the mid ’80’s</a:t>
            </a:r>
          </a:p>
          <a:p>
            <a:pPr lvl="1"/>
            <a:r>
              <a:rPr lang="en-US"/>
              <a:t>McKusick, Joy, Fabry, and Leffler</a:t>
            </a:r>
          </a:p>
          <a:p>
            <a:pPr lvl="1"/>
            <a:r>
              <a:rPr lang="en-US"/>
              <a:t>improved disk throughput, decreased average request response time</a:t>
            </a:r>
          </a:p>
          <a:p>
            <a:pPr lvl="1"/>
            <a:r>
              <a:rPr lang="en-US"/>
              <a:t>principal idea is that FFS is aware of disk structure</a:t>
            </a:r>
          </a:p>
          <a:p>
            <a:pPr lvl="2"/>
            <a:r>
              <a:rPr lang="en-US"/>
              <a:t>it places related things on nearby cylinders to reduce seeks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9C443-32DB-42F3-9B80-AA750F32AD71}" type="slidenum">
              <a:rPr lang="en-US"/>
              <a:pPr/>
              <a:t>4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the UNIX disk layout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Boot block</a:t>
            </a:r>
          </a:p>
          <a:p>
            <a:pPr lvl="1"/>
            <a:r>
              <a:rPr lang="en-US"/>
              <a:t>can boot the system by loading from this block</a:t>
            </a:r>
          </a:p>
          <a:p>
            <a:r>
              <a:rPr lang="en-US"/>
              <a:t>Superblock</a:t>
            </a:r>
          </a:p>
          <a:p>
            <a:pPr lvl="1"/>
            <a:r>
              <a:rPr lang="en-US"/>
              <a:t>specifies boundaries of next 3 areas, and contains head of freelists of inodes and file blocks</a:t>
            </a:r>
          </a:p>
          <a:p>
            <a:r>
              <a:rPr lang="en-US"/>
              <a:t>i-node area</a:t>
            </a:r>
          </a:p>
          <a:p>
            <a:pPr lvl="1"/>
            <a:r>
              <a:rPr lang="en-US"/>
              <a:t>contains descriptors (i-nodes) for each file on the disk; all i-nodes are the same size; head of freelist is in the superblock</a:t>
            </a:r>
          </a:p>
          <a:p>
            <a:r>
              <a:rPr lang="en-US"/>
              <a:t>File contents area</a:t>
            </a:r>
          </a:p>
          <a:p>
            <a:pPr lvl="1"/>
            <a:r>
              <a:rPr lang="en-US"/>
              <a:t>fixed-size blocks; head of freelist is in the superblock</a:t>
            </a:r>
          </a:p>
          <a:p>
            <a:r>
              <a:rPr lang="en-US"/>
              <a:t>Swap area</a:t>
            </a:r>
          </a:p>
          <a:p>
            <a:pPr lvl="1"/>
            <a:r>
              <a:rPr lang="en-US"/>
              <a:t>holds processes that have been swapped out of memory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DF1A-EE9D-4397-963A-2E6ACDD2FD93}" type="slidenum">
              <a:rPr lang="en-US"/>
              <a:pPr/>
              <a:t>5</a:t>
            </a:fld>
            <a:endParaRPr lang="en-US"/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1524000" y="41148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1524000" y="43434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1524000" y="51054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1524000" y="53340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1524000" y="5562600"/>
            <a:ext cx="838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Text Box 9"/>
          <p:cNvSpPr txBox="1">
            <a:spLocks noChangeArrowheads="1"/>
          </p:cNvSpPr>
          <p:nvPr/>
        </p:nvSpPr>
        <p:spPr bwMode="auto">
          <a:xfrm>
            <a:off x="1241425" y="4114800"/>
            <a:ext cx="282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970" name="Text Box 10"/>
          <p:cNvSpPr txBox="1">
            <a:spLocks noChangeArrowheads="1"/>
          </p:cNvSpPr>
          <p:nvPr/>
        </p:nvSpPr>
        <p:spPr bwMode="auto">
          <a:xfrm>
            <a:off x="1241425" y="4343400"/>
            <a:ext cx="282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296971" name="Text Box 11"/>
          <p:cNvSpPr txBox="1">
            <a:spLocks noChangeArrowheads="1"/>
          </p:cNvSpPr>
          <p:nvPr/>
        </p:nvSpPr>
        <p:spPr bwMode="auto">
          <a:xfrm>
            <a:off x="1143000" y="51054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10</a:t>
            </a:r>
          </a:p>
        </p:txBody>
      </p:sp>
      <p:sp>
        <p:nvSpPr>
          <p:cNvPr id="296972" name="Text Box 12"/>
          <p:cNvSpPr txBox="1">
            <a:spLocks noChangeArrowheads="1"/>
          </p:cNvSpPr>
          <p:nvPr/>
        </p:nvSpPr>
        <p:spPr bwMode="auto">
          <a:xfrm>
            <a:off x="1143000" y="5334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11</a:t>
            </a:r>
          </a:p>
        </p:txBody>
      </p:sp>
      <p:sp>
        <p:nvSpPr>
          <p:cNvPr id="296973" name="Text Box 13"/>
          <p:cNvSpPr txBox="1">
            <a:spLocks noChangeArrowheads="1"/>
          </p:cNvSpPr>
          <p:nvPr/>
        </p:nvSpPr>
        <p:spPr bwMode="auto">
          <a:xfrm>
            <a:off x="1143000" y="55626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12</a:t>
            </a:r>
          </a:p>
        </p:txBody>
      </p:sp>
      <p:sp>
        <p:nvSpPr>
          <p:cNvPr id="296974" name="Rectangle 14"/>
          <p:cNvSpPr>
            <a:spLocks noChangeArrowheads="1"/>
          </p:cNvSpPr>
          <p:nvPr/>
        </p:nvSpPr>
        <p:spPr bwMode="auto">
          <a:xfrm>
            <a:off x="2819400" y="3886200"/>
            <a:ext cx="304800" cy="304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5" name="Rectangle 15"/>
          <p:cNvSpPr>
            <a:spLocks noChangeArrowheads="1"/>
          </p:cNvSpPr>
          <p:nvPr/>
        </p:nvSpPr>
        <p:spPr bwMode="auto">
          <a:xfrm>
            <a:off x="2819400" y="4267200"/>
            <a:ext cx="304800" cy="3048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6" name="Line 16"/>
          <p:cNvSpPr>
            <a:spLocks noChangeShapeType="1"/>
          </p:cNvSpPr>
          <p:nvPr/>
        </p:nvSpPr>
        <p:spPr bwMode="auto">
          <a:xfrm flipV="1">
            <a:off x="2209800" y="4038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7" name="Line 17"/>
          <p:cNvSpPr>
            <a:spLocks noChangeShapeType="1"/>
          </p:cNvSpPr>
          <p:nvPr/>
        </p:nvSpPr>
        <p:spPr bwMode="auto">
          <a:xfrm flipV="1">
            <a:off x="2209800" y="44196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78" name="Text Box 18"/>
          <p:cNvSpPr txBox="1">
            <a:spLocks noChangeArrowheads="1"/>
          </p:cNvSpPr>
          <p:nvPr/>
        </p:nvSpPr>
        <p:spPr bwMode="auto">
          <a:xfrm rot="-16200000">
            <a:off x="1569244" y="4571206"/>
            <a:ext cx="94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/>
              <a:t>…</a:t>
            </a:r>
          </a:p>
        </p:txBody>
      </p:sp>
      <p:grpSp>
        <p:nvGrpSpPr>
          <p:cNvPr id="296979" name="Group 19"/>
          <p:cNvGrpSpPr>
            <a:grpSpLocks/>
          </p:cNvGrpSpPr>
          <p:nvPr/>
        </p:nvGrpSpPr>
        <p:grpSpPr bwMode="auto">
          <a:xfrm>
            <a:off x="3886200" y="3962400"/>
            <a:ext cx="379413" cy="685800"/>
            <a:chOff x="2640" y="2448"/>
            <a:chExt cx="505" cy="912"/>
          </a:xfrm>
        </p:grpSpPr>
        <p:sp>
          <p:nvSpPr>
            <p:cNvPr id="296980" name="Rectangle 20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1" name="Rectangle 21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2" name="Text Box 22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6983" name="Rectangle 23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84" name="Rectangle 24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6985" name="Rectangle 25"/>
          <p:cNvSpPr>
            <a:spLocks noChangeArrowheads="1"/>
          </p:cNvSpPr>
          <p:nvPr/>
        </p:nvSpPr>
        <p:spPr bwMode="auto">
          <a:xfrm>
            <a:off x="4572000" y="3810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6" name="Rectangle 26"/>
          <p:cNvSpPr>
            <a:spLocks noChangeArrowheads="1"/>
          </p:cNvSpPr>
          <p:nvPr/>
        </p:nvSpPr>
        <p:spPr bwMode="auto">
          <a:xfrm>
            <a:off x="4572000" y="40386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7" name="Rectangle 27"/>
          <p:cNvSpPr>
            <a:spLocks noChangeArrowheads="1"/>
          </p:cNvSpPr>
          <p:nvPr/>
        </p:nvSpPr>
        <p:spPr bwMode="auto">
          <a:xfrm>
            <a:off x="4572000" y="4343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8" name="Rectangle 28"/>
          <p:cNvSpPr>
            <a:spLocks noChangeArrowheads="1"/>
          </p:cNvSpPr>
          <p:nvPr/>
        </p:nvSpPr>
        <p:spPr bwMode="auto">
          <a:xfrm>
            <a:off x="4572000" y="4572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89" name="Line 29"/>
          <p:cNvSpPr>
            <a:spLocks noChangeShapeType="1"/>
          </p:cNvSpPr>
          <p:nvPr/>
        </p:nvSpPr>
        <p:spPr bwMode="auto">
          <a:xfrm flipV="1">
            <a:off x="4191000" y="3886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0" name="Line 30"/>
          <p:cNvSpPr>
            <a:spLocks noChangeShapeType="1"/>
          </p:cNvSpPr>
          <p:nvPr/>
        </p:nvSpPr>
        <p:spPr bwMode="auto">
          <a:xfrm flipV="1">
            <a:off x="4191000" y="4114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1" name="Line 31"/>
          <p:cNvSpPr>
            <a:spLocks noChangeShapeType="1"/>
          </p:cNvSpPr>
          <p:nvPr/>
        </p:nvSpPr>
        <p:spPr bwMode="auto">
          <a:xfrm flipV="1">
            <a:off x="4191000" y="44196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2" name="Line 32"/>
          <p:cNvSpPr>
            <a:spLocks noChangeShapeType="1"/>
          </p:cNvSpPr>
          <p:nvPr/>
        </p:nvSpPr>
        <p:spPr bwMode="auto">
          <a:xfrm>
            <a:off x="4191000" y="45720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3" name="Line 33"/>
          <p:cNvSpPr>
            <a:spLocks noChangeShapeType="1"/>
          </p:cNvSpPr>
          <p:nvPr/>
        </p:nvSpPr>
        <p:spPr bwMode="auto">
          <a:xfrm flipV="1">
            <a:off x="2133600" y="4343400"/>
            <a:ext cx="1600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6994" name="Group 34"/>
          <p:cNvGrpSpPr>
            <a:grpSpLocks/>
          </p:cNvGrpSpPr>
          <p:nvPr/>
        </p:nvGrpSpPr>
        <p:grpSpPr bwMode="auto">
          <a:xfrm>
            <a:off x="3200400" y="4953000"/>
            <a:ext cx="379413" cy="685800"/>
            <a:chOff x="2640" y="2448"/>
            <a:chExt cx="505" cy="912"/>
          </a:xfrm>
        </p:grpSpPr>
        <p:sp>
          <p:nvSpPr>
            <p:cNvPr id="296995" name="Rectangle 35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6" name="Rectangle 36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7" name="Text Box 37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6998" name="Rectangle 38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999" name="Rectangle 39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00" name="Group 40"/>
          <p:cNvGrpSpPr>
            <a:grpSpLocks/>
          </p:cNvGrpSpPr>
          <p:nvPr/>
        </p:nvGrpSpPr>
        <p:grpSpPr bwMode="auto">
          <a:xfrm>
            <a:off x="5638800" y="4267200"/>
            <a:ext cx="379413" cy="685800"/>
            <a:chOff x="2640" y="2448"/>
            <a:chExt cx="505" cy="912"/>
          </a:xfrm>
        </p:grpSpPr>
        <p:sp>
          <p:nvSpPr>
            <p:cNvPr id="297001" name="Rectangle 41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2" name="Rectangle 42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3" name="Text Box 43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04" name="Rectangle 44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5" name="Rectangle 45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06" name="Rectangle 46"/>
          <p:cNvSpPr>
            <a:spLocks noChangeArrowheads="1"/>
          </p:cNvSpPr>
          <p:nvPr/>
        </p:nvSpPr>
        <p:spPr bwMode="auto">
          <a:xfrm>
            <a:off x="6324600" y="4114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7" name="Rectangle 47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8" name="Rectangle 48"/>
          <p:cNvSpPr>
            <a:spLocks noChangeArrowheads="1"/>
          </p:cNvSpPr>
          <p:nvPr/>
        </p:nvSpPr>
        <p:spPr bwMode="auto">
          <a:xfrm>
            <a:off x="6324600" y="4648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9" name="Rectangle 49"/>
          <p:cNvSpPr>
            <a:spLocks noChangeArrowheads="1"/>
          </p:cNvSpPr>
          <p:nvPr/>
        </p:nvSpPr>
        <p:spPr bwMode="auto">
          <a:xfrm>
            <a:off x="6324600" y="4876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0" name="Line 50"/>
          <p:cNvSpPr>
            <a:spLocks noChangeShapeType="1"/>
          </p:cNvSpPr>
          <p:nvPr/>
        </p:nvSpPr>
        <p:spPr bwMode="auto">
          <a:xfrm flipV="1">
            <a:off x="5943600" y="4191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1" name="Line 51"/>
          <p:cNvSpPr>
            <a:spLocks noChangeShapeType="1"/>
          </p:cNvSpPr>
          <p:nvPr/>
        </p:nvSpPr>
        <p:spPr bwMode="auto">
          <a:xfrm flipV="1">
            <a:off x="5943600" y="4419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2" name="Line 52"/>
          <p:cNvSpPr>
            <a:spLocks noChangeShapeType="1"/>
          </p:cNvSpPr>
          <p:nvPr/>
        </p:nvSpPr>
        <p:spPr bwMode="auto">
          <a:xfrm flipV="1">
            <a:off x="5943600" y="47244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3" name="Line 53"/>
          <p:cNvSpPr>
            <a:spLocks noChangeShapeType="1"/>
          </p:cNvSpPr>
          <p:nvPr/>
        </p:nvSpPr>
        <p:spPr bwMode="auto">
          <a:xfrm>
            <a:off x="5943600" y="4876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4" name="Line 54"/>
          <p:cNvSpPr>
            <a:spLocks noChangeShapeType="1"/>
          </p:cNvSpPr>
          <p:nvPr/>
        </p:nvSpPr>
        <p:spPr bwMode="auto">
          <a:xfrm flipV="1">
            <a:off x="2209800" y="5257800"/>
            <a:ext cx="914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5" name="Line 55"/>
          <p:cNvSpPr>
            <a:spLocks noChangeShapeType="1"/>
          </p:cNvSpPr>
          <p:nvPr/>
        </p:nvSpPr>
        <p:spPr bwMode="auto">
          <a:xfrm flipV="1">
            <a:off x="3505200" y="4724400"/>
            <a:ext cx="2057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16" name="Group 56"/>
          <p:cNvGrpSpPr>
            <a:grpSpLocks/>
          </p:cNvGrpSpPr>
          <p:nvPr/>
        </p:nvGrpSpPr>
        <p:grpSpPr bwMode="auto">
          <a:xfrm>
            <a:off x="2819400" y="5791200"/>
            <a:ext cx="379413" cy="685800"/>
            <a:chOff x="2640" y="2448"/>
            <a:chExt cx="505" cy="912"/>
          </a:xfrm>
        </p:grpSpPr>
        <p:sp>
          <p:nvSpPr>
            <p:cNvPr id="297017" name="Rectangle 57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8" name="Rectangle 58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9" name="Text Box 59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20" name="Rectangle 60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1" name="Rectangle 61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22" name="Group 62"/>
          <p:cNvGrpSpPr>
            <a:grpSpLocks/>
          </p:cNvGrpSpPr>
          <p:nvPr/>
        </p:nvGrpSpPr>
        <p:grpSpPr bwMode="auto">
          <a:xfrm>
            <a:off x="4800600" y="5486400"/>
            <a:ext cx="379413" cy="685800"/>
            <a:chOff x="2640" y="2448"/>
            <a:chExt cx="505" cy="912"/>
          </a:xfrm>
        </p:grpSpPr>
        <p:sp>
          <p:nvSpPr>
            <p:cNvPr id="297023" name="Rectangle 63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4" name="Rectangle 64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5" name="Text Box 65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26" name="Rectangle 66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7" name="Rectangle 67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028" name="Group 68"/>
          <p:cNvGrpSpPr>
            <a:grpSpLocks/>
          </p:cNvGrpSpPr>
          <p:nvPr/>
        </p:nvGrpSpPr>
        <p:grpSpPr bwMode="auto">
          <a:xfrm>
            <a:off x="6324600" y="5410200"/>
            <a:ext cx="379413" cy="685800"/>
            <a:chOff x="2640" y="2448"/>
            <a:chExt cx="505" cy="912"/>
          </a:xfrm>
        </p:grpSpPr>
        <p:sp>
          <p:nvSpPr>
            <p:cNvPr id="297029" name="Rectangle 69"/>
            <p:cNvSpPr>
              <a:spLocks noChangeArrowheads="1"/>
            </p:cNvSpPr>
            <p:nvPr/>
          </p:nvSpPr>
          <p:spPr bwMode="auto">
            <a:xfrm>
              <a:off x="2640" y="2448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0" name="Rectangle 70"/>
            <p:cNvSpPr>
              <a:spLocks noChangeArrowheads="1"/>
            </p:cNvSpPr>
            <p:nvPr/>
          </p:nvSpPr>
          <p:spPr bwMode="auto">
            <a:xfrm>
              <a:off x="2640" y="259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1" name="Text Box 71"/>
            <p:cNvSpPr txBox="1">
              <a:spLocks noChangeArrowheads="1"/>
            </p:cNvSpPr>
            <p:nvPr/>
          </p:nvSpPr>
          <p:spPr bwMode="auto">
            <a:xfrm rot="-16200000">
              <a:off x="2644" y="2712"/>
              <a:ext cx="595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400"/>
                <a:t>…</a:t>
              </a:r>
            </a:p>
          </p:txBody>
        </p:sp>
        <p:sp>
          <p:nvSpPr>
            <p:cNvPr id="297032" name="Rectangle 72"/>
            <p:cNvSpPr>
              <a:spLocks noChangeArrowheads="1"/>
            </p:cNvSpPr>
            <p:nvPr/>
          </p:nvSpPr>
          <p:spPr bwMode="auto">
            <a:xfrm>
              <a:off x="2640" y="3072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33" name="Rectangle 73"/>
            <p:cNvSpPr>
              <a:spLocks noChangeArrowheads="1"/>
            </p:cNvSpPr>
            <p:nvPr/>
          </p:nvSpPr>
          <p:spPr bwMode="auto">
            <a:xfrm>
              <a:off x="2640" y="3216"/>
              <a:ext cx="480" cy="14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34" name="Rectangle 74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5" name="Rectangle 75"/>
          <p:cNvSpPr>
            <a:spLocks noChangeArrowheads="1"/>
          </p:cNvSpPr>
          <p:nvPr/>
        </p:nvSpPr>
        <p:spPr bwMode="auto">
          <a:xfrm>
            <a:off x="6934200" y="54864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6" name="Rectangle 76"/>
          <p:cNvSpPr>
            <a:spLocks noChangeArrowheads="1"/>
          </p:cNvSpPr>
          <p:nvPr/>
        </p:nvSpPr>
        <p:spPr bwMode="auto">
          <a:xfrm>
            <a:off x="6934200" y="5791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7" name="Rectangle 77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8" name="Line 78"/>
          <p:cNvSpPr>
            <a:spLocks noChangeShapeType="1"/>
          </p:cNvSpPr>
          <p:nvPr/>
        </p:nvSpPr>
        <p:spPr bwMode="auto">
          <a:xfrm flipV="1">
            <a:off x="6553200" y="53340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9" name="Line 79"/>
          <p:cNvSpPr>
            <a:spLocks noChangeShapeType="1"/>
          </p:cNvSpPr>
          <p:nvPr/>
        </p:nvSpPr>
        <p:spPr bwMode="auto">
          <a:xfrm flipV="1">
            <a:off x="6553200" y="5562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0" name="Line 80"/>
          <p:cNvSpPr>
            <a:spLocks noChangeShapeType="1"/>
          </p:cNvSpPr>
          <p:nvPr/>
        </p:nvSpPr>
        <p:spPr bwMode="auto">
          <a:xfrm flipV="1">
            <a:off x="6553200" y="58674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1" name="Line 81"/>
          <p:cNvSpPr>
            <a:spLocks noChangeShapeType="1"/>
          </p:cNvSpPr>
          <p:nvPr/>
        </p:nvSpPr>
        <p:spPr bwMode="auto">
          <a:xfrm>
            <a:off x="6553200" y="6019800"/>
            <a:ext cx="381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2" name="Line 82"/>
          <p:cNvSpPr>
            <a:spLocks noChangeShapeType="1"/>
          </p:cNvSpPr>
          <p:nvPr/>
        </p:nvSpPr>
        <p:spPr bwMode="auto">
          <a:xfrm>
            <a:off x="2133600" y="57150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3" name="Line 83"/>
          <p:cNvSpPr>
            <a:spLocks noChangeShapeType="1"/>
          </p:cNvSpPr>
          <p:nvPr/>
        </p:nvSpPr>
        <p:spPr bwMode="auto">
          <a:xfrm flipV="1">
            <a:off x="3048000" y="5715000"/>
            <a:ext cx="1676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4" name="Line 84"/>
          <p:cNvSpPr>
            <a:spLocks noChangeShapeType="1"/>
          </p:cNvSpPr>
          <p:nvPr/>
        </p:nvSpPr>
        <p:spPr bwMode="auto">
          <a:xfrm flipV="1">
            <a:off x="5105400" y="5638800"/>
            <a:ext cx="1143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5" name="Line 85"/>
          <p:cNvSpPr>
            <a:spLocks noChangeShapeType="1"/>
          </p:cNvSpPr>
          <p:nvPr/>
        </p:nvSpPr>
        <p:spPr bwMode="auto">
          <a:xfrm>
            <a:off x="3886200" y="419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6" name="Line 86"/>
          <p:cNvSpPr>
            <a:spLocks noChangeShapeType="1"/>
          </p:cNvSpPr>
          <p:nvPr/>
        </p:nvSpPr>
        <p:spPr bwMode="auto">
          <a:xfrm>
            <a:off x="4249738" y="4191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7" name="Line 87"/>
          <p:cNvSpPr>
            <a:spLocks noChangeShapeType="1"/>
          </p:cNvSpPr>
          <p:nvPr/>
        </p:nvSpPr>
        <p:spPr bwMode="auto">
          <a:xfrm>
            <a:off x="5638800" y="449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8" name="Line 88"/>
          <p:cNvSpPr>
            <a:spLocks noChangeShapeType="1"/>
          </p:cNvSpPr>
          <p:nvPr/>
        </p:nvSpPr>
        <p:spPr bwMode="auto">
          <a:xfrm>
            <a:off x="5995988" y="4495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9" name="Line 89"/>
          <p:cNvSpPr>
            <a:spLocks noChangeShapeType="1"/>
          </p:cNvSpPr>
          <p:nvPr/>
        </p:nvSpPr>
        <p:spPr bwMode="auto">
          <a:xfrm>
            <a:off x="3200400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0" name="Line 90"/>
          <p:cNvSpPr>
            <a:spLocks noChangeShapeType="1"/>
          </p:cNvSpPr>
          <p:nvPr/>
        </p:nvSpPr>
        <p:spPr bwMode="auto">
          <a:xfrm>
            <a:off x="4800600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1" name="Line 91"/>
          <p:cNvSpPr>
            <a:spLocks noChangeShapeType="1"/>
          </p:cNvSpPr>
          <p:nvPr/>
        </p:nvSpPr>
        <p:spPr bwMode="auto">
          <a:xfrm>
            <a:off x="2819400" y="601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2" name="Line 92"/>
          <p:cNvSpPr>
            <a:spLocks noChangeShapeType="1"/>
          </p:cNvSpPr>
          <p:nvPr/>
        </p:nvSpPr>
        <p:spPr bwMode="auto">
          <a:xfrm>
            <a:off x="6324600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3" name="Line 93"/>
          <p:cNvSpPr>
            <a:spLocks noChangeShapeType="1"/>
          </p:cNvSpPr>
          <p:nvPr/>
        </p:nvSpPr>
        <p:spPr bwMode="auto">
          <a:xfrm>
            <a:off x="3563938" y="518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4" name="Line 94"/>
          <p:cNvSpPr>
            <a:spLocks noChangeShapeType="1"/>
          </p:cNvSpPr>
          <p:nvPr/>
        </p:nvSpPr>
        <p:spPr bwMode="auto">
          <a:xfrm>
            <a:off x="3179763" y="601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5" name="Line 95"/>
          <p:cNvSpPr>
            <a:spLocks noChangeShapeType="1"/>
          </p:cNvSpPr>
          <p:nvPr/>
        </p:nvSpPr>
        <p:spPr bwMode="auto">
          <a:xfrm>
            <a:off x="5164138" y="5715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6" name="Line 96"/>
          <p:cNvSpPr>
            <a:spLocks noChangeShapeType="1"/>
          </p:cNvSpPr>
          <p:nvPr/>
        </p:nvSpPr>
        <p:spPr bwMode="auto">
          <a:xfrm>
            <a:off x="6681788" y="5638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8" name="Rectangle 98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  <a:noFill/>
          <a:ln/>
        </p:spPr>
        <p:txBody>
          <a:bodyPr/>
          <a:lstStyle/>
          <a:p>
            <a:r>
              <a:rPr lang="en-US"/>
              <a:t>Recall the UNIX block list / file content structure</a:t>
            </a:r>
          </a:p>
        </p:txBody>
      </p:sp>
      <p:sp>
        <p:nvSpPr>
          <p:cNvPr id="297060" name="Rectangle 100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2286000"/>
          </a:xfrm>
          <a:noFill/>
          <a:ln/>
        </p:spPr>
        <p:txBody>
          <a:bodyPr/>
          <a:lstStyle/>
          <a:p>
            <a:r>
              <a:rPr lang="en-US"/>
              <a:t>directory entries point to i-nodes – file headers</a:t>
            </a:r>
          </a:p>
          <a:p>
            <a:r>
              <a:rPr lang="en-US"/>
              <a:t>each i-node contains a bunch of stuff including 13 block pointers</a:t>
            </a:r>
          </a:p>
          <a:p>
            <a:pPr lvl="1"/>
            <a:r>
              <a:rPr lang="en-US"/>
              <a:t>first 10 point to file blocks (i.e., 512B blocks of file data)</a:t>
            </a:r>
          </a:p>
          <a:p>
            <a:pPr lvl="1"/>
            <a:r>
              <a:rPr lang="en-US"/>
              <a:t>then single, double, and triple indirect indexes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A6A2-AAA8-4766-89E0-00DB37CFD889}" type="slidenum">
              <a:rPr lang="en-US"/>
              <a:pPr/>
              <a:t>6</a:t>
            </a:fld>
            <a:endParaRPr lang="en-US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FS data and i-node placement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Original UNIX FS had three major performance problems: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blocks are allocated randomly in aging file systems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blocks for the same file allocated sequentially when FS is new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as FS “ages” and fills, it needs to allocate blocks freed up when other files are deleted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deleted files are essentially randomly placed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so, blocks for new files become scattered across the disk!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blocks are relatively small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reduces fragmentation, but exacerbates the problem above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i</a:t>
            </a:r>
            <a:r>
              <a:rPr lang="en-US" dirty="0"/>
              <a:t>-nodes are allocated far from blocks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all </a:t>
            </a:r>
            <a:r>
              <a:rPr lang="en-US" dirty="0" err="1"/>
              <a:t>i</a:t>
            </a:r>
            <a:r>
              <a:rPr lang="en-US" dirty="0"/>
              <a:t>-nodes at beginning of disk, far from data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traversing file name paths, manipulating files, directories requires going back and forth from </a:t>
            </a:r>
            <a:r>
              <a:rPr lang="en-US" dirty="0" err="1"/>
              <a:t>i</a:t>
            </a:r>
            <a:r>
              <a:rPr lang="en-US" dirty="0"/>
              <a:t>-nodes to data blocks</a:t>
            </a:r>
          </a:p>
          <a:p>
            <a:pPr>
              <a:lnSpc>
                <a:spcPct val="90000"/>
              </a:lnSpc>
            </a:pPr>
            <a:r>
              <a:rPr lang="en-US" dirty="0"/>
              <a:t>All three of these generate many long seeks</a:t>
            </a:r>
            <a:r>
              <a:rPr lang="en-US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</a:t>
            </a:r>
            <a:r>
              <a:rPr lang="en-US" dirty="0" smtClean="0"/>
              <a:t>ets worse as disks get bigger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E98CF-04AF-45BA-A8AE-6BB93DF3239A}" type="slidenum">
              <a:rPr lang="en-US"/>
              <a:pPr/>
              <a:t>7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FFS: Cylinder groups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4953000"/>
          </a:xfrm>
        </p:spPr>
        <p:txBody>
          <a:bodyPr/>
          <a:lstStyle/>
          <a:p>
            <a:r>
              <a:rPr lang="en-US"/>
              <a:t>FFS addressed the first and third problems using the notion of a cylinder group</a:t>
            </a:r>
          </a:p>
          <a:p>
            <a:pPr lvl="1"/>
            <a:r>
              <a:rPr lang="en-US"/>
              <a:t>disk is partitioned into groups of cylinders</a:t>
            </a:r>
          </a:p>
          <a:p>
            <a:pPr lvl="1"/>
            <a:r>
              <a:rPr lang="en-US"/>
              <a:t>data blocks from a file are all placed in the same cylinder group</a:t>
            </a:r>
          </a:p>
          <a:p>
            <a:pPr lvl="1"/>
            <a:r>
              <a:rPr lang="en-US"/>
              <a:t>files in same directory are placed in the same cylinder group</a:t>
            </a:r>
          </a:p>
          <a:p>
            <a:pPr lvl="1"/>
            <a:r>
              <a:rPr lang="en-US"/>
              <a:t>i-node for file placed in same cylinder group as file’s data</a:t>
            </a:r>
          </a:p>
          <a:p>
            <a:r>
              <a:rPr lang="en-US"/>
              <a:t>Introduces a free space requirement</a:t>
            </a:r>
          </a:p>
          <a:p>
            <a:pPr lvl="1"/>
            <a:r>
              <a:rPr lang="en-US"/>
              <a:t>to be able to allocate according to cylinder group, the disk must have free space scattered across all cylinders</a:t>
            </a:r>
          </a:p>
          <a:p>
            <a:pPr lvl="1"/>
            <a:r>
              <a:rPr lang="en-US"/>
              <a:t>in FFS, 10% of the disk is reserved just for this purpose!</a:t>
            </a:r>
          </a:p>
          <a:p>
            <a:pPr lvl="2"/>
            <a:r>
              <a:rPr lang="en-US"/>
              <a:t>good insight: keep disk partially free at all times!</a:t>
            </a:r>
          </a:p>
          <a:p>
            <a:pPr lvl="2"/>
            <a:r>
              <a:rPr lang="en-US"/>
              <a:t>this is why it may be possible for df to report &gt;100% full!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A38B-CFC7-4BE3-B1DE-2E1B0D9AC5AB}" type="slidenum">
              <a:rPr lang="en-US"/>
              <a:pPr/>
              <a:t>8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FFS: Increased block size, fragments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The original UNIX FS had 512B blocks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even more seeking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small maximum file size ( ~1GB maximum file size)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Then a version had 1KB blocks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still pretty puny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FFS uses a 4KB </a:t>
            </a:r>
            <a:r>
              <a:rPr lang="en-US" sz="2000" dirty="0" err="1"/>
              <a:t>blocksize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b</a:t>
            </a:r>
            <a:r>
              <a:rPr lang="en-US" sz="1800" dirty="0" smtClean="0"/>
              <a:t>ig improvement in disk throughput - fewer seeks when transferring large files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allows </a:t>
            </a:r>
            <a:r>
              <a:rPr lang="en-US" sz="1800" dirty="0"/>
              <a:t>for very large files (4TB</a:t>
            </a:r>
            <a:r>
              <a:rPr lang="en-US" sz="1800" dirty="0" smtClean="0"/>
              <a:t>) – exponential impact of indirect index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but, introduces internal fragmentation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 average, each file wastes 2K!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why?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worse, the average Unix file size is only about 1K!</a:t>
            </a:r>
          </a:p>
          <a:p>
            <a:pPr lvl="3">
              <a:lnSpc>
                <a:spcPct val="90000"/>
              </a:lnSpc>
            </a:pPr>
            <a:r>
              <a:rPr lang="en-US" sz="1400" dirty="0"/>
              <a:t>why?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fix: introduce “fragments”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1KB pieces of a block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8FF8-8002-4048-AFE2-AD19B6C7371A}" type="slidenum">
              <a:rPr lang="en-US"/>
              <a:pPr/>
              <a:t>9</a:t>
            </a:fld>
            <a:endParaRPr lang="en-US"/>
          </a:p>
        </p:txBody>
      </p:sp>
      <p:sp>
        <p:nvSpPr>
          <p:cNvPr id="30617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D35E65C-5BBD-4053-89E7-963F642EC24E}" type="slidenum">
              <a:rPr lang="en-US" sz="1400">
                <a:latin typeface="Arial" charset="0"/>
                <a:ea typeface="ＭＳ Ｐゴシック" charset="-128"/>
              </a:rPr>
              <a:pPr algn="r"/>
              <a:t>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06180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FFS:  Aggressive File Buffer Cache</a:t>
            </a:r>
          </a:p>
        </p:txBody>
      </p:sp>
      <p:sp>
        <p:nvSpPr>
          <p:cNvPr id="306181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Exploit locality by caching file blocks in memory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cache is system wide, shared by all processes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even a small (4MB) cache can be very effective (why?)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many FS’s “read-ahead” into buffer cache</a:t>
            </a:r>
          </a:p>
          <a:p>
            <a:pPr>
              <a:lnSpc>
                <a:spcPct val="90000"/>
              </a:lnSpc>
            </a:pPr>
            <a:r>
              <a:rPr lang="en-US" sz="2000"/>
              <a:t>What about writes?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some apps assume data is on disk after write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either “write-through” the buffer cache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or “write-behind”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maintain queue of uncommitted blocks, periodically flush.  Unreliable!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NVRAM: write into battery-backed RAM.  Expensive!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LFS, JFS: we’ll talk about this soon!</a:t>
            </a:r>
          </a:p>
          <a:p>
            <a:pPr lvl="3"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2000"/>
              <a:t>Buffer cache issues: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competes with VM for physical frames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integrated VM/buffer cache?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need replacement algorithms here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LRU usually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2465</TotalTime>
  <Words>1130</Words>
  <Application>Microsoft Macintosh PowerPoint</Application>
  <PresentationFormat>On-screen Show (4:3)</PresentationFormat>
  <Paragraphs>165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CSE 451: Operating Systems Winter 2015  Module 16 BSD UNIX Fast File System</vt:lpstr>
      <vt:lpstr>File system implementations</vt:lpstr>
      <vt:lpstr>BSD UNIX FFS</vt:lpstr>
      <vt:lpstr>Recall the UNIX disk layout</vt:lpstr>
      <vt:lpstr>Recall the UNIX block list / file content structure</vt:lpstr>
      <vt:lpstr>UNIX FS data and i-node placement</vt:lpstr>
      <vt:lpstr>FFS: Cylinder groups</vt:lpstr>
      <vt:lpstr>FFS: Increased block size, fragments</vt:lpstr>
      <vt:lpstr>FFS:  Aggressive File Buffer Cache</vt:lpstr>
      <vt:lpstr>FFS: Awareness of hardware characteristics</vt:lpstr>
      <vt:lpstr>FFS: Performance</vt:lpstr>
      <vt:lpstr>FFS: Faster, but less elegant (warts make it faster but ugly)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413</cp:revision>
  <dcterms:created xsi:type="dcterms:W3CDTF">1998-03-30T02:45:13Z</dcterms:created>
  <dcterms:modified xsi:type="dcterms:W3CDTF">2015-01-10T00:09:34Z</dcterms:modified>
</cp:coreProperties>
</file>