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63" r:id="rId3"/>
    <p:sldId id="262" r:id="rId4"/>
    <p:sldId id="257" r:id="rId5"/>
    <p:sldId id="264" r:id="rId6"/>
    <p:sldId id="260" r:id="rId7"/>
    <p:sldId id="258" r:id="rId8"/>
    <p:sldId id="25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62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52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8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48177" y="3771174"/>
            <a:ext cx="546115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88137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3124201"/>
            <a:ext cx="6620968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281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822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9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75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64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30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8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8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69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1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129281"/>
            <a:ext cx="2551461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2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73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4000"/>
                </a:schemeClr>
              </a:gs>
              <a:gs pos="66000">
                <a:schemeClr val="accent5">
                  <a:alpha val="0"/>
                </a:schemeClr>
              </a:gs>
              <a:gs pos="36000">
                <a:schemeClr val="accent5"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11000"/>
                </a:schemeClr>
              </a:gs>
              <a:gs pos="75000">
                <a:schemeClr val="accent5">
                  <a:alpha val="0"/>
                </a:schemeClr>
              </a:gs>
              <a:gs pos="36000">
                <a:schemeClr val="accent5"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8000"/>
                </a:schemeClr>
              </a:gs>
              <a:gs pos="72000">
                <a:schemeClr val="accent5">
                  <a:alpha val="0"/>
                </a:schemeClr>
              </a:gs>
              <a:gs pos="36000">
                <a:schemeClr val="accent5"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572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Project 3 Design Considerations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Section… 6? 5? 7?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1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know you all are waist-deep in ASST2 right now</a:t>
            </a:r>
          </a:p>
          <a:p>
            <a:r>
              <a:rPr lang="en-US" dirty="0" smtClean="0"/>
              <a:t>At the very least pay attention enough that you can think to yourself, “Oh yeah, I think he mentioned that in the slides” later when working on your ASST3 design doc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Address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memory access: check TLB</a:t>
            </a:r>
          </a:p>
          <a:p>
            <a:r>
              <a:rPr lang="en-US" dirty="0" smtClean="0"/>
              <a:t>TLB miss? Trap to kernel!</a:t>
            </a:r>
          </a:p>
          <a:p>
            <a:r>
              <a:rPr lang="en-US" dirty="0" smtClean="0"/>
              <a:t>Kernel looks through page table(s)</a:t>
            </a:r>
          </a:p>
          <a:p>
            <a:r>
              <a:rPr lang="en-US" dirty="0" smtClean="0"/>
              <a:t>Page table </a:t>
            </a:r>
            <a:r>
              <a:rPr lang="en-US" dirty="0" smtClean="0"/>
              <a:t>hit?</a:t>
            </a:r>
          </a:p>
          <a:p>
            <a:pPr lvl="1"/>
            <a:r>
              <a:rPr lang="en-US" dirty="0" smtClean="0"/>
              <a:t>In physical memory? </a:t>
            </a:r>
            <a:r>
              <a:rPr lang="en-US" dirty="0" smtClean="0"/>
              <a:t>Load </a:t>
            </a:r>
            <a:r>
              <a:rPr lang="en-US" dirty="0" smtClean="0"/>
              <a:t>the TLB!</a:t>
            </a:r>
          </a:p>
          <a:p>
            <a:pPr lvl="1"/>
            <a:r>
              <a:rPr lang="en-US" dirty="0" smtClean="0"/>
              <a:t>Not in physical memory? </a:t>
            </a:r>
            <a:r>
              <a:rPr lang="en-US" dirty="0" smtClean="0"/>
              <a:t>Swap in the proper page!</a:t>
            </a:r>
          </a:p>
          <a:p>
            <a:r>
              <a:rPr lang="en-US" dirty="0" smtClean="0"/>
              <a:t>Bad address entirely? Kill the program!</a:t>
            </a:r>
          </a:p>
          <a:p>
            <a:r>
              <a:rPr lang="en-US" dirty="0" smtClean="0"/>
              <a:t>Example on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84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Entries managed by kernel</a:t>
            </a:r>
          </a:p>
          <a:p>
            <a:r>
              <a:rPr lang="en-US" dirty="0" smtClean="0"/>
              <a:t>Relevant functions: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tlb_read</a:t>
            </a:r>
            <a:r>
              <a:rPr lang="en-US" dirty="0" smtClean="0"/>
              <a:t>/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write</a:t>
            </a:r>
            <a:r>
              <a:rPr lang="en-US" dirty="0" smtClean="0"/>
              <a:t>/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random</a:t>
            </a:r>
            <a:r>
              <a:rPr lang="en-US" dirty="0" smtClean="0"/>
              <a:t>/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probe</a:t>
            </a:r>
          </a:p>
          <a:p>
            <a:pPr lvl="1"/>
            <a:r>
              <a:rPr lang="en-US" dirty="0" smtClean="0">
                <a:latin typeface="+mn-lt"/>
                <a:cs typeface="Consolas" panose="020B0609020204030204" pitchFamily="49" charset="0"/>
              </a:rPr>
              <a:t>arch/</a:t>
            </a:r>
            <a:r>
              <a:rPr lang="en-US" dirty="0" err="1" smtClean="0">
                <a:latin typeface="+mn-lt"/>
                <a:cs typeface="Consolas" panose="020B0609020204030204" pitchFamily="49" charset="0"/>
              </a:rPr>
              <a:t>mips</a:t>
            </a:r>
            <a:r>
              <a:rPr lang="en-US" dirty="0" smtClean="0">
                <a:latin typeface="+mn-lt"/>
                <a:cs typeface="Consolas" panose="020B0609020204030204" pitchFamily="49" charset="0"/>
              </a:rPr>
              <a:t>/include/</a:t>
            </a:r>
            <a:r>
              <a:rPr lang="en-US" dirty="0" err="1" smtClean="0">
                <a:latin typeface="+mn-lt"/>
                <a:cs typeface="Consolas" panose="020B0609020204030204" pitchFamily="49" charset="0"/>
              </a:rPr>
              <a:t>tlb.h</a:t>
            </a:r>
            <a:endParaRPr lang="en-US" dirty="0" smtClean="0">
              <a:latin typeface="+mn-lt"/>
              <a:cs typeface="Consolas" panose="020B0609020204030204" pitchFamily="49" charset="0"/>
            </a:endParaRPr>
          </a:p>
          <a:p>
            <a:r>
              <a:rPr lang="en-US" dirty="0" smtClean="0"/>
              <a:t>TLB miss </a:t>
            </a:r>
            <a:r>
              <a:rPr lang="en-US" dirty="0" smtClean="0">
                <a:sym typeface="Wingdings" panose="05000000000000000000" pitchFamily="2" charset="2"/>
              </a:rPr>
              <a:t> trap to kernel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vm_fault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faulttype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,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vaddr_t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faultaddress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TLB entry bits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TLBHI_VPAGE</a:t>
            </a:r>
            <a:r>
              <a:rPr lang="en-US" dirty="0" smtClean="0">
                <a:sym typeface="Wingdings" panose="05000000000000000000" pitchFamily="2" charset="2"/>
              </a:rPr>
              <a:t>: virtual page index (mask)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TLBLO_PPAGE</a:t>
            </a:r>
            <a:r>
              <a:rPr lang="en-US" dirty="0" smtClean="0">
                <a:sym typeface="Wingdings" panose="05000000000000000000" pitchFamily="2" charset="2"/>
              </a:rPr>
              <a:t>: physical page index (mask)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TLBLO_DIRTY</a:t>
            </a:r>
            <a:r>
              <a:rPr lang="en-US" dirty="0" smtClean="0">
                <a:sym typeface="Wingdings" panose="05000000000000000000" pitchFamily="2" charset="2"/>
              </a:rPr>
              <a:t>: whether page is </a:t>
            </a:r>
            <a:r>
              <a:rPr lang="en-US" u="sng" dirty="0" smtClean="0">
                <a:sym typeface="Wingdings" panose="05000000000000000000" pitchFamily="2" charset="2"/>
              </a:rPr>
              <a:t>writable</a:t>
            </a:r>
            <a:r>
              <a:rPr lang="en-US" dirty="0" smtClean="0">
                <a:sym typeface="Wingdings" panose="05000000000000000000" pitchFamily="2" charset="2"/>
              </a:rPr>
              <a:t> (flag)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TLBLO_VALID</a:t>
            </a:r>
            <a:r>
              <a:rPr lang="en-US" dirty="0" smtClean="0">
                <a:sym typeface="Wingdings" panose="05000000000000000000" pitchFamily="2" charset="2"/>
              </a:rPr>
              <a:t>: whether page is valid (flag)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What should happen on a context switch?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Eviction scheme?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85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TLB </a:t>
            </a:r>
            <a:r>
              <a:rPr lang="en-US" dirty="0" err="1">
                <a:sym typeface="Wingdings" panose="05000000000000000000" pitchFamily="2" charset="2"/>
              </a:rPr>
              <a:t>shootdown</a:t>
            </a:r>
            <a:r>
              <a:rPr lang="en-US" dirty="0">
                <a:sym typeface="Wingdings" panose="05000000000000000000" pitchFamily="2" charset="2"/>
              </a:rPr>
              <a:t>!!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pew </a:t>
            </a:r>
            <a:r>
              <a:rPr lang="en-US" dirty="0" err="1">
                <a:sym typeface="Wingdings" panose="05000000000000000000" pitchFamily="2" charset="2"/>
              </a:rPr>
              <a:t>pew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pew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OS/161 terminology is slightly </a:t>
            </a:r>
            <a:r>
              <a:rPr lang="en-US" dirty="0" smtClean="0">
                <a:sym typeface="Wingdings" panose="05000000000000000000" pitchFamily="2" charset="2"/>
              </a:rPr>
              <a:t>different from ours</a:t>
            </a:r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ipi_tlbshootdown</a:t>
            </a:r>
            <a:r>
              <a:rPr lang="en-US" dirty="0">
                <a:sym typeface="Wingdings" panose="05000000000000000000" pitchFamily="2" charset="2"/>
              </a:rPr>
              <a:t>: shoot down specified entries on specified CPU</a:t>
            </a:r>
          </a:p>
          <a:p>
            <a:pPr lvl="2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vm_tlbshootdown</a:t>
            </a:r>
            <a:r>
              <a:rPr lang="en-US" dirty="0">
                <a:sym typeface="Wingdings" panose="05000000000000000000" pitchFamily="2" charset="2"/>
              </a:rPr>
              <a:t>: shoot down specified entries on this </a:t>
            </a:r>
            <a:r>
              <a:rPr lang="en-US" dirty="0" smtClean="0">
                <a:sym typeface="Wingdings" panose="05000000000000000000" pitchFamily="2" charset="2"/>
              </a:rPr>
              <a:t>CPU</a:t>
            </a:r>
          </a:p>
          <a:p>
            <a:pPr lvl="2"/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vm_tlbshootdown_all</a:t>
            </a:r>
            <a:r>
              <a:rPr lang="en-US" dirty="0">
                <a:sym typeface="Wingdings" panose="05000000000000000000" pitchFamily="2" charset="2"/>
              </a:rPr>
              <a:t>: shoot down all entries on this CPU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You need to implement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vm_tlbshootdown</a:t>
            </a:r>
            <a:r>
              <a:rPr lang="en-US" dirty="0" smtClean="0">
                <a:sym typeface="Wingdings" panose="05000000000000000000" pitchFamily="2" charset="2"/>
              </a:rPr>
              <a:t>/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  <a:sym typeface="Wingdings" panose="05000000000000000000" pitchFamily="2" charset="2"/>
              </a:rPr>
              <a:t>_all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Note: Shooting down all entries technically shoots down any specified entries</a:t>
            </a:r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Segments</a:t>
            </a:r>
          </a:p>
          <a:p>
            <a:pPr lvl="1"/>
            <a:r>
              <a:rPr lang="en-US" dirty="0" smtClean="0"/>
              <a:t>Matches </a:t>
            </a:r>
            <a:r>
              <a:rPr lang="en-US" dirty="0" err="1" smtClean="0"/>
              <a:t>addrspace</a:t>
            </a:r>
            <a:r>
              <a:rPr lang="en-US" dirty="0" smtClean="0"/>
              <a:t> API and ELF layout</a:t>
            </a:r>
          </a:p>
          <a:p>
            <a:pPr lvl="1"/>
            <a:r>
              <a:rPr lang="en-US" dirty="0" smtClean="0"/>
              <a:t>What’s in a segment?</a:t>
            </a:r>
          </a:p>
          <a:p>
            <a:pPr lvl="2"/>
            <a:r>
              <a:rPr lang="en-US" dirty="0" smtClean="0"/>
              <a:t>Page range</a:t>
            </a:r>
          </a:p>
          <a:p>
            <a:pPr lvl="2"/>
            <a:r>
              <a:rPr lang="en-US" dirty="0" smtClean="0"/>
              <a:t>Permissions</a:t>
            </a:r>
          </a:p>
          <a:p>
            <a:r>
              <a:rPr lang="en-US" dirty="0" smtClean="0"/>
              <a:t>Multiple levels</a:t>
            </a:r>
          </a:p>
          <a:p>
            <a:pPr lvl="1"/>
            <a:r>
              <a:rPr lang="en-US" dirty="0" smtClean="0"/>
              <a:t>Don’t want to keep entire address space for each process</a:t>
            </a:r>
          </a:p>
          <a:p>
            <a:pPr lvl="1"/>
            <a:r>
              <a:rPr lang="en-US" dirty="0" smtClean="0"/>
              <a:t>Level of splitting is up to you</a:t>
            </a:r>
          </a:p>
          <a:p>
            <a:r>
              <a:rPr lang="en-US" dirty="0" smtClean="0"/>
              <a:t>What will your page table look like?</a:t>
            </a:r>
          </a:p>
          <a:p>
            <a:r>
              <a:rPr lang="en-US" dirty="0" smtClean="0"/>
              <a:t>What will your page table entries look like?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4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can’t fit every user page in memory</a:t>
            </a:r>
          </a:p>
          <a:p>
            <a:r>
              <a:rPr lang="en-US" dirty="0" smtClean="0"/>
              <a:t>Swap pages out to disk</a:t>
            </a:r>
          </a:p>
          <a:p>
            <a:pPr lvl="1"/>
            <a:r>
              <a:rPr lang="en-US" dirty="0" smtClean="0"/>
              <a:t>Eviction scheme?</a:t>
            </a:r>
          </a:p>
          <a:p>
            <a:r>
              <a:rPr lang="en-US" dirty="0" err="1" smtClean="0"/>
              <a:t>Protip</a:t>
            </a:r>
            <a:r>
              <a:rPr lang="en-US" dirty="0" smtClean="0"/>
              <a:t>: use LHD0 raw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"lhd0raw:"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Remember that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vfs_open</a:t>
            </a:r>
            <a:r>
              <a:rPr lang="en-US" dirty="0" smtClean="0"/>
              <a:t> mangles the path string</a:t>
            </a:r>
          </a:p>
          <a:p>
            <a:r>
              <a:rPr lang="en-US" dirty="0" smtClean="0"/>
              <a:t>Need to manage disk locations</a:t>
            </a:r>
          </a:p>
          <a:p>
            <a:pPr lvl="1"/>
            <a:r>
              <a:rPr lang="en-US" dirty="0" smtClean="0"/>
              <a:t>How will you represent this information?</a:t>
            </a:r>
          </a:p>
          <a:p>
            <a:r>
              <a:rPr lang="en-US" dirty="0" smtClean="0"/>
              <a:t> Need to map pages to disk locations</a:t>
            </a:r>
          </a:p>
          <a:p>
            <a:pPr lvl="1"/>
            <a:r>
              <a:rPr lang="en-US" dirty="0" smtClean="0"/>
              <a:t>Where will you keep this information?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606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Mapping from physical pages to virtual pages</a:t>
            </a:r>
          </a:p>
          <a:p>
            <a:r>
              <a:rPr lang="en-US" dirty="0" smtClean="0"/>
              <a:t>Remember: core map must also be in physical memory!</a:t>
            </a:r>
          </a:p>
          <a:p>
            <a:pPr lvl="1"/>
            <a:r>
              <a:rPr lang="en-US" dirty="0" smtClean="0"/>
              <a:t>Core map must be in core map</a:t>
            </a:r>
          </a:p>
          <a:p>
            <a:r>
              <a:rPr lang="en-US" dirty="0" smtClean="0"/>
              <a:t>How big should the core map be?</a:t>
            </a:r>
          </a:p>
          <a:p>
            <a:pPr lvl="1"/>
            <a:r>
              <a:rPr lang="en-US" dirty="0" smtClean="0"/>
              <a:t>How many entries does the core map have?</a:t>
            </a:r>
          </a:p>
          <a:p>
            <a:r>
              <a:rPr lang="en-US" dirty="0" smtClean="0"/>
              <a:t>How do you reserve space for it?</a:t>
            </a:r>
          </a:p>
          <a:p>
            <a:pPr lvl="1"/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ram_stealmem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 smtClean="0"/>
              <a:t>When should you reserve space for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070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/ User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arch/</a:t>
            </a:r>
            <a:r>
              <a:rPr lang="en-US" dirty="0" err="1" smtClean="0"/>
              <a:t>mips</a:t>
            </a:r>
            <a:r>
              <a:rPr lang="en-US" dirty="0" smtClean="0"/>
              <a:t>/include/vm.h:42</a:t>
            </a:r>
          </a:p>
          <a:p>
            <a:r>
              <a:rPr lang="en-US" dirty="0" smtClean="0"/>
              <a:t>Kernel memory is linearly mapped</a:t>
            </a:r>
          </a:p>
          <a:p>
            <a:pPr lvl="1"/>
            <a:r>
              <a:rPr lang="en-US" dirty="0" smtClean="0"/>
              <a:t>arch/</a:t>
            </a:r>
            <a:r>
              <a:rPr lang="en-US" dirty="0" err="1" smtClean="0"/>
              <a:t>mips</a:t>
            </a:r>
            <a:r>
              <a:rPr lang="en-US" dirty="0" smtClean="0"/>
              <a:t>/include/vm.h:68</a:t>
            </a:r>
          </a:p>
          <a:p>
            <a:pPr lvl="1"/>
            <a:r>
              <a:rPr lang="en-US" dirty="0" smtClean="0"/>
              <a:t>Might be useful to define a corresponding macro</a:t>
            </a:r>
          </a:p>
          <a:p>
            <a:r>
              <a:rPr lang="en-US" dirty="0" smtClean="0"/>
              <a:t>What happens when you ask for address…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0x00406a9b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0x8160a4df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 you access physical address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0x07f29c20</a:t>
            </a:r>
            <a:r>
              <a:rPr lang="en-US" dirty="0" smtClean="0"/>
              <a:t>?</a:t>
            </a:r>
          </a:p>
          <a:p>
            <a:r>
              <a:rPr lang="en-US" dirty="0" smtClean="0"/>
              <a:t>Kernel and user pages must coexist</a:t>
            </a:r>
          </a:p>
          <a:p>
            <a:pPr lvl="1"/>
            <a:r>
              <a:rPr lang="en-US" dirty="0" smtClean="0"/>
              <a:t>Which has priority?</a:t>
            </a:r>
          </a:p>
        </p:txBody>
      </p:sp>
    </p:spTree>
    <p:extLst>
      <p:ext uri="{BB962C8B-B14F-4D97-AF65-F5344CB8AC3E}">
        <p14:creationId xmlns:p14="http://schemas.microsoft.com/office/powerpoint/2010/main" val="22912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721</TotalTime>
  <Words>469</Words>
  <Application>Microsoft Office PowerPoint</Application>
  <PresentationFormat>On-screen Show (4:3)</PresentationFormat>
  <Paragraphs>79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Consolas</vt:lpstr>
      <vt:lpstr>Wingdings</vt:lpstr>
      <vt:lpstr>Wingdings 3</vt:lpstr>
      <vt:lpstr>Ion</vt:lpstr>
      <vt:lpstr>Project 3 Design Considerations</vt:lpstr>
      <vt:lpstr>Preamble</vt:lpstr>
      <vt:lpstr>Address Translation</vt:lpstr>
      <vt:lpstr>TLB</vt:lpstr>
      <vt:lpstr>TLB (cont.)</vt:lpstr>
      <vt:lpstr>Page Tables</vt:lpstr>
      <vt:lpstr>Swapping</vt:lpstr>
      <vt:lpstr>Core Map</vt:lpstr>
      <vt:lpstr>Kernel / User Memory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3 Design Considerations</dc:title>
  <dc:creator>sunjayc99</dc:creator>
  <cp:lastModifiedBy>sunjayc99</cp:lastModifiedBy>
  <cp:revision>37</cp:revision>
  <dcterms:created xsi:type="dcterms:W3CDTF">2014-11-06T07:31:39Z</dcterms:created>
  <dcterms:modified xsi:type="dcterms:W3CDTF">2014-11-07T05:12:27Z</dcterms:modified>
</cp:coreProperties>
</file>