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37"/>
  </p:notesMasterIdLst>
  <p:handoutMasterIdLst>
    <p:handoutMasterId r:id="rId38"/>
  </p:handoutMasterIdLst>
  <p:sldIdLst>
    <p:sldId id="278" r:id="rId2"/>
    <p:sldId id="390" r:id="rId3"/>
    <p:sldId id="409" r:id="rId4"/>
    <p:sldId id="410" r:id="rId5"/>
    <p:sldId id="391" r:id="rId6"/>
    <p:sldId id="392" r:id="rId7"/>
    <p:sldId id="411" r:id="rId8"/>
    <p:sldId id="412" r:id="rId9"/>
    <p:sldId id="413" r:id="rId10"/>
    <p:sldId id="414" r:id="rId11"/>
    <p:sldId id="415" r:id="rId12"/>
    <p:sldId id="416" r:id="rId13"/>
    <p:sldId id="439" r:id="rId14"/>
    <p:sldId id="440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*%20http:/stackoverflow.com/questions/1591361/understanding-typedefs-for-function-pointers-in-c-examples-hints-and-tips-p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valgrind.org/docs/manual/manual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lab/software/homeV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overview.html#Polic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1</a:t>
            </a:r>
          </a:p>
          <a:p>
            <a:pPr algn="ctr"/>
            <a:r>
              <a:rPr lang="en-US" dirty="0" smtClean="0"/>
              <a:t>Intro, C programming, project 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Pass-by-value vs. pass-by-reference</a:t>
            </a:r>
          </a:p>
          <a:p>
            <a:r>
              <a:rPr lang="en-US" dirty="0" smtClean="0"/>
              <a:t>Structures</a:t>
            </a:r>
            <a:endParaRPr lang="en-US" dirty="0"/>
          </a:p>
          <a:p>
            <a:r>
              <a:rPr lang="en-US" dirty="0" err="1" smtClean="0"/>
              <a:t>Typedefs</a:t>
            </a:r>
            <a:r>
              <a:rPr lang="en-US" dirty="0" smtClean="0"/>
              <a:t> (aliasing)</a:t>
            </a:r>
            <a:endParaRPr lang="en-US" dirty="0"/>
          </a:p>
          <a:p>
            <a:r>
              <a:rPr lang="en-US" dirty="0"/>
              <a:t>Explicit memory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x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y = 6;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&amp;x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 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pointer to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with value as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address of x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      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change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value of x to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(x == 6)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&amp;y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       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change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to point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//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y’s memory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location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For more review, see the CSE 333 lecture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and section slides from autumn 2012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some_fn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x, char c) { ...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function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pt_fn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char) = NULL;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pointer to a function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that takes an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and a char as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arguments and returns an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pt_fn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some_fn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pointer to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some_fn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()’s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location in memory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pt_fn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(7,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'p');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 to the value returned by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some_fn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(7,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'p')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400" dirty="0">
                <a:latin typeface="Courier New" pitchFamily="49" charset="0"/>
                <a:cs typeface="Courier New" pitchFamily="49" charset="0"/>
              </a:rPr>
              <a:t>extern void (*signal(int, void(*)(int)))(int);</a:t>
            </a:r>
          </a:p>
          <a:p>
            <a:r>
              <a:rPr lang="sv-SE" dirty="0" smtClean="0"/>
              <a:t>What is going on here?</a:t>
            </a:r>
            <a:endParaRPr lang="sv-SE" dirty="0"/>
          </a:p>
          <a:p>
            <a:r>
              <a:rPr lang="sv-SE" sz="24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sv-SE" dirty="0" smtClean="0"/>
              <a:t> is ”</a:t>
            </a:r>
            <a:r>
              <a:rPr lang="en-US" dirty="0" smtClean="0"/>
              <a:t>a </a:t>
            </a:r>
            <a:r>
              <a:rPr lang="en-US" dirty="0"/>
              <a:t>function that takes two arguments, an integer and a pointer to a function that takes an integer as an argument and returns nothing, and it (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/>
              <a:t>) returns a pointer to a function that takes an integer as an argument and returns nothing</a:t>
            </a:r>
            <a:r>
              <a:rPr lang="en-US" dirty="0" smtClean="0"/>
              <a:t>.”*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172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*See </a:t>
            </a:r>
            <a:r>
              <a:rPr lang="en-US" dirty="0" smtClean="0">
                <a:hlinkClick r:id="rId2"/>
              </a:rPr>
              <a:t>this </a:t>
            </a:r>
            <a:r>
              <a:rPr lang="en-US" dirty="0" err="1" smtClean="0">
                <a:hlinkClick r:id="rId2"/>
              </a:rPr>
              <a:t>StackOverflow</a:t>
            </a:r>
            <a:r>
              <a:rPr lang="en-US" dirty="0" smtClean="0">
                <a:hlinkClick r:id="rId2"/>
              </a:rPr>
              <a:t> 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can make this a lot clearer using a </a:t>
            </a:r>
            <a:r>
              <a:rPr lang="en-US" dirty="0" err="1" smtClean="0"/>
              <a:t>typedef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Declare a signal handler prototype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void (*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signal could then be declared as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signal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SigHandler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handler);</a:t>
            </a:r>
          </a:p>
          <a:p>
            <a:r>
              <a:rPr lang="en-US" dirty="0" smtClean="0"/>
              <a:t>Much improved, right?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8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pointer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Array variables can often be treated like pointers, and vice-versa:</a:t>
            </a:r>
          </a:p>
          <a:p>
            <a:pPr lvl="3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foo[2</a:t>
            </a:r>
            <a:r>
              <a:rPr lang="en-US" dirty="0" smtClean="0"/>
              <a:t>];      // </a:t>
            </a:r>
            <a:r>
              <a:rPr lang="en-US" dirty="0"/>
              <a:t>foo acts like a pointer to</a:t>
            </a:r>
          </a:p>
          <a:p>
            <a:pPr lvl="3"/>
            <a:r>
              <a:rPr lang="en-US" dirty="0" smtClean="0"/>
              <a:t>                 // </a:t>
            </a:r>
            <a:r>
              <a:rPr lang="en-US" dirty="0"/>
              <a:t>the beginning of the array</a:t>
            </a:r>
          </a:p>
          <a:p>
            <a:pPr lvl="3"/>
            <a:r>
              <a:rPr lang="en-US" dirty="0"/>
              <a:t>*(</a:t>
            </a:r>
            <a:r>
              <a:rPr lang="en-US" dirty="0" smtClean="0"/>
              <a:t>foo + 1</a:t>
            </a:r>
            <a:r>
              <a:rPr lang="en-US" dirty="0"/>
              <a:t>) = 5</a:t>
            </a:r>
            <a:r>
              <a:rPr lang="en-US" dirty="0" smtClean="0"/>
              <a:t>;  // </a:t>
            </a:r>
            <a:r>
              <a:rPr lang="en-US" dirty="0"/>
              <a:t>the second </a:t>
            </a:r>
            <a:r>
              <a:rPr lang="en-US" dirty="0" err="1"/>
              <a:t>int</a:t>
            </a:r>
            <a:r>
              <a:rPr lang="en-US" dirty="0"/>
              <a:t> in the</a:t>
            </a:r>
          </a:p>
          <a:p>
            <a:pPr lvl="3"/>
            <a:r>
              <a:rPr lang="en-US" dirty="0" smtClean="0"/>
              <a:t>                 // </a:t>
            </a:r>
            <a:r>
              <a:rPr lang="en-US" dirty="0"/>
              <a:t>array is set to 5</a:t>
            </a:r>
          </a:p>
          <a:p>
            <a:r>
              <a:rPr lang="en-US" dirty="0"/>
              <a:t>Don’t use pointer arithmetic unless you have a good reason </a:t>
            </a:r>
            <a:r>
              <a:rPr lang="en-US" dirty="0" smtClean="0"/>
              <a:t>to do so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by value vs.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doSomething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lvl="3"/>
            <a:r>
              <a:rPr lang="en-US" dirty="0"/>
              <a:t>	return </a:t>
            </a:r>
            <a:r>
              <a:rPr lang="en-US" dirty="0" smtClean="0"/>
              <a:t>x + 1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doSomethingElse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x) {</a:t>
            </a:r>
          </a:p>
          <a:p>
            <a:pPr lvl="3"/>
            <a:r>
              <a:rPr lang="en-US" dirty="0"/>
              <a:t>	*x += 1;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smtClean="0"/>
              <a:t>foo(void)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 = 5;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 = </a:t>
            </a:r>
            <a:r>
              <a:rPr lang="en-US" dirty="0" err="1"/>
              <a:t>doSomething</a:t>
            </a:r>
            <a:r>
              <a:rPr lang="en-US" dirty="0"/>
              <a:t>(x);  // x==5, y==6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doSomethingElse</a:t>
            </a:r>
            <a:r>
              <a:rPr lang="en-US" dirty="0"/>
              <a:t>(&amp;x);     // x==6, y==6</a:t>
            </a:r>
          </a:p>
          <a:p>
            <a:pPr lvl="3"/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 smtClean="0"/>
              <a:t>bool</a:t>
            </a:r>
            <a:r>
              <a:rPr lang="en-US" dirty="0" smtClean="0"/>
              <a:t> Initialize(</a:t>
            </a:r>
            <a:r>
              <a:rPr lang="en-US" dirty="0" err="1" smtClean="0"/>
              <a:t>int</a:t>
            </a:r>
            <a:r>
              <a:rPr lang="en-US" dirty="0" smtClean="0"/>
              <a:t> arg1, </a:t>
            </a:r>
            <a:r>
              <a:rPr lang="en-US" dirty="0" err="1" smtClean="0"/>
              <a:t>int</a:t>
            </a:r>
            <a:r>
              <a:rPr lang="en-US" dirty="0" smtClean="0"/>
              <a:t> arg2,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ErrorCode</a:t>
            </a:r>
            <a:r>
              <a:rPr lang="en-US" dirty="0" smtClean="0"/>
              <a:t>* </a:t>
            </a:r>
            <a:r>
              <a:rPr lang="en-US" dirty="0" err="1" smtClean="0"/>
              <a:t>error_code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If initialization fails, set an error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code and return false to indicate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failure.</a:t>
            </a:r>
          </a:p>
          <a:p>
            <a:pPr lvl="3"/>
            <a:r>
              <a:rPr lang="en-US" dirty="0" smtClean="0"/>
              <a:t>  if (!...)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*</a:t>
            </a:r>
            <a:r>
              <a:rPr lang="en-US" dirty="0" err="1" smtClean="0"/>
              <a:t>error_code</a:t>
            </a:r>
            <a:r>
              <a:rPr lang="en-US" dirty="0" smtClean="0"/>
              <a:t> = ...;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return false;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// ... Do some other initialization work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return true;</a:t>
            </a:r>
            <a:endParaRPr lang="en-US" dirty="0"/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Define a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referred to 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"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ExampleStruct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ExampleStruct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};  // Don’t forget the trailing ‘;’!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Declare a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on the stack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ExampleStruct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// Set the two fields of the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s.x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s.y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2;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Typedefs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 smtClean="0"/>
              <a:t>ExampleStruct</a:t>
            </a:r>
            <a:r>
              <a:rPr lang="en-US" dirty="0" smtClean="0"/>
              <a:t> </a:t>
            </a:r>
            <a:r>
              <a:rPr lang="en-US" dirty="0" err="1" smtClean="0"/>
              <a:t>ExampleStruct</a:t>
            </a:r>
            <a:r>
              <a:rPr lang="en-US" dirty="0" smtClean="0"/>
              <a:t>;</a:t>
            </a:r>
            <a:endParaRPr lang="en-US" dirty="0"/>
          </a:p>
          <a:p>
            <a:pPr lvl="3"/>
            <a:r>
              <a:rPr lang="en-US" dirty="0"/>
              <a:t>		// Creates an alias </a:t>
            </a:r>
            <a:r>
              <a:rPr lang="en-US" dirty="0" smtClean="0"/>
              <a:t>“</a:t>
            </a:r>
            <a:r>
              <a:rPr lang="en-US" dirty="0" err="1" smtClean="0"/>
              <a:t>ExampleStruct</a:t>
            </a:r>
            <a:r>
              <a:rPr lang="en-US" dirty="0" smtClean="0"/>
              <a:t>” </a:t>
            </a:r>
            <a:r>
              <a:rPr lang="en-US" dirty="0"/>
              <a:t>for</a:t>
            </a:r>
          </a:p>
          <a:p>
            <a:pPr lvl="3"/>
            <a:r>
              <a:rPr lang="en-US" dirty="0"/>
              <a:t>		// “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 smtClean="0"/>
              <a:t>ExampleStruct</a:t>
            </a:r>
            <a:r>
              <a:rPr lang="en-US" dirty="0" smtClean="0"/>
              <a:t>”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ExampleStruct</a:t>
            </a:r>
            <a:r>
              <a:rPr lang="en-US" dirty="0" smtClean="0"/>
              <a:t>* </a:t>
            </a:r>
            <a:r>
              <a:rPr lang="en-US" dirty="0" err="1" smtClean="0"/>
              <a:t>new_es</a:t>
            </a:r>
            <a:r>
              <a:rPr lang="en-US" dirty="0" smtClean="0"/>
              <a:t> =</a:t>
            </a:r>
            <a:endParaRPr lang="en-US" dirty="0"/>
          </a:p>
          <a:p>
            <a:pPr lvl="3"/>
            <a:r>
              <a:rPr lang="en-US" dirty="0" smtClean="0"/>
              <a:t>    (</a:t>
            </a:r>
            <a:r>
              <a:rPr lang="en-US" dirty="0" err="1" smtClean="0"/>
              <a:t>ExampleStruct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</a:p>
          <a:p>
            <a:pPr lvl="3"/>
            <a:r>
              <a:rPr lang="en-US" dirty="0" smtClean="0"/>
              <a:t>       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ExampleStruct</a:t>
            </a:r>
            <a:r>
              <a:rPr lang="en-US" dirty="0" smtClean="0"/>
              <a:t>));</a:t>
            </a:r>
            <a:endParaRPr lang="en-US" dirty="0"/>
          </a:p>
          <a:p>
            <a:pPr lvl="3"/>
            <a:r>
              <a:rPr lang="en-US" dirty="0" smtClean="0"/>
              <a:t>      // </a:t>
            </a:r>
            <a:r>
              <a:rPr lang="en-US" dirty="0"/>
              <a:t>Allocates </a:t>
            </a:r>
            <a:r>
              <a:rPr lang="en-US" dirty="0" smtClean="0"/>
              <a:t>an </a:t>
            </a:r>
            <a:r>
              <a:rPr lang="en-US" dirty="0" err="1"/>
              <a:t>ExampleStruct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3"/>
            <a:r>
              <a:rPr lang="en-US" dirty="0" smtClean="0"/>
              <a:t>      // on the </a:t>
            </a:r>
            <a:r>
              <a:rPr lang="en-US" dirty="0"/>
              <a:t>heap; </a:t>
            </a:r>
            <a:r>
              <a:rPr lang="en-US" dirty="0" err="1" smtClean="0"/>
              <a:t>new_es</a:t>
            </a:r>
            <a:r>
              <a:rPr lang="en-US" dirty="0" smtClean="0"/>
              <a:t> </a:t>
            </a:r>
            <a:r>
              <a:rPr lang="en-US" dirty="0"/>
              <a:t>points to it</a:t>
            </a:r>
          </a:p>
          <a:p>
            <a:pPr lvl="3"/>
            <a:endParaRPr lang="en-US" b="1" dirty="0"/>
          </a:p>
          <a:p>
            <a:pPr lvl="3"/>
            <a:r>
              <a:rPr lang="en-US" dirty="0" err="1" smtClean="0"/>
              <a:t>new_es</a:t>
            </a:r>
            <a:r>
              <a:rPr lang="en-US" dirty="0" smtClean="0"/>
              <a:t>-&gt;</a:t>
            </a:r>
            <a:r>
              <a:rPr lang="en-US" dirty="0"/>
              <a:t>x = 2;</a:t>
            </a:r>
          </a:p>
          <a:p>
            <a:pPr lvl="3"/>
            <a:r>
              <a:rPr lang="en-US" dirty="0"/>
              <a:t>		// “-&gt;” operator dereferences the</a:t>
            </a:r>
          </a:p>
          <a:p>
            <a:pPr lvl="3"/>
            <a:r>
              <a:rPr lang="en-US" dirty="0"/>
              <a:t>		// pointer and accesses the field x;</a:t>
            </a:r>
          </a:p>
          <a:p>
            <a:pPr lvl="3"/>
            <a:r>
              <a:rPr lang="en-US" dirty="0"/>
              <a:t>		// equivalent to (*</a:t>
            </a:r>
            <a:r>
              <a:rPr lang="en-US" dirty="0" err="1" smtClean="0"/>
              <a:t>new_es</a:t>
            </a:r>
            <a:r>
              <a:rPr lang="en-US" dirty="0" smtClean="0"/>
              <a:t>).</a:t>
            </a:r>
            <a:r>
              <a:rPr lang="en-US" dirty="0"/>
              <a:t>x = 2;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 name is Elliott and I am a fifth-year masters student in computer science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 graduated last year with a degree in computer science and math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 accepted an offer from Google to start as a software engineer in August with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Dremel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team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I’m very passionate about C++ programming and distributed systems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Favorite classes: graphics, OS, distributed systems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 have been a TA for CSE 451, CSE 333, and CSE 351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 office hours are Wednesday 10:30-11:20, Thursday 11:30 to 12:20, or by appointment/when I’m in 002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Contact: discussion board or by email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snowden@cs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54638C"/>
              </a:buClr>
            </a:pPr>
            <a:r>
              <a:rPr lang="en-US" dirty="0"/>
              <a:t>Allocate memory on the heap:</a:t>
            </a:r>
          </a:p>
          <a:p>
            <a:pPr lvl="3"/>
            <a:r>
              <a:rPr lang="en-US" dirty="0"/>
              <a:t>		</a:t>
            </a:r>
            <a:r>
              <a:rPr lang="en-US" dirty="0" smtClean="0"/>
              <a:t>void*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/>
              <a:t>size);</a:t>
            </a:r>
          </a:p>
          <a:p>
            <a:pPr lvl="1"/>
            <a:r>
              <a:rPr lang="en-US" dirty="0"/>
              <a:t>Note: may fail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But not necessarily when you would expect…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sz="2400" dirty="0" err="1">
                <a:latin typeface="Courier New"/>
                <a:cs typeface="Courier New"/>
              </a:rPr>
              <a:t>sizeof</a:t>
            </a:r>
            <a:r>
              <a:rPr lang="en-US" sz="2400" dirty="0">
                <a:latin typeface="Courier New"/>
                <a:cs typeface="Courier New"/>
              </a:rPr>
              <a:t>()</a:t>
            </a:r>
            <a:r>
              <a:rPr lang="en-US" dirty="0"/>
              <a:t> operator to get </a:t>
            </a:r>
            <a:r>
              <a:rPr lang="en-US" dirty="0" smtClean="0"/>
              <a:t>size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Free memory on the heap:</a:t>
            </a:r>
          </a:p>
          <a:p>
            <a:pPr lvl="3"/>
            <a:r>
              <a:rPr lang="en-US" dirty="0"/>
              <a:t>		void </a:t>
            </a:r>
            <a:r>
              <a:rPr lang="en-US" dirty="0" smtClean="0"/>
              <a:t>free(void* </a:t>
            </a:r>
            <a:r>
              <a:rPr lang="en-US" dirty="0" err="1" smtClean="0"/>
              <a:t>ptr</a:t>
            </a:r>
            <a:r>
              <a:rPr lang="en-US" dirty="0"/>
              <a:t>);</a:t>
            </a:r>
          </a:p>
          <a:p>
            <a:pPr lvl="1">
              <a:buClr>
                <a:srgbClr val="54638C">
                  <a:lumMod val="60000"/>
                  <a:lumOff val="40000"/>
                </a:srgbClr>
              </a:buClr>
            </a:pPr>
            <a:r>
              <a:rPr lang="en-US" dirty="0"/>
              <a:t>Pointer argument comes from previous </a:t>
            </a:r>
            <a:r>
              <a:rPr lang="en-US" sz="2400" dirty="0" err="1">
                <a:latin typeface="Courier New"/>
                <a:cs typeface="Courier New"/>
              </a:rPr>
              <a:t>malloc</a:t>
            </a:r>
            <a:r>
              <a:rPr lang="en-US" sz="2400" dirty="0">
                <a:latin typeface="Courier New"/>
                <a:cs typeface="Courier New"/>
              </a:rPr>
              <a:t>()</a:t>
            </a:r>
            <a:r>
              <a:rPr lang="en-US" dirty="0"/>
              <a:t> call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/>
              <a:t>city_name</a:t>
            </a:r>
            <a:r>
              <a:rPr lang="en-US" dirty="0"/>
              <a:t>(float </a:t>
            </a:r>
            <a:r>
              <a:rPr lang="en-US" dirty="0" err="1"/>
              <a:t>lat</a:t>
            </a:r>
            <a:r>
              <a:rPr lang="en-US" dirty="0"/>
              <a:t>, float long) {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char </a:t>
            </a:r>
            <a:r>
              <a:rPr lang="en-US" dirty="0"/>
              <a:t>name[100];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...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return </a:t>
            </a:r>
            <a:r>
              <a:rPr lang="en-US" dirty="0"/>
              <a:t>name;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returning pointer to local (stack) memory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 allocate on heap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/>
              <a:t>city_name</a:t>
            </a:r>
            <a:r>
              <a:rPr lang="en-US" dirty="0"/>
              <a:t>(float </a:t>
            </a:r>
            <a:r>
              <a:rPr lang="en-US" dirty="0" err="1"/>
              <a:t>lat</a:t>
            </a:r>
            <a:r>
              <a:rPr lang="en-US" dirty="0"/>
              <a:t>, float long) </a:t>
            </a:r>
            <a:r>
              <a:rPr lang="en-US" dirty="0" smtClean="0"/>
              <a:t>{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  // </a:t>
            </a:r>
            <a:r>
              <a:rPr lang="en-US" dirty="0" err="1" smtClean="0"/>
              <a:t>Preferrably</a:t>
            </a:r>
            <a:r>
              <a:rPr lang="en-US" dirty="0" smtClean="0"/>
              <a:t> allocate a string of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 </a:t>
            </a:r>
            <a:r>
              <a:rPr lang="en-US" dirty="0" smtClean="0"/>
              <a:t> // just the right size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char</a:t>
            </a:r>
            <a:r>
              <a:rPr lang="en-US" dirty="0"/>
              <a:t>* name </a:t>
            </a:r>
            <a:r>
              <a:rPr lang="en-US" dirty="0" smtClean="0"/>
              <a:t>= (</a:t>
            </a:r>
            <a:r>
              <a:rPr lang="en-US" dirty="0"/>
              <a:t>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(100);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 </a:t>
            </a:r>
            <a:r>
              <a:rPr lang="en-US" dirty="0" smtClean="0"/>
              <a:t> ...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smtClean="0"/>
              <a:t>  return </a:t>
            </a:r>
            <a:r>
              <a:rPr lang="en-US" dirty="0"/>
              <a:t>name;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dirty="0"/>
              <a:t>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(32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potential buffer overflow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static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kBufferSize</a:t>
            </a:r>
            <a:r>
              <a:rPr lang="en-US" dirty="0" smtClean="0"/>
              <a:t> = 32;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kBufferSize</a:t>
            </a:r>
            <a:r>
              <a:rPr lang="en-US" dirty="0" smtClean="0"/>
              <a:t>);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[1], </a:t>
            </a:r>
            <a:r>
              <a:rPr lang="en-US" dirty="0" err="1" smtClean="0"/>
              <a:t>kBufferSize</a:t>
            </a:r>
            <a:r>
              <a:rPr lang="en-US" dirty="0" smtClean="0"/>
              <a:t>);</a:t>
            </a:r>
            <a:endParaRPr lang="en-US" dirty="0"/>
          </a:p>
          <a:p>
            <a:pPr lvl="0">
              <a:buClr>
                <a:srgbClr val="54638C"/>
              </a:buClr>
            </a:pPr>
            <a:r>
              <a:rPr lang="en-US" dirty="0"/>
              <a:t>Why are buffer overflow bugs dangerous?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(32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smtClean="0"/>
              <a:t>"hello", </a:t>
            </a:r>
            <a:r>
              <a:rPr lang="en-US" dirty="0"/>
              <a:t>32);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(64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smtClean="0"/>
              <a:t>"bye", </a:t>
            </a:r>
            <a:r>
              <a:rPr lang="en-US" dirty="0"/>
              <a:t>64);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free(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memory leak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char* </a:t>
            </a: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(32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smtClean="0"/>
              <a:t>"hello", </a:t>
            </a:r>
            <a:r>
              <a:rPr lang="en-US" dirty="0"/>
              <a:t>32);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free(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(64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What’s wrong (besides ugliness) and how can it be fixed?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 foo[2];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foo[0] = </a:t>
            </a:r>
            <a:r>
              <a:rPr lang="en-US" dirty="0" smtClean="0"/>
              <a:t>'H';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foo[1] = </a:t>
            </a:r>
            <a:r>
              <a:rPr lang="en-US" dirty="0" smtClean="0"/>
              <a:t>'</a:t>
            </a:r>
            <a:r>
              <a:rPr lang="en-US" dirty="0" err="1" smtClean="0"/>
              <a:t>i</a:t>
            </a:r>
            <a:r>
              <a:rPr lang="en-US" dirty="0" smtClean="0"/>
              <a:t>';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/>
              <a:t>foo);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/>
              <a:t>Problem: string is not NULL-terminated</a:t>
            </a:r>
          </a:p>
          <a:p>
            <a:pPr lvl="0">
              <a:buClr>
                <a:srgbClr val="54638C"/>
              </a:buClr>
            </a:pPr>
            <a:r>
              <a:rPr lang="en-US" dirty="0"/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char foo[3];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foo[0] = </a:t>
            </a:r>
            <a:r>
              <a:rPr lang="en-US" dirty="0" smtClean="0"/>
              <a:t>'H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foo[1] = '</a:t>
            </a:r>
            <a:r>
              <a:rPr lang="en-US" dirty="0" err="1" smtClean="0"/>
              <a:t>i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foo[2] = '</a:t>
            </a:r>
            <a:r>
              <a:rPr lang="en-US" dirty="0" smtClean="0"/>
              <a:t>\0</a:t>
            </a:r>
            <a:r>
              <a:rPr lang="en-US" dirty="0"/>
              <a:t>'</a:t>
            </a:r>
            <a:r>
              <a:rPr lang="en-US" dirty="0" smtClean="0"/>
              <a:t>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 err="1"/>
              <a:t>printf</a:t>
            </a:r>
            <a:r>
              <a:rPr lang="en-US" dirty="0" smtClean="0"/>
              <a:t>("%s\n", </a:t>
            </a:r>
            <a:r>
              <a:rPr lang="en-US" dirty="0"/>
              <a:t>&amp;foo);</a:t>
            </a:r>
          </a:p>
          <a:p>
            <a:pPr>
              <a:buClr>
                <a:srgbClr val="54638C"/>
              </a:buClr>
            </a:pPr>
            <a:r>
              <a:rPr lang="en-US" dirty="0"/>
              <a:t>Easier way: </a:t>
            </a:r>
            <a:r>
              <a:rPr lang="en-US" sz="2400" dirty="0">
                <a:latin typeface="Courier New"/>
                <a:cs typeface="Courier New"/>
              </a:rPr>
              <a:t>char* foo = </a:t>
            </a:r>
            <a:r>
              <a:rPr lang="en-US" sz="2400" dirty="0" smtClean="0">
                <a:latin typeface="Courier New"/>
                <a:cs typeface="Courier New"/>
              </a:rPr>
              <a:t>"Hi"</a:t>
            </a:r>
            <a:r>
              <a:rPr lang="en-US" sz="2400" dirty="0"/>
              <a:t>'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 pitfalls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 dirty="0" smtClean="0"/>
              <a:t>Another bug </a:t>
            </a:r>
            <a:r>
              <a:rPr lang="en-US" dirty="0"/>
              <a:t>in the previous examples?</a:t>
            </a:r>
          </a:p>
          <a:p>
            <a:pPr lvl="1">
              <a:buClr>
                <a:srgbClr val="54638C"/>
              </a:buClr>
            </a:pPr>
            <a:r>
              <a:rPr lang="en-US" dirty="0"/>
              <a:t>Not checking return value of system calls / library calls!</a:t>
            </a:r>
          </a:p>
          <a:p>
            <a:pPr lvl="3">
              <a:buClr>
                <a:srgbClr val="54638C"/>
              </a:buClr>
            </a:pP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char* </a:t>
            </a:r>
            <a:r>
              <a:rPr lang="en-US" dirty="0" err="1"/>
              <a:t>buf</a:t>
            </a:r>
            <a:r>
              <a:rPr lang="en-US" dirty="0"/>
              <a:t> = (char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(BUF_SIZE</a:t>
            </a:r>
            <a:r>
              <a:rPr lang="en-US" dirty="0"/>
              <a:t>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if (!</a:t>
            </a:r>
            <a:r>
              <a:rPr lang="en-US" dirty="0" err="1"/>
              <a:t>buf</a:t>
            </a:r>
            <a:r>
              <a:rPr lang="en-US" dirty="0"/>
              <a:t>) {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	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stderr</a:t>
            </a:r>
            <a:r>
              <a:rPr lang="en-US" dirty="0" smtClean="0"/>
              <a:t>, "error</a:t>
            </a:r>
            <a:r>
              <a:rPr lang="en-US" dirty="0"/>
              <a:t>!\</a:t>
            </a:r>
            <a:r>
              <a:rPr lang="en-US" dirty="0" smtClean="0"/>
              <a:t>n");</a:t>
            </a:r>
            <a:endParaRPr lang="en-US" dirty="0"/>
          </a:p>
          <a:p>
            <a:pPr lvl="3">
              <a:buClr>
                <a:srgbClr val="54638C"/>
              </a:buClr>
            </a:pPr>
            <a:r>
              <a:rPr lang="en-US" dirty="0"/>
              <a:t>	exit(1);</a:t>
            </a:r>
          </a:p>
          <a:p>
            <a:pPr lvl="3">
              <a:buClr>
                <a:srgbClr val="54638C"/>
              </a:buClr>
            </a:pPr>
            <a:r>
              <a:rPr lang="en-US" dirty="0"/>
              <a:t>}</a:t>
            </a:r>
          </a:p>
          <a:p>
            <a:pPr lvl="3">
              <a:buClr>
                <a:srgbClr val="54638C"/>
              </a:buClr>
            </a:pPr>
            <a:r>
              <a:rPr lang="en-US" dirty="0" err="1"/>
              <a:t>strncpy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[1], BUF_SIZE);</a:t>
            </a:r>
          </a:p>
          <a:p>
            <a:pPr lvl="3">
              <a:buClr>
                <a:srgbClr val="54638C"/>
              </a:buClr>
            </a:pP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had an opening in your schedule and needed a 400-level elective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had heard how awesome Ed is as a lecturer and wanted to experience him first-hand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want to learn about the part of computer science that facilitates all 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is on course web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/>
              <a:t>Due Wednesday April </a:t>
            </a:r>
            <a:r>
              <a:rPr lang="en-US" dirty="0" smtClean="0"/>
              <a:t>10, </a:t>
            </a:r>
            <a:r>
              <a:rPr lang="en-US" dirty="0"/>
              <a:t>11:59pm</a:t>
            </a:r>
          </a:p>
          <a:p>
            <a:r>
              <a:rPr lang="en-US" dirty="0"/>
              <a:t>Work individually</a:t>
            </a:r>
          </a:p>
          <a:p>
            <a:pPr lvl="1"/>
            <a:r>
              <a:rPr lang="en-US" dirty="0"/>
              <a:t>Remaining projects are in groups of </a:t>
            </a:r>
            <a:r>
              <a:rPr lang="en-US" dirty="0" smtClean="0"/>
              <a:t>2. When you have found a partner, one of you should fill out this Catalyst survey </a:t>
            </a:r>
            <a:r>
              <a:rPr lang="en-US" dirty="0"/>
              <a:t>by Monday at 11:59pm: https://catalyst.uw.edu/webq/survey/elliottb/198212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re-acquainted with C programming</a:t>
            </a:r>
          </a:p>
          <a:p>
            <a:r>
              <a:rPr lang="en-US" dirty="0"/>
              <a:t>Practice working in C / Linux development environment</a:t>
            </a:r>
          </a:p>
          <a:p>
            <a:r>
              <a:rPr lang="en-US" dirty="0"/>
              <a:t>Create data structures for use in later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Helps find all sorts of memory problems</a:t>
            </a:r>
          </a:p>
          <a:p>
            <a:pPr lvl="1"/>
            <a:r>
              <a:rPr lang="en-US" dirty="0"/>
              <a:t>Lost pointers (memory leaks), invalid references, double frees</a:t>
            </a:r>
          </a:p>
          <a:p>
            <a:r>
              <a:rPr lang="en-US" dirty="0"/>
              <a:t>Simple to run:</a:t>
            </a:r>
          </a:p>
          <a:p>
            <a:pPr lvl="1"/>
            <a:r>
              <a:rPr lang="en-US" dirty="0" err="1"/>
              <a:t>valgrind</a:t>
            </a:r>
            <a:r>
              <a:rPr lang="en-US" dirty="0"/>
              <a:t> ./</a:t>
            </a:r>
            <a:r>
              <a:rPr lang="en-US" dirty="0" err="1"/>
              <a:t>myprogram</a:t>
            </a:r>
            <a:endParaRPr lang="en-US" dirty="0"/>
          </a:p>
          <a:p>
            <a:pPr lvl="1"/>
            <a:r>
              <a:rPr lang="en-US" dirty="0"/>
              <a:t>Look for “definitely lost,” “indirectly lost” and “possibly lost” in the LEAK SUMMARY</a:t>
            </a:r>
          </a:p>
          <a:p>
            <a:r>
              <a:rPr lang="en-US" dirty="0"/>
              <a:t>Manual: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http://valgrind.org/docs/manual/manual.html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Before you can check the queue for memory leaks, you should </a:t>
            </a:r>
            <a:r>
              <a:rPr lang="en-US" sz="2800" dirty="0" smtClean="0"/>
              <a:t>probably add </a:t>
            </a:r>
            <a:r>
              <a:rPr lang="en-US" sz="2800" dirty="0"/>
              <a:t>a queue destroy function:</a:t>
            </a:r>
          </a:p>
          <a:p>
            <a:pPr lvl="3"/>
            <a:r>
              <a:rPr lang="en-US" dirty="0"/>
              <a:t>void </a:t>
            </a:r>
            <a:r>
              <a:rPr lang="en-US" dirty="0" err="1"/>
              <a:t>queue_destroy</a:t>
            </a:r>
            <a:r>
              <a:rPr lang="en-US" dirty="0"/>
              <a:t>(queue* q) {</a:t>
            </a:r>
          </a:p>
          <a:p>
            <a:pPr lvl="3"/>
            <a:r>
              <a:rPr lang="en-US" dirty="0"/>
              <a:t>  </a:t>
            </a:r>
            <a:r>
              <a:rPr lang="en-US" dirty="0" err="1" smtClean="0"/>
              <a:t>queue_link</a:t>
            </a:r>
            <a:r>
              <a:rPr lang="en-US" dirty="0"/>
              <a:t>* cur;</a:t>
            </a:r>
          </a:p>
          <a:p>
            <a:pPr lvl="3"/>
            <a:r>
              <a:rPr lang="en-US" dirty="0"/>
              <a:t>  </a:t>
            </a:r>
            <a:r>
              <a:rPr lang="en-US" dirty="0" err="1" smtClean="0"/>
              <a:t>queue_link</a:t>
            </a:r>
            <a:r>
              <a:rPr lang="en-US" dirty="0"/>
              <a:t>* next;</a:t>
            </a:r>
          </a:p>
          <a:p>
            <a:pPr lvl="3"/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smtClean="0"/>
              <a:t>q != NULL)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cur = q-&gt;head;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while (cur) {</a:t>
            </a:r>
          </a:p>
          <a:p>
            <a:pPr lvl="3"/>
            <a:r>
              <a:rPr lang="en-US" dirty="0"/>
              <a:t>    </a:t>
            </a:r>
            <a:r>
              <a:rPr lang="en-US" dirty="0" smtClean="0"/>
              <a:t>  next </a:t>
            </a:r>
            <a:r>
              <a:rPr lang="en-US" dirty="0"/>
              <a:t>= cur-&gt;next;</a:t>
            </a:r>
          </a:p>
          <a:p>
            <a:pPr lvl="3"/>
            <a:r>
              <a:rPr lang="en-US" dirty="0" smtClean="0"/>
              <a:t>      </a:t>
            </a:r>
            <a:r>
              <a:rPr lang="en-US" dirty="0"/>
              <a:t>free(cur);</a:t>
            </a:r>
          </a:p>
          <a:p>
            <a:pPr lvl="3"/>
            <a:r>
              <a:rPr lang="en-US" dirty="0" smtClean="0"/>
              <a:t>      </a:t>
            </a:r>
            <a:r>
              <a:rPr lang="en-US" dirty="0"/>
              <a:t>cur = next;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}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free(q);</a:t>
            </a:r>
          </a:p>
          <a:p>
            <a:pPr lvl="3"/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pPr lvl="3"/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test files in the skeleton code are incomplete</a:t>
            </a:r>
          </a:p>
          <a:p>
            <a:pPr lvl="1"/>
            <a:r>
              <a:rPr lang="en-US" dirty="0"/>
              <a:t>Make sure to test </a:t>
            </a:r>
            <a:r>
              <a:rPr lang="en-US" i="1" dirty="0"/>
              <a:t>every</a:t>
            </a:r>
            <a:r>
              <a:rPr lang="en-US" dirty="0"/>
              <a:t> function in the interface (the .h file)</a:t>
            </a:r>
          </a:p>
          <a:p>
            <a:pPr lvl="1"/>
            <a:r>
              <a:rPr lang="en-US" dirty="0"/>
              <a:t>Make sure to test corner cases</a:t>
            </a:r>
          </a:p>
          <a:p>
            <a:r>
              <a:rPr lang="en-US" dirty="0"/>
              <a:t>Suggestion: write your test cases </a:t>
            </a:r>
            <a:r>
              <a:rPr lang="en-US" b="1" u="sng" dirty="0" smtClean="0"/>
              <a:t>first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Part 1: queue</a:t>
            </a:r>
          </a:p>
          <a:p>
            <a:pPr lvl="1"/>
            <a:r>
              <a:rPr lang="en-US" dirty="0"/>
              <a:t>First step: improve the test file</a:t>
            </a:r>
          </a:p>
          <a:p>
            <a:pPr lvl="1"/>
            <a:r>
              <a:rPr lang="en-US" dirty="0"/>
              <a:t>Then, use </a:t>
            </a:r>
            <a:r>
              <a:rPr lang="en-US" dirty="0" err="1"/>
              <a:t>valgrind</a:t>
            </a:r>
            <a:r>
              <a:rPr lang="en-US" dirty="0"/>
              <a:t> and </a:t>
            </a:r>
            <a:r>
              <a:rPr lang="en-US" dirty="0" err="1"/>
              <a:t>gdb</a:t>
            </a:r>
            <a:r>
              <a:rPr lang="en-US" dirty="0"/>
              <a:t> to find the bugs</a:t>
            </a:r>
          </a:p>
          <a:p>
            <a:r>
              <a:rPr lang="en-US" dirty="0"/>
              <a:t>Part 2: hash table</a:t>
            </a:r>
          </a:p>
          <a:p>
            <a:pPr lvl="1"/>
            <a:r>
              <a:rPr lang="en-US" dirty="0"/>
              <a:t>Write a thorough test file</a:t>
            </a:r>
          </a:p>
          <a:p>
            <a:pPr lvl="1"/>
            <a:r>
              <a:rPr lang="en-US" dirty="0"/>
              <a:t>Perform memory management carefully</a:t>
            </a:r>
          </a:p>
          <a:p>
            <a:r>
              <a:rPr lang="en-US" dirty="0"/>
              <a:t>You’ll lose points for:</a:t>
            </a:r>
          </a:p>
          <a:p>
            <a:pPr lvl="1"/>
            <a:r>
              <a:rPr lang="en-US" dirty="0"/>
              <a:t>Leaking memory</a:t>
            </a:r>
          </a:p>
          <a:p>
            <a:pPr lvl="1"/>
            <a:r>
              <a:rPr lang="en-US" dirty="0"/>
              <a:t>Not following submission </a:t>
            </a:r>
            <a:r>
              <a:rPr lang="en-US" dirty="0" smtClean="0"/>
              <a:t>instructions</a:t>
            </a:r>
          </a:p>
          <a:p>
            <a:r>
              <a:rPr lang="en-US" dirty="0" smtClean="0"/>
              <a:t>Use the discussion board for questions about the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Far-reaching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Operating systems techniques apply to all other areas of computer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Data structures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Caching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Concurrency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Virtualization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Operating systems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support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all other areas of computer science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Use whatever works best for you: 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2"/>
              </a:rPr>
              <a:t>the CSE home VM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the instructional Linux machines, or your own Linux installation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second project requires the use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VMWare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Player/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VirtualBox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which are available for all major operating systems and are also present on Windows lab machines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forkbomb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server (more on this next week) can be used for kernel compilation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We’ll be using the GNU C Compiler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gcc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for compiling C code in this course, which is available on pretty much every platform except Windows (unless through Cygwin)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an editor, use whatever makes you comfortable;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Emacs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Vim,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gedit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Eclipse are good choices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discussion board is an invaluable tool; use it!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Jim (my TA partner in crime) and I both receive email alerts whenever there is a new post, so prefer the discussion board to email since then the rest of the class can benefit from your questions as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talk or collaborate with anybody, or access any websites for help, </a:t>
            </a:r>
            <a:r>
              <a:rPr lang="en-US" i="1" dirty="0" smtClean="0">
                <a:solidFill>
                  <a:schemeClr val="accent3"/>
                </a:solidFill>
              </a:rPr>
              <a:t>name them </a:t>
            </a:r>
            <a:r>
              <a:rPr lang="en-US" dirty="0" smtClean="0"/>
              <a:t>when you submit your project</a:t>
            </a:r>
          </a:p>
          <a:p>
            <a:r>
              <a:rPr lang="en-US" dirty="0" smtClean="0"/>
              <a:t>See the </a:t>
            </a:r>
            <a:r>
              <a:rPr lang="en-US" dirty="0">
                <a:hlinkClick r:id="rId2"/>
              </a:rPr>
              <a:t>course policy</a:t>
            </a:r>
            <a:r>
              <a:rPr lang="en-US" dirty="0"/>
              <a:t> </a:t>
            </a:r>
            <a:r>
              <a:rPr lang="en-US" dirty="0" smtClean="0"/>
              <a:t>for more details</a:t>
            </a:r>
          </a:p>
          <a:p>
            <a:r>
              <a:rPr lang="en-US" dirty="0" smtClean="0"/>
              <a:t>Okay: discussing problems and techniques to solve them with other students</a:t>
            </a:r>
          </a:p>
          <a:p>
            <a:r>
              <a:rPr lang="en-US" dirty="0" smtClean="0"/>
              <a:t>Not okay: looking at/copying other students’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modern operating systems are still written in C</a:t>
            </a:r>
          </a:p>
          <a:p>
            <a:r>
              <a:rPr lang="en-US" dirty="0" smtClean="0"/>
              <a:t>Why not Java?</a:t>
            </a:r>
          </a:p>
          <a:p>
            <a:pPr lvl="1"/>
            <a:r>
              <a:rPr lang="en-US" dirty="0" smtClean="0"/>
              <a:t>Interpreted Java code runs in a virtual machine, so what does the VM run on?</a:t>
            </a:r>
          </a:p>
          <a:p>
            <a:r>
              <a:rPr lang="en-US" dirty="0" smtClean="0"/>
              <a:t>C is precise in terms of</a:t>
            </a:r>
          </a:p>
          <a:p>
            <a:pPr lvl="1"/>
            <a:r>
              <a:rPr lang="en-US" dirty="0" smtClean="0"/>
              <a:t>Instructions (semantics are clear)</a:t>
            </a:r>
          </a:p>
          <a:p>
            <a:pPr lvl="1"/>
            <a:r>
              <a:rPr lang="en-US" dirty="0" smtClean="0"/>
              <a:t>Timing (can usually estimate number of cycles to execute code)</a:t>
            </a:r>
          </a:p>
          <a:p>
            <a:pPr lvl="1"/>
            <a:r>
              <a:rPr lang="en-US" dirty="0" smtClean="0"/>
              <a:t>Memory (allocations/</a:t>
            </a:r>
            <a:r>
              <a:rPr lang="en-US" dirty="0" err="1" smtClean="0"/>
              <a:t>deallocations</a:t>
            </a:r>
            <a:r>
              <a:rPr lang="en-US" dirty="0" smtClean="0"/>
              <a:t> are explicit)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14330</TotalTime>
  <Words>1527</Words>
  <Application>Microsoft Office PowerPoint</Application>
  <PresentationFormat>On-screen Show (4:3)</PresentationFormat>
  <Paragraphs>360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Twilight</vt:lpstr>
      <vt:lpstr>CSE 451: Operating Systems</vt:lpstr>
      <vt:lpstr>Introduction</vt:lpstr>
      <vt:lpstr>Why are you here?</vt:lpstr>
      <vt:lpstr>Far-reaching implications</vt:lpstr>
      <vt:lpstr>Course Tools</vt:lpstr>
      <vt:lpstr>Course Tools</vt:lpstr>
      <vt:lpstr>Discussion board</vt:lpstr>
      <vt:lpstr>Collaboration</vt:lpstr>
      <vt:lpstr>C programming</vt:lpstr>
      <vt:lpstr>C language features</vt:lpstr>
      <vt:lpstr>Pointers</vt:lpstr>
      <vt:lpstr>Function pointers</vt:lpstr>
      <vt:lpstr>Case study: signals</vt:lpstr>
      <vt:lpstr>Case study: signals</vt:lpstr>
      <vt:lpstr>Arrays and pointer arithmetic</vt:lpstr>
      <vt:lpstr>Passing by value vs. reference</vt:lpstr>
      <vt:lpstr>References for returning values</vt:lpstr>
      <vt:lpstr>Structures</vt:lpstr>
      <vt:lpstr>Typedefs</vt:lpstr>
      <vt:lpstr>Explicit memory management</vt:lpstr>
      <vt:lpstr>Common C pitfalls (1)</vt:lpstr>
      <vt:lpstr>Common C pitfalls (1)</vt:lpstr>
      <vt:lpstr>Common C pitfalls (2)</vt:lpstr>
      <vt:lpstr>Common C pitfalls (2)</vt:lpstr>
      <vt:lpstr>Common C pitfalls (3)</vt:lpstr>
      <vt:lpstr>Common C pitfalls (3)</vt:lpstr>
      <vt:lpstr>Common C pitfalls (4)</vt:lpstr>
      <vt:lpstr>Common C pitfalls (4)</vt:lpstr>
      <vt:lpstr>Common C pitfalls (5)</vt:lpstr>
      <vt:lpstr>Project 0</vt:lpstr>
      <vt:lpstr>Project 0 goals</vt:lpstr>
      <vt:lpstr>Valgrind</vt:lpstr>
      <vt:lpstr>Project 0 memory leaks</vt:lpstr>
      <vt:lpstr>Project 0 testing</vt:lpstr>
      <vt:lpstr>Project 0 tips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Elliott</dc:creator>
  <cp:lastModifiedBy>Elliott</cp:lastModifiedBy>
  <cp:revision>1048</cp:revision>
  <cp:lastPrinted>2010-09-30T06:51:22Z</cp:lastPrinted>
  <dcterms:created xsi:type="dcterms:W3CDTF">2010-12-09T17:36:17Z</dcterms:created>
  <dcterms:modified xsi:type="dcterms:W3CDTF">2013-04-04T18:55:52Z</dcterms:modified>
</cp:coreProperties>
</file>