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9" r:id="rId3"/>
    <p:sldId id="260" r:id="rId4"/>
    <p:sldId id="261" r:id="rId5"/>
    <p:sldId id="262" r:id="rId6"/>
    <p:sldId id="265" r:id="rId7"/>
    <p:sldId id="263" r:id="rId8"/>
    <p:sldId id="282" r:id="rId9"/>
    <p:sldId id="283" r:id="rId10"/>
    <p:sldId id="287" r:id="rId11"/>
    <p:sldId id="284" r:id="rId12"/>
    <p:sldId id="266" r:id="rId13"/>
    <p:sldId id="267" r:id="rId14"/>
    <p:sldId id="285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  <p:sldId id="286" r:id="rId27"/>
    <p:sldId id="281" r:id="rId28"/>
    <p:sldId id="288" r:id="rId29"/>
    <p:sldId id="289" r:id="rId30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106" autoAdjust="0"/>
    <p:restoredTop sz="94660"/>
  </p:normalViewPr>
  <p:slideViewPr>
    <p:cSldViewPr>
      <p:cViewPr>
        <p:scale>
          <a:sx n="76" d="100"/>
          <a:sy n="76" d="100"/>
        </p:scale>
        <p:origin x="-84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8" tIns="48162" rIns="96328" bIns="48162" numCol="1" anchor="t" anchorCtr="0" compatLnSpc="1">
            <a:prstTxWarp prst="textNoShape">
              <a:avLst/>
            </a:prstTxWarp>
          </a:bodyPr>
          <a:lstStyle>
            <a:lvl1pPr algn="l" defTabSz="96520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8" tIns="48162" rIns="96328" bIns="48162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8" tIns="48162" rIns="96328" bIns="48162" numCol="1" anchor="b" anchorCtr="0" compatLnSpc="1">
            <a:prstTxWarp prst="textNoShape">
              <a:avLst/>
            </a:prstTxWarp>
          </a:bodyPr>
          <a:lstStyle>
            <a:lvl1pPr algn="l" defTabSz="96520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8" tIns="48162" rIns="96328" bIns="48162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fld id="{1B5B4F3D-62C2-4D97-964B-90E158EACA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86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8" tIns="48162" rIns="96328" bIns="48162" numCol="1" anchor="t" anchorCtr="0" compatLnSpc="1">
            <a:prstTxWarp prst="textNoShape">
              <a:avLst/>
            </a:prstTxWarp>
          </a:bodyPr>
          <a:lstStyle>
            <a:lvl1pPr algn="l" defTabSz="96520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8" tIns="48162" rIns="96328" bIns="48162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8" tIns="48162" rIns="96328" bIns="481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8" tIns="48162" rIns="96328" bIns="48162" numCol="1" anchor="b" anchorCtr="0" compatLnSpc="1">
            <a:prstTxWarp prst="textNoShape">
              <a:avLst/>
            </a:prstTxWarp>
          </a:bodyPr>
          <a:lstStyle>
            <a:lvl1pPr algn="l" defTabSz="96520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8" tIns="48162" rIns="96328" bIns="48162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fld id="{320488B4-D421-4E7D-BA60-9C90346D51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64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5BB2DC-5C82-46BB-A8FA-9E5005476F64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5325" tIns="46824" rIns="95325" bIns="46824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2388" y="1093788"/>
            <a:ext cx="4799012" cy="3598862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4900" y="9107488"/>
            <a:ext cx="2444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072" tIns="28429" rIns="20072" bIns="28429"/>
          <a:lstStyle/>
          <a:p>
            <a:pPr defTabSz="965200">
              <a:lnSpc>
                <a:spcPts val="1688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155BB3-85E3-4EE2-BE76-1152F338119C}" type="slidenum">
              <a:rPr lang="en-US"/>
              <a:pPr/>
              <a:t>12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D909E8-0DDB-4071-AD3F-1D2948287469}" type="slidenum">
              <a:rPr lang="en-US"/>
              <a:pPr/>
              <a:t>13</a:t>
            </a:fld>
            <a:endParaRPr lang="en-US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464B6-0DFE-42EF-8396-7ACDF1A50166}" type="slidenum">
              <a:rPr lang="en-US"/>
              <a:pPr/>
              <a:t>15</a:t>
            </a:fld>
            <a:endParaRPr lang="en-US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09A13A-B8F8-49DF-857B-B70168B78437}" type="slidenum">
              <a:rPr lang="en-US"/>
              <a:pPr/>
              <a:t>16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DC0B2D-DB01-41C8-B3AF-595D0F73B218}" type="slidenum">
              <a:rPr lang="en-US"/>
              <a:pPr/>
              <a:t>17</a:t>
            </a:fld>
            <a:endParaRPr lang="en-US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8BD57D-6C45-49CA-AF6B-E522751521D7}" type="slidenum">
              <a:rPr lang="en-US"/>
              <a:pPr/>
              <a:t>18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9CB5BD-6BED-4FF0-BD6A-937613E34710}" type="slidenum">
              <a:rPr lang="en-US"/>
              <a:pPr/>
              <a:t>19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B1C2F-7E54-43D5-92B5-3AACFABAC2EF}" type="slidenum">
              <a:rPr lang="en-US"/>
              <a:pPr/>
              <a:t>20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F5E312-29C3-4A6E-8C01-EEA6A349EC74}" type="slidenum">
              <a:rPr lang="en-US"/>
              <a:pPr/>
              <a:t>21</a:t>
            </a:fld>
            <a:endParaRPr 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78E946-F400-4A41-98E3-C3FB5CCCA4D6}" type="slidenum">
              <a:rPr lang="en-US"/>
              <a:pPr/>
              <a:t>22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8C3BB-8C66-4D26-B9B6-739D5ECCB192}" type="slidenum">
              <a:rPr lang="en-US"/>
              <a:pPr/>
              <a:t>2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55BFA9-09E8-4721-908E-909FDA953223}" type="slidenum">
              <a:rPr lang="en-US"/>
              <a:pPr/>
              <a:t>23</a:t>
            </a:fld>
            <a:endParaRPr lang="en-US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37F1A1-1E85-4C3E-B457-EE989D9EC426}" type="slidenum">
              <a:rPr lang="en-US"/>
              <a:pPr/>
              <a:t>24</a:t>
            </a:fld>
            <a:endParaRPr 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FB25A-0F64-4995-88A2-9021E1273EF2}" type="slidenum">
              <a:rPr lang="en-US"/>
              <a:pPr/>
              <a:t>25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470250-A473-4F8A-BE03-226B8309AA8D}" type="slidenum">
              <a:rPr lang="en-US"/>
              <a:pPr/>
              <a:t>27</a:t>
            </a:fld>
            <a:endParaRPr 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9212-345C-40AC-ADA6-4063E0FE5FB4}" type="slidenum">
              <a:rPr lang="en-US"/>
              <a:pPr/>
              <a:t>3</a:t>
            </a:fld>
            <a:endParaRPr lang="en-US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88081E-6A40-4E49-B623-AC2F1A9299B5}" type="slidenum">
              <a:rPr lang="en-US"/>
              <a:pPr/>
              <a:t>4</a:t>
            </a:fld>
            <a:endParaRPr lang="en-US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128E90-88A7-4A25-B251-44F2930F582A}" type="slidenum">
              <a:rPr lang="en-US"/>
              <a:pPr/>
              <a:t>5</a:t>
            </a:fld>
            <a:endParaRPr lang="en-US"/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7C4E1A-C9A7-4E5C-B596-50CF645513C8}" type="slidenum">
              <a:rPr lang="en-US"/>
              <a:pPr/>
              <a:t>6</a:t>
            </a:fld>
            <a:endParaRPr lang="en-US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F8DC63-FD05-4DA6-8F9B-69655CEC9B24}" type="slidenum">
              <a:rPr lang="en-US"/>
              <a:pPr/>
              <a:t>7</a:t>
            </a:fld>
            <a:endParaRPr lang="en-US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02AD64-C844-4FD1-8643-DB66F3ACAA7E}" type="slidenum">
              <a:rPr lang="en-US"/>
              <a:pPr/>
              <a:t>8</a:t>
            </a:fld>
            <a:endParaRPr 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9ECD53-1DD4-434C-9263-7939673FE9C7}" type="slidenum">
              <a:rPr lang="en-US"/>
              <a:pPr/>
              <a:t>9</a:t>
            </a:fld>
            <a:endParaRPr lang="en-US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2E4FA0-78EA-4AF6-A517-856CD1A6F8EF}" type="datetime1">
              <a:rPr lang="en-US"/>
              <a:pPr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B9F89-F6EB-4DC5-BB12-8DFCA4C52B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5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F0701E-9C39-44A3-B475-5C8498907452}" type="datetime1">
              <a:rPr lang="en-US"/>
              <a:pPr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C080D-346C-409C-B180-DD5CADDAE7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48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F1409C-194A-4681-9D57-E15485FA0069}" type="datetime1">
              <a:rPr lang="en-US"/>
              <a:pPr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390BD-5BC4-4C1D-BA2C-34E8769ECC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8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F06FB7-BFA7-4748-BCA9-40095AA1A916}" type="datetime1">
              <a:rPr lang="en-US"/>
              <a:pPr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098E1-FE6A-48DD-B9A0-A4582F8F27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8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84F8B-C2F0-45A3-B102-0A6041596AC8}" type="datetime1">
              <a:rPr lang="en-US"/>
              <a:pPr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D3F4E-3F41-4BDC-834E-E885ED66CF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78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BC8F95-C8E8-4706-9D05-4ED5EF63C331}" type="datetime1">
              <a:rPr lang="en-US"/>
              <a:pPr/>
              <a:t>5/27/2013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C8C40-0E3D-494D-AF3C-FF66DB152A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56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333C28-A2DA-42F4-8AEF-3D737A53E4DD}" type="datetime1">
              <a:rPr lang="en-US"/>
              <a:pPr/>
              <a:t>5/27/2013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74DD4-4A6B-4E13-9205-2D6850C82C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2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AE635D-094B-4779-B274-38D8841901E4}" type="datetime1">
              <a:rPr lang="en-US"/>
              <a:pPr/>
              <a:t>5/27/2013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61651-741C-4FCF-94D8-C6E92E1D03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07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D56200-440E-4454-8C94-D9C866C89999}" type="datetime1">
              <a:rPr lang="en-US"/>
              <a:pPr/>
              <a:t>5/27/2013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18302-F343-4B56-B61E-2BF47CB4F1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05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56F681-CBE8-410F-AF97-B9185AEC4DDF}" type="datetime1">
              <a:rPr lang="en-US"/>
              <a:pPr/>
              <a:t>5/27/2013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F47E2-A82F-4DBE-B0ED-C1E6FF528A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8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C3147E-2462-47DC-A190-BE0E43B0CCA7}" type="datetime1">
              <a:rPr lang="en-US"/>
              <a:pPr/>
              <a:t>5/27/2013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AFBFD-7B32-4142-879B-8213BBD808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3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0CE3366D-A6FF-492B-8141-BDFB0ED53D9F}" type="datetime1">
              <a:rPr lang="en-US"/>
              <a:pPr/>
              <a:t>5/27/2013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857C38E3-2CD4-41EE-AC9C-93C1426DF12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Spring </a:t>
            </a:r>
            <a:r>
              <a:rPr lang="en-US" sz="2900" b="1" dirty="0" smtClean="0">
                <a:solidFill>
                  <a:srgbClr val="000000"/>
                </a:solidFill>
              </a:rPr>
              <a:t>2013</a:t>
            </a:r>
            <a:r>
              <a:rPr lang="en-US" sz="2900" b="1" dirty="0" smtClean="0">
                <a:solidFill>
                  <a:srgbClr val="000000"/>
                </a:solidFill>
              </a:rPr>
              <a:t/>
            </a:r>
            <a:br>
              <a:rPr lang="en-US" sz="2900" b="1" dirty="0" smtClean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0000"/>
                </a:solidFill>
              </a:rPr>
              <a:t>Module </a:t>
            </a:r>
            <a:r>
              <a:rPr lang="en-US" sz="2900" b="1" dirty="0" smtClean="0">
                <a:solidFill>
                  <a:srgbClr val="FF0000"/>
                </a:solidFill>
              </a:rPr>
              <a:t>28</a:t>
            </a:r>
            <a:r>
              <a:rPr lang="en-US" sz="2900" b="1" dirty="0">
                <a:solidFill>
                  <a:srgbClr val="FF0000"/>
                </a:solidFill>
              </a:rPr>
              <a:t/>
            </a:r>
            <a:br>
              <a:rPr lang="en-US" sz="2900" b="1" dirty="0">
                <a:solidFill>
                  <a:srgbClr val="FF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Course Review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8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8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800" b="1">
                <a:solidFill>
                  <a:srgbClr val="000000"/>
                </a:solidFill>
              </a:rPr>
              <a:t>Allen Center 570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304800"/>
          </a:xfrm>
        </p:spPr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A068-66D5-4DBD-85C0-310214AE7F12}" type="slidenum">
              <a:rPr lang="en-US"/>
              <a:pPr/>
              <a:t>10</a:t>
            </a:fld>
            <a:endParaRPr lang="en-US"/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Understand clearly the queue manipulations involved in implementing semaphores, monitors, condition variables, etc.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C48B-3B60-4569-8325-2CD1D8BE9F7A}" type="slidenum">
              <a:rPr lang="en-US"/>
              <a:pPr/>
              <a:t>11</a:t>
            </a:fld>
            <a:endParaRPr lang="en-US"/>
          </a:p>
        </p:txBody>
      </p:sp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Deadlock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static prevention, dynamic avoidance, detection/recovery</a:t>
            </a:r>
          </a:p>
          <a:p>
            <a:r>
              <a:rPr lang="en-US"/>
              <a:t>tradeoffs among these</a:t>
            </a:r>
          </a:p>
          <a:p>
            <a:r>
              <a:rPr lang="en-US"/>
              <a:t>graph reducibility</a:t>
            </a:r>
          </a:p>
          <a:p>
            <a:r>
              <a:rPr lang="en-US"/>
              <a:t>approaches</a:t>
            </a:r>
          </a:p>
          <a:p>
            <a:pPr lvl="1"/>
            <a:r>
              <a:rPr lang="en-US"/>
              <a:t>Hold and wait</a:t>
            </a:r>
          </a:p>
          <a:p>
            <a:pPr lvl="1"/>
            <a:r>
              <a:rPr lang="en-US"/>
              <a:t>Resource ordering</a:t>
            </a:r>
          </a:p>
          <a:p>
            <a:pPr lvl="1"/>
            <a:r>
              <a:rPr lang="en-US"/>
              <a:t>Banker’s algorithm</a:t>
            </a:r>
          </a:p>
          <a:p>
            <a:pPr lvl="1"/>
            <a:r>
              <a:rPr lang="en-US"/>
              <a:t>Detect and eliminate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FF6-EB4E-4397-9EA8-F99B00B8A520}" type="slidenum">
              <a:rPr lang="en-US"/>
              <a:pPr/>
              <a:t>12</a:t>
            </a:fld>
            <a:endParaRPr lang="en-US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Management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Mechanisms for implementing memory management</a:t>
            </a:r>
          </a:p>
          <a:p>
            <a:pPr lvl="1"/>
            <a:r>
              <a:rPr lang="en-US"/>
              <a:t>physical vs. virtual addressing</a:t>
            </a:r>
          </a:p>
          <a:p>
            <a:pPr lvl="1"/>
            <a:r>
              <a:rPr lang="en-US"/>
              <a:t>base/limit registers</a:t>
            </a:r>
          </a:p>
          <a:p>
            <a:pPr lvl="1"/>
            <a:r>
              <a:rPr lang="en-US"/>
              <a:t>partitioning, paging, segmentation</a:t>
            </a:r>
          </a:p>
          <a:p>
            <a:r>
              <a:rPr lang="en-US"/>
              <a:t>Internal and external fragmentation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68E5-2FD5-4DDE-BC49-73526774AC0F}" type="slidenum">
              <a:rPr lang="en-US"/>
              <a:pPr/>
              <a:t>13</a:t>
            </a:fld>
            <a:endParaRPr lang="en-US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Paged Virtual Memory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458200" cy="5562600"/>
          </a:xfrm>
        </p:spPr>
        <p:txBody>
          <a:bodyPr/>
          <a:lstStyle/>
          <a:p>
            <a:r>
              <a:rPr lang="en-US"/>
              <a:t>Virtual memory</a:t>
            </a:r>
          </a:p>
          <a:p>
            <a:r>
              <a:rPr lang="en-US"/>
              <a:t>Page faults</a:t>
            </a:r>
          </a:p>
          <a:p>
            <a:r>
              <a:rPr lang="en-US"/>
              <a:t>Demand paging</a:t>
            </a:r>
          </a:p>
          <a:p>
            <a:pPr lvl="1"/>
            <a:r>
              <a:rPr lang="en-US"/>
              <a:t>don’t try to anticipate</a:t>
            </a:r>
          </a:p>
          <a:p>
            <a:r>
              <a:rPr lang="en-US"/>
              <a:t>Page replacement</a:t>
            </a:r>
          </a:p>
          <a:p>
            <a:pPr lvl="1"/>
            <a:r>
              <a:rPr lang="en-US"/>
              <a:t>local, global, hybrid</a:t>
            </a:r>
          </a:p>
          <a:p>
            <a:r>
              <a:rPr lang="en-US"/>
              <a:t>Locality</a:t>
            </a:r>
          </a:p>
          <a:p>
            <a:pPr lvl="1"/>
            <a:r>
              <a:rPr lang="en-US"/>
              <a:t>temporal, spatial</a:t>
            </a:r>
          </a:p>
          <a:p>
            <a:r>
              <a:rPr lang="en-US"/>
              <a:t>Working set</a:t>
            </a:r>
          </a:p>
          <a:p>
            <a:r>
              <a:rPr lang="en-US"/>
              <a:t>Thrashing</a:t>
            </a:r>
          </a:p>
          <a:p>
            <a:r>
              <a:rPr lang="en-US"/>
              <a:t>What is the complete set of steps for handling a page fault – start to finish?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A93A-98F4-4C83-AEEF-C8DFEB64FCF0}" type="slidenum">
              <a:rPr lang="en-US"/>
              <a:pPr/>
              <a:t>14</a:t>
            </a:fld>
            <a:endParaRPr lang="en-US"/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replacement algorithms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Belady’s – optimal, but unrealizable</a:t>
            </a:r>
          </a:p>
          <a:p>
            <a:r>
              <a:rPr lang="en-US"/>
              <a:t>FIFO – replace page loaded furthest in the past</a:t>
            </a:r>
          </a:p>
          <a:p>
            <a:r>
              <a:rPr lang="en-US"/>
              <a:t>LRU – replace page referenced furthest in the past</a:t>
            </a:r>
          </a:p>
          <a:p>
            <a:pPr lvl="1"/>
            <a:r>
              <a:rPr lang="en-US"/>
              <a:t>approximate using PTE reference bit</a:t>
            </a:r>
          </a:p>
          <a:p>
            <a:r>
              <a:rPr lang="en-US"/>
              <a:t>LRU Clock – replace page that is “old enough”</a:t>
            </a:r>
          </a:p>
          <a:p>
            <a:r>
              <a:rPr lang="en-US"/>
              <a:t>Working Set – keep the working set in memory</a:t>
            </a:r>
          </a:p>
          <a:p>
            <a:r>
              <a:rPr lang="en-US"/>
              <a:t>Page Fault Frequency – grow/shrink number of frames as a function of fault rate</a:t>
            </a:r>
          </a:p>
          <a:p>
            <a:r>
              <a:rPr lang="en-US"/>
              <a:t>VAX/VMS (two-level FIFO due to lack of a referenced bit)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6561-B47B-4989-B746-4A8AE1F8C6F2}" type="slidenum">
              <a:rPr lang="en-US"/>
              <a:pPr/>
              <a:t>15</a:t>
            </a:fld>
            <a:endParaRPr lang="en-US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Multi-level page tables, TLBs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to reduce overhead of paging?</a:t>
            </a:r>
          </a:p>
          <a:p>
            <a:pPr lvl="1"/>
            <a:r>
              <a:rPr lang="en-US"/>
              <a:t>how do multi-level page tables work?</a:t>
            </a:r>
          </a:p>
          <a:p>
            <a:pPr lvl="1"/>
            <a:r>
              <a:rPr lang="en-US"/>
              <a:t>what problem does TLB solve?</a:t>
            </a:r>
          </a:p>
          <a:p>
            <a:pPr lvl="1"/>
            <a:r>
              <a:rPr lang="en-US"/>
              <a:t>why do they work?</a:t>
            </a:r>
          </a:p>
          <a:p>
            <a:pPr lvl="1"/>
            <a:r>
              <a:rPr lang="en-US"/>
              <a:t>how are they managed?</a:t>
            </a:r>
          </a:p>
          <a:p>
            <a:pPr lvl="2"/>
            <a:r>
              <a:rPr lang="en-US"/>
              <a:t>software vs. hardware managed</a:t>
            </a:r>
          </a:p>
          <a:p>
            <a:r>
              <a:rPr lang="en-US"/>
              <a:t>Page faults</a:t>
            </a:r>
          </a:p>
          <a:p>
            <a:pPr lvl="1"/>
            <a:r>
              <a:rPr lang="en-US"/>
              <a:t>what is one?  how is it used to implement demand paging?</a:t>
            </a:r>
          </a:p>
          <a:p>
            <a:pPr lvl="1"/>
            <a:r>
              <a:rPr lang="en-US"/>
              <a:t>what is complete sequence of steps for translating a virtual address to a PA?  </a:t>
            </a:r>
          </a:p>
          <a:p>
            <a:pPr lvl="2"/>
            <a:r>
              <a:rPr lang="en-US"/>
              <a:t>all the way from TLB access to paging in from disk</a:t>
            </a:r>
          </a:p>
          <a:p>
            <a:r>
              <a:rPr lang="en-US"/>
              <a:t>MM tricks</a:t>
            </a:r>
          </a:p>
          <a:p>
            <a:pPr lvl="1"/>
            <a:r>
              <a:rPr lang="en-US"/>
              <a:t>shared memory?  Mapped files?  copy-on-write?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D124-7BE3-46B8-89F8-E42F2D6BAEDB}" type="slidenum">
              <a:rPr lang="en-US"/>
              <a:pPr/>
              <a:t>16</a:t>
            </a:fld>
            <a:endParaRPr 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Disks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Memory hierarchy and locality</a:t>
            </a:r>
          </a:p>
          <a:p>
            <a:r>
              <a:rPr lang="en-US"/>
              <a:t>Physical disk structure</a:t>
            </a:r>
          </a:p>
          <a:p>
            <a:pPr lvl="1"/>
            <a:r>
              <a:rPr lang="en-US"/>
              <a:t>platters, surfaces, tracks, sectors, cylinders, arms, heads</a:t>
            </a:r>
          </a:p>
          <a:p>
            <a:r>
              <a:rPr lang="en-US"/>
              <a:t>Disk interface</a:t>
            </a:r>
          </a:p>
          <a:p>
            <a:pPr lvl="1"/>
            <a:r>
              <a:rPr lang="en-US"/>
              <a:t>how does OS make requests to the disk?</a:t>
            </a:r>
          </a:p>
          <a:p>
            <a:r>
              <a:rPr lang="en-US"/>
              <a:t>Disk performance</a:t>
            </a:r>
          </a:p>
          <a:p>
            <a:pPr lvl="1"/>
            <a:r>
              <a:rPr lang="en-US"/>
              <a:t>access time = seek + rotation + transfer</a:t>
            </a:r>
          </a:p>
          <a:p>
            <a:r>
              <a:rPr lang="en-US"/>
              <a:t>Disk scheduling</a:t>
            </a:r>
          </a:p>
          <a:p>
            <a:pPr lvl="1"/>
            <a:r>
              <a:rPr lang="en-US"/>
              <a:t>how does it improve performance?</a:t>
            </a:r>
          </a:p>
          <a:p>
            <a:pPr lvl="1"/>
            <a:r>
              <a:rPr lang="en-US"/>
              <a:t>FCFS, SSTF, SCAN, C-SCAN?</a:t>
            </a:r>
          </a:p>
          <a:p>
            <a:r>
              <a:rPr lang="en-US"/>
              <a:t>Implications of solid state drives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80DF-FF80-4E35-AF4D-B09D0710C155}" type="slidenum">
              <a:rPr lang="en-US"/>
              <a:pPr/>
              <a:t>17</a:t>
            </a:fld>
            <a:endParaRPr lang="en-US"/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Files and Directories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What is a file</a:t>
            </a:r>
          </a:p>
          <a:p>
            <a:pPr lvl="1">
              <a:lnSpc>
                <a:spcPct val="90000"/>
              </a:lnSpc>
            </a:pPr>
            <a:r>
              <a:rPr lang="en-US"/>
              <a:t>what operations are supported?</a:t>
            </a:r>
          </a:p>
          <a:p>
            <a:pPr lvl="1">
              <a:lnSpc>
                <a:spcPct val="90000"/>
              </a:lnSpc>
            </a:pPr>
            <a:r>
              <a:rPr lang="en-US"/>
              <a:t>what characteristics do they have?</a:t>
            </a:r>
          </a:p>
          <a:p>
            <a:pPr lvl="1">
              <a:lnSpc>
                <a:spcPct val="90000"/>
              </a:lnSpc>
            </a:pPr>
            <a:r>
              <a:rPr lang="en-US"/>
              <a:t>what are file access methods?</a:t>
            </a:r>
          </a:p>
          <a:p>
            <a:pPr>
              <a:lnSpc>
                <a:spcPct val="90000"/>
              </a:lnSpc>
            </a:pPr>
            <a:r>
              <a:rPr lang="en-US"/>
              <a:t>What is a directory</a:t>
            </a:r>
          </a:p>
          <a:p>
            <a:pPr lvl="1">
              <a:lnSpc>
                <a:spcPct val="90000"/>
              </a:lnSpc>
            </a:pPr>
            <a:r>
              <a:rPr lang="en-US"/>
              <a:t>what are they used for?</a:t>
            </a:r>
          </a:p>
          <a:p>
            <a:pPr lvl="1">
              <a:lnSpc>
                <a:spcPct val="90000"/>
              </a:lnSpc>
            </a:pPr>
            <a:r>
              <a:rPr lang="en-US"/>
              <a:t>how are they implemented?</a:t>
            </a:r>
          </a:p>
          <a:p>
            <a:pPr lvl="1">
              <a:lnSpc>
                <a:spcPct val="90000"/>
              </a:lnSpc>
            </a:pPr>
            <a:r>
              <a:rPr lang="en-US"/>
              <a:t>what is a directory entry?</a:t>
            </a:r>
          </a:p>
          <a:p>
            <a:pPr>
              <a:lnSpc>
                <a:spcPct val="90000"/>
              </a:lnSpc>
            </a:pPr>
            <a:r>
              <a:rPr lang="en-US"/>
              <a:t>How does path name translation work?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ACLs vs. capabilities</a:t>
            </a:r>
          </a:p>
          <a:p>
            <a:pPr lvl="1">
              <a:lnSpc>
                <a:spcPct val="90000"/>
              </a:lnSpc>
            </a:pPr>
            <a:r>
              <a:rPr lang="en-US"/>
              <a:t>matrix</a:t>
            </a:r>
          </a:p>
          <a:p>
            <a:pPr lvl="1">
              <a:lnSpc>
                <a:spcPct val="90000"/>
              </a:lnSpc>
            </a:pPr>
            <a:r>
              <a:rPr lang="en-US"/>
              <a:t>advantages and disadvantages of each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43DA-5F94-4F84-B639-59A9743BCDB1}" type="slidenum">
              <a:rPr lang="en-US"/>
              <a:pPr/>
              <a:t>18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 data structures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General strategies?</a:t>
            </a:r>
          </a:p>
          <a:p>
            <a:pPr lvl="1"/>
            <a:r>
              <a:rPr lang="en-US"/>
              <a:t>contiguous, linked, indexed?</a:t>
            </a:r>
          </a:p>
          <a:p>
            <a:pPr lvl="1"/>
            <a:r>
              <a:rPr lang="en-US"/>
              <a:t>tradeoffs?</a:t>
            </a:r>
          </a:p>
          <a:p>
            <a:r>
              <a:rPr lang="en-US"/>
              <a:t>What is a Unix inode?</a:t>
            </a:r>
          </a:p>
          <a:p>
            <a:pPr lvl="1"/>
            <a:r>
              <a:rPr lang="en-US"/>
              <a:t>how are they different than directories?</a:t>
            </a:r>
          </a:p>
          <a:p>
            <a:pPr lvl="1"/>
            <a:r>
              <a:rPr lang="en-US"/>
              <a:t>how are inodes and directories used to do path resolution, and find files?</a:t>
            </a:r>
          </a:p>
          <a:p>
            <a:r>
              <a:rPr lang="en-US"/>
              <a:t>Everything about the Unix File System (UFS)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9D14-0370-47D8-9450-E81D719C7F9D}" type="slidenum">
              <a:rPr lang="en-US"/>
              <a:pPr/>
              <a:t>19</a:t>
            </a:fld>
            <a:endParaRPr lang="en-US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FS buffer cache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a buffer cache?</a:t>
            </a:r>
          </a:p>
          <a:p>
            <a:pPr lvl="1"/>
            <a:r>
              <a:rPr lang="en-US"/>
              <a:t>why do OS’s use them?</a:t>
            </a:r>
          </a:p>
          <a:p>
            <a:r>
              <a:rPr lang="en-US"/>
              <a:t>What are differences between caching reads and writes?</a:t>
            </a:r>
          </a:p>
          <a:p>
            <a:pPr lvl="1"/>
            <a:r>
              <a:rPr lang="en-US"/>
              <a:t>write-through, write-back, write-behind?</a:t>
            </a:r>
          </a:p>
          <a:p>
            <a:pPr lvl="1"/>
            <a:r>
              <a:rPr lang="en-US"/>
              <a:t>read-ahead?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F3FE-B67E-4EC2-AB4F-ADF42128C10C}" type="slidenum">
              <a:rPr lang="en-US"/>
              <a:pPr/>
              <a:t>2</a:t>
            </a:fld>
            <a:endParaRPr lang="en-US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Architectural Support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Privileged instructions</a:t>
            </a:r>
          </a:p>
          <a:p>
            <a:pPr lvl="1"/>
            <a:r>
              <a:rPr lang="en-US" dirty="0"/>
              <a:t>what are they?</a:t>
            </a:r>
          </a:p>
          <a:p>
            <a:pPr lvl="1"/>
            <a:r>
              <a:rPr lang="en-US" dirty="0"/>
              <a:t>how does the CPU know whether to execute them?</a:t>
            </a:r>
          </a:p>
          <a:p>
            <a:pPr lvl="1"/>
            <a:r>
              <a:rPr lang="en-US" dirty="0"/>
              <a:t>why do they need to be privileged?</a:t>
            </a:r>
          </a:p>
          <a:p>
            <a:pPr lvl="1"/>
            <a:r>
              <a:rPr lang="en-US" dirty="0"/>
              <a:t>what do they manipulate?</a:t>
            </a:r>
          </a:p>
          <a:p>
            <a:r>
              <a:rPr lang="en-US" dirty="0"/>
              <a:t>Protected memory</a:t>
            </a:r>
          </a:p>
          <a:p>
            <a:pPr lvl="1"/>
            <a:r>
              <a:rPr lang="en-US" dirty="0"/>
              <a:t>what are the various ways it can be implemented?</a:t>
            </a:r>
          </a:p>
          <a:p>
            <a:r>
              <a:rPr lang="en-US" dirty="0"/>
              <a:t>System call</a:t>
            </a:r>
          </a:p>
          <a:p>
            <a:pPr lvl="1"/>
            <a:r>
              <a:rPr lang="en-US" dirty="0"/>
              <a:t>what are the steps in handling?</a:t>
            </a:r>
          </a:p>
          <a:p>
            <a:r>
              <a:rPr lang="en-US" dirty="0"/>
              <a:t>Interrupts, exceptions, traps</a:t>
            </a:r>
          </a:p>
          <a:p>
            <a:pPr lvl="1"/>
            <a:r>
              <a:rPr lang="en-US" dirty="0"/>
              <a:t>definition of each</a:t>
            </a:r>
          </a:p>
          <a:p>
            <a:pPr lvl="1"/>
            <a:r>
              <a:rPr lang="en-US" dirty="0"/>
              <a:t>what are the steps in handling each?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A12D-ED7A-48D9-8D92-86530FE36C9F}" type="slidenum">
              <a:rPr lang="en-US"/>
              <a:pPr/>
              <a:t>20</a:t>
            </a:fld>
            <a:endParaRPr lang="en-US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FFS, JFS, LFS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FFS, how specifically does it improve over original Unix FS?</a:t>
            </a:r>
          </a:p>
          <a:p>
            <a:r>
              <a:rPr lang="en-US"/>
              <a:t>How about JFS, what is the key problem that it solves, what are the basic ideas?</a:t>
            </a:r>
          </a:p>
          <a:p>
            <a:r>
              <a:rPr lang="en-US"/>
              <a:t>How about LFS, what are the basic ideas, when does it yield an improvement, when does it not?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E922-D588-45D5-927B-04A13D5D80DC}" type="slidenum">
              <a:rPr lang="en-US"/>
              <a:pPr/>
              <a:t>21</a:t>
            </a:fld>
            <a:endParaRPr lang="en-US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RAID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 concepts of RAID</a:t>
            </a:r>
          </a:p>
          <a:p>
            <a:pPr lvl="1"/>
            <a:r>
              <a:rPr lang="en-US" dirty="0"/>
              <a:t>stripe files across multiple disks to improve throughput</a:t>
            </a:r>
          </a:p>
          <a:p>
            <a:pPr lvl="1"/>
            <a:r>
              <a:rPr lang="en-US" dirty="0"/>
              <a:t>compensate for decreased reliability with parity/ECC</a:t>
            </a:r>
          </a:p>
          <a:p>
            <a:r>
              <a:rPr lang="en-US" dirty="0"/>
              <a:t>Sources of improvement as you go from RAID-0 to RAID-5</a:t>
            </a:r>
          </a:p>
          <a:p>
            <a:r>
              <a:rPr lang="en-US" dirty="0"/>
              <a:t>RAID vs. backup (they are different!)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7199-66C4-4C7D-BA34-071D4CD02659}" type="slidenum">
              <a:rPr lang="en-US"/>
              <a:pPr/>
              <a:t>22</a:t>
            </a:fld>
            <a:endParaRPr 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Networking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ISO 7-layer model</a:t>
            </a:r>
          </a:p>
          <a:p>
            <a:r>
              <a:rPr lang="en-US" dirty="0"/>
              <a:t>Ethernet protocol</a:t>
            </a:r>
          </a:p>
          <a:p>
            <a:r>
              <a:rPr lang="en-US" dirty="0"/>
              <a:t>IP and routing</a:t>
            </a:r>
          </a:p>
          <a:p>
            <a:r>
              <a:rPr lang="en-US" dirty="0"/>
              <a:t>TCP principles (sending a long message via postcards)</a:t>
            </a:r>
          </a:p>
          <a:p>
            <a:r>
              <a:rPr lang="en-US" dirty="0"/>
              <a:t>Protocol </a:t>
            </a:r>
            <a:r>
              <a:rPr lang="en-US" dirty="0" smtClean="0"/>
              <a:t>encapsulation/nesting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49AF-EA6B-49D6-9CBA-D2BA09EE029F}" type="slidenum">
              <a:rPr lang="en-US"/>
              <a:pPr/>
              <a:t>23</a:t>
            </a:fld>
            <a:endParaRPr lang="en-US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Basic idea – what does it buy you over message passing?</a:t>
            </a:r>
          </a:p>
          <a:p>
            <a:r>
              <a:rPr lang="en-US"/>
              <a:t>Subtopics:  interface description language, stubs, stub generation, parameter marshaling, binding, runtime/transport, error handling, performance, thread pools</a:t>
            </a:r>
          </a:p>
          <a:p>
            <a:r>
              <a:rPr lang="en-US"/>
              <a:t>Transparency:  when is distribution transparent, when is it not?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6842-BC3E-44B9-9212-5FBADB056A3A}" type="slidenum">
              <a:rPr lang="en-US"/>
              <a:pPr/>
              <a:t>24</a:t>
            </a:fld>
            <a:endParaRPr lang="en-US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 file systems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Issues:</a:t>
            </a:r>
          </a:p>
          <a:p>
            <a:pPr lvl="1"/>
            <a:r>
              <a:rPr lang="en-US"/>
              <a:t>Basic abstraction, naming, caching, sharing/coherency, replication, performance</a:t>
            </a:r>
          </a:p>
          <a:p>
            <a:r>
              <a:rPr lang="en-US"/>
              <a:t>Examples – compare and contrast various aspects (and goals/environments) of:</a:t>
            </a:r>
          </a:p>
          <a:p>
            <a:pPr lvl="1"/>
            <a:r>
              <a:rPr lang="en-US"/>
              <a:t>NFS</a:t>
            </a:r>
          </a:p>
          <a:p>
            <a:pPr lvl="1"/>
            <a:r>
              <a:rPr lang="en-US"/>
              <a:t>AFS</a:t>
            </a:r>
          </a:p>
          <a:p>
            <a:pPr lvl="1"/>
            <a:r>
              <a:rPr lang="en-US"/>
              <a:t>Sprite</a:t>
            </a:r>
          </a:p>
          <a:p>
            <a:pPr lvl="1"/>
            <a:r>
              <a:rPr lang="en-US"/>
              <a:t>GFS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D476-D543-47FE-8A5F-C37645249B2D}" type="slidenum">
              <a:rPr lang="en-US"/>
              <a:pPr/>
              <a:t>25</a:t>
            </a:fld>
            <a:endParaRPr lang="en-US"/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 systems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Loosely-coupled, closely-coupled, tightly-coupled</a:t>
            </a:r>
          </a:p>
          <a:p>
            <a:r>
              <a:rPr lang="en-US"/>
              <a:t>Grapevine as an example, in some detail</a:t>
            </a:r>
          </a:p>
          <a:p>
            <a:r>
              <a:rPr lang="en-US"/>
              <a:t>Google web search as an example, in some detail</a:t>
            </a:r>
          </a:p>
          <a:p>
            <a:r>
              <a:rPr lang="en-US"/>
              <a:t>BOINC</a:t>
            </a:r>
          </a:p>
          <a:p>
            <a:r>
              <a:rPr lang="en-US"/>
              <a:t>For Grapevine and Google, focus on reliability, scalability – how do they achieve these properties?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76B4-82DA-4109-BFC5-BA1EF470895F}" type="slidenum">
              <a:rPr lang="en-US"/>
              <a:pPr/>
              <a:t>26</a:t>
            </a:fld>
            <a:endParaRPr lang="en-US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Machine Monitors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Basic concepts of VMM’s</a:t>
            </a:r>
          </a:p>
          <a:p>
            <a:r>
              <a:rPr lang="en-US"/>
              <a:t>Modern examples:</a:t>
            </a:r>
          </a:p>
          <a:p>
            <a:pPr lvl="1"/>
            <a:r>
              <a:rPr lang="en-US"/>
              <a:t>OS-X and Windows on the same laptop</a:t>
            </a:r>
          </a:p>
          <a:p>
            <a:pPr lvl="1"/>
            <a:r>
              <a:rPr lang="en-US"/>
              <a:t>Server consolidation</a:t>
            </a:r>
          </a:p>
          <a:p>
            <a:pPr lvl="1"/>
            <a:r>
              <a:rPr lang="en-US"/>
              <a:t>Amazon Web Services</a:t>
            </a:r>
          </a:p>
          <a:p>
            <a:r>
              <a:rPr lang="en-US"/>
              <a:t>In some detail, what is the relationship between an application, the guest OS on which it runs, the VMM, and the hardware?</a:t>
            </a:r>
          </a:p>
          <a:p>
            <a:pPr lvl="1"/>
            <a:r>
              <a:rPr lang="en-US"/>
              <a:t>How does control transfer appropriately?</a:t>
            </a:r>
          </a:p>
          <a:p>
            <a:pPr lvl="1"/>
            <a:r>
              <a:rPr lang="en-US"/>
              <a:t>How do reconcile the fact that both the apps and the guest OS’s are running in user mode?</a:t>
            </a:r>
          </a:p>
          <a:p>
            <a:pPr lvl="1"/>
            <a:r>
              <a:rPr lang="en-US"/>
              <a:t>Be able to trace the handling of a syscall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840-6A51-4725-B4EB-5BEF286DFF43}" type="slidenum">
              <a:rPr lang="en-US"/>
              <a:pPr/>
              <a:t>27</a:t>
            </a:fld>
            <a:endParaRPr lang="en-US"/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Principals, objects, rights</a:t>
            </a:r>
          </a:p>
          <a:p>
            <a:r>
              <a:rPr lang="en-US"/>
              <a:t>Authentication, authorization, auditing</a:t>
            </a:r>
          </a:p>
          <a:p>
            <a:r>
              <a:rPr lang="en-US"/>
              <a:t>“Gotchas” with simple password protection</a:t>
            </a:r>
          </a:p>
          <a:p>
            <a:r>
              <a:rPr lang="en-US"/>
              <a:t>The distributed world</a:t>
            </a:r>
          </a:p>
          <a:p>
            <a:pPr lvl="1"/>
            <a:r>
              <a:rPr lang="en-US"/>
              <a:t>Privacy</a:t>
            </a:r>
          </a:p>
          <a:p>
            <a:pPr lvl="1"/>
            <a:r>
              <a:rPr lang="en-US"/>
              <a:t>Integrity</a:t>
            </a:r>
          </a:p>
          <a:p>
            <a:pPr lvl="1"/>
            <a:r>
              <a:rPr lang="en-US"/>
              <a:t>Achieving them using symmetric (shared key) and asymmetric (public/private key) systems</a:t>
            </a:r>
          </a:p>
          <a:p>
            <a:pPr lvl="1"/>
            <a:r>
              <a:rPr lang="en-US"/>
              <a:t>Certificate authorities</a:t>
            </a:r>
          </a:p>
          <a:p>
            <a:pPr lvl="1"/>
            <a:r>
              <a:rPr lang="en-US"/>
              <a:t>Spyware</a:t>
            </a:r>
          </a:p>
          <a:p>
            <a:pPr lvl="1"/>
            <a:r>
              <a:rPr lang="en-US"/>
              <a:t>Confinement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95C7-A1DF-404B-8DD0-906D448183F7}" type="slidenum">
              <a:rPr lang="en-US"/>
              <a:pPr/>
              <a:t>28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Cloud Computing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Understand the OS aspects that it illustrates</a:t>
            </a:r>
          </a:p>
          <a:p>
            <a:pPr lvl="1"/>
            <a:r>
              <a:rPr lang="en-US"/>
              <a:t>Commodity PCs (boards with CPUs, disks, memory) running Unix</a:t>
            </a:r>
          </a:p>
          <a:p>
            <a:pPr lvl="1"/>
            <a:r>
              <a:rPr lang="en-US"/>
              <a:t>Connected via LANs</a:t>
            </a:r>
          </a:p>
          <a:p>
            <a:pPr lvl="1"/>
            <a:r>
              <a:rPr lang="en-US"/>
              <a:t>VMMs</a:t>
            </a:r>
          </a:p>
          <a:p>
            <a:pPr lvl="1"/>
            <a:r>
              <a:rPr lang="en-US"/>
              <a:t>Load balancing</a:t>
            </a:r>
          </a:p>
          <a:p>
            <a:pPr lvl="1"/>
            <a:r>
              <a:rPr lang="en-US"/>
              <a:t>Scheduling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95C7-A1DF-404B-8DD0-906D448183F7}" type="slidenum">
              <a:rPr lang="en-US"/>
              <a:pPr/>
              <a:t>29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You’re responsible for understanding all aspects of the projects!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51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B321-FADF-4ECB-93A7-8F06B0290AE7}" type="slidenum">
              <a:rPr lang="en-US"/>
              <a:pPr/>
              <a:t>3</a:t>
            </a:fld>
            <a:endParaRPr lang="en-US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Structure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are the major components of an OS?</a:t>
            </a:r>
          </a:p>
          <a:p>
            <a:r>
              <a:rPr lang="en-US"/>
              <a:t>How are they organized?</a:t>
            </a:r>
          </a:p>
          <a:p>
            <a:pPr lvl="1"/>
            <a:r>
              <a:rPr lang="en-US"/>
              <a:t>what is the difference between monolithic, layered, microkernel OS’s?</a:t>
            </a:r>
          </a:p>
          <a:p>
            <a:pPr lvl="2"/>
            <a:r>
              <a:rPr lang="en-US"/>
              <a:t>advantages and disadvantages?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4F84-1B48-4AB1-8441-3E17C526570D}" type="slidenum">
              <a:rPr lang="en-US"/>
              <a:pPr/>
              <a:t>4</a:t>
            </a:fld>
            <a:endParaRPr lang="en-US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Processes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a process?  What does it virtualize?</a:t>
            </a:r>
          </a:p>
          <a:p>
            <a:pPr lvl="1"/>
            <a:r>
              <a:rPr lang="en-US"/>
              <a:t>differences between program, process, thread?</a:t>
            </a:r>
          </a:p>
          <a:p>
            <a:pPr lvl="1"/>
            <a:r>
              <a:rPr lang="en-US"/>
              <a:t>what is contained in process?</a:t>
            </a:r>
          </a:p>
          <a:p>
            <a:pPr lvl="2"/>
            <a:r>
              <a:rPr lang="en-US"/>
              <a:t>what does PCB contain?</a:t>
            </a:r>
          </a:p>
          <a:p>
            <a:pPr lvl="2"/>
            <a:r>
              <a:rPr lang="en-US"/>
              <a:t>PCB vs. address space</a:t>
            </a:r>
          </a:p>
          <a:p>
            <a:pPr lvl="1"/>
            <a:r>
              <a:rPr lang="en-US"/>
              <a:t>state queues?</a:t>
            </a:r>
          </a:p>
          <a:p>
            <a:pPr lvl="2"/>
            <a:r>
              <a:rPr lang="en-US"/>
              <a:t>which states, what transitions are possible?</a:t>
            </a:r>
          </a:p>
          <a:p>
            <a:pPr lvl="2"/>
            <a:r>
              <a:rPr lang="en-US"/>
              <a:t>when do transitions happen?</a:t>
            </a:r>
          </a:p>
          <a:p>
            <a:r>
              <a:rPr lang="en-US"/>
              <a:t>Process manipulation</a:t>
            </a:r>
          </a:p>
          <a:p>
            <a:pPr lvl="1"/>
            <a:r>
              <a:rPr lang="en-US"/>
              <a:t>what does fork() do?  how about exec()?</a:t>
            </a:r>
          </a:p>
          <a:p>
            <a:pPr lvl="1"/>
            <a:r>
              <a:rPr lang="en-US"/>
              <a:t>how do shells work?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B920-B619-42B6-A9AD-D80C6A2AD664}" type="slidenum">
              <a:rPr lang="en-US"/>
              <a:pPr/>
              <a:t>5</a:t>
            </a:fld>
            <a:endParaRPr lang="en-US"/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a thread?</a:t>
            </a:r>
          </a:p>
          <a:p>
            <a:pPr lvl="1"/>
            <a:r>
              <a:rPr lang="en-US"/>
              <a:t>why are they useful?</a:t>
            </a:r>
          </a:p>
          <a:p>
            <a:pPr lvl="1"/>
            <a:r>
              <a:rPr lang="en-US"/>
              <a:t>what’s the address space look like?</a:t>
            </a:r>
          </a:p>
          <a:p>
            <a:pPr lvl="1"/>
            <a:r>
              <a:rPr lang="en-US"/>
              <a:t>TCB vs. PCB</a:t>
            </a:r>
          </a:p>
          <a:p>
            <a:pPr lvl="1"/>
            <a:r>
              <a:rPr lang="en-US"/>
              <a:t>user-level vs. kernel-level threads?</a:t>
            </a:r>
          </a:p>
          <a:p>
            <a:pPr lvl="2"/>
            <a:r>
              <a:rPr lang="en-US"/>
              <a:t>performance implications</a:t>
            </a:r>
          </a:p>
          <a:p>
            <a:pPr lvl="2"/>
            <a:r>
              <a:rPr lang="en-US"/>
              <a:t>functionality implications</a:t>
            </a:r>
          </a:p>
          <a:p>
            <a:r>
              <a:rPr lang="en-US"/>
              <a:t>How does thread scheduling differ from process scheduling?</a:t>
            </a:r>
          </a:p>
          <a:p>
            <a:pPr lvl="1"/>
            <a:r>
              <a:rPr lang="en-US"/>
              <a:t>what operations do threads support?</a:t>
            </a:r>
          </a:p>
          <a:p>
            <a:pPr lvl="1"/>
            <a:r>
              <a:rPr lang="en-US"/>
              <a:t>what happens on a thread context switch? what is saved in TCB?</a:t>
            </a:r>
          </a:p>
          <a:p>
            <a:pPr lvl="1"/>
            <a:r>
              <a:rPr lang="en-US"/>
              <a:t>preemptive vs. non-preemptive scheduling?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9C20-0FF2-4C0B-AD3B-BCE814B17027}" type="slidenum">
              <a:rPr lang="en-US"/>
              <a:pPr/>
              <a:t>6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Long term vs. short term</a:t>
            </a:r>
          </a:p>
          <a:p>
            <a:r>
              <a:rPr lang="en-US"/>
              <a:t>When does scheduling happen?</a:t>
            </a:r>
          </a:p>
          <a:p>
            <a:pPr lvl="1"/>
            <a:r>
              <a:rPr lang="en-US"/>
              <a:t>job changes state, interrupts, exceptions, job creation</a:t>
            </a:r>
          </a:p>
          <a:p>
            <a:r>
              <a:rPr lang="en-US"/>
              <a:t>Scheduling goals?</a:t>
            </a:r>
          </a:p>
          <a:p>
            <a:pPr lvl="1"/>
            <a:r>
              <a:rPr lang="en-US"/>
              <a:t>maximize CPU utilization</a:t>
            </a:r>
          </a:p>
          <a:p>
            <a:pPr lvl="1"/>
            <a:r>
              <a:rPr lang="en-US"/>
              <a:t>maximize job throughput</a:t>
            </a:r>
          </a:p>
          <a:p>
            <a:pPr lvl="1"/>
            <a:r>
              <a:rPr lang="en-US"/>
              <a:t>minimize {turnaround time | waiting time | response time}</a:t>
            </a:r>
          </a:p>
          <a:p>
            <a:pPr lvl="1"/>
            <a:r>
              <a:rPr lang="en-US"/>
              <a:t>batch vs. interactive: what are their goals?</a:t>
            </a:r>
          </a:p>
          <a:p>
            <a:r>
              <a:rPr lang="en-US"/>
              <a:t>What is starvation?  what causes it?</a:t>
            </a:r>
          </a:p>
          <a:p>
            <a:r>
              <a:rPr lang="en-US"/>
              <a:t>FCFS/FIFO, SPT, SRPT, priority, RR, MLFQ…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FDF66-A60F-435A-95A4-CC07408AA218}" type="slidenum">
              <a:rPr lang="en-US"/>
              <a:pPr/>
              <a:t>7</a:t>
            </a:fld>
            <a:endParaRPr 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Synchronization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do we need it?</a:t>
            </a:r>
          </a:p>
          <a:p>
            <a:pPr lvl="1"/>
            <a:r>
              <a:rPr lang="en-US"/>
              <a:t>data coordination? execution coordination?</a:t>
            </a:r>
          </a:p>
          <a:p>
            <a:pPr lvl="1"/>
            <a:r>
              <a:rPr lang="en-US"/>
              <a:t>what are race conditions?  when do they occur?</a:t>
            </a:r>
          </a:p>
          <a:p>
            <a:pPr lvl="1"/>
            <a:r>
              <a:rPr lang="en-US"/>
              <a:t>when are resources shared? (variables, heap objects, …)</a:t>
            </a:r>
          </a:p>
          <a:p>
            <a:r>
              <a:rPr lang="en-US"/>
              <a:t>What is mutual exclusion?</a:t>
            </a:r>
          </a:p>
          <a:p>
            <a:pPr lvl="1"/>
            <a:r>
              <a:rPr lang="en-US"/>
              <a:t>what is a critical section?</a:t>
            </a:r>
          </a:p>
          <a:p>
            <a:pPr lvl="1"/>
            <a:r>
              <a:rPr lang="en-US"/>
              <a:t>what are the requirements of critical sections?</a:t>
            </a:r>
          </a:p>
          <a:p>
            <a:pPr lvl="2"/>
            <a:r>
              <a:rPr lang="en-US"/>
              <a:t>mutex, progress, bounded waiting, performance</a:t>
            </a:r>
          </a:p>
          <a:p>
            <a:pPr lvl="1"/>
            <a:r>
              <a:rPr lang="en-US"/>
              <a:t>what are mechanisms for programming critical sections?</a:t>
            </a:r>
          </a:p>
          <a:p>
            <a:pPr lvl="2"/>
            <a:r>
              <a:rPr lang="en-US"/>
              <a:t>locks, semaphores, monitors, condition variables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4872-B3E8-4E41-B320-C08B57A1B146}" type="slidenum">
              <a:rPr lang="en-US"/>
              <a:pPr/>
              <a:t>8</a:t>
            </a:fld>
            <a:endParaRPr lang="en-US"/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Locks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does it mean for acquire/release to be atomic?</a:t>
            </a:r>
          </a:p>
          <a:p>
            <a:r>
              <a:rPr lang="en-US"/>
              <a:t>how can locks be implemented?</a:t>
            </a:r>
          </a:p>
          <a:p>
            <a:pPr lvl="1"/>
            <a:r>
              <a:rPr lang="en-US"/>
              <a:t>spinlocks? interrupts? OS/thread-scheduler?</a:t>
            </a:r>
          </a:p>
          <a:p>
            <a:pPr lvl="1"/>
            <a:r>
              <a:rPr lang="en-US"/>
              <a:t>test-and-set?</a:t>
            </a:r>
          </a:p>
          <a:p>
            <a:pPr lvl="1"/>
            <a:r>
              <a:rPr lang="en-US"/>
              <a:t>limitations of locks?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EEBA-D7EC-40CC-9612-B9D2C63E37FC}" type="slidenum">
              <a:rPr lang="en-US"/>
              <a:pPr/>
              <a:t>9</a:t>
            </a:fld>
            <a:endParaRPr lang="en-US"/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Semaphores and Monitors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Semaphores</a:t>
            </a:r>
          </a:p>
          <a:p>
            <a:pPr lvl="1"/>
            <a:r>
              <a:rPr lang="en-US" dirty="0"/>
              <a:t>basic operations:  wait vs. signal?</a:t>
            </a:r>
          </a:p>
          <a:p>
            <a:pPr lvl="1"/>
            <a:r>
              <a:rPr lang="en-US" dirty="0"/>
              <a:t>difference between semaphore and lock?</a:t>
            </a:r>
          </a:p>
          <a:p>
            <a:pPr lvl="1"/>
            <a:r>
              <a:rPr lang="en-US" dirty="0"/>
              <a:t>when and how do threads block on semaphores? when do they wake?</a:t>
            </a:r>
          </a:p>
          <a:p>
            <a:pPr lvl="1"/>
            <a:r>
              <a:rPr lang="en-US" dirty="0"/>
              <a:t>bounded buffers problem</a:t>
            </a:r>
          </a:p>
          <a:p>
            <a:pPr lvl="2"/>
            <a:r>
              <a:rPr lang="en-US" dirty="0"/>
              <a:t>producer/consumer</a:t>
            </a:r>
          </a:p>
          <a:p>
            <a:pPr lvl="1"/>
            <a:r>
              <a:rPr lang="en-US" dirty="0"/>
              <a:t>readers/writers problem</a:t>
            </a:r>
          </a:p>
          <a:p>
            <a:pPr lvl="1"/>
            <a:r>
              <a:rPr lang="en-US" dirty="0"/>
              <a:t>how is all of this implemented</a:t>
            </a:r>
          </a:p>
          <a:p>
            <a:pPr lvl="2"/>
            <a:r>
              <a:rPr lang="en-US" dirty="0" smtClean="0"/>
              <a:t>moving </a:t>
            </a:r>
            <a:r>
              <a:rPr lang="en-US" dirty="0"/>
              <a:t>descriptors on and off queues</a:t>
            </a:r>
          </a:p>
          <a:p>
            <a:r>
              <a:rPr lang="en-US" dirty="0"/>
              <a:t>Monitors</a:t>
            </a:r>
          </a:p>
          <a:p>
            <a:pPr lvl="1"/>
            <a:r>
              <a:rPr lang="en-US" dirty="0"/>
              <a:t>the operations and their implementation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3748</TotalTime>
  <Words>1692</Words>
  <Application>Microsoft Office PowerPoint</Application>
  <PresentationFormat>On-screen Show (4:3)</PresentationFormat>
  <Paragraphs>321</Paragraphs>
  <Slides>29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Blank Presentation</vt:lpstr>
      <vt:lpstr>CSE 451: Operating Systems Spring 2013  Module 28 Course Review</vt:lpstr>
      <vt:lpstr>Architectural Support</vt:lpstr>
      <vt:lpstr>OS Structure</vt:lpstr>
      <vt:lpstr>Processes</vt:lpstr>
      <vt:lpstr>Threads</vt:lpstr>
      <vt:lpstr>Scheduling</vt:lpstr>
      <vt:lpstr>Synchronization</vt:lpstr>
      <vt:lpstr>Locks</vt:lpstr>
      <vt:lpstr>Semaphores and Monitors</vt:lpstr>
      <vt:lpstr>PowerPoint Presentation</vt:lpstr>
      <vt:lpstr>Deadlock</vt:lpstr>
      <vt:lpstr>Memory Management</vt:lpstr>
      <vt:lpstr>Paged Virtual Memory</vt:lpstr>
      <vt:lpstr>Page replacement algorithms</vt:lpstr>
      <vt:lpstr>Multi-level page tables, TLBs</vt:lpstr>
      <vt:lpstr>Disks</vt:lpstr>
      <vt:lpstr>Files and Directories</vt:lpstr>
      <vt:lpstr>File system data structures</vt:lpstr>
      <vt:lpstr>FS buffer cache</vt:lpstr>
      <vt:lpstr>FFS, JFS, LFS</vt:lpstr>
      <vt:lpstr>RAID</vt:lpstr>
      <vt:lpstr>Networking</vt:lpstr>
      <vt:lpstr>RPC</vt:lpstr>
      <vt:lpstr>Distributed file systems</vt:lpstr>
      <vt:lpstr>Distributed systems</vt:lpstr>
      <vt:lpstr>Virtual Machine Monitors</vt:lpstr>
      <vt:lpstr>Security</vt:lpstr>
      <vt:lpstr>Cloud Computing</vt:lpstr>
      <vt:lpstr>Projects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434</cp:revision>
  <dcterms:created xsi:type="dcterms:W3CDTF">1998-03-30T02:45:13Z</dcterms:created>
  <dcterms:modified xsi:type="dcterms:W3CDTF">2013-05-27T21:02:45Z</dcterms:modified>
</cp:coreProperties>
</file>