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307" r:id="rId3"/>
    <p:sldId id="292" r:id="rId4"/>
    <p:sldId id="277" r:id="rId5"/>
    <p:sldId id="294" r:id="rId6"/>
    <p:sldId id="293" r:id="rId7"/>
    <p:sldId id="296" r:id="rId8"/>
    <p:sldId id="295" r:id="rId9"/>
    <p:sldId id="279" r:id="rId10"/>
    <p:sldId id="297" r:id="rId11"/>
    <p:sldId id="280" r:id="rId12"/>
    <p:sldId id="281" r:id="rId13"/>
    <p:sldId id="282" r:id="rId14"/>
    <p:sldId id="283" r:id="rId15"/>
    <p:sldId id="299" r:id="rId16"/>
    <p:sldId id="284" r:id="rId17"/>
    <p:sldId id="309" r:id="rId18"/>
    <p:sldId id="285" r:id="rId19"/>
    <p:sldId id="286" r:id="rId20"/>
    <p:sldId id="308" r:id="rId21"/>
    <p:sldId id="287" r:id="rId22"/>
    <p:sldId id="288" r:id="rId23"/>
    <p:sldId id="310" r:id="rId24"/>
    <p:sldId id="289" r:id="rId25"/>
    <p:sldId id="290" r:id="rId26"/>
    <p:sldId id="291" r:id="rId27"/>
    <p:sldId id="300" r:id="rId28"/>
    <p:sldId id="301" r:id="rId29"/>
    <p:sldId id="302" r:id="rId30"/>
    <p:sldId id="303" r:id="rId31"/>
    <p:sldId id="304" r:id="rId32"/>
    <p:sldId id="305" r:id="rId33"/>
    <p:sldId id="306" r:id="rId34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9" autoAdjust="0"/>
    <p:restoredTop sz="94660"/>
  </p:normalViewPr>
  <p:slideViewPr>
    <p:cSldViewPr>
      <p:cViewPr varScale="1">
        <p:scale>
          <a:sx n="175" d="100"/>
          <a:sy n="175" d="100"/>
        </p:scale>
        <p:origin x="-1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79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2" Type="http://schemas.openxmlformats.org/officeDocument/2006/relationships/slide" Target="slides/slide14.xml"/><Relationship Id="rId1" Type="http://schemas.openxmlformats.org/officeDocument/2006/relationships/slide" Target="slides/slide12.xml"/><Relationship Id="rId6" Type="http://schemas.openxmlformats.org/officeDocument/2006/relationships/slide" Target="slides/slide30.xml"/><Relationship Id="rId5" Type="http://schemas.openxmlformats.org/officeDocument/2006/relationships/slide" Target="slides/slide21.xml"/><Relationship Id="rId4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FDFEF9E6-0666-4402-9AB4-11AD01AE1E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80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C9A18D03-D52C-4CDE-8415-04AE3C55F6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91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9A6475-ED70-43F0-A0A9-71652F4B542B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4759" tIns="46547" rIns="94759" bIns="46547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2200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951" tIns="28260" rIns="19951" bIns="28260"/>
          <a:lstStyle/>
          <a:p>
            <a:pPr defTabSz="957263">
              <a:lnSpc>
                <a:spcPts val="1675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6242CF-DBFE-483E-905D-D8669FBC74E0}" type="slidenum">
              <a:rPr lang="en-US"/>
              <a:pPr/>
              <a:t>10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BD4D-DC5F-4860-95AA-322C72EC4F37}" type="slidenum">
              <a:rPr lang="en-US"/>
              <a:pPr/>
              <a:t>11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6993B-5898-4DFA-8D3A-253C1F0C72A0}" type="slidenum">
              <a:rPr lang="en-US"/>
              <a:pPr/>
              <a:t>12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C0348-856D-4442-B3B0-DDFF6A2B073B}" type="slidenum">
              <a:rPr lang="en-US"/>
              <a:pPr/>
              <a:t>13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B4813-33E8-4F93-B560-B6537F36B323}" type="slidenum">
              <a:rPr lang="en-US"/>
              <a:pPr/>
              <a:t>14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6E3B7-3332-491C-B1F1-06E5F7D9B999}" type="slidenum">
              <a:rPr lang="en-US"/>
              <a:pPr/>
              <a:t>15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9841F-B74E-441C-BC6B-693A357F5F54}" type="slidenum">
              <a:rPr lang="en-US"/>
              <a:pPr/>
              <a:t>16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18CD2-0F72-49D8-8A54-0C7B43F75BEA}" type="slidenum">
              <a:rPr lang="en-US"/>
              <a:pPr/>
              <a:t>17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AAAD0-DF46-4C3A-B3BE-46C738DD38C3}" type="slidenum">
              <a:rPr lang="en-US"/>
              <a:pPr/>
              <a:t>18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FCB2F4-0950-4819-B878-0D007BFCD4D0}" type="slidenum">
              <a:rPr lang="en-US"/>
              <a:pPr/>
              <a:t>19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D634A-FA0C-4273-9E5E-F9B7E7C2EDE1}" type="slidenum">
              <a:rPr lang="en-US"/>
              <a:pPr/>
              <a:t>2</a:t>
            </a:fld>
            <a:endParaRPr lang="en-US"/>
          </a:p>
        </p:txBody>
      </p:sp>
      <p:sp>
        <p:nvSpPr>
          <p:cNvPr id="253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781" tIns="47889" rIns="95781" bIns="478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F47616-307C-42EC-AEF9-2B467F0D1CF3}" type="slidenum">
              <a:rPr lang="en-US"/>
              <a:pPr/>
              <a:t>20</a:t>
            </a:fld>
            <a:endParaRPr lang="en-US"/>
          </a:p>
        </p:txBody>
      </p:sp>
      <p:sp>
        <p:nvSpPr>
          <p:cNvPr id="256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560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781" tIns="47889" rIns="95781" bIns="478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4BAAFA-857C-4ABF-B798-A014515B7529}" type="slidenum">
              <a:rPr lang="en-US"/>
              <a:pPr/>
              <a:t>21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A7E51-11E1-49E5-9B93-A8A0ADB457D8}" type="slidenum">
              <a:rPr lang="en-US"/>
              <a:pPr/>
              <a:t>22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32411-543D-4E40-BB97-1F49D4540479}" type="slidenum">
              <a:rPr lang="en-US"/>
              <a:pPr/>
              <a:t>24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7D08A-7597-453B-8E8D-3D7AC4492771}" type="slidenum">
              <a:rPr lang="en-US"/>
              <a:pPr/>
              <a:t>25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B5B78-F5B1-42D5-9930-BE9F06CD0DFD}" type="slidenum">
              <a:rPr lang="en-US"/>
              <a:pPr/>
              <a:t>26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E94F0-BBAB-4FCE-95C7-5BD773DA4275}" type="slidenum">
              <a:rPr lang="en-US"/>
              <a:pPr/>
              <a:t>27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844C6-D032-4221-872E-286AE8F9BBF4}" type="slidenum">
              <a:rPr lang="en-US"/>
              <a:pPr/>
              <a:t>28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C7056-F2D1-4D20-8C15-B0DAA7A439C8}" type="slidenum">
              <a:rPr lang="en-US"/>
              <a:pPr/>
              <a:t>29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C30F0-CD41-4D75-A6A4-9B9FBDDF2F3B}" type="slidenum">
              <a:rPr lang="en-US"/>
              <a:pPr/>
              <a:t>30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E3CC18-C6FE-4000-912B-1FD25E5DBDF6}" type="slidenum">
              <a:rPr lang="en-US"/>
              <a:pPr/>
              <a:t>3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DF2B6-E128-42BB-BFEB-A3A8B7C3D480}" type="slidenum">
              <a:rPr lang="en-US"/>
              <a:pPr/>
              <a:t>31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8E1FA-D62D-447D-914F-0580C4117A15}" type="slidenum">
              <a:rPr lang="en-US"/>
              <a:pPr/>
              <a:t>32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33B62-E0C4-4F12-8CAD-4B0E0E8BF6E7}" type="slidenum">
              <a:rPr lang="en-US"/>
              <a:pPr/>
              <a:t>33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81399-FB8D-4D6E-A078-72A9A4302CD2}" type="slidenum">
              <a:rPr lang="en-US"/>
              <a:pPr/>
              <a:t>4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92D4D-CB6F-43D8-A68E-64599873A71E}" type="slidenum">
              <a:rPr lang="en-US"/>
              <a:pPr/>
              <a:t>5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144AB-16A5-44BA-86E8-28F8631938D9}" type="slidenum">
              <a:rPr lang="en-US"/>
              <a:pPr/>
              <a:t>6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4E8F90-DA7F-408D-9805-6D27990B68CB}" type="slidenum">
              <a:rPr lang="en-US"/>
              <a:pPr/>
              <a:t>7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9BAED-A6F1-4375-9BB8-828EEF119423}" type="slidenum">
              <a:rPr lang="en-US"/>
              <a:pPr/>
              <a:t>8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926F2-1388-4CAB-81E4-3277A9F76407}" type="slidenum">
              <a:rPr lang="en-US"/>
              <a:pPr/>
              <a:t>9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38E27-5F90-49C0-BC12-698FB124A16E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8421A-43D7-4FE0-B8B2-4BE92D5BF8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0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0EE8A2-B188-415A-950E-07685803BC36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8AFB5-04AC-479B-AFF8-3C0B81EA67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2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A52FE-F656-4162-849A-C3D1284BE496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9A020-4687-4005-A436-F6D039E98F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4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108AA7-1F47-4ED5-95EC-78D2BC59CBB2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2F525-F3B0-4871-8BF2-E8D19EAA8B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1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8D6E7-FAB9-40B8-B5C1-9B84BFF3CEC4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3CF8B-D889-47AB-9055-58D70B26D5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0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582D64-F9BB-468F-9E24-49B15130F498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9EF5D-4F22-4B52-B542-CBD6A9FB0F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1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CF119-C12B-4E47-AA57-9BCF9268FEDF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9877B-A00D-4ED8-A214-FC56D8E185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4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3C809-C9FD-432E-917A-7C83593A7CA4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F1FF5-5008-4711-8BA5-8C7095B637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4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E1BDB2-BBA7-494D-97ED-F6A7077AB58A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73E5A-2EF3-4E39-9EFF-F07EA79808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3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81A54E-7B26-49EE-9FFF-F4349D4BEBF1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CB75A-862A-40CA-9D5D-773D9C6411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2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065225-19FD-4B07-9944-CBBAA234DED0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EAA06-A7C7-435C-8A05-8F31E61B4A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8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946A8151-B027-4180-8B44-6935E9E76F2E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76092148-EDEA-43A0-9FE5-53D6259262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dirty="0" smtClean="0">
                <a:solidFill>
                  <a:srgbClr val="000000"/>
                </a:solidFill>
              </a:rPr>
              <a:t>Spring </a:t>
            </a:r>
            <a:r>
              <a:rPr lang="en-US" sz="2900" b="1" dirty="0" smtClean="0">
                <a:solidFill>
                  <a:srgbClr val="000000"/>
                </a:solidFill>
              </a:rPr>
              <a:t>2013 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11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Memory Management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962400" cy="304800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7BD-FA97-49BB-A488-08DD59E7174A}" type="slidenum">
              <a:rPr lang="en-US"/>
              <a:pPr/>
              <a:t>10</a:t>
            </a:fld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set of virtual addresses a process can reference is its </a:t>
            </a:r>
            <a:r>
              <a:rPr lang="en-US">
                <a:solidFill>
                  <a:srgbClr val="FF0000"/>
                </a:solidFill>
              </a:rPr>
              <a:t>address space</a:t>
            </a:r>
          </a:p>
          <a:p>
            <a:pPr lvl="1">
              <a:lnSpc>
                <a:spcPct val="90000"/>
              </a:lnSpc>
            </a:pPr>
            <a:r>
              <a:rPr lang="en-US"/>
              <a:t>many different possible mechanisms for translating virtual addresses to physical addresses</a:t>
            </a:r>
          </a:p>
          <a:p>
            <a:pPr lvl="2">
              <a:lnSpc>
                <a:spcPct val="90000"/>
              </a:lnSpc>
            </a:pPr>
            <a:r>
              <a:rPr lang="en-US"/>
              <a:t>we’ll take a historical walk through them, ending up with our current techniques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Note:  We are not yet talking about paging, or virtual memory</a:t>
            </a:r>
          </a:p>
          <a:p>
            <a:pPr lvl="1">
              <a:lnSpc>
                <a:spcPct val="90000"/>
              </a:lnSpc>
            </a:pPr>
            <a:r>
              <a:rPr lang="en-US"/>
              <a:t>Only that the program issues addresses in a virtual address space, and these must be </a:t>
            </a:r>
            <a:r>
              <a:rPr lang="en-US">
                <a:solidFill>
                  <a:srgbClr val="FF0000"/>
                </a:solidFill>
              </a:rPr>
              <a:t>translated</a:t>
            </a:r>
            <a:r>
              <a:rPr lang="en-US"/>
              <a:t> to reference memory (the physical address space)</a:t>
            </a:r>
          </a:p>
          <a:p>
            <a:pPr lvl="1">
              <a:lnSpc>
                <a:spcPct val="90000"/>
              </a:lnSpc>
            </a:pPr>
            <a:r>
              <a:rPr lang="en-US"/>
              <a:t>For now, think of the program as having a contiguous virtual address space that starts at 0, and a contiguous physical address space that starts somewhere else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2071-AB1C-4F9B-B461-B8DA259043CB}" type="slidenum">
              <a:rPr lang="en-US"/>
              <a:pPr/>
              <a:t>11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Old technique #1: Fixed partitions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Physical memory is broken up into fixed partitions</a:t>
            </a:r>
          </a:p>
          <a:p>
            <a:pPr lvl="1">
              <a:lnSpc>
                <a:spcPct val="90000"/>
              </a:lnSpc>
            </a:pPr>
            <a:r>
              <a:rPr lang="en-US"/>
              <a:t>partitions may have different sizes, but partitioning never changes</a:t>
            </a:r>
          </a:p>
          <a:p>
            <a:pPr lvl="1">
              <a:lnSpc>
                <a:spcPct val="90000"/>
              </a:lnSpc>
            </a:pPr>
            <a:r>
              <a:rPr lang="en-US"/>
              <a:t>hardware requirement: </a:t>
            </a:r>
            <a:r>
              <a:rPr lang="en-US">
                <a:solidFill>
                  <a:srgbClr val="FF0000"/>
                </a:solidFill>
              </a:rPr>
              <a:t>base register</a:t>
            </a:r>
            <a:r>
              <a:rPr lang="en-US"/>
              <a:t>,</a:t>
            </a:r>
            <a:r>
              <a:rPr lang="en-US">
                <a:solidFill>
                  <a:srgbClr val="FF0000"/>
                </a:solidFill>
              </a:rPr>
              <a:t> limit register</a:t>
            </a:r>
          </a:p>
          <a:p>
            <a:pPr lvl="2">
              <a:lnSpc>
                <a:spcPct val="90000"/>
              </a:lnSpc>
            </a:pPr>
            <a:r>
              <a:rPr lang="en-US"/>
              <a:t>physical address = virtual address + base register</a:t>
            </a:r>
          </a:p>
          <a:p>
            <a:pPr lvl="2">
              <a:lnSpc>
                <a:spcPct val="90000"/>
              </a:lnSpc>
            </a:pPr>
            <a:r>
              <a:rPr lang="en-US"/>
              <a:t>base register loaded by OS when it switches to a process</a:t>
            </a:r>
          </a:p>
          <a:p>
            <a:pPr lvl="1">
              <a:lnSpc>
                <a:spcPct val="90000"/>
              </a:lnSpc>
            </a:pPr>
            <a:r>
              <a:rPr lang="en-US"/>
              <a:t>how do we provide protection?</a:t>
            </a:r>
          </a:p>
          <a:p>
            <a:pPr lvl="2">
              <a:lnSpc>
                <a:spcPct val="90000"/>
              </a:lnSpc>
            </a:pPr>
            <a:r>
              <a:rPr lang="en-US"/>
              <a:t>if (physical address &gt; base + limit) then… ?</a:t>
            </a:r>
          </a:p>
          <a:p>
            <a:pPr>
              <a:lnSpc>
                <a:spcPct val="90000"/>
              </a:lnSpc>
            </a:pPr>
            <a:r>
              <a:rPr lang="en-US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/>
              <a:t>Simple</a:t>
            </a:r>
          </a:p>
          <a:p>
            <a:pPr>
              <a:lnSpc>
                <a:spcPct val="90000"/>
              </a:lnSpc>
            </a:pPr>
            <a:r>
              <a:rPr lang="en-US"/>
              <a:t>Problems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internal fragmentation</a:t>
            </a:r>
            <a:r>
              <a:rPr lang="en-US"/>
              <a:t>: the available partition is larger than what was requested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external fragmentation</a:t>
            </a:r>
            <a:r>
              <a:rPr lang="en-US"/>
              <a:t>: two small partitions left, but one big job – what sizes should the partitions be??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7EBB-D364-4B1F-BF02-C9016BFF7242}" type="slidenum">
              <a:rPr lang="en-US"/>
              <a:pPr/>
              <a:t>12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 of fixed partitions</a:t>
            </a:r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54864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0</a:t>
            </a:r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5486400" y="2743200"/>
            <a:ext cx="11430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1</a:t>
            </a:r>
          </a:p>
        </p:txBody>
      </p:sp>
      <p:sp>
        <p:nvSpPr>
          <p:cNvPr id="187399" name="Rectangle 7"/>
          <p:cNvSpPr>
            <a:spLocks noChangeArrowheads="1"/>
          </p:cNvSpPr>
          <p:nvPr/>
        </p:nvSpPr>
        <p:spPr bwMode="auto">
          <a:xfrm>
            <a:off x="5486400" y="3810000"/>
            <a:ext cx="11430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2</a:t>
            </a:r>
          </a:p>
        </p:txBody>
      </p:sp>
      <p:sp>
        <p:nvSpPr>
          <p:cNvPr id="187400" name="Rectangle 8"/>
          <p:cNvSpPr>
            <a:spLocks noChangeArrowheads="1"/>
          </p:cNvSpPr>
          <p:nvPr/>
        </p:nvSpPr>
        <p:spPr bwMode="auto">
          <a:xfrm>
            <a:off x="5486400" y="4343400"/>
            <a:ext cx="11430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3</a:t>
            </a:r>
          </a:p>
        </p:txBody>
      </p:sp>
      <p:sp>
        <p:nvSpPr>
          <p:cNvPr id="187402" name="Rectangle 10"/>
          <p:cNvSpPr>
            <a:spLocks noChangeArrowheads="1"/>
          </p:cNvSpPr>
          <p:nvPr/>
        </p:nvSpPr>
        <p:spPr bwMode="auto">
          <a:xfrm>
            <a:off x="6705600" y="2057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187403" name="Rectangle 11"/>
          <p:cNvSpPr>
            <a:spLocks noChangeArrowheads="1"/>
          </p:cNvSpPr>
          <p:nvPr/>
        </p:nvSpPr>
        <p:spPr bwMode="auto">
          <a:xfrm>
            <a:off x="6669088" y="25908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2K</a:t>
            </a:r>
          </a:p>
        </p:txBody>
      </p:sp>
      <p:sp>
        <p:nvSpPr>
          <p:cNvPr id="187405" name="Rectangle 13"/>
          <p:cNvSpPr>
            <a:spLocks noChangeArrowheads="1"/>
          </p:cNvSpPr>
          <p:nvPr/>
        </p:nvSpPr>
        <p:spPr bwMode="auto">
          <a:xfrm>
            <a:off x="6661150" y="36576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6K</a:t>
            </a:r>
          </a:p>
        </p:txBody>
      </p:sp>
      <p:sp>
        <p:nvSpPr>
          <p:cNvPr id="187406" name="Rectangle 14"/>
          <p:cNvSpPr>
            <a:spLocks noChangeArrowheads="1"/>
          </p:cNvSpPr>
          <p:nvPr/>
        </p:nvSpPr>
        <p:spPr bwMode="auto">
          <a:xfrm>
            <a:off x="6661150" y="41910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8K</a:t>
            </a:r>
          </a:p>
        </p:txBody>
      </p:sp>
      <p:sp>
        <p:nvSpPr>
          <p:cNvPr id="187407" name="Rectangle 15"/>
          <p:cNvSpPr>
            <a:spLocks noChangeArrowheads="1"/>
          </p:cNvSpPr>
          <p:nvPr/>
        </p:nvSpPr>
        <p:spPr bwMode="auto">
          <a:xfrm>
            <a:off x="6629400" y="5181600"/>
            <a:ext cx="500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12K</a:t>
            </a:r>
          </a:p>
        </p:txBody>
      </p:sp>
      <p:sp>
        <p:nvSpPr>
          <p:cNvPr id="187409" name="Rectangle 17"/>
          <p:cNvSpPr>
            <a:spLocks noChangeArrowheads="1"/>
          </p:cNvSpPr>
          <p:nvPr/>
        </p:nvSpPr>
        <p:spPr bwMode="auto">
          <a:xfrm>
            <a:off x="5199063" y="16764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187410" name="Rectangle 18"/>
          <p:cNvSpPr>
            <a:spLocks noChangeArrowheads="1"/>
          </p:cNvSpPr>
          <p:nvPr/>
        </p:nvSpPr>
        <p:spPr bwMode="auto">
          <a:xfrm>
            <a:off x="609600" y="39624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offset</a:t>
            </a:r>
          </a:p>
        </p:txBody>
      </p:sp>
      <p:sp>
        <p:nvSpPr>
          <p:cNvPr id="187411" name="Oval 19"/>
          <p:cNvSpPr>
            <a:spLocks noChangeArrowheads="1"/>
          </p:cNvSpPr>
          <p:nvPr/>
        </p:nvSpPr>
        <p:spPr bwMode="auto">
          <a:xfrm>
            <a:off x="4038600" y="3886200"/>
            <a:ext cx="457200" cy="457200"/>
          </a:xfrm>
          <a:prstGeom prst="ellipse">
            <a:avLst/>
          </a:prstGeom>
          <a:solidFill>
            <a:srgbClr val="F0EBE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+</a:t>
            </a:r>
          </a:p>
        </p:txBody>
      </p:sp>
      <p:sp>
        <p:nvSpPr>
          <p:cNvPr id="187412" name="Rectangle 20"/>
          <p:cNvSpPr>
            <a:spLocks noChangeArrowheads="1"/>
          </p:cNvSpPr>
          <p:nvPr/>
        </p:nvSpPr>
        <p:spPr bwMode="auto">
          <a:xfrm>
            <a:off x="533400" y="42672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187413" name="Rectangle 21"/>
          <p:cNvSpPr>
            <a:spLocks noChangeArrowheads="1"/>
          </p:cNvSpPr>
          <p:nvPr/>
        </p:nvSpPr>
        <p:spPr bwMode="auto">
          <a:xfrm>
            <a:off x="3429000" y="2667000"/>
            <a:ext cx="1524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P2’s base: 6K</a:t>
            </a:r>
          </a:p>
        </p:txBody>
      </p:sp>
      <p:sp>
        <p:nvSpPr>
          <p:cNvPr id="187414" name="Rectangle 22"/>
          <p:cNvSpPr>
            <a:spLocks noChangeArrowheads="1"/>
          </p:cNvSpPr>
          <p:nvPr/>
        </p:nvSpPr>
        <p:spPr bwMode="auto">
          <a:xfrm>
            <a:off x="3581400" y="2362200"/>
            <a:ext cx="1287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base register</a:t>
            </a:r>
          </a:p>
        </p:txBody>
      </p:sp>
      <p:sp>
        <p:nvSpPr>
          <p:cNvPr id="187415" name="Line 23"/>
          <p:cNvSpPr>
            <a:spLocks noChangeShapeType="1"/>
          </p:cNvSpPr>
          <p:nvPr/>
        </p:nvSpPr>
        <p:spPr bwMode="auto">
          <a:xfrm>
            <a:off x="4495800" y="4114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6" name="Line 24"/>
          <p:cNvSpPr>
            <a:spLocks noChangeShapeType="1"/>
          </p:cNvSpPr>
          <p:nvPr/>
        </p:nvSpPr>
        <p:spPr bwMode="auto">
          <a:xfrm>
            <a:off x="1905000" y="4114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7" name="Line 25"/>
          <p:cNvSpPr>
            <a:spLocks noChangeShapeType="1"/>
          </p:cNvSpPr>
          <p:nvPr/>
        </p:nvSpPr>
        <p:spPr bwMode="auto">
          <a:xfrm>
            <a:off x="2819400" y="4114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8" name="Rectangle 26"/>
          <p:cNvSpPr>
            <a:spLocks noChangeArrowheads="1"/>
          </p:cNvSpPr>
          <p:nvPr/>
        </p:nvSpPr>
        <p:spPr bwMode="auto">
          <a:xfrm>
            <a:off x="1905000" y="26670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2K</a:t>
            </a:r>
          </a:p>
        </p:txBody>
      </p:sp>
      <p:sp>
        <p:nvSpPr>
          <p:cNvPr id="187419" name="Line 27"/>
          <p:cNvSpPr>
            <a:spLocks noChangeShapeType="1"/>
          </p:cNvSpPr>
          <p:nvPr/>
        </p:nvSpPr>
        <p:spPr bwMode="auto">
          <a:xfrm>
            <a:off x="2590800" y="29718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0" name="AutoShape 28"/>
          <p:cNvSpPr>
            <a:spLocks noChangeArrowheads="1"/>
          </p:cNvSpPr>
          <p:nvPr/>
        </p:nvSpPr>
        <p:spPr bwMode="auto">
          <a:xfrm>
            <a:off x="2362200" y="3886200"/>
            <a:ext cx="457200" cy="457200"/>
          </a:xfrm>
          <a:prstGeom prst="diamond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&lt;?</a:t>
            </a:r>
          </a:p>
        </p:txBody>
      </p:sp>
      <p:sp>
        <p:nvSpPr>
          <p:cNvPr id="187421" name="Rectangle 29"/>
          <p:cNvSpPr>
            <a:spLocks noChangeArrowheads="1"/>
          </p:cNvSpPr>
          <p:nvPr/>
        </p:nvSpPr>
        <p:spPr bwMode="auto">
          <a:xfrm>
            <a:off x="2514600" y="44196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no</a:t>
            </a:r>
          </a:p>
        </p:txBody>
      </p:sp>
      <p:sp>
        <p:nvSpPr>
          <p:cNvPr id="187422" name="Rectangle 30"/>
          <p:cNvSpPr>
            <a:spLocks noChangeArrowheads="1"/>
          </p:cNvSpPr>
          <p:nvPr/>
        </p:nvSpPr>
        <p:spPr bwMode="auto">
          <a:xfrm>
            <a:off x="1828800" y="4876800"/>
            <a:ext cx="152082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raise</a:t>
            </a:r>
          </a:p>
          <a:p>
            <a:r>
              <a:rPr lang="en-US" sz="1400" b="1">
                <a:solidFill>
                  <a:srgbClr val="FF0000"/>
                </a:solidFill>
              </a:rPr>
              <a:t> protection fault</a:t>
            </a:r>
          </a:p>
        </p:txBody>
      </p:sp>
      <p:sp>
        <p:nvSpPr>
          <p:cNvPr id="187423" name="Line 31"/>
          <p:cNvSpPr>
            <a:spLocks noChangeShapeType="1"/>
          </p:cNvSpPr>
          <p:nvPr/>
        </p:nvSpPr>
        <p:spPr bwMode="auto">
          <a:xfrm>
            <a:off x="25908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4" name="Rectangle 32"/>
          <p:cNvSpPr>
            <a:spLocks noChangeArrowheads="1"/>
          </p:cNvSpPr>
          <p:nvPr/>
        </p:nvSpPr>
        <p:spPr bwMode="auto">
          <a:xfrm>
            <a:off x="1905000" y="2362200"/>
            <a:ext cx="1249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limit register</a:t>
            </a:r>
          </a:p>
        </p:txBody>
      </p:sp>
      <p:sp>
        <p:nvSpPr>
          <p:cNvPr id="187425" name="Rectangle 33"/>
          <p:cNvSpPr>
            <a:spLocks noChangeArrowheads="1"/>
          </p:cNvSpPr>
          <p:nvPr/>
        </p:nvSpPr>
        <p:spPr bwMode="auto">
          <a:xfrm>
            <a:off x="2895600" y="3810000"/>
            <a:ext cx="500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yes</a:t>
            </a:r>
          </a:p>
        </p:txBody>
      </p:sp>
      <p:sp>
        <p:nvSpPr>
          <p:cNvPr id="187426" name="Line 34"/>
          <p:cNvSpPr>
            <a:spLocks noChangeShapeType="1"/>
          </p:cNvSpPr>
          <p:nvPr/>
        </p:nvSpPr>
        <p:spPr bwMode="auto">
          <a:xfrm>
            <a:off x="4267200" y="29718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BDE-E47D-4101-9218-0DFCBB649F0E}" type="slidenum">
              <a:rPr lang="en-US"/>
              <a:pPr/>
              <a:t>13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Old technique #2: Variable partitions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Obvious next step: physical memory is broken up into partitions dynamically – partitions are tailored to programs</a:t>
            </a:r>
          </a:p>
          <a:p>
            <a:pPr lvl="1">
              <a:lnSpc>
                <a:spcPct val="90000"/>
              </a:lnSpc>
            </a:pPr>
            <a:r>
              <a:rPr lang="en-US"/>
              <a:t>hardware requirements: </a:t>
            </a:r>
            <a:r>
              <a:rPr lang="en-US">
                <a:solidFill>
                  <a:srgbClr val="FF0000"/>
                </a:solidFill>
              </a:rPr>
              <a:t>base register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limit register</a:t>
            </a:r>
          </a:p>
          <a:p>
            <a:pPr lvl="1">
              <a:lnSpc>
                <a:spcPct val="90000"/>
              </a:lnSpc>
            </a:pPr>
            <a:r>
              <a:rPr lang="en-US"/>
              <a:t>physical address = virtual address + base register</a:t>
            </a:r>
          </a:p>
          <a:p>
            <a:pPr lvl="1">
              <a:lnSpc>
                <a:spcPct val="90000"/>
              </a:lnSpc>
            </a:pPr>
            <a:r>
              <a:rPr lang="en-US"/>
              <a:t>how do we provide protection?</a:t>
            </a:r>
          </a:p>
          <a:p>
            <a:pPr lvl="2">
              <a:lnSpc>
                <a:spcPct val="90000"/>
              </a:lnSpc>
            </a:pPr>
            <a:r>
              <a:rPr lang="en-US"/>
              <a:t>if (physical address &gt; base + limit) then… ?</a:t>
            </a:r>
          </a:p>
          <a:p>
            <a:pPr>
              <a:lnSpc>
                <a:spcPct val="90000"/>
              </a:lnSpc>
            </a:pPr>
            <a:r>
              <a:rPr lang="en-US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/>
              <a:t>no internal fragmentation</a:t>
            </a:r>
          </a:p>
          <a:p>
            <a:pPr lvl="2">
              <a:lnSpc>
                <a:spcPct val="90000"/>
              </a:lnSpc>
            </a:pPr>
            <a:r>
              <a:rPr lang="en-US"/>
              <a:t>simply allocate partition size to be just big enough for process (assuming we know what that is!)</a:t>
            </a:r>
          </a:p>
          <a:p>
            <a:pPr>
              <a:lnSpc>
                <a:spcPct val="90000"/>
              </a:lnSpc>
            </a:pPr>
            <a:r>
              <a:rPr lang="en-US"/>
              <a:t>Problems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external fragmentation</a:t>
            </a:r>
          </a:p>
          <a:p>
            <a:pPr lvl="2">
              <a:lnSpc>
                <a:spcPct val="90000"/>
              </a:lnSpc>
            </a:pPr>
            <a:r>
              <a:rPr lang="en-US"/>
              <a:t>as we load and unload jobs, holes are left scattered throughout physical memory</a:t>
            </a:r>
          </a:p>
          <a:p>
            <a:pPr lvl="2">
              <a:lnSpc>
                <a:spcPct val="90000"/>
              </a:lnSpc>
            </a:pPr>
            <a:r>
              <a:rPr lang="en-US"/>
              <a:t>slightly different than the external fragmentation for fixed partition systems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7873-BB3F-4825-9F48-6819BFD39B80}" type="slidenum">
              <a:rPr lang="en-US"/>
              <a:pPr/>
              <a:t>14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 of variable partitions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54864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0</a:t>
            </a:r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5486400" y="2743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1</a:t>
            </a:r>
          </a:p>
        </p:txBody>
      </p:sp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5486400" y="34290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2</a:t>
            </a:r>
          </a:p>
        </p:txBody>
      </p:sp>
      <p:sp>
        <p:nvSpPr>
          <p:cNvPr id="189447" name="Rectangle 7"/>
          <p:cNvSpPr>
            <a:spLocks noChangeArrowheads="1"/>
          </p:cNvSpPr>
          <p:nvPr/>
        </p:nvSpPr>
        <p:spPr bwMode="auto">
          <a:xfrm>
            <a:off x="5486400" y="4038600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3</a:t>
            </a:r>
          </a:p>
        </p:txBody>
      </p:sp>
      <p:sp>
        <p:nvSpPr>
          <p:cNvPr id="189448" name="Rectangle 8"/>
          <p:cNvSpPr>
            <a:spLocks noChangeArrowheads="1"/>
          </p:cNvSpPr>
          <p:nvPr/>
        </p:nvSpPr>
        <p:spPr bwMode="auto">
          <a:xfrm>
            <a:off x="5486400" y="4800600"/>
            <a:ext cx="11430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4</a:t>
            </a:r>
          </a:p>
        </p:txBody>
      </p:sp>
      <p:sp>
        <p:nvSpPr>
          <p:cNvPr id="189456" name="Rectangle 16"/>
          <p:cNvSpPr>
            <a:spLocks noChangeArrowheads="1"/>
          </p:cNvSpPr>
          <p:nvPr/>
        </p:nvSpPr>
        <p:spPr bwMode="auto">
          <a:xfrm>
            <a:off x="5199063" y="16764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189457" name="Rectangle 17"/>
          <p:cNvSpPr>
            <a:spLocks noChangeArrowheads="1"/>
          </p:cNvSpPr>
          <p:nvPr/>
        </p:nvSpPr>
        <p:spPr bwMode="auto">
          <a:xfrm>
            <a:off x="377825" y="39624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offset</a:t>
            </a:r>
          </a:p>
        </p:txBody>
      </p:sp>
      <p:sp>
        <p:nvSpPr>
          <p:cNvPr id="189458" name="Oval 18"/>
          <p:cNvSpPr>
            <a:spLocks noChangeArrowheads="1"/>
          </p:cNvSpPr>
          <p:nvPr/>
        </p:nvSpPr>
        <p:spPr bwMode="auto">
          <a:xfrm>
            <a:off x="3733800" y="3886200"/>
            <a:ext cx="457200" cy="457200"/>
          </a:xfrm>
          <a:prstGeom prst="ellipse">
            <a:avLst/>
          </a:prstGeom>
          <a:solidFill>
            <a:srgbClr val="F0EBE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+</a:t>
            </a:r>
          </a:p>
        </p:txBody>
      </p:sp>
      <p:sp>
        <p:nvSpPr>
          <p:cNvPr id="189459" name="Rectangle 19"/>
          <p:cNvSpPr>
            <a:spLocks noChangeArrowheads="1"/>
          </p:cNvSpPr>
          <p:nvPr/>
        </p:nvSpPr>
        <p:spPr bwMode="auto">
          <a:xfrm>
            <a:off x="304800" y="42672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189460" name="Rectangle 20"/>
          <p:cNvSpPr>
            <a:spLocks noChangeArrowheads="1"/>
          </p:cNvSpPr>
          <p:nvPr/>
        </p:nvSpPr>
        <p:spPr bwMode="auto">
          <a:xfrm>
            <a:off x="3352800" y="25908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P3’s base</a:t>
            </a:r>
          </a:p>
        </p:txBody>
      </p:sp>
      <p:sp>
        <p:nvSpPr>
          <p:cNvPr id="189461" name="Rectangle 21"/>
          <p:cNvSpPr>
            <a:spLocks noChangeArrowheads="1"/>
          </p:cNvSpPr>
          <p:nvPr/>
        </p:nvSpPr>
        <p:spPr bwMode="auto">
          <a:xfrm>
            <a:off x="3352800" y="2286000"/>
            <a:ext cx="1287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base register</a:t>
            </a:r>
          </a:p>
        </p:txBody>
      </p:sp>
      <p:sp>
        <p:nvSpPr>
          <p:cNvPr id="189462" name="Line 22"/>
          <p:cNvSpPr>
            <a:spLocks noChangeShapeType="1"/>
          </p:cNvSpPr>
          <p:nvPr/>
        </p:nvSpPr>
        <p:spPr bwMode="auto">
          <a:xfrm>
            <a:off x="4191000" y="4114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3" name="Line 23"/>
          <p:cNvSpPr>
            <a:spLocks noChangeShapeType="1"/>
          </p:cNvSpPr>
          <p:nvPr/>
        </p:nvSpPr>
        <p:spPr bwMode="auto">
          <a:xfrm>
            <a:off x="2590800" y="4114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4" name="Line 24"/>
          <p:cNvSpPr>
            <a:spLocks noChangeShapeType="1"/>
          </p:cNvSpPr>
          <p:nvPr/>
        </p:nvSpPr>
        <p:spPr bwMode="auto">
          <a:xfrm>
            <a:off x="3962400" y="28956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5" name="Rectangle 25"/>
          <p:cNvSpPr>
            <a:spLocks noChangeArrowheads="1"/>
          </p:cNvSpPr>
          <p:nvPr/>
        </p:nvSpPr>
        <p:spPr bwMode="auto">
          <a:xfrm>
            <a:off x="5486400" y="3124200"/>
            <a:ext cx="1143000" cy="304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6" name="Rectangle 26"/>
          <p:cNvSpPr>
            <a:spLocks noChangeArrowheads="1"/>
          </p:cNvSpPr>
          <p:nvPr/>
        </p:nvSpPr>
        <p:spPr bwMode="auto">
          <a:xfrm>
            <a:off x="5486400" y="38100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7" name="Rectangle 27"/>
          <p:cNvSpPr>
            <a:spLocks noChangeArrowheads="1"/>
          </p:cNvSpPr>
          <p:nvPr/>
        </p:nvSpPr>
        <p:spPr bwMode="auto">
          <a:xfrm>
            <a:off x="5486400" y="4343400"/>
            <a:ext cx="1143000" cy="457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8" name="Rectangle 28"/>
          <p:cNvSpPr>
            <a:spLocks noChangeArrowheads="1"/>
          </p:cNvSpPr>
          <p:nvPr/>
        </p:nvSpPr>
        <p:spPr bwMode="auto">
          <a:xfrm>
            <a:off x="5486400" y="55626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9" name="Rectangle 29"/>
          <p:cNvSpPr>
            <a:spLocks noChangeArrowheads="1"/>
          </p:cNvSpPr>
          <p:nvPr/>
        </p:nvSpPr>
        <p:spPr bwMode="auto">
          <a:xfrm>
            <a:off x="1752600" y="25908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P3’s size</a:t>
            </a:r>
          </a:p>
        </p:txBody>
      </p:sp>
      <p:sp>
        <p:nvSpPr>
          <p:cNvPr id="189470" name="Rectangle 30"/>
          <p:cNvSpPr>
            <a:spLocks noChangeArrowheads="1"/>
          </p:cNvSpPr>
          <p:nvPr/>
        </p:nvSpPr>
        <p:spPr bwMode="auto">
          <a:xfrm>
            <a:off x="1773238" y="2286000"/>
            <a:ext cx="1249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limit register</a:t>
            </a:r>
          </a:p>
        </p:txBody>
      </p:sp>
      <p:sp>
        <p:nvSpPr>
          <p:cNvPr id="189471" name="Line 31"/>
          <p:cNvSpPr>
            <a:spLocks noChangeShapeType="1"/>
          </p:cNvSpPr>
          <p:nvPr/>
        </p:nvSpPr>
        <p:spPr bwMode="auto">
          <a:xfrm>
            <a:off x="2362200" y="28956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72" name="AutoShape 32"/>
          <p:cNvSpPr>
            <a:spLocks noChangeArrowheads="1"/>
          </p:cNvSpPr>
          <p:nvPr/>
        </p:nvSpPr>
        <p:spPr bwMode="auto">
          <a:xfrm>
            <a:off x="2133600" y="3886200"/>
            <a:ext cx="457200" cy="457200"/>
          </a:xfrm>
          <a:prstGeom prst="diamond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&lt;?</a:t>
            </a:r>
          </a:p>
        </p:txBody>
      </p:sp>
      <p:sp>
        <p:nvSpPr>
          <p:cNvPr id="189473" name="Line 33"/>
          <p:cNvSpPr>
            <a:spLocks noChangeShapeType="1"/>
          </p:cNvSpPr>
          <p:nvPr/>
        </p:nvSpPr>
        <p:spPr bwMode="auto">
          <a:xfrm>
            <a:off x="1676400" y="4114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74" name="Line 34"/>
          <p:cNvSpPr>
            <a:spLocks noChangeShapeType="1"/>
          </p:cNvSpPr>
          <p:nvPr/>
        </p:nvSpPr>
        <p:spPr bwMode="auto">
          <a:xfrm>
            <a:off x="23622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76" name="Rectangle 36"/>
          <p:cNvSpPr>
            <a:spLocks noChangeArrowheads="1"/>
          </p:cNvSpPr>
          <p:nvPr/>
        </p:nvSpPr>
        <p:spPr bwMode="auto">
          <a:xfrm>
            <a:off x="1600200" y="4876800"/>
            <a:ext cx="152082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raise</a:t>
            </a:r>
          </a:p>
          <a:p>
            <a:r>
              <a:rPr lang="en-US" sz="1400" b="1">
                <a:solidFill>
                  <a:srgbClr val="FF0000"/>
                </a:solidFill>
              </a:rPr>
              <a:t> protection fault</a:t>
            </a:r>
          </a:p>
        </p:txBody>
      </p:sp>
      <p:sp>
        <p:nvSpPr>
          <p:cNvPr id="189477" name="Rectangle 37"/>
          <p:cNvSpPr>
            <a:spLocks noChangeArrowheads="1"/>
          </p:cNvSpPr>
          <p:nvPr/>
        </p:nvSpPr>
        <p:spPr bwMode="auto">
          <a:xfrm>
            <a:off x="2286000" y="44196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no</a:t>
            </a:r>
          </a:p>
        </p:txBody>
      </p:sp>
      <p:sp>
        <p:nvSpPr>
          <p:cNvPr id="189478" name="Rectangle 38"/>
          <p:cNvSpPr>
            <a:spLocks noChangeArrowheads="1"/>
          </p:cNvSpPr>
          <p:nvPr/>
        </p:nvSpPr>
        <p:spPr bwMode="auto">
          <a:xfrm>
            <a:off x="2547938" y="3810000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3136-9515-4A8F-8438-D394E299DEB4}" type="slidenum">
              <a:rPr lang="en-US"/>
              <a:pPr/>
              <a:t>15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Dealing with fragmentation</a:t>
            </a:r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46482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0</a:t>
            </a: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4648200" y="2743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1</a:t>
            </a: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4648200" y="34290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2</a:t>
            </a:r>
          </a:p>
        </p:txBody>
      </p:sp>
      <p:sp>
        <p:nvSpPr>
          <p:cNvPr id="209926" name="Rectangle 6"/>
          <p:cNvSpPr>
            <a:spLocks noChangeArrowheads="1"/>
          </p:cNvSpPr>
          <p:nvPr/>
        </p:nvSpPr>
        <p:spPr bwMode="auto">
          <a:xfrm>
            <a:off x="4648200" y="4038600"/>
            <a:ext cx="1143000" cy="304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3</a:t>
            </a:r>
          </a:p>
        </p:txBody>
      </p:sp>
      <p:sp>
        <p:nvSpPr>
          <p:cNvPr id="209927" name="Rectangle 7"/>
          <p:cNvSpPr>
            <a:spLocks noChangeArrowheads="1"/>
          </p:cNvSpPr>
          <p:nvPr/>
        </p:nvSpPr>
        <p:spPr bwMode="auto">
          <a:xfrm>
            <a:off x="4648200" y="4800600"/>
            <a:ext cx="11430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4</a:t>
            </a:r>
          </a:p>
        </p:txBody>
      </p:sp>
      <p:sp>
        <p:nvSpPr>
          <p:cNvPr id="209937" name="Rectangle 17"/>
          <p:cNvSpPr>
            <a:spLocks noChangeArrowheads="1"/>
          </p:cNvSpPr>
          <p:nvPr/>
        </p:nvSpPr>
        <p:spPr bwMode="auto">
          <a:xfrm>
            <a:off x="4648200" y="3124200"/>
            <a:ext cx="1143000" cy="304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38" name="Rectangle 18"/>
          <p:cNvSpPr>
            <a:spLocks noChangeArrowheads="1"/>
          </p:cNvSpPr>
          <p:nvPr/>
        </p:nvSpPr>
        <p:spPr bwMode="auto">
          <a:xfrm>
            <a:off x="4648200" y="38100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39" name="Rectangle 19"/>
          <p:cNvSpPr>
            <a:spLocks noChangeArrowheads="1"/>
          </p:cNvSpPr>
          <p:nvPr/>
        </p:nvSpPr>
        <p:spPr bwMode="auto">
          <a:xfrm>
            <a:off x="4648200" y="4343400"/>
            <a:ext cx="1143000" cy="457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40" name="Rectangle 20"/>
          <p:cNvSpPr>
            <a:spLocks noChangeArrowheads="1"/>
          </p:cNvSpPr>
          <p:nvPr/>
        </p:nvSpPr>
        <p:spPr bwMode="auto">
          <a:xfrm>
            <a:off x="4648200" y="55626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50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3505200" cy="4953000"/>
          </a:xfrm>
        </p:spPr>
        <p:txBody>
          <a:bodyPr/>
          <a:lstStyle/>
          <a:p>
            <a:r>
              <a:rPr lang="en-US"/>
              <a:t>Compact memory by copying</a:t>
            </a:r>
          </a:p>
          <a:p>
            <a:pPr lvl="1"/>
            <a:r>
              <a:rPr lang="en-US"/>
              <a:t>Swap a program out</a:t>
            </a:r>
          </a:p>
          <a:p>
            <a:pPr lvl="1"/>
            <a:r>
              <a:rPr lang="en-US"/>
              <a:t>Re-load it, adjacent to another</a:t>
            </a:r>
          </a:p>
          <a:p>
            <a:pPr lvl="1"/>
            <a:r>
              <a:rPr lang="en-US"/>
              <a:t>Adjust its base register</a:t>
            </a:r>
          </a:p>
          <a:p>
            <a:pPr lvl="1"/>
            <a:r>
              <a:rPr lang="en-US"/>
              <a:t>“Lather, rinse, repeat”</a:t>
            </a:r>
          </a:p>
          <a:p>
            <a:pPr lvl="1"/>
            <a:r>
              <a:rPr lang="en-US"/>
              <a:t>Ugh</a:t>
            </a:r>
          </a:p>
        </p:txBody>
      </p:sp>
      <p:sp>
        <p:nvSpPr>
          <p:cNvPr id="209951" name="Rectangle 31"/>
          <p:cNvSpPr>
            <a:spLocks noChangeArrowheads="1"/>
          </p:cNvSpPr>
          <p:nvPr/>
        </p:nvSpPr>
        <p:spPr bwMode="auto">
          <a:xfrm>
            <a:off x="70866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0</a:t>
            </a:r>
          </a:p>
        </p:txBody>
      </p:sp>
      <p:sp>
        <p:nvSpPr>
          <p:cNvPr id="209952" name="Rectangle 32"/>
          <p:cNvSpPr>
            <a:spLocks noChangeArrowheads="1"/>
          </p:cNvSpPr>
          <p:nvPr/>
        </p:nvSpPr>
        <p:spPr bwMode="auto">
          <a:xfrm>
            <a:off x="7086600" y="2743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1</a:t>
            </a:r>
          </a:p>
        </p:txBody>
      </p:sp>
      <p:sp>
        <p:nvSpPr>
          <p:cNvPr id="209953" name="Rectangle 33"/>
          <p:cNvSpPr>
            <a:spLocks noChangeArrowheads="1"/>
          </p:cNvSpPr>
          <p:nvPr/>
        </p:nvSpPr>
        <p:spPr bwMode="auto">
          <a:xfrm>
            <a:off x="7086600" y="3124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2</a:t>
            </a:r>
          </a:p>
        </p:txBody>
      </p:sp>
      <p:sp>
        <p:nvSpPr>
          <p:cNvPr id="209954" name="Rectangle 34"/>
          <p:cNvSpPr>
            <a:spLocks noChangeArrowheads="1"/>
          </p:cNvSpPr>
          <p:nvPr/>
        </p:nvSpPr>
        <p:spPr bwMode="auto">
          <a:xfrm>
            <a:off x="7086600" y="3505200"/>
            <a:ext cx="1143000" cy="304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3</a:t>
            </a:r>
          </a:p>
        </p:txBody>
      </p:sp>
      <p:sp>
        <p:nvSpPr>
          <p:cNvPr id="209955" name="Rectangle 35"/>
          <p:cNvSpPr>
            <a:spLocks noChangeArrowheads="1"/>
          </p:cNvSpPr>
          <p:nvPr/>
        </p:nvSpPr>
        <p:spPr bwMode="auto">
          <a:xfrm>
            <a:off x="7086600" y="3810000"/>
            <a:ext cx="11430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4</a:t>
            </a:r>
          </a:p>
        </p:txBody>
      </p:sp>
      <p:sp>
        <p:nvSpPr>
          <p:cNvPr id="209956" name="Rectangle 36"/>
          <p:cNvSpPr>
            <a:spLocks noChangeArrowheads="1"/>
          </p:cNvSpPr>
          <p:nvPr/>
        </p:nvSpPr>
        <p:spPr bwMode="auto">
          <a:xfrm>
            <a:off x="7086600" y="4572000"/>
            <a:ext cx="1143000" cy="1219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57" name="Line 37"/>
          <p:cNvSpPr>
            <a:spLocks noChangeShapeType="1"/>
          </p:cNvSpPr>
          <p:nvPr/>
        </p:nvSpPr>
        <p:spPr bwMode="auto">
          <a:xfrm>
            <a:off x="6019800" y="3886200"/>
            <a:ext cx="914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C3B5-4ADE-4F12-8A20-301FD72F88F1}" type="slidenum">
              <a:rPr lang="en-US"/>
              <a:pPr/>
              <a:t>16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Modern technique: Paging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953000"/>
          </a:xfrm>
        </p:spPr>
        <p:txBody>
          <a:bodyPr/>
          <a:lstStyle/>
          <a:p>
            <a:r>
              <a:rPr lang="en-US" sz="2000"/>
              <a:t>Solve the external fragmentation problem by using fixed sized units in both physical and virtual memory</a:t>
            </a:r>
          </a:p>
          <a:p>
            <a:r>
              <a:rPr lang="en-US" sz="2000"/>
              <a:t>Solve the internal fragmentation problem by making the units small</a:t>
            </a:r>
          </a:p>
          <a:p>
            <a:pPr>
              <a:buFontTx/>
              <a:buNone/>
            </a:pPr>
            <a:endParaRPr lang="en-US" sz="2000"/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5392738" y="31242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frame 0</a:t>
            </a:r>
          </a:p>
        </p:txBody>
      </p:sp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5392738" y="3657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frame 1</a:t>
            </a:r>
          </a:p>
        </p:txBody>
      </p:sp>
      <p:sp>
        <p:nvSpPr>
          <p:cNvPr id="190470" name="Rectangle 6"/>
          <p:cNvSpPr>
            <a:spLocks noChangeArrowheads="1"/>
          </p:cNvSpPr>
          <p:nvPr/>
        </p:nvSpPr>
        <p:spPr bwMode="auto">
          <a:xfrm>
            <a:off x="5392738" y="4191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frame 2</a:t>
            </a:r>
          </a:p>
        </p:txBody>
      </p:sp>
      <p:sp>
        <p:nvSpPr>
          <p:cNvPr id="190472" name="Rectangle 8"/>
          <p:cNvSpPr>
            <a:spLocks noChangeArrowheads="1"/>
          </p:cNvSpPr>
          <p:nvPr/>
        </p:nvSpPr>
        <p:spPr bwMode="auto">
          <a:xfrm>
            <a:off x="5392738" y="5257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frame Y</a:t>
            </a:r>
          </a:p>
        </p:txBody>
      </p:sp>
      <p:sp>
        <p:nvSpPr>
          <p:cNvPr id="190480" name="Rectangle 16"/>
          <p:cNvSpPr>
            <a:spLocks noChangeArrowheads="1"/>
          </p:cNvSpPr>
          <p:nvPr/>
        </p:nvSpPr>
        <p:spPr bwMode="auto">
          <a:xfrm>
            <a:off x="4837113" y="2743200"/>
            <a:ext cx="2171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 space</a:t>
            </a:r>
          </a:p>
        </p:txBody>
      </p:sp>
      <p:sp>
        <p:nvSpPr>
          <p:cNvPr id="190482" name="Rectangle 18"/>
          <p:cNvSpPr>
            <a:spLocks noChangeArrowheads="1"/>
          </p:cNvSpPr>
          <p:nvPr/>
        </p:nvSpPr>
        <p:spPr bwMode="auto">
          <a:xfrm rot="-5400000">
            <a:off x="5678488" y="482123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190483" name="Rectangle 19"/>
          <p:cNvSpPr>
            <a:spLocks noChangeArrowheads="1"/>
          </p:cNvSpPr>
          <p:nvPr/>
        </p:nvSpPr>
        <p:spPr bwMode="auto">
          <a:xfrm>
            <a:off x="2514600" y="2971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0</a:t>
            </a:r>
          </a:p>
        </p:txBody>
      </p:sp>
      <p:sp>
        <p:nvSpPr>
          <p:cNvPr id="190484" name="Rectangle 20"/>
          <p:cNvSpPr>
            <a:spLocks noChangeArrowheads="1"/>
          </p:cNvSpPr>
          <p:nvPr/>
        </p:nvSpPr>
        <p:spPr bwMode="auto">
          <a:xfrm>
            <a:off x="2514600" y="35052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1</a:t>
            </a:r>
          </a:p>
        </p:txBody>
      </p:sp>
      <p:sp>
        <p:nvSpPr>
          <p:cNvPr id="190485" name="Rectangle 21"/>
          <p:cNvSpPr>
            <a:spLocks noChangeArrowheads="1"/>
          </p:cNvSpPr>
          <p:nvPr/>
        </p:nvSpPr>
        <p:spPr bwMode="auto">
          <a:xfrm>
            <a:off x="2514600" y="4038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2</a:t>
            </a:r>
          </a:p>
        </p:txBody>
      </p:sp>
      <p:sp>
        <p:nvSpPr>
          <p:cNvPr id="190486" name="Rectangle 22"/>
          <p:cNvSpPr>
            <a:spLocks noChangeArrowheads="1"/>
          </p:cNvSpPr>
          <p:nvPr/>
        </p:nvSpPr>
        <p:spPr bwMode="auto">
          <a:xfrm>
            <a:off x="2514600" y="5562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X</a:t>
            </a:r>
          </a:p>
        </p:txBody>
      </p:sp>
      <p:sp>
        <p:nvSpPr>
          <p:cNvPr id="190487" name="Rectangle 23"/>
          <p:cNvSpPr>
            <a:spLocks noChangeArrowheads="1"/>
          </p:cNvSpPr>
          <p:nvPr/>
        </p:nvSpPr>
        <p:spPr bwMode="auto">
          <a:xfrm>
            <a:off x="2032000" y="2590800"/>
            <a:ext cx="1995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 space</a:t>
            </a:r>
          </a:p>
        </p:txBody>
      </p:sp>
      <p:sp>
        <p:nvSpPr>
          <p:cNvPr id="190488" name="Rectangle 24"/>
          <p:cNvSpPr>
            <a:spLocks noChangeArrowheads="1"/>
          </p:cNvSpPr>
          <p:nvPr/>
        </p:nvSpPr>
        <p:spPr bwMode="auto">
          <a:xfrm rot="-5400000">
            <a:off x="2798763" y="514508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190489" name="Rectangle 25"/>
          <p:cNvSpPr>
            <a:spLocks noChangeArrowheads="1"/>
          </p:cNvSpPr>
          <p:nvPr/>
        </p:nvSpPr>
        <p:spPr bwMode="auto">
          <a:xfrm>
            <a:off x="2514600" y="4572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3</a:t>
            </a:r>
          </a:p>
        </p:txBody>
      </p:sp>
      <p:sp>
        <p:nvSpPr>
          <p:cNvPr id="190490" name="Line 26"/>
          <p:cNvSpPr>
            <a:spLocks noChangeShapeType="1"/>
          </p:cNvSpPr>
          <p:nvPr/>
        </p:nvSpPr>
        <p:spPr bwMode="auto">
          <a:xfrm flipV="1">
            <a:off x="3657600" y="4419600"/>
            <a:ext cx="1676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91" name="Line 27"/>
          <p:cNvSpPr>
            <a:spLocks noChangeShapeType="1"/>
          </p:cNvSpPr>
          <p:nvPr/>
        </p:nvSpPr>
        <p:spPr bwMode="auto">
          <a:xfrm>
            <a:off x="3657600" y="3810000"/>
            <a:ext cx="17526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92" name="Line 28"/>
          <p:cNvSpPr>
            <a:spLocks noChangeShapeType="1"/>
          </p:cNvSpPr>
          <p:nvPr/>
        </p:nvSpPr>
        <p:spPr bwMode="auto">
          <a:xfrm flipV="1">
            <a:off x="3657600" y="3962400"/>
            <a:ext cx="16764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429F-00AE-45B1-8DF6-795F0A277700}" type="slidenum">
              <a:rPr lang="en-US"/>
              <a:pPr/>
              <a:t>17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Life is easy …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r>
              <a:rPr lang="en-US"/>
              <a:t>For the programmer …</a:t>
            </a:r>
          </a:p>
          <a:p>
            <a:pPr lvl="1"/>
            <a:r>
              <a:rPr lang="en-US"/>
              <a:t>Processes view memory as a contiguous address space from bytes 0 through N – a </a:t>
            </a:r>
            <a:r>
              <a:rPr lang="en-US">
                <a:solidFill>
                  <a:srgbClr val="FF0000"/>
                </a:solidFill>
              </a:rPr>
              <a:t>virtual address space</a:t>
            </a:r>
            <a:endParaRPr lang="en-US"/>
          </a:p>
          <a:p>
            <a:pPr lvl="1"/>
            <a:r>
              <a:rPr lang="en-US"/>
              <a:t>N is independent of the actual hardware</a:t>
            </a:r>
          </a:p>
          <a:p>
            <a:pPr lvl="1"/>
            <a:r>
              <a:rPr lang="en-US"/>
              <a:t>In reality, virtual pages are scattered across physical memory frames – not contiguous as earlier</a:t>
            </a:r>
          </a:p>
          <a:p>
            <a:pPr lvl="2"/>
            <a:r>
              <a:rPr lang="en-US"/>
              <a:t>Virtual-to-physical mapping</a:t>
            </a:r>
          </a:p>
          <a:p>
            <a:pPr lvl="2"/>
            <a:r>
              <a:rPr lang="en-US"/>
              <a:t>This mapping is </a:t>
            </a:r>
            <a:r>
              <a:rPr lang="en-US">
                <a:solidFill>
                  <a:srgbClr val="FF0000"/>
                </a:solidFill>
              </a:rPr>
              <a:t>invisible</a:t>
            </a:r>
            <a:r>
              <a:rPr lang="en-US"/>
              <a:t> to the program</a:t>
            </a:r>
          </a:p>
          <a:p>
            <a:r>
              <a:rPr lang="en-US"/>
              <a:t>For the memory manager …</a:t>
            </a:r>
          </a:p>
          <a:p>
            <a:pPr lvl="1"/>
            <a:r>
              <a:rPr lang="en-US"/>
              <a:t>Efficient use of memory, because very little internal fragmentation</a:t>
            </a:r>
          </a:p>
          <a:p>
            <a:pPr lvl="1"/>
            <a:r>
              <a:rPr lang="en-US"/>
              <a:t>No external fragmentation at all</a:t>
            </a:r>
          </a:p>
          <a:p>
            <a:pPr lvl="2"/>
            <a:r>
              <a:rPr lang="en-US"/>
              <a:t>No need to copy big chunks of memory around to coalesce free space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B5B7-9EDE-428E-9F35-87E552118BD3}" type="slidenum">
              <a:rPr lang="en-US"/>
              <a:pPr/>
              <a:t>18</a:t>
            </a:fld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r>
              <a:rPr lang="en-US"/>
              <a:t>For the protection system</a:t>
            </a:r>
          </a:p>
          <a:p>
            <a:pPr lvl="1"/>
            <a:r>
              <a:rPr lang="en-US"/>
              <a:t>One process cannot “name” another process’s memory – there is complete isolation</a:t>
            </a:r>
          </a:p>
          <a:p>
            <a:pPr lvl="2"/>
            <a:r>
              <a:rPr lang="en-US"/>
              <a:t>The virtual address 0xDEADBEEF maps to different physical addresses for different processes</a:t>
            </a:r>
          </a:p>
          <a:p>
            <a:pPr lvl="2"/>
            <a:endParaRPr lang="en-US"/>
          </a:p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Note:  Assume for now that all pages of the address space are resident in memory – no “page faults”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9FCB-2E19-408C-BA9B-DEDA33106DB3}" type="slidenum">
              <a:rPr lang="en-US"/>
              <a:pPr/>
              <a:t>19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translation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r>
              <a:rPr lang="en-US"/>
              <a:t>Translating virtual addresses</a:t>
            </a:r>
          </a:p>
          <a:p>
            <a:pPr lvl="1"/>
            <a:r>
              <a:rPr lang="en-US"/>
              <a:t>a virtual address has two parts: </a:t>
            </a:r>
            <a:r>
              <a:rPr lang="en-US">
                <a:solidFill>
                  <a:srgbClr val="FF0000"/>
                </a:solidFill>
              </a:rPr>
              <a:t>virtual page number</a:t>
            </a:r>
            <a:r>
              <a:rPr lang="en-US"/>
              <a:t> &amp; </a:t>
            </a:r>
            <a:r>
              <a:rPr lang="en-US">
                <a:solidFill>
                  <a:srgbClr val="FF0000"/>
                </a:solidFill>
              </a:rPr>
              <a:t>offset</a:t>
            </a:r>
          </a:p>
          <a:p>
            <a:pPr lvl="1"/>
            <a:r>
              <a:rPr lang="en-US"/>
              <a:t>virtual page number (VPN) is index into a </a:t>
            </a:r>
            <a:r>
              <a:rPr lang="en-US">
                <a:solidFill>
                  <a:srgbClr val="FF0000"/>
                </a:solidFill>
              </a:rPr>
              <a:t>page table</a:t>
            </a:r>
          </a:p>
          <a:p>
            <a:pPr lvl="1"/>
            <a:r>
              <a:rPr lang="en-US"/>
              <a:t>page table entry contains </a:t>
            </a:r>
            <a:r>
              <a:rPr lang="en-US">
                <a:solidFill>
                  <a:srgbClr val="FF0000"/>
                </a:solidFill>
              </a:rPr>
              <a:t>page frame number</a:t>
            </a:r>
            <a:r>
              <a:rPr lang="en-US"/>
              <a:t> (PFN)</a:t>
            </a:r>
          </a:p>
          <a:p>
            <a:pPr lvl="1"/>
            <a:r>
              <a:rPr lang="en-US"/>
              <a:t>physical address is </a:t>
            </a:r>
            <a:r>
              <a:rPr lang="en-US">
                <a:solidFill>
                  <a:srgbClr val="FF0000"/>
                </a:solidFill>
              </a:rPr>
              <a:t>PFN::offset</a:t>
            </a:r>
          </a:p>
          <a:p>
            <a:r>
              <a:rPr lang="en-US"/>
              <a:t>Page tables</a:t>
            </a:r>
          </a:p>
          <a:p>
            <a:pPr lvl="1"/>
            <a:r>
              <a:rPr lang="en-US"/>
              <a:t>managed by the OS</a:t>
            </a:r>
          </a:p>
          <a:p>
            <a:pPr lvl="1"/>
            <a:r>
              <a:rPr lang="en-US"/>
              <a:t>one </a:t>
            </a:r>
            <a:r>
              <a:rPr lang="en-US">
                <a:solidFill>
                  <a:srgbClr val="FF0000"/>
                </a:solidFill>
              </a:rPr>
              <a:t>page table entry</a:t>
            </a:r>
            <a:r>
              <a:rPr lang="en-US"/>
              <a:t> (PTE) per page in virtual address space</a:t>
            </a:r>
          </a:p>
          <a:p>
            <a:pPr lvl="2"/>
            <a:r>
              <a:rPr lang="en-US"/>
              <a:t>i.e., one PTE per VPN</a:t>
            </a:r>
          </a:p>
          <a:p>
            <a:pPr lvl="1"/>
            <a:r>
              <a:rPr lang="en-US"/>
              <a:t>map virtual page number (VPN) to page frame number (PFN)</a:t>
            </a:r>
          </a:p>
          <a:p>
            <a:pPr lvl="2"/>
            <a:r>
              <a:rPr lang="en-US"/>
              <a:t>VPN is simply an index into the page table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C425-BEBF-4066-A798-73E9C14AC2EF}" type="slidenum">
              <a:rPr lang="en-US"/>
              <a:pPr/>
              <a:t>2</a:t>
            </a:fld>
            <a:endParaRPr lang="en-US"/>
          </a:p>
        </p:txBody>
      </p:sp>
      <p:sp>
        <p:nvSpPr>
          <p:cNvPr id="252931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25BC91E5-6391-4398-BAA4-F464EC01D6CF}" type="slidenum">
              <a:rPr lang="en-US" sz="1400">
                <a:latin typeface="Arial" charset="0"/>
                <a:ea typeface="ＭＳ Ｐゴシック" charset="-128"/>
              </a:rPr>
              <a:pPr algn="r"/>
              <a:t>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529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of memory management</a:t>
            </a:r>
          </a:p>
        </p:txBody>
      </p:sp>
      <p:sp>
        <p:nvSpPr>
          <p:cNvPr id="25293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Allocate memory resources among competing processes, maximizing memory utilization and system throughput</a:t>
            </a:r>
          </a:p>
          <a:p>
            <a:r>
              <a:rPr lang="en-US"/>
              <a:t>Provide isolation between processes</a:t>
            </a:r>
          </a:p>
          <a:p>
            <a:pPr lvl="1"/>
            <a:r>
              <a:rPr lang="en-US"/>
              <a:t>We have come to view “addressability” and “protection” as inextricably linked, even though they’re really orthogonal</a:t>
            </a:r>
          </a:p>
          <a:p>
            <a:r>
              <a:rPr lang="en-US"/>
              <a:t>Provide a convenient abstraction for programming (and for compilers, etc.)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8C8-B840-435D-8C53-D977CB3D200B}" type="slidenum">
              <a:rPr lang="en-US"/>
              <a:pPr/>
              <a:t>20</a:t>
            </a:fld>
            <a:endParaRPr lang="en-US"/>
          </a:p>
        </p:txBody>
      </p:sp>
      <p:sp>
        <p:nvSpPr>
          <p:cNvPr id="254978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640E4F6-AAD9-414A-8043-2DE46F66B477}" type="slidenum">
              <a:rPr lang="en-US" sz="1400">
                <a:latin typeface="Arial" charset="0"/>
                <a:ea typeface="ＭＳ Ｐゴシック" charset="-128"/>
              </a:rPr>
              <a:pPr algn="r"/>
              <a:t>20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549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Paging (K-byte pages)</a:t>
            </a: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6453188" y="2133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0</a:t>
            </a:r>
          </a:p>
        </p:txBody>
      </p:sp>
      <p:sp>
        <p:nvSpPr>
          <p:cNvPr id="254981" name="Rectangle 17"/>
          <p:cNvSpPr>
            <a:spLocks noChangeArrowheads="1"/>
          </p:cNvSpPr>
          <p:nvPr/>
        </p:nvSpPr>
        <p:spPr bwMode="auto">
          <a:xfrm>
            <a:off x="6323013" y="1600200"/>
            <a:ext cx="16335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physical memory</a:t>
            </a:r>
          </a:p>
        </p:txBody>
      </p:sp>
      <p:sp>
        <p:nvSpPr>
          <p:cNvPr id="254982" name="Rectangle 17"/>
          <p:cNvSpPr>
            <a:spLocks noChangeArrowheads="1"/>
          </p:cNvSpPr>
          <p:nvPr/>
        </p:nvSpPr>
        <p:spPr bwMode="auto">
          <a:xfrm>
            <a:off x="2627313" y="1600200"/>
            <a:ext cx="2020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virtual address space</a:t>
            </a:r>
          </a:p>
        </p:txBody>
      </p:sp>
      <p:cxnSp>
        <p:nvCxnSpPr>
          <p:cNvPr id="254983" name="Straight Arrow Connector 52"/>
          <p:cNvCxnSpPr>
            <a:cxnSpLocks noChangeShapeType="1"/>
            <a:stCxn id="68" idx="3"/>
            <a:endCxn id="52" idx="1"/>
          </p:cNvCxnSpPr>
          <p:nvPr/>
        </p:nvCxnSpPr>
        <p:spPr bwMode="auto">
          <a:xfrm>
            <a:off x="4338638" y="2244725"/>
            <a:ext cx="2114550" cy="122237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6453188" y="2514600"/>
            <a:ext cx="1366837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1</a:t>
            </a:r>
          </a:p>
        </p:txBody>
      </p:sp>
      <p:sp>
        <p:nvSpPr>
          <p:cNvPr id="254985" name="Rectangle 4"/>
          <p:cNvSpPr>
            <a:spLocks noChangeArrowheads="1"/>
          </p:cNvSpPr>
          <p:nvPr/>
        </p:nvSpPr>
        <p:spPr bwMode="auto">
          <a:xfrm>
            <a:off x="6453188" y="2895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2</a:t>
            </a:r>
          </a:p>
        </p:txBody>
      </p: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6453188" y="3276600"/>
            <a:ext cx="1366837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3</a:t>
            </a:r>
          </a:p>
        </p:txBody>
      </p:sp>
      <p:sp>
        <p:nvSpPr>
          <p:cNvPr id="254987" name="Rectangle 4"/>
          <p:cNvSpPr>
            <a:spLocks noChangeArrowheads="1"/>
          </p:cNvSpPr>
          <p:nvPr/>
        </p:nvSpPr>
        <p:spPr bwMode="auto">
          <a:xfrm>
            <a:off x="6453188" y="3657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4</a:t>
            </a:r>
          </a:p>
        </p:txBody>
      </p:sp>
      <p:sp>
        <p:nvSpPr>
          <p:cNvPr id="254988" name="Rectangle 4"/>
          <p:cNvSpPr>
            <a:spLocks noChangeArrowheads="1"/>
          </p:cNvSpPr>
          <p:nvPr/>
        </p:nvSpPr>
        <p:spPr bwMode="auto">
          <a:xfrm>
            <a:off x="6453188" y="4038600"/>
            <a:ext cx="1366837" cy="381000"/>
          </a:xfrm>
          <a:prstGeom prst="rect">
            <a:avLst/>
          </a:prstGeom>
          <a:solidFill>
            <a:srgbClr val="FFBD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5</a:t>
            </a:r>
          </a:p>
        </p:txBody>
      </p:sp>
      <p:sp>
        <p:nvSpPr>
          <p:cNvPr id="254989" name="Rectangle 4"/>
          <p:cNvSpPr>
            <a:spLocks noChangeArrowheads="1"/>
          </p:cNvSpPr>
          <p:nvPr/>
        </p:nvSpPr>
        <p:spPr bwMode="auto">
          <a:xfrm>
            <a:off x="6453188" y="4419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6</a:t>
            </a:r>
          </a:p>
        </p:txBody>
      </p:sp>
      <p:sp>
        <p:nvSpPr>
          <p:cNvPr id="58" name="Rectangle 4"/>
          <p:cNvSpPr>
            <a:spLocks noChangeArrowheads="1"/>
          </p:cNvSpPr>
          <p:nvPr/>
        </p:nvSpPr>
        <p:spPr bwMode="auto">
          <a:xfrm>
            <a:off x="6453188" y="4800600"/>
            <a:ext cx="1366837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7</a:t>
            </a:r>
          </a:p>
        </p:txBody>
      </p:sp>
      <p:sp>
        <p:nvSpPr>
          <p:cNvPr id="254991" name="Rectangle 10"/>
          <p:cNvSpPr>
            <a:spLocks noChangeArrowheads="1"/>
          </p:cNvSpPr>
          <p:nvPr/>
        </p:nvSpPr>
        <p:spPr bwMode="auto">
          <a:xfrm>
            <a:off x="7824788" y="198120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0</a:t>
            </a:r>
          </a:p>
        </p:txBody>
      </p:sp>
      <p:sp>
        <p:nvSpPr>
          <p:cNvPr id="254992" name="Rectangle 10"/>
          <p:cNvSpPr>
            <a:spLocks noChangeArrowheads="1"/>
          </p:cNvSpPr>
          <p:nvPr/>
        </p:nvSpPr>
        <p:spPr bwMode="auto">
          <a:xfrm>
            <a:off x="7775575" y="2362200"/>
            <a:ext cx="4016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1K</a:t>
            </a:r>
          </a:p>
        </p:txBody>
      </p:sp>
      <p:sp>
        <p:nvSpPr>
          <p:cNvPr id="254993" name="Rectangle 10"/>
          <p:cNvSpPr>
            <a:spLocks noChangeArrowheads="1"/>
          </p:cNvSpPr>
          <p:nvPr/>
        </p:nvSpPr>
        <p:spPr bwMode="auto">
          <a:xfrm>
            <a:off x="7824788" y="2743200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2K</a:t>
            </a:r>
          </a:p>
        </p:txBody>
      </p:sp>
      <p:sp>
        <p:nvSpPr>
          <p:cNvPr id="254994" name="Rectangle 10"/>
          <p:cNvSpPr>
            <a:spLocks noChangeArrowheads="1"/>
          </p:cNvSpPr>
          <p:nvPr/>
        </p:nvSpPr>
        <p:spPr bwMode="auto">
          <a:xfrm>
            <a:off x="7824788" y="3121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3K</a:t>
            </a:r>
          </a:p>
        </p:txBody>
      </p:sp>
      <p:sp>
        <p:nvSpPr>
          <p:cNvPr id="254995" name="Rectangle 10"/>
          <p:cNvSpPr>
            <a:spLocks noChangeArrowheads="1"/>
          </p:cNvSpPr>
          <p:nvPr/>
        </p:nvSpPr>
        <p:spPr bwMode="auto">
          <a:xfrm>
            <a:off x="7824788" y="3502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4K</a:t>
            </a:r>
          </a:p>
        </p:txBody>
      </p:sp>
      <p:sp>
        <p:nvSpPr>
          <p:cNvPr id="254996" name="Rectangle 10"/>
          <p:cNvSpPr>
            <a:spLocks noChangeArrowheads="1"/>
          </p:cNvSpPr>
          <p:nvPr/>
        </p:nvSpPr>
        <p:spPr bwMode="auto">
          <a:xfrm>
            <a:off x="7824788" y="3883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5K</a:t>
            </a:r>
          </a:p>
        </p:txBody>
      </p:sp>
      <p:sp>
        <p:nvSpPr>
          <p:cNvPr id="254997" name="Rectangle 10"/>
          <p:cNvSpPr>
            <a:spLocks noChangeArrowheads="1"/>
          </p:cNvSpPr>
          <p:nvPr/>
        </p:nvSpPr>
        <p:spPr bwMode="auto">
          <a:xfrm>
            <a:off x="7824788" y="4264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6K</a:t>
            </a:r>
          </a:p>
        </p:txBody>
      </p:sp>
      <p:sp>
        <p:nvSpPr>
          <p:cNvPr id="254998" name="Rectangle 10"/>
          <p:cNvSpPr>
            <a:spLocks noChangeArrowheads="1"/>
          </p:cNvSpPr>
          <p:nvPr/>
        </p:nvSpPr>
        <p:spPr bwMode="auto">
          <a:xfrm>
            <a:off x="7824788" y="4645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7K</a:t>
            </a:r>
          </a:p>
        </p:txBody>
      </p:sp>
      <p:sp>
        <p:nvSpPr>
          <p:cNvPr id="254999" name="Rectangle 10"/>
          <p:cNvSpPr>
            <a:spLocks noChangeArrowheads="1"/>
          </p:cNvSpPr>
          <p:nvPr/>
        </p:nvSpPr>
        <p:spPr bwMode="auto">
          <a:xfrm>
            <a:off x="7824788" y="5026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8K</a:t>
            </a:r>
          </a:p>
        </p:txBody>
      </p:sp>
      <p:sp>
        <p:nvSpPr>
          <p:cNvPr id="68" name="Rectangle 4"/>
          <p:cNvSpPr>
            <a:spLocks noChangeArrowheads="1"/>
          </p:cNvSpPr>
          <p:nvPr/>
        </p:nvSpPr>
        <p:spPr bwMode="auto">
          <a:xfrm>
            <a:off x="2971800" y="2054225"/>
            <a:ext cx="1366838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0</a:t>
            </a:r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2971800" y="2435225"/>
            <a:ext cx="1366838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1</a:t>
            </a:r>
          </a:p>
        </p:txBody>
      </p:sp>
      <p:sp>
        <p:nvSpPr>
          <p:cNvPr id="255002" name="Rectangle 69"/>
          <p:cNvSpPr>
            <a:spLocks noChangeArrowheads="1"/>
          </p:cNvSpPr>
          <p:nvPr/>
        </p:nvSpPr>
        <p:spPr bwMode="auto">
          <a:xfrm rot="-5400000">
            <a:off x="-230981" y="2140744"/>
            <a:ext cx="10747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ea typeface="ＭＳ Ｐゴシック" charset="-128"/>
              </a:rPr>
              <a:t>process 0</a:t>
            </a:r>
          </a:p>
        </p:txBody>
      </p:sp>
      <p:sp>
        <p:nvSpPr>
          <p:cNvPr id="255003" name="Rectangle 10"/>
          <p:cNvSpPr>
            <a:spLocks noChangeArrowheads="1"/>
          </p:cNvSpPr>
          <p:nvPr/>
        </p:nvSpPr>
        <p:spPr bwMode="auto">
          <a:xfrm>
            <a:off x="2590800" y="1901825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0</a:t>
            </a:r>
          </a:p>
        </p:txBody>
      </p:sp>
      <p:sp>
        <p:nvSpPr>
          <p:cNvPr id="255004" name="Rectangle 10"/>
          <p:cNvSpPr>
            <a:spLocks noChangeArrowheads="1"/>
          </p:cNvSpPr>
          <p:nvPr/>
        </p:nvSpPr>
        <p:spPr bwMode="auto">
          <a:xfrm>
            <a:off x="2590800" y="2282825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K</a:t>
            </a:r>
          </a:p>
        </p:txBody>
      </p:sp>
      <p:sp>
        <p:nvSpPr>
          <p:cNvPr id="255005" name="Rectangle 10"/>
          <p:cNvSpPr>
            <a:spLocks noChangeArrowheads="1"/>
          </p:cNvSpPr>
          <p:nvPr/>
        </p:nvSpPr>
        <p:spPr bwMode="auto">
          <a:xfrm>
            <a:off x="2514600" y="2663825"/>
            <a:ext cx="404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2K</a:t>
            </a:r>
          </a:p>
        </p:txBody>
      </p:sp>
      <p:sp>
        <p:nvSpPr>
          <p:cNvPr id="255006" name="Rectangle 17"/>
          <p:cNvSpPr>
            <a:spLocks noChangeArrowheads="1"/>
          </p:cNvSpPr>
          <p:nvPr/>
        </p:nvSpPr>
        <p:spPr bwMode="auto">
          <a:xfrm>
            <a:off x="1066800" y="1600200"/>
            <a:ext cx="1073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page table</a:t>
            </a:r>
          </a:p>
        </p:txBody>
      </p:sp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838200" y="1930400"/>
          <a:ext cx="1371600" cy="9144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5021" name="Rectangle 17"/>
          <p:cNvSpPr>
            <a:spLocks noChangeArrowheads="1"/>
          </p:cNvSpPr>
          <p:nvPr/>
        </p:nvSpPr>
        <p:spPr bwMode="auto">
          <a:xfrm>
            <a:off x="2627313" y="3657600"/>
            <a:ext cx="2020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virtual address space</a:t>
            </a:r>
          </a:p>
        </p:txBody>
      </p:sp>
      <p:sp>
        <p:nvSpPr>
          <p:cNvPr id="87" name="Rectangle 4"/>
          <p:cNvSpPr>
            <a:spLocks noChangeArrowheads="1"/>
          </p:cNvSpPr>
          <p:nvPr/>
        </p:nvSpPr>
        <p:spPr bwMode="auto">
          <a:xfrm>
            <a:off x="2971800" y="4111625"/>
            <a:ext cx="136683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0</a:t>
            </a:r>
          </a:p>
        </p:txBody>
      </p:sp>
      <p:sp>
        <p:nvSpPr>
          <p:cNvPr id="88" name="Rectangle 4"/>
          <p:cNvSpPr>
            <a:spLocks noChangeArrowheads="1"/>
          </p:cNvSpPr>
          <p:nvPr/>
        </p:nvSpPr>
        <p:spPr bwMode="auto">
          <a:xfrm>
            <a:off x="2971800" y="4492625"/>
            <a:ext cx="136683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1</a:t>
            </a:r>
          </a:p>
        </p:txBody>
      </p:sp>
      <p:sp>
        <p:nvSpPr>
          <p:cNvPr id="255024" name="Rectangle 88"/>
          <p:cNvSpPr>
            <a:spLocks noChangeArrowheads="1"/>
          </p:cNvSpPr>
          <p:nvPr/>
        </p:nvSpPr>
        <p:spPr bwMode="auto">
          <a:xfrm rot="-5400000">
            <a:off x="-230981" y="4626769"/>
            <a:ext cx="10747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ea typeface="ＭＳ Ｐゴシック" charset="-128"/>
              </a:rPr>
              <a:t>process 1</a:t>
            </a:r>
          </a:p>
        </p:txBody>
      </p:sp>
      <p:sp>
        <p:nvSpPr>
          <p:cNvPr id="255025" name="Rectangle 10"/>
          <p:cNvSpPr>
            <a:spLocks noChangeArrowheads="1"/>
          </p:cNvSpPr>
          <p:nvPr/>
        </p:nvSpPr>
        <p:spPr bwMode="auto">
          <a:xfrm>
            <a:off x="2590800" y="3959225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0</a:t>
            </a:r>
          </a:p>
        </p:txBody>
      </p:sp>
      <p:sp>
        <p:nvSpPr>
          <p:cNvPr id="255026" name="Rectangle 10"/>
          <p:cNvSpPr>
            <a:spLocks noChangeArrowheads="1"/>
          </p:cNvSpPr>
          <p:nvPr/>
        </p:nvSpPr>
        <p:spPr bwMode="auto">
          <a:xfrm>
            <a:off x="2590800" y="4340225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K</a:t>
            </a:r>
          </a:p>
        </p:txBody>
      </p:sp>
      <p:sp>
        <p:nvSpPr>
          <p:cNvPr id="255027" name="Rectangle 10"/>
          <p:cNvSpPr>
            <a:spLocks noChangeArrowheads="1"/>
          </p:cNvSpPr>
          <p:nvPr/>
        </p:nvSpPr>
        <p:spPr bwMode="auto">
          <a:xfrm>
            <a:off x="2514600" y="4721225"/>
            <a:ext cx="404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2K</a:t>
            </a:r>
          </a:p>
        </p:txBody>
      </p:sp>
      <p:sp>
        <p:nvSpPr>
          <p:cNvPr id="255028" name="Rectangle 17"/>
          <p:cNvSpPr>
            <a:spLocks noChangeArrowheads="1"/>
          </p:cNvSpPr>
          <p:nvPr/>
        </p:nvSpPr>
        <p:spPr bwMode="auto">
          <a:xfrm>
            <a:off x="1066800" y="3657600"/>
            <a:ext cx="1073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page table</a:t>
            </a: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838200" y="3987800"/>
          <a:ext cx="1371600" cy="1524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" name="Rectangle 4"/>
          <p:cNvSpPr>
            <a:spLocks noChangeArrowheads="1"/>
          </p:cNvSpPr>
          <p:nvPr/>
        </p:nvSpPr>
        <p:spPr bwMode="auto">
          <a:xfrm>
            <a:off x="2971800" y="4876800"/>
            <a:ext cx="136683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2</a:t>
            </a:r>
          </a:p>
        </p:txBody>
      </p:sp>
      <p:sp>
        <p:nvSpPr>
          <p:cNvPr id="96" name="Rectangle 4"/>
          <p:cNvSpPr>
            <a:spLocks noChangeArrowheads="1"/>
          </p:cNvSpPr>
          <p:nvPr/>
        </p:nvSpPr>
        <p:spPr bwMode="auto">
          <a:xfrm>
            <a:off x="2971800" y="5257800"/>
            <a:ext cx="136683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3</a:t>
            </a:r>
          </a:p>
        </p:txBody>
      </p:sp>
      <p:sp>
        <p:nvSpPr>
          <p:cNvPr id="255051" name="Rectangle 10"/>
          <p:cNvSpPr>
            <a:spLocks noChangeArrowheads="1"/>
          </p:cNvSpPr>
          <p:nvPr/>
        </p:nvSpPr>
        <p:spPr bwMode="auto">
          <a:xfrm>
            <a:off x="2514600" y="5102225"/>
            <a:ext cx="404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3K</a:t>
            </a:r>
          </a:p>
        </p:txBody>
      </p:sp>
      <p:sp>
        <p:nvSpPr>
          <p:cNvPr id="255052" name="Rectangle 10"/>
          <p:cNvSpPr>
            <a:spLocks noChangeArrowheads="1"/>
          </p:cNvSpPr>
          <p:nvPr/>
        </p:nvSpPr>
        <p:spPr bwMode="auto">
          <a:xfrm>
            <a:off x="2514600" y="5483225"/>
            <a:ext cx="404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4K</a:t>
            </a:r>
          </a:p>
        </p:txBody>
      </p:sp>
      <p:cxnSp>
        <p:nvCxnSpPr>
          <p:cNvPr id="255053" name="Straight Arrow Connector 100"/>
          <p:cNvCxnSpPr>
            <a:cxnSpLocks noChangeShapeType="1"/>
            <a:stCxn id="69" idx="3"/>
            <a:endCxn id="254988" idx="1"/>
          </p:cNvCxnSpPr>
          <p:nvPr/>
        </p:nvCxnSpPr>
        <p:spPr bwMode="auto">
          <a:xfrm>
            <a:off x="4338638" y="2625725"/>
            <a:ext cx="2114550" cy="160337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55054" name="Straight Arrow Connector 103"/>
          <p:cNvCxnSpPr>
            <a:cxnSpLocks noChangeShapeType="1"/>
            <a:stCxn id="87" idx="3"/>
            <a:endCxn id="58" idx="1"/>
          </p:cNvCxnSpPr>
          <p:nvPr/>
        </p:nvCxnSpPr>
        <p:spPr bwMode="auto">
          <a:xfrm>
            <a:off x="4338638" y="4302125"/>
            <a:ext cx="2114550" cy="68897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55055" name="Straight Arrow Connector 106"/>
          <p:cNvCxnSpPr>
            <a:cxnSpLocks noChangeShapeType="1"/>
            <a:stCxn id="88" idx="3"/>
            <a:endCxn id="254988" idx="1"/>
          </p:cNvCxnSpPr>
          <p:nvPr/>
        </p:nvCxnSpPr>
        <p:spPr bwMode="auto">
          <a:xfrm flipV="1">
            <a:off x="4338638" y="4229100"/>
            <a:ext cx="2114550" cy="4540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55056" name="Straight Arrow Connector 109"/>
          <p:cNvCxnSpPr>
            <a:cxnSpLocks noChangeShapeType="1"/>
            <a:stCxn id="96" idx="3"/>
            <a:endCxn id="43" idx="1"/>
          </p:cNvCxnSpPr>
          <p:nvPr/>
        </p:nvCxnSpPr>
        <p:spPr bwMode="auto">
          <a:xfrm flipV="1">
            <a:off x="4338638" y="2705100"/>
            <a:ext cx="2114550" cy="27432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55057" name="Straight Arrow Connector 113"/>
          <p:cNvCxnSpPr>
            <a:cxnSpLocks noChangeShapeType="1"/>
            <a:stCxn id="95" idx="3"/>
          </p:cNvCxnSpPr>
          <p:nvPr/>
        </p:nvCxnSpPr>
        <p:spPr bwMode="auto">
          <a:xfrm>
            <a:off x="4338638" y="5067300"/>
            <a:ext cx="1147762" cy="11811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255058" name="Rectangle 118"/>
          <p:cNvSpPr>
            <a:spLocks noChangeArrowheads="1"/>
          </p:cNvSpPr>
          <p:nvPr/>
        </p:nvSpPr>
        <p:spPr bwMode="auto">
          <a:xfrm>
            <a:off x="5486400" y="6096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?</a:t>
            </a:r>
          </a:p>
        </p:txBody>
      </p:sp>
      <p:sp>
        <p:nvSpPr>
          <p:cNvPr id="255059" name="Rectangle 4"/>
          <p:cNvSpPr>
            <a:spLocks noChangeArrowheads="1"/>
          </p:cNvSpPr>
          <p:nvPr/>
        </p:nvSpPr>
        <p:spPr bwMode="auto">
          <a:xfrm>
            <a:off x="6453188" y="5181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8</a:t>
            </a:r>
          </a:p>
        </p:txBody>
      </p:sp>
      <p:sp>
        <p:nvSpPr>
          <p:cNvPr id="255060" name="Rectangle 10"/>
          <p:cNvSpPr>
            <a:spLocks noChangeArrowheads="1"/>
          </p:cNvSpPr>
          <p:nvPr/>
        </p:nvSpPr>
        <p:spPr bwMode="auto">
          <a:xfrm>
            <a:off x="7824788" y="5407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9K</a:t>
            </a:r>
          </a:p>
        </p:txBody>
      </p:sp>
      <p:sp>
        <p:nvSpPr>
          <p:cNvPr id="255061" name="Rectangle 4"/>
          <p:cNvSpPr>
            <a:spLocks noChangeArrowheads="1"/>
          </p:cNvSpPr>
          <p:nvPr/>
        </p:nvSpPr>
        <p:spPr bwMode="auto">
          <a:xfrm>
            <a:off x="6453188" y="5562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9</a:t>
            </a:r>
          </a:p>
        </p:txBody>
      </p:sp>
      <p:sp>
        <p:nvSpPr>
          <p:cNvPr id="255062" name="Rectangle 10"/>
          <p:cNvSpPr>
            <a:spLocks noChangeArrowheads="1"/>
          </p:cNvSpPr>
          <p:nvPr/>
        </p:nvSpPr>
        <p:spPr bwMode="auto">
          <a:xfrm>
            <a:off x="7800975" y="5791200"/>
            <a:ext cx="504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10K</a:t>
            </a:r>
          </a:p>
        </p:txBody>
      </p:sp>
      <p:sp>
        <p:nvSpPr>
          <p:cNvPr id="255063" name="Text Box 87"/>
          <p:cNvSpPr txBox="1">
            <a:spLocks noChangeArrowheads="1"/>
          </p:cNvSpPr>
          <p:nvPr/>
        </p:nvSpPr>
        <p:spPr bwMode="auto">
          <a:xfrm>
            <a:off x="5867400" y="6096000"/>
            <a:ext cx="2286000" cy="3429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Page fault – next lecture!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CD51-9DF4-470D-8E97-A80A02121257}" type="slidenum">
              <a:rPr lang="en-US"/>
              <a:pPr/>
              <a:t>21</a:t>
            </a:fld>
            <a:endParaRPr lang="en-US"/>
          </a:p>
        </p:txBody>
      </p:sp>
      <p:sp>
        <p:nvSpPr>
          <p:cNvPr id="19353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 of address translation</a:t>
            </a:r>
          </a:p>
        </p:txBody>
      </p:sp>
      <p:sp>
        <p:nvSpPr>
          <p:cNvPr id="193540" name="Rectangle 2052"/>
          <p:cNvSpPr>
            <a:spLocks noChangeArrowheads="1"/>
          </p:cNvSpPr>
          <p:nvPr/>
        </p:nvSpPr>
        <p:spPr bwMode="auto">
          <a:xfrm>
            <a:off x="7129463" y="2514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0</a:t>
            </a:r>
          </a:p>
        </p:txBody>
      </p:sp>
      <p:sp>
        <p:nvSpPr>
          <p:cNvPr id="193541" name="Rectangle 2053"/>
          <p:cNvSpPr>
            <a:spLocks noChangeArrowheads="1"/>
          </p:cNvSpPr>
          <p:nvPr/>
        </p:nvSpPr>
        <p:spPr bwMode="auto">
          <a:xfrm>
            <a:off x="7129463" y="3048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1</a:t>
            </a:r>
          </a:p>
        </p:txBody>
      </p:sp>
      <p:sp>
        <p:nvSpPr>
          <p:cNvPr id="193542" name="Rectangle 2054"/>
          <p:cNvSpPr>
            <a:spLocks noChangeArrowheads="1"/>
          </p:cNvSpPr>
          <p:nvPr/>
        </p:nvSpPr>
        <p:spPr bwMode="auto">
          <a:xfrm>
            <a:off x="7129463" y="35814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2</a:t>
            </a:r>
          </a:p>
        </p:txBody>
      </p:sp>
      <p:sp>
        <p:nvSpPr>
          <p:cNvPr id="193543" name="Rectangle 2055"/>
          <p:cNvSpPr>
            <a:spLocks noChangeArrowheads="1"/>
          </p:cNvSpPr>
          <p:nvPr/>
        </p:nvSpPr>
        <p:spPr bwMode="auto">
          <a:xfrm>
            <a:off x="7129463" y="5181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Y</a:t>
            </a:r>
          </a:p>
        </p:txBody>
      </p:sp>
      <p:sp>
        <p:nvSpPr>
          <p:cNvPr id="193544" name="Rectangle 2056"/>
          <p:cNvSpPr>
            <a:spLocks noChangeArrowheads="1"/>
          </p:cNvSpPr>
          <p:nvPr/>
        </p:nvSpPr>
        <p:spPr bwMode="auto">
          <a:xfrm rot="-5400000">
            <a:off x="7415213" y="474503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193545" name="Rectangle 2057"/>
          <p:cNvSpPr>
            <a:spLocks noChangeArrowheads="1"/>
          </p:cNvSpPr>
          <p:nvPr/>
        </p:nvSpPr>
        <p:spPr bwMode="auto">
          <a:xfrm>
            <a:off x="7129463" y="4114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3</a:t>
            </a:r>
          </a:p>
        </p:txBody>
      </p:sp>
      <p:sp>
        <p:nvSpPr>
          <p:cNvPr id="193546" name="Rectangle 2058"/>
          <p:cNvSpPr>
            <a:spLocks noChangeArrowheads="1"/>
          </p:cNvSpPr>
          <p:nvPr/>
        </p:nvSpPr>
        <p:spPr bwMode="auto">
          <a:xfrm>
            <a:off x="6900863" y="21336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193547" name="Rectangle 2059"/>
          <p:cNvSpPr>
            <a:spLocks noChangeArrowheads="1"/>
          </p:cNvSpPr>
          <p:nvPr/>
        </p:nvSpPr>
        <p:spPr bwMode="auto">
          <a:xfrm>
            <a:off x="5486400" y="3733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193548" name="Rectangle 2060"/>
          <p:cNvSpPr>
            <a:spLocks noChangeArrowheads="1"/>
          </p:cNvSpPr>
          <p:nvPr/>
        </p:nvSpPr>
        <p:spPr bwMode="auto">
          <a:xfrm>
            <a:off x="4094163" y="3429000"/>
            <a:ext cx="1620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193549" name="Rectangle 2061"/>
          <p:cNvSpPr>
            <a:spLocks noChangeArrowheads="1"/>
          </p:cNvSpPr>
          <p:nvPr/>
        </p:nvSpPr>
        <p:spPr bwMode="auto">
          <a:xfrm>
            <a:off x="4038600" y="3733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193550" name="Line 2062"/>
          <p:cNvSpPr>
            <a:spLocks noChangeShapeType="1"/>
          </p:cNvSpPr>
          <p:nvPr/>
        </p:nvSpPr>
        <p:spPr bwMode="auto">
          <a:xfrm>
            <a:off x="64008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1" name="Rectangle 2063"/>
          <p:cNvSpPr>
            <a:spLocks noChangeArrowheads="1"/>
          </p:cNvSpPr>
          <p:nvPr/>
        </p:nvSpPr>
        <p:spPr bwMode="auto">
          <a:xfrm>
            <a:off x="1676400" y="3733800"/>
            <a:ext cx="1447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193552" name="Rectangle 2064"/>
          <p:cNvSpPr>
            <a:spLocks noChangeArrowheads="1"/>
          </p:cNvSpPr>
          <p:nvPr/>
        </p:nvSpPr>
        <p:spPr bwMode="auto">
          <a:xfrm>
            <a:off x="1676400" y="40386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3" name="Rectangle 2065"/>
          <p:cNvSpPr>
            <a:spLocks noChangeArrowheads="1"/>
          </p:cNvSpPr>
          <p:nvPr/>
        </p:nvSpPr>
        <p:spPr bwMode="auto">
          <a:xfrm>
            <a:off x="1676400" y="43434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4" name="Rectangle 2066"/>
          <p:cNvSpPr>
            <a:spLocks noChangeArrowheads="1"/>
          </p:cNvSpPr>
          <p:nvPr/>
        </p:nvSpPr>
        <p:spPr bwMode="auto">
          <a:xfrm>
            <a:off x="1676400" y="3429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5" name="Rectangle 2067"/>
          <p:cNvSpPr>
            <a:spLocks noChangeArrowheads="1"/>
          </p:cNvSpPr>
          <p:nvPr/>
        </p:nvSpPr>
        <p:spPr bwMode="auto">
          <a:xfrm>
            <a:off x="1676400" y="4648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6" name="Rectangle 2068"/>
          <p:cNvSpPr>
            <a:spLocks noChangeArrowheads="1"/>
          </p:cNvSpPr>
          <p:nvPr/>
        </p:nvSpPr>
        <p:spPr bwMode="auto">
          <a:xfrm>
            <a:off x="1676400" y="3124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7" name="Rectangle 2069"/>
          <p:cNvSpPr>
            <a:spLocks noChangeArrowheads="1"/>
          </p:cNvSpPr>
          <p:nvPr/>
        </p:nvSpPr>
        <p:spPr bwMode="auto">
          <a:xfrm>
            <a:off x="1676400" y="4953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8" name="Rectangle 2070"/>
          <p:cNvSpPr>
            <a:spLocks noChangeArrowheads="1"/>
          </p:cNvSpPr>
          <p:nvPr/>
        </p:nvSpPr>
        <p:spPr bwMode="auto">
          <a:xfrm>
            <a:off x="1862138" y="2819400"/>
            <a:ext cx="1058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193559" name="Rectangle 2071"/>
          <p:cNvSpPr>
            <a:spLocks noChangeArrowheads="1"/>
          </p:cNvSpPr>
          <p:nvPr/>
        </p:nvSpPr>
        <p:spPr bwMode="auto">
          <a:xfrm>
            <a:off x="1828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193560" name="Rectangle 2072"/>
          <p:cNvSpPr>
            <a:spLocks noChangeArrowheads="1"/>
          </p:cNvSpPr>
          <p:nvPr/>
        </p:nvSpPr>
        <p:spPr bwMode="auto">
          <a:xfrm>
            <a:off x="776288" y="15240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193561" name="Rectangle 2073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virtual page #</a:t>
            </a:r>
          </a:p>
        </p:txBody>
      </p:sp>
      <p:sp>
        <p:nvSpPr>
          <p:cNvPr id="193562" name="Freeform 2074"/>
          <p:cNvSpPr>
            <a:spLocks/>
          </p:cNvSpPr>
          <p:nvPr/>
        </p:nvSpPr>
        <p:spPr bwMode="auto">
          <a:xfrm>
            <a:off x="1066800" y="2133600"/>
            <a:ext cx="533400" cy="17526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63" name="Freeform 2075"/>
          <p:cNvSpPr>
            <a:spLocks/>
          </p:cNvSpPr>
          <p:nvPr/>
        </p:nvSpPr>
        <p:spPr bwMode="auto">
          <a:xfrm>
            <a:off x="2286000" y="2133600"/>
            <a:ext cx="3657600" cy="1600200"/>
          </a:xfrm>
          <a:custGeom>
            <a:avLst/>
            <a:gdLst>
              <a:gd name="T0" fmla="*/ 0 w 2304"/>
              <a:gd name="T1" fmla="*/ 0 h 960"/>
              <a:gd name="T2" fmla="*/ 0 w 2304"/>
              <a:gd name="T3" fmla="*/ 144 h 960"/>
              <a:gd name="T4" fmla="*/ 2304 w 2304"/>
              <a:gd name="T5" fmla="*/ 144 h 960"/>
              <a:gd name="T6" fmla="*/ 2304 w 2304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4" h="960">
                <a:moveTo>
                  <a:pt x="0" y="0"/>
                </a:moveTo>
                <a:lnTo>
                  <a:pt x="0" y="144"/>
                </a:lnTo>
                <a:lnTo>
                  <a:pt x="2304" y="144"/>
                </a:lnTo>
                <a:lnTo>
                  <a:pt x="2304" y="96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65" name="Line 2077"/>
          <p:cNvSpPr>
            <a:spLocks noChangeShapeType="1"/>
          </p:cNvSpPr>
          <p:nvPr/>
        </p:nvSpPr>
        <p:spPr bwMode="auto">
          <a:xfrm>
            <a:off x="3124200" y="3886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6F77-AEFA-46EE-95F6-7ADBA7FFA3CC}" type="slidenum">
              <a:rPr lang="en-US"/>
              <a:pPr/>
              <a:t>22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address translation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Assume 32 bit addresses</a:t>
            </a:r>
          </a:p>
          <a:p>
            <a:pPr lvl="1"/>
            <a:r>
              <a:rPr lang="en-US"/>
              <a:t>assume page size is 4KB  (4096 bytes, or 2</a:t>
            </a:r>
            <a:r>
              <a:rPr lang="en-US" baseline="30000"/>
              <a:t>12</a:t>
            </a:r>
            <a:r>
              <a:rPr lang="en-US"/>
              <a:t> bytes)</a:t>
            </a:r>
          </a:p>
          <a:p>
            <a:pPr lvl="1"/>
            <a:r>
              <a:rPr lang="en-US"/>
              <a:t>VPN is 20 bits long (2</a:t>
            </a:r>
            <a:r>
              <a:rPr lang="en-US" baseline="30000"/>
              <a:t>20</a:t>
            </a:r>
            <a:r>
              <a:rPr lang="en-US"/>
              <a:t> VPNs), offset is 12 bits long</a:t>
            </a:r>
          </a:p>
          <a:p>
            <a:pPr lvl="1"/>
            <a:endParaRPr lang="en-US"/>
          </a:p>
          <a:p>
            <a:r>
              <a:rPr lang="en-US"/>
              <a:t>Let’s translate virtual address 0x</a:t>
            </a:r>
            <a:r>
              <a:rPr lang="en-US">
                <a:solidFill>
                  <a:schemeClr val="accent1"/>
                </a:solidFill>
              </a:rPr>
              <a:t>13325</a:t>
            </a:r>
            <a:r>
              <a:rPr lang="en-US">
                <a:solidFill>
                  <a:schemeClr val="accent2"/>
                </a:solidFill>
              </a:rPr>
              <a:t>328</a:t>
            </a:r>
            <a:endParaRPr lang="en-US"/>
          </a:p>
          <a:p>
            <a:pPr lvl="1"/>
            <a:r>
              <a:rPr lang="en-US"/>
              <a:t>VPN is 0x</a:t>
            </a:r>
            <a:r>
              <a:rPr lang="en-US">
                <a:solidFill>
                  <a:schemeClr val="accent1"/>
                </a:solidFill>
              </a:rPr>
              <a:t>13325</a:t>
            </a:r>
            <a:r>
              <a:rPr lang="en-US"/>
              <a:t>, and offset is 0x</a:t>
            </a:r>
            <a:r>
              <a:rPr lang="en-US">
                <a:solidFill>
                  <a:schemeClr val="accent2"/>
                </a:solidFill>
              </a:rPr>
              <a:t>328</a:t>
            </a:r>
          </a:p>
          <a:p>
            <a:pPr lvl="1"/>
            <a:r>
              <a:rPr lang="en-US"/>
              <a:t>assume page table entry 0x</a:t>
            </a:r>
            <a:r>
              <a:rPr lang="en-US">
                <a:solidFill>
                  <a:schemeClr val="accent1"/>
                </a:solidFill>
              </a:rPr>
              <a:t>13325</a:t>
            </a:r>
            <a:r>
              <a:rPr lang="en-US"/>
              <a:t> contains value 0x</a:t>
            </a:r>
            <a:r>
              <a:rPr lang="en-US">
                <a:solidFill>
                  <a:srgbClr val="FF0066"/>
                </a:solidFill>
              </a:rPr>
              <a:t>03004</a:t>
            </a:r>
          </a:p>
          <a:p>
            <a:pPr lvl="2"/>
            <a:r>
              <a:rPr lang="en-US"/>
              <a:t>page frame number is 0x</a:t>
            </a:r>
            <a:r>
              <a:rPr lang="en-US">
                <a:solidFill>
                  <a:srgbClr val="FF0066"/>
                </a:solidFill>
              </a:rPr>
              <a:t>03004</a:t>
            </a:r>
          </a:p>
          <a:p>
            <a:pPr lvl="2"/>
            <a:r>
              <a:rPr lang="en-US"/>
              <a:t>VPN 0x</a:t>
            </a:r>
            <a:r>
              <a:rPr lang="en-US">
                <a:solidFill>
                  <a:schemeClr val="accent1"/>
                </a:solidFill>
              </a:rPr>
              <a:t>13325</a:t>
            </a:r>
            <a:r>
              <a:rPr lang="en-US"/>
              <a:t> maps to PFN 0x</a:t>
            </a:r>
            <a:r>
              <a:rPr lang="en-US">
                <a:solidFill>
                  <a:srgbClr val="FF0066"/>
                </a:solidFill>
              </a:rPr>
              <a:t>03004</a:t>
            </a:r>
          </a:p>
          <a:p>
            <a:pPr lvl="1"/>
            <a:r>
              <a:rPr lang="en-US"/>
              <a:t>physical address = PFN::offset = 0x</a:t>
            </a:r>
            <a:r>
              <a:rPr lang="en-US">
                <a:solidFill>
                  <a:srgbClr val="FF0066"/>
                </a:solidFill>
              </a:rPr>
              <a:t>03004</a:t>
            </a:r>
            <a:r>
              <a:rPr lang="en-US">
                <a:solidFill>
                  <a:schemeClr val="accent2"/>
                </a:solidFill>
              </a:rPr>
              <a:t>328</a:t>
            </a:r>
          </a:p>
          <a:p>
            <a:pPr lvl="1"/>
            <a:endParaRPr lang="en-US"/>
          </a:p>
          <a:p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C385-3BAF-49AA-8B8A-97AC6BAF5D15}" type="slidenum">
              <a:rPr lang="en-US"/>
              <a:pPr/>
              <a:t>23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Table Entries – an opportunity!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long as there’s a PTE lookup per memory reference, we might as well add some functionality</a:t>
            </a:r>
          </a:p>
          <a:p>
            <a:pPr lvl="1"/>
            <a:r>
              <a:rPr lang="en-US"/>
              <a:t>We can add </a:t>
            </a:r>
            <a:r>
              <a:rPr lang="en-US">
                <a:solidFill>
                  <a:srgbClr val="FF0000"/>
                </a:solidFill>
              </a:rPr>
              <a:t>protection</a:t>
            </a:r>
          </a:p>
          <a:p>
            <a:pPr lvl="2"/>
            <a:r>
              <a:rPr lang="en-US"/>
              <a:t>A virtual page can be read-only, and result in a fault if a store to it is attempted</a:t>
            </a:r>
          </a:p>
          <a:p>
            <a:pPr lvl="2"/>
            <a:r>
              <a:rPr lang="en-US"/>
              <a:t>Some pages may not map to anything – a fault will occur if a reference is attempted</a:t>
            </a:r>
          </a:p>
          <a:p>
            <a:pPr lvl="1"/>
            <a:r>
              <a:rPr lang="en-US"/>
              <a:t>We can add some “</a:t>
            </a:r>
            <a:r>
              <a:rPr lang="en-US">
                <a:solidFill>
                  <a:srgbClr val="FF0000"/>
                </a:solidFill>
              </a:rPr>
              <a:t>accounting information</a:t>
            </a:r>
            <a:r>
              <a:rPr lang="en-US"/>
              <a:t>”</a:t>
            </a:r>
          </a:p>
          <a:p>
            <a:pPr lvl="2"/>
            <a:r>
              <a:rPr lang="en-US"/>
              <a:t>Can’t do anything fancy, since address translation must be fast</a:t>
            </a:r>
          </a:p>
          <a:p>
            <a:pPr lvl="2"/>
            <a:r>
              <a:rPr lang="en-US"/>
              <a:t>Can keep track of whether or not a virtual page is being used, though</a:t>
            </a:r>
          </a:p>
          <a:p>
            <a:pPr lvl="3"/>
            <a:r>
              <a:rPr lang="en-US"/>
              <a:t>This will help the paging algorithm, once we get to paging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C8D-0438-4E89-9A2D-8661A150B9D6}" type="slidenum">
              <a:rPr lang="en-US"/>
              <a:pPr/>
              <a:t>24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Table Entries (PTE’s)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153400" cy="4267200"/>
          </a:xfrm>
        </p:spPr>
        <p:txBody>
          <a:bodyPr/>
          <a:lstStyle/>
          <a:p>
            <a:r>
              <a:rPr lang="en-US"/>
              <a:t>PTE’s control mapping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valid bit</a:t>
            </a:r>
            <a:r>
              <a:rPr lang="en-US"/>
              <a:t> says whether or not the PTE can be used</a:t>
            </a:r>
          </a:p>
          <a:p>
            <a:pPr lvl="2"/>
            <a:r>
              <a:rPr lang="en-US"/>
              <a:t>says whether or not a virtual address is valid</a:t>
            </a:r>
          </a:p>
          <a:p>
            <a:pPr lvl="2"/>
            <a:r>
              <a:rPr lang="en-US"/>
              <a:t>it is checked each time a virtual address is used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referenced bit</a:t>
            </a:r>
            <a:r>
              <a:rPr lang="en-US"/>
              <a:t> says whether the page has been accessed</a:t>
            </a:r>
          </a:p>
          <a:p>
            <a:pPr lvl="2"/>
            <a:r>
              <a:rPr lang="en-US"/>
              <a:t>it is set when a page has been read or written to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modified bit</a:t>
            </a:r>
            <a:r>
              <a:rPr lang="en-US"/>
              <a:t> says whether or not the page is dirty</a:t>
            </a:r>
          </a:p>
          <a:p>
            <a:pPr lvl="2"/>
            <a:r>
              <a:rPr lang="en-US"/>
              <a:t>it is set when a write to the page has occurred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protection bits</a:t>
            </a:r>
            <a:r>
              <a:rPr lang="en-US"/>
              <a:t> control which operations are allowed</a:t>
            </a:r>
          </a:p>
          <a:p>
            <a:pPr lvl="2"/>
            <a:r>
              <a:rPr lang="en-US"/>
              <a:t>read, write, execute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page frame number</a:t>
            </a:r>
            <a:r>
              <a:rPr lang="en-US"/>
              <a:t> determines the physical page</a:t>
            </a:r>
          </a:p>
          <a:p>
            <a:pPr lvl="2"/>
            <a:r>
              <a:rPr lang="en-US"/>
              <a:t>physical page start address = PFN</a:t>
            </a: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3733800" y="1524000"/>
            <a:ext cx="3505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number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2895600" y="1524000"/>
            <a:ext cx="838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prot</a:t>
            </a:r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25908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M</a:t>
            </a:r>
          </a:p>
        </p:txBody>
      </p:sp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22860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R</a:t>
            </a:r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19812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</a:t>
            </a:r>
          </a:p>
        </p:txBody>
      </p:sp>
      <p:sp>
        <p:nvSpPr>
          <p:cNvPr id="195593" name="Rectangle 9"/>
          <p:cNvSpPr>
            <a:spLocks noChangeArrowheads="1"/>
          </p:cNvSpPr>
          <p:nvPr/>
        </p:nvSpPr>
        <p:spPr bwMode="auto">
          <a:xfrm>
            <a:off x="5370513" y="12192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20</a:t>
            </a:r>
          </a:p>
        </p:txBody>
      </p:sp>
      <p:sp>
        <p:nvSpPr>
          <p:cNvPr id="195594" name="Rectangle 10"/>
          <p:cNvSpPr>
            <a:spLocks noChangeArrowheads="1"/>
          </p:cNvSpPr>
          <p:nvPr/>
        </p:nvSpPr>
        <p:spPr bwMode="auto">
          <a:xfrm>
            <a:off x="32004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195595" name="Rectangle 11"/>
          <p:cNvSpPr>
            <a:spLocks noChangeArrowheads="1"/>
          </p:cNvSpPr>
          <p:nvPr/>
        </p:nvSpPr>
        <p:spPr bwMode="auto">
          <a:xfrm>
            <a:off x="25908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195596" name="Rectangle 12"/>
          <p:cNvSpPr>
            <a:spLocks noChangeArrowheads="1"/>
          </p:cNvSpPr>
          <p:nvPr/>
        </p:nvSpPr>
        <p:spPr bwMode="auto">
          <a:xfrm>
            <a:off x="22860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195597" name="Rectangle 13"/>
          <p:cNvSpPr>
            <a:spLocks noChangeArrowheads="1"/>
          </p:cNvSpPr>
          <p:nvPr/>
        </p:nvSpPr>
        <p:spPr bwMode="auto">
          <a:xfrm>
            <a:off x="1989138" y="12192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C3EB-A84C-4DDE-B8D2-BEB26C2208ED}" type="slidenum">
              <a:rPr lang="en-US"/>
              <a:pPr/>
              <a:t>25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Paging advantages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Easy to allocate physical memory</a:t>
            </a:r>
          </a:p>
          <a:p>
            <a:pPr lvl="1"/>
            <a:r>
              <a:rPr lang="en-US"/>
              <a:t>physical memory is allocated from free list of frames</a:t>
            </a:r>
          </a:p>
          <a:p>
            <a:pPr lvl="2"/>
            <a:r>
              <a:rPr lang="en-US"/>
              <a:t>to allocate a frame, just remove it from the free list</a:t>
            </a:r>
          </a:p>
          <a:p>
            <a:pPr lvl="1"/>
            <a:r>
              <a:rPr lang="en-US"/>
              <a:t>external fragmentation is not a problem</a:t>
            </a:r>
          </a:p>
          <a:p>
            <a:pPr lvl="2"/>
            <a:r>
              <a:rPr lang="en-US"/>
              <a:t>managing variable-sized allocations is a huge pain in the neck</a:t>
            </a:r>
          </a:p>
          <a:p>
            <a:pPr lvl="3"/>
            <a:r>
              <a:rPr lang="en-US"/>
              <a:t>“buddy system”</a:t>
            </a:r>
          </a:p>
          <a:p>
            <a:r>
              <a:rPr lang="en-US"/>
              <a:t>Leads naturally to virtual memory</a:t>
            </a:r>
          </a:p>
          <a:p>
            <a:pPr lvl="1"/>
            <a:r>
              <a:rPr lang="en-US"/>
              <a:t>entire program need not be memory resident</a:t>
            </a:r>
          </a:p>
          <a:p>
            <a:pPr lvl="1"/>
            <a:r>
              <a:rPr lang="en-US"/>
              <a:t>take page faults using “valid” bit</a:t>
            </a:r>
          </a:p>
          <a:p>
            <a:pPr lvl="1"/>
            <a:r>
              <a:rPr lang="en-US"/>
              <a:t>all “chunks” are the same size (page size)</a:t>
            </a:r>
          </a:p>
          <a:p>
            <a:pPr lvl="1"/>
            <a:r>
              <a:rPr lang="en-US"/>
              <a:t>but paging was originally introduced to deal with external fragmentation, not to allow programs to be partially resident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4793-6606-44C6-B799-3DC30B3B83A2}" type="slidenum">
              <a:rPr lang="en-US"/>
              <a:pPr/>
              <a:t>26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Paging disadvantages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Can still have internal fragmentation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Process may not use memory in exact multiples of pages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But minor because of small page size relative to address space size</a:t>
            </a:r>
          </a:p>
          <a:p>
            <a:pPr>
              <a:lnSpc>
                <a:spcPct val="90000"/>
              </a:lnSpc>
            </a:pPr>
            <a:r>
              <a:rPr lang="en-US" sz="2000"/>
              <a:t>Memory reference overhead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2 references per address lookup (page table, then memory)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Solution: use a hardware cache to absorb page table lookups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translation lookaside buffer (TLB) – next class</a:t>
            </a:r>
          </a:p>
          <a:p>
            <a:pPr>
              <a:lnSpc>
                <a:spcPct val="90000"/>
              </a:lnSpc>
            </a:pPr>
            <a:r>
              <a:rPr lang="en-US" sz="2000"/>
              <a:t>Memory required to hold page tables can be large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need one PTE per page in virtual address space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32 bit AS with 4KB pages = 2</a:t>
            </a:r>
            <a:r>
              <a:rPr lang="en-US" sz="1800" baseline="30000"/>
              <a:t>20</a:t>
            </a:r>
            <a:r>
              <a:rPr lang="en-US" sz="1800"/>
              <a:t> PTEs = 1,048,576 PTEs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4 bytes/PTE = </a:t>
            </a:r>
            <a:r>
              <a:rPr lang="en-US" sz="1800">
                <a:solidFill>
                  <a:srgbClr val="FF0000"/>
                </a:solidFill>
              </a:rPr>
              <a:t>4MB per page table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OS’s have separate page tables per process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25 processes = 100MB of page tables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Solution: page the page tables (!!!)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(ow, my brain hurts…more later)</a:t>
            </a:r>
          </a:p>
          <a:p>
            <a:pPr lvl="1">
              <a:lnSpc>
                <a:spcPct val="90000"/>
              </a:lnSpc>
            </a:pPr>
            <a:endParaRPr lang="en-US" sz="1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843C-BBB1-45AA-B930-ED7B88EC3B4A}" type="slidenum">
              <a:rPr lang="en-US"/>
              <a:pPr/>
              <a:t>27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Segmentation</a:t>
            </a:r>
            <a:br>
              <a:rPr lang="en-US" sz="2800"/>
            </a:br>
            <a:r>
              <a:rPr lang="en-US" sz="2800"/>
              <a:t>(We will be back to paging soon!)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Paging</a:t>
            </a:r>
          </a:p>
          <a:p>
            <a:pPr lvl="1"/>
            <a:r>
              <a:rPr lang="en-US"/>
              <a:t>mitigates various memory allocation complexities (e.g., fragmentation)</a:t>
            </a:r>
          </a:p>
          <a:p>
            <a:pPr lvl="1"/>
            <a:r>
              <a:rPr lang="en-US"/>
              <a:t>view an address space as a linear array of bytes</a:t>
            </a:r>
          </a:p>
          <a:p>
            <a:pPr lvl="1"/>
            <a:r>
              <a:rPr lang="en-US"/>
              <a:t>divide it into pages of equal size (e.g., 4KB)</a:t>
            </a:r>
          </a:p>
          <a:p>
            <a:pPr lvl="1"/>
            <a:r>
              <a:rPr lang="en-US"/>
              <a:t>use a page table to map virtual pages to physical page frames</a:t>
            </a:r>
          </a:p>
          <a:p>
            <a:pPr lvl="2"/>
            <a:r>
              <a:rPr lang="en-US"/>
              <a:t>page (</a:t>
            </a:r>
            <a:r>
              <a:rPr lang="en-US" i="1">
                <a:solidFill>
                  <a:schemeClr val="accent2"/>
                </a:solidFill>
              </a:rPr>
              <a:t>logical</a:t>
            </a:r>
            <a:r>
              <a:rPr lang="en-US"/>
              <a:t>) =&gt; page frame (</a:t>
            </a:r>
            <a:r>
              <a:rPr lang="en-US" i="1">
                <a:solidFill>
                  <a:schemeClr val="accent2"/>
                </a:solidFill>
              </a:rPr>
              <a:t>physical</a:t>
            </a:r>
            <a:r>
              <a:rPr lang="en-US"/>
              <a:t>)</a:t>
            </a:r>
          </a:p>
          <a:p>
            <a:r>
              <a:rPr lang="en-US"/>
              <a:t>Segmentation</a:t>
            </a:r>
          </a:p>
          <a:p>
            <a:pPr lvl="1"/>
            <a:r>
              <a:rPr lang="en-US"/>
              <a:t>partition an address space into </a:t>
            </a:r>
            <a:r>
              <a:rPr lang="en-US" i="1"/>
              <a:t>logical</a:t>
            </a:r>
            <a:r>
              <a:rPr lang="en-US"/>
              <a:t> units</a:t>
            </a:r>
          </a:p>
          <a:p>
            <a:pPr lvl="2"/>
            <a:r>
              <a:rPr lang="en-US"/>
              <a:t>stack, code, heap, subroutines, …</a:t>
            </a:r>
          </a:p>
          <a:p>
            <a:pPr lvl="1"/>
            <a:r>
              <a:rPr lang="en-US"/>
              <a:t>a virtual address is </a:t>
            </a:r>
            <a:r>
              <a:rPr lang="en-US">
                <a:solidFill>
                  <a:srgbClr val="FF0000"/>
                </a:solidFill>
              </a:rPr>
              <a:t>&lt;segment #, offset&gt;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A0AC-9427-4C46-8954-8913D2262230}" type="slidenum">
              <a:rPr lang="en-US"/>
              <a:pPr/>
              <a:t>28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the point?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“logical”</a:t>
            </a:r>
          </a:p>
          <a:p>
            <a:pPr lvl="1"/>
            <a:r>
              <a:rPr lang="en-US"/>
              <a:t>absent segmentation, a linker takes a bunch of independent modules that call each other and linearizes them</a:t>
            </a:r>
          </a:p>
          <a:p>
            <a:pPr lvl="1"/>
            <a:r>
              <a:rPr lang="en-US"/>
              <a:t>they are really independent; segmentation treats them as such</a:t>
            </a:r>
          </a:p>
          <a:p>
            <a:r>
              <a:rPr lang="en-US"/>
              <a:t>Facilitates sharing and reuse</a:t>
            </a:r>
          </a:p>
          <a:p>
            <a:pPr lvl="1"/>
            <a:r>
              <a:rPr lang="en-US"/>
              <a:t>a segment is a natural unit of sharing – a subroutine or function</a:t>
            </a:r>
          </a:p>
          <a:p>
            <a:r>
              <a:rPr lang="en-US"/>
              <a:t>A natural extension of variable-sized partitions</a:t>
            </a:r>
          </a:p>
          <a:p>
            <a:pPr lvl="1"/>
            <a:r>
              <a:rPr lang="en-US"/>
              <a:t>variable-sized partition = 1 segment/process</a:t>
            </a:r>
          </a:p>
          <a:p>
            <a:pPr lvl="1"/>
            <a:r>
              <a:rPr lang="en-US"/>
              <a:t>segmentation = many segments/process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2CD9-CB55-4B62-AAA8-D1103DAE96FE}" type="slidenum">
              <a:rPr lang="en-US"/>
              <a:pPr/>
              <a:t>29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support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Segment table</a:t>
            </a:r>
          </a:p>
          <a:p>
            <a:pPr lvl="1"/>
            <a:r>
              <a:rPr lang="en-US"/>
              <a:t>multiple base/limit pairs, </a:t>
            </a:r>
            <a:r>
              <a:rPr lang="en-US">
                <a:solidFill>
                  <a:srgbClr val="FF0000"/>
                </a:solidFill>
              </a:rPr>
              <a:t>one per segment</a:t>
            </a:r>
          </a:p>
          <a:p>
            <a:pPr lvl="1"/>
            <a:r>
              <a:rPr lang="en-US"/>
              <a:t>segments named by segment #, used as index into table</a:t>
            </a:r>
          </a:p>
          <a:p>
            <a:pPr lvl="2"/>
            <a:r>
              <a:rPr lang="en-US"/>
              <a:t>a virtual address is </a:t>
            </a:r>
            <a:r>
              <a:rPr lang="en-US">
                <a:solidFill>
                  <a:srgbClr val="FF0000"/>
                </a:solidFill>
              </a:rPr>
              <a:t>&lt;segment #, offset&gt;</a:t>
            </a:r>
            <a:endParaRPr lang="en-US"/>
          </a:p>
          <a:p>
            <a:pPr lvl="1"/>
            <a:r>
              <a:rPr lang="en-US"/>
              <a:t>offset of virtual address added to base address of segment to yield physical address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42EF-20FC-4330-941C-54276E7CD191}" type="slidenum">
              <a:rPr lang="en-US"/>
              <a:pPr/>
              <a:t>3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Tools of memory management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Base and limit registers</a:t>
            </a:r>
          </a:p>
          <a:p>
            <a:r>
              <a:rPr lang="en-US"/>
              <a:t>Swapping</a:t>
            </a:r>
          </a:p>
          <a:p>
            <a:r>
              <a:rPr lang="en-US"/>
              <a:t>Paging (and page tables and TLB’s)</a:t>
            </a:r>
          </a:p>
          <a:p>
            <a:r>
              <a:rPr lang="en-US"/>
              <a:t>Segmentation (and segment tables)</a:t>
            </a:r>
          </a:p>
          <a:p>
            <a:r>
              <a:rPr lang="en-US"/>
              <a:t>Page faults =&gt; page fault handling =&gt; virtual memory</a:t>
            </a:r>
          </a:p>
          <a:p>
            <a:r>
              <a:rPr lang="en-US"/>
              <a:t>The policies that govern the use of these mechanisms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AD7-57C8-484C-BA8A-F503AE950C84}" type="slidenum">
              <a:rPr lang="en-US"/>
              <a:pPr/>
              <a:t>30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Segment lookups</a:t>
            </a:r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67818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0</a:t>
            </a: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6781800" y="2743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1</a:t>
            </a:r>
          </a:p>
        </p:txBody>
      </p:sp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6781800" y="34290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2</a:t>
            </a: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6781800" y="4038600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3</a:t>
            </a:r>
          </a:p>
        </p:txBody>
      </p:sp>
      <p:sp>
        <p:nvSpPr>
          <p:cNvPr id="241671" name="Rectangle 7"/>
          <p:cNvSpPr>
            <a:spLocks noChangeArrowheads="1"/>
          </p:cNvSpPr>
          <p:nvPr/>
        </p:nvSpPr>
        <p:spPr bwMode="auto">
          <a:xfrm>
            <a:off x="6781800" y="4800600"/>
            <a:ext cx="11430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4</a:t>
            </a:r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6477000" y="1905000"/>
            <a:ext cx="1633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41673" name="Rectangle 9"/>
          <p:cNvSpPr>
            <a:spLocks noChangeArrowheads="1"/>
          </p:cNvSpPr>
          <p:nvPr/>
        </p:nvSpPr>
        <p:spPr bwMode="auto">
          <a:xfrm>
            <a:off x="838200" y="25908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segment #</a:t>
            </a:r>
          </a:p>
        </p:txBody>
      </p:sp>
      <p:sp>
        <p:nvSpPr>
          <p:cNvPr id="241674" name="Oval 10"/>
          <p:cNvSpPr>
            <a:spLocks noChangeArrowheads="1"/>
          </p:cNvSpPr>
          <p:nvPr/>
        </p:nvSpPr>
        <p:spPr bwMode="auto">
          <a:xfrm>
            <a:off x="5029200" y="3886200"/>
            <a:ext cx="457200" cy="457200"/>
          </a:xfrm>
          <a:prstGeom prst="ellipse">
            <a:avLst/>
          </a:prstGeom>
          <a:solidFill>
            <a:srgbClr val="F0EBE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+</a:t>
            </a:r>
          </a:p>
        </p:txBody>
      </p:sp>
      <p:sp>
        <p:nvSpPr>
          <p:cNvPr id="241675" name="Rectangle 11"/>
          <p:cNvSpPr>
            <a:spLocks noChangeArrowheads="1"/>
          </p:cNvSpPr>
          <p:nvPr/>
        </p:nvSpPr>
        <p:spPr bwMode="auto">
          <a:xfrm>
            <a:off x="765175" y="28956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41676" name="Line 12"/>
          <p:cNvSpPr>
            <a:spLocks noChangeShapeType="1"/>
          </p:cNvSpPr>
          <p:nvPr/>
        </p:nvSpPr>
        <p:spPr bwMode="auto">
          <a:xfrm>
            <a:off x="5486400" y="4114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7" name="Line 13"/>
          <p:cNvSpPr>
            <a:spLocks noChangeShapeType="1"/>
          </p:cNvSpPr>
          <p:nvPr/>
        </p:nvSpPr>
        <p:spPr bwMode="auto">
          <a:xfrm>
            <a:off x="3886200" y="4114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8" name="Rectangle 14"/>
          <p:cNvSpPr>
            <a:spLocks noChangeArrowheads="1"/>
          </p:cNvSpPr>
          <p:nvPr/>
        </p:nvSpPr>
        <p:spPr bwMode="auto">
          <a:xfrm>
            <a:off x="6781800" y="3124200"/>
            <a:ext cx="1143000" cy="304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9" name="Rectangle 15"/>
          <p:cNvSpPr>
            <a:spLocks noChangeArrowheads="1"/>
          </p:cNvSpPr>
          <p:nvPr/>
        </p:nvSpPr>
        <p:spPr bwMode="auto">
          <a:xfrm>
            <a:off x="6781800" y="38100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80" name="Rectangle 16"/>
          <p:cNvSpPr>
            <a:spLocks noChangeArrowheads="1"/>
          </p:cNvSpPr>
          <p:nvPr/>
        </p:nvSpPr>
        <p:spPr bwMode="auto">
          <a:xfrm>
            <a:off x="6781800" y="4343400"/>
            <a:ext cx="1143000" cy="457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81" name="Rectangle 17"/>
          <p:cNvSpPr>
            <a:spLocks noChangeArrowheads="1"/>
          </p:cNvSpPr>
          <p:nvPr/>
        </p:nvSpPr>
        <p:spPr bwMode="auto">
          <a:xfrm>
            <a:off x="6781800" y="55626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82" name="AutoShape 18"/>
          <p:cNvSpPr>
            <a:spLocks noChangeArrowheads="1"/>
          </p:cNvSpPr>
          <p:nvPr/>
        </p:nvSpPr>
        <p:spPr bwMode="auto">
          <a:xfrm>
            <a:off x="3429000" y="3886200"/>
            <a:ext cx="457200" cy="457200"/>
          </a:xfrm>
          <a:prstGeom prst="diamond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&lt;?</a:t>
            </a:r>
          </a:p>
        </p:txBody>
      </p:sp>
      <p:sp>
        <p:nvSpPr>
          <p:cNvPr id="241683" name="Line 19"/>
          <p:cNvSpPr>
            <a:spLocks noChangeShapeType="1"/>
          </p:cNvSpPr>
          <p:nvPr/>
        </p:nvSpPr>
        <p:spPr bwMode="auto">
          <a:xfrm>
            <a:off x="36576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84" name="Rectangle 20"/>
          <p:cNvSpPr>
            <a:spLocks noChangeArrowheads="1"/>
          </p:cNvSpPr>
          <p:nvPr/>
        </p:nvSpPr>
        <p:spPr bwMode="auto">
          <a:xfrm>
            <a:off x="2895600" y="4876800"/>
            <a:ext cx="152082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raise</a:t>
            </a:r>
          </a:p>
          <a:p>
            <a:r>
              <a:rPr lang="en-US" sz="1400" b="1">
                <a:solidFill>
                  <a:srgbClr val="FF0000"/>
                </a:solidFill>
              </a:rPr>
              <a:t> protection fault</a:t>
            </a:r>
          </a:p>
        </p:txBody>
      </p:sp>
      <p:sp>
        <p:nvSpPr>
          <p:cNvPr id="241685" name="Rectangle 21"/>
          <p:cNvSpPr>
            <a:spLocks noChangeArrowheads="1"/>
          </p:cNvSpPr>
          <p:nvPr/>
        </p:nvSpPr>
        <p:spPr bwMode="auto">
          <a:xfrm>
            <a:off x="3614738" y="436721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no</a:t>
            </a:r>
          </a:p>
        </p:txBody>
      </p:sp>
      <p:sp>
        <p:nvSpPr>
          <p:cNvPr id="241686" name="Rectangle 22"/>
          <p:cNvSpPr>
            <a:spLocks noChangeArrowheads="1"/>
          </p:cNvSpPr>
          <p:nvPr/>
        </p:nvSpPr>
        <p:spPr bwMode="auto">
          <a:xfrm>
            <a:off x="3843338" y="3810000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yes</a:t>
            </a:r>
          </a:p>
        </p:txBody>
      </p:sp>
      <p:sp>
        <p:nvSpPr>
          <p:cNvPr id="241687" name="Rectangle 23"/>
          <p:cNvSpPr>
            <a:spLocks noChangeArrowheads="1"/>
          </p:cNvSpPr>
          <p:nvPr/>
        </p:nvSpPr>
        <p:spPr bwMode="auto">
          <a:xfrm>
            <a:off x="1905000" y="25908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offset</a:t>
            </a:r>
          </a:p>
        </p:txBody>
      </p:sp>
      <p:grpSp>
        <p:nvGrpSpPr>
          <p:cNvPr id="241688" name="Group 24"/>
          <p:cNvGrpSpPr>
            <a:grpSpLocks/>
          </p:cNvGrpSpPr>
          <p:nvPr/>
        </p:nvGrpSpPr>
        <p:grpSpPr bwMode="auto">
          <a:xfrm>
            <a:off x="3733800" y="1752600"/>
            <a:ext cx="1676400" cy="914400"/>
            <a:chOff x="1968" y="1056"/>
            <a:chExt cx="1248" cy="576"/>
          </a:xfrm>
        </p:grpSpPr>
        <p:sp>
          <p:nvSpPr>
            <p:cNvPr id="241689" name="Rectangle 25"/>
            <p:cNvSpPr>
              <a:spLocks noChangeArrowheads="1"/>
            </p:cNvSpPr>
            <p:nvPr/>
          </p:nvSpPr>
          <p:spPr bwMode="auto">
            <a:xfrm>
              <a:off x="2592" y="1248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/>
                <a:t>base</a:t>
              </a:r>
            </a:p>
          </p:txBody>
        </p:sp>
        <p:sp>
          <p:nvSpPr>
            <p:cNvPr id="241690" name="Rectangle 26"/>
            <p:cNvSpPr>
              <a:spLocks noChangeArrowheads="1"/>
            </p:cNvSpPr>
            <p:nvPr/>
          </p:nvSpPr>
          <p:spPr bwMode="auto">
            <a:xfrm>
              <a:off x="1968" y="1248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/>
                <a:t>limit</a:t>
              </a:r>
            </a:p>
          </p:txBody>
        </p:sp>
        <p:sp>
          <p:nvSpPr>
            <p:cNvPr id="241691" name="Rectangle 27"/>
            <p:cNvSpPr>
              <a:spLocks noChangeArrowheads="1"/>
            </p:cNvSpPr>
            <p:nvPr/>
          </p:nvSpPr>
          <p:spPr bwMode="auto">
            <a:xfrm>
              <a:off x="2592" y="1056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41692" name="Rectangle 28"/>
            <p:cNvSpPr>
              <a:spLocks noChangeArrowheads="1"/>
            </p:cNvSpPr>
            <p:nvPr/>
          </p:nvSpPr>
          <p:spPr bwMode="auto">
            <a:xfrm>
              <a:off x="1968" y="1056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41693" name="Rectangle 29"/>
            <p:cNvSpPr>
              <a:spLocks noChangeArrowheads="1"/>
            </p:cNvSpPr>
            <p:nvPr/>
          </p:nvSpPr>
          <p:spPr bwMode="auto">
            <a:xfrm>
              <a:off x="2592" y="1440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41694" name="Rectangle 30"/>
            <p:cNvSpPr>
              <a:spLocks noChangeArrowheads="1"/>
            </p:cNvSpPr>
            <p:nvPr/>
          </p:nvSpPr>
          <p:spPr bwMode="auto">
            <a:xfrm>
              <a:off x="1968" y="1440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</p:grpSp>
      <p:sp>
        <p:nvSpPr>
          <p:cNvPr id="241695" name="Rectangle 31"/>
          <p:cNvSpPr>
            <a:spLocks noChangeArrowheads="1"/>
          </p:cNvSpPr>
          <p:nvPr/>
        </p:nvSpPr>
        <p:spPr bwMode="auto">
          <a:xfrm>
            <a:off x="3883025" y="1447800"/>
            <a:ext cx="1374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segment table</a:t>
            </a:r>
          </a:p>
        </p:txBody>
      </p:sp>
      <p:sp>
        <p:nvSpPr>
          <p:cNvPr id="241696" name="Freeform 32"/>
          <p:cNvSpPr>
            <a:spLocks/>
          </p:cNvSpPr>
          <p:nvPr/>
        </p:nvSpPr>
        <p:spPr bwMode="auto">
          <a:xfrm>
            <a:off x="2286000" y="2895600"/>
            <a:ext cx="1066800" cy="1219200"/>
          </a:xfrm>
          <a:custGeom>
            <a:avLst/>
            <a:gdLst>
              <a:gd name="T0" fmla="*/ 48 w 672"/>
              <a:gd name="T1" fmla="*/ 0 h 768"/>
              <a:gd name="T2" fmla="*/ 48 w 672"/>
              <a:gd name="T3" fmla="*/ 480 h 768"/>
              <a:gd name="T4" fmla="*/ 336 w 672"/>
              <a:gd name="T5" fmla="*/ 720 h 768"/>
              <a:gd name="T6" fmla="*/ 672 w 672"/>
              <a:gd name="T7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2" h="768">
                <a:moveTo>
                  <a:pt x="48" y="0"/>
                </a:moveTo>
                <a:cubicBezTo>
                  <a:pt x="24" y="180"/>
                  <a:pt x="0" y="360"/>
                  <a:pt x="48" y="480"/>
                </a:cubicBezTo>
                <a:cubicBezTo>
                  <a:pt x="96" y="600"/>
                  <a:pt x="232" y="672"/>
                  <a:pt x="336" y="720"/>
                </a:cubicBezTo>
                <a:cubicBezTo>
                  <a:pt x="440" y="768"/>
                  <a:pt x="556" y="768"/>
                  <a:pt x="672" y="76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97" name="Freeform 33"/>
          <p:cNvSpPr>
            <a:spLocks/>
          </p:cNvSpPr>
          <p:nvPr/>
        </p:nvSpPr>
        <p:spPr bwMode="auto">
          <a:xfrm>
            <a:off x="1130300" y="2209800"/>
            <a:ext cx="2527300" cy="381000"/>
          </a:xfrm>
          <a:custGeom>
            <a:avLst/>
            <a:gdLst>
              <a:gd name="T0" fmla="*/ 104 w 1592"/>
              <a:gd name="T1" fmla="*/ 240 h 240"/>
              <a:gd name="T2" fmla="*/ 248 w 1592"/>
              <a:gd name="T3" fmla="*/ 48 h 240"/>
              <a:gd name="T4" fmla="*/ 1592 w 1592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2" h="240">
                <a:moveTo>
                  <a:pt x="104" y="240"/>
                </a:moveTo>
                <a:cubicBezTo>
                  <a:pt x="52" y="164"/>
                  <a:pt x="0" y="88"/>
                  <a:pt x="248" y="48"/>
                </a:cubicBezTo>
                <a:cubicBezTo>
                  <a:pt x="496" y="8"/>
                  <a:pt x="1044" y="4"/>
                  <a:pt x="1592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98" name="Freeform 34"/>
          <p:cNvSpPr>
            <a:spLocks/>
          </p:cNvSpPr>
          <p:nvPr/>
        </p:nvSpPr>
        <p:spPr bwMode="auto">
          <a:xfrm>
            <a:off x="3314700" y="2286000"/>
            <a:ext cx="419100" cy="1524000"/>
          </a:xfrm>
          <a:custGeom>
            <a:avLst/>
            <a:gdLst>
              <a:gd name="T0" fmla="*/ 264 w 264"/>
              <a:gd name="T1" fmla="*/ 0 h 960"/>
              <a:gd name="T2" fmla="*/ 72 w 264"/>
              <a:gd name="T3" fmla="*/ 144 h 960"/>
              <a:gd name="T4" fmla="*/ 24 w 264"/>
              <a:gd name="T5" fmla="*/ 480 h 960"/>
              <a:gd name="T6" fmla="*/ 216 w 264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4" h="960">
                <a:moveTo>
                  <a:pt x="264" y="0"/>
                </a:moveTo>
                <a:cubicBezTo>
                  <a:pt x="188" y="32"/>
                  <a:pt x="112" y="64"/>
                  <a:pt x="72" y="144"/>
                </a:cubicBezTo>
                <a:cubicBezTo>
                  <a:pt x="32" y="224"/>
                  <a:pt x="0" y="344"/>
                  <a:pt x="24" y="480"/>
                </a:cubicBezTo>
                <a:cubicBezTo>
                  <a:pt x="48" y="616"/>
                  <a:pt x="132" y="788"/>
                  <a:pt x="216" y="96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99" name="Freeform 35"/>
          <p:cNvSpPr>
            <a:spLocks/>
          </p:cNvSpPr>
          <p:nvPr/>
        </p:nvSpPr>
        <p:spPr bwMode="auto">
          <a:xfrm>
            <a:off x="5257800" y="2171700"/>
            <a:ext cx="482600" cy="1638300"/>
          </a:xfrm>
          <a:custGeom>
            <a:avLst/>
            <a:gdLst>
              <a:gd name="T0" fmla="*/ 96 w 304"/>
              <a:gd name="T1" fmla="*/ 24 h 1032"/>
              <a:gd name="T2" fmla="*/ 288 w 304"/>
              <a:gd name="T3" fmla="*/ 168 h 1032"/>
              <a:gd name="T4" fmla="*/ 0 w 304"/>
              <a:gd name="T5" fmla="*/ 1032 h 1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4" h="1032">
                <a:moveTo>
                  <a:pt x="96" y="24"/>
                </a:moveTo>
                <a:cubicBezTo>
                  <a:pt x="200" y="12"/>
                  <a:pt x="304" y="0"/>
                  <a:pt x="288" y="168"/>
                </a:cubicBezTo>
                <a:cubicBezTo>
                  <a:pt x="272" y="336"/>
                  <a:pt x="136" y="684"/>
                  <a:pt x="0" y="10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E89E9-2B2B-4408-9A84-E2AA0E99D29D}" type="slidenum">
              <a:rPr lang="en-US"/>
              <a:pPr/>
              <a:t>31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 and cons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Yes, it’s “logical” and it facilitates sharing and reuse</a:t>
            </a:r>
          </a:p>
          <a:p>
            <a:r>
              <a:rPr lang="en-US"/>
              <a:t>But it has all the horror of a variable partition system</a:t>
            </a:r>
          </a:p>
          <a:p>
            <a:pPr lvl="1"/>
            <a:r>
              <a:rPr lang="en-US"/>
              <a:t>except that linking is simpler, and the “chunks” that must be allocated are smaller than a “typical” linear address space</a:t>
            </a:r>
          </a:p>
          <a:p>
            <a:r>
              <a:rPr lang="en-US"/>
              <a:t>What to do?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4A42-7AAC-4530-93EA-71092BF4A910}" type="slidenum">
              <a:rPr lang="en-US"/>
              <a:pPr/>
              <a:t>32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Combining segmentation and paging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01000" cy="5029200"/>
          </a:xfrm>
        </p:spPr>
        <p:txBody>
          <a:bodyPr/>
          <a:lstStyle/>
          <a:p>
            <a:r>
              <a:rPr lang="en-US"/>
              <a:t>Can combine these techniques</a:t>
            </a:r>
          </a:p>
          <a:p>
            <a:pPr lvl="1"/>
            <a:r>
              <a:rPr lang="en-US"/>
              <a:t>x86 architecture supports both segments and paging</a:t>
            </a:r>
          </a:p>
          <a:p>
            <a:r>
              <a:rPr lang="en-US"/>
              <a:t>Use segments to manage logical units</a:t>
            </a:r>
          </a:p>
          <a:p>
            <a:pPr lvl="1"/>
            <a:r>
              <a:rPr lang="en-US"/>
              <a:t>segments vary in size, but are typically large (multiple pages)</a:t>
            </a:r>
          </a:p>
          <a:p>
            <a:r>
              <a:rPr lang="en-US"/>
              <a:t>Use pages to partition segments into fixed-size chunks</a:t>
            </a:r>
          </a:p>
          <a:p>
            <a:pPr lvl="1"/>
            <a:r>
              <a:rPr lang="en-US"/>
              <a:t>each segment has its own page table</a:t>
            </a:r>
          </a:p>
          <a:p>
            <a:pPr lvl="2"/>
            <a:r>
              <a:rPr lang="en-US"/>
              <a:t>there is a page table per segment, rather than per user address space</a:t>
            </a:r>
          </a:p>
          <a:p>
            <a:pPr lvl="1"/>
            <a:r>
              <a:rPr lang="en-US"/>
              <a:t>memory allocation becomes easy once again</a:t>
            </a:r>
          </a:p>
          <a:p>
            <a:pPr lvl="2"/>
            <a:r>
              <a:rPr lang="en-US"/>
              <a:t>no contiguous allocation, no external fragmentation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1295400" y="5257800"/>
            <a:ext cx="6934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5" name="Line 5"/>
          <p:cNvSpPr>
            <a:spLocks noChangeShapeType="1"/>
          </p:cNvSpPr>
          <p:nvPr/>
        </p:nvSpPr>
        <p:spPr bwMode="auto">
          <a:xfrm>
            <a:off x="2743200" y="5257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6" name="Line 6"/>
          <p:cNvSpPr>
            <a:spLocks noChangeShapeType="1"/>
          </p:cNvSpPr>
          <p:nvPr/>
        </p:nvSpPr>
        <p:spPr bwMode="auto">
          <a:xfrm>
            <a:off x="4648200" y="5257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7" name="Text Box 7"/>
          <p:cNvSpPr txBox="1">
            <a:spLocks noChangeArrowheads="1"/>
          </p:cNvSpPr>
          <p:nvPr/>
        </p:nvSpPr>
        <p:spPr bwMode="auto">
          <a:xfrm>
            <a:off x="1219200" y="52578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Segment #</a:t>
            </a:r>
          </a:p>
        </p:txBody>
      </p:sp>
      <p:sp>
        <p:nvSpPr>
          <p:cNvPr id="245768" name="Text Box 8"/>
          <p:cNvSpPr txBox="1">
            <a:spLocks noChangeArrowheads="1"/>
          </p:cNvSpPr>
          <p:nvPr/>
        </p:nvSpPr>
        <p:spPr bwMode="auto">
          <a:xfrm>
            <a:off x="3048000" y="5257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Page #</a:t>
            </a:r>
          </a:p>
        </p:txBody>
      </p:sp>
      <p:sp>
        <p:nvSpPr>
          <p:cNvPr id="245769" name="Text Box 9"/>
          <p:cNvSpPr txBox="1">
            <a:spLocks noChangeArrowheads="1"/>
          </p:cNvSpPr>
          <p:nvPr/>
        </p:nvSpPr>
        <p:spPr bwMode="auto">
          <a:xfrm>
            <a:off x="4953000" y="52578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Offset within page</a:t>
            </a:r>
          </a:p>
        </p:txBody>
      </p:sp>
      <p:sp>
        <p:nvSpPr>
          <p:cNvPr id="245770" name="AutoShape 10"/>
          <p:cNvSpPr>
            <a:spLocks/>
          </p:cNvSpPr>
          <p:nvPr/>
        </p:nvSpPr>
        <p:spPr bwMode="auto">
          <a:xfrm rot="5400000">
            <a:off x="5334000" y="3124200"/>
            <a:ext cx="304800" cy="54864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71" name="Text Box 11"/>
          <p:cNvSpPr txBox="1">
            <a:spLocks noChangeArrowheads="1"/>
          </p:cNvSpPr>
          <p:nvPr/>
        </p:nvSpPr>
        <p:spPr bwMode="auto">
          <a:xfrm>
            <a:off x="4038600" y="59436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Offset within segment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E727-A858-45E7-873D-9713848642E1}" type="slidenum">
              <a:rPr lang="en-US"/>
              <a:pPr/>
              <a:t>33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Linux:</a:t>
            </a:r>
          </a:p>
          <a:p>
            <a:pPr lvl="1"/>
            <a:r>
              <a:rPr lang="en-US"/>
              <a:t>1 kernel code segment, 1 kernel data segment</a:t>
            </a:r>
          </a:p>
          <a:p>
            <a:pPr lvl="1"/>
            <a:r>
              <a:rPr lang="en-US"/>
              <a:t>1 user code segment, 1 user data segment</a:t>
            </a:r>
          </a:p>
          <a:p>
            <a:pPr lvl="1"/>
            <a:r>
              <a:rPr lang="en-US"/>
              <a:t>all of these segments are paged</a:t>
            </a:r>
          </a:p>
          <a:p>
            <a:pPr lvl="1"/>
            <a:endParaRPr lang="en-US"/>
          </a:p>
          <a:p>
            <a:r>
              <a:rPr lang="en-US"/>
              <a:t>Note:  this is a very limited/boring use of segments!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52D4-7630-45FE-B311-8C2BD7BF0E05}" type="slidenum">
              <a:rPr lang="en-US"/>
              <a:pPr/>
              <a:t>4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desktop and server systems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basic abstraction that the OS provides for memory management is </a:t>
            </a:r>
            <a:r>
              <a:rPr lang="en-US">
                <a:solidFill>
                  <a:srgbClr val="FF0000"/>
                </a:solidFill>
              </a:rPr>
              <a:t>virtual memory</a:t>
            </a:r>
            <a:r>
              <a:rPr lang="en-US"/>
              <a:t> (VM)</a:t>
            </a:r>
          </a:p>
          <a:p>
            <a:pPr lvl="1">
              <a:lnSpc>
                <a:spcPct val="90000"/>
              </a:lnSpc>
            </a:pPr>
            <a:r>
              <a:rPr lang="en-US"/>
              <a:t>Efficient use of hardware (real memory)</a:t>
            </a:r>
          </a:p>
          <a:p>
            <a:pPr lvl="2">
              <a:lnSpc>
                <a:spcPct val="90000"/>
              </a:lnSpc>
            </a:pPr>
            <a:r>
              <a:rPr lang="en-US"/>
              <a:t>VM enables programs to execute without requiring their entire address space to be resident in physical memory</a:t>
            </a:r>
          </a:p>
          <a:p>
            <a:pPr lvl="2">
              <a:lnSpc>
                <a:spcPct val="90000"/>
              </a:lnSpc>
            </a:pPr>
            <a:r>
              <a:rPr lang="en-US"/>
              <a:t>Many programs don’t need all of their code or data at once (or ever – branches they never take, or data they never read/write)</a:t>
            </a:r>
          </a:p>
          <a:p>
            <a:pPr lvl="2">
              <a:lnSpc>
                <a:spcPct val="90000"/>
              </a:lnSpc>
            </a:pPr>
            <a:r>
              <a:rPr lang="en-US"/>
              <a:t>No need to allocate memory for it, OS should adjust amount allocated based on </a:t>
            </a:r>
            <a:r>
              <a:rPr lang="en-US">
                <a:solidFill>
                  <a:srgbClr val="FF0000"/>
                </a:solidFill>
              </a:rPr>
              <a:t>run-time</a:t>
            </a:r>
            <a:r>
              <a:rPr lang="en-US"/>
              <a:t> behavior</a:t>
            </a:r>
          </a:p>
          <a:p>
            <a:pPr lvl="1">
              <a:lnSpc>
                <a:spcPct val="90000"/>
              </a:lnSpc>
            </a:pPr>
            <a:r>
              <a:rPr lang="en-US"/>
              <a:t>Program flexibility</a:t>
            </a:r>
          </a:p>
          <a:p>
            <a:pPr lvl="2">
              <a:lnSpc>
                <a:spcPct val="90000"/>
              </a:lnSpc>
            </a:pPr>
            <a:r>
              <a:rPr lang="en-US"/>
              <a:t>Programs can execute on machines with less RAM than they “need”</a:t>
            </a:r>
          </a:p>
          <a:p>
            <a:pPr lvl="3">
              <a:lnSpc>
                <a:spcPct val="90000"/>
              </a:lnSpc>
            </a:pPr>
            <a:r>
              <a:rPr lang="en-US"/>
              <a:t>On the other hand, paging is really slow, so must be minimized!</a:t>
            </a:r>
          </a:p>
          <a:p>
            <a:pPr lvl="1">
              <a:lnSpc>
                <a:spcPct val="90000"/>
              </a:lnSpc>
            </a:pPr>
            <a:r>
              <a:rPr lang="en-US"/>
              <a:t>Protection</a:t>
            </a:r>
          </a:p>
          <a:p>
            <a:pPr lvl="2">
              <a:lnSpc>
                <a:spcPct val="90000"/>
              </a:lnSpc>
            </a:pPr>
            <a:r>
              <a:rPr lang="en-US"/>
              <a:t>Virtual memory </a:t>
            </a:r>
            <a:r>
              <a:rPr lang="en-US">
                <a:solidFill>
                  <a:srgbClr val="FF0000"/>
                </a:solidFill>
              </a:rPr>
              <a:t>isolates</a:t>
            </a:r>
            <a:r>
              <a:rPr lang="en-US"/>
              <a:t> address spaces from each other</a:t>
            </a:r>
          </a:p>
          <a:p>
            <a:pPr lvl="2">
              <a:lnSpc>
                <a:spcPct val="90000"/>
              </a:lnSpc>
            </a:pPr>
            <a:r>
              <a:rPr lang="en-US"/>
              <a:t>One process cannot name addresses visible to others; each process has its own isolated address space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B645-1777-4210-9B6A-6B22870B3024}" type="slidenum">
              <a:rPr lang="en-US"/>
              <a:pPr/>
              <a:t>5</a:t>
            </a:fld>
            <a:endParaRPr lang="en-US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 requires hardware and OS support</a:t>
            </a: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MMU’s, TLB’s, page tables, page fault handling, …</a:t>
            </a:r>
          </a:p>
          <a:p>
            <a:r>
              <a:rPr lang="en-US" dirty="0"/>
              <a:t>Typically accompanied by swapping, and at least limited </a:t>
            </a:r>
            <a:r>
              <a:rPr lang="en-US" dirty="0" smtClean="0"/>
              <a:t>segmentation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7C75-60C8-44CB-852B-AE78C8F94B50}" type="slidenum">
              <a:rPr lang="en-US"/>
              <a:pPr/>
              <a:t>6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trip down Memory Lane …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Why?</a:t>
            </a:r>
          </a:p>
          <a:p>
            <a:pPr lvl="1"/>
            <a:r>
              <a:rPr lang="en-US" sz="1800"/>
              <a:t>Because it’s instructive</a:t>
            </a:r>
          </a:p>
          <a:p>
            <a:pPr lvl="1"/>
            <a:r>
              <a:rPr lang="en-US" sz="1800"/>
              <a:t>Because embedded processors (98% or more of all processors) typically don’t have virtual memory</a:t>
            </a:r>
          </a:p>
          <a:p>
            <a:pPr lvl="1"/>
            <a:r>
              <a:rPr lang="en-US" sz="1800"/>
              <a:t>Because some aspects are pertinent to allocating portions of a virtual address space – e.g., malloc()</a:t>
            </a:r>
          </a:p>
          <a:p>
            <a:pPr lvl="1"/>
            <a:endParaRPr lang="en-US" sz="1800"/>
          </a:p>
          <a:p>
            <a:r>
              <a:rPr lang="en-US" sz="2000"/>
              <a:t>First, there was job-at-a-time batch programming</a:t>
            </a:r>
          </a:p>
          <a:p>
            <a:pPr lvl="1"/>
            <a:r>
              <a:rPr lang="en-US" sz="1800"/>
              <a:t>programs used physical addresses directly</a:t>
            </a:r>
          </a:p>
          <a:p>
            <a:pPr lvl="1"/>
            <a:r>
              <a:rPr lang="en-US" sz="1800"/>
              <a:t>OS loads job (perhaps using a relocating loader to “offset” branch addresses), runs it, unloads it</a:t>
            </a:r>
          </a:p>
          <a:p>
            <a:pPr lvl="1"/>
            <a:r>
              <a:rPr lang="en-US" sz="1800"/>
              <a:t>what if the program wouldn’t fit into memory?</a:t>
            </a:r>
          </a:p>
          <a:p>
            <a:pPr lvl="2"/>
            <a:r>
              <a:rPr lang="en-US" sz="1600"/>
              <a:t>manual overlays!</a:t>
            </a:r>
          </a:p>
          <a:p>
            <a:pPr lvl="2"/>
            <a:endParaRPr lang="en-US" sz="1600"/>
          </a:p>
          <a:p>
            <a:r>
              <a:rPr lang="en-US" sz="2000"/>
              <a:t>An embedded system may have only one program!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6744-7018-4B92-A01E-7860F16C6ED9}" type="slidenum">
              <a:rPr lang="en-US"/>
              <a:pPr/>
              <a:t>7</a:t>
            </a:fld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Swapping</a:t>
            </a:r>
          </a:p>
          <a:p>
            <a:pPr lvl="1">
              <a:lnSpc>
                <a:spcPct val="90000"/>
              </a:lnSpc>
            </a:pPr>
            <a:r>
              <a:rPr lang="en-US"/>
              <a:t>save a program’s entire state (including its memory image) to disk</a:t>
            </a:r>
          </a:p>
          <a:p>
            <a:pPr lvl="1">
              <a:lnSpc>
                <a:spcPct val="90000"/>
              </a:lnSpc>
            </a:pPr>
            <a:r>
              <a:rPr lang="en-US"/>
              <a:t>allows another program to be run</a:t>
            </a:r>
          </a:p>
          <a:p>
            <a:pPr lvl="1">
              <a:lnSpc>
                <a:spcPct val="90000"/>
              </a:lnSpc>
            </a:pPr>
            <a:r>
              <a:rPr lang="en-US"/>
              <a:t>first program can be swapped back in and re-started right where it was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 first timesharing system, MIT’s “Compatible Time Sharing System” (CTSS), was a uni-programmed swapping system</a:t>
            </a:r>
          </a:p>
          <a:p>
            <a:pPr lvl="1">
              <a:lnSpc>
                <a:spcPct val="90000"/>
              </a:lnSpc>
            </a:pPr>
            <a:r>
              <a:rPr lang="en-US"/>
              <a:t>only one memory-resident user</a:t>
            </a:r>
          </a:p>
          <a:p>
            <a:pPr lvl="1">
              <a:lnSpc>
                <a:spcPct val="90000"/>
              </a:lnSpc>
            </a:pPr>
            <a:r>
              <a:rPr lang="en-US"/>
              <a:t>upon request completion or quantum expiration, a swap took place</a:t>
            </a:r>
          </a:p>
          <a:p>
            <a:pPr lvl="1">
              <a:lnSpc>
                <a:spcPct val="90000"/>
              </a:lnSpc>
            </a:pPr>
            <a:r>
              <a:rPr lang="en-US"/>
              <a:t>bow wow wow … but it worked!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F102-CFAC-4AF1-BC01-8558B10CDA88}" type="slidenum">
              <a:rPr lang="en-US"/>
              <a:pPr/>
              <a:t>8</a:t>
            </a:fld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Then came multiprogramming</a:t>
            </a:r>
          </a:p>
          <a:p>
            <a:pPr lvl="1"/>
            <a:r>
              <a:rPr lang="en-US"/>
              <a:t>multiple processes/jobs in memory at once</a:t>
            </a:r>
          </a:p>
          <a:p>
            <a:pPr lvl="2"/>
            <a:r>
              <a:rPr lang="en-US"/>
              <a:t>to overlap I/O and computation between processes/jobs, easing the task of the application programmer</a:t>
            </a:r>
          </a:p>
          <a:p>
            <a:pPr lvl="1"/>
            <a:r>
              <a:rPr lang="en-US"/>
              <a:t>memory management requirements:</a:t>
            </a:r>
          </a:p>
          <a:p>
            <a:pPr lvl="2"/>
            <a:r>
              <a:rPr lang="en-US"/>
              <a:t>protection: restrict which addresses processes can use, so they can’t stomp on each other</a:t>
            </a:r>
          </a:p>
          <a:p>
            <a:pPr lvl="2"/>
            <a:r>
              <a:rPr lang="en-US"/>
              <a:t>fast translation: memory lookups must be fast, in spite of the protection scheme</a:t>
            </a:r>
          </a:p>
          <a:p>
            <a:pPr lvl="2"/>
            <a:r>
              <a:rPr lang="en-US"/>
              <a:t>fast context switching: when switching between jobs, updating memory hardware (protection and translation) must be quick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4595-2E60-4F4B-9FCF-050857B6444B}" type="slidenum">
              <a:rPr lang="en-US"/>
              <a:pPr/>
              <a:t>9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addresses for multiprogramming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r>
              <a:rPr lang="en-US"/>
              <a:t>To make it easier to manage memory of multiple processes, make processes use </a:t>
            </a:r>
            <a:r>
              <a:rPr lang="en-US">
                <a:solidFill>
                  <a:srgbClr val="FF0000"/>
                </a:solidFill>
              </a:rPr>
              <a:t>virtual addresses </a:t>
            </a:r>
            <a:r>
              <a:rPr lang="en-US"/>
              <a:t>(which is </a:t>
            </a:r>
            <a:r>
              <a:rPr lang="en-US" i="1">
                <a:solidFill>
                  <a:srgbClr val="FF0000"/>
                </a:solidFill>
              </a:rPr>
              <a:t>not</a:t>
            </a:r>
            <a:r>
              <a:rPr lang="en-US"/>
              <a:t> what we mean by “</a:t>
            </a:r>
            <a:r>
              <a:rPr lang="en-US">
                <a:solidFill>
                  <a:srgbClr val="FF0000"/>
                </a:solidFill>
              </a:rPr>
              <a:t>virtual </a:t>
            </a:r>
            <a:r>
              <a:rPr lang="en-US" i="1">
                <a:solidFill>
                  <a:srgbClr val="FF0000"/>
                </a:solidFill>
              </a:rPr>
              <a:t>memory</a:t>
            </a:r>
            <a:r>
              <a:rPr lang="en-US"/>
              <a:t>” today!)</a:t>
            </a:r>
          </a:p>
          <a:p>
            <a:pPr lvl="1"/>
            <a:r>
              <a:rPr lang="en-US"/>
              <a:t>virtual addresses are independent of location in physical memory (RAM) where referenced data lives</a:t>
            </a:r>
          </a:p>
          <a:p>
            <a:pPr lvl="2"/>
            <a:r>
              <a:rPr lang="en-US"/>
              <a:t>OS determines location in physical memory</a:t>
            </a:r>
          </a:p>
          <a:p>
            <a:pPr lvl="1"/>
            <a:r>
              <a:rPr lang="en-US"/>
              <a:t>instructions issued by CPU reference virtual addresses</a:t>
            </a:r>
          </a:p>
          <a:p>
            <a:pPr lvl="2"/>
            <a:r>
              <a:rPr lang="en-US"/>
              <a:t>e.g., pointers, arguments to load/store instructions, PC …</a:t>
            </a:r>
          </a:p>
          <a:p>
            <a:pPr lvl="1"/>
            <a:r>
              <a:rPr lang="en-US"/>
              <a:t>virtual addresses are translated by hardware into physical addresses (with some setup from OS)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3602</TotalTime>
  <Words>2810</Words>
  <Application>Microsoft Office PowerPoint</Application>
  <PresentationFormat>On-screen Show (4:3)</PresentationFormat>
  <Paragraphs>526</Paragraphs>
  <Slides>33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Blank Presentation</vt:lpstr>
      <vt:lpstr>CSE 451: Operating Systems  Spring 2013   Module 11 Memory Management</vt:lpstr>
      <vt:lpstr>Goals of memory management</vt:lpstr>
      <vt:lpstr>Tools of memory management</vt:lpstr>
      <vt:lpstr>Today’s desktop and server systems</vt:lpstr>
      <vt:lpstr>VM requires hardware and OS support</vt:lpstr>
      <vt:lpstr>A trip down Memory Lane …</vt:lpstr>
      <vt:lpstr>PowerPoint Presentation</vt:lpstr>
      <vt:lpstr>PowerPoint Presentation</vt:lpstr>
      <vt:lpstr>Virtual addresses for multiprogramming</vt:lpstr>
      <vt:lpstr>PowerPoint Presentation</vt:lpstr>
      <vt:lpstr>Old technique #1: Fixed partitions</vt:lpstr>
      <vt:lpstr>Mechanics of fixed partitions</vt:lpstr>
      <vt:lpstr>Old technique #2: Variable partitions</vt:lpstr>
      <vt:lpstr>Mechanics of variable partitions</vt:lpstr>
      <vt:lpstr>Dealing with fragmentation</vt:lpstr>
      <vt:lpstr>Modern technique: Paging</vt:lpstr>
      <vt:lpstr>Life is easy …</vt:lpstr>
      <vt:lpstr>PowerPoint Presentation</vt:lpstr>
      <vt:lpstr>Address translation</vt:lpstr>
      <vt:lpstr>Paging (K-byte pages)</vt:lpstr>
      <vt:lpstr>Mechanics of address translation</vt:lpstr>
      <vt:lpstr>Example of address translation</vt:lpstr>
      <vt:lpstr>Page Table Entries – an opportunity!</vt:lpstr>
      <vt:lpstr>Page Table Entries (PTE’s)</vt:lpstr>
      <vt:lpstr>Paging advantages</vt:lpstr>
      <vt:lpstr>Paging disadvantages</vt:lpstr>
      <vt:lpstr>Segmentation (We will be back to paging soon!)</vt:lpstr>
      <vt:lpstr>What’s the point?</vt:lpstr>
      <vt:lpstr>Hardware support</vt:lpstr>
      <vt:lpstr>Segment lookups</vt:lpstr>
      <vt:lpstr>Pros and cons</vt:lpstr>
      <vt:lpstr>Combining segmentation and paging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310</cp:revision>
  <dcterms:created xsi:type="dcterms:W3CDTF">1998-03-30T02:45:13Z</dcterms:created>
  <dcterms:modified xsi:type="dcterms:W3CDTF">2013-04-22T05:45:52Z</dcterms:modified>
</cp:coreProperties>
</file>