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25"/>
  </p:notesMasterIdLst>
  <p:handoutMasterIdLst>
    <p:handoutMasterId r:id="rId26"/>
  </p:handoutMasterIdLst>
  <p:sldIdLst>
    <p:sldId id="278" r:id="rId2"/>
    <p:sldId id="389" r:id="rId3"/>
    <p:sldId id="384" r:id="rId4"/>
    <p:sldId id="385" r:id="rId5"/>
    <p:sldId id="386" r:id="rId6"/>
    <p:sldId id="387" r:id="rId7"/>
    <p:sldId id="388" r:id="rId8"/>
    <p:sldId id="372" r:id="rId9"/>
    <p:sldId id="373" r:id="rId10"/>
    <p:sldId id="392" r:id="rId11"/>
    <p:sldId id="390" r:id="rId12"/>
    <p:sldId id="393" r:id="rId13"/>
    <p:sldId id="394" r:id="rId14"/>
    <p:sldId id="395" r:id="rId15"/>
    <p:sldId id="391" r:id="rId16"/>
    <p:sldId id="377" r:id="rId17"/>
    <p:sldId id="370" r:id="rId18"/>
    <p:sldId id="371" r:id="rId19"/>
    <p:sldId id="379" r:id="rId20"/>
    <p:sldId id="380" r:id="rId21"/>
    <p:sldId id="381" r:id="rId22"/>
    <p:sldId id="382" r:id="rId23"/>
    <p:sldId id="298" r:id="rId24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 autoAdjust="0"/>
    <p:restoredTop sz="84853" autoAdjust="0"/>
  </p:normalViewPr>
  <p:slideViewPr>
    <p:cSldViewPr>
      <p:cViewPr varScale="1">
        <p:scale>
          <a:sx n="78" d="100"/>
          <a:sy n="78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3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://www.surriel.com/system/files/linux24-vm-freenix01.pdf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(Inspired from wikipedia)</a:t>
            </a:r>
          </a:p>
          <a:p>
            <a:endParaRPr lang="en-US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Question:</a:t>
            </a:r>
            <a:r>
              <a:rPr lang="en-US" baseline="0"/>
              <a:t> </a:t>
            </a:r>
            <a:r>
              <a:rPr lang="en-US" sz="1200"/>
              <a:t>How can we use paging to set up sharing of memory between two processes?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6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How to perform bit operations??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Tip: draw things out on paper to help</a:t>
            </a:r>
            <a:r>
              <a:rPr lang="en-US" baseline="0"/>
              <a:t> visualize what these operations are doing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24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Obvious</a:t>
            </a:r>
            <a:r>
              <a:rPr lang="en-US" baseline="0"/>
              <a:t> example of something to change in mkfs.ext2: block-size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Layering: a.k.a. encapsulation?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0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Free: not being used</a:t>
            </a:r>
          </a:p>
          <a:p>
            <a:r>
              <a:rPr lang="en-US" b="1"/>
              <a:t>QUESTION:</a:t>
            </a:r>
            <a:r>
              <a:rPr lang="en-US"/>
              <a:t> should I be concerned if I don’t have any free memory?</a:t>
            </a:r>
          </a:p>
          <a:p>
            <a:r>
              <a:rPr lang="en-US"/>
              <a:t>	No; should be concerned if I do have a lot of free memory (O.S. isn’t utilizing it!)</a:t>
            </a:r>
          </a:p>
          <a:p>
            <a:r>
              <a:rPr lang="en-US"/>
              <a:t>Wired: can’t be moved to Mac’s hard drive; pinned in memory</a:t>
            </a:r>
          </a:p>
          <a:p>
            <a:r>
              <a:rPr lang="en-US"/>
              <a:t>	Examples: operating system itself; virtual machines</a:t>
            </a:r>
          </a:p>
          <a:p>
            <a:r>
              <a:rPr lang="en-US"/>
              <a:t>Active: recently used, kept in-memory for active applications</a:t>
            </a:r>
          </a:p>
          <a:p>
            <a:r>
              <a:rPr lang="en-US"/>
              <a:t>Inactive: recently used, but available for other uses (e.g. from a closed application)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64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“Belady’s anomaly: there are reference strings for which the fault rate </a:t>
            </a:r>
            <a:r>
              <a:rPr lang="en-US" i="1"/>
              <a:t>increases</a:t>
            </a:r>
            <a:r>
              <a:rPr lang="en-US" i="0"/>
              <a:t> when the process is given more physical memory.”</a:t>
            </a:r>
            <a:endParaRPr lang="en-US"/>
          </a:p>
          <a:p>
            <a:endParaRPr lang="en-US"/>
          </a:p>
          <a:p>
            <a:r>
              <a:rPr lang="en-US"/>
              <a:t>Linux 2.4 kernel uses NFU with</a:t>
            </a:r>
            <a:r>
              <a:rPr lang="en-US" baseline="0"/>
              <a:t> a</a:t>
            </a:r>
            <a:r>
              <a:rPr lang="en-US"/>
              <a:t>ging… </a:t>
            </a:r>
            <a:r>
              <a:rPr lang="en-US">
                <a:hlinkClick r:id="rId3"/>
              </a:rPr>
              <a:t>http://www.surriel.com/system/files/linux24-vm-freenix01.pdf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3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“Belady’s anomaly: there are reference strings for which the fault rate </a:t>
            </a:r>
            <a:r>
              <a:rPr lang="en-US" i="1"/>
              <a:t>increases</a:t>
            </a:r>
            <a:r>
              <a:rPr lang="en-US" i="0"/>
              <a:t> when the process is given more physical memory.”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“Belady’s anomaly: there are reference strings for which the fault rate </a:t>
            </a:r>
            <a:r>
              <a:rPr lang="en-US" i="1"/>
              <a:t>increases</a:t>
            </a:r>
            <a:r>
              <a:rPr lang="en-US" i="0"/>
              <a:t> when the process is given more physical memory.”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5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filesystem demo commands: cat</a:t>
            </a:r>
            <a:r>
              <a:rPr lang="en-US" baseline="0"/>
              <a:t> /proc/filesystems; df -hT</a:t>
            </a:r>
            <a:endParaRPr lang="en-US"/>
          </a:p>
          <a:p>
            <a:r>
              <a:rPr lang="en-US"/>
              <a:t>	Shows which file system modules are loaded and</a:t>
            </a:r>
            <a:r>
              <a:rPr lang="en-US" baseline="0"/>
              <a:t> which file systems are mounted</a:t>
            </a:r>
            <a:endParaRPr lang="en-US"/>
          </a:p>
          <a:p>
            <a:endParaRPr lang="en-US"/>
          </a:p>
          <a:p>
            <a:r>
              <a:rPr lang="en-US"/>
              <a:t>ext2 and VFS: http://tldp.org/LDP/tlk/fs/filesystem.html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82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Buffer cache: introduced in Berkeley FFS</a:t>
            </a:r>
          </a:p>
          <a:p>
            <a:endParaRPr lang="en-US"/>
          </a:p>
          <a:p>
            <a:r>
              <a:rPr lang="en-US"/>
              <a:t>Tricky question:</a:t>
            </a:r>
            <a:r>
              <a:rPr lang="en-US" baseline="0"/>
              <a:t> </a:t>
            </a:r>
            <a:r>
              <a:rPr lang="en-US"/>
              <a:t>what’s the difference between</a:t>
            </a:r>
            <a:r>
              <a:rPr lang="en-US" baseline="0"/>
              <a:t> the</a:t>
            </a:r>
            <a:r>
              <a:rPr lang="en-US"/>
              <a:t> buffer cache and the page cache??</a:t>
            </a:r>
          </a:p>
          <a:p>
            <a:endParaRPr lang="en-US"/>
          </a:p>
          <a:p>
            <a:r>
              <a:rPr lang="en-US"/>
              <a:t>http://www.quora.com/Is-pdflush-poorly-designed-in-Linux: “pdflush, short for page dirty flush, was replaced by the flusher threads in Linux kernel version 2.6.32.”</a:t>
            </a:r>
          </a:p>
          <a:p>
            <a:r>
              <a:rPr lang="en-US"/>
              <a:t>Also:</a:t>
            </a:r>
            <a:r>
              <a:rPr lang="en-US" baseline="0"/>
              <a:t> http://lwn.net/Articles/326552/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7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No: time to read/write flash is still orders of magnitude</a:t>
            </a:r>
            <a:r>
              <a:rPr lang="en-US" baseline="0"/>
              <a:t> greater than DRAM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http://www.theregister.co.uk/2012/02/21/nand_bleak_future/</a:t>
            </a:r>
          </a:p>
          <a:p>
            <a:r>
              <a:rPr lang="en-US"/>
              <a:t>http://cseweb.ucsd.edu/users/swanson/papers/FAST2012BleakFlash.pdf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Never, ever use absolute values in code. Use size constants defined in header file, or define them yourself in case they should be changed later.</a:t>
            </a:r>
            <a:endParaRPr lang="en-US">
              <a:latin typeface="Courier New"/>
              <a:cs typeface="Courier New"/>
            </a:endParaRPr>
          </a:p>
          <a:p>
            <a:endParaRPr lang="en-US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How to perform bit operations??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59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066800"/>
            <a:ext cx="4101354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82850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81456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4036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5/24/12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egister.co.uk/2012/02/21/nand_bleak_future/" TargetMode="External"/><Relationship Id="rId4" Type="http://schemas.openxmlformats.org/officeDocument/2006/relationships/hyperlink" Target="http://cseweb.ucsd.edu/users/swanson/papers/FAST2012BleakFlash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6612" cy="1600200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/>
              <a:t>Section 9:</a:t>
            </a:r>
          </a:p>
          <a:p>
            <a:pPr algn="ctr"/>
            <a:r>
              <a:rPr lang="en-US"/>
              <a:t>Storage; networks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flash the answer to all of our storage problems?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19199"/>
            <a:ext cx="8382000" cy="4114801"/>
          </a:xfrm>
        </p:spPr>
        <p:txBody>
          <a:bodyPr>
            <a:noAutofit/>
          </a:bodyPr>
          <a:lstStyle/>
          <a:p>
            <a:r>
              <a:rPr lang="en-US"/>
              <a:t>Do solid state flash drives obviate the need for the buffer cache?</a:t>
            </a:r>
            <a:br>
              <a:rPr lang="en-US"/>
            </a:br>
            <a:endParaRPr lang="en-US"/>
          </a:p>
          <a:p>
            <a:r>
              <a:rPr lang="en-US"/>
              <a:t>NAND flash technology faces scaling challenges that may be insurmountable</a:t>
            </a:r>
          </a:p>
          <a:p>
            <a:pPr lvl="1"/>
            <a:r>
              <a:rPr lang="en-US"/>
              <a:t>As density / capacity increases, all other important characteristics are degraded: latency, write endurance, energy efficiency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10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1066800" y="5410200"/>
            <a:ext cx="7086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30000"/>
              </a:spcBef>
              <a:buClrTx/>
              <a:buSzTx/>
              <a:buNone/>
              <a:defRPr/>
            </a:pPr>
            <a:r>
              <a:rPr lang="en-US" sz="1800">
                <a:hlinkClick r:id="rId3"/>
              </a:rPr>
              <a:t>http://www.theregister.co.uk/2012/02/21/nand_bleak_future/</a:t>
            </a:r>
            <a:endParaRPr lang="en-US" sz="1800"/>
          </a:p>
          <a:p>
            <a:pPr marL="0" indent="0">
              <a:lnSpc>
                <a:spcPct val="80000"/>
              </a:lnSpc>
              <a:spcBef>
                <a:spcPct val="30000"/>
              </a:spcBef>
              <a:buClrTx/>
              <a:buSzTx/>
              <a:buNone/>
              <a:defRPr/>
            </a:pPr>
            <a:r>
              <a:rPr lang="en-US" sz="1800">
                <a:hlinkClick r:id="rId4"/>
              </a:rPr>
              <a:t>http://cseweb.ucsd.edu/users/swanson/papers/FAST2012BleakFlash.pdf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0559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3: tools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hexdump</a:t>
            </a:r>
          </a:p>
          <a:p>
            <a:r>
              <a:rPr lang="en-US" b="1"/>
              <a:t>dumpe2fs</a:t>
            </a:r>
          </a:p>
          <a:p>
            <a:r>
              <a:rPr lang="en-US" b="1"/>
              <a:t>valgrind</a:t>
            </a:r>
            <a:endParaRPr lang="en-US"/>
          </a:p>
          <a:p>
            <a:r>
              <a:rPr lang="en-US">
                <a:latin typeface="Courier New"/>
                <a:cs typeface="Courier New"/>
              </a:rPr>
              <a:t>mkFilesysFile.sh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7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3: tips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Use the ext2fs.h and ext2_types.h header files</a:t>
            </a:r>
          </a:p>
          <a:p>
            <a:pPr lvl="1"/>
            <a:r>
              <a:rPr lang="en-US"/>
              <a:t>Most structs are already defined for you</a:t>
            </a:r>
          </a:p>
          <a:p>
            <a:r>
              <a:rPr lang="en-US"/>
              <a:t>Don’t use absolute values in your code</a:t>
            </a:r>
          </a:p>
          <a:p>
            <a:pPr lvl="1"/>
            <a:r>
              <a:rPr lang="en-US"/>
              <a:t>Use constants from the header files</a:t>
            </a:r>
          </a:p>
          <a:p>
            <a:pPr lvl="1"/>
            <a:r>
              <a:rPr lang="en-US"/>
              <a:t>Look up values in the superblock, then calculate other values that you need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3: tips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>
                <a:latin typeface="Courier New"/>
                <a:cs typeface="Courier New"/>
              </a:rPr>
              <a:t>fileIOExample.c</a:t>
            </a:r>
          </a:p>
          <a:p>
            <a:pPr lvl="1"/>
            <a:r>
              <a:rPr lang="en-US"/>
              <a:t>Notice that it checks the return value of every system/library call – you must do the same!</a:t>
            </a:r>
          </a:p>
          <a:p>
            <a:r>
              <a:rPr lang="en-US"/>
              <a:t>Don’t forget to set timestamps of recovered files</a:t>
            </a:r>
          </a:p>
          <a:p>
            <a:r>
              <a:rPr lang="en-US"/>
              <a:t>Follow the turnin instructions</a:t>
            </a:r>
          </a:p>
          <a:p>
            <a:pPr lvl="1"/>
            <a:r>
              <a:rPr lang="en-US"/>
              <a:t>Don’t change filenames, etc.</a:t>
            </a:r>
          </a:p>
          <a:p>
            <a:pPr lvl="1"/>
            <a:r>
              <a:rPr lang="en-US"/>
              <a:t>Disable debugging printfs before submission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3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 operations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Remember how these operators work in C:</a:t>
            </a:r>
          </a:p>
          <a:p>
            <a:pPr lvl="1"/>
            <a:r>
              <a:rPr lang="en-US">
                <a:latin typeface="Courier New"/>
                <a:cs typeface="Courier New"/>
              </a:rPr>
              <a:t>  /   %   &amp;   |   &lt;&lt;   &gt;&gt;</a:t>
            </a:r>
          </a:p>
          <a:p>
            <a:r>
              <a:rPr lang="en-US"/>
              <a:t>Given an inode number, how do we find the right byte in the inode bitmap?</a:t>
            </a:r>
          </a:p>
          <a:p>
            <a:pPr lvl="1"/>
            <a:r>
              <a:rPr lang="en-US"/>
              <a:t>Hint: use </a:t>
            </a:r>
            <a:r>
              <a:rPr lang="en-US">
                <a:latin typeface="Courier New"/>
                <a:cs typeface="Courier New"/>
              </a:rPr>
              <a:t>/</a:t>
            </a:r>
          </a:p>
          <a:p>
            <a:r>
              <a:rPr lang="en-US"/>
              <a:t>Given a byte in the bitmap, how do we check if the inode’s bit is set?</a:t>
            </a:r>
          </a:p>
          <a:p>
            <a:pPr lvl="1"/>
            <a:r>
              <a:rPr lang="en-US"/>
              <a:t>Hint: use </a:t>
            </a:r>
            <a:r>
              <a:rPr lang="en-US">
                <a:latin typeface="Courier New"/>
                <a:cs typeface="Courier New"/>
              </a:rPr>
              <a:t>%</a:t>
            </a:r>
            <a:r>
              <a:rPr lang="en-US"/>
              <a:t>, </a:t>
            </a:r>
            <a:r>
              <a:rPr lang="en-US">
                <a:latin typeface="Courier New"/>
                <a:cs typeface="Courier New"/>
              </a:rPr>
              <a:t>&lt;&lt;</a:t>
            </a:r>
            <a:r>
              <a:rPr lang="en-US"/>
              <a:t>, </a:t>
            </a:r>
            <a:r>
              <a:rPr lang="en-US">
                <a:latin typeface="Courier New"/>
                <a:cs typeface="Courier New"/>
              </a:rPr>
              <a:t>&amp;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3: testing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How will you test your undelete program?</a:t>
            </a:r>
          </a:p>
          <a:p>
            <a:pPr lvl="1"/>
            <a:r>
              <a:rPr lang="en-US"/>
              <a:t>Ideas: </a:t>
            </a:r>
          </a:p>
          <a:p>
            <a:pPr lvl="2"/>
            <a:r>
              <a:rPr lang="en-US"/>
              <a:t>Delete small / large files</a:t>
            </a:r>
          </a:p>
          <a:p>
            <a:pPr lvl="2"/>
            <a:r>
              <a:rPr lang="en-US"/>
              <a:t>Use small / large file systems</a:t>
            </a:r>
          </a:p>
          <a:p>
            <a:pPr lvl="2"/>
            <a:r>
              <a:rPr lang="en-US">
                <a:latin typeface="Courier New"/>
                <a:cs typeface="Courier New"/>
              </a:rPr>
              <a:t>mkFilesysFile.sh</a:t>
            </a:r>
            <a:r>
              <a:rPr lang="en-US"/>
              <a:t>: the </a:t>
            </a:r>
            <a:r>
              <a:rPr lang="en-US" b="1"/>
              <a:t>mkfs.ext2</a:t>
            </a:r>
            <a:r>
              <a:rPr lang="en-US"/>
              <a:t> command inside takes many options; your undelete program should still work if basic options are changed!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3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3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Remote procedure call: causes a procedure to execute in some other </a:t>
            </a:r>
            <a:r>
              <a:rPr lang="en-US" i="1"/>
              <a:t>address space</a:t>
            </a:r>
            <a:endParaRPr lang="en-US"/>
          </a:p>
          <a:p>
            <a:pPr lvl="1"/>
            <a:r>
              <a:rPr lang="en-US"/>
              <a:t>Usually an address space on some other machine</a:t>
            </a:r>
          </a:p>
          <a:p>
            <a:r>
              <a:rPr lang="en-US"/>
              <a:t>Interface description language (IDL) defines the interface that the server makes available to the client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2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on Android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Android uses RPC for communication between applications and system components</a:t>
            </a:r>
          </a:p>
          <a:p>
            <a:pPr lvl="1"/>
            <a:r>
              <a:rPr lang="en-US"/>
              <a:t>All on the same device!</a:t>
            </a:r>
          </a:p>
          <a:p>
            <a:r>
              <a:rPr lang="en-US"/>
              <a:t>Uses all of the standard RPC components:</a:t>
            </a:r>
          </a:p>
          <a:p>
            <a:pPr lvl="1"/>
            <a:r>
              <a:rPr lang="en-US"/>
              <a:t>IDL file</a:t>
            </a:r>
          </a:p>
          <a:p>
            <a:pPr lvl="1"/>
            <a:r>
              <a:rPr lang="en-US"/>
              <a:t>Auto-generated stubs for client, server</a:t>
            </a:r>
          </a:p>
          <a:p>
            <a:pPr lvl="1"/>
            <a:r>
              <a:rPr lang="en-US"/>
              <a:t>Marshalling and unmarshalling of arguments…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4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Networking design principles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few key principles:</a:t>
            </a:r>
          </a:p>
          <a:p>
            <a:pPr lvl="1"/>
            <a:r>
              <a:rPr lang="en-US"/>
              <a:t>Layering</a:t>
            </a:r>
          </a:p>
          <a:p>
            <a:pPr lvl="1"/>
            <a:r>
              <a:rPr lang="en-US"/>
              <a:t>Encapsulation</a:t>
            </a:r>
          </a:p>
          <a:p>
            <a:pPr lvl="1"/>
            <a:r>
              <a:rPr lang="en-US"/>
              <a:t>End-to-end principle</a:t>
            </a:r>
          </a:p>
          <a:p>
            <a:r>
              <a:rPr lang="en-US"/>
              <a:t>All of these apply to operating systems (and elsewhere!) as well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Secondary storage</a:t>
            </a:r>
          </a:p>
          <a:p>
            <a:r>
              <a:rPr lang="en-US"/>
              <a:t>File systems</a:t>
            </a:r>
          </a:p>
          <a:p>
            <a:r>
              <a:rPr lang="en-US"/>
              <a:t>RPC</a:t>
            </a:r>
          </a:p>
          <a:p>
            <a:r>
              <a:rPr lang="en-US"/>
              <a:t>Networks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4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20</a:t>
            </a:fld>
            <a:endParaRPr lang="en-US"/>
          </a:p>
        </p:txBody>
      </p:sp>
      <p:pic>
        <p:nvPicPr>
          <p:cNvPr id="7" name="Picture 2" descr="O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9518"/>
            <a:ext cx="7924800" cy="6233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280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Internet designers didn’t get it all right the first time</a:t>
            </a:r>
          </a:p>
          <a:p>
            <a:r>
              <a:rPr lang="en-US" i="1"/>
              <a:t>Design for choice</a:t>
            </a:r>
          </a:p>
          <a:p>
            <a:pPr lvl="1"/>
            <a:r>
              <a:rPr lang="en-US"/>
              <a:t>Rigid designs will be broken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7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End-to-end principle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Danger of putting functionality at lower layers: upper layers won’t need it, but will pay cost anyway</a:t>
            </a:r>
          </a:p>
          <a:p>
            <a:pPr lvl="1"/>
            <a:r>
              <a:rPr lang="en-US"/>
              <a:t>Example: reliability checksums</a:t>
            </a:r>
          </a:p>
          <a:p>
            <a:r>
              <a:rPr lang="en-US"/>
              <a:t>E2E principle says to move functionality towards upper layers (closer to application)</a:t>
            </a:r>
          </a:p>
          <a:p>
            <a:r>
              <a:rPr lang="en-US"/>
              <a:t>Other ways of phrasing it:</a:t>
            </a:r>
          </a:p>
          <a:p>
            <a:pPr lvl="1"/>
            <a:r>
              <a:rPr lang="en-US"/>
              <a:t>Smart endpoints, dumb network</a:t>
            </a:r>
          </a:p>
          <a:p>
            <a:pPr lvl="1"/>
            <a:r>
              <a:rPr lang="en-US"/>
              <a:t>Application knows best what it needs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6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23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</p:spTree>
    <p:extLst>
      <p:ext uri="{BB962C8B-B14F-4D97-AF65-F5344CB8AC3E}">
        <p14:creationId xmlns:p14="http://schemas.microsoft.com/office/powerpoint/2010/main" val="274124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</a:t>
            </a:fld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447800" y="1981200"/>
            <a:ext cx="1066800" cy="35814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447800" y="2590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4478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447800" y="3200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447800" y="4572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447800" y="4876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447800" y="5181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066800" y="13716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Process</a:t>
            </a:r>
            <a:r>
              <a:rPr lang="en-US" sz="2400">
                <a:latin typeface="Arial"/>
              </a:rPr>
              <a:t>’ </a:t>
            </a:r>
            <a:r>
              <a:rPr lang="en-US" sz="2400"/>
              <a:t>VM: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019800" y="1905000"/>
            <a:ext cx="1143000" cy="25146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019800" y="2209800"/>
            <a:ext cx="1143000" cy="5334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1"/>
              <a:t>Another process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019800" y="3124200"/>
            <a:ext cx="1143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2514600" y="2057400"/>
            <a:ext cx="3505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514600" y="2743200"/>
            <a:ext cx="3505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V="1">
            <a:off x="2514600" y="3048000"/>
            <a:ext cx="35052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1447800" y="2286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5943600" y="4953000"/>
            <a:ext cx="1295400" cy="6096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Disk</a:t>
            </a: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514600" y="3048000"/>
            <a:ext cx="34290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041525" y="1250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5410200" y="1371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Physical memory: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2514600" y="4724400"/>
            <a:ext cx="3429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Content Placeholder 6"/>
          <p:cNvSpPr txBox="1">
            <a:spLocks/>
          </p:cNvSpPr>
          <p:nvPr/>
        </p:nvSpPr>
        <p:spPr>
          <a:xfrm>
            <a:off x="381000" y="6324600"/>
            <a:ext cx="8382000" cy="334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/>
              <a:t>(slide from Chernyak Fall 2009)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657600" y="1143000"/>
            <a:ext cx="1456834" cy="3276600"/>
            <a:chOff x="3657600" y="1219200"/>
            <a:chExt cx="1456834" cy="3276600"/>
          </a:xfrm>
        </p:grpSpPr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657600" y="3276600"/>
              <a:ext cx="14478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</a:pPr>
              <a:r>
                <a:rPr lang="en-US" sz="1600">
                  <a:latin typeface="Arial" charset="0"/>
                </a:rPr>
                <a:t>page frame #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657600" y="35814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657600" y="38862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61267" y="1219200"/>
              <a:ext cx="1453167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Process</a:t>
              </a:r>
              <a:r>
                <a:rPr lang="ja-JP" altLang="en-US" sz="2000" b="1">
                  <a:solidFill>
                    <a:srgbClr val="FF0000"/>
                  </a:solidFill>
                  <a:latin typeface="Arial"/>
                </a:rPr>
                <a:t>’</a:t>
              </a:r>
              <a:endParaRPr lang="en-US" sz="2000" b="1">
                <a:solidFill>
                  <a:srgbClr val="FF0000"/>
                </a:solidFill>
                <a:latin typeface="Arial" charset="0"/>
              </a:endParaRPr>
            </a:p>
            <a:p>
              <a:pPr algn="ctr">
                <a:spcBef>
                  <a:spcPct val="10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p</a:t>
              </a:r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age table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657600" y="29718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57600" y="26670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657600" y="20574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657600" y="23622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3657600" y="4191000"/>
              <a:ext cx="1447800" cy="304800"/>
            </a:xfrm>
            <a:prstGeom prst="rect">
              <a:avLst/>
            </a:prstGeom>
            <a:solidFill>
              <a:srgbClr val="F6F2F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6019800" y="3124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6019800" y="3505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6019800" y="3810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6019800" y="4114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6019800" y="2209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6019800" y="2743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/>
              <a:t>5/24/12</a:t>
            </a:r>
          </a:p>
        </p:txBody>
      </p:sp>
    </p:spTree>
    <p:extLst>
      <p:ext uri="{BB962C8B-B14F-4D97-AF65-F5344CB8AC3E}">
        <p14:creationId xmlns:p14="http://schemas.microsoft.com/office/powerpoint/2010/main" val="65737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46" y="381000"/>
            <a:ext cx="7921504" cy="5943600"/>
          </a:xfrm>
          <a:prstGeom prst="rect">
            <a:avLst/>
          </a:prstGeom>
        </p:spPr>
      </p:pic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/>
              <a:t>5/24/12</a:t>
            </a:r>
          </a:p>
        </p:txBody>
      </p:sp>
    </p:spTree>
    <p:extLst>
      <p:ext uri="{BB962C8B-B14F-4D97-AF65-F5344CB8AC3E}">
        <p14:creationId xmlns:p14="http://schemas.microsoft.com/office/powerpoint/2010/main" val="27642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2000"/>
              <a:t>Belady’s algorithm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Replace the page that’s going to be needed farthest in the future</a:t>
            </a:r>
          </a:p>
          <a:p>
            <a:pPr>
              <a:lnSpc>
                <a:spcPct val="50000"/>
              </a:lnSpc>
            </a:pPr>
            <a:r>
              <a:rPr lang="en-US" sz="2000"/>
              <a:t>FIFO (First In/First Out)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Replace the oldest page with the one being paged in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Not very good in practice, suffers from Belady’s Anomaly</a:t>
            </a:r>
          </a:p>
          <a:p>
            <a:pPr>
              <a:lnSpc>
                <a:spcPct val="50000"/>
              </a:lnSpc>
            </a:pPr>
            <a:r>
              <a:rPr lang="en-US" sz="2000"/>
              <a:t>Second-chance (modified FIFO)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FIFO, but skip referenced pages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VAX/VMS used this</a:t>
            </a:r>
          </a:p>
          <a:p>
            <a:pPr>
              <a:lnSpc>
                <a:spcPct val="50000"/>
              </a:lnSpc>
            </a:pPr>
            <a:r>
              <a:rPr lang="en-US" sz="2000"/>
              <a:t>Random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Better than FIFO!</a:t>
            </a:r>
          </a:p>
          <a:p>
            <a:pPr>
              <a:lnSpc>
                <a:spcPct val="50000"/>
              </a:lnSpc>
            </a:pPr>
            <a:r>
              <a:rPr lang="en-US" sz="2000"/>
              <a:t>NFU (Not Frequently Used)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Replace the page used the least number of times</a:t>
            </a:r>
          </a:p>
          <a:p>
            <a:pPr>
              <a:lnSpc>
                <a:spcPct val="50000"/>
              </a:lnSpc>
            </a:pPr>
            <a:r>
              <a:rPr lang="en-US" sz="2000"/>
              <a:t>LRU (Least Recently Used)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Replace the least-recently used page</a:t>
            </a:r>
          </a:p>
          <a:p>
            <a:pPr lvl="1">
              <a:lnSpc>
                <a:spcPct val="50000"/>
              </a:lnSpc>
            </a:pPr>
            <a:r>
              <a:rPr lang="en-US" sz="1800"/>
              <a:t>Works well but expensive to implement</a:t>
            </a:r>
          </a:p>
          <a:p>
            <a:pPr>
              <a:lnSpc>
                <a:spcPct val="50000"/>
              </a:lnSpc>
            </a:pPr>
            <a:r>
              <a:rPr lang="en-US" sz="2000"/>
              <a:t>LRU Clock (Modified LRU)</a:t>
            </a:r>
          </a:p>
          <a:p>
            <a:pPr lvl="1">
              <a:lnSpc>
                <a:spcPct val="70000"/>
              </a:lnSpc>
            </a:pPr>
            <a:r>
              <a:rPr lang="en-US" sz="1800"/>
              <a:t>Replace the least recently used page, with a hard limit on the max time since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/>
              <a:t>5/24/12</a:t>
            </a:r>
          </a:p>
        </p:txBody>
      </p:sp>
    </p:spTree>
    <p:extLst>
      <p:ext uri="{BB962C8B-B14F-4D97-AF65-F5344CB8AC3E}">
        <p14:creationId xmlns:p14="http://schemas.microsoft.com/office/powerpoint/2010/main" val="46669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Belady’s anomaly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6</a:t>
            </a:fld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/>
              <a:t>5/24/12</a:t>
            </a: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39498199"/>
              </p:ext>
            </p:extLst>
          </p:nvPr>
        </p:nvGraphicFramePr>
        <p:xfrm>
          <a:off x="4267200" y="1600200"/>
          <a:ext cx="4267200" cy="33528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90600" y="153418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Sequence of page requests: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0600" y="3124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3 physical page frames: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4648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Page faults (in red): </a:t>
            </a:r>
            <a:r>
              <a:rPr lang="en-US" sz="2800">
                <a:solidFill>
                  <a:srgbClr val="FF3300"/>
                </a:solidFill>
              </a:rPr>
              <a:t>9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191000" y="2438400"/>
            <a:ext cx="4419600" cy="0"/>
          </a:xfrm>
          <a:prstGeom prst="line">
            <a:avLst/>
          </a:prstGeom>
          <a:ln w="285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6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Belady’s anomaly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46404715"/>
              </p:ext>
            </p:extLst>
          </p:nvPr>
        </p:nvGraphicFramePr>
        <p:xfrm>
          <a:off x="4267200" y="1600200"/>
          <a:ext cx="4267200" cy="41910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191000" y="2438400"/>
            <a:ext cx="4419600" cy="0"/>
          </a:xfrm>
          <a:prstGeom prst="line">
            <a:avLst/>
          </a:prstGeom>
          <a:ln w="285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53418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Sequence of page requests: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0600" y="3124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4 physical page frames: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4648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Page faults (in red): </a:t>
            </a:r>
            <a:r>
              <a:rPr lang="en-US" sz="280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3774036" y="6416675"/>
            <a:ext cx="1600200" cy="365125"/>
          </a:xfrm>
        </p:spPr>
        <p:txBody>
          <a:bodyPr/>
          <a:lstStyle/>
          <a:p>
            <a:r>
              <a:rPr lang="en-US"/>
              <a:t>5/24/12</a:t>
            </a:r>
          </a:p>
        </p:txBody>
      </p:sp>
    </p:spTree>
    <p:extLst>
      <p:ext uri="{BB962C8B-B14F-4D97-AF65-F5344CB8AC3E}">
        <p14:creationId xmlns:p14="http://schemas.microsoft.com/office/powerpoint/2010/main" val="403761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file system layers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8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24200" y="5715000"/>
            <a:ext cx="2743200" cy="7620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Disk drivers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24200" y="4572000"/>
            <a:ext cx="2743200" cy="7620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Buffer cache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124200" y="1143000"/>
            <a:ext cx="2743200" cy="7620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Application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124200" y="2209800"/>
            <a:ext cx="2743200" cy="7620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VFS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971800" y="3429000"/>
            <a:ext cx="1066800" cy="6858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ext4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953000" y="3429000"/>
            <a:ext cx="1066800" cy="6858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XFS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934200" y="3429000"/>
            <a:ext cx="1066800" cy="6858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NFS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066800" y="3429000"/>
            <a:ext cx="1066800" cy="68580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ext2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4958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35052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1600200" y="2971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495800" y="2971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600200" y="4114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505200" y="4114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>
            <a:off x="4572000" y="4114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495800" y="5334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00200" y="5410200"/>
            <a:ext cx="1017588" cy="1143000"/>
          </a:xfrm>
          <a:prstGeom prst="rect">
            <a:avLst/>
          </a:prstGeom>
          <a:noFill/>
          <a:ln/>
        </p:spPr>
      </p:pic>
      <p:sp>
        <p:nvSpPr>
          <p:cNvPr id="26" name="Line 34"/>
          <p:cNvSpPr>
            <a:spLocks noChangeShapeType="1"/>
          </p:cNvSpPr>
          <p:nvPr/>
        </p:nvSpPr>
        <p:spPr bwMode="auto">
          <a:xfrm flipH="1">
            <a:off x="2362200" y="6096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>
            <a:off x="2057400" y="2057400"/>
            <a:ext cx="6629400" cy="0"/>
          </a:xfrm>
          <a:prstGeom prst="line">
            <a:avLst/>
          </a:prstGeom>
          <a:noFill/>
          <a:ln w="28575">
            <a:solidFill>
              <a:schemeClr val="accent4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76200" y="4191000"/>
            <a:ext cx="914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32D2E"/>
                </a:solidFill>
              </a:rPr>
              <a:t>Blocks</a:t>
            </a: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76200" y="2971800"/>
            <a:ext cx="2133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32D2E"/>
                </a:solidFill>
              </a:rPr>
              <a:t>Inodes, direntries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76200" y="1828800"/>
            <a:ext cx="2057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32D2E"/>
                </a:solidFill>
              </a:rPr>
              <a:t>Files, directories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848600" y="1676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4"/>
                </a:solidFill>
              </a:rPr>
              <a:t>User</a:t>
            </a: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848600" y="2057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4"/>
                </a:solidFill>
              </a:rPr>
              <a:t>Kernel</a:t>
            </a:r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>
            <a:off x="7467600" y="4114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arrow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7162800" y="5486400"/>
            <a:ext cx="685800" cy="533400"/>
          </a:xfrm>
          <a:prstGeom prst="lightningBol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7010400" y="6096000"/>
            <a:ext cx="1295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419141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buffer cache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Buffer cache: just an area of memory</a:t>
            </a:r>
          </a:p>
          <a:p>
            <a:pPr lvl="1"/>
            <a:r>
              <a:rPr lang="en-US" b="1"/>
              <a:t>cat /proc/meminfo</a:t>
            </a:r>
          </a:p>
          <a:p>
            <a:r>
              <a:rPr lang="en-US"/>
              <a:t>Caches disk </a:t>
            </a:r>
            <a:r>
              <a:rPr lang="en-US">
                <a:solidFill>
                  <a:schemeClr val="accent3"/>
                </a:solidFill>
              </a:rPr>
              <a:t>blocks</a:t>
            </a:r>
            <a:r>
              <a:rPr lang="en-US"/>
              <a:t> and buffers writes</a:t>
            </a:r>
          </a:p>
          <a:p>
            <a:pPr lvl="1"/>
            <a:r>
              <a:rPr lang="en-US"/>
              <a:t>File </a:t>
            </a:r>
            <a:r>
              <a:rPr lang="en-US">
                <a:latin typeface="Courier New"/>
                <a:cs typeface="Courier New"/>
              </a:rPr>
              <a:t>read()</a:t>
            </a:r>
            <a:r>
              <a:rPr lang="en-US"/>
              <a:t> checks for block already in buffer cache</a:t>
            </a:r>
          </a:p>
          <a:p>
            <a:pPr lvl="2"/>
            <a:r>
              <a:rPr lang="en-US"/>
              <a:t>If not, brings block from disk into memory</a:t>
            </a:r>
          </a:p>
          <a:p>
            <a:pPr lvl="1"/>
            <a:r>
              <a:rPr lang="en-US"/>
              <a:t>File </a:t>
            </a:r>
            <a:r>
              <a:rPr lang="en-US">
                <a:latin typeface="Courier New"/>
                <a:cs typeface="Courier New"/>
              </a:rPr>
              <a:t>write()</a:t>
            </a:r>
            <a:r>
              <a:rPr lang="en-US"/>
              <a:t> is performed in memory first</a:t>
            </a:r>
          </a:p>
          <a:p>
            <a:pPr lvl="2"/>
            <a:r>
              <a:rPr lang="en-US"/>
              <a:t>Data later written back to disk (when? By who?)</a:t>
            </a:r>
          </a:p>
          <a:p>
            <a:pPr lvl="2"/>
            <a:r>
              <a:rPr lang="en-US"/>
              <a:t>Kernel writes block back to disk at a convenient time (</a:t>
            </a:r>
            <a:r>
              <a:rPr lang="en-US" i="1"/>
              <a:t>flush</a:t>
            </a:r>
            <a:r>
              <a:rPr lang="en-US"/>
              <a:t> threads), or synchronously if user requests it</a:t>
            </a:r>
          </a:p>
          <a:p>
            <a:pPr lvl="2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5/24/12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8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ood White Theme">
  <a:themeElements>
    <a:clrScheme name="CCS pretty goo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73779"/>
      </a:accent1>
      <a:accent2>
        <a:srgbClr val="FEB80A"/>
      </a:accent2>
      <a:accent3>
        <a:srgbClr val="C32D2E"/>
      </a:accent3>
      <a:accent4>
        <a:srgbClr val="84AA33"/>
      </a:accent4>
      <a:accent5>
        <a:srgbClr val="5D76BA"/>
      </a:accent5>
      <a:accent6>
        <a:srgbClr val="B4B392"/>
      </a:accent6>
      <a:hlink>
        <a:srgbClr val="8DC765"/>
      </a:hlink>
      <a:folHlink>
        <a:srgbClr val="AA8A14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6077</TotalTime>
  <Words>1375</Words>
  <Application>Microsoft Macintosh PowerPoint</Application>
  <PresentationFormat>On-screen Show (4:3)</PresentationFormat>
  <Paragraphs>326</Paragraphs>
  <Slides>23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Good White Theme</vt:lpstr>
      <vt:lpstr>CSE 451: Operating Systems</vt:lpstr>
      <vt:lpstr>Outline</vt:lpstr>
      <vt:lpstr>Virtual memory</vt:lpstr>
      <vt:lpstr>PowerPoint Presentation</vt:lpstr>
      <vt:lpstr>Page replacement algorithms</vt:lpstr>
      <vt:lpstr>Example of Belady’s anomaly</vt:lpstr>
      <vt:lpstr>Example of Belady’s anomaly</vt:lpstr>
      <vt:lpstr>Linux file system layers</vt:lpstr>
      <vt:lpstr>Linux buffer cache</vt:lpstr>
      <vt:lpstr>Is flash the answer to all of our storage problems?</vt:lpstr>
      <vt:lpstr>Project 3: tools</vt:lpstr>
      <vt:lpstr>Project 3: tips</vt:lpstr>
      <vt:lpstr>Project 3: tips</vt:lpstr>
      <vt:lpstr>Bit operations</vt:lpstr>
      <vt:lpstr>Project 3: testing</vt:lpstr>
      <vt:lpstr>Project 3</vt:lpstr>
      <vt:lpstr>RPC</vt:lpstr>
      <vt:lpstr>RPC on Android</vt:lpstr>
      <vt:lpstr>Networking design principles</vt:lpstr>
      <vt:lpstr>PowerPoint Presentation</vt:lpstr>
      <vt:lpstr>Layering</vt:lpstr>
      <vt:lpstr>End-to-end principle</vt:lpstr>
      <vt:lpstr>PowerPoint Presentation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914</cp:revision>
  <cp:lastPrinted>2012-04-12T22:29:45Z</cp:lastPrinted>
  <dcterms:created xsi:type="dcterms:W3CDTF">2010-09-30T03:26:16Z</dcterms:created>
  <dcterms:modified xsi:type="dcterms:W3CDTF">2012-05-25T01:50:35Z</dcterms:modified>
</cp:coreProperties>
</file>