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5" r:id="rId1"/>
  </p:sldMasterIdLst>
  <p:notesMasterIdLst>
    <p:notesMasterId r:id="rId24"/>
  </p:notesMasterIdLst>
  <p:handoutMasterIdLst>
    <p:handoutMasterId r:id="rId25"/>
  </p:handoutMasterIdLst>
  <p:sldIdLst>
    <p:sldId id="278" r:id="rId2"/>
    <p:sldId id="337" r:id="rId3"/>
    <p:sldId id="339" r:id="rId4"/>
    <p:sldId id="340" r:id="rId5"/>
    <p:sldId id="341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5" r:id="rId16"/>
    <p:sldId id="342" r:id="rId17"/>
    <p:sldId id="343" r:id="rId18"/>
    <p:sldId id="348" r:id="rId19"/>
    <p:sldId id="344" r:id="rId20"/>
    <p:sldId id="350" r:id="rId21"/>
    <p:sldId id="351" r:id="rId22"/>
    <p:sldId id="298" r:id="rId2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3" autoAdjust="0"/>
    <p:restoredTop sz="92034" autoAdjust="0"/>
  </p:normalViewPr>
  <p:slideViewPr>
    <p:cSldViewPr>
      <p:cViewPr varScale="1">
        <p:scale>
          <a:sx n="86" d="100"/>
          <a:sy n="86" d="100"/>
        </p:scale>
        <p:origin x="-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5/10/12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3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read_pool_pattern" TargetMode="External"/><Relationship Id="rId4" Type="http://schemas.openxmlformats.org/officeDocument/2006/relationships/hyperlink" Target="http://www.ibm.com/developerworks/java/library/j-jtp0730.html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Relationship Id="rId3" Type="http://schemas.openxmlformats.org/officeDocument/2006/relationships/hyperlink" Target="http://www.surriel.com/system/files/linux24-vm-freenix01.pdf" TargetMode="Externa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Image from </a:t>
            </a:r>
            <a:r>
              <a:rPr lang="en-US">
                <a:hlinkClick r:id="rId3"/>
              </a:rPr>
              <a:t>http://en.wikipedia.org/wiki/Thread_pool_pattern</a:t>
            </a:r>
            <a:r>
              <a:rPr lang="en-US"/>
              <a:t/>
            </a:r>
            <a:br>
              <a:rPr lang="en-US"/>
            </a:br>
            <a:r>
              <a:rPr lang="en-US" sz="1200"/>
              <a:t>More info: </a:t>
            </a:r>
            <a:r>
              <a:rPr lang="en-US" sz="1200">
                <a:hlinkClick r:id="rId4"/>
              </a:rPr>
              <a:t>http://www.ibm.com/developerworks/java/library/j-jtp0730.html</a:t>
            </a:r>
            <a:endParaRPr lang="en-US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8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Image from: http://www.cis.upenn.edu/~milom/cis501-Fall09/lectures/09_multicore.pdf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3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52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preempted immediately</a:t>
            </a:r>
            <a:r>
              <a:rPr lang="en-US" baseline="0"/>
              <a:t> after atomic_test_and_set() returns 1, and other thread clears mutex-&gt;available before we enqueue?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For details about these, see cse451_10au_section09.pptx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52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(Inspired from wikipedia)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56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Linux 2.4 kernel uses NFU w/Aging</a:t>
            </a:r>
          </a:p>
          <a:p>
            <a:r>
              <a:rPr lang="en-US">
                <a:hlinkClick r:id="rId3"/>
              </a:rPr>
              <a:t>http://www.surriel.com/system/files/linux24-vm-freenix01.pdf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30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“Belady’s anomaly: there are reference strings for which the fault rate </a:t>
            </a:r>
            <a:r>
              <a:rPr lang="en-US" i="1"/>
              <a:t>increases</a:t>
            </a:r>
            <a:r>
              <a:rPr lang="en-US" i="0"/>
              <a:t> when the process is given more physical memory.”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92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“Belady’s anomaly: there are reference strings for which the fault rate </a:t>
            </a:r>
            <a:r>
              <a:rPr lang="en-US" i="1"/>
              <a:t>increases</a:t>
            </a:r>
            <a:r>
              <a:rPr lang="en-US" i="0"/>
              <a:t> when the process is given more physical memory.”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5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59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066800"/>
            <a:ext cx="4101354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82850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81456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4036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5/10/12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ts val="5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4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4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hyperlink" Target="http://www.cis.upenn.edu/~milom/cis501-Fall09/lectures/09_multicore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6612" cy="1600200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/>
              <a:t>Section 7:</a:t>
            </a:r>
          </a:p>
          <a:p>
            <a:pPr algn="ctr"/>
            <a:r>
              <a:rPr lang="en-US"/>
              <a:t>Project 2b; Virtual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Debugging thread performance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can we debug thread </a:t>
            </a:r>
            <a:r>
              <a:rPr lang="en-US">
                <a:solidFill>
                  <a:srgbClr val="C32D2E"/>
                </a:solidFill>
              </a:rPr>
              <a:t>performance</a:t>
            </a:r>
            <a:r>
              <a:rPr lang="en-US"/>
              <a:t>?</a:t>
            </a:r>
          </a:p>
          <a:p>
            <a:pPr lvl="1"/>
            <a:r>
              <a:rPr lang="en-US"/>
              <a:t>Intuition?</a:t>
            </a:r>
          </a:p>
          <a:p>
            <a:pPr lvl="1"/>
            <a:r>
              <a:rPr lang="en-US"/>
              <a:t>Profiling tools:</a:t>
            </a:r>
          </a:p>
          <a:p>
            <a:pPr lvl="2"/>
            <a:r>
              <a:rPr lang="en-US"/>
              <a:t>cachegrind / callgrind</a:t>
            </a:r>
          </a:p>
          <a:p>
            <a:pPr lvl="2"/>
            <a:r>
              <a:rPr lang="en-US"/>
              <a:t>Intel VTune Amplifier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8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sioux web server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Make the web server multithreaded</a:t>
            </a:r>
          </a:p>
          <a:p>
            <a:pPr lvl="1"/>
            <a:r>
              <a:rPr lang="en-US" dirty="0"/>
              <a:t>Create a thread pool</a:t>
            </a:r>
          </a:p>
          <a:p>
            <a:pPr lvl="2"/>
            <a:r>
              <a:rPr lang="en-US" dirty="0"/>
              <a:t>Suggestion: create separate </a:t>
            </a:r>
            <a:r>
              <a:rPr lang="en-US" dirty="0" err="1"/>
              <a:t>thread_pool.h</a:t>
            </a:r>
            <a:r>
              <a:rPr lang="en-US" dirty="0"/>
              <a:t>, </a:t>
            </a:r>
            <a:r>
              <a:rPr lang="en-US" dirty="0" err="1"/>
              <a:t>thread_pool.c</a:t>
            </a:r>
            <a:endParaRPr lang="en-US" dirty="0"/>
          </a:p>
          <a:p>
            <a:pPr lvl="1"/>
            <a:r>
              <a:rPr lang="en-US" dirty="0"/>
              <a:t>Wait for a connection</a:t>
            </a:r>
          </a:p>
          <a:p>
            <a:pPr lvl="1"/>
            <a:r>
              <a:rPr lang="en-US" dirty="0"/>
              <a:t>Find an available thread to handle the request</a:t>
            </a:r>
          </a:p>
          <a:p>
            <a:pPr lvl="2"/>
            <a:r>
              <a:rPr lang="en-US" dirty="0"/>
              <a:t>Request waits if all threads busy</a:t>
            </a:r>
          </a:p>
          <a:p>
            <a:pPr lvl="1"/>
            <a:r>
              <a:rPr lang="en-US" dirty="0"/>
              <a:t>Once the request is handed to a thread, it uses the same processing code as before</a:t>
            </a:r>
          </a:p>
          <a:p>
            <a:r>
              <a:rPr lang="en-US" dirty="0" err="1">
                <a:solidFill>
                  <a:schemeClr val="accent3"/>
                </a:solidFill>
              </a:rPr>
              <a:t>Use pthreads for parts 4 and 6: we won’t test sioux with sthreads!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7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Preemption (part 5)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Remember this tip from previous section:</a:t>
            </a:r>
          </a:p>
          <a:p>
            <a:pPr lvl="1"/>
            <a:r>
              <a:rPr lang="en-US" dirty="0"/>
              <a:t>One way to think about preemption-safe thread library:</a:t>
            </a:r>
          </a:p>
          <a:p>
            <a:pPr lvl="2"/>
            <a:r>
              <a:rPr lang="en-US" dirty="0"/>
              <a:t>Disable/enable interrupts in “library” context</a:t>
            </a:r>
          </a:p>
          <a:p>
            <a:pPr lvl="2"/>
            <a:r>
              <a:rPr lang="en-US" dirty="0"/>
              <a:t>Use atomic locking in “application” context</a:t>
            </a:r>
          </a:p>
          <a:p>
            <a:r>
              <a:rPr lang="en-US"/>
              <a:t>Does locking / unlocking a </a:t>
            </a:r>
            <a:r>
              <a:rPr lang="en-US">
                <a:solidFill>
                  <a:srgbClr val="C32D2E"/>
                </a:solidFill>
              </a:rPr>
              <a:t>mutex</a:t>
            </a:r>
            <a:r>
              <a:rPr lang="en-US"/>
              <a:t> happen in “library context” or “application context”?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</a:t>
            </a:r>
            <a:r>
              <a:rPr lang="en-US" i="1"/>
              <a:t>not</a:t>
            </a:r>
            <a:r>
              <a:rPr lang="en-US"/>
              <a:t> to implement mutexes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/>
              <a:t>sthread_user_mutex_lock(mutex)</a:t>
            </a:r>
          </a:p>
          <a:p>
            <a:pPr lvl="3"/>
            <a:r>
              <a:rPr lang="en-US"/>
              <a:t>	</a:t>
            </a:r>
            <a:r>
              <a:rPr lang="en-US">
                <a:solidFill>
                  <a:srgbClr val="C32D2E"/>
                </a:solidFill>
              </a:rPr>
              <a:t>splx(HIGH);</a:t>
            </a:r>
          </a:p>
          <a:p>
            <a:pPr lvl="3"/>
            <a:r>
              <a:rPr lang="en-US"/>
              <a:t>	if (mutex-&gt;held) {</a:t>
            </a:r>
          </a:p>
          <a:p>
            <a:pPr lvl="3"/>
            <a:r>
              <a:rPr lang="en-US"/>
              <a:t>		enqueue(mutex-&gt;queue, current_thread);</a:t>
            </a:r>
          </a:p>
          <a:p>
            <a:pPr lvl="3"/>
            <a:r>
              <a:rPr lang="en-US"/>
              <a:t>		schedule_next_thread();</a:t>
            </a:r>
          </a:p>
          <a:p>
            <a:pPr lvl="3"/>
            <a:r>
              <a:rPr lang="en-US"/>
              <a:t>	} else {</a:t>
            </a:r>
          </a:p>
          <a:p>
            <a:pPr lvl="3"/>
            <a:r>
              <a:rPr lang="en-US"/>
              <a:t>		mutex-&gt;held = true;</a:t>
            </a:r>
          </a:p>
          <a:p>
            <a:pPr lvl="3"/>
            <a:r>
              <a:rPr lang="en-US"/>
              <a:t>	}</a:t>
            </a:r>
          </a:p>
          <a:p>
            <a:pPr lvl="3"/>
            <a:r>
              <a:rPr lang="en-US">
                <a:solidFill>
                  <a:srgbClr val="C32D2E"/>
                </a:solidFill>
              </a:rPr>
              <a:t>	splx(LOW);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0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</a:t>
            </a:r>
            <a:r>
              <a:rPr lang="en-US" i="1"/>
              <a:t>not</a:t>
            </a:r>
            <a:r>
              <a:rPr lang="en-US"/>
              <a:t> to implement mutexes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073779">
                  <a:lumMod val="75000"/>
                </a:srgbClr>
              </a:buClr>
            </a:pPr>
            <a:r>
              <a:rPr lang="en-US">
                <a:solidFill>
                  <a:prstClr val="black"/>
                </a:solidFill>
              </a:rPr>
              <a:t>Don’t turn it into a spinlock:</a:t>
            </a:r>
          </a:p>
          <a:p>
            <a:pPr lvl="3"/>
            <a:r>
              <a:rPr lang="en-US"/>
              <a:t>sthread_user_mutex_lock(mutex)</a:t>
            </a:r>
          </a:p>
          <a:p>
            <a:pPr lvl="3"/>
            <a:r>
              <a:rPr lang="en-US"/>
              <a:t>  while(</a:t>
            </a:r>
            <a:r>
              <a:rPr lang="en-US">
                <a:solidFill>
                  <a:srgbClr val="C32D2E"/>
                </a:solidFill>
              </a:rPr>
              <a:t>atomic_test_and_set</a:t>
            </a:r>
            <a:r>
              <a:rPr lang="en-US"/>
              <a:t>(</a:t>
            </a:r>
          </a:p>
          <a:p>
            <a:pPr lvl="3"/>
            <a:r>
              <a:rPr lang="en-US"/>
              <a:t>                   &amp;(mutex-&gt;available))) { }</a:t>
            </a:r>
          </a:p>
          <a:p>
            <a:pPr lvl="0">
              <a:buClr>
                <a:srgbClr val="073779">
                  <a:lumMod val="75000"/>
                </a:srgbClr>
              </a:buClr>
            </a:pPr>
            <a:r>
              <a:rPr lang="en-US">
                <a:solidFill>
                  <a:prstClr val="black"/>
                </a:solidFill>
              </a:rPr>
              <a:t>This is also wrong: where could we get preempted that could lead to deadlock?</a:t>
            </a:r>
          </a:p>
          <a:p>
            <a:pPr lvl="3"/>
            <a:r>
              <a:rPr lang="en-US"/>
              <a:t>sthread_user_mutex_lock(mutex)</a:t>
            </a:r>
          </a:p>
          <a:p>
            <a:pPr lvl="3"/>
            <a:r>
              <a:rPr lang="en-US"/>
              <a:t>  while(</a:t>
            </a:r>
            <a:r>
              <a:rPr lang="en-US">
                <a:solidFill>
                  <a:srgbClr val="C32D2E"/>
                </a:solidFill>
              </a:rPr>
              <a:t>atomic_test_and_set</a:t>
            </a:r>
            <a:r>
              <a:rPr lang="en-US"/>
              <a:t>(</a:t>
            </a:r>
          </a:p>
          <a:p>
            <a:pPr lvl="3"/>
            <a:r>
              <a:rPr lang="en-US"/>
              <a:t>                     &amp;(mutex-&gt;available))) {</a:t>
            </a:r>
          </a:p>
          <a:p>
            <a:pPr lvl="3"/>
            <a:r>
              <a:rPr lang="en-US"/>
              <a:t>		enqueue(mutex-&gt;queue, current_thread);</a:t>
            </a:r>
          </a:p>
          <a:p>
            <a:pPr lvl="3"/>
            <a:r>
              <a:rPr lang="en-US"/>
              <a:t>		schedule_next_thread();</a:t>
            </a:r>
          </a:p>
          <a:p>
            <a:pPr lvl="3"/>
            <a:r>
              <a:rPr lang="en-US"/>
              <a:t>	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how </a:t>
            </a:r>
            <a:r>
              <a:rPr lang="en-US" i="1"/>
              <a:t>does</a:t>
            </a:r>
            <a:r>
              <a:rPr lang="en-US"/>
              <a:t> one implement mutexes?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ts val="2200"/>
              </a:spcBef>
            </a:pPr>
            <a:r>
              <a:rPr lang="en-US" sz="3200"/>
              <a:t>Need to lock around the </a:t>
            </a:r>
            <a:r>
              <a:rPr lang="en-US" sz="3200">
                <a:solidFill>
                  <a:srgbClr val="C32D2E"/>
                </a:solidFill>
              </a:rPr>
              <a:t>critical sections</a:t>
            </a:r>
            <a:r>
              <a:rPr lang="en-US" sz="3200"/>
              <a:t> in the mutex functions themselves!</a:t>
            </a:r>
          </a:p>
          <a:p>
            <a:pPr lvl="1"/>
            <a:r>
              <a:rPr lang="en-US"/>
              <a:t>Your </a:t>
            </a:r>
            <a:r>
              <a:rPr lang="en-US">
                <a:latin typeface="Courier New"/>
                <a:cs typeface="Courier New"/>
              </a:rPr>
              <a:t>struct _sthread_mutex </a:t>
            </a:r>
            <a:r>
              <a:rPr lang="en-US"/>
              <a:t>will likely need another member for this</a:t>
            </a:r>
          </a:p>
          <a:p>
            <a:pPr marL="342900" lvl="1" indent="-342900">
              <a:spcBef>
                <a:spcPts val="2200"/>
              </a:spcBef>
            </a:pPr>
            <a:r>
              <a:rPr lang="en-US" sz="3200"/>
              <a:t>For hints, re-read lecture slides:</a:t>
            </a:r>
          </a:p>
          <a:p>
            <a:pPr lvl="1"/>
            <a:r>
              <a:rPr lang="en-US"/>
              <a:t>Module 7: Synchronization (slide 20 forward)</a:t>
            </a:r>
          </a:p>
          <a:p>
            <a:pPr lvl="1"/>
            <a:r>
              <a:rPr lang="en-US"/>
              <a:t>Module 8: Semaphores</a:t>
            </a:r>
          </a:p>
          <a:p>
            <a:r>
              <a:rPr lang="en-US"/>
              <a:t>Similar hints apply for condition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0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2b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Any more questions?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5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17</a:t>
            </a:fld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447800" y="1676400"/>
            <a:ext cx="1066800" cy="358140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447800" y="2286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447800" y="2590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4478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1447800" y="4267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447800" y="4572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1447800" y="4876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066800" y="1066800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Process</a:t>
            </a:r>
            <a:r>
              <a:rPr lang="en-US" sz="2400">
                <a:latin typeface="Arial"/>
              </a:rPr>
              <a:t>’ </a:t>
            </a:r>
            <a:r>
              <a:rPr lang="en-US" sz="2400"/>
              <a:t>VM: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019800" y="1600200"/>
            <a:ext cx="1143000" cy="251460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019800" y="1905000"/>
            <a:ext cx="1143000" cy="5334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b="1"/>
              <a:t>Another process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019800" y="2819400"/>
            <a:ext cx="1143000" cy="381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V="1">
            <a:off x="2514600" y="1752600"/>
            <a:ext cx="3505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514600" y="2438400"/>
            <a:ext cx="3505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V="1">
            <a:off x="2514600" y="2743200"/>
            <a:ext cx="35052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1447800" y="1981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utoShape 25"/>
          <p:cNvSpPr>
            <a:spLocks noChangeArrowheads="1"/>
          </p:cNvSpPr>
          <p:nvPr/>
        </p:nvSpPr>
        <p:spPr bwMode="auto">
          <a:xfrm>
            <a:off x="5943600" y="4648200"/>
            <a:ext cx="1295400" cy="6096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Disk</a:t>
            </a: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514600" y="2743200"/>
            <a:ext cx="34290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041525" y="946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5410200" y="1066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Physical memory: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2514600" y="4419600"/>
            <a:ext cx="3429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Content Placeholder 6"/>
          <p:cNvSpPr txBox="1">
            <a:spLocks/>
          </p:cNvSpPr>
          <p:nvPr/>
        </p:nvSpPr>
        <p:spPr>
          <a:xfrm>
            <a:off x="381000" y="6324600"/>
            <a:ext cx="8382000" cy="33496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ts val="5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/>
              <a:t>(slides from Chernyak Fall 2009)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657600" y="838200"/>
            <a:ext cx="1456834" cy="3276600"/>
            <a:chOff x="3657600" y="1219200"/>
            <a:chExt cx="1456834" cy="3276600"/>
          </a:xfrm>
        </p:grpSpPr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3657600" y="3276600"/>
              <a:ext cx="14478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r>
                <a:rPr lang="en-US" sz="1600">
                  <a:latin typeface="Arial" charset="0"/>
                </a:rPr>
                <a:t>page frame #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657600" y="35814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657600" y="38862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661267" y="1219200"/>
              <a:ext cx="1453167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Process</a:t>
              </a:r>
              <a:r>
                <a:rPr lang="ja-JP" altLang="en-US" sz="2000" b="1">
                  <a:solidFill>
                    <a:srgbClr val="FF0000"/>
                  </a:solidFill>
                  <a:latin typeface="Arial"/>
                </a:rPr>
                <a:t>’</a:t>
              </a:r>
              <a:endParaRPr lang="en-US" sz="2000" b="1">
                <a:solidFill>
                  <a:srgbClr val="FF0000"/>
                </a:solidFill>
                <a:latin typeface="Arial" charset="0"/>
              </a:endParaRPr>
            </a:p>
            <a:p>
              <a:pPr algn="ctr">
                <a:spcBef>
                  <a:spcPct val="10000"/>
                </a:spcBef>
              </a:pPr>
              <a:r>
                <a:rPr lang="en-US" sz="2000" b="1">
                  <a:solidFill>
                    <a:srgbClr val="FF0000"/>
                  </a:solidFill>
                </a:rPr>
                <a:t>p</a:t>
              </a:r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age table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657600" y="29718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657600" y="26670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657600" y="20574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657600" y="23622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3657600" y="41910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Content Placeholder 6"/>
          <p:cNvSpPr txBox="1">
            <a:spLocks/>
          </p:cNvSpPr>
          <p:nvPr/>
        </p:nvSpPr>
        <p:spPr>
          <a:xfrm>
            <a:off x="381000" y="5410200"/>
            <a:ext cx="8382000" cy="71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5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/>
              <a:t>How can we use paging to set up sharing of memory between two processes?</a:t>
            </a: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6019800" y="28194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>
            <a:off x="6019800" y="32004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6019800" y="3505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>
            <a:off x="6019800" y="3810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6019800" y="1905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>
            <a:off x="6019800" y="24384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46" y="381000"/>
            <a:ext cx="7921504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6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 algorithms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60437"/>
            <a:ext cx="8382000" cy="5059363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1800"/>
              <a:t>FIFO (First in/first out)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Replace the oldest page with the one being paged in 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Not very good in practice, suffers from Belady’s Anomaly</a:t>
            </a:r>
          </a:p>
          <a:p>
            <a:pPr>
              <a:lnSpc>
                <a:spcPct val="50000"/>
              </a:lnSpc>
            </a:pPr>
            <a:r>
              <a:rPr lang="en-US" sz="1800"/>
              <a:t>Second-Chance (Modified FIFO)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FIFO, but skip referenced pages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VAX/VMS used this</a:t>
            </a:r>
          </a:p>
          <a:p>
            <a:pPr>
              <a:lnSpc>
                <a:spcPct val="50000"/>
              </a:lnSpc>
            </a:pPr>
            <a:r>
              <a:rPr lang="en-US" sz="1800"/>
              <a:t>Random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Better than FIFO!</a:t>
            </a:r>
          </a:p>
          <a:p>
            <a:pPr>
              <a:lnSpc>
                <a:spcPct val="50000"/>
              </a:lnSpc>
            </a:pPr>
            <a:r>
              <a:rPr lang="en-US" sz="1800"/>
              <a:t>NFU (Not Frequently Used)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Replace the page used the least number of times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Better variation: Aging ensures that pages that have not been used for a while go away.</a:t>
            </a:r>
          </a:p>
          <a:p>
            <a:pPr>
              <a:lnSpc>
                <a:spcPct val="50000"/>
              </a:lnSpc>
            </a:pPr>
            <a:r>
              <a:rPr lang="en-US" sz="1800"/>
              <a:t>NRU (Not Recently Used)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Replace a page not used since last clock cycle</a:t>
            </a:r>
          </a:p>
          <a:p>
            <a:pPr>
              <a:lnSpc>
                <a:spcPct val="50000"/>
              </a:lnSpc>
            </a:pPr>
            <a:r>
              <a:rPr lang="en-US" sz="1800"/>
              <a:t>LRU (Least Recently Used)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Replace the least recently used page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Works well but expensive to implement. (More efficient variants include LRU-K)</a:t>
            </a:r>
          </a:p>
          <a:p>
            <a:pPr>
              <a:lnSpc>
                <a:spcPct val="50000"/>
              </a:lnSpc>
            </a:pPr>
            <a:r>
              <a:rPr lang="en-US" sz="1800"/>
              <a:t>LRU Clock (Modified LRU)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Replace the least recently used page, with a hard limit on the max time since used</a:t>
            </a:r>
          </a:p>
          <a:p>
            <a:pPr>
              <a:lnSpc>
                <a:spcPct val="50000"/>
              </a:lnSpc>
            </a:pPr>
            <a:r>
              <a:rPr lang="en-US" sz="1800"/>
              <a:t>Clairvoyant </a:t>
            </a:r>
          </a:p>
          <a:p>
            <a:pPr lvl="1">
              <a:lnSpc>
                <a:spcPct val="50000"/>
              </a:lnSpc>
            </a:pPr>
            <a:r>
              <a:rPr lang="en-US" sz="1600"/>
              <a:t>Replace the page that’s going to be needed farthest in the future.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8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2a grading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Grades will be sent out later tonight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7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Belady’s anomaly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4687722"/>
              </p:ext>
            </p:extLst>
          </p:nvPr>
        </p:nvGraphicFramePr>
        <p:xfrm>
          <a:off x="4495800" y="1295400"/>
          <a:ext cx="4095750" cy="4527552"/>
        </p:xfrm>
        <a:graphic>
          <a:graphicData uri="http://schemas.openxmlformats.org/drawingml/2006/table">
            <a:tbl>
              <a:tblPr/>
              <a:tblGrid>
                <a:gridCol w="341312"/>
                <a:gridCol w="341313"/>
                <a:gridCol w="341312"/>
                <a:gridCol w="341313"/>
                <a:gridCol w="341312"/>
                <a:gridCol w="341313"/>
                <a:gridCol w="341312"/>
                <a:gridCol w="341313"/>
                <a:gridCol w="341312"/>
                <a:gridCol w="341313"/>
                <a:gridCol w="341312"/>
                <a:gridCol w="341313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3000" y="13716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Sequence of page requests: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25146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3 physical page frames: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800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Page faults (in red): </a:t>
            </a:r>
            <a:r>
              <a:rPr lang="en-US" sz="2800">
                <a:solidFill>
                  <a:srgbClr val="FF3300"/>
                </a:solidFill>
              </a:rPr>
              <a:t>9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343400" y="2438400"/>
            <a:ext cx="4419600" cy="0"/>
          </a:xfrm>
          <a:prstGeom prst="line">
            <a:avLst/>
          </a:prstGeom>
          <a:ln w="28575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721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Belady’s anomaly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19121057"/>
              </p:ext>
            </p:extLst>
          </p:nvPr>
        </p:nvGraphicFramePr>
        <p:xfrm>
          <a:off x="4419600" y="1600200"/>
          <a:ext cx="4267200" cy="419100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343400" y="2438400"/>
            <a:ext cx="4419600" cy="0"/>
          </a:xfrm>
          <a:prstGeom prst="line">
            <a:avLst/>
          </a:prstGeom>
          <a:ln w="28575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3000" y="153418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Sequence of page requests: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267718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4 physical page frames: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49631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Page faults (in red): </a:t>
            </a:r>
            <a:r>
              <a:rPr lang="en-US" sz="2800">
                <a:solidFill>
                  <a:srgbClr val="FF33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43784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22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</p:spTree>
    <p:extLst>
      <p:ext uri="{BB962C8B-B14F-4D97-AF65-F5344CB8AC3E}">
        <p14:creationId xmlns:p14="http://schemas.microsoft.com/office/powerpoint/2010/main" val="274124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Debugging threaded programs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techniques have you used?</a:t>
            </a:r>
          </a:p>
          <a:p>
            <a:r>
              <a:rPr lang="en-US"/>
              <a:t>printf statements: macros are helpful</a:t>
            </a:r>
          </a:p>
          <a:p>
            <a:pPr lvl="3"/>
            <a:endParaRPr lang="en-US"/>
          </a:p>
          <a:p>
            <a:pPr lvl="3"/>
            <a:r>
              <a:rPr lang="en-US"/>
              <a:t>#define print_debug(f, a...)  do {        \</a:t>
            </a:r>
          </a:p>
          <a:p>
            <a:pPr lvl="3"/>
            <a:r>
              <a:rPr lang="en-US"/>
              <a:t>  fprintf(stdout, "DEBUG: %lu: %s: " f,   \</a:t>
            </a:r>
            <a:br>
              <a:rPr lang="en-US"/>
            </a:br>
            <a:r>
              <a:rPr lang="en-US"/>
              <a:t>          </a:t>
            </a:r>
            <a:r>
              <a:rPr lang="en-US">
                <a:solidFill>
                  <a:srgbClr val="C32D2E"/>
                </a:solidFill>
              </a:rPr>
              <a:t>pthread_self()</a:t>
            </a:r>
            <a:r>
              <a:rPr lang="en-US"/>
              <a:t>, __func__, ##a); \</a:t>
            </a:r>
          </a:p>
          <a:p>
            <a:pPr lvl="3"/>
            <a:r>
              <a:rPr lang="en-US"/>
              <a:t>  fflush(stdout);                         \</a:t>
            </a:r>
          </a:p>
          <a:p>
            <a:pPr lvl="3"/>
            <a:r>
              <a:rPr lang="en-US"/>
              <a:t>  } while(0)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5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Debugging threaded programs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Other tools:</a:t>
            </a:r>
          </a:p>
          <a:p>
            <a:pPr lvl="1"/>
            <a:r>
              <a:rPr lang="en-US"/>
              <a:t>gdb</a:t>
            </a:r>
          </a:p>
          <a:p>
            <a:pPr lvl="2"/>
            <a:r>
              <a:rPr lang="en-US"/>
              <a:t>Deadlock vs. corruption</a:t>
            </a:r>
          </a:p>
          <a:p>
            <a:pPr lvl="2"/>
            <a:r>
              <a:rPr lang="en-US"/>
              <a:t>To enable core dumps: </a:t>
            </a:r>
            <a:r>
              <a:rPr lang="en-US" b="1"/>
              <a:t>ulimit -c unlimited</a:t>
            </a:r>
          </a:p>
          <a:p>
            <a:pPr lvl="1"/>
            <a:r>
              <a:rPr lang="en-US"/>
              <a:t>helgrind? DRD?</a:t>
            </a:r>
          </a:p>
          <a:p>
            <a:pPr lvl="1"/>
            <a:r>
              <a:rPr lang="en-US"/>
              <a:t>MS Visual Studio; Intel Inspector XE; …</a:t>
            </a:r>
          </a:p>
          <a:p>
            <a:r>
              <a:rPr lang="en-US"/>
              <a:t>What does the textbook say?</a:t>
            </a:r>
          </a:p>
          <a:p>
            <a:r>
              <a:rPr lang="en-US"/>
              <a:t>We’ve mostly discussed thread </a:t>
            </a:r>
            <a:r>
              <a:rPr lang="en-US">
                <a:solidFill>
                  <a:srgbClr val="C32D2E"/>
                </a:solidFill>
              </a:rPr>
              <a:t>correctness</a:t>
            </a:r>
            <a:r>
              <a:rPr lang="en-US"/>
              <a:t>; what about thread </a:t>
            </a:r>
            <a:r>
              <a:rPr lang="en-US" i="1">
                <a:solidFill>
                  <a:srgbClr val="C32D2E"/>
                </a:solidFill>
              </a:rPr>
              <a:t>performance</a:t>
            </a:r>
            <a:r>
              <a:rPr lang="en-US"/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3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pools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5</a:t>
            </a:fld>
            <a:endParaRPr lang="en-US"/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381000" y="4419600"/>
            <a:ext cx="8382000" cy="1981200"/>
          </a:xfrm>
        </p:spPr>
        <p:txBody>
          <a:bodyPr>
            <a:normAutofit lnSpcReduction="10000"/>
          </a:bodyPr>
          <a:lstStyle/>
          <a:p>
            <a:r>
              <a:rPr lang="en-US"/>
              <a:t>What is the “type” of a task?</a:t>
            </a:r>
          </a:p>
          <a:p>
            <a:r>
              <a:rPr lang="en-US"/>
              <a:t>What function do the threads run?</a:t>
            </a:r>
          </a:p>
          <a:p>
            <a:r>
              <a:rPr lang="en-US"/>
              <a:t>Can we make this abstract / generic?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838200"/>
            <a:ext cx="6959600" cy="3599792"/>
          </a:xfrm>
          <a:prstGeom prst="rect">
            <a:avLst/>
          </a:prstGeom>
          <a:solidFill>
            <a:sysClr val="window" lastClr="FFFFFF"/>
          </a:solidFill>
        </p:spPr>
      </p:pic>
    </p:spTree>
    <p:extLst>
      <p:ext uri="{BB962C8B-B14F-4D97-AF65-F5344CB8AC3E}">
        <p14:creationId xmlns:p14="http://schemas.microsoft.com/office/powerpoint/2010/main" val="302873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sioux thread pool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>
            <a:noAutofit/>
          </a:bodyPr>
          <a:lstStyle/>
          <a:p>
            <a:pPr lvl="3"/>
            <a:r>
              <a:rPr lang="en-US"/>
              <a:t>struct thread_pool {</a:t>
            </a:r>
          </a:p>
          <a:p>
            <a:pPr lvl="3"/>
            <a:r>
              <a:rPr lang="en-US"/>
              <a:t>	queue request_queue;</a:t>
            </a:r>
          </a:p>
          <a:p>
            <a:pPr lvl="3"/>
            <a:r>
              <a:rPr lang="en-US"/>
              <a:t>	sthread_cond_t request_ready;</a:t>
            </a:r>
          </a:p>
          <a:p>
            <a:pPr lvl="3"/>
            <a:r>
              <a:rPr lang="en-US"/>
              <a:t>};</a:t>
            </a:r>
          </a:p>
          <a:p>
            <a:pPr lvl="3"/>
            <a:endParaRPr lang="en-US"/>
          </a:p>
          <a:p>
            <a:pPr lvl="3"/>
            <a:r>
              <a:rPr lang="en-US"/>
              <a:t>struct request {</a:t>
            </a:r>
          </a:p>
          <a:p>
            <a:pPr lvl="3"/>
            <a:r>
              <a:rPr lang="en-US"/>
              <a:t>	int next_conn;</a:t>
            </a:r>
          </a:p>
          <a:p>
            <a:pPr lvl="3"/>
            <a:r>
              <a:rPr lang="en-US"/>
              <a:t>};</a:t>
            </a:r>
          </a:p>
          <a:p>
            <a:pPr lvl="3"/>
            <a:endParaRPr lang="en-US"/>
          </a:p>
          <a:p>
            <a:pPr lvl="3"/>
            <a:endParaRPr lang="en-US"/>
          </a:p>
          <a:p>
            <a:pPr lvl="3"/>
            <a:r>
              <a:rPr lang="en-US"/>
              <a:t>// New request arrives:</a:t>
            </a:r>
          </a:p>
          <a:p>
            <a:pPr lvl="3"/>
            <a:r>
              <a:rPr lang="en-US"/>
              <a:t>//   enqueue request, signal request_ready</a:t>
            </a:r>
          </a:p>
          <a:p>
            <a:pPr lvl="3"/>
            <a:r>
              <a:rPr lang="en-US"/>
              <a:t>// Worker threads:</a:t>
            </a:r>
          </a:p>
          <a:p>
            <a:pPr lvl="3"/>
            <a:r>
              <a:rPr lang="en-US"/>
              <a:t>//   dequeue, run: </a:t>
            </a:r>
            <a:r>
              <a:rPr lang="en-US">
                <a:solidFill>
                  <a:srgbClr val="C32D2E"/>
                </a:solidFill>
              </a:rPr>
              <a:t>handle_request</a:t>
            </a:r>
            <a:r>
              <a:rPr lang="en-US"/>
              <a:t>(request);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thread pool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>
            <a:normAutofit/>
          </a:bodyPr>
          <a:lstStyle/>
          <a:p>
            <a:pPr lvl="3"/>
            <a:r>
              <a:rPr lang="en-US"/>
              <a:t>struct thread_pool {</a:t>
            </a:r>
          </a:p>
          <a:p>
            <a:pPr lvl="3"/>
            <a:r>
              <a:rPr lang="en-US"/>
              <a:t>	queue task_queue;</a:t>
            </a:r>
          </a:p>
          <a:p>
            <a:pPr lvl="3"/>
            <a:r>
              <a:rPr lang="en-US"/>
              <a:t>	sthread_cond_t work_to_do;</a:t>
            </a:r>
          </a:p>
          <a:p>
            <a:pPr lvl="3"/>
            <a:r>
              <a:rPr lang="en-US"/>
              <a:t>};</a:t>
            </a:r>
          </a:p>
          <a:p>
            <a:pPr lvl="3"/>
            <a:r>
              <a:rPr lang="en-US"/>
              <a:t>typedef void (*</a:t>
            </a:r>
            <a:r>
              <a:rPr lang="en-US">
                <a:solidFill>
                  <a:srgbClr val="C32D2E"/>
                </a:solidFill>
              </a:rPr>
              <a:t>work_fn</a:t>
            </a:r>
            <a:r>
              <a:rPr lang="en-US"/>
              <a:t>) (void *);</a:t>
            </a:r>
          </a:p>
          <a:p>
            <a:pPr lvl="3"/>
            <a:r>
              <a:rPr lang="en-US"/>
              <a:t>struct task {</a:t>
            </a:r>
          </a:p>
          <a:p>
            <a:pPr lvl="3"/>
            <a:r>
              <a:rPr lang="en-US"/>
              <a:t>	work_fn work;</a:t>
            </a:r>
          </a:p>
          <a:p>
            <a:pPr lvl="3"/>
            <a:r>
              <a:rPr lang="en-US"/>
              <a:t>	void *arg;</a:t>
            </a:r>
          </a:p>
          <a:p>
            <a:pPr lvl="3"/>
            <a:r>
              <a:rPr lang="en-US"/>
              <a:t>};</a:t>
            </a:r>
          </a:p>
          <a:p>
            <a:pPr lvl="3"/>
            <a:endParaRPr lang="en-US"/>
          </a:p>
          <a:p>
            <a:pPr lvl="3"/>
            <a:r>
              <a:rPr lang="en-US"/>
              <a:t>// New work arrives:</a:t>
            </a:r>
          </a:p>
          <a:p>
            <a:pPr lvl="3"/>
            <a:r>
              <a:rPr lang="en-US"/>
              <a:t>//   enqueue new task, signal work_to_do</a:t>
            </a:r>
          </a:p>
          <a:p>
            <a:pPr lvl="3"/>
            <a:r>
              <a:rPr lang="en-US"/>
              <a:t>// Worker threads:</a:t>
            </a:r>
          </a:p>
          <a:p>
            <a:pPr lvl="3"/>
            <a:r>
              <a:rPr lang="en-US"/>
              <a:t>//   dequeue, run: </a:t>
            </a:r>
            <a:r>
              <a:rPr lang="en-US">
                <a:solidFill>
                  <a:srgbClr val="C32D2E"/>
                </a:solidFill>
              </a:rPr>
              <a:t>task-&gt;work</a:t>
            </a:r>
            <a:r>
              <a:rPr lang="en-US"/>
              <a:t>(task-&gt;arg);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5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</a:t>
            </a:r>
            <a:r>
              <a:rPr lang="en-US" i="1"/>
              <a:t>performance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3733800"/>
            <a:ext cx="8382000" cy="2667000"/>
          </a:xfrm>
        </p:spPr>
        <p:txBody>
          <a:bodyPr>
            <a:normAutofit/>
          </a:bodyPr>
          <a:lstStyle/>
          <a:p>
            <a:r>
              <a:rPr lang="en-US"/>
              <a:t>Where might there be performance bottlenecks with a thread pool?</a:t>
            </a:r>
          </a:p>
          <a:p>
            <a:pPr lvl="1"/>
            <a:r>
              <a:rPr lang="en-US"/>
              <a:t>Where are threads running?</a:t>
            </a:r>
          </a:p>
          <a:p>
            <a:pPr lvl="1"/>
            <a:r>
              <a:rPr lang="en-US"/>
              <a:t>What do threads have to do to access thread pool?</a:t>
            </a:r>
          </a:p>
          <a:p>
            <a:pPr lvl="1"/>
            <a:r>
              <a:rPr lang="en-US"/>
              <a:t>Where is the work queue stored?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936092"/>
            <a:ext cx="5918200" cy="272150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6400800"/>
            <a:ext cx="838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/>
              <a:t>Image from: </a:t>
            </a:r>
            <a:r>
              <a:rPr lang="en-US" sz="1600">
                <a:hlinkClick r:id="rId4"/>
              </a:rPr>
              <a:t>http://www.cis.upenn.edu/~milom/cis501-Fall09/lectures/09_multicore.pdf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18323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is expensive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>
            <a:normAutofit/>
          </a:bodyPr>
          <a:lstStyle/>
          <a:p>
            <a:r>
              <a:rPr lang="en-US"/>
              <a:t>Explicit synchronization</a:t>
            </a:r>
          </a:p>
          <a:p>
            <a:pPr lvl="1"/>
            <a:r>
              <a:rPr lang="en-US"/>
              <a:t>Critical sections protected by mutexes, condition variables and queues</a:t>
            </a:r>
          </a:p>
          <a:p>
            <a:pPr lvl="1"/>
            <a:r>
              <a:rPr lang="en-US"/>
              <a:t>Strategies: reduce critical section size; atomic updates / lock-free data structures; RCU; …</a:t>
            </a:r>
          </a:p>
          <a:p>
            <a:r>
              <a:rPr lang="en-US"/>
              <a:t>Implicit synchronization</a:t>
            </a:r>
          </a:p>
          <a:p>
            <a:pPr lvl="1"/>
            <a:r>
              <a:rPr lang="en-US"/>
              <a:t>Through cache coherence / memory hierarchy</a:t>
            </a:r>
          </a:p>
          <a:p>
            <a:pPr lvl="1"/>
            <a:r>
              <a:rPr lang="en-US"/>
              <a:t>Strategies: partitioning / sharding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5/10/12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4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ood White Theme">
  <a:themeElements>
    <a:clrScheme name="CCS pretty goo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073779"/>
      </a:accent1>
      <a:accent2>
        <a:srgbClr val="FEB80A"/>
      </a:accent2>
      <a:accent3>
        <a:srgbClr val="C32D2E"/>
      </a:accent3>
      <a:accent4>
        <a:srgbClr val="84AA33"/>
      </a:accent4>
      <a:accent5>
        <a:srgbClr val="5D76BA"/>
      </a:accent5>
      <a:accent6>
        <a:srgbClr val="B4B392"/>
      </a:accent6>
      <a:hlink>
        <a:srgbClr val="8DC765"/>
      </a:hlink>
      <a:folHlink>
        <a:srgbClr val="AA8A14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4808</TotalTime>
  <Words>1171</Words>
  <Application>Microsoft Macintosh PowerPoint</Application>
  <PresentationFormat>On-screen Show (4:3)</PresentationFormat>
  <Paragraphs>317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Good White Theme</vt:lpstr>
      <vt:lpstr>CSE 451: Operating Systems</vt:lpstr>
      <vt:lpstr>Project 2a grading</vt:lpstr>
      <vt:lpstr>Debugging threaded programs</vt:lpstr>
      <vt:lpstr>Debugging threaded programs</vt:lpstr>
      <vt:lpstr>Thread pools</vt:lpstr>
      <vt:lpstr>sioux thread pool</vt:lpstr>
      <vt:lpstr>Generic thread pool</vt:lpstr>
      <vt:lpstr>Thread performance</vt:lpstr>
      <vt:lpstr>Synchronization is expensive</vt:lpstr>
      <vt:lpstr>Debugging thread performance</vt:lpstr>
      <vt:lpstr>sioux web server</vt:lpstr>
      <vt:lpstr>Preemption (part 5)</vt:lpstr>
      <vt:lpstr>How not to implement mutexes</vt:lpstr>
      <vt:lpstr>How not to implement mutexes</vt:lpstr>
      <vt:lpstr>So how does one implement mutexes?</vt:lpstr>
      <vt:lpstr>Project 2b</vt:lpstr>
      <vt:lpstr>Virtual memory</vt:lpstr>
      <vt:lpstr>PowerPoint Presentation</vt:lpstr>
      <vt:lpstr>Page replacement algorithms</vt:lpstr>
      <vt:lpstr>Example of Belady’s anomaly</vt:lpstr>
      <vt:lpstr>Example of Belady’s anomaly</vt:lpstr>
      <vt:lpstr>PowerPoint Presentation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781</cp:revision>
  <cp:lastPrinted>2012-04-12T22:29:45Z</cp:lastPrinted>
  <dcterms:created xsi:type="dcterms:W3CDTF">2010-09-30T03:26:16Z</dcterms:created>
  <dcterms:modified xsi:type="dcterms:W3CDTF">2012-05-10T22:31:49Z</dcterms:modified>
</cp:coreProperties>
</file>