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27"/>
  </p:notesMasterIdLst>
  <p:handoutMasterIdLst>
    <p:handoutMasterId r:id="rId28"/>
  </p:handoutMasterIdLst>
  <p:sldIdLst>
    <p:sldId id="278" r:id="rId2"/>
    <p:sldId id="396" r:id="rId3"/>
    <p:sldId id="430" r:id="rId4"/>
    <p:sldId id="429" r:id="rId5"/>
    <p:sldId id="399" r:id="rId6"/>
    <p:sldId id="421" r:id="rId7"/>
    <p:sldId id="400" r:id="rId8"/>
    <p:sldId id="401" r:id="rId9"/>
    <p:sldId id="402" r:id="rId10"/>
    <p:sldId id="422" r:id="rId11"/>
    <p:sldId id="403" r:id="rId12"/>
    <p:sldId id="423" r:id="rId13"/>
    <p:sldId id="404" r:id="rId14"/>
    <p:sldId id="424" r:id="rId15"/>
    <p:sldId id="405" r:id="rId16"/>
    <p:sldId id="425" r:id="rId17"/>
    <p:sldId id="406" r:id="rId18"/>
    <p:sldId id="426" r:id="rId19"/>
    <p:sldId id="427" r:id="rId20"/>
    <p:sldId id="407" r:id="rId21"/>
    <p:sldId id="428" r:id="rId22"/>
    <p:sldId id="408" r:id="rId23"/>
    <p:sldId id="409" r:id="rId24"/>
    <p:sldId id="410" r:id="rId25"/>
    <p:sldId id="411" r:id="rId26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87" autoAdjust="0"/>
    <p:restoredTop sz="91748" autoAdjust="0"/>
  </p:normalViewPr>
  <p:slideViewPr>
    <p:cSldViewPr>
      <p:cViewPr>
        <p:scale>
          <a:sx n="80" d="100"/>
          <a:sy n="80" d="100"/>
        </p:scale>
        <p:origin x="-1378" y="-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76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924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.com/developerworks/java/library/j-jtp0730.html" TargetMode="External"/><Relationship Id="rId2" Type="http://schemas.openxmlformats.org/officeDocument/2006/relationships/hyperlink" Target="http://en.wikipedia.org/wiki/Thread_pool_patter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16764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6</a:t>
            </a:r>
          </a:p>
          <a:p>
            <a:pPr algn="ctr"/>
            <a:r>
              <a:rPr lang="en-US" dirty="0"/>
              <a:t>Project </a:t>
            </a:r>
            <a:r>
              <a:rPr lang="en-US" dirty="0" smtClean="0"/>
              <a:t>2b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Don’t forget to protect any global variables</a:t>
            </a:r>
          </a:p>
          <a:p>
            <a:pPr lvl="1"/>
            <a:r>
              <a:rPr lang="en-US"/>
              <a:t>Use mutexes and CVs from part 2</a:t>
            </a:r>
          </a:p>
          <a:p>
            <a:r>
              <a:rPr lang="en-US"/>
              <a:t>Develop and test with pthreads initially</a:t>
            </a:r>
          </a:p>
          <a:p>
            <a:r>
              <a:rPr lang="en-US"/>
              <a:t>Use only the sthread.h interface</a:t>
            </a:r>
          </a:p>
          <a:p>
            <a:r>
              <a:rPr lang="en-US"/>
              <a:t>Mostly modify sioux_run.c, and your own files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5: preemption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we give </a:t>
            </a:r>
            <a:r>
              <a:rPr lang="en-US" dirty="0" smtClean="0"/>
              <a:t>you (see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sthread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_preempt.c</a:t>
            </a:r>
            <a:r>
              <a:rPr lang="en-US" dirty="0" smtClean="0"/>
              <a:t>)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Timer interrupts</a:t>
            </a:r>
          </a:p>
          <a:p>
            <a:pPr lvl="1"/>
            <a:r>
              <a:rPr lang="en-US" dirty="0"/>
              <a:t>Function to turn interrupts on and off</a:t>
            </a:r>
          </a:p>
          <a:p>
            <a:pPr lvl="1"/>
            <a:r>
              <a:rPr lang="en-US" dirty="0"/>
              <a:t>Synchronization primitives </a:t>
            </a:r>
            <a:r>
              <a:rPr lang="en-US" dirty="0" err="1">
                <a:latin typeface="Courier New"/>
                <a:cs typeface="Courier New"/>
              </a:rPr>
              <a:t>atomic_test_and_set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atomic_clear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/>
              <a:t>x</a:t>
            </a:r>
            <a:r>
              <a:rPr lang="en-US" dirty="0" smtClean="0"/>
              <a:t>86/amd64 architectures </a:t>
            </a:r>
            <a:r>
              <a:rPr lang="en-US" dirty="0"/>
              <a:t>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5: preemption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What you have to do:</a:t>
            </a:r>
          </a:p>
          <a:p>
            <a:pPr lvl="1"/>
            <a:r>
              <a:rPr lang="en-US"/>
              <a:t>Add code that will run every time a timer interrupt is generated</a:t>
            </a:r>
          </a:p>
          <a:p>
            <a:pPr lvl="1"/>
            <a:r>
              <a:rPr lang="en-US"/>
              <a:t>Add synchronization to your part 1 and part 2 implementations so that everything works with preemptive thread scheduling</a:t>
            </a:r>
          </a:p>
          <a:p>
            <a:r>
              <a:rPr lang="en-US"/>
              <a:t>Can be done independently of part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sthread_preempt.h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en-US"/>
              <a:t>/* Start preemption - func will be called</a:t>
            </a:r>
          </a:p>
          <a:p>
            <a:pPr lvl="3"/>
            <a:r>
              <a:rPr lang="en-US"/>
              <a:t> * every period microseconds</a:t>
            </a:r>
          </a:p>
          <a:p>
            <a:pPr lvl="3"/>
            <a:r>
              <a:rPr lang="en-US"/>
              <a:t> */</a:t>
            </a:r>
          </a:p>
          <a:p>
            <a:pPr lvl="3"/>
            <a:r>
              <a:rPr lang="en-US"/>
              <a:t>void sthread_preemption_init</a:t>
            </a:r>
          </a:p>
          <a:p>
            <a:pPr lvl="3"/>
            <a:r>
              <a:rPr lang="en-US"/>
              <a:t>  (sthread_ctx_start_func_t func,</a:t>
            </a:r>
          </a:p>
          <a:p>
            <a:pPr lvl="3"/>
            <a:r>
              <a:rPr lang="en-US"/>
              <a:t>   int period);</a:t>
            </a:r>
          </a:p>
          <a:p>
            <a:pPr lvl="3"/>
            <a:endParaRPr lang="en-US"/>
          </a:p>
          <a:p>
            <a:pPr lvl="3"/>
            <a:r>
              <a:rPr lang="en-US"/>
              <a:t>/* Turns interrupts on (LOW) or off (HIGH)</a:t>
            </a:r>
          </a:p>
          <a:p>
            <a:pPr lvl="3"/>
            <a:r>
              <a:rPr lang="en-US"/>
              <a:t> * Returns the last state of the</a:t>
            </a:r>
          </a:p>
          <a:p>
            <a:pPr lvl="3"/>
            <a:r>
              <a:rPr lang="en-US"/>
              <a:t> * interrupts</a:t>
            </a:r>
          </a:p>
          <a:p>
            <a:pPr lvl="3"/>
            <a:r>
              <a:rPr lang="en-US"/>
              <a:t> */</a:t>
            </a:r>
          </a:p>
          <a:p>
            <a:pPr lvl="3"/>
            <a:r>
              <a:rPr lang="en-US"/>
              <a:t>int splx(int splval);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sthread_preempt.h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/>
              <a:t>/* atomic_test_and_set - using the native</a:t>
            </a:r>
          </a:p>
          <a:p>
            <a:pPr lvl="3"/>
            <a:r>
              <a:rPr lang="en-US"/>
              <a:t> * compare and exchange on the Intel x86.</a:t>
            </a:r>
          </a:p>
          <a:p>
            <a:pPr lvl="3"/>
            <a:r>
              <a:rPr lang="en-US"/>
              <a:t> *</a:t>
            </a:r>
          </a:p>
          <a:p>
            <a:pPr lvl="3"/>
            <a:r>
              <a:rPr lang="en-US"/>
              <a:t> * Example usage:</a:t>
            </a:r>
          </a:p>
          <a:p>
            <a:pPr lvl="3"/>
            <a:r>
              <a:rPr lang="en-US"/>
              <a:t> *   lock_t lock;</a:t>
            </a:r>
          </a:p>
          <a:p>
            <a:pPr lvl="3"/>
            <a:r>
              <a:rPr lang="en-US"/>
              <a:t> *   while(atomic_test_and_set(&amp;lock))</a:t>
            </a:r>
          </a:p>
          <a:p>
            <a:pPr lvl="3"/>
            <a:r>
              <a:rPr lang="en-US"/>
              <a:t> *     {} // spin</a:t>
            </a:r>
          </a:p>
          <a:p>
            <a:pPr lvl="3"/>
            <a:r>
              <a:rPr lang="en-US"/>
              <a:t> *   _critical section_</a:t>
            </a:r>
          </a:p>
          <a:p>
            <a:pPr lvl="3"/>
            <a:r>
              <a:rPr lang="en-US"/>
              <a:t> *   atomic_clear(&amp;lock); </a:t>
            </a:r>
          </a:p>
          <a:p>
            <a:pPr lvl="3"/>
            <a:r>
              <a:rPr lang="en-US"/>
              <a:t> */</a:t>
            </a:r>
          </a:p>
          <a:p>
            <a:pPr lvl="3"/>
            <a:r>
              <a:rPr lang="en-US"/>
              <a:t>int atomic_test_and_set(lock_t *l);</a:t>
            </a:r>
          </a:p>
          <a:p>
            <a:pPr lvl="3"/>
            <a:r>
              <a:rPr lang="en-US"/>
              <a:t>void atomic_clear(lock_t *l);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Used to notify processes of </a:t>
            </a:r>
            <a:r>
              <a:rPr lang="en-US" dirty="0" smtClean="0"/>
              <a:t>events </a:t>
            </a:r>
            <a:r>
              <a:rPr lang="en-US" dirty="0"/>
              <a:t>asynchronously</a:t>
            </a:r>
          </a:p>
          <a:p>
            <a:r>
              <a:rPr lang="en-US" dirty="0"/>
              <a:t>Every process has a </a:t>
            </a:r>
            <a:r>
              <a:rPr lang="en-US" i="1" dirty="0"/>
              <a:t>signal handler </a:t>
            </a:r>
            <a:r>
              <a:rPr lang="en-US" dirty="0"/>
              <a:t>table</a:t>
            </a:r>
          </a:p>
          <a:p>
            <a:r>
              <a:rPr lang="en-US" dirty="0"/>
              <a:t>When a signal is sent to a process, OS interrupts that process and calls the handler registered for that signal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A process can:</a:t>
            </a:r>
          </a:p>
          <a:p>
            <a:pPr lvl="1"/>
            <a:r>
              <a:rPr lang="en-US"/>
              <a:t>Override the default signal handlers using</a:t>
            </a:r>
            <a:br>
              <a:rPr lang="en-US"/>
            </a:br>
            <a:r>
              <a:rPr lang="en-US">
                <a:latin typeface="Courier New"/>
                <a:cs typeface="Courier New"/>
              </a:rPr>
              <a:t>sigaction(2)</a:t>
            </a:r>
            <a:endParaRPr lang="en-US"/>
          </a:p>
          <a:p>
            <a:pPr lvl="1"/>
            <a:r>
              <a:rPr lang="en-US"/>
              <a:t>Block / unblock signals with </a:t>
            </a:r>
            <a:r>
              <a:rPr lang="en-US">
                <a:latin typeface="Courier New"/>
                <a:cs typeface="Courier New"/>
              </a:rPr>
              <a:t>sigprocmask(2)</a:t>
            </a:r>
          </a:p>
          <a:p>
            <a:pPr lvl="1"/>
            <a:r>
              <a:rPr lang="en-US"/>
              <a:t>Send a signal via </a:t>
            </a:r>
            <a:r>
              <a:rPr lang="en-US">
                <a:latin typeface="Courier New"/>
                <a:cs typeface="Courier New"/>
              </a:rPr>
              <a:t>kill(2)</a:t>
            </a:r>
            <a:endParaRPr lang="en-US"/>
          </a:p>
          <a:p>
            <a:r>
              <a:rPr lang="en-US"/>
              <a:t>Signals:</a:t>
            </a:r>
          </a:p>
          <a:p>
            <a:pPr lvl="1"/>
            <a:r>
              <a:rPr lang="en-US" sz="2400">
                <a:latin typeface="Courier New"/>
                <a:cs typeface="Courier New"/>
              </a:rPr>
              <a:t>SIGINT (CTRL-C), SIGQUIT (CTRL-\), SIGKILL, SIGFPE, SIGALRM, SIGSEGV…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16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Add a call to sthread_preemption_init() as the last line in your sthread_user_init() function</a:t>
            </a:r>
          </a:p>
          <a:p>
            <a:pPr lvl="1"/>
            <a:r>
              <a:rPr lang="en-US"/>
              <a:t>sthread_preemption_init() takes a pointer to a function that will be called on each timer interrupt</a:t>
            </a:r>
          </a:p>
          <a:p>
            <a:pPr lvl="2"/>
            <a:r>
              <a:rPr lang="en-US"/>
              <a:t>This function should cause thread scheduler to switch to a different thread!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Add synchronization to </a:t>
            </a:r>
            <a:r>
              <a:rPr lang="en-US" i="1"/>
              <a:t>critical sections</a:t>
            </a:r>
            <a:r>
              <a:rPr lang="en-US"/>
              <a:t> in</a:t>
            </a:r>
            <a:r>
              <a:rPr lang="en-US" i="1"/>
              <a:t> </a:t>
            </a:r>
            <a:r>
              <a:rPr lang="en-US"/>
              <a:t>thread management routines</a:t>
            </a:r>
          </a:p>
          <a:p>
            <a:pPr lvl="1"/>
            <a:r>
              <a:rPr lang="en-US"/>
              <a:t>Think: what would happen if the code was interrupted at this point?</a:t>
            </a:r>
          </a:p>
          <a:p>
            <a:pPr lvl="2"/>
            <a:r>
              <a:rPr lang="en-US"/>
              <a:t>Would it resume later with no problems?</a:t>
            </a:r>
          </a:p>
          <a:p>
            <a:pPr lvl="2"/>
            <a:r>
              <a:rPr lang="en-US"/>
              <a:t>Could the interrupting code mess with any variables that this code is currently using?</a:t>
            </a:r>
          </a:p>
          <a:p>
            <a:pPr lvl="1"/>
            <a:r>
              <a:rPr lang="en-US"/>
              <a:t>Don’t have to worry about simplethreads code that you didn’t write (i.e. sthread_switch): already done for you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18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Before </a:t>
            </a:r>
            <a:r>
              <a:rPr lang="en-US" dirty="0" smtClean="0"/>
              <a:t>doing a context switch, interrupts should be </a:t>
            </a:r>
            <a:r>
              <a:rPr lang="en-US" dirty="0" smtClean="0"/>
              <a:t>disabled to avoid preemption. </a:t>
            </a:r>
            <a:r>
              <a:rPr lang="en-US" dirty="0" smtClean="0"/>
              <a:t>How can they be </a:t>
            </a:r>
            <a:r>
              <a:rPr lang="en-US" dirty="0" err="1" smtClean="0"/>
              <a:t>reenabled</a:t>
            </a:r>
            <a:r>
              <a:rPr lang="en-US" dirty="0" smtClean="0"/>
              <a:t> after the switch?</a:t>
            </a:r>
          </a:p>
          <a:p>
            <a:pPr lvl="1"/>
            <a:r>
              <a:rPr lang="en-US" dirty="0" smtClean="0"/>
              <a:t>Hint: Think of the possible execution paths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19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2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Scores are up on Catalyst and midterms were handed back on Wednesday in class</a:t>
            </a:r>
          </a:p>
          <a:p>
            <a:r>
              <a:rPr lang="en-US" dirty="0" smtClean="0"/>
              <a:t>Talk to Ed or me (Elliott) about grading questions</a:t>
            </a:r>
          </a:p>
          <a:p>
            <a:pPr lvl="1"/>
            <a:r>
              <a:rPr lang="en-US" dirty="0" smtClean="0"/>
              <a:t>Office hours are the best time for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 disabling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Non-thread-safe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400" y="2147886"/>
            <a:ext cx="4346448" cy="4329113"/>
          </a:xfrm>
        </p:spPr>
        <p:txBody>
          <a:bodyPr>
            <a:noAutofit/>
          </a:bodyPr>
          <a:lstStyle/>
          <a:p>
            <a:pPr lvl="3"/>
            <a:r>
              <a:rPr lang="en-US" sz="2100"/>
              <a:t>/* returns next thread</a:t>
            </a:r>
          </a:p>
          <a:p>
            <a:pPr lvl="3"/>
            <a:r>
              <a:rPr lang="en-US" sz="2100"/>
              <a:t> * on the ready queue */</a:t>
            </a:r>
          </a:p>
          <a:p>
            <a:pPr lvl="3"/>
            <a:r>
              <a:rPr lang="en-US" sz="2100"/>
              <a:t>sthread_t sthread_user_next() {</a:t>
            </a:r>
          </a:p>
          <a:p>
            <a:pPr lvl="3"/>
            <a:r>
              <a:rPr lang="en-US" sz="2100"/>
              <a:t>  sthread_t next;</a:t>
            </a:r>
          </a:p>
          <a:p>
            <a:pPr lvl="3"/>
            <a:r>
              <a:rPr lang="en-US" sz="2100"/>
              <a:t>  next = sthread_dequeue</a:t>
            </a:r>
            <a:br>
              <a:rPr lang="en-US" sz="2100"/>
            </a:br>
            <a:r>
              <a:rPr lang="en-US" sz="2100"/>
              <a:t>                (ready_q);</a:t>
            </a:r>
          </a:p>
          <a:p>
            <a:pPr lvl="3"/>
            <a:r>
              <a:rPr lang="en-US" sz="2100"/>
              <a:t>  if (next == NULL)</a:t>
            </a:r>
          </a:p>
          <a:p>
            <a:pPr lvl="3"/>
            <a:r>
              <a:rPr lang="en-US" sz="2100"/>
              <a:t>    exit(0);</a:t>
            </a:r>
          </a:p>
          <a:p>
            <a:pPr lvl="3"/>
            <a:r>
              <a:rPr lang="en-US" sz="2100"/>
              <a:t>  return next;</a:t>
            </a:r>
          </a:p>
          <a:p>
            <a:pPr lvl="3"/>
            <a:r>
              <a:rPr lang="en-US" sz="2100"/>
              <a:t>}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Thread-safe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63312" y="2147886"/>
            <a:ext cx="4328287" cy="4329113"/>
          </a:xfrm>
        </p:spPr>
        <p:txBody>
          <a:bodyPr>
            <a:noAutofit/>
          </a:bodyPr>
          <a:lstStyle/>
          <a:p>
            <a:pPr lvl="3"/>
            <a:r>
              <a:rPr lang="en-US" sz="2100"/>
              <a:t>sthread_t sthread_user_next() {</a:t>
            </a:r>
          </a:p>
          <a:p>
            <a:pPr lvl="3"/>
            <a:r>
              <a:rPr lang="en-US" sz="2100"/>
              <a:t>  sthread_t next;</a:t>
            </a:r>
          </a:p>
          <a:p>
            <a:pPr lvl="3"/>
            <a:r>
              <a:rPr lang="en-US" sz="2100"/>
              <a:t>  int old = </a:t>
            </a:r>
            <a:r>
              <a:rPr lang="en-US" sz="2100" b="1"/>
              <a:t>splx</a:t>
            </a:r>
            <a:r>
              <a:rPr lang="en-US" sz="2100"/>
              <a:t>(HIGH);</a:t>
            </a:r>
          </a:p>
          <a:p>
            <a:pPr lvl="3"/>
            <a:r>
              <a:rPr lang="en-US" sz="2100"/>
              <a:t>  next = sthread_dequeue</a:t>
            </a:r>
            <a:br>
              <a:rPr lang="en-US" sz="2100"/>
            </a:br>
            <a:r>
              <a:rPr lang="en-US" sz="2100"/>
              <a:t>               (ready_q);</a:t>
            </a:r>
          </a:p>
          <a:p>
            <a:pPr lvl="3"/>
            <a:r>
              <a:rPr lang="en-US" sz="2100"/>
              <a:t>  </a:t>
            </a:r>
            <a:r>
              <a:rPr lang="en-US" sz="2100" b="1"/>
              <a:t>splx</a:t>
            </a:r>
            <a:r>
              <a:rPr lang="en-US" sz="2100"/>
              <a:t>(old);</a:t>
            </a:r>
          </a:p>
          <a:p>
            <a:pPr lvl="3"/>
            <a:r>
              <a:rPr lang="en-US" sz="2100"/>
              <a:t>  if (next == NULL)</a:t>
            </a:r>
          </a:p>
          <a:p>
            <a:pPr lvl="3"/>
            <a:r>
              <a:rPr lang="en-US" sz="2100"/>
              <a:t>    exit(0);</a:t>
            </a:r>
          </a:p>
          <a:p>
            <a:pPr lvl="3"/>
            <a:r>
              <a:rPr lang="en-US" sz="2100"/>
              <a:t>  return next;</a:t>
            </a:r>
          </a:p>
          <a:p>
            <a:pPr lvl="3"/>
            <a:r>
              <a:rPr lang="en-US" sz="2100"/>
              <a:t>}</a:t>
            </a:r>
          </a:p>
          <a:p>
            <a:endParaRPr lang="en-US" sz="21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20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 disabling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Thread-safe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63312" y="2147886"/>
            <a:ext cx="4328287" cy="4329113"/>
          </a:xfrm>
        </p:spPr>
        <p:txBody>
          <a:bodyPr>
            <a:noAutofit/>
          </a:bodyPr>
          <a:lstStyle/>
          <a:p>
            <a:pPr lvl="3"/>
            <a:r>
              <a:rPr lang="en-US" sz="2100"/>
              <a:t>sthread_t sthread_user_next() {</a:t>
            </a:r>
          </a:p>
          <a:p>
            <a:pPr lvl="3"/>
            <a:r>
              <a:rPr lang="en-US" sz="2100"/>
              <a:t>  sthread_t next;</a:t>
            </a:r>
          </a:p>
          <a:p>
            <a:pPr lvl="3"/>
            <a:r>
              <a:rPr lang="en-US" sz="2100"/>
              <a:t>  int old = </a:t>
            </a:r>
            <a:r>
              <a:rPr lang="en-US" sz="2100" b="1"/>
              <a:t>splx</a:t>
            </a:r>
            <a:r>
              <a:rPr lang="en-US" sz="2100"/>
              <a:t>(HIGH);</a:t>
            </a:r>
          </a:p>
          <a:p>
            <a:pPr lvl="3"/>
            <a:r>
              <a:rPr lang="en-US" sz="2100"/>
              <a:t>  next = sthread_dequeue</a:t>
            </a:r>
            <a:br>
              <a:rPr lang="en-US" sz="2100"/>
            </a:br>
            <a:r>
              <a:rPr lang="en-US" sz="2100"/>
              <a:t>               (ready_q);</a:t>
            </a:r>
          </a:p>
          <a:p>
            <a:pPr lvl="3"/>
            <a:r>
              <a:rPr lang="en-US" sz="2100"/>
              <a:t>  </a:t>
            </a:r>
            <a:r>
              <a:rPr lang="en-US" sz="2100" b="1"/>
              <a:t>splx</a:t>
            </a:r>
            <a:r>
              <a:rPr lang="en-US" sz="2100"/>
              <a:t>(old);</a:t>
            </a:r>
          </a:p>
          <a:p>
            <a:pPr lvl="3"/>
            <a:r>
              <a:rPr lang="en-US" sz="2100"/>
              <a:t>  if (next == NULL)</a:t>
            </a:r>
          </a:p>
          <a:p>
            <a:pPr lvl="3"/>
            <a:r>
              <a:rPr lang="en-US" sz="2100"/>
              <a:t>    exit(0);</a:t>
            </a:r>
          </a:p>
          <a:p>
            <a:pPr lvl="3"/>
            <a:r>
              <a:rPr lang="en-US" sz="2100"/>
              <a:t>  return next;</a:t>
            </a:r>
          </a:p>
          <a:p>
            <a:pPr lvl="3"/>
            <a:r>
              <a:rPr lang="en-US" sz="2100"/>
              <a:t>}</a:t>
            </a:r>
          </a:p>
          <a:p>
            <a:endParaRPr lang="en-US" sz="21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21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Why do we 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splx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(old)</a:t>
            </a:r>
            <a:r>
              <a:rPr lang="en-US" dirty="0" smtClean="0"/>
              <a:t> after </a:t>
            </a:r>
            <a:r>
              <a:rPr lang="en-US" dirty="0" err="1" smtClean="0"/>
              <a:t>dequeuing</a:t>
            </a:r>
            <a:r>
              <a:rPr lang="en-US" dirty="0" smtClean="0"/>
              <a:t> instead of just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splx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(LOW)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19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Atomic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what is </a:t>
            </a:r>
            <a:r>
              <a:rPr lang="en-US" dirty="0" err="1">
                <a:latin typeface="Courier New"/>
                <a:cs typeface="Courier New"/>
              </a:rPr>
              <a:t>atomic_test_and_set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 for?</a:t>
            </a:r>
          </a:p>
          <a:p>
            <a:pPr lvl="1"/>
            <a:r>
              <a:rPr lang="en-US" dirty="0"/>
              <a:t>Primarily to implement higher-level synchronization primitives (</a:t>
            </a:r>
            <a:r>
              <a:rPr lang="en-US" dirty="0" err="1"/>
              <a:t>mutexes</a:t>
            </a:r>
            <a:r>
              <a:rPr lang="en-US" dirty="0"/>
              <a:t>, CVs)</a:t>
            </a:r>
          </a:p>
          <a:p>
            <a:r>
              <a:rPr lang="en-US" dirty="0"/>
              <a:t>One way to think about preemption-safe thread library:</a:t>
            </a:r>
          </a:p>
          <a:p>
            <a:pPr lvl="1"/>
            <a:r>
              <a:rPr lang="en-US" dirty="0"/>
              <a:t>Disable/enable interrupts in “library” context</a:t>
            </a:r>
          </a:p>
          <a:p>
            <a:pPr lvl="1"/>
            <a:r>
              <a:rPr lang="en-US" dirty="0"/>
              <a:t>Use atomic locking in “application” context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conditions and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can you test your preemption code?</a:t>
            </a:r>
          </a:p>
          <a:p>
            <a:r>
              <a:rPr lang="en-US"/>
              <a:t>How can you know that you’ve found all of the critical sections?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23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6: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Covers </a:t>
            </a:r>
            <a:r>
              <a:rPr lang="en-US" i="1"/>
              <a:t>all</a:t>
            </a:r>
            <a:r>
              <a:rPr lang="en-US"/>
              <a:t> parts of project 2</a:t>
            </a:r>
          </a:p>
          <a:p>
            <a:r>
              <a:rPr lang="en-US"/>
              <a:t>Discuss your design decisions</a:t>
            </a:r>
          </a:p>
          <a:p>
            <a:r>
              <a:rPr lang="en-US"/>
              <a:t>Performance evaluation:</a:t>
            </a:r>
          </a:p>
          <a:p>
            <a:pPr lvl="1"/>
            <a:r>
              <a:rPr lang="en-US"/>
              <a:t>Measure throughput and response time of your web server using web benchmarking tool</a:t>
            </a:r>
          </a:p>
          <a:p>
            <a:pPr lvl="2"/>
            <a:r>
              <a:rPr lang="en-US"/>
              <a:t>Vary the number of threads and number of “clients”</a:t>
            </a:r>
          </a:p>
          <a:p>
            <a:pPr lvl="1"/>
            <a:r>
              <a:rPr lang="en-US"/>
              <a:t>Present results in </a:t>
            </a:r>
            <a:r>
              <a:rPr lang="en-US" i="1"/>
              <a:t>graphical</a:t>
            </a:r>
            <a:r>
              <a:rPr lang="en-US"/>
              <a:t> form</a:t>
            </a:r>
          </a:p>
          <a:p>
            <a:pPr lvl="1"/>
            <a:r>
              <a:rPr lang="en-US"/>
              <a:t>Explain results: expected or not?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24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 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2a </a:t>
            </a:r>
            <a:r>
              <a:rPr lang="en-US" dirty="0" err="1" smtClean="0"/>
              <a:t>learnings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sort of interesting behavior did you see in experimenting with test-burgers?</a:t>
            </a:r>
          </a:p>
          <a:p>
            <a:r>
              <a:rPr lang="en-US" dirty="0" smtClean="0"/>
              <a:t>What was the hardest part of the library to implement?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Parts 4, 5 and 6 of project 2</a:t>
            </a:r>
          </a:p>
          <a:p>
            <a:r>
              <a:rPr lang="en-US" dirty="0"/>
              <a:t>Due at 11:59pm, </a:t>
            </a:r>
            <a:r>
              <a:rPr lang="en-US" dirty="0" smtClean="0"/>
              <a:t>Friday May 18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4: web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web/sioux.c</a:t>
            </a:r>
            <a:r>
              <a:rPr lang="en-US" i="1"/>
              <a:t> </a:t>
            </a:r>
            <a:r>
              <a:rPr lang="en-US"/>
              <a:t>– singlethreaded web server</a:t>
            </a:r>
          </a:p>
          <a:p>
            <a:pPr lvl="1"/>
            <a:r>
              <a:rPr lang="en-US"/>
              <a:t>Read in command line args, run the web server loop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4: web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web/sioux_run.c – the web server loop</a:t>
            </a:r>
          </a:p>
          <a:p>
            <a:pPr lvl="1"/>
            <a:r>
              <a:rPr lang="en-US"/>
              <a:t>Open a socket to listen for connections (</a:t>
            </a:r>
            <a:r>
              <a:rPr lang="en-US">
                <a:latin typeface="Courier New"/>
                <a:cs typeface="Courier New"/>
              </a:rPr>
              <a:t>listen(2)</a:t>
            </a:r>
            <a:r>
              <a:rPr lang="en-US"/>
              <a:t>)</a:t>
            </a:r>
          </a:p>
          <a:p>
            <a:pPr lvl="1"/>
            <a:r>
              <a:rPr lang="en-US"/>
              <a:t>Wait for a connection (</a:t>
            </a:r>
            <a:r>
              <a:rPr lang="en-US">
                <a:latin typeface="Courier New"/>
                <a:cs typeface="Courier New"/>
              </a:rPr>
              <a:t>accept(2)</a:t>
            </a:r>
            <a:r>
              <a:rPr lang="en-US"/>
              <a:t>)</a:t>
            </a:r>
          </a:p>
          <a:p>
            <a:pPr lvl="1"/>
            <a:r>
              <a:rPr lang="en-US"/>
              <a:t>Handle connection:</a:t>
            </a:r>
          </a:p>
          <a:p>
            <a:pPr lvl="2"/>
            <a:r>
              <a:rPr lang="en-US"/>
              <a:t>Parse the HTTP request</a:t>
            </a:r>
          </a:p>
          <a:p>
            <a:pPr lvl="2"/>
            <a:r>
              <a:rPr lang="en-US"/>
              <a:t>Find and read the requested file</a:t>
            </a:r>
          </a:p>
          <a:p>
            <a:pPr lvl="2"/>
            <a:r>
              <a:rPr lang="en-US"/>
              <a:t>Send the file back</a:t>
            </a:r>
          </a:p>
          <a:p>
            <a:pPr lvl="2"/>
            <a:r>
              <a:rPr lang="en-US"/>
              <a:t>Close the connection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761206" y="3581400"/>
            <a:ext cx="762794" cy="2668588"/>
            <a:chOff x="761206" y="3581400"/>
            <a:chExt cx="762794" cy="2668588"/>
          </a:xfrm>
        </p:grpSpPr>
        <p:cxnSp>
          <p:nvCxnSpPr>
            <p:cNvPr id="7" name="Straight Connector 6"/>
            <p:cNvCxnSpPr/>
            <p:nvPr/>
          </p:nvCxnSpPr>
          <p:spPr>
            <a:xfrm rot="10800000">
              <a:off x="762000" y="6248400"/>
              <a:ext cx="762000" cy="1588"/>
            </a:xfrm>
            <a:prstGeom prst="line">
              <a:avLst/>
            </a:prstGeom>
            <a:ln w="41275" cap="flat" cmpd="sng" algn="ctr">
              <a:solidFill>
                <a:schemeClr val="accent1"/>
              </a:solidFill>
              <a:prstDash val="solid"/>
              <a:round/>
              <a:headEnd type="oval" w="med" len="med"/>
              <a:tailEnd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-571500" y="4914900"/>
              <a:ext cx="2667000" cy="1588"/>
            </a:xfrm>
            <a:prstGeom prst="line">
              <a:avLst/>
            </a:prstGeom>
            <a:ln w="412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62000" y="3581400"/>
              <a:ext cx="304800" cy="1588"/>
            </a:xfrm>
            <a:prstGeom prst="straightConnector1">
              <a:avLst/>
            </a:prstGeom>
            <a:ln w="412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pools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7924800" cy="792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/>
              <a:t/>
            </a:r>
            <a:br>
              <a:rPr lang="en-US" sz="1800"/>
            </a:br>
            <a:r>
              <a:rPr lang="en-US" sz="1800"/>
              <a:t>Image from </a:t>
            </a:r>
            <a:r>
              <a:rPr lang="en-US" sz="1800">
                <a:hlinkClick r:id="rId2"/>
              </a:rPr>
              <a:t>http://en.wikipedia.org/wiki/Thread_pool_pattern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More info: </a:t>
            </a:r>
            <a:r>
              <a:rPr lang="en-US" sz="1800">
                <a:hlinkClick r:id="rId3"/>
              </a:rPr>
              <a:t>http://www.ibm.com/developerworks/java/library/j-jtp0730.html</a:t>
            </a:r>
            <a:endParaRPr lang="en-US" sz="1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000" y="1828800"/>
            <a:ext cx="7366000" cy="3810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/>
              <a:t>Make the web server multithreaded</a:t>
            </a:r>
          </a:p>
          <a:p>
            <a:pPr lvl="1"/>
            <a:r>
              <a:rPr lang="en-US" dirty="0"/>
              <a:t>Create a thread pool</a:t>
            </a:r>
          </a:p>
          <a:p>
            <a:pPr lvl="2"/>
            <a:r>
              <a:rPr lang="en-US" dirty="0"/>
              <a:t>Suggestion: create separate </a:t>
            </a:r>
            <a:r>
              <a:rPr lang="en-US" dirty="0" err="1"/>
              <a:t>thread_pool.h</a:t>
            </a:r>
            <a:r>
              <a:rPr lang="en-US" dirty="0"/>
              <a:t>, </a:t>
            </a:r>
            <a:r>
              <a:rPr lang="en-US" dirty="0" err="1"/>
              <a:t>thread_pool.c</a:t>
            </a:r>
            <a:endParaRPr lang="en-US" dirty="0"/>
          </a:p>
          <a:p>
            <a:pPr lvl="1"/>
            <a:r>
              <a:rPr lang="en-US" dirty="0"/>
              <a:t>Wait for a connection</a:t>
            </a:r>
          </a:p>
          <a:p>
            <a:pPr lvl="1"/>
            <a:r>
              <a:rPr lang="en-US" dirty="0"/>
              <a:t>Find an available thread to handle the request</a:t>
            </a:r>
          </a:p>
          <a:p>
            <a:pPr lvl="2"/>
            <a:r>
              <a:rPr lang="en-US" dirty="0"/>
              <a:t>Request waits (where?) if all threads busy</a:t>
            </a:r>
          </a:p>
          <a:p>
            <a:pPr lvl="1"/>
            <a:r>
              <a:rPr lang="en-US" dirty="0"/>
              <a:t>Once the request is handed to a thread, it uses the same processing code as </a:t>
            </a:r>
            <a:r>
              <a:rPr lang="en-US" dirty="0" smtClean="0"/>
              <a:t>before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web_runloop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in </a:t>
            </a:r>
            <a:r>
              <a:rPr lang="en-US" dirty="0" err="1" smtClean="0"/>
              <a:t>sioux_run.c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Each connection is identified by a socket file descriptor returned by </a:t>
            </a:r>
            <a:r>
              <a:rPr lang="en-US">
                <a:latin typeface="Courier New"/>
                <a:cs typeface="Courier New"/>
              </a:rPr>
              <a:t>accept(2)</a:t>
            </a:r>
          </a:p>
          <a:p>
            <a:pPr lvl="1"/>
            <a:r>
              <a:rPr lang="en-US"/>
              <a:t>File descriptor (fd) is just an int</a:t>
            </a:r>
          </a:p>
          <a:p>
            <a:r>
              <a:rPr lang="en-US"/>
              <a:t>Threads should sleep while waiting for a new connection</a:t>
            </a:r>
          </a:p>
          <a:p>
            <a:pPr lvl="1"/>
            <a:r>
              <a:rPr lang="en-US"/>
              <a:t>Condition variables are perfect for this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9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5/3/12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5639</TotalTime>
  <Words>948</Words>
  <Application>Microsoft Office PowerPoint</Application>
  <PresentationFormat>On-screen Show (4:3)</PresentationFormat>
  <Paragraphs>207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Twilight</vt:lpstr>
      <vt:lpstr>CSE 451: Operating Systems</vt:lpstr>
      <vt:lpstr>Midterm</vt:lpstr>
      <vt:lpstr>Project 2a learnings</vt:lpstr>
      <vt:lpstr>Project 2b</vt:lpstr>
      <vt:lpstr>Part 4: web server</vt:lpstr>
      <vt:lpstr>Part 4: web server</vt:lpstr>
      <vt:lpstr>Thread pools</vt:lpstr>
      <vt:lpstr>What you need to do</vt:lpstr>
      <vt:lpstr>Hints</vt:lpstr>
      <vt:lpstr>Hints</vt:lpstr>
      <vt:lpstr>Part 5: preemption</vt:lpstr>
      <vt:lpstr>Part 5: preemption</vt:lpstr>
      <vt:lpstr>sthread_preempt.h</vt:lpstr>
      <vt:lpstr>sthread_preempt.h</vt:lpstr>
      <vt:lpstr>Signals</vt:lpstr>
      <vt:lpstr>Signal manipulation</vt:lpstr>
      <vt:lpstr>What you need to do</vt:lpstr>
      <vt:lpstr>What you need to do</vt:lpstr>
      <vt:lpstr>What you need to do</vt:lpstr>
      <vt:lpstr>Interrupt disabling</vt:lpstr>
      <vt:lpstr>Interrupt disabling</vt:lpstr>
      <vt:lpstr>Atomic locking</vt:lpstr>
      <vt:lpstr>Race conditions and testing</vt:lpstr>
      <vt:lpstr>Part 6: report</vt:lpstr>
      <vt:lpstr>Project 2 questions?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Elliott</cp:lastModifiedBy>
  <cp:revision>601</cp:revision>
  <cp:lastPrinted>2010-09-30T06:51:22Z</cp:lastPrinted>
  <dcterms:created xsi:type="dcterms:W3CDTF">2010-11-04T07:09:20Z</dcterms:created>
  <dcterms:modified xsi:type="dcterms:W3CDTF">2012-05-03T01:58:58Z</dcterms:modified>
</cp:coreProperties>
</file>