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5" r:id="rId1"/>
  </p:sldMasterIdLst>
  <p:notesMasterIdLst>
    <p:notesMasterId r:id="rId24"/>
  </p:notesMasterIdLst>
  <p:handoutMasterIdLst>
    <p:handoutMasterId r:id="rId25"/>
  </p:handoutMasterIdLst>
  <p:sldIdLst>
    <p:sldId id="278" r:id="rId2"/>
    <p:sldId id="282" r:id="rId3"/>
    <p:sldId id="321" r:id="rId4"/>
    <p:sldId id="283" r:id="rId5"/>
    <p:sldId id="306" r:id="rId6"/>
    <p:sldId id="291" r:id="rId7"/>
    <p:sldId id="293" r:id="rId8"/>
    <p:sldId id="294" r:id="rId9"/>
    <p:sldId id="295" r:id="rId10"/>
    <p:sldId id="311" r:id="rId11"/>
    <p:sldId id="297" r:id="rId12"/>
    <p:sldId id="298" r:id="rId13"/>
    <p:sldId id="319" r:id="rId14"/>
    <p:sldId id="299" r:id="rId15"/>
    <p:sldId id="318" r:id="rId16"/>
    <p:sldId id="317" r:id="rId17"/>
    <p:sldId id="316" r:id="rId18"/>
    <p:sldId id="315" r:id="rId19"/>
    <p:sldId id="313" r:id="rId20"/>
    <p:sldId id="314" r:id="rId21"/>
    <p:sldId id="301" r:id="rId22"/>
    <p:sldId id="303" r:id="rId23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3" autoAdjust="0"/>
    <p:restoredTop sz="85024" autoAdjust="0"/>
  </p:normalViewPr>
  <p:slideViewPr>
    <p:cSldViewPr>
      <p:cViewPr varScale="1">
        <p:scale>
          <a:sx n="81" d="100"/>
          <a:sy n="81" d="100"/>
        </p:scale>
        <p:origin x="-1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4/11/12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733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http://www.linuxjournal.com/article/6930</a:t>
            </a:r>
          </a:p>
          <a:p>
            <a:r>
              <a:rPr lang="en-US"/>
              <a:t>Slab allocator: a.k.a. memory</a:t>
            </a:r>
            <a:r>
              <a:rPr lang="en-US" baseline="0"/>
              <a:t> pool</a:t>
            </a:r>
          </a:p>
          <a:p>
            <a:r>
              <a:rPr lang="en-US"/>
              <a:t>kmalloc(</a:t>
            </a:r>
            <a:r>
              <a:rPr lang="en-US" baseline="0"/>
              <a:t>) guaranteed to return physically contiguous pages; vmalloc() may not.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58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81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http://www.ibm.com/developerworks/linux/library/l-lpic1-v3-102-3/index.html?ca=drs-</a:t>
            </a:r>
          </a:p>
          <a:p>
            <a:r>
              <a:rPr lang="en-US"/>
              <a:t>http://www.ibm.com/developerworks/linux/library/l-dynamic-libraries/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27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Note: this Makefile doesn’t actually meet the project requirements, which say to</a:t>
            </a:r>
            <a:r>
              <a:rPr lang="en-US" baseline="0"/>
              <a:t> put the library in a separate /lib directory, etc.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04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Annoying: have to reboot every time!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34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0593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114800" cy="51816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1066800"/>
            <a:ext cx="4101354" cy="51816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096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82850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1524000"/>
            <a:ext cx="3867912" cy="4575175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81456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1524000"/>
            <a:ext cx="3867912" cy="4575175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572000" y="990600"/>
            <a:ext cx="0" cy="533400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09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83820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4036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/>
              <a:t>4/12/2012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  <p:sldLayoutId id="2147483938" r:id="rId13"/>
    <p:sldLayoutId id="2147483939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3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ts val="500"/>
        </a:spcBef>
        <a:buClr>
          <a:schemeClr val="accent1">
            <a:lumMod val="75000"/>
          </a:schemeClr>
        </a:buClr>
        <a:buSzPct val="7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7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7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4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4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CSE 451: Operating Systems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456612" cy="1600200"/>
          </a:xfrm>
        </p:spPr>
        <p:txBody>
          <a:bodyPr anchor="t" anchorCtr="0">
            <a:normAutofit/>
          </a:bodyPr>
          <a:lstStyle/>
          <a:p>
            <a:pPr algn="ctr"/>
            <a:r>
              <a:rPr lang="en-US"/>
              <a:t>Section 3:</a:t>
            </a:r>
          </a:p>
          <a:p>
            <a:pPr algn="ctr"/>
            <a:r>
              <a:rPr lang="en-US"/>
              <a:t>Project 0 recap, Project 1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Kernel memory management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How does memory management within the kernel differ?</a:t>
            </a:r>
          </a:p>
          <a:p>
            <a:pPr lvl="1"/>
            <a:r>
              <a:rPr lang="en-US"/>
              <a:t>Different pools of memory</a:t>
            </a:r>
          </a:p>
          <a:p>
            <a:pPr lvl="2"/>
            <a:r>
              <a:rPr lang="en-US"/>
              <a:t>e.g. for devices that use DMA</a:t>
            </a:r>
          </a:p>
          <a:p>
            <a:pPr lvl="1"/>
            <a:r>
              <a:rPr lang="en-US"/>
              <a:t>Different priority / reliability requirements</a:t>
            </a:r>
          </a:p>
          <a:p>
            <a:pPr lvl="2"/>
            <a:r>
              <a:rPr lang="en-US"/>
              <a:t>Can the kernel block/sleep when allocating memory?</a:t>
            </a:r>
          </a:p>
          <a:p>
            <a:pPr lvl="1"/>
            <a:r>
              <a:rPr lang="en-US"/>
              <a:t>Different performance requirements</a:t>
            </a:r>
          </a:p>
          <a:p>
            <a:pPr lvl="2"/>
            <a:r>
              <a:rPr lang="en-US"/>
              <a:t>Frequent allocations use “slab allocator” [Bonwick ’94]</a:t>
            </a:r>
          </a:p>
          <a:p>
            <a:r>
              <a:rPr lang="en-US"/>
              <a:t>Kernel memory allocation functions:</a:t>
            </a:r>
            <a:br>
              <a:rPr lang="en-US"/>
            </a:br>
            <a:r>
              <a:rPr lang="en-US">
                <a:latin typeface="Courier New"/>
                <a:cs typeface="Courier New"/>
              </a:rPr>
              <a:t>kmalloc()</a:t>
            </a:r>
            <a:r>
              <a:rPr lang="en-US"/>
              <a:t>, </a:t>
            </a:r>
            <a:r>
              <a:rPr lang="en-US">
                <a:latin typeface="Courier New"/>
                <a:cs typeface="Courier New"/>
              </a:rPr>
              <a:t>vmalloc()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5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Due Wednesday at 11:59pm!</a:t>
            </a:r>
          </a:p>
          <a:p>
            <a:r>
              <a:rPr lang="en-US"/>
              <a:t>Follow turnin instructions carefully</a:t>
            </a:r>
          </a:p>
          <a:p>
            <a:pPr lvl="1"/>
            <a:r>
              <a:rPr lang="en-US"/>
              <a:t>Only one group member needs to run </a:t>
            </a:r>
            <a:r>
              <a:rPr lang="en-US" b="1"/>
              <a:t>turnin</a:t>
            </a:r>
          </a:p>
          <a:p>
            <a:r>
              <a:rPr lang="en-US"/>
              <a:t>The </a:t>
            </a:r>
            <a:r>
              <a:rPr lang="en-US">
                <a:solidFill>
                  <a:schemeClr val="accent3"/>
                </a:solidFill>
              </a:rPr>
              <a:t>writeup</a:t>
            </a:r>
            <a:r>
              <a:rPr lang="en-US"/>
              <a:t> is a critical component</a:t>
            </a:r>
          </a:p>
          <a:p>
            <a:pPr lvl="1"/>
            <a:r>
              <a:rPr lang="en-US"/>
              <a:t>Don’t forget to include your group number and everybody’s name in the writeup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97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1: turnin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Preserve directories when submitting changed files</a:t>
            </a:r>
          </a:p>
          <a:p>
            <a:pPr lvl="1"/>
            <a:r>
              <a:rPr lang="en-US"/>
              <a:t>When we extract your changed files, they should go to the right directory, so it is unambiguous which file you changed</a:t>
            </a:r>
          </a:p>
          <a:p>
            <a:pPr lvl="1"/>
            <a:r>
              <a:rPr lang="en-US"/>
              <a:t>This is easy to do with the </a:t>
            </a:r>
            <a:r>
              <a:rPr lang="en-US" b="1"/>
              <a:t>tar</a:t>
            </a:r>
            <a:r>
              <a:rPr lang="en-US"/>
              <a:t> command</a:t>
            </a:r>
          </a:p>
          <a:p>
            <a:pPr lvl="2"/>
            <a:r>
              <a:rPr lang="en-US"/>
              <a:t>Recommendation: double-check your turnin on a clean copy of the kernel</a:t>
            </a:r>
          </a:p>
          <a:p>
            <a:r>
              <a:rPr lang="en-US"/>
              <a:t>Writeup requires a list of modified files (#7): please use full path name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88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Developing on </a:t>
            </a:r>
            <a:r>
              <a:rPr lang="en-US" sz="2400">
                <a:latin typeface="Courier New"/>
                <a:cs typeface="Courier New"/>
              </a:rPr>
              <a:t>forkbomb.cs.washington.edu</a:t>
            </a:r>
            <a:endParaRPr lang="en-US">
              <a:latin typeface="Courier New"/>
              <a:cs typeface="Courier New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What’s a forkbomb?</a:t>
            </a:r>
          </a:p>
          <a:p>
            <a:r>
              <a:rPr lang="en-US"/>
              <a:t>How do you stop a forkbomb?</a:t>
            </a:r>
          </a:p>
          <a:p>
            <a:pPr lvl="1"/>
            <a:r>
              <a:rPr lang="en-US"/>
              <a:t>If you’re still logged in, try </a:t>
            </a:r>
            <a:r>
              <a:rPr lang="en-US" b="1"/>
              <a:t>killall</a:t>
            </a:r>
            <a:endParaRPr lang="en-US"/>
          </a:p>
          <a:p>
            <a:pPr lvl="1"/>
            <a:r>
              <a:rPr lang="en-US"/>
              <a:t>If you can’t log in, e-mail support@cs!</a:t>
            </a:r>
          </a:p>
          <a:p>
            <a:pPr lvl="2"/>
            <a:r>
              <a:rPr lang="en-US"/>
              <a:t>The TAs can’t do anything about it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66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1: system calls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Special functions must be used to copy data between user space and kernel. Why?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14</a:t>
            </a:fld>
            <a:endParaRPr lang="en-US"/>
          </a:p>
        </p:txBody>
      </p:sp>
      <p:pic>
        <p:nvPicPr>
          <p:cNvPr id="8" name="Content Placeholder 8"/>
          <p:cNvPicPr>
            <a:picLocks noChangeAspect="1"/>
          </p:cNvPicPr>
          <p:nvPr/>
        </p:nvPicPr>
        <p:blipFill>
          <a:blip r:embed="rId2"/>
          <a:srcRect t="-5314" b="-5314"/>
          <a:stretch>
            <a:fillRect/>
          </a:stretch>
        </p:blipFill>
        <p:spPr>
          <a:xfrm>
            <a:off x="990600" y="1981200"/>
            <a:ext cx="7467600" cy="450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688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Linux kernel memory safety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/>
                <a:cs typeface="Courier New"/>
              </a:rPr>
              <a:t>copy_from_user()</a:t>
            </a:r>
            <a:r>
              <a:rPr lang="en-US"/>
              <a:t>, </a:t>
            </a:r>
            <a:r>
              <a:rPr lang="en-US">
                <a:latin typeface="Courier New"/>
                <a:cs typeface="Courier New"/>
              </a:rPr>
              <a:t>copy_to_user(), access_ok()</a:t>
            </a:r>
            <a:r>
              <a:rPr lang="en-US"/>
              <a:t>: look for example usage in kernel</a:t>
            </a:r>
          </a:p>
          <a:p>
            <a:pPr lvl="1"/>
            <a:r>
              <a:rPr lang="en-US"/>
              <a:t>Definition, gory details: </a:t>
            </a:r>
            <a:r>
              <a:rPr lang="en-US" i="1"/>
              <a:t>arch/x86/lib/usercopy_32.c</a:t>
            </a:r>
            <a:endParaRPr lang="en-US"/>
          </a:p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81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Libraries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3124200"/>
          </a:xfrm>
        </p:spPr>
        <p:txBody>
          <a:bodyPr>
            <a:noAutofit/>
          </a:bodyPr>
          <a:lstStyle/>
          <a:p>
            <a:r>
              <a:rPr lang="en-US"/>
              <a:t>Linux has two types of executable programs:</a:t>
            </a:r>
          </a:p>
          <a:p>
            <a:pPr lvl="1"/>
            <a:r>
              <a:rPr lang="en-US"/>
              <a:t>Statically linked</a:t>
            </a:r>
          </a:p>
          <a:p>
            <a:pPr lvl="1"/>
            <a:r>
              <a:rPr lang="en-US"/>
              <a:t>Dynamically linked</a:t>
            </a:r>
          </a:p>
          <a:p>
            <a:r>
              <a:rPr lang="en-US"/>
              <a:t>What are the benefits of each?</a:t>
            </a:r>
          </a:p>
          <a:p>
            <a:r>
              <a:rPr lang="en-US"/>
              <a:t>Are these library calls or system calls?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16</a:t>
            </a:fld>
            <a:endParaRPr lang="en-US"/>
          </a:p>
        </p:txBody>
      </p:sp>
      <p:sp>
        <p:nvSpPr>
          <p:cNvPr id="11" name="Content Placeholder 7"/>
          <p:cNvSpPr txBox="1">
            <a:spLocks/>
          </p:cNvSpPr>
          <p:nvPr/>
        </p:nvSpPr>
        <p:spPr>
          <a:xfrm>
            <a:off x="533400" y="4191000"/>
            <a:ext cx="8382000" cy="2057400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914400" rtl="0" eaLnBrk="1" latinLnBrk="0" hangingPunct="1">
              <a:spcBef>
                <a:spcPts val="22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 2" pitchFamily="18" charset="2"/>
              <a:buChar char="Ü"/>
              <a:defRPr sz="32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 2" pitchFamily="18" charset="2"/>
              <a:buChar char="Ü"/>
              <a:defRPr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 2" pitchFamily="18" charset="2"/>
              <a:buChar char="Ü"/>
              <a:defRPr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0" indent="0" algn="l" defTabSz="914400" rtl="0" eaLnBrk="1" latinLnBrk="0" hangingPunct="1">
              <a:spcBef>
                <a:spcPts val="0"/>
              </a:spcBef>
              <a:buClr>
                <a:schemeClr val="bg2">
                  <a:lumMod val="60000"/>
                  <a:lumOff val="40000"/>
                </a:schemeClr>
              </a:buClr>
              <a:buSzPct val="9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2400" kern="1200">
                <a:solidFill>
                  <a:schemeClr val="tx1"/>
                </a:solidFill>
                <a:latin typeface="Courier New"/>
                <a:ea typeface="+mn-ea"/>
                <a:cs typeface="Calibri"/>
              </a:defRPr>
            </a:lvl4pPr>
            <a:lvl5pPr marL="457200" indent="0" algn="l" defTabSz="914400" rtl="0" eaLnBrk="1" latinLnBrk="0" hangingPunct="1">
              <a:spcBef>
                <a:spcPts val="0"/>
              </a:spcBef>
              <a:buClr>
                <a:schemeClr val="bg2"/>
              </a:buClr>
              <a:buSzPct val="90000"/>
              <a:buFontTx/>
              <a:buNone/>
              <a:defRPr sz="2400" kern="1200">
                <a:solidFill>
                  <a:schemeClr val="tx1"/>
                </a:solidFill>
                <a:latin typeface="Courier New"/>
                <a:ea typeface="+mn-ea"/>
                <a:cs typeface="Calibri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>
                <a:latin typeface="Courier New"/>
                <a:cs typeface="Courier New"/>
              </a:rPr>
              <a:t>strlen()</a:t>
            </a:r>
          </a:p>
          <a:p>
            <a:pPr lvl="1"/>
            <a:r>
              <a:rPr lang="en-US">
                <a:latin typeface="Courier New"/>
                <a:cs typeface="Courier New"/>
              </a:rPr>
              <a:t>exec()</a:t>
            </a:r>
          </a:p>
          <a:p>
            <a:pPr lvl="1"/>
            <a:r>
              <a:rPr lang="en-US">
                <a:latin typeface="Courier New"/>
                <a:cs typeface="Courier New"/>
              </a:rPr>
              <a:t>execvp()</a:t>
            </a:r>
            <a:br>
              <a:rPr lang="en-US">
                <a:latin typeface="Courier New"/>
                <a:cs typeface="Courier New"/>
              </a:rPr>
            </a:br>
            <a:endParaRPr lang="en-US">
              <a:latin typeface="Courier New"/>
              <a:cs typeface="Courier New"/>
            </a:endParaRPr>
          </a:p>
          <a:p>
            <a:pPr lvl="1"/>
            <a:r>
              <a:rPr lang="en-US">
                <a:latin typeface="Courier New"/>
                <a:cs typeface="Courier New"/>
              </a:rPr>
              <a:t>execve()</a:t>
            </a:r>
          </a:p>
          <a:p>
            <a:pPr lvl="1"/>
            <a:r>
              <a:rPr lang="en-US">
                <a:latin typeface="Courier New"/>
                <a:cs typeface="Courier New"/>
              </a:rPr>
              <a:t>fork()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381000" y="5791200"/>
            <a:ext cx="83820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22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 2" pitchFamily="18" charset="2"/>
              <a:buChar char="Ü"/>
              <a:defRPr sz="32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 2" pitchFamily="18" charset="2"/>
              <a:buChar char="Ü"/>
              <a:defRPr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 2" pitchFamily="18" charset="2"/>
              <a:buChar char="Ü"/>
              <a:defRPr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0" indent="0" algn="l" defTabSz="914400" rtl="0" eaLnBrk="1" latinLnBrk="0" hangingPunct="1">
              <a:spcBef>
                <a:spcPts val="0"/>
              </a:spcBef>
              <a:buClr>
                <a:schemeClr val="bg2">
                  <a:lumMod val="60000"/>
                  <a:lumOff val="40000"/>
                </a:schemeClr>
              </a:buClr>
              <a:buSzPct val="9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2400" kern="1200">
                <a:solidFill>
                  <a:schemeClr val="tx1"/>
                </a:solidFill>
                <a:latin typeface="Courier New"/>
                <a:ea typeface="+mn-ea"/>
                <a:cs typeface="Calibri"/>
              </a:defRPr>
            </a:lvl4pPr>
            <a:lvl5pPr marL="457200" indent="0" algn="l" defTabSz="914400" rtl="0" eaLnBrk="1" latinLnBrk="0" hangingPunct="1">
              <a:spcBef>
                <a:spcPts val="0"/>
              </a:spcBef>
              <a:buClr>
                <a:schemeClr val="bg2"/>
              </a:buClr>
              <a:buSzPct val="90000"/>
              <a:buFontTx/>
              <a:buNone/>
              <a:defRPr sz="2400" kern="1200">
                <a:solidFill>
                  <a:schemeClr val="tx1"/>
                </a:solidFill>
                <a:latin typeface="Courier New"/>
                <a:ea typeface="+mn-ea"/>
                <a:cs typeface="Calibri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>
                <a:solidFill>
                  <a:schemeClr val="accent4"/>
                </a:solidFill>
              </a:rPr>
              <a:t>What kind of executable are you creating for project 1?</a:t>
            </a:r>
          </a:p>
        </p:txBody>
      </p:sp>
    </p:spTree>
    <p:extLst>
      <p:ext uri="{BB962C8B-B14F-4D97-AF65-F5344CB8AC3E}">
        <p14:creationId xmlns:p14="http://schemas.microsoft.com/office/powerpoint/2010/main" val="2497178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1: example Makefile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638800"/>
          </a:xfrm>
        </p:spPr>
        <p:txBody>
          <a:bodyPr>
            <a:normAutofit fontScale="85000" lnSpcReduction="10000"/>
          </a:bodyPr>
          <a:lstStyle/>
          <a:p>
            <a:pPr lvl="3"/>
            <a:r>
              <a:rPr lang="en-US"/>
              <a:t>all: standalone linked</a:t>
            </a:r>
          </a:p>
          <a:p>
            <a:pPr lvl="3"/>
            <a:endParaRPr lang="en-US"/>
          </a:p>
          <a:p>
            <a:pPr lvl="3"/>
            <a:r>
              <a:rPr lang="en-US"/>
              <a:t># Produces getexeccounts.o:</a:t>
            </a:r>
          </a:p>
          <a:p>
            <a:pPr lvl="3"/>
            <a:r>
              <a:rPr lang="en-US"/>
              <a:t>getexeccounts: getexeccounts.c getexeccounts.h</a:t>
            </a:r>
          </a:p>
          <a:p>
            <a:pPr lvl="3"/>
            <a:r>
              <a:rPr lang="en-US"/>
              <a:t>    gcc -c getexeccounts.c</a:t>
            </a:r>
          </a:p>
          <a:p>
            <a:pPr lvl="3"/>
            <a:endParaRPr lang="en-US"/>
          </a:p>
          <a:p>
            <a:pPr lvl="3"/>
            <a:r>
              <a:rPr lang="en-US"/>
              <a:t># Produces getcounts.a:</a:t>
            </a:r>
          </a:p>
          <a:p>
            <a:pPr lvl="3"/>
            <a:r>
              <a:rPr lang="en-US"/>
              <a:t>library: getexeccounts</a:t>
            </a:r>
          </a:p>
          <a:p>
            <a:pPr lvl="3"/>
            <a:r>
              <a:rPr lang="en-US"/>
              <a:t>    ar r getcounts.a getexeccounts.o</a:t>
            </a:r>
          </a:p>
          <a:p>
            <a:pPr lvl="3"/>
            <a:endParaRPr lang="en-US"/>
          </a:p>
          <a:p>
            <a:pPr lvl="3"/>
            <a:r>
              <a:rPr lang="en-US"/>
              <a:t>standalone: getexeccounts</a:t>
            </a:r>
          </a:p>
          <a:p>
            <a:pPr lvl="3"/>
            <a:r>
              <a:rPr lang="en-US"/>
              <a:t>    gcc -o getdriver_standalone getdriver.c \</a:t>
            </a:r>
          </a:p>
          <a:p>
            <a:pPr lvl="3"/>
            <a:r>
              <a:rPr lang="en-US"/>
              <a:t>        getexeccounts.o</a:t>
            </a:r>
          </a:p>
          <a:p>
            <a:pPr lvl="3"/>
            <a:endParaRPr lang="en-US"/>
          </a:p>
          <a:p>
            <a:pPr lvl="3"/>
            <a:r>
              <a:rPr lang="en-US"/>
              <a:t>linked: getexeccounts library</a:t>
            </a:r>
          </a:p>
          <a:p>
            <a:pPr lvl="3"/>
            <a:r>
              <a:rPr lang="en-US"/>
              <a:t>    gcc -o getdriver_linked getdriver.c getcounts.a</a:t>
            </a:r>
          </a:p>
          <a:p>
            <a:pPr lvl="3"/>
            <a:endParaRPr lang="en-US"/>
          </a:p>
          <a:p>
            <a:pPr lvl="3"/>
            <a:r>
              <a:rPr lang="en-US"/>
              <a:t>clean:</a:t>
            </a:r>
          </a:p>
          <a:p>
            <a:pPr lvl="3"/>
            <a:r>
              <a:rPr lang="en-US"/>
              <a:t>    rm -f *.o *.a getdriver_standalone \</a:t>
            </a:r>
          </a:p>
          <a:p>
            <a:pPr lvl="3"/>
            <a:r>
              <a:rPr lang="en-US"/>
              <a:t>        getdriver_linked</a:t>
            </a:r>
          </a:p>
          <a:p>
            <a:pPr lvl="3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19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Useful commands for libraries &amp; syscalls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/>
              <a:t>strace</a:t>
            </a:r>
            <a:r>
              <a:rPr lang="en-US"/>
              <a:t>: trace system calls</a:t>
            </a:r>
          </a:p>
          <a:p>
            <a:r>
              <a:rPr lang="en-US" b="1"/>
              <a:t>ltrace</a:t>
            </a:r>
            <a:r>
              <a:rPr lang="en-US"/>
              <a:t>: trace library calls</a:t>
            </a:r>
          </a:p>
          <a:p>
            <a:r>
              <a:rPr lang="en-US" b="1"/>
              <a:t>ldd</a:t>
            </a:r>
            <a:r>
              <a:rPr lang="en-US"/>
              <a:t>: list shared libraries program depends on</a:t>
            </a:r>
          </a:p>
          <a:p>
            <a:r>
              <a:rPr lang="en-US" b="1"/>
              <a:t>objdump</a:t>
            </a:r>
            <a:r>
              <a:rPr lang="en-US"/>
              <a:t>: display info from object files</a:t>
            </a:r>
          </a:p>
          <a:p>
            <a:r>
              <a:rPr lang="en-US" b="1"/>
              <a:t>readelf</a:t>
            </a:r>
            <a:r>
              <a:rPr lang="en-US"/>
              <a:t>: display info from executable files</a:t>
            </a:r>
          </a:p>
          <a:p>
            <a:r>
              <a:rPr lang="en-US" b="1"/>
              <a:t>strings</a:t>
            </a:r>
            <a:r>
              <a:rPr lang="en-US"/>
              <a:t>: print strings found in a binary file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25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1: debugging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How will you debug project 1?</a:t>
            </a:r>
          </a:p>
          <a:p>
            <a:r>
              <a:rPr lang="en-US"/>
              <a:t>Recommendation: implement and test one basic step at a time</a:t>
            </a:r>
          </a:p>
          <a:p>
            <a:r>
              <a:rPr lang="en-US"/>
              <a:t>Debug messages: </a:t>
            </a:r>
            <a:r>
              <a:rPr lang="en-US">
                <a:latin typeface="Courier New"/>
                <a:cs typeface="Courier New"/>
              </a:rPr>
              <a:t>printk()</a:t>
            </a:r>
          </a:p>
          <a:p>
            <a:pPr lvl="1"/>
            <a:r>
              <a:rPr lang="en-US"/>
              <a:t>Where does </a:t>
            </a:r>
            <a:r>
              <a:rPr lang="en-US">
                <a:latin typeface="Courier New"/>
                <a:cs typeface="Courier New"/>
              </a:rPr>
              <a:t>printk()</a:t>
            </a:r>
            <a:r>
              <a:rPr lang="en-US"/>
              <a:t> output go?</a:t>
            </a:r>
          </a:p>
          <a:p>
            <a:pPr lvl="2"/>
            <a:r>
              <a:rPr lang="en-US"/>
              <a:t>Possibly to console (</a:t>
            </a:r>
            <a:r>
              <a:rPr lang="en-US" i="1"/>
              <a:t>include/linux/kernel.h</a:t>
            </a:r>
            <a:r>
              <a:rPr lang="en-US"/>
              <a:t>: defines </a:t>
            </a:r>
            <a:r>
              <a:rPr lang="en-US">
                <a:latin typeface="Courier New"/>
                <a:cs typeface="Courier New"/>
              </a:rPr>
              <a:t>KERN_XYZ</a:t>
            </a:r>
            <a:r>
              <a:rPr lang="en-US"/>
              <a:t> log levels)</a:t>
            </a:r>
          </a:p>
          <a:p>
            <a:pPr lvl="2"/>
            <a:r>
              <a:rPr lang="en-US" b="1"/>
              <a:t>dmesg</a:t>
            </a:r>
            <a:r>
              <a:rPr lang="en-US"/>
              <a:t> command</a:t>
            </a:r>
          </a:p>
          <a:p>
            <a:pPr lvl="2"/>
            <a:r>
              <a:rPr lang="en-US" i="1"/>
              <a:t>/var/log/messages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39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0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46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1: testing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257800"/>
          </a:xfrm>
        </p:spPr>
        <p:txBody>
          <a:bodyPr>
            <a:normAutofit/>
          </a:bodyPr>
          <a:lstStyle/>
          <a:p>
            <a:r>
              <a:rPr lang="en-US"/>
              <a:t>How will you test project 1?</a:t>
            </a:r>
          </a:p>
          <a:p>
            <a:r>
              <a:rPr lang="en-US"/>
              <a:t>Check </a:t>
            </a:r>
            <a:r>
              <a:rPr lang="en-US">
                <a:latin typeface="Courier New"/>
                <a:cs typeface="Courier New"/>
              </a:rPr>
              <a:t>execcounts</a:t>
            </a:r>
            <a:r>
              <a:rPr lang="en-US"/>
              <a:t> correctness by comparing its output to output from other tools</a:t>
            </a:r>
          </a:p>
          <a:p>
            <a:r>
              <a:rPr lang="en-US"/>
              <a:t>Test bad input: to shell, to system call</a:t>
            </a:r>
          </a:p>
          <a:p>
            <a:r>
              <a:rPr lang="en-US"/>
              <a:t>Shell must be able to read commands from a file: use this for testing!</a:t>
            </a:r>
          </a:p>
          <a:p>
            <a:r>
              <a:rPr lang="en-US"/>
              <a:t>What else?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13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1 tips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Re-read the project description for hints</a:t>
            </a:r>
          </a:p>
          <a:p>
            <a:r>
              <a:rPr lang="en-US"/>
              <a:t>Read the man pages!</a:t>
            </a:r>
          </a:p>
          <a:p>
            <a:r>
              <a:rPr lang="en-US"/>
              <a:t>Navigating Linux kernel code: </a:t>
            </a:r>
            <a:r>
              <a:rPr lang="en-US" b="1"/>
              <a:t>ctags</a:t>
            </a:r>
            <a:r>
              <a:rPr lang="en-US"/>
              <a:t>, </a:t>
            </a:r>
            <a:r>
              <a:rPr lang="en-US" b="1"/>
              <a:t>cscope</a:t>
            </a:r>
          </a:p>
          <a:p>
            <a:r>
              <a:rPr lang="en-US"/>
              <a:t>Use the discussion board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11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96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0: queue problems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Must check for empty queues before reversing or sorting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83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0: common hash table problems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Linear probing misunderstandings</a:t>
            </a:r>
          </a:p>
          <a:p>
            <a:pPr lvl="1"/>
            <a:r>
              <a:rPr lang="en-US"/>
              <a:t>Must mark cells as </a:t>
            </a:r>
            <a:r>
              <a:rPr lang="en-US" i="1"/>
              <a:t>vacated</a:t>
            </a:r>
            <a:r>
              <a:rPr lang="en-US"/>
              <a:t> (different than free)</a:t>
            </a:r>
          </a:p>
          <a:p>
            <a:r>
              <a:rPr lang="en-US"/>
              <a:t>Consider hash table size of 10</a:t>
            </a:r>
          </a:p>
          <a:p>
            <a:pPr lvl="1"/>
            <a:r>
              <a:rPr lang="en-US"/>
              <a:t>Two inserts:</a:t>
            </a:r>
          </a:p>
          <a:p>
            <a:pPr lvl="2"/>
            <a:r>
              <a:rPr lang="en-US"/>
              <a:t>key1 -&gt; hash = 5</a:t>
            </a:r>
          </a:p>
          <a:p>
            <a:pPr lvl="2"/>
            <a:r>
              <a:rPr lang="en-US"/>
              <a:t>key2 -&gt; hash = 15</a:t>
            </a:r>
          </a:p>
          <a:p>
            <a:pPr lvl="1"/>
            <a:r>
              <a:rPr lang="en-US"/>
              <a:t>Linear probing: will occupy slots 5 and 6</a:t>
            </a:r>
          </a:p>
          <a:p>
            <a:pPr lvl="1"/>
            <a:r>
              <a:rPr lang="en-US"/>
              <a:t>Delete key1</a:t>
            </a:r>
          </a:p>
          <a:p>
            <a:pPr lvl="1"/>
            <a:r>
              <a:rPr lang="en-US"/>
              <a:t>Lookup key2: slot 5 is empty, but need to check 6!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0: other hash table problems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Not improving the test code</a:t>
            </a:r>
          </a:p>
          <a:p>
            <a:r>
              <a:rPr lang="en-US"/>
              <a:t>Memory leaks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81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Coding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Please indent consistently</a:t>
            </a:r>
          </a:p>
          <a:p>
            <a:pPr lvl="1"/>
            <a:r>
              <a:rPr lang="en-US" b="1"/>
              <a:t>man 1 indent</a:t>
            </a:r>
          </a:p>
          <a:p>
            <a:pPr lvl="1"/>
            <a:r>
              <a:rPr lang="en-US"/>
              <a:t>Let your text editor do it for you!</a:t>
            </a:r>
          </a:p>
          <a:p>
            <a:pPr lvl="2"/>
            <a:r>
              <a:rPr lang="en-US"/>
              <a:t>vi: press </a:t>
            </a:r>
            <a:r>
              <a:rPr lang="en-US" b="1"/>
              <a:t>1 G</a:t>
            </a:r>
            <a:r>
              <a:rPr lang="en-US"/>
              <a:t>, then press </a:t>
            </a:r>
            <a:r>
              <a:rPr lang="en-US" b="1"/>
              <a:t>= G</a:t>
            </a:r>
            <a:endParaRPr lang="en-US"/>
          </a:p>
          <a:p>
            <a:r>
              <a:rPr lang="en-US"/>
              <a:t>Add comments for complex code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96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management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Clr>
                <a:srgbClr val="073779">
                  <a:lumMod val="75000"/>
                </a:srgbClr>
              </a:buClr>
            </a:pPr>
            <a:r>
              <a:rPr lang="en-US">
                <a:solidFill>
                  <a:prstClr val="black"/>
                </a:solidFill>
              </a:rPr>
              <a:t>The problem of </a:t>
            </a:r>
            <a:r>
              <a:rPr lang="en-US" i="1">
                <a:solidFill>
                  <a:schemeClr val="accent3"/>
                </a:solidFill>
              </a:rPr>
              <a:t>ownership</a:t>
            </a:r>
            <a:r>
              <a:rPr lang="en-US">
                <a:solidFill>
                  <a:prstClr val="black"/>
                </a:solidFill>
              </a:rPr>
              <a:t>:</a:t>
            </a:r>
            <a:endParaRPr lang="en-US"/>
          </a:p>
          <a:p>
            <a:pPr lvl="3"/>
            <a:r>
              <a:rPr lang="en-US"/>
              <a:t>void do_stuff(char *buf, int len) {</a:t>
            </a:r>
          </a:p>
          <a:p>
            <a:pPr lvl="3"/>
            <a:r>
              <a:rPr lang="en-US"/>
              <a:t>	...</a:t>
            </a:r>
          </a:p>
          <a:p>
            <a:pPr lvl="3"/>
            <a:r>
              <a:rPr lang="en-US"/>
              <a:t>	free(buf);</a:t>
            </a:r>
          </a:p>
          <a:p>
            <a:pPr lvl="3"/>
            <a:r>
              <a:rPr lang="en-US"/>
              <a:t>}</a:t>
            </a:r>
          </a:p>
          <a:p>
            <a:pPr lvl="3"/>
            <a:endParaRPr lang="en-US"/>
          </a:p>
          <a:p>
            <a:pPr lvl="3"/>
            <a:r>
              <a:rPr lang="en-US"/>
              <a:t>int main() {</a:t>
            </a:r>
          </a:p>
          <a:p>
            <a:pPr lvl="3"/>
            <a:r>
              <a:rPr lang="en-US"/>
              <a:t>	char *mybuf =</a:t>
            </a:r>
          </a:p>
          <a:p>
            <a:pPr lvl="3"/>
            <a:r>
              <a:rPr lang="en-US"/>
              <a:t>	    (char *)malloc(LEN*sizeof(char));</a:t>
            </a:r>
          </a:p>
          <a:p>
            <a:pPr lvl="3"/>
            <a:r>
              <a:rPr lang="en-US"/>
              <a:t>	do_stuff(mybuf, LEN);</a:t>
            </a:r>
          </a:p>
          <a:p>
            <a:pPr lvl="3"/>
            <a:r>
              <a:rPr lang="en-US"/>
              <a:t>	...</a:t>
            </a:r>
          </a:p>
          <a:p>
            <a:pPr lvl="3"/>
            <a:r>
              <a:rPr lang="en-US"/>
              <a:t>	free(mybuf);    // Double free: undefined</a:t>
            </a:r>
          </a:p>
          <a:p>
            <a:pPr lvl="3"/>
            <a:r>
              <a:rPr lang="en-US"/>
              <a:t>	                // behavior!</a:t>
            </a:r>
          </a:p>
          <a:p>
            <a:pPr lvl="3"/>
            <a:r>
              <a:rPr lang="en-US"/>
              <a:t>}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97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management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be </a:t>
            </a:r>
            <a:r>
              <a:rPr lang="en-US" i="1" dirty="0"/>
              <a:t>explicit</a:t>
            </a:r>
            <a:r>
              <a:rPr lang="en-US" dirty="0"/>
              <a:t> about who owns memory</a:t>
            </a:r>
          </a:p>
          <a:p>
            <a:pPr lvl="1"/>
            <a:r>
              <a:rPr lang="en-US" dirty="0"/>
              <a:t>If a function allocates some memory that the caller must free, say so!</a:t>
            </a:r>
          </a:p>
          <a:p>
            <a:pPr lvl="1"/>
            <a:r>
              <a:rPr lang="en-US" dirty="0"/>
              <a:t>If a function frees some memory that the caller should no longer use, say so!</a:t>
            </a:r>
          </a:p>
          <a:p>
            <a:r>
              <a:rPr lang="en-US" dirty="0"/>
              <a:t>Define pairs of allocate and free functions</a:t>
            </a:r>
          </a:p>
          <a:p>
            <a:pPr lvl="1"/>
            <a:r>
              <a:rPr lang="en-US" dirty="0"/>
              <a:t>Ideally, whoever calls the allocate function also calls the free function; if not, carefully consider usage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60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Advanced memory management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if multiple processes or threads are accessing the same structure in memory?</a:t>
            </a:r>
          </a:p>
          <a:p>
            <a:pPr lvl="1"/>
            <a:r>
              <a:rPr lang="en-US"/>
              <a:t>When can we </a:t>
            </a:r>
            <a:r>
              <a:rPr lang="en-US" i="1"/>
              <a:t>free</a:t>
            </a:r>
            <a:r>
              <a:rPr lang="en-US"/>
              <a:t>?</a:t>
            </a:r>
          </a:p>
          <a:p>
            <a:pPr lvl="1"/>
            <a:r>
              <a:rPr lang="en-US"/>
              <a:t>What technique can we use to track who is using the memory?</a:t>
            </a:r>
          </a:p>
          <a:p>
            <a:pPr lvl="2"/>
            <a:r>
              <a:rPr lang="en-US">
                <a:solidFill>
                  <a:schemeClr val="accent3"/>
                </a:solidFill>
              </a:rPr>
              <a:t>Reference counting</a:t>
            </a:r>
          </a:p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45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ood White Theme">
  <a:themeElements>
    <a:clrScheme name="CCS pretty good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073779"/>
      </a:accent1>
      <a:accent2>
        <a:srgbClr val="FEB80A"/>
      </a:accent2>
      <a:accent3>
        <a:srgbClr val="C32D2E"/>
      </a:accent3>
      <a:accent4>
        <a:srgbClr val="84AA33"/>
      </a:accent4>
      <a:accent5>
        <a:srgbClr val="5D76BA"/>
      </a:accent5>
      <a:accent6>
        <a:srgbClr val="B4B392"/>
      </a:accent6>
      <a:hlink>
        <a:srgbClr val="8DC765"/>
      </a:hlink>
      <a:folHlink>
        <a:srgbClr val="AA8A14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3223</TotalTime>
  <Words>1084</Words>
  <Application>Microsoft Macintosh PowerPoint</Application>
  <PresentationFormat>On-screen Show (4:3)</PresentationFormat>
  <Paragraphs>196</Paragraphs>
  <Slides>22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Good White Theme</vt:lpstr>
      <vt:lpstr>CSE 451: Operating Systems</vt:lpstr>
      <vt:lpstr>Project 0</vt:lpstr>
      <vt:lpstr>Project 0: queue problems</vt:lpstr>
      <vt:lpstr>Project 0: common hash table problems</vt:lpstr>
      <vt:lpstr>Project 0: other hash table problems</vt:lpstr>
      <vt:lpstr>Coding style</vt:lpstr>
      <vt:lpstr>Memory management</vt:lpstr>
      <vt:lpstr>Memory management</vt:lpstr>
      <vt:lpstr>Advanced memory management</vt:lpstr>
      <vt:lpstr>Kernel memory management</vt:lpstr>
      <vt:lpstr>Project 1</vt:lpstr>
      <vt:lpstr>Project 1: turnin</vt:lpstr>
      <vt:lpstr>Developing on forkbomb.cs.washington.edu</vt:lpstr>
      <vt:lpstr>Project 1: system calls</vt:lpstr>
      <vt:lpstr>Linux kernel memory safety</vt:lpstr>
      <vt:lpstr>Libraries</vt:lpstr>
      <vt:lpstr>Project 1: example Makefile</vt:lpstr>
      <vt:lpstr>Useful commands for libraries &amp; syscalls</vt:lpstr>
      <vt:lpstr>Project 1: debugging</vt:lpstr>
      <vt:lpstr>Project 1: testing</vt:lpstr>
      <vt:lpstr>Project 1 tips</vt:lpstr>
      <vt:lpstr>PowerPoint Presentation</vt:lpstr>
    </vt:vector>
  </TitlesOfParts>
  <Company>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1</dc:title>
  <dc:creator>S</dc:creator>
  <cp:lastModifiedBy>Peter Hornyack</cp:lastModifiedBy>
  <cp:revision>473</cp:revision>
  <cp:lastPrinted>2012-04-12T22:29:45Z</cp:lastPrinted>
  <dcterms:created xsi:type="dcterms:W3CDTF">2010-09-30T03:26:16Z</dcterms:created>
  <dcterms:modified xsi:type="dcterms:W3CDTF">2012-04-12T22:31:04Z</dcterms:modified>
</cp:coreProperties>
</file>