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5" r:id="rId1"/>
  </p:sldMasterIdLst>
  <p:notesMasterIdLst>
    <p:notesMasterId r:id="rId52"/>
  </p:notesMasterIdLst>
  <p:handoutMasterIdLst>
    <p:handoutMasterId r:id="rId53"/>
  </p:handoutMasterIdLst>
  <p:sldIdLst>
    <p:sldId id="278" r:id="rId2"/>
    <p:sldId id="321" r:id="rId3"/>
    <p:sldId id="322" r:id="rId4"/>
    <p:sldId id="368" r:id="rId5"/>
    <p:sldId id="367" r:id="rId6"/>
    <p:sldId id="369" r:id="rId7"/>
    <p:sldId id="323" r:id="rId8"/>
    <p:sldId id="324" r:id="rId9"/>
    <p:sldId id="325" r:id="rId10"/>
    <p:sldId id="363" r:id="rId11"/>
    <p:sldId id="372" r:id="rId12"/>
    <p:sldId id="326" r:id="rId13"/>
    <p:sldId id="327" r:id="rId14"/>
    <p:sldId id="328" r:id="rId15"/>
    <p:sldId id="329" r:id="rId16"/>
    <p:sldId id="352" r:id="rId17"/>
    <p:sldId id="330" r:id="rId18"/>
    <p:sldId id="331" r:id="rId19"/>
    <p:sldId id="332" r:id="rId20"/>
    <p:sldId id="353" r:id="rId21"/>
    <p:sldId id="333" r:id="rId22"/>
    <p:sldId id="334" r:id="rId23"/>
    <p:sldId id="335" r:id="rId24"/>
    <p:sldId id="336" r:id="rId25"/>
    <p:sldId id="374" r:id="rId26"/>
    <p:sldId id="343" r:id="rId27"/>
    <p:sldId id="337" r:id="rId28"/>
    <p:sldId id="344" r:id="rId29"/>
    <p:sldId id="338" r:id="rId30"/>
    <p:sldId id="345" r:id="rId31"/>
    <p:sldId id="339" r:id="rId32"/>
    <p:sldId id="346" r:id="rId33"/>
    <p:sldId id="373" r:id="rId34"/>
    <p:sldId id="347" r:id="rId35"/>
    <p:sldId id="348" r:id="rId36"/>
    <p:sldId id="354" r:id="rId37"/>
    <p:sldId id="355" r:id="rId38"/>
    <p:sldId id="357" r:id="rId39"/>
    <p:sldId id="356" r:id="rId40"/>
    <p:sldId id="349" r:id="rId41"/>
    <p:sldId id="350" r:id="rId42"/>
    <p:sldId id="364" r:id="rId43"/>
    <p:sldId id="351" r:id="rId44"/>
    <p:sldId id="370" r:id="rId45"/>
    <p:sldId id="371" r:id="rId46"/>
    <p:sldId id="358" r:id="rId47"/>
    <p:sldId id="359" r:id="rId48"/>
    <p:sldId id="360" r:id="rId49"/>
    <p:sldId id="361" r:id="rId50"/>
    <p:sldId id="362" r:id="rId5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3" autoAdjust="0"/>
    <p:restoredTop sz="85024" autoAdjust="0"/>
  </p:normalViewPr>
  <p:slideViewPr>
    <p:cSldViewPr>
      <p:cViewPr varScale="1">
        <p:scale>
          <a:sx n="80" d="100"/>
          <a:sy n="80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3/29/12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733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OSDI 2010:</a:t>
            </a:r>
          </a:p>
          <a:p>
            <a:r>
              <a:rPr lang="en-US"/>
              <a:t>Finding a Needle in Haystack: Facebook's Photo Storage</a:t>
            </a:r>
          </a:p>
          <a:p>
            <a:r>
              <a:rPr lang="en-US"/>
              <a:t>Doug Beaver, Sanjeev Kumar, Harry C. Li, Jason Sobel, and Peter Vajgel, Facebook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59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http://stackoverflow.com/questions/1335786/c-differences-between-pointer-and-array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81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059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14800" cy="51816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066800"/>
            <a:ext cx="4101354" cy="51816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82850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1524000"/>
            <a:ext cx="3867912" cy="4575175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81456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1524000"/>
            <a:ext cx="3867912" cy="4575175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0" y="990600"/>
            <a:ext cx="0" cy="53340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4036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3/29/2012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ts val="5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4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4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washington.edu/education/courses/cse451/12sp/overview.html%23Policie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latline.cs.washington.edu/orgs/acm/tutorials/intro-c++/c++-tutorial-pt1.ppt" TargetMode="External"/><Relationship Id="rId4" Type="http://schemas.openxmlformats.org/officeDocument/2006/relationships/hyperlink" Target="http://www.cs.washington.edu/education/courses/cse451/12sp/projects.html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youtube.com/watch?v=mnXkiAKbUP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washington.edu/education/courses/cse451/12sp/tutorials/tutorial_ctags.html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washington.edu/education/courses/cse451/12sp/projects.html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valgrind.org/docs/manual/manual.html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e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e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8456612" cy="1344706"/>
          </a:xfrm>
        </p:spPr>
        <p:txBody>
          <a:bodyPr/>
          <a:lstStyle/>
          <a:p>
            <a:pPr algn="ctr"/>
            <a:r>
              <a:rPr lang="en-US"/>
              <a:t>Section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the discussion board!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you remember anything from this section, remember this!</a:t>
            </a:r>
          </a:p>
          <a:p>
            <a:pPr lvl="1"/>
            <a:r>
              <a:rPr lang="en-US"/>
              <a:t>The TAs get an e-mail notification every time somebody posts</a:t>
            </a:r>
          </a:p>
          <a:p>
            <a:pPr lvl="1"/>
            <a:r>
              <a:rPr lang="en-US"/>
              <a:t>Your classmates may have quicker / better answers than we do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73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Collaboration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you talk or collaborate with anybody, or access any websites for help, </a:t>
            </a:r>
            <a:r>
              <a:rPr lang="en-US" i="1">
                <a:solidFill>
                  <a:schemeClr val="accent3"/>
                </a:solidFill>
              </a:rPr>
              <a:t>name them </a:t>
            </a:r>
            <a:r>
              <a:rPr lang="en-US"/>
              <a:t>when you submit your project</a:t>
            </a:r>
          </a:p>
          <a:p>
            <a:r>
              <a:rPr lang="en-US"/>
              <a:t>Review the CSE policy on collaboration:</a:t>
            </a:r>
          </a:p>
          <a:p>
            <a:pPr lvl="1"/>
            <a:r>
              <a:rPr lang="en-US">
                <a:hlinkClick r:id="rId2"/>
              </a:rPr>
              <a:t>http://www.cs.washington.edu/education/courses/cse451/12sp/overview.html#Policies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57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/>
              <a:t>Introduction</a:t>
            </a:r>
          </a:p>
          <a:p>
            <a:r>
              <a:rPr lang="en-US"/>
              <a:t>C language “features”</a:t>
            </a:r>
          </a:p>
          <a:p>
            <a:r>
              <a:rPr lang="en-US"/>
              <a:t>C pitfalls</a:t>
            </a:r>
          </a:p>
          <a:p>
            <a:r>
              <a:rPr lang="en-US"/>
              <a:t>Project 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58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C?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Why not write OS in Java?</a:t>
            </a:r>
          </a:p>
          <a:p>
            <a:pPr lvl="1"/>
            <a:r>
              <a:rPr lang="en-US"/>
              <a:t>Interpreted Java code runs in a virtual machine; what does the VM run on?</a:t>
            </a:r>
          </a:p>
          <a:p>
            <a:r>
              <a:rPr lang="en-US" i="1">
                <a:solidFill>
                  <a:schemeClr val="accent3"/>
                </a:solidFill>
              </a:rPr>
              <a:t>Precision</a:t>
            </a:r>
            <a:endParaRPr lang="en-US"/>
          </a:p>
          <a:p>
            <a:pPr lvl="1"/>
            <a:r>
              <a:rPr lang="en-US"/>
              <a:t>Instructions</a:t>
            </a:r>
          </a:p>
          <a:p>
            <a:pPr lvl="1"/>
            <a:r>
              <a:rPr lang="en-US"/>
              <a:t>Timing</a:t>
            </a:r>
          </a:p>
          <a:p>
            <a:pPr lvl="1"/>
            <a:r>
              <a:rPr lang="en-US"/>
              <a:t>Memory</a:t>
            </a:r>
          </a:p>
          <a:p>
            <a:r>
              <a:rPr lang="en-US"/>
              <a:t>What about Android?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6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language features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Pointers</a:t>
            </a:r>
          </a:p>
          <a:p>
            <a:r>
              <a:rPr lang="en-US"/>
              <a:t>Pass-by-value vs. pass-by-reference</a:t>
            </a:r>
          </a:p>
          <a:p>
            <a:r>
              <a:rPr lang="en-US"/>
              <a:t>Structures</a:t>
            </a:r>
          </a:p>
          <a:p>
            <a:r>
              <a:rPr lang="en-US"/>
              <a:t>Typedefs</a:t>
            </a:r>
          </a:p>
          <a:p>
            <a:r>
              <a:rPr lang="en-US"/>
              <a:t>Explicit memory management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61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2738438" algn="l"/>
              </a:tabLst>
            </a:pPr>
            <a:r>
              <a:rPr lang="en-US" dirty="0" err="1"/>
              <a:t>int</a:t>
            </a:r>
            <a:r>
              <a:rPr lang="en-US" dirty="0"/>
              <a:t> x = 5;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2738438" algn="l"/>
              </a:tabLst>
            </a:pPr>
            <a:r>
              <a:rPr lang="en-US" dirty="0" err="1"/>
              <a:t>int</a:t>
            </a:r>
            <a:r>
              <a:rPr lang="en-US" dirty="0"/>
              <a:t> y = 6;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2738438" algn="l"/>
              </a:tabLst>
            </a:pPr>
            <a:endParaRPr lang="en-US" dirty="0"/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2738438" algn="l"/>
              </a:tabLst>
            </a:pPr>
            <a:r>
              <a:rPr lang="en-US" dirty="0" err="1"/>
              <a:t>int</a:t>
            </a:r>
            <a:r>
              <a:rPr lang="en-US" dirty="0"/>
              <a:t>* </a:t>
            </a:r>
            <a:r>
              <a:rPr lang="en-US" dirty="0">
                <a:solidFill>
                  <a:srgbClr val="C32D2E"/>
                </a:solidFill>
              </a:rPr>
              <a:t>px</a:t>
            </a:r>
            <a:r>
              <a:rPr lang="en-US" dirty="0"/>
              <a:t> = &amp;x;	// declares a pointer to x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2738438" algn="l"/>
              </a:tabLst>
            </a:pPr>
            <a:r>
              <a:rPr lang="en-US" dirty="0"/>
              <a:t>					// with value as the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2738438" algn="l"/>
              </a:tabLst>
            </a:pPr>
            <a:r>
              <a:rPr lang="en-US" dirty="0"/>
              <a:t>					// address of x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2738438" algn="l"/>
              </a:tabLst>
            </a:pPr>
            <a:endParaRPr lang="en-US" dirty="0"/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2738438" algn="l"/>
              </a:tabLst>
            </a:pPr>
            <a:r>
              <a:rPr lang="en-US" dirty="0"/>
              <a:t>*</a:t>
            </a:r>
            <a:r>
              <a:rPr lang="en-US" dirty="0">
                <a:solidFill>
                  <a:srgbClr val="C32D2E"/>
                </a:solidFill>
              </a:rPr>
              <a:t>px</a:t>
            </a:r>
            <a:r>
              <a:rPr lang="en-US" dirty="0"/>
              <a:t> = y;			// changes value of x to y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2738438" algn="l"/>
              </a:tabLst>
            </a:pPr>
            <a:r>
              <a:rPr lang="en-US" dirty="0"/>
              <a:t>					// (x == 6)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2738438" algn="l"/>
              </a:tabLst>
            </a:pPr>
            <a:endParaRPr lang="en-US" dirty="0"/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2738438" algn="l"/>
              </a:tabLst>
            </a:pPr>
            <a:r>
              <a:rPr lang="en-US" dirty="0">
                <a:solidFill>
                  <a:srgbClr val="C32D2E"/>
                </a:solidFill>
              </a:rPr>
              <a:t>px</a:t>
            </a:r>
            <a:r>
              <a:rPr lang="en-US" dirty="0"/>
              <a:t> = &amp;y;			// changes px to point to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2738438" algn="l"/>
              </a:tabLst>
            </a:pPr>
            <a:r>
              <a:rPr lang="en-US" dirty="0"/>
              <a:t>					// y’s memory location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7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 tutorials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73779">
                  <a:lumMod val="75000"/>
                </a:srgbClr>
              </a:buClr>
            </a:pPr>
            <a:r>
              <a:rPr lang="en-US" i="1">
                <a:solidFill>
                  <a:prstClr val="black"/>
                </a:solidFill>
              </a:rPr>
              <a:t>Pointer Fun C</a:t>
            </a:r>
          </a:p>
          <a:p>
            <a:pPr lvl="1">
              <a:buClr>
                <a:srgbClr val="073779">
                  <a:lumMod val="75000"/>
                </a:srgbClr>
              </a:buClr>
            </a:pPr>
            <a:r>
              <a:rPr lang="en-US">
                <a:solidFill>
                  <a:prstClr val="black"/>
                </a:solidFill>
                <a:hlinkClick r:id="rId2"/>
              </a:rPr>
              <a:t>http://www.youtube.com/watch?v=mnXkiAKbUPg</a:t>
            </a:r>
            <a:endParaRPr lang="en-US">
              <a:solidFill>
                <a:prstClr val="black"/>
              </a:solidFill>
            </a:endParaRPr>
          </a:p>
          <a:p>
            <a:pPr>
              <a:buClr>
                <a:srgbClr val="073779">
                  <a:lumMod val="75000"/>
                </a:srgbClr>
              </a:buClr>
            </a:pPr>
            <a:r>
              <a:rPr lang="en-US">
                <a:solidFill>
                  <a:prstClr val="black"/>
                </a:solidFill>
              </a:rPr>
              <a:t>UW ACM tutorial: </a:t>
            </a:r>
            <a:r>
              <a:rPr lang="en-US" i="1">
                <a:solidFill>
                  <a:prstClr val="black"/>
                </a:solidFill>
              </a:rPr>
              <a:t>A C++ Crash Course</a:t>
            </a:r>
          </a:p>
          <a:p>
            <a:pPr lvl="1">
              <a:buClr>
                <a:srgbClr val="073779">
                  <a:lumMod val="75000"/>
                </a:srgbClr>
              </a:buClr>
            </a:pPr>
            <a:r>
              <a:rPr lang="en-US">
                <a:solidFill>
                  <a:prstClr val="black"/>
                </a:solidFill>
              </a:rPr>
              <a:t>Review slides 23-29:</a:t>
            </a:r>
          </a:p>
          <a:p>
            <a:pPr lvl="2">
              <a:buClr>
                <a:srgbClr val="073779">
                  <a:lumMod val="75000"/>
                </a:srgbClr>
              </a:buClr>
            </a:pPr>
            <a:r>
              <a:rPr lang="en-US">
                <a:solidFill>
                  <a:prstClr val="black"/>
                </a:solidFill>
                <a:hlinkClick r:id="rId3"/>
              </a:rPr>
              <a:t>http://flatline.cs.washington.edu/orgs/acm/tutorials/intro-c++/c++-tutorial-pt1.ppt</a:t>
            </a:r>
            <a:endParaRPr lang="en-US">
              <a:solidFill>
                <a:prstClr val="black"/>
              </a:solidFill>
            </a:endParaRPr>
          </a:p>
          <a:p>
            <a:pPr>
              <a:buClr>
                <a:srgbClr val="073779">
                  <a:lumMod val="75000"/>
                </a:srgbClr>
              </a:buClr>
            </a:pPr>
            <a:r>
              <a:rPr lang="en-US">
                <a:solidFill>
                  <a:prstClr val="black"/>
                </a:solidFill>
              </a:rPr>
              <a:t>More tutorials linked from project page</a:t>
            </a:r>
          </a:p>
          <a:p>
            <a:pPr lvl="1">
              <a:buClr>
                <a:srgbClr val="073779">
                  <a:lumMod val="75000"/>
                </a:srgbClr>
              </a:buClr>
            </a:pPr>
            <a:r>
              <a:rPr lang="en-US">
                <a:solidFill>
                  <a:prstClr val="black"/>
                </a:solidFill>
                <a:hlinkClick r:id="rId4"/>
              </a:rPr>
              <a:t>http://www.cs.washington.edu/education/courses/cse451/12sp/projects.html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11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pointers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/>
              <a:t>int some_fn(int x, char c) { ... }</a:t>
            </a:r>
          </a:p>
          <a:p>
            <a:pPr lvl="3"/>
            <a:r>
              <a:rPr lang="en-US"/>
              <a:t>		// declares and defines a function</a:t>
            </a:r>
          </a:p>
          <a:p>
            <a:pPr lvl="3"/>
            <a:r>
              <a:rPr lang="en-US"/>
              <a:t>int (</a:t>
            </a:r>
            <a:r>
              <a:rPr lang="en-US">
                <a:solidFill>
                  <a:schemeClr val="accent3"/>
                </a:solidFill>
              </a:rPr>
              <a:t>pt_fn</a:t>
            </a:r>
            <a:r>
              <a:rPr lang="en-US"/>
              <a:t>)(int, char) = NULL;</a:t>
            </a:r>
          </a:p>
          <a:p>
            <a:pPr lvl="3"/>
            <a:r>
              <a:rPr lang="en-US"/>
              <a:t>		// declares a pointer to a function</a:t>
            </a:r>
          </a:p>
          <a:p>
            <a:pPr lvl="3"/>
            <a:r>
              <a:rPr lang="en-US"/>
              <a:t>		// that takes an int and a char as</a:t>
            </a:r>
          </a:p>
          <a:p>
            <a:pPr lvl="3"/>
            <a:r>
              <a:rPr lang="en-US"/>
              <a:t>		// arguments and returns an int</a:t>
            </a:r>
          </a:p>
          <a:p>
            <a:pPr lvl="3"/>
            <a:r>
              <a:rPr lang="en-US">
                <a:solidFill>
                  <a:srgbClr val="C32D2E"/>
                </a:solidFill>
              </a:rPr>
              <a:t>pt_fn</a:t>
            </a:r>
            <a:r>
              <a:rPr lang="en-US"/>
              <a:t> = some_fn;</a:t>
            </a:r>
          </a:p>
          <a:p>
            <a:pPr lvl="3"/>
            <a:r>
              <a:rPr lang="en-US"/>
              <a:t>		// assigns pointer to some_fn()’s</a:t>
            </a:r>
          </a:p>
          <a:p>
            <a:pPr lvl="3"/>
            <a:r>
              <a:rPr lang="en-US"/>
              <a:t>		// location in memory</a:t>
            </a:r>
          </a:p>
          <a:p>
            <a:pPr lvl="3"/>
            <a:r>
              <a:rPr lang="en-US"/>
              <a:t>int a = </a:t>
            </a:r>
            <a:r>
              <a:rPr lang="en-US">
                <a:solidFill>
                  <a:srgbClr val="C32D2E"/>
                </a:solidFill>
              </a:rPr>
              <a:t>pt_fn</a:t>
            </a:r>
            <a:r>
              <a:rPr lang="en-US"/>
              <a:t>(7, ‘p’);</a:t>
            </a:r>
          </a:p>
          <a:p>
            <a:pPr lvl="3"/>
            <a:r>
              <a:rPr lang="en-US"/>
              <a:t>		// sets a to the value returned by</a:t>
            </a:r>
          </a:p>
          <a:p>
            <a:pPr lvl="3"/>
            <a:r>
              <a:rPr lang="en-US"/>
              <a:t>		// some_fn(7, ‘p’)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37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 and pointer arithmetic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/>
              <a:t>Array variables can often be treated like pointers, and vice-versa:</a:t>
            </a:r>
          </a:p>
          <a:p>
            <a:pPr lvl="3"/>
            <a:r>
              <a:rPr lang="en-US"/>
              <a:t/>
            </a:r>
            <a:br>
              <a:rPr lang="en-US"/>
            </a:br>
            <a:r>
              <a:rPr lang="en-US"/>
              <a:t>int foo[2];	// foo acts like a pointer to</a:t>
            </a:r>
          </a:p>
          <a:p>
            <a:pPr lvl="3"/>
            <a:r>
              <a:rPr lang="en-US"/>
              <a:t>					// the beginning of the array</a:t>
            </a:r>
          </a:p>
          <a:p>
            <a:pPr lvl="3"/>
            <a:r>
              <a:rPr lang="en-US"/>
              <a:t>*(foo+1) = 5;	// the second int in the</a:t>
            </a:r>
          </a:p>
          <a:p>
            <a:pPr lvl="3"/>
            <a:r>
              <a:rPr lang="en-US"/>
              <a:t>					// array is set to 5</a:t>
            </a:r>
          </a:p>
          <a:p>
            <a:r>
              <a:rPr lang="en-US"/>
              <a:t>Don’t use pointer arithmetic unless you have a good reason to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4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Pass-by-value vs. pass-by-reference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doSomething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lvl="3"/>
            <a:r>
              <a:rPr lang="en-US" dirty="0"/>
              <a:t>	return x+1;</a:t>
            </a:r>
          </a:p>
          <a:p>
            <a:pPr lvl="3"/>
            <a:r>
              <a:rPr lang="en-US" dirty="0"/>
              <a:t>}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void </a:t>
            </a:r>
            <a:r>
              <a:rPr lang="en-US" dirty="0" err="1"/>
              <a:t>doSomethingElse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* </a:t>
            </a:r>
            <a:r>
              <a:rPr lang="en-US" dirty="0">
                <a:solidFill>
                  <a:srgbClr val="C32D2E"/>
                </a:solidFill>
              </a:rPr>
              <a:t>x</a:t>
            </a:r>
            <a:r>
              <a:rPr lang="en-US" dirty="0"/>
              <a:t>) {</a:t>
            </a:r>
          </a:p>
          <a:p>
            <a:pPr lvl="3"/>
            <a:r>
              <a:rPr lang="en-US" dirty="0"/>
              <a:t>	*</a:t>
            </a:r>
            <a:r>
              <a:rPr lang="en-US" dirty="0">
                <a:solidFill>
                  <a:srgbClr val="C32D2E"/>
                </a:solidFill>
              </a:rPr>
              <a:t>x</a:t>
            </a:r>
            <a:r>
              <a:rPr lang="en-US" dirty="0"/>
              <a:t> += 1;</a:t>
            </a:r>
          </a:p>
          <a:p>
            <a:pPr lvl="3"/>
            <a:r>
              <a:rPr lang="en-US" dirty="0"/>
              <a:t>}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void foo() {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x = 5;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y = </a:t>
            </a:r>
            <a:r>
              <a:rPr lang="en-US" dirty="0" err="1"/>
              <a:t>doSomething</a:t>
            </a:r>
            <a:r>
              <a:rPr lang="en-US" dirty="0"/>
              <a:t>(x);  // x==5, y==6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doSomethingElse</a:t>
            </a:r>
            <a:r>
              <a:rPr lang="en-US" dirty="0"/>
              <a:t>(&amp;x);     // x==6, y==6</a:t>
            </a:r>
          </a:p>
          <a:p>
            <a:pPr lvl="3"/>
            <a:r>
              <a:rPr lang="en-US" dirty="0"/>
              <a:t>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3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you here?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066801"/>
            <a:ext cx="8382000" cy="1143000"/>
          </a:xfrm>
        </p:spPr>
        <p:txBody>
          <a:bodyPr/>
          <a:lstStyle/>
          <a:p>
            <a:r>
              <a:rPr lang="en-US" dirty="0"/>
              <a:t>Because you want to work for Microsoft and hack on the Windows kernel?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</a:t>
            </a:fld>
            <a:endParaRPr lang="en-US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381000" y="1066800"/>
            <a:ext cx="83820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2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32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0" indent="0" algn="l" defTabSz="914400" rtl="0" eaLnBrk="1" latinLnBrk="0" hangingPunct="1">
              <a:spcBef>
                <a:spcPts val="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22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4pPr>
            <a:lvl5pPr marL="457200" indent="0" algn="l" defTabSz="914400" rtl="0" eaLnBrk="1" latinLnBrk="0" hangingPunct="1">
              <a:spcBef>
                <a:spcPts val="0"/>
              </a:spcBef>
              <a:buClr>
                <a:schemeClr val="bg2"/>
              </a:buClr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trike="sngStrike" dirty="0"/>
              <a:t>Because you want to work for Microsoft and hack on the Windows kernel?</a:t>
            </a:r>
          </a:p>
          <a:p>
            <a:r>
              <a:rPr lang="en-US" dirty="0"/>
              <a:t>Because it fulfills a requirement and fits your schedule?</a:t>
            </a:r>
          </a:p>
        </p:txBody>
      </p:sp>
    </p:spTree>
    <p:extLst>
      <p:ext uri="{BB962C8B-B14F-4D97-AF65-F5344CB8AC3E}">
        <p14:creationId xmlns:p14="http://schemas.microsoft.com/office/powerpoint/2010/main" val="2198763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Pass-by-reference for returning values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/>
              <a:t>bool queue_remove(</a:t>
            </a:r>
          </a:p>
          <a:p>
            <a:pPr lvl="3"/>
            <a:r>
              <a:rPr lang="en-US"/>
              <a:t>	queue* q, queue_element** </a:t>
            </a:r>
            <a:r>
              <a:rPr lang="en-US">
                <a:solidFill>
                  <a:srgbClr val="C32D2E"/>
                </a:solidFill>
              </a:rPr>
              <a:t>elem_ptr</a:t>
            </a:r>
            <a:r>
              <a:rPr lang="en-US"/>
              <a:t>)</a:t>
            </a:r>
          </a:p>
          <a:p>
            <a:pPr lvl="3"/>
            <a:r>
              <a:rPr lang="en-US"/>
              <a:t>{	</a:t>
            </a:r>
          </a:p>
          <a:p>
            <a:pPr lvl="3"/>
            <a:r>
              <a:rPr lang="en-US"/>
              <a:t>	queue_element* </a:t>
            </a:r>
            <a:r>
              <a:rPr lang="en-US">
                <a:solidFill>
                  <a:srgbClr val="C32D2E"/>
                </a:solidFill>
              </a:rPr>
              <a:t>elem</a:t>
            </a:r>
            <a:r>
              <a:rPr lang="en-US"/>
              <a:t> = ...;</a:t>
            </a:r>
          </a:p>
          <a:p>
            <a:pPr lvl="3"/>
            <a:r>
              <a:rPr lang="en-US"/>
              <a:t>	...</a:t>
            </a:r>
          </a:p>
          <a:p>
            <a:pPr lvl="3"/>
            <a:r>
              <a:rPr lang="en-US"/>
              <a:t>	*</a:t>
            </a:r>
            <a:r>
              <a:rPr lang="en-US">
                <a:solidFill>
                  <a:srgbClr val="C32D2E"/>
                </a:solidFill>
              </a:rPr>
              <a:t>elem_ptr</a:t>
            </a:r>
            <a:r>
              <a:rPr lang="en-US"/>
              <a:t> = </a:t>
            </a:r>
            <a:r>
              <a:rPr lang="en-US">
                <a:solidFill>
                  <a:srgbClr val="C32D2E"/>
                </a:solidFill>
              </a:rPr>
              <a:t>elem</a:t>
            </a:r>
            <a:r>
              <a:rPr lang="en-US"/>
              <a:t>;</a:t>
            </a:r>
          </a:p>
          <a:p>
            <a:pPr lvl="3"/>
            <a:r>
              <a:rPr lang="en-US"/>
              <a:t>	return true;</a:t>
            </a:r>
          </a:p>
          <a:p>
            <a:pPr lvl="3"/>
            <a:r>
              <a:rPr lang="en-US"/>
              <a:t>}</a:t>
            </a:r>
          </a:p>
          <a:p>
            <a:pPr lvl="3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99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/>
              <a:t>struct foo_s {		// Defines a type that</a:t>
            </a:r>
          </a:p>
          <a:p>
            <a:pPr lvl="3"/>
            <a:r>
              <a:rPr lang="en-US"/>
              <a:t>	int x;			// is referred to as a</a:t>
            </a:r>
          </a:p>
          <a:p>
            <a:pPr lvl="3"/>
            <a:r>
              <a:rPr lang="en-US"/>
              <a:t>	int y;			// “struct foo_s”.</a:t>
            </a:r>
          </a:p>
          <a:p>
            <a:pPr lvl="3"/>
            <a:r>
              <a:rPr lang="en-US"/>
              <a:t>};						// Don’t forget this ;</a:t>
            </a:r>
          </a:p>
          <a:p>
            <a:pPr lvl="3"/>
            <a:endParaRPr lang="en-US"/>
          </a:p>
          <a:p>
            <a:pPr lvl="3"/>
            <a:r>
              <a:rPr lang="en-US"/>
              <a:t>struct foo_s foo;	// Declares a struct</a:t>
            </a:r>
          </a:p>
          <a:p>
            <a:pPr lvl="3"/>
            <a:r>
              <a:rPr lang="en-US"/>
              <a:t>						// on the </a:t>
            </a:r>
            <a:r>
              <a:rPr lang="en-US" b="1"/>
              <a:t>stack</a:t>
            </a:r>
          </a:p>
          <a:p>
            <a:pPr lvl="3"/>
            <a:endParaRPr lang="en-US"/>
          </a:p>
          <a:p>
            <a:pPr lvl="3"/>
            <a:r>
              <a:rPr lang="en-US"/>
              <a:t>foo.x = 1;		// Sets the x field</a:t>
            </a:r>
          </a:p>
          <a:p>
            <a:pPr lvl="3"/>
            <a:r>
              <a:rPr lang="en-US"/>
              <a:t>						// of the struct to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77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Typedefs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/>
              <a:t>typedef struct foo_s foo;</a:t>
            </a:r>
          </a:p>
          <a:p>
            <a:pPr lvl="3"/>
            <a:r>
              <a:rPr lang="en-US"/>
              <a:t>		// Creates an alias “foo” for</a:t>
            </a:r>
          </a:p>
          <a:p>
            <a:pPr lvl="3"/>
            <a:r>
              <a:rPr lang="en-US"/>
              <a:t>		// “struct foo_s”</a:t>
            </a:r>
          </a:p>
          <a:p>
            <a:pPr lvl="3"/>
            <a:endParaRPr lang="en-US"/>
          </a:p>
          <a:p>
            <a:pPr lvl="3"/>
            <a:r>
              <a:rPr lang="en-US"/>
              <a:t>foo* </a:t>
            </a:r>
            <a:r>
              <a:rPr lang="en-US">
                <a:solidFill>
                  <a:srgbClr val="C32D2E"/>
                </a:solidFill>
              </a:rPr>
              <a:t>new_foo</a:t>
            </a:r>
            <a:r>
              <a:rPr lang="en-US"/>
              <a:t> =</a:t>
            </a:r>
          </a:p>
          <a:p>
            <a:pPr lvl="3"/>
            <a:r>
              <a:rPr lang="en-US"/>
              <a:t>	(foo*)malloc(sizeof(foo));</a:t>
            </a:r>
          </a:p>
          <a:p>
            <a:pPr lvl="3"/>
            <a:r>
              <a:rPr lang="en-US"/>
              <a:t>		// Allocates a foo_s struct on the</a:t>
            </a:r>
          </a:p>
          <a:p>
            <a:pPr lvl="3"/>
            <a:r>
              <a:rPr lang="en-US"/>
              <a:t>		// </a:t>
            </a:r>
            <a:r>
              <a:rPr lang="en-US" b="1"/>
              <a:t>heap</a:t>
            </a:r>
            <a:r>
              <a:rPr lang="en-US"/>
              <a:t>; new_foo points to it</a:t>
            </a:r>
          </a:p>
          <a:p>
            <a:pPr lvl="3"/>
            <a:endParaRPr lang="en-US" b="1"/>
          </a:p>
          <a:p>
            <a:pPr lvl="3"/>
            <a:r>
              <a:rPr lang="en-US">
                <a:solidFill>
                  <a:srgbClr val="C32D2E"/>
                </a:solidFill>
              </a:rPr>
              <a:t>new_foo</a:t>
            </a:r>
            <a:r>
              <a:rPr lang="en-US"/>
              <a:t>-&gt;x = 2;</a:t>
            </a:r>
          </a:p>
          <a:p>
            <a:pPr lvl="3"/>
            <a:r>
              <a:rPr lang="en-US"/>
              <a:t>		// “-&gt;” operator dereferences the</a:t>
            </a:r>
          </a:p>
          <a:p>
            <a:pPr lvl="3"/>
            <a:r>
              <a:rPr lang="en-US"/>
              <a:t>		// pointer and accesses the field x;</a:t>
            </a:r>
          </a:p>
          <a:p>
            <a:pPr lvl="3"/>
            <a:r>
              <a:rPr lang="en-US"/>
              <a:t>		// equivalent to (*new_foo).x = 2;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73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Explicit memory management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Allocate memory on the heap:</a:t>
            </a:r>
          </a:p>
          <a:p>
            <a:pPr lvl="3"/>
            <a:r>
              <a:rPr lang="en-US">
                <a:solidFill>
                  <a:srgbClr val="000000"/>
                </a:solidFill>
              </a:rPr>
              <a:t>		void *malloc(size_t size);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Note: may fail!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Use </a:t>
            </a:r>
            <a:r>
              <a:rPr lang="en-US" sz="2400">
                <a:solidFill>
                  <a:srgbClr val="000000"/>
                </a:solidFill>
                <a:latin typeface="Courier New"/>
                <a:cs typeface="Courier New"/>
              </a:rPr>
              <a:t>sizeof()</a:t>
            </a:r>
            <a:r>
              <a:rPr lang="en-US">
                <a:solidFill>
                  <a:srgbClr val="000000"/>
                </a:solidFill>
              </a:rPr>
              <a:t> operator to get size</a:t>
            </a:r>
            <a:br>
              <a:rPr lang="en-US">
                <a:solidFill>
                  <a:srgbClr val="000000"/>
                </a:solidFill>
              </a:rPr>
            </a:br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Free memory on the heap:</a:t>
            </a:r>
          </a:p>
          <a:p>
            <a:pPr lvl="3"/>
            <a:r>
              <a:rPr lang="en-US">
                <a:solidFill>
                  <a:srgbClr val="000000"/>
                </a:solidFill>
              </a:rPr>
              <a:t>		void free(void *ptr);</a:t>
            </a:r>
          </a:p>
          <a:p>
            <a:pPr lvl="1">
              <a:buClr>
                <a:srgbClr val="54638C">
                  <a:lumMod val="60000"/>
                  <a:lumOff val="40000"/>
                </a:srgbClr>
              </a:buClr>
            </a:pPr>
            <a:r>
              <a:rPr lang="en-US">
                <a:solidFill>
                  <a:srgbClr val="000000"/>
                </a:solidFill>
              </a:rPr>
              <a:t>Pointer argument comes from previous </a:t>
            </a:r>
            <a:r>
              <a:rPr lang="en-US" sz="2400">
                <a:solidFill>
                  <a:srgbClr val="000000"/>
                </a:solidFill>
                <a:latin typeface="Courier New"/>
                <a:cs typeface="Courier New"/>
              </a:rPr>
              <a:t>malloc()</a:t>
            </a:r>
            <a:r>
              <a:rPr lang="en-US">
                <a:solidFill>
                  <a:srgbClr val="000000"/>
                </a:solidFill>
              </a:rPr>
              <a:t> call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70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92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(1)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What’s wrong and how can it be fixed?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char* city_name(float lat, float long) {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	char name[100];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	...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	return name;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3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(1)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Problem: returning pointer to local (stack) memory</a:t>
            </a:r>
          </a:p>
          <a:p>
            <a:pPr lvl="0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Solution: allocate on heap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char* city_name(float lat, float long) {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	char* name =	(char*)</a:t>
            </a:r>
            <a:r>
              <a:rPr lang="en-US">
                <a:solidFill>
                  <a:srgbClr val="C32D2E"/>
                </a:solidFill>
              </a:rPr>
              <a:t>malloc(100)</a:t>
            </a:r>
            <a:r>
              <a:rPr lang="en-US">
                <a:solidFill>
                  <a:srgbClr val="000000"/>
                </a:solidFill>
              </a:rPr>
              <a:t>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	...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	return name;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84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(2)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What’s wrong and how can it be fixed?</a:t>
            </a:r>
          </a:p>
          <a:p>
            <a:pPr lvl="3">
              <a:buClr>
                <a:srgbClr val="54638C"/>
              </a:buClr>
            </a:pPr>
            <a:endParaRPr lang="en-US">
              <a:solidFill>
                <a:srgbClr val="000000"/>
              </a:solidFill>
            </a:endParaRP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char* buf = (char*)malloc(32);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strcpy(buf, argv[1]);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0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(2)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Problem: potential buffer overflow</a:t>
            </a:r>
          </a:p>
          <a:p>
            <a:pPr lvl="0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Solution: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#define BUF_SIZE 32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char* buf = (char*)malloc(BUF_SIZE);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C32D2E"/>
                </a:solidFill>
              </a:rPr>
              <a:t>strncpy</a:t>
            </a:r>
            <a:r>
              <a:rPr lang="en-US">
                <a:solidFill>
                  <a:srgbClr val="000000"/>
                </a:solidFill>
              </a:rPr>
              <a:t>(buf, argv[1], BUF_SIZE);</a:t>
            </a:r>
          </a:p>
          <a:p>
            <a:pPr lvl="0">
              <a:buClr>
                <a:srgbClr val="54638C"/>
              </a:buClr>
            </a:pPr>
            <a:endParaRPr lang="en-US">
              <a:solidFill>
                <a:srgbClr val="000000"/>
              </a:solidFill>
            </a:endParaRPr>
          </a:p>
          <a:p>
            <a:pPr lvl="0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Why are buffer overflow bugs dangerous?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74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(3)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What’s wrong and how can it be fixed?</a:t>
            </a:r>
          </a:p>
          <a:p>
            <a:pPr lvl="3">
              <a:buClr>
                <a:srgbClr val="54638C"/>
              </a:buClr>
            </a:pPr>
            <a:endParaRPr lang="en-US">
              <a:solidFill>
                <a:srgbClr val="000000"/>
              </a:solidFill>
            </a:endParaRP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char* buf = (char*)malloc(32);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strncpy(buf, “hello”, 32);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printf(“%s\n”, buf);</a:t>
            </a:r>
          </a:p>
          <a:p>
            <a:pPr lvl="3">
              <a:buClr>
                <a:srgbClr val="54638C"/>
              </a:buClr>
            </a:pPr>
            <a:endParaRPr lang="en-US">
              <a:solidFill>
                <a:srgbClr val="000000"/>
              </a:solidFill>
            </a:endParaRP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buf = (char*)malloc(64);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strncpy(buf, “bye”, 64);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printf(“%s\n”, buf);</a:t>
            </a:r>
          </a:p>
          <a:p>
            <a:pPr lvl="3">
              <a:buClr>
                <a:srgbClr val="54638C"/>
              </a:buClr>
            </a:pPr>
            <a:endParaRPr lang="en-US">
              <a:solidFill>
                <a:srgbClr val="000000"/>
              </a:solidFill>
            </a:endParaRP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free(buf);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0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cares about operating systems?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Operating systems techniques apply to all other areas of computer science</a:t>
            </a:r>
          </a:p>
          <a:p>
            <a:pPr lvl="1"/>
            <a:r>
              <a:rPr lang="en-US"/>
              <a:t>Data structures</a:t>
            </a:r>
          </a:p>
          <a:p>
            <a:pPr lvl="1"/>
            <a:r>
              <a:rPr lang="en-US"/>
              <a:t>Caching</a:t>
            </a:r>
          </a:p>
          <a:p>
            <a:pPr lvl="1"/>
            <a:r>
              <a:rPr lang="en-US"/>
              <a:t>Concurrency</a:t>
            </a:r>
          </a:p>
          <a:p>
            <a:pPr lvl="1"/>
            <a:r>
              <a:rPr lang="en-US"/>
              <a:t>Virtualization</a:t>
            </a:r>
          </a:p>
          <a:p>
            <a:r>
              <a:rPr lang="en-US"/>
              <a:t>Operating systems </a:t>
            </a:r>
            <a:r>
              <a:rPr lang="en-US" i="1"/>
              <a:t>support</a:t>
            </a:r>
            <a:r>
              <a:rPr lang="en-US"/>
              <a:t> all other areas of computer science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9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(3)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Problem: memory leak</a:t>
            </a:r>
          </a:p>
          <a:p>
            <a:pPr lvl="0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Solution: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char* buf = (char*)malloc(32);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strncpy(buf, “hello”, 32);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printf(“%s\n”, buf);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C32D2E"/>
                </a:solidFill>
              </a:rPr>
              <a:t>free(buf);</a:t>
            </a:r>
          </a:p>
          <a:p>
            <a:pPr lvl="3">
              <a:buClr>
                <a:srgbClr val="54638C"/>
              </a:buClr>
            </a:pPr>
            <a:endParaRPr lang="en-US">
              <a:solidFill>
                <a:srgbClr val="000000"/>
              </a:solidFill>
            </a:endParaRP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buf = (char*)malloc(64);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...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7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(4)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What’s wrong (besides ugliness) and how can it be fixed?</a:t>
            </a:r>
          </a:p>
          <a:p>
            <a:pPr lvl="3">
              <a:buClr>
                <a:srgbClr val="54638C"/>
              </a:buClr>
            </a:pPr>
            <a:endParaRPr lang="en-US">
              <a:solidFill>
                <a:srgbClr val="000000"/>
              </a:solidFill>
            </a:endParaRP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char foo[2];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foo[0] = ‘H’;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foo[1] = ‘i’;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printf(“%s\n”, foo);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0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(4)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Problem: string is not NULL-terminated</a:t>
            </a:r>
          </a:p>
          <a:p>
            <a:pPr lvl="0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Solution: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char foo[3];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foo[0] = ‘H’;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foo[1] = ‘i’;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foo[2] = </a:t>
            </a:r>
            <a:r>
              <a:rPr lang="en-US">
                <a:solidFill>
                  <a:srgbClr val="C32D2E"/>
                </a:solidFill>
              </a:rPr>
              <a:t>‘\0’</a:t>
            </a:r>
            <a:r>
              <a:rPr lang="en-US">
                <a:solidFill>
                  <a:srgbClr val="000000"/>
                </a:solidFill>
              </a:rPr>
              <a:t>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printf(“%s\n”, &amp;foo);</a:t>
            </a:r>
          </a:p>
          <a:p>
            <a:pPr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Easier way: </a:t>
            </a:r>
            <a:r>
              <a:rPr lang="en-US" sz="2400">
                <a:solidFill>
                  <a:srgbClr val="000000"/>
                </a:solidFill>
                <a:latin typeface="Courier New"/>
                <a:cs typeface="Courier New"/>
              </a:rPr>
              <a:t>char* foo = “Hi”;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63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(5)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What’s the bug in the previous examples?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Not checking return value of system calls / library calls!</a:t>
            </a:r>
          </a:p>
          <a:p>
            <a:pPr lvl="3">
              <a:buClr>
                <a:srgbClr val="54638C"/>
              </a:buClr>
            </a:pPr>
            <a:endParaRPr lang="en-US">
              <a:solidFill>
                <a:srgbClr val="000000"/>
              </a:solidFill>
            </a:endParaRP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char* buf = (char*)malloc(BUF_SIZE);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chemeClr val="accent3"/>
                </a:solidFill>
              </a:rPr>
              <a:t>if (!buf)</a:t>
            </a:r>
            <a:r>
              <a:rPr lang="en-US"/>
              <a:t> {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	printf(“error!\n”);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	exit(1);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}</a:t>
            </a:r>
          </a:p>
          <a:p>
            <a:pPr lvl="3">
              <a:buClr>
                <a:srgbClr val="54638C"/>
              </a:buClr>
            </a:pPr>
            <a:r>
              <a:rPr lang="en-US"/>
              <a:t>strncpy</a:t>
            </a:r>
            <a:r>
              <a:rPr lang="en-US">
                <a:solidFill>
                  <a:srgbClr val="000000"/>
                </a:solidFill>
              </a:rPr>
              <a:t>(buf, argv[1], BUF_SIZE);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srgbClr val="000000"/>
                </a:solidFill>
              </a:rPr>
              <a:t>...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9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Description is on course web page now</a:t>
            </a:r>
          </a:p>
          <a:p>
            <a:r>
              <a:rPr lang="en-US"/>
              <a:t>Due Wednesday April 4, 11:59pm</a:t>
            </a:r>
          </a:p>
          <a:p>
            <a:r>
              <a:rPr lang="en-US"/>
              <a:t>Work individually</a:t>
            </a:r>
          </a:p>
          <a:p>
            <a:pPr lvl="1"/>
            <a:r>
              <a:rPr lang="en-US"/>
              <a:t>Remaining projects are in groups of 3: e-mail your groups to us by 11:00am on Monday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8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0: goals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Get re-acquainted with C programming</a:t>
            </a:r>
          </a:p>
          <a:p>
            <a:r>
              <a:rPr lang="en-US"/>
              <a:t>Practice working in C / Linux development environment</a:t>
            </a:r>
          </a:p>
          <a:p>
            <a:r>
              <a:rPr lang="en-US"/>
              <a:t>Create data structures for use in later projects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54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0: tools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>
            <a:normAutofit/>
          </a:bodyPr>
          <a:lstStyle/>
          <a:p>
            <a:r>
              <a:rPr lang="en-US"/>
              <a:t>Editing</a:t>
            </a:r>
          </a:p>
          <a:p>
            <a:pPr lvl="1"/>
            <a:r>
              <a:rPr lang="en-US"/>
              <a:t>Choose your favorite: emacs, vi, Eclipse…</a:t>
            </a:r>
          </a:p>
          <a:p>
            <a:pPr lvl="1"/>
            <a:r>
              <a:rPr lang="en-US"/>
              <a:t>Refer to </a:t>
            </a:r>
            <a:r>
              <a:rPr lang="en-US" i="1"/>
              <a:t>man pages</a:t>
            </a:r>
            <a:r>
              <a:rPr lang="en-US"/>
              <a:t> for system and library calls</a:t>
            </a:r>
          </a:p>
          <a:p>
            <a:r>
              <a:rPr lang="en-US"/>
              <a:t>Navigation</a:t>
            </a:r>
          </a:p>
          <a:p>
            <a:pPr lvl="1"/>
            <a:r>
              <a:rPr lang="en-US"/>
              <a:t>ctags</a:t>
            </a:r>
          </a:p>
          <a:p>
            <a:pPr lvl="2"/>
            <a:r>
              <a:rPr lang="en-US">
                <a:hlinkClick r:id="rId2"/>
              </a:rPr>
              <a:t>http://www.cs.washington.edu/education/courses/cse451/12sp/tutorials/tutorial_ctags.html</a:t>
            </a:r>
            <a:endParaRPr lang="en-US"/>
          </a:p>
          <a:p>
            <a:pPr lvl="1"/>
            <a:r>
              <a:rPr lang="en-US"/>
              <a:t>cscope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97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0: tools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>
            <a:normAutofit/>
          </a:bodyPr>
          <a:lstStyle/>
          <a:p>
            <a:r>
              <a:rPr lang="en-US"/>
              <a:t>Compiling</a:t>
            </a:r>
          </a:p>
          <a:p>
            <a:pPr lvl="1"/>
            <a:r>
              <a:rPr lang="en-US"/>
              <a:t>gcc and Makefiles</a:t>
            </a:r>
          </a:p>
          <a:p>
            <a:r>
              <a:rPr lang="en-US"/>
              <a:t>Debugging</a:t>
            </a:r>
          </a:p>
          <a:p>
            <a:pPr lvl="1"/>
            <a:r>
              <a:rPr lang="en-US"/>
              <a:t>valgrind</a:t>
            </a:r>
          </a:p>
          <a:p>
            <a:pPr lvl="1"/>
            <a:r>
              <a:rPr lang="en-US"/>
              <a:t>gdb</a:t>
            </a:r>
          </a:p>
          <a:p>
            <a:pPr lvl="2"/>
            <a:r>
              <a:rPr lang="en-US">
                <a:hlinkClick r:id="rId2"/>
              </a:rPr>
              <a:t>http://www.cs.washington.edu/education/courses/cse451/12sp/projects.html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9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valgrind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Helps find all sorts of memory problems</a:t>
            </a:r>
          </a:p>
          <a:p>
            <a:pPr lvl="1"/>
            <a:r>
              <a:rPr lang="en-US"/>
              <a:t>Lost pointers (memory leaks), invalid references, double frees</a:t>
            </a:r>
          </a:p>
          <a:p>
            <a:r>
              <a:rPr lang="en-US"/>
              <a:t>Simple to run:</a:t>
            </a:r>
          </a:p>
          <a:p>
            <a:pPr lvl="1"/>
            <a:r>
              <a:rPr lang="en-US"/>
              <a:t>valgrind ./myprogram</a:t>
            </a:r>
          </a:p>
          <a:p>
            <a:pPr lvl="1"/>
            <a:r>
              <a:rPr lang="en-US"/>
              <a:t>Look for “definitely lost,” “indirectly lost” and “possibly lost” in the LEAK SUMMARY</a:t>
            </a:r>
            <a:endParaRPr lang="en-US"/>
          </a:p>
          <a:p>
            <a:r>
              <a:rPr lang="en-US"/>
              <a:t>Manual:</a:t>
            </a:r>
            <a:endParaRPr lang="en-US">
              <a:hlinkClick r:id="rId2"/>
            </a:endParaRPr>
          </a:p>
          <a:p>
            <a:pPr lvl="1"/>
            <a:r>
              <a:rPr lang="en-US">
                <a:hlinkClick r:id="rId2"/>
              </a:rPr>
              <a:t>http://valgrind.org/docs/manual/manual.html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15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0: memory leaks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/>
              <a:t>Before you can check the queue for memory leaks, you should add a queue destroy function:</a:t>
            </a:r>
          </a:p>
          <a:p>
            <a:pPr lvl="3"/>
            <a:r>
              <a:rPr lang="en-US"/>
              <a:t>void queue_destroy(queue* q) {</a:t>
            </a:r>
          </a:p>
          <a:p>
            <a:pPr lvl="3"/>
            <a:r>
              <a:rPr lang="en-US"/>
              <a:t>    queue_link* cur;</a:t>
            </a:r>
          </a:p>
          <a:p>
            <a:pPr lvl="3"/>
            <a:r>
              <a:rPr lang="en-US"/>
              <a:t>    queue_link* next;</a:t>
            </a:r>
          </a:p>
          <a:p>
            <a:pPr lvl="3"/>
            <a:r>
              <a:rPr lang="en-US"/>
              <a:t>    if (q) {</a:t>
            </a:r>
          </a:p>
          <a:p>
            <a:pPr lvl="3"/>
            <a:r>
              <a:rPr lang="en-US"/>
              <a:t>        cur = q-&gt;head;</a:t>
            </a:r>
          </a:p>
          <a:p>
            <a:pPr lvl="3"/>
            <a:r>
              <a:rPr lang="en-US"/>
              <a:t>        while (cur) {</a:t>
            </a:r>
          </a:p>
          <a:p>
            <a:pPr lvl="3"/>
            <a:r>
              <a:rPr lang="en-US"/>
              <a:t>            next = cur-&gt;next;</a:t>
            </a:r>
          </a:p>
          <a:p>
            <a:pPr lvl="3"/>
            <a:r>
              <a:rPr lang="en-US"/>
              <a:t>            free(cur);</a:t>
            </a:r>
          </a:p>
          <a:p>
            <a:pPr lvl="3"/>
            <a:r>
              <a:rPr lang="en-US"/>
              <a:t>            cur = next;</a:t>
            </a:r>
          </a:p>
          <a:p>
            <a:pPr lvl="3"/>
            <a:r>
              <a:rPr lang="en-US"/>
              <a:t>        }</a:t>
            </a:r>
          </a:p>
          <a:p>
            <a:pPr lvl="3"/>
            <a:r>
              <a:rPr lang="en-US"/>
              <a:t>        free(q);</a:t>
            </a:r>
          </a:p>
          <a:p>
            <a:pPr lvl="3"/>
            <a:r>
              <a:rPr lang="en-US"/>
              <a:t>    }</a:t>
            </a:r>
          </a:p>
          <a:p>
            <a:pPr lvl="3"/>
            <a:r>
              <a:rPr lang="en-US"/>
              <a:t>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80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89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0: testing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test files in the skeleton code are incomplete</a:t>
            </a:r>
          </a:p>
          <a:p>
            <a:pPr lvl="1"/>
            <a:r>
              <a:rPr lang="en-US"/>
              <a:t>Make sure to test </a:t>
            </a:r>
            <a:r>
              <a:rPr lang="en-US" i="1"/>
              <a:t>every</a:t>
            </a:r>
            <a:r>
              <a:rPr lang="en-US"/>
              <a:t> function in the interface (the .h file)</a:t>
            </a:r>
          </a:p>
          <a:p>
            <a:pPr lvl="1"/>
            <a:r>
              <a:rPr lang="en-US"/>
              <a:t>Make sure to test corner cases</a:t>
            </a:r>
          </a:p>
          <a:p>
            <a:r>
              <a:rPr lang="en-US"/>
              <a:t>Suggestion: write your test cases </a:t>
            </a:r>
            <a:r>
              <a:rPr lang="en-US" b="1" u="sng"/>
              <a:t>first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9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0: tips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Part 1: queue</a:t>
            </a:r>
          </a:p>
          <a:p>
            <a:pPr lvl="1"/>
            <a:r>
              <a:rPr lang="en-US"/>
              <a:t>First step: improve the test file</a:t>
            </a:r>
          </a:p>
          <a:p>
            <a:pPr lvl="1"/>
            <a:r>
              <a:rPr lang="en-US"/>
              <a:t>Then, use valgrind and gdb to find the bugs</a:t>
            </a:r>
          </a:p>
          <a:p>
            <a:r>
              <a:rPr lang="en-US"/>
              <a:t>Part 2: hash table</a:t>
            </a:r>
          </a:p>
          <a:p>
            <a:pPr lvl="1"/>
            <a:r>
              <a:rPr lang="en-US"/>
              <a:t>Write a thorough test file</a:t>
            </a:r>
          </a:p>
          <a:p>
            <a:pPr lvl="1"/>
            <a:r>
              <a:rPr lang="en-US"/>
              <a:t>Perform memory management carefully</a:t>
            </a:r>
          </a:p>
          <a:p>
            <a:r>
              <a:rPr lang="en-US"/>
              <a:t>You’ll lose points for:</a:t>
            </a:r>
          </a:p>
          <a:p>
            <a:pPr lvl="1"/>
            <a:r>
              <a:rPr lang="en-US"/>
              <a:t>Leaking memory</a:t>
            </a:r>
          </a:p>
          <a:p>
            <a:pPr lvl="1"/>
            <a:r>
              <a:rPr lang="en-US"/>
              <a:t>Not following submission instructions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31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Remember: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Use the discussion board!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32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75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44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92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45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62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vs. Java: Compilation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/>
              <a:t>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/>
              <a:t>Packages</a:t>
            </a:r>
          </a:p>
          <a:p>
            <a:pPr lvl="3"/>
            <a:r>
              <a:rPr lang="en-US"/>
              <a:t>	“import java.xyz”</a:t>
            </a:r>
          </a:p>
          <a:p>
            <a:r>
              <a:rPr lang="en-US"/>
              <a:t>.class files</a:t>
            </a:r>
          </a:p>
          <a:p>
            <a:r>
              <a:rPr lang="en-US"/>
              <a:t>jar program</a:t>
            </a:r>
          </a:p>
          <a:p>
            <a:pPr lvl="1"/>
            <a:r>
              <a:rPr lang="en-US"/>
              <a:t>.jar files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/>
              <a:t>C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Header files</a:t>
            </a:r>
          </a:p>
          <a:p>
            <a:pPr lvl="3"/>
            <a:r>
              <a:rPr lang="en-US"/>
              <a:t>	“#include xyz.h”</a:t>
            </a:r>
          </a:p>
          <a:p>
            <a:r>
              <a:rPr lang="en-US"/>
              <a:t>.o files</a:t>
            </a:r>
          </a:p>
          <a:p>
            <a:r>
              <a:rPr lang="en-US"/>
              <a:t>linker program</a:t>
            </a:r>
          </a:p>
          <a:p>
            <a:pPr lvl="1"/>
            <a:r>
              <a:rPr lang="en-US"/>
              <a:t>Executable files</a:t>
            </a:r>
          </a:p>
          <a:p>
            <a:pPr lvl="1"/>
            <a:r>
              <a:rPr lang="en-US"/>
              <a:t>libc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0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vs. Java: Constructs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/>
              <a:t>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/>
              <a:t>Classes</a:t>
            </a:r>
          </a:p>
          <a:p>
            <a:pPr lvl="1"/>
            <a:r>
              <a:rPr lang="en-US"/>
              <a:t>Public or private members</a:t>
            </a:r>
          </a:p>
          <a:p>
            <a:r>
              <a:rPr lang="en-US"/>
              <a:t>Methods</a:t>
            </a:r>
          </a:p>
          <a:p>
            <a:pPr lvl="1"/>
            <a:r>
              <a:rPr lang="en-US"/>
              <a:t>Instantiated with class, or may be static</a:t>
            </a:r>
          </a:p>
          <a:p>
            <a:r>
              <a:rPr lang="en-US"/>
              <a:t>References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/>
              <a:t>C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Structures</a:t>
            </a:r>
          </a:p>
          <a:p>
            <a:pPr lvl="1"/>
            <a:r>
              <a:rPr lang="en-US"/>
              <a:t>All members “public”</a:t>
            </a:r>
            <a:br>
              <a:rPr lang="en-US"/>
            </a:br>
            <a:endParaRPr lang="en-US"/>
          </a:p>
          <a:p>
            <a:r>
              <a:rPr lang="en-US"/>
              <a:t>Functions</a:t>
            </a:r>
          </a:p>
          <a:p>
            <a:pPr lvl="1"/>
            <a:r>
              <a:rPr lang="en-US"/>
              <a:t>Implicitly “static”</a:t>
            </a:r>
            <a:br>
              <a:rPr lang="en-US"/>
            </a:br>
            <a:endParaRPr lang="en-US"/>
          </a:p>
          <a:p>
            <a:r>
              <a:rPr lang="en-US"/>
              <a:t>Pointers</a:t>
            </a:r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5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(5)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3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(6)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6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818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(7)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6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286000"/>
            <a:ext cx="5054600" cy="3289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1447800"/>
            <a:ext cx="4813300" cy="4597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667000"/>
            <a:ext cx="3864134" cy="25146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4114800" y="990600"/>
            <a:ext cx="0" cy="5562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19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are we?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Pete Hornyack</a:t>
            </a:r>
          </a:p>
          <a:p>
            <a:r>
              <a:rPr lang="en-US"/>
              <a:t>Elliott Brossard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What do we know?</a:t>
            </a:r>
          </a:p>
          <a:p>
            <a:r>
              <a:rPr lang="en-US"/>
              <a:t>Why are </a:t>
            </a:r>
            <a:r>
              <a:rPr lang="en-US" i="1"/>
              <a:t>we</a:t>
            </a:r>
            <a:r>
              <a:rPr lang="en-US"/>
              <a:t> here?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41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this section for?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Projects</a:t>
            </a:r>
          </a:p>
          <a:p>
            <a:r>
              <a:rPr lang="en-US"/>
              <a:t>Questions!</a:t>
            </a:r>
          </a:p>
          <a:p>
            <a:r>
              <a:rPr lang="en-US"/>
              <a:t>Extensions beyond lecture / textbook material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00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Office hours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Monday 12:30 – 1:20 (Ed)</a:t>
            </a:r>
          </a:p>
          <a:p>
            <a:r>
              <a:rPr lang="en-US"/>
              <a:t>Tuesday 12:30 – 1:20 (Elliott)</a:t>
            </a:r>
          </a:p>
          <a:p>
            <a:r>
              <a:rPr lang="en-US"/>
              <a:t>Wednesday 10:30 – 11:20 (Pete)</a:t>
            </a:r>
          </a:p>
          <a:p>
            <a:r>
              <a:rPr lang="en-US"/>
              <a:t>Wednesday 1:30 – 2:20 (Elliott)</a:t>
            </a:r>
          </a:p>
          <a:p>
            <a:r>
              <a:rPr lang="en-US"/>
              <a:t>Friday 3:30 – 4:20 (Pete)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75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ood White Theme">
  <a:themeElements>
    <a:clrScheme name="CCS pretty good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073779"/>
      </a:accent1>
      <a:accent2>
        <a:srgbClr val="FEB80A"/>
      </a:accent2>
      <a:accent3>
        <a:srgbClr val="C32D2E"/>
      </a:accent3>
      <a:accent4>
        <a:srgbClr val="84AA33"/>
      </a:accent4>
      <a:accent5>
        <a:srgbClr val="5D76BA"/>
      </a:accent5>
      <a:accent6>
        <a:srgbClr val="B4B392"/>
      </a:accent6>
      <a:hlink>
        <a:srgbClr val="8DC765"/>
      </a:hlink>
      <a:folHlink>
        <a:srgbClr val="AA8A14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2157</TotalTime>
  <Words>1658</Words>
  <Application>Microsoft Macintosh PowerPoint</Application>
  <PresentationFormat>On-screen Show (4:3)</PresentationFormat>
  <Paragraphs>429</Paragraphs>
  <Slides>50</Slides>
  <Notes>2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Good White Theme</vt:lpstr>
      <vt:lpstr>CSE 451: Operating Systems</vt:lpstr>
      <vt:lpstr>Why are you here?</vt:lpstr>
      <vt:lpstr>Who cares about operating systems?</vt:lpstr>
      <vt:lpstr>PowerPoint Presentation</vt:lpstr>
      <vt:lpstr>PowerPoint Presentation</vt:lpstr>
      <vt:lpstr>PowerPoint Presentation</vt:lpstr>
      <vt:lpstr>Who are we?</vt:lpstr>
      <vt:lpstr>What is this section for?</vt:lpstr>
      <vt:lpstr>Office hours</vt:lpstr>
      <vt:lpstr>Use the discussion board!</vt:lpstr>
      <vt:lpstr>Collaboration</vt:lpstr>
      <vt:lpstr>Outline</vt:lpstr>
      <vt:lpstr>Why C?</vt:lpstr>
      <vt:lpstr>C language features</vt:lpstr>
      <vt:lpstr>Pointers</vt:lpstr>
      <vt:lpstr>Pointer tutorials</vt:lpstr>
      <vt:lpstr>Function pointers</vt:lpstr>
      <vt:lpstr>Arrays and pointer arithmetic</vt:lpstr>
      <vt:lpstr>Pass-by-value vs. pass-by-reference</vt:lpstr>
      <vt:lpstr>Pass-by-reference for returning values</vt:lpstr>
      <vt:lpstr>Structures</vt:lpstr>
      <vt:lpstr>Typedefs</vt:lpstr>
      <vt:lpstr>Explicit memory management</vt:lpstr>
      <vt:lpstr>Common C pitfalls</vt:lpstr>
      <vt:lpstr>Common C pitfalls (1)</vt:lpstr>
      <vt:lpstr>Common C pitfalls (1)</vt:lpstr>
      <vt:lpstr>Common C pitfalls (2)</vt:lpstr>
      <vt:lpstr>Common C pitfalls (2)</vt:lpstr>
      <vt:lpstr>Common C pitfalls (3)</vt:lpstr>
      <vt:lpstr>Common C pitfalls (3)</vt:lpstr>
      <vt:lpstr>Common C pitfalls (4)</vt:lpstr>
      <vt:lpstr>Common C pitfalls (4)</vt:lpstr>
      <vt:lpstr>Common C pitfalls (5)</vt:lpstr>
      <vt:lpstr>Project 0</vt:lpstr>
      <vt:lpstr>Project 0: goals</vt:lpstr>
      <vt:lpstr>Project 0: tools</vt:lpstr>
      <vt:lpstr>Project 0: tools</vt:lpstr>
      <vt:lpstr>valgrind</vt:lpstr>
      <vt:lpstr>Project 0: memory leaks</vt:lpstr>
      <vt:lpstr>Project 0: testing</vt:lpstr>
      <vt:lpstr>Project 0: tips</vt:lpstr>
      <vt:lpstr>Remember:</vt:lpstr>
      <vt:lpstr>PowerPoint Presentation</vt:lpstr>
      <vt:lpstr>PowerPoint Presentation</vt:lpstr>
      <vt:lpstr>PowerPoint Presentation</vt:lpstr>
      <vt:lpstr>C vs. Java: Compilation</vt:lpstr>
      <vt:lpstr>C vs. Java: Constructs</vt:lpstr>
      <vt:lpstr>Common C Pitfalls (5)</vt:lpstr>
      <vt:lpstr>Common C Pitfalls (6)</vt:lpstr>
      <vt:lpstr>Common C Pitfalls (7)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Peter Hornyack</cp:lastModifiedBy>
  <cp:revision>327</cp:revision>
  <cp:lastPrinted>2010-09-30T06:51:22Z</cp:lastPrinted>
  <dcterms:created xsi:type="dcterms:W3CDTF">2010-09-30T03:26:16Z</dcterms:created>
  <dcterms:modified xsi:type="dcterms:W3CDTF">2012-03-29T20:53:50Z</dcterms:modified>
</cp:coreProperties>
</file>