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3"/>
  </p:notesMasterIdLst>
  <p:handoutMasterIdLst>
    <p:handoutMasterId r:id="rId34"/>
  </p:handoutMasterIdLst>
  <p:sldIdLst>
    <p:sldId id="257" r:id="rId3"/>
    <p:sldId id="296" r:id="rId4"/>
    <p:sldId id="299" r:id="rId5"/>
    <p:sldId id="300" r:id="rId6"/>
    <p:sldId id="276" r:id="rId7"/>
    <p:sldId id="277" r:id="rId8"/>
    <p:sldId id="278" r:id="rId9"/>
    <p:sldId id="297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8" r:id="rId19"/>
    <p:sldId id="289" r:id="rId20"/>
    <p:sldId id="301" r:id="rId21"/>
    <p:sldId id="290" r:id="rId22"/>
    <p:sldId id="291" r:id="rId23"/>
    <p:sldId id="298" r:id="rId24"/>
    <p:sldId id="293" r:id="rId25"/>
    <p:sldId id="303" r:id="rId26"/>
    <p:sldId id="294" r:id="rId27"/>
    <p:sldId id="304" r:id="rId28"/>
    <p:sldId id="307" r:id="rId29"/>
    <p:sldId id="308" r:id="rId30"/>
    <p:sldId id="306" r:id="rId31"/>
    <p:sldId id="305" r:id="rId3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BEB"/>
    <a:srgbClr val="DBEBEB"/>
    <a:srgbClr val="EBEBEB"/>
    <a:srgbClr val="EBEBFF"/>
    <a:srgbClr val="E1E1FF"/>
    <a:srgbClr val="339966"/>
    <a:srgbClr val="FFBBAB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l" defTabSz="97790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r" defTabSz="97790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l" defTabSz="97790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r" defTabSz="977900">
              <a:defRPr sz="1300">
                <a:latin typeface="Times New Roman" charset="0"/>
              </a:defRPr>
            </a:lvl1pPr>
          </a:lstStyle>
          <a:p>
            <a:fld id="{3ABBB396-0CDB-46D5-A009-F5AADE0624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61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l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r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8413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4560888"/>
            <a:ext cx="53721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l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r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fld id="{60F767DB-F1E6-4DA8-9EA8-20BE27D8C0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48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14F85-8E77-4DC7-9805-077CB3E675D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563" tIns="47433" rIns="96563" bIns="47433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22388" y="1092200"/>
            <a:ext cx="4803775" cy="36036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1725" y="9107488"/>
            <a:ext cx="2476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27" tIns="28802" rIns="20327" bIns="28802"/>
          <a:lstStyle/>
          <a:p>
            <a:pPr defTabSz="977900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85AC5-B14B-4F48-8E83-AC5C81712309}" type="slidenum">
              <a:rPr lang="en-US"/>
              <a:pPr/>
              <a:t>10</a:t>
            </a:fld>
            <a:endParaRPr lang="en-US"/>
          </a:p>
        </p:txBody>
      </p:sp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D394E-8214-450E-9E52-986DF7B34A07}" type="slidenum">
              <a:rPr lang="en-US"/>
              <a:pPr/>
              <a:t>11</a:t>
            </a:fld>
            <a:endParaRPr lang="en-US"/>
          </a:p>
        </p:txBody>
      </p:sp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FFB20-E68A-4B00-BEE0-B86A0CE15E95}" type="slidenum">
              <a:rPr lang="en-US"/>
              <a:pPr/>
              <a:t>12</a:t>
            </a:fld>
            <a:endParaRPr lang="en-US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E8FE1-5A5E-4480-84C4-BC2C4F08E834}" type="slidenum">
              <a:rPr lang="en-US"/>
              <a:pPr/>
              <a:t>13</a:t>
            </a:fld>
            <a:endParaRPr lang="en-US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EFE58-3771-4A5A-983F-B9D0CCB288CF}" type="slidenum">
              <a:rPr lang="en-US"/>
              <a:pPr/>
              <a:t>14</a:t>
            </a:fld>
            <a:endParaRPr lang="en-US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50E904-A389-45B0-A6DC-83EAEC5B5581}" type="slidenum">
              <a:rPr lang="en-US"/>
              <a:pPr/>
              <a:t>15</a:t>
            </a:fld>
            <a:endParaRPr lang="en-US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8B092-5212-4CF7-904C-4DD4A80E4DBF}" type="slidenum">
              <a:rPr lang="en-US"/>
              <a:pPr/>
              <a:t>16</a:t>
            </a:fld>
            <a:endParaRPr lang="en-US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AE0CA-21EE-44CE-A926-30B4FA8491F9}" type="slidenum">
              <a:rPr lang="en-US"/>
              <a:pPr/>
              <a:t>17</a:t>
            </a:fld>
            <a:endParaRPr lang="en-US"/>
          </a:p>
        </p:txBody>
      </p:sp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DAAEF-24E8-4BEC-8A83-884473C6B008}" type="slidenum">
              <a:rPr lang="en-US"/>
              <a:pPr/>
              <a:t>18</a:t>
            </a:fld>
            <a:endParaRPr lang="en-US"/>
          </a:p>
        </p:txBody>
      </p:sp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5E633-E3D6-4C47-9A83-B61602EFD72E}" type="slidenum">
              <a:rPr lang="en-US"/>
              <a:pPr/>
              <a:t>19</a:t>
            </a:fld>
            <a:endParaRPr lang="en-US"/>
          </a:p>
        </p:txBody>
      </p:sp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535404-64A2-45DA-B1AC-14FBA1B9C08A}" type="slidenum">
              <a:rPr lang="en-US"/>
              <a:pPr/>
              <a:t>2</a:t>
            </a:fld>
            <a:endParaRPr lang="en-US"/>
          </a:p>
        </p:txBody>
      </p:sp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CC3AB9-7D2F-4CD2-B065-C84C6B0B3D18}" type="slidenum">
              <a:rPr lang="en-US"/>
              <a:pPr/>
              <a:t>20</a:t>
            </a:fld>
            <a:endParaRPr lang="en-US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0561C-187E-438F-9D33-2EBC9509B0FD}" type="slidenum">
              <a:rPr lang="en-US"/>
              <a:pPr/>
              <a:t>21</a:t>
            </a:fld>
            <a:endParaRPr lang="en-US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E913A-5D41-484B-9719-CB74B4870D5C}" type="slidenum">
              <a:rPr lang="en-US"/>
              <a:pPr/>
              <a:t>22</a:t>
            </a:fld>
            <a:endParaRPr lang="en-US"/>
          </a:p>
        </p:txBody>
      </p:sp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A8192-E659-4DCA-9D92-0EFD575891FF}" type="slidenum">
              <a:rPr lang="en-US"/>
              <a:pPr/>
              <a:t>23</a:t>
            </a:fld>
            <a:endParaRPr lang="en-US"/>
          </a:p>
        </p:txBody>
      </p:sp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8C5FE-20FA-4E79-A989-6F28BA8ACEB3}" type="slidenum">
              <a:rPr lang="en-US"/>
              <a:pPr/>
              <a:t>24</a:t>
            </a:fld>
            <a:endParaRPr lang="en-US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62963-3E72-4EFF-9380-03BC99F6EA51}" type="slidenum">
              <a:rPr lang="en-US"/>
              <a:pPr/>
              <a:t>25</a:t>
            </a:fld>
            <a:endParaRPr lang="en-US"/>
          </a:p>
        </p:txBody>
      </p:sp>
      <p:sp>
        <p:nvSpPr>
          <p:cNvPr id="114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E767B-9048-4E42-90EC-5B3D37D9CC35}" type="slidenum">
              <a:rPr lang="en-US"/>
              <a:pPr/>
              <a:t>26</a:t>
            </a:fld>
            <a:endParaRPr lang="en-US"/>
          </a:p>
        </p:txBody>
      </p:sp>
      <p:sp>
        <p:nvSpPr>
          <p:cNvPr id="1351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538" tIns="48268" rIns="96538" bIns="482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7FB03-96DB-4373-AE92-5EFBE63D880E}" type="slidenum">
              <a:rPr lang="en-US"/>
              <a:pPr/>
              <a:t>29</a:t>
            </a:fld>
            <a:endParaRPr lang="en-US"/>
          </a:p>
        </p:txBody>
      </p:sp>
      <p:sp>
        <p:nvSpPr>
          <p:cNvPr id="142338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263650" y="720725"/>
            <a:ext cx="4799013" cy="3598863"/>
          </a:xfrm>
          <a:ln/>
        </p:spPr>
      </p:sp>
      <p:sp>
        <p:nvSpPr>
          <p:cNvPr id="14233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73138" y="4560888"/>
            <a:ext cx="5368925" cy="432435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49869-27A6-437A-A8C3-87E8AFF4C249}" type="slidenum">
              <a:rPr lang="en-US"/>
              <a:pPr/>
              <a:t>30</a:t>
            </a:fld>
            <a:endParaRPr lang="en-US"/>
          </a:p>
        </p:txBody>
      </p:sp>
      <p:sp>
        <p:nvSpPr>
          <p:cNvPr id="1372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538" tIns="48268" rIns="96538" bIns="482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C7C03-0499-471C-9BCC-DA548E855D70}" type="slidenum">
              <a:rPr lang="en-US"/>
              <a:pPr/>
              <a:t>3</a:t>
            </a:fld>
            <a:endParaRPr lang="en-US"/>
          </a:p>
        </p:txBody>
      </p:sp>
      <p:sp>
        <p:nvSpPr>
          <p:cNvPr id="1198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B0CF61-2EF1-4F8B-9079-E5EB6C419281}" type="slidenum">
              <a:rPr lang="en-US"/>
              <a:pPr/>
              <a:t>4</a:t>
            </a:fld>
            <a:endParaRPr lang="en-US"/>
          </a:p>
        </p:txBody>
      </p:sp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9A6BA-5565-4365-84EF-6BBA28E4CE62}" type="slidenum">
              <a:rPr lang="en-US"/>
              <a:pPr/>
              <a:t>5</a:t>
            </a:fld>
            <a:endParaRPr lang="en-US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3F444-4FC4-41D9-AE35-109869E47266}" type="slidenum">
              <a:rPr lang="en-US"/>
              <a:pPr/>
              <a:t>6</a:t>
            </a:fld>
            <a:endParaRPr 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E1C75-8978-46C0-85DA-8E12901F3187}" type="slidenum">
              <a:rPr lang="en-US"/>
              <a:pPr/>
              <a:t>7</a:t>
            </a:fld>
            <a:endParaRPr lang="en-US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972F1-900F-4DA3-9708-866B60CC4E29}" type="slidenum">
              <a:rPr lang="en-US"/>
              <a:pPr/>
              <a:t>8</a:t>
            </a:fld>
            <a:endParaRPr lang="en-US"/>
          </a:p>
        </p:txBody>
      </p:sp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67864-EF20-4580-BC9A-F0EC84E9F1BC}" type="slidenum">
              <a:rPr lang="en-US"/>
              <a:pPr/>
              <a:t>9</a:t>
            </a:fld>
            <a:endParaRPr lang="en-US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BB85B2-28FC-4AFD-9014-6A08F63B7CEA}" type="datetime1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F60BC-5C34-4ECB-B89B-B9503684B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2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811739-2808-416F-976A-4238E41DB295}" type="datetime1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3FF66-357F-4911-9EC3-8F8B321101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4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86771D-288D-4E0E-9539-85397FB40D36}" type="datetime1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39EC6-DC5C-47CB-964A-D69ADEDCD6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94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23475-C50E-435F-BCA7-798FE3184462}" type="datetime1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92A91-A4F2-497A-A71D-D08D508F0D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00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281222-624D-43CC-B7F7-24A740CA3D2B}" type="datetime1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16810-1564-4853-8A06-2430F78637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17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76135C-1B9A-4655-BCDE-B176F75EDAF4}" type="datetime1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6D6E8-E991-45A0-A351-A0CCFDC3FA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33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8E1D2-275D-46B0-8CC2-C1C84C249FF6}" type="datetime1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C232D-C955-4E01-9ADC-3847E7D9A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52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A252C2-11F5-41AE-B700-992DB7D4521C}" type="datetime1">
              <a:rPr lang="en-US" smtClean="0"/>
              <a:t>4/1/2012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D323B-C6C0-4EEB-9ACD-653ED9A6EF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73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AB93A4-FFF2-4294-A943-08B25992D567}" type="datetime1">
              <a:rPr lang="en-US" smtClean="0"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B30C-A452-41E1-A9A3-628FDF5645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47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C935A9-ABDB-4409-9C4E-27E8E541E412}" type="datetime1">
              <a:rPr lang="en-US" smtClean="0"/>
              <a:t>4/1/2012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0CEB1-0390-434C-83AF-6D928E855B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92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7CAFFA-BBA9-4D23-94EC-574B1549E54E}" type="datetime1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2716A-3E4A-4735-8EB1-9408ED3A3E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4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8237F-2E75-41E0-ADF7-71B1F34414E6}" type="datetime1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E7A16-8893-45E0-ABC3-EEBFC55DA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44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DC3DB-01D2-43EB-A5A4-4F0F0E87CFF3}" type="datetime1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915CB-9A5E-4BC4-9141-D4AAE2F42D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27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019482-2FC6-4444-BAD3-E0208F498B9F}" type="datetime1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49262-57D2-49FC-B46A-52DF4E28BA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8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B6358C-C11B-483C-8690-20B005B30E02}" type="datetime1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DC80B-00C2-4549-B0FB-050A480030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F594A0-A4DF-4F30-98B0-F105FBBADC56}" type="datetime1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38D12-215D-4C46-96B5-A0A29032C0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8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A175E7-B06C-4DF4-A8DE-58210546B585}" type="datetime1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69485-5D39-4AC0-A653-C0604898F7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1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5C22A4-271A-4F41-979C-A95340BD8B38}" type="datetime1">
              <a:rPr lang="en-US" smtClean="0"/>
              <a:t>4/1/2012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07B3E-2822-4234-A09D-B138C67AB5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2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EE8B1-E0BD-4CAA-A821-F8255FCA19E3}" type="datetime1">
              <a:rPr lang="en-US" smtClean="0"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C8E38-040E-4002-9A29-472560CCD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7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61A05A-C48A-407D-884C-9E56FBA44C7B}" type="datetime1">
              <a:rPr lang="en-US" smtClean="0"/>
              <a:t>4/1/2012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C37FD-F878-4D8F-9700-8B7F6A58AB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4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CBC0D0-F4AC-4C53-8749-B4362EE96F81}" type="datetime1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23E2C-8AE4-4C4E-B2BA-9427A6E8FE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3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7B0581-76D3-4790-9AE3-23A9A1BE634C}" type="datetime1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ECD49-E53C-4964-AA10-BAF198968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1DE353D1-6688-4E3E-91ED-EBC6C5C2D74F}" type="datetime1">
              <a:rPr lang="en-US" smtClean="0"/>
              <a:t>4/1/2012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612EAED-3FB6-4213-8DBB-047C7AB85E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ea typeface="+mn-ea"/>
              </a:defRPr>
            </a:lvl1pPr>
          </a:lstStyle>
          <a:p>
            <a:fld id="{63089948-97D0-4042-A639-9E131764B435}" type="datetime1">
              <a:rPr lang="en-US" smtClean="0"/>
              <a:t>4/1/2012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+mn-ea"/>
              </a:defRPr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ea typeface="+mn-ea"/>
              </a:defRPr>
            </a:lvl1pPr>
          </a:lstStyle>
          <a:p>
            <a:fld id="{665241B7-7E0E-48CA-BD99-58E298661C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2012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3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Operating System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Components and Structure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7A16-8893-45E0-ABC3-EEBFC55DA9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0732-D150-4A83-BB63-F2101519A71C}" type="slidenum">
              <a:rPr lang="en-US"/>
              <a:pPr/>
              <a:t>10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 dirty="0"/>
              <a:t>The primary memory </a:t>
            </a:r>
            <a:r>
              <a:rPr lang="en-US" dirty="0" smtClean="0"/>
              <a:t>is </a:t>
            </a:r>
            <a:r>
              <a:rPr lang="en-US" dirty="0"/>
              <a:t>the directly accessed storage for the CPU</a:t>
            </a:r>
          </a:p>
          <a:p>
            <a:pPr lvl="1"/>
            <a:r>
              <a:rPr lang="en-US" dirty="0"/>
              <a:t>programs must be stored in memory to execute</a:t>
            </a:r>
          </a:p>
          <a:p>
            <a:pPr lvl="1"/>
            <a:r>
              <a:rPr lang="en-US" dirty="0"/>
              <a:t>memory access is </a:t>
            </a:r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memory doesn’t survive power failures</a:t>
            </a:r>
          </a:p>
          <a:p>
            <a:r>
              <a:rPr lang="en-US" dirty="0"/>
              <a:t>OS must:</a:t>
            </a:r>
          </a:p>
          <a:p>
            <a:pPr lvl="1"/>
            <a:r>
              <a:rPr lang="en-US" dirty="0"/>
              <a:t>allocate memory space for programs (explicitly and implicitly)</a:t>
            </a:r>
          </a:p>
          <a:p>
            <a:pPr lvl="1"/>
            <a:r>
              <a:rPr lang="en-US" dirty="0" err="1"/>
              <a:t>deallocate</a:t>
            </a:r>
            <a:r>
              <a:rPr lang="en-US" dirty="0"/>
              <a:t> space when needed by rest of system</a:t>
            </a:r>
          </a:p>
          <a:p>
            <a:pPr lvl="1"/>
            <a:r>
              <a:rPr lang="en-US" dirty="0"/>
              <a:t>maintain mappings from physical to virtual memory</a:t>
            </a:r>
          </a:p>
          <a:p>
            <a:pPr lvl="2"/>
            <a:r>
              <a:rPr lang="en-US" dirty="0"/>
              <a:t>through </a:t>
            </a:r>
            <a:r>
              <a:rPr lang="en-US" dirty="0">
                <a:solidFill>
                  <a:srgbClr val="FF3300"/>
                </a:solidFill>
              </a:rPr>
              <a:t>page tables</a:t>
            </a:r>
          </a:p>
          <a:p>
            <a:pPr lvl="1"/>
            <a:r>
              <a:rPr lang="en-US" dirty="0"/>
              <a:t>decide how much memory to allocate to each process</a:t>
            </a:r>
          </a:p>
          <a:p>
            <a:pPr lvl="2"/>
            <a:r>
              <a:rPr lang="en-US" dirty="0"/>
              <a:t>a policy decision</a:t>
            </a:r>
          </a:p>
          <a:p>
            <a:pPr lvl="1"/>
            <a:r>
              <a:rPr lang="en-US" dirty="0"/>
              <a:t>decide when to remove a process from memory</a:t>
            </a:r>
          </a:p>
          <a:p>
            <a:pPr lvl="2"/>
            <a:r>
              <a:rPr lang="en-US" dirty="0"/>
              <a:t>also policy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0EAA-72B6-4F8C-8A46-A3EDA43B73FE}" type="slidenum">
              <a:rPr lang="en-US"/>
              <a:pPr/>
              <a:t>11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I/O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big chunk of the OS kernel deals with I/O</a:t>
            </a:r>
          </a:p>
          <a:p>
            <a:pPr lvl="1"/>
            <a:r>
              <a:rPr lang="en-US"/>
              <a:t>hundreds of thousands of lines in NT</a:t>
            </a:r>
          </a:p>
          <a:p>
            <a:r>
              <a:rPr lang="en-US"/>
              <a:t>The OS provides a standard interface between programs (user or system) and devices</a:t>
            </a:r>
          </a:p>
          <a:p>
            <a:pPr lvl="1"/>
            <a:r>
              <a:rPr lang="en-US"/>
              <a:t>file system (disk), sockets (network), frame buffer (video)</a:t>
            </a:r>
          </a:p>
          <a:p>
            <a:r>
              <a:rPr lang="en-US">
                <a:solidFill>
                  <a:srgbClr val="FF3300"/>
                </a:solidFill>
              </a:rPr>
              <a:t>Device drivers</a:t>
            </a:r>
            <a:r>
              <a:rPr lang="en-US"/>
              <a:t> are the routines that interact with specific device types</a:t>
            </a:r>
          </a:p>
          <a:p>
            <a:pPr lvl="1"/>
            <a:r>
              <a:rPr lang="en-US">
                <a:solidFill>
                  <a:srgbClr val="FF3300"/>
                </a:solidFill>
              </a:rPr>
              <a:t>encapsulates</a:t>
            </a:r>
            <a:r>
              <a:rPr lang="en-US"/>
              <a:t> device-specific knowledge</a:t>
            </a:r>
          </a:p>
          <a:p>
            <a:pPr lvl="2"/>
            <a:r>
              <a:rPr lang="en-US"/>
              <a:t>e.g., how to initialize a device, how to request I/O, how to handle interrupts or errors</a:t>
            </a:r>
          </a:p>
          <a:p>
            <a:pPr lvl="2"/>
            <a:r>
              <a:rPr lang="en-US"/>
              <a:t>examples: SCSI device drivers, Ethernet card drivers, video card drivers, sound card drivers, …</a:t>
            </a:r>
          </a:p>
          <a:p>
            <a:r>
              <a:rPr lang="en-US"/>
              <a:t>Note:  Windows has ~35,000 device drivers!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FEE9-AD5C-43C2-9C39-4800447C29ED}" type="slidenum">
              <a:rPr lang="en-US"/>
              <a:pPr/>
              <a:t>12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Secondary storage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Secondary storage (disk, tape) is persistent memory</a:t>
            </a:r>
          </a:p>
          <a:p>
            <a:pPr lvl="1"/>
            <a:r>
              <a:rPr lang="en-US"/>
              <a:t>often magnetic media, survives power failures (hopefully)</a:t>
            </a:r>
          </a:p>
          <a:p>
            <a:r>
              <a:rPr lang="en-US"/>
              <a:t>Routines that interact with disks are typically at a very low level in the OS</a:t>
            </a:r>
          </a:p>
          <a:p>
            <a:pPr lvl="1"/>
            <a:r>
              <a:rPr lang="en-US"/>
              <a:t>used by many components (file system, VM, …)</a:t>
            </a:r>
          </a:p>
          <a:p>
            <a:pPr lvl="1"/>
            <a:r>
              <a:rPr lang="en-US"/>
              <a:t>handle scheduling of disk operations, head movement, error handling, and often management of space on disks</a:t>
            </a:r>
          </a:p>
          <a:p>
            <a:r>
              <a:rPr lang="en-US"/>
              <a:t>Usually independent of file system</a:t>
            </a:r>
          </a:p>
          <a:p>
            <a:pPr lvl="1"/>
            <a:r>
              <a:rPr lang="en-US"/>
              <a:t>although there may be cooperation</a:t>
            </a:r>
          </a:p>
          <a:p>
            <a:pPr lvl="1"/>
            <a:r>
              <a:rPr lang="en-US"/>
              <a:t>file system knowledge of device details can help optimize performance</a:t>
            </a:r>
          </a:p>
          <a:p>
            <a:pPr lvl="2"/>
            <a:r>
              <a:rPr lang="en-US"/>
              <a:t>e.g., place related files close together on disk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D8EA-C278-4F1B-ADB1-B323A1B2AFBA}" type="slidenum">
              <a:rPr lang="en-US"/>
              <a:pPr/>
              <a:t>13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86400"/>
          </a:xfrm>
        </p:spPr>
        <p:txBody>
          <a:bodyPr/>
          <a:lstStyle/>
          <a:p>
            <a:r>
              <a:rPr lang="en-US"/>
              <a:t>Secondary storage devices are crude and awkward</a:t>
            </a:r>
          </a:p>
          <a:p>
            <a:pPr lvl="1"/>
            <a:r>
              <a:rPr lang="en-US"/>
              <a:t>e.g., “write 4096 byte block to sector 12”</a:t>
            </a:r>
          </a:p>
          <a:p>
            <a:r>
              <a:rPr lang="en-US"/>
              <a:t>File system: a convenient abstraction</a:t>
            </a:r>
          </a:p>
          <a:p>
            <a:pPr lvl="1"/>
            <a:r>
              <a:rPr lang="en-US"/>
              <a:t>defines logical objects like </a:t>
            </a:r>
            <a:r>
              <a:rPr lang="en-US">
                <a:solidFill>
                  <a:srgbClr val="FF3300"/>
                </a:solidFill>
              </a:rPr>
              <a:t>files</a:t>
            </a:r>
            <a:r>
              <a:rPr lang="en-US"/>
              <a:t> and </a:t>
            </a:r>
            <a:r>
              <a:rPr lang="en-US">
                <a:solidFill>
                  <a:srgbClr val="FF3300"/>
                </a:solidFill>
              </a:rPr>
              <a:t>directories</a:t>
            </a:r>
          </a:p>
          <a:p>
            <a:pPr lvl="2"/>
            <a:r>
              <a:rPr lang="en-US"/>
              <a:t>hides details about where on disk files live</a:t>
            </a:r>
          </a:p>
          <a:p>
            <a:pPr lvl="1"/>
            <a:r>
              <a:rPr lang="en-US"/>
              <a:t>as well as operations on objects like read and write</a:t>
            </a:r>
          </a:p>
          <a:p>
            <a:pPr lvl="2"/>
            <a:r>
              <a:rPr lang="en-US"/>
              <a:t>read/write byte ranges instead of blocks</a:t>
            </a:r>
          </a:p>
          <a:p>
            <a:r>
              <a:rPr lang="en-US"/>
              <a:t>A </a:t>
            </a:r>
            <a:r>
              <a:rPr lang="en-US">
                <a:solidFill>
                  <a:srgbClr val="FF3300"/>
                </a:solidFill>
              </a:rPr>
              <a:t>file</a:t>
            </a:r>
            <a:r>
              <a:rPr lang="en-US"/>
              <a:t> is the basic unit of long-term storage</a:t>
            </a:r>
          </a:p>
          <a:p>
            <a:pPr lvl="1"/>
            <a:r>
              <a:rPr lang="en-US"/>
              <a:t>file = named collection of persistent information</a:t>
            </a:r>
          </a:p>
          <a:p>
            <a:r>
              <a:rPr lang="en-US"/>
              <a:t>A </a:t>
            </a:r>
            <a:r>
              <a:rPr lang="en-US">
                <a:solidFill>
                  <a:srgbClr val="FF3300"/>
                </a:solidFill>
              </a:rPr>
              <a:t>directory</a:t>
            </a:r>
            <a:r>
              <a:rPr lang="en-US"/>
              <a:t> is just a special kind of file</a:t>
            </a:r>
          </a:p>
          <a:p>
            <a:pPr lvl="1"/>
            <a:r>
              <a:rPr lang="en-US"/>
              <a:t>directory = named file that contains names of other files and metadata about those files (e.g., file size)</a:t>
            </a:r>
          </a:p>
          <a:p>
            <a:r>
              <a:rPr lang="en-US"/>
              <a:t>Note:  Sequential byte stream is only one possibility!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C4EF-99D6-4B95-A282-04CA52763551}" type="slidenum">
              <a:rPr lang="en-US"/>
              <a:pPr/>
              <a:t>14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operations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file system interface defines standard operations:</a:t>
            </a:r>
          </a:p>
          <a:p>
            <a:pPr lvl="1"/>
            <a:r>
              <a:rPr lang="en-US"/>
              <a:t>file (or directory) creation and deletion</a:t>
            </a:r>
          </a:p>
          <a:p>
            <a:pPr lvl="1"/>
            <a:r>
              <a:rPr lang="en-US"/>
              <a:t>manipulation of files and directories (read, write, extend, rename, protect)</a:t>
            </a:r>
          </a:p>
          <a:p>
            <a:pPr lvl="1"/>
            <a:r>
              <a:rPr lang="en-US"/>
              <a:t>copy</a:t>
            </a:r>
          </a:p>
          <a:p>
            <a:pPr lvl="1"/>
            <a:r>
              <a:rPr lang="en-US"/>
              <a:t>lock</a:t>
            </a:r>
          </a:p>
          <a:p>
            <a:r>
              <a:rPr lang="en-US"/>
              <a:t>File systems also provide higher level services</a:t>
            </a:r>
          </a:p>
          <a:p>
            <a:pPr lvl="1"/>
            <a:r>
              <a:rPr lang="en-US"/>
              <a:t>accounting and quotas</a:t>
            </a:r>
          </a:p>
          <a:p>
            <a:pPr lvl="1"/>
            <a:r>
              <a:rPr lang="en-US"/>
              <a:t>backup (must be incremental and online!)</a:t>
            </a:r>
          </a:p>
          <a:p>
            <a:pPr lvl="1"/>
            <a:r>
              <a:rPr lang="en-US"/>
              <a:t>(sometimes) indexing or search</a:t>
            </a:r>
          </a:p>
          <a:p>
            <a:pPr lvl="1"/>
            <a:r>
              <a:rPr lang="en-US"/>
              <a:t>(sometimes) file versioning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B96-4DB3-4999-BC01-98B971541596}" type="slidenum">
              <a:rPr lang="en-US"/>
              <a:pPr/>
              <a:t>15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Protection is a general mechanism used throughout the OS</a:t>
            </a:r>
          </a:p>
          <a:p>
            <a:pPr lvl="1"/>
            <a:r>
              <a:rPr lang="en-US"/>
              <a:t>all resources needed to be protected</a:t>
            </a:r>
          </a:p>
          <a:p>
            <a:pPr lvl="2"/>
            <a:r>
              <a:rPr lang="en-US"/>
              <a:t>memory</a:t>
            </a:r>
          </a:p>
          <a:p>
            <a:pPr lvl="2"/>
            <a:r>
              <a:rPr lang="en-US"/>
              <a:t>processes</a:t>
            </a:r>
          </a:p>
          <a:p>
            <a:pPr lvl="2"/>
            <a:r>
              <a:rPr lang="en-US"/>
              <a:t>files</a:t>
            </a:r>
          </a:p>
          <a:p>
            <a:pPr lvl="2"/>
            <a:r>
              <a:rPr lang="en-US"/>
              <a:t>devices</a:t>
            </a:r>
          </a:p>
          <a:p>
            <a:pPr lvl="2"/>
            <a:r>
              <a:rPr lang="en-US"/>
              <a:t>CPU time</a:t>
            </a:r>
          </a:p>
          <a:p>
            <a:pPr lvl="2"/>
            <a:r>
              <a:rPr lang="en-US"/>
              <a:t>…</a:t>
            </a:r>
          </a:p>
          <a:p>
            <a:pPr lvl="1"/>
            <a:r>
              <a:rPr lang="en-US"/>
              <a:t>protection mechanisms help to detect and contain unintentional errors, as well as preventing malicious destruction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82BB-C9D8-4BC9-9329-C47D668F8EC7}" type="slidenum">
              <a:rPr lang="en-US"/>
              <a:pPr/>
              <a:t>16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Command interpreter (shell)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particular program that handles the interpretation of users’ commands and helps to manage processes</a:t>
            </a:r>
          </a:p>
          <a:p>
            <a:pPr lvl="1"/>
            <a:r>
              <a:rPr lang="en-US"/>
              <a:t>user input may be from keyboard (command-line interface), from script files, or from the mouse (GUIs)</a:t>
            </a:r>
          </a:p>
          <a:p>
            <a:pPr lvl="1"/>
            <a:r>
              <a:rPr lang="en-US"/>
              <a:t>allows users to launch and control new programs</a:t>
            </a:r>
          </a:p>
          <a:p>
            <a:r>
              <a:rPr lang="en-US"/>
              <a:t>On some systems, command interpreter may be a standard part of the OS (e.g., MS DOS, Apple II)</a:t>
            </a:r>
          </a:p>
          <a:p>
            <a:r>
              <a:rPr lang="en-US"/>
              <a:t>On others, it’s just non-privileged code that provides an interface to the user</a:t>
            </a:r>
          </a:p>
          <a:p>
            <a:pPr lvl="1"/>
            <a:r>
              <a:rPr lang="en-US"/>
              <a:t>e.g., bash/csh/tcsh/zsh on UNIX</a:t>
            </a:r>
          </a:p>
          <a:p>
            <a:r>
              <a:rPr lang="en-US"/>
              <a:t>On others, there may be no command language</a:t>
            </a:r>
          </a:p>
          <a:p>
            <a:pPr lvl="1"/>
            <a:r>
              <a:rPr lang="en-US"/>
              <a:t>e.g., MacOS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AFAD-5ADF-43CD-BB20-994E10F72E10}" type="slidenum">
              <a:rPr lang="en-US"/>
              <a:pPr/>
              <a:t>17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838200"/>
          </a:xfrm>
        </p:spPr>
        <p:txBody>
          <a:bodyPr/>
          <a:lstStyle/>
          <a:p>
            <a:r>
              <a:rPr lang="en-US"/>
              <a:t>It’s not always clear how to stitch OS modules together: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403600" y="4724400"/>
            <a:ext cx="1968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Memory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4457700" y="5448300"/>
            <a:ext cx="2832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I/O System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5537200" y="4711700"/>
            <a:ext cx="2298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Secondary Storage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4038600" y="3505200"/>
            <a:ext cx="2501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File System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1308100" y="3987800"/>
            <a:ext cx="3009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Protection System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5791200" y="3340100"/>
            <a:ext cx="2921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Accounting System</a:t>
            </a: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381000" y="4991100"/>
            <a:ext cx="3048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Process Management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4114800" y="2247900"/>
            <a:ext cx="31242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Command Interpreter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1803400" y="2819400"/>
            <a:ext cx="38608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Information Services</a:t>
            </a:r>
          </a:p>
        </p:txBody>
      </p:sp>
      <p:sp>
        <p:nvSpPr>
          <p:cNvPr id="75790" name="AutoShape 14"/>
          <p:cNvSpPr>
            <a:spLocks noChangeArrowheads="1"/>
          </p:cNvSpPr>
          <p:nvPr/>
        </p:nvSpPr>
        <p:spPr bwMode="auto">
          <a:xfrm>
            <a:off x="4610100" y="3492500"/>
            <a:ext cx="13335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1" name="AutoShape 15"/>
          <p:cNvSpPr>
            <a:spLocks noChangeArrowheads="1"/>
          </p:cNvSpPr>
          <p:nvPr/>
        </p:nvSpPr>
        <p:spPr bwMode="auto">
          <a:xfrm>
            <a:off x="5676900" y="4737100"/>
            <a:ext cx="1955800" cy="571500"/>
          </a:xfrm>
          <a:prstGeom prst="roundRect">
            <a:avLst>
              <a:gd name="adj" fmla="val 2339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2" name="AutoShape 16"/>
          <p:cNvSpPr>
            <a:spLocks noChangeArrowheads="1"/>
          </p:cNvSpPr>
          <p:nvPr/>
        </p:nvSpPr>
        <p:spPr bwMode="auto">
          <a:xfrm>
            <a:off x="5092700" y="5524500"/>
            <a:ext cx="1485900" cy="266700"/>
          </a:xfrm>
          <a:prstGeom prst="roundRect">
            <a:avLst>
              <a:gd name="adj" fmla="val 21731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AutoShape 17"/>
          <p:cNvSpPr>
            <a:spLocks noChangeArrowheads="1"/>
          </p:cNvSpPr>
          <p:nvPr/>
        </p:nvSpPr>
        <p:spPr bwMode="auto">
          <a:xfrm>
            <a:off x="3530600" y="4699000"/>
            <a:ext cx="1651000" cy="647700"/>
          </a:xfrm>
          <a:prstGeom prst="roundRect">
            <a:avLst>
              <a:gd name="adj" fmla="val 24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>
            <a:off x="1739900" y="3975100"/>
            <a:ext cx="2032000" cy="4318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5" name="AutoShape 19"/>
          <p:cNvSpPr>
            <a:spLocks noChangeArrowheads="1"/>
          </p:cNvSpPr>
          <p:nvPr/>
        </p:nvSpPr>
        <p:spPr bwMode="auto">
          <a:xfrm>
            <a:off x="2578100" y="2819400"/>
            <a:ext cx="21971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6" name="AutoShape 20"/>
          <p:cNvSpPr>
            <a:spLocks noChangeArrowheads="1"/>
          </p:cNvSpPr>
          <p:nvPr/>
        </p:nvSpPr>
        <p:spPr bwMode="auto">
          <a:xfrm>
            <a:off x="6134100" y="3340100"/>
            <a:ext cx="2032000" cy="3810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736600" y="4953000"/>
            <a:ext cx="2311400" cy="393700"/>
          </a:xfrm>
          <a:prstGeom prst="roundRect">
            <a:avLst>
              <a:gd name="adj" fmla="val 2257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8" name="AutoShape 22"/>
          <p:cNvSpPr>
            <a:spLocks noChangeArrowheads="1"/>
          </p:cNvSpPr>
          <p:nvPr/>
        </p:nvSpPr>
        <p:spPr bwMode="auto">
          <a:xfrm>
            <a:off x="4406900" y="2247900"/>
            <a:ext cx="2527300" cy="342900"/>
          </a:xfrm>
          <a:prstGeom prst="roundRect">
            <a:avLst>
              <a:gd name="adj" fmla="val 2413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>
            <a:off x="4273550" y="2597150"/>
            <a:ext cx="419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 flipH="1">
            <a:off x="5264150" y="2597150"/>
            <a:ext cx="635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 flipH="1">
            <a:off x="3752850" y="2584450"/>
            <a:ext cx="1371600" cy="139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 flipH="1">
            <a:off x="2698750" y="2609850"/>
            <a:ext cx="2527300" cy="236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>
            <a:off x="5822950" y="2609850"/>
            <a:ext cx="10922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4" name="Line 28"/>
          <p:cNvSpPr>
            <a:spLocks noChangeShapeType="1"/>
          </p:cNvSpPr>
          <p:nvPr/>
        </p:nvSpPr>
        <p:spPr bwMode="auto">
          <a:xfrm flipH="1">
            <a:off x="5949950" y="3562350"/>
            <a:ext cx="165100" cy="50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5" name="Line 29"/>
          <p:cNvSpPr>
            <a:spLocks noChangeShapeType="1"/>
          </p:cNvSpPr>
          <p:nvPr/>
        </p:nvSpPr>
        <p:spPr bwMode="auto">
          <a:xfrm flipH="1" flipV="1">
            <a:off x="4756150" y="3028950"/>
            <a:ext cx="13843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6" name="Line 30"/>
          <p:cNvSpPr>
            <a:spLocks noChangeShapeType="1"/>
          </p:cNvSpPr>
          <p:nvPr/>
        </p:nvSpPr>
        <p:spPr bwMode="auto">
          <a:xfrm flipH="1">
            <a:off x="5099050" y="3714750"/>
            <a:ext cx="1143000" cy="965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7" name="Line 31"/>
          <p:cNvSpPr>
            <a:spLocks noChangeShapeType="1"/>
          </p:cNvSpPr>
          <p:nvPr/>
        </p:nvSpPr>
        <p:spPr bwMode="auto">
          <a:xfrm flipH="1">
            <a:off x="6559550" y="3714750"/>
            <a:ext cx="76200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8" name="Line 32"/>
          <p:cNvSpPr>
            <a:spLocks noChangeShapeType="1"/>
          </p:cNvSpPr>
          <p:nvPr/>
        </p:nvSpPr>
        <p:spPr bwMode="auto">
          <a:xfrm flipH="1">
            <a:off x="2901950" y="3727450"/>
            <a:ext cx="32639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9" name="Line 33"/>
          <p:cNvSpPr>
            <a:spLocks noChangeShapeType="1"/>
          </p:cNvSpPr>
          <p:nvPr/>
        </p:nvSpPr>
        <p:spPr bwMode="auto">
          <a:xfrm flipH="1">
            <a:off x="2965450" y="5162550"/>
            <a:ext cx="558800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0" name="Line 34"/>
          <p:cNvSpPr>
            <a:spLocks noChangeShapeType="1"/>
          </p:cNvSpPr>
          <p:nvPr/>
        </p:nvSpPr>
        <p:spPr bwMode="auto">
          <a:xfrm flipV="1">
            <a:off x="2990850" y="5213350"/>
            <a:ext cx="546100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1" name="Line 35"/>
          <p:cNvSpPr>
            <a:spLocks noChangeShapeType="1"/>
          </p:cNvSpPr>
          <p:nvPr/>
        </p:nvSpPr>
        <p:spPr bwMode="auto">
          <a:xfrm flipV="1">
            <a:off x="4883150" y="3803650"/>
            <a:ext cx="317500" cy="889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2" name="Line 36"/>
          <p:cNvSpPr>
            <a:spLocks noChangeShapeType="1"/>
          </p:cNvSpPr>
          <p:nvPr/>
        </p:nvSpPr>
        <p:spPr bwMode="auto">
          <a:xfrm flipH="1">
            <a:off x="4641850" y="3917950"/>
            <a:ext cx="241300" cy="800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3" name="Line 37"/>
          <p:cNvSpPr>
            <a:spLocks noChangeShapeType="1"/>
          </p:cNvSpPr>
          <p:nvPr/>
        </p:nvSpPr>
        <p:spPr bwMode="auto">
          <a:xfrm flipH="1">
            <a:off x="6026150" y="5340350"/>
            <a:ext cx="203200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4" name="Line 38"/>
          <p:cNvSpPr>
            <a:spLocks noChangeShapeType="1"/>
          </p:cNvSpPr>
          <p:nvPr/>
        </p:nvSpPr>
        <p:spPr bwMode="auto">
          <a:xfrm>
            <a:off x="5657850" y="3905250"/>
            <a:ext cx="622300" cy="812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5" name="Line 39"/>
          <p:cNvSpPr>
            <a:spLocks noChangeShapeType="1"/>
          </p:cNvSpPr>
          <p:nvPr/>
        </p:nvSpPr>
        <p:spPr bwMode="auto">
          <a:xfrm flipH="1" flipV="1">
            <a:off x="5480050" y="3854450"/>
            <a:ext cx="4826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6" name="Line 40"/>
          <p:cNvSpPr>
            <a:spLocks noChangeShapeType="1"/>
          </p:cNvSpPr>
          <p:nvPr/>
        </p:nvSpPr>
        <p:spPr bwMode="auto">
          <a:xfrm>
            <a:off x="3778250" y="4222750"/>
            <a:ext cx="1968500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7" name="Line 41"/>
          <p:cNvSpPr>
            <a:spLocks noChangeShapeType="1"/>
          </p:cNvSpPr>
          <p:nvPr/>
        </p:nvSpPr>
        <p:spPr bwMode="auto">
          <a:xfrm>
            <a:off x="3727450" y="4311650"/>
            <a:ext cx="2286000" cy="119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8" name="Line 42"/>
          <p:cNvSpPr>
            <a:spLocks noChangeShapeType="1"/>
          </p:cNvSpPr>
          <p:nvPr/>
        </p:nvSpPr>
        <p:spPr bwMode="auto">
          <a:xfrm flipH="1">
            <a:off x="2228850" y="4400550"/>
            <a:ext cx="355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9" name="Line 43"/>
          <p:cNvSpPr>
            <a:spLocks noChangeShapeType="1"/>
          </p:cNvSpPr>
          <p:nvPr/>
        </p:nvSpPr>
        <p:spPr bwMode="auto">
          <a:xfrm flipH="1">
            <a:off x="6534150" y="3740150"/>
            <a:ext cx="1371600" cy="1968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0" name="Line 44"/>
          <p:cNvSpPr>
            <a:spLocks noChangeShapeType="1"/>
          </p:cNvSpPr>
          <p:nvPr/>
        </p:nvSpPr>
        <p:spPr bwMode="auto">
          <a:xfrm flipH="1">
            <a:off x="5492750" y="2571750"/>
            <a:ext cx="152400" cy="293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1" name="Line 45"/>
          <p:cNvSpPr>
            <a:spLocks noChangeShapeType="1"/>
          </p:cNvSpPr>
          <p:nvPr/>
        </p:nvSpPr>
        <p:spPr bwMode="auto">
          <a:xfrm>
            <a:off x="3625850" y="4413250"/>
            <a:ext cx="419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2" name="Line 46"/>
          <p:cNvSpPr>
            <a:spLocks noChangeShapeType="1"/>
          </p:cNvSpPr>
          <p:nvPr/>
        </p:nvSpPr>
        <p:spPr bwMode="auto">
          <a:xfrm flipH="1">
            <a:off x="4349750" y="2584450"/>
            <a:ext cx="558800" cy="210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3" name="Line 47"/>
          <p:cNvSpPr>
            <a:spLocks noChangeShapeType="1"/>
          </p:cNvSpPr>
          <p:nvPr/>
        </p:nvSpPr>
        <p:spPr bwMode="auto">
          <a:xfrm flipV="1">
            <a:off x="6305550" y="5276850"/>
            <a:ext cx="2667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4" name="Line 48"/>
          <p:cNvSpPr>
            <a:spLocks noChangeShapeType="1"/>
          </p:cNvSpPr>
          <p:nvPr/>
        </p:nvSpPr>
        <p:spPr bwMode="auto">
          <a:xfrm>
            <a:off x="5187950" y="4959350"/>
            <a:ext cx="5207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5" name="Line 49"/>
          <p:cNvSpPr>
            <a:spLocks noChangeShapeType="1"/>
          </p:cNvSpPr>
          <p:nvPr/>
        </p:nvSpPr>
        <p:spPr bwMode="auto">
          <a:xfrm flipH="1" flipV="1">
            <a:off x="5149850" y="5137150"/>
            <a:ext cx="203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6" name="Rectangle 50"/>
          <p:cNvSpPr>
            <a:spLocks noChangeArrowheads="1"/>
          </p:cNvSpPr>
          <p:nvPr/>
        </p:nvSpPr>
        <p:spPr bwMode="auto">
          <a:xfrm>
            <a:off x="2070100" y="3390900"/>
            <a:ext cx="18415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 algn="l"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Error Handling</a:t>
            </a:r>
          </a:p>
        </p:txBody>
      </p:sp>
      <p:sp>
        <p:nvSpPr>
          <p:cNvPr id="75827" name="AutoShape 51"/>
          <p:cNvSpPr>
            <a:spLocks noChangeArrowheads="1"/>
          </p:cNvSpPr>
          <p:nvPr/>
        </p:nvSpPr>
        <p:spPr bwMode="auto">
          <a:xfrm>
            <a:off x="1981200" y="3403600"/>
            <a:ext cx="1854200" cy="330200"/>
          </a:xfrm>
          <a:prstGeom prst="roundRect">
            <a:avLst>
              <a:gd name="adj" fmla="val 2221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8" name="Line 52"/>
          <p:cNvSpPr>
            <a:spLocks noChangeShapeType="1"/>
          </p:cNvSpPr>
          <p:nvPr/>
        </p:nvSpPr>
        <p:spPr bwMode="auto">
          <a:xfrm flipH="1">
            <a:off x="2901950" y="3714750"/>
            <a:ext cx="101600" cy="241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9" name="Line 53"/>
          <p:cNvSpPr>
            <a:spLocks noChangeShapeType="1"/>
          </p:cNvSpPr>
          <p:nvPr/>
        </p:nvSpPr>
        <p:spPr bwMode="auto">
          <a:xfrm flipV="1">
            <a:off x="1238250" y="3689350"/>
            <a:ext cx="1104900" cy="1270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0" name="Line 54"/>
          <p:cNvSpPr>
            <a:spLocks noChangeShapeType="1"/>
          </p:cNvSpPr>
          <p:nvPr/>
        </p:nvSpPr>
        <p:spPr bwMode="auto">
          <a:xfrm flipH="1">
            <a:off x="3816350" y="3562350"/>
            <a:ext cx="78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1" name="Line 55"/>
          <p:cNvSpPr>
            <a:spLocks noChangeShapeType="1"/>
          </p:cNvSpPr>
          <p:nvPr/>
        </p:nvSpPr>
        <p:spPr bwMode="auto">
          <a:xfrm flipV="1">
            <a:off x="3790950" y="2482850"/>
            <a:ext cx="1244600" cy="952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2" name="Line 56"/>
          <p:cNvSpPr>
            <a:spLocks noChangeShapeType="1"/>
          </p:cNvSpPr>
          <p:nvPr/>
        </p:nvSpPr>
        <p:spPr bwMode="auto">
          <a:xfrm flipH="1">
            <a:off x="3803650" y="2597150"/>
            <a:ext cx="19431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3" name="Line 57"/>
          <p:cNvSpPr>
            <a:spLocks noChangeShapeType="1"/>
          </p:cNvSpPr>
          <p:nvPr/>
        </p:nvSpPr>
        <p:spPr bwMode="auto">
          <a:xfrm>
            <a:off x="3829050" y="3689350"/>
            <a:ext cx="24003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4" name="Line 58"/>
          <p:cNvSpPr>
            <a:spLocks noChangeShapeType="1"/>
          </p:cNvSpPr>
          <p:nvPr/>
        </p:nvSpPr>
        <p:spPr bwMode="auto">
          <a:xfrm flipH="1" flipV="1">
            <a:off x="3752850" y="3663950"/>
            <a:ext cx="2070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5" name="Line 59"/>
          <p:cNvSpPr>
            <a:spLocks noChangeShapeType="1"/>
          </p:cNvSpPr>
          <p:nvPr/>
        </p:nvSpPr>
        <p:spPr bwMode="auto">
          <a:xfrm flipH="1" flipV="1">
            <a:off x="3803650" y="3435350"/>
            <a:ext cx="482600" cy="128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6" name="Line 60"/>
          <p:cNvSpPr>
            <a:spLocks noChangeShapeType="1"/>
          </p:cNvSpPr>
          <p:nvPr/>
        </p:nvSpPr>
        <p:spPr bwMode="auto">
          <a:xfrm>
            <a:off x="3460750" y="3727450"/>
            <a:ext cx="4191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7" name="Line 61"/>
          <p:cNvSpPr>
            <a:spLocks noChangeShapeType="1"/>
          </p:cNvSpPr>
          <p:nvPr/>
        </p:nvSpPr>
        <p:spPr bwMode="auto">
          <a:xfrm flipH="1">
            <a:off x="1543050" y="3714750"/>
            <a:ext cx="939800" cy="1257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8" name="Line 62"/>
          <p:cNvSpPr>
            <a:spLocks noChangeShapeType="1"/>
          </p:cNvSpPr>
          <p:nvPr/>
        </p:nvSpPr>
        <p:spPr bwMode="auto">
          <a:xfrm flipH="1" flipV="1">
            <a:off x="3371850" y="3689350"/>
            <a:ext cx="1016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9" name="Line 63"/>
          <p:cNvSpPr>
            <a:spLocks noChangeShapeType="1"/>
          </p:cNvSpPr>
          <p:nvPr/>
        </p:nvSpPr>
        <p:spPr bwMode="auto">
          <a:xfrm>
            <a:off x="3816350" y="3625850"/>
            <a:ext cx="774700" cy="12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40" name="Line 64"/>
          <p:cNvSpPr>
            <a:spLocks noChangeShapeType="1"/>
          </p:cNvSpPr>
          <p:nvPr/>
        </p:nvSpPr>
        <p:spPr bwMode="auto">
          <a:xfrm>
            <a:off x="4768850" y="2876550"/>
            <a:ext cx="1854200" cy="431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490B-1DFC-4445-B48C-330D72EBD149}" type="slidenum">
              <a:rPr lang="en-US"/>
              <a:pPr/>
              <a:t>18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OS consists of all of these components, plus:</a:t>
            </a:r>
          </a:p>
          <a:p>
            <a:pPr lvl="1"/>
            <a:r>
              <a:rPr lang="en-US"/>
              <a:t>many other components</a:t>
            </a:r>
          </a:p>
          <a:p>
            <a:pPr lvl="1"/>
            <a:r>
              <a:rPr lang="en-US"/>
              <a:t>system programs (privileged and non-privileged)</a:t>
            </a:r>
          </a:p>
          <a:p>
            <a:pPr lvl="2"/>
            <a:r>
              <a:rPr lang="en-US"/>
              <a:t>e.g., bootstrap code, the init program, …</a:t>
            </a:r>
          </a:p>
          <a:p>
            <a:r>
              <a:rPr lang="en-US"/>
              <a:t>Major issue:</a:t>
            </a:r>
          </a:p>
          <a:p>
            <a:pPr lvl="1"/>
            <a:r>
              <a:rPr lang="en-US"/>
              <a:t>how do we organize all this?</a:t>
            </a:r>
          </a:p>
          <a:p>
            <a:pPr lvl="1"/>
            <a:r>
              <a:rPr lang="en-US"/>
              <a:t>what are all of the code modules, and where do they exist?</a:t>
            </a:r>
          </a:p>
          <a:p>
            <a:pPr lvl="1"/>
            <a:r>
              <a:rPr lang="en-US"/>
              <a:t>how do they cooperate?</a:t>
            </a:r>
          </a:p>
          <a:p>
            <a:r>
              <a:rPr lang="en-US"/>
              <a:t>Massive software engineering and design problem</a:t>
            </a:r>
          </a:p>
          <a:p>
            <a:pPr lvl="1"/>
            <a:r>
              <a:rPr lang="en-US"/>
              <a:t>design a large, complex program that:</a:t>
            </a:r>
          </a:p>
          <a:p>
            <a:pPr lvl="2"/>
            <a:r>
              <a:rPr lang="en-US"/>
              <a:t>performs well, is reliable, is extensible, is backwards compatible, 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8721-0844-4D2A-8E91-0B231F1F8CB5}" type="slidenum">
              <a:rPr lang="en-US"/>
              <a:pPr/>
              <a:t>19</a:t>
            </a:fld>
            <a:endParaRPr lang="en-US"/>
          </a:p>
        </p:txBody>
      </p:sp>
      <p:pic>
        <p:nvPicPr>
          <p:cNvPr id="124932" name="Picture 4" descr="vista-de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62200"/>
            <a:ext cx="6019800" cy="3903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33" name="Picture 5" descr="longhor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4500"/>
            <a:ext cx="5486400" cy="1682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023E-1C31-4D99-9B83-857A92361DAE}" type="slidenum">
              <a:rPr lang="en-US"/>
              <a:pPr/>
              <a:t>2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OS sits between application programs and the hardware</a:t>
            </a:r>
          </a:p>
          <a:p>
            <a:pPr lvl="1"/>
            <a:r>
              <a:rPr lang="en-US" dirty="0"/>
              <a:t>it mediates access and abstracts away ugliness</a:t>
            </a:r>
          </a:p>
          <a:p>
            <a:pPr lvl="1"/>
            <a:r>
              <a:rPr lang="en-US" dirty="0"/>
              <a:t>programs request services via </a:t>
            </a:r>
            <a:r>
              <a:rPr lang="en-US" dirty="0" smtClean="0"/>
              <a:t>traps </a:t>
            </a:r>
            <a:r>
              <a:rPr lang="en-US" dirty="0"/>
              <a:t>or </a:t>
            </a:r>
            <a:r>
              <a:rPr lang="en-US" dirty="0" smtClean="0"/>
              <a:t>exceptions</a:t>
            </a:r>
            <a:endParaRPr lang="en-US" dirty="0"/>
          </a:p>
          <a:p>
            <a:pPr lvl="1"/>
            <a:r>
              <a:rPr lang="en-US" dirty="0"/>
              <a:t>devices request attention via interrupts</a:t>
            </a:r>
          </a:p>
        </p:txBody>
      </p:sp>
      <p:pic>
        <p:nvPicPr>
          <p:cNvPr id="89092" name="Picture 4" descr="clou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10000"/>
            <a:ext cx="3046413" cy="199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038600" y="4800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OS</a:t>
            </a:r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1295400" y="37338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7"/>
          <p:cNvSpPr>
            <a:spLocks noChangeArrowheads="1"/>
          </p:cNvSpPr>
          <p:nvPr/>
        </p:nvSpPr>
        <p:spPr bwMode="auto">
          <a:xfrm>
            <a:off x="3200400" y="33528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Oval 8"/>
          <p:cNvSpPr>
            <a:spLocks noChangeArrowheads="1"/>
          </p:cNvSpPr>
          <p:nvPr/>
        </p:nvSpPr>
        <p:spPr bwMode="auto">
          <a:xfrm>
            <a:off x="5181600" y="33528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Oval 9"/>
          <p:cNvSpPr>
            <a:spLocks noChangeArrowheads="1"/>
          </p:cNvSpPr>
          <p:nvPr/>
        </p:nvSpPr>
        <p:spPr bwMode="auto">
          <a:xfrm>
            <a:off x="7315200" y="36576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1371600" y="3886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32766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52578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7391400" y="3810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P4</a:t>
            </a:r>
          </a:p>
        </p:txBody>
      </p:sp>
      <p:sp>
        <p:nvSpPr>
          <p:cNvPr id="89102" name="Oval 14"/>
          <p:cNvSpPr>
            <a:spLocks noChangeArrowheads="1"/>
          </p:cNvSpPr>
          <p:nvPr/>
        </p:nvSpPr>
        <p:spPr bwMode="auto">
          <a:xfrm>
            <a:off x="1295400" y="52578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3" name="Oval 15"/>
          <p:cNvSpPr>
            <a:spLocks noChangeArrowheads="1"/>
          </p:cNvSpPr>
          <p:nvPr/>
        </p:nvSpPr>
        <p:spPr bwMode="auto">
          <a:xfrm>
            <a:off x="3124200" y="55626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4" name="Oval 16"/>
          <p:cNvSpPr>
            <a:spLocks noChangeArrowheads="1"/>
          </p:cNvSpPr>
          <p:nvPr/>
        </p:nvSpPr>
        <p:spPr bwMode="auto">
          <a:xfrm>
            <a:off x="5181600" y="55626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5" name="Oval 17"/>
          <p:cNvSpPr>
            <a:spLocks noChangeArrowheads="1"/>
          </p:cNvSpPr>
          <p:nvPr/>
        </p:nvSpPr>
        <p:spPr bwMode="auto">
          <a:xfrm>
            <a:off x="7315200" y="53340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1371600" y="5410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D1</a:t>
            </a:r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3200400" y="571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D2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5257800" y="571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D3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7391400" y="5486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D4</a:t>
            </a:r>
          </a:p>
        </p:txBody>
      </p:sp>
      <p:sp>
        <p:nvSpPr>
          <p:cNvPr id="89111" name="Line 23"/>
          <p:cNvSpPr>
            <a:spLocks noChangeShapeType="1"/>
          </p:cNvSpPr>
          <p:nvPr/>
        </p:nvSpPr>
        <p:spPr bwMode="auto">
          <a:xfrm>
            <a:off x="1905000" y="4495800"/>
            <a:ext cx="12954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2" name="Line 24"/>
          <p:cNvSpPr>
            <a:spLocks noChangeShapeType="1"/>
          </p:cNvSpPr>
          <p:nvPr/>
        </p:nvSpPr>
        <p:spPr bwMode="auto">
          <a:xfrm flipH="1" flipV="1">
            <a:off x="2057400" y="4114800"/>
            <a:ext cx="1524000" cy="609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3" name="Line 25"/>
          <p:cNvSpPr>
            <a:spLocks noChangeShapeType="1"/>
          </p:cNvSpPr>
          <p:nvPr/>
        </p:nvSpPr>
        <p:spPr bwMode="auto">
          <a:xfrm>
            <a:off x="5562600" y="5181600"/>
            <a:ext cx="1752600" cy="6858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4" name="Line 26"/>
          <p:cNvSpPr>
            <a:spLocks noChangeShapeType="1"/>
          </p:cNvSpPr>
          <p:nvPr/>
        </p:nvSpPr>
        <p:spPr bwMode="auto">
          <a:xfrm flipH="1" flipV="1">
            <a:off x="5867400" y="4800600"/>
            <a:ext cx="1524000" cy="609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5" name="Text Box 27"/>
          <p:cNvSpPr txBox="1">
            <a:spLocks noChangeArrowheads="1"/>
          </p:cNvSpPr>
          <p:nvPr/>
        </p:nvSpPr>
        <p:spPr bwMode="auto">
          <a:xfrm>
            <a:off x="1676400" y="4495800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smtClean="0"/>
              <a:t>trap or exception</a:t>
            </a:r>
            <a:endParaRPr lang="en-US" dirty="0"/>
          </a:p>
        </p:txBody>
      </p:sp>
      <p:sp>
        <p:nvSpPr>
          <p:cNvPr id="89116" name="Text Box 28"/>
          <p:cNvSpPr txBox="1">
            <a:spLocks noChangeArrowheads="1"/>
          </p:cNvSpPr>
          <p:nvPr/>
        </p:nvSpPr>
        <p:spPr bwMode="auto">
          <a:xfrm>
            <a:off x="6172200" y="4876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interrupt</a:t>
            </a:r>
          </a:p>
        </p:txBody>
      </p:sp>
      <p:sp>
        <p:nvSpPr>
          <p:cNvPr id="89117" name="Text Box 29"/>
          <p:cNvSpPr txBox="1">
            <a:spLocks noChangeArrowheads="1"/>
          </p:cNvSpPr>
          <p:nvPr/>
        </p:nvSpPr>
        <p:spPr bwMode="auto">
          <a:xfrm>
            <a:off x="2286000" y="4191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dispatch</a:t>
            </a:r>
          </a:p>
        </p:txBody>
      </p:sp>
      <p:sp>
        <p:nvSpPr>
          <p:cNvPr id="89118" name="Text Box 30"/>
          <p:cNvSpPr txBox="1">
            <a:spLocks noChangeArrowheads="1"/>
          </p:cNvSpPr>
          <p:nvPr/>
        </p:nvSpPr>
        <p:spPr bwMode="auto">
          <a:xfrm>
            <a:off x="5715000" y="5410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start i/o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8720-75A6-4687-AD08-90AC02C4E228}" type="slidenum">
              <a:rPr lang="en-US"/>
              <a:pPr/>
              <a:t>20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structure: Monolithic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990600"/>
          </a:xfrm>
        </p:spPr>
        <p:txBody>
          <a:bodyPr/>
          <a:lstStyle/>
          <a:p>
            <a:r>
              <a:rPr lang="en-US"/>
              <a:t>Traditionally, OS’s (like UNIX) were built as a </a:t>
            </a:r>
            <a:r>
              <a:rPr lang="en-US">
                <a:solidFill>
                  <a:srgbClr val="FF3300"/>
                </a:solidFill>
              </a:rPr>
              <a:t>monolithic</a:t>
            </a:r>
            <a:r>
              <a:rPr lang="en-US"/>
              <a:t> entity:</a:t>
            </a: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1981200" y="48006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1981200" y="36576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3276600" y="3733800"/>
            <a:ext cx="2362200" cy="914400"/>
          </a:xfrm>
          <a:prstGeom prst="rect">
            <a:avLst/>
          </a:prstGeom>
          <a:solidFill>
            <a:srgbClr val="F0E5E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everything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3276600" y="2590800"/>
            <a:ext cx="23622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user programs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3276600" y="4876800"/>
            <a:ext cx="23622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hardware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1701800" y="4038600"/>
            <a:ext cx="550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OS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3377-DC0F-4CAF-A458-6616A66C5C08}" type="slidenum">
              <a:rPr lang="en-US"/>
              <a:pPr/>
              <a:t>21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Monolithic design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Major advantage:</a:t>
            </a:r>
          </a:p>
          <a:p>
            <a:pPr lvl="1"/>
            <a:r>
              <a:rPr lang="en-US"/>
              <a:t>cost of module interactions is low (procedure call)</a:t>
            </a:r>
          </a:p>
          <a:p>
            <a:r>
              <a:rPr lang="en-US"/>
              <a:t>Disadvantages:</a:t>
            </a:r>
          </a:p>
          <a:p>
            <a:pPr lvl="1"/>
            <a:r>
              <a:rPr lang="en-US"/>
              <a:t>hard to understand</a:t>
            </a:r>
          </a:p>
          <a:p>
            <a:pPr lvl="1"/>
            <a:r>
              <a:rPr lang="en-US"/>
              <a:t>hard to modify</a:t>
            </a:r>
          </a:p>
          <a:p>
            <a:pPr lvl="1"/>
            <a:r>
              <a:rPr lang="en-US"/>
              <a:t>unreliable (no isolation between system modules)</a:t>
            </a:r>
          </a:p>
          <a:p>
            <a:pPr lvl="1"/>
            <a:r>
              <a:rPr lang="en-US"/>
              <a:t>hard to maintain</a:t>
            </a:r>
          </a:p>
          <a:p>
            <a:r>
              <a:rPr lang="en-US"/>
              <a:t>What is the alternative?</a:t>
            </a:r>
          </a:p>
          <a:p>
            <a:pPr lvl="1"/>
            <a:r>
              <a:rPr lang="en-US"/>
              <a:t>find a way to organize the OS in order to simplify its design and implementation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6969-741C-46B8-82F5-DA39396D814C}" type="slidenum">
              <a:rPr lang="en-US"/>
              <a:pPr/>
              <a:t>22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The traditional approach is layering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implement OS as a set of layers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each layer presents an enhanced ‘virtual machine’ to the layer above</a:t>
            </a:r>
          </a:p>
          <a:p>
            <a:pPr>
              <a:lnSpc>
                <a:spcPct val="90000"/>
              </a:lnSpc>
            </a:pPr>
            <a:r>
              <a:rPr lang="en-US" sz="2000"/>
              <a:t>The first description of this approach was Dijkstra’s THE system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5:  </a:t>
            </a:r>
            <a:r>
              <a:rPr lang="en-US" sz="1800">
                <a:solidFill>
                  <a:srgbClr val="FF0066"/>
                </a:solidFill>
              </a:rPr>
              <a:t>Job Managers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Execute users’ programs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4:  </a:t>
            </a:r>
            <a:r>
              <a:rPr lang="en-US" sz="1800">
                <a:solidFill>
                  <a:srgbClr val="FF0066"/>
                </a:solidFill>
              </a:rPr>
              <a:t>Device Managers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Handle devices and provide buffering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3:  </a:t>
            </a:r>
            <a:r>
              <a:rPr lang="en-US" sz="1800">
                <a:solidFill>
                  <a:srgbClr val="FF0066"/>
                </a:solidFill>
              </a:rPr>
              <a:t>Console Manager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Implements virtual consoles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2: </a:t>
            </a:r>
            <a:r>
              <a:rPr lang="en-US" sz="1800">
                <a:solidFill>
                  <a:srgbClr val="FF0066"/>
                </a:solidFill>
              </a:rPr>
              <a:t>Page Manager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Implements virtual memories for each process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1: </a:t>
            </a:r>
            <a:r>
              <a:rPr lang="en-US" sz="1800">
                <a:solidFill>
                  <a:srgbClr val="FF0066"/>
                </a:solidFill>
              </a:rPr>
              <a:t>Kernel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Implements a virtual processor for each process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0: </a:t>
            </a:r>
            <a:r>
              <a:rPr lang="en-US" sz="1800">
                <a:solidFill>
                  <a:srgbClr val="FF0066"/>
                </a:solidFill>
              </a:rPr>
              <a:t>Hardware</a:t>
            </a:r>
          </a:p>
          <a:p>
            <a:pPr>
              <a:lnSpc>
                <a:spcPct val="90000"/>
              </a:lnSpc>
            </a:pPr>
            <a:r>
              <a:rPr lang="en-US" sz="2000"/>
              <a:t>Each layer can be tested and verified independently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1A10-B9C1-475E-94CE-F1793A5F7FCD}" type="slidenum">
              <a:rPr lang="en-US"/>
              <a:pPr/>
              <a:t>23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layering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Imposes hierarchical structure</a:t>
            </a:r>
          </a:p>
          <a:p>
            <a:pPr lvl="1"/>
            <a:r>
              <a:rPr lang="en-US"/>
              <a:t>but real systems are more complex:</a:t>
            </a:r>
          </a:p>
          <a:p>
            <a:pPr lvl="2"/>
            <a:r>
              <a:rPr lang="en-US"/>
              <a:t>file system requires VM services (buffers)</a:t>
            </a:r>
          </a:p>
          <a:p>
            <a:pPr lvl="2"/>
            <a:r>
              <a:rPr lang="en-US"/>
              <a:t>VM would like to use files for its backing store</a:t>
            </a:r>
          </a:p>
          <a:p>
            <a:pPr lvl="1"/>
            <a:r>
              <a:rPr lang="en-US"/>
              <a:t>strict layering isn’t flexible enough</a:t>
            </a:r>
          </a:p>
          <a:p>
            <a:r>
              <a:rPr lang="en-US"/>
              <a:t>Poor performance</a:t>
            </a:r>
          </a:p>
          <a:p>
            <a:pPr lvl="1"/>
            <a:r>
              <a:rPr lang="en-US"/>
              <a:t>each layer crossing has </a:t>
            </a:r>
            <a:r>
              <a:rPr lang="en-US">
                <a:solidFill>
                  <a:srgbClr val="FF3300"/>
                </a:solidFill>
              </a:rPr>
              <a:t>overhead</a:t>
            </a:r>
            <a:r>
              <a:rPr lang="en-US"/>
              <a:t> associated with it</a:t>
            </a:r>
          </a:p>
          <a:p>
            <a:r>
              <a:rPr lang="en-US"/>
              <a:t>Disjunction between model and reality</a:t>
            </a:r>
          </a:p>
          <a:p>
            <a:pPr lvl="1"/>
            <a:r>
              <a:rPr lang="en-US"/>
              <a:t>systems modeled as layers, but not really built that way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D8CC-DD59-42BF-A991-4DA3D780811C}" type="slidenum">
              <a:rPr lang="en-US"/>
              <a:pPr/>
              <a:t>24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Abstraction Layer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5867400" cy="4800600"/>
          </a:xfrm>
        </p:spPr>
        <p:txBody>
          <a:bodyPr/>
          <a:lstStyle/>
          <a:p>
            <a:r>
              <a:rPr lang="en-US"/>
              <a:t>An example of layering in modern operating systems</a:t>
            </a:r>
          </a:p>
          <a:p>
            <a:r>
              <a:rPr lang="en-US"/>
              <a:t>Goal: separates hardware-specific routines from the “core” OS</a:t>
            </a:r>
          </a:p>
          <a:p>
            <a:pPr lvl="1"/>
            <a:r>
              <a:rPr lang="en-US"/>
              <a:t>Provides portability</a:t>
            </a:r>
          </a:p>
          <a:p>
            <a:pPr lvl="1"/>
            <a:r>
              <a:rPr lang="en-US"/>
              <a:t>Improves readability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5867400" y="2438400"/>
            <a:ext cx="3048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Core OS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(file system, 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scheduler, 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system calls)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5867400" y="3962400"/>
            <a:ext cx="3048000" cy="1524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Hardware Abstraction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Layer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(device drivers, 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assembly routines)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AEFB-EEB4-4A0E-B9F5-D3C790D8382A}" type="slidenum">
              <a:rPr lang="en-US"/>
              <a:pPr/>
              <a:t>25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Microkernels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Popular in the late 80’s, early 90’s</a:t>
            </a:r>
          </a:p>
          <a:p>
            <a:pPr lvl="1"/>
            <a:r>
              <a:rPr lang="en-US"/>
              <a:t>recent resurgence of popularity </a:t>
            </a:r>
          </a:p>
          <a:p>
            <a:r>
              <a:rPr lang="en-US"/>
              <a:t>Goal:</a:t>
            </a:r>
          </a:p>
          <a:p>
            <a:pPr lvl="1"/>
            <a:r>
              <a:rPr lang="en-US"/>
              <a:t>minimize what goes in kernel</a:t>
            </a:r>
          </a:p>
          <a:p>
            <a:pPr lvl="1"/>
            <a:r>
              <a:rPr lang="en-US"/>
              <a:t>organize rest of OS as user-level processes</a:t>
            </a:r>
          </a:p>
          <a:p>
            <a:r>
              <a:rPr lang="en-US"/>
              <a:t>This results in:</a:t>
            </a:r>
          </a:p>
          <a:p>
            <a:pPr lvl="1"/>
            <a:r>
              <a:rPr lang="en-US"/>
              <a:t>better reliability (isolation between components)</a:t>
            </a:r>
          </a:p>
          <a:p>
            <a:pPr lvl="1"/>
            <a:r>
              <a:rPr lang="en-US"/>
              <a:t>ease of extension and customization</a:t>
            </a:r>
          </a:p>
          <a:p>
            <a:pPr lvl="1"/>
            <a:r>
              <a:rPr lang="en-US"/>
              <a:t>poor performance (user/kernel boundary crossings)</a:t>
            </a:r>
          </a:p>
          <a:p>
            <a:r>
              <a:rPr lang="en-US"/>
              <a:t>First microkernel system was Hydra (CMU, 1970)</a:t>
            </a:r>
          </a:p>
          <a:p>
            <a:pPr lvl="1"/>
            <a:r>
              <a:rPr lang="en-US"/>
              <a:t>Follow-ons: Mach (CMU), Chorus (French UNIX-like OS), OS X (Apple), in some ways NT (Microsoft)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1C1D-2525-44E9-9DF4-D0E51B2C2E3C}" type="slidenum">
              <a:rPr lang="en-US"/>
              <a:pPr/>
              <a:t>26</a:t>
            </a:fld>
            <a:endParaRPr lang="en-US"/>
          </a:p>
        </p:txBody>
      </p:sp>
      <p:sp>
        <p:nvSpPr>
          <p:cNvPr id="13414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10D45B57-DEF4-4CF9-BA27-4603D1E26032}" type="slidenum">
              <a:rPr lang="en-US" sz="1400">
                <a:latin typeface="Arial" charset="0"/>
                <a:ea typeface="ＭＳ Ｐゴシック" charset="-128"/>
              </a:rPr>
              <a:pPr algn="r"/>
              <a:t>26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34148" name="Rectangle 41"/>
          <p:cNvSpPr>
            <a:spLocks noChangeArrowheads="1"/>
          </p:cNvSpPr>
          <p:nvPr/>
        </p:nvSpPr>
        <p:spPr bwMode="auto">
          <a:xfrm>
            <a:off x="2514600" y="21336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49" name="Rectangle 39"/>
          <p:cNvSpPr>
            <a:spLocks noChangeArrowheads="1"/>
          </p:cNvSpPr>
          <p:nvPr/>
        </p:nvSpPr>
        <p:spPr bwMode="auto">
          <a:xfrm>
            <a:off x="4419600" y="1447800"/>
            <a:ext cx="1524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0" name="Rectangle 40"/>
          <p:cNvSpPr>
            <a:spLocks noChangeArrowheads="1"/>
          </p:cNvSpPr>
          <p:nvPr/>
        </p:nvSpPr>
        <p:spPr bwMode="auto">
          <a:xfrm>
            <a:off x="5791200" y="1828800"/>
            <a:ext cx="1371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1" name="Rectangle 45"/>
          <p:cNvSpPr>
            <a:spLocks noChangeArrowheads="1"/>
          </p:cNvSpPr>
          <p:nvPr/>
        </p:nvSpPr>
        <p:spPr bwMode="auto">
          <a:xfrm>
            <a:off x="4724400" y="2133600"/>
            <a:ext cx="762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2" name="Rectangle 47"/>
          <p:cNvSpPr>
            <a:spLocks noChangeArrowheads="1"/>
          </p:cNvSpPr>
          <p:nvPr/>
        </p:nvSpPr>
        <p:spPr bwMode="auto">
          <a:xfrm>
            <a:off x="3429000" y="19050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3" name="Rectangle 38"/>
          <p:cNvSpPr>
            <a:spLocks noChangeArrowheads="1"/>
          </p:cNvSpPr>
          <p:nvPr/>
        </p:nvSpPr>
        <p:spPr bwMode="auto">
          <a:xfrm>
            <a:off x="2743200" y="15240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4" name="Rectangle 31"/>
          <p:cNvSpPr>
            <a:spLocks noChangeArrowheads="1"/>
          </p:cNvSpPr>
          <p:nvPr/>
        </p:nvSpPr>
        <p:spPr bwMode="auto">
          <a:xfrm>
            <a:off x="2286000" y="3429000"/>
            <a:ext cx="1066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5" name="Rectangle 32"/>
          <p:cNvSpPr>
            <a:spLocks noChangeArrowheads="1"/>
          </p:cNvSpPr>
          <p:nvPr/>
        </p:nvSpPr>
        <p:spPr bwMode="auto">
          <a:xfrm>
            <a:off x="2133600" y="2819400"/>
            <a:ext cx="1371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6" name="Rectangle 34"/>
          <p:cNvSpPr>
            <a:spLocks noChangeArrowheads="1"/>
          </p:cNvSpPr>
          <p:nvPr/>
        </p:nvSpPr>
        <p:spPr bwMode="auto">
          <a:xfrm>
            <a:off x="4191000" y="3429000"/>
            <a:ext cx="1371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7" name="Rectangle 33"/>
          <p:cNvSpPr>
            <a:spLocks noChangeArrowheads="1"/>
          </p:cNvSpPr>
          <p:nvPr/>
        </p:nvSpPr>
        <p:spPr bwMode="auto">
          <a:xfrm>
            <a:off x="4343400" y="2819400"/>
            <a:ext cx="1066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8" name="Rectangle 35"/>
          <p:cNvSpPr>
            <a:spLocks noChangeArrowheads="1"/>
          </p:cNvSpPr>
          <p:nvPr/>
        </p:nvSpPr>
        <p:spPr bwMode="auto">
          <a:xfrm>
            <a:off x="6172200" y="3124200"/>
            <a:ext cx="990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Microkernel structure illustrated</a:t>
            </a:r>
          </a:p>
        </p:txBody>
      </p:sp>
      <p:sp>
        <p:nvSpPr>
          <p:cNvPr id="134160" name="Line 4"/>
          <p:cNvSpPr>
            <a:spLocks noChangeShapeType="1"/>
          </p:cNvSpPr>
          <p:nvPr/>
        </p:nvSpPr>
        <p:spPr bwMode="auto">
          <a:xfrm>
            <a:off x="1752600" y="52578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4161" name="Line 5"/>
          <p:cNvSpPr>
            <a:spLocks noChangeShapeType="1"/>
          </p:cNvSpPr>
          <p:nvPr/>
        </p:nvSpPr>
        <p:spPr bwMode="auto">
          <a:xfrm>
            <a:off x="1752600" y="41148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4162" name="Line 6"/>
          <p:cNvSpPr>
            <a:spLocks noChangeShapeType="1"/>
          </p:cNvSpPr>
          <p:nvPr/>
        </p:nvSpPr>
        <p:spPr bwMode="auto">
          <a:xfrm>
            <a:off x="1752600" y="2590800"/>
            <a:ext cx="5867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4163" name="Rectangle 7"/>
          <p:cNvSpPr>
            <a:spLocks noChangeArrowheads="1"/>
          </p:cNvSpPr>
          <p:nvPr/>
        </p:nvSpPr>
        <p:spPr bwMode="auto">
          <a:xfrm>
            <a:off x="3962400" y="5410200"/>
            <a:ext cx="124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a typeface="ＭＳ Ｐゴシック" charset="-128"/>
              </a:rPr>
              <a:t>hardware</a:t>
            </a:r>
          </a:p>
        </p:txBody>
      </p:sp>
      <p:sp>
        <p:nvSpPr>
          <p:cNvPr id="134164" name="Rectangle 8"/>
          <p:cNvSpPr>
            <a:spLocks noChangeArrowheads="1"/>
          </p:cNvSpPr>
          <p:nvPr/>
        </p:nvSpPr>
        <p:spPr bwMode="auto">
          <a:xfrm>
            <a:off x="152400" y="4495800"/>
            <a:ext cx="1497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a typeface="ＭＳ Ｐゴシック" charset="-128"/>
              </a:rPr>
              <a:t>microkernel</a:t>
            </a:r>
          </a:p>
        </p:txBody>
      </p:sp>
      <p:sp>
        <p:nvSpPr>
          <p:cNvPr id="134165" name="Rectangle 9"/>
          <p:cNvSpPr>
            <a:spLocks noChangeArrowheads="1"/>
          </p:cNvSpPr>
          <p:nvPr/>
        </p:nvSpPr>
        <p:spPr bwMode="auto">
          <a:xfrm>
            <a:off x="103188" y="2971800"/>
            <a:ext cx="1649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system processes</a:t>
            </a:r>
          </a:p>
        </p:txBody>
      </p:sp>
      <p:sp>
        <p:nvSpPr>
          <p:cNvPr id="134166" name="Rectangle 10"/>
          <p:cNvSpPr>
            <a:spLocks noChangeArrowheads="1"/>
          </p:cNvSpPr>
          <p:nvPr/>
        </p:nvSpPr>
        <p:spPr bwMode="auto">
          <a:xfrm>
            <a:off x="76200" y="1508125"/>
            <a:ext cx="16494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user processes</a:t>
            </a:r>
          </a:p>
        </p:txBody>
      </p:sp>
      <p:sp>
        <p:nvSpPr>
          <p:cNvPr id="134167" name="Rectangle 11"/>
          <p:cNvSpPr>
            <a:spLocks noChangeArrowheads="1"/>
          </p:cNvSpPr>
          <p:nvPr/>
        </p:nvSpPr>
        <p:spPr bwMode="auto">
          <a:xfrm>
            <a:off x="2084388" y="4479925"/>
            <a:ext cx="164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low-level VM</a:t>
            </a:r>
          </a:p>
        </p:txBody>
      </p:sp>
      <p:sp>
        <p:nvSpPr>
          <p:cNvPr id="134168" name="Rectangle 12"/>
          <p:cNvSpPr>
            <a:spLocks noChangeArrowheads="1"/>
          </p:cNvSpPr>
          <p:nvPr/>
        </p:nvSpPr>
        <p:spPr bwMode="auto">
          <a:xfrm>
            <a:off x="3886200" y="41751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communication</a:t>
            </a:r>
          </a:p>
        </p:txBody>
      </p:sp>
      <p:sp>
        <p:nvSpPr>
          <p:cNvPr id="134169" name="Rectangle 13"/>
          <p:cNvSpPr>
            <a:spLocks noChangeArrowheads="1"/>
          </p:cNvSpPr>
          <p:nvPr/>
        </p:nvSpPr>
        <p:spPr bwMode="auto">
          <a:xfrm>
            <a:off x="3886200" y="47847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protection</a:t>
            </a:r>
          </a:p>
        </p:txBody>
      </p:sp>
      <p:sp>
        <p:nvSpPr>
          <p:cNvPr id="134170" name="Rectangle 14"/>
          <p:cNvSpPr>
            <a:spLocks noChangeArrowheads="1"/>
          </p:cNvSpPr>
          <p:nvPr/>
        </p:nvSpPr>
        <p:spPr bwMode="auto">
          <a:xfrm>
            <a:off x="5562600" y="4403725"/>
            <a:ext cx="198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processor control</a:t>
            </a:r>
          </a:p>
        </p:txBody>
      </p:sp>
      <p:sp>
        <p:nvSpPr>
          <p:cNvPr id="134171" name="Rectangle 15"/>
          <p:cNvSpPr>
            <a:spLocks noChangeArrowheads="1"/>
          </p:cNvSpPr>
          <p:nvPr/>
        </p:nvSpPr>
        <p:spPr bwMode="auto">
          <a:xfrm>
            <a:off x="1828800" y="28035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file system</a:t>
            </a:r>
          </a:p>
        </p:txBody>
      </p:sp>
      <p:sp>
        <p:nvSpPr>
          <p:cNvPr id="134172" name="Rectangle 17"/>
          <p:cNvSpPr>
            <a:spLocks noChangeArrowheads="1"/>
          </p:cNvSpPr>
          <p:nvPr/>
        </p:nvSpPr>
        <p:spPr bwMode="auto">
          <a:xfrm>
            <a:off x="1828800" y="33369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threads</a:t>
            </a:r>
          </a:p>
        </p:txBody>
      </p:sp>
      <p:sp>
        <p:nvSpPr>
          <p:cNvPr id="134173" name="Rectangle 18"/>
          <p:cNvSpPr>
            <a:spLocks noChangeArrowheads="1"/>
          </p:cNvSpPr>
          <p:nvPr/>
        </p:nvSpPr>
        <p:spPr bwMode="auto">
          <a:xfrm>
            <a:off x="3886200" y="27432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network</a:t>
            </a:r>
          </a:p>
        </p:txBody>
      </p:sp>
      <p:sp>
        <p:nvSpPr>
          <p:cNvPr id="134174" name="Rectangle 19"/>
          <p:cNvSpPr>
            <a:spLocks noChangeArrowheads="1"/>
          </p:cNvSpPr>
          <p:nvPr/>
        </p:nvSpPr>
        <p:spPr bwMode="auto">
          <a:xfrm>
            <a:off x="3886200" y="33369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scheduling</a:t>
            </a:r>
          </a:p>
        </p:txBody>
      </p:sp>
      <p:sp>
        <p:nvSpPr>
          <p:cNvPr id="134175" name="Rectangle 20"/>
          <p:cNvSpPr>
            <a:spLocks noChangeArrowheads="1"/>
          </p:cNvSpPr>
          <p:nvPr/>
        </p:nvSpPr>
        <p:spPr bwMode="auto">
          <a:xfrm>
            <a:off x="5638800" y="30480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paging</a:t>
            </a:r>
          </a:p>
        </p:txBody>
      </p:sp>
      <p:sp>
        <p:nvSpPr>
          <p:cNvPr id="134176" name="Rectangle 21"/>
          <p:cNvSpPr>
            <a:spLocks noChangeArrowheads="1"/>
          </p:cNvSpPr>
          <p:nvPr/>
        </p:nvSpPr>
        <p:spPr bwMode="auto">
          <a:xfrm>
            <a:off x="2209800" y="14478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firefox</a:t>
            </a:r>
          </a:p>
        </p:txBody>
      </p:sp>
      <p:sp>
        <p:nvSpPr>
          <p:cNvPr id="134177" name="Rectangle 22"/>
          <p:cNvSpPr>
            <a:spLocks noChangeArrowheads="1"/>
          </p:cNvSpPr>
          <p:nvPr/>
        </p:nvSpPr>
        <p:spPr bwMode="auto">
          <a:xfrm>
            <a:off x="4191000" y="13716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powerpoint</a:t>
            </a:r>
          </a:p>
        </p:txBody>
      </p:sp>
      <p:sp>
        <p:nvSpPr>
          <p:cNvPr id="134178" name="Rectangle 23"/>
          <p:cNvSpPr>
            <a:spLocks noChangeArrowheads="1"/>
          </p:cNvSpPr>
          <p:nvPr/>
        </p:nvSpPr>
        <p:spPr bwMode="auto">
          <a:xfrm>
            <a:off x="2895600" y="18288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apache</a:t>
            </a:r>
          </a:p>
        </p:txBody>
      </p:sp>
      <p:sp>
        <p:nvSpPr>
          <p:cNvPr id="134179" name="Rectangle 25"/>
          <p:cNvSpPr>
            <a:spLocks noChangeArrowheads="1"/>
          </p:cNvSpPr>
          <p:nvPr/>
        </p:nvSpPr>
        <p:spPr bwMode="auto">
          <a:xfrm>
            <a:off x="7848600" y="1371600"/>
            <a:ext cx="838200" cy="2514600"/>
          </a:xfrm>
          <a:prstGeom prst="rect">
            <a:avLst/>
          </a:prstGeom>
          <a:solidFill>
            <a:srgbClr val="E1E1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en-US" sz="2400">
                <a:ea typeface="ＭＳ Ｐゴシック" charset="-128"/>
              </a:rPr>
              <a:t>user mode</a:t>
            </a:r>
          </a:p>
        </p:txBody>
      </p:sp>
      <p:sp>
        <p:nvSpPr>
          <p:cNvPr id="134180" name="Rectangle 26" descr="Text Box: kernel mode&#10;"/>
          <p:cNvSpPr>
            <a:spLocks noChangeArrowheads="1"/>
          </p:cNvSpPr>
          <p:nvPr/>
        </p:nvSpPr>
        <p:spPr bwMode="auto">
          <a:xfrm>
            <a:off x="7848600" y="4114800"/>
            <a:ext cx="838200" cy="1143000"/>
          </a:xfrm>
          <a:prstGeom prst="rect">
            <a:avLst/>
          </a:prstGeom>
          <a:solidFill>
            <a:srgbClr val="FFBBA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r>
              <a:rPr lang="en-US" sz="2400">
                <a:ea typeface="ＭＳ Ｐゴシック" charset="-128"/>
              </a:rPr>
              <a:t>Kernel mode</a:t>
            </a:r>
          </a:p>
        </p:txBody>
      </p:sp>
      <p:sp>
        <p:nvSpPr>
          <p:cNvPr id="134181" name="Rectangle 28"/>
          <p:cNvSpPr>
            <a:spLocks noChangeArrowheads="1"/>
          </p:cNvSpPr>
          <p:nvPr/>
        </p:nvSpPr>
        <p:spPr bwMode="auto">
          <a:xfrm>
            <a:off x="5486400" y="17526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photoshop</a:t>
            </a:r>
          </a:p>
        </p:txBody>
      </p:sp>
      <p:sp>
        <p:nvSpPr>
          <p:cNvPr id="134182" name="Rectangle 29"/>
          <p:cNvSpPr>
            <a:spLocks noChangeArrowheads="1"/>
          </p:cNvSpPr>
          <p:nvPr/>
        </p:nvSpPr>
        <p:spPr bwMode="auto">
          <a:xfrm>
            <a:off x="1905000" y="20574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itunes</a:t>
            </a:r>
          </a:p>
        </p:txBody>
      </p:sp>
      <p:sp>
        <p:nvSpPr>
          <p:cNvPr id="134183" name="Rectangle 30"/>
          <p:cNvSpPr>
            <a:spLocks noChangeArrowheads="1"/>
          </p:cNvSpPr>
          <p:nvPr/>
        </p:nvSpPr>
        <p:spPr bwMode="auto">
          <a:xfrm>
            <a:off x="4114800" y="20574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word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581400" cy="304800"/>
          </a:xfrm>
        </p:spPr>
        <p:txBody>
          <a:bodyPr/>
          <a:lstStyle/>
          <a:p>
            <a:r>
              <a:rPr lang="en-US" dirty="0" smtClean="0"/>
              <a:t>© 2012 Gribble, Lazowska, Levy, Zahorjan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4388" name="Picture 4" descr="Minix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38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3276600" y="6553200"/>
            <a:ext cx="3352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dirty="0" smtClean="0"/>
              <a:t>From  </a:t>
            </a:r>
            <a:r>
              <a:rPr lang="en-US" sz="1200" dirty="0"/>
              <a:t>Andy </a:t>
            </a:r>
            <a:r>
              <a:rPr lang="en-US" sz="1200" dirty="0" smtClean="0"/>
              <a:t>Tanenbaum</a:t>
            </a:r>
            <a:endParaRPr lang="en-US" sz="12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1905000" cy="304800"/>
          </a:xfrm>
        </p:spPr>
        <p:txBody>
          <a:bodyPr/>
          <a:lstStyle/>
          <a:p>
            <a:fld id="{8703FF36-8BCD-4CCB-A164-1CE93C6F1CDD}" type="slidenum">
              <a:rPr lang="en-US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534912"/>
            <a:ext cx="1905000" cy="304800"/>
          </a:xfrm>
        </p:spPr>
        <p:txBody>
          <a:bodyPr/>
          <a:lstStyle/>
          <a:p>
            <a:fld id="{CBAFCC1D-95F2-4BA6-8545-6D33306C56C6}" type="slidenum">
              <a:rPr lang="en-US"/>
              <a:pPr/>
              <a:t>28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5412" name="Picture 4" descr="Minix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630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2895600" y="6534912"/>
            <a:ext cx="3352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dirty="0"/>
              <a:t>From </a:t>
            </a:r>
            <a:r>
              <a:rPr lang="en-US" sz="1200" dirty="0" smtClean="0"/>
              <a:t> Andy Tanenbaum</a:t>
            </a:r>
            <a:endParaRPr lang="en-US" sz="1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A3A4-45B3-4574-ACAE-A031128037CE}" type="slidenum">
              <a:rPr lang="en-US"/>
              <a:pPr/>
              <a:t>29</a:t>
            </a:fld>
            <a:endParaRPr lang="en-US"/>
          </a:p>
        </p:txBody>
      </p:sp>
      <p:pic>
        <p:nvPicPr>
          <p:cNvPr id="141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162800" cy="503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5486400"/>
            <a:ext cx="7772400" cy="10620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1313" indent="-341313" defTabSz="457200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Transparently implement “hardware”  in software</a:t>
            </a:r>
          </a:p>
          <a:p>
            <a:pPr marL="341313" indent="-341313" defTabSz="457200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Voil</a:t>
            </a:r>
            <a:r>
              <a:rPr lang="en-US">
                <a:cs typeface="Tahoma" charset="0"/>
              </a:rPr>
              <a:t>à</a:t>
            </a:r>
            <a:r>
              <a:rPr lang="en-US"/>
              <a:t>, you can boot a “guest OS”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1600200" y="6524625"/>
            <a:ext cx="6248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1400" dirty="0">
                <a:solidFill>
                  <a:srgbClr val="000000"/>
                </a:solidFill>
                <a:cs typeface="DejaVu Sans" pitchFamily="34" charset="0"/>
              </a:rPr>
              <a:t>From http://</a:t>
            </a:r>
            <a:r>
              <a:rPr lang="en-US" sz="1400" dirty="0" smtClean="0">
                <a:solidFill>
                  <a:srgbClr val="000000"/>
                </a:solidFill>
                <a:cs typeface="DejaVu Sans" pitchFamily="34" charset="0"/>
              </a:rPr>
              <a:t>port25.technet.com/</a:t>
            </a:r>
            <a:endParaRPr lang="en-US" sz="1400" dirty="0">
              <a:solidFill>
                <a:srgbClr val="000000"/>
              </a:solidFill>
              <a:cs typeface="DejaVu Sans" pitchFamily="34" charset="0"/>
            </a:endParaRP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1219200" y="762000"/>
            <a:ext cx="5029200" cy="4495800"/>
          </a:xfrm>
          <a:prstGeom prst="rect">
            <a:avLst/>
          </a:prstGeom>
          <a:solidFill>
            <a:schemeClr val="bg1">
              <a:alpha val="64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5C9B-775F-46F7-B372-5E1C8BC923EB}" type="slidenum">
              <a:rPr lang="en-US"/>
              <a:pPr/>
              <a:t>3</a:t>
            </a:fld>
            <a:endParaRPr lang="en-US"/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1219200" y="1676400"/>
            <a:ext cx="6629400" cy="609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1219200" y="5410200"/>
            <a:ext cx="6629400" cy="609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AutoShape 5"/>
          <p:cNvSpPr>
            <a:spLocks/>
          </p:cNvSpPr>
          <p:nvPr/>
        </p:nvSpPr>
        <p:spPr bwMode="auto">
          <a:xfrm>
            <a:off x="7848600" y="2362200"/>
            <a:ext cx="381000" cy="2362200"/>
          </a:xfrm>
          <a:prstGeom prst="rightBrace">
            <a:avLst>
              <a:gd name="adj1" fmla="val 5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2819400" y="5486400"/>
            <a:ext cx="342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Hardware (CPU, devices)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1219200" y="2362200"/>
            <a:ext cx="6629400" cy="2971800"/>
          </a:xfrm>
          <a:prstGeom prst="rect">
            <a:avLst/>
          </a:prstGeom>
          <a:solidFill>
            <a:srgbClr val="FF99CC">
              <a:alpha val="50000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1295400" y="2428875"/>
            <a:ext cx="6477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Application Interface (API)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295400" y="4800600"/>
            <a:ext cx="6477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Hardware Abstraction Layer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1371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File Systems</a:t>
            </a:r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3022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Memory Manager</a:t>
            </a:r>
          </a:p>
        </p:txBody>
      </p:sp>
      <p:sp>
        <p:nvSpPr>
          <p:cNvPr id="118796" name="Text Box 12"/>
          <p:cNvSpPr txBox="1">
            <a:spLocks noChangeArrowheads="1"/>
          </p:cNvSpPr>
          <p:nvPr/>
        </p:nvSpPr>
        <p:spPr bwMode="auto">
          <a:xfrm>
            <a:off x="4673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Process Manager</a:t>
            </a:r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6324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Network Support</a:t>
            </a:r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1828800" y="38925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Device Drivers</a:t>
            </a: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3848100" y="38925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Interrupt Handlers</a:t>
            </a:r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5867400" y="38925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Boot &amp; Init</a:t>
            </a:r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6248400" y="1752600"/>
            <a:ext cx="1371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Java</a:t>
            </a:r>
          </a:p>
        </p:txBody>
      </p:sp>
      <p:sp>
        <p:nvSpPr>
          <p:cNvPr id="118802" name="Text Box 18"/>
          <p:cNvSpPr txBox="1">
            <a:spLocks noChangeArrowheads="1"/>
          </p:cNvSpPr>
          <p:nvPr/>
        </p:nvSpPr>
        <p:spPr bwMode="auto">
          <a:xfrm>
            <a:off x="3200400" y="1752600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Photoshop</a:t>
            </a:r>
          </a:p>
        </p:txBody>
      </p:sp>
      <p:sp>
        <p:nvSpPr>
          <p:cNvPr id="118803" name="Text Box 19"/>
          <p:cNvSpPr txBox="1">
            <a:spLocks noChangeArrowheads="1"/>
          </p:cNvSpPr>
          <p:nvPr/>
        </p:nvSpPr>
        <p:spPr bwMode="auto">
          <a:xfrm>
            <a:off x="1447800" y="17526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Firefox</a:t>
            </a:r>
          </a:p>
        </p:txBody>
      </p:sp>
      <p:sp>
        <p:nvSpPr>
          <p:cNvPr id="118804" name="AutoShape 20"/>
          <p:cNvSpPr>
            <a:spLocks/>
          </p:cNvSpPr>
          <p:nvPr/>
        </p:nvSpPr>
        <p:spPr bwMode="auto">
          <a:xfrm>
            <a:off x="685800" y="2362200"/>
            <a:ext cx="457200" cy="29718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5" name="Text Box 21"/>
          <p:cNvSpPr txBox="1">
            <a:spLocks noChangeArrowheads="1"/>
          </p:cNvSpPr>
          <p:nvPr/>
        </p:nvSpPr>
        <p:spPr bwMode="auto">
          <a:xfrm flipV="1">
            <a:off x="228600" y="2895600"/>
            <a:ext cx="4889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 eaLnBrk="1" hangingPunct="1"/>
            <a:r>
              <a:rPr lang="en-US" sz="2000">
                <a:latin typeface="Times New Roman" charset="0"/>
              </a:rPr>
              <a:t>Operating System</a:t>
            </a:r>
          </a:p>
        </p:txBody>
      </p: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8289925" y="2057400"/>
            <a:ext cx="48895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eaLnBrk="1" hangingPunct="1"/>
            <a:r>
              <a:rPr lang="en-US" sz="2000">
                <a:latin typeface="Times New Roman" charset="0"/>
              </a:rPr>
              <a:t>Portable</a:t>
            </a:r>
          </a:p>
        </p:txBody>
      </p:sp>
      <p:sp>
        <p:nvSpPr>
          <p:cNvPr id="118807" name="AutoShape 23"/>
          <p:cNvSpPr>
            <a:spLocks/>
          </p:cNvSpPr>
          <p:nvPr/>
        </p:nvSpPr>
        <p:spPr bwMode="auto">
          <a:xfrm>
            <a:off x="762000" y="1676400"/>
            <a:ext cx="457200" cy="609600"/>
          </a:xfrm>
          <a:prstGeom prst="leftBrace">
            <a:avLst>
              <a:gd name="adj1" fmla="val 11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 flipV="1">
            <a:off x="228600" y="1295400"/>
            <a:ext cx="4889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 eaLnBrk="1" hangingPunct="1"/>
            <a:r>
              <a:rPr lang="en-US" sz="2000">
                <a:latin typeface="Times New Roman" charset="0"/>
              </a:rPr>
              <a:t>User Apps</a:t>
            </a:r>
          </a:p>
        </p:txBody>
      </p:sp>
      <p:sp>
        <p:nvSpPr>
          <p:cNvPr id="118809" name="Text Box 25"/>
          <p:cNvSpPr txBox="1">
            <a:spLocks noChangeArrowheads="1"/>
          </p:cNvSpPr>
          <p:nvPr/>
        </p:nvSpPr>
        <p:spPr bwMode="auto">
          <a:xfrm>
            <a:off x="4800600" y="1752600"/>
            <a:ext cx="1371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Acrobat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49AE-1A8E-4684-B82C-86139961502B}" type="slidenum">
              <a:rPr lang="en-US"/>
              <a:pPr/>
              <a:t>30</a:t>
            </a:fld>
            <a:endParaRPr lang="en-US"/>
          </a:p>
        </p:txBody>
      </p:sp>
      <p:sp>
        <p:nvSpPr>
          <p:cNvPr id="136195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70643649-BDF9-4606-B357-ADE0092C8219}" type="slidenum">
              <a:rPr lang="en-US" sz="1400">
                <a:latin typeface="Arial" charset="0"/>
                <a:ea typeface="ＭＳ Ｐゴシック" charset="-128"/>
              </a:rPr>
              <a:pPr algn="r"/>
              <a:t>30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Summary and Next Module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ea typeface="ＭＳ Ｐゴシック" charset="-128"/>
              </a:rPr>
              <a:t>Summary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OS design has been a evolutionary process of trial and error.  Probably more error than success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Successful OS designs have run the spectrum from monolithic, to layered, to micro kernels, to virtual </a:t>
            </a:r>
            <a:r>
              <a:rPr lang="en-US" sz="2000" dirty="0" smtClean="0">
                <a:ea typeface="ＭＳ Ｐゴシック" charset="-128"/>
              </a:rPr>
              <a:t>machine monitors</a:t>
            </a:r>
            <a:endParaRPr lang="en-US" sz="2000" dirty="0">
              <a:ea typeface="ＭＳ Ｐゴシック" charset="-128"/>
            </a:endParaRP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The role and design of an OS are still evolving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It is impossible to pick one “correct” way to structure an OS</a:t>
            </a:r>
            <a:endParaRPr lang="en-US" sz="2400" dirty="0">
              <a:ea typeface="ＭＳ Ｐゴシック" charset="-128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ea typeface="ＭＳ Ｐゴシック" charset="-128"/>
              </a:rPr>
              <a:t>Next module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Processes, one of the most fundamental pieces in an OS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What is a process, what does it do, and how does it do 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4191000" cy="304800"/>
          </a:xfrm>
        </p:spPr>
        <p:txBody>
          <a:bodyPr/>
          <a:lstStyle/>
          <a:p>
            <a:r>
              <a:rPr lang="en-US" dirty="0" smtClean="0"/>
              <a:t>© 2012 Gribble, Lazowska, Levy, Zahorjan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FA70A-D7DA-4CE8-8245-8D543E7823AB}" type="slidenum">
              <a:rPr lang="en-US"/>
              <a:pPr/>
              <a:t>4</a:t>
            </a:fld>
            <a:endParaRPr lang="en-US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3403600" y="4724400"/>
            <a:ext cx="1968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Memory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4457700" y="5448300"/>
            <a:ext cx="2832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I/O System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5537200" y="4711700"/>
            <a:ext cx="2298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Secondary Storage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4038600" y="3505200"/>
            <a:ext cx="2501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File System</a:t>
            </a:r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1308100" y="3987800"/>
            <a:ext cx="3009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Protection System</a:t>
            </a:r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5791200" y="3340100"/>
            <a:ext cx="2921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Accounting System</a:t>
            </a:r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381000" y="4991100"/>
            <a:ext cx="3048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Process Management</a:t>
            </a:r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4114800" y="2247900"/>
            <a:ext cx="31242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Command Interpreter</a:t>
            </a:r>
          </a:p>
        </p:txBody>
      </p: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1803400" y="2819400"/>
            <a:ext cx="38608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Information Services</a:t>
            </a:r>
          </a:p>
        </p:txBody>
      </p:sp>
      <p:sp>
        <p:nvSpPr>
          <p:cNvPr id="120845" name="AutoShape 13"/>
          <p:cNvSpPr>
            <a:spLocks noChangeArrowheads="1"/>
          </p:cNvSpPr>
          <p:nvPr/>
        </p:nvSpPr>
        <p:spPr bwMode="auto">
          <a:xfrm>
            <a:off x="4610100" y="3492500"/>
            <a:ext cx="13335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6" name="AutoShape 14"/>
          <p:cNvSpPr>
            <a:spLocks noChangeArrowheads="1"/>
          </p:cNvSpPr>
          <p:nvPr/>
        </p:nvSpPr>
        <p:spPr bwMode="auto">
          <a:xfrm>
            <a:off x="5676900" y="4737100"/>
            <a:ext cx="1955800" cy="571500"/>
          </a:xfrm>
          <a:prstGeom prst="roundRect">
            <a:avLst>
              <a:gd name="adj" fmla="val 2339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7" name="AutoShape 15"/>
          <p:cNvSpPr>
            <a:spLocks noChangeArrowheads="1"/>
          </p:cNvSpPr>
          <p:nvPr/>
        </p:nvSpPr>
        <p:spPr bwMode="auto">
          <a:xfrm>
            <a:off x="5092700" y="5524500"/>
            <a:ext cx="1485900" cy="266700"/>
          </a:xfrm>
          <a:prstGeom prst="roundRect">
            <a:avLst>
              <a:gd name="adj" fmla="val 21731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8" name="AutoShape 16"/>
          <p:cNvSpPr>
            <a:spLocks noChangeArrowheads="1"/>
          </p:cNvSpPr>
          <p:nvPr/>
        </p:nvSpPr>
        <p:spPr bwMode="auto">
          <a:xfrm>
            <a:off x="3530600" y="4699000"/>
            <a:ext cx="1651000" cy="647700"/>
          </a:xfrm>
          <a:prstGeom prst="roundRect">
            <a:avLst>
              <a:gd name="adj" fmla="val 24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9" name="AutoShape 17"/>
          <p:cNvSpPr>
            <a:spLocks noChangeArrowheads="1"/>
          </p:cNvSpPr>
          <p:nvPr/>
        </p:nvSpPr>
        <p:spPr bwMode="auto">
          <a:xfrm>
            <a:off x="1739900" y="3975100"/>
            <a:ext cx="2032000" cy="4318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0" name="AutoShape 18"/>
          <p:cNvSpPr>
            <a:spLocks noChangeArrowheads="1"/>
          </p:cNvSpPr>
          <p:nvPr/>
        </p:nvSpPr>
        <p:spPr bwMode="auto">
          <a:xfrm>
            <a:off x="2578100" y="2819400"/>
            <a:ext cx="21971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1" name="AutoShape 19"/>
          <p:cNvSpPr>
            <a:spLocks noChangeArrowheads="1"/>
          </p:cNvSpPr>
          <p:nvPr/>
        </p:nvSpPr>
        <p:spPr bwMode="auto">
          <a:xfrm>
            <a:off x="6134100" y="3340100"/>
            <a:ext cx="2032000" cy="3810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2" name="AutoShape 20"/>
          <p:cNvSpPr>
            <a:spLocks noChangeArrowheads="1"/>
          </p:cNvSpPr>
          <p:nvPr/>
        </p:nvSpPr>
        <p:spPr bwMode="auto">
          <a:xfrm>
            <a:off x="736600" y="4953000"/>
            <a:ext cx="2311400" cy="393700"/>
          </a:xfrm>
          <a:prstGeom prst="roundRect">
            <a:avLst>
              <a:gd name="adj" fmla="val 2257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3" name="AutoShape 21"/>
          <p:cNvSpPr>
            <a:spLocks noChangeArrowheads="1"/>
          </p:cNvSpPr>
          <p:nvPr/>
        </p:nvSpPr>
        <p:spPr bwMode="auto">
          <a:xfrm>
            <a:off x="4406900" y="2247900"/>
            <a:ext cx="2527300" cy="342900"/>
          </a:xfrm>
          <a:prstGeom prst="roundRect">
            <a:avLst>
              <a:gd name="adj" fmla="val 2413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4" name="Line 22"/>
          <p:cNvSpPr>
            <a:spLocks noChangeShapeType="1"/>
          </p:cNvSpPr>
          <p:nvPr/>
        </p:nvSpPr>
        <p:spPr bwMode="auto">
          <a:xfrm flipH="1">
            <a:off x="4273550" y="2597150"/>
            <a:ext cx="419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5" name="Line 23"/>
          <p:cNvSpPr>
            <a:spLocks noChangeShapeType="1"/>
          </p:cNvSpPr>
          <p:nvPr/>
        </p:nvSpPr>
        <p:spPr bwMode="auto">
          <a:xfrm flipH="1">
            <a:off x="5264150" y="2597150"/>
            <a:ext cx="635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6" name="Line 24"/>
          <p:cNvSpPr>
            <a:spLocks noChangeShapeType="1"/>
          </p:cNvSpPr>
          <p:nvPr/>
        </p:nvSpPr>
        <p:spPr bwMode="auto">
          <a:xfrm flipH="1">
            <a:off x="3752850" y="2584450"/>
            <a:ext cx="1371600" cy="139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7" name="Line 25"/>
          <p:cNvSpPr>
            <a:spLocks noChangeShapeType="1"/>
          </p:cNvSpPr>
          <p:nvPr/>
        </p:nvSpPr>
        <p:spPr bwMode="auto">
          <a:xfrm flipH="1">
            <a:off x="2698750" y="2609850"/>
            <a:ext cx="2527300" cy="236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8" name="Line 26"/>
          <p:cNvSpPr>
            <a:spLocks noChangeShapeType="1"/>
          </p:cNvSpPr>
          <p:nvPr/>
        </p:nvSpPr>
        <p:spPr bwMode="auto">
          <a:xfrm>
            <a:off x="5822950" y="2609850"/>
            <a:ext cx="10922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9" name="Line 27"/>
          <p:cNvSpPr>
            <a:spLocks noChangeShapeType="1"/>
          </p:cNvSpPr>
          <p:nvPr/>
        </p:nvSpPr>
        <p:spPr bwMode="auto">
          <a:xfrm flipH="1">
            <a:off x="5949950" y="3562350"/>
            <a:ext cx="165100" cy="50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0" name="Line 28"/>
          <p:cNvSpPr>
            <a:spLocks noChangeShapeType="1"/>
          </p:cNvSpPr>
          <p:nvPr/>
        </p:nvSpPr>
        <p:spPr bwMode="auto">
          <a:xfrm flipH="1" flipV="1">
            <a:off x="4756150" y="3028950"/>
            <a:ext cx="13843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1" name="Line 29"/>
          <p:cNvSpPr>
            <a:spLocks noChangeShapeType="1"/>
          </p:cNvSpPr>
          <p:nvPr/>
        </p:nvSpPr>
        <p:spPr bwMode="auto">
          <a:xfrm flipH="1">
            <a:off x="5099050" y="3714750"/>
            <a:ext cx="1143000" cy="965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2" name="Line 30"/>
          <p:cNvSpPr>
            <a:spLocks noChangeShapeType="1"/>
          </p:cNvSpPr>
          <p:nvPr/>
        </p:nvSpPr>
        <p:spPr bwMode="auto">
          <a:xfrm flipH="1">
            <a:off x="6559550" y="3714750"/>
            <a:ext cx="76200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3" name="Line 31"/>
          <p:cNvSpPr>
            <a:spLocks noChangeShapeType="1"/>
          </p:cNvSpPr>
          <p:nvPr/>
        </p:nvSpPr>
        <p:spPr bwMode="auto">
          <a:xfrm flipH="1">
            <a:off x="2901950" y="3727450"/>
            <a:ext cx="32639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4" name="Line 32"/>
          <p:cNvSpPr>
            <a:spLocks noChangeShapeType="1"/>
          </p:cNvSpPr>
          <p:nvPr/>
        </p:nvSpPr>
        <p:spPr bwMode="auto">
          <a:xfrm flipH="1">
            <a:off x="2965450" y="5162550"/>
            <a:ext cx="558800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5" name="Line 33"/>
          <p:cNvSpPr>
            <a:spLocks noChangeShapeType="1"/>
          </p:cNvSpPr>
          <p:nvPr/>
        </p:nvSpPr>
        <p:spPr bwMode="auto">
          <a:xfrm flipV="1">
            <a:off x="2990850" y="5213350"/>
            <a:ext cx="546100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6" name="Line 34"/>
          <p:cNvSpPr>
            <a:spLocks noChangeShapeType="1"/>
          </p:cNvSpPr>
          <p:nvPr/>
        </p:nvSpPr>
        <p:spPr bwMode="auto">
          <a:xfrm flipV="1">
            <a:off x="4883150" y="3803650"/>
            <a:ext cx="317500" cy="889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7" name="Line 35"/>
          <p:cNvSpPr>
            <a:spLocks noChangeShapeType="1"/>
          </p:cNvSpPr>
          <p:nvPr/>
        </p:nvSpPr>
        <p:spPr bwMode="auto">
          <a:xfrm flipH="1">
            <a:off x="4641850" y="3917950"/>
            <a:ext cx="241300" cy="800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8" name="Line 36"/>
          <p:cNvSpPr>
            <a:spLocks noChangeShapeType="1"/>
          </p:cNvSpPr>
          <p:nvPr/>
        </p:nvSpPr>
        <p:spPr bwMode="auto">
          <a:xfrm flipH="1">
            <a:off x="6026150" y="5340350"/>
            <a:ext cx="203200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9" name="Line 37"/>
          <p:cNvSpPr>
            <a:spLocks noChangeShapeType="1"/>
          </p:cNvSpPr>
          <p:nvPr/>
        </p:nvSpPr>
        <p:spPr bwMode="auto">
          <a:xfrm>
            <a:off x="5657850" y="3905250"/>
            <a:ext cx="622300" cy="812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0" name="Line 38"/>
          <p:cNvSpPr>
            <a:spLocks noChangeShapeType="1"/>
          </p:cNvSpPr>
          <p:nvPr/>
        </p:nvSpPr>
        <p:spPr bwMode="auto">
          <a:xfrm flipH="1" flipV="1">
            <a:off x="5480050" y="3854450"/>
            <a:ext cx="4826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1" name="Line 39"/>
          <p:cNvSpPr>
            <a:spLocks noChangeShapeType="1"/>
          </p:cNvSpPr>
          <p:nvPr/>
        </p:nvSpPr>
        <p:spPr bwMode="auto">
          <a:xfrm>
            <a:off x="3778250" y="4222750"/>
            <a:ext cx="1968500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2" name="Line 40"/>
          <p:cNvSpPr>
            <a:spLocks noChangeShapeType="1"/>
          </p:cNvSpPr>
          <p:nvPr/>
        </p:nvSpPr>
        <p:spPr bwMode="auto">
          <a:xfrm>
            <a:off x="3727450" y="4311650"/>
            <a:ext cx="2286000" cy="119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3" name="Line 41"/>
          <p:cNvSpPr>
            <a:spLocks noChangeShapeType="1"/>
          </p:cNvSpPr>
          <p:nvPr/>
        </p:nvSpPr>
        <p:spPr bwMode="auto">
          <a:xfrm flipH="1">
            <a:off x="2228850" y="4400550"/>
            <a:ext cx="355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4" name="Line 42"/>
          <p:cNvSpPr>
            <a:spLocks noChangeShapeType="1"/>
          </p:cNvSpPr>
          <p:nvPr/>
        </p:nvSpPr>
        <p:spPr bwMode="auto">
          <a:xfrm flipH="1">
            <a:off x="6534150" y="3740150"/>
            <a:ext cx="1371600" cy="1968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5" name="Line 43"/>
          <p:cNvSpPr>
            <a:spLocks noChangeShapeType="1"/>
          </p:cNvSpPr>
          <p:nvPr/>
        </p:nvSpPr>
        <p:spPr bwMode="auto">
          <a:xfrm flipH="1">
            <a:off x="5492750" y="2571750"/>
            <a:ext cx="152400" cy="293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6" name="Line 44"/>
          <p:cNvSpPr>
            <a:spLocks noChangeShapeType="1"/>
          </p:cNvSpPr>
          <p:nvPr/>
        </p:nvSpPr>
        <p:spPr bwMode="auto">
          <a:xfrm>
            <a:off x="3625850" y="4413250"/>
            <a:ext cx="419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7" name="Line 45"/>
          <p:cNvSpPr>
            <a:spLocks noChangeShapeType="1"/>
          </p:cNvSpPr>
          <p:nvPr/>
        </p:nvSpPr>
        <p:spPr bwMode="auto">
          <a:xfrm flipH="1">
            <a:off x="4349750" y="2584450"/>
            <a:ext cx="558800" cy="210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8" name="Line 46"/>
          <p:cNvSpPr>
            <a:spLocks noChangeShapeType="1"/>
          </p:cNvSpPr>
          <p:nvPr/>
        </p:nvSpPr>
        <p:spPr bwMode="auto">
          <a:xfrm flipV="1">
            <a:off x="6305550" y="5276850"/>
            <a:ext cx="2667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9" name="Line 47"/>
          <p:cNvSpPr>
            <a:spLocks noChangeShapeType="1"/>
          </p:cNvSpPr>
          <p:nvPr/>
        </p:nvSpPr>
        <p:spPr bwMode="auto">
          <a:xfrm>
            <a:off x="5187950" y="4959350"/>
            <a:ext cx="5207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0" name="Line 48"/>
          <p:cNvSpPr>
            <a:spLocks noChangeShapeType="1"/>
          </p:cNvSpPr>
          <p:nvPr/>
        </p:nvSpPr>
        <p:spPr bwMode="auto">
          <a:xfrm flipH="1" flipV="1">
            <a:off x="5149850" y="5137150"/>
            <a:ext cx="203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1" name="Rectangle 49"/>
          <p:cNvSpPr>
            <a:spLocks noChangeArrowheads="1"/>
          </p:cNvSpPr>
          <p:nvPr/>
        </p:nvSpPr>
        <p:spPr bwMode="auto">
          <a:xfrm>
            <a:off x="2070100" y="3390900"/>
            <a:ext cx="18415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 algn="l"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Error Handling</a:t>
            </a:r>
          </a:p>
        </p:txBody>
      </p:sp>
      <p:sp>
        <p:nvSpPr>
          <p:cNvPr id="120882" name="AutoShape 50"/>
          <p:cNvSpPr>
            <a:spLocks noChangeArrowheads="1"/>
          </p:cNvSpPr>
          <p:nvPr/>
        </p:nvSpPr>
        <p:spPr bwMode="auto">
          <a:xfrm>
            <a:off x="1981200" y="3403600"/>
            <a:ext cx="1854200" cy="330200"/>
          </a:xfrm>
          <a:prstGeom prst="roundRect">
            <a:avLst>
              <a:gd name="adj" fmla="val 2221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3" name="Line 51"/>
          <p:cNvSpPr>
            <a:spLocks noChangeShapeType="1"/>
          </p:cNvSpPr>
          <p:nvPr/>
        </p:nvSpPr>
        <p:spPr bwMode="auto">
          <a:xfrm flipH="1">
            <a:off x="2901950" y="3714750"/>
            <a:ext cx="101600" cy="241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4" name="Line 52"/>
          <p:cNvSpPr>
            <a:spLocks noChangeShapeType="1"/>
          </p:cNvSpPr>
          <p:nvPr/>
        </p:nvSpPr>
        <p:spPr bwMode="auto">
          <a:xfrm flipV="1">
            <a:off x="1238250" y="3689350"/>
            <a:ext cx="1104900" cy="1270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5" name="Line 53"/>
          <p:cNvSpPr>
            <a:spLocks noChangeShapeType="1"/>
          </p:cNvSpPr>
          <p:nvPr/>
        </p:nvSpPr>
        <p:spPr bwMode="auto">
          <a:xfrm flipH="1">
            <a:off x="3816350" y="3562350"/>
            <a:ext cx="78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6" name="Line 54"/>
          <p:cNvSpPr>
            <a:spLocks noChangeShapeType="1"/>
          </p:cNvSpPr>
          <p:nvPr/>
        </p:nvSpPr>
        <p:spPr bwMode="auto">
          <a:xfrm flipV="1">
            <a:off x="3790950" y="2482850"/>
            <a:ext cx="1244600" cy="952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7" name="Line 55"/>
          <p:cNvSpPr>
            <a:spLocks noChangeShapeType="1"/>
          </p:cNvSpPr>
          <p:nvPr/>
        </p:nvSpPr>
        <p:spPr bwMode="auto">
          <a:xfrm flipH="1">
            <a:off x="3803650" y="2597150"/>
            <a:ext cx="19431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8" name="Line 56"/>
          <p:cNvSpPr>
            <a:spLocks noChangeShapeType="1"/>
          </p:cNvSpPr>
          <p:nvPr/>
        </p:nvSpPr>
        <p:spPr bwMode="auto">
          <a:xfrm>
            <a:off x="3829050" y="3689350"/>
            <a:ext cx="24003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9" name="Line 57"/>
          <p:cNvSpPr>
            <a:spLocks noChangeShapeType="1"/>
          </p:cNvSpPr>
          <p:nvPr/>
        </p:nvSpPr>
        <p:spPr bwMode="auto">
          <a:xfrm flipH="1" flipV="1">
            <a:off x="3752850" y="3663950"/>
            <a:ext cx="2070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0" name="Line 58"/>
          <p:cNvSpPr>
            <a:spLocks noChangeShapeType="1"/>
          </p:cNvSpPr>
          <p:nvPr/>
        </p:nvSpPr>
        <p:spPr bwMode="auto">
          <a:xfrm flipH="1" flipV="1">
            <a:off x="3803650" y="3435350"/>
            <a:ext cx="482600" cy="128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1" name="Line 59"/>
          <p:cNvSpPr>
            <a:spLocks noChangeShapeType="1"/>
          </p:cNvSpPr>
          <p:nvPr/>
        </p:nvSpPr>
        <p:spPr bwMode="auto">
          <a:xfrm>
            <a:off x="3460750" y="3727450"/>
            <a:ext cx="4191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2" name="Line 60"/>
          <p:cNvSpPr>
            <a:spLocks noChangeShapeType="1"/>
          </p:cNvSpPr>
          <p:nvPr/>
        </p:nvSpPr>
        <p:spPr bwMode="auto">
          <a:xfrm flipH="1">
            <a:off x="1543050" y="3714750"/>
            <a:ext cx="939800" cy="1257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3" name="Line 61"/>
          <p:cNvSpPr>
            <a:spLocks noChangeShapeType="1"/>
          </p:cNvSpPr>
          <p:nvPr/>
        </p:nvSpPr>
        <p:spPr bwMode="auto">
          <a:xfrm flipH="1" flipV="1">
            <a:off x="3371850" y="3689350"/>
            <a:ext cx="1016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4" name="Line 62"/>
          <p:cNvSpPr>
            <a:spLocks noChangeShapeType="1"/>
          </p:cNvSpPr>
          <p:nvPr/>
        </p:nvSpPr>
        <p:spPr bwMode="auto">
          <a:xfrm>
            <a:off x="3816350" y="3625850"/>
            <a:ext cx="774700" cy="12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5" name="Line 63"/>
          <p:cNvSpPr>
            <a:spLocks noChangeShapeType="1"/>
          </p:cNvSpPr>
          <p:nvPr/>
        </p:nvSpPr>
        <p:spPr bwMode="auto">
          <a:xfrm>
            <a:off x="4768850" y="2876550"/>
            <a:ext cx="1854200" cy="431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D800-8A5F-4E65-9349-60181EE8EC51}" type="slidenum">
              <a:rPr lang="en-US"/>
              <a:pPr/>
              <a:t>5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OS components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  <a:p>
            <a:r>
              <a:rPr lang="en-US" dirty="0"/>
              <a:t>memory</a:t>
            </a:r>
          </a:p>
          <a:p>
            <a:r>
              <a:rPr lang="en-US" dirty="0"/>
              <a:t>I/O</a:t>
            </a:r>
          </a:p>
          <a:p>
            <a:r>
              <a:rPr lang="en-US" dirty="0"/>
              <a:t>secondary storage</a:t>
            </a:r>
          </a:p>
          <a:p>
            <a:r>
              <a:rPr lang="en-US" dirty="0"/>
              <a:t>file systems</a:t>
            </a:r>
          </a:p>
          <a:p>
            <a:r>
              <a:rPr lang="en-US" dirty="0" smtClean="0"/>
              <a:t>protection</a:t>
            </a:r>
            <a:endParaRPr lang="en-US" dirty="0"/>
          </a:p>
          <a:p>
            <a:r>
              <a:rPr lang="en-US" dirty="0"/>
              <a:t>shells (command interpreter, or OS UI)</a:t>
            </a:r>
          </a:p>
          <a:p>
            <a:r>
              <a:rPr lang="en-US" dirty="0"/>
              <a:t>GUI</a:t>
            </a:r>
          </a:p>
          <a:p>
            <a:r>
              <a:rPr lang="en-US" dirty="0"/>
              <a:t>networking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D69-144E-4C9D-A1C5-614A84552EE2}" type="slidenum">
              <a:rPr lang="en-US"/>
              <a:pPr/>
              <a:t>6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management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OS executes many kinds of activities:</a:t>
            </a:r>
          </a:p>
          <a:p>
            <a:pPr lvl="1"/>
            <a:r>
              <a:rPr lang="en-US" dirty="0"/>
              <a:t>users’ programs</a:t>
            </a:r>
          </a:p>
          <a:p>
            <a:pPr lvl="1"/>
            <a:r>
              <a:rPr lang="en-US" dirty="0"/>
              <a:t>batch jobs or scripts</a:t>
            </a:r>
          </a:p>
          <a:p>
            <a:pPr lvl="1"/>
            <a:r>
              <a:rPr lang="en-US" dirty="0"/>
              <a:t>system programs</a:t>
            </a:r>
          </a:p>
          <a:p>
            <a:pPr lvl="2"/>
            <a:r>
              <a:rPr lang="en-US" dirty="0"/>
              <a:t>print spoolers, name servers, file servers, network daemons, …</a:t>
            </a:r>
          </a:p>
          <a:p>
            <a:r>
              <a:rPr lang="en-US" dirty="0"/>
              <a:t>Each of these activities is encapsulated in a </a:t>
            </a:r>
            <a:r>
              <a:rPr lang="en-US" dirty="0">
                <a:solidFill>
                  <a:srgbClr val="FF3300"/>
                </a:solidFill>
              </a:rPr>
              <a:t>process</a:t>
            </a:r>
          </a:p>
          <a:p>
            <a:pPr lvl="1"/>
            <a:r>
              <a:rPr lang="en-US" dirty="0"/>
              <a:t>a process includes the execution </a:t>
            </a:r>
            <a:r>
              <a:rPr lang="en-US" dirty="0">
                <a:solidFill>
                  <a:srgbClr val="FF3300"/>
                </a:solidFill>
              </a:rPr>
              <a:t>context</a:t>
            </a:r>
          </a:p>
          <a:p>
            <a:pPr lvl="2"/>
            <a:r>
              <a:rPr lang="en-US" dirty="0"/>
              <a:t>PC, registers, VM, OS resources (e.g., open files), etc…</a:t>
            </a:r>
          </a:p>
          <a:p>
            <a:pPr lvl="2"/>
            <a:r>
              <a:rPr lang="en-US" dirty="0"/>
              <a:t>plus the program itself (code and data)</a:t>
            </a:r>
          </a:p>
          <a:p>
            <a:pPr lvl="1"/>
            <a:r>
              <a:rPr lang="en-US" dirty="0"/>
              <a:t>the OS’s process module manages these processes</a:t>
            </a:r>
          </a:p>
          <a:p>
            <a:pPr lvl="2"/>
            <a:r>
              <a:rPr lang="en-US" dirty="0"/>
              <a:t>creation, destruction, scheduling, 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17A6-E2F8-48B1-BBDC-B3530D663AAB}" type="slidenum">
              <a:rPr lang="en-US"/>
              <a:pPr/>
              <a:t>7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Program/processor/process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 that a program is totally passive</a:t>
            </a:r>
          </a:p>
          <a:p>
            <a:pPr lvl="1"/>
            <a:r>
              <a:rPr lang="en-US"/>
              <a:t>just bytes on a disk that encode instructions to be run</a:t>
            </a:r>
          </a:p>
          <a:p>
            <a:r>
              <a:rPr lang="en-US"/>
              <a:t>A process is an instance of a program being executed by a (real or virtual) processor</a:t>
            </a:r>
          </a:p>
          <a:p>
            <a:pPr lvl="1"/>
            <a:r>
              <a:rPr lang="en-US"/>
              <a:t>at any instant, there may be many processes running copies of the same program (e.g., an editor); each process is separate and (usually) independent</a:t>
            </a:r>
          </a:p>
          <a:p>
            <a:pPr lvl="1"/>
            <a:r>
              <a:rPr lang="en-US"/>
              <a:t>Linux:  </a:t>
            </a:r>
            <a:r>
              <a:rPr lang="en-US">
                <a:solidFill>
                  <a:srgbClr val="FF3300"/>
                </a:solidFill>
                <a:latin typeface="Courier New" pitchFamily="49" charset="0"/>
              </a:rPr>
              <a:t>ps -auwwx</a:t>
            </a:r>
            <a:r>
              <a:rPr lang="en-US"/>
              <a:t>  to list all processes</a:t>
            </a:r>
          </a:p>
          <a:p>
            <a:endParaRPr lang="en-US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524000" y="4648200"/>
            <a:ext cx="2514600" cy="1371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5334000" y="4648200"/>
            <a:ext cx="2514600" cy="1371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568450" y="4357688"/>
            <a:ext cx="120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process A</a:t>
            </a: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334000" y="4343400"/>
            <a:ext cx="120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process B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1600200" y="4724400"/>
            <a:ext cx="106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code stack PC registers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5410200" y="4724400"/>
            <a:ext cx="106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code stack PC registers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2819400" y="4800600"/>
            <a:ext cx="1219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page tables</a:t>
            </a:r>
          </a:p>
          <a:p>
            <a:r>
              <a:rPr lang="en-US"/>
              <a:t>resources</a:t>
            </a: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6629400" y="4800600"/>
            <a:ext cx="1219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page tables</a:t>
            </a:r>
          </a:p>
          <a:p>
            <a:r>
              <a:rPr lang="en-US"/>
              <a:t>resources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F8A6-8BBE-4158-9878-C859B92B6ACA}" type="slidenum">
              <a:rPr lang="en-US"/>
              <a:pPr/>
              <a:t>8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States of a user process</a:t>
            </a:r>
          </a:p>
        </p:txBody>
      </p:sp>
      <p:sp>
        <p:nvSpPr>
          <p:cNvPr id="90116" name="Oval 4"/>
          <p:cNvSpPr>
            <a:spLocks noChangeArrowheads="1"/>
          </p:cNvSpPr>
          <p:nvPr/>
        </p:nvSpPr>
        <p:spPr bwMode="auto">
          <a:xfrm>
            <a:off x="2971800" y="12954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2971800" y="31242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Oval 6"/>
          <p:cNvSpPr>
            <a:spLocks noChangeArrowheads="1"/>
          </p:cNvSpPr>
          <p:nvPr/>
        </p:nvSpPr>
        <p:spPr bwMode="auto">
          <a:xfrm>
            <a:off x="3048000" y="49530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733800" y="16764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running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3733800" y="3505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ready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733800" y="5334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blocked</a:t>
            </a:r>
          </a:p>
        </p:txBody>
      </p:sp>
      <p:sp>
        <p:nvSpPr>
          <p:cNvPr id="90128" name="Freeform 16"/>
          <p:cNvSpPr>
            <a:spLocks/>
          </p:cNvSpPr>
          <p:nvPr/>
        </p:nvSpPr>
        <p:spPr bwMode="auto">
          <a:xfrm>
            <a:off x="6172200" y="1905000"/>
            <a:ext cx="1308100" cy="3657600"/>
          </a:xfrm>
          <a:custGeom>
            <a:avLst/>
            <a:gdLst>
              <a:gd name="T0" fmla="*/ 0 w 776"/>
              <a:gd name="T1" fmla="*/ 0 h 2304"/>
              <a:gd name="T2" fmla="*/ 768 w 776"/>
              <a:gd name="T3" fmla="*/ 1152 h 2304"/>
              <a:gd name="T4" fmla="*/ 48 w 776"/>
              <a:gd name="T5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2304">
                <a:moveTo>
                  <a:pt x="0" y="0"/>
                </a:moveTo>
                <a:cubicBezTo>
                  <a:pt x="380" y="384"/>
                  <a:pt x="760" y="768"/>
                  <a:pt x="768" y="1152"/>
                </a:cubicBezTo>
                <a:cubicBezTo>
                  <a:pt x="776" y="1536"/>
                  <a:pt x="168" y="2112"/>
                  <a:pt x="48" y="2304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29" name="Freeform 17"/>
          <p:cNvSpPr>
            <a:spLocks/>
          </p:cNvSpPr>
          <p:nvPr/>
        </p:nvSpPr>
        <p:spPr bwMode="auto">
          <a:xfrm>
            <a:off x="2057400" y="19812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30" name="Freeform 18"/>
          <p:cNvSpPr>
            <a:spLocks/>
          </p:cNvSpPr>
          <p:nvPr/>
        </p:nvSpPr>
        <p:spPr bwMode="auto">
          <a:xfrm>
            <a:off x="2133600" y="39624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31" name="Freeform 19"/>
          <p:cNvSpPr>
            <a:spLocks/>
          </p:cNvSpPr>
          <p:nvPr/>
        </p:nvSpPr>
        <p:spPr bwMode="auto">
          <a:xfrm>
            <a:off x="5943600" y="2209800"/>
            <a:ext cx="546100" cy="1219200"/>
          </a:xfrm>
          <a:custGeom>
            <a:avLst/>
            <a:gdLst>
              <a:gd name="T0" fmla="*/ 0 w 344"/>
              <a:gd name="T1" fmla="*/ 0 h 768"/>
              <a:gd name="T2" fmla="*/ 336 w 344"/>
              <a:gd name="T3" fmla="*/ 432 h 768"/>
              <a:gd name="T4" fmla="*/ 48 w 344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768">
                <a:moveTo>
                  <a:pt x="0" y="0"/>
                </a:moveTo>
                <a:cubicBezTo>
                  <a:pt x="164" y="152"/>
                  <a:pt x="328" y="304"/>
                  <a:pt x="336" y="432"/>
                </a:cubicBezTo>
                <a:cubicBezTo>
                  <a:pt x="344" y="560"/>
                  <a:pt x="196" y="664"/>
                  <a:pt x="48" y="768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6705600" y="35052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trap or exception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5334000" y="2667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interrupt</a:t>
            </a:r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1219200" y="2590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dispatch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1219200" y="4495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interrupt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0C02-62B3-439E-8208-3509FE06841B}" type="slidenum">
              <a:rPr lang="en-US"/>
              <a:pPr/>
              <a:t>9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operations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OS provides the following kinds operations on processes (i.e., the process abstraction interface):</a:t>
            </a:r>
          </a:p>
          <a:p>
            <a:pPr lvl="1"/>
            <a:r>
              <a:rPr lang="en-US"/>
              <a:t>create a process</a:t>
            </a:r>
          </a:p>
          <a:p>
            <a:pPr lvl="1"/>
            <a:r>
              <a:rPr lang="en-US"/>
              <a:t>delete a process</a:t>
            </a:r>
          </a:p>
          <a:p>
            <a:pPr lvl="1"/>
            <a:r>
              <a:rPr lang="en-US"/>
              <a:t>suspend a process</a:t>
            </a:r>
          </a:p>
          <a:p>
            <a:pPr lvl="1"/>
            <a:r>
              <a:rPr lang="en-US"/>
              <a:t>resume a process</a:t>
            </a:r>
          </a:p>
          <a:p>
            <a:pPr lvl="1"/>
            <a:r>
              <a:rPr lang="en-US"/>
              <a:t>clone a process</a:t>
            </a:r>
          </a:p>
          <a:p>
            <a:pPr lvl="1"/>
            <a:r>
              <a:rPr lang="en-US"/>
              <a:t>inter-process communication</a:t>
            </a:r>
          </a:p>
          <a:p>
            <a:pPr lvl="1"/>
            <a:r>
              <a:rPr lang="en-US"/>
              <a:t>inter-process synchronization</a:t>
            </a:r>
          </a:p>
          <a:p>
            <a:pPr lvl="1"/>
            <a:r>
              <a:rPr lang="en-US"/>
              <a:t>create/delete a child process (</a:t>
            </a:r>
            <a:r>
              <a:rPr lang="en-US">
                <a:solidFill>
                  <a:srgbClr val="FF3300"/>
                </a:solidFill>
              </a:rPr>
              <a:t>subprocess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2325</TotalTime>
  <Words>1933</Words>
  <Application>Microsoft Office PowerPoint</Application>
  <PresentationFormat>On-screen Show (4:3)</PresentationFormat>
  <Paragraphs>396</Paragraphs>
  <Slides>30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Times New Roman</vt:lpstr>
      <vt:lpstr>Arial</vt:lpstr>
      <vt:lpstr>ＭＳ Ｐゴシック</vt:lpstr>
      <vt:lpstr>Comic Sans MS</vt:lpstr>
      <vt:lpstr>Courier New</vt:lpstr>
      <vt:lpstr>Tahoma</vt:lpstr>
      <vt:lpstr>DejaVu Sans</vt:lpstr>
      <vt:lpstr>Blank Presentation</vt:lpstr>
      <vt:lpstr>1_Blank Presentation</vt:lpstr>
      <vt:lpstr>CSE 451: Operating Systems Spring 2012  Module 3 Operating System Components and Structure</vt:lpstr>
      <vt:lpstr>OS structure</vt:lpstr>
      <vt:lpstr>PowerPoint Presentation</vt:lpstr>
      <vt:lpstr>PowerPoint Presentation</vt:lpstr>
      <vt:lpstr>Major OS components</vt:lpstr>
      <vt:lpstr>Process management</vt:lpstr>
      <vt:lpstr>Program/processor/process</vt:lpstr>
      <vt:lpstr>States of a user process</vt:lpstr>
      <vt:lpstr>Process operations</vt:lpstr>
      <vt:lpstr>Memory management</vt:lpstr>
      <vt:lpstr>I/O</vt:lpstr>
      <vt:lpstr>Secondary storage</vt:lpstr>
      <vt:lpstr>File systems</vt:lpstr>
      <vt:lpstr>File system operations</vt:lpstr>
      <vt:lpstr>Protection</vt:lpstr>
      <vt:lpstr>Command interpreter (shell)</vt:lpstr>
      <vt:lpstr>OS structure</vt:lpstr>
      <vt:lpstr>OS structure</vt:lpstr>
      <vt:lpstr>PowerPoint Presentation</vt:lpstr>
      <vt:lpstr>Early structure: Monolithic</vt:lpstr>
      <vt:lpstr>Monolithic design</vt:lpstr>
      <vt:lpstr>Layering</vt:lpstr>
      <vt:lpstr>Problems with layering</vt:lpstr>
      <vt:lpstr>Hardware Abstraction Layer</vt:lpstr>
      <vt:lpstr>Microkernels</vt:lpstr>
      <vt:lpstr>Microkernel structure illustrated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108</cp:revision>
  <dcterms:created xsi:type="dcterms:W3CDTF">1998-03-30T02:45:13Z</dcterms:created>
  <dcterms:modified xsi:type="dcterms:W3CDTF">2012-04-01T21:31:04Z</dcterms:modified>
</cp:coreProperties>
</file>