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7" r:id="rId2"/>
    <p:sldId id="306" r:id="rId3"/>
    <p:sldId id="294" r:id="rId4"/>
    <p:sldId id="276" r:id="rId5"/>
    <p:sldId id="277" r:id="rId6"/>
    <p:sldId id="278" r:id="rId7"/>
    <p:sldId id="296" r:id="rId8"/>
    <p:sldId id="295" r:id="rId9"/>
    <p:sldId id="279" r:id="rId10"/>
    <p:sldId id="280" r:id="rId11"/>
    <p:sldId id="281" r:id="rId12"/>
    <p:sldId id="282" r:id="rId13"/>
    <p:sldId id="307" r:id="rId14"/>
    <p:sldId id="308" r:id="rId15"/>
    <p:sldId id="284" r:id="rId16"/>
    <p:sldId id="285" r:id="rId17"/>
    <p:sldId id="291" r:id="rId18"/>
    <p:sldId id="299" r:id="rId19"/>
    <p:sldId id="301" r:id="rId20"/>
    <p:sldId id="287" r:id="rId21"/>
    <p:sldId id="288" r:id="rId22"/>
    <p:sldId id="297" r:id="rId23"/>
    <p:sldId id="290" r:id="rId24"/>
    <p:sldId id="292" r:id="rId25"/>
    <p:sldId id="302" r:id="rId26"/>
    <p:sldId id="303" r:id="rId27"/>
    <p:sldId id="300" r:id="rId28"/>
    <p:sldId id="304" r:id="rId29"/>
    <p:sldId id="305" r:id="rId30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EFEB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8" autoAdjust="0"/>
    <p:restoredTop sz="94665" autoAdjust="0"/>
  </p:normalViewPr>
  <p:slideViewPr>
    <p:cSldViewPr>
      <p:cViewPr>
        <p:scale>
          <a:sx n="73" d="100"/>
          <a:sy n="73" d="100"/>
        </p:scale>
        <p:origin x="-102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76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1" tIns="48246" rIns="96491" bIns="48246" numCol="1" anchor="t" anchorCtr="0" compatLnSpc="1">
            <a:prstTxWarp prst="textNoShape">
              <a:avLst/>
            </a:prstTxWarp>
          </a:bodyPr>
          <a:lstStyle>
            <a:lvl1pPr algn="l" defTabSz="96202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1" tIns="48246" rIns="96491" bIns="48246" numCol="1" anchor="t" anchorCtr="0" compatLnSpc="1">
            <a:prstTxWarp prst="textNoShape">
              <a:avLst/>
            </a:prstTxWarp>
          </a:bodyPr>
          <a:lstStyle>
            <a:lvl1pPr algn="r" defTabSz="96202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1" tIns="48246" rIns="96491" bIns="48246" numCol="1" anchor="b" anchorCtr="0" compatLnSpc="1">
            <a:prstTxWarp prst="textNoShape">
              <a:avLst/>
            </a:prstTxWarp>
          </a:bodyPr>
          <a:lstStyle>
            <a:lvl1pPr algn="l" defTabSz="96202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1" tIns="48246" rIns="96491" bIns="48246" numCol="1" anchor="b" anchorCtr="0" compatLnSpc="1">
            <a:prstTxWarp prst="textNoShape">
              <a:avLst/>
            </a:prstTxWarp>
          </a:bodyPr>
          <a:lstStyle>
            <a:lvl1pPr algn="r" defTabSz="962025">
              <a:spcBef>
                <a:spcPct val="50000"/>
              </a:spcBef>
              <a:defRPr sz="1300">
                <a:latin typeface="Times New Roman" pitchFamily="18" charset="0"/>
              </a:defRPr>
            </a:lvl1pPr>
          </a:lstStyle>
          <a:p>
            <a:fld id="{999DBDB1-A1A7-4578-9272-DF95210BDA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864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1" tIns="48246" rIns="96491" bIns="48246" numCol="1" anchor="t" anchorCtr="0" compatLnSpc="1">
            <a:prstTxWarp prst="textNoShape">
              <a:avLst/>
            </a:prstTxWarp>
          </a:bodyPr>
          <a:lstStyle>
            <a:lvl1pPr algn="l" defTabSz="9620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1" tIns="48246" rIns="96491" bIns="48246" numCol="1" anchor="t" anchorCtr="0" compatLnSpc="1">
            <a:prstTxWarp prst="textNoShape">
              <a:avLst/>
            </a:prstTxWarp>
          </a:bodyPr>
          <a:lstStyle>
            <a:lvl1pPr algn="r" defTabSz="9620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1" tIns="48246" rIns="96491" bIns="48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1" tIns="48246" rIns="96491" bIns="48246" numCol="1" anchor="b" anchorCtr="0" compatLnSpc="1">
            <a:prstTxWarp prst="textNoShape">
              <a:avLst/>
            </a:prstTxWarp>
          </a:bodyPr>
          <a:lstStyle>
            <a:lvl1pPr algn="l" defTabSz="9620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491" tIns="48246" rIns="96491" bIns="48246" numCol="1" anchor="b" anchorCtr="0" compatLnSpc="1">
            <a:prstTxWarp prst="textNoShape">
              <a:avLst/>
            </a:prstTxWarp>
          </a:bodyPr>
          <a:lstStyle>
            <a:lvl1pPr algn="r" defTabSz="9620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fld id="{13315208-4F19-460D-83AE-B1B288E24F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8828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09820F-5E35-480A-AB4A-6269693E034C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5485" tIns="46905" rIns="95485" bIns="46905"/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20800" y="1093788"/>
            <a:ext cx="4800600" cy="360045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3313" y="9107488"/>
            <a:ext cx="2444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104" tIns="28477" rIns="20104" bIns="28477"/>
          <a:lstStyle/>
          <a:p>
            <a:pPr defTabSz="962025">
              <a:lnSpc>
                <a:spcPts val="1688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ACC7F7-2F70-4A6B-B722-4A3085B6442B}" type="slidenum">
              <a:rPr lang="en-US"/>
              <a:pPr/>
              <a:t>10</a:t>
            </a:fld>
            <a:endParaRPr lang="en-US"/>
          </a:p>
        </p:txBody>
      </p:sp>
      <p:sp>
        <p:nvSpPr>
          <p:cNvPr id="2631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1FA986-596B-4CB0-A771-66661885010A}" type="slidenum">
              <a:rPr lang="en-US"/>
              <a:pPr/>
              <a:t>11</a:t>
            </a:fld>
            <a:endParaRPr lang="en-US"/>
          </a:p>
        </p:txBody>
      </p:sp>
      <p:sp>
        <p:nvSpPr>
          <p:cNvPr id="2641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C95E65-E577-4FB7-86E3-73375957A1AE}" type="slidenum">
              <a:rPr lang="en-US"/>
              <a:pPr/>
              <a:t>12</a:t>
            </a:fld>
            <a:endParaRPr lang="en-US"/>
          </a:p>
        </p:txBody>
      </p:sp>
      <p:sp>
        <p:nvSpPr>
          <p:cNvPr id="2652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A74677-28DF-4FF5-BD9E-7130C654AB78}" type="slidenum">
              <a:rPr lang="en-US"/>
              <a:pPr/>
              <a:t>13</a:t>
            </a:fld>
            <a:endParaRPr lang="en-US"/>
          </a:p>
        </p:txBody>
      </p:sp>
      <p:sp>
        <p:nvSpPr>
          <p:cNvPr id="287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</p:spPr>
        <p:txBody>
          <a:bodyPr lIns="95731" tIns="47866" rIns="95731" bIns="4786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328CF9-FF61-44CB-AA11-7C3F3B71AD3D}" type="slidenum">
              <a:rPr lang="en-US"/>
              <a:pPr/>
              <a:t>15</a:t>
            </a:fld>
            <a:endParaRPr lang="en-US"/>
          </a:p>
        </p:txBody>
      </p:sp>
      <p:sp>
        <p:nvSpPr>
          <p:cNvPr id="2672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4A346E-C660-4830-9F14-6A6C90E7B1CF}" type="slidenum">
              <a:rPr lang="en-US"/>
              <a:pPr/>
              <a:t>16</a:t>
            </a:fld>
            <a:endParaRPr lang="en-US"/>
          </a:p>
        </p:txBody>
      </p:sp>
      <p:sp>
        <p:nvSpPr>
          <p:cNvPr id="2682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03C787-46FC-4EA4-850A-4B657A96CE80}" type="slidenum">
              <a:rPr lang="en-US"/>
              <a:pPr/>
              <a:t>17</a:t>
            </a:fld>
            <a:endParaRPr lang="en-US"/>
          </a:p>
        </p:txBody>
      </p:sp>
      <p:sp>
        <p:nvSpPr>
          <p:cNvPr id="2693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A5C2D7-4BBE-43CE-BAF0-3DE703AC47F3}" type="slidenum">
              <a:rPr lang="en-US"/>
              <a:pPr/>
              <a:t>18</a:t>
            </a:fld>
            <a:endParaRPr lang="en-US"/>
          </a:p>
        </p:txBody>
      </p:sp>
      <p:sp>
        <p:nvSpPr>
          <p:cNvPr id="2703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122211-FA42-4AFA-AEF3-6E4D881038DA}" type="slidenum">
              <a:rPr lang="en-US"/>
              <a:pPr/>
              <a:t>19</a:t>
            </a:fld>
            <a:endParaRPr lang="en-US"/>
          </a:p>
        </p:txBody>
      </p:sp>
      <p:sp>
        <p:nvSpPr>
          <p:cNvPr id="2713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C18521-966F-4DB4-83F8-591AC5A7B755}" type="slidenum">
              <a:rPr lang="en-US"/>
              <a:pPr/>
              <a:t>20</a:t>
            </a:fld>
            <a:endParaRPr lang="en-US"/>
          </a:p>
        </p:txBody>
      </p:sp>
      <p:sp>
        <p:nvSpPr>
          <p:cNvPr id="2723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989901-A5E4-407C-AE14-44B0FED6E08D}" type="slidenum">
              <a:rPr lang="en-US"/>
              <a:pPr/>
              <a:t>2</a:t>
            </a:fld>
            <a:endParaRPr lang="en-US"/>
          </a:p>
        </p:txBody>
      </p:sp>
      <p:sp>
        <p:nvSpPr>
          <p:cNvPr id="2836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F7F626-3029-4EF5-8438-33D9F076975E}" type="slidenum">
              <a:rPr lang="en-US"/>
              <a:pPr/>
              <a:t>21</a:t>
            </a:fld>
            <a:endParaRPr lang="en-US"/>
          </a:p>
        </p:txBody>
      </p:sp>
      <p:sp>
        <p:nvSpPr>
          <p:cNvPr id="2734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36566D-AB4C-4E90-A5CD-548A6C0D9B27}" type="slidenum">
              <a:rPr lang="en-US"/>
              <a:pPr/>
              <a:t>22</a:t>
            </a:fld>
            <a:endParaRPr lang="en-US"/>
          </a:p>
        </p:txBody>
      </p:sp>
      <p:sp>
        <p:nvSpPr>
          <p:cNvPr id="2744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4C85D3-8AD0-4A9C-B403-E8B39449A30A}" type="slidenum">
              <a:rPr lang="en-US"/>
              <a:pPr/>
              <a:t>23</a:t>
            </a:fld>
            <a:endParaRPr lang="en-US"/>
          </a:p>
        </p:txBody>
      </p:sp>
      <p:sp>
        <p:nvSpPr>
          <p:cNvPr id="2754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286591-C332-4ACE-B057-D3E10AC2A105}" type="slidenum">
              <a:rPr lang="en-US"/>
              <a:pPr/>
              <a:t>24</a:t>
            </a:fld>
            <a:endParaRPr lang="en-US"/>
          </a:p>
        </p:txBody>
      </p:sp>
      <p:sp>
        <p:nvSpPr>
          <p:cNvPr id="2764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CE4D7E-F48D-494A-9644-29BDE8B5DB01}" type="slidenum">
              <a:rPr lang="en-US"/>
              <a:pPr/>
              <a:t>25</a:t>
            </a:fld>
            <a:endParaRPr lang="en-US"/>
          </a:p>
        </p:txBody>
      </p:sp>
      <p:sp>
        <p:nvSpPr>
          <p:cNvPr id="2775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2CE43A-C206-4634-A099-2F5410D24E92}" type="slidenum">
              <a:rPr lang="en-US"/>
              <a:pPr/>
              <a:t>26</a:t>
            </a:fld>
            <a:endParaRPr lang="en-US"/>
          </a:p>
        </p:txBody>
      </p:sp>
      <p:sp>
        <p:nvSpPr>
          <p:cNvPr id="2785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402CBA-1C18-406D-8E2D-9BF215511701}" type="slidenum">
              <a:rPr lang="en-US"/>
              <a:pPr/>
              <a:t>27</a:t>
            </a:fld>
            <a:endParaRPr lang="en-US"/>
          </a:p>
        </p:txBody>
      </p:sp>
      <p:sp>
        <p:nvSpPr>
          <p:cNvPr id="2795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2FEDF3-7026-4C5E-9AAA-5260B90E3D3E}" type="slidenum">
              <a:rPr lang="en-US"/>
              <a:pPr/>
              <a:t>28</a:t>
            </a:fld>
            <a:endParaRPr lang="en-US"/>
          </a:p>
        </p:txBody>
      </p:sp>
      <p:sp>
        <p:nvSpPr>
          <p:cNvPr id="2805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FC6978-A9DF-4C7B-8848-5648FAF4CD7E}" type="slidenum">
              <a:rPr lang="en-US"/>
              <a:pPr/>
              <a:t>29</a:t>
            </a:fld>
            <a:endParaRPr lang="en-US"/>
          </a:p>
        </p:txBody>
      </p:sp>
      <p:sp>
        <p:nvSpPr>
          <p:cNvPr id="2816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852BB1-BE2A-4B01-AAD6-F845AD0A7C73}" type="slidenum">
              <a:rPr lang="en-US"/>
              <a:pPr/>
              <a:t>3</a:t>
            </a:fld>
            <a:endParaRPr lang="en-US"/>
          </a:p>
        </p:txBody>
      </p:sp>
      <p:sp>
        <p:nvSpPr>
          <p:cNvPr id="2570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3BE41E-2D71-41B0-8EBF-B2D341DA59EF}" type="slidenum">
              <a:rPr lang="en-US"/>
              <a:pPr/>
              <a:t>4</a:t>
            </a:fld>
            <a:endParaRPr lang="en-US"/>
          </a:p>
        </p:txBody>
      </p:sp>
      <p:sp>
        <p:nvSpPr>
          <p:cNvPr id="2560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016B5D-7AB8-41C9-8B04-731B30BCEDE8}" type="slidenum">
              <a:rPr lang="en-US"/>
              <a:pPr/>
              <a:t>5</a:t>
            </a:fld>
            <a:endParaRPr lang="en-US"/>
          </a:p>
        </p:txBody>
      </p:sp>
      <p:sp>
        <p:nvSpPr>
          <p:cNvPr id="2580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B9A894-74A3-4299-B2AB-099352140EE0}" type="slidenum">
              <a:rPr lang="en-US"/>
              <a:pPr/>
              <a:t>6</a:t>
            </a:fld>
            <a:endParaRPr lang="en-US"/>
          </a:p>
        </p:txBody>
      </p:sp>
      <p:sp>
        <p:nvSpPr>
          <p:cNvPr id="2590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8EF808-41EC-439F-AB22-DF37DB5D7A69}" type="slidenum">
              <a:rPr lang="en-US"/>
              <a:pPr/>
              <a:t>7</a:t>
            </a:fld>
            <a:endParaRPr lang="en-US"/>
          </a:p>
        </p:txBody>
      </p:sp>
      <p:sp>
        <p:nvSpPr>
          <p:cNvPr id="2600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A0FCF9-A6B5-4609-BE97-DBAB624501EC}" type="slidenum">
              <a:rPr lang="en-US"/>
              <a:pPr/>
              <a:t>8</a:t>
            </a:fld>
            <a:endParaRPr lang="en-US"/>
          </a:p>
        </p:txBody>
      </p:sp>
      <p:sp>
        <p:nvSpPr>
          <p:cNvPr id="2611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BD169B-37BE-4276-8E3A-10081D3634DC}" type="slidenum">
              <a:rPr lang="en-US"/>
              <a:pPr/>
              <a:t>9</a:t>
            </a:fld>
            <a:endParaRPr lang="en-US"/>
          </a:p>
        </p:txBody>
      </p:sp>
      <p:sp>
        <p:nvSpPr>
          <p:cNvPr id="2621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05C1E3-CC78-4A82-A929-DD6C32C21C16}" type="datetime1">
              <a:rPr lang="en-US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0E9DE-3DDB-4ADD-BC7E-F29BF03D32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94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E1F92E-99E6-48D3-AE6F-2FF5830BEBCC}" type="datetime1">
              <a:rPr lang="en-US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AA676-24CF-4462-986C-ADABF693C1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766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74CAEF-1953-40C1-8D82-B1A99C7A4DF0}" type="datetime1">
              <a:rPr lang="en-US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0B61B-A686-4154-8086-29E6F16647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7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D1F666-E058-4421-8C43-7A5BF2986629}" type="datetime1">
              <a:rPr lang="en-US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09372-B32C-41A6-A5E3-45771EA71C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29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6C306E-3CF5-4CB8-A106-1CD5A90003B5}" type="datetime1">
              <a:rPr lang="en-US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F99D5-5E39-4127-AC7F-0F59284E4F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94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266FEE-FB8F-4814-A6A0-EA8C125445D8}" type="datetime1">
              <a:rPr lang="en-US"/>
              <a:pPr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624EA-BE75-4F76-8374-8DD7F6D7B3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64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A98148-0DD7-41FB-A577-EE4F013909F6}" type="datetime1">
              <a:rPr lang="en-US"/>
              <a:pPr/>
              <a:t>4/24/2012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AB3B2-55AA-4FB9-AB64-F9A15DB5B9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74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A2F2F1-B432-4B73-8843-309D50452544}" type="datetime1">
              <a:rPr lang="en-US"/>
              <a:pPr/>
              <a:t>4/24/2012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CBC25-28F6-4D9D-B4DC-CD992E09CA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E89222-8B72-416B-8551-29381ACC0880}" type="datetime1">
              <a:rPr lang="en-US"/>
              <a:pPr/>
              <a:t>4/24/2012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FF2E6-EFB2-4B0F-877E-288518763C8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69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794CD5-A3C1-489F-BCBA-8CAA2FB0B5B2}" type="datetime1">
              <a:rPr lang="en-US"/>
              <a:pPr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F34F6-C566-46A3-9696-E3324AEB22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14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E1B819-4136-4D89-A9DB-E9B7DA108966}" type="datetime1">
              <a:rPr lang="en-US"/>
              <a:pPr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15234B-C6A8-4FF6-B675-8F1646D950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65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DDA8F2AC-AEBB-48BB-920F-685B1796E772}" type="datetime1">
              <a:rPr lang="en-US"/>
              <a:pPr/>
              <a:t>4/24/2012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477000"/>
            <a:ext cx="3810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D591FA0A-D020-4347-8E40-3E93D9C2E63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> Autumn </a:t>
            </a:r>
            <a:r>
              <a:rPr lang="en-US" sz="2900" b="1" dirty="0" smtClean="0">
                <a:solidFill>
                  <a:srgbClr val="000000"/>
                </a:solidFill>
              </a:rPr>
              <a:t>2012 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12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Virtual Memory, Page Faults,</a:t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Demand Paging, and Page Replacement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652AE-FC6A-49C6-9A9A-3C42D650A9D1}" type="slidenum">
              <a:rPr lang="en-US"/>
              <a:pPr/>
              <a:t>10</a:t>
            </a:fld>
            <a:endParaRPr lang="en-US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Evicting the best page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goal of the page replacement algorithm:</a:t>
            </a:r>
          </a:p>
          <a:p>
            <a:pPr lvl="1"/>
            <a:r>
              <a:rPr lang="en-US"/>
              <a:t>reduce fault rate by selecting best victim page to remove</a:t>
            </a:r>
          </a:p>
          <a:p>
            <a:pPr lvl="2"/>
            <a:r>
              <a:rPr lang="en-US"/>
              <a:t>“system” fault rate or “program” fault rate??</a:t>
            </a:r>
          </a:p>
          <a:p>
            <a:pPr lvl="1"/>
            <a:r>
              <a:rPr lang="en-US"/>
              <a:t>the best page to evict is one that will never be touched again</a:t>
            </a:r>
          </a:p>
          <a:p>
            <a:pPr lvl="2"/>
            <a:r>
              <a:rPr lang="en-US"/>
              <a:t>duh …</a:t>
            </a:r>
          </a:p>
          <a:p>
            <a:pPr lvl="1"/>
            <a:r>
              <a:rPr lang="en-US"/>
              <a:t>“never” is a long time</a:t>
            </a:r>
          </a:p>
          <a:p>
            <a:pPr lvl="2"/>
            <a:r>
              <a:rPr lang="en-US"/>
              <a:t>Belady’s proof: evicting the page that won’t be used for the longest period of time minimizes page fault rate</a:t>
            </a:r>
          </a:p>
          <a:p>
            <a:r>
              <a:rPr lang="en-US"/>
              <a:t>Rest of this module:</a:t>
            </a:r>
          </a:p>
          <a:p>
            <a:pPr lvl="1"/>
            <a:r>
              <a:rPr lang="en-US"/>
              <a:t>survey a bunch of </a:t>
            </a:r>
            <a:r>
              <a:rPr lang="en-US">
                <a:solidFill>
                  <a:srgbClr val="FF0000"/>
                </a:solidFill>
              </a:rPr>
              <a:t>page replacement algorithms</a:t>
            </a:r>
          </a:p>
          <a:p>
            <a:pPr lvl="1"/>
            <a:r>
              <a:rPr lang="en-US"/>
              <a:t>for now, assume that a process pages against itself, using a fixed number of page frames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AE807-5EF0-4C1F-A5B8-42CA95B995DB}" type="slidenum">
              <a:rPr lang="en-US"/>
              <a:pPr/>
              <a:t>11</a:t>
            </a:fld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#1: Belady’s Algorithm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924800" cy="4953000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Provably optimal</a:t>
            </a:r>
            <a:r>
              <a:rPr lang="en-US"/>
              <a:t>:  lowest fault rate (remember SJF?)</a:t>
            </a:r>
          </a:p>
          <a:p>
            <a:pPr lvl="1"/>
            <a:r>
              <a:rPr lang="en-US"/>
              <a:t>evict the page that won’t be used for the longest time in future</a:t>
            </a:r>
          </a:p>
          <a:p>
            <a:pPr lvl="1"/>
            <a:r>
              <a:rPr lang="en-US"/>
              <a:t>problem:  impossible to predict the future</a:t>
            </a:r>
          </a:p>
          <a:p>
            <a:r>
              <a:rPr lang="en-US"/>
              <a:t>Why is Belady’s algorithm useful?</a:t>
            </a:r>
          </a:p>
          <a:p>
            <a:pPr lvl="1"/>
            <a:r>
              <a:rPr lang="en-US"/>
              <a:t>as a yardstick to compare other algorithms to optimal</a:t>
            </a:r>
          </a:p>
          <a:p>
            <a:pPr lvl="2"/>
            <a:r>
              <a:rPr lang="en-US"/>
              <a:t>if Belady’s isn’t much better than yours, yours is pretty good</a:t>
            </a:r>
          </a:p>
          <a:p>
            <a:pPr lvl="3"/>
            <a:r>
              <a:rPr lang="en-US"/>
              <a:t>how could you do this comparison?</a:t>
            </a:r>
          </a:p>
          <a:p>
            <a:r>
              <a:rPr lang="en-US"/>
              <a:t>Is there a best practical algorithm?</a:t>
            </a:r>
          </a:p>
          <a:p>
            <a:pPr lvl="1"/>
            <a:r>
              <a:rPr lang="en-US"/>
              <a:t>no; depends on workload</a:t>
            </a:r>
          </a:p>
          <a:p>
            <a:r>
              <a:rPr lang="en-US"/>
              <a:t>Is there a worst algorithm?</a:t>
            </a:r>
          </a:p>
          <a:p>
            <a:pPr lvl="1"/>
            <a:r>
              <a:rPr lang="en-US"/>
              <a:t>no, but random replacement does pretty badly</a:t>
            </a:r>
          </a:p>
          <a:p>
            <a:pPr lvl="2"/>
            <a:r>
              <a:rPr lang="en-US"/>
              <a:t>don’t laugh – there are some other situations where OS’s use near-random algorithms quite effectively!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5BE87-19A0-4244-86BE-334FB4C58E1D}" type="slidenum">
              <a:rPr lang="en-US"/>
              <a:pPr/>
              <a:t>12</a:t>
            </a:fld>
            <a:endParaRPr lang="en-US"/>
          </a:p>
        </p:txBody>
      </p:sp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#2: FIFO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FIFO is obvious, and simple to implement</a:t>
            </a:r>
          </a:p>
          <a:p>
            <a:pPr lvl="1"/>
            <a:r>
              <a:rPr lang="en-US"/>
              <a:t>when you page in something, put it on the tail of a list</a:t>
            </a:r>
          </a:p>
          <a:p>
            <a:pPr lvl="1"/>
            <a:r>
              <a:rPr lang="en-US"/>
              <a:t>evict page at the head of the list</a:t>
            </a:r>
          </a:p>
          <a:p>
            <a:r>
              <a:rPr lang="en-US"/>
              <a:t>Why might this be good?</a:t>
            </a:r>
          </a:p>
          <a:p>
            <a:pPr lvl="1"/>
            <a:r>
              <a:rPr lang="en-US"/>
              <a:t>maybe the one brought in longest ago is not being used</a:t>
            </a:r>
          </a:p>
          <a:p>
            <a:r>
              <a:rPr lang="en-US"/>
              <a:t>Why might this be bad?</a:t>
            </a:r>
          </a:p>
          <a:p>
            <a:pPr lvl="1"/>
            <a:r>
              <a:rPr lang="en-US"/>
              <a:t>then again, maybe it </a:t>
            </a:r>
            <a:r>
              <a:rPr lang="en-US" i="1"/>
              <a:t>is</a:t>
            </a:r>
            <a:r>
              <a:rPr lang="en-US"/>
              <a:t> being used</a:t>
            </a:r>
          </a:p>
          <a:p>
            <a:pPr lvl="1"/>
            <a:r>
              <a:rPr lang="en-US"/>
              <a:t>have absolutely no information either way</a:t>
            </a:r>
          </a:p>
          <a:p>
            <a:r>
              <a:rPr lang="en-US"/>
              <a:t>In fact, FIFO’s performance is typically lousy</a:t>
            </a:r>
          </a:p>
          <a:p>
            <a:r>
              <a:rPr lang="en-US"/>
              <a:t>In addition, FIFO suffers from </a:t>
            </a:r>
            <a:r>
              <a:rPr lang="en-US">
                <a:solidFill>
                  <a:srgbClr val="FF0000"/>
                </a:solidFill>
              </a:rPr>
              <a:t>Belady’s Anomaly</a:t>
            </a:r>
          </a:p>
          <a:p>
            <a:pPr lvl="1"/>
            <a:r>
              <a:rPr lang="en-US"/>
              <a:t>there are </a:t>
            </a:r>
            <a:r>
              <a:rPr lang="en-US">
                <a:solidFill>
                  <a:srgbClr val="FF0000"/>
                </a:solidFill>
              </a:rPr>
              <a:t>reference strings</a:t>
            </a:r>
            <a:r>
              <a:rPr lang="en-US"/>
              <a:t> for which the fault rate </a:t>
            </a:r>
            <a:r>
              <a:rPr lang="en-US" i="1"/>
              <a:t>increases</a:t>
            </a:r>
            <a:r>
              <a:rPr lang="en-US"/>
              <a:t> when the process is given more physical memory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2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4FA0-3500-4C90-A0AC-54EE212CD9A6}" type="slidenum">
              <a:rPr lang="en-US"/>
              <a:pPr/>
              <a:t>13</a:t>
            </a:fld>
            <a:endParaRPr lang="en-US"/>
          </a:p>
        </p:txBody>
      </p:sp>
      <p:sp>
        <p:nvSpPr>
          <p:cNvPr id="286723" name="Slide Number Placeholder 5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3ADB7969-A0B0-4F64-BDE9-01C0FE943E60}" type="slidenum">
              <a:rPr lang="en-US" sz="1400">
                <a:latin typeface="Arial" charset="0"/>
                <a:ea typeface="ＭＳ Ｐゴシック" charset="-128"/>
              </a:rPr>
              <a:pPr algn="r"/>
              <a:t>13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  <p:sp>
        <p:nvSpPr>
          <p:cNvPr id="28672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#3: Least Recently Used (LRU)</a:t>
            </a:r>
          </a:p>
        </p:txBody>
      </p:sp>
      <p:sp>
        <p:nvSpPr>
          <p:cNvPr id="28672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95400"/>
            <a:ext cx="7772400" cy="3048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LRU uses reference information to make a more informed replacement decision</a:t>
            </a:r>
          </a:p>
          <a:p>
            <a:pPr lvl="1">
              <a:lnSpc>
                <a:spcPct val="90000"/>
              </a:lnSpc>
            </a:pPr>
            <a:r>
              <a:rPr lang="en-US"/>
              <a:t>idea: past experience gives us a guess of future behavior</a:t>
            </a:r>
          </a:p>
          <a:p>
            <a:pPr lvl="1">
              <a:lnSpc>
                <a:spcPct val="90000"/>
              </a:lnSpc>
            </a:pPr>
            <a:r>
              <a:rPr lang="en-US"/>
              <a:t>on replacement, evict the page that hasn’t been used for the longest amount of time</a:t>
            </a:r>
          </a:p>
          <a:p>
            <a:pPr lvl="2">
              <a:lnSpc>
                <a:spcPct val="90000"/>
              </a:lnSpc>
            </a:pPr>
            <a:r>
              <a:rPr lang="en-US"/>
              <a:t>LRU looks at the past, Belady’s wants to look at future</a:t>
            </a:r>
          </a:p>
          <a:p>
            <a:pPr lvl="2">
              <a:lnSpc>
                <a:spcPct val="90000"/>
              </a:lnSpc>
            </a:pPr>
            <a:r>
              <a:rPr lang="en-US" i="1"/>
              <a:t>How is LRU different from FIFO?</a:t>
            </a:r>
          </a:p>
          <a:p>
            <a:pPr lvl="1">
              <a:lnSpc>
                <a:spcPct val="90000"/>
              </a:lnSpc>
            </a:pPr>
            <a:r>
              <a:rPr lang="en-US"/>
              <a:t>when does LRU do well?</a:t>
            </a:r>
          </a:p>
          <a:p>
            <a:pPr lvl="2">
              <a:lnSpc>
                <a:spcPct val="90000"/>
              </a:lnSpc>
            </a:pPr>
            <a:r>
              <a:rPr lang="en-US"/>
              <a:t>when is it lousy?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2004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8956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5052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8100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1148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4196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7244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3340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0292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56388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59436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248400" y="4648200"/>
            <a:ext cx="304800" cy="1143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86738" name="Rectangle 17"/>
          <p:cNvSpPr>
            <a:spLocks noChangeArrowheads="1"/>
          </p:cNvSpPr>
          <p:nvPr/>
        </p:nvSpPr>
        <p:spPr bwMode="auto">
          <a:xfrm>
            <a:off x="6553200" y="4648200"/>
            <a:ext cx="304800" cy="1143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86739" name="Rectangle 18"/>
          <p:cNvSpPr>
            <a:spLocks noChangeArrowheads="1"/>
          </p:cNvSpPr>
          <p:nvPr/>
        </p:nvSpPr>
        <p:spPr bwMode="auto">
          <a:xfrm>
            <a:off x="614363" y="4800600"/>
            <a:ext cx="18240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ea typeface="ＭＳ Ｐゴシック" charset="-128"/>
              </a:rPr>
              <a:t>Example bad case: looping through array</a:t>
            </a:r>
          </a:p>
        </p:txBody>
      </p:sp>
      <p:sp>
        <p:nvSpPr>
          <p:cNvPr id="286740" name="Left Brace 19"/>
          <p:cNvSpPr>
            <a:spLocks/>
          </p:cNvSpPr>
          <p:nvPr/>
        </p:nvSpPr>
        <p:spPr bwMode="auto">
          <a:xfrm rot="-5400000">
            <a:off x="4610100" y="4229100"/>
            <a:ext cx="228600" cy="3657600"/>
          </a:xfrm>
          <a:prstGeom prst="leftBrace">
            <a:avLst>
              <a:gd name="adj1" fmla="val 8296"/>
              <a:gd name="adj2" fmla="val 50000"/>
            </a:avLst>
          </a:prstGeom>
          <a:solidFill>
            <a:srgbClr val="EBEBFF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ea typeface="ＭＳ Ｐゴシック" charset="-128"/>
            </a:endParaRPr>
          </a:p>
        </p:txBody>
      </p:sp>
      <p:sp>
        <p:nvSpPr>
          <p:cNvPr id="286741" name="Rectangle 20"/>
          <p:cNvSpPr>
            <a:spLocks noChangeArrowheads="1"/>
          </p:cNvSpPr>
          <p:nvPr/>
        </p:nvSpPr>
        <p:spPr bwMode="auto">
          <a:xfrm>
            <a:off x="3200400" y="6096000"/>
            <a:ext cx="2978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ea typeface="ＭＳ Ｐゴシック" charset="-128"/>
              </a:rPr>
              <a:t>amount of physical memory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AE3A6-4A78-4C34-8A32-C7C77037E332}" type="slidenum">
              <a:rPr lang="en-US"/>
              <a:pPr/>
              <a:t>14</a:t>
            </a:fld>
            <a:endParaRPr lang="en-US"/>
          </a:p>
        </p:txBody>
      </p:sp>
      <p:sp>
        <p:nvSpPr>
          <p:cNvPr id="28877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#3: LRU continued</a:t>
            </a:r>
          </a:p>
        </p:txBody>
      </p:sp>
      <p:sp>
        <p:nvSpPr>
          <p:cNvPr id="288771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/>
              <a:t>Implementation</a:t>
            </a:r>
          </a:p>
          <a:p>
            <a:pPr lvl="1"/>
            <a:r>
              <a:rPr lang="en-US"/>
              <a:t>to be perfect, must grab a timestamp on every memory reference, put it in the PTE, order or search based on the timestamps …</a:t>
            </a:r>
          </a:p>
          <a:p>
            <a:pPr lvl="1"/>
            <a:r>
              <a:rPr lang="en-US"/>
              <a:t>way too $$ in memory bandwidth, algorithm execution time, etc.</a:t>
            </a:r>
          </a:p>
          <a:p>
            <a:pPr lvl="1"/>
            <a:r>
              <a:rPr lang="en-US"/>
              <a:t>so, we need a cheap approximation …</a:t>
            </a:r>
          </a:p>
          <a:p>
            <a:pPr>
              <a:buFontTx/>
              <a:buNone/>
            </a:pPr>
            <a:endParaRPr lang="en-US"/>
          </a:p>
        </p:txBody>
      </p:sp>
      <p:sp>
        <p:nvSpPr>
          <p:cNvPr id="288773" name="Slide Number Placeholder 4"/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7931725" indent="-37474525" algn="l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fld id="{1E3E8D1A-3DE1-4228-8025-D17F117027C9}" type="slidenum">
              <a:rPr lang="en-US" sz="1400">
                <a:latin typeface="Arial" charset="0"/>
                <a:ea typeface="ＭＳ Ｐゴシック" charset="-128"/>
              </a:rPr>
              <a:pPr algn="r"/>
              <a:t>14</a:t>
            </a:fld>
            <a:endParaRPr lang="en-US" sz="140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F2782-7137-44CE-87ED-91DF7FAE62D2}" type="slidenum">
              <a:rPr lang="en-US"/>
              <a:pPr/>
              <a:t>15</a:t>
            </a:fld>
            <a:endParaRPr lang="en-US"/>
          </a:p>
        </p:txBody>
      </p:sp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Approximating LRU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953000"/>
          </a:xfrm>
        </p:spPr>
        <p:txBody>
          <a:bodyPr/>
          <a:lstStyle/>
          <a:p>
            <a:r>
              <a:rPr lang="en-US"/>
              <a:t>Many approximations, all use the PTE’s referenced bit</a:t>
            </a:r>
          </a:p>
          <a:p>
            <a:pPr lvl="1"/>
            <a:r>
              <a:rPr lang="en-US"/>
              <a:t>keep a counter for each page</a:t>
            </a:r>
          </a:p>
          <a:p>
            <a:pPr lvl="1"/>
            <a:r>
              <a:rPr lang="en-US"/>
              <a:t>at some regular interval, for each page, do:</a:t>
            </a:r>
          </a:p>
          <a:p>
            <a:pPr lvl="2"/>
            <a:r>
              <a:rPr lang="en-US"/>
              <a:t>if ref bit = 0, increment the counter   (hasn’t been used)</a:t>
            </a:r>
          </a:p>
          <a:p>
            <a:pPr lvl="2"/>
            <a:r>
              <a:rPr lang="en-US"/>
              <a:t>if ref bit = 1, zero the counter            (has been used)</a:t>
            </a:r>
          </a:p>
          <a:p>
            <a:pPr lvl="2"/>
            <a:r>
              <a:rPr lang="en-US"/>
              <a:t>regardless, zero ref bit</a:t>
            </a:r>
          </a:p>
          <a:p>
            <a:pPr lvl="1"/>
            <a:r>
              <a:rPr lang="en-US"/>
              <a:t>the counter will contain the # of intervals since the last reference to the page</a:t>
            </a:r>
          </a:p>
          <a:p>
            <a:pPr lvl="2"/>
            <a:r>
              <a:rPr lang="en-US"/>
              <a:t>page with largest counter is least recently used</a:t>
            </a:r>
          </a:p>
          <a:p>
            <a:r>
              <a:rPr lang="en-US"/>
              <a:t>Some architectures don’t have PTE reference bits</a:t>
            </a:r>
          </a:p>
          <a:p>
            <a:pPr lvl="1"/>
            <a:r>
              <a:rPr lang="en-US"/>
              <a:t>can simulate reference bit using the valid bit to induce faults</a:t>
            </a:r>
          </a:p>
          <a:p>
            <a:pPr lvl="2"/>
            <a:r>
              <a:rPr lang="en-US"/>
              <a:t>hack, hack, hack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0EFF-9879-43D6-A62E-3280A4221AE4}" type="slidenum">
              <a:rPr lang="en-US"/>
              <a:pPr/>
              <a:t>16</a:t>
            </a:fld>
            <a:endParaRPr 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#4: LRU Clock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AKA Not Recently Used (NRU) or Second Chance</a:t>
            </a:r>
          </a:p>
          <a:p>
            <a:pPr lvl="1"/>
            <a:r>
              <a:rPr lang="en-US"/>
              <a:t>replace page that is “old enough”</a:t>
            </a:r>
          </a:p>
          <a:p>
            <a:pPr lvl="1"/>
            <a:r>
              <a:rPr lang="en-US"/>
              <a:t>logically, arrange all physical page frames in a big circle (clock)</a:t>
            </a:r>
          </a:p>
          <a:p>
            <a:pPr lvl="2"/>
            <a:r>
              <a:rPr lang="en-US"/>
              <a:t>just a circular linked list</a:t>
            </a:r>
          </a:p>
          <a:p>
            <a:pPr lvl="1"/>
            <a:r>
              <a:rPr lang="en-US"/>
              <a:t>a “clock hand” is used to select a good LRU candidate</a:t>
            </a:r>
          </a:p>
          <a:p>
            <a:pPr lvl="2"/>
            <a:r>
              <a:rPr lang="en-US"/>
              <a:t>sweep through the pages in circular order like a clock</a:t>
            </a:r>
          </a:p>
          <a:p>
            <a:pPr lvl="2"/>
            <a:r>
              <a:rPr lang="en-US"/>
              <a:t>if ref bit is off, it hasn’t been used recently, we have a victim</a:t>
            </a:r>
          </a:p>
          <a:p>
            <a:pPr lvl="3"/>
            <a:r>
              <a:rPr lang="en-US"/>
              <a:t>so, what is minimum “age” if ref bit is off?</a:t>
            </a:r>
          </a:p>
          <a:p>
            <a:pPr lvl="2"/>
            <a:r>
              <a:rPr lang="en-US"/>
              <a:t>if the ref bit is on, turn it off and go to next page</a:t>
            </a:r>
          </a:p>
          <a:p>
            <a:pPr lvl="1"/>
            <a:r>
              <a:rPr lang="en-US"/>
              <a:t>arm moves quickly when pages are needed</a:t>
            </a:r>
          </a:p>
          <a:p>
            <a:pPr lvl="1"/>
            <a:r>
              <a:rPr lang="en-US"/>
              <a:t>low overhead if have plenty of memory</a:t>
            </a:r>
          </a:p>
          <a:p>
            <a:pPr lvl="1"/>
            <a:r>
              <a:rPr lang="en-US"/>
              <a:t>if memory is large, “accuracy” of information degrades</a:t>
            </a:r>
          </a:p>
          <a:p>
            <a:pPr lvl="2"/>
            <a:r>
              <a:rPr lang="en-US"/>
              <a:t>add more hands to fix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9DE66-D8CB-408A-AC4F-0642599AD82A}" type="slidenum">
              <a:rPr lang="en-US"/>
              <a:pPr/>
              <a:t>17</a:t>
            </a:fld>
            <a:endParaRPr lang="en-US"/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Allocation of frames among processes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FIFO and LRU Clock each can be implemented as either </a:t>
            </a:r>
            <a:r>
              <a:rPr lang="en-US">
                <a:solidFill>
                  <a:srgbClr val="FF0000"/>
                </a:solidFill>
              </a:rPr>
              <a:t>local</a:t>
            </a:r>
            <a:r>
              <a:rPr lang="en-US"/>
              <a:t> or </a:t>
            </a:r>
            <a:r>
              <a:rPr lang="en-US">
                <a:solidFill>
                  <a:srgbClr val="FF0000"/>
                </a:solidFill>
              </a:rPr>
              <a:t>global</a:t>
            </a:r>
            <a:r>
              <a:rPr lang="en-US"/>
              <a:t> replacement algorithms</a:t>
            </a:r>
          </a:p>
          <a:p>
            <a:pPr lvl="1"/>
            <a:r>
              <a:rPr lang="en-US"/>
              <a:t>local</a:t>
            </a:r>
          </a:p>
          <a:p>
            <a:pPr lvl="2"/>
            <a:r>
              <a:rPr lang="en-US"/>
              <a:t>each process is given a limit of pages it can use</a:t>
            </a:r>
          </a:p>
          <a:p>
            <a:pPr lvl="2"/>
            <a:r>
              <a:rPr lang="en-US"/>
              <a:t>it “pages against itself” (evicts its own pages)</a:t>
            </a:r>
          </a:p>
          <a:p>
            <a:pPr lvl="1"/>
            <a:r>
              <a:rPr lang="en-US"/>
              <a:t>global</a:t>
            </a:r>
          </a:p>
          <a:p>
            <a:pPr lvl="2"/>
            <a:r>
              <a:rPr lang="en-US"/>
              <a:t>the “victim” is chosen from among all page frames, regardless of owner</a:t>
            </a:r>
          </a:p>
          <a:p>
            <a:pPr lvl="2"/>
            <a:r>
              <a:rPr lang="en-US"/>
              <a:t>processes’ page frame allocation can vary dynamically</a:t>
            </a:r>
          </a:p>
          <a:p>
            <a:r>
              <a:rPr lang="en-US"/>
              <a:t>Issues with local replacement?</a:t>
            </a:r>
          </a:p>
          <a:p>
            <a:r>
              <a:rPr lang="en-US"/>
              <a:t>Issues with global replacement?</a:t>
            </a:r>
          </a:p>
          <a:p>
            <a:pPr lvl="1"/>
            <a:r>
              <a:rPr lang="en-US"/>
              <a:t>Linux uses global replacement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B9A75-934B-4364-A550-B854474B7CDD}" type="slidenum">
              <a:rPr lang="en-US"/>
              <a:pPr/>
              <a:t>18</a:t>
            </a:fld>
            <a:endParaRPr lang="en-US"/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Hybrid algorithms</a:t>
            </a:r>
          </a:p>
          <a:p>
            <a:pPr lvl="1"/>
            <a:r>
              <a:rPr lang="en-US"/>
              <a:t>local replacement</a:t>
            </a:r>
          </a:p>
          <a:p>
            <a:pPr lvl="1"/>
            <a:r>
              <a:rPr lang="en-US"/>
              <a:t>an explicit mechanism for adding or removing page frames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FE30A-EB5C-455C-A4F8-08843032D81D}" type="slidenum">
              <a:rPr lang="en-US"/>
              <a:pPr/>
              <a:t>19</a:t>
            </a:fld>
            <a:endParaRPr lang="en-US"/>
          </a:p>
        </p:txBody>
      </p:sp>
      <p:sp>
        <p:nvSpPr>
          <p:cNvPr id="249860" name="Line 4"/>
          <p:cNvSpPr>
            <a:spLocks noChangeShapeType="1"/>
          </p:cNvSpPr>
          <p:nvPr/>
        </p:nvSpPr>
        <p:spPr bwMode="auto">
          <a:xfrm>
            <a:off x="2209800" y="762000"/>
            <a:ext cx="0" cy="4876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61" name="Line 5"/>
          <p:cNvSpPr>
            <a:spLocks noChangeShapeType="1"/>
          </p:cNvSpPr>
          <p:nvPr/>
        </p:nvSpPr>
        <p:spPr bwMode="auto">
          <a:xfrm flipH="1">
            <a:off x="2209800" y="5638800"/>
            <a:ext cx="5486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64" name="Freeform 8"/>
          <p:cNvSpPr>
            <a:spLocks/>
          </p:cNvSpPr>
          <p:nvPr/>
        </p:nvSpPr>
        <p:spPr bwMode="auto">
          <a:xfrm rot="-505372">
            <a:off x="2514600" y="1346200"/>
            <a:ext cx="5486400" cy="3759200"/>
          </a:xfrm>
          <a:custGeom>
            <a:avLst/>
            <a:gdLst>
              <a:gd name="T0" fmla="*/ 0 w 3264"/>
              <a:gd name="T1" fmla="*/ 2224 h 2296"/>
              <a:gd name="T2" fmla="*/ 768 w 3264"/>
              <a:gd name="T3" fmla="*/ 2128 h 2296"/>
              <a:gd name="T4" fmla="*/ 1584 w 3264"/>
              <a:gd name="T5" fmla="*/ 1216 h 2296"/>
              <a:gd name="T6" fmla="*/ 2208 w 3264"/>
              <a:gd name="T7" fmla="*/ 400 h 2296"/>
              <a:gd name="T8" fmla="*/ 2784 w 3264"/>
              <a:gd name="T9" fmla="*/ 64 h 2296"/>
              <a:gd name="T10" fmla="*/ 3264 w 3264"/>
              <a:gd name="T11" fmla="*/ 16 h 2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264" h="2296">
                <a:moveTo>
                  <a:pt x="0" y="2224"/>
                </a:moveTo>
                <a:cubicBezTo>
                  <a:pt x="252" y="2260"/>
                  <a:pt x="504" y="2296"/>
                  <a:pt x="768" y="2128"/>
                </a:cubicBezTo>
                <a:cubicBezTo>
                  <a:pt x="1032" y="1960"/>
                  <a:pt x="1344" y="1504"/>
                  <a:pt x="1584" y="1216"/>
                </a:cubicBezTo>
                <a:cubicBezTo>
                  <a:pt x="1824" y="928"/>
                  <a:pt x="2008" y="592"/>
                  <a:pt x="2208" y="400"/>
                </a:cubicBezTo>
                <a:cubicBezTo>
                  <a:pt x="2408" y="208"/>
                  <a:pt x="2608" y="128"/>
                  <a:pt x="2784" y="64"/>
                </a:cubicBezTo>
                <a:cubicBezTo>
                  <a:pt x="2960" y="0"/>
                  <a:pt x="3184" y="24"/>
                  <a:pt x="3264" y="16"/>
                </a:cubicBezTo>
              </a:path>
            </a:pathLst>
          </a:custGeom>
          <a:noFill/>
          <a:ln w="63500" cap="flat" cmpd="sng">
            <a:solidFill>
              <a:srgbClr val="FF00FF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67" name="Freeform 11"/>
          <p:cNvSpPr>
            <a:spLocks/>
          </p:cNvSpPr>
          <p:nvPr/>
        </p:nvSpPr>
        <p:spPr bwMode="auto">
          <a:xfrm>
            <a:off x="7696200" y="990600"/>
            <a:ext cx="685800" cy="1588"/>
          </a:xfrm>
          <a:custGeom>
            <a:avLst/>
            <a:gdLst>
              <a:gd name="T0" fmla="*/ 0 w 432"/>
              <a:gd name="T1" fmla="*/ 0 h 1"/>
              <a:gd name="T2" fmla="*/ 432 w 432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32" h="1">
                <a:moveTo>
                  <a:pt x="0" y="0"/>
                </a:moveTo>
                <a:cubicBezTo>
                  <a:pt x="0" y="0"/>
                  <a:pt x="216" y="0"/>
                  <a:pt x="432" y="0"/>
                </a:cubicBezTo>
              </a:path>
            </a:pathLst>
          </a:custGeom>
          <a:noFill/>
          <a:ln w="63500" cap="flat" cmpd="sng">
            <a:solidFill>
              <a:srgbClr val="FF00FF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69" name="Text Box 13"/>
          <p:cNvSpPr txBox="1">
            <a:spLocks noChangeArrowheads="1"/>
          </p:cNvSpPr>
          <p:nvPr/>
        </p:nvSpPr>
        <p:spPr bwMode="auto">
          <a:xfrm>
            <a:off x="2209800" y="5715000"/>
            <a:ext cx="541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Number of page frames allocated to process</a:t>
            </a:r>
          </a:p>
        </p:txBody>
      </p:sp>
      <p:sp>
        <p:nvSpPr>
          <p:cNvPr id="249870" name="Text Box 14"/>
          <p:cNvSpPr txBox="1">
            <a:spLocks noChangeArrowheads="1"/>
          </p:cNvSpPr>
          <p:nvPr/>
        </p:nvSpPr>
        <p:spPr bwMode="auto">
          <a:xfrm rot="16200000">
            <a:off x="-1188243" y="3017043"/>
            <a:ext cx="609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Number of memory references between page faults</a:t>
            </a:r>
          </a:p>
        </p:txBody>
      </p:sp>
      <p:sp>
        <p:nvSpPr>
          <p:cNvPr id="249871" name="Text Box 15"/>
          <p:cNvSpPr txBox="1">
            <a:spLocks noChangeArrowheads="1"/>
          </p:cNvSpPr>
          <p:nvPr/>
        </p:nvSpPr>
        <p:spPr bwMode="auto">
          <a:xfrm>
            <a:off x="2438400" y="35814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Why?</a:t>
            </a:r>
          </a:p>
        </p:txBody>
      </p:sp>
      <p:sp>
        <p:nvSpPr>
          <p:cNvPr id="249872" name="Text Box 16"/>
          <p:cNvSpPr txBox="1">
            <a:spLocks noChangeArrowheads="1"/>
          </p:cNvSpPr>
          <p:nvPr/>
        </p:nvSpPr>
        <p:spPr bwMode="auto">
          <a:xfrm>
            <a:off x="7239000" y="24384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Why?</a:t>
            </a:r>
          </a:p>
        </p:txBody>
      </p:sp>
      <p:sp>
        <p:nvSpPr>
          <p:cNvPr id="249873" name="Line 17"/>
          <p:cNvSpPr>
            <a:spLocks noChangeShapeType="1"/>
          </p:cNvSpPr>
          <p:nvPr/>
        </p:nvSpPr>
        <p:spPr bwMode="auto">
          <a:xfrm>
            <a:off x="3048000" y="3962400"/>
            <a:ext cx="228600" cy="1295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74" name="Line 18"/>
          <p:cNvSpPr>
            <a:spLocks noChangeShapeType="1"/>
          </p:cNvSpPr>
          <p:nvPr/>
        </p:nvSpPr>
        <p:spPr bwMode="auto">
          <a:xfrm flipH="1" flipV="1">
            <a:off x="7696200" y="1143000"/>
            <a:ext cx="228600" cy="1295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9875" name="Text Box 19"/>
          <p:cNvSpPr txBox="1">
            <a:spLocks noChangeArrowheads="1"/>
          </p:cNvSpPr>
          <p:nvPr/>
        </p:nvSpPr>
        <p:spPr bwMode="auto">
          <a:xfrm>
            <a:off x="6019800" y="3962400"/>
            <a:ext cx="2133600" cy="65405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Where would you like to operate?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F7EE2-A0DD-4582-A6EB-7C6B2554557E}" type="slidenum">
              <a:rPr lang="en-US"/>
              <a:pPr/>
              <a:t>2</a:t>
            </a:fld>
            <a:endParaRPr lang="en-US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685800"/>
          </a:xfrm>
        </p:spPr>
        <p:txBody>
          <a:bodyPr/>
          <a:lstStyle/>
          <a:p>
            <a:r>
              <a:rPr lang="en-US"/>
              <a:t>Reminder:  Mechanics of address translation</a:t>
            </a:r>
          </a:p>
        </p:txBody>
      </p:sp>
      <p:sp>
        <p:nvSpPr>
          <p:cNvPr id="282627" name="Rectangle 3"/>
          <p:cNvSpPr>
            <a:spLocks noChangeArrowheads="1"/>
          </p:cNvSpPr>
          <p:nvPr/>
        </p:nvSpPr>
        <p:spPr bwMode="auto">
          <a:xfrm>
            <a:off x="7129463" y="25146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0</a:t>
            </a:r>
          </a:p>
        </p:txBody>
      </p:sp>
      <p:sp>
        <p:nvSpPr>
          <p:cNvPr id="282628" name="Rectangle 4"/>
          <p:cNvSpPr>
            <a:spLocks noChangeArrowheads="1"/>
          </p:cNvSpPr>
          <p:nvPr/>
        </p:nvSpPr>
        <p:spPr bwMode="auto">
          <a:xfrm>
            <a:off x="7129463" y="30480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1</a:t>
            </a:r>
          </a:p>
        </p:txBody>
      </p:sp>
      <p:sp>
        <p:nvSpPr>
          <p:cNvPr id="282629" name="Rectangle 5"/>
          <p:cNvSpPr>
            <a:spLocks noChangeArrowheads="1"/>
          </p:cNvSpPr>
          <p:nvPr/>
        </p:nvSpPr>
        <p:spPr bwMode="auto">
          <a:xfrm>
            <a:off x="7129463" y="35814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2</a:t>
            </a:r>
          </a:p>
        </p:txBody>
      </p:sp>
      <p:sp>
        <p:nvSpPr>
          <p:cNvPr id="282630" name="Rectangle 6"/>
          <p:cNvSpPr>
            <a:spLocks noChangeArrowheads="1"/>
          </p:cNvSpPr>
          <p:nvPr/>
        </p:nvSpPr>
        <p:spPr bwMode="auto">
          <a:xfrm>
            <a:off x="7129463" y="51816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Y</a:t>
            </a:r>
          </a:p>
        </p:txBody>
      </p:sp>
      <p:sp>
        <p:nvSpPr>
          <p:cNvPr id="282631" name="Rectangle 7"/>
          <p:cNvSpPr>
            <a:spLocks noChangeArrowheads="1"/>
          </p:cNvSpPr>
          <p:nvPr/>
        </p:nvSpPr>
        <p:spPr bwMode="auto">
          <a:xfrm rot="-5400000">
            <a:off x="7415213" y="4745037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/>
              <a:t>…</a:t>
            </a:r>
          </a:p>
        </p:txBody>
      </p:sp>
      <p:sp>
        <p:nvSpPr>
          <p:cNvPr id="282632" name="Rectangle 8"/>
          <p:cNvSpPr>
            <a:spLocks noChangeArrowheads="1"/>
          </p:cNvSpPr>
          <p:nvPr/>
        </p:nvSpPr>
        <p:spPr bwMode="auto">
          <a:xfrm>
            <a:off x="7129463" y="4114800"/>
            <a:ext cx="1143000" cy="533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</a:t>
            </a:r>
          </a:p>
          <a:p>
            <a:r>
              <a:rPr lang="en-US" sz="1600"/>
              <a:t>frame 3</a:t>
            </a:r>
          </a:p>
        </p:txBody>
      </p:sp>
      <p:sp>
        <p:nvSpPr>
          <p:cNvPr id="282633" name="Rectangle 9"/>
          <p:cNvSpPr>
            <a:spLocks noChangeArrowheads="1"/>
          </p:cNvSpPr>
          <p:nvPr/>
        </p:nvSpPr>
        <p:spPr bwMode="auto">
          <a:xfrm>
            <a:off x="6900863" y="2133600"/>
            <a:ext cx="16335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memory</a:t>
            </a:r>
          </a:p>
        </p:txBody>
      </p:sp>
      <p:sp>
        <p:nvSpPr>
          <p:cNvPr id="282634" name="Rectangle 10"/>
          <p:cNvSpPr>
            <a:spLocks noChangeArrowheads="1"/>
          </p:cNvSpPr>
          <p:nvPr/>
        </p:nvSpPr>
        <p:spPr bwMode="auto">
          <a:xfrm>
            <a:off x="5486400" y="3733800"/>
            <a:ext cx="914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offset</a:t>
            </a:r>
          </a:p>
        </p:txBody>
      </p:sp>
      <p:sp>
        <p:nvSpPr>
          <p:cNvPr id="282635" name="Rectangle 11"/>
          <p:cNvSpPr>
            <a:spLocks noChangeArrowheads="1"/>
          </p:cNvSpPr>
          <p:nvPr/>
        </p:nvSpPr>
        <p:spPr bwMode="auto">
          <a:xfrm>
            <a:off x="4094163" y="3429000"/>
            <a:ext cx="16208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physical address</a:t>
            </a:r>
          </a:p>
        </p:txBody>
      </p:sp>
      <p:sp>
        <p:nvSpPr>
          <p:cNvPr id="282636" name="Rectangle 12"/>
          <p:cNvSpPr>
            <a:spLocks noChangeArrowheads="1"/>
          </p:cNvSpPr>
          <p:nvPr/>
        </p:nvSpPr>
        <p:spPr bwMode="auto">
          <a:xfrm>
            <a:off x="4038600" y="3733800"/>
            <a:ext cx="1447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 frame #</a:t>
            </a:r>
          </a:p>
        </p:txBody>
      </p:sp>
      <p:sp>
        <p:nvSpPr>
          <p:cNvPr id="282637" name="Line 13"/>
          <p:cNvSpPr>
            <a:spLocks noChangeShapeType="1"/>
          </p:cNvSpPr>
          <p:nvPr/>
        </p:nvSpPr>
        <p:spPr bwMode="auto">
          <a:xfrm>
            <a:off x="6400800" y="3886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38" name="Rectangle 14"/>
          <p:cNvSpPr>
            <a:spLocks noChangeArrowheads="1"/>
          </p:cNvSpPr>
          <p:nvPr/>
        </p:nvSpPr>
        <p:spPr bwMode="auto">
          <a:xfrm>
            <a:off x="1676400" y="3733800"/>
            <a:ext cx="1447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 frame #</a:t>
            </a:r>
          </a:p>
        </p:txBody>
      </p:sp>
      <p:sp>
        <p:nvSpPr>
          <p:cNvPr id="282639" name="Rectangle 15"/>
          <p:cNvSpPr>
            <a:spLocks noChangeArrowheads="1"/>
          </p:cNvSpPr>
          <p:nvPr/>
        </p:nvSpPr>
        <p:spPr bwMode="auto">
          <a:xfrm>
            <a:off x="1676400" y="40386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40" name="Rectangle 16"/>
          <p:cNvSpPr>
            <a:spLocks noChangeArrowheads="1"/>
          </p:cNvSpPr>
          <p:nvPr/>
        </p:nvSpPr>
        <p:spPr bwMode="auto">
          <a:xfrm>
            <a:off x="1676400" y="43434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41" name="Rectangle 17"/>
          <p:cNvSpPr>
            <a:spLocks noChangeArrowheads="1"/>
          </p:cNvSpPr>
          <p:nvPr/>
        </p:nvSpPr>
        <p:spPr bwMode="auto">
          <a:xfrm>
            <a:off x="1676400" y="34290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42" name="Rectangle 18"/>
          <p:cNvSpPr>
            <a:spLocks noChangeArrowheads="1"/>
          </p:cNvSpPr>
          <p:nvPr/>
        </p:nvSpPr>
        <p:spPr bwMode="auto">
          <a:xfrm>
            <a:off x="1676400" y="46482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43" name="Rectangle 19"/>
          <p:cNvSpPr>
            <a:spLocks noChangeArrowheads="1"/>
          </p:cNvSpPr>
          <p:nvPr/>
        </p:nvSpPr>
        <p:spPr bwMode="auto">
          <a:xfrm>
            <a:off x="1676400" y="31242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44" name="Rectangle 20"/>
          <p:cNvSpPr>
            <a:spLocks noChangeArrowheads="1"/>
          </p:cNvSpPr>
          <p:nvPr/>
        </p:nvSpPr>
        <p:spPr bwMode="auto">
          <a:xfrm>
            <a:off x="1676400" y="4953000"/>
            <a:ext cx="1447800" cy="304800"/>
          </a:xfrm>
          <a:prstGeom prst="rect">
            <a:avLst/>
          </a:prstGeom>
          <a:solidFill>
            <a:srgbClr val="F6F2F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45" name="Rectangle 21"/>
          <p:cNvSpPr>
            <a:spLocks noChangeArrowheads="1"/>
          </p:cNvSpPr>
          <p:nvPr/>
        </p:nvSpPr>
        <p:spPr bwMode="auto">
          <a:xfrm>
            <a:off x="1862138" y="2819400"/>
            <a:ext cx="10588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page table</a:t>
            </a:r>
          </a:p>
        </p:txBody>
      </p:sp>
      <p:sp>
        <p:nvSpPr>
          <p:cNvPr id="282646" name="Rectangle 22"/>
          <p:cNvSpPr>
            <a:spLocks noChangeArrowheads="1"/>
          </p:cNvSpPr>
          <p:nvPr/>
        </p:nvSpPr>
        <p:spPr bwMode="auto">
          <a:xfrm>
            <a:off x="1828800" y="1828800"/>
            <a:ext cx="9144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offset</a:t>
            </a:r>
          </a:p>
        </p:txBody>
      </p:sp>
      <p:sp>
        <p:nvSpPr>
          <p:cNvPr id="282647" name="Rectangle 23"/>
          <p:cNvSpPr>
            <a:spLocks noChangeArrowheads="1"/>
          </p:cNvSpPr>
          <p:nvPr/>
        </p:nvSpPr>
        <p:spPr bwMode="auto">
          <a:xfrm>
            <a:off x="776288" y="1524000"/>
            <a:ext cx="14446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F0000"/>
                </a:solidFill>
              </a:rPr>
              <a:t>virtual address</a:t>
            </a:r>
          </a:p>
        </p:txBody>
      </p:sp>
      <p:sp>
        <p:nvSpPr>
          <p:cNvPr id="282648" name="Rectangle 24"/>
          <p:cNvSpPr>
            <a:spLocks noChangeArrowheads="1"/>
          </p:cNvSpPr>
          <p:nvPr/>
        </p:nvSpPr>
        <p:spPr bwMode="auto">
          <a:xfrm>
            <a:off x="381000" y="1828800"/>
            <a:ext cx="1447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EFEB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virtual page #</a:t>
            </a:r>
          </a:p>
        </p:txBody>
      </p:sp>
      <p:sp>
        <p:nvSpPr>
          <p:cNvPr id="282649" name="Freeform 25"/>
          <p:cNvSpPr>
            <a:spLocks/>
          </p:cNvSpPr>
          <p:nvPr/>
        </p:nvSpPr>
        <p:spPr bwMode="auto">
          <a:xfrm>
            <a:off x="1066800" y="2133600"/>
            <a:ext cx="533400" cy="1752600"/>
          </a:xfrm>
          <a:custGeom>
            <a:avLst/>
            <a:gdLst>
              <a:gd name="T0" fmla="*/ 0 w 336"/>
              <a:gd name="T1" fmla="*/ 0 h 1104"/>
              <a:gd name="T2" fmla="*/ 0 w 336"/>
              <a:gd name="T3" fmla="*/ 1104 h 1104"/>
              <a:gd name="T4" fmla="*/ 336 w 336"/>
              <a:gd name="T5" fmla="*/ 1104 h 11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6" h="1104">
                <a:moveTo>
                  <a:pt x="0" y="0"/>
                </a:moveTo>
                <a:lnTo>
                  <a:pt x="0" y="1104"/>
                </a:lnTo>
                <a:lnTo>
                  <a:pt x="336" y="1104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50" name="Freeform 26"/>
          <p:cNvSpPr>
            <a:spLocks/>
          </p:cNvSpPr>
          <p:nvPr/>
        </p:nvSpPr>
        <p:spPr bwMode="auto">
          <a:xfrm>
            <a:off x="2286000" y="2133600"/>
            <a:ext cx="3657600" cy="1600200"/>
          </a:xfrm>
          <a:custGeom>
            <a:avLst/>
            <a:gdLst>
              <a:gd name="T0" fmla="*/ 0 w 2304"/>
              <a:gd name="T1" fmla="*/ 0 h 960"/>
              <a:gd name="T2" fmla="*/ 0 w 2304"/>
              <a:gd name="T3" fmla="*/ 144 h 960"/>
              <a:gd name="T4" fmla="*/ 2304 w 2304"/>
              <a:gd name="T5" fmla="*/ 144 h 960"/>
              <a:gd name="T6" fmla="*/ 2304 w 2304"/>
              <a:gd name="T7" fmla="*/ 960 h 9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04" h="960">
                <a:moveTo>
                  <a:pt x="0" y="0"/>
                </a:moveTo>
                <a:lnTo>
                  <a:pt x="0" y="144"/>
                </a:lnTo>
                <a:lnTo>
                  <a:pt x="2304" y="144"/>
                </a:lnTo>
                <a:lnTo>
                  <a:pt x="2304" y="96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51" name="Line 27"/>
          <p:cNvSpPr>
            <a:spLocks noChangeShapeType="1"/>
          </p:cNvSpPr>
          <p:nvPr/>
        </p:nvSpPr>
        <p:spPr bwMode="auto">
          <a:xfrm>
            <a:off x="3124200" y="38862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2652" name="Text Box 28"/>
          <p:cNvSpPr txBox="1">
            <a:spLocks noChangeArrowheads="1"/>
          </p:cNvSpPr>
          <p:nvPr/>
        </p:nvSpPr>
        <p:spPr bwMode="auto">
          <a:xfrm>
            <a:off x="3657600" y="5410200"/>
            <a:ext cx="2819400" cy="65405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Note:  Each process has its own page table!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8850-DE26-4A7C-9C57-583A9F1C5D22}" type="slidenum">
              <a:rPr lang="en-US"/>
              <a:pPr/>
              <a:t>20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458200" cy="685800"/>
          </a:xfrm>
        </p:spPr>
        <p:txBody>
          <a:bodyPr/>
          <a:lstStyle/>
          <a:p>
            <a:r>
              <a:rPr lang="en-US"/>
              <a:t>The </a:t>
            </a:r>
            <a:r>
              <a:rPr lang="en-US" i="1"/>
              <a:t>working set model of program behavior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77200" cy="5562600"/>
          </a:xfrm>
        </p:spPr>
        <p:txBody>
          <a:bodyPr/>
          <a:lstStyle/>
          <a:p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working set</a:t>
            </a:r>
            <a:r>
              <a:rPr lang="en-US"/>
              <a:t> of a process is used to model the dynamic locality of its memory usage</a:t>
            </a:r>
          </a:p>
          <a:p>
            <a:pPr lvl="1"/>
            <a:r>
              <a:rPr lang="en-US"/>
              <a:t>working set = set of pages process currently “needs”</a:t>
            </a:r>
          </a:p>
          <a:p>
            <a:pPr lvl="1"/>
            <a:r>
              <a:rPr lang="en-US"/>
              <a:t>formally defined by Peter Denning in the 1960’s</a:t>
            </a:r>
          </a:p>
          <a:p>
            <a:r>
              <a:rPr lang="en-US"/>
              <a:t>Definition:</a:t>
            </a:r>
          </a:p>
          <a:p>
            <a:pPr lvl="1"/>
            <a:r>
              <a:rPr lang="en-US"/>
              <a:t>WS(t,w) = {pages P such that P was referenced in the time interval (t, t-w)}</a:t>
            </a:r>
          </a:p>
          <a:p>
            <a:pPr lvl="2"/>
            <a:r>
              <a:rPr lang="en-US"/>
              <a:t>t: time</a:t>
            </a:r>
          </a:p>
          <a:p>
            <a:pPr lvl="2"/>
            <a:r>
              <a:rPr lang="en-US"/>
              <a:t>w: working set </a:t>
            </a:r>
            <a:r>
              <a:rPr lang="en-US" i="1">
                <a:solidFill>
                  <a:srgbClr val="FF0000"/>
                </a:solidFill>
              </a:rPr>
              <a:t>window</a:t>
            </a:r>
            <a:r>
              <a:rPr lang="en-US"/>
              <a:t> (measured in page refs)</a:t>
            </a:r>
          </a:p>
          <a:p>
            <a:pPr lvl="2"/>
            <a:r>
              <a:rPr lang="en-US"/>
              <a:t>a page is in the working set (WS) only if it was referenced in the last w references</a:t>
            </a:r>
          </a:p>
          <a:p>
            <a:pPr lvl="1"/>
            <a:r>
              <a:rPr lang="en-US"/>
              <a:t>obviously the working set (the particular pages) varies over the life of the program</a:t>
            </a:r>
          </a:p>
          <a:p>
            <a:pPr lvl="1"/>
            <a:r>
              <a:rPr lang="en-US"/>
              <a:t>so does the </a:t>
            </a:r>
            <a:r>
              <a:rPr lang="en-US">
                <a:solidFill>
                  <a:srgbClr val="FF0000"/>
                </a:solidFill>
              </a:rPr>
              <a:t>working set size</a:t>
            </a:r>
            <a:r>
              <a:rPr lang="en-US"/>
              <a:t> (the number of pages in the WS)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21E86-A9E5-47AF-B179-D0925BD0D1E6}" type="slidenum">
              <a:rPr lang="en-US"/>
              <a:pPr/>
              <a:t>21</a:t>
            </a:fld>
            <a:endParaRPr lang="en-US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Working set size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working set size, |WS(t,w)|, changes with program locality</a:t>
            </a:r>
          </a:p>
          <a:p>
            <a:pPr lvl="1"/>
            <a:r>
              <a:rPr lang="en-US"/>
              <a:t>during periods of poor locality, more pages are referenced</a:t>
            </a:r>
          </a:p>
          <a:p>
            <a:pPr lvl="1"/>
            <a:r>
              <a:rPr lang="en-US"/>
              <a:t>within that period of time, the working set size is larger</a:t>
            </a:r>
          </a:p>
          <a:p>
            <a:r>
              <a:rPr lang="en-US"/>
              <a:t>Intuitively, the working set must be in memory, otherwise you’ll experience heavy faulting (</a:t>
            </a:r>
            <a:r>
              <a:rPr lang="en-US">
                <a:solidFill>
                  <a:srgbClr val="FF0000"/>
                </a:solidFill>
              </a:rPr>
              <a:t>thrashing</a:t>
            </a:r>
            <a:r>
              <a:rPr lang="en-US"/>
              <a:t>)</a:t>
            </a:r>
          </a:p>
          <a:p>
            <a:pPr lvl="1"/>
            <a:r>
              <a:rPr lang="en-US"/>
              <a:t>when people ask “How much memory does Firefox need?”, really they’re asking “what is Firefox’s average (or worst case) working set size?”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88370-3276-4190-90FB-7001EAE2DC01}" type="slidenum">
              <a:rPr lang="en-US"/>
              <a:pPr/>
              <a:t>22</a:t>
            </a:fld>
            <a:endParaRPr lang="en-US"/>
          </a:p>
        </p:txBody>
      </p:sp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#5: Hypothetical Working Set algorithm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Estimate |WS(0,w)| for a process</a:t>
            </a:r>
          </a:p>
          <a:p>
            <a:r>
              <a:rPr lang="en-US"/>
              <a:t>Allow that process to start only if you can allocate it that many page frames</a:t>
            </a:r>
          </a:p>
          <a:p>
            <a:r>
              <a:rPr lang="en-US"/>
              <a:t>Use a local replacement algorithm (LRU Clock?) make sure that “the right pages” (the working set) are occupying the process’s frames</a:t>
            </a:r>
          </a:p>
          <a:p>
            <a:r>
              <a:rPr lang="en-US"/>
              <a:t>Track each process’s working set size, and re-allocate page frames among processes dynamically</a:t>
            </a:r>
          </a:p>
          <a:p>
            <a:r>
              <a:rPr lang="en-US"/>
              <a:t>Problem?  Solution?</a:t>
            </a:r>
          </a:p>
          <a:p>
            <a:r>
              <a:rPr lang="en-US"/>
              <a:t>What the heck is w?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B6764-6356-41C2-86A7-0A0F232E0011}" type="slidenum">
              <a:rPr lang="en-US"/>
              <a:pPr/>
              <a:t>23</a:t>
            </a:fld>
            <a:endParaRPr lang="en-US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#6: Page Fault Frequency (PFF)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PFF is a variable-space algorithm that uses a more </a:t>
            </a:r>
            <a:r>
              <a:rPr lang="en-US" i="1"/>
              <a:t>ad hoc</a:t>
            </a:r>
            <a:r>
              <a:rPr lang="en-US"/>
              <a:t> approach</a:t>
            </a:r>
          </a:p>
          <a:p>
            <a:r>
              <a:rPr lang="en-US"/>
              <a:t>Attempt to equalize the fault rate among all processes, and to have a “tolerable” system-wide fault rate</a:t>
            </a:r>
          </a:p>
          <a:p>
            <a:pPr lvl="1"/>
            <a:r>
              <a:rPr lang="en-US"/>
              <a:t>monitor the fault rate for each process</a:t>
            </a:r>
          </a:p>
          <a:p>
            <a:pPr lvl="1"/>
            <a:r>
              <a:rPr lang="en-US"/>
              <a:t>if fault rate is above a given threshold, give it more memory</a:t>
            </a:r>
          </a:p>
          <a:p>
            <a:pPr lvl="2"/>
            <a:r>
              <a:rPr lang="en-US"/>
              <a:t>so that it faults less</a:t>
            </a:r>
          </a:p>
          <a:p>
            <a:pPr lvl="1"/>
            <a:r>
              <a:rPr lang="en-US"/>
              <a:t>if the fault rate is below threshold, take away memory</a:t>
            </a:r>
          </a:p>
          <a:p>
            <a:pPr lvl="2"/>
            <a:r>
              <a:rPr lang="en-US"/>
              <a:t>should fault more, allowing someone else to fault less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29FF1-976C-44FB-9C22-7E35C165EF47}" type="slidenum">
              <a:rPr lang="en-US"/>
              <a:pPr/>
              <a:t>24</a:t>
            </a:fld>
            <a:endParaRPr lang="en-US"/>
          </a:p>
        </p:txBody>
      </p:sp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Thrashing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Thrashing </a:t>
            </a:r>
            <a:r>
              <a:rPr lang="en-US"/>
              <a:t>is when the system spends most of its time servicing page faults, little time doing useful work</a:t>
            </a:r>
          </a:p>
          <a:p>
            <a:pPr lvl="1"/>
            <a:r>
              <a:rPr lang="en-US"/>
              <a:t>could be that there is enough memory but a lousy replacement algorithm (one incompatible with program behavior)</a:t>
            </a:r>
          </a:p>
          <a:p>
            <a:pPr lvl="1"/>
            <a:r>
              <a:rPr lang="en-US"/>
              <a:t>could be that memory is over-committed</a:t>
            </a:r>
          </a:p>
          <a:p>
            <a:pPr lvl="2"/>
            <a:r>
              <a:rPr lang="en-US"/>
              <a:t>too many active processes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3BFD5-F7F3-4707-8480-56B1E03832E4}" type="slidenum">
              <a:rPr lang="en-US"/>
              <a:pPr/>
              <a:t>25</a:t>
            </a:fld>
            <a:endParaRPr lang="en-US"/>
          </a:p>
        </p:txBody>
      </p:sp>
      <p:sp>
        <p:nvSpPr>
          <p:cNvPr id="250882" name="Line 2"/>
          <p:cNvSpPr>
            <a:spLocks noChangeShapeType="1"/>
          </p:cNvSpPr>
          <p:nvPr/>
        </p:nvSpPr>
        <p:spPr bwMode="auto">
          <a:xfrm>
            <a:off x="2209800" y="762000"/>
            <a:ext cx="0" cy="4876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83" name="Line 3"/>
          <p:cNvSpPr>
            <a:spLocks noChangeShapeType="1"/>
          </p:cNvSpPr>
          <p:nvPr/>
        </p:nvSpPr>
        <p:spPr bwMode="auto">
          <a:xfrm flipH="1">
            <a:off x="2209800" y="5638800"/>
            <a:ext cx="5486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86" name="Text Box 6"/>
          <p:cNvSpPr txBox="1">
            <a:spLocks noChangeArrowheads="1"/>
          </p:cNvSpPr>
          <p:nvPr/>
        </p:nvSpPr>
        <p:spPr bwMode="auto">
          <a:xfrm>
            <a:off x="2209800" y="5715000"/>
            <a:ext cx="541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Number of active processes</a:t>
            </a:r>
          </a:p>
        </p:txBody>
      </p:sp>
      <p:sp>
        <p:nvSpPr>
          <p:cNvPr id="250887" name="Text Box 7"/>
          <p:cNvSpPr txBox="1">
            <a:spLocks noChangeArrowheads="1"/>
          </p:cNvSpPr>
          <p:nvPr/>
        </p:nvSpPr>
        <p:spPr bwMode="auto">
          <a:xfrm rot="16200000">
            <a:off x="-1188243" y="3017043"/>
            <a:ext cx="609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System throughput (requests/sec.) with zero overhead</a:t>
            </a:r>
          </a:p>
        </p:txBody>
      </p:sp>
      <p:sp>
        <p:nvSpPr>
          <p:cNvPr id="250888" name="Freeform 8"/>
          <p:cNvSpPr>
            <a:spLocks/>
          </p:cNvSpPr>
          <p:nvPr/>
        </p:nvSpPr>
        <p:spPr bwMode="auto">
          <a:xfrm>
            <a:off x="2667000" y="2971800"/>
            <a:ext cx="5181600" cy="2057400"/>
          </a:xfrm>
          <a:custGeom>
            <a:avLst/>
            <a:gdLst>
              <a:gd name="T0" fmla="*/ 0 w 3264"/>
              <a:gd name="T1" fmla="*/ 1296 h 1296"/>
              <a:gd name="T2" fmla="*/ 864 w 3264"/>
              <a:gd name="T3" fmla="*/ 624 h 1296"/>
              <a:gd name="T4" fmla="*/ 1728 w 3264"/>
              <a:gd name="T5" fmla="*/ 192 h 1296"/>
              <a:gd name="T6" fmla="*/ 2544 w 3264"/>
              <a:gd name="T7" fmla="*/ 48 h 1296"/>
              <a:gd name="T8" fmla="*/ 3264 w 3264"/>
              <a:gd name="T9" fmla="*/ 0 h 12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64" h="1296">
                <a:moveTo>
                  <a:pt x="0" y="1296"/>
                </a:moveTo>
                <a:cubicBezTo>
                  <a:pt x="288" y="1052"/>
                  <a:pt x="576" y="808"/>
                  <a:pt x="864" y="624"/>
                </a:cubicBezTo>
                <a:cubicBezTo>
                  <a:pt x="1152" y="440"/>
                  <a:pt x="1448" y="288"/>
                  <a:pt x="1728" y="192"/>
                </a:cubicBezTo>
                <a:cubicBezTo>
                  <a:pt x="2008" y="96"/>
                  <a:pt x="2288" y="80"/>
                  <a:pt x="2544" y="48"/>
                </a:cubicBezTo>
                <a:cubicBezTo>
                  <a:pt x="2800" y="16"/>
                  <a:pt x="3032" y="8"/>
                  <a:pt x="3264" y="0"/>
                </a:cubicBezTo>
              </a:path>
            </a:pathLst>
          </a:custGeom>
          <a:noFill/>
          <a:ln w="63500" cap="flat" cmpd="sng">
            <a:solidFill>
              <a:srgbClr val="FF00FF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89" name="Line 9"/>
          <p:cNvSpPr>
            <a:spLocks noChangeShapeType="1"/>
          </p:cNvSpPr>
          <p:nvPr/>
        </p:nvSpPr>
        <p:spPr bwMode="auto">
          <a:xfrm>
            <a:off x="3581400" y="2590800"/>
            <a:ext cx="228600" cy="1295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0" name="Line 10"/>
          <p:cNvSpPr>
            <a:spLocks noChangeShapeType="1"/>
          </p:cNvSpPr>
          <p:nvPr/>
        </p:nvSpPr>
        <p:spPr bwMode="auto">
          <a:xfrm>
            <a:off x="7086600" y="1524000"/>
            <a:ext cx="228600" cy="1295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1" name="Text Box 11"/>
          <p:cNvSpPr txBox="1">
            <a:spLocks noChangeArrowheads="1"/>
          </p:cNvSpPr>
          <p:nvPr/>
        </p:nvSpPr>
        <p:spPr bwMode="auto">
          <a:xfrm>
            <a:off x="2895600" y="22098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Why?</a:t>
            </a:r>
          </a:p>
        </p:txBody>
      </p:sp>
      <p:sp>
        <p:nvSpPr>
          <p:cNvPr id="250892" name="Text Box 12"/>
          <p:cNvSpPr txBox="1">
            <a:spLocks noChangeArrowheads="1"/>
          </p:cNvSpPr>
          <p:nvPr/>
        </p:nvSpPr>
        <p:spPr bwMode="auto">
          <a:xfrm>
            <a:off x="6400800" y="11430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Why?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B41D1-35E2-439C-840A-F36C2D8CE591}" type="slidenum">
              <a:rPr lang="en-US"/>
              <a:pPr/>
              <a:t>26</a:t>
            </a:fld>
            <a:endParaRPr lang="en-US"/>
          </a:p>
        </p:txBody>
      </p:sp>
      <p:sp>
        <p:nvSpPr>
          <p:cNvPr id="251906" name="Line 2"/>
          <p:cNvSpPr>
            <a:spLocks noChangeShapeType="1"/>
          </p:cNvSpPr>
          <p:nvPr/>
        </p:nvSpPr>
        <p:spPr bwMode="auto">
          <a:xfrm>
            <a:off x="2209800" y="762000"/>
            <a:ext cx="0" cy="4876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07" name="Line 3"/>
          <p:cNvSpPr>
            <a:spLocks noChangeShapeType="1"/>
          </p:cNvSpPr>
          <p:nvPr/>
        </p:nvSpPr>
        <p:spPr bwMode="auto">
          <a:xfrm flipH="1">
            <a:off x="2209800" y="5638800"/>
            <a:ext cx="5486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08" name="Text Box 4"/>
          <p:cNvSpPr txBox="1">
            <a:spLocks noChangeArrowheads="1"/>
          </p:cNvSpPr>
          <p:nvPr/>
        </p:nvSpPr>
        <p:spPr bwMode="auto">
          <a:xfrm>
            <a:off x="2209800" y="5715000"/>
            <a:ext cx="541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Number of active processes</a:t>
            </a:r>
          </a:p>
        </p:txBody>
      </p:sp>
      <p:sp>
        <p:nvSpPr>
          <p:cNvPr id="251909" name="Text Box 5"/>
          <p:cNvSpPr txBox="1">
            <a:spLocks noChangeArrowheads="1"/>
          </p:cNvSpPr>
          <p:nvPr/>
        </p:nvSpPr>
        <p:spPr bwMode="auto">
          <a:xfrm rot="16200000">
            <a:off x="-1188243" y="3017043"/>
            <a:ext cx="609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System throughput (requests/sec.) with thrashing</a:t>
            </a:r>
          </a:p>
        </p:txBody>
      </p:sp>
      <p:sp>
        <p:nvSpPr>
          <p:cNvPr id="251912" name="Line 8"/>
          <p:cNvSpPr>
            <a:spLocks noChangeShapeType="1"/>
          </p:cNvSpPr>
          <p:nvPr/>
        </p:nvSpPr>
        <p:spPr bwMode="auto">
          <a:xfrm flipH="1">
            <a:off x="6553200" y="2514600"/>
            <a:ext cx="762000" cy="12954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14" name="Text Box 10"/>
          <p:cNvSpPr txBox="1">
            <a:spLocks noChangeArrowheads="1"/>
          </p:cNvSpPr>
          <p:nvPr/>
        </p:nvSpPr>
        <p:spPr bwMode="auto">
          <a:xfrm>
            <a:off x="6705600" y="2133600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Why?</a:t>
            </a:r>
          </a:p>
        </p:txBody>
      </p:sp>
      <p:sp>
        <p:nvSpPr>
          <p:cNvPr id="251915" name="Freeform 11"/>
          <p:cNvSpPr>
            <a:spLocks/>
          </p:cNvSpPr>
          <p:nvPr/>
        </p:nvSpPr>
        <p:spPr bwMode="auto">
          <a:xfrm>
            <a:off x="2667000" y="3581400"/>
            <a:ext cx="3962400" cy="1485900"/>
          </a:xfrm>
          <a:custGeom>
            <a:avLst/>
            <a:gdLst>
              <a:gd name="T0" fmla="*/ 0 w 2496"/>
              <a:gd name="T1" fmla="*/ 840 h 936"/>
              <a:gd name="T2" fmla="*/ 768 w 2496"/>
              <a:gd name="T3" fmla="*/ 408 h 936"/>
              <a:gd name="T4" fmla="*/ 1440 w 2496"/>
              <a:gd name="T5" fmla="*/ 72 h 936"/>
              <a:gd name="T6" fmla="*/ 1920 w 2496"/>
              <a:gd name="T7" fmla="*/ 24 h 936"/>
              <a:gd name="T8" fmla="*/ 2208 w 2496"/>
              <a:gd name="T9" fmla="*/ 216 h 936"/>
              <a:gd name="T10" fmla="*/ 2400 w 2496"/>
              <a:gd name="T11" fmla="*/ 696 h 936"/>
              <a:gd name="T12" fmla="*/ 2496 w 2496"/>
              <a:gd name="T13" fmla="*/ 936 h 9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496" h="936">
                <a:moveTo>
                  <a:pt x="0" y="840"/>
                </a:moveTo>
                <a:cubicBezTo>
                  <a:pt x="264" y="688"/>
                  <a:pt x="528" y="536"/>
                  <a:pt x="768" y="408"/>
                </a:cubicBezTo>
                <a:cubicBezTo>
                  <a:pt x="1008" y="280"/>
                  <a:pt x="1248" y="136"/>
                  <a:pt x="1440" y="72"/>
                </a:cubicBezTo>
                <a:cubicBezTo>
                  <a:pt x="1632" y="8"/>
                  <a:pt x="1792" y="0"/>
                  <a:pt x="1920" y="24"/>
                </a:cubicBezTo>
                <a:cubicBezTo>
                  <a:pt x="2048" y="48"/>
                  <a:pt x="2128" y="104"/>
                  <a:pt x="2208" y="216"/>
                </a:cubicBezTo>
                <a:cubicBezTo>
                  <a:pt x="2288" y="328"/>
                  <a:pt x="2352" y="576"/>
                  <a:pt x="2400" y="696"/>
                </a:cubicBezTo>
                <a:cubicBezTo>
                  <a:pt x="2448" y="816"/>
                  <a:pt x="2480" y="904"/>
                  <a:pt x="2496" y="936"/>
                </a:cubicBezTo>
              </a:path>
            </a:pathLst>
          </a:custGeom>
          <a:noFill/>
          <a:ln w="63500" cap="flat" cmpd="sng">
            <a:solidFill>
              <a:srgbClr val="FF00FF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16" name="Rectangle 12"/>
          <p:cNvSpPr>
            <a:spLocks noChangeArrowheads="1"/>
          </p:cNvSpPr>
          <p:nvPr/>
        </p:nvSpPr>
        <p:spPr bwMode="auto">
          <a:xfrm>
            <a:off x="6096000" y="48006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0AAF1-5591-4865-AF21-EFA66901BAEC}" type="slidenum">
              <a:rPr lang="en-US"/>
              <a:pPr/>
              <a:t>27</a:t>
            </a:fld>
            <a:endParaRPr lang="en-US"/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 if system has too much memory</a:t>
            </a:r>
          </a:p>
          <a:p>
            <a:pPr lvl="1"/>
            <a:r>
              <a:rPr lang="en-US"/>
              <a:t>page replacement algorithm doesn’t much matter (over-provisioning)</a:t>
            </a:r>
          </a:p>
          <a:p>
            <a:r>
              <a:rPr lang="en-US"/>
              <a:t>Not if system has too little memory</a:t>
            </a:r>
          </a:p>
          <a:p>
            <a:pPr lvl="1"/>
            <a:r>
              <a:rPr lang="en-US"/>
              <a:t>page replacement algorithm doesn’t much matter (over-committed)</a:t>
            </a:r>
          </a:p>
          <a:p>
            <a:r>
              <a:rPr lang="en-US"/>
              <a:t>Life is only interesting on the border between over-provisioned and over-committed</a:t>
            </a:r>
          </a:p>
          <a:p>
            <a:r>
              <a:rPr lang="en-US"/>
              <a:t>Networking analogies</a:t>
            </a:r>
          </a:p>
          <a:p>
            <a:pPr lvl="1"/>
            <a:r>
              <a:rPr lang="en-US"/>
              <a:t>Aloha Network as an example of thrashing</a:t>
            </a:r>
          </a:p>
          <a:p>
            <a:pPr lvl="1"/>
            <a:r>
              <a:rPr lang="en-US"/>
              <a:t>over-provisioning as an alternative to Quality of Service guarantees</a:t>
            </a:r>
          </a:p>
        </p:txBody>
      </p:sp>
      <p:sp>
        <p:nvSpPr>
          <p:cNvPr id="24883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Where is life interesting?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0169-3EFD-42FF-8F1C-4211B58F8A59}" type="slidenum">
              <a:rPr lang="en-US"/>
              <a:pPr/>
              <a:t>28</a:t>
            </a:fld>
            <a:endParaRPr 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Virtual memory</a:t>
            </a:r>
          </a:p>
          <a:p>
            <a:r>
              <a:rPr lang="en-US"/>
              <a:t>Page faults</a:t>
            </a:r>
          </a:p>
          <a:p>
            <a:r>
              <a:rPr lang="en-US"/>
              <a:t>Demand paging</a:t>
            </a:r>
          </a:p>
          <a:p>
            <a:pPr lvl="1"/>
            <a:r>
              <a:rPr lang="en-US"/>
              <a:t>don’t try to anticipate</a:t>
            </a:r>
          </a:p>
          <a:p>
            <a:r>
              <a:rPr lang="en-US"/>
              <a:t>Page replacement</a:t>
            </a:r>
          </a:p>
          <a:p>
            <a:pPr lvl="1"/>
            <a:r>
              <a:rPr lang="en-US"/>
              <a:t>local, global, hybrid</a:t>
            </a:r>
          </a:p>
          <a:p>
            <a:r>
              <a:rPr lang="en-US"/>
              <a:t>Locality</a:t>
            </a:r>
          </a:p>
          <a:p>
            <a:pPr lvl="1"/>
            <a:r>
              <a:rPr lang="en-US"/>
              <a:t>temporal, spatial</a:t>
            </a:r>
          </a:p>
          <a:p>
            <a:r>
              <a:rPr lang="en-US"/>
              <a:t>Working set</a:t>
            </a:r>
          </a:p>
          <a:p>
            <a:r>
              <a:rPr lang="en-US"/>
              <a:t>Thrashing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291CE-7305-40D2-91A9-410E345C8B41}" type="slidenum">
              <a:rPr lang="en-US"/>
              <a:pPr/>
              <a:t>29</a:t>
            </a:fld>
            <a:endParaRPr lang="en-US"/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Page replacement algorithms</a:t>
            </a:r>
          </a:p>
          <a:p>
            <a:pPr lvl="1"/>
            <a:r>
              <a:rPr lang="en-US"/>
              <a:t>#1: Belady’s – optimal, but unrealizable</a:t>
            </a:r>
          </a:p>
          <a:p>
            <a:pPr lvl="1"/>
            <a:r>
              <a:rPr lang="en-US"/>
              <a:t>#2: FIFO – replace page loaded furthest in the past</a:t>
            </a:r>
          </a:p>
          <a:p>
            <a:pPr lvl="1"/>
            <a:r>
              <a:rPr lang="en-US"/>
              <a:t>#3: LRU – replace page referenced furthest in the past</a:t>
            </a:r>
          </a:p>
          <a:p>
            <a:pPr lvl="2"/>
            <a:r>
              <a:rPr lang="en-US"/>
              <a:t>approximate using PTE reference bit</a:t>
            </a:r>
          </a:p>
          <a:p>
            <a:pPr lvl="1"/>
            <a:r>
              <a:rPr lang="en-US"/>
              <a:t>#4: LRU Clock – replace page that is “old enough”</a:t>
            </a:r>
          </a:p>
          <a:p>
            <a:pPr lvl="1"/>
            <a:r>
              <a:rPr lang="en-US"/>
              <a:t>#5: Working Set – keep the working set in memory</a:t>
            </a:r>
          </a:p>
          <a:p>
            <a:pPr lvl="1"/>
            <a:r>
              <a:rPr lang="en-US"/>
              <a:t>#6: Page Fault Frequency – grow/shrink number of frames as a function of fault rate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D16A-0051-4758-B126-2C83D9D0E467}" type="slidenum">
              <a:rPr lang="en-US"/>
              <a:pPr/>
              <a:t>3</a:t>
            </a:fld>
            <a:endParaRPr lang="en-US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Reminder:  Page Table Entries (PTEs)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8153400" cy="4267200"/>
          </a:xfrm>
        </p:spPr>
        <p:txBody>
          <a:bodyPr/>
          <a:lstStyle/>
          <a:p>
            <a:r>
              <a:rPr lang="en-US"/>
              <a:t>PTE’s control mapping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valid bit</a:t>
            </a:r>
            <a:r>
              <a:rPr lang="en-US"/>
              <a:t> says whether or not the PTE can be used</a:t>
            </a:r>
          </a:p>
          <a:p>
            <a:pPr lvl="2"/>
            <a:r>
              <a:rPr lang="en-US"/>
              <a:t>says whether or not a virtual address is valid</a:t>
            </a:r>
          </a:p>
          <a:p>
            <a:pPr lvl="2"/>
            <a:r>
              <a:rPr lang="en-US"/>
              <a:t>it is checked each time a virtual address is used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referenced bit</a:t>
            </a:r>
            <a:r>
              <a:rPr lang="en-US"/>
              <a:t> says whether the page has been accessed</a:t>
            </a:r>
          </a:p>
          <a:p>
            <a:pPr lvl="2"/>
            <a:r>
              <a:rPr lang="en-US"/>
              <a:t>it is set when a page has been read or written to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modified bit</a:t>
            </a:r>
            <a:r>
              <a:rPr lang="en-US"/>
              <a:t> says whether or not the page is dirty</a:t>
            </a:r>
          </a:p>
          <a:p>
            <a:pPr lvl="2"/>
            <a:r>
              <a:rPr lang="en-US"/>
              <a:t>it is set when a write to the page has occurred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protection bits</a:t>
            </a:r>
            <a:r>
              <a:rPr lang="en-US"/>
              <a:t> control which operations are allowed</a:t>
            </a:r>
          </a:p>
          <a:p>
            <a:pPr lvl="2"/>
            <a:r>
              <a:rPr lang="en-US"/>
              <a:t>read, write, execute</a:t>
            </a:r>
          </a:p>
          <a:p>
            <a:pPr lvl="1"/>
            <a:r>
              <a:rPr lang="en-US"/>
              <a:t>the </a:t>
            </a:r>
            <a:r>
              <a:rPr lang="en-US">
                <a:solidFill>
                  <a:srgbClr val="FF0000"/>
                </a:solidFill>
              </a:rPr>
              <a:t>page frame number</a:t>
            </a:r>
            <a:r>
              <a:rPr lang="en-US"/>
              <a:t> determines the physical page</a:t>
            </a:r>
          </a:p>
          <a:p>
            <a:pPr lvl="2"/>
            <a:r>
              <a:rPr lang="en-US"/>
              <a:t>physical page start address = PFN</a:t>
            </a:r>
          </a:p>
        </p:txBody>
      </p:sp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3733800" y="1524000"/>
            <a:ext cx="35052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page frame number</a:t>
            </a:r>
          </a:p>
        </p:txBody>
      </p:sp>
      <p:sp>
        <p:nvSpPr>
          <p:cNvPr id="242693" name="Rectangle 5"/>
          <p:cNvSpPr>
            <a:spLocks noChangeArrowheads="1"/>
          </p:cNvSpPr>
          <p:nvPr/>
        </p:nvSpPr>
        <p:spPr bwMode="auto">
          <a:xfrm>
            <a:off x="2895600" y="1524000"/>
            <a:ext cx="8382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prot</a:t>
            </a:r>
          </a:p>
        </p:txBody>
      </p:sp>
      <p:sp>
        <p:nvSpPr>
          <p:cNvPr id="242694" name="Rectangle 6"/>
          <p:cNvSpPr>
            <a:spLocks noChangeArrowheads="1"/>
          </p:cNvSpPr>
          <p:nvPr/>
        </p:nvSpPr>
        <p:spPr bwMode="auto">
          <a:xfrm>
            <a:off x="2590800" y="1524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M</a:t>
            </a:r>
          </a:p>
        </p:txBody>
      </p:sp>
      <p:sp>
        <p:nvSpPr>
          <p:cNvPr id="242695" name="Rectangle 7"/>
          <p:cNvSpPr>
            <a:spLocks noChangeArrowheads="1"/>
          </p:cNvSpPr>
          <p:nvPr/>
        </p:nvSpPr>
        <p:spPr bwMode="auto">
          <a:xfrm>
            <a:off x="2286000" y="1524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R</a:t>
            </a:r>
          </a:p>
        </p:txBody>
      </p:sp>
      <p:sp>
        <p:nvSpPr>
          <p:cNvPr id="242696" name="Rectangle 8"/>
          <p:cNvSpPr>
            <a:spLocks noChangeArrowheads="1"/>
          </p:cNvSpPr>
          <p:nvPr/>
        </p:nvSpPr>
        <p:spPr bwMode="auto">
          <a:xfrm>
            <a:off x="1981200" y="1524000"/>
            <a:ext cx="3048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600"/>
              <a:t>V</a:t>
            </a:r>
          </a:p>
        </p:txBody>
      </p:sp>
      <p:sp>
        <p:nvSpPr>
          <p:cNvPr id="242697" name="Rectangle 9"/>
          <p:cNvSpPr>
            <a:spLocks noChangeArrowheads="1"/>
          </p:cNvSpPr>
          <p:nvPr/>
        </p:nvSpPr>
        <p:spPr bwMode="auto">
          <a:xfrm>
            <a:off x="5370513" y="1219200"/>
            <a:ext cx="409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20</a:t>
            </a:r>
          </a:p>
        </p:txBody>
      </p:sp>
      <p:sp>
        <p:nvSpPr>
          <p:cNvPr id="242698" name="Rectangle 10"/>
          <p:cNvSpPr>
            <a:spLocks noChangeArrowheads="1"/>
          </p:cNvSpPr>
          <p:nvPr/>
        </p:nvSpPr>
        <p:spPr bwMode="auto">
          <a:xfrm>
            <a:off x="3200400" y="12192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2</a:t>
            </a:r>
          </a:p>
        </p:txBody>
      </p:sp>
      <p:sp>
        <p:nvSpPr>
          <p:cNvPr id="242699" name="Rectangle 11"/>
          <p:cNvSpPr>
            <a:spLocks noChangeArrowheads="1"/>
          </p:cNvSpPr>
          <p:nvPr/>
        </p:nvSpPr>
        <p:spPr bwMode="auto">
          <a:xfrm>
            <a:off x="2590800" y="12192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42700" name="Rectangle 12"/>
          <p:cNvSpPr>
            <a:spLocks noChangeArrowheads="1"/>
          </p:cNvSpPr>
          <p:nvPr/>
        </p:nvSpPr>
        <p:spPr bwMode="auto">
          <a:xfrm>
            <a:off x="2286000" y="1219200"/>
            <a:ext cx="296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</a:t>
            </a:r>
          </a:p>
        </p:txBody>
      </p:sp>
      <p:sp>
        <p:nvSpPr>
          <p:cNvPr id="242701" name="Rectangle 13"/>
          <p:cNvSpPr>
            <a:spLocks noChangeArrowheads="1"/>
          </p:cNvSpPr>
          <p:nvPr/>
        </p:nvSpPr>
        <p:spPr bwMode="auto">
          <a:xfrm>
            <a:off x="1989138" y="1219200"/>
            <a:ext cx="296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F6DA5-F6AB-44BC-8C58-B6A3516CA7D4}" type="slidenum">
              <a:rPr lang="en-US"/>
              <a:pPr/>
              <a:t>4</a:t>
            </a:fld>
            <a:endParaRPr lang="en-US"/>
          </a:p>
        </p:txBody>
      </p:sp>
      <p:sp>
        <p:nvSpPr>
          <p:cNvPr id="21606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Paged virtual memory</a:t>
            </a:r>
          </a:p>
        </p:txBody>
      </p:sp>
      <p:sp>
        <p:nvSpPr>
          <p:cNvPr id="216067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r>
              <a:rPr lang="en-US"/>
              <a:t>We’ve hinted that all the pages of an address space do not need to be resident in memory</a:t>
            </a:r>
          </a:p>
          <a:p>
            <a:pPr lvl="1"/>
            <a:r>
              <a:rPr lang="en-US"/>
              <a:t>the full (used) address space exists on secondary storage (disk) in page-sized blocks</a:t>
            </a:r>
          </a:p>
          <a:p>
            <a:pPr lvl="1"/>
            <a:r>
              <a:rPr lang="en-US"/>
              <a:t>the OS uses main memory as a (page) cache</a:t>
            </a:r>
          </a:p>
          <a:p>
            <a:pPr lvl="1"/>
            <a:r>
              <a:rPr lang="en-US"/>
              <a:t>a page that is needed is transferred to a free page frame</a:t>
            </a:r>
          </a:p>
          <a:p>
            <a:pPr lvl="1"/>
            <a:r>
              <a:rPr lang="en-US"/>
              <a:t>if there are no free page frames, a page must be evicted</a:t>
            </a:r>
          </a:p>
          <a:p>
            <a:pPr lvl="2"/>
            <a:r>
              <a:rPr lang="en-US"/>
              <a:t>evicted pages go to disk (only need to write if they are </a:t>
            </a:r>
            <a:r>
              <a:rPr lang="en-US">
                <a:solidFill>
                  <a:srgbClr val="FF0000"/>
                </a:solidFill>
              </a:rPr>
              <a:t>dirty</a:t>
            </a:r>
            <a:r>
              <a:rPr lang="en-US"/>
              <a:t>)</a:t>
            </a:r>
          </a:p>
          <a:p>
            <a:pPr lvl="1"/>
            <a:r>
              <a:rPr lang="en-US"/>
              <a:t>all of this is transparent to the application (except for performance …)</a:t>
            </a:r>
          </a:p>
          <a:p>
            <a:pPr lvl="2"/>
            <a:r>
              <a:rPr lang="en-US"/>
              <a:t>managed by hardware and OS</a:t>
            </a:r>
          </a:p>
          <a:p>
            <a:r>
              <a:rPr lang="en-US"/>
              <a:t>Traditionally called </a:t>
            </a:r>
            <a:r>
              <a:rPr lang="en-US">
                <a:solidFill>
                  <a:srgbClr val="FF0000"/>
                </a:solidFill>
              </a:rPr>
              <a:t>paged</a:t>
            </a:r>
            <a:r>
              <a:rPr lang="en-US"/>
              <a:t> </a:t>
            </a:r>
            <a:r>
              <a:rPr lang="en-US">
                <a:solidFill>
                  <a:srgbClr val="FF0000"/>
                </a:solidFill>
              </a:rPr>
              <a:t>virtual memory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ACB9E-418A-4E4A-96DC-9C072032B209}" type="slidenum">
              <a:rPr lang="en-US"/>
              <a:pPr/>
              <a:t>5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 faults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What happens when a process references a virtual address in a page that has been evicted (or never loaded)?</a:t>
            </a:r>
          </a:p>
          <a:p>
            <a:pPr lvl="1">
              <a:lnSpc>
                <a:spcPct val="90000"/>
              </a:lnSpc>
            </a:pPr>
            <a:r>
              <a:rPr lang="en-US"/>
              <a:t>when the page was evicted, the OS set the PTE as invalid and noted the disk location of the page in a data structure (that looks like a page table but holds disk addresses)</a:t>
            </a:r>
          </a:p>
          <a:p>
            <a:pPr lvl="1">
              <a:lnSpc>
                <a:spcPct val="90000"/>
              </a:lnSpc>
            </a:pPr>
            <a:r>
              <a:rPr lang="en-US"/>
              <a:t>when a process tries to access the page, the invalid PTE will cause an exception (</a:t>
            </a:r>
            <a:r>
              <a:rPr lang="en-US">
                <a:solidFill>
                  <a:srgbClr val="FF0000"/>
                </a:solidFill>
              </a:rPr>
              <a:t>page fault</a:t>
            </a:r>
            <a:r>
              <a:rPr lang="en-US"/>
              <a:t>) to be thrown</a:t>
            </a:r>
          </a:p>
          <a:p>
            <a:pPr lvl="2">
              <a:lnSpc>
                <a:spcPct val="90000"/>
              </a:lnSpc>
            </a:pPr>
            <a:r>
              <a:rPr lang="en-US"/>
              <a:t>OK, it’s actually an interrupt!</a:t>
            </a:r>
          </a:p>
          <a:p>
            <a:pPr lvl="1">
              <a:lnSpc>
                <a:spcPct val="90000"/>
              </a:lnSpc>
            </a:pPr>
            <a:r>
              <a:rPr lang="en-US"/>
              <a:t>the OS will run the page fault handler in response</a:t>
            </a:r>
          </a:p>
          <a:p>
            <a:pPr lvl="2">
              <a:lnSpc>
                <a:spcPct val="90000"/>
              </a:lnSpc>
            </a:pPr>
            <a:r>
              <a:rPr lang="en-US"/>
              <a:t>handler uses the “like a page table” data structure to locate the page on disk</a:t>
            </a:r>
          </a:p>
          <a:p>
            <a:pPr lvl="2">
              <a:lnSpc>
                <a:spcPct val="90000"/>
              </a:lnSpc>
            </a:pPr>
            <a:r>
              <a:rPr lang="en-US"/>
              <a:t>handler reads page into a physical frame, updates PTE to point to it and to be valid</a:t>
            </a:r>
          </a:p>
          <a:p>
            <a:pPr lvl="2">
              <a:lnSpc>
                <a:spcPct val="90000"/>
              </a:lnSpc>
            </a:pPr>
            <a:r>
              <a:rPr lang="en-US"/>
              <a:t>OS restarts the faulting process</a:t>
            </a:r>
          </a:p>
          <a:p>
            <a:pPr lvl="2">
              <a:lnSpc>
                <a:spcPct val="90000"/>
              </a:lnSpc>
            </a:pPr>
            <a:r>
              <a:rPr lang="en-US" b="1">
                <a:solidFill>
                  <a:schemeClr val="accent2"/>
                </a:solidFill>
              </a:rPr>
              <a:t>there are a million and one details …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053D0-DF26-450F-AB35-F8D4E329B9C9}" type="slidenum">
              <a:rPr lang="en-US"/>
              <a:pPr/>
              <a:t>6</a:t>
            </a:fld>
            <a:endParaRPr lang="en-US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Demand paging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Pages are only brought into main memory when they are referenced</a:t>
            </a:r>
          </a:p>
          <a:p>
            <a:pPr lvl="1"/>
            <a:r>
              <a:rPr lang="en-US"/>
              <a:t>only the code/data that is needed (demanded!) by a process needs to be loaded</a:t>
            </a:r>
          </a:p>
          <a:p>
            <a:pPr lvl="2"/>
            <a:r>
              <a:rPr lang="en-US"/>
              <a:t>What’s needed changes over time, of course…</a:t>
            </a:r>
          </a:p>
          <a:p>
            <a:pPr lvl="1"/>
            <a:r>
              <a:rPr lang="en-US"/>
              <a:t>Hence, it’s called </a:t>
            </a:r>
            <a:r>
              <a:rPr lang="en-US">
                <a:solidFill>
                  <a:srgbClr val="FF0000"/>
                </a:solidFill>
              </a:rPr>
              <a:t>demand paging</a:t>
            </a:r>
          </a:p>
          <a:p>
            <a:r>
              <a:rPr lang="en-US"/>
              <a:t>Few systems try to anticipate future needs</a:t>
            </a:r>
          </a:p>
          <a:p>
            <a:pPr lvl="1"/>
            <a:r>
              <a:rPr lang="en-US"/>
              <a:t>OS crystal ball module notoriously ineffective</a:t>
            </a:r>
          </a:p>
          <a:p>
            <a:r>
              <a:rPr lang="en-US"/>
              <a:t>But it’s not uncommon to cluster pages</a:t>
            </a:r>
          </a:p>
          <a:p>
            <a:pPr lvl="1"/>
            <a:r>
              <a:rPr lang="en-US"/>
              <a:t>OS keeps track of pages that should come and go together</a:t>
            </a:r>
          </a:p>
          <a:p>
            <a:pPr lvl="1"/>
            <a:r>
              <a:rPr lang="en-US"/>
              <a:t>bring in all when one is referenced</a:t>
            </a:r>
          </a:p>
          <a:p>
            <a:pPr lvl="1"/>
            <a:r>
              <a:rPr lang="en-US"/>
              <a:t>interface may allow programmer or compiler to identify clusters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882FF-941E-4955-8F26-956FF3C5692C}" type="slidenum">
              <a:rPr lang="en-US"/>
              <a:pPr/>
              <a:t>7</a:t>
            </a:fld>
            <a:endParaRPr lang="en-US"/>
          </a:p>
        </p:txBody>
      </p:sp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Page replacement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/>
              <a:t>When you read in a page, where does it go?</a:t>
            </a:r>
          </a:p>
          <a:p>
            <a:pPr lvl="1"/>
            <a:r>
              <a:rPr lang="en-US" sz="1800"/>
              <a:t>if there are free page frames, grab one</a:t>
            </a:r>
          </a:p>
          <a:p>
            <a:pPr lvl="2"/>
            <a:r>
              <a:rPr lang="en-US" sz="1600"/>
              <a:t>what data structure might support this?</a:t>
            </a:r>
          </a:p>
          <a:p>
            <a:pPr lvl="1"/>
            <a:r>
              <a:rPr lang="en-US" sz="1800"/>
              <a:t>if not, must evict something else</a:t>
            </a:r>
          </a:p>
          <a:p>
            <a:pPr lvl="1"/>
            <a:r>
              <a:rPr lang="en-US" sz="1800"/>
              <a:t>this is called </a:t>
            </a:r>
            <a:r>
              <a:rPr lang="en-US" sz="1800">
                <a:solidFill>
                  <a:srgbClr val="FF0000"/>
                </a:solidFill>
              </a:rPr>
              <a:t>page replacement</a:t>
            </a:r>
          </a:p>
          <a:p>
            <a:r>
              <a:rPr lang="en-US" sz="2000"/>
              <a:t>Page replacement algorithms</a:t>
            </a:r>
          </a:p>
          <a:p>
            <a:pPr lvl="1"/>
            <a:r>
              <a:rPr lang="en-US" sz="1800"/>
              <a:t>try to pick a page that won’t be needed in the near future</a:t>
            </a:r>
          </a:p>
          <a:p>
            <a:pPr lvl="1"/>
            <a:r>
              <a:rPr lang="en-US" sz="1800"/>
              <a:t>try to pick a page that hasn’t been modified (thus saving the disk write)</a:t>
            </a:r>
          </a:p>
          <a:p>
            <a:pPr lvl="1"/>
            <a:r>
              <a:rPr lang="en-US" sz="1800"/>
              <a:t>OS typically tries to keep a pool of free pages around so that allocations don’t inevitably cause evictions</a:t>
            </a:r>
          </a:p>
          <a:p>
            <a:pPr lvl="1"/>
            <a:r>
              <a:rPr lang="en-US" sz="1800"/>
              <a:t>OS also typically tries to keep some “clean” pages around, so that even if you have to evict a page, you won’t have to write it</a:t>
            </a:r>
          </a:p>
          <a:p>
            <a:pPr lvl="2"/>
            <a:r>
              <a:rPr lang="en-US" sz="1600"/>
              <a:t>accomplished by pre-writing when there’s nothing better to do</a:t>
            </a:r>
          </a:p>
          <a:p>
            <a:pPr lvl="1"/>
            <a:r>
              <a:rPr lang="en-US" sz="1800" i="1"/>
              <a:t>Much</a:t>
            </a:r>
            <a:r>
              <a:rPr lang="en-US" sz="1800"/>
              <a:t> more on this later!</a:t>
            </a:r>
          </a:p>
          <a:p>
            <a:endParaRPr lang="en-US"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7172A-453E-4562-97B9-DFFE659CED33}" type="slidenum">
              <a:rPr lang="en-US"/>
              <a:pPr/>
              <a:t>8</a:t>
            </a:fld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 you “load” a program?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Create process descriptor (process control block)</a:t>
            </a:r>
          </a:p>
          <a:p>
            <a:r>
              <a:rPr lang="en-US"/>
              <a:t>Create page table</a:t>
            </a:r>
          </a:p>
          <a:p>
            <a:r>
              <a:rPr lang="en-US"/>
              <a:t>Put address space image on disk in page-sized chunks</a:t>
            </a:r>
          </a:p>
          <a:p>
            <a:r>
              <a:rPr lang="en-US"/>
              <a:t>Build page table (pointed to by process descriptor)</a:t>
            </a:r>
          </a:p>
          <a:p>
            <a:pPr lvl="1"/>
            <a:r>
              <a:rPr lang="en-US"/>
              <a:t>all PTE valid bits ‘false’</a:t>
            </a:r>
          </a:p>
          <a:p>
            <a:pPr lvl="1"/>
            <a:r>
              <a:rPr lang="en-US"/>
              <a:t>an analogous data structure indicates the disk location of the corresponding page</a:t>
            </a:r>
          </a:p>
          <a:p>
            <a:pPr lvl="1"/>
            <a:r>
              <a:rPr lang="en-US"/>
              <a:t>when process starts executing:</a:t>
            </a:r>
          </a:p>
          <a:p>
            <a:pPr lvl="2"/>
            <a:r>
              <a:rPr lang="en-US"/>
              <a:t>instructions immediately fault on both code and data pages</a:t>
            </a:r>
          </a:p>
          <a:p>
            <a:pPr lvl="2"/>
            <a:r>
              <a:rPr lang="en-US"/>
              <a:t>faults taper off, as the necessary code/data pages enter memory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7A8D-A9C4-473F-987F-83B4527DE176}" type="slidenum">
              <a:rPr lang="en-US"/>
              <a:pPr/>
              <a:t>9</a:t>
            </a:fld>
            <a:endParaRPr 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05800" cy="685800"/>
          </a:xfrm>
        </p:spPr>
        <p:txBody>
          <a:bodyPr/>
          <a:lstStyle/>
          <a:p>
            <a:r>
              <a:rPr lang="en-US"/>
              <a:t>Oh, man, how can any of this possibly work?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Locality!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temporal locality</a:t>
            </a:r>
          </a:p>
          <a:p>
            <a:pPr lvl="2"/>
            <a:r>
              <a:rPr lang="en-US"/>
              <a:t>locations referenced recently tend to be referenced again soon</a:t>
            </a:r>
          </a:p>
          <a:p>
            <a:pPr lvl="1"/>
            <a:r>
              <a:rPr lang="en-US">
                <a:solidFill>
                  <a:srgbClr val="FF0000"/>
                </a:solidFill>
              </a:rPr>
              <a:t>spatial locality</a:t>
            </a:r>
          </a:p>
          <a:p>
            <a:pPr lvl="2"/>
            <a:r>
              <a:rPr lang="en-US"/>
              <a:t>locations near recently references locations are likely to be referenced soon (think about why)</a:t>
            </a:r>
          </a:p>
          <a:p>
            <a:r>
              <a:rPr lang="en-US"/>
              <a:t>Locality means paging can be infrequent</a:t>
            </a:r>
          </a:p>
          <a:p>
            <a:pPr lvl="1"/>
            <a:r>
              <a:rPr lang="en-US"/>
              <a:t>once you’ve paged something in, it will be used many times</a:t>
            </a:r>
          </a:p>
          <a:p>
            <a:pPr lvl="1"/>
            <a:r>
              <a:rPr lang="en-US"/>
              <a:t>on average, you use things that are paged in</a:t>
            </a:r>
          </a:p>
          <a:p>
            <a:pPr lvl="1"/>
            <a:r>
              <a:rPr lang="en-US"/>
              <a:t>but, this depends on many things:</a:t>
            </a:r>
          </a:p>
          <a:p>
            <a:pPr lvl="2"/>
            <a:r>
              <a:rPr lang="en-US"/>
              <a:t>degree of locality in the application</a:t>
            </a:r>
          </a:p>
          <a:p>
            <a:pPr lvl="2"/>
            <a:r>
              <a:rPr lang="en-US"/>
              <a:t>page replacement policy and application reference pattern</a:t>
            </a:r>
          </a:p>
          <a:p>
            <a:pPr lvl="2"/>
            <a:r>
              <a:rPr lang="en-US"/>
              <a:t>amount of physical memory vs. application “footprint” or “</a:t>
            </a:r>
            <a:r>
              <a:rPr lang="en-US">
                <a:solidFill>
                  <a:srgbClr val="FF0000"/>
                </a:solidFill>
              </a:rPr>
              <a:t>working set</a:t>
            </a:r>
            <a:r>
              <a:rPr lang="en-US"/>
              <a:t>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2180</TotalTime>
  <Words>2640</Words>
  <Application>Microsoft Office PowerPoint</Application>
  <PresentationFormat>On-screen Show (4:3)</PresentationFormat>
  <Paragraphs>371</Paragraphs>
  <Slides>29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Times New Roman</vt:lpstr>
      <vt:lpstr>Arial</vt:lpstr>
      <vt:lpstr>ＭＳ Ｐゴシック</vt:lpstr>
      <vt:lpstr>Blank Presentation</vt:lpstr>
      <vt:lpstr>CSE 451: Operating Systems  Autumn 2012   Module 12 Virtual Memory, Page Faults, Demand Paging, and Page Replacement</vt:lpstr>
      <vt:lpstr>Reminder:  Mechanics of address translation</vt:lpstr>
      <vt:lpstr>Reminder:  Page Table Entries (PTEs)</vt:lpstr>
      <vt:lpstr>Paged virtual memory</vt:lpstr>
      <vt:lpstr>Page faults</vt:lpstr>
      <vt:lpstr>Demand paging</vt:lpstr>
      <vt:lpstr>Page replacement</vt:lpstr>
      <vt:lpstr>How do you “load” a program?</vt:lpstr>
      <vt:lpstr>Oh, man, how can any of this possibly work?</vt:lpstr>
      <vt:lpstr>Evicting the best page</vt:lpstr>
      <vt:lpstr>#1: Belady’s Algorithm</vt:lpstr>
      <vt:lpstr>#2: FIFO</vt:lpstr>
      <vt:lpstr>#3: Least Recently Used (LRU)</vt:lpstr>
      <vt:lpstr>#3: LRU continued</vt:lpstr>
      <vt:lpstr>Approximating LRU</vt:lpstr>
      <vt:lpstr>#4: LRU Clock</vt:lpstr>
      <vt:lpstr>Allocation of frames among processes</vt:lpstr>
      <vt:lpstr>PowerPoint Presentation</vt:lpstr>
      <vt:lpstr>PowerPoint Presentation</vt:lpstr>
      <vt:lpstr>The working set model of program behavior</vt:lpstr>
      <vt:lpstr>Working set size</vt:lpstr>
      <vt:lpstr>#5: Hypothetical Working Set algorithm</vt:lpstr>
      <vt:lpstr>#6: Page Fault Frequency (PFF)</vt:lpstr>
      <vt:lpstr>Thrashing</vt:lpstr>
      <vt:lpstr>PowerPoint Presentation</vt:lpstr>
      <vt:lpstr>PowerPoint Presentation</vt:lpstr>
      <vt:lpstr>Where is life interesting?</vt:lpstr>
      <vt:lpstr>Summary</vt:lpstr>
      <vt:lpstr>PowerPoint Presentation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cse</cp:lastModifiedBy>
  <cp:revision>385</cp:revision>
  <dcterms:created xsi:type="dcterms:W3CDTF">1998-03-30T02:45:13Z</dcterms:created>
  <dcterms:modified xsi:type="dcterms:W3CDTF">2012-04-25T05:29:00Z</dcterms:modified>
</cp:coreProperties>
</file>