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910" r:id="rId1"/>
  </p:sldMasterIdLst>
  <p:notesMasterIdLst>
    <p:notesMasterId r:id="rId26"/>
  </p:notesMasterIdLst>
  <p:handoutMasterIdLst>
    <p:handoutMasterId r:id="rId27"/>
  </p:handoutMasterIdLst>
  <p:sldIdLst>
    <p:sldId id="278" r:id="rId2"/>
    <p:sldId id="325" r:id="rId3"/>
    <p:sldId id="333" r:id="rId4"/>
    <p:sldId id="334" r:id="rId5"/>
    <p:sldId id="337" r:id="rId6"/>
    <p:sldId id="336" r:id="rId7"/>
    <p:sldId id="338" r:id="rId8"/>
    <p:sldId id="340" r:id="rId9"/>
    <p:sldId id="307" r:id="rId10"/>
    <p:sldId id="324" r:id="rId11"/>
    <p:sldId id="323" r:id="rId12"/>
    <p:sldId id="309" r:id="rId13"/>
    <p:sldId id="308" r:id="rId14"/>
    <p:sldId id="320" r:id="rId15"/>
    <p:sldId id="310" r:id="rId16"/>
    <p:sldId id="321" r:id="rId17"/>
    <p:sldId id="322" r:id="rId18"/>
    <p:sldId id="326" r:id="rId19"/>
    <p:sldId id="327" r:id="rId20"/>
    <p:sldId id="331" r:id="rId21"/>
    <p:sldId id="332" r:id="rId22"/>
    <p:sldId id="329" r:id="rId23"/>
    <p:sldId id="330" r:id="rId24"/>
    <p:sldId id="303" r:id="rId25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3300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7587" autoAdjust="0"/>
    <p:restoredTop sz="91748" autoAdjust="0"/>
  </p:normalViewPr>
  <p:slideViewPr>
    <p:cSldViewPr>
      <p:cViewPr varScale="1">
        <p:scale>
          <a:sx n="95" d="100"/>
          <a:sy n="95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12/2/10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8412C-AE65-6440-AB18-8D141890C069}" type="slidenum">
              <a:rPr lang="en-US"/>
              <a:pPr/>
              <a:t>12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Lower layers (mechanisms) should not try to predict how higher layers should use them (policy)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12/2/10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/>
              <a:t>Section 8</a:t>
            </a:r>
          </a:p>
          <a:p>
            <a:pPr algn="ctr"/>
            <a:r>
              <a:rPr lang="en-US"/>
              <a:t>Linux buffer cache; design 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678363"/>
          </a:xfrm>
        </p:spPr>
        <p:txBody>
          <a:bodyPr/>
          <a:lstStyle/>
          <a:p>
            <a:r>
              <a:rPr lang="en-US"/>
              <a:t>Remote procedure call: causes a procedure to execute in some other </a:t>
            </a:r>
            <a:r>
              <a:rPr lang="en-US" i="1"/>
              <a:t>address space</a:t>
            </a:r>
            <a:endParaRPr lang="en-US"/>
          </a:p>
          <a:p>
            <a:pPr lvl="1"/>
            <a:r>
              <a:rPr lang="en-US"/>
              <a:t>Usually an address space on some other machine</a:t>
            </a:r>
          </a:p>
          <a:p>
            <a:r>
              <a:rPr lang="en-US"/>
              <a:t>Interface description language (IDL) defines the interface that the server makes available to the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 on Android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678363"/>
          </a:xfrm>
        </p:spPr>
        <p:txBody>
          <a:bodyPr/>
          <a:lstStyle/>
          <a:p>
            <a:r>
              <a:rPr lang="en-US"/>
              <a:t>Android uses RPC for communication between applications and system components</a:t>
            </a:r>
          </a:p>
          <a:p>
            <a:pPr lvl="1"/>
            <a:r>
              <a:rPr lang="en-US"/>
              <a:t>All on the same device!</a:t>
            </a:r>
          </a:p>
          <a:p>
            <a:r>
              <a:rPr lang="en-US"/>
              <a:t>Uses all of the standard RPC components:</a:t>
            </a:r>
          </a:p>
          <a:p>
            <a:pPr lvl="1"/>
            <a:r>
              <a:rPr lang="en-US"/>
              <a:t>IDL file</a:t>
            </a:r>
          </a:p>
          <a:p>
            <a:pPr lvl="1"/>
            <a:r>
              <a:rPr lang="en-US"/>
              <a:t>Auto-generated stubs for client, server</a:t>
            </a:r>
          </a:p>
          <a:p>
            <a:pPr lvl="1"/>
            <a:r>
              <a:rPr lang="en-US"/>
              <a:t>Marshalling and unmarshalling of arguments…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07-4842-5945-8253-DEF2AF2AA3EB}" type="slidenum">
              <a:rPr lang="en-US"/>
              <a:pPr/>
              <a:t>12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906"/>
            <a:ext cx="8686800" cy="788894"/>
          </a:xfrm>
        </p:spPr>
        <p:txBody>
          <a:bodyPr/>
          <a:lstStyle/>
          <a:p>
            <a:r>
              <a:rPr lang="en-US"/>
              <a:t>Linux file system layers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3124200" y="58674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Disk drivers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3124200" y="45720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Buffer cache</a:t>
            </a: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3124200" y="11430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Application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3124200" y="22098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VFS</a:t>
            </a: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29718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ext2</a:t>
            </a:r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49530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ext3</a:t>
            </a:r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69342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NFS</a:t>
            </a:r>
          </a:p>
        </p:txBody>
      </p:sp>
      <p:sp>
        <p:nvSpPr>
          <p:cNvPr id="236556" name="Rectangle 12"/>
          <p:cNvSpPr>
            <a:spLocks noChangeArrowheads="1"/>
          </p:cNvSpPr>
          <p:nvPr/>
        </p:nvSpPr>
        <p:spPr bwMode="auto">
          <a:xfrm>
            <a:off x="1066800" y="3429000"/>
            <a:ext cx="1066800" cy="685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cse451fs</a:t>
            </a:r>
          </a:p>
        </p:txBody>
      </p:sp>
      <p:sp>
        <p:nvSpPr>
          <p:cNvPr id="236558" name="Line 14"/>
          <p:cNvSpPr>
            <a:spLocks noChangeShapeType="1"/>
          </p:cNvSpPr>
          <p:nvPr/>
        </p:nvSpPr>
        <p:spPr bwMode="auto">
          <a:xfrm>
            <a:off x="4495800" y="1905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0" name="Line 16"/>
          <p:cNvSpPr>
            <a:spLocks noChangeShapeType="1"/>
          </p:cNvSpPr>
          <p:nvPr/>
        </p:nvSpPr>
        <p:spPr bwMode="auto">
          <a:xfrm flipH="1">
            <a:off x="3505200" y="2971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1" name="Line 17"/>
          <p:cNvSpPr>
            <a:spLocks noChangeShapeType="1"/>
          </p:cNvSpPr>
          <p:nvPr/>
        </p:nvSpPr>
        <p:spPr bwMode="auto">
          <a:xfrm>
            <a:off x="4495800" y="2971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2" name="Line 18"/>
          <p:cNvSpPr>
            <a:spLocks noChangeShapeType="1"/>
          </p:cNvSpPr>
          <p:nvPr/>
        </p:nvSpPr>
        <p:spPr bwMode="auto">
          <a:xfrm flipH="1">
            <a:off x="1600200" y="2971800"/>
            <a:ext cx="2895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3" name="Line 19"/>
          <p:cNvSpPr>
            <a:spLocks noChangeShapeType="1"/>
          </p:cNvSpPr>
          <p:nvPr/>
        </p:nvSpPr>
        <p:spPr bwMode="auto">
          <a:xfrm>
            <a:off x="4495800" y="2971800"/>
            <a:ext cx="2971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4" name="Line 20"/>
          <p:cNvSpPr>
            <a:spLocks noChangeShapeType="1"/>
          </p:cNvSpPr>
          <p:nvPr/>
        </p:nvSpPr>
        <p:spPr bwMode="auto">
          <a:xfrm>
            <a:off x="1600200" y="4114800"/>
            <a:ext cx="2971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5" name="Line 21"/>
          <p:cNvSpPr>
            <a:spLocks noChangeShapeType="1"/>
          </p:cNvSpPr>
          <p:nvPr/>
        </p:nvSpPr>
        <p:spPr bwMode="auto">
          <a:xfrm>
            <a:off x="3505200" y="4114800"/>
            <a:ext cx="1066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6" name="Line 22"/>
          <p:cNvSpPr>
            <a:spLocks noChangeShapeType="1"/>
          </p:cNvSpPr>
          <p:nvPr/>
        </p:nvSpPr>
        <p:spPr bwMode="auto">
          <a:xfrm flipH="1">
            <a:off x="4572000" y="4114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8" name="Line 24"/>
          <p:cNvSpPr>
            <a:spLocks noChangeShapeType="1"/>
          </p:cNvSpPr>
          <p:nvPr/>
        </p:nvSpPr>
        <p:spPr bwMode="auto">
          <a:xfrm>
            <a:off x="4495800" y="5334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6576" name="Picture 3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00200" y="5562600"/>
            <a:ext cx="1017588" cy="1143000"/>
          </a:xfrm>
          <a:noFill/>
          <a:ln/>
        </p:spPr>
      </p:pic>
      <p:sp>
        <p:nvSpPr>
          <p:cNvPr id="236578" name="Line 34"/>
          <p:cNvSpPr>
            <a:spLocks noChangeShapeType="1"/>
          </p:cNvSpPr>
          <p:nvPr/>
        </p:nvSpPr>
        <p:spPr bwMode="auto">
          <a:xfrm flipH="1">
            <a:off x="2362200" y="6248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79" name="Line 35"/>
          <p:cNvSpPr>
            <a:spLocks noChangeShapeType="1"/>
          </p:cNvSpPr>
          <p:nvPr/>
        </p:nvSpPr>
        <p:spPr bwMode="auto">
          <a:xfrm>
            <a:off x="2057400" y="20574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87" name="Text Box 43"/>
          <p:cNvSpPr txBox="1">
            <a:spLocks noChangeArrowheads="1"/>
          </p:cNvSpPr>
          <p:nvPr/>
        </p:nvSpPr>
        <p:spPr bwMode="auto">
          <a:xfrm>
            <a:off x="76200" y="4191000"/>
            <a:ext cx="914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Blocks</a:t>
            </a:r>
          </a:p>
        </p:txBody>
      </p:sp>
      <p:sp>
        <p:nvSpPr>
          <p:cNvPr id="236588" name="Text Box 44"/>
          <p:cNvSpPr txBox="1">
            <a:spLocks noChangeArrowheads="1"/>
          </p:cNvSpPr>
          <p:nvPr/>
        </p:nvSpPr>
        <p:spPr bwMode="auto">
          <a:xfrm>
            <a:off x="76200" y="2971800"/>
            <a:ext cx="2133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Inodes, direntries</a:t>
            </a:r>
          </a:p>
        </p:txBody>
      </p:sp>
      <p:sp>
        <p:nvSpPr>
          <p:cNvPr id="236589" name="Text Box 45"/>
          <p:cNvSpPr txBox="1">
            <a:spLocks noChangeArrowheads="1"/>
          </p:cNvSpPr>
          <p:nvPr/>
        </p:nvSpPr>
        <p:spPr bwMode="auto">
          <a:xfrm>
            <a:off x="76200" y="1828800"/>
            <a:ext cx="2057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Files, directories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7848600" y="1676400"/>
            <a:ext cx="1295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User</a:t>
            </a:r>
          </a:p>
        </p:txBody>
      </p: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7848600" y="2057400"/>
            <a:ext cx="1295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Kernel</a:t>
            </a:r>
          </a:p>
        </p:txBody>
      </p:sp>
      <p:sp>
        <p:nvSpPr>
          <p:cNvPr id="33" name="Line 24"/>
          <p:cNvSpPr>
            <a:spLocks noChangeShapeType="1"/>
          </p:cNvSpPr>
          <p:nvPr/>
        </p:nvSpPr>
        <p:spPr bwMode="auto">
          <a:xfrm>
            <a:off x="7467600" y="411480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/>
            <a:tailEnd type="arrow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AutoShape 32"/>
          <p:cNvSpPr>
            <a:spLocks noChangeArrowheads="1"/>
          </p:cNvSpPr>
          <p:nvPr/>
        </p:nvSpPr>
        <p:spPr bwMode="auto">
          <a:xfrm>
            <a:off x="7162800" y="5562600"/>
            <a:ext cx="685800" cy="533400"/>
          </a:xfrm>
          <a:prstGeom prst="lightningBol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Text Box 43"/>
          <p:cNvSpPr txBox="1">
            <a:spLocks noChangeArrowheads="1"/>
          </p:cNvSpPr>
          <p:nvPr/>
        </p:nvSpPr>
        <p:spPr bwMode="auto">
          <a:xfrm>
            <a:off x="7010400" y="6172200"/>
            <a:ext cx="1295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Linux buffer 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678363"/>
          </a:xfrm>
        </p:spPr>
        <p:txBody>
          <a:bodyPr>
            <a:normAutofit/>
          </a:bodyPr>
          <a:lstStyle/>
          <a:p>
            <a:r>
              <a:rPr lang="en-US"/>
              <a:t>Buffer cache: just an area of memory</a:t>
            </a:r>
          </a:p>
          <a:p>
            <a:pPr lvl="2"/>
            <a:r>
              <a:rPr lang="en-US">
                <a:latin typeface="Courier New"/>
                <a:cs typeface="Courier New"/>
              </a:rPr>
              <a:t>cat /proc/meminfo</a:t>
            </a:r>
          </a:p>
          <a:p>
            <a:r>
              <a:rPr lang="en-US"/>
              <a:t>Caches disk blocks and buffers writes</a:t>
            </a:r>
          </a:p>
          <a:p>
            <a:pPr lvl="1"/>
            <a:r>
              <a:rPr lang="en-US"/>
              <a:t>File </a:t>
            </a:r>
            <a:r>
              <a:rPr lang="en-US">
                <a:latin typeface="Courier New"/>
                <a:cs typeface="Courier New"/>
              </a:rPr>
              <a:t>read()</a:t>
            </a:r>
            <a:r>
              <a:rPr lang="en-US"/>
              <a:t> checks for block already in buffer cache</a:t>
            </a:r>
          </a:p>
          <a:p>
            <a:pPr lvl="2"/>
            <a:r>
              <a:rPr lang="en-US"/>
              <a:t>If not, brings block from disk into memory</a:t>
            </a:r>
          </a:p>
          <a:p>
            <a:pPr lvl="1"/>
            <a:r>
              <a:rPr lang="en-US"/>
              <a:t>File </a:t>
            </a:r>
            <a:r>
              <a:rPr lang="en-US">
                <a:latin typeface="Courier New"/>
                <a:cs typeface="Courier New"/>
              </a:rPr>
              <a:t>write()</a:t>
            </a:r>
            <a:r>
              <a:rPr lang="en-US"/>
              <a:t> is performed in memory first</a:t>
            </a:r>
          </a:p>
          <a:p>
            <a:pPr lvl="2"/>
            <a:r>
              <a:rPr lang="en-US"/>
              <a:t>Data later written back to disk (when? By who?)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Linux buffer cache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678363"/>
          </a:xfrm>
        </p:spPr>
        <p:txBody>
          <a:bodyPr>
            <a:normAutofit/>
          </a:bodyPr>
          <a:lstStyle/>
          <a:p>
            <a:r>
              <a:rPr lang="en-US"/>
              <a:t>Block is represented by a </a:t>
            </a:r>
            <a:r>
              <a:rPr lang="en-US">
                <a:solidFill>
                  <a:srgbClr val="FFAF03"/>
                </a:solidFill>
                <a:latin typeface="Courier New"/>
                <a:cs typeface="Courier New"/>
              </a:rPr>
              <a:t>buffer_head</a:t>
            </a:r>
            <a:endParaRPr lang="en-US"/>
          </a:p>
          <a:p>
            <a:pPr lvl="1"/>
            <a:r>
              <a:rPr lang="en-US"/>
              <a:t>Actual data is in </a:t>
            </a:r>
            <a:r>
              <a:rPr lang="en-US">
                <a:latin typeface="Courier New"/>
                <a:cs typeface="Courier New"/>
              </a:rPr>
              <a:t>buffer_head-&gt;b_data</a:t>
            </a:r>
          </a:p>
          <a:p>
            <a:pPr lvl="1"/>
            <a:r>
              <a:rPr lang="en-US"/>
              <a:t>Cache manipulates </a:t>
            </a:r>
            <a:r>
              <a:rPr lang="en-US">
                <a:latin typeface="Courier New"/>
                <a:cs typeface="Courier New"/>
              </a:rPr>
              <a:t>buffer_head</a:t>
            </a:r>
            <a:r>
              <a:rPr lang="en-US"/>
              <a:t> and its </a:t>
            </a:r>
            <a:r>
              <a:rPr lang="en-US">
                <a:latin typeface="Courier New"/>
                <a:cs typeface="Courier New"/>
              </a:rPr>
              <a:t>b_data</a:t>
            </a:r>
            <a:r>
              <a:rPr lang="en-US"/>
              <a:t> separately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 cache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678363"/>
          </a:xfrm>
        </p:spPr>
        <p:txBody>
          <a:bodyPr>
            <a:normAutofit/>
          </a:bodyPr>
          <a:lstStyle/>
          <a:p>
            <a:r>
              <a:rPr lang="en-US">
                <a:latin typeface="Courier New"/>
                <a:cs typeface="Courier New"/>
              </a:rPr>
              <a:t>include/linux/buffer_head.h</a:t>
            </a:r>
          </a:p>
          <a:p>
            <a:r>
              <a:rPr lang="en-US"/>
              <a:t>Read a block: FS uses </a:t>
            </a:r>
            <a:r>
              <a:rPr lang="en-US">
                <a:solidFill>
                  <a:schemeClr val="accent1"/>
                </a:solidFill>
                <a:latin typeface="Courier New"/>
                <a:cs typeface="Courier New"/>
              </a:rPr>
              <a:t>sb_bread()</a:t>
            </a:r>
            <a:r>
              <a:rPr lang="en-US"/>
              <a:t>:</a:t>
            </a:r>
          </a:p>
          <a:p>
            <a:pPr lvl="1"/>
            <a:r>
              <a:rPr lang="en-US"/>
              <a:t>Find the corresponding </a:t>
            </a:r>
            <a:r>
              <a:rPr lang="en-US">
                <a:latin typeface="Courier New"/>
                <a:cs typeface="Courier New"/>
              </a:rPr>
              <a:t>buffer_head</a:t>
            </a:r>
          </a:p>
          <a:p>
            <a:pPr lvl="2"/>
            <a:r>
              <a:rPr lang="en-US"/>
              <a:t>Create it if it doesn’t exist</a:t>
            </a:r>
          </a:p>
          <a:p>
            <a:pPr lvl="1"/>
            <a:r>
              <a:rPr lang="en-US"/>
              <a:t>Make sure </a:t>
            </a:r>
            <a:r>
              <a:rPr lang="en-US">
                <a:latin typeface="Courier New"/>
                <a:cs typeface="Courier New"/>
              </a:rPr>
              <a:t>buffer_head-&gt;b_data</a:t>
            </a:r>
            <a:r>
              <a:rPr lang="en-US" i="1"/>
              <a:t> </a:t>
            </a:r>
            <a:r>
              <a:rPr lang="en-US"/>
              <a:t>is in memory (read from disk if necessary)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 cache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678363"/>
          </a:xfrm>
        </p:spPr>
        <p:txBody>
          <a:bodyPr>
            <a:normAutofit/>
          </a:bodyPr>
          <a:lstStyle/>
          <a:p>
            <a:r>
              <a:rPr lang="en-US"/>
              <a:t>Write a block: </a:t>
            </a:r>
            <a:r>
              <a:rPr lang="en-US">
                <a:solidFill>
                  <a:srgbClr val="FFAF03"/>
                </a:solidFill>
                <a:latin typeface="Courier New"/>
                <a:cs typeface="Courier New"/>
              </a:rPr>
              <a:t>mark_buffer_dirty()</a:t>
            </a:r>
            <a:r>
              <a:rPr lang="en-US"/>
              <a:t>, then </a:t>
            </a:r>
            <a:r>
              <a:rPr lang="en-US">
                <a:solidFill>
                  <a:srgbClr val="FFAF03"/>
                </a:solidFill>
                <a:latin typeface="Courier New"/>
                <a:cs typeface="Courier New"/>
              </a:rPr>
              <a:t>brelse()</a:t>
            </a:r>
          </a:p>
          <a:p>
            <a:pPr lvl="1"/>
            <a:r>
              <a:rPr lang="en-US"/>
              <a:t>Mark buffer as changed and release to kernel</a:t>
            </a:r>
          </a:p>
          <a:p>
            <a:pPr lvl="1"/>
            <a:r>
              <a:rPr lang="en-US"/>
              <a:t>Kernel writes block back to disk at a convenient time</a:t>
            </a:r>
          </a:p>
          <a:p>
            <a:pPr lvl="2"/>
            <a:r>
              <a:rPr lang="en-US" i="1"/>
              <a:t>bdflush</a:t>
            </a:r>
            <a:r>
              <a:rPr lang="en-US"/>
              <a:t> / </a:t>
            </a:r>
            <a:r>
              <a:rPr lang="en-US" i="1"/>
              <a:t>pdflush</a:t>
            </a:r>
            <a:r>
              <a:rPr lang="en-US"/>
              <a:t> threads</a:t>
            </a:r>
          </a:p>
          <a:p>
            <a:pPr lvl="2"/>
            <a:r>
              <a:rPr lang="en-US">
                <a:latin typeface="Courier New"/>
                <a:cs typeface="Courier New"/>
              </a:rPr>
              <a:t>sync</a:t>
            </a:r>
            <a:r>
              <a:rPr lang="en-US"/>
              <a:t> command</a:t>
            </a:r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cse451fs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3"/>
            <a:r>
              <a:rPr lang="en-US">
                <a:solidFill>
                  <a:schemeClr val="accent1"/>
                </a:solidFill>
              </a:rPr>
              <a:t>cse451_bread</a:t>
            </a:r>
            <a:r>
              <a:rPr lang="en-US"/>
              <a:t>(struct buffer_head **pbh,</a:t>
            </a:r>
          </a:p>
          <a:p>
            <a:pPr lvl="3"/>
            <a:r>
              <a:rPr lang="en-US"/>
              <a:t>  struct inode *inode, int block, int create)</a:t>
            </a:r>
          </a:p>
          <a:p>
            <a:pPr lvl="2"/>
            <a:r>
              <a:rPr lang="en-US"/>
              <a:t>Gets </a:t>
            </a:r>
            <a:r>
              <a:rPr lang="en-US">
                <a:latin typeface="Courier New"/>
                <a:cs typeface="Courier New"/>
              </a:rPr>
              <a:t>buffer_head</a:t>
            </a:r>
            <a:r>
              <a:rPr lang="en-US"/>
              <a:t> for given disk block, ensuring its </a:t>
            </a:r>
            <a:r>
              <a:rPr lang="en-US">
                <a:latin typeface="Courier New"/>
                <a:cs typeface="Courier New"/>
              </a:rPr>
              <a:t>b_data</a:t>
            </a:r>
            <a:r>
              <a:rPr lang="en-US"/>
              <a:t> is in memory and ready to use</a:t>
            </a:r>
          </a:p>
          <a:p>
            <a:pPr lvl="2"/>
            <a:r>
              <a:rPr lang="en-US"/>
              <a:t>Calls </a:t>
            </a:r>
            <a:r>
              <a:rPr lang="en-US">
                <a:latin typeface="Courier New"/>
                <a:cs typeface="Courier New"/>
              </a:rPr>
              <a:t>cse451_getblk()</a:t>
            </a:r>
            <a:br>
              <a:rPr lang="en-US">
                <a:latin typeface="Courier New"/>
                <a:cs typeface="Courier New"/>
              </a:rPr>
            </a:br>
            <a:endParaRPr lang="en-US">
              <a:latin typeface="Courier New"/>
              <a:cs typeface="Courier New"/>
            </a:endParaRPr>
          </a:p>
          <a:p>
            <a:pPr lvl="3"/>
            <a:r>
              <a:rPr lang="en-US">
                <a:solidFill>
                  <a:srgbClr val="FFAF03"/>
                </a:solidFill>
              </a:rPr>
              <a:t>cse451_getblk</a:t>
            </a:r>
            <a:r>
              <a:rPr lang="en-US"/>
              <a:t>(struct buffer_head **pbh,</a:t>
            </a:r>
          </a:p>
          <a:p>
            <a:pPr lvl="3"/>
            <a:r>
              <a:rPr lang="en-US"/>
              <a:t>  struct inode *inode, int block, int create)</a:t>
            </a:r>
          </a:p>
          <a:p>
            <a:pPr lvl="2"/>
            <a:r>
              <a:rPr lang="en-US"/>
              <a:t>Gets </a:t>
            </a:r>
            <a:r>
              <a:rPr lang="en-US">
                <a:latin typeface="Courier New"/>
                <a:cs typeface="Courier New"/>
              </a:rPr>
              <a:t>buffer_head</a:t>
            </a:r>
            <a:r>
              <a:rPr lang="en-US"/>
              <a:t> for given disk block, creating it if it doesn’t exist</a:t>
            </a:r>
          </a:p>
          <a:p>
            <a:pPr lvl="2"/>
            <a:r>
              <a:rPr lang="en-US"/>
              <a:t>Doesn’t necessarily bring </a:t>
            </a:r>
            <a:r>
              <a:rPr lang="en-US">
                <a:latin typeface="Courier New"/>
                <a:cs typeface="Courier New"/>
              </a:rPr>
              <a:t>b_data</a:t>
            </a:r>
            <a:r>
              <a:rPr lang="en-US"/>
              <a:t> into cache</a:t>
            </a:r>
          </a:p>
          <a:p>
            <a:r>
              <a:rPr lang="en-US"/>
              <a:t>Both of these functions increment the block’s refcount, so must be paired with a </a:t>
            </a:r>
            <a:r>
              <a:rPr lang="en-US">
                <a:solidFill>
                  <a:srgbClr val="FFAF03"/>
                </a:solidFill>
                <a:latin typeface="Courier New"/>
                <a:cs typeface="Courier New"/>
              </a:rPr>
              <a:t>brelse()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Networking design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few key principles:</a:t>
            </a:r>
          </a:p>
          <a:p>
            <a:pPr lvl="1"/>
            <a:r>
              <a:rPr lang="en-US"/>
              <a:t>Layering</a:t>
            </a:r>
          </a:p>
          <a:p>
            <a:pPr lvl="1"/>
            <a:r>
              <a:rPr lang="en-US"/>
              <a:t>End-to-end principle</a:t>
            </a:r>
          </a:p>
          <a:p>
            <a:pPr lvl="1"/>
            <a:r>
              <a:rPr lang="en-US"/>
              <a:t>Separation of mechanism and policy</a:t>
            </a:r>
          </a:p>
          <a:p>
            <a:r>
              <a:rPr lang="en-US"/>
              <a:t>All of these apply to operating systems (and elsewhere!) as well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Thread preemption (project 2b)</a:t>
            </a:r>
          </a:p>
          <a:p>
            <a:r>
              <a:rPr lang="en-US"/>
              <a:t>RPC</a:t>
            </a:r>
          </a:p>
          <a:p>
            <a:r>
              <a:rPr lang="en-US"/>
              <a:t>Linux buffer cache</a:t>
            </a:r>
          </a:p>
          <a:p>
            <a:r>
              <a:rPr lang="en-US"/>
              <a:t>Networking design principles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O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19518"/>
            <a:ext cx="7924800" cy="62336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Internet designers didn’t get it all right the first time</a:t>
            </a:r>
          </a:p>
          <a:p>
            <a:r>
              <a:rPr lang="en-US"/>
              <a:t>Design for choice</a:t>
            </a:r>
          </a:p>
          <a:p>
            <a:pPr lvl="1"/>
            <a:r>
              <a:rPr lang="en-US"/>
              <a:t>Rigid designs will be broken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End-to-end principle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76800"/>
          </a:xfrm>
        </p:spPr>
        <p:txBody>
          <a:bodyPr>
            <a:normAutofit lnSpcReduction="10000"/>
          </a:bodyPr>
          <a:lstStyle/>
          <a:p>
            <a:r>
              <a:rPr lang="en-US"/>
              <a:t>Danger of putting functionality at lower layers: upper layers won’t need it, but will pay cost anyway</a:t>
            </a:r>
          </a:p>
          <a:p>
            <a:pPr lvl="1"/>
            <a:r>
              <a:rPr lang="en-US"/>
              <a:t>Example: reliability checksums</a:t>
            </a:r>
          </a:p>
          <a:p>
            <a:r>
              <a:rPr lang="en-US"/>
              <a:t>E2E principle says to move functionality towards upper layers (closer to application)</a:t>
            </a:r>
          </a:p>
          <a:p>
            <a:r>
              <a:rPr lang="en-US"/>
              <a:t>Other ways of phrasing it:</a:t>
            </a:r>
          </a:p>
          <a:p>
            <a:pPr lvl="1"/>
            <a:r>
              <a:rPr lang="en-US"/>
              <a:t>Smart endpoints, dumb network</a:t>
            </a:r>
          </a:p>
          <a:p>
            <a:pPr lvl="1"/>
            <a:r>
              <a:rPr lang="en-US"/>
              <a:t>Application knows best what it needs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 vs.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Principle: design system so that mechanisms are separate from policy</a:t>
            </a:r>
          </a:p>
          <a:p>
            <a:pPr lvl="1"/>
            <a:r>
              <a:rPr lang="en-US"/>
              <a:t>Implement mechanisms that enable wide range of policies</a:t>
            </a:r>
          </a:p>
          <a:p>
            <a:pPr lvl="1"/>
            <a:r>
              <a:rPr lang="en-US"/>
              <a:t>Caveat: usability (“burden of choice”)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Mutex: no preemption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876800"/>
          </a:xfrm>
        </p:spPr>
        <p:txBody>
          <a:bodyPr/>
          <a:lstStyle/>
          <a:p>
            <a:pPr lvl="3"/>
            <a:r>
              <a:rPr lang="en-US"/>
              <a:t>mutex_lock(lock)</a:t>
            </a:r>
          </a:p>
          <a:p>
            <a:pPr lvl="3"/>
            <a:r>
              <a:rPr lang="en-US"/>
              <a:t>  if (lock-&gt;held == 0)</a:t>
            </a:r>
          </a:p>
          <a:p>
            <a:pPr lvl="3"/>
            <a:r>
              <a:rPr lang="en-US"/>
              <a:t>    lock-&gt;held = 1;</a:t>
            </a:r>
          </a:p>
          <a:p>
            <a:pPr lvl="3"/>
            <a:r>
              <a:rPr lang="en-US"/>
              <a:t>  else</a:t>
            </a:r>
          </a:p>
          <a:p>
            <a:pPr lvl="3"/>
            <a:r>
              <a:rPr lang="en-US"/>
              <a:t>    enqueue(</a:t>
            </a:r>
          </a:p>
          <a:p>
            <a:pPr lvl="3"/>
            <a:r>
              <a:rPr lang="en-US"/>
              <a:t>      lock-&gt;waitq,</a:t>
            </a:r>
          </a:p>
          <a:p>
            <a:pPr lvl="3"/>
            <a:r>
              <a:rPr lang="en-US"/>
              <a:t>      current);</a:t>
            </a:r>
          </a:p>
          <a:p>
            <a:pPr lvl="3"/>
            <a:r>
              <a:rPr lang="en-US"/>
              <a:t>    schedule();</a:t>
            </a:r>
          </a:p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4253754" cy="4876800"/>
          </a:xfrm>
        </p:spPr>
        <p:txBody>
          <a:bodyPr/>
          <a:lstStyle/>
          <a:p>
            <a:pPr lvl="3"/>
            <a:r>
              <a:rPr lang="en-US"/>
              <a:t>mutex_unlock(lock)</a:t>
            </a:r>
          </a:p>
          <a:p>
            <a:pPr lvl="3"/>
            <a:r>
              <a:rPr lang="en-US"/>
              <a:t>  if (!is_empty(</a:t>
            </a:r>
          </a:p>
          <a:p>
            <a:pPr lvl="3"/>
            <a:r>
              <a:rPr lang="en-US"/>
              <a:t>    lock-&gt;waitq))</a:t>
            </a:r>
          </a:p>
          <a:p>
            <a:pPr lvl="3"/>
            <a:r>
              <a:rPr lang="en-US"/>
              <a:t>    next = dequeue(</a:t>
            </a:r>
          </a:p>
          <a:p>
            <a:pPr lvl="3"/>
            <a:r>
              <a:rPr lang="en-US"/>
              <a:t>      lock-&gt;waitq);</a:t>
            </a:r>
          </a:p>
          <a:p>
            <a:pPr lvl="3"/>
            <a:r>
              <a:rPr lang="en-US"/>
              <a:t>    enqueue(readyq,</a:t>
            </a:r>
          </a:p>
          <a:p>
            <a:pPr lvl="3"/>
            <a:r>
              <a:rPr lang="en-US"/>
              <a:t>      next);</a:t>
            </a:r>
          </a:p>
          <a:p>
            <a:pPr lvl="3"/>
            <a:r>
              <a:rPr lang="en-US"/>
              <a:t>  else</a:t>
            </a:r>
          </a:p>
          <a:p>
            <a:pPr lvl="3"/>
            <a:r>
              <a:rPr lang="en-US"/>
              <a:t>    lock-&gt;held = 0;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430306"/>
            <a:ext cx="9144000" cy="788894"/>
          </a:xfrm>
        </p:spPr>
        <p:txBody>
          <a:bodyPr/>
          <a:lstStyle/>
          <a:p>
            <a:r>
              <a:rPr lang="en-US"/>
              <a:t>Mutex: with preemption (wrong)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876800"/>
          </a:xfrm>
        </p:spPr>
        <p:txBody>
          <a:bodyPr/>
          <a:lstStyle/>
          <a:p>
            <a:pPr lvl="3"/>
            <a:r>
              <a:rPr lang="en-US"/>
              <a:t>mutex_lock(lock)</a:t>
            </a:r>
          </a:p>
          <a:p>
            <a:pPr lvl="3"/>
            <a:r>
              <a:rPr lang="en-US"/>
              <a:t>  while(test_and_set</a:t>
            </a:r>
          </a:p>
          <a:p>
            <a:pPr lvl="3"/>
            <a:r>
              <a:rPr lang="en-US"/>
              <a:t>    (lock-&gt;held))</a:t>
            </a:r>
          </a:p>
          <a:p>
            <a:pPr lvl="3"/>
            <a:r>
              <a:rPr lang="en-US"/>
              <a:t>    {}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4253754" cy="4876800"/>
          </a:xfrm>
        </p:spPr>
        <p:txBody>
          <a:bodyPr/>
          <a:lstStyle/>
          <a:p>
            <a:pPr lvl="3"/>
            <a:r>
              <a:rPr lang="en-US"/>
              <a:t>mutex_unlock(lock)</a:t>
            </a:r>
          </a:p>
          <a:p>
            <a:pPr lvl="3"/>
            <a:r>
              <a:rPr lang="en-US"/>
              <a:t>  atomic_clear(</a:t>
            </a:r>
          </a:p>
          <a:p>
            <a:pPr lvl="3"/>
            <a:r>
              <a:rPr lang="en-US"/>
              <a:t>    lock-&gt;held);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430306"/>
            <a:ext cx="9144000" cy="788894"/>
          </a:xfrm>
        </p:spPr>
        <p:txBody>
          <a:bodyPr/>
          <a:lstStyle/>
          <a:p>
            <a:r>
              <a:rPr lang="en-US"/>
              <a:t>Mutex: with preemption (wrong)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876800"/>
          </a:xfrm>
        </p:spPr>
        <p:txBody>
          <a:bodyPr/>
          <a:lstStyle/>
          <a:p>
            <a:pPr lvl="3"/>
            <a:r>
              <a:rPr lang="en-US"/>
              <a:t>mutex_lock(lock)</a:t>
            </a:r>
          </a:p>
          <a:p>
            <a:pPr lvl="3"/>
            <a:r>
              <a:rPr lang="en-US"/>
              <a:t>  while(test_and_set</a:t>
            </a:r>
          </a:p>
          <a:p>
            <a:pPr lvl="3"/>
            <a:r>
              <a:rPr lang="en-US"/>
              <a:t>    (lock-&gt;held))</a:t>
            </a:r>
          </a:p>
          <a:p>
            <a:pPr lvl="3"/>
            <a:r>
              <a:rPr lang="en-US"/>
              <a:t>    schedule();</a:t>
            </a:r>
          </a:p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4253754" cy="4876800"/>
          </a:xfrm>
        </p:spPr>
        <p:txBody>
          <a:bodyPr/>
          <a:lstStyle/>
          <a:p>
            <a:pPr lvl="3"/>
            <a:r>
              <a:rPr lang="en-US"/>
              <a:t>mutex_unlock(lock)</a:t>
            </a:r>
          </a:p>
          <a:p>
            <a:pPr lvl="3"/>
            <a:r>
              <a:rPr lang="en-US"/>
              <a:t>  atomic_clear(</a:t>
            </a:r>
          </a:p>
          <a:p>
            <a:pPr lvl="3"/>
            <a:r>
              <a:rPr lang="en-US"/>
              <a:t>    lock-&gt;held);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430306"/>
            <a:ext cx="9144000" cy="788894"/>
          </a:xfrm>
        </p:spPr>
        <p:txBody>
          <a:bodyPr/>
          <a:lstStyle/>
          <a:p>
            <a:r>
              <a:rPr lang="en-US"/>
              <a:t>Mutex: with preemption (wrong)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876800"/>
          </a:xfrm>
        </p:spPr>
        <p:txBody>
          <a:bodyPr>
            <a:normAutofit/>
          </a:bodyPr>
          <a:lstStyle/>
          <a:p>
            <a:pPr lvl="3"/>
            <a:r>
              <a:rPr lang="en-US"/>
              <a:t>mutex_lock(lock)</a:t>
            </a:r>
          </a:p>
          <a:p>
            <a:pPr lvl="3"/>
            <a:r>
              <a:rPr lang="en-US"/>
              <a:t>  while(test_and_set</a:t>
            </a:r>
          </a:p>
          <a:p>
            <a:pPr lvl="3"/>
            <a:r>
              <a:rPr lang="en-US"/>
              <a:t>    (lock-&gt;held))</a:t>
            </a:r>
          </a:p>
          <a:p>
            <a:pPr lvl="3"/>
            <a:r>
              <a:rPr lang="en-US"/>
              <a:t>    enqueue(</a:t>
            </a:r>
          </a:p>
          <a:p>
            <a:pPr lvl="3"/>
            <a:r>
              <a:rPr lang="en-US"/>
              <a:t>      lock-&gt;waitq,</a:t>
            </a:r>
          </a:p>
          <a:p>
            <a:pPr lvl="3"/>
            <a:r>
              <a:rPr lang="en-US"/>
              <a:t>      current);</a:t>
            </a:r>
          </a:p>
          <a:p>
            <a:pPr lvl="3"/>
            <a:r>
              <a:rPr lang="en-US"/>
              <a:t>    schedule();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4253754" cy="4876800"/>
          </a:xfrm>
        </p:spPr>
        <p:txBody>
          <a:bodyPr>
            <a:normAutofit/>
          </a:bodyPr>
          <a:lstStyle/>
          <a:p>
            <a:pPr lvl="3"/>
            <a:r>
              <a:rPr lang="en-US"/>
              <a:t>mutex_unlock(lock)</a:t>
            </a:r>
          </a:p>
          <a:p>
            <a:pPr lvl="3"/>
            <a:r>
              <a:rPr lang="en-US"/>
              <a:t>  if (!is_empty(</a:t>
            </a:r>
          </a:p>
          <a:p>
            <a:pPr lvl="3"/>
            <a:r>
              <a:rPr lang="en-US"/>
              <a:t>    lock-&gt;waitq))</a:t>
            </a:r>
          </a:p>
          <a:p>
            <a:pPr lvl="3"/>
            <a:r>
              <a:rPr lang="en-US"/>
              <a:t>    splx(HIGH);</a:t>
            </a:r>
          </a:p>
          <a:p>
            <a:pPr lvl="3"/>
            <a:r>
              <a:rPr lang="en-US"/>
              <a:t>    next = dequeue(</a:t>
            </a:r>
          </a:p>
          <a:p>
            <a:pPr lvl="3"/>
            <a:r>
              <a:rPr lang="en-US"/>
              <a:t>      lock-&gt;waitq);</a:t>
            </a:r>
          </a:p>
          <a:p>
            <a:pPr lvl="3"/>
            <a:r>
              <a:rPr lang="en-US"/>
              <a:t>    enqueue(readyq,</a:t>
            </a:r>
          </a:p>
          <a:p>
            <a:pPr lvl="3"/>
            <a:r>
              <a:rPr lang="en-US"/>
              <a:t>      next);</a:t>
            </a:r>
          </a:p>
          <a:p>
            <a:pPr lvl="3"/>
            <a:r>
              <a:rPr lang="en-US"/>
              <a:t>    splx(LOW);</a:t>
            </a:r>
          </a:p>
          <a:p>
            <a:pPr lvl="3"/>
            <a:r>
              <a:rPr lang="en-US"/>
              <a:t>  atomic_clear(</a:t>
            </a:r>
          </a:p>
          <a:p>
            <a:pPr lvl="3"/>
            <a:r>
              <a:rPr lang="en-US"/>
              <a:t>    lock-&gt;held);</a:t>
            </a:r>
          </a:p>
          <a:p>
            <a:pPr lvl="3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430306"/>
            <a:ext cx="9144000" cy="788894"/>
          </a:xfrm>
        </p:spPr>
        <p:txBody>
          <a:bodyPr/>
          <a:lstStyle/>
          <a:p>
            <a:r>
              <a:rPr lang="en-US"/>
              <a:t>Mutex: with preemption (wrong)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876800"/>
          </a:xfrm>
        </p:spPr>
        <p:txBody>
          <a:bodyPr>
            <a:normAutofit/>
          </a:bodyPr>
          <a:lstStyle/>
          <a:p>
            <a:pPr lvl="3"/>
            <a:r>
              <a:rPr lang="en-US"/>
              <a:t>mutex_lock(lock)</a:t>
            </a:r>
          </a:p>
          <a:p>
            <a:pPr lvl="3"/>
            <a:r>
              <a:rPr lang="en-US"/>
              <a:t>  while(test_and_set</a:t>
            </a:r>
          </a:p>
          <a:p>
            <a:pPr lvl="3"/>
            <a:r>
              <a:rPr lang="en-US"/>
              <a:t>    (lock-&gt;held))</a:t>
            </a:r>
          </a:p>
          <a:p>
            <a:pPr lvl="3"/>
            <a:r>
              <a:rPr lang="en-US"/>
              <a:t>    enqueue(</a:t>
            </a:r>
          </a:p>
          <a:p>
            <a:pPr lvl="3"/>
            <a:r>
              <a:rPr lang="en-US"/>
              <a:t>      lock-&gt;waitq,</a:t>
            </a:r>
          </a:p>
          <a:p>
            <a:pPr lvl="3"/>
            <a:r>
              <a:rPr lang="en-US"/>
              <a:t>      current);</a:t>
            </a:r>
          </a:p>
          <a:p>
            <a:pPr lvl="3"/>
            <a:r>
              <a:rPr lang="en-US"/>
              <a:t>    schedule();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4253754" cy="4876800"/>
          </a:xfrm>
        </p:spPr>
        <p:txBody>
          <a:bodyPr>
            <a:normAutofit/>
          </a:bodyPr>
          <a:lstStyle/>
          <a:p>
            <a:pPr lvl="3"/>
            <a:r>
              <a:rPr lang="en-US"/>
              <a:t>mutex_unlock(lock)</a:t>
            </a:r>
          </a:p>
          <a:p>
            <a:pPr lvl="3"/>
            <a:r>
              <a:rPr lang="en-US"/>
              <a:t>  if (!is_empty(</a:t>
            </a:r>
          </a:p>
          <a:p>
            <a:pPr lvl="3"/>
            <a:r>
              <a:rPr lang="en-US"/>
              <a:t>    lock-&gt;waitq))</a:t>
            </a:r>
          </a:p>
          <a:p>
            <a:pPr lvl="3"/>
            <a:r>
              <a:rPr lang="en-US"/>
              <a:t>    splx(HIGH);</a:t>
            </a:r>
          </a:p>
          <a:p>
            <a:pPr lvl="3"/>
            <a:r>
              <a:rPr lang="en-US"/>
              <a:t>    next = dequeue(</a:t>
            </a:r>
          </a:p>
          <a:p>
            <a:pPr lvl="3"/>
            <a:r>
              <a:rPr lang="en-US"/>
              <a:t>      lock-&gt;waitq);</a:t>
            </a:r>
          </a:p>
          <a:p>
            <a:pPr lvl="3"/>
            <a:r>
              <a:rPr lang="en-US"/>
              <a:t>    enqueue(readyq,</a:t>
            </a:r>
          </a:p>
          <a:p>
            <a:pPr lvl="3"/>
            <a:r>
              <a:rPr lang="en-US"/>
              <a:t>      next);</a:t>
            </a:r>
          </a:p>
          <a:p>
            <a:pPr lvl="3"/>
            <a:r>
              <a:rPr lang="en-US"/>
              <a:t>    splx(LOW);</a:t>
            </a:r>
          </a:p>
          <a:p>
            <a:pPr lvl="3"/>
            <a:r>
              <a:rPr lang="en-US"/>
              <a:t>  atomic_clear(</a:t>
            </a:r>
          </a:p>
          <a:p>
            <a:pPr lvl="3"/>
            <a:r>
              <a:rPr lang="en-US"/>
              <a:t>    lock-&gt;held);</a:t>
            </a:r>
          </a:p>
          <a:p>
            <a:pPr lvl="3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7</a:t>
            </a:fld>
            <a:endParaRPr lang="en-US"/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3733800" y="2743200"/>
            <a:ext cx="15240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AF03"/>
                </a:solidFill>
              </a:rPr>
              <a:t>What if prempted here?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2209800" y="2971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4800600" y="2971800"/>
            <a:ext cx="1524000" cy="1588"/>
          </a:xfrm>
          <a:prstGeom prst="straightConnector1">
            <a:avLst/>
          </a:prstGeom>
          <a:ln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Mutex: with preemption (right)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67200" cy="5410200"/>
          </a:xfrm>
        </p:spPr>
        <p:txBody>
          <a:bodyPr>
            <a:normAutofit fontScale="85000" lnSpcReduction="20000"/>
          </a:bodyPr>
          <a:lstStyle/>
          <a:p>
            <a:pPr lvl="3"/>
            <a:r>
              <a:rPr lang="en-US"/>
              <a:t>mutex_lock(lock)</a:t>
            </a:r>
          </a:p>
          <a:p>
            <a:pPr lvl="3"/>
            <a:r>
              <a:rPr lang="en-US"/>
              <a:t>  while(test_and_set(</a:t>
            </a:r>
          </a:p>
          <a:p>
            <a:pPr lvl="3"/>
            <a:r>
              <a:rPr lang="en-US"/>
              <a:t>    lock-&gt;</a:t>
            </a:r>
            <a:r>
              <a:rPr lang="en-US" u="sng"/>
              <a:t>codelock</a:t>
            </a:r>
            <a:r>
              <a:rPr lang="en-US"/>
              <a:t>))</a:t>
            </a:r>
          </a:p>
          <a:p>
            <a:pPr lvl="3"/>
            <a:r>
              <a:rPr lang="en-US"/>
              <a:t>    {}</a:t>
            </a:r>
          </a:p>
          <a:p>
            <a:pPr lvl="3"/>
            <a:r>
              <a:rPr lang="en-US"/>
              <a:t>  if (lock-&gt;held == 0)</a:t>
            </a:r>
          </a:p>
          <a:p>
            <a:pPr lvl="3"/>
            <a:r>
              <a:rPr lang="en-US"/>
              <a:t>    lock-&gt;held = 1;</a:t>
            </a:r>
          </a:p>
          <a:p>
            <a:pPr lvl="3"/>
            <a:r>
              <a:rPr lang="en-US"/>
              <a:t>    atomic_clear(</a:t>
            </a:r>
          </a:p>
          <a:p>
            <a:pPr lvl="3"/>
            <a:r>
              <a:rPr lang="en-US"/>
              <a:t>      lock-&gt;</a:t>
            </a:r>
            <a:r>
              <a:rPr lang="en-US" u="sng"/>
              <a:t>codelock</a:t>
            </a:r>
            <a:r>
              <a:rPr lang="en-US"/>
              <a:t>)</a:t>
            </a:r>
          </a:p>
          <a:p>
            <a:pPr lvl="3"/>
            <a:r>
              <a:rPr lang="en-US"/>
              <a:t>  else</a:t>
            </a:r>
          </a:p>
          <a:p>
            <a:pPr lvl="3"/>
            <a:r>
              <a:rPr lang="en-US"/>
              <a:t>    enqueue(</a:t>
            </a:r>
          </a:p>
          <a:p>
            <a:pPr lvl="3"/>
            <a:r>
              <a:rPr lang="en-US"/>
              <a:t>      lock-&gt;waitq,</a:t>
            </a:r>
          </a:p>
          <a:p>
            <a:pPr lvl="3"/>
            <a:r>
              <a:rPr lang="en-US"/>
              <a:t>      current);</a:t>
            </a:r>
          </a:p>
          <a:p>
            <a:pPr lvl="3"/>
            <a:r>
              <a:rPr lang="en-US"/>
              <a:t>    atomic_clear(</a:t>
            </a:r>
          </a:p>
          <a:p>
            <a:pPr lvl="3"/>
            <a:r>
              <a:rPr lang="en-US"/>
              <a:t>      lock-&gt;</a:t>
            </a:r>
            <a:r>
              <a:rPr lang="en-US" u="sng"/>
              <a:t>codelock</a:t>
            </a:r>
            <a:r>
              <a:rPr lang="en-US"/>
              <a:t>)</a:t>
            </a:r>
          </a:p>
          <a:p>
            <a:pPr lvl="3"/>
            <a:r>
              <a:rPr lang="en-US"/>
              <a:t>    schedule();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4661646" y="1295400"/>
            <a:ext cx="4253754" cy="5410200"/>
          </a:xfrm>
        </p:spPr>
        <p:txBody>
          <a:bodyPr>
            <a:normAutofit fontScale="85000" lnSpcReduction="20000"/>
          </a:bodyPr>
          <a:lstStyle/>
          <a:p>
            <a:pPr lvl="3"/>
            <a:r>
              <a:rPr lang="en-US"/>
              <a:t>mutex_unlock(lock)</a:t>
            </a:r>
          </a:p>
          <a:p>
            <a:pPr lvl="3"/>
            <a:r>
              <a:rPr lang="en-US"/>
              <a:t>  while(test_and_set(</a:t>
            </a:r>
          </a:p>
          <a:p>
            <a:pPr lvl="3"/>
            <a:r>
              <a:rPr lang="en-US"/>
              <a:t>    lock-&gt;</a:t>
            </a:r>
            <a:r>
              <a:rPr lang="en-US" u="sng"/>
              <a:t>codelock</a:t>
            </a:r>
            <a:r>
              <a:rPr lang="en-US"/>
              <a:t>))</a:t>
            </a:r>
          </a:p>
          <a:p>
            <a:pPr lvl="3"/>
            <a:r>
              <a:rPr lang="en-US"/>
              <a:t>    {}</a:t>
            </a:r>
          </a:p>
          <a:p>
            <a:pPr lvl="3"/>
            <a:r>
              <a:rPr lang="en-US"/>
              <a:t>  if (!is_empty(</a:t>
            </a:r>
          </a:p>
          <a:p>
            <a:pPr lvl="3"/>
            <a:r>
              <a:rPr lang="en-US"/>
              <a:t>    lock-&gt;waitq))</a:t>
            </a:r>
          </a:p>
          <a:p>
            <a:pPr lvl="3"/>
            <a:r>
              <a:rPr lang="en-US"/>
              <a:t>    next = dequeue(</a:t>
            </a:r>
          </a:p>
          <a:p>
            <a:pPr lvl="3"/>
            <a:r>
              <a:rPr lang="en-US"/>
              <a:t>      lock-&gt;waitq);</a:t>
            </a:r>
          </a:p>
          <a:p>
            <a:pPr lvl="3"/>
            <a:r>
              <a:rPr lang="en-US"/>
              <a:t>    splx(HIGH);</a:t>
            </a:r>
          </a:p>
          <a:p>
            <a:pPr lvl="3"/>
            <a:r>
              <a:rPr lang="en-US"/>
              <a:t>    enqueue(readyq,</a:t>
            </a:r>
          </a:p>
          <a:p>
            <a:pPr lvl="3"/>
            <a:r>
              <a:rPr lang="en-US"/>
              <a:t>      next);</a:t>
            </a:r>
          </a:p>
          <a:p>
            <a:pPr lvl="3"/>
            <a:r>
              <a:rPr lang="en-US"/>
              <a:t>    splx(LOW);</a:t>
            </a:r>
          </a:p>
          <a:p>
            <a:pPr lvl="3"/>
            <a:r>
              <a:rPr lang="en-US"/>
              <a:t>  else</a:t>
            </a:r>
          </a:p>
          <a:p>
            <a:pPr lvl="3"/>
            <a:r>
              <a:rPr lang="en-US"/>
              <a:t>    lock-&gt;held = 0;</a:t>
            </a:r>
          </a:p>
          <a:p>
            <a:pPr lvl="3"/>
            <a:r>
              <a:rPr lang="en-US"/>
              <a:t>  atomic_clear(</a:t>
            </a:r>
          </a:p>
          <a:p>
            <a:pPr lvl="3"/>
            <a:r>
              <a:rPr lang="en-US"/>
              <a:t>    lock-&gt;</a:t>
            </a:r>
            <a:r>
              <a:rPr lang="en-US" u="sng"/>
              <a:t>codelock</a:t>
            </a:r>
            <a:r>
              <a:rPr lang="en-US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RPC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6783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12/2/10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10881</TotalTime>
  <Words>1250</Words>
  <Application>Microsoft Macintosh PowerPoint</Application>
  <PresentationFormat>On-screen Show (4:3)</PresentationFormat>
  <Paragraphs>241</Paragraphs>
  <Slides>24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Twilight</vt:lpstr>
      <vt:lpstr>CSE 451: Operating Systems</vt:lpstr>
      <vt:lpstr>Outline</vt:lpstr>
      <vt:lpstr>Mutex: no preemption</vt:lpstr>
      <vt:lpstr>Mutex: with preemption (wrong)</vt:lpstr>
      <vt:lpstr>Mutex: with preemption (wrong)</vt:lpstr>
      <vt:lpstr>Mutex: with preemption (wrong)</vt:lpstr>
      <vt:lpstr>Mutex: with preemption (wrong)</vt:lpstr>
      <vt:lpstr>Mutex: with preemption (right)</vt:lpstr>
      <vt:lpstr>RPC</vt:lpstr>
      <vt:lpstr>RPC</vt:lpstr>
      <vt:lpstr>RPC on Android</vt:lpstr>
      <vt:lpstr>Linux file system layers</vt:lpstr>
      <vt:lpstr>Linux buffer cache</vt:lpstr>
      <vt:lpstr>Linux buffer cache</vt:lpstr>
      <vt:lpstr>Buffer cache interface</vt:lpstr>
      <vt:lpstr>Buffer cache interface</vt:lpstr>
      <vt:lpstr>cse451fs functions</vt:lpstr>
      <vt:lpstr>Project 3</vt:lpstr>
      <vt:lpstr>Networking design principles</vt:lpstr>
      <vt:lpstr>Slide 20</vt:lpstr>
      <vt:lpstr>Layering</vt:lpstr>
      <vt:lpstr>End-to-end principle</vt:lpstr>
      <vt:lpstr>Mechanism vs. policy</vt:lpstr>
      <vt:lpstr>Slide 24</vt:lpstr>
    </vt:vector>
  </TitlesOfParts>
  <Company>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Peter Hornyack</cp:lastModifiedBy>
  <cp:revision>816</cp:revision>
  <cp:lastPrinted>2010-09-30T06:51:22Z</cp:lastPrinted>
  <dcterms:created xsi:type="dcterms:W3CDTF">2010-12-03T01:36:17Z</dcterms:created>
  <dcterms:modified xsi:type="dcterms:W3CDTF">2010-12-03T01:36:42Z</dcterms:modified>
</cp:coreProperties>
</file>