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910" r:id="rId1"/>
  </p:sldMasterIdLst>
  <p:notesMasterIdLst>
    <p:notesMasterId r:id="rId30"/>
  </p:notesMasterIdLst>
  <p:handoutMasterIdLst>
    <p:handoutMasterId r:id="rId31"/>
  </p:handoutMasterIdLst>
  <p:sldIdLst>
    <p:sldId id="278" r:id="rId2"/>
    <p:sldId id="301" r:id="rId3"/>
    <p:sldId id="279" r:id="rId4"/>
    <p:sldId id="305" r:id="rId5"/>
    <p:sldId id="280" r:id="rId6"/>
    <p:sldId id="281" r:id="rId7"/>
    <p:sldId id="283" r:id="rId8"/>
    <p:sldId id="302" r:id="rId9"/>
    <p:sldId id="287" r:id="rId10"/>
    <p:sldId id="304" r:id="rId11"/>
    <p:sldId id="288" r:id="rId12"/>
    <p:sldId id="306" r:id="rId13"/>
    <p:sldId id="307" r:id="rId14"/>
    <p:sldId id="291" r:id="rId15"/>
    <p:sldId id="292" r:id="rId16"/>
    <p:sldId id="293" r:id="rId17"/>
    <p:sldId id="308" r:id="rId18"/>
    <p:sldId id="294" r:id="rId19"/>
    <p:sldId id="309" r:id="rId20"/>
    <p:sldId id="295" r:id="rId21"/>
    <p:sldId id="296" r:id="rId22"/>
    <p:sldId id="310" r:id="rId23"/>
    <p:sldId id="297" r:id="rId24"/>
    <p:sldId id="311" r:id="rId25"/>
    <p:sldId id="299" r:id="rId26"/>
    <p:sldId id="300" r:id="rId27"/>
    <p:sldId id="312" r:id="rId28"/>
    <p:sldId id="303" r:id="rId29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33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587" autoAdjust="0"/>
    <p:restoredTop sz="91748" autoAdjust="0"/>
  </p:normalViewPr>
  <p:slideViewPr>
    <p:cSldViewPr>
      <p:cViewPr varScale="1">
        <p:scale>
          <a:sx n="98" d="100"/>
          <a:sy n="98" d="100"/>
        </p:scale>
        <p:origin x="-3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11/18/10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8412C-AE65-6440-AB18-8D141890C069}" type="slidenum">
              <a:rPr lang="en-US"/>
              <a:pPr/>
              <a:t>6</a:t>
            </a:fld>
            <a:endParaRPr lang="en-US"/>
          </a:p>
        </p:txBody>
      </p:sp>
      <p:sp>
        <p:nvSpPr>
          <p:cNvPr id="279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Reasons for having the inode number indirection: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DE7EC-6204-3142-B5E6-42E5443628D6}" type="slidenum">
              <a:rPr lang="en-US"/>
              <a:pPr/>
              <a:t>11</a:t>
            </a:fld>
            <a:endParaRPr lang="en-US"/>
          </a:p>
        </p:txBody>
      </p:sp>
      <p:sp>
        <p:nvSpPr>
          <p:cNvPr id="283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Size</a:t>
            </a:r>
            <a:r>
              <a:rPr lang="en-US" baseline="0"/>
              <a:t> of inode struct: 224 bytes, I think -&gt; 4.5 inodes in a block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Big hint:</a:t>
            </a:r>
            <a:r>
              <a:rPr lang="en-US" baseline="0"/>
              <a:t> inode number is 16 bits long… (65536)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924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11/18/10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1676400"/>
          </a:xfrm>
        </p:spPr>
        <p:txBody>
          <a:bodyPr>
            <a:noAutofit/>
          </a:bodyPr>
          <a:lstStyle/>
          <a:p>
            <a:pPr algn="ctr"/>
            <a:r>
              <a:rPr lang="en-US"/>
              <a:t>Section 7</a:t>
            </a:r>
          </a:p>
          <a:p>
            <a:pPr algn="ctr"/>
            <a:r>
              <a:rPr lang="en-US"/>
              <a:t>File Systems; Project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cse451fs disk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924800" cy="3459163"/>
          </a:xfrm>
        </p:spPr>
        <p:txBody>
          <a:bodyPr>
            <a:normAutofit/>
          </a:bodyPr>
          <a:lstStyle/>
          <a:p>
            <a:r>
              <a:rPr lang="en-US"/>
              <a:t>Inode blocks:</a:t>
            </a:r>
          </a:p>
          <a:p>
            <a:pPr lvl="1"/>
            <a:r>
              <a:rPr lang="en-US"/>
              <a:t>All inodes reside here</a:t>
            </a:r>
          </a:p>
          <a:p>
            <a:r>
              <a:rPr lang="en-US"/>
              <a:t>Data blocks:</a:t>
            </a:r>
          </a:p>
          <a:p>
            <a:pPr lvl="1"/>
            <a:r>
              <a:rPr lang="en-US"/>
              <a:t>File / directory data resides in blocks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10</a:t>
            </a:fld>
            <a:endParaRPr lang="en-US"/>
          </a:p>
        </p:txBody>
      </p:sp>
      <p:pic>
        <p:nvPicPr>
          <p:cNvPr id="6" name="Picture 4" descr="ske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70104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8B7C-B19C-B343-8220-95B3EEF1BA46}" type="slidenum">
              <a:rPr lang="en-US"/>
              <a:pPr/>
              <a:t>11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disk layout</a:t>
            </a:r>
            <a:endParaRPr lang="en-US"/>
          </a:p>
        </p:txBody>
      </p:sp>
      <p:pic>
        <p:nvPicPr>
          <p:cNvPr id="258051" name="Picture 3" descr="skelet1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50912" y="1944687"/>
            <a:ext cx="7010400" cy="715963"/>
          </a:xfrm>
          <a:noFill/>
          <a:ln/>
        </p:spPr>
      </p:pic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417512" y="2935287"/>
            <a:ext cx="8878888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</a:pPr>
            <a:r>
              <a:rPr lang="en-US" sz="1400">
                <a:latin typeface="Courier New" charset="0"/>
              </a:rPr>
              <a:t>	   struct </a:t>
            </a:r>
            <a:r>
              <a:rPr lang="en-US" sz="1400" b="1">
                <a:solidFill>
                  <a:schemeClr val="hlink"/>
                </a:solidFill>
                <a:latin typeface="Courier New" charset="0"/>
              </a:rPr>
              <a:t>cse451_super_block</a:t>
            </a:r>
            <a:r>
              <a:rPr lang="en-US" sz="1400">
                <a:latin typeface="Courier New" charset="0"/>
              </a:rPr>
              <a:t> {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</a:pPr>
            <a:r>
              <a:rPr lang="en-US" sz="1400">
                <a:latin typeface="Courier New" charset="0"/>
              </a:rPr>
              <a:t>1365 	__u16 s_nNumInodes;  		// inode map is tail of superblock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</a:pPr>
            <a:r>
              <a:rPr lang="en-US" sz="1400">
                <a:latin typeface="Courier New" charset="0"/>
              </a:rPr>
              <a:t>2		__u16 s_nDataMapStart;		// block # of first data map block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</a:pPr>
            <a:r>
              <a:rPr lang="en-US" sz="1400">
                <a:latin typeface="Courier New" charset="0"/>
              </a:rPr>
              <a:t>1		__u32 s_nDataMapBlocks; 		// data map size, in blocks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</a:pPr>
            <a:r>
              <a:rPr lang="en-US" sz="1400">
                <a:latin typeface="Courier New" charset="0"/>
              </a:rPr>
              <a:t>3		__u32 s_nInodeStart; 		// block # of first inode block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</a:pPr>
            <a:r>
              <a:rPr lang="en-US" sz="1400">
                <a:latin typeface="Courier New" charset="0"/>
              </a:rPr>
              <a:t>85	 	__u32 s_nNumInodeBlocks;		// number of blocks of inodes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</a:pPr>
            <a:r>
              <a:rPr lang="en-US" sz="1400">
                <a:latin typeface="Courier New" charset="0"/>
              </a:rPr>
              <a:t>88		__u32 s_nDataBlocksStart;		// block # of first data block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</a:pPr>
            <a:r>
              <a:rPr lang="en-US" sz="1400">
                <a:latin typeface="Courier New" charset="0"/>
              </a:rPr>
              <a:t>4008	__u32 s_nDataBlocks; 		// number of blocks of data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</a:pPr>
            <a:r>
              <a:rPr lang="en-US" sz="1400">
                <a:latin typeface="Courier New" charset="0"/>
              </a:rPr>
              <a:t>0x451f	__u16 s_magic; 			// magic number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</a:pPr>
            <a:r>
              <a:rPr lang="en-US" sz="1400">
                <a:latin typeface="Courier New" charset="0"/>
              </a:rPr>
              <a:t>		unsigned long s_imap; 		// name for inode map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</a:pPr>
            <a:r>
              <a:rPr lang="en-US" sz="1400">
                <a:latin typeface="Courier New" charset="0"/>
              </a:rPr>
              <a:t>	   };</a:t>
            </a:r>
            <a:endParaRPr lang="en-US" sz="1000">
              <a:latin typeface="Courier New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endParaRPr lang="en-US" sz="1000">
              <a:latin typeface="Courier New" charset="0"/>
            </a:endParaRPr>
          </a:p>
        </p:txBody>
      </p:sp>
      <p:sp>
        <p:nvSpPr>
          <p:cNvPr id="258053" name="Line 5"/>
          <p:cNvSpPr>
            <a:spLocks noChangeShapeType="1"/>
          </p:cNvSpPr>
          <p:nvPr/>
        </p:nvSpPr>
        <p:spPr bwMode="auto">
          <a:xfrm>
            <a:off x="2627312" y="25542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54" name="Text Box 6"/>
          <p:cNvSpPr txBox="1">
            <a:spLocks noChangeArrowheads="1"/>
          </p:cNvSpPr>
          <p:nvPr/>
        </p:nvSpPr>
        <p:spPr bwMode="auto">
          <a:xfrm>
            <a:off x="417512" y="1335087"/>
            <a:ext cx="7467600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Size in blocks:</a:t>
            </a:r>
          </a:p>
          <a:p>
            <a:r>
              <a:rPr lang="en-US"/>
              <a:t>             1                 1                   1                    85                    4008 </a:t>
            </a:r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417512" y="2935287"/>
            <a:ext cx="8345488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</a:pPr>
            <a:endParaRPr lang="en-US" sz="1000">
              <a:latin typeface="Courier New" charset="0"/>
            </a:endParaRPr>
          </a:p>
        </p:txBody>
      </p:sp>
      <p:sp>
        <p:nvSpPr>
          <p:cNvPr id="258057" name="Text Box 9"/>
          <p:cNvSpPr txBox="1">
            <a:spLocks noChangeArrowheads="1"/>
          </p:cNvSpPr>
          <p:nvPr/>
        </p:nvSpPr>
        <p:spPr bwMode="auto">
          <a:xfrm>
            <a:off x="1103312" y="5983287"/>
            <a:ext cx="7772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Sample values for a 4MB disk with 4 files and 3 dirs using 1KB blocks</a:t>
            </a:r>
          </a:p>
        </p:txBody>
      </p:sp>
      <p:sp>
        <p:nvSpPr>
          <p:cNvPr id="258058" name="Line 10"/>
          <p:cNvSpPr>
            <a:spLocks noChangeShapeType="1"/>
          </p:cNvSpPr>
          <p:nvPr/>
        </p:nvSpPr>
        <p:spPr bwMode="auto">
          <a:xfrm flipV="1">
            <a:off x="646112" y="5373687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59" name="Line 11"/>
          <p:cNvSpPr>
            <a:spLocks noChangeShapeType="1"/>
          </p:cNvSpPr>
          <p:nvPr/>
        </p:nvSpPr>
        <p:spPr bwMode="auto">
          <a:xfrm flipH="1">
            <a:off x="646112" y="6135687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cse451fs inode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en-US"/>
              <a:t>#define CSE451_NUMDATAPTRS 10</a:t>
            </a:r>
          </a:p>
          <a:p>
            <a:pPr lvl="3"/>
            <a:r>
              <a:rPr lang="en-US"/>
              <a:t>struct </a:t>
            </a:r>
            <a:r>
              <a:rPr lang="en-US">
                <a:solidFill>
                  <a:schemeClr val="accent1"/>
                </a:solidFill>
              </a:rPr>
              <a:t>cse451_inode</a:t>
            </a:r>
            <a:r>
              <a:rPr lang="en-US"/>
              <a:t> {</a:t>
            </a:r>
          </a:p>
          <a:p>
            <a:pPr lvl="3"/>
            <a:r>
              <a:rPr lang="en-US"/>
              <a:t>    __u16  i_mode;</a:t>
            </a:r>
          </a:p>
          <a:p>
            <a:pPr lvl="3"/>
            <a:r>
              <a:rPr lang="en-US"/>
              <a:t>    __u16  i_nlinks;</a:t>
            </a:r>
          </a:p>
          <a:p>
            <a:pPr lvl="3"/>
            <a:r>
              <a:rPr lang="en-US"/>
              <a:t>    __u16  i_uid;</a:t>
            </a:r>
          </a:p>
          <a:p>
            <a:pPr lvl="3"/>
            <a:r>
              <a:rPr lang="en-US"/>
              <a:t>    __u16  i_gid;</a:t>
            </a:r>
          </a:p>
          <a:p>
            <a:pPr lvl="3"/>
            <a:r>
              <a:rPr lang="en-US"/>
              <a:t>    time_t i_atime;</a:t>
            </a:r>
          </a:p>
          <a:p>
            <a:pPr lvl="3"/>
            <a:r>
              <a:rPr lang="en-US"/>
              <a:t>    time_t i_mtime;</a:t>
            </a:r>
          </a:p>
          <a:p>
            <a:pPr lvl="3"/>
            <a:r>
              <a:rPr lang="en-US"/>
              <a:t>    time_t i_ctime;</a:t>
            </a:r>
          </a:p>
          <a:p>
            <a:pPr lvl="3"/>
            <a:r>
              <a:rPr lang="en-US"/>
              <a:t>    __u32  i_filesize;</a:t>
            </a:r>
          </a:p>
          <a:p>
            <a:pPr lvl="3"/>
            <a:r>
              <a:rPr lang="en-US"/>
              <a:t>    __u32  </a:t>
            </a:r>
            <a:r>
              <a:rPr lang="en-US">
                <a:solidFill>
                  <a:schemeClr val="accent6"/>
                </a:solidFill>
              </a:rPr>
              <a:t>i_datablocks</a:t>
            </a:r>
            <a:r>
              <a:rPr lang="en-US"/>
              <a:t>[CSE451_NUMDATAPTRS];</a:t>
            </a:r>
          </a:p>
          <a:p>
            <a:pPr lvl="3"/>
            <a:r>
              <a:rPr lang="en-US"/>
              <a:t>};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cse451fs inode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Remember, inodes themselves are stored in blocks</a:t>
            </a:r>
          </a:p>
          <a:p>
            <a:pPr lvl="1"/>
            <a:r>
              <a:rPr lang="en-US"/>
              <a:t>What’s the size of the inode struct?</a:t>
            </a:r>
          </a:p>
          <a:p>
            <a:pPr lvl="1"/>
            <a:r>
              <a:rPr lang="en-US"/>
              <a:t>So how many inside a 1K block?</a:t>
            </a:r>
          </a:p>
          <a:p>
            <a:r>
              <a:rPr lang="en-US"/>
              <a:t>Max number of inodes (max number of files) usually decided when file system is formatted</a:t>
            </a:r>
          </a:p>
          <a:p>
            <a:pPr lvl="1"/>
            <a:r>
              <a:rPr lang="en-US"/>
              <a:t>mkfs heuristic: create an inode for every three data blocks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22437"/>
            <a:ext cx="5105400" cy="4449763"/>
          </a:xfrm>
        </p:spPr>
        <p:txBody>
          <a:bodyPr>
            <a:normAutofit lnSpcReduction="10000"/>
          </a:bodyPr>
          <a:lstStyle/>
          <a:p>
            <a:r>
              <a:rPr lang="en-US"/>
              <a:t>Blocks for regular files contain file data</a:t>
            </a:r>
          </a:p>
          <a:p>
            <a:r>
              <a:rPr lang="en-US"/>
              <a:t>Blocks for directories contain directory entries:</a:t>
            </a:r>
          </a:p>
          <a:p>
            <a:pPr lvl="3"/>
            <a:r>
              <a:rPr lang="en-US"/>
              <a:t/>
            </a:r>
            <a:br>
              <a:rPr lang="en-US"/>
            </a:br>
            <a:r>
              <a:rPr lang="en-US"/>
              <a:t>#define MAXDIRNAMELENGTH 30</a:t>
            </a:r>
          </a:p>
          <a:p>
            <a:pPr lvl="3"/>
            <a:r>
              <a:rPr lang="en-US"/>
              <a:t>struct cse451_dir_entry {</a:t>
            </a:r>
          </a:p>
          <a:p>
            <a:pPr lvl="3"/>
            <a:r>
              <a:rPr lang="en-US"/>
              <a:t>	__u16 inode; </a:t>
            </a:r>
          </a:p>
          <a:p>
            <a:pPr lvl="3"/>
            <a:r>
              <a:rPr lang="en-US"/>
              <a:t>	char name</a:t>
            </a:r>
          </a:p>
          <a:p>
            <a:pPr lvl="3"/>
            <a:r>
              <a:rPr lang="en-US"/>
              <a:t>     [MAXDIRNAMELENGTH];</a:t>
            </a:r>
          </a:p>
          <a:p>
            <a:pPr lvl="3"/>
            <a:r>
              <a:rPr lang="en-US"/>
              <a:t>};</a:t>
            </a:r>
          </a:p>
          <a:p>
            <a:pPr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/>
          </a:p>
        </p:txBody>
      </p:sp>
      <p:graphicFrame>
        <p:nvGraphicFramePr>
          <p:cNvPr id="6" name="Group 51"/>
          <p:cNvGraphicFramePr>
            <a:graphicFrameLocks/>
          </p:cNvGraphicFramePr>
          <p:nvPr/>
        </p:nvGraphicFramePr>
        <p:xfrm>
          <a:off x="5410200" y="2179635"/>
          <a:ext cx="3352800" cy="3581402"/>
        </p:xfrm>
        <a:graphic>
          <a:graphicData uri="http://schemas.openxmlformats.org/drawingml/2006/table">
            <a:tbl>
              <a:tblPr/>
              <a:tblGrid>
                <a:gridCol w="1168400"/>
                <a:gridCol w="1092200"/>
                <a:gridCol w="109220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Dir. 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“.”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“..”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“etc”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“bin”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49"/>
          <p:cNvSpPr txBox="1">
            <a:spLocks noChangeArrowheads="1"/>
          </p:cNvSpPr>
          <p:nvPr/>
        </p:nvSpPr>
        <p:spPr bwMode="auto">
          <a:xfrm>
            <a:off x="5410200" y="1722435"/>
            <a:ext cx="33528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Data block for 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data block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1905001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For a 4MB file system with 1KB blocks, with hierarchy:</a:t>
            </a:r>
          </a:p>
          <a:p>
            <a:pPr lvl="3"/>
            <a:r>
              <a:rPr lang="en-US"/>
              <a:t>	/</a:t>
            </a:r>
          </a:p>
          <a:p>
            <a:pPr lvl="3"/>
            <a:r>
              <a:rPr lang="en-US"/>
              <a:t>		etc</a:t>
            </a:r>
          </a:p>
          <a:p>
            <a:pPr lvl="3"/>
            <a:r>
              <a:rPr lang="en-US"/>
              <a:t>			passwd</a:t>
            </a:r>
          </a:p>
          <a:p>
            <a:pPr lvl="3"/>
            <a:r>
              <a:rPr lang="en-US"/>
              <a:t>			fstab</a:t>
            </a:r>
          </a:p>
          <a:p>
            <a:pPr lvl="3"/>
            <a:r>
              <a:rPr lang="en-US"/>
              <a:t>		bin</a:t>
            </a:r>
          </a:p>
          <a:p>
            <a:pPr lvl="3"/>
            <a:r>
              <a:rPr lang="en-US"/>
              <a:t>			sh</a:t>
            </a:r>
          </a:p>
          <a:p>
            <a:pPr lvl="3"/>
            <a:r>
              <a:rPr lang="en-US"/>
              <a:t>			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1066800" y="3581400"/>
          <a:ext cx="7162800" cy="2816229"/>
        </p:xfrm>
        <a:graphic>
          <a:graphicData uri="http://schemas.openxmlformats.org/drawingml/2006/table">
            <a:tbl>
              <a:tblPr/>
              <a:tblGrid>
                <a:gridCol w="2017713"/>
                <a:gridCol w="3386137"/>
                <a:gridCol w="175895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File/Directory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Data Blocks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 entries + 1 null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/etc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 entries + 1 null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/bin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 entries + 1 null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/etc/passwd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1024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/etc/fstab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100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/bin/sh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10,000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/bin/date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5,000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Total: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3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Increase the maximum file size</a:t>
            </a:r>
          </a:p>
          <a:p>
            <a:r>
              <a:rPr lang="en-US"/>
              <a:t>Increase the maximum file name length</a:t>
            </a:r>
          </a:p>
          <a:p>
            <a:r>
              <a:rPr lang="en-US"/>
              <a:t>Increase the maximum number of files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Larger file sizes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One way: add more pointers to data blocks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Just changing this constant is not enough!!</a:t>
            </a:r>
          </a:p>
          <a:p>
            <a:r>
              <a:rPr lang="en-US"/>
              <a:t>Goal: be efficient for small files but allow large files</a:t>
            </a:r>
          </a:p>
          <a:p>
            <a:r>
              <a:rPr lang="en-US"/>
              <a:t>Come up with a better design/structure for locating data blocks</a:t>
            </a:r>
          </a:p>
          <a:p>
            <a:pPr lvl="1"/>
            <a:r>
              <a:rPr lang="en-US"/>
              <a:t>See lecture slides: </a:t>
            </a:r>
            <a:r>
              <a:rPr lang="en-US">
                <a:solidFill>
                  <a:schemeClr val="accent1"/>
                </a:solidFill>
              </a:rPr>
              <a:t>indirect block pointers</a:t>
            </a:r>
          </a:p>
          <a:p>
            <a:r>
              <a:rPr lang="en-US"/>
              <a:t>You don’t have to support arbitrarily large files</a:t>
            </a:r>
          </a:p>
          <a:p>
            <a:pPr lvl="1"/>
            <a:r>
              <a:rPr lang="en-US"/>
              <a:t>But max file size should be much larger than it used to be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Longer file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Goal (again): be efficient for short file names but allow large file names</a:t>
            </a:r>
          </a:p>
          <a:p>
            <a:pPr lvl="1"/>
            <a:r>
              <a:rPr lang="en-US"/>
              <a:t>Again, </a:t>
            </a:r>
            <a:r>
              <a:rPr lang="en-US">
                <a:solidFill>
                  <a:srgbClr val="FFAF03"/>
                </a:solidFill>
              </a:rPr>
              <a:t>just changing the constant is not sufficient</a:t>
            </a:r>
          </a:p>
          <a:p>
            <a:r>
              <a:rPr lang="en-US"/>
              <a:t>Recommended approach:</a:t>
            </a:r>
          </a:p>
          <a:p>
            <a:pPr lvl="1"/>
            <a:r>
              <a:rPr lang="en-US"/>
              <a:t>Store long names in a separate data block, and keep a pointer to that in the directory entry</a:t>
            </a:r>
          </a:p>
          <a:p>
            <a:pPr lvl="2"/>
            <a:r>
              <a:rPr lang="en-US"/>
              <a:t>Short names can be stored as they 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Longer file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Other possible approaches:</a:t>
            </a:r>
          </a:p>
          <a:p>
            <a:pPr lvl="1"/>
            <a:r>
              <a:rPr lang="en-US"/>
              <a:t>Combine multiple fixed-length dir entries into a single long dir entry</a:t>
            </a:r>
          </a:p>
          <a:p>
            <a:pPr lvl="2"/>
            <a:r>
              <a:rPr lang="en-US"/>
              <a:t>Easier if the entries are adjacent</a:t>
            </a:r>
          </a:p>
          <a:p>
            <a:pPr lvl="2"/>
            <a:r>
              <a:rPr lang="en-US"/>
              <a:t>Past Windows file systems have done this</a:t>
            </a:r>
          </a:p>
          <a:p>
            <a:pPr lvl="1"/>
            <a:r>
              <a:rPr lang="en-US"/>
              <a:t>Put a length field in the dir entry and store variable length strings</a:t>
            </a:r>
          </a:p>
          <a:p>
            <a:pPr lvl="2"/>
            <a:r>
              <a:rPr lang="en-US"/>
              <a:t>Need to make sure that when reading a directory, you are positioned at the beginning of an entry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Done!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Number of inodes is decided at format time</a:t>
            </a:r>
          </a:p>
          <a:p>
            <a:r>
              <a:rPr lang="en-US"/>
              <a:t>Total number of inodes is limited by the number of bits in the inode map</a:t>
            </a:r>
          </a:p>
          <a:p>
            <a:pPr lvl="1"/>
            <a:r>
              <a:rPr lang="en-US"/>
              <a:t>The inode map is at the end of the superblock</a:t>
            </a:r>
          </a:p>
          <a:p>
            <a:r>
              <a:rPr lang="en-US"/>
              <a:t>How many inodes will you need?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 with the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Understand the source of the limits in the existing implementation (</a:t>
            </a:r>
            <a:r>
              <a:rPr lang="en-US" u="sng"/>
              <a:t>both </a:t>
            </a:r>
            <a:r>
              <a:rPr lang="en-US"/>
              <a:t>cse451fs and mkfs)</a:t>
            </a:r>
          </a:p>
          <a:p>
            <a:r>
              <a:rPr lang="en-US"/>
              <a:t>Larger file sizes:</a:t>
            </a:r>
          </a:p>
          <a:p>
            <a:pPr lvl="1"/>
            <a:r>
              <a:rPr lang="en-US"/>
              <a:t>super.c: get_block() </a:t>
            </a:r>
          </a:p>
          <a:p>
            <a:pPr lvl="1"/>
            <a:r>
              <a:rPr lang="en-US"/>
              <a:t>References to i_datablock[] array in an inode will have to change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 with the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Longer file names: </a:t>
            </a:r>
          </a:p>
          <a:p>
            <a:pPr lvl="1"/>
            <a:r>
              <a:rPr lang="en-US"/>
              <a:t>Code changes largely in dir.c: add_entry(), find_entry() </a:t>
            </a:r>
          </a:p>
          <a:p>
            <a:pPr lvl="1"/>
            <a:r>
              <a:rPr lang="en-US"/>
              <a:t>In mkfs, change how the first two entries (for “.” and “..”) are stored</a:t>
            </a:r>
          </a:p>
          <a:p>
            <a:r>
              <a:rPr lang="en-US"/>
              <a:t>More files:</a:t>
            </a:r>
          </a:p>
          <a:p>
            <a:pPr lvl="1"/>
            <a:r>
              <a:rPr lang="en-US"/>
              <a:t>super.c: cse451_fill_super() reads maps</a:t>
            </a:r>
          </a:p>
          <a:p>
            <a:pPr lvl="1"/>
            <a:r>
              <a:rPr lang="en-US"/>
              <a:t>inode.c: cse451_new_inode() uses inode map</a:t>
            </a:r>
          </a:p>
          <a:p>
            <a:pPr lvl="1"/>
            <a:r>
              <a:rPr lang="en-US"/>
              <a:t>In mkfs, change how formatting and superblock init is performed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Linux buffer cache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To manipulate disk blocks, file system goes through the </a:t>
            </a:r>
            <a:r>
              <a:rPr lang="en-US" i="1"/>
              <a:t>buffer cache</a:t>
            </a:r>
            <a:endParaRPr lang="en-US"/>
          </a:p>
          <a:p>
            <a:pPr lvl="1"/>
            <a:r>
              <a:rPr lang="en-US"/>
              <a:t>Two data structures: buffer_head, b_data</a:t>
            </a:r>
          </a:p>
          <a:p>
            <a:r>
              <a:rPr lang="en-US"/>
              <a:t>For a given disk block, buffer manager could be:</a:t>
            </a:r>
          </a:p>
          <a:p>
            <a:pPr lvl="1"/>
            <a:r>
              <a:rPr lang="en-US"/>
              <a:t>Completely unaware of it (cache miss)</a:t>
            </a:r>
          </a:p>
          <a:p>
            <a:pPr lvl="2"/>
            <a:r>
              <a:rPr lang="en-US"/>
              <a:t>No buffer_head exists, block not in memory</a:t>
            </a:r>
          </a:p>
          <a:p>
            <a:pPr lvl="1"/>
            <a:r>
              <a:rPr lang="en-US"/>
              <a:t>Aware of block information (cache miss)</a:t>
            </a:r>
          </a:p>
          <a:p>
            <a:pPr lvl="2"/>
            <a:r>
              <a:rPr lang="en-US"/>
              <a:t>buffer_head exists, but block data (b_data) not in memory</a:t>
            </a:r>
          </a:p>
          <a:p>
            <a:pPr lvl="1"/>
            <a:r>
              <a:rPr lang="en-US"/>
              <a:t>Aware of block information and data (cache hit)</a:t>
            </a:r>
          </a:p>
          <a:p>
            <a:pPr lvl="2"/>
            <a:r>
              <a:rPr lang="en-US"/>
              <a:t>Both the buffer_head and its b_data are valid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Accessing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To read a block, FS uses sb_bread():</a:t>
            </a:r>
          </a:p>
          <a:p>
            <a:pPr lvl="1"/>
            <a:r>
              <a:rPr lang="en-US"/>
              <a:t>Finds the corresponding buffer_head</a:t>
            </a:r>
          </a:p>
          <a:p>
            <a:pPr lvl="2"/>
            <a:r>
              <a:rPr lang="en-US"/>
              <a:t>Creates if doesn’t exist</a:t>
            </a:r>
          </a:p>
          <a:p>
            <a:pPr lvl="1"/>
            <a:r>
              <a:rPr lang="en-US"/>
              <a:t>Reads data from buffer cache if it’s already in memory; otherwise, reads from disk (and stores it in the cache)</a:t>
            </a:r>
          </a:p>
          <a:p>
            <a:r>
              <a:rPr lang="en-US"/>
              <a:t>To write a block:</a:t>
            </a:r>
          </a:p>
          <a:p>
            <a:pPr lvl="1"/>
            <a:r>
              <a:rPr lang="en-US"/>
              <a:t>mark_buffer_dirty(): mark buffer as changed</a:t>
            </a:r>
          </a:p>
          <a:p>
            <a:pPr lvl="1"/>
            <a:r>
              <a:rPr lang="en-US"/>
              <a:t>brelse(): release to kernel (which does the writing)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 limitation 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Some items in Linux kernel are limited to 256 chars</a:t>
            </a:r>
          </a:p>
          <a:p>
            <a:pPr lvl="1"/>
            <a:r>
              <a:rPr lang="en-US"/>
              <a:t>e.g. VFS, ls</a:t>
            </a:r>
          </a:p>
          <a:p>
            <a:pPr lvl="1"/>
            <a:r>
              <a:rPr lang="en-US"/>
              <a:t>Be careful when testing long filenames!</a:t>
            </a:r>
          </a:p>
          <a:p>
            <a:r>
              <a:rPr lang="en-US"/>
              <a:t>dd is useful for creating large test files</a:t>
            </a:r>
          </a:p>
          <a:p>
            <a:pPr lvl="3"/>
            <a:r>
              <a:rPr lang="en-US"/>
              <a:t>	dd if=/dev/zero of=200k bs=1024 count=200</a:t>
            </a:r>
          </a:p>
          <a:p>
            <a:r>
              <a:rPr lang="en-US"/>
              <a:t>df is useful to check that you’re freeing everything correctly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gcc 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gcc might insert extra space into structs</a:t>
            </a:r>
          </a:p>
          <a:p>
            <a:pPr lvl="1"/>
            <a:r>
              <a:rPr lang="en-US"/>
              <a:t>How big do you think this is? </a:t>
            </a:r>
          </a:p>
          <a:p>
            <a:pPr lvl="3"/>
            <a:r>
              <a:rPr lang="en-US"/>
              <a:t>		struct foo { char a; int b; }</a:t>
            </a:r>
            <a:br>
              <a:rPr lang="en-US"/>
            </a:br>
            <a:endParaRPr lang="en-US"/>
          </a:p>
          <a:p>
            <a:pPr lvl="1"/>
            <a:r>
              <a:rPr lang="en-US"/>
              <a:t>Why is this a problem?</a:t>
            </a:r>
          </a:p>
          <a:p>
            <a:pPr lvl="2"/>
            <a:r>
              <a:rPr lang="en-US"/>
              <a:t>What if foo represents something you want on disk (i.e. directory entries)?</a:t>
            </a:r>
          </a:p>
          <a:p>
            <a:pPr lvl="2"/>
            <a:r>
              <a:rPr lang="en-US"/>
              <a:t>Discrepancy between the disk layout and memory layout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gcc 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Fix:</a:t>
            </a:r>
          </a:p>
          <a:p>
            <a:pPr lvl="3"/>
            <a:r>
              <a:rPr lang="en-US"/>
              <a:t>	struct bar { </a:t>
            </a:r>
            <a:br>
              <a:rPr lang="en-US"/>
            </a:br>
            <a:r>
              <a:rPr lang="en-US"/>
              <a:t>     char a; </a:t>
            </a:r>
            <a:br>
              <a:rPr lang="en-US"/>
            </a:br>
            <a:r>
              <a:rPr lang="en-US"/>
              <a:t>     int b; </a:t>
            </a:r>
            <a:br>
              <a:rPr lang="en-US"/>
            </a:br>
            <a:r>
              <a:rPr lang="en-US"/>
              <a:t>	} __attribute__((packed));</a:t>
            </a:r>
            <a:br>
              <a:rPr lang="en-US"/>
            </a:br>
            <a:endParaRPr lang="en-US"/>
          </a:p>
          <a:p>
            <a:pPr lvl="1"/>
            <a:r>
              <a:rPr lang="en-US"/>
              <a:t>sizeof(bar) is now 5</a:t>
            </a:r>
          </a:p>
          <a:p>
            <a:r>
              <a:rPr lang="en-US"/>
              <a:t>Real fix: don’t make any assumptions in your code about size of structs!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Due: Thursday, December 9, 11:59pm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Work with a real file system</a:t>
            </a:r>
          </a:p>
          <a:p>
            <a:pPr lvl="1"/>
            <a:r>
              <a:rPr lang="en-US" b="1"/>
              <a:t>cse451fs</a:t>
            </a:r>
            <a:r>
              <a:rPr lang="en-US"/>
              <a:t>: simple file system for Linux</a:t>
            </a:r>
          </a:p>
          <a:p>
            <a:r>
              <a:rPr lang="en-US"/>
              <a:t>Goals:</a:t>
            </a:r>
          </a:p>
          <a:p>
            <a:pPr lvl="1"/>
            <a:r>
              <a:rPr lang="en-US"/>
              <a:t>Understand how it works</a:t>
            </a:r>
          </a:p>
          <a:p>
            <a:pPr lvl="1"/>
            <a:r>
              <a:rPr lang="en-US"/>
              <a:t>Modify implementation to:</a:t>
            </a:r>
          </a:p>
          <a:p>
            <a:pPr lvl="2"/>
            <a:r>
              <a:rPr lang="en-US"/>
              <a:t>Increase maximum size of files (currently 10KB)</a:t>
            </a:r>
          </a:p>
          <a:p>
            <a:pPr lvl="2"/>
            <a:r>
              <a:rPr lang="en-US"/>
              <a:t>Allow for longer file names (currently 30 chars)</a:t>
            </a:r>
          </a:p>
          <a:p>
            <a:pPr lvl="2"/>
            <a:r>
              <a:rPr lang="en-US"/>
              <a:t>Allow for more files (currently ~8000)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3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Build a kernel module for cse451fs</a:t>
            </a:r>
          </a:p>
          <a:p>
            <a:r>
              <a:rPr lang="en-US"/>
              <a:t>On a virtual machine running Linux kernel:</a:t>
            </a:r>
          </a:p>
          <a:p>
            <a:pPr lvl="1"/>
            <a:r>
              <a:rPr lang="en-US"/>
              <a:t>Load the cse451fs module</a:t>
            </a:r>
          </a:p>
          <a:p>
            <a:pPr lvl="1"/>
            <a:r>
              <a:rPr lang="en-US"/>
              <a:t>Format the file system using (modified) </a:t>
            </a:r>
            <a:r>
              <a:rPr lang="en-US" i="1"/>
              <a:t>mkfs</a:t>
            </a:r>
            <a:r>
              <a:rPr lang="en-US"/>
              <a:t> tool</a:t>
            </a:r>
          </a:p>
          <a:p>
            <a:pPr lvl="1"/>
            <a:r>
              <a:rPr lang="en-US"/>
              <a:t>Mount the file system</a:t>
            </a:r>
          </a:p>
          <a:p>
            <a:pPr lvl="1"/>
            <a:r>
              <a:rPr lang="en-US"/>
              <a:t>Test using tools like ls, cat, etc.</a:t>
            </a:r>
          </a:p>
          <a:p>
            <a:r>
              <a:rPr lang="en-US"/>
              <a:t>Try this procedure with given code first</a:t>
            </a:r>
          </a:p>
          <a:p>
            <a:pPr lvl="1"/>
            <a:r>
              <a:rPr lang="en-US"/>
              <a:t>Then carefully read writeup again, and go!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07-4842-5945-8253-DEF2AF2AA3EB}" type="slidenum">
              <a:rPr lang="en-US"/>
              <a:pPr/>
              <a:t>6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906"/>
            <a:ext cx="8686800" cy="788894"/>
          </a:xfrm>
        </p:spPr>
        <p:txBody>
          <a:bodyPr/>
          <a:lstStyle/>
          <a:p>
            <a:r>
              <a:rPr lang="en-US"/>
              <a:t>Linux file system layers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3124200" y="58674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Disk drivers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3124200" y="45720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Buffer cache</a:t>
            </a:r>
          </a:p>
        </p:txBody>
      </p:sp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3124200" y="11430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Application</a:t>
            </a: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3124200" y="22098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VFS</a:t>
            </a:r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29718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ext2</a:t>
            </a:r>
          </a:p>
        </p:txBody>
      </p:sp>
      <p:sp>
        <p:nvSpPr>
          <p:cNvPr id="236554" name="Rectangle 10"/>
          <p:cNvSpPr>
            <a:spLocks noChangeArrowheads="1"/>
          </p:cNvSpPr>
          <p:nvPr/>
        </p:nvSpPr>
        <p:spPr bwMode="auto">
          <a:xfrm>
            <a:off x="49530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ext3</a:t>
            </a:r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69342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vfat</a:t>
            </a:r>
          </a:p>
        </p:txBody>
      </p:sp>
      <p:sp>
        <p:nvSpPr>
          <p:cNvPr id="236556" name="Rectangle 12"/>
          <p:cNvSpPr>
            <a:spLocks noChangeArrowheads="1"/>
          </p:cNvSpPr>
          <p:nvPr/>
        </p:nvSpPr>
        <p:spPr bwMode="auto">
          <a:xfrm>
            <a:off x="1066800" y="3429000"/>
            <a:ext cx="1066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cse451fs</a:t>
            </a:r>
          </a:p>
        </p:txBody>
      </p:sp>
      <p:sp>
        <p:nvSpPr>
          <p:cNvPr id="236558" name="Line 14"/>
          <p:cNvSpPr>
            <a:spLocks noChangeShapeType="1"/>
          </p:cNvSpPr>
          <p:nvPr/>
        </p:nvSpPr>
        <p:spPr bwMode="auto">
          <a:xfrm>
            <a:off x="4495800" y="1905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0" name="Line 16"/>
          <p:cNvSpPr>
            <a:spLocks noChangeShapeType="1"/>
          </p:cNvSpPr>
          <p:nvPr/>
        </p:nvSpPr>
        <p:spPr bwMode="auto">
          <a:xfrm flipH="1">
            <a:off x="3505200" y="2971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1" name="Line 17"/>
          <p:cNvSpPr>
            <a:spLocks noChangeShapeType="1"/>
          </p:cNvSpPr>
          <p:nvPr/>
        </p:nvSpPr>
        <p:spPr bwMode="auto">
          <a:xfrm>
            <a:off x="4495800" y="2971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2" name="Line 18"/>
          <p:cNvSpPr>
            <a:spLocks noChangeShapeType="1"/>
          </p:cNvSpPr>
          <p:nvPr/>
        </p:nvSpPr>
        <p:spPr bwMode="auto">
          <a:xfrm flipH="1">
            <a:off x="1600200" y="2971800"/>
            <a:ext cx="2895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3" name="Line 19"/>
          <p:cNvSpPr>
            <a:spLocks noChangeShapeType="1"/>
          </p:cNvSpPr>
          <p:nvPr/>
        </p:nvSpPr>
        <p:spPr bwMode="auto">
          <a:xfrm>
            <a:off x="4495800" y="2971800"/>
            <a:ext cx="2971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4" name="Line 20"/>
          <p:cNvSpPr>
            <a:spLocks noChangeShapeType="1"/>
          </p:cNvSpPr>
          <p:nvPr/>
        </p:nvSpPr>
        <p:spPr bwMode="auto">
          <a:xfrm>
            <a:off x="1600200" y="4114800"/>
            <a:ext cx="2971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5" name="Line 21"/>
          <p:cNvSpPr>
            <a:spLocks noChangeShapeType="1"/>
          </p:cNvSpPr>
          <p:nvPr/>
        </p:nvSpPr>
        <p:spPr bwMode="auto">
          <a:xfrm>
            <a:off x="3505200" y="4114800"/>
            <a:ext cx="1066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6" name="Line 22"/>
          <p:cNvSpPr>
            <a:spLocks noChangeShapeType="1"/>
          </p:cNvSpPr>
          <p:nvPr/>
        </p:nvSpPr>
        <p:spPr bwMode="auto">
          <a:xfrm flipH="1">
            <a:off x="4572000" y="4114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7" name="Line 23"/>
          <p:cNvSpPr>
            <a:spLocks noChangeShapeType="1"/>
          </p:cNvSpPr>
          <p:nvPr/>
        </p:nvSpPr>
        <p:spPr bwMode="auto">
          <a:xfrm flipH="1">
            <a:off x="4572000" y="4114800"/>
            <a:ext cx="2895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8" name="Line 24"/>
          <p:cNvSpPr>
            <a:spLocks noChangeShapeType="1"/>
          </p:cNvSpPr>
          <p:nvPr/>
        </p:nvSpPr>
        <p:spPr bwMode="auto">
          <a:xfrm>
            <a:off x="4495800" y="5334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70" name="Text Box 26"/>
          <p:cNvSpPr txBox="1">
            <a:spLocks noChangeArrowheads="1"/>
          </p:cNvSpPr>
          <p:nvPr/>
        </p:nvSpPr>
        <p:spPr bwMode="auto">
          <a:xfrm>
            <a:off x="6172200" y="4800600"/>
            <a:ext cx="26670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Wingdings" charset="2"/>
              </a:rPr>
              <a:t> </a:t>
            </a:r>
            <a:r>
              <a:rPr lang="en-US">
                <a:sym typeface="Wingdings" charset="2"/>
              </a:rPr>
              <a:t>cache</a:t>
            </a:r>
            <a:r>
              <a:rPr lang="en-US"/>
              <a:t> for disk blocks</a:t>
            </a:r>
          </a:p>
        </p:txBody>
      </p:sp>
      <p:pic>
        <p:nvPicPr>
          <p:cNvPr id="236576" name="Picture 32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00200" y="5562600"/>
            <a:ext cx="1017588" cy="1143000"/>
          </a:xfrm>
          <a:noFill/>
          <a:ln/>
        </p:spPr>
      </p:pic>
      <p:sp>
        <p:nvSpPr>
          <p:cNvPr id="236578" name="Line 34"/>
          <p:cNvSpPr>
            <a:spLocks noChangeShapeType="1"/>
          </p:cNvSpPr>
          <p:nvPr/>
        </p:nvSpPr>
        <p:spPr bwMode="auto">
          <a:xfrm flipH="1">
            <a:off x="2362200" y="6248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79" name="Line 35"/>
          <p:cNvSpPr>
            <a:spLocks noChangeShapeType="1"/>
          </p:cNvSpPr>
          <p:nvPr/>
        </p:nvSpPr>
        <p:spPr bwMode="auto">
          <a:xfrm>
            <a:off x="2057400" y="20574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80" name="Text Box 36"/>
          <p:cNvSpPr txBox="1">
            <a:spLocks noChangeArrowheads="1"/>
          </p:cNvSpPr>
          <p:nvPr/>
        </p:nvSpPr>
        <p:spPr bwMode="auto">
          <a:xfrm>
            <a:off x="6172200" y="6034088"/>
            <a:ext cx="26670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Wingdings" charset="2"/>
              </a:rPr>
              <a:t> “</a:t>
            </a:r>
            <a:r>
              <a:rPr lang="en-US"/>
              <a:t>block device”</a:t>
            </a:r>
          </a:p>
        </p:txBody>
      </p:sp>
      <p:sp>
        <p:nvSpPr>
          <p:cNvPr id="236587" name="Text Box 43"/>
          <p:cNvSpPr txBox="1">
            <a:spLocks noChangeArrowheads="1"/>
          </p:cNvSpPr>
          <p:nvPr/>
        </p:nvSpPr>
        <p:spPr bwMode="auto">
          <a:xfrm>
            <a:off x="76200" y="4191000"/>
            <a:ext cx="914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Blocks</a:t>
            </a:r>
          </a:p>
        </p:txBody>
      </p:sp>
      <p:sp>
        <p:nvSpPr>
          <p:cNvPr id="236588" name="Text Box 44"/>
          <p:cNvSpPr txBox="1">
            <a:spLocks noChangeArrowheads="1"/>
          </p:cNvSpPr>
          <p:nvPr/>
        </p:nvSpPr>
        <p:spPr bwMode="auto">
          <a:xfrm>
            <a:off x="76200" y="2971800"/>
            <a:ext cx="2133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Inodes, direntries</a:t>
            </a:r>
          </a:p>
        </p:txBody>
      </p:sp>
      <p:sp>
        <p:nvSpPr>
          <p:cNvPr id="236589" name="Text Box 45"/>
          <p:cNvSpPr txBox="1">
            <a:spLocks noChangeArrowheads="1"/>
          </p:cNvSpPr>
          <p:nvPr/>
        </p:nvSpPr>
        <p:spPr bwMode="auto">
          <a:xfrm>
            <a:off x="76200" y="1828800"/>
            <a:ext cx="2057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Files, directories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7848600" y="1676400"/>
            <a:ext cx="1295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User</a:t>
            </a:r>
          </a:p>
        </p:txBody>
      </p:sp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7848600" y="2057400"/>
            <a:ext cx="1295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Kernel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/>
              <a:t>Inode</a:t>
            </a:r>
            <a:r>
              <a:rPr lang="en-US"/>
              <a:t>: a structure maintaining all metadata about a file (or directory)</a:t>
            </a:r>
          </a:p>
          <a:p>
            <a:pPr lvl="1"/>
            <a:r>
              <a:rPr lang="en-US"/>
              <a:t>Inode number (unique ID of inode)</a:t>
            </a:r>
          </a:p>
          <a:p>
            <a:pPr lvl="1"/>
            <a:r>
              <a:rPr lang="en-US"/>
              <a:t>Permissions, timestamps</a:t>
            </a:r>
          </a:p>
          <a:p>
            <a:pPr lvl="1"/>
            <a:r>
              <a:rPr lang="en-US"/>
              <a:t>Pointers to </a:t>
            </a:r>
            <a:r>
              <a:rPr lang="en-US" i="1"/>
              <a:t>data blocks</a:t>
            </a:r>
            <a:endParaRPr lang="en-US"/>
          </a:p>
          <a:p>
            <a:r>
              <a:rPr lang="en-US"/>
              <a:t>Inode does </a:t>
            </a:r>
            <a:r>
              <a:rPr lang="en-US" i="1"/>
              <a:t>not</a:t>
            </a:r>
            <a:r>
              <a:rPr lang="en-US"/>
              <a:t> contain: name of file</a:t>
            </a:r>
          </a:p>
          <a:p>
            <a:pPr lvl="1"/>
            <a:r>
              <a:rPr lang="en-US"/>
              <a:t>One or more file names can point (link) to the same inode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Directory entry </a:t>
            </a:r>
            <a:r>
              <a:rPr lang="en-US"/>
              <a:t>(“dirent”): a name + inode number pair</a:t>
            </a:r>
          </a:p>
          <a:p>
            <a:r>
              <a:rPr lang="en-US" i="1"/>
              <a:t>Directory</a:t>
            </a:r>
            <a:r>
              <a:rPr lang="en-US"/>
              <a:t>: a file that contains a list of directory entries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cse451fs disk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924800" cy="3459163"/>
          </a:xfrm>
        </p:spPr>
        <p:txBody>
          <a:bodyPr>
            <a:normAutofit lnSpcReduction="10000"/>
          </a:bodyPr>
          <a:lstStyle/>
          <a:p>
            <a:r>
              <a:rPr lang="en-US" i="1"/>
              <a:t>Superblock</a:t>
            </a:r>
            <a:r>
              <a:rPr lang="en-US"/>
              <a:t>: knows layout of rest of disk</a:t>
            </a:r>
          </a:p>
          <a:p>
            <a:pPr lvl="1"/>
            <a:r>
              <a:rPr lang="en-US"/>
              <a:t>Contains parameters such as size and location of inode blocks, data blocks</a:t>
            </a:r>
          </a:p>
          <a:p>
            <a:pPr lvl="1"/>
            <a:r>
              <a:rPr lang="en-US"/>
              <a:t>Contains </a:t>
            </a:r>
            <a:r>
              <a:rPr lang="en-US" i="1"/>
              <a:t>inode map</a:t>
            </a:r>
            <a:r>
              <a:rPr lang="en-US"/>
              <a:t>:</a:t>
            </a:r>
          </a:p>
          <a:p>
            <a:pPr lvl="2"/>
            <a:r>
              <a:rPr lang="en-US"/>
              <a:t>Bit array, tracks which inodes are currently in use</a:t>
            </a:r>
          </a:p>
          <a:p>
            <a:r>
              <a:rPr lang="en-US" i="1"/>
              <a:t>Data map</a:t>
            </a:r>
            <a:r>
              <a:rPr lang="en-US"/>
              <a:t>: </a:t>
            </a:r>
          </a:p>
          <a:p>
            <a:pPr lvl="1"/>
            <a:r>
              <a:rPr lang="en-US"/>
              <a:t>Bit array, tracks which data blocks are in 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9</a:t>
            </a:fld>
            <a:endParaRPr lang="en-US"/>
          </a:p>
        </p:txBody>
      </p:sp>
      <p:pic>
        <p:nvPicPr>
          <p:cNvPr id="6" name="Picture 4" descr="skel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70104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6331</TotalTime>
  <Words>1694</Words>
  <Application>Microsoft Macintosh PowerPoint</Application>
  <PresentationFormat>On-screen Show (4:3)</PresentationFormat>
  <Paragraphs>310</Paragraphs>
  <Slides>28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Twilight</vt:lpstr>
      <vt:lpstr>CSE 451: Operating Systems</vt:lpstr>
      <vt:lpstr>Project 2</vt:lpstr>
      <vt:lpstr>Project 3</vt:lpstr>
      <vt:lpstr>Project 3</vt:lpstr>
      <vt:lpstr>Project 3 procedure</vt:lpstr>
      <vt:lpstr>Linux file system layers</vt:lpstr>
      <vt:lpstr>Inodes</vt:lpstr>
      <vt:lpstr>Directories</vt:lpstr>
      <vt:lpstr>cse451fs disk layout</vt:lpstr>
      <vt:lpstr>cse451fs disk layout</vt:lpstr>
      <vt:lpstr>Example disk layout</vt:lpstr>
      <vt:lpstr>cse451fs inode structure</vt:lpstr>
      <vt:lpstr>cse451fs inode structure</vt:lpstr>
      <vt:lpstr>Data blocks</vt:lpstr>
      <vt:lpstr>Example data block usage</vt:lpstr>
      <vt:lpstr>Project 3 requirements</vt:lpstr>
      <vt:lpstr>Larger file sizes</vt:lpstr>
      <vt:lpstr>Longer file names</vt:lpstr>
      <vt:lpstr>Longer file names</vt:lpstr>
      <vt:lpstr>More files</vt:lpstr>
      <vt:lpstr>Getting started with the code</vt:lpstr>
      <vt:lpstr>Getting started with the code</vt:lpstr>
      <vt:lpstr>Linux buffer cache code</vt:lpstr>
      <vt:lpstr>Accessing blocks</vt:lpstr>
      <vt:lpstr>Tool limitation warning</vt:lpstr>
      <vt:lpstr>gcc warning</vt:lpstr>
      <vt:lpstr>gcc warning</vt:lpstr>
      <vt:lpstr>Slide 28</vt:lpstr>
    </vt:vector>
  </TitlesOfParts>
  <Company>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Peter Hornyack</cp:lastModifiedBy>
  <cp:revision>697</cp:revision>
  <cp:lastPrinted>2010-09-30T06:51:22Z</cp:lastPrinted>
  <dcterms:created xsi:type="dcterms:W3CDTF">2010-11-18T08:04:15Z</dcterms:created>
  <dcterms:modified xsi:type="dcterms:W3CDTF">2010-11-18T20:18:22Z</dcterms:modified>
</cp:coreProperties>
</file>