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33"/>
  </p:notesMasterIdLst>
  <p:handoutMasterIdLst>
    <p:handoutMasterId r:id="rId34"/>
  </p:handoutMasterIdLst>
  <p:sldIdLst>
    <p:sldId id="278" r:id="rId2"/>
    <p:sldId id="392" r:id="rId3"/>
    <p:sldId id="281" r:id="rId4"/>
    <p:sldId id="382" r:id="rId5"/>
    <p:sldId id="318" r:id="rId6"/>
    <p:sldId id="384" r:id="rId7"/>
    <p:sldId id="286" r:id="rId8"/>
    <p:sldId id="356" r:id="rId9"/>
    <p:sldId id="385" r:id="rId10"/>
    <p:sldId id="386" r:id="rId11"/>
    <p:sldId id="357" r:id="rId12"/>
    <p:sldId id="365" r:id="rId13"/>
    <p:sldId id="388" r:id="rId14"/>
    <p:sldId id="389" r:id="rId15"/>
    <p:sldId id="394" r:id="rId16"/>
    <p:sldId id="395" r:id="rId17"/>
    <p:sldId id="366" r:id="rId18"/>
    <p:sldId id="390" r:id="rId19"/>
    <p:sldId id="367" r:id="rId20"/>
    <p:sldId id="370" r:id="rId21"/>
    <p:sldId id="391" r:id="rId22"/>
    <p:sldId id="371" r:id="rId23"/>
    <p:sldId id="373" r:id="rId24"/>
    <p:sldId id="372" r:id="rId25"/>
    <p:sldId id="374" r:id="rId26"/>
    <p:sldId id="393" r:id="rId27"/>
    <p:sldId id="376" r:id="rId28"/>
    <p:sldId id="378" r:id="rId29"/>
    <p:sldId id="379" r:id="rId30"/>
    <p:sldId id="298" r:id="rId31"/>
    <p:sldId id="369" r:id="rId3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887" autoAdjust="0"/>
    <p:restoredTop sz="91748" autoAdjust="0"/>
  </p:normalViewPr>
  <p:slideViewPr>
    <p:cSldViewPr>
      <p:cViewPr varScale="1">
        <p:scale>
          <a:sx n="95" d="100"/>
          <a:sy n="95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10/28/10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A condition variable must always be associated with a mutex, to avoid the race condition where a thread prepares to wait on a condition variable and another thread signals the condition just  before the first thread actually waits on it.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Adapted from http://www.cs.duke.edu/~chase/cps110-archive/prob1-00s.pdf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Need a “slices--;” after deliver.wait()??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Enter the monitor</a:t>
            </a:r>
          </a:p>
          <a:p>
            <a:r>
              <a:rPr lang="en-US"/>
              <a:t>Acquire the monitor</a:t>
            </a:r>
          </a:p>
          <a:p>
            <a:r>
              <a:rPr lang="en-US"/>
              <a:t>Own the monitor</a:t>
            </a:r>
          </a:p>
          <a:p>
            <a:r>
              <a:rPr lang="en-US"/>
              <a:t>Release the monitor</a:t>
            </a:r>
          </a:p>
          <a:p>
            <a:r>
              <a:rPr lang="en-US"/>
              <a:t>Exit the monitor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Why is cli/sti not good?</a:t>
            </a:r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need atomic instructions?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10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Let threads wait for a certain event to occur while holding a lock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10/28/10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/>
              <a:t>Section 5</a:t>
            </a:r>
          </a:p>
          <a:p>
            <a:pPr algn="ctr"/>
            <a:r>
              <a:rPr lang="en-US"/>
              <a:t>Synchronization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10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T</a:t>
            </a:r>
            <a:r>
              <a:rPr lang="en-US"/>
              <a:t>est-and-set using compare-exchange: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compare_exchange(lock_t *x, int y, int z):</a:t>
            </a:r>
          </a:p>
          <a:p>
            <a:pPr lvl="3">
              <a:lnSpc>
                <a:spcPct val="90000"/>
              </a:lnSpc>
            </a:pPr>
            <a:r>
              <a:rPr lang="en-US"/>
              <a:t>	if(*x == y)</a:t>
            </a:r>
          </a:p>
          <a:p>
            <a:pPr lvl="3">
              <a:lnSpc>
                <a:spcPct val="90000"/>
              </a:lnSpc>
            </a:pPr>
            <a:r>
              <a:rPr lang="en-US"/>
              <a:t>		*x = z;</a:t>
            </a:r>
          </a:p>
          <a:p>
            <a:pPr lvl="3">
              <a:lnSpc>
                <a:spcPct val="90000"/>
              </a:lnSpc>
            </a:pPr>
            <a:r>
              <a:rPr lang="en-US"/>
              <a:t>		return y;</a:t>
            </a:r>
          </a:p>
          <a:p>
            <a:pPr lvl="3">
              <a:lnSpc>
                <a:spcPct val="90000"/>
              </a:lnSpc>
            </a:pPr>
            <a:r>
              <a:rPr lang="en-US"/>
              <a:t>	else</a:t>
            </a:r>
          </a:p>
          <a:p>
            <a:pPr lvl="3">
              <a:lnSpc>
                <a:spcPct val="90000"/>
              </a:lnSpc>
            </a:pPr>
            <a:r>
              <a:rPr lang="en-US"/>
              <a:t>		return *x;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test_and_set(lock_t *lock) {</a:t>
            </a:r>
          </a:p>
          <a:p>
            <a:pPr lvl="3">
              <a:lnSpc>
                <a:spcPct val="90000"/>
              </a:lnSpc>
            </a:pPr>
            <a:r>
              <a:rPr lang="en-US"/>
              <a:t>	compare_exchange(lock, 0, 1);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296C-19AD-CB42-975E-5DDFD0ECCD37}" type="slidenum">
              <a:rPr lang="en-US"/>
              <a:pPr/>
              <a:t>11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2: preemption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about where synchronization is needed</a:t>
            </a:r>
          </a:p>
          <a:p>
            <a:r>
              <a:rPr lang="en-US"/>
              <a:t>Start inserting synchronization code</a:t>
            </a:r>
          </a:p>
          <a:p>
            <a:pPr lvl="1"/>
            <a:r>
              <a:rPr lang="en-US"/>
              <a:t>disable/enable timer interrupts</a:t>
            </a:r>
          </a:p>
          <a:p>
            <a:pPr lvl="1"/>
            <a:r>
              <a:rPr lang="en-US"/>
              <a:t>atomic_test_and_set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Semaphore = a special variable</a:t>
            </a:r>
          </a:p>
          <a:p>
            <a:pPr lvl="1"/>
            <a:r>
              <a:rPr lang="en-US"/>
              <a:t>Manipulated atomically via two operations</a:t>
            </a:r>
          </a:p>
          <a:p>
            <a:pPr lvl="2"/>
            <a:r>
              <a:rPr lang="en-US"/>
              <a:t>P  (wait): tries to decrement semaphore</a:t>
            </a:r>
          </a:p>
          <a:p>
            <a:pPr lvl="2"/>
            <a:r>
              <a:rPr lang="en-US"/>
              <a:t>V  (signal): increments semaphore</a:t>
            </a:r>
          </a:p>
          <a:p>
            <a:pPr lvl="1"/>
            <a:r>
              <a:rPr lang="en-US"/>
              <a:t>Has a queue of waiting threads</a:t>
            </a:r>
          </a:p>
          <a:p>
            <a:pPr lvl="2"/>
            <a:r>
              <a:rPr lang="en-US"/>
              <a:t>If execute wait() and semaphore is available, continue</a:t>
            </a:r>
          </a:p>
          <a:p>
            <a:pPr lvl="2"/>
            <a:r>
              <a:rPr lang="en-US"/>
              <a:t>If not, block on the waiting queue</a:t>
            </a:r>
          </a:p>
          <a:p>
            <a:pPr lvl="2"/>
            <a:r>
              <a:rPr lang="en-US"/>
              <a:t>signal() unblocks a thread on queue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semaphore (semaphore initialized with value 1)</a:t>
            </a:r>
          </a:p>
          <a:p>
            <a:r>
              <a:rPr lang="en-US"/>
              <a:t>A lock that waits by blocking, rather than spinning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Aside: kernel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we use mutexes inside our kernel?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Aside: kernel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Can we use mutexes inside our kernel?</a:t>
            </a:r>
          </a:p>
          <a:p>
            <a:pPr lvl="1"/>
            <a:r>
              <a:rPr lang="en-US"/>
              <a:t>Sometimes…</a:t>
            </a:r>
          </a:p>
          <a:p>
            <a:pPr lvl="1"/>
            <a:r>
              <a:rPr lang="en-US"/>
              <a:t>Spinlocks more common than semaphores/mutexes in Linux</a:t>
            </a:r>
          </a:p>
          <a:p>
            <a:r>
              <a:rPr lang="en-US"/>
              <a:t>Reader-writer locks (rwlocks):</a:t>
            </a:r>
          </a:p>
          <a:p>
            <a:pPr lvl="1"/>
            <a:r>
              <a:rPr lang="en-US"/>
              <a:t>Allow multiple readers or single writer</a:t>
            </a:r>
          </a:p>
          <a:p>
            <a:pPr lvl="1"/>
            <a:r>
              <a:rPr lang="en-US"/>
              <a:t>Good idea?</a:t>
            </a:r>
          </a:p>
          <a:p>
            <a:pPr lvl="2"/>
            <a:r>
              <a:rPr lang="en-US"/>
              <a:t>http://lwn.net/Articles/364583/</a:t>
            </a:r>
          </a:p>
          <a:p>
            <a:pPr lvl="2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Let threads block until a certain event occurs (rather than polling)</a:t>
            </a:r>
          </a:p>
          <a:p>
            <a:r>
              <a:rPr lang="en-US"/>
              <a:t>Associated with some logical condition in program</a:t>
            </a:r>
          </a:p>
          <a:p>
            <a:pPr lvl="3"/>
            <a:r>
              <a:rPr lang="en-US"/>
              <a:t>		while (x &lt;= y) {</a:t>
            </a:r>
          </a:p>
          <a:p>
            <a:pPr lvl="3"/>
            <a:r>
              <a:rPr lang="en-US"/>
              <a:t>			sthread_user_cond_wait(cond, lock)</a:t>
            </a:r>
          </a:p>
          <a:p>
            <a:pPr lvl="3"/>
            <a:r>
              <a:rPr lang="en-US"/>
              <a:t>	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Operations:</a:t>
            </a:r>
          </a:p>
          <a:p>
            <a:pPr lvl="1"/>
            <a:r>
              <a:rPr lang="en-US"/>
              <a:t>wait: sleep on wait queue until event happens</a:t>
            </a:r>
          </a:p>
          <a:p>
            <a:pPr lvl="1"/>
            <a:r>
              <a:rPr lang="en-US"/>
              <a:t>signal: wake up </a:t>
            </a:r>
            <a:r>
              <a:rPr lang="en-US" i="1"/>
              <a:t>one </a:t>
            </a:r>
            <a:r>
              <a:rPr lang="en-US"/>
              <a:t>thread on wait queue</a:t>
            </a:r>
          </a:p>
          <a:p>
            <a:pPr lvl="2"/>
            <a:r>
              <a:rPr lang="en-US"/>
              <a:t>Explicitly called when event/condition has occurred</a:t>
            </a:r>
          </a:p>
          <a:p>
            <a:pPr lvl="1"/>
            <a:r>
              <a:rPr lang="en-US"/>
              <a:t>broadcast: wake up </a:t>
            </a:r>
            <a:r>
              <a:rPr lang="en-US" i="1"/>
              <a:t>all </a:t>
            </a:r>
            <a:r>
              <a:rPr lang="en-US"/>
              <a:t>threads on wait queue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sthread_user_cond_wait(sthread_cond_t cond,</a:t>
            </a:r>
          </a:p>
          <a:p>
            <a:pPr lvl="3"/>
            <a:r>
              <a:rPr lang="en-US"/>
              <a:t>	</a:t>
            </a:r>
            <a:r>
              <a:rPr lang="en-US"/>
              <a:t>sthread_mutex_t lock)</a:t>
            </a:r>
          </a:p>
          <a:p>
            <a:pPr lvl="1"/>
            <a:r>
              <a:rPr lang="en-US"/>
              <a:t>Should do the following atomically:</a:t>
            </a:r>
          </a:p>
          <a:p>
            <a:pPr lvl="2"/>
            <a:r>
              <a:rPr lang="en-US"/>
              <a:t>Release the lock (to allow someone else to get in)</a:t>
            </a:r>
          </a:p>
          <a:p>
            <a:pPr lvl="2"/>
            <a:r>
              <a:rPr lang="en-US"/>
              <a:t>Add current thread to the waiters for cond</a:t>
            </a:r>
          </a:p>
          <a:p>
            <a:pPr lvl="2"/>
            <a:r>
              <a:rPr lang="en-US"/>
              <a:t>Block thread until awoken (by signal/broadcast)</a:t>
            </a:r>
          </a:p>
          <a:p>
            <a:pPr lvl="1"/>
            <a:r>
              <a:rPr lang="en-US"/>
              <a:t>So, must acquire </a:t>
            </a:r>
            <a:r>
              <a:rPr lang="en-US" sz="2400">
                <a:latin typeface="Courier New"/>
                <a:cs typeface="Courier New"/>
              </a:rPr>
              <a:t>lock</a:t>
            </a:r>
            <a:r>
              <a:rPr lang="en-US" sz="2400"/>
              <a:t> </a:t>
            </a:r>
            <a:r>
              <a:rPr lang="en-US"/>
              <a:t>before calling wait()!</a:t>
            </a:r>
          </a:p>
          <a:p>
            <a:pPr lvl="1"/>
            <a:endParaRPr lang="en-US"/>
          </a:p>
          <a:p>
            <a:pPr lvl="1"/>
            <a:r>
              <a:rPr lang="en-US"/>
              <a:t>Read man page for</a:t>
            </a:r>
          </a:p>
          <a:p>
            <a:pPr lvl="3"/>
            <a:r>
              <a:rPr lang="en-US"/>
              <a:t>		pthread_cond_[wait|signal|broadcast]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327150"/>
            <a:ext cx="6324600" cy="420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/>
              <a:t>synchronization problem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068763"/>
          </a:xfrm>
        </p:spPr>
        <p:txBody>
          <a:bodyPr>
            <a:noAutofit/>
          </a:bodyPr>
          <a:lstStyle/>
          <a:p>
            <a:r>
              <a:rPr lang="en-US"/>
              <a:t>Late-Night Pizza</a:t>
            </a:r>
          </a:p>
          <a:p>
            <a:pPr lvl="1"/>
            <a:r>
              <a:rPr lang="en-US"/>
              <a:t>A group of students study for CSE 451 exam</a:t>
            </a:r>
          </a:p>
          <a:p>
            <a:pPr lvl="1"/>
            <a:r>
              <a:rPr lang="en-US"/>
              <a:t>Can only study while eating pizza</a:t>
            </a:r>
          </a:p>
          <a:p>
            <a:pPr lvl="1"/>
            <a:r>
              <a:rPr lang="en-US"/>
              <a:t>If a student finds pizza is gone, the student goes to sleep until another pizza arrives</a:t>
            </a:r>
          </a:p>
          <a:p>
            <a:pPr lvl="1"/>
            <a:r>
              <a:rPr lang="en-US"/>
              <a:t>First student to discover pizza is gone orders a new one</a:t>
            </a:r>
          </a:p>
          <a:p>
            <a:pPr lvl="1"/>
            <a:r>
              <a:rPr lang="en-US"/>
              <a:t>Each pizza has S slices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Late-night pizza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student thread executes the following:</a:t>
            </a:r>
          </a:p>
          <a:p>
            <a:pPr lvl="3"/>
            <a:r>
              <a:rPr lang="en-US"/>
              <a:t>	while (must_study) {</a:t>
            </a:r>
          </a:p>
          <a:p>
            <a:pPr lvl="3"/>
            <a:r>
              <a:rPr lang="en-US"/>
              <a:t>		pick up a piece of pizza;</a:t>
            </a:r>
          </a:p>
          <a:p>
            <a:pPr lvl="3"/>
            <a:r>
              <a:rPr lang="en-US"/>
              <a:t>		study while eating the pizza;</a:t>
            </a:r>
          </a:p>
          <a:p>
            <a:pPr lvl="3"/>
            <a:r>
              <a:rPr lang="en-US"/>
              <a:t>	}</a:t>
            </a:r>
          </a:p>
          <a:p>
            <a:pPr lvl="3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Late-night pizza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Synchronize student threads and pizza delivery thread</a:t>
            </a:r>
          </a:p>
          <a:p>
            <a:r>
              <a:rPr lang="en-US"/>
              <a:t>Avoid deadlock</a:t>
            </a:r>
          </a:p>
          <a:p>
            <a:r>
              <a:rPr lang="en-US"/>
              <a:t>When out of pizza, order it exactly once</a:t>
            </a:r>
          </a:p>
          <a:p>
            <a:r>
              <a:rPr lang="en-US"/>
              <a:t>No piece of pizza may be consumed by more than one student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Semaphore/mutex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Shared data:</a:t>
            </a:r>
          </a:p>
          <a:p>
            <a:pPr lvl="3"/>
            <a:r>
              <a:rPr lang="en-US"/>
              <a:t>	semaphore_t pizza;    //Number of available</a:t>
            </a:r>
          </a:p>
          <a:p>
            <a:pPr lvl="3"/>
            <a:r>
              <a:rPr lang="en-US"/>
              <a:t>	                      //pizza resources;</a:t>
            </a:r>
          </a:p>
          <a:p>
            <a:pPr lvl="3"/>
            <a:r>
              <a:rPr lang="en-US"/>
              <a:t>	                      //init to 0</a:t>
            </a:r>
            <a:endParaRPr lang="en-US"/>
          </a:p>
          <a:p>
            <a:pPr lvl="3"/>
            <a:r>
              <a:rPr lang="en-US"/>
              <a:t>	semaphore_t deliver;  //init to 1</a:t>
            </a:r>
          </a:p>
          <a:p>
            <a:pPr lvl="3"/>
            <a:endParaRPr lang="en-US"/>
          </a:p>
          <a:p>
            <a:pPr lvl="3"/>
            <a:r>
              <a:rPr lang="en-US"/>
              <a:t>	int num_slices = 0;</a:t>
            </a:r>
          </a:p>
          <a:p>
            <a:pPr lvl="3"/>
            <a:r>
              <a:rPr lang="en-US"/>
              <a:t>	mutex_t mutex;        //guards updating of</a:t>
            </a:r>
          </a:p>
          <a:p>
            <a:pPr lvl="3"/>
            <a:r>
              <a:rPr lang="en-US"/>
              <a:t>	                      //num_slices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343400" cy="6019800"/>
          </a:xfrm>
        </p:spPr>
        <p:txBody>
          <a:bodyPr>
            <a:noAutofit/>
          </a:bodyPr>
          <a:lstStyle/>
          <a:p>
            <a:pPr lvl="3"/>
            <a:r>
              <a:rPr lang="en-US"/>
              <a:t>s</a:t>
            </a:r>
            <a:r>
              <a:rPr lang="en-US"/>
              <a:t>tudent_thread {</a:t>
            </a:r>
          </a:p>
          <a:p>
            <a:pPr lvl="3"/>
            <a:r>
              <a:rPr lang="en-US"/>
              <a:t>  </a:t>
            </a:r>
            <a:r>
              <a:rPr lang="en-US"/>
              <a:t>while (must_study) {</a:t>
            </a:r>
          </a:p>
          <a:p>
            <a:pPr lvl="3"/>
            <a:r>
              <a:rPr lang="en-US"/>
              <a:t>    wait</a:t>
            </a:r>
            <a:r>
              <a:rPr lang="en-US"/>
              <a:t>(pizza);</a:t>
            </a:r>
          </a:p>
          <a:p>
            <a:pPr lvl="3"/>
            <a:endParaRPr lang="en-US"/>
          </a:p>
          <a:p>
            <a:pPr lvl="3"/>
            <a:r>
              <a:rPr lang="en-US"/>
              <a:t>    </a:t>
            </a:r>
            <a:r>
              <a:rPr lang="en-US"/>
              <a:t>acquire(mutex);</a:t>
            </a:r>
          </a:p>
          <a:p>
            <a:pPr lvl="3"/>
            <a:r>
              <a:rPr lang="en-US"/>
              <a:t>    </a:t>
            </a:r>
            <a:r>
              <a:rPr lang="en-US"/>
              <a:t>num_slices--;</a:t>
            </a:r>
          </a:p>
          <a:p>
            <a:pPr lvl="3"/>
            <a:r>
              <a:rPr lang="en-US"/>
              <a:t>    </a:t>
            </a:r>
            <a:r>
              <a:rPr lang="en-US"/>
              <a:t>if (num_slices==0) </a:t>
            </a:r>
          </a:p>
          <a:p>
            <a:pPr lvl="3"/>
            <a:r>
              <a:rPr lang="en-US"/>
              <a:t>      signal</a:t>
            </a:r>
            <a:r>
              <a:rPr lang="en-US"/>
              <a:t>(deliver);</a:t>
            </a:r>
          </a:p>
          <a:p>
            <a:pPr lvl="3"/>
            <a:r>
              <a:rPr lang="en-US"/>
              <a:t>    </a:t>
            </a:r>
            <a:r>
              <a:rPr lang="en-US"/>
              <a:t>release(mutex);</a:t>
            </a:r>
          </a:p>
          <a:p>
            <a:pPr lvl="3"/>
            <a:r>
              <a:rPr lang="en-US"/>
              <a:t>    </a:t>
            </a:r>
            <a:r>
              <a:rPr lang="en-US"/>
              <a:t>study();</a:t>
            </a:r>
          </a:p>
          <a:p>
            <a:pPr lvl="3"/>
            <a:r>
              <a:rPr lang="en-US"/>
              <a:t>  </a:t>
            </a:r>
            <a:r>
              <a:rPr lang="en-US"/>
              <a:t>}</a:t>
            </a:r>
          </a:p>
          <a:p>
            <a:pPr lvl="3"/>
            <a:r>
              <a:rPr lang="en-US"/>
              <a:t>}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685800"/>
            <a:ext cx="4329954" cy="6019800"/>
          </a:xfrm>
        </p:spPr>
        <p:txBody>
          <a:bodyPr>
            <a:noAutofit/>
          </a:bodyPr>
          <a:lstStyle/>
          <a:p>
            <a:pPr lvl="3"/>
            <a:r>
              <a:rPr lang="en-US"/>
              <a:t>d</a:t>
            </a:r>
            <a:r>
              <a:rPr lang="en-US"/>
              <a:t>elivery_guy_thread {</a:t>
            </a:r>
          </a:p>
          <a:p>
            <a:pPr lvl="3"/>
            <a:r>
              <a:rPr lang="en-US"/>
              <a:t>  while (employed) {</a:t>
            </a:r>
          </a:p>
          <a:p>
            <a:pPr lvl="3"/>
            <a:r>
              <a:rPr lang="en-US"/>
              <a:t>    wait</a:t>
            </a:r>
            <a:r>
              <a:rPr lang="en-US"/>
              <a:t>(deliver);</a:t>
            </a:r>
          </a:p>
          <a:p>
            <a:pPr lvl="3"/>
            <a:r>
              <a:rPr lang="en-US"/>
              <a:t>    </a:t>
            </a:r>
            <a:r>
              <a:rPr lang="en-US"/>
              <a:t>make_pizza();</a:t>
            </a:r>
          </a:p>
          <a:p>
            <a:pPr lvl="3"/>
            <a:r>
              <a:rPr lang="en-US"/>
              <a:t>    </a:t>
            </a:r>
            <a:r>
              <a:rPr lang="en-US"/>
              <a:t>acquire(mutex);</a:t>
            </a:r>
          </a:p>
          <a:p>
            <a:pPr lvl="3"/>
            <a:r>
              <a:rPr lang="en-US"/>
              <a:t>    </a:t>
            </a:r>
            <a:r>
              <a:rPr lang="en-US"/>
              <a:t>num_slices=S;</a:t>
            </a:r>
          </a:p>
          <a:p>
            <a:pPr lvl="3"/>
            <a:endParaRPr lang="en-US"/>
          </a:p>
          <a:p>
            <a:pPr lvl="3"/>
            <a:endParaRPr lang="en-US"/>
          </a:p>
          <a:p>
            <a:pPr lvl="3"/>
            <a:r>
              <a:rPr lang="en-US"/>
              <a:t>    </a:t>
            </a:r>
            <a:r>
              <a:rPr lang="en-US"/>
              <a:t>release(mutex);</a:t>
            </a:r>
          </a:p>
          <a:p>
            <a:pPr lvl="3"/>
            <a:r>
              <a:rPr lang="en-US"/>
              <a:t>    </a:t>
            </a:r>
            <a:r>
              <a:rPr lang="en-US"/>
              <a:t>for (i=0;i&lt;S;i++)</a:t>
            </a:r>
          </a:p>
          <a:p>
            <a:pPr lvl="3"/>
            <a:r>
              <a:rPr lang="en-US"/>
              <a:t>      signal(pizza);</a:t>
            </a:r>
          </a:p>
          <a:p>
            <a:pPr lvl="3"/>
            <a:r>
              <a:rPr lang="en-US"/>
              <a:t>	}</a:t>
            </a:r>
          </a:p>
          <a:p>
            <a:pPr lvl="3"/>
            <a:r>
              <a:rPr lang="en-US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561306" y="3695700"/>
            <a:ext cx="6020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297363"/>
          </a:xfrm>
        </p:spPr>
        <p:txBody>
          <a:bodyPr>
            <a:noAutofit/>
          </a:bodyPr>
          <a:lstStyle/>
          <a:p>
            <a:r>
              <a:rPr lang="en-US"/>
              <a:t>Shared data:</a:t>
            </a:r>
            <a:endParaRPr lang="en-US"/>
          </a:p>
          <a:p>
            <a:pPr lvl="3"/>
            <a:r>
              <a:rPr lang="en-US"/>
              <a:t>	int slices=0;</a:t>
            </a:r>
          </a:p>
          <a:p>
            <a:pPr lvl="3"/>
            <a:r>
              <a:rPr lang="en-US"/>
              <a:t> </a:t>
            </a:r>
            <a:r>
              <a:rPr lang="en-US"/>
              <a:t>	bool has_been_ordered;</a:t>
            </a:r>
          </a:p>
          <a:p>
            <a:pPr lvl="3"/>
            <a:r>
              <a:rPr lang="en-US"/>
              <a:t>	Condition order;        //an order has been</a:t>
            </a:r>
          </a:p>
          <a:p>
            <a:pPr lvl="3"/>
            <a:r>
              <a:rPr lang="en-US"/>
              <a:t>	                        //placed</a:t>
            </a:r>
          </a:p>
          <a:p>
            <a:pPr lvl="3"/>
            <a:r>
              <a:rPr lang="en-US"/>
              <a:t>	Condition d</a:t>
            </a:r>
            <a:r>
              <a:rPr lang="en-US"/>
              <a:t>eliver;      //a delivery has</a:t>
            </a:r>
          </a:p>
          <a:p>
            <a:pPr lvl="3"/>
            <a:r>
              <a:rPr lang="en-US"/>
              <a:t>	                        //been made</a:t>
            </a:r>
            <a:endParaRPr lang="en-US"/>
          </a:p>
          <a:p>
            <a:pPr lvl="3"/>
            <a:r>
              <a:rPr lang="en-US"/>
              <a:t>	Lock mutex;             //protects “slices”; 	                        //associated with</a:t>
            </a:r>
          </a:p>
          <a:p>
            <a:pPr lvl="3"/>
            <a:r>
              <a:rPr lang="en-US"/>
              <a:t>	                        //both Condition</a:t>
            </a:r>
          </a:p>
          <a:p>
            <a:pPr lvl="3"/>
            <a:r>
              <a:rPr lang="en-US"/>
              <a:t>	                        //variables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4648200" cy="6400800"/>
          </a:xfrm>
        </p:spPr>
        <p:txBody>
          <a:bodyPr>
            <a:normAutofit fontScale="85000" lnSpcReduction="10000"/>
          </a:bodyPr>
          <a:lstStyle/>
          <a:p>
            <a:pPr lvl="3"/>
            <a:r>
              <a:rPr lang="en-US"/>
              <a:t>Student() {</a:t>
            </a:r>
          </a:p>
          <a:p>
            <a:pPr lvl="3"/>
            <a:r>
              <a:rPr lang="en-US"/>
              <a:t>  while(diligent) {</a:t>
            </a:r>
          </a:p>
          <a:p>
            <a:pPr lvl="3"/>
            <a:r>
              <a:rPr lang="en-US"/>
              <a:t>    mutex.lock();</a:t>
            </a:r>
          </a:p>
          <a:p>
            <a:pPr lvl="3"/>
            <a:r>
              <a:rPr lang="en-US"/>
              <a:t>    if (slices &gt; 0) {</a:t>
            </a:r>
          </a:p>
          <a:p>
            <a:pPr lvl="3"/>
            <a:r>
              <a:rPr lang="en-US"/>
              <a:t>      slices--;</a:t>
            </a:r>
          </a:p>
          <a:p>
            <a:pPr lvl="3"/>
            <a:r>
              <a:rPr lang="en-US"/>
              <a:t>    }</a:t>
            </a:r>
          </a:p>
          <a:p>
            <a:pPr lvl="3"/>
            <a:r>
              <a:rPr lang="en-US"/>
              <a:t>    else {</a:t>
            </a:r>
          </a:p>
          <a:p>
            <a:pPr lvl="3"/>
            <a:r>
              <a:rPr lang="en-US"/>
              <a:t>      if (!has_been_ordered){</a:t>
            </a:r>
          </a:p>
          <a:p>
            <a:pPr lvl="3"/>
            <a:r>
              <a:rPr lang="en-US"/>
              <a:t>        order.signal(mutex);</a:t>
            </a:r>
          </a:p>
          <a:p>
            <a:pPr lvl="3"/>
            <a:r>
              <a:rPr lang="en-US"/>
              <a:t>        has_been_ordered =</a:t>
            </a:r>
          </a:p>
          <a:p>
            <a:pPr lvl="3"/>
            <a:r>
              <a:rPr lang="en-US"/>
              <a:t>          true;</a:t>
            </a:r>
          </a:p>
          <a:p>
            <a:pPr lvl="3"/>
            <a:r>
              <a:rPr lang="en-US"/>
              <a:t>      }</a:t>
            </a:r>
          </a:p>
          <a:p>
            <a:pPr lvl="3"/>
            <a:r>
              <a:rPr lang="en-US"/>
              <a:t>      deliver.wait(mutex);</a:t>
            </a:r>
          </a:p>
          <a:p>
            <a:pPr lvl="3"/>
            <a:r>
              <a:rPr lang="en-US"/>
              <a:t>    }</a:t>
            </a:r>
          </a:p>
          <a:p>
            <a:pPr lvl="3"/>
            <a:r>
              <a:rPr lang="en-US"/>
              <a:t>    mutex.unlock();</a:t>
            </a:r>
          </a:p>
          <a:p>
            <a:pPr lvl="3"/>
            <a:r>
              <a:rPr lang="en-US"/>
              <a:t>    Study();</a:t>
            </a:r>
          </a:p>
          <a:p>
            <a:pPr lvl="3"/>
            <a:r>
              <a:rPr lang="en-US"/>
              <a:t>  }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5105400" y="304800"/>
            <a:ext cx="3886200" cy="6400800"/>
          </a:xfrm>
        </p:spPr>
        <p:txBody>
          <a:bodyPr>
            <a:noAutofit/>
          </a:bodyPr>
          <a:lstStyle/>
          <a:p>
            <a:pPr lvl="3"/>
            <a:r>
              <a:rPr lang="en-US" sz="2000"/>
              <a:t>DeliveryGuy() {</a:t>
            </a:r>
          </a:p>
          <a:p>
            <a:pPr lvl="3"/>
            <a:r>
              <a:rPr lang="en-US" sz="2000"/>
              <a:t>  while(employed) {</a:t>
            </a:r>
          </a:p>
          <a:p>
            <a:pPr lvl="3"/>
            <a:r>
              <a:rPr lang="en-US" sz="2000"/>
              <a:t>    mutex.lock();</a:t>
            </a:r>
          </a:p>
          <a:p>
            <a:pPr lvl="3"/>
            <a:r>
              <a:rPr lang="en-US" sz="2000"/>
              <a:t>    order.wait(mutex);</a:t>
            </a:r>
          </a:p>
          <a:p>
            <a:pPr lvl="3"/>
            <a:r>
              <a:rPr lang="en-US" sz="2000"/>
              <a:t>    makePizza();</a:t>
            </a:r>
          </a:p>
          <a:p>
            <a:pPr lvl="3"/>
            <a:r>
              <a:rPr lang="en-US" sz="2000"/>
              <a:t>    slices = S;</a:t>
            </a:r>
          </a:p>
          <a:p>
            <a:pPr lvl="3"/>
            <a:r>
              <a:rPr lang="en-US" sz="2000"/>
              <a:t>    has_been_ordered =</a:t>
            </a:r>
          </a:p>
          <a:p>
            <a:pPr lvl="3"/>
            <a:r>
              <a:rPr lang="en-US" sz="2000"/>
              <a:t>      false;</a:t>
            </a:r>
          </a:p>
          <a:p>
            <a:pPr lvl="3"/>
            <a:r>
              <a:rPr lang="en-US" sz="2000"/>
              <a:t>    mutex.unlock();</a:t>
            </a:r>
          </a:p>
          <a:p>
            <a:pPr lvl="3"/>
            <a:r>
              <a:rPr lang="en-US" sz="2000"/>
              <a:t>    deliver.broadcast();</a:t>
            </a:r>
          </a:p>
          <a:p>
            <a:pPr lvl="3"/>
            <a:r>
              <a:rPr lang="en-US" sz="2000"/>
              <a:t>  }</a:t>
            </a:r>
          </a:p>
          <a:p>
            <a:pPr lvl="3"/>
            <a:r>
              <a:rPr lang="en-US" sz="2000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751806" y="3505200"/>
            <a:ext cx="6401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object that allows one thread inside at a time</a:t>
            </a:r>
          </a:p>
          <a:p>
            <a:r>
              <a:rPr lang="en-US"/>
              <a:t>Contain a lock and some condition variables</a:t>
            </a:r>
          </a:p>
          <a:p>
            <a:pPr lvl="1"/>
            <a:r>
              <a:rPr lang="en-US"/>
              <a:t>Condition variables used to allow other threads to access the monitor while one thread waits for an event to occur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62000" y="1981200"/>
            <a:ext cx="7696200" cy="3810000"/>
            <a:chOff x="533400" y="3048000"/>
            <a:chExt cx="7696200" cy="3810000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4343400" y="3048000"/>
              <a:ext cx="3886200" cy="35798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5638800" y="3122613"/>
              <a:ext cx="2057400" cy="838200"/>
            </a:xfrm>
            <a:prstGeom prst="ellipse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</a:rPr>
                <a:t>shared data</a:t>
              </a: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5715000" y="44180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f() { … }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5715000" y="50276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g() { … }</a:t>
              </a:r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715000" y="56372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h() { … }</a:t>
              </a:r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1524000" y="5256213"/>
              <a:ext cx="5334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2490788" y="5256213"/>
              <a:ext cx="4810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429000" y="5256213"/>
              <a:ext cx="9144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001963" y="5000625"/>
              <a:ext cx="450850" cy="500063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2071688" y="4987925"/>
              <a:ext cx="450850" cy="50165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1143000" y="4975225"/>
              <a:ext cx="449263" cy="50165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533400" y="4189413"/>
              <a:ext cx="3276600" cy="641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</a:rPr>
                <a:t>Entry set: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 queue of threads trying to enter the monitor</a:t>
              </a: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4419600" y="3124200"/>
              <a:ext cx="450850" cy="500063"/>
            </a:xfrm>
            <a:prstGeom prst="rect">
              <a:avLst/>
            </a:prstGeom>
            <a:solidFill>
              <a:srgbClr val="00E4A8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CV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5391150" y="6170613"/>
              <a:ext cx="26098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</a:rPr>
                <a:t>operations (procedures)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1905000" y="5942013"/>
              <a:ext cx="2120900" cy="915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/>
                <a:t>A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t most one thread in monitor at a time</a:t>
              </a:r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flipV="1">
              <a:off x="4038600" y="5713413"/>
              <a:ext cx="838200" cy="762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4419600" y="3733800"/>
              <a:ext cx="450850" cy="500063"/>
            </a:xfrm>
            <a:prstGeom prst="rect">
              <a:avLst/>
            </a:prstGeom>
            <a:solidFill>
              <a:srgbClr val="00E4A8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CV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4800600" y="5029200"/>
              <a:ext cx="450850" cy="500063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4038600" y="32004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733800" y="32004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flipV="1">
              <a:off x="4267200" y="32766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3962400" y="3276600"/>
              <a:ext cx="76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1371600" y="3519488"/>
              <a:ext cx="327660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AF03"/>
                  </a:solidFill>
                  <a:effectLst/>
                  <a:uLnTx/>
                  <a:uFillTx/>
                  <a:latin typeface="Arial" charset="0"/>
                </a:rPr>
                <a:t>Wait sets</a:t>
              </a: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4038600" y="38862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V="1">
              <a:off x="4267200" y="39624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3505200" y="3429000"/>
              <a:ext cx="152400" cy="2286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>
              <a:off x="3505200" y="3733800"/>
              <a:ext cx="457200" cy="2286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Each object has its own monitor</a:t>
            </a:r>
          </a:p>
          <a:p>
            <a:pPr lvl="3"/>
            <a:r>
              <a:rPr lang="en-US"/>
              <a:t>	Object o</a:t>
            </a:r>
          </a:p>
          <a:p>
            <a:r>
              <a:rPr lang="en-US"/>
              <a:t>The Java monitor supports two types of synchronization:</a:t>
            </a:r>
          </a:p>
          <a:p>
            <a:pPr lvl="1"/>
            <a:r>
              <a:rPr lang="en-US"/>
              <a:t>Mutual exclusion </a:t>
            </a:r>
          </a:p>
          <a:p>
            <a:pPr lvl="3"/>
            <a:r>
              <a:rPr lang="en-US"/>
              <a:t>		synchronized(o) { … }</a:t>
            </a:r>
          </a:p>
          <a:p>
            <a:pPr lvl="1"/>
            <a:r>
              <a:rPr lang="en-US"/>
              <a:t>Cooperation </a:t>
            </a:r>
          </a:p>
          <a:p>
            <a:pPr lvl="3"/>
            <a:r>
              <a:rPr lang="en-US"/>
              <a:t>		synchronized(o) { O.wait(); }</a:t>
            </a:r>
          </a:p>
          <a:p>
            <a:pPr lvl="3"/>
            <a:r>
              <a:rPr lang="en-US"/>
              <a:t>		synchronized(o) { O.notify();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Project 1 Recap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/>
              <a:t>Tips:</a:t>
            </a:r>
          </a:p>
          <a:p>
            <a:pPr lvl="1"/>
            <a:r>
              <a:rPr lang="en-US"/>
              <a:t>Check flags with &amp;, not ==</a:t>
            </a:r>
          </a:p>
          <a:p>
            <a:pPr lvl="1"/>
            <a:r>
              <a:rPr lang="en-US"/>
              <a:t>Use constants for printed strings</a:t>
            </a:r>
          </a:p>
          <a:p>
            <a:pPr lvl="3"/>
            <a:r>
              <a:rPr lang="en-US"/>
              <a:t>		#define PROMPT “CSE451Shell&gt;”</a:t>
            </a:r>
          </a:p>
          <a:p>
            <a:pPr lvl="1"/>
            <a:r>
              <a:rPr lang="en-US"/>
              <a:t>Use errno/perror(3) for error detection</a:t>
            </a:r>
          </a:p>
          <a:p>
            <a:r>
              <a:rPr lang="en-US"/>
              <a:t>To make grading easier:</a:t>
            </a:r>
          </a:p>
          <a:p>
            <a:pPr lvl="1"/>
            <a:r>
              <a:rPr lang="en-US"/>
              <a:t>Preserve the build hierarchy/commands</a:t>
            </a:r>
          </a:p>
          <a:p>
            <a:pPr lvl="1"/>
            <a:r>
              <a:rPr lang="en-US"/>
              <a:t>Check your files before turnin!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 vs. CVs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/>
              <a:t>Used in apps</a:t>
            </a:r>
            <a:br>
              <a:rPr lang="en-US"/>
            </a:br>
            <a:endParaRPr lang="en-US"/>
          </a:p>
          <a:p>
            <a:r>
              <a:rPr lang="en-US"/>
              <a:t>wait() does not always block the caller</a:t>
            </a:r>
          </a:p>
          <a:p>
            <a:r>
              <a:rPr lang="en-US"/>
              <a:t>signal() either releases a blocked thread, if any, or increases semaphore counter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/>
              <a:t>Typically used in monitors</a:t>
            </a:r>
          </a:p>
          <a:p>
            <a:r>
              <a:rPr lang="en-US"/>
              <a:t>wait() always blocks caller</a:t>
            </a:r>
          </a:p>
          <a:p>
            <a:r>
              <a:rPr lang="en-US"/>
              <a:t>s</a:t>
            </a:r>
            <a:r>
              <a:rPr lang="en-US"/>
              <a:t>ignal() either releases a blocked thread, if any, or the signal is lost forever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2.a is almost due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Remember to write more test cases!</a:t>
            </a:r>
          </a:p>
          <a:p>
            <a:r>
              <a:rPr lang="en-US"/>
              <a:t>Writeups:</a:t>
            </a:r>
          </a:p>
          <a:p>
            <a:pPr lvl="1"/>
            <a:r>
              <a:rPr lang="en-US"/>
              <a:t>Design decisions &amp; alternative implementations: give them some real thought</a:t>
            </a:r>
          </a:p>
          <a:p>
            <a:pPr lvl="1"/>
            <a:r>
              <a:rPr lang="en-US"/>
              <a:t>Be mindful of what you use as a resource (and how much)</a:t>
            </a:r>
          </a:p>
          <a:p>
            <a:pPr lvl="2"/>
            <a:r>
              <a:rPr lang="en-US"/>
              <a:t>We expect you to research, but we expect you to fumble around a little too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support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/>
              <a:t>Processor level:</a:t>
            </a:r>
          </a:p>
          <a:p>
            <a:pPr lvl="1"/>
            <a:r>
              <a:rPr lang="en-US"/>
              <a:t>Disable/enable interrupts</a:t>
            </a:r>
          </a:p>
          <a:p>
            <a:pPr lvl="1"/>
            <a:r>
              <a:rPr lang="en-US"/>
              <a:t>Atomic instructions (test-and-set)</a:t>
            </a:r>
          </a:p>
          <a:p>
            <a:r>
              <a:rPr lang="en-US"/>
              <a:t>Operating system level:</a:t>
            </a:r>
          </a:p>
          <a:p>
            <a:pPr lvl="1"/>
            <a:r>
              <a:rPr lang="en-US"/>
              <a:t>Special variables: mutexes, semaphores, condition variables</a:t>
            </a:r>
          </a:p>
          <a:p>
            <a:r>
              <a:rPr lang="en-US"/>
              <a:t>Programming language level:</a:t>
            </a:r>
          </a:p>
          <a:p>
            <a:pPr lvl="1"/>
            <a:r>
              <a:rPr lang="en-US"/>
              <a:t>Monitors, Java synchronized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Disabling/enabling interrupts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32012" y="1417637"/>
            <a:ext cx="3863788" cy="1630363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en-US"/>
              <a:t>Thread A:</a:t>
            </a:r>
          </a:p>
          <a:p>
            <a:pPr lvl="3"/>
            <a:r>
              <a:rPr lang="en-US"/>
              <a:t>	disable_irq()</a:t>
            </a:r>
          </a:p>
          <a:p>
            <a:pPr lvl="3"/>
            <a:r>
              <a:rPr lang="en-US"/>
              <a:t>	critical_section()</a:t>
            </a:r>
          </a:p>
          <a:p>
            <a:pPr lvl="3"/>
            <a:r>
              <a:rPr lang="en-US"/>
              <a:t>	enable_irq()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61646" y="1417637"/>
            <a:ext cx="3867912" cy="1630363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en-US"/>
              <a:t>Thread B:</a:t>
            </a:r>
          </a:p>
          <a:p>
            <a:pPr lvl="3"/>
            <a:r>
              <a:rPr lang="en-US"/>
              <a:t>	disable_irq()</a:t>
            </a:r>
          </a:p>
          <a:p>
            <a:pPr lvl="3"/>
            <a:r>
              <a:rPr lang="en-US"/>
              <a:t>	critical_section()</a:t>
            </a:r>
          </a:p>
          <a:p>
            <a:pPr lvl="3"/>
            <a:r>
              <a:rPr lang="en-US"/>
              <a:t>	enable_irq()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09600" y="3200400"/>
            <a:ext cx="7924800" cy="2925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fontAlgn="auto"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3200">
                <a:latin typeface="Calibri"/>
                <a:cs typeface="Calibri"/>
              </a:rPr>
              <a:t>Prevents context-switches during execution of critical sections</a:t>
            </a:r>
          </a:p>
          <a:p>
            <a:pPr marL="342900" lvl="0" indent="-342900" fontAlgn="auto"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3200">
                <a:latin typeface="Calibri"/>
                <a:cs typeface="Calibri"/>
              </a:rPr>
              <a:t>Sometimes necessary</a:t>
            </a:r>
          </a:p>
          <a:p>
            <a:pPr marL="342900" lvl="0" indent="-342900" fontAlgn="auto"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buFont typeface="Wingdings 2" pitchFamily="18" charset="2"/>
              <a:buChar char="Ü"/>
            </a:pPr>
            <a:r>
              <a:rPr lang="en-US" sz="3200">
                <a:latin typeface="Calibri"/>
                <a:cs typeface="Calibri"/>
              </a:rPr>
              <a:t>Many pitfalls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Atomic instructions:</a:t>
            </a:r>
          </a:p>
          <a:p>
            <a:pPr lvl="1">
              <a:lnSpc>
                <a:spcPct val="90000"/>
              </a:lnSpc>
            </a:pPr>
            <a:r>
              <a:rPr lang="en-US"/>
              <a:t>test-and-set</a:t>
            </a:r>
          </a:p>
          <a:p>
            <a:pPr lvl="1">
              <a:lnSpc>
                <a:spcPct val="90000"/>
              </a:lnSpc>
            </a:pPr>
            <a:r>
              <a:rPr lang="en-US"/>
              <a:t>c</a:t>
            </a:r>
            <a:r>
              <a:rPr lang="en-US"/>
              <a:t>ompare-exchange (x86)</a:t>
            </a:r>
          </a:p>
          <a:p>
            <a:pPr>
              <a:lnSpc>
                <a:spcPct val="90000"/>
              </a:lnSpc>
            </a:pPr>
            <a:r>
              <a:rPr lang="en-US"/>
              <a:t>Use these to implement higher-level primitives</a:t>
            </a:r>
          </a:p>
          <a:p>
            <a:pPr lvl="1">
              <a:lnSpc>
                <a:spcPct val="90000"/>
              </a:lnSpc>
            </a:pPr>
            <a:r>
              <a:rPr lang="en-US"/>
              <a:t>E.g. test-and-set on x86 (given to you for part 4) is written using compare-exchange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9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/>
              <a:t>T</a:t>
            </a:r>
            <a:r>
              <a:rPr lang="en-US"/>
              <a:t>est-and-set using compare-exchange: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compare_exchange(lock_t *x, int y, int z):</a:t>
            </a:r>
          </a:p>
          <a:p>
            <a:pPr lvl="3">
              <a:lnSpc>
                <a:spcPct val="90000"/>
              </a:lnSpc>
            </a:pPr>
            <a:r>
              <a:rPr lang="en-US"/>
              <a:t>	if(*x == y)</a:t>
            </a:r>
          </a:p>
          <a:p>
            <a:pPr lvl="3">
              <a:lnSpc>
                <a:spcPct val="90000"/>
              </a:lnSpc>
            </a:pPr>
            <a:r>
              <a:rPr lang="en-US"/>
              <a:t>		*x = z;</a:t>
            </a:r>
          </a:p>
          <a:p>
            <a:pPr lvl="3">
              <a:lnSpc>
                <a:spcPct val="90000"/>
              </a:lnSpc>
            </a:pPr>
            <a:r>
              <a:rPr lang="en-US"/>
              <a:t>		return y;</a:t>
            </a:r>
          </a:p>
          <a:p>
            <a:pPr lvl="3">
              <a:lnSpc>
                <a:spcPct val="90000"/>
              </a:lnSpc>
            </a:pPr>
            <a:r>
              <a:rPr lang="en-US"/>
              <a:t>	else</a:t>
            </a:r>
          </a:p>
          <a:p>
            <a:pPr lvl="3">
              <a:lnSpc>
                <a:spcPct val="90000"/>
              </a:lnSpc>
            </a:pPr>
            <a:r>
              <a:rPr lang="en-US"/>
              <a:t>		return *x;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test_and_set(lock_t *lock) {</a:t>
            </a:r>
          </a:p>
          <a:p>
            <a:pPr lvl="3">
              <a:lnSpc>
                <a:spcPct val="90000"/>
              </a:lnSpc>
            </a:pPr>
            <a:r>
              <a:rPr lang="en-US"/>
              <a:t>	???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4875</TotalTime>
  <Words>1720</Words>
  <Application>Microsoft Macintosh PowerPoint</Application>
  <PresentationFormat>On-screen Show (4:3)</PresentationFormat>
  <Paragraphs>333</Paragraphs>
  <Slides>31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Twilight</vt:lpstr>
      <vt:lpstr>CSE 451: Operating Systems</vt:lpstr>
      <vt:lpstr>Slide 2</vt:lpstr>
      <vt:lpstr>Project 1 Recap</vt:lpstr>
      <vt:lpstr>Project 2.a is almost due</vt:lpstr>
      <vt:lpstr>Synchronization</vt:lpstr>
      <vt:lpstr>Synchronization support</vt:lpstr>
      <vt:lpstr>Disabling/enabling interrupts</vt:lpstr>
      <vt:lpstr>Processor support</vt:lpstr>
      <vt:lpstr>Processor support</vt:lpstr>
      <vt:lpstr>Processor support</vt:lpstr>
      <vt:lpstr>Project 2: preemption</vt:lpstr>
      <vt:lpstr>Semaphores</vt:lpstr>
      <vt:lpstr>Mutexes</vt:lpstr>
      <vt:lpstr>Mutexes</vt:lpstr>
      <vt:lpstr>Aside: kernel locking</vt:lpstr>
      <vt:lpstr>Aside: kernel locking</vt:lpstr>
      <vt:lpstr>Condition variables</vt:lpstr>
      <vt:lpstr>Condition variables</vt:lpstr>
      <vt:lpstr>Condition variables</vt:lpstr>
      <vt:lpstr>Example synchronization problem</vt:lpstr>
      <vt:lpstr>Late-night pizza</vt:lpstr>
      <vt:lpstr>Late-night pizza</vt:lpstr>
      <vt:lpstr>Semaphore/mutex solution</vt:lpstr>
      <vt:lpstr>Slide 24</vt:lpstr>
      <vt:lpstr>Condition variable solution</vt:lpstr>
      <vt:lpstr>Slide 26</vt:lpstr>
      <vt:lpstr>Monitors</vt:lpstr>
      <vt:lpstr>Monitors</vt:lpstr>
      <vt:lpstr>Monitors in Java</vt:lpstr>
      <vt:lpstr>Slide 30</vt:lpstr>
      <vt:lpstr>Semaphores vs. CVs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512</cp:revision>
  <cp:lastPrinted>2010-09-30T06:51:22Z</cp:lastPrinted>
  <dcterms:created xsi:type="dcterms:W3CDTF">2010-10-28T09:33:42Z</dcterms:created>
  <dcterms:modified xsi:type="dcterms:W3CDTF">2010-10-29T07:05:16Z</dcterms:modified>
</cp:coreProperties>
</file>