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1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910" r:id="rId1"/>
  </p:sldMasterIdLst>
  <p:notesMasterIdLst>
    <p:notesMasterId r:id="rId30"/>
  </p:notesMasterIdLst>
  <p:handoutMasterIdLst>
    <p:handoutMasterId r:id="rId31"/>
  </p:handoutMasterIdLst>
  <p:sldIdLst>
    <p:sldId id="278" r:id="rId2"/>
    <p:sldId id="281" r:id="rId3"/>
    <p:sldId id="286" r:id="rId4"/>
    <p:sldId id="318" r:id="rId5"/>
    <p:sldId id="359" r:id="rId6"/>
    <p:sldId id="356" r:id="rId7"/>
    <p:sldId id="337" r:id="rId8"/>
    <p:sldId id="354" r:id="rId9"/>
    <p:sldId id="338" r:id="rId10"/>
    <p:sldId id="360" r:id="rId11"/>
    <p:sldId id="361" r:id="rId12"/>
    <p:sldId id="363" r:id="rId13"/>
    <p:sldId id="362" r:id="rId14"/>
    <p:sldId id="364" r:id="rId15"/>
    <p:sldId id="342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65" r:id="rId24"/>
    <p:sldId id="366" r:id="rId25"/>
    <p:sldId id="367" r:id="rId26"/>
    <p:sldId id="368" r:id="rId27"/>
    <p:sldId id="369" r:id="rId28"/>
    <p:sldId id="298" r:id="rId29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clrMode="bw" frameSlides="1"/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FF330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8887" autoAdjust="0"/>
    <p:restoredTop sz="91748" autoAdjust="0"/>
  </p:normalViewPr>
  <p:slideViewPr>
    <p:cSldViewPr>
      <p:cViewPr>
        <p:scale>
          <a:sx n="100" d="100"/>
          <a:sy n="100" d="100"/>
        </p:scale>
        <p:origin x="-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10/20/10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11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12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13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14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2A8CC5-4934-1541-B4B9-577BE61C26F6}" type="slidenum">
              <a:rPr lang="en-US"/>
              <a:pPr/>
              <a:t>15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AA3997-5745-6643-86C3-8EA003E599C4}" type="slidenum">
              <a:rPr lang="en-US"/>
              <a:pPr/>
              <a:t>16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9A3D7F-B1F2-B745-8D66-4D2FB07A7076}" type="slidenum">
              <a:rPr lang="en-US"/>
              <a:pPr/>
              <a:t>17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CDD1E6-46B0-CE40-B2F6-7C93FCE9D1ED}" type="slidenum">
              <a:rPr lang="en-US"/>
              <a:pPr/>
              <a:t>18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6661B6-CD7C-2B44-A066-D4E5A092540B}" type="slidenum">
              <a:rPr lang="en-US"/>
              <a:pPr/>
              <a:t>19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1FC3FE-BD7E-CD47-967B-EF9AA258A445}" type="slidenum">
              <a:rPr lang="en-US"/>
              <a:pPr/>
              <a:t>20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4715A-000E-584F-A763-9BDB3A32523A}" type="slidenum">
              <a:rPr lang="en-US"/>
              <a:pPr/>
              <a:t>21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man pthread_join: “There is no pthreads analog of waitpid(-1, &amp;status, 0), that is, "join with any terminated thread”.</a:t>
            </a:r>
            <a:r>
              <a:rPr lang="en-US" baseline="0"/>
              <a:t> </a:t>
            </a:r>
            <a:r>
              <a:rPr lang="en-US"/>
              <a:t>If you believe you need this functionality, you probably need to rethink your application design.”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24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Initialization and cleanup:</a:t>
            </a:r>
          </a:p>
          <a:p>
            <a:r>
              <a:rPr lang="en-US"/>
              <a:t>Mutex operations: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See sthread.h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25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https://computing.llnl.gov/tutorials/pthreads/#ConditionVariables</a:t>
            </a:r>
          </a:p>
          <a:p>
            <a:r>
              <a:rPr lang="en-US"/>
              <a:t>http://man.yolinux.com/cgi-bin/man2html?cgi_command=pthread_cond_init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26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27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FFC9C-7F28-C344-9C0B-7CF1E3A77164}" type="slidenum">
              <a:rPr lang="en-US"/>
              <a:pPr/>
              <a:t>6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CC003-33B1-AD40-9C9D-235ABFA99B39}" type="slidenum">
              <a:rPr lang="en-US"/>
              <a:pPr/>
              <a:t>7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366A3-93E1-CF4F-9737-580B106D7AD7}" type="slidenum">
              <a:rPr lang="en-US"/>
              <a:pPr/>
              <a:t>8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9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10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0"/>
            <a:ext cx="4095750" cy="4837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0" y="1295400"/>
            <a:ext cx="4097338" cy="4837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10/21/10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659DECB-4158-DC44-9E16-4C1CCC14B9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79248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10/21/10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  <p:sldLayoutId id="2147483925" r:id="rId15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CSE 451: Operating Systems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657600"/>
            <a:ext cx="8456612" cy="16764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Section 4</a:t>
            </a:r>
          </a:p>
          <a:p>
            <a:pPr algn="ctr"/>
            <a:r>
              <a:rPr lang="en-US" dirty="0"/>
              <a:t>Project 2 Intro; Threads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10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Simplethreads API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3"/>
            <a:r>
              <a:rPr lang="en-US"/>
              <a:t>void sthread_init()</a:t>
            </a:r>
          </a:p>
          <a:p>
            <a:pPr lvl="2"/>
            <a:r>
              <a:rPr lang="en-US"/>
              <a:t>Initialize the whole system</a:t>
            </a:r>
          </a:p>
          <a:p>
            <a:pPr lvl="3"/>
            <a:r>
              <a:rPr lang="en-US"/>
              <a:t>sthread_t sthread_create(func start_func,</a:t>
            </a:r>
          </a:p>
          <a:p>
            <a:pPr lvl="3"/>
            <a:r>
              <a:rPr lang="en-US"/>
              <a:t>	void *arg)</a:t>
            </a:r>
          </a:p>
          <a:p>
            <a:pPr lvl="2"/>
            <a:r>
              <a:rPr lang="en-US"/>
              <a:t>Create a new thread and make it runnable</a:t>
            </a:r>
          </a:p>
          <a:p>
            <a:pPr lvl="3"/>
            <a:r>
              <a:rPr lang="en-US"/>
              <a:t>void sthread_yield()</a:t>
            </a:r>
          </a:p>
          <a:p>
            <a:pPr lvl="2"/>
            <a:r>
              <a:rPr lang="en-US"/>
              <a:t>Give up the CPU</a:t>
            </a:r>
          </a:p>
          <a:p>
            <a:pPr lvl="3"/>
            <a:r>
              <a:rPr lang="en-US"/>
              <a:t>void sthread_exit(void *ret)</a:t>
            </a:r>
          </a:p>
          <a:p>
            <a:pPr lvl="2"/>
            <a:r>
              <a:rPr lang="en-US"/>
              <a:t>Exit current thread</a:t>
            </a:r>
          </a:p>
          <a:p>
            <a:pPr lvl="3"/>
            <a:r>
              <a:rPr lang="en-US"/>
              <a:t>void* sthread_join(sthread_t t)</a:t>
            </a:r>
          </a:p>
          <a:p>
            <a:pPr lvl="2"/>
            <a:r>
              <a:rPr lang="en-US"/>
              <a:t>Wait for specified thread to exit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11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Simplethreads internals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/>
              <a:t>Structure of the TCB:</a:t>
            </a:r>
          </a:p>
          <a:p>
            <a:pPr lvl="3"/>
            <a:r>
              <a:rPr lang="en-US"/>
              <a:t>	struct _sthread {</a:t>
            </a:r>
          </a:p>
          <a:p>
            <a:pPr lvl="3"/>
            <a:r>
              <a:rPr lang="en-US"/>
              <a:t>		sthread_ctx_t *saved_ctx;</a:t>
            </a:r>
          </a:p>
          <a:p>
            <a:pPr lvl="3"/>
            <a:r>
              <a:rPr lang="en-US"/>
              <a:t>		/**</a:t>
            </a:r>
          </a:p>
          <a:p>
            <a:pPr lvl="3"/>
            <a:r>
              <a:rPr lang="en-US"/>
              <a:t>		 * Add your fields to the thread</a:t>
            </a:r>
          </a:p>
          <a:p>
            <a:pPr lvl="3"/>
            <a:r>
              <a:rPr lang="en-US"/>
              <a:t>		 * data structure here.</a:t>
            </a:r>
          </a:p>
          <a:p>
            <a:pPr lvl="3"/>
            <a:r>
              <a:rPr lang="en-US"/>
              <a:t>		 */</a:t>
            </a:r>
          </a:p>
          <a:p>
            <a:pPr lvl="3"/>
            <a:r>
              <a:rPr lang="en-US"/>
              <a:t>	};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12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multithreaded program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90000"/>
              </a:lnSpc>
              <a:buClr>
                <a:srgbClr val="54638C"/>
              </a:buClr>
            </a:pPr>
            <a:r>
              <a:rPr lang="en-US" sz="2800">
                <a:solidFill>
                  <a:prstClr val="white"/>
                </a:solidFill>
              </a:rPr>
              <a:t>(this slide and next)</a:t>
            </a:r>
          </a:p>
          <a:p>
            <a:pPr lvl="3"/>
            <a:endParaRPr lang="en-US"/>
          </a:p>
          <a:p>
            <a:pPr lvl="3"/>
            <a:r>
              <a:rPr lang="en-US"/>
              <a:t>void *thread_start(void *arg) {</a:t>
            </a:r>
          </a:p>
          <a:p>
            <a:pPr lvl="3"/>
            <a:r>
              <a:rPr lang="en-US"/>
              <a:t>	printf(“in thread_start, arg = %p\n”,</a:t>
            </a:r>
          </a:p>
          <a:p>
            <a:pPr lvl="3"/>
            <a:r>
              <a:rPr lang="en-US"/>
              <a:t>	    arg);</a:t>
            </a:r>
          </a:p>
          <a:p>
            <a:pPr lvl="3"/>
            <a:r>
              <a:rPr lang="en-US"/>
              <a:t>	return 0;</a:t>
            </a:r>
          </a:p>
          <a:p>
            <a:pPr lvl="3"/>
            <a:r>
              <a:rPr lang="en-US"/>
              <a:t>}</a:t>
            </a:r>
          </a:p>
          <a:p>
            <a:pPr lvl="3"/>
            <a:endParaRPr lang="en-US"/>
          </a:p>
          <a:p>
            <a:pPr lvl="3"/>
            <a:r>
              <a:rPr lang="en-US"/>
              <a:t>...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13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multithreaded program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3"/>
            <a:r>
              <a:rPr lang="en-US"/>
              <a:t>int main(int argc, char **argv) {</a:t>
            </a:r>
          </a:p>
          <a:p>
            <a:pPr lvl="3"/>
            <a:r>
              <a:rPr lang="en-US"/>
              <a:t>	sthread_init();    </a:t>
            </a:r>
          </a:p>
          <a:p>
            <a:pPr lvl="3"/>
            <a:r>
              <a:rPr lang="en-US"/>
              <a:t>	for(i = 0; i &lt; 3; i++) {</a:t>
            </a:r>
          </a:p>
          <a:p>
            <a:pPr lvl="3"/>
            <a:r>
              <a:rPr lang="en-US"/>
              <a:t>		if (sthread_create(thread_start,</a:t>
            </a:r>
          </a:p>
          <a:p>
            <a:pPr lvl="3"/>
            <a:r>
              <a:rPr lang="en-US"/>
              <a:t>			                (void *)i) == NULL) {</a:t>
            </a:r>
          </a:p>
          <a:p>
            <a:pPr lvl="3"/>
            <a:r>
              <a:rPr lang="en-US"/>
              <a:t>			printf("sthread_create failed\n");</a:t>
            </a:r>
          </a:p>
          <a:p>
            <a:pPr lvl="3"/>
            <a:r>
              <a:rPr lang="en-US"/>
              <a:t>			exit(1);</a:t>
            </a:r>
          </a:p>
          <a:p>
            <a:pPr lvl="3"/>
            <a:r>
              <a:rPr lang="en-US"/>
              <a:t>		}</a:t>
            </a:r>
          </a:p>
          <a:p>
            <a:pPr lvl="3"/>
            <a:r>
              <a:rPr lang="en-US"/>
              <a:t>	}</a:t>
            </a:r>
          </a:p>
          <a:p>
            <a:pPr lvl="3"/>
            <a:r>
              <a:rPr lang="en-US"/>
              <a:t>	sthread_yield();</a:t>
            </a:r>
          </a:p>
          <a:p>
            <a:pPr lvl="3"/>
            <a:r>
              <a:rPr lang="en-US"/>
              <a:t>	printf("back in main\n");</a:t>
            </a:r>
          </a:p>
          <a:p>
            <a:pPr lvl="3"/>
            <a:r>
              <a:rPr lang="en-US"/>
              <a:t>	return 0;</a:t>
            </a:r>
          </a:p>
          <a:p>
            <a:pPr lvl="3"/>
            <a:r>
              <a:rPr lang="en-US"/>
              <a:t>}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14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contexts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/>
              <a:t>(Provided for you in project 2)</a:t>
            </a:r>
          </a:p>
          <a:p>
            <a:pPr lvl="0">
              <a:lnSpc>
                <a:spcPct val="90000"/>
              </a:lnSpc>
              <a:buClr>
                <a:srgbClr val="54638C"/>
              </a:buClr>
            </a:pPr>
            <a:r>
              <a:rPr lang="en-US"/>
              <a:t>Thread </a:t>
            </a:r>
            <a:r>
              <a:rPr lang="en-US" i="1"/>
              <a:t>context </a:t>
            </a:r>
            <a:r>
              <a:rPr lang="en-US"/>
              <a:t>= thread stack + stack pointer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endParaRPr lang="en-US"/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sthread_new_ctx(func_to_run)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creates a new thread context that can be switched to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sthread_free_ctx(some_old_ctx)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Deletes the supplied context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sthread_switch(oldctx, newctx)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Puts current context into oldctx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Takes newctx and makes it current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B06E-74E7-0E4B-838E-66DE9B7C60B8}" type="slidenum">
              <a:rPr lang="en-US"/>
              <a:pPr/>
              <a:t>15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63" y="214313"/>
            <a:ext cx="7793037" cy="776287"/>
          </a:xfrm>
        </p:spPr>
        <p:txBody>
          <a:bodyPr/>
          <a:lstStyle/>
          <a:p>
            <a:r>
              <a:rPr lang="en-US"/>
              <a:t>How sthread_switch works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Xsthread_switch: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pusha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movl %esp,(%eax)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movl %edx,%esp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popa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ret</a:t>
            </a:r>
          </a:p>
          <a:p>
            <a:pPr>
              <a:buFont typeface="Wingdings" charset="2"/>
              <a:buNone/>
            </a:pPr>
            <a:endParaRPr lang="en-US" sz="1800">
              <a:latin typeface="Courier New" charset="0"/>
            </a:endParaRP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4724400" y="3733800"/>
            <a:ext cx="1143000" cy="19050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77" name="Rectangle 9"/>
          <p:cNvSpPr>
            <a:spLocks noChangeArrowheads="1"/>
          </p:cNvSpPr>
          <p:nvPr/>
        </p:nvSpPr>
        <p:spPr bwMode="auto">
          <a:xfrm>
            <a:off x="4724400" y="2286000"/>
            <a:ext cx="1143000" cy="14478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09580" name="Rectangle 12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09582" name="Rectangle 14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9583" name="Rectangle 15"/>
          <p:cNvSpPr>
            <a:spLocks noChangeArrowheads="1"/>
          </p:cNvSpPr>
          <p:nvPr/>
        </p:nvSpPr>
        <p:spPr bwMode="auto">
          <a:xfrm>
            <a:off x="7162800" y="4800600"/>
            <a:ext cx="1143000" cy="838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4" name="Rectangle 16"/>
          <p:cNvSpPr>
            <a:spLocks noChangeArrowheads="1"/>
          </p:cNvSpPr>
          <p:nvPr/>
        </p:nvSpPr>
        <p:spPr bwMode="auto">
          <a:xfrm>
            <a:off x="7162800" y="2286000"/>
            <a:ext cx="1143000" cy="19050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5" name="Text Box 17"/>
          <p:cNvSpPr txBox="1">
            <a:spLocks noChangeArrowheads="1"/>
          </p:cNvSpPr>
          <p:nvPr/>
        </p:nvSpPr>
        <p:spPr bwMode="auto">
          <a:xfrm>
            <a:off x="2743200" y="5638800"/>
            <a:ext cx="565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ESP</a:t>
            </a:r>
          </a:p>
        </p:txBody>
      </p:sp>
      <p:sp>
        <p:nvSpPr>
          <p:cNvPr id="109586" name="Rectangle 18"/>
          <p:cNvSpPr>
            <a:spLocks noChangeArrowheads="1"/>
          </p:cNvSpPr>
          <p:nvPr/>
        </p:nvSpPr>
        <p:spPr bwMode="auto">
          <a:xfrm>
            <a:off x="12192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33528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8" name="Line 20"/>
          <p:cNvSpPr>
            <a:spLocks noChangeShapeType="1"/>
          </p:cNvSpPr>
          <p:nvPr/>
        </p:nvSpPr>
        <p:spPr bwMode="auto">
          <a:xfrm>
            <a:off x="3581400" y="37338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9" name="Line 21"/>
          <p:cNvSpPr>
            <a:spLocks noChangeShapeType="1"/>
          </p:cNvSpPr>
          <p:nvPr/>
        </p:nvSpPr>
        <p:spPr bwMode="auto">
          <a:xfrm flipH="1" flipV="1">
            <a:off x="3581400" y="37338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0" name="Text Box 22"/>
          <p:cNvSpPr txBox="1">
            <a:spLocks noChangeArrowheads="1"/>
          </p:cNvSpPr>
          <p:nvPr/>
        </p:nvSpPr>
        <p:spPr bwMode="auto">
          <a:xfrm>
            <a:off x="11430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09591" name="Picture 2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5715000"/>
            <a:ext cx="1162050" cy="871538"/>
          </a:xfrm>
          <a:noFill/>
          <a:ln/>
        </p:spPr>
      </p:pic>
      <p:sp>
        <p:nvSpPr>
          <p:cNvPr id="109593" name="Text Box 25"/>
          <p:cNvSpPr txBox="1">
            <a:spLocks noChangeArrowheads="1"/>
          </p:cNvSpPr>
          <p:nvPr/>
        </p:nvSpPr>
        <p:spPr bwMode="auto">
          <a:xfrm>
            <a:off x="4419600" y="5867400"/>
            <a:ext cx="19335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1 running</a:t>
            </a:r>
          </a:p>
        </p:txBody>
      </p:sp>
      <p:sp>
        <p:nvSpPr>
          <p:cNvPr id="109594" name="Text Box 26"/>
          <p:cNvSpPr txBox="1">
            <a:spLocks noChangeArrowheads="1"/>
          </p:cNvSpPr>
          <p:nvPr/>
        </p:nvSpPr>
        <p:spPr bwMode="auto">
          <a:xfrm>
            <a:off x="6781800" y="5867400"/>
            <a:ext cx="17287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2 ready</a:t>
            </a:r>
          </a:p>
        </p:txBody>
      </p:sp>
      <p:sp>
        <p:nvSpPr>
          <p:cNvPr id="109595" name="Text Box 27"/>
          <p:cNvSpPr txBox="1">
            <a:spLocks noChangeArrowheads="1"/>
          </p:cNvSpPr>
          <p:nvPr/>
        </p:nvSpPr>
        <p:spPr bwMode="auto">
          <a:xfrm>
            <a:off x="4953000" y="6324600"/>
            <a:ext cx="32766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Want to switch to thread 2…</a:t>
            </a:r>
          </a:p>
        </p:txBody>
      </p:sp>
      <p:sp>
        <p:nvSpPr>
          <p:cNvPr id="109596" name="Line 28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7" name="Line 29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8" name="Rectangle 30"/>
          <p:cNvSpPr>
            <a:spLocks noChangeArrowheads="1"/>
          </p:cNvSpPr>
          <p:nvPr/>
        </p:nvSpPr>
        <p:spPr bwMode="auto">
          <a:xfrm>
            <a:off x="7162800" y="4191000"/>
            <a:ext cx="1143000" cy="6096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2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09601" name="Text Box 33"/>
          <p:cNvSpPr txBox="1">
            <a:spLocks noChangeArrowheads="1"/>
          </p:cNvSpPr>
          <p:nvPr/>
        </p:nvSpPr>
        <p:spPr bwMode="auto">
          <a:xfrm>
            <a:off x="2438400" y="6019800"/>
            <a:ext cx="12192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9602" name="Rectangle 34"/>
          <p:cNvSpPr>
            <a:spLocks noChangeArrowheads="1"/>
          </p:cNvSpPr>
          <p:nvPr/>
        </p:nvSpPr>
        <p:spPr bwMode="auto">
          <a:xfrm>
            <a:off x="2362200" y="6248400"/>
            <a:ext cx="1371600" cy="3810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Thread 1 regs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D81E-7C6F-8749-A0EE-FE7F1E65603A}" type="slidenum">
              <a:rPr lang="en-US"/>
              <a:pPr/>
              <a:t>16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93037" cy="776287"/>
          </a:xfrm>
        </p:spPr>
        <p:txBody>
          <a:bodyPr/>
          <a:lstStyle/>
          <a:p>
            <a:r>
              <a:rPr lang="en-US"/>
              <a:t>Push old context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Xsthread_switch: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</a:t>
            </a:r>
            <a:r>
              <a:rPr lang="en-US" sz="1800" b="1">
                <a:latin typeface="Courier New" charset="0"/>
              </a:rPr>
              <a:t>pusha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movl %esp,(%eax)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movl %edx,%esp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popa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ret</a:t>
            </a:r>
          </a:p>
          <a:p>
            <a:pPr>
              <a:buFont typeface="Wingdings" charset="2"/>
              <a:buNone/>
            </a:pPr>
            <a:endParaRPr lang="en-US" sz="1800">
              <a:latin typeface="Courier New" charset="0"/>
            </a:endParaRP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4724400" y="3733800"/>
            <a:ext cx="1143000" cy="19050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4724400" y="2286000"/>
            <a:ext cx="1143000" cy="8382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17770" name="Rectangle 10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7771" name="Rectangle 11"/>
          <p:cNvSpPr>
            <a:spLocks noChangeArrowheads="1"/>
          </p:cNvSpPr>
          <p:nvPr/>
        </p:nvSpPr>
        <p:spPr bwMode="auto">
          <a:xfrm>
            <a:off x="7162800" y="4800600"/>
            <a:ext cx="1143000" cy="838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2" name="Rectangle 12"/>
          <p:cNvSpPr>
            <a:spLocks noChangeArrowheads="1"/>
          </p:cNvSpPr>
          <p:nvPr/>
        </p:nvSpPr>
        <p:spPr bwMode="auto">
          <a:xfrm>
            <a:off x="7162800" y="2286000"/>
            <a:ext cx="1143000" cy="19050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3" name="Text Box 13"/>
          <p:cNvSpPr txBox="1">
            <a:spLocks noChangeArrowheads="1"/>
          </p:cNvSpPr>
          <p:nvPr/>
        </p:nvSpPr>
        <p:spPr bwMode="auto">
          <a:xfrm>
            <a:off x="2743200" y="5638800"/>
            <a:ext cx="565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ESP</a:t>
            </a:r>
          </a:p>
        </p:txBody>
      </p:sp>
      <p:sp>
        <p:nvSpPr>
          <p:cNvPr id="117774" name="Rectangle 14"/>
          <p:cNvSpPr>
            <a:spLocks noChangeArrowheads="1"/>
          </p:cNvSpPr>
          <p:nvPr/>
        </p:nvSpPr>
        <p:spPr bwMode="auto">
          <a:xfrm>
            <a:off x="12192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5" name="Rectangle 15"/>
          <p:cNvSpPr>
            <a:spLocks noChangeArrowheads="1"/>
          </p:cNvSpPr>
          <p:nvPr/>
        </p:nvSpPr>
        <p:spPr bwMode="auto">
          <a:xfrm>
            <a:off x="33528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6" name="Line 16"/>
          <p:cNvSpPr>
            <a:spLocks noChangeShapeType="1"/>
          </p:cNvSpPr>
          <p:nvPr/>
        </p:nvSpPr>
        <p:spPr bwMode="auto">
          <a:xfrm>
            <a:off x="3581400" y="3124200"/>
            <a:ext cx="1143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7" name="Line 17"/>
          <p:cNvSpPr>
            <a:spLocks noChangeShapeType="1"/>
          </p:cNvSpPr>
          <p:nvPr/>
        </p:nvSpPr>
        <p:spPr bwMode="auto">
          <a:xfrm flipH="1" flipV="1">
            <a:off x="3581400" y="3124200"/>
            <a:ext cx="0" cy="2667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8" name="Text Box 18"/>
          <p:cNvSpPr txBox="1">
            <a:spLocks noChangeArrowheads="1"/>
          </p:cNvSpPr>
          <p:nvPr/>
        </p:nvSpPr>
        <p:spPr bwMode="auto">
          <a:xfrm>
            <a:off x="11430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17779" name="Picture 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5715000"/>
            <a:ext cx="1162050" cy="871538"/>
          </a:xfrm>
          <a:noFill/>
          <a:ln/>
        </p:spPr>
      </p:pic>
      <p:sp>
        <p:nvSpPr>
          <p:cNvPr id="117780" name="Text Box 20"/>
          <p:cNvSpPr txBox="1">
            <a:spLocks noChangeArrowheads="1"/>
          </p:cNvSpPr>
          <p:nvPr/>
        </p:nvSpPr>
        <p:spPr bwMode="auto">
          <a:xfrm>
            <a:off x="4419600" y="5867400"/>
            <a:ext cx="19335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1 running</a:t>
            </a:r>
          </a:p>
        </p:txBody>
      </p:sp>
      <p:sp>
        <p:nvSpPr>
          <p:cNvPr id="117781" name="Text Box 21"/>
          <p:cNvSpPr txBox="1">
            <a:spLocks noChangeArrowheads="1"/>
          </p:cNvSpPr>
          <p:nvPr/>
        </p:nvSpPr>
        <p:spPr bwMode="auto">
          <a:xfrm>
            <a:off x="6781800" y="5867400"/>
            <a:ext cx="17287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2 ready</a:t>
            </a:r>
          </a:p>
        </p:txBody>
      </p:sp>
      <p:sp>
        <p:nvSpPr>
          <p:cNvPr id="117783" name="Line 23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4" name="Line 24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5" name="Rectangle 25"/>
          <p:cNvSpPr>
            <a:spLocks noChangeArrowheads="1"/>
          </p:cNvSpPr>
          <p:nvPr/>
        </p:nvSpPr>
        <p:spPr bwMode="auto">
          <a:xfrm>
            <a:off x="7162800" y="4191000"/>
            <a:ext cx="1143000" cy="6096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2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17786" name="Rectangle 26"/>
          <p:cNvSpPr>
            <a:spLocks noChangeArrowheads="1"/>
          </p:cNvSpPr>
          <p:nvPr/>
        </p:nvSpPr>
        <p:spPr bwMode="auto">
          <a:xfrm>
            <a:off x="4724400" y="3124200"/>
            <a:ext cx="1143000" cy="6096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1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17787" name="Rectangle 27"/>
          <p:cNvSpPr>
            <a:spLocks noChangeArrowheads="1"/>
          </p:cNvSpPr>
          <p:nvPr/>
        </p:nvSpPr>
        <p:spPr bwMode="auto">
          <a:xfrm>
            <a:off x="2362200" y="6248400"/>
            <a:ext cx="1371600" cy="3810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Thread 1 regs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3760-1597-B44C-ACE9-74BCE9EE6EC5}" type="slidenum">
              <a:rPr lang="en-US"/>
              <a:pPr/>
              <a:t>17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63" y="214313"/>
            <a:ext cx="7793037" cy="776287"/>
          </a:xfrm>
        </p:spPr>
        <p:txBody>
          <a:bodyPr/>
          <a:lstStyle/>
          <a:p>
            <a:r>
              <a:rPr lang="en-US"/>
              <a:t>Save old stack pointer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Xsthread_switch: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pusha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</a:t>
            </a:r>
            <a:r>
              <a:rPr lang="en-US" sz="1800" b="1">
                <a:latin typeface="Courier New" charset="0"/>
              </a:rPr>
              <a:t>movl %esp,(%eax)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movl %edx,%esp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popa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ret</a:t>
            </a:r>
          </a:p>
          <a:p>
            <a:pPr>
              <a:buFont typeface="Wingdings" charset="2"/>
              <a:buNone/>
            </a:pPr>
            <a:endParaRPr lang="en-US" sz="1800">
              <a:latin typeface="Courier New" charset="0"/>
            </a:endParaRP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4724400" y="3733800"/>
            <a:ext cx="1143000" cy="19050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4724400" y="2286000"/>
            <a:ext cx="1143000" cy="8382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19816" name="Rectangle 8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19818" name="Rectangle 10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9819" name="Rectangle 11"/>
          <p:cNvSpPr>
            <a:spLocks noChangeArrowheads="1"/>
          </p:cNvSpPr>
          <p:nvPr/>
        </p:nvSpPr>
        <p:spPr bwMode="auto">
          <a:xfrm>
            <a:off x="7162800" y="4800600"/>
            <a:ext cx="1143000" cy="838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0" name="Rectangle 12"/>
          <p:cNvSpPr>
            <a:spLocks noChangeArrowheads="1"/>
          </p:cNvSpPr>
          <p:nvPr/>
        </p:nvSpPr>
        <p:spPr bwMode="auto">
          <a:xfrm>
            <a:off x="7162800" y="2286000"/>
            <a:ext cx="1143000" cy="19050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1" name="Text Box 13"/>
          <p:cNvSpPr txBox="1">
            <a:spLocks noChangeArrowheads="1"/>
          </p:cNvSpPr>
          <p:nvPr/>
        </p:nvSpPr>
        <p:spPr bwMode="auto">
          <a:xfrm>
            <a:off x="2743200" y="5638800"/>
            <a:ext cx="565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ESP</a:t>
            </a:r>
          </a:p>
        </p:txBody>
      </p:sp>
      <p:sp>
        <p:nvSpPr>
          <p:cNvPr id="119822" name="Rectangle 14"/>
          <p:cNvSpPr>
            <a:spLocks noChangeArrowheads="1"/>
          </p:cNvSpPr>
          <p:nvPr/>
        </p:nvSpPr>
        <p:spPr bwMode="auto">
          <a:xfrm>
            <a:off x="12192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3" name="Rectangle 15"/>
          <p:cNvSpPr>
            <a:spLocks noChangeArrowheads="1"/>
          </p:cNvSpPr>
          <p:nvPr/>
        </p:nvSpPr>
        <p:spPr bwMode="auto">
          <a:xfrm>
            <a:off x="33528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4" name="Line 16"/>
          <p:cNvSpPr>
            <a:spLocks noChangeShapeType="1"/>
          </p:cNvSpPr>
          <p:nvPr/>
        </p:nvSpPr>
        <p:spPr bwMode="auto">
          <a:xfrm>
            <a:off x="3581400" y="3124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5" name="Line 17"/>
          <p:cNvSpPr>
            <a:spLocks noChangeShapeType="1"/>
          </p:cNvSpPr>
          <p:nvPr/>
        </p:nvSpPr>
        <p:spPr bwMode="auto">
          <a:xfrm flipH="1" flipV="1">
            <a:off x="3581400" y="31242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6" name="Text Box 18"/>
          <p:cNvSpPr txBox="1">
            <a:spLocks noChangeArrowheads="1"/>
          </p:cNvSpPr>
          <p:nvPr/>
        </p:nvSpPr>
        <p:spPr bwMode="auto">
          <a:xfrm>
            <a:off x="11430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19827" name="Picture 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5715000"/>
            <a:ext cx="1162050" cy="871538"/>
          </a:xfrm>
          <a:noFill/>
          <a:ln/>
        </p:spPr>
      </p:pic>
      <p:sp>
        <p:nvSpPr>
          <p:cNvPr id="119828" name="Text Box 20"/>
          <p:cNvSpPr txBox="1">
            <a:spLocks noChangeArrowheads="1"/>
          </p:cNvSpPr>
          <p:nvPr/>
        </p:nvSpPr>
        <p:spPr bwMode="auto">
          <a:xfrm>
            <a:off x="4419600" y="5867400"/>
            <a:ext cx="19335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1 running</a:t>
            </a:r>
          </a:p>
        </p:txBody>
      </p:sp>
      <p:sp>
        <p:nvSpPr>
          <p:cNvPr id="119829" name="Text Box 21"/>
          <p:cNvSpPr txBox="1">
            <a:spLocks noChangeArrowheads="1"/>
          </p:cNvSpPr>
          <p:nvPr/>
        </p:nvSpPr>
        <p:spPr bwMode="auto">
          <a:xfrm>
            <a:off x="6781800" y="5867400"/>
            <a:ext cx="17287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2 ready</a:t>
            </a:r>
          </a:p>
        </p:txBody>
      </p:sp>
      <p:sp>
        <p:nvSpPr>
          <p:cNvPr id="119831" name="Line 23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2" name="Line 24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3" name="Rectangle 25"/>
          <p:cNvSpPr>
            <a:spLocks noChangeArrowheads="1"/>
          </p:cNvSpPr>
          <p:nvPr/>
        </p:nvSpPr>
        <p:spPr bwMode="auto">
          <a:xfrm>
            <a:off x="7162800" y="4191000"/>
            <a:ext cx="1143000" cy="6096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2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19834" name="Rectangle 26"/>
          <p:cNvSpPr>
            <a:spLocks noChangeArrowheads="1"/>
          </p:cNvSpPr>
          <p:nvPr/>
        </p:nvSpPr>
        <p:spPr bwMode="auto">
          <a:xfrm>
            <a:off x="4724400" y="3124200"/>
            <a:ext cx="1143000" cy="6096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1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19835" name="Line 27"/>
          <p:cNvSpPr>
            <a:spLocks noChangeShapeType="1"/>
          </p:cNvSpPr>
          <p:nvPr/>
        </p:nvSpPr>
        <p:spPr bwMode="auto">
          <a:xfrm>
            <a:off x="6096000" y="1752600"/>
            <a:ext cx="0" cy="1371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6" name="Line 28"/>
          <p:cNvSpPr>
            <a:spLocks noChangeShapeType="1"/>
          </p:cNvSpPr>
          <p:nvPr/>
        </p:nvSpPr>
        <p:spPr bwMode="auto">
          <a:xfrm flipH="1">
            <a:off x="5867400" y="3124200"/>
            <a:ext cx="228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7" name="Rectangle 29"/>
          <p:cNvSpPr>
            <a:spLocks noChangeArrowheads="1"/>
          </p:cNvSpPr>
          <p:nvPr/>
        </p:nvSpPr>
        <p:spPr bwMode="auto">
          <a:xfrm>
            <a:off x="2362200" y="6248400"/>
            <a:ext cx="1371600" cy="3810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Thread 1 regs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202B-1471-AA4D-97F5-2BA56514CED0}" type="slidenum">
              <a:rPr lang="en-US"/>
              <a:pPr/>
              <a:t>18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93037" cy="776287"/>
          </a:xfrm>
        </p:spPr>
        <p:txBody>
          <a:bodyPr/>
          <a:lstStyle/>
          <a:p>
            <a:r>
              <a:rPr lang="en-US"/>
              <a:t>Change stack pointers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Xsthread_switch: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pusha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movl %esp,(%eax)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</a:t>
            </a:r>
            <a:r>
              <a:rPr lang="en-US" sz="1800" b="1">
                <a:latin typeface="Courier New" charset="0"/>
              </a:rPr>
              <a:t>movl %edx,%esp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popa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ret</a:t>
            </a:r>
          </a:p>
          <a:p>
            <a:pPr>
              <a:buFont typeface="Wingdings" charset="2"/>
              <a:buNone/>
            </a:pPr>
            <a:endParaRPr lang="en-US" sz="1800">
              <a:latin typeface="Courier New" charset="0"/>
            </a:endParaRP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4724400" y="3733800"/>
            <a:ext cx="1143000" cy="19050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4724400" y="2286000"/>
            <a:ext cx="1143000" cy="8382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2891" name="Rectangle 11"/>
          <p:cNvSpPr>
            <a:spLocks noChangeArrowheads="1"/>
          </p:cNvSpPr>
          <p:nvPr/>
        </p:nvSpPr>
        <p:spPr bwMode="auto">
          <a:xfrm>
            <a:off x="7162800" y="4800600"/>
            <a:ext cx="1143000" cy="838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2" name="Rectangle 12"/>
          <p:cNvSpPr>
            <a:spLocks noChangeArrowheads="1"/>
          </p:cNvSpPr>
          <p:nvPr/>
        </p:nvSpPr>
        <p:spPr bwMode="auto">
          <a:xfrm>
            <a:off x="7162800" y="2286000"/>
            <a:ext cx="1143000" cy="19050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3" name="Text Box 13"/>
          <p:cNvSpPr txBox="1">
            <a:spLocks noChangeArrowheads="1"/>
          </p:cNvSpPr>
          <p:nvPr/>
        </p:nvSpPr>
        <p:spPr bwMode="auto">
          <a:xfrm>
            <a:off x="2743200" y="5638800"/>
            <a:ext cx="565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ESP</a:t>
            </a:r>
          </a:p>
        </p:txBody>
      </p:sp>
      <p:sp>
        <p:nvSpPr>
          <p:cNvPr id="122894" name="Rectangle 14"/>
          <p:cNvSpPr>
            <a:spLocks noChangeArrowheads="1"/>
          </p:cNvSpPr>
          <p:nvPr/>
        </p:nvSpPr>
        <p:spPr bwMode="auto">
          <a:xfrm>
            <a:off x="12192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5" name="Rectangle 15"/>
          <p:cNvSpPr>
            <a:spLocks noChangeArrowheads="1"/>
          </p:cNvSpPr>
          <p:nvPr/>
        </p:nvSpPr>
        <p:spPr bwMode="auto">
          <a:xfrm>
            <a:off x="33528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8" name="Text Box 18"/>
          <p:cNvSpPr txBox="1">
            <a:spLocks noChangeArrowheads="1"/>
          </p:cNvSpPr>
          <p:nvPr/>
        </p:nvSpPr>
        <p:spPr bwMode="auto">
          <a:xfrm>
            <a:off x="11430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22899" name="Picture 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5715000"/>
            <a:ext cx="1162050" cy="871538"/>
          </a:xfrm>
          <a:noFill/>
          <a:ln/>
        </p:spPr>
      </p:pic>
      <p:sp>
        <p:nvSpPr>
          <p:cNvPr id="122900" name="Text Box 20"/>
          <p:cNvSpPr txBox="1">
            <a:spLocks noChangeArrowheads="1"/>
          </p:cNvSpPr>
          <p:nvPr/>
        </p:nvSpPr>
        <p:spPr bwMode="auto">
          <a:xfrm>
            <a:off x="4419600" y="5867400"/>
            <a:ext cx="17287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1 ready</a:t>
            </a:r>
          </a:p>
        </p:txBody>
      </p:sp>
      <p:sp>
        <p:nvSpPr>
          <p:cNvPr id="122901" name="Text Box 21"/>
          <p:cNvSpPr txBox="1">
            <a:spLocks noChangeArrowheads="1"/>
          </p:cNvSpPr>
          <p:nvPr/>
        </p:nvSpPr>
        <p:spPr bwMode="auto">
          <a:xfrm>
            <a:off x="6781800" y="5867400"/>
            <a:ext cx="19335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2 running</a:t>
            </a:r>
          </a:p>
        </p:txBody>
      </p:sp>
      <p:sp>
        <p:nvSpPr>
          <p:cNvPr id="122903" name="Line 23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4" name="Line 24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5" name="Rectangle 25"/>
          <p:cNvSpPr>
            <a:spLocks noChangeArrowheads="1"/>
          </p:cNvSpPr>
          <p:nvPr/>
        </p:nvSpPr>
        <p:spPr bwMode="auto">
          <a:xfrm>
            <a:off x="7162800" y="4191000"/>
            <a:ext cx="1143000" cy="6096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2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22906" name="Rectangle 26"/>
          <p:cNvSpPr>
            <a:spLocks noChangeArrowheads="1"/>
          </p:cNvSpPr>
          <p:nvPr/>
        </p:nvSpPr>
        <p:spPr bwMode="auto">
          <a:xfrm>
            <a:off x="4724400" y="3124200"/>
            <a:ext cx="1143000" cy="6096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1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22907" name="Line 27"/>
          <p:cNvSpPr>
            <a:spLocks noChangeShapeType="1"/>
          </p:cNvSpPr>
          <p:nvPr/>
        </p:nvSpPr>
        <p:spPr bwMode="auto">
          <a:xfrm>
            <a:off x="6096000" y="17526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8" name="Line 28"/>
          <p:cNvSpPr>
            <a:spLocks noChangeShapeType="1"/>
          </p:cNvSpPr>
          <p:nvPr/>
        </p:nvSpPr>
        <p:spPr bwMode="auto">
          <a:xfrm flipH="1">
            <a:off x="5867400" y="3124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9" name="Line 29"/>
          <p:cNvSpPr>
            <a:spLocks noChangeShapeType="1"/>
          </p:cNvSpPr>
          <p:nvPr/>
        </p:nvSpPr>
        <p:spPr bwMode="auto">
          <a:xfrm>
            <a:off x="3733800" y="5791200"/>
            <a:ext cx="3048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0" name="Line 30"/>
          <p:cNvSpPr>
            <a:spLocks noChangeShapeType="1"/>
          </p:cNvSpPr>
          <p:nvPr/>
        </p:nvSpPr>
        <p:spPr bwMode="auto">
          <a:xfrm flipV="1">
            <a:off x="6781800" y="4191000"/>
            <a:ext cx="0" cy="1600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1" name="Line 31"/>
          <p:cNvSpPr>
            <a:spLocks noChangeShapeType="1"/>
          </p:cNvSpPr>
          <p:nvPr/>
        </p:nvSpPr>
        <p:spPr bwMode="auto">
          <a:xfrm>
            <a:off x="6781800" y="4191000"/>
            <a:ext cx="381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2" name="Rectangle 32"/>
          <p:cNvSpPr>
            <a:spLocks noChangeArrowheads="1"/>
          </p:cNvSpPr>
          <p:nvPr/>
        </p:nvSpPr>
        <p:spPr bwMode="auto">
          <a:xfrm>
            <a:off x="2362200" y="6248400"/>
            <a:ext cx="1371600" cy="3810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Thread 1 regs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EB3F-67A3-5D4E-8658-DD63E65FDC96}" type="slidenum">
              <a:rPr lang="en-US"/>
              <a:pPr/>
              <a:t>19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93037" cy="776287"/>
          </a:xfrm>
        </p:spPr>
        <p:txBody>
          <a:bodyPr/>
          <a:lstStyle/>
          <a:p>
            <a:r>
              <a:rPr lang="en-US"/>
              <a:t>Pop off new context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Xsthread_switch: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pusha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movl %esp,(%eax)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movl %edx,%esp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</a:t>
            </a:r>
            <a:r>
              <a:rPr lang="en-US" sz="1800" b="1">
                <a:latin typeface="Courier New" charset="0"/>
              </a:rPr>
              <a:t>popa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ret</a:t>
            </a:r>
          </a:p>
          <a:p>
            <a:pPr>
              <a:buFont typeface="Wingdings" charset="2"/>
              <a:buNone/>
            </a:pPr>
            <a:endParaRPr lang="en-US" sz="1800">
              <a:latin typeface="Courier New" charset="0"/>
            </a:endParaRP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4724400" y="3733800"/>
            <a:ext cx="1143000" cy="19050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4724400" y="2286000"/>
            <a:ext cx="1143000" cy="8382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25962" name="Rectangle 10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7162800" y="4800600"/>
            <a:ext cx="1143000" cy="838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4" name="Rectangle 12"/>
          <p:cNvSpPr>
            <a:spLocks noChangeArrowheads="1"/>
          </p:cNvSpPr>
          <p:nvPr/>
        </p:nvSpPr>
        <p:spPr bwMode="auto">
          <a:xfrm>
            <a:off x="7162800" y="2286000"/>
            <a:ext cx="1143000" cy="25146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5" name="Text Box 13"/>
          <p:cNvSpPr txBox="1">
            <a:spLocks noChangeArrowheads="1"/>
          </p:cNvSpPr>
          <p:nvPr/>
        </p:nvSpPr>
        <p:spPr bwMode="auto">
          <a:xfrm>
            <a:off x="2743200" y="5638800"/>
            <a:ext cx="565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ESP</a:t>
            </a:r>
          </a:p>
        </p:txBody>
      </p:sp>
      <p:sp>
        <p:nvSpPr>
          <p:cNvPr id="125966" name="Rectangle 14"/>
          <p:cNvSpPr>
            <a:spLocks noChangeArrowheads="1"/>
          </p:cNvSpPr>
          <p:nvPr/>
        </p:nvSpPr>
        <p:spPr bwMode="auto">
          <a:xfrm>
            <a:off x="12192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7" name="Rectangle 15"/>
          <p:cNvSpPr>
            <a:spLocks noChangeArrowheads="1"/>
          </p:cNvSpPr>
          <p:nvPr/>
        </p:nvSpPr>
        <p:spPr bwMode="auto">
          <a:xfrm>
            <a:off x="33528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8" name="Text Box 16"/>
          <p:cNvSpPr txBox="1">
            <a:spLocks noChangeArrowheads="1"/>
          </p:cNvSpPr>
          <p:nvPr/>
        </p:nvSpPr>
        <p:spPr bwMode="auto">
          <a:xfrm>
            <a:off x="11430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25969" name="Picture 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5715000"/>
            <a:ext cx="1162050" cy="871538"/>
          </a:xfrm>
          <a:noFill/>
          <a:ln/>
        </p:spPr>
      </p:pic>
      <p:sp>
        <p:nvSpPr>
          <p:cNvPr id="125970" name="Text Box 18"/>
          <p:cNvSpPr txBox="1">
            <a:spLocks noChangeArrowheads="1"/>
          </p:cNvSpPr>
          <p:nvPr/>
        </p:nvSpPr>
        <p:spPr bwMode="auto">
          <a:xfrm>
            <a:off x="4419600" y="5867400"/>
            <a:ext cx="17287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1 ready</a:t>
            </a:r>
          </a:p>
        </p:txBody>
      </p:sp>
      <p:sp>
        <p:nvSpPr>
          <p:cNvPr id="125971" name="Text Box 19"/>
          <p:cNvSpPr txBox="1">
            <a:spLocks noChangeArrowheads="1"/>
          </p:cNvSpPr>
          <p:nvPr/>
        </p:nvSpPr>
        <p:spPr bwMode="auto">
          <a:xfrm>
            <a:off x="6781800" y="5867400"/>
            <a:ext cx="19335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2 running</a:t>
            </a:r>
          </a:p>
        </p:txBody>
      </p:sp>
      <p:sp>
        <p:nvSpPr>
          <p:cNvPr id="125973" name="Line 21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4" name="Line 22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6" name="Rectangle 24"/>
          <p:cNvSpPr>
            <a:spLocks noChangeArrowheads="1"/>
          </p:cNvSpPr>
          <p:nvPr/>
        </p:nvSpPr>
        <p:spPr bwMode="auto">
          <a:xfrm>
            <a:off x="4724400" y="3124200"/>
            <a:ext cx="1143000" cy="6096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1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25977" name="Line 25"/>
          <p:cNvSpPr>
            <a:spLocks noChangeShapeType="1"/>
          </p:cNvSpPr>
          <p:nvPr/>
        </p:nvSpPr>
        <p:spPr bwMode="auto">
          <a:xfrm>
            <a:off x="6096000" y="17526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8" name="Line 26"/>
          <p:cNvSpPr>
            <a:spLocks noChangeShapeType="1"/>
          </p:cNvSpPr>
          <p:nvPr/>
        </p:nvSpPr>
        <p:spPr bwMode="auto">
          <a:xfrm flipH="1">
            <a:off x="5867400" y="3124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9" name="Line 27"/>
          <p:cNvSpPr>
            <a:spLocks noChangeShapeType="1"/>
          </p:cNvSpPr>
          <p:nvPr/>
        </p:nvSpPr>
        <p:spPr bwMode="auto">
          <a:xfrm>
            <a:off x="3733800" y="5791200"/>
            <a:ext cx="3048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80" name="Line 28"/>
          <p:cNvSpPr>
            <a:spLocks noChangeShapeType="1"/>
          </p:cNvSpPr>
          <p:nvPr/>
        </p:nvSpPr>
        <p:spPr bwMode="auto">
          <a:xfrm flipV="1">
            <a:off x="6781800" y="4800600"/>
            <a:ext cx="0" cy="990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81" name="Line 29"/>
          <p:cNvSpPr>
            <a:spLocks noChangeShapeType="1"/>
          </p:cNvSpPr>
          <p:nvPr/>
        </p:nvSpPr>
        <p:spPr bwMode="auto">
          <a:xfrm>
            <a:off x="6781800" y="4800600"/>
            <a:ext cx="381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82" name="Rectangle 30"/>
          <p:cNvSpPr>
            <a:spLocks noChangeArrowheads="1"/>
          </p:cNvSpPr>
          <p:nvPr/>
        </p:nvSpPr>
        <p:spPr bwMode="auto">
          <a:xfrm>
            <a:off x="2362200" y="6248400"/>
            <a:ext cx="1371600" cy="3810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Thread 2 regs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Project 1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r>
              <a:rPr lang="en-US" dirty="0"/>
              <a:t>Congratulations, you’re all kernel hackers now!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10/21/10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DEC8-4DFC-EB46-AFC1-9F65F3B798C7}" type="slidenum">
              <a:rPr lang="en-US"/>
              <a:pPr/>
              <a:t>20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93037" cy="776287"/>
          </a:xfrm>
        </p:spPr>
        <p:txBody>
          <a:bodyPr/>
          <a:lstStyle/>
          <a:p>
            <a:r>
              <a:rPr lang="en-US"/>
              <a:t>Done; return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Xsthread_switch: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pusha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movl %esp,(%eax)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movl %edx,%esp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popa</a:t>
            </a:r>
          </a:p>
          <a:p>
            <a:pPr>
              <a:buFont typeface="Wingdings" charset="2"/>
              <a:buNone/>
            </a:pPr>
            <a:r>
              <a:rPr lang="en-US" sz="1800">
                <a:latin typeface="Courier New" charset="0"/>
              </a:rPr>
              <a:t>	</a:t>
            </a:r>
            <a:r>
              <a:rPr lang="en-US" sz="1800" b="1">
                <a:latin typeface="Courier New" charset="0"/>
              </a:rPr>
              <a:t>ret</a:t>
            </a:r>
          </a:p>
          <a:p>
            <a:pPr>
              <a:buFont typeface="Wingdings" charset="2"/>
              <a:buNone/>
            </a:pPr>
            <a:endParaRPr lang="en-US" sz="1800">
              <a:latin typeface="Courier New" charset="0"/>
            </a:endParaRP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4724400" y="3733800"/>
            <a:ext cx="1143000" cy="19050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4724400" y="2286000"/>
            <a:ext cx="1143000" cy="8382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26986" name="Rectangle 10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6987" name="Rectangle 11"/>
          <p:cNvSpPr>
            <a:spLocks noChangeArrowheads="1"/>
          </p:cNvSpPr>
          <p:nvPr/>
        </p:nvSpPr>
        <p:spPr bwMode="auto">
          <a:xfrm>
            <a:off x="7162800" y="4800600"/>
            <a:ext cx="1143000" cy="838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88" name="Rectangle 12"/>
          <p:cNvSpPr>
            <a:spLocks noChangeArrowheads="1"/>
          </p:cNvSpPr>
          <p:nvPr/>
        </p:nvSpPr>
        <p:spPr bwMode="auto">
          <a:xfrm>
            <a:off x="7162800" y="2286000"/>
            <a:ext cx="1143000" cy="25146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89" name="Text Box 13"/>
          <p:cNvSpPr txBox="1">
            <a:spLocks noChangeArrowheads="1"/>
          </p:cNvSpPr>
          <p:nvPr/>
        </p:nvSpPr>
        <p:spPr bwMode="auto">
          <a:xfrm>
            <a:off x="2743200" y="5638800"/>
            <a:ext cx="565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ESP</a:t>
            </a:r>
          </a:p>
        </p:txBody>
      </p:sp>
      <p:sp>
        <p:nvSpPr>
          <p:cNvPr id="126990" name="Rectangle 14"/>
          <p:cNvSpPr>
            <a:spLocks noChangeArrowheads="1"/>
          </p:cNvSpPr>
          <p:nvPr/>
        </p:nvSpPr>
        <p:spPr bwMode="auto">
          <a:xfrm>
            <a:off x="12192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1" name="Rectangle 15"/>
          <p:cNvSpPr>
            <a:spLocks noChangeArrowheads="1"/>
          </p:cNvSpPr>
          <p:nvPr/>
        </p:nvSpPr>
        <p:spPr bwMode="auto">
          <a:xfrm>
            <a:off x="33528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2" name="Text Box 16"/>
          <p:cNvSpPr txBox="1">
            <a:spLocks noChangeArrowheads="1"/>
          </p:cNvSpPr>
          <p:nvPr/>
        </p:nvSpPr>
        <p:spPr bwMode="auto">
          <a:xfrm>
            <a:off x="11430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26993" name="Picture 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5715000"/>
            <a:ext cx="1162050" cy="871538"/>
          </a:xfrm>
          <a:noFill/>
          <a:ln/>
        </p:spPr>
      </p:pic>
      <p:sp>
        <p:nvSpPr>
          <p:cNvPr id="126994" name="Text Box 18"/>
          <p:cNvSpPr txBox="1">
            <a:spLocks noChangeArrowheads="1"/>
          </p:cNvSpPr>
          <p:nvPr/>
        </p:nvSpPr>
        <p:spPr bwMode="auto">
          <a:xfrm>
            <a:off x="4419600" y="5867400"/>
            <a:ext cx="17287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1 ready</a:t>
            </a:r>
          </a:p>
        </p:txBody>
      </p:sp>
      <p:sp>
        <p:nvSpPr>
          <p:cNvPr id="126995" name="Text Box 19"/>
          <p:cNvSpPr txBox="1">
            <a:spLocks noChangeArrowheads="1"/>
          </p:cNvSpPr>
          <p:nvPr/>
        </p:nvSpPr>
        <p:spPr bwMode="auto">
          <a:xfrm>
            <a:off x="6781800" y="5867400"/>
            <a:ext cx="19335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2 running</a:t>
            </a:r>
          </a:p>
        </p:txBody>
      </p:sp>
      <p:sp>
        <p:nvSpPr>
          <p:cNvPr id="126996" name="Line 20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7" name="Line 21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8" name="Rectangle 22"/>
          <p:cNvSpPr>
            <a:spLocks noChangeArrowheads="1"/>
          </p:cNvSpPr>
          <p:nvPr/>
        </p:nvSpPr>
        <p:spPr bwMode="auto">
          <a:xfrm>
            <a:off x="4724400" y="3124200"/>
            <a:ext cx="1143000" cy="6096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1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26999" name="Line 23"/>
          <p:cNvSpPr>
            <a:spLocks noChangeShapeType="1"/>
          </p:cNvSpPr>
          <p:nvPr/>
        </p:nvSpPr>
        <p:spPr bwMode="auto">
          <a:xfrm>
            <a:off x="6096000" y="17526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0" name="Line 24"/>
          <p:cNvSpPr>
            <a:spLocks noChangeShapeType="1"/>
          </p:cNvSpPr>
          <p:nvPr/>
        </p:nvSpPr>
        <p:spPr bwMode="auto">
          <a:xfrm flipH="1">
            <a:off x="5867400" y="3124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1" name="Line 25"/>
          <p:cNvSpPr>
            <a:spLocks noChangeShapeType="1"/>
          </p:cNvSpPr>
          <p:nvPr/>
        </p:nvSpPr>
        <p:spPr bwMode="auto">
          <a:xfrm>
            <a:off x="3733800" y="5791200"/>
            <a:ext cx="3048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2" name="Line 26"/>
          <p:cNvSpPr>
            <a:spLocks noChangeShapeType="1"/>
          </p:cNvSpPr>
          <p:nvPr/>
        </p:nvSpPr>
        <p:spPr bwMode="auto">
          <a:xfrm flipV="1">
            <a:off x="6781800" y="4800600"/>
            <a:ext cx="0" cy="990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3" name="Line 27"/>
          <p:cNvSpPr>
            <a:spLocks noChangeShapeType="1"/>
          </p:cNvSpPr>
          <p:nvPr/>
        </p:nvSpPr>
        <p:spPr bwMode="auto">
          <a:xfrm>
            <a:off x="6781800" y="4800600"/>
            <a:ext cx="381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4" name="Rectangle 28"/>
          <p:cNvSpPr>
            <a:spLocks noChangeArrowheads="1"/>
          </p:cNvSpPr>
          <p:nvPr/>
        </p:nvSpPr>
        <p:spPr bwMode="auto">
          <a:xfrm>
            <a:off x="457200" y="3276600"/>
            <a:ext cx="3429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sz="2400"/>
              <a:t>What got switched?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</a:pPr>
            <a:r>
              <a:rPr lang="en-US" sz="2000">
                <a:ea typeface="ＭＳ Ｐゴシック" charset="-128"/>
              </a:rPr>
              <a:t>ESP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</a:pPr>
            <a:r>
              <a:rPr lang="en-US" sz="2000">
                <a:ea typeface="ＭＳ Ｐゴシック" charset="-128"/>
              </a:rPr>
              <a:t>PC (how?)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</a:pPr>
            <a:r>
              <a:rPr lang="en-US" sz="2000">
                <a:ea typeface="ＭＳ Ｐゴシック" charset="-128"/>
              </a:rPr>
              <a:t>Other registers</a:t>
            </a:r>
          </a:p>
        </p:txBody>
      </p:sp>
      <p:sp>
        <p:nvSpPr>
          <p:cNvPr id="127005" name="Rectangle 29"/>
          <p:cNvSpPr>
            <a:spLocks noChangeArrowheads="1"/>
          </p:cNvSpPr>
          <p:nvPr/>
        </p:nvSpPr>
        <p:spPr bwMode="auto">
          <a:xfrm>
            <a:off x="2362200" y="6248400"/>
            <a:ext cx="1371600" cy="3810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Thread 2 regs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63" y="214313"/>
            <a:ext cx="7793037" cy="776287"/>
          </a:xfrm>
        </p:spPr>
        <p:txBody>
          <a:bodyPr/>
          <a:lstStyle/>
          <a:p>
            <a:r>
              <a:rPr lang="en-US"/>
              <a:t>Adjusting the PC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4724400" y="3962400"/>
            <a:ext cx="1143000" cy="16764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4724400" y="2286000"/>
            <a:ext cx="1143000" cy="8382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30056" name="Rectangle 8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30058" name="Rectangle 10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0059" name="Rectangle 11"/>
          <p:cNvSpPr>
            <a:spLocks noChangeArrowheads="1"/>
          </p:cNvSpPr>
          <p:nvPr/>
        </p:nvSpPr>
        <p:spPr bwMode="auto">
          <a:xfrm>
            <a:off x="7162800" y="5029200"/>
            <a:ext cx="1143000" cy="609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60" name="Rectangle 12"/>
          <p:cNvSpPr>
            <a:spLocks noChangeArrowheads="1"/>
          </p:cNvSpPr>
          <p:nvPr/>
        </p:nvSpPr>
        <p:spPr bwMode="auto">
          <a:xfrm>
            <a:off x="7162800" y="2286000"/>
            <a:ext cx="1143000" cy="25146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61" name="Text Box 13"/>
          <p:cNvSpPr txBox="1">
            <a:spLocks noChangeArrowheads="1"/>
          </p:cNvSpPr>
          <p:nvPr/>
        </p:nvSpPr>
        <p:spPr bwMode="auto">
          <a:xfrm>
            <a:off x="1905000" y="5638800"/>
            <a:ext cx="565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ESP</a:t>
            </a:r>
          </a:p>
        </p:txBody>
      </p:sp>
      <p:sp>
        <p:nvSpPr>
          <p:cNvPr id="130062" name="Rectangle 14"/>
          <p:cNvSpPr>
            <a:spLocks noChangeArrowheads="1"/>
          </p:cNvSpPr>
          <p:nvPr/>
        </p:nvSpPr>
        <p:spPr bwMode="auto">
          <a:xfrm>
            <a:off x="3810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63" name="Rectangle 15"/>
          <p:cNvSpPr>
            <a:spLocks noChangeArrowheads="1"/>
          </p:cNvSpPr>
          <p:nvPr/>
        </p:nvSpPr>
        <p:spPr bwMode="auto">
          <a:xfrm>
            <a:off x="25146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3048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30065" name="Picture 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5715000"/>
            <a:ext cx="1162050" cy="871538"/>
          </a:xfrm>
          <a:noFill/>
          <a:ln/>
        </p:spPr>
      </p:pic>
      <p:sp>
        <p:nvSpPr>
          <p:cNvPr id="130067" name="Text Box 19"/>
          <p:cNvSpPr txBox="1">
            <a:spLocks noChangeArrowheads="1"/>
          </p:cNvSpPr>
          <p:nvPr/>
        </p:nvSpPr>
        <p:spPr bwMode="auto">
          <a:xfrm>
            <a:off x="6581775" y="5791200"/>
            <a:ext cx="2391212" cy="9233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</a:t>
            </a:r>
            <a:r>
              <a:rPr lang="en-US" u="sng"/>
              <a:t>Thread 2 (running):</a:t>
            </a:r>
          </a:p>
          <a:p>
            <a:r>
              <a:rPr lang="en-US"/>
              <a:t>sthread_</a:t>
            </a:r>
            <a:r>
              <a:rPr lang="en-US"/>
              <a:t>switch(t2,...);</a:t>
            </a:r>
            <a:endParaRPr lang="en-US" sz="900"/>
          </a:p>
          <a:p>
            <a:r>
              <a:rPr lang="en-US"/>
              <a:t>0x800: printf(“test 2”);</a:t>
            </a:r>
          </a:p>
        </p:txBody>
      </p:sp>
      <p:sp>
        <p:nvSpPr>
          <p:cNvPr id="130068" name="Line 20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69" name="Line 21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70" name="Rectangle 22"/>
          <p:cNvSpPr>
            <a:spLocks noChangeArrowheads="1"/>
          </p:cNvSpPr>
          <p:nvPr/>
        </p:nvSpPr>
        <p:spPr bwMode="auto">
          <a:xfrm>
            <a:off x="4724400" y="3124200"/>
            <a:ext cx="1143000" cy="6096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1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30071" name="Line 23"/>
          <p:cNvSpPr>
            <a:spLocks noChangeShapeType="1"/>
          </p:cNvSpPr>
          <p:nvPr/>
        </p:nvSpPr>
        <p:spPr bwMode="auto">
          <a:xfrm>
            <a:off x="6096000" y="17526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72" name="Line 24"/>
          <p:cNvSpPr>
            <a:spLocks noChangeShapeType="1"/>
          </p:cNvSpPr>
          <p:nvPr/>
        </p:nvSpPr>
        <p:spPr bwMode="auto">
          <a:xfrm flipH="1">
            <a:off x="5867400" y="3124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76" name="Rectangle 28"/>
          <p:cNvSpPr>
            <a:spLocks noChangeArrowheads="1"/>
          </p:cNvSpPr>
          <p:nvPr/>
        </p:nvSpPr>
        <p:spPr bwMode="auto">
          <a:xfrm>
            <a:off x="533400" y="1676400"/>
            <a:ext cx="3505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sz="2000" b="1"/>
              <a:t>ret</a:t>
            </a:r>
            <a:r>
              <a:rPr lang="en-US" sz="2000"/>
              <a:t> pops off the new return address!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</a:pPr>
            <a:endParaRPr lang="en-US" sz="2000">
              <a:ea typeface="ＭＳ Ｐゴシック" charset="-128"/>
            </a:endParaRPr>
          </a:p>
        </p:txBody>
      </p:sp>
      <p:sp>
        <p:nvSpPr>
          <p:cNvPr id="130077" name="Text Box 29"/>
          <p:cNvSpPr txBox="1">
            <a:spLocks noChangeArrowheads="1"/>
          </p:cNvSpPr>
          <p:nvPr/>
        </p:nvSpPr>
        <p:spPr bwMode="auto">
          <a:xfrm>
            <a:off x="7162800" y="4724400"/>
            <a:ext cx="11430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0078" name="Rectangle 30"/>
          <p:cNvSpPr>
            <a:spLocks noChangeArrowheads="1"/>
          </p:cNvSpPr>
          <p:nvPr/>
        </p:nvSpPr>
        <p:spPr bwMode="auto">
          <a:xfrm>
            <a:off x="7162800" y="4800600"/>
            <a:ext cx="11430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accent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accent5"/>
                </a:solidFill>
              </a:rPr>
              <a:t>ra=0x800</a:t>
            </a:r>
          </a:p>
        </p:txBody>
      </p:sp>
      <p:sp>
        <p:nvSpPr>
          <p:cNvPr id="130079" name="Text Box 31"/>
          <p:cNvSpPr txBox="1">
            <a:spLocks noChangeArrowheads="1"/>
          </p:cNvSpPr>
          <p:nvPr/>
        </p:nvSpPr>
        <p:spPr bwMode="auto">
          <a:xfrm>
            <a:off x="1905000" y="6248400"/>
            <a:ext cx="51752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PC</a:t>
            </a:r>
          </a:p>
        </p:txBody>
      </p:sp>
      <p:sp>
        <p:nvSpPr>
          <p:cNvPr id="130080" name="Rectangle 32"/>
          <p:cNvSpPr>
            <a:spLocks noChangeArrowheads="1"/>
          </p:cNvSpPr>
          <p:nvPr/>
        </p:nvSpPr>
        <p:spPr bwMode="auto">
          <a:xfrm>
            <a:off x="2514600" y="6172200"/>
            <a:ext cx="457200" cy="3048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81" name="Line 33"/>
          <p:cNvSpPr>
            <a:spLocks noChangeShapeType="1"/>
          </p:cNvSpPr>
          <p:nvPr/>
        </p:nvSpPr>
        <p:spPr bwMode="auto">
          <a:xfrm flipH="1">
            <a:off x="2819400" y="6324600"/>
            <a:ext cx="3581400" cy="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82" name="Line 34"/>
          <p:cNvSpPr>
            <a:spLocks noChangeShapeType="1"/>
          </p:cNvSpPr>
          <p:nvPr/>
        </p:nvSpPr>
        <p:spPr bwMode="auto">
          <a:xfrm flipV="1">
            <a:off x="6400800" y="4953000"/>
            <a:ext cx="0" cy="137160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83" name="Line 35"/>
          <p:cNvSpPr>
            <a:spLocks noChangeShapeType="1"/>
          </p:cNvSpPr>
          <p:nvPr/>
        </p:nvSpPr>
        <p:spPr bwMode="auto">
          <a:xfrm>
            <a:off x="6400800" y="4953000"/>
            <a:ext cx="762000" cy="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84" name="Text Box 36"/>
          <p:cNvSpPr txBox="1">
            <a:spLocks noChangeArrowheads="1"/>
          </p:cNvSpPr>
          <p:nvPr/>
        </p:nvSpPr>
        <p:spPr bwMode="auto">
          <a:xfrm>
            <a:off x="3733800" y="5715000"/>
            <a:ext cx="2391325" cy="9233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</a:t>
            </a:r>
            <a:r>
              <a:rPr lang="en-US" u="sng"/>
              <a:t>Thread 1 (stopped):</a:t>
            </a:r>
          </a:p>
          <a:p>
            <a:r>
              <a:rPr lang="en-US"/>
              <a:t>sthread_switch(t1,t2);</a:t>
            </a:r>
            <a:endParaRPr lang="en-US" sz="900"/>
          </a:p>
          <a:p>
            <a:r>
              <a:rPr lang="en-US"/>
              <a:t>0x400: printf(“test 1”);</a:t>
            </a:r>
          </a:p>
        </p:txBody>
      </p:sp>
      <p:sp>
        <p:nvSpPr>
          <p:cNvPr id="130085" name="Rectangle 37"/>
          <p:cNvSpPr>
            <a:spLocks noChangeArrowheads="1"/>
          </p:cNvSpPr>
          <p:nvPr/>
        </p:nvSpPr>
        <p:spPr bwMode="auto">
          <a:xfrm>
            <a:off x="4724400" y="3733800"/>
            <a:ext cx="11430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accent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accent5"/>
                </a:solidFill>
              </a:rPr>
              <a:t>ra=0x400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DECB-4158-DC44-9E16-4C1CCC14B986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2309-BF01-AA40-85A5-5E84E3D08449}" type="slidenum">
              <a:rPr lang="en-US"/>
              <a:pPr/>
              <a:t>22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joining</a:t>
            </a:r>
          </a:p>
        </p:txBody>
      </p:sp>
      <p:pic>
        <p:nvPicPr>
          <p:cNvPr id="1679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038600"/>
            <a:ext cx="7191375" cy="24574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297363"/>
          </a:xfrm>
        </p:spPr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With Pthreads (and Sthreads):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Master thread calls join on worker thread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Join blocks until worker thread exits.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Join returns the return value of the worker thread.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2309-BF01-AA40-85A5-5E84E3D08449}" type="slidenum">
              <a:rPr lang="en-US"/>
              <a:pPr/>
              <a:t>23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need for synchronization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297363"/>
          </a:xfrm>
        </p:spPr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Thread safety: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An application's ability to execute multiple threads simultaneously without "clobbering" shared data or creating "race" conditions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505200"/>
            <a:ext cx="6343650" cy="30099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24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Synchronization primitives: mutexes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27237"/>
            <a:ext cx="7924800" cy="4297363"/>
          </a:xfrm>
        </p:spPr>
        <p:txBody>
          <a:bodyPr>
            <a:noAutofit/>
          </a:bodyPr>
          <a:lstStyle/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sthread_mutex_t sthread_mutex_init()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sthread_mutex_free(sthread_mutex_t lock)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endParaRPr lang="en-US"/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sthread_mutex_lock(sthread_mutex_t lock)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When returns, thread is guaranteed to acquire lock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sthread_mutex_unlock(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	sthread_mutex_t lock)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endParaRPr lang="en-US"/>
          </a:p>
          <a:p>
            <a:pPr>
              <a:lnSpc>
                <a:spcPct val="90000"/>
              </a:lnSpc>
              <a:buClr>
                <a:srgbClr val="54638C"/>
              </a:buClr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25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Synchronization primitives: condition variables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27237"/>
            <a:ext cx="7924800" cy="4297363"/>
          </a:xfrm>
        </p:spPr>
        <p:txBody>
          <a:bodyPr>
            <a:noAutofit/>
          </a:bodyPr>
          <a:lstStyle/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sthread_cond_t sthread_cond_init()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sthread_cond_free(sthread_cond_t cond)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endParaRPr lang="en-US"/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sthread_cond_signal(sthread_cond_t cond)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Wake-up one waiting thread, if any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sthread_cond_broadcast(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	sthread_cond_t cond)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Wake-up all waiting threads, if any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sthread_cond_wait(sthread_cond_t cond,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	sthread_mutex_t lock)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Wait for given condition variable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Returning thread is guaranteed to hold the lock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26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Things to think about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27237"/>
            <a:ext cx="7924800" cy="42973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/>
              <a:t>How do you create a thread?</a:t>
            </a:r>
          </a:p>
          <a:p>
            <a:pPr lvl="1">
              <a:lnSpc>
                <a:spcPct val="90000"/>
              </a:lnSpc>
              <a:buClr>
                <a:srgbClr val="54638C"/>
              </a:buClr>
            </a:pPr>
            <a:r>
              <a:rPr lang="en-US"/>
              <a:t>How do you pass arguments to the thread’s start function?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Function pointer passed to sthread_new_ctx() doesn’t take any arguments</a:t>
            </a:r>
          </a:p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/>
              <a:t>How do you deal with the initial (main) thread?</a:t>
            </a:r>
          </a:p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/>
              <a:t>How do you block a thread?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27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Things to think about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27237"/>
            <a:ext cx="7924800" cy="42973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/>
              <a:t>When and how do you reclaim resources for a terminated thread?</a:t>
            </a:r>
          </a:p>
          <a:p>
            <a:pPr lvl="1">
              <a:lnSpc>
                <a:spcPct val="90000"/>
              </a:lnSpc>
              <a:buClr>
                <a:srgbClr val="54638C"/>
              </a:buClr>
            </a:pPr>
            <a:r>
              <a:rPr lang="en-US"/>
              <a:t>Can a thread free its stack itself?</a:t>
            </a:r>
          </a:p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/>
              <a:t>Where does sthread_switch return?</a:t>
            </a:r>
          </a:p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/>
              <a:t>Who and when should call sthread_switch?</a:t>
            </a:r>
          </a:p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/>
              <a:t>What should be in struct _sthread_mutex, struct _sthread_cond?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2706"/>
            <a:ext cx="8229600" cy="788894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2: user-level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Part A: due Monday, November 1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Implement part of a user thread library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Add synchronization primitives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Solve a synchronization problem</a:t>
            </a:r>
          </a:p>
          <a:p>
            <a:pPr>
              <a:lnSpc>
                <a:spcPct val="90000"/>
              </a:lnSpc>
            </a:pPr>
            <a:r>
              <a:rPr lang="en-US" dirty="0"/>
              <a:t>Part B: due Wednesday, November 17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Implement a multithreaded web server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Add preemption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Get some results and write a (small)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10/21/10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 notes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r>
              <a:rPr lang="en-US" dirty="0"/>
              <a:t>Start EARLY!</a:t>
            </a:r>
          </a:p>
          <a:p>
            <a:pPr lvl="1"/>
            <a:r>
              <a:rPr lang="en-US" dirty="0"/>
              <a:t>It’s </a:t>
            </a:r>
            <a:r>
              <a:rPr lang="en-US" dirty="0" err="1"/>
              <a:t>loooooooong</a:t>
            </a:r>
            <a:endParaRPr lang="en-US"/>
          </a:p>
          <a:p>
            <a:pPr lvl="1"/>
            <a:r>
              <a:rPr lang="en-US"/>
              <a:t>Read the assignment carefully</a:t>
            </a:r>
          </a:p>
          <a:p>
            <a:pPr lvl="1"/>
            <a:r>
              <a:rPr lang="en-US"/>
              <a:t>Read it again</a:t>
            </a:r>
          </a:p>
          <a:p>
            <a:pPr lvl="1"/>
            <a:r>
              <a:rPr lang="en-US"/>
              <a:t>Understand the skeleton code</a:t>
            </a:r>
          </a:p>
          <a:p>
            <a:r>
              <a:rPr lang="en-US"/>
              <a:t>Use the same groups as for project 1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2 tips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r>
              <a:rPr lang="en-US"/>
              <a:t>Understand what the provided code does for you</a:t>
            </a:r>
          </a:p>
          <a:p>
            <a:r>
              <a:rPr lang="en-US"/>
              <a:t>Division of work</a:t>
            </a:r>
          </a:p>
          <a:p>
            <a:pPr lvl="1"/>
            <a:r>
              <a:rPr lang="en-US"/>
              <a:t>Part 3 can be completed without parts 1 and 2</a:t>
            </a:r>
          </a:p>
          <a:p>
            <a:r>
              <a:rPr lang="en-US"/>
              <a:t>More tools</a:t>
            </a:r>
          </a:p>
          <a:p>
            <a:pPr lvl="1"/>
            <a:r>
              <a:rPr lang="en-US"/>
              <a:t>ddd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BD04A-9156-4C47-BF17-FBCB3854693C}" type="slidenum">
              <a:rPr lang="en-US"/>
              <a:pPr/>
              <a:t>6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Simplethreads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/>
              <a:t>We give you:</a:t>
            </a:r>
          </a:p>
          <a:p>
            <a:pPr lvl="1">
              <a:lnSpc>
                <a:spcPct val="90000"/>
              </a:lnSpc>
            </a:pPr>
            <a:r>
              <a:rPr lang="en-US"/>
              <a:t>Skeleton functions for thread interface</a:t>
            </a:r>
          </a:p>
          <a:p>
            <a:pPr lvl="1">
              <a:lnSpc>
                <a:spcPct val="90000"/>
              </a:lnSpc>
            </a:pPr>
            <a:r>
              <a:rPr lang="en-US"/>
              <a:t>Machine-specific code (x86 and PPC)</a:t>
            </a:r>
          </a:p>
          <a:p>
            <a:pPr lvl="2">
              <a:lnSpc>
                <a:spcPct val="90000"/>
              </a:lnSpc>
            </a:pPr>
            <a:r>
              <a:rPr lang="en-US"/>
              <a:t>Support for creating new stacks</a:t>
            </a:r>
          </a:p>
          <a:p>
            <a:pPr lvl="2">
              <a:lnSpc>
                <a:spcPct val="90000"/>
              </a:lnSpc>
            </a:pPr>
            <a:r>
              <a:rPr lang="en-US"/>
              <a:t>Support for saving regs/switching stacks</a:t>
            </a:r>
          </a:p>
          <a:p>
            <a:pPr lvl="1">
              <a:lnSpc>
                <a:spcPct val="90000"/>
              </a:lnSpc>
            </a:pPr>
            <a:r>
              <a:rPr lang="en-US"/>
              <a:t>A queue data structure</a:t>
            </a:r>
          </a:p>
          <a:p>
            <a:pPr lvl="1">
              <a:lnSpc>
                <a:spcPct val="90000"/>
              </a:lnSpc>
            </a:pPr>
            <a:r>
              <a:rPr lang="en-US"/>
              <a:t>Very simple test programs</a:t>
            </a:r>
          </a:p>
          <a:p>
            <a:pPr lvl="2">
              <a:lnSpc>
                <a:spcPct val="90000"/>
              </a:lnSpc>
            </a:pPr>
            <a:r>
              <a:rPr lang="en-US"/>
              <a:t>You should write more, and </a:t>
            </a:r>
            <a:r>
              <a:rPr lang="en-US">
                <a:solidFill>
                  <a:schemeClr val="hlink"/>
                </a:solidFill>
              </a:rPr>
              <a:t>include them in the turnin</a:t>
            </a:r>
          </a:p>
          <a:p>
            <a:pPr lvl="1">
              <a:lnSpc>
                <a:spcPct val="90000"/>
              </a:lnSpc>
            </a:pPr>
            <a:r>
              <a:rPr lang="en-US"/>
              <a:t>A single-threaded web server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EDE6-37FC-DB41-9344-27E9C87DF87E}" type="slidenum">
              <a:rPr lang="en-US"/>
              <a:pPr/>
              <a:t>7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Simplethreads code structure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429000" y="2819400"/>
            <a:ext cx="2057400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include/sthread.h</a:t>
            </a:r>
          </a:p>
        </p:txBody>
      </p:sp>
      <p:sp>
        <p:nvSpPr>
          <p:cNvPr id="112646" name="Line 6"/>
          <p:cNvSpPr>
            <a:spLocks noChangeShapeType="1"/>
          </p:cNvSpPr>
          <p:nvPr/>
        </p:nvSpPr>
        <p:spPr bwMode="auto">
          <a:xfrm flipH="1" flipV="1">
            <a:off x="685800" y="3048000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47" name="Line 7"/>
          <p:cNvSpPr>
            <a:spLocks noChangeShapeType="1"/>
          </p:cNvSpPr>
          <p:nvPr/>
        </p:nvSpPr>
        <p:spPr bwMode="auto">
          <a:xfrm>
            <a:off x="5486400" y="30480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6629400" y="1828800"/>
            <a:ext cx="1447800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Other apps</a:t>
            </a:r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3657600" y="1828800"/>
            <a:ext cx="2286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Web server (web/sioux.c)</a:t>
            </a: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1447800" y="1828800"/>
            <a:ext cx="1447800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test/*.c</a:t>
            </a:r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>
            <a:off x="2895600" y="2209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53" name="Line 13"/>
          <p:cNvSpPr>
            <a:spLocks noChangeShapeType="1"/>
          </p:cNvSpPr>
          <p:nvPr/>
        </p:nvSpPr>
        <p:spPr bwMode="auto">
          <a:xfrm>
            <a:off x="4419600" y="2514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54" name="Line 14"/>
          <p:cNvSpPr>
            <a:spLocks noChangeShapeType="1"/>
          </p:cNvSpPr>
          <p:nvPr/>
        </p:nvSpPr>
        <p:spPr bwMode="auto">
          <a:xfrm flipH="1">
            <a:off x="5257800" y="2209800"/>
            <a:ext cx="1981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3657600" y="3733800"/>
            <a:ext cx="2057400" cy="369332"/>
          </a:xfrm>
          <a:prstGeom prst="rect">
            <a:avLst/>
          </a:prstGeom>
          <a:noFill/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0C0C0"/>
                </a:solidFill>
              </a:rPr>
              <a:t>lib/sthread_user.h</a:t>
            </a:r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3429000" y="3429000"/>
            <a:ext cx="2057400" cy="36933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lib/sthread_user.c</a:t>
            </a:r>
          </a:p>
        </p:txBody>
      </p:sp>
      <p:sp>
        <p:nvSpPr>
          <p:cNvPr id="112659" name="Text Box 19"/>
          <p:cNvSpPr txBox="1">
            <a:spLocks noChangeArrowheads="1"/>
          </p:cNvSpPr>
          <p:nvPr/>
        </p:nvSpPr>
        <p:spPr bwMode="auto">
          <a:xfrm>
            <a:off x="3657600" y="4953000"/>
            <a:ext cx="2057400" cy="395288"/>
          </a:xfrm>
          <a:prstGeom prst="rect">
            <a:avLst/>
          </a:prstGeom>
          <a:noFill/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0C0C0"/>
                </a:solidFill>
              </a:rPr>
              <a:t>lib/sthread_ctx.c</a:t>
            </a:r>
          </a:p>
        </p:txBody>
      </p:sp>
      <p:sp>
        <p:nvSpPr>
          <p:cNvPr id="112660" name="Text Box 20"/>
          <p:cNvSpPr txBox="1">
            <a:spLocks noChangeArrowheads="1"/>
          </p:cNvSpPr>
          <p:nvPr/>
        </p:nvSpPr>
        <p:spPr bwMode="auto">
          <a:xfrm>
            <a:off x="3429000" y="4648200"/>
            <a:ext cx="2057400" cy="39528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lib/sthread_ctx.h</a:t>
            </a:r>
          </a:p>
        </p:txBody>
      </p:sp>
      <p:sp>
        <p:nvSpPr>
          <p:cNvPr id="112661" name="Text Box 21"/>
          <p:cNvSpPr txBox="1">
            <a:spLocks noChangeArrowheads="1"/>
          </p:cNvSpPr>
          <p:nvPr/>
        </p:nvSpPr>
        <p:spPr bwMode="auto">
          <a:xfrm>
            <a:off x="1143000" y="3429000"/>
            <a:ext cx="17526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You write this</a:t>
            </a:r>
          </a:p>
        </p:txBody>
      </p:sp>
      <p:sp>
        <p:nvSpPr>
          <p:cNvPr id="112662" name="Line 22"/>
          <p:cNvSpPr>
            <a:spLocks noChangeShapeType="1"/>
          </p:cNvSpPr>
          <p:nvPr/>
        </p:nvSpPr>
        <p:spPr bwMode="auto">
          <a:xfrm>
            <a:off x="2743200" y="3657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3" name="Line 23"/>
          <p:cNvSpPr>
            <a:spLocks noChangeShapeType="1"/>
          </p:cNvSpPr>
          <p:nvPr/>
        </p:nvSpPr>
        <p:spPr bwMode="auto">
          <a:xfrm>
            <a:off x="4495800" y="3810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 flipH="1">
            <a:off x="4495800" y="5029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9" name="Text Box 29"/>
          <p:cNvSpPr txBox="1">
            <a:spLocks noChangeArrowheads="1"/>
          </p:cNvSpPr>
          <p:nvPr/>
        </p:nvSpPr>
        <p:spPr bwMode="auto">
          <a:xfrm>
            <a:off x="3352800" y="6096000"/>
            <a:ext cx="2286000" cy="577850"/>
          </a:xfrm>
          <a:prstGeom prst="rect">
            <a:avLst/>
          </a:prstGeom>
          <a:noFill/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sthread_switch_i386.h</a:t>
            </a:r>
          </a:p>
          <a:p>
            <a:pPr>
              <a:spcBef>
                <a:spcPct val="50000"/>
              </a:spcBef>
            </a:pPr>
            <a:r>
              <a:rPr lang="en-US" sz="1200"/>
              <a:t>sthread_switch_powerpc.h</a:t>
            </a:r>
            <a:endParaRPr lang="en-US" sz="900"/>
          </a:p>
        </p:txBody>
      </p:sp>
      <p:sp>
        <p:nvSpPr>
          <p:cNvPr id="112670" name="Text Box 30"/>
          <p:cNvSpPr txBox="1">
            <a:spLocks noChangeArrowheads="1"/>
          </p:cNvSpPr>
          <p:nvPr/>
        </p:nvSpPr>
        <p:spPr bwMode="auto">
          <a:xfrm>
            <a:off x="3352800" y="5562600"/>
            <a:ext cx="2286000" cy="39528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lib/sthread_switch.S</a:t>
            </a:r>
          </a:p>
        </p:txBody>
      </p:sp>
      <p:sp>
        <p:nvSpPr>
          <p:cNvPr id="112671" name="Line 31"/>
          <p:cNvSpPr>
            <a:spLocks noChangeShapeType="1"/>
          </p:cNvSpPr>
          <p:nvPr/>
        </p:nvSpPr>
        <p:spPr bwMode="auto">
          <a:xfrm>
            <a:off x="4495800" y="5943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2" name="Text Box 32"/>
          <p:cNvSpPr txBox="1">
            <a:spLocks noChangeArrowheads="1"/>
          </p:cNvSpPr>
          <p:nvPr/>
        </p:nvSpPr>
        <p:spPr bwMode="auto">
          <a:xfrm>
            <a:off x="609600" y="4953000"/>
            <a:ext cx="2286000" cy="395288"/>
          </a:xfrm>
          <a:prstGeom prst="rect">
            <a:avLst/>
          </a:prstGeom>
          <a:noFill/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0C0C0"/>
                </a:solidFill>
              </a:rPr>
              <a:t>lib/sthread_queue.c</a:t>
            </a:r>
          </a:p>
        </p:txBody>
      </p:sp>
      <p:sp>
        <p:nvSpPr>
          <p:cNvPr id="112673" name="Text Box 33"/>
          <p:cNvSpPr txBox="1">
            <a:spLocks noChangeArrowheads="1"/>
          </p:cNvSpPr>
          <p:nvPr/>
        </p:nvSpPr>
        <p:spPr bwMode="auto">
          <a:xfrm>
            <a:off x="381000" y="4648200"/>
            <a:ext cx="2286000" cy="39528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lib/sthread_queue.h</a:t>
            </a:r>
          </a:p>
        </p:txBody>
      </p:sp>
      <p:sp>
        <p:nvSpPr>
          <p:cNvPr id="112674" name="Line 34"/>
          <p:cNvSpPr>
            <a:spLocks noChangeShapeType="1"/>
          </p:cNvSpPr>
          <p:nvPr/>
        </p:nvSpPr>
        <p:spPr bwMode="auto">
          <a:xfrm flipH="1">
            <a:off x="1524000" y="3810000"/>
            <a:ext cx="19050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5" name="Text Box 35"/>
          <p:cNvSpPr txBox="1">
            <a:spLocks noChangeArrowheads="1"/>
          </p:cNvSpPr>
          <p:nvPr/>
        </p:nvSpPr>
        <p:spPr bwMode="auto">
          <a:xfrm>
            <a:off x="6400800" y="4953000"/>
            <a:ext cx="2514600" cy="395288"/>
          </a:xfrm>
          <a:prstGeom prst="rect">
            <a:avLst/>
          </a:prstGeom>
          <a:noFill/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0C0C0"/>
                </a:solidFill>
              </a:rPr>
              <a:t>lib/sthread_preempt.c</a:t>
            </a:r>
          </a:p>
        </p:txBody>
      </p:sp>
      <p:sp>
        <p:nvSpPr>
          <p:cNvPr id="112676" name="Text Box 36"/>
          <p:cNvSpPr txBox="1">
            <a:spLocks noChangeArrowheads="1"/>
          </p:cNvSpPr>
          <p:nvPr/>
        </p:nvSpPr>
        <p:spPr bwMode="auto">
          <a:xfrm>
            <a:off x="6172200" y="4648200"/>
            <a:ext cx="2514600" cy="39528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lib/sthread_preempt.h</a:t>
            </a:r>
          </a:p>
        </p:txBody>
      </p:sp>
      <p:sp>
        <p:nvSpPr>
          <p:cNvPr id="112677" name="Line 37"/>
          <p:cNvSpPr>
            <a:spLocks noChangeShapeType="1"/>
          </p:cNvSpPr>
          <p:nvPr/>
        </p:nvSpPr>
        <p:spPr bwMode="auto">
          <a:xfrm>
            <a:off x="5486400" y="3810000"/>
            <a:ext cx="2057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3BC6-438C-9B46-9B05-F83D3C237FD3}" type="slidenum">
              <a:rPr lang="en-US"/>
              <a:pPr/>
              <a:t>8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Pthreads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Pthreads (POSIX threads) is a preemptive, kernel-level thread library</a:t>
            </a:r>
          </a:p>
          <a:p>
            <a:r>
              <a:rPr lang="en-US"/>
              <a:t>Simplethreads is similar to Pthreads</a:t>
            </a:r>
          </a:p>
          <a:p>
            <a:r>
              <a:rPr lang="en-US"/>
              <a:t>Project 2: compare your implementation against Pthreads</a:t>
            </a:r>
          </a:p>
          <a:p>
            <a:pPr lvl="1"/>
            <a:r>
              <a:rPr lang="en-US"/>
              <a:t>./configure --with-pthreads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9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operations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functions do we need?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5121</TotalTime>
  <Words>1537</Words>
  <Application>Microsoft Macintosh PowerPoint</Application>
  <PresentationFormat>On-screen Show (4:3)</PresentationFormat>
  <Paragraphs>374</Paragraphs>
  <Slides>28</Slides>
  <Notes>25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Twilight</vt:lpstr>
      <vt:lpstr>CSE 451: Operating Systems</vt:lpstr>
      <vt:lpstr>Project 1</vt:lpstr>
      <vt:lpstr>Project 2: user-level threads</vt:lpstr>
      <vt:lpstr>Project 2 notes</vt:lpstr>
      <vt:lpstr>Project 2 tips</vt:lpstr>
      <vt:lpstr>Simplethreads</vt:lpstr>
      <vt:lpstr>Simplethreads code structure</vt:lpstr>
      <vt:lpstr>Pthreads</vt:lpstr>
      <vt:lpstr>Thread operations</vt:lpstr>
      <vt:lpstr>Simplethreads API</vt:lpstr>
      <vt:lpstr>Simplethreads internals</vt:lpstr>
      <vt:lpstr>Sample multithreaded program</vt:lpstr>
      <vt:lpstr>Sample multithreaded program</vt:lpstr>
      <vt:lpstr>Managing contexts</vt:lpstr>
      <vt:lpstr>How sthread_switch works</vt:lpstr>
      <vt:lpstr>Push old context</vt:lpstr>
      <vt:lpstr>Save old stack pointer</vt:lpstr>
      <vt:lpstr>Change stack pointers</vt:lpstr>
      <vt:lpstr>Pop off new context</vt:lpstr>
      <vt:lpstr>Done; return</vt:lpstr>
      <vt:lpstr>Adjusting the PC</vt:lpstr>
      <vt:lpstr>Thread joining</vt:lpstr>
      <vt:lpstr>The need for synchronization</vt:lpstr>
      <vt:lpstr>Synchronization primitives: mutexes</vt:lpstr>
      <vt:lpstr>Synchronization primitives: condition variables</vt:lpstr>
      <vt:lpstr>Things to think about</vt:lpstr>
      <vt:lpstr>Things to think about</vt:lpstr>
      <vt:lpstr>Slide 28</vt:lpstr>
    </vt:vector>
  </TitlesOfParts>
  <Company>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1</dc:title>
  <dc:creator>S</dc:creator>
  <cp:lastModifiedBy>Peter Hornyack</cp:lastModifiedBy>
  <cp:revision>448</cp:revision>
  <cp:lastPrinted>2010-10-22T16:03:18Z</cp:lastPrinted>
  <dcterms:created xsi:type="dcterms:W3CDTF">2010-10-21T05:38:25Z</dcterms:created>
  <dcterms:modified xsi:type="dcterms:W3CDTF">2010-10-22T16:03:48Z</dcterms:modified>
</cp:coreProperties>
</file>