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0" r:id="rId1"/>
  </p:sldMasterIdLst>
  <p:notesMasterIdLst>
    <p:notesMasterId r:id="rId28"/>
  </p:notesMasterIdLst>
  <p:handoutMasterIdLst>
    <p:handoutMasterId r:id="rId29"/>
  </p:handoutMasterIdLst>
  <p:sldIdLst>
    <p:sldId id="278" r:id="rId2"/>
    <p:sldId id="335" r:id="rId3"/>
    <p:sldId id="340" r:id="rId4"/>
    <p:sldId id="318" r:id="rId5"/>
    <p:sldId id="345" r:id="rId6"/>
    <p:sldId id="286" r:id="rId7"/>
    <p:sldId id="327" r:id="rId8"/>
    <p:sldId id="336" r:id="rId9"/>
    <p:sldId id="328" r:id="rId10"/>
    <p:sldId id="338" r:id="rId11"/>
    <p:sldId id="316" r:id="rId12"/>
    <p:sldId id="317" r:id="rId13"/>
    <p:sldId id="283" r:id="rId14"/>
    <p:sldId id="290" r:id="rId15"/>
    <p:sldId id="346" r:id="rId16"/>
    <p:sldId id="322" r:id="rId17"/>
    <p:sldId id="339" r:id="rId18"/>
    <p:sldId id="291" r:id="rId19"/>
    <p:sldId id="334" r:id="rId20"/>
    <p:sldId id="341" r:id="rId21"/>
    <p:sldId id="331" r:id="rId22"/>
    <p:sldId id="301" r:id="rId23"/>
    <p:sldId id="344" r:id="rId24"/>
    <p:sldId id="342" r:id="rId25"/>
    <p:sldId id="314" r:id="rId26"/>
    <p:sldId id="343" r:id="rId27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87" autoAdjust="0"/>
    <p:restoredTop sz="91748" autoAdjust="0"/>
  </p:normalViewPr>
  <p:slideViewPr>
    <p:cSldViewPr>
      <p:cViewPr varScale="1">
        <p:scale>
          <a:sx n="51" d="100"/>
          <a:sy n="51" d="100"/>
        </p:scale>
        <p:origin x="-9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 lang="en-US"/>
              <a:pPr/>
              <a:t>10/14/2010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455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54638C"/>
              </a:buClr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Libc wrappers versus syscalls?</a:t>
            </a:r>
          </a:p>
          <a:p>
            <a:pPr lvl="1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Trace the code!</a:t>
            </a:r>
          </a:p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Fork versus Clone?</a:t>
            </a:r>
          </a:p>
          <a:p>
            <a:pPr lvl="1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Trace the code!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2706"/>
            <a:ext cx="868680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582706"/>
            <a:ext cx="868680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28800"/>
            <a:ext cx="79248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10/14/10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2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2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oreilly.com/catalog/opensources/book/appa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CSE 451: Operating Systems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6388" y="3657600"/>
            <a:ext cx="8456612" cy="1676400"/>
          </a:xfrm>
        </p:spPr>
        <p:txBody>
          <a:bodyPr>
            <a:noAutofit/>
          </a:bodyPr>
          <a:lstStyle/>
          <a:p>
            <a:pPr algn="ctr"/>
            <a:r>
              <a:rPr lang="en-US"/>
              <a:t>Section 3</a:t>
            </a:r>
          </a:p>
          <a:p>
            <a:pPr algn="ctr"/>
            <a:r>
              <a:rPr lang="en-US"/>
              <a:t>Project 0 recap, Project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Coding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Coding style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Write comments for tricky implementation sections:</a:t>
            </a:r>
          </a:p>
          <a:p>
            <a:pPr lvl="1"/>
            <a:r>
              <a:rPr lang="en-US"/>
              <a:t>Bad comment:</a:t>
            </a:r>
          </a:p>
          <a:p>
            <a:pPr lvl="3"/>
            <a:r>
              <a:rPr lang="en-US"/>
              <a:t>		somePtr = NULL;  // Set somePtr to NULL</a:t>
            </a:r>
          </a:p>
          <a:p>
            <a:pPr lvl="1"/>
            <a:r>
              <a:rPr lang="en-US"/>
              <a:t>Good comment:</a:t>
            </a:r>
          </a:p>
          <a:p>
            <a:pPr lvl="3"/>
            <a:r>
              <a:rPr lang="en-US"/>
              <a:t>		somePtr = NULL;  // Always reset the</a:t>
            </a:r>
          </a:p>
          <a:p>
            <a:pPr lvl="3"/>
            <a:r>
              <a:rPr lang="en-US"/>
              <a:t>		                 // pointer to NULL</a:t>
            </a:r>
          </a:p>
          <a:p>
            <a:pPr lvl="3"/>
            <a:r>
              <a:rPr lang="en-US"/>
              <a:t>		                 // after the shared</a:t>
            </a:r>
          </a:p>
          <a:p>
            <a:pPr lvl="3"/>
            <a:r>
              <a:rPr lang="en-US"/>
              <a:t>		                 // memory it points to</a:t>
            </a:r>
          </a:p>
          <a:p>
            <a:pPr lvl="3"/>
            <a:r>
              <a:rPr lang="en-US"/>
              <a:t>		                 // has been freed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BDE11F3-B297-4F21-B2EC-953FD904F6D7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Coding style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Always use header guards:</a:t>
            </a:r>
          </a:p>
          <a:p>
            <a:pPr lvl="3"/>
            <a:r>
              <a:rPr lang="en-US"/>
              <a:t>	#ifndef _HASH_TABLE_H</a:t>
            </a:r>
          </a:p>
          <a:p>
            <a:pPr lvl="3"/>
            <a:r>
              <a:rPr lang="en-US"/>
              <a:t>	#define _HASH_TABLE_H</a:t>
            </a:r>
          </a:p>
          <a:p>
            <a:pPr lvl="3"/>
            <a:endParaRPr lang="en-US"/>
          </a:p>
          <a:p>
            <a:pPr lvl="3"/>
            <a:r>
              <a:rPr lang="en-US"/>
              <a:t>	// header file code here...</a:t>
            </a:r>
          </a:p>
          <a:p>
            <a:pPr lvl="3"/>
            <a:endParaRPr lang="en-US"/>
          </a:p>
          <a:p>
            <a:pPr lvl="3"/>
            <a:r>
              <a:rPr lang="en-US"/>
              <a:t>	#endif  /* _HASH_TABLE_H */</a:t>
            </a:r>
          </a:p>
          <a:p>
            <a:pPr lvl="3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BDE11F3-B297-4F21-B2EC-953FD904F6D7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Coding style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Be consistent with your naming</a:t>
            </a:r>
          </a:p>
          <a:p>
            <a:pPr lvl="1"/>
            <a:r>
              <a:rPr lang="en-US"/>
              <a:t>Functions: pick a style and stick to it</a:t>
            </a:r>
          </a:p>
          <a:p>
            <a:pPr lvl="2"/>
            <a:r>
              <a:rPr lang="en-US"/>
              <a:t>set_hash_function() style is ok</a:t>
            </a:r>
          </a:p>
          <a:p>
            <a:pPr lvl="2"/>
            <a:r>
              <a:rPr lang="en-US"/>
              <a:t>SetHashFunction() style also ok</a:t>
            </a:r>
          </a:p>
          <a:p>
            <a:pPr lvl="1"/>
            <a:r>
              <a:rPr lang="en-US"/>
              <a:t>End typenames in _t</a:t>
            </a:r>
          </a:p>
          <a:p>
            <a:pPr lvl="3"/>
            <a:r>
              <a:rPr lang="en-US"/>
              <a:t>		typedef foo_struct * foo_t;</a:t>
            </a:r>
          </a:p>
          <a:p>
            <a:pPr lvl="1"/>
            <a:r>
              <a:rPr lang="en-US"/>
              <a:t>Choose reasonable variable names</a:t>
            </a:r>
          </a:p>
          <a:p>
            <a:pPr lvl="3"/>
            <a:r>
              <a:rPr lang="en-US"/>
              <a:t>		int n_comp_conns;               // BAD</a:t>
            </a:r>
          </a:p>
          <a:p>
            <a:pPr lvl="3"/>
            <a:r>
              <a:rPr lang="en-US"/>
              <a:t>		int num_completed_connections;  // GOOD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BDE11F3-B297-4F21-B2EC-953FD904F6D7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Coding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Properly indent nested blocks</a:t>
            </a:r>
          </a:p>
          <a:p>
            <a:pPr lvl="1"/>
            <a:r>
              <a:rPr lang="en-US"/>
              <a:t>man 1 indent</a:t>
            </a:r>
          </a:p>
          <a:p>
            <a:pPr lvl="1"/>
            <a:r>
              <a:rPr lang="en-US"/>
              <a:t>Let your text editor do it for you!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Coding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Describe the </a:t>
            </a:r>
            <a:r>
              <a:rPr lang="en-US" i="1"/>
              <a:t>interface</a:t>
            </a:r>
            <a:r>
              <a:rPr lang="en-US"/>
              <a:t> when declaring functions in .h files</a:t>
            </a:r>
          </a:p>
          <a:p>
            <a:pPr lvl="1"/>
            <a:r>
              <a:rPr lang="en-US"/>
              <a:t>What does it do?</a:t>
            </a:r>
          </a:p>
          <a:p>
            <a:pPr lvl="1"/>
            <a:r>
              <a:rPr lang="en-US"/>
              <a:t>What assumptions does it make about its arguments?</a:t>
            </a:r>
          </a:p>
          <a:p>
            <a:pPr lvl="1"/>
            <a:r>
              <a:rPr lang="en-US"/>
              <a:t>What does it return?</a:t>
            </a:r>
          </a:p>
          <a:p>
            <a:pPr lvl="1"/>
            <a:r>
              <a:rPr lang="en-US"/>
              <a:t>How does it indicate an error condition?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39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3"/>
            <a:r>
              <a:rPr lang="en-US"/>
              <a:t>void do_stuff(char *buf, int len) {</a:t>
            </a:r>
          </a:p>
          <a:p>
            <a:pPr lvl="3"/>
            <a:r>
              <a:rPr lang="en-US"/>
              <a:t>	...</a:t>
            </a:r>
          </a:p>
          <a:p>
            <a:pPr lvl="3"/>
            <a:r>
              <a:rPr lang="en-US"/>
              <a:t>	free(buf);</a:t>
            </a:r>
          </a:p>
          <a:p>
            <a:pPr lvl="3"/>
            <a:r>
              <a:rPr lang="en-US"/>
              <a:t>}</a:t>
            </a:r>
          </a:p>
          <a:p>
            <a:pPr lvl="3"/>
            <a:endParaRPr lang="en-US"/>
          </a:p>
          <a:p>
            <a:pPr lvl="3"/>
            <a:r>
              <a:rPr lang="en-US"/>
              <a:t>int main() {</a:t>
            </a:r>
          </a:p>
          <a:p>
            <a:pPr lvl="3"/>
            <a:r>
              <a:rPr lang="en-US"/>
              <a:t>	char *mybuf =</a:t>
            </a:r>
          </a:p>
          <a:p>
            <a:pPr lvl="3"/>
            <a:r>
              <a:rPr lang="en-US"/>
              <a:t>	    (char *)malloc(LEN*sizeof(char));</a:t>
            </a:r>
          </a:p>
          <a:p>
            <a:pPr lvl="3"/>
            <a:r>
              <a:rPr lang="en-US"/>
              <a:t>	do_stuff(mybuf, LEN);</a:t>
            </a:r>
          </a:p>
          <a:p>
            <a:pPr lvl="3"/>
            <a:r>
              <a:rPr lang="en-US"/>
              <a:t>	...</a:t>
            </a:r>
          </a:p>
          <a:p>
            <a:pPr lvl="3"/>
            <a:r>
              <a:rPr lang="en-US"/>
              <a:t>	free(mybuf);    // Double free: undefined</a:t>
            </a:r>
          </a:p>
          <a:p>
            <a:pPr lvl="3"/>
            <a:r>
              <a:rPr lang="en-US"/>
              <a:t>	                // behavior!</a:t>
            </a:r>
          </a:p>
          <a:p>
            <a:pPr lvl="3"/>
            <a:r>
              <a:rPr lang="en-US"/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Always be </a:t>
            </a:r>
            <a:r>
              <a:rPr lang="en-US" u="sng" dirty="0"/>
              <a:t>explicit</a:t>
            </a:r>
            <a:r>
              <a:rPr lang="en-US" dirty="0"/>
              <a:t> about who owns memory</a:t>
            </a:r>
          </a:p>
          <a:p>
            <a:pPr lvl="1"/>
            <a:r>
              <a:rPr lang="en-US" dirty="0"/>
              <a:t>If a function allocates some memory that the caller must free, say so!</a:t>
            </a:r>
          </a:p>
          <a:p>
            <a:pPr lvl="1"/>
            <a:r>
              <a:rPr lang="en-US" dirty="0"/>
              <a:t>If a function frees some memory that the caller should no longer use, say so!</a:t>
            </a:r>
          </a:p>
          <a:p>
            <a:r>
              <a:rPr lang="en-US" dirty="0"/>
              <a:t>Define pairs of allocate and free functions</a:t>
            </a:r>
          </a:p>
          <a:p>
            <a:pPr lvl="1"/>
            <a:r>
              <a:rPr lang="en-US" dirty="0"/>
              <a:t>Ideally, whoever calls allocate function also calls free function; if not, carefully consider usage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Advanced memory mgmt.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What if multiple processes or threads are accessing the same structure in memory?</a:t>
            </a:r>
          </a:p>
          <a:p>
            <a:pPr lvl="1"/>
            <a:r>
              <a:rPr lang="en-US"/>
              <a:t>When can we free?</a:t>
            </a:r>
          </a:p>
          <a:p>
            <a:pPr lvl="2"/>
            <a:r>
              <a:rPr lang="en-US"/>
              <a:t>Reference counting</a:t>
            </a:r>
          </a:p>
          <a:p>
            <a:r>
              <a:rPr lang="en-US"/>
              <a:t>How does memory management within the kernel differ?</a:t>
            </a:r>
          </a:p>
          <a:p>
            <a:pPr lvl="1"/>
            <a:r>
              <a:rPr lang="en-US">
                <a:solidFill>
                  <a:prstClr val="white"/>
                </a:solidFill>
              </a:rPr>
              <a:t>Slab allocator [Bonwick ’94]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2706"/>
            <a:ext cx="8229600" cy="788894"/>
          </a:xfrm>
        </p:spPr>
        <p:txBody>
          <a:bodyPr/>
          <a:lstStyle/>
          <a:p>
            <a:r>
              <a:rPr lang="en-US"/>
              <a:t>Project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Autofit/>
          </a:bodyPr>
          <a:lstStyle/>
          <a:p>
            <a:pPr>
              <a:buClr>
                <a:srgbClr val="54638C"/>
              </a:buClr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2706"/>
            <a:ext cx="8229600" cy="788894"/>
          </a:xfrm>
        </p:spPr>
        <p:txBody>
          <a:bodyPr/>
          <a:lstStyle/>
          <a:p>
            <a:r>
              <a:rPr lang="en-US"/>
              <a:t>Andrew Tanenbaum talk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Autofit/>
          </a:bodyPr>
          <a:lstStyle/>
          <a:p>
            <a:pPr>
              <a:buClr>
                <a:srgbClr val="54638C"/>
              </a:buClr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2706"/>
            <a:ext cx="8229600" cy="788894"/>
          </a:xfrm>
        </p:spPr>
        <p:txBody>
          <a:bodyPr/>
          <a:lstStyle/>
          <a:p>
            <a:r>
              <a:rPr lang="en-US"/>
              <a:t>Project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Autofit/>
          </a:bodyPr>
          <a:lstStyle/>
          <a:p>
            <a:pPr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Due Monday at 11:59pm!</a:t>
            </a:r>
          </a:p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Include all group members &amp; group letter in write-up</a:t>
            </a:r>
          </a:p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Follow same turnin instructions again</a:t>
            </a:r>
          </a:p>
          <a:p>
            <a:pPr lvl="1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Only one team member needs to run turnin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2706"/>
            <a:ext cx="8229600" cy="788894"/>
          </a:xfrm>
        </p:spPr>
        <p:txBody>
          <a:bodyPr/>
          <a:lstStyle/>
          <a:p>
            <a:r>
              <a:rPr lang="en-US"/>
              <a:t>Project 1 turnin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Autofit/>
          </a:bodyPr>
          <a:lstStyle/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Preserve directories when submitting changed files</a:t>
            </a:r>
          </a:p>
          <a:p>
            <a:pPr lvl="1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When we extract your changed files, they should go to the right directory, so it is unambiguous which file you changed</a:t>
            </a:r>
          </a:p>
          <a:p>
            <a:pPr lvl="1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This is easy to do with </a:t>
            </a:r>
            <a:r>
              <a:rPr lang="en-US" b="1">
                <a:solidFill>
                  <a:prstClr val="white"/>
                </a:solidFill>
              </a:rPr>
              <a:t>tar </a:t>
            </a:r>
            <a:r>
              <a:rPr lang="en-US">
                <a:solidFill>
                  <a:prstClr val="white"/>
                </a:solidFill>
              </a:rPr>
              <a:t>command</a:t>
            </a:r>
            <a:endParaRPr lang="en-US" i="1">
              <a:solidFill>
                <a:prstClr val="white"/>
              </a:solidFill>
            </a:endParaRPr>
          </a:p>
          <a:p>
            <a:pPr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Writeup requires a list of modified files (#3): please use full path name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1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Special functions should be used to copy data between user space and kernel</a:t>
            </a:r>
          </a:p>
          <a:p>
            <a:pPr lvl="1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Why?</a:t>
            </a:r>
          </a:p>
          <a:p>
            <a:pPr lvl="1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access_ok(), copy_from_user(), copy_to_user(): look for example usage in kernel</a:t>
            </a:r>
          </a:p>
          <a:p>
            <a:pPr lvl="2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Definition, gory details: arch/i386/lib/usercopy.c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1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Where does printk() output go?</a:t>
            </a:r>
          </a:p>
          <a:p>
            <a:pPr lvl="1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Possibly to console</a:t>
            </a:r>
          </a:p>
          <a:p>
            <a:pPr lvl="2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include/linux/kernel.h: defines KERN_XYZ log levels</a:t>
            </a:r>
          </a:p>
          <a:p>
            <a:pPr lvl="1">
              <a:buClr>
                <a:srgbClr val="54638C"/>
              </a:buClr>
            </a:pPr>
            <a:r>
              <a:rPr lang="en-US" b="1">
                <a:solidFill>
                  <a:prstClr val="white"/>
                </a:solidFill>
              </a:rPr>
              <a:t>dmesg </a:t>
            </a:r>
            <a:r>
              <a:rPr lang="en-US">
                <a:solidFill>
                  <a:prstClr val="white"/>
                </a:solidFill>
              </a:rPr>
              <a:t>command</a:t>
            </a:r>
          </a:p>
          <a:p>
            <a:pPr lvl="1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/var/log/messages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1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Re-read the project description for hints</a:t>
            </a:r>
          </a:p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Read the man pages!</a:t>
            </a:r>
          </a:p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Navigating Linux kernel code: see Section 2</a:t>
            </a:r>
          </a:p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Get started!!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Don’t forget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/>
              <a:t>Steve Ballmer: CEO, Microsoft</a:t>
            </a:r>
          </a:p>
          <a:p>
            <a:pPr lvl="1"/>
            <a:r>
              <a:rPr lang="en-US" sz="4000"/>
              <a:t>Atrium, 3:30 today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429000"/>
            <a:ext cx="2260600" cy="31648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3276600"/>
            <a:ext cx="2857500" cy="285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1371600"/>
            <a:ext cx="2324100" cy="3492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7800" y="1371600"/>
            <a:ext cx="3276600" cy="2489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4400" y="4114800"/>
            <a:ext cx="3683000" cy="2209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53000" y="1371600"/>
            <a:ext cx="3238500" cy="25019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7200" y="4191000"/>
            <a:ext cx="3670300" cy="222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Clr>
                <a:srgbClr val="54638C"/>
              </a:buClr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2706"/>
            <a:ext cx="8229600" cy="788894"/>
          </a:xfrm>
        </p:spPr>
        <p:txBody>
          <a:bodyPr/>
          <a:lstStyle/>
          <a:p>
            <a:r>
              <a:rPr lang="en-US"/>
              <a:t>Andrew Tanenbaum talk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Autofit/>
          </a:bodyPr>
          <a:lstStyle/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Microkernels</a:t>
            </a:r>
          </a:p>
          <a:p>
            <a:pPr lvl="1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Tanenbaum-Torvalds debate: </a:t>
            </a:r>
            <a:r>
              <a:rPr lang="en-US">
                <a:solidFill>
                  <a:prstClr val="white"/>
                </a:solidFill>
                <a:hlinkClick r:id="rId2"/>
              </a:rPr>
              <a:t>http://oreilly.com/catalog/opensources/book/appa.html</a:t>
            </a:r>
            <a:endParaRPr lang="en-US">
              <a:solidFill>
                <a:prstClr val="white"/>
              </a:solidFill>
            </a:endParaRPr>
          </a:p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Software bloat</a:t>
            </a:r>
          </a:p>
          <a:p>
            <a:pPr lvl="1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Is software really getting slower faster than hardware is getting faster?</a:t>
            </a:r>
          </a:p>
          <a:p>
            <a:pPr>
              <a:buClr>
                <a:srgbClr val="54638C"/>
              </a:buClr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</a:t>
            </a:r>
            <a:r>
              <a:rPr lang="en-US" dirty="0" smtClean="0"/>
              <a:t>0 recap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BDE11F3-B297-4F21-B2EC-953FD904F6D7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0: queue problems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Autofit/>
          </a:bodyPr>
          <a:lstStyle/>
          <a:p>
            <a:r>
              <a:rPr lang="en-US"/>
              <a:t>Must check for empty queues before reversing or sorting</a:t>
            </a:r>
          </a:p>
          <a:p>
            <a:r>
              <a:rPr lang="en-US"/>
              <a:t>Should test on several queues</a:t>
            </a:r>
          </a:p>
          <a:p>
            <a:pPr lvl="1"/>
            <a:r>
              <a:rPr lang="en-US"/>
              <a:t>Short, long</a:t>
            </a:r>
          </a:p>
          <a:p>
            <a:pPr lvl="1"/>
            <a:r>
              <a:rPr lang="en-US"/>
              <a:t>Randomized order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BDE11F3-B297-4F21-B2EC-953FD904F6D7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5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0: common problem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Linear probing misunderstandings</a:t>
            </a:r>
          </a:p>
          <a:p>
            <a:pPr lvl="1"/>
            <a:r>
              <a:rPr lang="en-US"/>
              <a:t>Must mark cells as </a:t>
            </a:r>
            <a:r>
              <a:rPr lang="en-US" i="1"/>
              <a:t>vacated</a:t>
            </a:r>
            <a:r>
              <a:rPr lang="en-US"/>
              <a:t> (different than free)</a:t>
            </a:r>
          </a:p>
          <a:p>
            <a:r>
              <a:rPr lang="en-US"/>
              <a:t>Consider hash table size of 10</a:t>
            </a:r>
          </a:p>
          <a:p>
            <a:pPr lvl="1"/>
            <a:r>
              <a:rPr lang="en-US"/>
              <a:t>Insert key1 -&gt; hash = 5 ; Insert key2 -&gt; hash = 15</a:t>
            </a:r>
          </a:p>
          <a:p>
            <a:pPr lvl="1"/>
            <a:r>
              <a:rPr lang="en-US"/>
              <a:t>Occupy positions 5 &amp; 6</a:t>
            </a:r>
          </a:p>
          <a:p>
            <a:pPr lvl="1"/>
            <a:r>
              <a:rPr lang="en-US"/>
              <a:t>Delete key1</a:t>
            </a:r>
          </a:p>
          <a:p>
            <a:pPr lvl="1"/>
            <a:r>
              <a:rPr lang="en-US"/>
              <a:t>Lookup key2: 5 is empty but need to look at 6 also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0: common problem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Properly handling set_hash_function()</a:t>
            </a:r>
          </a:p>
          <a:p>
            <a:r>
              <a:rPr lang="en-US"/>
              <a:t>Consider the following sequence:</a:t>
            </a:r>
          </a:p>
          <a:p>
            <a:pPr lvl="1"/>
            <a:r>
              <a:rPr lang="en-US"/>
              <a:t>Insert key1 -&gt; hash = 5 under hash function </a:t>
            </a:r>
            <a:r>
              <a:rPr lang="en-US" i="1"/>
              <a:t>a</a:t>
            </a:r>
          </a:p>
          <a:p>
            <a:pPr lvl="1"/>
            <a:r>
              <a:rPr lang="en-US"/>
              <a:t>Set hash function to </a:t>
            </a:r>
            <a:r>
              <a:rPr lang="en-US" i="1"/>
              <a:t>b</a:t>
            </a:r>
            <a:r>
              <a:rPr lang="en-US"/>
              <a:t> such that key1 -&gt; hash = 6 under hash function </a:t>
            </a:r>
            <a:r>
              <a:rPr lang="en-US" i="1"/>
              <a:t>b</a:t>
            </a:r>
          </a:p>
          <a:p>
            <a:pPr lvl="1"/>
            <a:r>
              <a:rPr lang="en-US"/>
              <a:t>Look up key1, turns out to be empty!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0: common problem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Solutions?</a:t>
            </a:r>
          </a:p>
          <a:p>
            <a:pPr lvl="1"/>
            <a:r>
              <a:rPr lang="en-US"/>
              <a:t>Rehash</a:t>
            </a:r>
          </a:p>
          <a:p>
            <a:pPr lvl="1"/>
            <a:r>
              <a:rPr lang="en-US"/>
              <a:t>Prevent user from changing hash function if hash table is non-empty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0: other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Resizing hash table</a:t>
            </a:r>
          </a:p>
          <a:p>
            <a:r>
              <a:rPr lang="en-US"/>
              <a:t>Using int or char as key type instead of general type (void *)</a:t>
            </a:r>
          </a:p>
          <a:p>
            <a:r>
              <a:rPr lang="en-US"/>
              <a:t>Memory leaks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2838</TotalTime>
  <Words>708</Words>
  <Application>Microsoft Office PowerPoint</Application>
  <PresentationFormat>On-screen Show (4:3)</PresentationFormat>
  <Paragraphs>197</Paragraphs>
  <Slides>26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Twilight</vt:lpstr>
      <vt:lpstr>CSE 451: Operating Systems</vt:lpstr>
      <vt:lpstr>Andrew Tanenbaum talk</vt:lpstr>
      <vt:lpstr>Andrew Tanenbaum talk</vt:lpstr>
      <vt:lpstr>Project 0 recap</vt:lpstr>
      <vt:lpstr>Project 0: queue problems</vt:lpstr>
      <vt:lpstr>Project 0: common problem #1</vt:lpstr>
      <vt:lpstr>Project 0: common problem #2</vt:lpstr>
      <vt:lpstr>Project 0: common problem #2</vt:lpstr>
      <vt:lpstr>Project 0: other problems</vt:lpstr>
      <vt:lpstr>Coding style</vt:lpstr>
      <vt:lpstr>Coding style</vt:lpstr>
      <vt:lpstr>Coding style</vt:lpstr>
      <vt:lpstr>Coding style</vt:lpstr>
      <vt:lpstr>Coding style</vt:lpstr>
      <vt:lpstr>Coding style</vt:lpstr>
      <vt:lpstr>Memory management</vt:lpstr>
      <vt:lpstr>Memory management</vt:lpstr>
      <vt:lpstr>Advanced memory mgmt.</vt:lpstr>
      <vt:lpstr>Project 1</vt:lpstr>
      <vt:lpstr>Project 1</vt:lpstr>
      <vt:lpstr>Project 1 turnin</vt:lpstr>
      <vt:lpstr>Project 1 notes</vt:lpstr>
      <vt:lpstr>Project 1 notes</vt:lpstr>
      <vt:lpstr>Project 1 tips</vt:lpstr>
      <vt:lpstr>Don’t forget</vt:lpstr>
      <vt:lpstr>PowerPoint Presentation</vt:lpstr>
    </vt:vector>
  </TitlesOfParts>
  <Company>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1</dc:title>
  <dc:creator>S</dc:creator>
  <cp:lastModifiedBy>cse</cp:lastModifiedBy>
  <cp:revision>428</cp:revision>
  <cp:lastPrinted>2010-09-30T06:51:22Z</cp:lastPrinted>
  <dcterms:created xsi:type="dcterms:W3CDTF">2010-10-14T07:49:20Z</dcterms:created>
  <dcterms:modified xsi:type="dcterms:W3CDTF">2010-10-14T21:23:01Z</dcterms:modified>
</cp:coreProperties>
</file>